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71" r:id="rId13"/>
    <p:sldId id="279" r:id="rId14"/>
    <p:sldId id="276" r:id="rId15"/>
    <p:sldId id="272" r:id="rId16"/>
    <p:sldId id="273" r:id="rId17"/>
    <p:sldId id="277" r:id="rId18"/>
    <p:sldId id="278" r:id="rId19"/>
    <p:sldId id="280" r:id="rId20"/>
    <p:sldId id="269" r:id="rId21"/>
    <p:sldId id="268" r:id="rId22"/>
    <p:sldId id="267" r:id="rId23"/>
    <p:sldId id="270" r:id="rId24"/>
    <p:sldId id="274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6" autoAdjust="0"/>
    <p:restoredTop sz="94660"/>
  </p:normalViewPr>
  <p:slideViewPr>
    <p:cSldViewPr>
      <p:cViewPr>
        <p:scale>
          <a:sx n="80" d="100"/>
          <a:sy n="80" d="100"/>
        </p:scale>
        <p:origin x="-133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9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86522-C227-404C-8C30-6C7D85915642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6A06-B26C-4548-B553-1AD50D73C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CE5C-2E4B-47E9-9A17-82BD0A048846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705A-C8C7-4EFD-B377-54F40C70CD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2AACA-23EF-4A91-9EEF-30C909CB0EDD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F6944-0244-4411-AA9E-9EBAC95EC4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A873-E3AE-4BC6-8A49-6802E14120A3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848BA-50E4-4424-8D27-07D1275AE8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74EAA-30CD-4C01-B549-2DD9ABB1DC16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2E9DF-2AFE-4534-B667-B37F8B3CF1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C92C5-0C4E-41C1-A9AE-502FA111C79D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ED64F-9E80-41FB-B0BD-2C6F36674C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FD82D-E838-4C7D-8EB9-B8340D76C962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4932-B0BE-4EBC-9C80-80A42EC23D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5914C-1877-4AB6-BB7E-3F8486B7853A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7FE57-D0B3-4A16-BB84-6F05C30721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4C98-5358-41FF-9BEE-B0F7304109B9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01C75-555C-4B2D-B0AD-6C4CB1623D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446E4-D304-4C4F-9ED7-71A9E864338A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2D79C-1CCC-4BFD-A1D4-F1931344AE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16D0F-CFEB-4E08-8FBE-F05CFE26D76F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49249-A89D-4D7F-BBE2-ED498CA5A0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alpha val="67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0AFE56-9226-4D0E-A7F9-6182923E48D2}" type="datetimeFigureOut">
              <a:rPr lang="cs-CZ"/>
              <a:pPr>
                <a:defRPr/>
              </a:pPr>
              <a:t>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EBD104-7B6D-47E4-8E01-E924A13D80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nnuvLE62J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8/82/Liquid_Oxygen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7/7a/Ozon_0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38" y="1857375"/>
            <a:ext cx="7772400" cy="1470025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</a:rPr>
              <a:t>Prvky 16. skupiny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CHALKOGENY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428625" y="1357313"/>
            <a:ext cx="8229600" cy="1143000"/>
          </a:xfrm>
        </p:spPr>
        <p:txBody>
          <a:bodyPr/>
          <a:lstStyle/>
          <a:p>
            <a:r>
              <a:rPr lang="cs-CZ" sz="2400" smtClean="0"/>
              <a:t>Příprava kyslíku</a:t>
            </a:r>
            <a:br>
              <a:rPr lang="cs-CZ" sz="2400" smtClean="0"/>
            </a:br>
            <a:r>
              <a:rPr lang="cs-CZ" sz="2400" smtClean="0"/>
              <a:t>rozkladem peroxidu vodíku za katalýzy oxidu manganičitého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500063" y="3071813"/>
            <a:ext cx="8229600" cy="614362"/>
          </a:xfrm>
        </p:spPr>
        <p:txBody>
          <a:bodyPr/>
          <a:lstStyle/>
          <a:p>
            <a:r>
              <a:rPr lang="cs-CZ" sz="2800" smtClean="0">
                <a:hlinkClick r:id="rId2"/>
              </a:rPr>
              <a:t>http://www.youtube.com/watch?v=unnuvLE62Jc</a:t>
            </a: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smtClean="0"/>
              <a:t>KYSLÍK O</a:t>
            </a:r>
            <a:r>
              <a:rPr lang="cs-CZ" sz="4800" b="1" baseline="-25000" smtClean="0"/>
              <a:t>2</a:t>
            </a:r>
            <a:endParaRPr lang="cs-CZ" sz="48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cs-CZ" sz="4300" b="1" baseline="-25000" smtClean="0"/>
              <a:t>Průmyslová výroba</a:t>
            </a:r>
          </a:p>
          <a:p>
            <a:pPr algn="ctr">
              <a:buFont typeface="Arial" charset="0"/>
              <a:buNone/>
            </a:pPr>
            <a:endParaRPr lang="cs-CZ" sz="1600" smtClean="0"/>
          </a:p>
          <a:p>
            <a:r>
              <a:rPr lang="cs-CZ" sz="2400" smtClean="0"/>
              <a:t>Frakční destilace zkapalněného vzduchu.</a:t>
            </a:r>
          </a:p>
          <a:p>
            <a:pPr>
              <a:buFont typeface="Arial" charset="0"/>
              <a:buNone/>
            </a:pPr>
            <a:endParaRPr lang="cs-CZ" sz="2600" smtClean="0"/>
          </a:p>
          <a:p>
            <a:pPr algn="ctr">
              <a:buFont typeface="Arial" charset="0"/>
              <a:buNone/>
            </a:pPr>
            <a:r>
              <a:rPr lang="cs-CZ" sz="4300" b="1" baseline="-25000" smtClean="0"/>
              <a:t>Využití</a:t>
            </a:r>
            <a:endParaRPr lang="cs-CZ" sz="430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b="1" u="sng" baseline="-25000" smtClean="0"/>
          </a:p>
          <a:p>
            <a:pPr>
              <a:lnSpc>
                <a:spcPct val="90000"/>
              </a:lnSpc>
            </a:pPr>
            <a:r>
              <a:rPr lang="cs-CZ" sz="2400" smtClean="0"/>
              <a:t>sváření a řezání kovů 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dýchací přístroje a kyslíkové stany 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inhalace při otravách 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v kapalném stavu pro pohon raket a kosmických lodí </a:t>
            </a:r>
          </a:p>
          <a:p>
            <a:pPr>
              <a:lnSpc>
                <a:spcPct val="90000"/>
              </a:lnSpc>
            </a:pPr>
            <a:endParaRPr lang="cs-CZ" sz="2400" smtClean="0">
              <a:latin typeface="Arial" charset="0"/>
            </a:endParaRPr>
          </a:p>
        </p:txBody>
      </p:sp>
      <p:pic>
        <p:nvPicPr>
          <p:cNvPr id="23555" name="Picture 5" descr="delta4h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/>
          <a:stretch>
            <a:fillRect/>
          </a:stretch>
        </p:blipFill>
        <p:spPr bwMode="auto">
          <a:xfrm>
            <a:off x="5857875" y="2714625"/>
            <a:ext cx="2468563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SLOUČENINY KYSLÍKU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VODA</a:t>
            </a:r>
          </a:p>
          <a:p>
            <a:pPr lvl="1"/>
            <a:r>
              <a:rPr lang="cs-CZ" sz="2400" smtClean="0"/>
              <a:t>Nejvýznamnější a nejrozšířenější sloučenina kyslíku</a:t>
            </a:r>
          </a:p>
          <a:p>
            <a:pPr lvl="1"/>
            <a:r>
              <a:rPr lang="cs-CZ" sz="2400" smtClean="0"/>
              <a:t>3 skupenství</a:t>
            </a:r>
          </a:p>
          <a:p>
            <a:pPr lvl="1"/>
            <a:r>
              <a:rPr lang="cs-CZ" sz="2400" smtClean="0"/>
              <a:t>Bezbarvá kapalina bez zápachu, v silných vrstvách modrá.</a:t>
            </a:r>
          </a:p>
          <a:p>
            <a:pPr lvl="1"/>
            <a:r>
              <a:rPr lang="cs-CZ" sz="2400" smtClean="0"/>
              <a:t>Atomy v molekule svírají úhel 104,5°</a:t>
            </a:r>
          </a:p>
          <a:p>
            <a:pPr lvl="1"/>
            <a:r>
              <a:rPr lang="cs-CZ" sz="2400" smtClean="0"/>
              <a:t>Molekula vody má silně polární charakter.</a:t>
            </a:r>
          </a:p>
          <a:p>
            <a:pPr lvl="1"/>
            <a:r>
              <a:rPr lang="cs-CZ" sz="2400" smtClean="0"/>
              <a:t>Struktura vody umožňuje vznik vodíkových můstků.</a:t>
            </a:r>
          </a:p>
          <a:p>
            <a:endParaRPr lang="cs-CZ" smtClean="0"/>
          </a:p>
          <a:p>
            <a:pPr lvl="1"/>
            <a:endParaRPr lang="cs-CZ" smtClean="0"/>
          </a:p>
        </p:txBody>
      </p:sp>
      <p:pic>
        <p:nvPicPr>
          <p:cNvPr id="24579" name="Picture 2" descr="http://t0.gstatic.com/images?q=tbn:ANd9GcR0jXYuc3zKHrR41cxvMcofSXTVE79_Vz6IQbKAcxI-Df65p_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4929188"/>
            <a:ext cx="20097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http://t2.gstatic.com/images?q=tbn:ANd9GcTjcroCat8D-PsZQiC_tXgZir9EJE2fwW3ykzr8Rc6qsv2aoWm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38" y="4929188"/>
            <a:ext cx="204628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http://vydavatelstvi.vscht.cz/knihy/uid_es-001/figures/mezimolekularni_interakce.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75" y="5072063"/>
            <a:ext cx="1619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>
                <a:latin typeface="Arial" charset="0"/>
              </a:rPr>
              <a:t>LED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/>
              <a:t>Tvoří řadu polymorfních modifikací</a:t>
            </a:r>
          </a:p>
          <a:p>
            <a:r>
              <a:rPr lang="cs-CZ" sz="2400" smtClean="0"/>
              <a:t>Vzniká ochlazením vody na 0°C při atmosférickém tlaku</a:t>
            </a:r>
          </a:p>
          <a:p>
            <a:r>
              <a:rPr lang="cs-CZ" sz="2400" smtClean="0"/>
              <a:t>Krystalizuje v šesterečné soustavě</a:t>
            </a:r>
          </a:p>
          <a:p>
            <a:r>
              <a:rPr lang="cs-CZ" sz="2400" smtClean="0"/>
              <a:t>Ve struktuře ledu jsou dutiny – má díky tomu nižší hustotu než voda – plave na ní.</a:t>
            </a:r>
          </a:p>
          <a:p>
            <a:endParaRPr lang="cs-CZ" sz="2400" smtClean="0"/>
          </a:p>
          <a:p>
            <a:r>
              <a:rPr lang="cs-CZ" sz="2400" smtClean="0"/>
              <a:t>Při nízkých tlacích a </a:t>
            </a:r>
          </a:p>
          <a:p>
            <a:pPr>
              <a:buFont typeface="Arial" charset="0"/>
              <a:buNone/>
            </a:pPr>
            <a:r>
              <a:rPr lang="cs-CZ" sz="2400" smtClean="0"/>
              <a:t>	teplotě -80 až -140 krystalizuje </a:t>
            </a:r>
          </a:p>
          <a:p>
            <a:pPr>
              <a:buFont typeface="Arial" charset="0"/>
              <a:buNone/>
            </a:pPr>
            <a:r>
              <a:rPr lang="cs-CZ" sz="2400" smtClean="0"/>
              <a:t>	v soustavě krychlové.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3500438"/>
            <a:ext cx="3384550" cy="225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428625"/>
            <a:ext cx="8229600" cy="61436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VODA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KRYSTALOHYDRÁTY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 některých krystalech solí vázáno rozpouštědlo, z něhož sůl krystalizovala = „krystalová voda“.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Je součástí krystalové struktury.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Ovlivňuje fyzikální i chemické vlastnosti.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Některé jsou labilní – ztrácejí krystalovou vodu a přechází na bezvodou látku.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Př. CuSO</a:t>
            </a:r>
            <a:r>
              <a:rPr lang="cs-CZ" baseline="-25000" dirty="0" smtClean="0"/>
              <a:t>4</a:t>
            </a:r>
            <a:r>
              <a:rPr lang="cs-CZ" dirty="0" smtClean="0"/>
              <a:t> . 5H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AQUAKOMPLEXY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Patří mezi komplexní sloučeniny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Obsahují ve svých molekulách donor-</a:t>
            </a:r>
            <a:r>
              <a:rPr lang="cs-CZ" dirty="0" err="1" smtClean="0"/>
              <a:t>akceptorní</a:t>
            </a:r>
            <a:r>
              <a:rPr lang="cs-CZ" dirty="0" smtClean="0"/>
              <a:t> vazby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Př. kation </a:t>
            </a:r>
            <a:r>
              <a:rPr lang="cs-CZ" dirty="0" err="1" smtClean="0"/>
              <a:t>tetraaquaměďnatý</a:t>
            </a:r>
            <a:r>
              <a:rPr lang="cs-CZ" dirty="0" smtClean="0"/>
              <a:t> </a:t>
            </a:r>
            <a:r>
              <a:rPr lang="en-US" dirty="0" smtClean="0"/>
              <a:t>[</a:t>
            </a:r>
            <a:r>
              <a:rPr lang="cs-CZ" dirty="0" err="1" smtClean="0"/>
              <a:t>Cu</a:t>
            </a:r>
            <a:r>
              <a:rPr lang="cs-CZ" dirty="0" smtClean="0"/>
              <a:t>(H</a:t>
            </a:r>
            <a:r>
              <a:rPr lang="cs-CZ" baseline="-25000" dirty="0" smtClean="0"/>
              <a:t>2</a:t>
            </a:r>
            <a:r>
              <a:rPr lang="cs-CZ" dirty="0" smtClean="0"/>
              <a:t>O)</a:t>
            </a:r>
            <a:r>
              <a:rPr lang="cs-CZ" baseline="-25000" dirty="0" smtClean="0"/>
              <a:t>4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r>
              <a:rPr lang="cs-CZ" baseline="30000" dirty="0" smtClean="0"/>
              <a:t>2+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1028" name="Picture 4" descr="http://www.human-academy.com/images/naturvetenskap/kopparsulf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38" y="3357563"/>
            <a:ext cx="1716087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SLOUČENINY KYSLÍKU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PEROXIDY</a:t>
            </a:r>
          </a:p>
          <a:p>
            <a:pPr lvl="1"/>
            <a:r>
              <a:rPr lang="cs-CZ" sz="2400" smtClean="0"/>
              <a:t>Dvouprvkové sloučeniny se 2 atomy kyslíku</a:t>
            </a:r>
          </a:p>
          <a:p>
            <a:pPr lvl="2">
              <a:buFont typeface="Arial" charset="0"/>
              <a:buNone/>
            </a:pPr>
            <a:r>
              <a:rPr lang="cs-CZ" smtClean="0"/>
              <a:t>Navzájem spojené kovalentní vazbou –O – O –</a:t>
            </a:r>
          </a:p>
          <a:p>
            <a:pPr lvl="2">
              <a:buFont typeface="Arial" charset="0"/>
              <a:buNone/>
            </a:pPr>
            <a:r>
              <a:rPr lang="cs-CZ" smtClean="0"/>
              <a:t>Oxidační číslo –I</a:t>
            </a:r>
          </a:p>
          <a:p>
            <a:pPr lvl="2">
              <a:buFont typeface="Arial" charset="0"/>
              <a:buNone/>
            </a:pPr>
            <a:endParaRPr lang="cs-CZ" smtClean="0"/>
          </a:p>
          <a:p>
            <a:pPr lvl="2">
              <a:buFont typeface="Arial" charset="0"/>
              <a:buNone/>
            </a:pPr>
            <a:endParaRPr lang="cs-CZ" smtClean="0"/>
          </a:p>
        </p:txBody>
      </p:sp>
      <p:pic>
        <p:nvPicPr>
          <p:cNvPr id="4098" name="Picture 2" descr="http://upload.wikimedia.org/wikipedia/commons/thumb/4/4f/Peroxy-group.png/150px-Peroxy-grou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0" y="3714750"/>
            <a:ext cx="2071688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214438"/>
            <a:ext cx="8229600" cy="5357812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100" dirty="0" smtClean="0"/>
              <a:t>PEROXID VODÍKU</a:t>
            </a:r>
            <a:r>
              <a:rPr lang="cs-CZ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3100" dirty="0" smtClean="0"/>
              <a:t>Bezbarvá, sirupovitá kapalina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3100" dirty="0" smtClean="0"/>
              <a:t>Výborné polární rozpouštědlo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3100" dirty="0" smtClean="0"/>
              <a:t>Ve vodě neomezeně rozpustný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3100" dirty="0" smtClean="0"/>
              <a:t>Chová se jako velmi slabá kyselina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3100" dirty="0" smtClean="0"/>
              <a:t>Má silné oxidační účinky – např. oxiduje sulfidy na sírany: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100" dirty="0" smtClean="0"/>
              <a:t>			S</a:t>
            </a:r>
            <a:r>
              <a:rPr lang="cs-CZ" sz="3100" baseline="30000" dirty="0" smtClean="0"/>
              <a:t>2-</a:t>
            </a:r>
            <a:r>
              <a:rPr lang="cs-CZ" sz="3100" dirty="0" smtClean="0"/>
              <a:t> + 4H</a:t>
            </a:r>
            <a:r>
              <a:rPr lang="cs-CZ" sz="3100" baseline="-25000" dirty="0" smtClean="0"/>
              <a:t>2</a:t>
            </a:r>
            <a:r>
              <a:rPr lang="cs-CZ" sz="3100" dirty="0" smtClean="0"/>
              <a:t>O</a:t>
            </a:r>
            <a:r>
              <a:rPr lang="cs-CZ" sz="3100" baseline="-25000" dirty="0" smtClean="0"/>
              <a:t>2</a:t>
            </a:r>
            <a:r>
              <a:rPr lang="cs-CZ" sz="3100" dirty="0" smtClean="0"/>
              <a:t> </a:t>
            </a:r>
            <a:r>
              <a:rPr lang="cs-CZ" dirty="0" smtClean="0"/>
              <a:t>→</a:t>
            </a:r>
            <a:r>
              <a:rPr lang="cs-CZ" sz="3100" dirty="0" smtClean="0"/>
              <a:t> SO</a:t>
            </a:r>
            <a:r>
              <a:rPr lang="cs-CZ" sz="3100" baseline="-25000" dirty="0" smtClean="0"/>
              <a:t>4</a:t>
            </a:r>
            <a:r>
              <a:rPr lang="cs-CZ" sz="3100" baseline="30000" dirty="0" smtClean="0"/>
              <a:t>2-</a:t>
            </a:r>
            <a:r>
              <a:rPr lang="cs-CZ" sz="3100" dirty="0" smtClean="0"/>
              <a:t> + 4H</a:t>
            </a:r>
            <a:r>
              <a:rPr lang="cs-CZ" sz="3100" baseline="-25000" dirty="0" smtClean="0"/>
              <a:t>2</a:t>
            </a:r>
            <a:r>
              <a:rPr lang="cs-CZ" sz="3100" dirty="0" smtClean="0"/>
              <a:t>O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100" dirty="0" smtClean="0"/>
              <a:t>Na některá silná oxidační činidla působí redukčně.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100" dirty="0" smtClean="0"/>
              <a:t>		Ag</a:t>
            </a:r>
            <a:r>
              <a:rPr lang="cs-CZ" sz="3100" baseline="-25000" dirty="0" smtClean="0"/>
              <a:t>2</a:t>
            </a:r>
            <a:r>
              <a:rPr lang="cs-CZ" sz="3100" dirty="0" smtClean="0"/>
              <a:t>O + H</a:t>
            </a:r>
            <a:r>
              <a:rPr lang="cs-CZ" sz="3100" baseline="-25000" dirty="0" smtClean="0"/>
              <a:t>2</a:t>
            </a:r>
            <a:r>
              <a:rPr lang="cs-CZ" sz="3100" dirty="0" smtClean="0"/>
              <a:t>O</a:t>
            </a:r>
            <a:r>
              <a:rPr lang="cs-CZ" sz="3100" baseline="-25000" dirty="0" smtClean="0"/>
              <a:t>2</a:t>
            </a:r>
            <a:r>
              <a:rPr lang="cs-CZ" sz="3100" dirty="0" smtClean="0"/>
              <a:t> → 2Ag + H</a:t>
            </a:r>
            <a:r>
              <a:rPr lang="cs-CZ" sz="3100" baseline="-25000" dirty="0" smtClean="0"/>
              <a:t>2</a:t>
            </a:r>
            <a:r>
              <a:rPr lang="cs-CZ" sz="3100" dirty="0" smtClean="0"/>
              <a:t>O + O</a:t>
            </a:r>
            <a:r>
              <a:rPr lang="cs-CZ" sz="3100" baseline="-25000" dirty="0" smtClean="0"/>
              <a:t>2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3100" baseline="-250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3100" dirty="0" smtClean="0"/>
              <a:t>Vodný roztok – bělicí a dezinfekční prostředek </a:t>
            </a:r>
            <a:r>
              <a:rPr lang="cs-CZ" sz="3100" i="1" dirty="0" smtClean="0"/>
              <a:t>(w = 3 %)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100" dirty="0" smtClean="0"/>
              <a:t/>
            </a:r>
            <a:br>
              <a:rPr lang="cs-CZ" sz="3100" dirty="0" smtClean="0"/>
            </a:br>
            <a:endParaRPr lang="cs-CZ" sz="31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27650" name="Picture 2" descr="http://im9.cz/iR/importprodukt-orig/426/426e75acebf726f4108cd98dab1718b0--mmf250x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357188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4" descr="http://www.inovace.cz/files/200000964-c0b1ac1aba/Perox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0" y="500063"/>
            <a:ext cx="14287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000625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V laboratoři 30% - silně leptá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Nestálý, rozkládá se na vodu a atomární kyslík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2</a:t>
            </a:r>
            <a:r>
              <a:rPr lang="cs-CZ" dirty="0" smtClean="0"/>
              <a:t> → H</a:t>
            </a:r>
            <a:r>
              <a:rPr lang="cs-CZ" baseline="-25000" dirty="0" smtClean="0"/>
              <a:t>2</a:t>
            </a:r>
            <a:r>
              <a:rPr lang="cs-CZ" dirty="0" smtClean="0"/>
              <a:t>O + O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Se silnými hydroxidy vytváří 2 typy solí:</a:t>
            </a:r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peroxidy M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2</a:t>
            </a:r>
            <a:r>
              <a:rPr lang="cs-CZ" dirty="0" smtClean="0"/>
              <a:t>  </a:t>
            </a:r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hydrogenperoxidy</a:t>
            </a:r>
            <a:r>
              <a:rPr lang="cs-CZ" dirty="0" smtClean="0"/>
              <a:t> M</a:t>
            </a:r>
            <a:r>
              <a:rPr lang="cs-CZ" baseline="30000" dirty="0" smtClean="0"/>
              <a:t>I</a:t>
            </a:r>
            <a:r>
              <a:rPr lang="cs-CZ" dirty="0" smtClean="0"/>
              <a:t>HO</a:t>
            </a:r>
            <a:r>
              <a:rPr lang="cs-CZ" baseline="-25000" dirty="0" smtClean="0"/>
              <a:t>2</a:t>
            </a:r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aseline="-25000" dirty="0" smtClean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Známé jsou peroxidy alkalických kovů a kovů alkalických zemin.</a:t>
            </a:r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2M + O</a:t>
            </a:r>
            <a:r>
              <a:rPr lang="cs-CZ" baseline="-25000" dirty="0" smtClean="0"/>
              <a:t>2</a:t>
            </a:r>
            <a:r>
              <a:rPr lang="cs-CZ" dirty="0" smtClean="0"/>
              <a:t> → M</a:t>
            </a:r>
            <a:r>
              <a:rPr lang="cs-CZ" baseline="30000" dirty="0" smtClean="0"/>
              <a:t>I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2</a:t>
            </a:r>
            <a:endParaRPr lang="cs-CZ" dirty="0" smtClean="0"/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700" baseline="-25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28674" name="TextovéPole 4"/>
          <p:cNvSpPr txBox="1">
            <a:spLocks noChangeArrowheads="1"/>
          </p:cNvSpPr>
          <p:nvPr/>
        </p:nvSpPr>
        <p:spPr bwMode="auto">
          <a:xfrm>
            <a:off x="642938" y="500063"/>
            <a:ext cx="3065462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/>
            <a:r>
              <a:rPr lang="cs-CZ" sz="3200">
                <a:latin typeface="Calibri" pitchFamily="34" charset="0"/>
              </a:rPr>
              <a:t>PEROXID VODÍKU</a:t>
            </a:r>
          </a:p>
          <a:p>
            <a:endParaRPr lang="cs-CZ">
              <a:latin typeface="Calibri" pitchFamily="34" charset="0"/>
            </a:endParaRPr>
          </a:p>
        </p:txBody>
      </p:sp>
      <p:pic>
        <p:nvPicPr>
          <p:cNvPr id="28675" name="Picture 6" descr="http://upload.wikimedia.org/wikipedia/commons/thumb/0/04/Hydrogen-peroxide-3D-balls.png/150px-Hydrogen-peroxide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38" y="357188"/>
            <a:ext cx="19002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SLOUČENINY KYSLÍKU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HYPERPEROXIDY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M</a:t>
            </a:r>
            <a:r>
              <a:rPr lang="cs-CZ" sz="2400" baseline="30000" dirty="0" smtClean="0"/>
              <a:t>I</a:t>
            </a:r>
            <a:r>
              <a:rPr lang="cs-CZ" sz="2400" dirty="0" smtClean="0"/>
              <a:t>O</a:t>
            </a:r>
            <a:r>
              <a:rPr lang="cs-CZ" sz="2400" baseline="-25000" dirty="0" smtClean="0"/>
              <a:t>2 </a:t>
            </a:r>
            <a:endParaRPr lang="cs-CZ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Ve struktuře obsahují </a:t>
            </a:r>
            <a:r>
              <a:rPr lang="cs-CZ" sz="2400" b="1" dirty="0" err="1" smtClean="0">
                <a:solidFill>
                  <a:schemeClr val="accent4">
                    <a:lumMod val="50000"/>
                  </a:schemeClr>
                </a:solidFill>
              </a:rPr>
              <a:t>hyperoxidový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</a:rPr>
              <a:t> anion O</a:t>
            </a:r>
            <a:r>
              <a:rPr lang="cs-CZ" sz="2400" b="1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cs-CZ" sz="2400" b="1" baseline="30000" dirty="0" smtClean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400" dirty="0" smtClean="0"/>
              <a:t>vázaný </a:t>
            </a:r>
            <a:br>
              <a:rPr lang="cs-CZ" sz="2400" dirty="0" smtClean="0"/>
            </a:br>
            <a:r>
              <a:rPr lang="cs-CZ" sz="2400" dirty="0" smtClean="0"/>
              <a:t>s kationtem kovu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Velmi ochotně reagují s vodou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Vzniká odpovídající hydroxid, peroxid vodíku a kyslík.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			2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400" dirty="0" smtClean="0"/>
              <a:t>O</a:t>
            </a:r>
            <a:r>
              <a:rPr lang="cs-CZ" sz="2400" baseline="-25000" dirty="0" smtClean="0"/>
              <a:t>2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 + 2H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O → 2OH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 + 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O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+ O</a:t>
            </a:r>
            <a:r>
              <a:rPr lang="cs-CZ" sz="2400" baseline="-25000" dirty="0" smtClean="0"/>
              <a:t>2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SLOUČENINY KYSLÍKU</a:t>
            </a:r>
            <a:br>
              <a:rPr lang="cs-CZ" sz="4000" b="1" smtClean="0"/>
            </a:br>
            <a:r>
              <a:rPr lang="cs-CZ" sz="4000" b="1" smtClean="0"/>
              <a:t>OXIDY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r>
              <a:rPr lang="cs-CZ" sz="2400" smtClean="0">
                <a:cs typeface="Arial" charset="0"/>
              </a:rPr>
              <a:t>Binární sloučeniny prvků s kyslíkem</a:t>
            </a:r>
          </a:p>
          <a:p>
            <a:pPr>
              <a:buFont typeface="Arial" charset="0"/>
              <a:buNone/>
            </a:pPr>
            <a:r>
              <a:rPr lang="cs-CZ" sz="2400" smtClean="0">
                <a:cs typeface="Arial" charset="0"/>
              </a:rPr>
              <a:t>		(Kyslík je zde elektronegativnější složkou)</a:t>
            </a:r>
          </a:p>
          <a:p>
            <a:r>
              <a:rPr lang="cs-CZ" sz="2400" smtClean="0">
                <a:cs typeface="Arial" charset="0"/>
              </a:rPr>
              <a:t>Dělíme je na základě struktury a chemického chování</a:t>
            </a:r>
          </a:p>
          <a:p>
            <a:endParaRPr lang="cs-CZ" smtClean="0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3573463"/>
            <a:ext cx="41814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7358063" y="1785938"/>
            <a:ext cx="500062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358063" y="1785938"/>
            <a:ext cx="500062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4339" name="Picture 2" descr="G:\Didaktika chemie\table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1143000"/>
            <a:ext cx="8389938" cy="4643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428625"/>
            <a:ext cx="8429625" cy="5929313"/>
          </a:xfrm>
        </p:spPr>
        <p:txBody>
          <a:bodyPr rtlCol="0">
            <a:normAutofit fontScale="55000" lnSpcReduction="20000"/>
          </a:bodyPr>
          <a:lstStyle/>
          <a:p>
            <a:pPr marL="285750"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 smtClean="0">
                <a:cs typeface="Arial" pitchFamily="34" charset="0"/>
              </a:rPr>
              <a:t>Podle </a:t>
            </a:r>
            <a:r>
              <a:rPr lang="cs-CZ" sz="4400" dirty="0" smtClean="0">
                <a:solidFill>
                  <a:srgbClr val="C00000"/>
                </a:solidFill>
                <a:cs typeface="Arial" pitchFamily="34" charset="0"/>
              </a:rPr>
              <a:t>chemického chování </a:t>
            </a:r>
            <a:r>
              <a:rPr lang="cs-CZ" sz="4400" dirty="0" smtClean="0">
                <a:cs typeface="Arial" pitchFamily="34" charset="0"/>
              </a:rPr>
              <a:t>– reakce s vodou, kyselinami a zásadami je dělíme na 4 skupiny:</a:t>
            </a:r>
          </a:p>
          <a:p>
            <a:pPr marL="285750"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cs typeface="Arial" pitchFamily="34" charset="0"/>
            </a:endParaRPr>
          </a:p>
          <a:p>
            <a:pPr marL="285750"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4400" dirty="0" smtClean="0">
              <a:cs typeface="Arial" pitchFamily="34" charset="0"/>
            </a:endParaRPr>
          </a:p>
          <a:p>
            <a:pPr marL="285750"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 smtClean="0">
                <a:solidFill>
                  <a:srgbClr val="C00000"/>
                </a:solidFill>
                <a:cs typeface="Arial" pitchFamily="34" charset="0"/>
              </a:rPr>
              <a:t>1. KYSELÉ OXIDY (kyselinotvorné)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cs typeface="Arial" pitchFamily="34" charset="0"/>
              </a:rPr>
              <a:t>	</a:t>
            </a:r>
            <a:r>
              <a:rPr lang="cs-CZ" sz="4000" dirty="0" smtClean="0">
                <a:cs typeface="Arial" pitchFamily="34" charset="0"/>
              </a:rPr>
              <a:t>- odvozené od nekovových prvků 		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dirty="0" smtClean="0">
                <a:cs typeface="Arial" pitchFamily="34" charset="0"/>
              </a:rPr>
              <a:t>			CO</a:t>
            </a:r>
            <a:r>
              <a:rPr lang="cs-CZ" sz="4000" baseline="-25000" dirty="0" smtClean="0">
                <a:cs typeface="Arial" pitchFamily="34" charset="0"/>
              </a:rPr>
              <a:t>2</a:t>
            </a:r>
            <a:r>
              <a:rPr lang="cs-CZ" sz="4000" dirty="0" smtClean="0">
                <a:cs typeface="Arial" pitchFamily="34" charset="0"/>
              </a:rPr>
              <a:t>, NO</a:t>
            </a:r>
            <a:r>
              <a:rPr lang="cs-CZ" sz="4000" baseline="-25000" dirty="0" smtClean="0">
                <a:cs typeface="Arial" pitchFamily="34" charset="0"/>
              </a:rPr>
              <a:t>2</a:t>
            </a:r>
            <a:r>
              <a:rPr lang="cs-CZ" sz="4000" dirty="0" smtClean="0">
                <a:cs typeface="Arial" pitchFamily="34" charset="0"/>
              </a:rPr>
              <a:t>, SO</a:t>
            </a:r>
            <a:r>
              <a:rPr lang="cs-CZ" sz="4000" baseline="-25000" dirty="0" smtClean="0">
                <a:cs typeface="Arial" pitchFamily="34" charset="0"/>
              </a:rPr>
              <a:t>2</a:t>
            </a:r>
            <a:endParaRPr lang="cs-CZ" sz="4000" dirty="0" smtClean="0">
              <a:cs typeface="Arial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dirty="0" smtClean="0">
                <a:cs typeface="Arial" pitchFamily="34" charset="0"/>
              </a:rPr>
              <a:t>	- oxidy kovů s </a:t>
            </a:r>
            <a:r>
              <a:rPr lang="cs-CZ" sz="4000" dirty="0" err="1" smtClean="0">
                <a:cs typeface="Arial" pitchFamily="34" charset="0"/>
              </a:rPr>
              <a:t>ox</a:t>
            </a:r>
            <a:r>
              <a:rPr lang="cs-CZ" sz="4000" dirty="0" smtClean="0">
                <a:cs typeface="Arial" pitchFamily="34" charset="0"/>
              </a:rPr>
              <a:t>. číslem vyšším než V	</a:t>
            </a:r>
          </a:p>
          <a:p>
            <a:pPr marL="350838"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dirty="0" smtClean="0">
                <a:cs typeface="Arial" pitchFamily="34" charset="0"/>
              </a:rPr>
              <a:t>			CrO</a:t>
            </a:r>
            <a:r>
              <a:rPr lang="cs-CZ" sz="4000" baseline="-25000" dirty="0" smtClean="0">
                <a:cs typeface="Arial" pitchFamily="34" charset="0"/>
              </a:rPr>
              <a:t>3</a:t>
            </a:r>
            <a:r>
              <a:rPr lang="cs-CZ" sz="4000" dirty="0" smtClean="0">
                <a:cs typeface="Arial" pitchFamily="34" charset="0"/>
              </a:rPr>
              <a:t>, MoO</a:t>
            </a:r>
            <a:r>
              <a:rPr lang="cs-CZ" sz="4000" baseline="-25000" dirty="0" smtClean="0">
                <a:cs typeface="Arial" pitchFamily="34" charset="0"/>
              </a:rPr>
              <a:t>3</a:t>
            </a:r>
            <a:r>
              <a:rPr lang="cs-CZ" sz="4000" dirty="0" smtClean="0">
                <a:cs typeface="Arial" pitchFamily="34" charset="0"/>
              </a:rPr>
              <a:t>, WO</a:t>
            </a:r>
            <a:r>
              <a:rPr lang="cs-CZ" sz="4000" baseline="-25000" dirty="0" smtClean="0">
                <a:cs typeface="Arial" pitchFamily="34" charset="0"/>
              </a:rPr>
              <a:t>3</a:t>
            </a:r>
            <a:endParaRPr lang="cs-CZ" sz="4000" dirty="0" smtClean="0">
              <a:cs typeface="Arial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3600" dirty="0" smtClean="0">
              <a:cs typeface="Arial" pitchFamily="34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dirty="0" smtClean="0">
                <a:cs typeface="Arial" pitchFamily="34" charset="0"/>
              </a:rPr>
              <a:t>	</a:t>
            </a:r>
            <a:r>
              <a:rPr lang="cs-CZ" sz="4000" dirty="0" smtClean="0">
                <a:cs typeface="Arial" pitchFamily="34" charset="0"/>
              </a:rPr>
              <a:t>- reagují s vodou za vzniku kyslíkatých kyselin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dirty="0" smtClean="0">
                <a:cs typeface="Arial" pitchFamily="34" charset="0"/>
              </a:rPr>
              <a:t>	- ve vodě nerozpustné se rozpouštějí v zásadách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dirty="0" smtClean="0">
                <a:cs typeface="Arial" pitchFamily="34" charset="0"/>
              </a:rPr>
              <a:t>			za vzniku dané soli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 smtClean="0">
                <a:solidFill>
                  <a:srgbClr val="C00000"/>
                </a:solidFill>
                <a:cs typeface="Arial" pitchFamily="34" charset="0"/>
              </a:rPr>
              <a:t>2. BAZICKÉ OXIDY (zásadotvorné)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4000" dirty="0" smtClean="0">
                <a:cs typeface="Arial" pitchFamily="34" charset="0"/>
              </a:rPr>
              <a:t>sloučeniny elektropozitivních prvků a oxidy s </a:t>
            </a:r>
            <a:r>
              <a:rPr lang="cs-CZ" sz="4000" dirty="0" err="1" smtClean="0">
                <a:cs typeface="Arial" pitchFamily="34" charset="0"/>
              </a:rPr>
              <a:t>ox</a:t>
            </a:r>
            <a:r>
              <a:rPr lang="cs-CZ" sz="4000" dirty="0" smtClean="0">
                <a:cs typeface="Arial" pitchFamily="34" charset="0"/>
              </a:rPr>
              <a:t>. č. menším než IV</a:t>
            </a:r>
          </a:p>
          <a:p>
            <a:pPr lvl="1" fontAlgn="auto">
              <a:spcAft>
                <a:spcPts val="0"/>
              </a:spcAft>
              <a:buFontTx/>
              <a:buChar char="-"/>
              <a:defRPr/>
            </a:pPr>
            <a:r>
              <a:rPr lang="cs-CZ" sz="4000" dirty="0" smtClean="0">
                <a:cs typeface="Arial" pitchFamily="34" charset="0"/>
              </a:rPr>
              <a:t>s vodou reagují za vzniku hydroxidů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dirty="0" smtClean="0">
                <a:cs typeface="Arial" pitchFamily="34" charset="0"/>
              </a:rPr>
              <a:t>			Na</a:t>
            </a:r>
            <a:r>
              <a:rPr lang="cs-CZ" sz="4000" baseline="-25000" dirty="0" smtClean="0">
                <a:cs typeface="Arial" pitchFamily="34" charset="0"/>
              </a:rPr>
              <a:t>2</a:t>
            </a:r>
            <a:r>
              <a:rPr lang="cs-CZ" sz="4000" dirty="0" smtClean="0">
                <a:cs typeface="Arial" pitchFamily="34" charset="0"/>
              </a:rPr>
              <a:t>O, </a:t>
            </a:r>
            <a:r>
              <a:rPr lang="cs-CZ" sz="4000" dirty="0" err="1" smtClean="0">
                <a:cs typeface="Arial" pitchFamily="34" charset="0"/>
              </a:rPr>
              <a:t>CaO</a:t>
            </a:r>
            <a:r>
              <a:rPr lang="cs-CZ" sz="4000" dirty="0" smtClean="0">
                <a:cs typeface="Arial" pitchFamily="34" charset="0"/>
              </a:rPr>
              <a:t>, </a:t>
            </a:r>
            <a:r>
              <a:rPr lang="cs-CZ" sz="4000" dirty="0" err="1" smtClean="0">
                <a:cs typeface="Arial" pitchFamily="34" charset="0"/>
              </a:rPr>
              <a:t>BaO</a:t>
            </a:r>
            <a:r>
              <a:rPr lang="cs-CZ" sz="4000" dirty="0" smtClean="0">
                <a:cs typeface="Arial" pitchFamily="34" charset="0"/>
              </a:rPr>
              <a:t>, </a:t>
            </a:r>
            <a:r>
              <a:rPr lang="cs-CZ" sz="4000" dirty="0" err="1" smtClean="0">
                <a:cs typeface="Arial" pitchFamily="34" charset="0"/>
              </a:rPr>
              <a:t>MgO</a:t>
            </a:r>
            <a:endParaRPr lang="cs-CZ" sz="4000" dirty="0" smtClean="0"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500063"/>
            <a:ext cx="7858125" cy="5268912"/>
          </a:xfrm>
        </p:spPr>
        <p:txBody>
          <a:bodyPr rtlCol="0">
            <a:normAutofit fontScale="92500" lnSpcReduction="10000"/>
          </a:bodyPr>
          <a:lstStyle/>
          <a:p>
            <a:pPr marL="342900" lvl="1" indent="-3429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 smtClean="0">
                <a:cs typeface="Arial" pitchFamily="34" charset="0"/>
              </a:rPr>
              <a:t>Podle </a:t>
            </a:r>
            <a:r>
              <a:rPr lang="cs-CZ" sz="2600" dirty="0" smtClean="0">
                <a:solidFill>
                  <a:srgbClr val="C00000"/>
                </a:solidFill>
                <a:cs typeface="Arial" pitchFamily="34" charset="0"/>
              </a:rPr>
              <a:t>chemického chování </a:t>
            </a:r>
            <a:r>
              <a:rPr lang="cs-CZ" sz="2600" dirty="0" smtClean="0">
                <a:cs typeface="Arial" pitchFamily="34" charset="0"/>
              </a:rPr>
              <a:t>– reakce s vodou, kyselinami a zásadami je dělíme na 4 skupiny: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>
                <a:solidFill>
                  <a:srgbClr val="C00000"/>
                </a:solidFill>
              </a:rPr>
              <a:t>3. </a:t>
            </a:r>
            <a:r>
              <a:rPr lang="cs-CZ" sz="2600" dirty="0" smtClean="0">
                <a:solidFill>
                  <a:srgbClr val="C00000"/>
                </a:solidFill>
              </a:rPr>
              <a:t>AMFOTERNÍ OXIDY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 smtClean="0"/>
              <a:t>	- </a:t>
            </a:r>
            <a:r>
              <a:rPr lang="cs-CZ" sz="2400" dirty="0" smtClean="0"/>
              <a:t>oxidy s nižším </a:t>
            </a:r>
            <a:r>
              <a:rPr lang="cs-CZ" sz="2400" dirty="0" err="1" smtClean="0"/>
              <a:t>ox</a:t>
            </a:r>
            <a:r>
              <a:rPr lang="cs-CZ" sz="2400" dirty="0" smtClean="0"/>
              <a:t>. číslem (</a:t>
            </a:r>
            <a:r>
              <a:rPr lang="cs-CZ" sz="2400" dirty="0" err="1" smtClean="0"/>
              <a:t>ZnO</a:t>
            </a:r>
            <a:r>
              <a:rPr lang="cs-CZ" sz="24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	- reagují s kyselinami i zásadami za vzniku solí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	- amfoterní oxid + zásada – atom kovu vázaný v aniontu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		</a:t>
            </a:r>
            <a:r>
              <a:rPr lang="cs-CZ" sz="2400" dirty="0" err="1" smtClean="0"/>
              <a:t>ZnO</a:t>
            </a:r>
            <a:r>
              <a:rPr lang="cs-CZ" sz="2400" dirty="0" smtClean="0"/>
              <a:t> + 2 </a:t>
            </a:r>
            <a:r>
              <a:rPr lang="cs-CZ" sz="2400" dirty="0" err="1" smtClean="0"/>
              <a:t>NaOH</a:t>
            </a:r>
            <a:r>
              <a:rPr lang="cs-CZ" sz="2400" dirty="0" smtClean="0"/>
              <a:t> + 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O → Na</a:t>
            </a:r>
            <a:r>
              <a:rPr lang="cs-CZ" sz="2400" baseline="-25000" dirty="0" smtClean="0"/>
              <a:t>2</a:t>
            </a:r>
            <a:r>
              <a:rPr lang="en-US" sz="2400" dirty="0" smtClean="0"/>
              <a:t>[</a:t>
            </a:r>
            <a:r>
              <a:rPr lang="cs-CZ" sz="2400" dirty="0" err="1" smtClean="0"/>
              <a:t>Zn</a:t>
            </a:r>
            <a:r>
              <a:rPr lang="cs-CZ" sz="2400" dirty="0" smtClean="0"/>
              <a:t>(OH)</a:t>
            </a:r>
            <a:r>
              <a:rPr lang="cs-CZ" sz="2400" baseline="-25000" dirty="0" smtClean="0"/>
              <a:t>4</a:t>
            </a:r>
            <a:r>
              <a:rPr lang="en-US" sz="2400" dirty="0" smtClean="0"/>
              <a:t>]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 smtClean="0">
                <a:solidFill>
                  <a:srgbClr val="C00000"/>
                </a:solidFill>
              </a:rPr>
              <a:t>4. NEUTRÁLNÍ OXIDY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 smtClean="0"/>
              <a:t>	</a:t>
            </a:r>
            <a:r>
              <a:rPr lang="cs-CZ" sz="2400" dirty="0" smtClean="0"/>
              <a:t>- nereagují ani s kyselinami ani se zásadami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		CO, NO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SLOUČENINY KYSLÍKU</a:t>
            </a:r>
            <a:br>
              <a:rPr lang="cs-CZ" b="1" dirty="0" smtClean="0"/>
            </a:br>
            <a:r>
              <a:rPr lang="cs-CZ" b="1" dirty="0" smtClean="0"/>
              <a:t>OXIDY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>
            <a:noAutofit/>
          </a:bodyPr>
          <a:lstStyle/>
          <a:p>
            <a:r>
              <a:rPr lang="cs-CZ" sz="2400" smtClean="0">
                <a:cs typeface="Arial" charset="0"/>
              </a:rPr>
              <a:t>Dělíme je </a:t>
            </a:r>
            <a:r>
              <a:rPr lang="cs-CZ" sz="2400" smtClean="0">
                <a:solidFill>
                  <a:srgbClr val="C00000"/>
                </a:solidFill>
                <a:cs typeface="Arial" charset="0"/>
              </a:rPr>
              <a:t>na základě struktury </a:t>
            </a:r>
            <a:r>
              <a:rPr lang="cs-CZ" sz="2400" smtClean="0">
                <a:cs typeface="Arial" charset="0"/>
              </a:rPr>
              <a:t>ovlivňující i jejich vlastnosti:</a:t>
            </a:r>
          </a:p>
          <a:p>
            <a:pPr lvl="1"/>
            <a:r>
              <a:rPr lang="cs-CZ" sz="2400" smtClean="0">
                <a:solidFill>
                  <a:srgbClr val="C00000"/>
                </a:solidFill>
                <a:cs typeface="Arial" charset="0"/>
              </a:rPr>
              <a:t>Iontové:	</a:t>
            </a:r>
          </a:p>
          <a:p>
            <a:pPr lvl="2"/>
            <a:r>
              <a:rPr lang="cs-CZ" smtClean="0">
                <a:cs typeface="Arial" charset="0"/>
              </a:rPr>
              <a:t>obsahují aniont O</a:t>
            </a:r>
            <a:r>
              <a:rPr lang="cs-CZ" baseline="30000" smtClean="0">
                <a:cs typeface="Arial" charset="0"/>
              </a:rPr>
              <a:t>2- </a:t>
            </a:r>
            <a:r>
              <a:rPr lang="cs-CZ" smtClean="0">
                <a:cs typeface="Arial" charset="0"/>
              </a:rPr>
              <a:t>a M</a:t>
            </a:r>
            <a:r>
              <a:rPr lang="cs-CZ" baseline="30000" smtClean="0">
                <a:cs typeface="Arial" charset="0"/>
              </a:rPr>
              <a:t>n+</a:t>
            </a:r>
          </a:p>
          <a:p>
            <a:pPr lvl="2"/>
            <a:r>
              <a:rPr lang="cs-CZ" smtClean="0">
                <a:cs typeface="Arial" charset="0"/>
              </a:rPr>
              <a:t> vázané iontovou vazbou</a:t>
            </a:r>
          </a:p>
          <a:p>
            <a:pPr lvl="2"/>
            <a:r>
              <a:rPr lang="cs-CZ" smtClean="0">
                <a:cs typeface="Arial" charset="0"/>
              </a:rPr>
              <a:t> netěkavé, vysoké teploty tání</a:t>
            </a:r>
          </a:p>
          <a:p>
            <a:pPr lvl="2"/>
            <a:endParaRPr lang="cs-CZ" smtClean="0">
              <a:cs typeface="Arial" charset="0"/>
            </a:endParaRPr>
          </a:p>
          <a:p>
            <a:pPr lvl="1"/>
            <a:r>
              <a:rPr lang="cs-CZ" sz="2400" smtClean="0">
                <a:solidFill>
                  <a:srgbClr val="C00000"/>
                </a:solidFill>
                <a:cs typeface="Arial" charset="0"/>
              </a:rPr>
              <a:t>Kovalentní:</a:t>
            </a:r>
            <a:r>
              <a:rPr lang="cs-CZ" sz="2400" smtClean="0">
                <a:solidFill>
                  <a:srgbClr val="984807"/>
                </a:solidFill>
                <a:cs typeface="Arial" charset="0"/>
              </a:rPr>
              <a:t>	</a:t>
            </a:r>
          </a:p>
          <a:p>
            <a:pPr lvl="2"/>
            <a:r>
              <a:rPr lang="cs-CZ" smtClean="0">
                <a:cs typeface="Arial" charset="0"/>
              </a:rPr>
              <a:t>mají kovalentní vazby</a:t>
            </a:r>
          </a:p>
          <a:p>
            <a:pPr lvl="2"/>
            <a:r>
              <a:rPr lang="cs-CZ" smtClean="0">
                <a:cs typeface="Arial" charset="0"/>
              </a:rPr>
              <a:t>složené z jednotlivých  molekul </a:t>
            </a:r>
            <a:r>
              <a:rPr lang="cs-CZ" smtClean="0">
                <a:solidFill>
                  <a:srgbClr val="403152"/>
                </a:solidFill>
                <a:cs typeface="Arial" charset="0"/>
              </a:rPr>
              <a:t>(molekulové oxidy)</a:t>
            </a:r>
          </a:p>
          <a:p>
            <a:pPr lvl="2"/>
            <a:r>
              <a:rPr lang="cs-CZ" smtClean="0">
                <a:cs typeface="Arial" charset="0"/>
              </a:rPr>
              <a:t>polymerní struktura </a:t>
            </a:r>
            <a:r>
              <a:rPr lang="cs-CZ" smtClean="0">
                <a:solidFill>
                  <a:srgbClr val="403152"/>
                </a:solidFill>
                <a:cs typeface="Arial" charset="0"/>
              </a:rPr>
              <a:t>(oxidy s atomovou strukturou)</a:t>
            </a:r>
          </a:p>
          <a:p>
            <a:pPr lvl="1">
              <a:buFont typeface="Arial" charset="0"/>
              <a:buNone/>
            </a:pPr>
            <a:endParaRPr lang="cs-CZ" sz="2400" smtClean="0">
              <a:cs typeface="Arial" charset="0"/>
            </a:endParaRPr>
          </a:p>
          <a:p>
            <a:endParaRPr lang="cs-CZ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OXIDY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 smtClean="0">
                <a:solidFill>
                  <a:srgbClr val="C00000"/>
                </a:solidFill>
              </a:rPr>
              <a:t>Molekulové oxidy:</a:t>
            </a:r>
          </a:p>
          <a:p>
            <a:pPr lvl="2"/>
            <a:r>
              <a:rPr lang="cs-CZ" sz="2200" dirty="0" smtClean="0"/>
              <a:t>Tvoří většina nekovů s velkou elektronegativitou </a:t>
            </a:r>
          </a:p>
          <a:p>
            <a:pPr lvl="3"/>
            <a:r>
              <a:rPr lang="cs-CZ" sz="2200" dirty="0" smtClean="0"/>
              <a:t>(CO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, NO, P</a:t>
            </a:r>
            <a:r>
              <a:rPr lang="cs-CZ" sz="2200" baseline="-25000" dirty="0" smtClean="0"/>
              <a:t>4</a:t>
            </a:r>
            <a:r>
              <a:rPr lang="cs-CZ" sz="2200" dirty="0" smtClean="0"/>
              <a:t>O</a:t>
            </a:r>
            <a:r>
              <a:rPr lang="cs-CZ" sz="2200" baseline="-25000" dirty="0" smtClean="0"/>
              <a:t>10</a:t>
            </a:r>
            <a:r>
              <a:rPr lang="cs-CZ" sz="2200" dirty="0" smtClean="0"/>
              <a:t>)</a:t>
            </a:r>
          </a:p>
          <a:p>
            <a:pPr lvl="2"/>
            <a:r>
              <a:rPr lang="cs-CZ" sz="2200" dirty="0" smtClean="0"/>
              <a:t>Některé kovy </a:t>
            </a:r>
            <a:r>
              <a:rPr lang="cs-CZ" sz="2200" smtClean="0"/>
              <a:t>s </a:t>
            </a:r>
            <a:r>
              <a:rPr lang="cs-CZ" sz="2200" smtClean="0"/>
              <a:t>vyššími </a:t>
            </a:r>
            <a:r>
              <a:rPr lang="cs-CZ" sz="2200" dirty="0" err="1" smtClean="0"/>
              <a:t>ox</a:t>
            </a:r>
            <a:r>
              <a:rPr lang="cs-CZ" sz="2200" dirty="0" smtClean="0"/>
              <a:t>. čísly (Mn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O</a:t>
            </a:r>
            <a:r>
              <a:rPr lang="cs-CZ" sz="2200" baseline="-25000" dirty="0" smtClean="0"/>
              <a:t>7</a:t>
            </a:r>
            <a:r>
              <a:rPr lang="cs-CZ" sz="2200" dirty="0" smtClean="0"/>
              <a:t>, OsO</a:t>
            </a:r>
            <a:r>
              <a:rPr lang="cs-CZ" sz="2200" baseline="-25000" dirty="0" smtClean="0"/>
              <a:t>4</a:t>
            </a:r>
            <a:r>
              <a:rPr lang="cs-CZ" sz="2200" dirty="0" smtClean="0"/>
              <a:t>)</a:t>
            </a:r>
          </a:p>
          <a:p>
            <a:pPr lvl="2"/>
            <a:r>
              <a:rPr lang="cs-CZ" sz="2200" dirty="0" smtClean="0"/>
              <a:t>Těkavé, plynné nebo kapalné</a:t>
            </a:r>
          </a:p>
          <a:p>
            <a:pPr lvl="1">
              <a:buFont typeface="Arial" charset="0"/>
              <a:buNone/>
            </a:pPr>
            <a:endParaRPr lang="cs-CZ" sz="2000" dirty="0" smtClean="0"/>
          </a:p>
          <a:p>
            <a:pPr lvl="1"/>
            <a:r>
              <a:rPr lang="cs-CZ" sz="2400" dirty="0" smtClean="0">
                <a:solidFill>
                  <a:srgbClr val="C00000"/>
                </a:solidFill>
              </a:rPr>
              <a:t>Oxidy s atomovou strukturou:</a:t>
            </a:r>
          </a:p>
          <a:p>
            <a:pPr lvl="2"/>
            <a:r>
              <a:rPr lang="cs-CZ" sz="2200" dirty="0" smtClean="0"/>
              <a:t>Tvoří kovy střední části period. soustavy a některé nekovy </a:t>
            </a:r>
          </a:p>
          <a:p>
            <a:pPr lvl="2">
              <a:buFont typeface="Arial" charset="0"/>
              <a:buNone/>
            </a:pPr>
            <a:r>
              <a:rPr lang="cs-CZ" sz="2200" dirty="0" smtClean="0"/>
              <a:t>	(</a:t>
            </a:r>
            <a:r>
              <a:rPr lang="cs-CZ" sz="2200" dirty="0" err="1" smtClean="0"/>
              <a:t>HgO</a:t>
            </a:r>
            <a:r>
              <a:rPr lang="cs-CZ" sz="2200" dirty="0" smtClean="0"/>
              <a:t>, SiO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)</a:t>
            </a:r>
          </a:p>
          <a:p>
            <a:pPr lvl="2"/>
            <a:r>
              <a:rPr lang="cs-CZ" sz="2200" dirty="0" smtClean="0"/>
              <a:t>Málo těkavé, některé značně tvrdé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Použitá literatura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smtClean="0"/>
              <a:t>Přehled středoškolské chemie</a:t>
            </a:r>
            <a:r>
              <a:rPr lang="cs-CZ" sz="2400" smtClean="0"/>
              <a:t>. 2. vyd. Praha: SPN, 1999, 365 s. ISBN 80-723-5108-7.</a:t>
            </a:r>
          </a:p>
          <a:p>
            <a:endParaRPr lang="cs-CZ" sz="2400" smtClean="0"/>
          </a:p>
          <a:p>
            <a:r>
              <a:rPr lang="cs-CZ" sz="2400" smtClean="0"/>
              <a:t>MAREČEK, Aleš a Jaroslav HONZA. </a:t>
            </a:r>
            <a:r>
              <a:rPr lang="cs-CZ" sz="2400" i="1" smtClean="0"/>
              <a:t>Chemie pro čtyřletá gymnázia</a:t>
            </a:r>
            <a:r>
              <a:rPr lang="cs-CZ" sz="2400" smtClean="0"/>
              <a:t>. 3., přeprac. vyd. Olomouc: Nakladatelství Olomouc, 2005, 240 s. ISBN 80-7182-055-51.</a:t>
            </a:r>
          </a:p>
          <a:p>
            <a:endParaRPr lang="cs-CZ" sz="2400" smtClean="0"/>
          </a:p>
          <a:p>
            <a:r>
              <a:rPr lang="cs-CZ" sz="2400" smtClean="0"/>
              <a:t>www.gym-karvina.cz/userfiles/20/file/vi_a_skupina.ppt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Chalkogeny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rgbClr val="7030A0"/>
                </a:solidFill>
              </a:rPr>
              <a:t>O, S </a:t>
            </a:r>
            <a:r>
              <a:rPr lang="cs-CZ" sz="2400" dirty="0" smtClean="0"/>
              <a:t>– nekovy	</a:t>
            </a:r>
            <a:r>
              <a:rPr lang="cs-CZ" sz="2400" b="1" dirty="0" smtClean="0">
                <a:solidFill>
                  <a:srgbClr val="7030A0"/>
                </a:solidFill>
              </a:rPr>
              <a:t>Se, </a:t>
            </a:r>
            <a:r>
              <a:rPr lang="cs-CZ" sz="2400" b="1" dirty="0" err="1" smtClean="0">
                <a:solidFill>
                  <a:srgbClr val="7030A0"/>
                </a:solidFill>
              </a:rPr>
              <a:t>Te</a:t>
            </a:r>
            <a:r>
              <a:rPr lang="cs-CZ" sz="2400" b="1" dirty="0">
                <a:solidFill>
                  <a:srgbClr val="7030A0"/>
                </a:solidFill>
              </a:rPr>
              <a:t> </a:t>
            </a:r>
            <a:r>
              <a:rPr lang="cs-CZ" sz="2400" dirty="0" smtClean="0"/>
              <a:t>– polokovy	</a:t>
            </a:r>
            <a:r>
              <a:rPr lang="cs-CZ" sz="2400" b="1" dirty="0" smtClean="0">
                <a:solidFill>
                  <a:srgbClr val="7030A0"/>
                </a:solidFill>
              </a:rPr>
              <a:t>Po</a:t>
            </a:r>
            <a:r>
              <a:rPr lang="cs-CZ" sz="2400" dirty="0" smtClean="0"/>
              <a:t> – kov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p- prvky – ve valenční vrstvě 6 elektronů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v</a:t>
            </a:r>
            <a:r>
              <a:rPr lang="cs-CZ" sz="2400" dirty="0" smtClean="0"/>
              <a:t> orbitalech </a:t>
            </a:r>
            <a:r>
              <a:rPr lang="cs-CZ" sz="2400" b="1" dirty="0" smtClean="0">
                <a:solidFill>
                  <a:srgbClr val="7030A0"/>
                </a:solidFill>
              </a:rPr>
              <a:t>s</a:t>
            </a:r>
            <a:r>
              <a:rPr lang="cs-CZ" sz="2400" dirty="0" smtClean="0"/>
              <a:t> a </a:t>
            </a:r>
            <a:r>
              <a:rPr lang="cs-CZ" sz="2400" b="1" dirty="0" smtClean="0">
                <a:solidFill>
                  <a:srgbClr val="7030A0"/>
                </a:solidFill>
              </a:rPr>
              <a:t>p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sz="2400" b="1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Elektronegativita roste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	ve skupině směrem nahoru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V přírodě v čistém stavu, i v minerálech a horninách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Jsou reaktivní – do oktetu jim chybí pouze 2 elektrony, které získávají od atomu prvku, se kterým vstupují do vazby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18434" name="Picture 2" descr="http://www.westfield.ma.edu/cmasi/gen_chem1/Solutions/reactions%20in%20solution/reactions_in_solution_pupw/electroneg_tab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14625"/>
            <a:ext cx="35814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smtClean="0"/>
              <a:t>KYSLÍK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6472254" cy="432913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Nejrozšířenější prvek na Zemi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Součást vzduchu – 21 objemových %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Významný biogenní prvek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2 alotropické modifikace 	– </a:t>
            </a:r>
            <a:r>
              <a:rPr lang="cs-CZ" sz="2400" dirty="0" err="1" smtClean="0"/>
              <a:t>dikyslík</a:t>
            </a:r>
            <a:r>
              <a:rPr lang="cs-CZ" sz="2400" dirty="0" smtClean="0"/>
              <a:t> O</a:t>
            </a:r>
            <a:r>
              <a:rPr lang="cs-CZ" sz="2400" baseline="-25000" dirty="0" smtClean="0"/>
              <a:t>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aseline="-25000" dirty="0" smtClean="0"/>
              <a:t>				</a:t>
            </a:r>
            <a:r>
              <a:rPr lang="cs-CZ" sz="2400" dirty="0" smtClean="0"/>
              <a:t>	– ozon O</a:t>
            </a:r>
            <a:r>
              <a:rPr lang="cs-CZ" sz="2400" baseline="-25000" dirty="0" smtClean="0"/>
              <a:t>3</a:t>
            </a:r>
          </a:p>
          <a:p>
            <a:pPr lvl="8">
              <a:buFont typeface="Arial" pitchFamily="34" charset="0"/>
              <a:buNone/>
              <a:defRPr/>
            </a:pPr>
            <a:endParaRPr lang="cs-CZ" sz="2400" baseline="-25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Přírodní kyslík je směs 3 izotopů: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baseline="30000" dirty="0" smtClean="0"/>
              <a:t>16</a:t>
            </a:r>
            <a:r>
              <a:rPr lang="cs-CZ" sz="2400" dirty="0" smtClean="0"/>
              <a:t>O (99,76%)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baseline="30000" dirty="0" smtClean="0"/>
              <a:t>17</a:t>
            </a:r>
            <a:r>
              <a:rPr lang="cs-CZ" sz="2400" dirty="0" smtClean="0"/>
              <a:t>O (0,04%)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 </a:t>
            </a:r>
            <a:r>
              <a:rPr lang="cs-CZ" sz="2400" baseline="30000" dirty="0" smtClean="0"/>
              <a:t>18</a:t>
            </a:r>
            <a:r>
              <a:rPr lang="cs-CZ" sz="2400" dirty="0" smtClean="0"/>
              <a:t>O (0,2%)</a:t>
            </a:r>
          </a:p>
          <a:p>
            <a:pPr lvl="8">
              <a:buFont typeface="Arial" pitchFamily="34" charset="0"/>
              <a:buNone/>
              <a:defRPr/>
            </a:pPr>
            <a:endParaRPr lang="cs-CZ" sz="2400" dirty="0"/>
          </a:p>
        </p:txBody>
      </p:sp>
      <p:pic>
        <p:nvPicPr>
          <p:cNvPr id="4" name="Picture 5" descr="Soubor:Liquid Oxygen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8000" contrast="24000"/>
          </a:blip>
          <a:srcRect/>
          <a:stretch>
            <a:fillRect/>
          </a:stretch>
        </p:blipFill>
        <p:spPr bwMode="auto">
          <a:xfrm>
            <a:off x="6143625" y="1785938"/>
            <a:ext cx="2455863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smtClean="0"/>
              <a:t>OZON O</a:t>
            </a:r>
            <a:r>
              <a:rPr lang="cs-CZ" sz="4800" b="1" baseline="-25000" smtClean="0"/>
              <a:t>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Jedovatý, bezbarvý plyn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V silnějších vrstvách namodralý plyn charakteristického zápachu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Kapalný ozon –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modrý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2400" dirty="0" smtClean="0"/>
              <a:t>Pevný – </a:t>
            </a:r>
            <a:r>
              <a:rPr lang="cs-CZ" sz="2400" b="1" dirty="0" smtClean="0">
                <a:solidFill>
                  <a:schemeClr val="accent4">
                    <a:lumMod val="75000"/>
                  </a:schemeClr>
                </a:solidFill>
              </a:rPr>
              <a:t>černo-fialový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Největší množství ozonu v tzv. </a:t>
            </a:r>
            <a:r>
              <a:rPr lang="cs-CZ" sz="2400" b="1" dirty="0" smtClean="0">
                <a:solidFill>
                  <a:srgbClr val="7030A0"/>
                </a:solidFill>
              </a:rPr>
              <a:t>ozonové vrstvě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s</a:t>
            </a:r>
            <a:r>
              <a:rPr lang="cs-CZ" sz="2400" dirty="0" smtClean="0"/>
              <a:t>oučást stratosféry (25 – 30 km nad Zemí)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absorbuje UV záření - chrání povrch Země před intenzivním UV zářením Slunce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pic>
        <p:nvPicPr>
          <p:cNvPr id="16386" name="Picture 2" descr="http://gnosis9.net/img2/ozon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3071813"/>
            <a:ext cx="1643063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smtClean="0"/>
              <a:t>OZON O</a:t>
            </a:r>
            <a:r>
              <a:rPr lang="cs-CZ" sz="4800" b="1" baseline="-25000" smtClean="0"/>
              <a:t>3</a:t>
            </a:r>
            <a:endParaRPr lang="cs-CZ" sz="48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Vzniká ve vyšších vrstvách atmosféry působením UV záření na kyslík.</a:t>
            </a:r>
          </a:p>
          <a:p>
            <a:endParaRPr lang="cs-CZ" sz="2400" smtClean="0"/>
          </a:p>
          <a:p>
            <a:r>
              <a:rPr lang="cs-CZ" sz="2400" smtClean="0"/>
              <a:t>Připravuje se v tzv.</a:t>
            </a:r>
          </a:p>
          <a:p>
            <a:pPr>
              <a:buFont typeface="Arial" charset="0"/>
              <a:buNone/>
            </a:pPr>
            <a:r>
              <a:rPr lang="cs-CZ" sz="2400" smtClean="0"/>
              <a:t>	„</a:t>
            </a:r>
            <a:r>
              <a:rPr lang="cs-CZ" sz="2400" smtClean="0">
                <a:solidFill>
                  <a:srgbClr val="7030A0"/>
                </a:solidFill>
              </a:rPr>
              <a:t>ozonizátorech</a:t>
            </a:r>
            <a:r>
              <a:rPr lang="cs-CZ" sz="2400" smtClean="0"/>
              <a:t>“</a:t>
            </a:r>
          </a:p>
          <a:p>
            <a:endParaRPr lang="cs-CZ" sz="2400" smtClean="0"/>
          </a:p>
          <a:p>
            <a:r>
              <a:rPr lang="cs-CZ" sz="2400" smtClean="0"/>
              <a:t>Využití: </a:t>
            </a:r>
          </a:p>
          <a:p>
            <a:pPr lvl="1"/>
            <a:r>
              <a:rPr lang="cs-CZ" sz="2400" smtClean="0"/>
              <a:t>Sterilizace vody</a:t>
            </a:r>
          </a:p>
          <a:p>
            <a:pPr lvl="1"/>
            <a:r>
              <a:rPr lang="cs-CZ" sz="2400" smtClean="0"/>
              <a:t>Bělení olejů a škrobu.</a:t>
            </a:r>
          </a:p>
        </p:txBody>
      </p:sp>
      <p:pic>
        <p:nvPicPr>
          <p:cNvPr id="4" name="Picture 5" descr="Soubor:Ozon 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8000" contrast="18000"/>
          </a:blip>
          <a:srcRect/>
          <a:stretch>
            <a:fillRect/>
          </a:stretch>
        </p:blipFill>
        <p:spPr bwMode="auto">
          <a:xfrm>
            <a:off x="4500563" y="2286000"/>
            <a:ext cx="397192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smtClean="0"/>
              <a:t>OZON O</a:t>
            </a:r>
            <a:r>
              <a:rPr lang="cs-CZ" sz="4800" b="1" baseline="-25000" smtClean="0"/>
              <a:t>3</a:t>
            </a:r>
            <a:endParaRPr lang="cs-CZ" sz="48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cs-CZ" sz="2800" smtClean="0"/>
              <a:t>Velmi reaktivní</a:t>
            </a:r>
          </a:p>
          <a:p>
            <a:r>
              <a:rPr lang="cs-CZ" sz="2800" smtClean="0"/>
              <a:t>Rozkládá se za uvolnění atomárního kyslíku</a:t>
            </a:r>
          </a:p>
          <a:p>
            <a:pPr lvl="4"/>
            <a:r>
              <a:rPr lang="cs-CZ" sz="2800" smtClean="0">
                <a:solidFill>
                  <a:srgbClr val="7030A0"/>
                </a:solidFill>
              </a:rPr>
              <a:t>Silné oxidační účinky</a:t>
            </a:r>
          </a:p>
          <a:p>
            <a:r>
              <a:rPr lang="cs-CZ" sz="2800" smtClean="0"/>
              <a:t>Směs se vzduchem se 70% ozonu výbušná.</a:t>
            </a:r>
          </a:p>
          <a:p>
            <a:endParaRPr lang="cs-CZ" sz="2800" smtClean="0"/>
          </a:p>
          <a:p>
            <a:r>
              <a:rPr lang="cs-CZ" sz="2800" smtClean="0"/>
              <a:t>Reaguje téměř se všemi kovy za vzniku oxidů.</a:t>
            </a:r>
          </a:p>
          <a:p>
            <a:pPr lvl="1"/>
            <a:r>
              <a:rPr lang="cs-CZ" smtClean="0"/>
              <a:t>reakcí s alkalickými hydroxidy → ozonidy MO</a:t>
            </a:r>
            <a:r>
              <a:rPr lang="cs-CZ" baseline="-25000" smtClean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smtClean="0"/>
              <a:t>(DI)KYSLÍK O</a:t>
            </a:r>
            <a:r>
              <a:rPr lang="cs-CZ" sz="4800" b="1" baseline="-25000" smtClean="0"/>
              <a:t>2</a:t>
            </a:r>
            <a:endParaRPr lang="cs-CZ" sz="48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 smtClean="0"/>
              <a:t>Bezbarvý plyn, bez chuti a zápachu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 err="1" smtClean="0"/>
              <a:t>b</a:t>
            </a:r>
            <a:r>
              <a:rPr lang="cs-CZ" sz="2600" dirty="0" smtClean="0"/>
              <a:t>. varu -183°C		</a:t>
            </a:r>
            <a:r>
              <a:rPr lang="cs-CZ" sz="2600" dirty="0" err="1" smtClean="0"/>
              <a:t>b</a:t>
            </a:r>
            <a:r>
              <a:rPr lang="cs-CZ" sz="2600" dirty="0" smtClean="0"/>
              <a:t>. tání -219°C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 smtClean="0"/>
              <a:t>dopravuje se v ocelových bombách s modrým pruhem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 smtClean="0"/>
              <a:t>Tvořen dvouatomovými molekulami </a:t>
            </a:r>
            <a:r>
              <a:rPr lang="cs-CZ" sz="2000" dirty="0" smtClean="0"/>
              <a:t>(poutány dvojnou vazbou)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 smtClean="0"/>
              <a:t> 2. </a:t>
            </a:r>
            <a:r>
              <a:rPr lang="cs-CZ" sz="2600" dirty="0" err="1" smtClean="0"/>
              <a:t>nejelektronegativnější</a:t>
            </a:r>
            <a:r>
              <a:rPr lang="cs-CZ" sz="2600" dirty="0" smtClean="0"/>
              <a:t> prvek - velmi reaktivní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dirty="0" smtClean="0"/>
              <a:t>Molekulární kyslík se slučuje s většinou prvků → </a:t>
            </a:r>
            <a:r>
              <a:rPr lang="cs-CZ" sz="2600" b="1" dirty="0" smtClean="0">
                <a:solidFill>
                  <a:schemeClr val="accent4">
                    <a:lumMod val="50000"/>
                  </a:schemeClr>
                </a:solidFill>
              </a:rPr>
              <a:t>oxidy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(</a:t>
            </a:r>
            <a:r>
              <a:rPr lang="cs-CZ" sz="2200" dirty="0" err="1" smtClean="0"/>
              <a:t>ox</a:t>
            </a:r>
            <a:r>
              <a:rPr lang="cs-CZ" sz="2200" dirty="0" smtClean="0"/>
              <a:t>. číslo v oxidech –II)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(He, Ne, Ar – oxidy prozatím nepřipraveny)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(W, </a:t>
            </a:r>
            <a:r>
              <a:rPr lang="cs-CZ" sz="2200" dirty="0" err="1" smtClean="0"/>
              <a:t>Pt</a:t>
            </a:r>
            <a:r>
              <a:rPr lang="cs-CZ" sz="2200" dirty="0" smtClean="0"/>
              <a:t>, Au – s kyslíkem přímo nereagují)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r>
              <a:rPr lang="cs-CZ" sz="4800" b="1" smtClean="0"/>
              <a:t>KYSLÍK O</a:t>
            </a:r>
            <a:r>
              <a:rPr lang="cs-CZ" sz="4800" b="1" baseline="-25000" smtClean="0"/>
              <a:t>2</a:t>
            </a:r>
            <a:endParaRPr lang="cs-CZ" sz="48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5311775"/>
          </a:xfrm>
        </p:spPr>
        <p:txBody>
          <a:bodyPr/>
          <a:lstStyle/>
          <a:p>
            <a:r>
              <a:rPr lang="cs-CZ" sz="2800" b="1" dirty="0" smtClean="0"/>
              <a:t>Laboratorní příprava</a:t>
            </a:r>
          </a:p>
          <a:p>
            <a:pPr>
              <a:buFont typeface="Arial" charset="0"/>
              <a:buNone/>
            </a:pPr>
            <a:endParaRPr lang="cs-CZ" sz="2800" dirty="0" smtClean="0"/>
          </a:p>
          <a:p>
            <a:r>
              <a:rPr lang="cs-CZ" sz="2400" dirty="0" smtClean="0"/>
              <a:t>Rozkladem kyslíkatých solí a oxidů účinkem tepla</a:t>
            </a:r>
          </a:p>
          <a:p>
            <a:pPr>
              <a:buFont typeface="Arial" charset="0"/>
              <a:buNone/>
            </a:pPr>
            <a:r>
              <a:rPr lang="cs-CZ" sz="2400" dirty="0" smtClean="0"/>
              <a:t>	KClO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 → 2 </a:t>
            </a:r>
            <a:r>
              <a:rPr lang="cs-CZ" sz="2400" dirty="0" err="1" smtClean="0"/>
              <a:t>KCl</a:t>
            </a:r>
            <a:r>
              <a:rPr lang="cs-CZ" sz="2400" dirty="0" smtClean="0"/>
              <a:t> + 3O</a:t>
            </a:r>
            <a:r>
              <a:rPr lang="cs-CZ" sz="2400" baseline="-25000" dirty="0" smtClean="0"/>
              <a:t>2</a:t>
            </a:r>
          </a:p>
          <a:p>
            <a:pPr>
              <a:buFont typeface="Arial" charset="0"/>
              <a:buNone/>
            </a:pPr>
            <a:r>
              <a:rPr lang="cs-CZ" sz="2400" dirty="0" smtClean="0"/>
              <a:t>	2 KMnO</a:t>
            </a:r>
            <a:r>
              <a:rPr lang="cs-CZ" sz="2400" baseline="-25000" dirty="0" smtClean="0"/>
              <a:t>4</a:t>
            </a:r>
            <a:r>
              <a:rPr lang="cs-CZ" sz="2400" dirty="0" smtClean="0"/>
              <a:t> → K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MnO</a:t>
            </a:r>
            <a:r>
              <a:rPr lang="cs-CZ" sz="2400" baseline="-25000" dirty="0" smtClean="0"/>
              <a:t>4</a:t>
            </a:r>
            <a:r>
              <a:rPr lang="cs-CZ" sz="2400" dirty="0" smtClean="0"/>
              <a:t> + MnO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+ O</a:t>
            </a:r>
            <a:r>
              <a:rPr lang="cs-CZ" sz="2400" baseline="-25000" dirty="0" smtClean="0"/>
              <a:t>2</a:t>
            </a:r>
          </a:p>
          <a:p>
            <a:pPr>
              <a:buFont typeface="Arial" charset="0"/>
              <a:buNone/>
            </a:pPr>
            <a:r>
              <a:rPr lang="cs-CZ" sz="2400" dirty="0" smtClean="0"/>
              <a:t>	2 </a:t>
            </a:r>
            <a:r>
              <a:rPr lang="cs-CZ" sz="2400" dirty="0" err="1" smtClean="0"/>
              <a:t>HgO</a:t>
            </a:r>
            <a:r>
              <a:rPr lang="cs-CZ" sz="2400" dirty="0" smtClean="0"/>
              <a:t> → 2 </a:t>
            </a:r>
            <a:r>
              <a:rPr lang="cs-CZ" sz="2400" dirty="0" err="1" smtClean="0"/>
              <a:t>Hg</a:t>
            </a:r>
            <a:r>
              <a:rPr lang="cs-CZ" sz="2400" dirty="0" smtClean="0"/>
              <a:t> + O</a:t>
            </a:r>
            <a:r>
              <a:rPr lang="cs-CZ" sz="2400" baseline="-25000" dirty="0" smtClean="0"/>
              <a:t>2</a:t>
            </a:r>
          </a:p>
          <a:p>
            <a:pPr>
              <a:buFont typeface="Arial" charset="0"/>
              <a:buNone/>
            </a:pPr>
            <a:endParaRPr lang="cs-CZ" sz="2400" dirty="0" smtClean="0"/>
          </a:p>
          <a:p>
            <a:r>
              <a:rPr lang="cs-CZ" sz="2400" dirty="0" smtClean="0"/>
              <a:t>Elektrolýza zřeď. </a:t>
            </a:r>
            <a:r>
              <a:rPr lang="el-GR" sz="2400" dirty="0" smtClean="0"/>
              <a:t>Θ</a:t>
            </a:r>
            <a:r>
              <a:rPr lang="cs-CZ" sz="2400" dirty="0" smtClean="0"/>
              <a:t> kyseliny sírové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Rozklad vodného </a:t>
            </a:r>
            <a:r>
              <a:rPr lang="el-GR" sz="2400" dirty="0" smtClean="0"/>
              <a:t>Θ</a:t>
            </a:r>
            <a:r>
              <a:rPr lang="cs-CZ" sz="2400" dirty="0" smtClean="0"/>
              <a:t> peroxidu vodíku (kat. MnO</a:t>
            </a:r>
            <a:r>
              <a:rPr lang="cs-CZ" sz="2400" baseline="-25000" dirty="0" smtClean="0"/>
              <a:t>4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2 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O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 →  2H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O + O</a:t>
            </a:r>
            <a:r>
              <a:rPr lang="cs-CZ" sz="2400" baseline="-25000" dirty="0" smtClean="0"/>
              <a:t>2</a:t>
            </a:r>
            <a:endParaRPr lang="cs-CZ" sz="2400" dirty="0" smtClean="0"/>
          </a:p>
          <a:p>
            <a:endParaRPr lang="cs-CZ" dirty="0" smtClean="0"/>
          </a:p>
          <a:p>
            <a:pPr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4|0.6|0.6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538</Words>
  <Application>Microsoft Office PowerPoint</Application>
  <PresentationFormat>Předvádění na obrazovce (4:3)</PresentationFormat>
  <Paragraphs>215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Prvky 16. skupiny CHALKOGENY</vt:lpstr>
      <vt:lpstr>Snímek 2</vt:lpstr>
      <vt:lpstr>Chalkogeny</vt:lpstr>
      <vt:lpstr>KYSLÍK</vt:lpstr>
      <vt:lpstr>OZON O3</vt:lpstr>
      <vt:lpstr>OZON O3</vt:lpstr>
      <vt:lpstr>OZON O3</vt:lpstr>
      <vt:lpstr>(DI)KYSLÍK O2</vt:lpstr>
      <vt:lpstr>KYSLÍK O2</vt:lpstr>
      <vt:lpstr>Příprava kyslíku rozkladem peroxidu vodíku za katalýzy oxidu manganičitého</vt:lpstr>
      <vt:lpstr>KYSLÍK O2</vt:lpstr>
      <vt:lpstr>SLOUČENINY KYSLÍKU</vt:lpstr>
      <vt:lpstr>LED</vt:lpstr>
      <vt:lpstr>Snímek 14</vt:lpstr>
      <vt:lpstr>SLOUČENINY KYSLÍKU</vt:lpstr>
      <vt:lpstr>Snímek 16</vt:lpstr>
      <vt:lpstr>Snímek 17</vt:lpstr>
      <vt:lpstr>SLOUČENINY KYSLÍKU</vt:lpstr>
      <vt:lpstr>SLOUČENINY KYSLÍKU OXIDY</vt:lpstr>
      <vt:lpstr>Snímek 20</vt:lpstr>
      <vt:lpstr>Snímek 21</vt:lpstr>
      <vt:lpstr>SLOUČENINY KYSLÍKU OXIDY</vt:lpstr>
      <vt:lpstr>OXIDY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Šnek</dc:creator>
  <cp:lastModifiedBy>Učitel</cp:lastModifiedBy>
  <cp:revision>52</cp:revision>
  <dcterms:created xsi:type="dcterms:W3CDTF">2012-04-23T14:10:41Z</dcterms:created>
  <dcterms:modified xsi:type="dcterms:W3CDTF">2012-05-03T15:01:19Z</dcterms:modified>
</cp:coreProperties>
</file>