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74" r:id="rId4"/>
    <p:sldId id="268" r:id="rId5"/>
    <p:sldId id="281" r:id="rId6"/>
    <p:sldId id="259" r:id="rId7"/>
    <p:sldId id="262" r:id="rId8"/>
    <p:sldId id="265" r:id="rId9"/>
    <p:sldId id="277" r:id="rId10"/>
    <p:sldId id="263" r:id="rId11"/>
    <p:sldId id="266" r:id="rId12"/>
    <p:sldId id="278" r:id="rId13"/>
    <p:sldId id="267" r:id="rId14"/>
    <p:sldId id="264" r:id="rId15"/>
    <p:sldId id="269" r:id="rId16"/>
    <p:sldId id="270" r:id="rId17"/>
    <p:sldId id="271" r:id="rId18"/>
    <p:sldId id="279" r:id="rId19"/>
    <p:sldId id="272" r:id="rId20"/>
    <p:sldId id="280" r:id="rId21"/>
    <p:sldId id="282" r:id="rId22"/>
    <p:sldId id="273" r:id="rId23"/>
    <p:sldId id="25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43" autoAdjust="0"/>
    <p:restoredTop sz="85254" autoAdjust="0"/>
  </p:normalViewPr>
  <p:slideViewPr>
    <p:cSldViewPr>
      <p:cViewPr>
        <p:scale>
          <a:sx n="60" d="100"/>
          <a:sy n="60" d="100"/>
        </p:scale>
        <p:origin x="-139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7EF6D-B294-4E2E-B089-327598B859FC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A9494-00B6-4C1C-BA8F-069180B5A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15._%C3%BAnor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cs.wikipedia.org/wiki/2007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16._%C4%8Dervenec" TargetMode="External"/><Relationship Id="rId13" Type="http://schemas.openxmlformats.org/officeDocument/2006/relationships/hyperlink" Target="http://cs.wikipedia.org/wiki/Fat_Man" TargetMode="External"/><Relationship Id="rId18" Type="http://schemas.openxmlformats.org/officeDocument/2006/relationships/hyperlink" Target="http://cs.wikipedia.org/wiki/Enola_Gay" TargetMode="External"/><Relationship Id="rId3" Type="http://schemas.openxmlformats.org/officeDocument/2006/relationships/hyperlink" Target="http://cs.wikipedia.org/wiki/Spojen%C3%A9_st%C3%A1ty_americk%C3%A9" TargetMode="External"/><Relationship Id="rId21" Type="http://schemas.openxmlformats.org/officeDocument/2006/relationships/hyperlink" Target="http://cs.wikipedia.org/wiki/Atomov%C3%BD_v%C4%9Bk" TargetMode="External"/><Relationship Id="rId7" Type="http://schemas.openxmlformats.org/officeDocument/2006/relationships/hyperlink" Target="http://cs.wikipedia.org/wiki/Jadern%C3%BD_v%C3%BDbuch" TargetMode="External"/><Relationship Id="rId12" Type="http://schemas.openxmlformats.org/officeDocument/2006/relationships/hyperlink" Target="http://cs.wikipedia.org/wiki/Little_Boy" TargetMode="External"/><Relationship Id="rId17" Type="http://schemas.openxmlformats.org/officeDocument/2006/relationships/hyperlink" Target="http://cs.wikipedia.org/wiki/Nagasaki" TargetMode="External"/><Relationship Id="rId2" Type="http://schemas.openxmlformats.org/officeDocument/2006/relationships/slide" Target="../slides/slide19.xml"/><Relationship Id="rId16" Type="http://schemas.openxmlformats.org/officeDocument/2006/relationships/hyperlink" Target="http://cs.wikipedia.org/wiki/Hiro%C5%A1ima" TargetMode="External"/><Relationship Id="rId20" Type="http://schemas.openxmlformats.org/officeDocument/2006/relationships/hyperlink" Target="http://cs.wikipedia.org/w/index.php?title=Bock's_Car&amp;action=edit&amp;redlink=1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cs.wikipedia.org/wiki/Robert_Oppenheimer" TargetMode="External"/><Relationship Id="rId11" Type="http://schemas.openxmlformats.org/officeDocument/2006/relationships/hyperlink" Target="http://cs.wikipedia.org/w/index.php?title=Alamogordo&amp;action=edit&amp;redlink=1" TargetMode="External"/><Relationship Id="rId5" Type="http://schemas.openxmlformats.org/officeDocument/2006/relationships/hyperlink" Target="http://cs.wikipedia.org/wiki/Los_Alamos" TargetMode="External"/><Relationship Id="rId15" Type="http://schemas.openxmlformats.org/officeDocument/2006/relationships/hyperlink" Target="http://cs.wikipedia.org/wiki/B-29" TargetMode="External"/><Relationship Id="rId10" Type="http://schemas.openxmlformats.org/officeDocument/2006/relationships/hyperlink" Target="http://cs.wikipedia.org/wiki/White_Sands" TargetMode="External"/><Relationship Id="rId19" Type="http://schemas.openxmlformats.org/officeDocument/2006/relationships/hyperlink" Target="http://cs.wikipedia.org/wiki/Trinitrotoluen" TargetMode="External"/><Relationship Id="rId4" Type="http://schemas.openxmlformats.org/officeDocument/2006/relationships/hyperlink" Target="http://cs.wikipedia.org/wiki/Projekt_Manhattan" TargetMode="External"/><Relationship Id="rId9" Type="http://schemas.openxmlformats.org/officeDocument/2006/relationships/hyperlink" Target="http://cs.wikipedia.org/wiki/1945" TargetMode="External"/><Relationship Id="rId14" Type="http://schemas.openxmlformats.org/officeDocument/2006/relationships/hyperlink" Target="http://cs.wikipedia.org/wiki/Bombard%C3%A9r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Žlutý obrázek</a:t>
            </a:r>
            <a:r>
              <a:rPr lang="cs-CZ" baseline="0" dirty="0" smtClean="0"/>
              <a:t> - </a:t>
            </a:r>
            <a:r>
              <a:rPr lang="cs-CZ" dirty="0" smtClean="0"/>
              <a:t>Mezinárodní výstražný symbol, označující radioaktivní materiál. Červený obrázek - Nový doplňkový výstražný symbol ionizujícího záření schválený dne </a:t>
            </a:r>
            <a:r>
              <a:rPr lang="cs-CZ" dirty="0" smtClean="0">
                <a:hlinkClick r:id="rId3" action="ppaction://hlinkfile" tooltip="15. únor"/>
              </a:rPr>
              <a:t>15. února</a:t>
            </a:r>
            <a:r>
              <a:rPr lang="cs-CZ" dirty="0" smtClean="0"/>
              <a:t> </a:t>
            </a:r>
            <a:r>
              <a:rPr lang="cs-CZ" dirty="0" smtClean="0">
                <a:hlinkClick r:id="rId4" action="ppaction://hlinkfile" tooltip="2007"/>
              </a:rPr>
              <a:t>2007</a:t>
            </a:r>
            <a:r>
              <a:rPr lang="cs-CZ" dirty="0" smtClean="0"/>
              <a:t>, klasický žluto-černý symbol radioaktivity nahrazuje jen v určitých případech.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A9494-00B6-4C1C-BA8F-069180B5AB73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Závislost počtu neutronů v jádrech přírodních nuklidů na počtu protonů se nazývá „řeka stability“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A9494-00B6-4C1C-BA8F-069180B5AB73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1896 Existenci přeměn nestabilních prvků objevil jako první v roce 1896 francouzský vědec </a:t>
            </a:r>
            <a:r>
              <a:rPr lang="cs-CZ" dirty="0" err="1" smtClean="0"/>
              <a:t>Antoine</a:t>
            </a:r>
            <a:r>
              <a:rPr lang="cs-CZ" dirty="0" smtClean="0"/>
              <a:t> </a:t>
            </a:r>
            <a:r>
              <a:rPr lang="cs-CZ" dirty="0" err="1" smtClean="0"/>
              <a:t>Henri</a:t>
            </a:r>
            <a:r>
              <a:rPr lang="cs-CZ" dirty="0" smtClean="0"/>
              <a:t> Becquerel v solích uranu.  </a:t>
            </a:r>
          </a:p>
          <a:p>
            <a:pPr>
              <a:buNone/>
            </a:pPr>
            <a:r>
              <a:rPr lang="cs-CZ" dirty="0" smtClean="0"/>
              <a:t>Radioaktivním zářením se jako první zabývala Polka Marie Curie-</a:t>
            </a:r>
            <a:r>
              <a:rPr lang="cs-CZ" dirty="0" err="1" smtClean="0"/>
              <a:t>Skłodovská</a:t>
            </a:r>
            <a:r>
              <a:rPr lang="cs-CZ" dirty="0" smtClean="0"/>
              <a:t> </a:t>
            </a:r>
            <a:r>
              <a:rPr lang="cs-CZ" b="1" dirty="0" smtClean="0"/>
              <a:t>  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A9494-00B6-4C1C-BA8F-069180B5AB73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tomto případě se některý z neutronů může změnit na elektron a proton, který zůstává v jádře, elektron přitom jádro opouští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A9494-00B6-4C1C-BA8F-069180B5AB73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Gama záření je sice méně ionizující než předchozí dvě, přesto je pro člověka a ostatní živé organismy velmi nebezpečné. </a:t>
            </a:r>
            <a:r>
              <a:rPr lang="cs-CZ" dirty="0" err="1" smtClean="0"/>
              <a:t>Půspbí</a:t>
            </a:r>
            <a:r>
              <a:rPr lang="cs-CZ" dirty="0" smtClean="0"/>
              <a:t> podobně jako záření rentgenové - způsobuje popáleniny, rakovinu, nebo genové mutace. </a:t>
            </a:r>
            <a:r>
              <a:rPr lang="cs-CZ" dirty="0" err="1" smtClean="0"/>
              <a:t>Těchnto</a:t>
            </a:r>
            <a:r>
              <a:rPr lang="cs-CZ" dirty="0" smtClean="0"/>
              <a:t> účinků využívají jaderné zbraně, což jsou jedny z nejobávanějších a hlavně nejznámějších zbraní hromadného ničení. </a:t>
            </a:r>
            <a:r>
              <a:rPr lang="cs-CZ" b="1" dirty="0" smtClean="0"/>
              <a:t> </a:t>
            </a:r>
          </a:p>
          <a:p>
            <a:endParaRPr lang="cs-CZ" b="1" dirty="0" smtClean="0"/>
          </a:p>
          <a:p>
            <a:r>
              <a:rPr lang="cs-CZ" dirty="0" smtClean="0"/>
              <a:t>http://cz7asm.wz.cz/</a:t>
            </a:r>
            <a:r>
              <a:rPr lang="cs-CZ" dirty="0" err="1" smtClean="0"/>
              <a:t>fyz</a:t>
            </a:r>
            <a:r>
              <a:rPr lang="cs-CZ" dirty="0" smtClean="0"/>
              <a:t>/index.</a:t>
            </a:r>
            <a:r>
              <a:rPr lang="cs-CZ" dirty="0" err="1" smtClean="0"/>
              <a:t>php</a:t>
            </a:r>
            <a:r>
              <a:rPr lang="cs-CZ" dirty="0" smtClean="0"/>
              <a:t>?</a:t>
            </a:r>
            <a:r>
              <a:rPr lang="cs-CZ" dirty="0" err="1" smtClean="0"/>
              <a:t>page</a:t>
            </a:r>
            <a:r>
              <a:rPr lang="cs-CZ" dirty="0" smtClean="0"/>
              <a:t>=</a:t>
            </a:r>
            <a:r>
              <a:rPr lang="cs-CZ" dirty="0" err="1" smtClean="0"/>
              <a:t>zargam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A9494-00B6-4C1C-BA8F-069180B5AB73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Jaderná bomba byla poprvé vyvinuta ve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Spojené státy americké"/>
              </a:rPr>
              <a:t>Spojených státech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v rámci vojenského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Projekt Manhattan"/>
              </a:rPr>
              <a:t>projektu Manhattan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který probíhal v laboratořích v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Los Alamos"/>
              </a:rPr>
              <a:t>Los </a:t>
            </a:r>
            <a:r>
              <a:rPr lang="cs-CZ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Los Alamos"/>
              </a:rPr>
              <a:t>Alamos</a:t>
            </a:r>
            <a:r>
              <a:rPr lang="cs-CZ" sz="1200" b="0" i="0" u="non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vedení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Robert Oppenheimer"/>
              </a:rPr>
              <a:t>Roberta </a:t>
            </a:r>
            <a:r>
              <a:rPr lang="cs-CZ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Robert Oppenheimer"/>
              </a:rPr>
              <a:t>Jacoba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Robert Oppenheimer"/>
              </a:rPr>
              <a:t> </a:t>
            </a:r>
            <a:r>
              <a:rPr lang="cs-CZ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Robert Oppenheimer"/>
              </a:rPr>
              <a:t>Oppenheimera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Výsledkem projektu byl první pokusný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Jaderný výbuch"/>
              </a:rPr>
              <a:t>jaderný výbuch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který proběhl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 tooltip="16. červenec"/>
              </a:rPr>
              <a:t>16. července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9" tooltip="1945"/>
              </a:rPr>
              <a:t>1945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v </a:t>
            </a:r>
            <a:r>
              <a:rPr lang="cs-CZ" sz="1200" b="0" i="0" u="non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poušti</a:t>
            </a:r>
            <a:r>
              <a:rPr lang="cs-CZ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0" tooltip="White Sands"/>
              </a:rPr>
              <a:t>White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0" tooltip="White Sands"/>
              </a:rPr>
              <a:t> </a:t>
            </a:r>
            <a:r>
              <a:rPr lang="cs-CZ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0" tooltip="White Sands"/>
              </a:rPr>
              <a:t>Sands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poblíž města </a:t>
            </a:r>
            <a:r>
              <a:rPr lang="cs-CZ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1" tooltip="Alamogordo (stránka neexistuje)"/>
              </a:rPr>
              <a:t>Alamogordo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Další vyrobené bomby </a:t>
            </a:r>
            <a:r>
              <a:rPr lang="cs-CZ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2" tooltip="Little Boy"/>
              </a:rPr>
              <a:t>Little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2" tooltip="Little Boy"/>
              </a:rPr>
              <a:t> Boy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 </a:t>
            </a:r>
            <a:r>
              <a:rPr lang="cs-CZ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3" tooltip="Fat Man"/>
              </a:rPr>
              <a:t>Fat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3" tooltip="Fat Man"/>
              </a:rPr>
              <a:t> Man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byly o několik týdnů později svrženy z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4" tooltip="Bombardér"/>
              </a:rPr>
              <a:t>bombardérů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5" tooltip="B-29"/>
              </a:rPr>
              <a:t>B-29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na japonská města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6" tooltip="Hirošima"/>
              </a:rPr>
              <a:t>Hirošimu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7" tooltip="Nagasaki"/>
              </a:rPr>
              <a:t>Nagasaki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Letoun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5" tooltip="B-29"/>
              </a:rPr>
              <a:t>B-29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cs-CZ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8" tooltip="Enola Gay"/>
              </a:rPr>
              <a:t>Enola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8" tooltip="Enola Gay"/>
              </a:rPr>
              <a:t> Gay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svrhl 6. srpna 1945 v 8.16 na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6" tooltip="Hirošima"/>
              </a:rPr>
              <a:t>Hirošimu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uranovou jadernou pumu s ekvivalentem mezi 13 a 18 kilotunami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9" tooltip="Trinitrotoluen"/>
              </a:rPr>
              <a:t>TNT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Letoun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5" tooltip="B-29"/>
              </a:rPr>
              <a:t>B-29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cs-CZ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0" tooltip="Bock's Car (stránka neexistuje)"/>
              </a:rPr>
              <a:t>Bock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0" tooltip="Bock's Car (stránka neexistuje)"/>
              </a:rPr>
              <a:t>'s Car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svrhl 9. srpna 1945 v 11:02 plutoniovou bombu na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7" tooltip="Nagasaki"/>
              </a:rPr>
              <a:t>Nagasaki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Obě pumy zabily okamžitě zhruba 130 000 lidí a dalších 100 000 umíralo na následky výbuchu v dalších letech. Jaderné zbraně byly v historii použity pouze dvakrát a to roku 1945 při bombardování Hirošimy a Nagasaki, čímž se lidstvo ocitlo v tzv.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1" tooltip="Atomový věk"/>
              </a:rPr>
              <a:t>atomovém věku</a:t>
            </a:r>
            <a:r>
              <a:rPr lang="cs-CZ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cs-CZ" b="0" u="none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A9494-00B6-4C1C-BA8F-069180B5AB73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F4F0-830C-4690-8A74-BC6F85649DA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6256-5838-4A91-89A5-2E2CA4B8F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F4F0-830C-4690-8A74-BC6F85649DA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6256-5838-4A91-89A5-2E2CA4B8F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F4F0-830C-4690-8A74-BC6F85649DA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6256-5838-4A91-89A5-2E2CA4B8F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F4F0-830C-4690-8A74-BC6F85649DA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6256-5838-4A91-89A5-2E2CA4B8F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F4F0-830C-4690-8A74-BC6F85649DA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6256-5838-4A91-89A5-2E2CA4B8F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F4F0-830C-4690-8A74-BC6F85649DA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6256-5838-4A91-89A5-2E2CA4B8F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F4F0-830C-4690-8A74-BC6F85649DA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6256-5838-4A91-89A5-2E2CA4B8F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F4F0-830C-4690-8A74-BC6F85649DA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6256-5838-4A91-89A5-2E2CA4B8F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F4F0-830C-4690-8A74-BC6F85649DA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6256-5838-4A91-89A5-2E2CA4B8F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F4F0-830C-4690-8A74-BC6F85649DA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6256-5838-4A91-89A5-2E2CA4B8F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F4F0-830C-4690-8A74-BC6F85649DA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26256-5838-4A91-89A5-2E2CA4B8F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3F4F0-830C-4690-8A74-BC6F85649DA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26256-5838-4A91-89A5-2E2CA4B8F23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Radioaktivita,radioaktivní rozpad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57444"/>
          </a:xfrm>
        </p:spPr>
        <p:txBody>
          <a:bodyPr>
            <a:normAutofit/>
          </a:bodyPr>
          <a:lstStyle/>
          <a:p>
            <a:r>
              <a:rPr lang="cs-CZ" dirty="0" smtClean="0"/>
              <a:t> = samovolná přeměna jader nestabilních nuklidů na jiná jádra, za současného vyzáření neviditelného radioaktivního záření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14290"/>
            <a:ext cx="2862265" cy="253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32" y="285728"/>
            <a:ext cx="3071834" cy="2506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3714752"/>
            <a:ext cx="2900362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Záření </a:t>
            </a:r>
            <a:r>
              <a:rPr lang="el-GR" dirty="0" smtClean="0"/>
              <a:t>β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500" dirty="0"/>
              <a:t>d</a:t>
            </a:r>
            <a:r>
              <a:rPr lang="cs-CZ" sz="3500" dirty="0" smtClean="0"/>
              <a:t>ělí se na </a:t>
            </a:r>
            <a:r>
              <a:rPr lang="el-GR" sz="3600" dirty="0" smtClean="0"/>
              <a:t>β</a:t>
            </a:r>
            <a:r>
              <a:rPr lang="cs-CZ" sz="3600" baseline="30000" dirty="0" smtClean="0"/>
              <a:t>+</a:t>
            </a:r>
            <a:r>
              <a:rPr lang="cs-CZ" sz="3500" dirty="0" smtClean="0"/>
              <a:t> a </a:t>
            </a:r>
            <a:r>
              <a:rPr lang="el-GR" sz="3600" dirty="0" smtClean="0"/>
              <a:t>β</a:t>
            </a:r>
            <a:r>
              <a:rPr lang="cs-CZ" sz="3600" baseline="30000" dirty="0" smtClean="0"/>
              <a:t>- </a:t>
            </a:r>
            <a:endParaRPr lang="cs-CZ" sz="3500" dirty="0" smtClean="0"/>
          </a:p>
          <a:p>
            <a:endParaRPr lang="cs-CZ" sz="3500" dirty="0" smtClean="0"/>
          </a:p>
          <a:p>
            <a:r>
              <a:rPr lang="cs-CZ" sz="3500" dirty="0" smtClean="0"/>
              <a:t>Záření </a:t>
            </a:r>
            <a:r>
              <a:rPr lang="el-GR" sz="3600" dirty="0" smtClean="0"/>
              <a:t>β</a:t>
            </a:r>
            <a:r>
              <a:rPr lang="cs-CZ" sz="3600" baseline="30000" dirty="0" smtClean="0"/>
              <a:t>-</a:t>
            </a:r>
            <a:r>
              <a:rPr lang="cs-CZ" sz="3500" dirty="0" smtClean="0"/>
              <a:t> - tvořeno proudem záporně nabitých elektronů </a:t>
            </a:r>
            <a:endParaRPr lang="cs-CZ" sz="3500" baseline="30000" dirty="0" smtClean="0"/>
          </a:p>
          <a:p>
            <a:r>
              <a:rPr lang="cs-CZ" sz="3600" dirty="0" smtClean="0"/>
              <a:t>Záření </a:t>
            </a:r>
            <a:r>
              <a:rPr lang="el-GR" sz="3600" dirty="0" smtClean="0"/>
              <a:t>β</a:t>
            </a:r>
            <a:r>
              <a:rPr lang="cs-CZ" sz="3600" baseline="30000" dirty="0" smtClean="0"/>
              <a:t>+</a:t>
            </a:r>
            <a:r>
              <a:rPr lang="cs-CZ" sz="3500" dirty="0" smtClean="0"/>
              <a:t> - tvořeno kladně </a:t>
            </a:r>
          </a:p>
          <a:p>
            <a:pPr>
              <a:buNone/>
            </a:pPr>
            <a:r>
              <a:rPr lang="cs-CZ" sz="3500" dirty="0" smtClean="0"/>
              <a:t>nabitými pozitrony </a:t>
            </a:r>
            <a:r>
              <a:rPr lang="el-GR" sz="3500" dirty="0" smtClean="0"/>
              <a:t/>
            </a:r>
            <a:br>
              <a:rPr lang="el-GR" sz="3500" dirty="0" smtClean="0"/>
            </a:br>
            <a:endParaRPr lang="cs-CZ" sz="3500" dirty="0" smtClean="0"/>
          </a:p>
          <a:p>
            <a:pPr>
              <a:buNone/>
            </a:pPr>
            <a:r>
              <a:rPr lang="cs-CZ" dirty="0" smtClean="0"/>
              <a:t>větší pronikavost než záření </a:t>
            </a:r>
            <a:r>
              <a:rPr lang="el-GR" dirty="0" smtClean="0"/>
              <a:t>α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3286124"/>
            <a:ext cx="785818" cy="528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1934" y="4429131"/>
            <a:ext cx="642942" cy="61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Radioaktivní rozpady – přeměna </a:t>
            </a:r>
            <a:r>
              <a:rPr lang="el-GR" dirty="0" smtClean="0"/>
              <a:t>β</a:t>
            </a:r>
            <a:r>
              <a:rPr lang="cs-CZ" dirty="0" smtClean="0"/>
              <a:t>-</a:t>
            </a:r>
            <a:r>
              <a:rPr lang="el-GR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z</a:t>
            </a:r>
            <a:r>
              <a:rPr lang="cs-CZ" dirty="0" smtClean="0"/>
              <a:t>áření </a:t>
            </a:r>
            <a:r>
              <a:rPr lang="el-GR" dirty="0" smtClean="0"/>
              <a:t>β</a:t>
            </a:r>
            <a:r>
              <a:rPr lang="cs-CZ" baseline="30000" dirty="0" smtClean="0"/>
              <a:t>-</a:t>
            </a:r>
            <a:r>
              <a:rPr lang="cs-CZ" dirty="0" smtClean="0"/>
              <a:t> - tvořené proudem elektronů</a:t>
            </a:r>
          </a:p>
          <a:p>
            <a:r>
              <a:rPr lang="cs-CZ" dirty="0" smtClean="0"/>
              <a:t>přeměna </a:t>
            </a:r>
            <a:r>
              <a:rPr lang="el-GR" dirty="0" smtClean="0"/>
              <a:t>β</a:t>
            </a:r>
            <a:r>
              <a:rPr lang="cs-CZ" baseline="30000" dirty="0" smtClean="0"/>
              <a:t>-</a:t>
            </a:r>
            <a:r>
              <a:rPr lang="cs-CZ" dirty="0" smtClean="0"/>
              <a:t> - je typická pro jádra nuklidů vybočující z řeky stability počten neutronů (např.       )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r>
              <a:rPr lang="cs-CZ" dirty="0" smtClean="0"/>
              <a:t>vzniklé jádro rozpadem </a:t>
            </a:r>
            <a:r>
              <a:rPr lang="el-GR" dirty="0" smtClean="0"/>
              <a:t>β</a:t>
            </a:r>
            <a:r>
              <a:rPr lang="cs-CZ" baseline="30000" dirty="0" smtClean="0"/>
              <a:t>-</a:t>
            </a:r>
            <a:r>
              <a:rPr lang="cs-CZ" dirty="0" smtClean="0"/>
              <a:t> </a:t>
            </a:r>
            <a:r>
              <a:rPr lang="cs-CZ" dirty="0" smtClean="0"/>
              <a:t>má o proton více, než původní prvek, je proto umístěno o jedno místo vpravo v periodické soustavě prvků </a:t>
            </a:r>
            <a:endParaRPr lang="cs-CZ" dirty="0"/>
          </a:p>
          <a:p>
            <a:pPr algn="ctr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2394935"/>
            <a:ext cx="500066" cy="462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62872" y="5072074"/>
            <a:ext cx="308076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2928934"/>
            <a:ext cx="2714644" cy="7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14612" y="5794588"/>
            <a:ext cx="3643338" cy="81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11" y="3286124"/>
            <a:ext cx="585789" cy="600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124879"/>
            <a:ext cx="7553724" cy="444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2285992"/>
            <a:ext cx="895352" cy="50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Zakřivená spojovací čára 7"/>
          <p:cNvCxnSpPr>
            <a:stCxn id="4100" idx="2"/>
          </p:cNvCxnSpPr>
          <p:nvPr/>
        </p:nvCxnSpPr>
        <p:spPr>
          <a:xfrm rot="16200000" flipH="1">
            <a:off x="475624" y="3190276"/>
            <a:ext cx="1496628" cy="695332"/>
          </a:xfrm>
          <a:prstGeom prst="curvedConnector3">
            <a:avLst>
              <a:gd name="adj1" fmla="val 100155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00496" y="6000768"/>
            <a:ext cx="14906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5984" y="642918"/>
            <a:ext cx="432342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Radioaktivní rozpady – přeměna </a:t>
            </a:r>
            <a:r>
              <a:rPr lang="el-GR" dirty="0" smtClean="0"/>
              <a:t>β</a:t>
            </a:r>
            <a:r>
              <a:rPr lang="cs-CZ" dirty="0"/>
              <a:t>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pokud má jádro některého prvku relativní přebytek protonů, může se některý z nich změnit na neutron a pozitron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pozitron poté opustí jádro a zaniká po střetu s elektronem za vzniku dvou fotonů gama záření </a:t>
            </a:r>
          </a:p>
          <a:p>
            <a:pPr algn="ctr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3000778"/>
            <a:ext cx="3071834" cy="78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4959277"/>
            <a:ext cx="3143272" cy="827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5786454"/>
            <a:ext cx="318365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Záření </a:t>
            </a:r>
            <a:r>
              <a:rPr lang="el-GR" dirty="0" smtClean="0"/>
              <a:t>γ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</a:t>
            </a:r>
            <a:r>
              <a:rPr lang="cs-CZ" dirty="0" smtClean="0"/>
              <a:t>e elektromagnetické záření s velmi krátkou vlnovou délkou a vysokou energií</a:t>
            </a:r>
          </a:p>
          <a:p>
            <a:r>
              <a:rPr lang="cs-CZ" dirty="0" smtClean="0"/>
              <a:t>svými vlastnostmi se podobá rentgenovému záření a často se využívá k podobným účelům</a:t>
            </a:r>
          </a:p>
          <a:p>
            <a:r>
              <a:rPr lang="cs-CZ" dirty="0" smtClean="0"/>
              <a:t>často vzniká spolu s </a:t>
            </a:r>
            <a:r>
              <a:rPr lang="el-GR" dirty="0" smtClean="0"/>
              <a:t>α </a:t>
            </a:r>
            <a:r>
              <a:rPr lang="cs-CZ" dirty="0" smtClean="0"/>
              <a:t>či </a:t>
            </a:r>
            <a:r>
              <a:rPr lang="el-GR" dirty="0" smtClean="0"/>
              <a:t>β </a:t>
            </a:r>
            <a:r>
              <a:rPr lang="cs-CZ" dirty="0" smtClean="0"/>
              <a:t>zářením</a:t>
            </a:r>
          </a:p>
          <a:p>
            <a:r>
              <a:rPr lang="cs-CZ" dirty="0"/>
              <a:t>j</a:t>
            </a:r>
            <a:r>
              <a:rPr lang="cs-CZ" dirty="0" smtClean="0"/>
              <a:t>e mnohem pronikavější, 1,3 cm silná vrstva olova zastaví cca 50% gama záření</a:t>
            </a:r>
          </a:p>
          <a:p>
            <a:r>
              <a:rPr lang="cs-CZ" dirty="0" smtClean="0"/>
              <a:t>nemá žádný náboj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Poločas rozpadu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= je doba (časový interval), za kterou se rozpadne polovina přítomných jader radioaktivního nuklidu</a:t>
            </a:r>
          </a:p>
          <a:p>
            <a:r>
              <a:rPr lang="cs-CZ" dirty="0" smtClean="0"/>
              <a:t>je závislý na původním množství radioaktivní látky (není ovlivnitelný teplotou, tlakem)</a:t>
            </a:r>
          </a:p>
          <a:p>
            <a:r>
              <a:rPr lang="cs-CZ" dirty="0" smtClean="0"/>
              <a:t>jsou rozdílné u jednotlivých nuklidů</a:t>
            </a:r>
          </a:p>
          <a:p>
            <a:pPr>
              <a:buNone/>
            </a:pPr>
            <a:r>
              <a:rPr lang="cs-CZ" dirty="0" smtClean="0"/>
              <a:t>            – krátký</a:t>
            </a:r>
          </a:p>
          <a:p>
            <a:pPr>
              <a:buNone/>
            </a:pPr>
            <a:r>
              <a:rPr lang="cs-CZ" dirty="0" smtClean="0"/>
              <a:t>             – nejdelší 13,9 miliardy let</a:t>
            </a:r>
          </a:p>
          <a:p>
            <a:pPr>
              <a:buNone/>
            </a:pPr>
            <a:r>
              <a:rPr lang="cs-CZ" dirty="0" smtClean="0"/>
              <a:t>             – 4,5 miliardy let</a:t>
            </a:r>
          </a:p>
          <a:p>
            <a:pPr>
              <a:buNone/>
            </a:pPr>
            <a:r>
              <a:rPr lang="cs-CZ" dirty="0" smtClean="0"/>
              <a:t>             – 710 milionů let</a:t>
            </a:r>
          </a:p>
        </p:txBody>
      </p:sp>
      <p:sp>
        <p:nvSpPr>
          <p:cNvPr id="4" name="Pravá složená závorka 3"/>
          <p:cNvSpPr/>
          <p:nvPr/>
        </p:nvSpPr>
        <p:spPr>
          <a:xfrm>
            <a:off x="5643570" y="4286256"/>
            <a:ext cx="928694" cy="157163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643702" y="4857760"/>
            <a:ext cx="2395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základ radioaktivní řady</a:t>
            </a: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6488" y="3857628"/>
            <a:ext cx="80367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429132"/>
            <a:ext cx="857256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5868" y="4857760"/>
            <a:ext cx="855736" cy="600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818" y="5439492"/>
            <a:ext cx="785786" cy="56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488" y="3986219"/>
            <a:ext cx="1121021" cy="514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Radioaktivní řady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= jsou posloupnosti těžkých prvků</a:t>
            </a:r>
          </a:p>
          <a:p>
            <a:r>
              <a:rPr lang="cs-CZ" dirty="0" smtClean="0"/>
              <a:t>některé prvky se rozpadají na další nestabilní izotopy, které se dále opět rozpadají, tak vnikají posloupnosti rozpadu neboli rozpadové řady</a:t>
            </a:r>
          </a:p>
          <a:p>
            <a:r>
              <a:rPr lang="cs-CZ" dirty="0" smtClean="0"/>
              <a:t>kromě neptuniové začínají relativně stabilním prvkem, který má poločas rozpadu nad půl miliardy let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uran-radiová</a:t>
            </a:r>
          </a:p>
          <a:p>
            <a:pPr>
              <a:buNone/>
            </a:pPr>
            <a:r>
              <a:rPr lang="cs-CZ" dirty="0" smtClean="0"/>
              <a:t>thoriová</a:t>
            </a:r>
          </a:p>
          <a:p>
            <a:pPr>
              <a:buNone/>
            </a:pPr>
            <a:r>
              <a:rPr lang="cs-CZ" dirty="0" smtClean="0"/>
              <a:t>aktinová</a:t>
            </a:r>
          </a:p>
          <a:p>
            <a:pPr>
              <a:buNone/>
            </a:pPr>
            <a:r>
              <a:rPr lang="cs-CZ" dirty="0" smtClean="0"/>
              <a:t>neptuniová</a:t>
            </a:r>
            <a:endParaRPr lang="cs-CZ" u="sng" dirty="0"/>
          </a:p>
        </p:txBody>
      </p:sp>
      <p:sp>
        <p:nvSpPr>
          <p:cNvPr id="6" name="Pravá složená závorka 5"/>
          <p:cNvSpPr/>
          <p:nvPr/>
        </p:nvSpPr>
        <p:spPr>
          <a:xfrm>
            <a:off x="2428860" y="4357694"/>
            <a:ext cx="571504" cy="142876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143240" y="4917056"/>
            <a:ext cx="5023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radioaktivní řada – končící stabilním nuklidem olova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Uran - radiová řada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1121545"/>
            <a:ext cx="4500594" cy="5736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Rozpadová řada </a:t>
            </a:r>
            <a:r>
              <a:rPr lang="cs-CZ" dirty="0" err="1" smtClean="0"/>
              <a:t>Th</a:t>
            </a:r>
            <a:endParaRPr lang="cs-CZ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00174"/>
            <a:ext cx="7215238" cy="484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radioaktivity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radioaktivita prvků je již od svého objevení využívána jak pro praktické a pozitivní účely, tak k ničení a zabíjení</a:t>
            </a:r>
          </a:p>
          <a:p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radiouhlíková metoda </a:t>
            </a:r>
          </a:p>
          <a:p>
            <a:pPr>
              <a:buFontTx/>
              <a:buChar char="-"/>
            </a:pPr>
            <a:r>
              <a:rPr lang="cs-CZ" dirty="0" smtClean="0"/>
              <a:t>jaderné elektrárny (1. elektrárna SSSR, </a:t>
            </a:r>
            <a:r>
              <a:rPr lang="cs-CZ" dirty="0" err="1" smtClean="0"/>
              <a:t>Obninsk</a:t>
            </a:r>
            <a:r>
              <a:rPr lang="cs-CZ" dirty="0" smtClean="0"/>
              <a:t>, 1954)</a:t>
            </a:r>
          </a:p>
          <a:p>
            <a:pPr>
              <a:buFontTx/>
              <a:buChar char="-"/>
            </a:pPr>
            <a:r>
              <a:rPr lang="cs-CZ" dirty="0" smtClean="0"/>
              <a:t>termonukleární zbraně (zbraně založené na slučování jader lehkých prvků)</a:t>
            </a:r>
          </a:p>
          <a:p>
            <a:pPr>
              <a:buFontTx/>
              <a:buChar char="-"/>
            </a:pPr>
            <a:r>
              <a:rPr lang="cs-CZ" dirty="0" smtClean="0"/>
              <a:t>jaderné zbraně (Hirošima, Nagasaki, 1945)</a:t>
            </a:r>
          </a:p>
          <a:p>
            <a:pPr>
              <a:buFontTx/>
              <a:buChar char="-"/>
            </a:pPr>
            <a:r>
              <a:rPr lang="cs-CZ" dirty="0" smtClean="0"/>
              <a:t>lékařství</a:t>
            </a:r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Výskyt v přírodě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cs-CZ" dirty="0" smtClean="0"/>
              <a:t>v přírodě se vyskytuje 264 stabilních a asi 50 nestabilních </a:t>
            </a:r>
            <a:r>
              <a:rPr lang="cs-CZ" dirty="0" smtClean="0"/>
              <a:t>nuklidů</a:t>
            </a:r>
            <a:endParaRPr lang="cs-CZ" dirty="0" smtClean="0"/>
          </a:p>
          <a:p>
            <a:r>
              <a:rPr lang="cs-CZ" dirty="0" smtClean="0"/>
              <a:t>poměr neutronů N protonů Z – rozhoduje o stabilitě, nestabilitě nuklidu</a:t>
            </a:r>
          </a:p>
          <a:p>
            <a:endParaRPr lang="cs-CZ" dirty="0" smtClean="0"/>
          </a:p>
          <a:p>
            <a:r>
              <a:rPr lang="cs-CZ" dirty="0" smtClean="0"/>
              <a:t>při těchto přeměnách se uvolňuje energie</a:t>
            </a:r>
          </a:p>
          <a:p>
            <a:pPr algn="ctr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        X→ Y + n částic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Řetězová jaderná reakce</a:t>
            </a:r>
            <a:endParaRPr lang="cs-CZ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357298"/>
            <a:ext cx="6000792" cy="5093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přirozená/umělá </a:t>
            </a:r>
            <a:r>
              <a:rPr lang="cs-CZ" dirty="0" smtClean="0"/>
              <a:t>radioaktivita</a:t>
            </a:r>
          </a:p>
          <a:p>
            <a:r>
              <a:rPr lang="cs-CZ" u="sng" dirty="0" smtClean="0"/>
              <a:t>záření </a:t>
            </a:r>
            <a:r>
              <a:rPr lang="el-GR" u="sng" dirty="0" smtClean="0"/>
              <a:t>α</a:t>
            </a:r>
            <a:r>
              <a:rPr lang="cs-CZ" u="sng" dirty="0" smtClean="0"/>
              <a:t> </a:t>
            </a:r>
            <a:r>
              <a:rPr lang="cs-CZ" dirty="0" smtClean="0"/>
              <a:t>- z jádra se vymrští částice         obsahující dva protony a dva neutrony</a:t>
            </a:r>
          </a:p>
          <a:p>
            <a:r>
              <a:rPr lang="cs-CZ" u="sng" dirty="0" smtClean="0"/>
              <a:t>záření </a:t>
            </a:r>
            <a:r>
              <a:rPr lang="el-GR" u="sng" dirty="0" smtClean="0"/>
              <a:t>β </a:t>
            </a:r>
            <a:r>
              <a:rPr lang="cs-CZ" dirty="0" smtClean="0"/>
              <a:t>- </a:t>
            </a:r>
            <a:r>
              <a:rPr lang="el-GR" dirty="0" smtClean="0"/>
              <a:t>β</a:t>
            </a:r>
            <a:r>
              <a:rPr lang="cs-CZ" baseline="30000" dirty="0" smtClean="0"/>
              <a:t>+</a:t>
            </a:r>
            <a:r>
              <a:rPr lang="cs-CZ" dirty="0" smtClean="0"/>
              <a:t> a </a:t>
            </a:r>
            <a:r>
              <a:rPr lang="el-GR" dirty="0" smtClean="0"/>
              <a:t>β</a:t>
            </a:r>
            <a:r>
              <a:rPr lang="cs-CZ" baseline="30000" dirty="0" smtClean="0"/>
              <a:t>- </a:t>
            </a:r>
            <a:r>
              <a:rPr lang="cs-CZ" dirty="0" smtClean="0"/>
              <a:t>, záření </a:t>
            </a:r>
            <a:r>
              <a:rPr lang="el-GR" dirty="0" smtClean="0"/>
              <a:t>β</a:t>
            </a:r>
            <a:r>
              <a:rPr lang="cs-CZ" baseline="30000" dirty="0" smtClean="0"/>
              <a:t>-</a:t>
            </a:r>
            <a:r>
              <a:rPr lang="cs-CZ" dirty="0" smtClean="0"/>
              <a:t> - tvořeno proudem záporně nabitých elektronů, záření </a:t>
            </a:r>
            <a:r>
              <a:rPr lang="el-GR" dirty="0" smtClean="0"/>
              <a:t>β</a:t>
            </a:r>
            <a:r>
              <a:rPr lang="cs-CZ" baseline="30000" dirty="0" smtClean="0"/>
              <a:t>+</a:t>
            </a:r>
            <a:r>
              <a:rPr lang="cs-CZ" dirty="0" smtClean="0"/>
              <a:t> - tvořeno kladně nabitými pozitrony</a:t>
            </a:r>
          </a:p>
          <a:p>
            <a:r>
              <a:rPr lang="cs-CZ" u="sng" dirty="0" smtClean="0"/>
              <a:t>záření </a:t>
            </a:r>
            <a:r>
              <a:rPr lang="el-GR" u="sng" dirty="0" smtClean="0"/>
              <a:t>γ</a:t>
            </a:r>
            <a:r>
              <a:rPr lang="cs-CZ" u="sng" dirty="0" smtClean="0"/>
              <a:t> </a:t>
            </a:r>
            <a:r>
              <a:rPr lang="cs-CZ" dirty="0" smtClean="0"/>
              <a:t>– elektromagnetické, často vzniká spolu s </a:t>
            </a:r>
            <a:r>
              <a:rPr lang="el-GR" dirty="0" smtClean="0"/>
              <a:t>α </a:t>
            </a:r>
            <a:r>
              <a:rPr lang="cs-CZ" dirty="0" smtClean="0"/>
              <a:t>či </a:t>
            </a:r>
            <a:r>
              <a:rPr lang="el-GR" dirty="0" smtClean="0"/>
              <a:t>β </a:t>
            </a:r>
            <a:r>
              <a:rPr lang="cs-CZ" dirty="0" smtClean="0"/>
              <a:t>zářením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2143116"/>
            <a:ext cx="714380" cy="526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2216634" y="2357430"/>
            <a:ext cx="47842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/>
              <a:t>Děkuji za pozornost 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Čerpané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A</a:t>
            </a:r>
            <a:r>
              <a:rPr lang="cs-CZ" sz="2000" dirty="0" smtClean="0"/>
              <a:t>.Mareček, J. Honza, Chemie pro čtyřletá gymnázia, 1.díl, Nakl. Olomouc, 1998</a:t>
            </a:r>
          </a:p>
          <a:p>
            <a:r>
              <a:rPr lang="cs-CZ" sz="2000" i="1" dirty="0" smtClean="0"/>
              <a:t>http://radioaktivita.</a:t>
            </a:r>
            <a:r>
              <a:rPr lang="cs-CZ" sz="2000" i="1" dirty="0" err="1" smtClean="0"/>
              <a:t>yc.cz</a:t>
            </a:r>
            <a:r>
              <a:rPr lang="cs-CZ" sz="2000" i="1" dirty="0" smtClean="0"/>
              <a:t>/index.</a:t>
            </a:r>
            <a:r>
              <a:rPr lang="cs-CZ" sz="2000" i="1" dirty="0" err="1" smtClean="0"/>
              <a:t>php</a:t>
            </a:r>
            <a:r>
              <a:rPr lang="cs-CZ" sz="2000" i="1" dirty="0" smtClean="0"/>
              <a:t>?link=radioaktivita.</a:t>
            </a:r>
            <a:r>
              <a:rPr lang="cs-CZ" sz="2000" i="1" dirty="0" err="1" smtClean="0"/>
              <a:t>php</a:t>
            </a:r>
            <a:r>
              <a:rPr lang="cs-CZ" sz="2000" i="1" dirty="0" smtClean="0"/>
              <a:t> </a:t>
            </a:r>
            <a:r>
              <a:rPr lang="cs-CZ" sz="2000" dirty="0" smtClean="0"/>
              <a:t>3.4.2012</a:t>
            </a:r>
          </a:p>
          <a:p>
            <a:r>
              <a:rPr lang="cs-CZ" sz="2000" i="1" dirty="0" smtClean="0"/>
              <a:t>http://cs.wikipedia.org/wiki/Soubor:Uranova_rada.svg </a:t>
            </a:r>
            <a:r>
              <a:rPr lang="cs-CZ" sz="2000" dirty="0" smtClean="0"/>
              <a:t>3.4.2012</a:t>
            </a:r>
          </a:p>
          <a:p>
            <a:r>
              <a:rPr lang="cs-CZ" sz="2000" i="1" dirty="0" smtClean="0"/>
              <a:t>http://cs.wikipedia.org/wiki/Jadern%C3%A1_elektr%C3%A1rna </a:t>
            </a:r>
            <a:r>
              <a:rPr lang="cs-CZ" sz="2000" dirty="0" smtClean="0"/>
              <a:t>3.4.2012</a:t>
            </a:r>
          </a:p>
          <a:p>
            <a:r>
              <a:rPr lang="cs-CZ" sz="2000" i="1" dirty="0" smtClean="0"/>
              <a:t>http://cs.wikipedia.org/wiki/Atomov%C3%A9_j%C3%A1dro </a:t>
            </a:r>
            <a:r>
              <a:rPr lang="cs-CZ" sz="2000" dirty="0" smtClean="0"/>
              <a:t>17.4.2012</a:t>
            </a:r>
          </a:p>
          <a:p>
            <a:r>
              <a:rPr lang="cs-CZ" sz="2000" i="1" dirty="0" smtClean="0"/>
              <a:t>http://atomovejadro.wz.cz/stranky/vlastnosti_1.html</a:t>
            </a:r>
            <a:r>
              <a:rPr lang="cs-CZ" sz="2000" dirty="0" smtClean="0"/>
              <a:t> 17.4.2012</a:t>
            </a:r>
          </a:p>
          <a:p>
            <a:r>
              <a:rPr lang="cs-CZ" sz="2000" i="1" dirty="0" smtClean="0"/>
              <a:t>http://chem.2forum.biz/t17-</a:t>
            </a:r>
            <a:r>
              <a:rPr lang="cs-CZ" sz="2000" i="1" dirty="0" err="1" smtClean="0"/>
              <a:t>periodicka</a:t>
            </a:r>
            <a:r>
              <a:rPr lang="cs-CZ" sz="2000" i="1" dirty="0" smtClean="0"/>
              <a:t>-tabulka-prvku </a:t>
            </a:r>
            <a:r>
              <a:rPr lang="cs-CZ" sz="2000" dirty="0" smtClean="0"/>
              <a:t>18.4.2012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Řeka stability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285860"/>
            <a:ext cx="6215106" cy="5138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Radioaktivita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Přirozená radioaktivita</a:t>
            </a:r>
            <a:r>
              <a:rPr lang="cs-CZ" dirty="0" smtClean="0"/>
              <a:t> –  vlastností nestabilních prvků vyskytujících se v přírodě</a:t>
            </a:r>
          </a:p>
          <a:p>
            <a:endParaRPr lang="cs-CZ" u="sng" dirty="0" smtClean="0"/>
          </a:p>
          <a:p>
            <a:r>
              <a:rPr lang="cs-CZ" u="sng" dirty="0" smtClean="0"/>
              <a:t>Umělá radioaktivita</a:t>
            </a:r>
            <a:r>
              <a:rPr lang="cs-CZ" dirty="0" smtClean="0"/>
              <a:t> – samovolný rozpad uměle připravených nuklidů, které se v přírodě nevyskytují, tyto nuklidy je možné připravit ve speciálních laboratořích ostřelováním stabilních jader částicemi alfa, neutrony apod.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785794"/>
            <a:ext cx="8917356" cy="506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Jaderné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existují tři základní druhy tohoto záření: </a:t>
            </a:r>
          </a:p>
          <a:p>
            <a:pPr algn="ctr">
              <a:buNone/>
            </a:pPr>
            <a:r>
              <a:rPr lang="cs-CZ" dirty="0" smtClean="0"/>
              <a:t>alfa – </a:t>
            </a:r>
            <a:r>
              <a:rPr lang="el-GR" dirty="0" smtClean="0"/>
              <a:t>α</a:t>
            </a:r>
            <a:endParaRPr lang="cs-CZ" dirty="0" smtClean="0"/>
          </a:p>
          <a:p>
            <a:pPr algn="ctr">
              <a:buNone/>
            </a:pPr>
            <a:r>
              <a:rPr lang="cs-CZ" dirty="0" smtClean="0"/>
              <a:t>beta – </a:t>
            </a:r>
            <a:r>
              <a:rPr lang="el-GR" dirty="0" smtClean="0"/>
              <a:t>β </a:t>
            </a:r>
            <a:r>
              <a:rPr lang="cs-CZ" dirty="0" smtClean="0"/>
              <a:t> </a:t>
            </a:r>
          </a:p>
          <a:p>
            <a:pPr algn="ctr">
              <a:buNone/>
            </a:pPr>
            <a:r>
              <a:rPr lang="cs-CZ" dirty="0" smtClean="0"/>
              <a:t>gama – </a:t>
            </a:r>
            <a:r>
              <a:rPr lang="el-GR" dirty="0" smtClean="0"/>
              <a:t>γ</a:t>
            </a:r>
            <a:endParaRPr lang="cs-CZ" dirty="0" smtClean="0"/>
          </a:p>
          <a:p>
            <a:pPr marL="514350" indent="-514350">
              <a:buNone/>
            </a:pPr>
            <a:endParaRPr lang="cs-CZ" i="1" u="sng" dirty="0" smtClean="0"/>
          </a:p>
          <a:p>
            <a:pPr marL="514350" indent="-514350">
              <a:buNone/>
            </a:pPr>
            <a:r>
              <a:rPr lang="cs-CZ" i="1" u="sng" dirty="0" smtClean="0"/>
              <a:t>A. H. Becquerel </a:t>
            </a:r>
            <a:r>
              <a:rPr lang="cs-CZ" dirty="0" smtClean="0"/>
              <a:t>– objevil existenci</a:t>
            </a:r>
            <a:r>
              <a:rPr lang="cs-CZ" dirty="0"/>
              <a:t> </a:t>
            </a:r>
            <a:r>
              <a:rPr lang="cs-CZ" dirty="0" smtClean="0"/>
              <a:t>přeměn nestabilních prvků v solích uranu (1896)  </a:t>
            </a:r>
          </a:p>
          <a:p>
            <a:pPr>
              <a:buNone/>
            </a:pPr>
            <a:r>
              <a:rPr lang="cs-CZ" i="1" u="sng" dirty="0" smtClean="0"/>
              <a:t>M. Curie-</a:t>
            </a:r>
            <a:r>
              <a:rPr lang="cs-CZ" i="1" u="sng" dirty="0" err="1" smtClean="0"/>
              <a:t>Skłodovská</a:t>
            </a:r>
            <a:r>
              <a:rPr lang="cs-CZ" dirty="0" smtClean="0"/>
              <a:t> – jako první se zabývala</a:t>
            </a:r>
          </a:p>
          <a:p>
            <a:pPr marL="538163" indent="-538163">
              <a:buNone/>
            </a:pPr>
            <a:r>
              <a:rPr lang="cs-CZ" dirty="0"/>
              <a:t>	</a:t>
            </a:r>
            <a:r>
              <a:rPr lang="cs-CZ" dirty="0" smtClean="0"/>
              <a:t>radioaktivním zářením  (1898)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3843334"/>
            <a:ext cx="2714644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Záření </a:t>
            </a:r>
            <a:r>
              <a:rPr lang="el-GR" dirty="0" smtClean="0"/>
              <a:t>α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4600" dirty="0" smtClean="0"/>
              <a:t>je tvořeno částicemi </a:t>
            </a:r>
            <a:r>
              <a:rPr lang="el-GR" sz="4600" dirty="0" smtClean="0"/>
              <a:t>α</a:t>
            </a:r>
            <a:r>
              <a:rPr lang="cs-CZ" sz="4600" dirty="0" smtClean="0"/>
              <a:t>, kladně nabitá jádra helia složení ze 2 protonů a 2 neutronů, která se uvolní z jádra tzv. alfa-zářiče (např. </a:t>
            </a:r>
            <a:r>
              <a:rPr lang="cs-CZ" sz="4600" baseline="30000" dirty="0" smtClean="0"/>
              <a:t>238</a:t>
            </a:r>
            <a:r>
              <a:rPr lang="cs-CZ" sz="4600" dirty="0" smtClean="0"/>
              <a:t>U)</a:t>
            </a:r>
          </a:p>
          <a:p>
            <a:endParaRPr lang="cs-CZ" sz="4600" dirty="0" smtClean="0"/>
          </a:p>
          <a:p>
            <a:r>
              <a:rPr lang="cs-CZ" sz="4600" dirty="0" smtClean="0"/>
              <a:t>uvolněná částice se pohybuje směrem od </a:t>
            </a:r>
          </a:p>
          <a:p>
            <a:pPr>
              <a:buNone/>
            </a:pPr>
            <a:r>
              <a:rPr lang="cs-CZ" sz="4600" dirty="0" smtClean="0"/>
              <a:t>jádra a naráží na další molekuly</a:t>
            </a:r>
          </a:p>
          <a:p>
            <a:r>
              <a:rPr lang="cs-CZ" sz="4600" dirty="0" smtClean="0"/>
              <a:t>nejslabší záření, velmi malý </a:t>
            </a:r>
          </a:p>
          <a:p>
            <a:pPr>
              <a:buNone/>
            </a:pPr>
            <a:r>
              <a:rPr lang="cs-CZ" sz="4600" dirty="0" smtClean="0"/>
              <a:t>dosah a zachytí ho i papír nebo </a:t>
            </a:r>
          </a:p>
          <a:p>
            <a:pPr>
              <a:buNone/>
            </a:pPr>
            <a:r>
              <a:rPr lang="cs-CZ" sz="4600" dirty="0" smtClean="0"/>
              <a:t>tenká hliníková folie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30000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2786058"/>
            <a:ext cx="714380" cy="526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Radioaktivní rozpady – přeměna </a:t>
            </a:r>
            <a:r>
              <a:rPr lang="el-GR" dirty="0" smtClean="0"/>
              <a:t>α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typický pro přeměny jader těžkých prvků</a:t>
            </a:r>
          </a:p>
          <a:p>
            <a:endParaRPr lang="cs-CZ" dirty="0" smtClean="0"/>
          </a:p>
          <a:p>
            <a:r>
              <a:rPr lang="cs-CZ" dirty="0" smtClean="0"/>
              <a:t>z jádra se vymrští částice        obsahující dva protony a dva neutrony, takže vzniká prvek, který se v periodické tabulce prvků nachází o dvě místa vlevo před původním prvkem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644" y="4786322"/>
            <a:ext cx="358743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5429264"/>
            <a:ext cx="4143404" cy="940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3357562"/>
            <a:ext cx="73025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928802"/>
            <a:ext cx="7998775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1928802"/>
            <a:ext cx="838886" cy="667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Zakřivená spojovací čára 13"/>
          <p:cNvCxnSpPr/>
          <p:nvPr/>
        </p:nvCxnSpPr>
        <p:spPr>
          <a:xfrm rot="16200000" flipH="1">
            <a:off x="250001" y="2750340"/>
            <a:ext cx="1500196" cy="857255"/>
          </a:xfrm>
          <a:prstGeom prst="curvedConnector3">
            <a:avLst>
              <a:gd name="adj1" fmla="val 132285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71670" y="642918"/>
            <a:ext cx="4529819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831</Words>
  <Application>Microsoft Office PowerPoint</Application>
  <PresentationFormat>Předvádění na obrazovce (4:3)</PresentationFormat>
  <Paragraphs>122</Paragraphs>
  <Slides>23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 Radioaktivita,radioaktivní rozpad</vt:lpstr>
      <vt:lpstr>Výskyt v přírodě</vt:lpstr>
      <vt:lpstr> Řeka stability</vt:lpstr>
      <vt:lpstr>Radioaktivita</vt:lpstr>
      <vt:lpstr>Snímek 5</vt:lpstr>
      <vt:lpstr>Jaderné záření</vt:lpstr>
      <vt:lpstr>Záření α</vt:lpstr>
      <vt:lpstr>Radioaktivní rozpady – přeměna α </vt:lpstr>
      <vt:lpstr>Snímek 9</vt:lpstr>
      <vt:lpstr>Záření β </vt:lpstr>
      <vt:lpstr>Radioaktivní rozpady – přeměna β- </vt:lpstr>
      <vt:lpstr>Snímek 12</vt:lpstr>
      <vt:lpstr>Radioaktivní rozpady – přeměna β+</vt:lpstr>
      <vt:lpstr>Záření γ </vt:lpstr>
      <vt:lpstr>Poločas rozpadu</vt:lpstr>
      <vt:lpstr>Radioaktivní řady</vt:lpstr>
      <vt:lpstr>Uran - radiová řada</vt:lpstr>
      <vt:lpstr>Rozpadová řada Th</vt:lpstr>
      <vt:lpstr>Využití radioaktivity</vt:lpstr>
      <vt:lpstr>Řetězová jaderná reakce</vt:lpstr>
      <vt:lpstr>Shrnutí</vt:lpstr>
      <vt:lpstr>Snímek 22</vt:lpstr>
      <vt:lpstr>Čerpané informace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Radioaktivita</dc:title>
  <dc:creator>uzivatel</dc:creator>
  <cp:lastModifiedBy>Jana</cp:lastModifiedBy>
  <cp:revision>83</cp:revision>
  <dcterms:created xsi:type="dcterms:W3CDTF">2012-03-08T17:06:34Z</dcterms:created>
  <dcterms:modified xsi:type="dcterms:W3CDTF">2012-04-19T14:37:33Z</dcterms:modified>
</cp:coreProperties>
</file>