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  <p:sldId id="258" r:id="rId3"/>
    <p:sldId id="256" r:id="rId4"/>
    <p:sldId id="262" r:id="rId5"/>
    <p:sldId id="263" r:id="rId6"/>
    <p:sldId id="261" r:id="rId7"/>
    <p:sldId id="266" r:id="rId8"/>
    <p:sldId id="259" r:id="rId9"/>
    <p:sldId id="265" r:id="rId10"/>
    <p:sldId id="264" r:id="rId11"/>
    <p:sldId id="270" r:id="rId12"/>
    <p:sldId id="268" r:id="rId13"/>
    <p:sldId id="267" r:id="rId14"/>
    <p:sldId id="271" r:id="rId15"/>
    <p:sldId id="272" r:id="rId16"/>
    <p:sldId id="275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5" r:id="rId25"/>
    <p:sldId id="273" r:id="rId26"/>
    <p:sldId id="274" r:id="rId27"/>
    <p:sldId id="286" r:id="rId28"/>
    <p:sldId id="287" r:id="rId29"/>
    <p:sldId id="288" r:id="rId30"/>
    <p:sldId id="26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0000"/>
    <a:srgbClr val="99FFCC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2" autoAdjust="0"/>
    <p:restoredTop sz="94660"/>
  </p:normalViewPr>
  <p:slideViewPr>
    <p:cSldViewPr>
      <p:cViewPr varScale="1">
        <p:scale>
          <a:sx n="85" d="100"/>
          <a:sy n="85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086600" cy="14700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946400"/>
            <a:ext cx="4432300" cy="1752600"/>
          </a:xfrm>
        </p:spPr>
        <p:txBody>
          <a:bodyPr anchor="ctr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521824"/>
            <a:ext cx="2133600" cy="259976"/>
          </a:xfrm>
        </p:spPr>
        <p:txBody>
          <a:bodyPr/>
          <a:lstStyle>
            <a:lvl1pPr algn="r">
              <a:defRPr/>
            </a:lvl1pPr>
          </a:lstStyle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824"/>
            <a:ext cx="2895600" cy="259976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293224"/>
            <a:ext cx="609600" cy="259976"/>
          </a:xfrm>
        </p:spPr>
        <p:txBody>
          <a:bodyPr/>
          <a:lstStyle>
            <a:lvl1pPr algn="ctr">
              <a:defRPr/>
            </a:lvl1pPr>
          </a:lstStyle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685798" y="0"/>
            <a:ext cx="8001004" cy="7950200"/>
            <a:chOff x="685798" y="0"/>
            <a:chExt cx="8001004" cy="7950200"/>
          </a:xfrm>
        </p:grpSpPr>
        <p:sp>
          <p:nvSpPr>
            <p:cNvPr id="8" name="Pie 7"/>
            <p:cNvSpPr/>
            <p:nvPr/>
          </p:nvSpPr>
          <p:spPr>
            <a:xfrm flipH="1" flipV="1">
              <a:off x="1257300" y="5778500"/>
              <a:ext cx="2171700" cy="2171700"/>
            </a:xfrm>
            <a:prstGeom prst="pie">
              <a:avLst>
                <a:gd name="adj1" fmla="val 0"/>
                <a:gd name="adj2" fmla="val 10800000"/>
              </a:avLst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" name="Group 52"/>
            <p:cNvGrpSpPr/>
            <p:nvPr/>
          </p:nvGrpSpPr>
          <p:grpSpPr>
            <a:xfrm>
              <a:off x="685798" y="0"/>
              <a:ext cx="8001004" cy="6855714"/>
              <a:chOff x="685798" y="0"/>
              <a:chExt cx="8001004" cy="6855714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685798" y="5880101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590800" y="5181600"/>
                <a:ext cx="914400" cy="914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38200" y="57912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362200" y="59436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76400" y="56261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81200" y="5334000"/>
                <a:ext cx="355600" cy="35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943100" y="55626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362200" y="50292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009900" y="4419600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971800" y="46482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14700" y="4724400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619500" y="50292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3843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505200" y="52578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95400" y="56642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447800" y="5511800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02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52800" y="5943600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8" name="Freeform 27"/>
              <p:cNvSpPr/>
              <p:nvPr/>
            </p:nvSpPr>
            <p:spPr>
              <a:xfrm flipV="1">
                <a:off x="5486400" y="0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9" name="Oval 28"/>
              <p:cNvSpPr/>
              <p:nvPr/>
            </p:nvSpPr>
            <p:spPr>
              <a:xfrm flipV="1">
                <a:off x="7391402" y="759714"/>
                <a:ext cx="914400" cy="9144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0" name="Oval 29"/>
              <p:cNvSpPr/>
              <p:nvPr/>
            </p:nvSpPr>
            <p:spPr>
              <a:xfrm flipV="1">
                <a:off x="5638802" y="6073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 flipV="1">
                <a:off x="7162802" y="1501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 flipV="1">
                <a:off x="6477002" y="7724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 flipV="1">
                <a:off x="6781802" y="11661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4" name="Oval 33"/>
              <p:cNvSpPr/>
              <p:nvPr/>
            </p:nvSpPr>
            <p:spPr>
              <a:xfrm flipV="1">
                <a:off x="6743702" y="8613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5" name="Oval 34"/>
              <p:cNvSpPr/>
              <p:nvPr/>
            </p:nvSpPr>
            <p:spPr>
              <a:xfrm flipV="1">
                <a:off x="7162802" y="10645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 flipV="1">
                <a:off x="7810502" y="20805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7" name="Oval 36"/>
              <p:cNvSpPr/>
              <p:nvPr/>
            </p:nvSpPr>
            <p:spPr>
              <a:xfrm flipV="1">
                <a:off x="7772402" y="17757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8" name="Oval 37"/>
              <p:cNvSpPr/>
              <p:nvPr/>
            </p:nvSpPr>
            <p:spPr>
              <a:xfrm flipV="1">
                <a:off x="8115302" y="1928114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 flipV="1">
                <a:off x="8420102" y="16233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0" name="Oval 39"/>
              <p:cNvSpPr/>
              <p:nvPr/>
            </p:nvSpPr>
            <p:spPr>
              <a:xfrm flipV="1">
                <a:off x="61849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1" name="Oval 40"/>
              <p:cNvSpPr/>
              <p:nvPr/>
            </p:nvSpPr>
            <p:spPr>
              <a:xfrm flipV="1">
                <a:off x="8305802" y="13947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2" name="Oval 41"/>
              <p:cNvSpPr/>
              <p:nvPr/>
            </p:nvSpPr>
            <p:spPr>
              <a:xfrm flipV="1">
                <a:off x="6096002" y="10645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 flipV="1">
                <a:off x="6248402" y="12169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 flipV="1">
                <a:off x="64008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5" name="Oval 44"/>
              <p:cNvSpPr/>
              <p:nvPr/>
            </p:nvSpPr>
            <p:spPr>
              <a:xfrm flipV="1">
                <a:off x="8153402" y="378714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46" name="Oval 45"/>
          <p:cNvSpPr/>
          <p:nvPr/>
        </p:nvSpPr>
        <p:spPr>
          <a:xfrm>
            <a:off x="86360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8788400" y="6589059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89408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4" name="Picture Placeholder 2"/>
          <p:cNvSpPr>
            <a:spLocks noGrp="1"/>
          </p:cNvSpPr>
          <p:nvPr>
            <p:ph type="pic" idx="1"/>
          </p:nvPr>
        </p:nvSpPr>
        <p:spPr>
          <a:xfrm>
            <a:off x="5638800" y="838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5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2" name="Picture Placeholder 2"/>
          <p:cNvSpPr>
            <a:spLocks noGrp="1"/>
          </p:cNvSpPr>
          <p:nvPr>
            <p:ph type="pic" idx="1"/>
          </p:nvPr>
        </p:nvSpPr>
        <p:spPr>
          <a:xfrm>
            <a:off x="5715000" y="76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3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4" name="Picture Placeholder 2"/>
          <p:cNvSpPr>
            <a:spLocks noGrp="1"/>
          </p:cNvSpPr>
          <p:nvPr>
            <p:ph type="pic" idx="14"/>
          </p:nvPr>
        </p:nvSpPr>
        <p:spPr>
          <a:xfrm>
            <a:off x="2667000" y="3810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4592782" y="2133600"/>
            <a:ext cx="3865418" cy="4172197"/>
            <a:chOff x="0" y="0"/>
            <a:chExt cx="1600200" cy="17272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3" name="Group 32"/>
          <p:cNvGrpSpPr/>
          <p:nvPr/>
        </p:nvGrpSpPr>
        <p:grpSpPr>
          <a:xfrm>
            <a:off x="609600" y="990600"/>
            <a:ext cx="1179761" cy="1356814"/>
            <a:chOff x="266700" y="914400"/>
            <a:chExt cx="1179761" cy="1356814"/>
          </a:xfrm>
        </p:grpSpPr>
        <p:sp>
          <p:nvSpPr>
            <p:cNvPr id="23" name="Oval 22"/>
            <p:cNvSpPr/>
            <p:nvPr/>
          </p:nvSpPr>
          <p:spPr>
            <a:xfrm>
              <a:off x="555812" y="1380565"/>
              <a:ext cx="890649" cy="8906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 flipV="1">
              <a:off x="304800" y="121920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Oval 26"/>
            <p:cNvSpPr/>
            <p:nvPr/>
          </p:nvSpPr>
          <p:spPr>
            <a:xfrm flipV="1">
              <a:off x="266700" y="914400"/>
              <a:ext cx="431800" cy="4318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 flipV="1">
              <a:off x="609600" y="1066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4400" y="2590800"/>
            <a:ext cx="1905000" cy="1905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086600" cy="1472184"/>
          </a:xfrm>
        </p:spPr>
        <p:txBody>
          <a:bodyPr anchor="ctr" anchorCtr="0">
            <a:normAutofit/>
          </a:bodyPr>
          <a:lstStyle>
            <a:lvl1pPr algn="l">
              <a:defRPr sz="3600" b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953" y="17526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buFont typeface="Wingdings" pitchFamily="2" charset="2"/>
              <a:buChar char="l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870003" y="31472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755648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16200000">
            <a:off x="3259278" y="37568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2359152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2130552" cy="3044952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Group 22"/>
          <p:cNvGrpSpPr/>
          <p:nvPr/>
        </p:nvGrpSpPr>
        <p:grpSpPr>
          <a:xfrm>
            <a:off x="4695702" y="2133600"/>
            <a:ext cx="4448298" cy="4018808"/>
            <a:chOff x="4695702" y="2133600"/>
            <a:chExt cx="4448298" cy="4018808"/>
          </a:xfrm>
        </p:grpSpPr>
        <p:sp>
          <p:nvSpPr>
            <p:cNvPr id="10" name="Oval 9"/>
            <p:cNvSpPr/>
            <p:nvPr/>
          </p:nvSpPr>
          <p:spPr>
            <a:xfrm>
              <a:off x="4695702" y="5048003"/>
              <a:ext cx="1104405" cy="110440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7065818" y="4572000"/>
              <a:ext cx="858982" cy="85898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339938" y="489461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693725" y="3048000"/>
              <a:ext cx="1840675" cy="184067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7916883" y="2133600"/>
              <a:ext cx="858982" cy="858982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7824849" y="268580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8653153" y="2869870"/>
              <a:ext cx="490847" cy="490847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552210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5562600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6705600" y="5181600"/>
              <a:ext cx="306779" cy="30677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073735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927847"/>
            <a:ext cx="4114800" cy="4114800"/>
          </a:xfr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5720" tIns="9144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645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902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25" name="Oval 24"/>
          <p:cNvSpPr/>
          <p:nvPr/>
        </p:nvSpPr>
        <p:spPr>
          <a:xfrm>
            <a:off x="3886200" y="5638800"/>
            <a:ext cx="304800" cy="304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645152"/>
            <a:ext cx="2514600" cy="1600200"/>
          </a:xfrm>
          <a:solidFill>
            <a:schemeClr val="tx2">
              <a:alpha val="20000"/>
            </a:schemeClr>
          </a:solidFill>
          <a:ln>
            <a:noFill/>
          </a:ln>
        </p:spPr>
        <p:txBody>
          <a:bodyPr vert="horz" lIns="0" tIns="45720" rIns="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cs-CZ" smtClean="0"/>
              <a:t>Klepnutím lze upravit styly předlohy textu.</a:t>
            </a:r>
          </a:p>
        </p:txBody>
      </p:sp>
      <p:sp>
        <p:nvSpPr>
          <p:cNvPr id="26" name="Oval 25"/>
          <p:cNvSpPr/>
          <p:nvPr/>
        </p:nvSpPr>
        <p:spPr>
          <a:xfrm>
            <a:off x="3319153" y="5147953"/>
            <a:ext cx="186047" cy="186047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225024" y="5103129"/>
            <a:ext cx="186047" cy="18604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85800"/>
            <a:ext cx="4572000" cy="45720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/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901952"/>
            <a:ext cx="6629400" cy="4224528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67D6B-B343-4A3E-AEC7-24D067FFD3DA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1824"/>
            <a:ext cx="2895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9D5EC-DAE7-45DA-A458-1D903836A68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9" name="Oval 58"/>
          <p:cNvSpPr/>
          <p:nvPr/>
        </p:nvSpPr>
        <p:spPr>
          <a:xfrm>
            <a:off x="685800" y="152400"/>
            <a:ext cx="914400" cy="9144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381000" y="1206500"/>
            <a:ext cx="457200" cy="457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3" name="Oval 62"/>
          <p:cNvSpPr/>
          <p:nvPr/>
        </p:nvSpPr>
        <p:spPr>
          <a:xfrm>
            <a:off x="685800" y="914400"/>
            <a:ext cx="355600" cy="355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7700" y="11430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457200" y="0"/>
            <a:ext cx="762000" cy="762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6" name="Oval 65"/>
          <p:cNvSpPr/>
          <p:nvPr/>
        </p:nvSpPr>
        <p:spPr>
          <a:xfrm>
            <a:off x="1714500" y="0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7" name="Oval 66"/>
          <p:cNvSpPr/>
          <p:nvPr/>
        </p:nvSpPr>
        <p:spPr>
          <a:xfrm>
            <a:off x="1676400" y="2286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019300" y="304800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8700" y="15240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0" name="Oval 69"/>
          <p:cNvSpPr/>
          <p:nvPr/>
        </p:nvSpPr>
        <p:spPr>
          <a:xfrm>
            <a:off x="889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1" name="Oval 70"/>
          <p:cNvSpPr/>
          <p:nvPr/>
        </p:nvSpPr>
        <p:spPr>
          <a:xfrm>
            <a:off x="914400" y="17526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2" name="Oval 71"/>
          <p:cNvSpPr/>
          <p:nvPr/>
        </p:nvSpPr>
        <p:spPr>
          <a:xfrm>
            <a:off x="0" y="12446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3" name="Oval 72"/>
          <p:cNvSpPr/>
          <p:nvPr/>
        </p:nvSpPr>
        <p:spPr>
          <a:xfrm>
            <a:off x="152400" y="1092200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3048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7" name="Oval 76"/>
          <p:cNvSpPr/>
          <p:nvPr/>
        </p:nvSpPr>
        <p:spPr>
          <a:xfrm rot="6197586" flipV="1">
            <a:off x="7932464" y="5568366"/>
            <a:ext cx="914400" cy="9144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0" name="Oval 79"/>
          <p:cNvSpPr/>
          <p:nvPr/>
        </p:nvSpPr>
        <p:spPr>
          <a:xfrm rot="6197586" flipV="1">
            <a:off x="8633992" y="4734233"/>
            <a:ext cx="4572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 rot="6197586" flipV="1">
            <a:off x="8292676" y="4953384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2" name="Oval 81"/>
          <p:cNvSpPr/>
          <p:nvPr/>
        </p:nvSpPr>
        <p:spPr>
          <a:xfrm rot="6197586" flipV="1">
            <a:off x="8514131" y="4976607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3" name="Oval 82"/>
          <p:cNvSpPr/>
          <p:nvPr/>
        </p:nvSpPr>
        <p:spPr>
          <a:xfrm rot="6197586" flipV="1">
            <a:off x="7856272" y="5295370"/>
            <a:ext cx="762000" cy="762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 rot="6197586" flipV="1">
            <a:off x="199818" y="5914818"/>
            <a:ext cx="216774" cy="216774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5" name="Oval 84"/>
          <p:cNvSpPr/>
          <p:nvPr/>
        </p:nvSpPr>
        <p:spPr>
          <a:xfrm rot="6197586" flipV="1">
            <a:off x="7387699" y="5767494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6" name="Oval 85"/>
          <p:cNvSpPr/>
          <p:nvPr/>
        </p:nvSpPr>
        <p:spPr>
          <a:xfrm rot="6197586" flipV="1">
            <a:off x="7412357" y="6095509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7" name="Oval 86"/>
          <p:cNvSpPr/>
          <p:nvPr/>
        </p:nvSpPr>
        <p:spPr>
          <a:xfrm rot="6197586" flipV="1">
            <a:off x="7638907" y="6462226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8" name="Oval 87"/>
          <p:cNvSpPr/>
          <p:nvPr/>
        </p:nvSpPr>
        <p:spPr>
          <a:xfrm rot="6197586" flipV="1">
            <a:off x="8607584" y="43843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9" name="Oval 88"/>
          <p:cNvSpPr/>
          <p:nvPr/>
        </p:nvSpPr>
        <p:spPr>
          <a:xfrm rot="6197586" flipV="1">
            <a:off x="7887663" y="6403551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0" name="Oval 89"/>
          <p:cNvSpPr/>
          <p:nvPr/>
        </p:nvSpPr>
        <p:spPr>
          <a:xfrm rot="6197586" flipV="1">
            <a:off x="8801061" y="4338664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1" name="Oval 90"/>
          <p:cNvSpPr/>
          <p:nvPr/>
        </p:nvSpPr>
        <p:spPr>
          <a:xfrm rot="6197586" flipV="1">
            <a:off x="8617702" y="445193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 rot="6197586" flipV="1">
            <a:off x="8557941" y="4594415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5" name="Oval 94"/>
          <p:cNvSpPr/>
          <p:nvPr/>
        </p:nvSpPr>
        <p:spPr>
          <a:xfrm rot="6197586" flipV="1">
            <a:off x="243115" y="6241508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6" name="Oval 95"/>
          <p:cNvSpPr/>
          <p:nvPr/>
        </p:nvSpPr>
        <p:spPr>
          <a:xfrm rot="6197586" flipV="1">
            <a:off x="436592" y="6195872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 rot="6197586" flipV="1">
            <a:off x="253233" y="6309147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Oval 97"/>
          <p:cNvSpPr/>
          <p:nvPr/>
        </p:nvSpPr>
        <p:spPr>
          <a:xfrm rot="6197586" flipV="1">
            <a:off x="193472" y="6451623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20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14350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0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089025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ts val="1000"/>
        </a:spcBef>
        <a:buFont typeface="Wingdings" pitchFamily="2" charset="2"/>
        <a:buChar char="l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t1.gstatic.com/images?q=tbn:ANd9GcRqzaJJCCuo2ZoE6Jt2VHj97P2e9Tdbn_tGpzGcFW3f6zXOKzVC9c1NInY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395536" y="2060848"/>
            <a:ext cx="8280920" cy="2304256"/>
          </a:xfrm>
        </p:spPr>
        <p:txBody>
          <a:bodyPr>
            <a:noAutofit/>
          </a:bodyPr>
          <a:lstStyle/>
          <a:p>
            <a:pPr algn="ctr"/>
            <a:r>
              <a:rPr lang="cs-CZ" sz="7200" dirty="0" smtClean="0">
                <a:effectLst/>
              </a:rPr>
              <a:t>Kinetika chemických reakcí</a:t>
            </a:r>
            <a:endParaRPr lang="cs-CZ" sz="7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0" y="90872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Reakční mechanismy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67544" y="1700809"/>
            <a:ext cx="8280920" cy="4919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buFont typeface="+mj-lt"/>
              <a:buAutoNum type="arabicPeriod" startAt="2"/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Teorie aktivovaného komplexu (TAK)</a:t>
            </a:r>
          </a:p>
          <a:p>
            <a:pPr marL="914400" lvl="1" indent="-4572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respektuje postupné změny vazebných poměrů při přechodu od výchozích látek k produktům</a:t>
            </a:r>
          </a:p>
          <a:p>
            <a:pPr marL="914400" lvl="1" indent="-457200" algn="just">
              <a:spcBef>
                <a:spcPts val="600"/>
              </a:spcBef>
              <a:buFont typeface="Wingdings" pitchFamily="2" charset="2"/>
              <a:buChar char="Ø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Předpoklad:</a:t>
            </a:r>
          </a:p>
          <a:p>
            <a:pPr marL="914400" lvl="1" indent="-457200" algn="just">
              <a:spcBef>
                <a:spcPts val="6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Během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rce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existuje mechanismus, který pomáhá snižovat E</a:t>
            </a:r>
            <a:r>
              <a:rPr lang="cs-CZ" sz="24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cs-CZ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ímto mechanismem může být vznik, tzv.  </a:t>
            </a:r>
          </a:p>
          <a:p>
            <a:pPr marL="914400" lvl="1" indent="-457200" algn="just">
              <a:spcBef>
                <a:spcPts val="600"/>
              </a:spcBef>
            </a:pP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AKTIVOVANÉHO KOMPLEXU</a:t>
            </a:r>
            <a:endParaRPr lang="en-US" sz="2400" b="1" baseline="-25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endParaRPr lang="en-US" sz="2800" b="1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0" y="90872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Reakční mechanismy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39552" y="1700808"/>
            <a:ext cx="8136904" cy="222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buFont typeface="+mj-lt"/>
              <a:buAutoNum type="arabicPeriod" startAt="2"/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Teorie aktivovaného komplexu (TAK)</a:t>
            </a:r>
          </a:p>
          <a:p>
            <a:pPr marL="914400" lvl="1" indent="-4572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VZNIK 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AKTIVOVANÉHO KOMPLEXU:</a:t>
            </a:r>
            <a:endParaRPr lang="en-US" sz="2400" b="1" baseline="-25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spcBef>
                <a:spcPts val="600"/>
              </a:spcBef>
              <a:buFont typeface="Wingdings" pitchFamily="2" charset="2"/>
              <a:buChar char="Ø"/>
            </a:pPr>
            <a:endParaRPr lang="cs-CZ" sz="2400" b="1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endParaRPr lang="en-US" sz="2800" b="1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500189" y="3114999"/>
            <a:ext cx="326806" cy="60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A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889112" y="4531566"/>
            <a:ext cx="326806" cy="60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B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889112" y="3114999"/>
            <a:ext cx="326806" cy="60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B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500189" y="4649613"/>
            <a:ext cx="326806" cy="60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A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Skupina 53"/>
          <p:cNvGrpSpPr/>
          <p:nvPr/>
        </p:nvGrpSpPr>
        <p:grpSpPr>
          <a:xfrm>
            <a:off x="395536" y="3114999"/>
            <a:ext cx="326806" cy="2258131"/>
            <a:chOff x="971600" y="5085184"/>
            <a:chExt cx="288032" cy="1377444"/>
          </a:xfrm>
        </p:grpSpPr>
        <p:sp>
          <p:nvSpPr>
            <p:cNvPr id="7" name="TextovéPole 6"/>
            <p:cNvSpPr txBox="1"/>
            <p:nvPr/>
          </p:nvSpPr>
          <p:spPr>
            <a:xfrm>
              <a:off x="971600" y="508518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971600" y="609329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5" name="Přímá spojovací čára 24"/>
            <p:cNvCxnSpPr/>
            <p:nvPr/>
          </p:nvCxnSpPr>
          <p:spPr>
            <a:xfrm>
              <a:off x="1115616" y="5445224"/>
              <a:ext cx="0" cy="56677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TextovéPole 28"/>
          <p:cNvSpPr txBox="1"/>
          <p:nvPr/>
        </p:nvSpPr>
        <p:spPr>
          <a:xfrm>
            <a:off x="967446" y="3705235"/>
            <a:ext cx="408507" cy="116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+</a:t>
            </a:r>
            <a:endParaRPr lang="cs-CZ" sz="4000" dirty="0"/>
          </a:p>
        </p:txBody>
      </p:sp>
      <p:grpSp>
        <p:nvGrpSpPr>
          <p:cNvPr id="4" name="Skupina 31"/>
          <p:cNvGrpSpPr/>
          <p:nvPr/>
        </p:nvGrpSpPr>
        <p:grpSpPr>
          <a:xfrm>
            <a:off x="1539355" y="3114999"/>
            <a:ext cx="326806" cy="2258131"/>
            <a:chOff x="1979712" y="5085184"/>
            <a:chExt cx="288032" cy="1377444"/>
          </a:xfrm>
        </p:grpSpPr>
        <p:sp>
          <p:nvSpPr>
            <p:cNvPr id="9" name="TextovéPole 8"/>
            <p:cNvSpPr txBox="1"/>
            <p:nvPr/>
          </p:nvSpPr>
          <p:spPr>
            <a:xfrm>
              <a:off x="1979712" y="609329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1979712" y="508518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" name="Přímá spojovací čára 29"/>
            <p:cNvCxnSpPr/>
            <p:nvPr/>
          </p:nvCxnSpPr>
          <p:spPr>
            <a:xfrm>
              <a:off x="2123728" y="5445224"/>
              <a:ext cx="0" cy="56677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ovéPole 30"/>
          <p:cNvSpPr txBox="1"/>
          <p:nvPr/>
        </p:nvSpPr>
        <p:spPr>
          <a:xfrm>
            <a:off x="2051720" y="3429000"/>
            <a:ext cx="13681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dirty="0" smtClean="0">
                <a:latin typeface="Arial" pitchFamily="34" charset="0"/>
                <a:cs typeface="Arial" pitchFamily="34" charset="0"/>
              </a:rPr>
              <a:t>→</a:t>
            </a:r>
            <a:endParaRPr lang="cs-CZ" sz="8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Přímá spojovací čára 33"/>
          <p:cNvCxnSpPr/>
          <p:nvPr/>
        </p:nvCxnSpPr>
        <p:spPr>
          <a:xfrm>
            <a:off x="5052515" y="3587188"/>
            <a:ext cx="0" cy="92914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flipH="1">
            <a:off x="3908696" y="4885708"/>
            <a:ext cx="898715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3663591" y="3587188"/>
            <a:ext cx="0" cy="92914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 flipH="1">
            <a:off x="3908696" y="3351094"/>
            <a:ext cx="898715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5292080" y="3284984"/>
            <a:ext cx="12255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dirty="0" smtClean="0">
                <a:latin typeface="Arial" pitchFamily="34" charset="0"/>
                <a:cs typeface="Arial" pitchFamily="34" charset="0"/>
              </a:rPr>
              <a:t>→</a:t>
            </a:r>
            <a:endParaRPr lang="cs-CZ" sz="8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251520" y="5517232"/>
            <a:ext cx="2287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výchozí látky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3419872" y="5301208"/>
            <a:ext cx="1994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Aktivovaný komplex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6516216" y="5445224"/>
            <a:ext cx="2042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produkty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Přímá spojovací čára 36"/>
          <p:cNvCxnSpPr/>
          <p:nvPr/>
        </p:nvCxnSpPr>
        <p:spPr>
          <a:xfrm>
            <a:off x="3635896" y="3573016"/>
            <a:ext cx="0" cy="88310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5076056" y="3645024"/>
            <a:ext cx="0" cy="81109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Skupina 44"/>
          <p:cNvGrpSpPr/>
          <p:nvPr/>
        </p:nvGrpSpPr>
        <p:grpSpPr>
          <a:xfrm>
            <a:off x="6804248" y="3861050"/>
            <a:ext cx="1118893" cy="400114"/>
            <a:chOff x="6686543" y="3633221"/>
            <a:chExt cx="1118893" cy="400114"/>
          </a:xfrm>
        </p:grpSpPr>
        <p:grpSp>
          <p:nvGrpSpPr>
            <p:cNvPr id="6" name="Skupina 55"/>
            <p:cNvGrpSpPr/>
            <p:nvPr/>
          </p:nvGrpSpPr>
          <p:grpSpPr>
            <a:xfrm>
              <a:off x="6686543" y="3633221"/>
              <a:ext cx="1118893" cy="400114"/>
              <a:chOff x="6516216" y="5401300"/>
              <a:chExt cx="986143" cy="244067"/>
            </a:xfrm>
          </p:grpSpPr>
          <p:sp>
            <p:nvSpPr>
              <p:cNvPr id="18" name="TextovéPole 17"/>
              <p:cNvSpPr txBox="1"/>
              <p:nvPr/>
            </p:nvSpPr>
            <p:spPr>
              <a:xfrm>
                <a:off x="6516216" y="5401303"/>
                <a:ext cx="576064" cy="244064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 smtClean="0">
                    <a:latin typeface="Arial" pitchFamily="34" charset="0"/>
                    <a:cs typeface="Arial" pitchFamily="34" charset="0"/>
                  </a:rPr>
                  <a:t>2A</a:t>
                </a:r>
                <a:endParaRPr lang="cs-CZ" sz="20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7214327" y="5401300"/>
                <a:ext cx="288032" cy="244064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cs-CZ" sz="20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2" name="Přímá spojovací čára 51"/>
              <p:cNvCxnSpPr/>
              <p:nvPr/>
            </p:nvCxnSpPr>
            <p:spPr>
              <a:xfrm>
                <a:off x="6810350" y="5540269"/>
                <a:ext cx="360040" cy="0"/>
              </a:xfrm>
              <a:prstGeom prst="line">
                <a:avLst/>
              </a:prstGeom>
              <a:ln w="38100">
                <a:noFill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Přímá spojovací čára 42"/>
            <p:cNvCxnSpPr/>
            <p:nvPr/>
          </p:nvCxnSpPr>
          <p:spPr>
            <a:xfrm>
              <a:off x="7164288" y="3861048"/>
              <a:ext cx="216024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29" grpId="0"/>
      <p:bldP spid="31" grpId="0"/>
      <p:bldP spid="42" grpId="0"/>
      <p:bldP spid="58" grpId="0"/>
      <p:bldP spid="59" grpId="0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0" y="90872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Reakční mechanismy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67544" y="1700809"/>
            <a:ext cx="8136904" cy="1779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buFont typeface="+mj-lt"/>
              <a:buAutoNum type="arabicPeriod" startAt="2"/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Teorie aktivovaného komplexu (TAK)</a:t>
            </a:r>
          </a:p>
          <a:p>
            <a:pPr marL="914400" lvl="1" indent="-457200" algn="just">
              <a:spcBef>
                <a:spcPts val="600"/>
              </a:spcBef>
              <a:buFont typeface="Wingdings" pitchFamily="2" charset="2"/>
              <a:buChar char="Ø"/>
            </a:pPr>
            <a:endParaRPr lang="cs-CZ" sz="2400" b="1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Wingdings" pitchFamily="2" charset="2"/>
              <a:buChar char="Ø"/>
            </a:pPr>
            <a:endParaRPr lang="en-US" sz="2800" b="1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Skupina 38"/>
          <p:cNvGrpSpPr/>
          <p:nvPr/>
        </p:nvGrpSpPr>
        <p:grpSpPr>
          <a:xfrm>
            <a:off x="971600" y="2276872"/>
            <a:ext cx="6696744" cy="1368152"/>
            <a:chOff x="539552" y="2420888"/>
            <a:chExt cx="6480720" cy="1449452"/>
          </a:xfrm>
        </p:grpSpPr>
        <p:sp>
          <p:nvSpPr>
            <p:cNvPr id="9" name="TextovéPole 8"/>
            <p:cNvSpPr txBox="1"/>
            <p:nvPr/>
          </p:nvSpPr>
          <p:spPr>
            <a:xfrm>
              <a:off x="1547664" y="350100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1547664" y="249289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3275856" y="249289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4499992" y="335699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4499992" y="249289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3275856" y="3429000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cs-CZ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Skupina 53"/>
            <p:cNvGrpSpPr/>
            <p:nvPr/>
          </p:nvGrpSpPr>
          <p:grpSpPr>
            <a:xfrm>
              <a:off x="539552" y="2492896"/>
              <a:ext cx="288032" cy="1377444"/>
              <a:chOff x="971600" y="5085184"/>
              <a:chExt cx="288032" cy="1377444"/>
            </a:xfrm>
          </p:grpSpPr>
          <p:sp>
            <p:nvSpPr>
              <p:cNvPr id="7" name="TextovéPole 6"/>
              <p:cNvSpPr txBox="1"/>
              <p:nvPr/>
            </p:nvSpPr>
            <p:spPr>
              <a:xfrm>
                <a:off x="971600" y="5085184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ovéPole 10"/>
              <p:cNvSpPr txBox="1"/>
              <p:nvPr/>
            </p:nvSpPr>
            <p:spPr>
              <a:xfrm>
                <a:off x="971600" y="609329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5" name="Přímá spojovací čára 24"/>
              <p:cNvCxnSpPr/>
              <p:nvPr/>
            </p:nvCxnSpPr>
            <p:spPr>
              <a:xfrm>
                <a:off x="1115616" y="5445224"/>
                <a:ext cx="0" cy="56677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9" name="TextovéPole 28"/>
            <p:cNvSpPr txBox="1"/>
            <p:nvPr/>
          </p:nvSpPr>
          <p:spPr>
            <a:xfrm>
              <a:off x="1043608" y="2852936"/>
              <a:ext cx="3600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000" dirty="0" smtClean="0"/>
                <a:t>+</a:t>
              </a:r>
              <a:endParaRPr lang="cs-CZ" sz="4000" dirty="0"/>
            </a:p>
          </p:txBody>
        </p:sp>
        <p:cxnSp>
          <p:nvCxnSpPr>
            <p:cNvPr id="30" name="Přímá spojovací čára 29"/>
            <p:cNvCxnSpPr/>
            <p:nvPr/>
          </p:nvCxnSpPr>
          <p:spPr>
            <a:xfrm>
              <a:off x="1691680" y="2852936"/>
              <a:ext cx="0" cy="5667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ovéPole 30"/>
            <p:cNvSpPr txBox="1"/>
            <p:nvPr/>
          </p:nvSpPr>
          <p:spPr>
            <a:xfrm>
              <a:off x="1979712" y="2564904"/>
              <a:ext cx="108012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6600" dirty="0" smtClean="0">
                  <a:latin typeface="Arial" pitchFamily="34" charset="0"/>
                  <a:cs typeface="Arial" pitchFamily="34" charset="0"/>
                </a:rPr>
                <a:t>→</a:t>
              </a:r>
              <a:endParaRPr lang="cs-CZ" sz="6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4" name="Přímá spojovací čára 33"/>
            <p:cNvCxnSpPr/>
            <p:nvPr/>
          </p:nvCxnSpPr>
          <p:spPr>
            <a:xfrm>
              <a:off x="4644008" y="2780928"/>
              <a:ext cx="0" cy="566772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Přímá spojovací čára 34"/>
            <p:cNvCxnSpPr/>
            <p:nvPr/>
          </p:nvCxnSpPr>
          <p:spPr>
            <a:xfrm flipH="1">
              <a:off x="3635896" y="3573016"/>
              <a:ext cx="792088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/>
          </p:nvCxnSpPr>
          <p:spPr>
            <a:xfrm>
              <a:off x="3419872" y="2780928"/>
              <a:ext cx="0" cy="566772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 flipH="1">
              <a:off x="3635896" y="2636912"/>
              <a:ext cx="792088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ovéPole 41"/>
            <p:cNvSpPr txBox="1"/>
            <p:nvPr/>
          </p:nvSpPr>
          <p:spPr>
            <a:xfrm>
              <a:off x="4860032" y="2420888"/>
              <a:ext cx="108012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6600" dirty="0" smtClean="0">
                  <a:latin typeface="Arial" pitchFamily="34" charset="0"/>
                  <a:cs typeface="Arial" pitchFamily="34" charset="0"/>
                </a:rPr>
                <a:t>→</a:t>
              </a:r>
              <a:endParaRPr lang="cs-CZ" sz="6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Skupina 55"/>
            <p:cNvGrpSpPr/>
            <p:nvPr/>
          </p:nvGrpSpPr>
          <p:grpSpPr>
            <a:xfrm>
              <a:off x="6084168" y="2852936"/>
              <a:ext cx="936104" cy="369332"/>
              <a:chOff x="6516216" y="5445224"/>
              <a:chExt cx="936104" cy="369332"/>
            </a:xfrm>
          </p:grpSpPr>
          <p:sp>
            <p:nvSpPr>
              <p:cNvPr id="18" name="TextovéPole 17"/>
              <p:cNvSpPr txBox="1"/>
              <p:nvPr/>
            </p:nvSpPr>
            <p:spPr>
              <a:xfrm>
                <a:off x="6516216" y="5445224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2A</a:t>
                </a:r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7164288" y="5445224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2" name="Přímá spojovací čára 51"/>
              <p:cNvCxnSpPr/>
              <p:nvPr/>
            </p:nvCxnSpPr>
            <p:spPr>
              <a:xfrm>
                <a:off x="6876256" y="5589240"/>
                <a:ext cx="36004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8" name="TextovéPole 57"/>
          <p:cNvSpPr txBox="1"/>
          <p:nvPr/>
        </p:nvSpPr>
        <p:spPr>
          <a:xfrm>
            <a:off x="755576" y="3645024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výchozí látky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3203848" y="3645024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Aktivovaný komplex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6228184" y="357301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produkty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827584" y="4077072"/>
            <a:ext cx="784887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oslabení starých vazeb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spotřeba energie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tvorba vazeb nových → uvolnění energie  </a:t>
            </a:r>
          </a:p>
          <a:p>
            <a:pPr>
              <a:spcBef>
                <a:spcPts val="6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                  U TAK je energetická bilance vyjádřena prostřednictvím E</a:t>
            </a:r>
            <a:r>
              <a:rPr lang="cs-CZ" sz="24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příznivější a také bližší skutečnosti než u TAS.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    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Šipka doprava 36"/>
          <p:cNvSpPr/>
          <p:nvPr/>
        </p:nvSpPr>
        <p:spPr>
          <a:xfrm>
            <a:off x="1187624" y="5517232"/>
            <a:ext cx="864096" cy="21602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Pravá složená závorka 37"/>
          <p:cNvSpPr/>
          <p:nvPr/>
        </p:nvSpPr>
        <p:spPr>
          <a:xfrm>
            <a:off x="6804248" y="4149080"/>
            <a:ext cx="576064" cy="864096"/>
          </a:xfrm>
          <a:prstGeom prst="rightBrac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/>
          <p:cNvSpPr txBox="1"/>
          <p:nvPr/>
        </p:nvSpPr>
        <p:spPr>
          <a:xfrm>
            <a:off x="7452320" y="4221088"/>
            <a:ext cx="1512168" cy="70788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probíhá součastně</a:t>
            </a:r>
            <a:endParaRPr lang="cs-CZ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939334" y="6165304"/>
            <a:ext cx="3204666" cy="36933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solidFill>
                  <a:schemeClr val="bg1"/>
                </a:solidFill>
                <a:latin typeface="Arial" charset="0"/>
              </a:rPr>
              <a:t>Reakční koordináta</a:t>
            </a: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 flipH="1">
            <a:off x="1763688" y="764704"/>
            <a:ext cx="31750" cy="53546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1313904" y="5661248"/>
            <a:ext cx="7218536" cy="4316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043608" y="908720"/>
            <a:ext cx="893762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solidFill>
                  <a:schemeClr val="bg1"/>
                </a:solidFill>
                <a:latin typeface="Arial" charset="0"/>
              </a:rPr>
              <a:t>E </a:t>
            </a:r>
          </a:p>
        </p:txBody>
      </p:sp>
      <p:sp>
        <p:nvSpPr>
          <p:cNvPr id="155654" name="Freeform 6"/>
          <p:cNvSpPr>
            <a:spLocks/>
          </p:cNvSpPr>
          <p:nvPr/>
        </p:nvSpPr>
        <p:spPr bwMode="auto">
          <a:xfrm>
            <a:off x="2287042" y="3789139"/>
            <a:ext cx="4733925" cy="1581150"/>
          </a:xfrm>
          <a:custGeom>
            <a:avLst/>
            <a:gdLst>
              <a:gd name="T0" fmla="*/ 0 w 2156"/>
              <a:gd name="T1" fmla="*/ 2147483647 h 996"/>
              <a:gd name="T2" fmla="*/ 2147483647 w 2156"/>
              <a:gd name="T3" fmla="*/ 2147483647 h 996"/>
              <a:gd name="T4" fmla="*/ 2147483647 w 2156"/>
              <a:gd name="T5" fmla="*/ 2147483647 h 996"/>
              <a:gd name="T6" fmla="*/ 2147483647 w 2156"/>
              <a:gd name="T7" fmla="*/ 2147483647 h 996"/>
              <a:gd name="T8" fmla="*/ 2147483647 w 2156"/>
              <a:gd name="T9" fmla="*/ 2147483647 h 996"/>
              <a:gd name="T10" fmla="*/ 2147483647 w 2156"/>
              <a:gd name="T11" fmla="*/ 2147483647 h 996"/>
              <a:gd name="T12" fmla="*/ 2147483647 w 2156"/>
              <a:gd name="T13" fmla="*/ 2147483647 h 996"/>
              <a:gd name="T14" fmla="*/ 2147483647 w 2156"/>
              <a:gd name="T15" fmla="*/ 2147483647 h 996"/>
              <a:gd name="T16" fmla="*/ 2147483647 w 2156"/>
              <a:gd name="T17" fmla="*/ 2147483647 h 996"/>
              <a:gd name="T18" fmla="*/ 2147483647 w 2156"/>
              <a:gd name="T19" fmla="*/ 2147483647 h 996"/>
              <a:gd name="T20" fmla="*/ 2147483647 w 2156"/>
              <a:gd name="T21" fmla="*/ 2147483647 h 996"/>
              <a:gd name="T22" fmla="*/ 2147483647 w 2156"/>
              <a:gd name="T23" fmla="*/ 2147483647 h 996"/>
              <a:gd name="T24" fmla="*/ 2147483647 w 2156"/>
              <a:gd name="T25" fmla="*/ 2147483647 h 996"/>
              <a:gd name="T26" fmla="*/ 2147483647 w 2156"/>
              <a:gd name="T27" fmla="*/ 2147483647 h 996"/>
              <a:gd name="T28" fmla="*/ 2147483647 w 2156"/>
              <a:gd name="T29" fmla="*/ 2147483647 h 996"/>
              <a:gd name="T30" fmla="*/ 2147483647 w 2156"/>
              <a:gd name="T31" fmla="*/ 2147483647 h 996"/>
              <a:gd name="T32" fmla="*/ 2147483647 w 2156"/>
              <a:gd name="T33" fmla="*/ 2147483647 h 996"/>
              <a:gd name="T34" fmla="*/ 2147483647 w 2156"/>
              <a:gd name="T35" fmla="*/ 2147483647 h 9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156"/>
              <a:gd name="T55" fmla="*/ 0 h 996"/>
              <a:gd name="T56" fmla="*/ 2156 w 2156"/>
              <a:gd name="T57" fmla="*/ 996 h 99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156" h="996">
                <a:moveTo>
                  <a:pt x="0" y="552"/>
                </a:moveTo>
                <a:cubicBezTo>
                  <a:pt x="17" y="551"/>
                  <a:pt x="65" y="547"/>
                  <a:pt x="104" y="544"/>
                </a:cubicBezTo>
                <a:cubicBezTo>
                  <a:pt x="143" y="541"/>
                  <a:pt x="168" y="548"/>
                  <a:pt x="232" y="536"/>
                </a:cubicBezTo>
                <a:cubicBezTo>
                  <a:pt x="296" y="524"/>
                  <a:pt x="428" y="505"/>
                  <a:pt x="488" y="472"/>
                </a:cubicBezTo>
                <a:cubicBezTo>
                  <a:pt x="548" y="439"/>
                  <a:pt x="561" y="385"/>
                  <a:pt x="592" y="336"/>
                </a:cubicBezTo>
                <a:cubicBezTo>
                  <a:pt x="623" y="287"/>
                  <a:pt x="652" y="226"/>
                  <a:pt x="676" y="180"/>
                </a:cubicBezTo>
                <a:cubicBezTo>
                  <a:pt x="700" y="134"/>
                  <a:pt x="719" y="87"/>
                  <a:pt x="739" y="59"/>
                </a:cubicBezTo>
                <a:cubicBezTo>
                  <a:pt x="759" y="31"/>
                  <a:pt x="769" y="21"/>
                  <a:pt x="796" y="14"/>
                </a:cubicBezTo>
                <a:cubicBezTo>
                  <a:pt x="823" y="6"/>
                  <a:pt x="870" y="0"/>
                  <a:pt x="900" y="14"/>
                </a:cubicBezTo>
                <a:cubicBezTo>
                  <a:pt x="930" y="27"/>
                  <a:pt x="951" y="54"/>
                  <a:pt x="976" y="95"/>
                </a:cubicBezTo>
                <a:cubicBezTo>
                  <a:pt x="1001" y="137"/>
                  <a:pt x="1007" y="164"/>
                  <a:pt x="1049" y="262"/>
                </a:cubicBezTo>
                <a:cubicBezTo>
                  <a:pt x="1090" y="361"/>
                  <a:pt x="1187" y="599"/>
                  <a:pt x="1226" y="686"/>
                </a:cubicBezTo>
                <a:cubicBezTo>
                  <a:pt x="1266" y="774"/>
                  <a:pt x="1258" y="745"/>
                  <a:pt x="1286" y="790"/>
                </a:cubicBezTo>
                <a:cubicBezTo>
                  <a:pt x="1314" y="834"/>
                  <a:pt x="1356" y="920"/>
                  <a:pt x="1396" y="953"/>
                </a:cubicBezTo>
                <a:cubicBezTo>
                  <a:pt x="1436" y="987"/>
                  <a:pt x="1477" y="983"/>
                  <a:pt x="1524" y="990"/>
                </a:cubicBezTo>
                <a:cubicBezTo>
                  <a:pt x="1571" y="996"/>
                  <a:pt x="1609" y="992"/>
                  <a:pt x="1676" y="993"/>
                </a:cubicBezTo>
                <a:cubicBezTo>
                  <a:pt x="1743" y="993"/>
                  <a:pt x="1844" y="993"/>
                  <a:pt x="1924" y="993"/>
                </a:cubicBezTo>
                <a:cubicBezTo>
                  <a:pt x="2004" y="993"/>
                  <a:pt x="2108" y="993"/>
                  <a:pt x="2156" y="993"/>
                </a:cubicBezTo>
              </a:path>
            </a:pathLst>
          </a:custGeom>
          <a:noFill/>
          <a:ln w="38100" cap="flat" cmpd="sng">
            <a:solidFill>
              <a:srgbClr val="FFC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141242" y="3789139"/>
            <a:ext cx="2952750" cy="863600"/>
            <a:chOff x="2433" y="2040"/>
            <a:chExt cx="1860" cy="544"/>
          </a:xfrm>
        </p:grpSpPr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2433" y="2040"/>
              <a:ext cx="1860" cy="544"/>
              <a:chOff x="2433" y="2040"/>
              <a:chExt cx="1860" cy="544"/>
            </a:xfrm>
          </p:grpSpPr>
          <p:sp>
            <p:nvSpPr>
              <p:cNvPr id="13338" name="Line 13"/>
              <p:cNvSpPr>
                <a:spLocks noChangeShapeType="1"/>
              </p:cNvSpPr>
              <p:nvPr/>
            </p:nvSpPr>
            <p:spPr bwMode="auto">
              <a:xfrm>
                <a:off x="3521" y="2040"/>
                <a:ext cx="1" cy="544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 type="triangle" w="lg" len="lg"/>
                <a:tailEnd type="triangle" w="lg" len="lg"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4" name="Group 33"/>
              <p:cNvGrpSpPr>
                <a:grpSpLocks/>
              </p:cNvGrpSpPr>
              <p:nvPr/>
            </p:nvGrpSpPr>
            <p:grpSpPr bwMode="auto">
              <a:xfrm>
                <a:off x="2433" y="2040"/>
                <a:ext cx="1860" cy="369"/>
                <a:chOff x="2433" y="2040"/>
                <a:chExt cx="1860" cy="369"/>
              </a:xfrm>
            </p:grpSpPr>
            <p:sp>
              <p:nvSpPr>
                <p:cNvPr id="13340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433" y="2040"/>
                  <a:ext cx="1088" cy="4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34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476" y="2176"/>
                  <a:ext cx="817" cy="233"/>
                </a:xfrm>
                <a:prstGeom prst="rect">
                  <a:avLst/>
                </a:prstGeom>
                <a:noFill/>
                <a:ln w="381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dirty="0">
                      <a:solidFill>
                        <a:srgbClr val="FFC000"/>
                      </a:solidFill>
                      <a:latin typeface="Arial" charset="0"/>
                    </a:rPr>
                    <a:t>E</a:t>
                  </a:r>
                  <a:r>
                    <a:rPr lang="cs-CZ" b="1" baseline="-25000" dirty="0">
                      <a:solidFill>
                        <a:srgbClr val="FFC000"/>
                      </a:solidFill>
                      <a:latin typeface="Arial" charset="0"/>
                    </a:rPr>
                    <a:t>A(TAK)</a:t>
                  </a:r>
                </a:p>
              </p:txBody>
            </p:sp>
          </p:grpSp>
        </p:grpSp>
        <p:sp>
          <p:nvSpPr>
            <p:cNvPr id="13337" name="Line 20"/>
            <p:cNvSpPr>
              <a:spLocks noChangeShapeType="1"/>
            </p:cNvSpPr>
            <p:nvPr/>
          </p:nvSpPr>
          <p:spPr bwMode="auto">
            <a:xfrm>
              <a:off x="3606" y="2205"/>
              <a:ext cx="183" cy="0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691731" y="1196752"/>
            <a:ext cx="5689602" cy="5087938"/>
            <a:chOff x="890" y="407"/>
            <a:chExt cx="3584" cy="3205"/>
          </a:xfrm>
        </p:grpSpPr>
        <p:sp>
          <p:nvSpPr>
            <p:cNvPr id="13330" name="Line 7"/>
            <p:cNvSpPr>
              <a:spLocks noChangeShapeType="1"/>
            </p:cNvSpPr>
            <p:nvPr/>
          </p:nvSpPr>
          <p:spPr bwMode="auto">
            <a:xfrm>
              <a:off x="1610" y="2568"/>
              <a:ext cx="0" cy="104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31" name="Line 8"/>
            <p:cNvSpPr>
              <a:spLocks noChangeShapeType="1"/>
            </p:cNvSpPr>
            <p:nvPr/>
          </p:nvSpPr>
          <p:spPr bwMode="auto">
            <a:xfrm flipH="1">
              <a:off x="3334" y="3038"/>
              <a:ext cx="7" cy="57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32" name="Text Box 9"/>
            <p:cNvSpPr txBox="1">
              <a:spLocks noChangeArrowheads="1"/>
            </p:cNvSpPr>
            <p:nvPr/>
          </p:nvSpPr>
          <p:spPr bwMode="auto">
            <a:xfrm>
              <a:off x="890" y="3310"/>
              <a:ext cx="771" cy="21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 b="1" dirty="0" smtClean="0">
                  <a:solidFill>
                    <a:schemeClr val="bg1"/>
                  </a:solidFill>
                  <a:latin typeface="Arial" charset="0"/>
                </a:rPr>
                <a:t>Reaktanty</a:t>
              </a:r>
              <a:endParaRPr lang="cs-CZ" sz="1600" b="1" dirty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3333" name="Text Box 10"/>
            <p:cNvSpPr txBox="1">
              <a:spLocks noChangeArrowheads="1"/>
            </p:cNvSpPr>
            <p:nvPr/>
          </p:nvSpPr>
          <p:spPr bwMode="auto">
            <a:xfrm>
              <a:off x="3521" y="3310"/>
              <a:ext cx="953" cy="212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 b="1">
                  <a:solidFill>
                    <a:schemeClr val="bg1"/>
                  </a:solidFill>
                  <a:latin typeface="Arial" charset="0"/>
                </a:rPr>
                <a:t>Produkty</a:t>
              </a:r>
            </a:p>
          </p:txBody>
        </p:sp>
        <p:sp>
          <p:nvSpPr>
            <p:cNvPr id="13334" name="Text Box 11"/>
            <p:cNvSpPr txBox="1">
              <a:spLocks noChangeArrowheads="1"/>
            </p:cNvSpPr>
            <p:nvPr/>
          </p:nvSpPr>
          <p:spPr bwMode="auto">
            <a:xfrm>
              <a:off x="2024" y="3310"/>
              <a:ext cx="953" cy="212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 b="1">
                  <a:solidFill>
                    <a:schemeClr val="bg1"/>
                  </a:solidFill>
                  <a:latin typeface="Arial" charset="0"/>
                </a:rPr>
                <a:t>Reakce</a:t>
              </a:r>
            </a:p>
          </p:txBody>
        </p:sp>
        <p:sp>
          <p:nvSpPr>
            <p:cNvPr id="13335" name="Freeform 24"/>
            <p:cNvSpPr>
              <a:spLocks/>
            </p:cNvSpPr>
            <p:nvPr/>
          </p:nvSpPr>
          <p:spPr bwMode="auto">
            <a:xfrm>
              <a:off x="1253" y="407"/>
              <a:ext cx="2999" cy="2629"/>
            </a:xfrm>
            <a:custGeom>
              <a:avLst/>
              <a:gdLst>
                <a:gd name="T0" fmla="*/ 0 w 2168"/>
                <a:gd name="T1" fmla="*/ 2180 h 2629"/>
                <a:gd name="T2" fmla="*/ 8166 w 2168"/>
                <a:gd name="T3" fmla="*/ 2148 h 2629"/>
                <a:gd name="T4" fmla="*/ 12134 w 2168"/>
                <a:gd name="T5" fmla="*/ 1940 h 2629"/>
                <a:gd name="T6" fmla="*/ 16012 w 2168"/>
                <a:gd name="T7" fmla="*/ 916 h 2629"/>
                <a:gd name="T8" fmla="*/ 17656 w 2168"/>
                <a:gd name="T9" fmla="*/ 476 h 2629"/>
                <a:gd name="T10" fmla="*/ 19267 w 2168"/>
                <a:gd name="T11" fmla="*/ 156 h 2629"/>
                <a:gd name="T12" fmla="*/ 20743 w 2168"/>
                <a:gd name="T13" fmla="*/ 36 h 2629"/>
                <a:gd name="T14" fmla="*/ 23412 w 2168"/>
                <a:gd name="T15" fmla="*/ 36 h 2629"/>
                <a:gd name="T16" fmla="*/ 25356 w 2168"/>
                <a:gd name="T17" fmla="*/ 252 h 2629"/>
                <a:gd name="T18" fmla="*/ 27232 w 2168"/>
                <a:gd name="T19" fmla="*/ 692 h 2629"/>
                <a:gd name="T20" fmla="*/ 31769 w 2168"/>
                <a:gd name="T21" fmla="*/ 1812 h 2629"/>
                <a:gd name="T22" fmla="*/ 33302 w 2168"/>
                <a:gd name="T23" fmla="*/ 2084 h 2629"/>
                <a:gd name="T24" fmla="*/ 36132 w 2168"/>
                <a:gd name="T25" fmla="*/ 2516 h 2629"/>
                <a:gd name="T26" fmla="*/ 39417 w 2168"/>
                <a:gd name="T27" fmla="*/ 2612 h 2629"/>
                <a:gd name="T28" fmla="*/ 43306 w 2168"/>
                <a:gd name="T29" fmla="*/ 2620 h 2629"/>
                <a:gd name="T30" fmla="*/ 49663 w 2168"/>
                <a:gd name="T31" fmla="*/ 2620 h 2629"/>
                <a:gd name="T32" fmla="*/ 55624 w 2168"/>
                <a:gd name="T33" fmla="*/ 2620 h 26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68"/>
                <a:gd name="T52" fmla="*/ 0 h 2629"/>
                <a:gd name="T53" fmla="*/ 2168 w 2168"/>
                <a:gd name="T54" fmla="*/ 2629 h 26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68" h="2629">
                  <a:moveTo>
                    <a:pt x="0" y="2180"/>
                  </a:moveTo>
                  <a:cubicBezTo>
                    <a:pt x="53" y="2176"/>
                    <a:pt x="239" y="2188"/>
                    <a:pt x="318" y="2148"/>
                  </a:cubicBezTo>
                  <a:cubicBezTo>
                    <a:pt x="397" y="2108"/>
                    <a:pt x="422" y="2145"/>
                    <a:pt x="473" y="1940"/>
                  </a:cubicBezTo>
                  <a:cubicBezTo>
                    <a:pt x="524" y="1735"/>
                    <a:pt x="588" y="1160"/>
                    <a:pt x="624" y="916"/>
                  </a:cubicBezTo>
                  <a:cubicBezTo>
                    <a:pt x="660" y="672"/>
                    <a:pt x="667" y="603"/>
                    <a:pt x="688" y="476"/>
                  </a:cubicBezTo>
                  <a:cubicBezTo>
                    <a:pt x="709" y="349"/>
                    <a:pt x="731" y="229"/>
                    <a:pt x="751" y="156"/>
                  </a:cubicBezTo>
                  <a:cubicBezTo>
                    <a:pt x="771" y="83"/>
                    <a:pt x="781" y="56"/>
                    <a:pt x="808" y="36"/>
                  </a:cubicBezTo>
                  <a:cubicBezTo>
                    <a:pt x="835" y="16"/>
                    <a:pt x="882" y="0"/>
                    <a:pt x="912" y="36"/>
                  </a:cubicBezTo>
                  <a:cubicBezTo>
                    <a:pt x="942" y="72"/>
                    <a:pt x="963" y="143"/>
                    <a:pt x="988" y="252"/>
                  </a:cubicBezTo>
                  <a:cubicBezTo>
                    <a:pt x="1013" y="361"/>
                    <a:pt x="1019" y="432"/>
                    <a:pt x="1061" y="692"/>
                  </a:cubicBezTo>
                  <a:cubicBezTo>
                    <a:pt x="1102" y="952"/>
                    <a:pt x="1199" y="1580"/>
                    <a:pt x="1238" y="1812"/>
                  </a:cubicBezTo>
                  <a:cubicBezTo>
                    <a:pt x="1278" y="2044"/>
                    <a:pt x="1270" y="1967"/>
                    <a:pt x="1298" y="2084"/>
                  </a:cubicBezTo>
                  <a:cubicBezTo>
                    <a:pt x="1326" y="2201"/>
                    <a:pt x="1368" y="2428"/>
                    <a:pt x="1408" y="2516"/>
                  </a:cubicBezTo>
                  <a:cubicBezTo>
                    <a:pt x="1448" y="2604"/>
                    <a:pt x="1489" y="2595"/>
                    <a:pt x="1536" y="2612"/>
                  </a:cubicBezTo>
                  <a:cubicBezTo>
                    <a:pt x="1583" y="2629"/>
                    <a:pt x="1621" y="2619"/>
                    <a:pt x="1688" y="2620"/>
                  </a:cubicBezTo>
                  <a:cubicBezTo>
                    <a:pt x="1755" y="2621"/>
                    <a:pt x="1856" y="2620"/>
                    <a:pt x="1936" y="2620"/>
                  </a:cubicBezTo>
                  <a:cubicBezTo>
                    <a:pt x="2016" y="2620"/>
                    <a:pt x="2120" y="2620"/>
                    <a:pt x="2168" y="2620"/>
                  </a:cubicBezTo>
                </a:path>
              </a:pathLst>
            </a:custGeom>
            <a:noFill/>
            <a:ln w="38100" cap="flat" cmpd="sng">
              <a:solidFill>
                <a:schemeClr val="bg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699792" y="1196752"/>
            <a:ext cx="4384675" cy="4151312"/>
            <a:chOff x="1525" y="407"/>
            <a:chExt cx="2762" cy="2615"/>
          </a:xfrm>
        </p:grpSpPr>
        <p:grpSp>
          <p:nvGrpSpPr>
            <p:cNvPr id="7" name="Group 32"/>
            <p:cNvGrpSpPr>
              <a:grpSpLocks/>
            </p:cNvGrpSpPr>
            <p:nvPr/>
          </p:nvGrpSpPr>
          <p:grpSpPr bwMode="auto">
            <a:xfrm>
              <a:off x="1525" y="407"/>
              <a:ext cx="2762" cy="2615"/>
              <a:chOff x="1525" y="407"/>
              <a:chExt cx="2762" cy="2615"/>
            </a:xfrm>
          </p:grpSpPr>
          <p:sp>
            <p:nvSpPr>
              <p:cNvPr id="13324" name="Line 16"/>
              <p:cNvSpPr>
                <a:spLocks noChangeShapeType="1"/>
              </p:cNvSpPr>
              <p:nvPr/>
            </p:nvSpPr>
            <p:spPr bwMode="auto">
              <a:xfrm flipH="1">
                <a:off x="3521" y="407"/>
                <a:ext cx="0" cy="2177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 type="triangle" w="lg" len="lg"/>
                <a:tailEnd type="triangle" w="lg" len="lg"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25" name="Line 12"/>
              <p:cNvSpPr>
                <a:spLocks noChangeShapeType="1"/>
              </p:cNvSpPr>
              <p:nvPr/>
            </p:nvSpPr>
            <p:spPr bwMode="auto">
              <a:xfrm flipV="1">
                <a:off x="1525" y="2568"/>
                <a:ext cx="1990" cy="2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26" name="Text Box 14"/>
              <p:cNvSpPr txBox="1">
                <a:spLocks noChangeArrowheads="1"/>
              </p:cNvSpPr>
              <p:nvPr/>
            </p:nvSpPr>
            <p:spPr bwMode="auto">
              <a:xfrm>
                <a:off x="3334" y="2659"/>
                <a:ext cx="779" cy="28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>
                    <a:solidFill>
                      <a:schemeClr val="bg1"/>
                    </a:solidFill>
                    <a:cs typeface="Times New Roman" pitchFamily="18" charset="0"/>
                  </a:rPr>
                  <a:t>∆</a:t>
                </a:r>
                <a:r>
                  <a:rPr lang="cs-CZ">
                    <a:solidFill>
                      <a:schemeClr val="bg1"/>
                    </a:solidFill>
                    <a:latin typeface="Arial" charset="0"/>
                  </a:rPr>
                  <a:t>H</a:t>
                </a:r>
                <a:endParaRPr lang="cs-CZ" b="1" baseline="-250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13327" name="Line 15"/>
              <p:cNvSpPr>
                <a:spLocks noChangeShapeType="1"/>
              </p:cNvSpPr>
              <p:nvPr/>
            </p:nvSpPr>
            <p:spPr bwMode="auto">
              <a:xfrm>
                <a:off x="3515" y="2568"/>
                <a:ext cx="1" cy="454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 type="triangle" w="lg" len="lg"/>
                <a:tailEnd type="triangle" w="lg" len="lg"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28" name="Line 25"/>
              <p:cNvSpPr>
                <a:spLocks noChangeShapeType="1"/>
              </p:cNvSpPr>
              <p:nvPr/>
            </p:nvSpPr>
            <p:spPr bwMode="auto">
              <a:xfrm flipV="1">
                <a:off x="2433" y="407"/>
                <a:ext cx="1088" cy="4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29" name="Text Box 26"/>
              <p:cNvSpPr txBox="1">
                <a:spLocks noChangeArrowheads="1"/>
              </p:cNvSpPr>
              <p:nvPr/>
            </p:nvSpPr>
            <p:spPr bwMode="auto">
              <a:xfrm>
                <a:off x="3470" y="1253"/>
                <a:ext cx="817" cy="28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dirty="0">
                    <a:solidFill>
                      <a:schemeClr val="bg1"/>
                    </a:solidFill>
                    <a:latin typeface="Arial" charset="0"/>
                  </a:rPr>
                  <a:t>E</a:t>
                </a:r>
                <a:r>
                  <a:rPr lang="cs-CZ" b="1" baseline="-25000" dirty="0">
                    <a:solidFill>
                      <a:schemeClr val="bg1"/>
                    </a:solidFill>
                    <a:latin typeface="Arial" charset="0"/>
                  </a:rPr>
                  <a:t>A(TAS)</a:t>
                </a:r>
              </a:p>
            </p:txBody>
          </p:sp>
        </p:grpSp>
        <p:sp>
          <p:nvSpPr>
            <p:cNvPr id="13323" name="Line 27"/>
            <p:cNvSpPr>
              <a:spLocks noChangeShapeType="1"/>
            </p:cNvSpPr>
            <p:nvPr/>
          </p:nvSpPr>
          <p:spPr bwMode="auto">
            <a:xfrm>
              <a:off x="3606" y="1298"/>
              <a:ext cx="18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" name="TextovéPole 29"/>
          <p:cNvSpPr txBox="1"/>
          <p:nvPr/>
        </p:nvSpPr>
        <p:spPr>
          <a:xfrm>
            <a:off x="251520" y="260648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- změny E soustavy v průběhu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chem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rce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vyjádřena pomocí TAS a </a:t>
            </a:r>
            <a:r>
              <a:rPr lang="cs-CZ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TAK</a:t>
            </a:r>
            <a:endParaRPr lang="cs-CZ" sz="2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908721"/>
            <a:ext cx="856895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algn="just"/>
            <a:endParaRPr lang="cs-CZ" sz="28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Vliv koncentrace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971550" lvl="1" indent="-514350" algn="just"/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Vliv teploty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971550" lvl="1" indent="-514350" algn="just"/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Vliv katalyzátorů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endParaRPr lang="cs-CZ" sz="28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755576" y="1700808"/>
            <a:ext cx="1080120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836712"/>
            <a:ext cx="8640960" cy="60324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algn="just"/>
            <a:endParaRPr lang="cs-CZ" sz="14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Vliv koncentrace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</a:rPr>
              <a:t>Obecně pro zvratnou </a:t>
            </a:r>
            <a:r>
              <a:rPr lang="cs-CZ" sz="2400" dirty="0" err="1" smtClean="0">
                <a:solidFill>
                  <a:schemeClr val="bg1"/>
                </a:solidFill>
                <a:latin typeface="Tahoma" pitchFamily="34" charset="0"/>
              </a:rPr>
              <a:t>rci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</a:rPr>
              <a:t>: </a:t>
            </a:r>
            <a:r>
              <a:rPr lang="cs-CZ" sz="2400" i="1" dirty="0" smtClean="0">
                <a:solidFill>
                  <a:schemeClr val="bg1"/>
                </a:solidFill>
                <a:latin typeface="Tahoma" pitchFamily="34" charset="0"/>
              </a:rPr>
              <a:t>a </a:t>
            </a:r>
            <a:r>
              <a:rPr lang="cs-CZ" sz="2400" b="1" dirty="0" err="1" smtClean="0">
                <a:solidFill>
                  <a:schemeClr val="bg1"/>
                </a:solidFill>
                <a:latin typeface="Tahoma" pitchFamily="34" charset="0"/>
              </a:rPr>
              <a:t>A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</a:rPr>
              <a:t> + </a:t>
            </a:r>
            <a:r>
              <a:rPr lang="cs-CZ" sz="2400" i="1" dirty="0" smtClean="0">
                <a:solidFill>
                  <a:schemeClr val="bg1"/>
                </a:solidFill>
                <a:latin typeface="Tahoma" pitchFamily="34" charset="0"/>
              </a:rPr>
              <a:t>b </a:t>
            </a:r>
            <a:r>
              <a:rPr lang="cs-CZ" sz="2400" b="1" dirty="0" err="1" smtClean="0">
                <a:solidFill>
                  <a:schemeClr val="bg1"/>
                </a:solidFill>
                <a:latin typeface="Tahoma" pitchFamily="34" charset="0"/>
              </a:rPr>
              <a:t>B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</a:rPr>
              <a:t>   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</a:rPr>
              <a:t>  </a:t>
            </a:r>
            <a:r>
              <a:rPr lang="cs-CZ" sz="2400" i="1" dirty="0" smtClean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c </a:t>
            </a:r>
            <a:r>
              <a:rPr lang="cs-CZ" sz="2400" b="1" dirty="0" err="1" smtClean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C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 + </a:t>
            </a:r>
            <a:r>
              <a:rPr lang="cs-CZ" sz="2400" i="1" dirty="0" smtClean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d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cs-CZ" sz="2400" b="1" dirty="0" err="1" smtClean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D</a:t>
            </a:r>
            <a:endParaRPr lang="cs-CZ" sz="2400" b="1" dirty="0" smtClean="0">
              <a:solidFill>
                <a:schemeClr val="bg1"/>
              </a:solidFill>
              <a:latin typeface="Tahoma" pitchFamily="34" charset="0"/>
              <a:sym typeface="Wingdings" pitchFamily="2" charset="2"/>
            </a:endParaRPr>
          </a:p>
          <a:p>
            <a:pPr marL="971550" lvl="1" indent="-514350" algn="just"/>
            <a:endParaRPr lang="cs-CZ" sz="2400" dirty="0" smtClean="0">
              <a:solidFill>
                <a:schemeClr val="bg1"/>
              </a:solidFill>
              <a:latin typeface="Tahoma" pitchFamily="34" charset="0"/>
              <a:sym typeface="Wingdings" pitchFamily="2" charset="2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Rychlost chemické reakce</a:t>
            </a:r>
          </a:p>
          <a:p>
            <a:pPr marL="971550" lvl="1" indent="-514350" algn="just"/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	 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časový úbytek molární koncentrace reaktantu nebo přírůstek molární koncentrace produktu dělený jeho stechiometrickým koeficientem </a:t>
            </a:r>
          </a:p>
          <a:p>
            <a:endParaRPr lang="cs-CZ" sz="24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cs-CZ" sz="4400" b="1" baseline="-60000" dirty="0" smtClean="0">
                <a:solidFill>
                  <a:schemeClr val="bg1"/>
                </a:solidFill>
                <a:latin typeface="Arial" charset="0"/>
                <a:cs typeface="Tahoma" pitchFamily="34" charset="0"/>
              </a:rPr>
              <a:t>                       v  </a:t>
            </a:r>
            <a:r>
              <a:rPr lang="cs-CZ" sz="6000" b="1" baseline="-60000" dirty="0" smtClean="0">
                <a:solidFill>
                  <a:schemeClr val="bg1"/>
                </a:solidFill>
                <a:latin typeface="Arial" charset="0"/>
                <a:cs typeface="Tahoma" pitchFamily="34" charset="0"/>
              </a:rPr>
              <a:t>=    </a:t>
            </a:r>
            <a:r>
              <a:rPr lang="cs-CZ" sz="2800" b="1" dirty="0" smtClean="0">
                <a:solidFill>
                  <a:schemeClr val="bg1"/>
                </a:solidFill>
                <a:latin typeface="Arial" charset="0"/>
                <a:cs typeface="Tahoma" pitchFamily="34" charset="0"/>
              </a:rPr>
              <a:t>∆[C]</a:t>
            </a:r>
            <a:endParaRPr lang="cs-CZ" b="1" dirty="0" smtClean="0">
              <a:solidFill>
                <a:schemeClr val="bg1"/>
              </a:solidFill>
              <a:latin typeface="Arial" charset="0"/>
              <a:cs typeface="Tahoma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Arial" charset="0"/>
                <a:cs typeface="Tahoma" pitchFamily="34" charset="0"/>
              </a:rPr>
              <a:t>    </a:t>
            </a:r>
            <a:r>
              <a:rPr lang="cs-CZ" sz="4000" b="1" dirty="0" smtClean="0">
                <a:solidFill>
                  <a:schemeClr val="bg1"/>
                </a:solidFill>
                <a:latin typeface="Arial" charset="0"/>
                <a:cs typeface="Tahoma" pitchFamily="34" charset="0"/>
              </a:rPr>
              <a:t>    </a:t>
            </a:r>
            <a:r>
              <a:rPr lang="cs-CZ" b="1" dirty="0" smtClean="0">
                <a:solidFill>
                  <a:schemeClr val="bg1"/>
                </a:solidFill>
                <a:latin typeface="Arial" charset="0"/>
                <a:cs typeface="Tahoma" pitchFamily="34" charset="0"/>
              </a:rPr>
              <a:t>                  	          </a:t>
            </a:r>
            <a:r>
              <a:rPr lang="cs-CZ" sz="3200" b="1" dirty="0" smtClean="0">
                <a:solidFill>
                  <a:schemeClr val="bg1"/>
                </a:solidFill>
                <a:latin typeface="Arial" charset="0"/>
                <a:cs typeface="Tahoma" pitchFamily="34" charset="0"/>
              </a:rPr>
              <a:t>c . ∆ t   </a:t>
            </a:r>
            <a:endParaRPr lang="cs-CZ" b="1" dirty="0" smtClean="0">
              <a:solidFill>
                <a:schemeClr val="bg1"/>
              </a:solidFill>
              <a:latin typeface="Arial" charset="0"/>
              <a:cs typeface="Tahoma" pitchFamily="34" charset="0"/>
            </a:endParaRP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827584" y="1628800"/>
            <a:ext cx="108012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Line 41"/>
          <p:cNvSpPr>
            <a:spLocks noChangeShapeType="1"/>
          </p:cNvSpPr>
          <p:nvPr/>
        </p:nvSpPr>
        <p:spPr bwMode="auto">
          <a:xfrm>
            <a:off x="6300192" y="2780928"/>
            <a:ext cx="2889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42"/>
          <p:cNvSpPr>
            <a:spLocks noChangeShapeType="1"/>
          </p:cNvSpPr>
          <p:nvPr/>
        </p:nvSpPr>
        <p:spPr bwMode="auto">
          <a:xfrm flipH="1">
            <a:off x="6228184" y="2708920"/>
            <a:ext cx="2873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cxnSp>
        <p:nvCxnSpPr>
          <p:cNvPr id="9" name="Přímá spojnice 7"/>
          <p:cNvCxnSpPr>
            <a:cxnSpLocks noChangeShapeType="1"/>
          </p:cNvCxnSpPr>
          <p:nvPr/>
        </p:nvCxnSpPr>
        <p:spPr bwMode="auto">
          <a:xfrm>
            <a:off x="3635896" y="5733256"/>
            <a:ext cx="1223962" cy="0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836712"/>
            <a:ext cx="8640960" cy="35086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algn="just"/>
            <a:endParaRPr lang="cs-CZ" sz="14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Vliv koncentrace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Rychlost chemické </a:t>
            </a:r>
            <a:r>
              <a:rPr lang="cs-CZ" sz="2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- platí:</a:t>
            </a:r>
          </a:p>
          <a:p>
            <a:pPr marL="971550" lvl="1" indent="-514350" algn="just"/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>
              <a:buFont typeface="Arial" pitchFamily="34" charset="0"/>
              <a:buChar char="•"/>
            </a:pPr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755576" y="1628800"/>
            <a:ext cx="1080120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Skupina 12"/>
          <p:cNvGrpSpPr/>
          <p:nvPr/>
        </p:nvGrpSpPr>
        <p:grpSpPr>
          <a:xfrm>
            <a:off x="683568" y="3068960"/>
            <a:ext cx="7562081" cy="952500"/>
            <a:chOff x="1112838" y="2706688"/>
            <a:chExt cx="7058025" cy="952500"/>
          </a:xfrm>
        </p:grpSpPr>
        <p:sp>
          <p:nvSpPr>
            <p:cNvPr id="14" name="Rectangle 2"/>
            <p:cNvSpPr>
              <a:spLocks noChangeArrowheads="1"/>
            </p:cNvSpPr>
            <p:nvPr/>
          </p:nvSpPr>
          <p:spPr bwMode="auto">
            <a:xfrm>
              <a:off x="4067175" y="2708275"/>
              <a:ext cx="936625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 dirty="0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en-US" sz="2800" b="1" dirty="0">
                  <a:solidFill>
                    <a:schemeClr val="bg1"/>
                  </a:solidFill>
                  <a:latin typeface="Arial Narrow" pitchFamily="34" charset="0"/>
                </a:rPr>
                <a:t>[</a:t>
              </a:r>
              <a:r>
                <a:rPr lang="cs-CZ" sz="2800" b="1" dirty="0">
                  <a:solidFill>
                    <a:schemeClr val="bg1"/>
                  </a:solidFill>
                  <a:latin typeface="Arial Narrow" pitchFamily="34" charset="0"/>
                </a:rPr>
                <a:t>B</a:t>
              </a:r>
              <a:r>
                <a:rPr lang="en-US" sz="2800" b="1" dirty="0">
                  <a:solidFill>
                    <a:schemeClr val="bg1"/>
                  </a:solidFill>
                  <a:latin typeface="Arial Narrow" pitchFamily="34" charset="0"/>
                </a:rPr>
                <a:t>]</a:t>
              </a:r>
              <a:endParaRPr lang="cs-CZ" sz="2800" b="1" baseline="-250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2987675" y="2954338"/>
              <a:ext cx="1223963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=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3563938" y="3111500"/>
              <a:ext cx="873125" cy="45720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cs-CZ" b="1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3635375" y="3211513"/>
              <a:ext cx="431800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3633788" y="2708275"/>
              <a:ext cx="4318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1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19" name="Rectangle 10"/>
            <p:cNvSpPr>
              <a:spLocks noChangeArrowheads="1"/>
            </p:cNvSpPr>
            <p:nvPr/>
          </p:nvSpPr>
          <p:spPr bwMode="auto">
            <a:xfrm>
              <a:off x="3633788" y="3140075"/>
              <a:ext cx="4318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 i="1" dirty="0">
                  <a:solidFill>
                    <a:schemeClr val="bg1"/>
                  </a:solidFill>
                  <a:latin typeface="Arial Narrow" pitchFamily="34" charset="0"/>
                </a:rPr>
                <a:t>b</a:t>
              </a:r>
              <a:endParaRPr lang="cs-CZ" sz="2800" b="1" i="1" baseline="-250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4138613" y="3211513"/>
              <a:ext cx="7207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4283075" y="3140075"/>
              <a:ext cx="6477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t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3417888" y="3211513"/>
              <a:ext cx="146050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2192338" y="2708275"/>
              <a:ext cx="936625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en-US" sz="2800" b="1">
                  <a:solidFill>
                    <a:schemeClr val="bg1"/>
                  </a:solidFill>
                  <a:latin typeface="Arial Narrow" pitchFamily="34" charset="0"/>
                </a:rPr>
                <a:t>[</a:t>
              </a:r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A</a:t>
              </a:r>
              <a:r>
                <a:rPr lang="en-US" sz="2800" b="1">
                  <a:solidFill>
                    <a:schemeClr val="bg1"/>
                  </a:solidFill>
                  <a:latin typeface="Arial Narrow" pitchFamily="34" charset="0"/>
                </a:rPr>
                <a:t>]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1112838" y="2954338"/>
              <a:ext cx="1223962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 dirty="0" smtClean="0">
                  <a:solidFill>
                    <a:schemeClr val="bg1"/>
                  </a:solidFill>
                  <a:latin typeface="Arial Narrow" pitchFamily="34" charset="0"/>
                </a:rPr>
                <a:t>v =</a:t>
              </a:r>
              <a:endParaRPr lang="cs-CZ" sz="2800" b="1" baseline="-250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1689100" y="3111500"/>
              <a:ext cx="873125" cy="45720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cs-CZ" b="1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>
              <a:off x="1760538" y="3211513"/>
              <a:ext cx="431800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Rectangle 18"/>
            <p:cNvSpPr>
              <a:spLocks noChangeArrowheads="1"/>
            </p:cNvSpPr>
            <p:nvPr/>
          </p:nvSpPr>
          <p:spPr bwMode="auto">
            <a:xfrm>
              <a:off x="1758950" y="2708275"/>
              <a:ext cx="4318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1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1758950" y="3140075"/>
              <a:ext cx="4318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 i="1" dirty="0">
                  <a:solidFill>
                    <a:schemeClr val="bg1"/>
                  </a:solidFill>
                  <a:latin typeface="Arial Narrow" pitchFamily="34" charset="0"/>
                </a:rPr>
                <a:t>a</a:t>
              </a:r>
              <a:endParaRPr lang="cs-CZ" sz="2800" b="1" i="1" baseline="-250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9" name="Line 20"/>
            <p:cNvSpPr>
              <a:spLocks noChangeShapeType="1"/>
            </p:cNvSpPr>
            <p:nvPr/>
          </p:nvSpPr>
          <p:spPr bwMode="auto">
            <a:xfrm>
              <a:off x="2263775" y="3211513"/>
              <a:ext cx="7207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Rectangle 21"/>
            <p:cNvSpPr>
              <a:spLocks noChangeArrowheads="1"/>
            </p:cNvSpPr>
            <p:nvPr/>
          </p:nvSpPr>
          <p:spPr bwMode="auto">
            <a:xfrm>
              <a:off x="2408238" y="3140075"/>
              <a:ext cx="6477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t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1" name="Line 22"/>
            <p:cNvSpPr>
              <a:spLocks noChangeShapeType="1"/>
            </p:cNvSpPr>
            <p:nvPr/>
          </p:nvSpPr>
          <p:spPr bwMode="auto">
            <a:xfrm>
              <a:off x="1543050" y="3211513"/>
              <a:ext cx="146050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Rectangle 23"/>
            <p:cNvSpPr>
              <a:spLocks noChangeArrowheads="1"/>
            </p:cNvSpPr>
            <p:nvPr/>
          </p:nvSpPr>
          <p:spPr bwMode="auto">
            <a:xfrm>
              <a:off x="5649913" y="2706688"/>
              <a:ext cx="936625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en-US" sz="2800" b="1">
                  <a:solidFill>
                    <a:schemeClr val="bg1"/>
                  </a:solidFill>
                  <a:latin typeface="Arial Narrow" pitchFamily="34" charset="0"/>
                </a:rPr>
                <a:t>[</a:t>
              </a:r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C</a:t>
              </a:r>
              <a:r>
                <a:rPr lang="en-US" sz="2800" b="1">
                  <a:solidFill>
                    <a:schemeClr val="bg1"/>
                  </a:solidFill>
                  <a:latin typeface="Arial Narrow" pitchFamily="34" charset="0"/>
                </a:rPr>
                <a:t>]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4857750" y="2954338"/>
              <a:ext cx="1223963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=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4" name="Text Box 25"/>
            <p:cNvSpPr txBox="1">
              <a:spLocks noChangeArrowheads="1"/>
            </p:cNvSpPr>
            <p:nvPr/>
          </p:nvSpPr>
          <p:spPr bwMode="auto">
            <a:xfrm>
              <a:off x="5146675" y="3109913"/>
              <a:ext cx="873125" cy="45720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cs-CZ" b="1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5" name="Line 26"/>
            <p:cNvSpPr>
              <a:spLocks noChangeShapeType="1"/>
            </p:cNvSpPr>
            <p:nvPr/>
          </p:nvSpPr>
          <p:spPr bwMode="auto">
            <a:xfrm>
              <a:off x="5218113" y="3209925"/>
              <a:ext cx="431800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5216525" y="2706688"/>
              <a:ext cx="43180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1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7" name="Rectangle 28"/>
            <p:cNvSpPr>
              <a:spLocks noChangeArrowheads="1"/>
            </p:cNvSpPr>
            <p:nvPr/>
          </p:nvSpPr>
          <p:spPr bwMode="auto">
            <a:xfrm>
              <a:off x="5216525" y="3138488"/>
              <a:ext cx="43180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 i="1">
                  <a:solidFill>
                    <a:schemeClr val="bg1"/>
                  </a:solidFill>
                  <a:latin typeface="Arial Narrow" pitchFamily="34" charset="0"/>
                </a:rPr>
                <a:t>c</a:t>
              </a:r>
              <a:endParaRPr lang="cs-CZ" sz="2800" b="1" i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8" name="Line 29"/>
            <p:cNvSpPr>
              <a:spLocks noChangeShapeType="1"/>
            </p:cNvSpPr>
            <p:nvPr/>
          </p:nvSpPr>
          <p:spPr bwMode="auto">
            <a:xfrm>
              <a:off x="5721350" y="3209925"/>
              <a:ext cx="7207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Rectangle 30"/>
            <p:cNvSpPr>
              <a:spLocks noChangeArrowheads="1"/>
            </p:cNvSpPr>
            <p:nvPr/>
          </p:nvSpPr>
          <p:spPr bwMode="auto">
            <a:xfrm>
              <a:off x="5865813" y="3138488"/>
              <a:ext cx="64770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t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40" name="Rectangle 31"/>
            <p:cNvSpPr>
              <a:spLocks noChangeArrowheads="1"/>
            </p:cNvSpPr>
            <p:nvPr/>
          </p:nvSpPr>
          <p:spPr bwMode="auto">
            <a:xfrm>
              <a:off x="7234238" y="2706688"/>
              <a:ext cx="936625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en-US" sz="2800" b="1">
                  <a:solidFill>
                    <a:schemeClr val="bg1"/>
                  </a:solidFill>
                  <a:latin typeface="Arial Narrow" pitchFamily="34" charset="0"/>
                </a:rPr>
                <a:t>[</a:t>
              </a:r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D</a:t>
              </a:r>
              <a:r>
                <a:rPr lang="en-US" sz="2800" b="1">
                  <a:solidFill>
                    <a:schemeClr val="bg1"/>
                  </a:solidFill>
                  <a:latin typeface="Arial Narrow" pitchFamily="34" charset="0"/>
                </a:rPr>
                <a:t>]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41" name="Rectangle 32"/>
            <p:cNvSpPr>
              <a:spLocks noChangeArrowheads="1"/>
            </p:cNvSpPr>
            <p:nvPr/>
          </p:nvSpPr>
          <p:spPr bwMode="auto">
            <a:xfrm>
              <a:off x="6442075" y="2952750"/>
              <a:ext cx="1223963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=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42" name="Text Box 33"/>
            <p:cNvSpPr txBox="1">
              <a:spLocks noChangeArrowheads="1"/>
            </p:cNvSpPr>
            <p:nvPr/>
          </p:nvSpPr>
          <p:spPr bwMode="auto">
            <a:xfrm>
              <a:off x="6731000" y="3109913"/>
              <a:ext cx="873125" cy="45720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cs-CZ" b="1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43" name="Line 34"/>
            <p:cNvSpPr>
              <a:spLocks noChangeShapeType="1"/>
            </p:cNvSpPr>
            <p:nvPr/>
          </p:nvSpPr>
          <p:spPr bwMode="auto">
            <a:xfrm>
              <a:off x="6802438" y="3209925"/>
              <a:ext cx="431800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" name="Rectangle 35"/>
            <p:cNvSpPr>
              <a:spLocks noChangeArrowheads="1"/>
            </p:cNvSpPr>
            <p:nvPr/>
          </p:nvSpPr>
          <p:spPr bwMode="auto">
            <a:xfrm>
              <a:off x="6800850" y="2706688"/>
              <a:ext cx="43180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1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45" name="Rectangle 36"/>
            <p:cNvSpPr>
              <a:spLocks noChangeArrowheads="1"/>
            </p:cNvSpPr>
            <p:nvPr/>
          </p:nvSpPr>
          <p:spPr bwMode="auto">
            <a:xfrm>
              <a:off x="6800850" y="3138488"/>
              <a:ext cx="43180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 i="1" dirty="0">
                  <a:solidFill>
                    <a:schemeClr val="bg1"/>
                  </a:solidFill>
                  <a:latin typeface="Arial Narrow" pitchFamily="34" charset="0"/>
                </a:rPr>
                <a:t>d</a:t>
              </a:r>
              <a:endParaRPr lang="cs-CZ" sz="2800" b="1" i="1" baseline="-250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>
              <a:off x="7305675" y="3209925"/>
              <a:ext cx="7207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" name="Rectangle 38"/>
            <p:cNvSpPr>
              <a:spLocks noChangeArrowheads="1"/>
            </p:cNvSpPr>
            <p:nvPr/>
          </p:nvSpPr>
          <p:spPr bwMode="auto">
            <a:xfrm>
              <a:off x="7450138" y="3138488"/>
              <a:ext cx="64770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 sz="2800" b="1">
                  <a:solidFill>
                    <a:schemeClr val="bg1"/>
                  </a:solidFill>
                  <a:latin typeface="Arial Narrow" pitchFamily="34" charset="0"/>
                </a:rPr>
                <a:t>t</a:t>
              </a:r>
              <a:endParaRPr lang="cs-CZ" sz="2800" b="1" baseline="-2500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sp>
        <p:nvSpPr>
          <p:cNvPr id="48" name="Rectangle 40"/>
          <p:cNvSpPr>
            <a:spLocks noChangeArrowheads="1"/>
          </p:cNvSpPr>
          <p:nvPr/>
        </p:nvSpPr>
        <p:spPr bwMode="auto">
          <a:xfrm>
            <a:off x="395536" y="4437112"/>
            <a:ext cx="8136904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Kde: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molární koncentrace látky A</a:t>
            </a:r>
          </a:p>
          <a:p>
            <a:pPr algn="l"/>
            <a:r>
              <a:rPr lang="cs-CZ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stechiometrický koeficient látky A</a:t>
            </a:r>
            <a:endParaRPr lang="cs-CZ" sz="2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∆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změna molární koncentrace látky A</a:t>
            </a:r>
          </a:p>
          <a:p>
            <a:pPr algn="l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∆ </a:t>
            </a:r>
            <a:r>
              <a:rPr lang="cs-CZ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- změna času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 flipH="1">
            <a:off x="1403350" y="1700213"/>
            <a:ext cx="0" cy="345598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 flipV="1">
            <a:off x="1403350" y="5156200"/>
            <a:ext cx="374491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 rot="-5400000">
            <a:off x="-42069" y="3074194"/>
            <a:ext cx="2052638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solidFill>
                  <a:schemeClr val="bg1"/>
                </a:solidFill>
                <a:latin typeface="Arial" charset="0"/>
              </a:rPr>
              <a:t>Koncentrace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827213" y="5229225"/>
            <a:ext cx="30575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latin typeface="Arial" charset="0"/>
              </a:rPr>
              <a:t>Čas t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979613" y="3143250"/>
            <a:ext cx="1222375" cy="457200"/>
            <a:chOff x="1338" y="1979"/>
            <a:chExt cx="770" cy="288"/>
          </a:xfrm>
        </p:grpSpPr>
        <p:sp>
          <p:nvSpPr>
            <p:cNvPr id="16412" name="Line 6"/>
            <p:cNvSpPr>
              <a:spLocks noChangeShapeType="1"/>
            </p:cNvSpPr>
            <p:nvPr/>
          </p:nvSpPr>
          <p:spPr bwMode="auto">
            <a:xfrm>
              <a:off x="1429" y="2251"/>
              <a:ext cx="589" cy="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13" name="Text Box 8"/>
            <p:cNvSpPr txBox="1">
              <a:spLocks noChangeArrowheads="1"/>
            </p:cNvSpPr>
            <p:nvPr/>
          </p:nvSpPr>
          <p:spPr bwMode="auto">
            <a:xfrm>
              <a:off x="1338" y="1979"/>
              <a:ext cx="770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t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771775" y="3575050"/>
            <a:ext cx="1222375" cy="863600"/>
            <a:chOff x="1837" y="2251"/>
            <a:chExt cx="770" cy="544"/>
          </a:xfrm>
        </p:grpSpPr>
        <p:sp>
          <p:nvSpPr>
            <p:cNvPr id="16410" name="Line 7"/>
            <p:cNvSpPr>
              <a:spLocks noChangeShapeType="1"/>
            </p:cNvSpPr>
            <p:nvPr/>
          </p:nvSpPr>
          <p:spPr bwMode="auto">
            <a:xfrm flipH="1" flipV="1">
              <a:off x="2018" y="2251"/>
              <a:ext cx="0" cy="54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11" name="Text Box 9"/>
            <p:cNvSpPr txBox="1">
              <a:spLocks noChangeArrowheads="1"/>
            </p:cNvSpPr>
            <p:nvPr/>
          </p:nvSpPr>
          <p:spPr bwMode="auto">
            <a:xfrm>
              <a:off x="1837" y="2341"/>
              <a:ext cx="770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cs-CZ" baseline="-25000">
                  <a:solidFill>
                    <a:schemeClr val="bg1"/>
                  </a:solidFill>
                  <a:latin typeface="Arial" charset="0"/>
                </a:rPr>
                <a:t>A</a:t>
              </a:r>
            </a:p>
          </p:txBody>
        </p:sp>
      </p:grpSp>
      <p:sp>
        <p:nvSpPr>
          <p:cNvPr id="162826" name="Arc 10"/>
          <p:cNvSpPr>
            <a:spLocks/>
          </p:cNvSpPr>
          <p:nvPr/>
        </p:nvSpPr>
        <p:spPr bwMode="auto">
          <a:xfrm rot="10800000">
            <a:off x="1403350" y="1341438"/>
            <a:ext cx="3841750" cy="3705225"/>
          </a:xfrm>
          <a:custGeom>
            <a:avLst/>
            <a:gdLst>
              <a:gd name="T0" fmla="*/ 2147483647 w 21013"/>
              <a:gd name="T1" fmla="*/ 0 h 21503"/>
              <a:gd name="T2" fmla="*/ 2147483647 w 21013"/>
              <a:gd name="T3" fmla="*/ 2147483647 h 21503"/>
              <a:gd name="T4" fmla="*/ 0 w 21013"/>
              <a:gd name="T5" fmla="*/ 2147483647 h 21503"/>
              <a:gd name="T6" fmla="*/ 0 60000 65536"/>
              <a:gd name="T7" fmla="*/ 0 60000 65536"/>
              <a:gd name="T8" fmla="*/ 0 60000 65536"/>
              <a:gd name="T9" fmla="*/ 0 w 21013"/>
              <a:gd name="T10" fmla="*/ 0 h 21503"/>
              <a:gd name="T11" fmla="*/ 21013 w 21013"/>
              <a:gd name="T12" fmla="*/ 21503 h 215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13" h="21503" fill="none" extrusionOk="0">
                <a:moveTo>
                  <a:pt x="2049" y="0"/>
                </a:moveTo>
                <a:cubicBezTo>
                  <a:pt x="11249" y="877"/>
                  <a:pt x="18872" y="7510"/>
                  <a:pt x="21012" y="16500"/>
                </a:cubicBezTo>
              </a:path>
              <a:path w="21013" h="21503" stroke="0" extrusionOk="0">
                <a:moveTo>
                  <a:pt x="2049" y="0"/>
                </a:moveTo>
                <a:cubicBezTo>
                  <a:pt x="11249" y="877"/>
                  <a:pt x="18872" y="7510"/>
                  <a:pt x="21012" y="16500"/>
                </a:cubicBezTo>
                <a:lnTo>
                  <a:pt x="0" y="21503"/>
                </a:lnTo>
                <a:lnTo>
                  <a:pt x="2049" y="0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611188" y="1773238"/>
            <a:ext cx="7969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latin typeface="Arial" charset="0"/>
              </a:rPr>
              <a:t>C</a:t>
            </a:r>
            <a:r>
              <a:rPr lang="cs-CZ" baseline="-25000">
                <a:solidFill>
                  <a:schemeClr val="bg1"/>
                </a:solidFill>
                <a:latin typeface="Arial" charset="0"/>
              </a:rPr>
              <a:t>A</a:t>
            </a: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0" y="332656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Která reakce probíhá rychleji?</a:t>
            </a:r>
          </a:p>
        </p:txBody>
      </p:sp>
      <p:sp>
        <p:nvSpPr>
          <p:cNvPr id="16395" name="Line 13"/>
          <p:cNvSpPr>
            <a:spLocks noChangeShapeType="1"/>
          </p:cNvSpPr>
          <p:nvPr/>
        </p:nvSpPr>
        <p:spPr bwMode="auto">
          <a:xfrm>
            <a:off x="5580063" y="1700213"/>
            <a:ext cx="0" cy="345598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6" name="Line 14"/>
          <p:cNvSpPr>
            <a:spLocks noChangeShapeType="1"/>
          </p:cNvSpPr>
          <p:nvPr/>
        </p:nvSpPr>
        <p:spPr bwMode="auto">
          <a:xfrm>
            <a:off x="5580063" y="5156200"/>
            <a:ext cx="26638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7" name="Text Box 15"/>
          <p:cNvSpPr txBox="1">
            <a:spLocks noChangeArrowheads="1"/>
          </p:cNvSpPr>
          <p:nvPr/>
        </p:nvSpPr>
        <p:spPr bwMode="auto">
          <a:xfrm rot="-5400000">
            <a:off x="4134644" y="3074194"/>
            <a:ext cx="2052638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latin typeface="Arial" charset="0"/>
              </a:rPr>
              <a:t>Koncentrace</a:t>
            </a:r>
          </a:p>
        </p:txBody>
      </p:sp>
      <p:sp>
        <p:nvSpPr>
          <p:cNvPr id="16398" name="Text Box 16"/>
          <p:cNvSpPr txBox="1">
            <a:spLocks noChangeArrowheads="1"/>
          </p:cNvSpPr>
          <p:nvPr/>
        </p:nvSpPr>
        <p:spPr bwMode="auto">
          <a:xfrm>
            <a:off x="5508625" y="5229225"/>
            <a:ext cx="30575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latin typeface="Arial" charset="0"/>
              </a:rPr>
              <a:t>Čas t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5580063" y="2420938"/>
            <a:ext cx="1295400" cy="457200"/>
            <a:chOff x="3878" y="1525"/>
            <a:chExt cx="770" cy="288"/>
          </a:xfrm>
        </p:grpSpPr>
        <p:sp>
          <p:nvSpPr>
            <p:cNvPr id="16408" name="Line 17"/>
            <p:cNvSpPr>
              <a:spLocks noChangeShapeType="1"/>
            </p:cNvSpPr>
            <p:nvPr/>
          </p:nvSpPr>
          <p:spPr bwMode="auto">
            <a:xfrm>
              <a:off x="3969" y="1797"/>
              <a:ext cx="589" cy="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09" name="Text Box 19"/>
            <p:cNvSpPr txBox="1">
              <a:spLocks noChangeArrowheads="1"/>
            </p:cNvSpPr>
            <p:nvPr/>
          </p:nvSpPr>
          <p:spPr bwMode="auto">
            <a:xfrm>
              <a:off x="3878" y="1525"/>
              <a:ext cx="770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t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6443663" y="2852738"/>
            <a:ext cx="1222375" cy="1871662"/>
            <a:chOff x="4422" y="1797"/>
            <a:chExt cx="770" cy="1179"/>
          </a:xfrm>
        </p:grpSpPr>
        <p:sp>
          <p:nvSpPr>
            <p:cNvPr id="16406" name="Line 18"/>
            <p:cNvSpPr>
              <a:spLocks noChangeShapeType="1"/>
            </p:cNvSpPr>
            <p:nvPr/>
          </p:nvSpPr>
          <p:spPr bwMode="auto">
            <a:xfrm flipH="1" flipV="1">
              <a:off x="4604" y="1797"/>
              <a:ext cx="0" cy="117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07" name="Text Box 20"/>
            <p:cNvSpPr txBox="1">
              <a:spLocks noChangeArrowheads="1"/>
            </p:cNvSpPr>
            <p:nvPr/>
          </p:nvSpPr>
          <p:spPr bwMode="auto">
            <a:xfrm>
              <a:off x="4422" y="2160"/>
              <a:ext cx="770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cs-CZ" baseline="-25000">
                  <a:solidFill>
                    <a:schemeClr val="bg1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162837" name="Arc 21"/>
          <p:cNvSpPr>
            <a:spLocks/>
          </p:cNvSpPr>
          <p:nvPr/>
        </p:nvSpPr>
        <p:spPr bwMode="auto">
          <a:xfrm rot="10800000">
            <a:off x="5580063" y="1341438"/>
            <a:ext cx="2027237" cy="3705225"/>
          </a:xfrm>
          <a:custGeom>
            <a:avLst/>
            <a:gdLst>
              <a:gd name="T0" fmla="*/ 2147483647 w 21310"/>
              <a:gd name="T1" fmla="*/ 0 h 21503"/>
              <a:gd name="T2" fmla="*/ 2147483647 w 21310"/>
              <a:gd name="T3" fmla="*/ 2147483647 h 21503"/>
              <a:gd name="T4" fmla="*/ 0 w 21310"/>
              <a:gd name="T5" fmla="*/ 2147483647 h 21503"/>
              <a:gd name="T6" fmla="*/ 0 60000 65536"/>
              <a:gd name="T7" fmla="*/ 0 60000 65536"/>
              <a:gd name="T8" fmla="*/ 0 60000 65536"/>
              <a:gd name="T9" fmla="*/ 0 w 21310"/>
              <a:gd name="T10" fmla="*/ 0 h 21503"/>
              <a:gd name="T11" fmla="*/ 21310 w 21310"/>
              <a:gd name="T12" fmla="*/ 21503 h 215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10" h="21503" fill="none" extrusionOk="0">
                <a:moveTo>
                  <a:pt x="2043" y="-1"/>
                </a:moveTo>
                <a:cubicBezTo>
                  <a:pt x="11799" y="926"/>
                  <a:pt x="19709" y="8306"/>
                  <a:pt x="21309" y="17975"/>
                </a:cubicBezTo>
              </a:path>
              <a:path w="21310" h="21503" stroke="0" extrusionOk="0">
                <a:moveTo>
                  <a:pt x="2043" y="-1"/>
                </a:moveTo>
                <a:cubicBezTo>
                  <a:pt x="11799" y="926"/>
                  <a:pt x="19709" y="8306"/>
                  <a:pt x="21309" y="17975"/>
                </a:cubicBezTo>
                <a:lnTo>
                  <a:pt x="0" y="21503"/>
                </a:lnTo>
                <a:lnTo>
                  <a:pt x="2043" y="-1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02" name="Text Box 22"/>
          <p:cNvSpPr txBox="1">
            <a:spLocks noChangeArrowheads="1"/>
          </p:cNvSpPr>
          <p:nvPr/>
        </p:nvSpPr>
        <p:spPr bwMode="auto">
          <a:xfrm>
            <a:off x="4787900" y="1773238"/>
            <a:ext cx="725488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latin typeface="Arial" charset="0"/>
              </a:rPr>
              <a:t>C</a:t>
            </a:r>
            <a:r>
              <a:rPr lang="cs-CZ" baseline="-25000">
                <a:solidFill>
                  <a:schemeClr val="bg1"/>
                </a:solidFill>
                <a:latin typeface="Arial" charset="0"/>
              </a:rPr>
              <a:t>B</a:t>
            </a:r>
          </a:p>
        </p:txBody>
      </p:sp>
      <p:sp>
        <p:nvSpPr>
          <p:cNvPr id="162842" name="Line 26"/>
          <p:cNvSpPr>
            <a:spLocks noChangeShapeType="1"/>
          </p:cNvSpPr>
          <p:nvPr/>
        </p:nvSpPr>
        <p:spPr bwMode="auto">
          <a:xfrm>
            <a:off x="2051050" y="3575050"/>
            <a:ext cx="1008063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2845" name="Line 29"/>
          <p:cNvSpPr>
            <a:spLocks noChangeShapeType="1"/>
          </p:cNvSpPr>
          <p:nvPr/>
        </p:nvSpPr>
        <p:spPr bwMode="auto">
          <a:xfrm flipV="1">
            <a:off x="3059113" y="3573463"/>
            <a:ext cx="0" cy="863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2846" name="Line 30"/>
          <p:cNvSpPr>
            <a:spLocks noChangeShapeType="1"/>
          </p:cNvSpPr>
          <p:nvPr/>
        </p:nvSpPr>
        <p:spPr bwMode="auto">
          <a:xfrm>
            <a:off x="6732588" y="3716338"/>
            <a:ext cx="0" cy="1008062"/>
          </a:xfrm>
          <a:prstGeom prst="line">
            <a:avLst/>
          </a:prstGeom>
          <a:noFill/>
          <a:ln w="38100">
            <a:solidFill>
              <a:srgbClr val="00FF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40174 -0.1053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62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62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2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40174 -0.1053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62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4" dur="500" fill="hold"/>
                                        <p:tgtEl>
                                          <p:spTgt spid="16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6" grpId="0" animBg="1"/>
      <p:bldP spid="162837" grpId="0" animBg="1"/>
      <p:bldP spid="162842" grpId="0" animBg="1"/>
      <p:bldP spid="162842" grpId="1" animBg="1"/>
      <p:bldP spid="162842" grpId="2" animBg="1"/>
      <p:bldP spid="162845" grpId="0" animBg="1"/>
      <p:bldP spid="162845" grpId="1" animBg="1"/>
      <p:bldP spid="162846" grpId="0" animBg="1"/>
      <p:bldP spid="16284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836712"/>
            <a:ext cx="8640960" cy="52322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algn="just"/>
            <a:endParaRPr lang="cs-CZ" sz="14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Vliv koncentrace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Rychlost chemické </a:t>
            </a:r>
            <a:r>
              <a:rPr lang="cs-CZ" sz="2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1428750" lvl="2" indent="-514350" algn="just">
              <a:buFont typeface="Tahoma" pitchFamily="34" charset="0"/>
              <a:buChar char="―"/>
            </a:pP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</a:rPr>
              <a:t>Lze také zjistit z okamžitých koncentrací reagujících látek (</a:t>
            </a:r>
            <a:r>
              <a:rPr lang="cs-CZ" sz="2400" dirty="0" err="1" smtClean="0">
                <a:solidFill>
                  <a:schemeClr val="bg1"/>
                </a:solidFill>
                <a:latin typeface="Tahoma" pitchFamily="34" charset="0"/>
              </a:rPr>
              <a:t>Guldberg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</a:rPr>
              <a:t> a </a:t>
            </a:r>
            <a:r>
              <a:rPr lang="cs-CZ" sz="2400" dirty="0" err="1" smtClean="0">
                <a:solidFill>
                  <a:schemeClr val="bg1"/>
                </a:solidFill>
                <a:latin typeface="Tahoma" pitchFamily="34" charset="0"/>
              </a:rPr>
              <a:t>Waage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</a:rPr>
              <a:t>):</a:t>
            </a:r>
            <a:endParaRPr lang="en-US" sz="2400" dirty="0" smtClean="0">
              <a:solidFill>
                <a:schemeClr val="bg1"/>
              </a:solidFill>
              <a:latin typeface="Tahoma" pitchFamily="34" charset="0"/>
              <a:sym typeface="Wingdings" pitchFamily="2" charset="2"/>
            </a:endParaRPr>
          </a:p>
          <a:p>
            <a:pPr marL="1428750" lvl="2" indent="-514350" algn="just">
              <a:buFont typeface="Tahoma" pitchFamily="34" charset="0"/>
              <a:buChar char="―"/>
            </a:pPr>
            <a:endParaRPr lang="cs-CZ" sz="2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1428750" lvl="2" indent="-514350" algn="just">
              <a:buFont typeface="Wingdings" pitchFamily="2" charset="2"/>
              <a:buChar char="§"/>
            </a:pPr>
            <a:endParaRPr lang="cs-CZ" sz="2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/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>
              <a:buFont typeface="Arial" pitchFamily="34" charset="0"/>
              <a:buChar char="•"/>
            </a:pPr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755576" y="1628800"/>
            <a:ext cx="1080120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167"/>
          <p:cNvSpPr>
            <a:spLocks noChangeArrowheads="1"/>
          </p:cNvSpPr>
          <p:nvPr/>
        </p:nvSpPr>
        <p:spPr bwMode="auto">
          <a:xfrm>
            <a:off x="2195736" y="3789040"/>
            <a:ext cx="612015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Obecně pro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reakci:</a:t>
            </a:r>
          </a:p>
          <a:p>
            <a:pPr algn="l"/>
            <a:r>
              <a:rPr lang="cs-CZ" b="1" dirty="0" smtClean="0">
                <a:solidFill>
                  <a:srgbClr val="3C0000"/>
                </a:solidFill>
                <a:latin typeface="Arial" pitchFamily="34" charset="0"/>
                <a:cs typeface="Arial" pitchFamily="34" charset="0"/>
              </a:rPr>
              <a:t>	    </a:t>
            </a:r>
            <a:r>
              <a:rPr lang="cs-CZ" sz="32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cs-CZ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cs-CZ" sz="32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 </a:t>
            </a:r>
            <a:r>
              <a:rPr lang="cs-CZ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</a:t>
            </a:r>
            <a:r>
              <a:rPr lang="cs-CZ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 </a:t>
            </a:r>
            <a:r>
              <a:rPr lang="cs-CZ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</a:t>
            </a:r>
            <a:r>
              <a:rPr lang="cs-CZ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+ </a:t>
            </a:r>
            <a:r>
              <a:rPr lang="cs-CZ" sz="32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</a:t>
            </a:r>
            <a:r>
              <a:rPr lang="cs-CZ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cs-CZ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50" name="Rectangle 116"/>
          <p:cNvSpPr>
            <a:spLocks noChangeArrowheads="1"/>
          </p:cNvSpPr>
          <p:nvPr/>
        </p:nvSpPr>
        <p:spPr bwMode="auto">
          <a:xfrm>
            <a:off x="5508104" y="3933056"/>
            <a:ext cx="504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Arial Narrow" pitchFamily="34" charset="0"/>
              </a:rPr>
              <a:t>v</a:t>
            </a:r>
            <a:r>
              <a:rPr lang="cs-CZ" sz="2400" b="1" baseline="-25000" dirty="0">
                <a:solidFill>
                  <a:schemeClr val="bg1"/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51" name="Rectangle 170"/>
          <p:cNvSpPr>
            <a:spLocks noChangeArrowheads="1"/>
          </p:cNvSpPr>
          <p:nvPr/>
        </p:nvSpPr>
        <p:spPr bwMode="auto">
          <a:xfrm>
            <a:off x="5508104" y="4365104"/>
            <a:ext cx="504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Arial Narrow" pitchFamily="34" charset="0"/>
              </a:rPr>
              <a:t>v</a:t>
            </a:r>
            <a:r>
              <a:rPr lang="cs-CZ" sz="2400" b="1" baseline="-25000" dirty="0">
                <a:solidFill>
                  <a:schemeClr val="bg1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52" name="Line 169"/>
          <p:cNvSpPr>
            <a:spLocks noChangeShapeType="1"/>
          </p:cNvSpPr>
          <p:nvPr/>
        </p:nvSpPr>
        <p:spPr bwMode="auto">
          <a:xfrm flipH="1" flipV="1">
            <a:off x="5364085" y="4509120"/>
            <a:ext cx="720082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Line 168"/>
          <p:cNvSpPr>
            <a:spLocks noChangeShapeType="1"/>
          </p:cNvSpPr>
          <p:nvPr/>
        </p:nvSpPr>
        <p:spPr bwMode="auto">
          <a:xfrm flipV="1">
            <a:off x="5364088" y="4437112"/>
            <a:ext cx="79208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Rectangle 124"/>
          <p:cNvSpPr>
            <a:spLocks noChangeArrowheads="1"/>
          </p:cNvSpPr>
          <p:nvPr/>
        </p:nvSpPr>
        <p:spPr bwMode="auto">
          <a:xfrm>
            <a:off x="2555776" y="4941168"/>
            <a:ext cx="4608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V</a:t>
            </a:r>
            <a:r>
              <a:rPr lang="cs-CZ" sz="2400" b="1" baseline="-25000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1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=k</a:t>
            </a:r>
            <a:r>
              <a:rPr lang="cs-CZ" sz="2400" b="1" baseline="-25000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1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.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</a:rPr>
              <a:t>A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]</a:t>
            </a:r>
            <a:r>
              <a:rPr lang="cs-CZ" sz="2400" b="1" i="1" baseline="30000" dirty="0">
                <a:solidFill>
                  <a:schemeClr val="bg1"/>
                </a:solidFill>
                <a:latin typeface="Tahoma" pitchFamily="34" charset="0"/>
              </a:rPr>
              <a:t>a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.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</a:rPr>
              <a:t>B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]</a:t>
            </a:r>
            <a:r>
              <a:rPr lang="cs-CZ" sz="2400" b="1" i="1" baseline="30000" dirty="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55" name="Rectangle 174"/>
          <p:cNvSpPr>
            <a:spLocks noChangeArrowheads="1"/>
          </p:cNvSpPr>
          <p:nvPr/>
        </p:nvSpPr>
        <p:spPr bwMode="auto">
          <a:xfrm>
            <a:off x="2627784" y="5517232"/>
            <a:ext cx="4608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V</a:t>
            </a:r>
            <a:r>
              <a:rPr lang="cs-CZ" sz="2400" b="1" baseline="-25000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2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=k</a:t>
            </a:r>
            <a:r>
              <a:rPr lang="cs-CZ" sz="2400" b="1" baseline="-25000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2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.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</a:rPr>
              <a:t>C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]</a:t>
            </a:r>
            <a:r>
              <a:rPr lang="cs-CZ" sz="2400" b="1" i="1" baseline="30000" dirty="0" err="1">
                <a:solidFill>
                  <a:schemeClr val="bg1"/>
                </a:solidFill>
                <a:latin typeface="Tahoma" pitchFamily="34" charset="0"/>
              </a:rPr>
              <a:t>c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.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Tahoma" pitchFamily="34" charset="0"/>
              </a:rPr>
              <a:t>D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]</a:t>
            </a:r>
            <a:r>
              <a:rPr lang="cs-CZ" sz="2400" b="1" i="1" baseline="30000" dirty="0">
                <a:solidFill>
                  <a:schemeClr val="bg1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251520" y="6027003"/>
            <a:ext cx="8892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cs-CZ" sz="24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cs-CZ" sz="24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= rychlostní konstanty 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(závislé na T a typu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rce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tabel. hodnoty)</a:t>
            </a:r>
            <a:endParaRPr lang="cs-CZ" sz="24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4" grpId="0"/>
      <p:bldP spid="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836712"/>
            <a:ext cx="8640960" cy="56630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algn="just"/>
            <a:endParaRPr lang="cs-CZ" sz="14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Vliv koncentrace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Rychlost chemické </a:t>
            </a:r>
            <a:r>
              <a:rPr lang="cs-CZ" sz="2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1428750" lvl="2" indent="-514350" algn="just">
              <a:buFont typeface="Tahoma" pitchFamily="34" charset="0"/>
              <a:buChar char="‒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Parametr, který má největší vliv na rychlost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chem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reakce: </a:t>
            </a:r>
          </a:p>
          <a:p>
            <a:pPr marL="971550" lvl="1" indent="-514350" algn="just"/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cs-CZ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MOLÁRNÍ KONCENTRACE 				(reaktantů / produktů)</a:t>
            </a:r>
          </a:p>
          <a:p>
            <a:pPr marL="1428750" lvl="2" indent="-514350" algn="just"/>
            <a:endParaRPr lang="cs-CZ" sz="24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1428750" lvl="2" indent="-514350" algn="just">
              <a:buFont typeface="Tahoma" pitchFamily="34" charset="0"/>
              <a:buChar char="‒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Koncentrace reagujících látek se v průběhu reakce mění.</a:t>
            </a:r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/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755576" y="1628800"/>
            <a:ext cx="108012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755576" y="1628800"/>
            <a:ext cx="1080120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hemi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140968"/>
            <a:ext cx="1728192" cy="3505738"/>
          </a:xfrm>
          <a:prstGeom prst="rect">
            <a:avLst/>
          </a:prstGeom>
        </p:spPr>
      </p:pic>
      <p:sp>
        <p:nvSpPr>
          <p:cNvPr id="8" name="Obláček 7"/>
          <p:cNvSpPr/>
          <p:nvPr/>
        </p:nvSpPr>
        <p:spPr>
          <a:xfrm rot="21320491">
            <a:off x="3003127" y="247460"/>
            <a:ext cx="6141220" cy="4173111"/>
          </a:xfrm>
          <a:prstGeom prst="cloudCallout">
            <a:avLst>
              <a:gd name="adj1" fmla="val -67070"/>
              <a:gd name="adj2" fmla="val 3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707904" y="980728"/>
            <a:ext cx="518457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Reakční kinetika studuje časový průběh chemických </a:t>
            </a:r>
            <a:r>
              <a:rPr lang="cs-CZ" sz="25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rcí</a:t>
            </a:r>
            <a:r>
              <a:rPr lang="cs-CZ" sz="2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(rychlost) a zabývá se faktory, které tuto rychlost ovlivňují.</a:t>
            </a:r>
          </a:p>
          <a:p>
            <a:r>
              <a:rPr lang="cs-CZ" sz="2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Dále také objasňuje mechanismus </a:t>
            </a:r>
            <a:r>
              <a:rPr lang="cs-CZ" sz="25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chem</a:t>
            </a:r>
            <a:r>
              <a:rPr lang="cs-CZ" sz="2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25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rce</a:t>
            </a:r>
            <a:r>
              <a:rPr lang="cs-CZ" sz="2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5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1835150" y="908050"/>
            <a:ext cx="0" cy="460851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 flipV="1">
            <a:off x="1284288" y="5013325"/>
            <a:ext cx="6888162" cy="158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3203575" y="5157788"/>
            <a:ext cx="30607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latin typeface="Arial" charset="0"/>
              </a:rPr>
              <a:t>Čas t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908175" y="1771650"/>
            <a:ext cx="2089150" cy="1008063"/>
            <a:chOff x="1202" y="1116"/>
            <a:chExt cx="1316" cy="635"/>
          </a:xfrm>
        </p:grpSpPr>
        <p:sp>
          <p:nvSpPr>
            <p:cNvPr id="19479" name="Line 6"/>
            <p:cNvSpPr>
              <a:spLocks noChangeShapeType="1"/>
            </p:cNvSpPr>
            <p:nvPr/>
          </p:nvSpPr>
          <p:spPr bwMode="auto">
            <a:xfrm>
              <a:off x="1384" y="1388"/>
              <a:ext cx="49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80" name="Line 7"/>
            <p:cNvSpPr>
              <a:spLocks noChangeShapeType="1"/>
            </p:cNvSpPr>
            <p:nvPr/>
          </p:nvSpPr>
          <p:spPr bwMode="auto">
            <a:xfrm flipH="1" flipV="1">
              <a:off x="1882" y="1388"/>
              <a:ext cx="0" cy="363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81" name="Text Box 8"/>
            <p:cNvSpPr txBox="1">
              <a:spLocks noChangeArrowheads="1"/>
            </p:cNvSpPr>
            <p:nvPr/>
          </p:nvSpPr>
          <p:spPr bwMode="auto">
            <a:xfrm>
              <a:off x="1202" y="1116"/>
              <a:ext cx="771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t</a:t>
              </a:r>
              <a:endParaRPr lang="cs-CZ" baseline="-25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9482" name="Text Box 9"/>
            <p:cNvSpPr txBox="1">
              <a:spLocks noChangeArrowheads="1"/>
            </p:cNvSpPr>
            <p:nvPr/>
          </p:nvSpPr>
          <p:spPr bwMode="auto">
            <a:xfrm>
              <a:off x="1882" y="1434"/>
              <a:ext cx="636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cs-CZ" baseline="-25000">
                  <a:solidFill>
                    <a:schemeClr val="bg1"/>
                  </a:solidFill>
                  <a:latin typeface="Arial" charset="0"/>
                </a:rPr>
                <a:t>A,B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114425" y="1628775"/>
            <a:ext cx="509588" cy="2557463"/>
            <a:chOff x="702" y="1026"/>
            <a:chExt cx="321" cy="1611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 rot="-5400000">
              <a:off x="199" y="1847"/>
              <a:ext cx="129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latin typeface="Arial" charset="0"/>
                </a:rPr>
                <a:t>Koncentrace</a:t>
              </a:r>
            </a:p>
          </p:txBody>
        </p:sp>
        <p:sp>
          <p:nvSpPr>
            <p:cNvPr id="19478" name="Text Box 11"/>
            <p:cNvSpPr txBox="1">
              <a:spLocks noChangeArrowheads="1"/>
            </p:cNvSpPr>
            <p:nvPr/>
          </p:nvSpPr>
          <p:spPr bwMode="auto">
            <a:xfrm>
              <a:off x="702" y="1026"/>
              <a:ext cx="321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latin typeface="Arial" charset="0"/>
                </a:rPr>
                <a:t>C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835150" y="1122363"/>
            <a:ext cx="5472113" cy="2308225"/>
            <a:chOff x="1202" y="529"/>
            <a:chExt cx="3447" cy="1454"/>
          </a:xfrm>
        </p:grpSpPr>
        <p:sp>
          <p:nvSpPr>
            <p:cNvPr id="19475" name="Arc 10"/>
            <p:cNvSpPr>
              <a:spLocks/>
            </p:cNvSpPr>
            <p:nvPr/>
          </p:nvSpPr>
          <p:spPr bwMode="auto">
            <a:xfrm rot="10800000">
              <a:off x="1202" y="529"/>
              <a:ext cx="2540" cy="1454"/>
            </a:xfrm>
            <a:custGeom>
              <a:avLst/>
              <a:gdLst>
                <a:gd name="T0" fmla="*/ 0 w 21013"/>
                <a:gd name="T1" fmla="*/ 0 h 21547"/>
                <a:gd name="T2" fmla="*/ 0 w 21013"/>
                <a:gd name="T3" fmla="*/ 0 h 21547"/>
                <a:gd name="T4" fmla="*/ 0 w 21013"/>
                <a:gd name="T5" fmla="*/ 0 h 21547"/>
                <a:gd name="T6" fmla="*/ 0 60000 65536"/>
                <a:gd name="T7" fmla="*/ 0 60000 65536"/>
                <a:gd name="T8" fmla="*/ 0 60000 65536"/>
                <a:gd name="T9" fmla="*/ 0 w 21013"/>
                <a:gd name="T10" fmla="*/ 0 h 21547"/>
                <a:gd name="T11" fmla="*/ 21013 w 21013"/>
                <a:gd name="T12" fmla="*/ 21547 h 215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13" h="21547" fill="none" extrusionOk="0">
                  <a:moveTo>
                    <a:pt x="1512" y="0"/>
                  </a:moveTo>
                  <a:cubicBezTo>
                    <a:pt x="10929" y="661"/>
                    <a:pt x="18826" y="7360"/>
                    <a:pt x="21012" y="16544"/>
                  </a:cubicBezTo>
                </a:path>
                <a:path w="21013" h="21547" stroke="0" extrusionOk="0">
                  <a:moveTo>
                    <a:pt x="1512" y="0"/>
                  </a:moveTo>
                  <a:cubicBezTo>
                    <a:pt x="10929" y="661"/>
                    <a:pt x="18826" y="7360"/>
                    <a:pt x="21012" y="16544"/>
                  </a:cubicBezTo>
                  <a:lnTo>
                    <a:pt x="0" y="21547"/>
                  </a:lnTo>
                  <a:lnTo>
                    <a:pt x="1512" y="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6" name="Line 12"/>
            <p:cNvSpPr>
              <a:spLocks noChangeShapeType="1"/>
            </p:cNvSpPr>
            <p:nvPr/>
          </p:nvSpPr>
          <p:spPr bwMode="auto">
            <a:xfrm>
              <a:off x="3560" y="1979"/>
              <a:ext cx="108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 flipV="1">
            <a:off x="1835150" y="2495550"/>
            <a:ext cx="5472113" cy="2300288"/>
            <a:chOff x="1202" y="529"/>
            <a:chExt cx="3447" cy="1454"/>
          </a:xfrm>
        </p:grpSpPr>
        <p:sp>
          <p:nvSpPr>
            <p:cNvPr id="19473" name="Arc 15"/>
            <p:cNvSpPr>
              <a:spLocks/>
            </p:cNvSpPr>
            <p:nvPr/>
          </p:nvSpPr>
          <p:spPr bwMode="auto">
            <a:xfrm rot="10800000">
              <a:off x="1202" y="529"/>
              <a:ext cx="2540" cy="1454"/>
            </a:xfrm>
            <a:custGeom>
              <a:avLst/>
              <a:gdLst>
                <a:gd name="T0" fmla="*/ 0 w 21013"/>
                <a:gd name="T1" fmla="*/ 0 h 21547"/>
                <a:gd name="T2" fmla="*/ 0 w 21013"/>
                <a:gd name="T3" fmla="*/ 0 h 21547"/>
                <a:gd name="T4" fmla="*/ 0 w 21013"/>
                <a:gd name="T5" fmla="*/ 0 h 21547"/>
                <a:gd name="T6" fmla="*/ 0 60000 65536"/>
                <a:gd name="T7" fmla="*/ 0 60000 65536"/>
                <a:gd name="T8" fmla="*/ 0 60000 65536"/>
                <a:gd name="T9" fmla="*/ 0 w 21013"/>
                <a:gd name="T10" fmla="*/ 0 h 21547"/>
                <a:gd name="T11" fmla="*/ 21013 w 21013"/>
                <a:gd name="T12" fmla="*/ 21547 h 215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13" h="21547" fill="none" extrusionOk="0">
                  <a:moveTo>
                    <a:pt x="1512" y="0"/>
                  </a:moveTo>
                  <a:cubicBezTo>
                    <a:pt x="10929" y="661"/>
                    <a:pt x="18826" y="7360"/>
                    <a:pt x="21012" y="16544"/>
                  </a:cubicBezTo>
                </a:path>
                <a:path w="21013" h="21547" stroke="0" extrusionOk="0">
                  <a:moveTo>
                    <a:pt x="1512" y="0"/>
                  </a:moveTo>
                  <a:cubicBezTo>
                    <a:pt x="10929" y="661"/>
                    <a:pt x="18826" y="7360"/>
                    <a:pt x="21012" y="16544"/>
                  </a:cubicBezTo>
                  <a:lnTo>
                    <a:pt x="0" y="21547"/>
                  </a:lnTo>
                  <a:lnTo>
                    <a:pt x="1512" y="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4" name="Line 16"/>
            <p:cNvSpPr>
              <a:spLocks noChangeShapeType="1"/>
            </p:cNvSpPr>
            <p:nvPr/>
          </p:nvSpPr>
          <p:spPr bwMode="auto">
            <a:xfrm>
              <a:off x="3560" y="1979"/>
              <a:ext cx="108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906588" y="3140075"/>
            <a:ext cx="2090737" cy="1033463"/>
            <a:chOff x="1201" y="1978"/>
            <a:chExt cx="1317" cy="651"/>
          </a:xfrm>
        </p:grpSpPr>
        <p:sp>
          <p:nvSpPr>
            <p:cNvPr id="19469" name="Line 17"/>
            <p:cNvSpPr>
              <a:spLocks noChangeShapeType="1"/>
            </p:cNvSpPr>
            <p:nvPr/>
          </p:nvSpPr>
          <p:spPr bwMode="auto">
            <a:xfrm>
              <a:off x="1383" y="2341"/>
              <a:ext cx="498" cy="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0" name="Line 18"/>
            <p:cNvSpPr>
              <a:spLocks noChangeShapeType="1"/>
            </p:cNvSpPr>
            <p:nvPr/>
          </p:nvSpPr>
          <p:spPr bwMode="auto">
            <a:xfrm flipH="1" flipV="1">
              <a:off x="1881" y="1978"/>
              <a:ext cx="1" cy="363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1" name="Text Box 19"/>
            <p:cNvSpPr txBox="1">
              <a:spLocks noChangeArrowheads="1"/>
            </p:cNvSpPr>
            <p:nvPr/>
          </p:nvSpPr>
          <p:spPr bwMode="auto">
            <a:xfrm>
              <a:off x="1201" y="2341"/>
              <a:ext cx="771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t</a:t>
              </a:r>
            </a:p>
          </p:txBody>
        </p:sp>
        <p:sp>
          <p:nvSpPr>
            <p:cNvPr id="19472" name="Text Box 21"/>
            <p:cNvSpPr txBox="1">
              <a:spLocks noChangeArrowheads="1"/>
            </p:cNvSpPr>
            <p:nvPr/>
          </p:nvSpPr>
          <p:spPr bwMode="auto">
            <a:xfrm>
              <a:off x="1882" y="2023"/>
              <a:ext cx="636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cs-CZ" baseline="-25000">
                  <a:solidFill>
                    <a:schemeClr val="bg1"/>
                  </a:solidFill>
                  <a:latin typeface="Arial" charset="0"/>
                </a:rPr>
                <a:t>C,D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5580063" y="1196975"/>
            <a:ext cx="1657350" cy="1223963"/>
            <a:chOff x="3515" y="754"/>
            <a:chExt cx="1044" cy="771"/>
          </a:xfrm>
        </p:grpSpPr>
        <p:sp>
          <p:nvSpPr>
            <p:cNvPr id="19467" name="AutoShape 26"/>
            <p:cNvSpPr>
              <a:spLocks/>
            </p:cNvSpPr>
            <p:nvPr/>
          </p:nvSpPr>
          <p:spPr bwMode="auto">
            <a:xfrm rot="5373412" flipH="1">
              <a:off x="3946" y="913"/>
              <a:ext cx="181" cy="1044"/>
            </a:xfrm>
            <a:prstGeom prst="rightBrace">
              <a:avLst>
                <a:gd name="adj1" fmla="val 48066"/>
                <a:gd name="adj2" fmla="val 49213"/>
              </a:avLst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68" name="Text Box 27"/>
            <p:cNvSpPr txBox="1">
              <a:spLocks noChangeArrowheads="1"/>
            </p:cNvSpPr>
            <p:nvPr/>
          </p:nvSpPr>
          <p:spPr bwMode="auto">
            <a:xfrm>
              <a:off x="3606" y="754"/>
              <a:ext cx="907" cy="52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400" b="1" baseline="-25000" dirty="0">
                  <a:solidFill>
                    <a:schemeClr val="bg1"/>
                  </a:solidFill>
                  <a:latin typeface="Arial" charset="0"/>
                </a:rPr>
                <a:t>Reakce v dynamické rovnováze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1836738" y="1052513"/>
            <a:ext cx="0" cy="460851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 flipV="1">
            <a:off x="1285875" y="5156200"/>
            <a:ext cx="6888163" cy="158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205163" y="5300663"/>
            <a:ext cx="30607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latin typeface="Arial" charset="0"/>
              </a:rPr>
              <a:t>Čas t</a:t>
            </a:r>
          </a:p>
        </p:txBody>
      </p:sp>
      <p:sp>
        <p:nvSpPr>
          <p:cNvPr id="164869" name="Line 5"/>
          <p:cNvSpPr>
            <a:spLocks noChangeShapeType="1"/>
          </p:cNvSpPr>
          <p:nvPr/>
        </p:nvSpPr>
        <p:spPr bwMode="auto">
          <a:xfrm>
            <a:off x="2197100" y="1987550"/>
            <a:ext cx="790575" cy="1588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870" name="Line 6"/>
          <p:cNvSpPr>
            <a:spLocks noChangeShapeType="1"/>
          </p:cNvSpPr>
          <p:nvPr/>
        </p:nvSpPr>
        <p:spPr bwMode="auto">
          <a:xfrm flipH="1" flipV="1">
            <a:off x="2987675" y="1987550"/>
            <a:ext cx="0" cy="576263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1908175" y="1555750"/>
            <a:ext cx="1223963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cs typeface="Times New Roman" pitchFamily="18" charset="0"/>
              </a:rPr>
              <a:t>∆</a:t>
            </a:r>
            <a:r>
              <a:rPr lang="cs-CZ">
                <a:solidFill>
                  <a:schemeClr val="bg1"/>
                </a:solidFill>
                <a:latin typeface="Arial" charset="0"/>
              </a:rPr>
              <a:t>t</a:t>
            </a:r>
            <a:endParaRPr lang="cs-CZ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2987675" y="2060575"/>
            <a:ext cx="2090738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dirty="0">
                <a:solidFill>
                  <a:schemeClr val="bg1"/>
                </a:solidFill>
                <a:cs typeface="Times New Roman" pitchFamily="18" charset="0"/>
              </a:rPr>
              <a:t>∆</a:t>
            </a:r>
            <a:r>
              <a:rPr lang="cs-CZ" sz="2000" dirty="0">
                <a:solidFill>
                  <a:schemeClr val="bg1"/>
                </a:solidFill>
                <a:latin typeface="Arial" charset="0"/>
              </a:rPr>
              <a:t>v</a:t>
            </a:r>
            <a:r>
              <a:rPr lang="cs-CZ" sz="2000" baseline="-25000" dirty="0">
                <a:solidFill>
                  <a:schemeClr val="bg1"/>
                </a:solidFill>
                <a:latin typeface="Arial" charset="0"/>
              </a:rPr>
              <a:t>1(A+B</a:t>
            </a:r>
            <a:r>
              <a:rPr lang="cs-CZ" sz="2000" baseline="-250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</a:t>
            </a:r>
            <a:r>
              <a:rPr lang="en-US" sz="2000" baseline="-250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C+D</a:t>
            </a:r>
            <a:r>
              <a:rPr lang="cs-CZ" sz="2000" baseline="-250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)</a:t>
            </a:r>
            <a:endParaRPr lang="cs-CZ" sz="2000" baseline="-25000" dirty="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836738" y="908050"/>
            <a:ext cx="5472112" cy="2308225"/>
            <a:chOff x="1202" y="529"/>
            <a:chExt cx="3447" cy="1454"/>
          </a:xfrm>
        </p:grpSpPr>
        <p:sp>
          <p:nvSpPr>
            <p:cNvPr id="20510" name="Arc 13"/>
            <p:cNvSpPr>
              <a:spLocks/>
            </p:cNvSpPr>
            <p:nvPr/>
          </p:nvSpPr>
          <p:spPr bwMode="auto">
            <a:xfrm rot="10800000">
              <a:off x="1202" y="529"/>
              <a:ext cx="2540" cy="1454"/>
            </a:xfrm>
            <a:custGeom>
              <a:avLst/>
              <a:gdLst>
                <a:gd name="T0" fmla="*/ 0 w 21013"/>
                <a:gd name="T1" fmla="*/ 0 h 21547"/>
                <a:gd name="T2" fmla="*/ 0 w 21013"/>
                <a:gd name="T3" fmla="*/ 0 h 21547"/>
                <a:gd name="T4" fmla="*/ 0 w 21013"/>
                <a:gd name="T5" fmla="*/ 0 h 21547"/>
                <a:gd name="T6" fmla="*/ 0 60000 65536"/>
                <a:gd name="T7" fmla="*/ 0 60000 65536"/>
                <a:gd name="T8" fmla="*/ 0 60000 65536"/>
                <a:gd name="T9" fmla="*/ 0 w 21013"/>
                <a:gd name="T10" fmla="*/ 0 h 21547"/>
                <a:gd name="T11" fmla="*/ 21013 w 21013"/>
                <a:gd name="T12" fmla="*/ 21547 h 215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13" h="21547" fill="none" extrusionOk="0">
                  <a:moveTo>
                    <a:pt x="1512" y="0"/>
                  </a:moveTo>
                  <a:cubicBezTo>
                    <a:pt x="10929" y="661"/>
                    <a:pt x="18826" y="7360"/>
                    <a:pt x="21012" y="16544"/>
                  </a:cubicBezTo>
                </a:path>
                <a:path w="21013" h="21547" stroke="0" extrusionOk="0">
                  <a:moveTo>
                    <a:pt x="1512" y="0"/>
                  </a:moveTo>
                  <a:cubicBezTo>
                    <a:pt x="10929" y="661"/>
                    <a:pt x="18826" y="7360"/>
                    <a:pt x="21012" y="16544"/>
                  </a:cubicBezTo>
                  <a:lnTo>
                    <a:pt x="0" y="21547"/>
                  </a:lnTo>
                  <a:lnTo>
                    <a:pt x="1512" y="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11" name="Line 14"/>
            <p:cNvSpPr>
              <a:spLocks noChangeShapeType="1"/>
            </p:cNvSpPr>
            <p:nvPr/>
          </p:nvSpPr>
          <p:spPr bwMode="auto">
            <a:xfrm>
              <a:off x="3560" y="1979"/>
              <a:ext cx="108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 flipV="1">
            <a:off x="1836738" y="3216275"/>
            <a:ext cx="5472112" cy="2300288"/>
            <a:chOff x="1202" y="529"/>
            <a:chExt cx="3447" cy="1454"/>
          </a:xfrm>
        </p:grpSpPr>
        <p:sp>
          <p:nvSpPr>
            <p:cNvPr id="20508" name="Arc 16"/>
            <p:cNvSpPr>
              <a:spLocks/>
            </p:cNvSpPr>
            <p:nvPr/>
          </p:nvSpPr>
          <p:spPr bwMode="auto">
            <a:xfrm rot="10800000">
              <a:off x="1202" y="529"/>
              <a:ext cx="2540" cy="1454"/>
            </a:xfrm>
            <a:custGeom>
              <a:avLst/>
              <a:gdLst>
                <a:gd name="T0" fmla="*/ 0 w 21013"/>
                <a:gd name="T1" fmla="*/ 0 h 21547"/>
                <a:gd name="T2" fmla="*/ 0 w 21013"/>
                <a:gd name="T3" fmla="*/ 0 h 21547"/>
                <a:gd name="T4" fmla="*/ 0 w 21013"/>
                <a:gd name="T5" fmla="*/ 0 h 21547"/>
                <a:gd name="T6" fmla="*/ 0 60000 65536"/>
                <a:gd name="T7" fmla="*/ 0 60000 65536"/>
                <a:gd name="T8" fmla="*/ 0 60000 65536"/>
                <a:gd name="T9" fmla="*/ 0 w 21013"/>
                <a:gd name="T10" fmla="*/ 0 h 21547"/>
                <a:gd name="T11" fmla="*/ 21013 w 21013"/>
                <a:gd name="T12" fmla="*/ 21547 h 215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13" h="21547" fill="none" extrusionOk="0">
                  <a:moveTo>
                    <a:pt x="1512" y="0"/>
                  </a:moveTo>
                  <a:cubicBezTo>
                    <a:pt x="10929" y="661"/>
                    <a:pt x="18826" y="7360"/>
                    <a:pt x="21012" y="16544"/>
                  </a:cubicBezTo>
                </a:path>
                <a:path w="21013" h="21547" stroke="0" extrusionOk="0">
                  <a:moveTo>
                    <a:pt x="1512" y="0"/>
                  </a:moveTo>
                  <a:cubicBezTo>
                    <a:pt x="10929" y="661"/>
                    <a:pt x="18826" y="7360"/>
                    <a:pt x="21012" y="16544"/>
                  </a:cubicBezTo>
                  <a:lnTo>
                    <a:pt x="0" y="21547"/>
                  </a:lnTo>
                  <a:lnTo>
                    <a:pt x="1512" y="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09" name="Line 17"/>
            <p:cNvSpPr>
              <a:spLocks noChangeShapeType="1"/>
            </p:cNvSpPr>
            <p:nvPr/>
          </p:nvSpPr>
          <p:spPr bwMode="auto">
            <a:xfrm>
              <a:off x="3560" y="1979"/>
              <a:ext cx="108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908175" y="3860800"/>
            <a:ext cx="2951163" cy="1033463"/>
            <a:chOff x="1201" y="2342"/>
            <a:chExt cx="1859" cy="651"/>
          </a:xfrm>
        </p:grpSpPr>
        <p:sp>
          <p:nvSpPr>
            <p:cNvPr id="20504" name="Line 18"/>
            <p:cNvSpPr>
              <a:spLocks noChangeShapeType="1"/>
            </p:cNvSpPr>
            <p:nvPr/>
          </p:nvSpPr>
          <p:spPr bwMode="auto">
            <a:xfrm>
              <a:off x="1383" y="2705"/>
              <a:ext cx="498" cy="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05" name="Line 19"/>
            <p:cNvSpPr>
              <a:spLocks noChangeShapeType="1"/>
            </p:cNvSpPr>
            <p:nvPr/>
          </p:nvSpPr>
          <p:spPr bwMode="auto">
            <a:xfrm flipH="1" flipV="1">
              <a:off x="1881" y="2342"/>
              <a:ext cx="1" cy="363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06" name="Text Box 20"/>
            <p:cNvSpPr txBox="1">
              <a:spLocks noChangeArrowheads="1"/>
            </p:cNvSpPr>
            <p:nvPr/>
          </p:nvSpPr>
          <p:spPr bwMode="auto">
            <a:xfrm>
              <a:off x="1201" y="2705"/>
              <a:ext cx="771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t</a:t>
              </a:r>
            </a:p>
          </p:txBody>
        </p:sp>
        <p:sp>
          <p:nvSpPr>
            <p:cNvPr id="20507" name="Text Box 21"/>
            <p:cNvSpPr txBox="1">
              <a:spLocks noChangeArrowheads="1"/>
            </p:cNvSpPr>
            <p:nvPr/>
          </p:nvSpPr>
          <p:spPr bwMode="auto">
            <a:xfrm>
              <a:off x="1882" y="2387"/>
              <a:ext cx="1178" cy="252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000" dirty="0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 sz="2000" dirty="0">
                  <a:solidFill>
                    <a:schemeClr val="bg1"/>
                  </a:solidFill>
                  <a:latin typeface="Arial" charset="0"/>
                </a:rPr>
                <a:t>v</a:t>
              </a:r>
              <a:r>
                <a:rPr lang="cs-CZ" sz="2000" baseline="-25000" dirty="0">
                  <a:solidFill>
                    <a:schemeClr val="bg1"/>
                  </a:solidFill>
                  <a:latin typeface="Arial" charset="0"/>
                </a:rPr>
                <a:t>2(A+B</a:t>
              </a:r>
              <a:r>
                <a:rPr lang="en-US" sz="2000" baseline="-25000" dirty="0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</a:t>
              </a:r>
              <a:r>
                <a:rPr lang="cs-CZ" sz="2000" baseline="-25000" dirty="0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C+D)</a:t>
              </a:r>
              <a:endParaRPr lang="cs-CZ" sz="2000" baseline="-250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117600" y="1771650"/>
            <a:ext cx="509588" cy="2557463"/>
            <a:chOff x="702" y="1026"/>
            <a:chExt cx="321" cy="1611"/>
          </a:xfrm>
        </p:grpSpPr>
        <p:sp>
          <p:nvSpPr>
            <p:cNvPr id="20502" name="Text Box 23"/>
            <p:cNvSpPr txBox="1">
              <a:spLocks noChangeArrowheads="1"/>
            </p:cNvSpPr>
            <p:nvPr/>
          </p:nvSpPr>
          <p:spPr bwMode="auto">
            <a:xfrm rot="-5400000">
              <a:off x="199" y="1847"/>
              <a:ext cx="129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latin typeface="Arial" charset="0"/>
                </a:rPr>
                <a:t>Rychlost</a:t>
              </a:r>
            </a:p>
          </p:txBody>
        </p:sp>
        <p:sp>
          <p:nvSpPr>
            <p:cNvPr id="20503" name="Text Box 24"/>
            <p:cNvSpPr txBox="1">
              <a:spLocks noChangeArrowheads="1"/>
            </p:cNvSpPr>
            <p:nvPr/>
          </p:nvSpPr>
          <p:spPr bwMode="auto">
            <a:xfrm>
              <a:off x="702" y="1026"/>
              <a:ext cx="321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latin typeface="Arial" charset="0"/>
                </a:rPr>
                <a:t>v</a:t>
              </a: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1836738" y="1195388"/>
            <a:ext cx="431800" cy="4471987"/>
            <a:chOff x="1156" y="663"/>
            <a:chExt cx="272" cy="2817"/>
          </a:xfrm>
        </p:grpSpPr>
        <p:sp>
          <p:nvSpPr>
            <p:cNvPr id="20500" name="Line 30"/>
            <p:cNvSpPr>
              <a:spLocks noChangeShapeType="1"/>
            </p:cNvSpPr>
            <p:nvPr/>
          </p:nvSpPr>
          <p:spPr bwMode="auto">
            <a:xfrm>
              <a:off x="1292" y="663"/>
              <a:ext cx="0" cy="263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01" name="Text Box 31"/>
            <p:cNvSpPr txBox="1">
              <a:spLocks noChangeArrowheads="1"/>
            </p:cNvSpPr>
            <p:nvPr/>
          </p:nvSpPr>
          <p:spPr bwMode="auto">
            <a:xfrm>
              <a:off x="1156" y="3249"/>
              <a:ext cx="272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800">
                  <a:solidFill>
                    <a:schemeClr val="bg1"/>
                  </a:solidFill>
                  <a:latin typeface="Arial" charset="0"/>
                </a:rPr>
                <a:t>M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5653088" y="1195388"/>
            <a:ext cx="431800" cy="4471987"/>
            <a:chOff x="3560" y="663"/>
            <a:chExt cx="272" cy="2817"/>
          </a:xfrm>
        </p:grpSpPr>
        <p:sp>
          <p:nvSpPr>
            <p:cNvPr id="20498" name="Line 32"/>
            <p:cNvSpPr>
              <a:spLocks noChangeShapeType="1"/>
            </p:cNvSpPr>
            <p:nvPr/>
          </p:nvSpPr>
          <p:spPr bwMode="auto">
            <a:xfrm>
              <a:off x="3696" y="663"/>
              <a:ext cx="0" cy="263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499" name="Text Box 33"/>
            <p:cNvSpPr txBox="1">
              <a:spLocks noChangeArrowheads="1"/>
            </p:cNvSpPr>
            <p:nvPr/>
          </p:nvSpPr>
          <p:spPr bwMode="auto">
            <a:xfrm>
              <a:off x="3560" y="3249"/>
              <a:ext cx="272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800">
                  <a:solidFill>
                    <a:schemeClr val="bg1"/>
                  </a:solidFill>
                  <a:latin typeface="Arial" charset="0"/>
                </a:rPr>
                <a:t>N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581650" y="1843088"/>
            <a:ext cx="1657350" cy="1223962"/>
            <a:chOff x="3515" y="754"/>
            <a:chExt cx="1044" cy="771"/>
          </a:xfrm>
        </p:grpSpPr>
        <p:sp>
          <p:nvSpPr>
            <p:cNvPr id="20496" name="AutoShape 35"/>
            <p:cNvSpPr>
              <a:spLocks/>
            </p:cNvSpPr>
            <p:nvPr/>
          </p:nvSpPr>
          <p:spPr bwMode="auto">
            <a:xfrm rot="5373412" flipH="1">
              <a:off x="3946" y="913"/>
              <a:ext cx="181" cy="1044"/>
            </a:xfrm>
            <a:prstGeom prst="rightBrace">
              <a:avLst>
                <a:gd name="adj1" fmla="val 48066"/>
                <a:gd name="adj2" fmla="val 49213"/>
              </a:avLst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497" name="Text Box 36"/>
            <p:cNvSpPr txBox="1">
              <a:spLocks noChangeArrowheads="1"/>
            </p:cNvSpPr>
            <p:nvPr/>
          </p:nvSpPr>
          <p:spPr bwMode="auto">
            <a:xfrm>
              <a:off x="3606" y="754"/>
              <a:ext cx="907" cy="52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400" b="1" baseline="-25000" dirty="0">
                  <a:solidFill>
                    <a:schemeClr val="bg1"/>
                  </a:solidFill>
                  <a:latin typeface="Arial" charset="0"/>
                </a:rPr>
                <a:t>Reakce v dynamické rovnováze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 animBg="1"/>
      <p:bldP spid="164870" grpId="0" animBg="1"/>
      <p:bldP spid="164871" grpId="0"/>
      <p:bldP spid="16487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611188" y="1489404"/>
            <a:ext cx="8351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 bodě M: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827088" y="2276475"/>
            <a:ext cx="7775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V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1 (A+B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C+D)</a:t>
            </a:r>
            <a:r>
              <a:rPr lang="en-US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  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&gt;&gt;  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v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2 (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A+B</a:t>
            </a:r>
            <a:r>
              <a:rPr lang="en-US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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C+D)</a:t>
            </a:r>
            <a:endParaRPr lang="cs-CZ" sz="3200" b="1" i="1" baseline="30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1508" name="Rectangle 14"/>
          <p:cNvSpPr>
            <a:spLocks noChangeArrowheads="1"/>
          </p:cNvSpPr>
          <p:nvPr/>
        </p:nvSpPr>
        <p:spPr bwMode="auto">
          <a:xfrm>
            <a:off x="611188" y="3743654"/>
            <a:ext cx="8351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 bodě </a:t>
            </a: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65904" name="Rectangle 16"/>
          <p:cNvSpPr>
            <a:spLocks noChangeArrowheads="1"/>
          </p:cNvSpPr>
          <p:nvPr/>
        </p:nvSpPr>
        <p:spPr bwMode="auto">
          <a:xfrm>
            <a:off x="827088" y="4437063"/>
            <a:ext cx="777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V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1 (A+B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C+D)</a:t>
            </a:r>
            <a:r>
              <a:rPr lang="en-US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  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  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 =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  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v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2 (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A+B</a:t>
            </a:r>
            <a:r>
              <a:rPr lang="en-US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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C+D)</a:t>
            </a:r>
            <a:endParaRPr lang="cs-CZ" sz="3200" b="1" i="1" baseline="30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3" grpId="0"/>
      <p:bldP spid="16590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92163" y="2420888"/>
            <a:ext cx="8351837" cy="1080120"/>
            <a:chOff x="385" y="1459"/>
            <a:chExt cx="5261" cy="790"/>
          </a:xfrm>
        </p:grpSpPr>
        <p:sp>
          <p:nvSpPr>
            <p:cNvPr id="22546" name="Rectangle 3"/>
            <p:cNvSpPr>
              <a:spLocks noChangeArrowheads="1"/>
            </p:cNvSpPr>
            <p:nvPr/>
          </p:nvSpPr>
          <p:spPr bwMode="auto">
            <a:xfrm>
              <a:off x="385" y="1459"/>
              <a:ext cx="526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/>
              <a:r>
                <a:rPr lang="cs-CZ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 bodu N můžeme psát:</a:t>
              </a:r>
              <a:endPara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endParaRPr>
            </a:p>
          </p:txBody>
        </p:sp>
        <p:sp>
          <p:nvSpPr>
            <p:cNvPr id="22547" name="Rectangle 6"/>
            <p:cNvSpPr>
              <a:spLocks noChangeArrowheads="1"/>
            </p:cNvSpPr>
            <p:nvPr/>
          </p:nvSpPr>
          <p:spPr bwMode="auto">
            <a:xfrm>
              <a:off x="385" y="1997"/>
              <a:ext cx="48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cs-CZ" sz="2000" b="1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v</a:t>
              </a:r>
              <a:r>
                <a:rPr lang="cs-CZ" sz="2000" b="1" baseline="-25000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1</a:t>
              </a:r>
              <a:r>
                <a:rPr lang="en-US" sz="2000" b="1" baseline="-25000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  <a:sym typeface="Wingdings" pitchFamily="2" charset="2"/>
                </a:rPr>
                <a:t>  </a:t>
              </a:r>
              <a:r>
                <a:rPr lang="cs-CZ" sz="2000" b="1" baseline="-25000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  <a:sym typeface="Wingdings" pitchFamily="2" charset="2"/>
                </a:rPr>
                <a:t>  </a:t>
              </a:r>
              <a:r>
                <a:rPr lang="cs-CZ" sz="2000" b="1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  <a:sym typeface="Wingdings" pitchFamily="2" charset="2"/>
                </a:rPr>
                <a:t> =</a:t>
              </a:r>
              <a:r>
                <a:rPr lang="en-US" sz="2000" b="1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2000" b="1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  <a:sym typeface="Wingdings" pitchFamily="2" charset="2"/>
                </a:rPr>
                <a:t>  </a:t>
              </a:r>
              <a:r>
                <a:rPr lang="en-US" sz="2000" b="1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2000" b="1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  <a:sym typeface="Wingdings" pitchFamily="2" charset="2"/>
                </a:rPr>
                <a:t>v</a:t>
              </a:r>
              <a:r>
                <a:rPr lang="cs-CZ" sz="2000" b="1" baseline="-25000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2</a:t>
              </a:r>
              <a:endParaRPr lang="cs-CZ" sz="2000" b="1" i="1" baseline="30000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sp>
        <p:nvSpPr>
          <p:cNvPr id="22531" name="Rectangle 7"/>
          <p:cNvSpPr>
            <a:spLocks noChangeArrowheads="1"/>
          </p:cNvSpPr>
          <p:nvPr/>
        </p:nvSpPr>
        <p:spPr bwMode="auto">
          <a:xfrm>
            <a:off x="611188" y="1163638"/>
            <a:ext cx="46085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V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1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=k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1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.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</a:rPr>
              <a:t>[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A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</a:rPr>
              <a:t>]</a:t>
            </a:r>
            <a:r>
              <a:rPr lang="cs-CZ" sz="3200" b="1" i="1" baseline="30000">
                <a:solidFill>
                  <a:schemeClr val="bg1"/>
                </a:solidFill>
                <a:latin typeface="Arial" charset="0"/>
                <a:cs typeface="Arial" charset="0"/>
              </a:rPr>
              <a:t>a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.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</a:rPr>
              <a:t>[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B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</a:rPr>
              <a:t>]</a:t>
            </a:r>
            <a:r>
              <a:rPr lang="cs-CZ" sz="3200" b="1" i="1" baseline="30000">
                <a:solidFill>
                  <a:schemeClr val="bg1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22532" name="Rectangle 8"/>
          <p:cNvSpPr>
            <a:spLocks noChangeArrowheads="1"/>
          </p:cNvSpPr>
          <p:nvPr/>
        </p:nvSpPr>
        <p:spPr bwMode="auto">
          <a:xfrm>
            <a:off x="3997325" y="1163638"/>
            <a:ext cx="46085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V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2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=k</a:t>
            </a:r>
            <a:r>
              <a:rPr lang="cs-CZ" sz="32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2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.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</a:rPr>
              <a:t>[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C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</a:rPr>
              <a:t>]</a:t>
            </a:r>
            <a:r>
              <a:rPr lang="cs-CZ" sz="3200" b="1" i="1" baseline="30000">
                <a:solidFill>
                  <a:schemeClr val="bg1"/>
                </a:solidFill>
                <a:latin typeface="Arial" charset="0"/>
                <a:cs typeface="Arial" charset="0"/>
              </a:rPr>
              <a:t>c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.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</a:rPr>
              <a:t>[</a:t>
            </a:r>
            <a:r>
              <a:rPr lang="cs-CZ" sz="3200" b="1">
                <a:solidFill>
                  <a:schemeClr val="bg1"/>
                </a:solidFill>
                <a:latin typeface="Arial" charset="0"/>
                <a:cs typeface="Arial" charset="0"/>
              </a:rPr>
              <a:t>D</a:t>
            </a:r>
            <a:r>
              <a:rPr lang="en-US" sz="3200" b="1">
                <a:solidFill>
                  <a:schemeClr val="bg1"/>
                </a:solidFill>
                <a:latin typeface="Arial" charset="0"/>
                <a:cs typeface="Arial" charset="0"/>
              </a:rPr>
              <a:t>]</a:t>
            </a:r>
            <a:r>
              <a:rPr lang="cs-CZ" sz="3200" b="1" i="1" baseline="30000">
                <a:solidFill>
                  <a:schemeClr val="bg1"/>
                </a:solidFill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166921" name="Rectangle 9"/>
          <p:cNvSpPr>
            <a:spLocks noChangeArrowheads="1"/>
          </p:cNvSpPr>
          <p:nvPr/>
        </p:nvSpPr>
        <p:spPr bwMode="auto">
          <a:xfrm>
            <a:off x="683568" y="3645024"/>
            <a:ext cx="77755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  <a:latin typeface="Arial" charset="0"/>
              </a:rPr>
              <a:t>k</a:t>
            </a:r>
            <a:r>
              <a:rPr lang="cs-CZ" sz="2400" b="1" baseline="-25000" dirty="0">
                <a:solidFill>
                  <a:schemeClr val="bg1"/>
                </a:solidFill>
                <a:latin typeface="Arial" charset="0"/>
              </a:rPr>
              <a:t>1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.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Arial" charset="0"/>
              </a:rPr>
              <a:t>A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]</a:t>
            </a:r>
            <a:r>
              <a:rPr lang="cs-CZ" sz="2400" b="1" i="1" baseline="30000" dirty="0">
                <a:solidFill>
                  <a:schemeClr val="bg1"/>
                </a:solidFill>
                <a:latin typeface="Arial" charset="0"/>
              </a:rPr>
              <a:t>a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.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Arial" charset="0"/>
              </a:rPr>
              <a:t>B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]</a:t>
            </a:r>
            <a:r>
              <a:rPr lang="cs-CZ" sz="2400" b="1" i="1" baseline="30000" dirty="0">
                <a:solidFill>
                  <a:schemeClr val="bg1"/>
                </a:solidFill>
                <a:latin typeface="Arial" charset="0"/>
              </a:rPr>
              <a:t>b</a:t>
            </a:r>
            <a:r>
              <a:rPr lang="cs-CZ" sz="4000" b="1" baseline="-25000" dirty="0">
                <a:solidFill>
                  <a:schemeClr val="bg1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cs-CZ" sz="4000" b="1" dirty="0">
                <a:solidFill>
                  <a:schemeClr val="bg1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=</a:t>
            </a:r>
            <a:r>
              <a:rPr lang="en-US" sz="4000" b="1" dirty="0">
                <a:solidFill>
                  <a:schemeClr val="bg1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cs-CZ" sz="4000" b="1" dirty="0">
                <a:solidFill>
                  <a:schemeClr val="bg1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4000" b="1" dirty="0">
                <a:solidFill>
                  <a:schemeClr val="bg1"/>
                </a:solidFill>
                <a:latin typeface="Arial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cs-CZ" sz="2400" b="1" dirty="0">
                <a:solidFill>
                  <a:schemeClr val="bg1"/>
                </a:solidFill>
                <a:latin typeface="Arial" charset="0"/>
              </a:rPr>
              <a:t>k</a:t>
            </a:r>
            <a:r>
              <a:rPr lang="cs-CZ" sz="2400" b="1" baseline="-25000" dirty="0">
                <a:solidFill>
                  <a:schemeClr val="bg1"/>
                </a:solidFill>
                <a:latin typeface="Arial" charset="0"/>
              </a:rPr>
              <a:t>2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.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Arial" charset="0"/>
              </a:rPr>
              <a:t>C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]</a:t>
            </a:r>
            <a:r>
              <a:rPr lang="cs-CZ" sz="2400" b="1" i="1" baseline="30000" dirty="0" err="1">
                <a:solidFill>
                  <a:schemeClr val="bg1"/>
                </a:solidFill>
                <a:latin typeface="Arial" charset="0"/>
              </a:rPr>
              <a:t>c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.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[</a:t>
            </a:r>
            <a:r>
              <a:rPr lang="cs-CZ" sz="2400" b="1" dirty="0">
                <a:solidFill>
                  <a:schemeClr val="bg1"/>
                </a:solidFill>
                <a:latin typeface="Arial" charset="0"/>
              </a:rPr>
              <a:t>D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]</a:t>
            </a:r>
            <a:r>
              <a:rPr lang="cs-CZ" sz="2400" b="1" i="1" baseline="30000" dirty="0">
                <a:solidFill>
                  <a:schemeClr val="bg1"/>
                </a:solidFill>
                <a:latin typeface="Arial" charset="0"/>
              </a:rPr>
              <a:t>d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116013" y="4302130"/>
            <a:ext cx="7775575" cy="1139827"/>
            <a:chOff x="703" y="2710"/>
            <a:chExt cx="4898" cy="718"/>
          </a:xfrm>
        </p:grpSpPr>
        <p:sp>
          <p:nvSpPr>
            <p:cNvPr id="22541" name="Rectangle 10"/>
            <p:cNvSpPr>
              <a:spLocks noChangeArrowheads="1"/>
            </p:cNvSpPr>
            <p:nvPr/>
          </p:nvSpPr>
          <p:spPr bwMode="auto">
            <a:xfrm>
              <a:off x="703" y="2710"/>
              <a:ext cx="489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bg1"/>
                  </a:solidFill>
                  <a:latin typeface="Arial" charset="0"/>
                </a:rPr>
                <a:t>k</a:t>
              </a:r>
              <a:r>
                <a:rPr lang="cs-CZ" sz="2400" b="1" baseline="-25000" dirty="0">
                  <a:solidFill>
                    <a:schemeClr val="bg1"/>
                  </a:solidFill>
                  <a:latin typeface="Arial" charset="0"/>
                </a:rPr>
                <a:t>1      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</a:t>
              </a:r>
              <a:r>
                <a:rPr lang="en-US" sz="40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40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 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400" b="1" i="1" baseline="30000" dirty="0" err="1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.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</a:rPr>
                <a:t>D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400" b="1" i="1" baseline="30000" dirty="0">
                  <a:solidFill>
                    <a:schemeClr val="bg1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22542" name="Rectangle 11"/>
            <p:cNvSpPr>
              <a:spLocks noChangeArrowheads="1"/>
            </p:cNvSpPr>
            <p:nvPr/>
          </p:nvSpPr>
          <p:spPr bwMode="auto">
            <a:xfrm>
              <a:off x="703" y="2982"/>
              <a:ext cx="489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bg1"/>
                  </a:solidFill>
                  <a:latin typeface="Arial" charset="0"/>
                </a:rPr>
                <a:t>k</a:t>
              </a:r>
              <a:r>
                <a:rPr lang="cs-CZ" sz="2400" b="1" baseline="-25000" dirty="0">
                  <a:solidFill>
                    <a:schemeClr val="bg1"/>
                  </a:solidFill>
                  <a:latin typeface="Arial" charset="0"/>
                </a:rPr>
                <a:t>2</a:t>
              </a:r>
              <a:r>
                <a:rPr lang="cs-CZ" sz="4000" b="1" baseline="-25000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</a:t>
              </a:r>
              <a:r>
                <a:rPr lang="cs-CZ" sz="40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</a:t>
              </a:r>
              <a:r>
                <a:rPr lang="en-US" sz="40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40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 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</a:rPr>
                <a:t>A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400" b="1" i="1" baseline="30000" dirty="0">
                  <a:solidFill>
                    <a:schemeClr val="bg1"/>
                  </a:solidFill>
                  <a:latin typeface="Arial" charset="0"/>
                </a:rPr>
                <a:t>a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.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</a:rPr>
                <a:t>B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400" b="1" i="1" baseline="30000" dirty="0">
                  <a:solidFill>
                    <a:schemeClr val="bg1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2543" name="Line 12"/>
            <p:cNvSpPr>
              <a:spLocks noChangeShapeType="1"/>
            </p:cNvSpPr>
            <p:nvPr/>
          </p:nvSpPr>
          <p:spPr bwMode="auto">
            <a:xfrm>
              <a:off x="2290" y="3113"/>
              <a:ext cx="272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2400"/>
            </a:p>
          </p:txBody>
        </p:sp>
        <p:sp>
          <p:nvSpPr>
            <p:cNvPr id="22544" name="Line 13"/>
            <p:cNvSpPr>
              <a:spLocks noChangeShapeType="1"/>
            </p:cNvSpPr>
            <p:nvPr/>
          </p:nvSpPr>
          <p:spPr bwMode="auto">
            <a:xfrm>
              <a:off x="3107" y="3113"/>
              <a:ext cx="862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2400"/>
            </a:p>
          </p:txBody>
        </p:sp>
        <p:sp>
          <p:nvSpPr>
            <p:cNvPr id="22545" name="Rectangle 14"/>
            <p:cNvSpPr>
              <a:spLocks noChangeArrowheads="1"/>
            </p:cNvSpPr>
            <p:nvPr/>
          </p:nvSpPr>
          <p:spPr bwMode="auto">
            <a:xfrm>
              <a:off x="2653" y="2976"/>
              <a:ext cx="340" cy="29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2400">
                  <a:sym typeface="Wingdings" pitchFamily="2" charset="2"/>
                </a:rPr>
                <a:t> </a:t>
              </a:r>
              <a:r>
                <a:rPr lang="cs-CZ" sz="2400" b="1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=</a:t>
              </a:r>
              <a:r>
                <a:rPr lang="en-US" sz="2400">
                  <a:latin typeface="Arial" charset="0"/>
                  <a:sym typeface="Wingdings" pitchFamily="2" charset="2"/>
                </a:rPr>
                <a:t> </a:t>
              </a:r>
              <a:endParaRPr lang="cs-CZ" sz="2400">
                <a:latin typeface="Arial" charset="0"/>
                <a:sym typeface="Wingdings" pitchFamily="2" charset="2"/>
              </a:endParaRP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971600" y="5373216"/>
            <a:ext cx="7775575" cy="1139827"/>
            <a:chOff x="703" y="3254"/>
            <a:chExt cx="4898" cy="718"/>
          </a:xfrm>
        </p:grpSpPr>
        <p:sp>
          <p:nvSpPr>
            <p:cNvPr id="22536" name="Rectangle 15"/>
            <p:cNvSpPr>
              <a:spLocks noChangeArrowheads="1"/>
            </p:cNvSpPr>
            <p:nvPr/>
          </p:nvSpPr>
          <p:spPr bwMode="auto">
            <a:xfrm>
              <a:off x="703" y="3254"/>
              <a:ext cx="489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cs-CZ" sz="2400" b="1" baseline="-25000">
                  <a:solidFill>
                    <a:schemeClr val="bg1"/>
                  </a:solidFill>
                  <a:latin typeface="Arial" charset="0"/>
                </a:rPr>
                <a:t>      </a:t>
              </a:r>
              <a:r>
                <a:rPr lang="cs-CZ" sz="2400" b="1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</a:t>
              </a:r>
              <a:r>
                <a:rPr lang="en-US" sz="4000" b="1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4000" b="1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   </a:t>
              </a:r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400" b="1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400" b="1" i="1" baseline="30000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cs-CZ" sz="2400" b="1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.</a:t>
              </a:r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400" b="1">
                  <a:solidFill>
                    <a:schemeClr val="bg1"/>
                  </a:solidFill>
                  <a:latin typeface="Arial" charset="0"/>
                </a:rPr>
                <a:t>D</a:t>
              </a:r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400" b="1" i="1" baseline="30000">
                  <a:solidFill>
                    <a:schemeClr val="bg1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22537" name="Rectangle 16"/>
            <p:cNvSpPr>
              <a:spLocks noChangeArrowheads="1"/>
            </p:cNvSpPr>
            <p:nvPr/>
          </p:nvSpPr>
          <p:spPr bwMode="auto">
            <a:xfrm>
              <a:off x="703" y="3526"/>
              <a:ext cx="489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cs-CZ" sz="4000" b="1" baseline="-25000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</a:t>
              </a:r>
              <a:r>
                <a:rPr lang="cs-CZ" sz="40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</a:t>
              </a:r>
              <a:r>
                <a:rPr lang="en-US" sz="40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40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   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</a:rPr>
                <a:t>A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400" b="1" i="1" baseline="30000" dirty="0">
                  <a:solidFill>
                    <a:schemeClr val="bg1"/>
                  </a:solidFill>
                  <a:latin typeface="Arial" charset="0"/>
                </a:rPr>
                <a:t>a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.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400" b="1" dirty="0">
                  <a:solidFill>
                    <a:schemeClr val="bg1"/>
                  </a:solidFill>
                  <a:latin typeface="Arial" charset="0"/>
                </a:rPr>
                <a:t>B</a:t>
              </a:r>
              <a:r>
                <a:rPr lang="en-US" sz="2400" b="1" dirty="0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400" b="1" i="1" baseline="30000" dirty="0">
                  <a:solidFill>
                    <a:schemeClr val="bg1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2538" name="Line 18"/>
            <p:cNvSpPr>
              <a:spLocks noChangeShapeType="1"/>
            </p:cNvSpPr>
            <p:nvPr/>
          </p:nvSpPr>
          <p:spPr bwMode="auto">
            <a:xfrm>
              <a:off x="3107" y="3657"/>
              <a:ext cx="862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2400"/>
            </a:p>
          </p:txBody>
        </p:sp>
        <p:sp>
          <p:nvSpPr>
            <p:cNvPr id="22539" name="Rectangle 19"/>
            <p:cNvSpPr>
              <a:spLocks noChangeArrowheads="1"/>
            </p:cNvSpPr>
            <p:nvPr/>
          </p:nvSpPr>
          <p:spPr bwMode="auto">
            <a:xfrm>
              <a:off x="2653" y="3520"/>
              <a:ext cx="340" cy="29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2400">
                  <a:sym typeface="Wingdings" pitchFamily="2" charset="2"/>
                </a:rPr>
                <a:t> </a:t>
              </a:r>
              <a:r>
                <a:rPr lang="cs-CZ" sz="2400" b="1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=</a:t>
              </a:r>
              <a:r>
                <a:rPr lang="en-US" sz="2400">
                  <a:latin typeface="Arial" charset="0"/>
                  <a:sym typeface="Wingdings" pitchFamily="2" charset="2"/>
                </a:rPr>
                <a:t> </a:t>
              </a:r>
              <a:endParaRPr lang="cs-CZ" sz="2400">
                <a:latin typeface="Arial" charset="0"/>
                <a:sym typeface="Wingdings" pitchFamily="2" charset="2"/>
              </a:endParaRPr>
            </a:p>
          </p:txBody>
        </p:sp>
        <p:sp>
          <p:nvSpPr>
            <p:cNvPr id="22540" name="Rectangle 20"/>
            <p:cNvSpPr>
              <a:spLocks noChangeArrowheads="1"/>
            </p:cNvSpPr>
            <p:nvPr/>
          </p:nvSpPr>
          <p:spPr bwMode="auto">
            <a:xfrm>
              <a:off x="2290" y="3443"/>
              <a:ext cx="31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cs-CZ" sz="4000" b="1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K</a:t>
              </a:r>
              <a:endParaRPr lang="cs-CZ" sz="4000" b="1" i="1" baseline="30000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836712"/>
            <a:ext cx="8640960" cy="45550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algn="just"/>
            <a:endParaRPr lang="cs-CZ" sz="14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Vliv koncentrace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Rychlost </a:t>
            </a:r>
            <a:r>
              <a:rPr lang="cs-CZ" sz="2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chem</a:t>
            </a: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cs-CZ" sz="2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solidFill>
                  <a:schemeClr val="bg1"/>
                </a:solidFill>
                <a:latin typeface="Arial"/>
                <a:cs typeface="Arial"/>
              </a:rPr>
              <a:t>→ rovnovážná </a:t>
            </a:r>
            <a:r>
              <a:rPr lang="cs-CZ" sz="2800" dirty="0" err="1" smtClean="0">
                <a:solidFill>
                  <a:schemeClr val="bg1"/>
                </a:solidFill>
                <a:latin typeface="Arial"/>
                <a:cs typeface="Arial"/>
              </a:rPr>
              <a:t>kostan</a:t>
            </a:r>
            <a:r>
              <a:rPr lang="cs-CZ" sz="2800" dirty="0" smtClean="0">
                <a:solidFill>
                  <a:schemeClr val="bg1"/>
                </a:solidFill>
                <a:latin typeface="Arial"/>
                <a:cs typeface="Arial"/>
              </a:rPr>
              <a:t>. (</a:t>
            </a:r>
            <a:r>
              <a:rPr lang="cs-CZ" sz="2800" b="1" dirty="0" smtClean="0">
                <a:solidFill>
                  <a:schemeClr val="bg1"/>
                </a:solidFill>
                <a:latin typeface="Arial"/>
                <a:cs typeface="Arial"/>
              </a:rPr>
              <a:t>K</a:t>
            </a:r>
            <a:r>
              <a:rPr lang="cs-CZ" sz="2800" dirty="0" smtClean="0">
                <a:solidFill>
                  <a:schemeClr val="bg1"/>
                </a:solidFill>
                <a:latin typeface="Arial"/>
                <a:cs typeface="Arial"/>
              </a:rPr>
              <a:t>)</a:t>
            </a:r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971550" lvl="1" indent="-514350" algn="just"/>
            <a:endParaRPr lang="cs-CZ" sz="2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/>
            <a:endParaRPr lang="cs-CZ" sz="2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/>
            <a:r>
              <a:rPr lang="cs-CZ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cs-CZ" sz="2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kde: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[A],[B],[C],[D]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jsou rovnovážné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koncentrace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just"/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just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→ Obecný vztah =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Guldberg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Waagův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zákon: platí pro libovolný počet reaktantů a produktů.</a:t>
            </a:r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755576" y="1628800"/>
            <a:ext cx="108012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1331640" y="2708920"/>
            <a:ext cx="7308031" cy="1201740"/>
            <a:chOff x="703" y="3234"/>
            <a:chExt cx="4898" cy="757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703" y="3234"/>
              <a:ext cx="4898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cs-CZ" sz="2800" b="1" baseline="-25000">
                  <a:solidFill>
                    <a:schemeClr val="bg1"/>
                  </a:solidFill>
                  <a:latin typeface="Arial" charset="0"/>
                </a:rPr>
                <a:t>      </a:t>
              </a:r>
              <a:r>
                <a:rPr lang="cs-CZ" sz="2800" b="1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</a:t>
              </a:r>
              <a:r>
                <a:rPr lang="en-US" sz="4400" b="1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4400" b="1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   </a:t>
              </a:r>
              <a:r>
                <a:rPr lang="en-US" sz="2800" b="1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800" b="1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en-US" sz="2800" b="1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800" b="1" i="1" baseline="30000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cs-CZ" sz="2800" b="1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.</a:t>
              </a:r>
              <a:r>
                <a:rPr lang="en-US" sz="2800" b="1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800" b="1">
                  <a:solidFill>
                    <a:schemeClr val="bg1"/>
                  </a:solidFill>
                  <a:latin typeface="Arial" charset="0"/>
                </a:rPr>
                <a:t>D</a:t>
              </a:r>
              <a:r>
                <a:rPr lang="en-US" sz="2800" b="1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800" b="1" i="1" baseline="30000">
                  <a:solidFill>
                    <a:schemeClr val="bg1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703" y="3506"/>
              <a:ext cx="4898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cs-CZ" sz="4400" b="1" baseline="-25000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</a:t>
              </a:r>
              <a:r>
                <a:rPr lang="cs-CZ" sz="44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28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</a:t>
              </a:r>
              <a:r>
                <a:rPr lang="en-US" sz="44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cs-CZ" sz="4400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  <a:sym typeface="Wingdings" pitchFamily="2" charset="2"/>
                </a:rPr>
                <a:t>      </a:t>
              </a:r>
              <a:r>
                <a:rPr lang="en-US" sz="2800" b="1" dirty="0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800" b="1" dirty="0">
                  <a:solidFill>
                    <a:schemeClr val="bg1"/>
                  </a:solidFill>
                  <a:latin typeface="Arial" charset="0"/>
                </a:rPr>
                <a:t>A</a:t>
              </a:r>
              <a:r>
                <a:rPr lang="en-US" sz="2800" b="1" dirty="0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800" b="1" i="1" baseline="30000" dirty="0">
                  <a:solidFill>
                    <a:schemeClr val="bg1"/>
                  </a:solidFill>
                  <a:latin typeface="Arial" charset="0"/>
                </a:rPr>
                <a:t>a</a:t>
              </a:r>
              <a:r>
                <a:rPr lang="cs-CZ" sz="2800" b="1" dirty="0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.</a:t>
              </a:r>
              <a:r>
                <a:rPr lang="en-US" sz="2800" b="1" dirty="0">
                  <a:solidFill>
                    <a:schemeClr val="bg1"/>
                  </a:solidFill>
                  <a:latin typeface="Arial" charset="0"/>
                </a:rPr>
                <a:t>[</a:t>
              </a:r>
              <a:r>
                <a:rPr lang="cs-CZ" sz="2800" b="1" dirty="0">
                  <a:solidFill>
                    <a:schemeClr val="bg1"/>
                  </a:solidFill>
                  <a:latin typeface="Arial" charset="0"/>
                </a:rPr>
                <a:t>B</a:t>
              </a:r>
              <a:r>
                <a:rPr lang="en-US" sz="2800" b="1" dirty="0">
                  <a:solidFill>
                    <a:schemeClr val="bg1"/>
                  </a:solidFill>
                  <a:latin typeface="Arial" charset="0"/>
                </a:rPr>
                <a:t>]</a:t>
              </a:r>
              <a:r>
                <a:rPr lang="cs-CZ" sz="2800" b="1" i="1" baseline="30000" dirty="0">
                  <a:solidFill>
                    <a:schemeClr val="bg1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52" name="Line 18"/>
            <p:cNvSpPr>
              <a:spLocks noChangeShapeType="1"/>
            </p:cNvSpPr>
            <p:nvPr/>
          </p:nvSpPr>
          <p:spPr bwMode="auto">
            <a:xfrm>
              <a:off x="3107" y="3657"/>
              <a:ext cx="862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2800"/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2653" y="3520"/>
              <a:ext cx="379" cy="33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2800" dirty="0">
                  <a:sym typeface="Wingdings" pitchFamily="2" charset="2"/>
                </a:rPr>
                <a:t> </a:t>
              </a:r>
              <a:r>
                <a:rPr lang="cs-CZ" sz="2800" b="1" dirty="0">
                  <a:solidFill>
                    <a:schemeClr val="bg1"/>
                  </a:solidFill>
                  <a:latin typeface="Arial" charset="0"/>
                  <a:sym typeface="Wingdings" pitchFamily="2" charset="2"/>
                </a:rPr>
                <a:t>=</a:t>
              </a:r>
              <a:r>
                <a:rPr lang="en-US" sz="2800" dirty="0">
                  <a:latin typeface="Arial" charset="0"/>
                  <a:sym typeface="Wingdings" pitchFamily="2" charset="2"/>
                </a:rPr>
                <a:t> </a:t>
              </a:r>
              <a:endParaRPr lang="cs-CZ" sz="2800" dirty="0">
                <a:latin typeface="Arial" charset="0"/>
                <a:sym typeface="Wingdings" pitchFamily="2" charset="2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2290" y="3423"/>
              <a:ext cx="317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cs-CZ" sz="4400" b="1" dirty="0">
                  <a:solidFill>
                    <a:schemeClr val="bg1"/>
                  </a:solidFill>
                  <a:latin typeface="Tahoma" pitchFamily="34" charset="0"/>
                  <a:cs typeface="Times New Roman" pitchFamily="18" charset="0"/>
                </a:rPr>
                <a:t>K</a:t>
              </a:r>
              <a:endParaRPr lang="cs-CZ" sz="4400" b="1" i="1" baseline="30000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cxnSp>
        <p:nvCxnSpPr>
          <p:cNvPr id="13" name="Přímá spojovací šipka 12"/>
          <p:cNvCxnSpPr/>
          <p:nvPr/>
        </p:nvCxnSpPr>
        <p:spPr>
          <a:xfrm>
            <a:off x="755576" y="1628800"/>
            <a:ext cx="1080120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764704"/>
            <a:ext cx="8568952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algn="just"/>
            <a:endParaRPr lang="cs-CZ" sz="11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 startAt="2"/>
            </a:pPr>
            <a:r>
              <a:rPr lang="cs-CZ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Vliv teploty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rce</a:t>
            </a:r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Platí Van´t </a:t>
            </a:r>
            <a:r>
              <a:rPr lang="cs-CZ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Hoffovo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pravidlo: </a:t>
            </a:r>
          </a:p>
          <a:p>
            <a:pPr marL="971550" lvl="1" indent="-514350" algn="just">
              <a:buFont typeface="Wingdings" pitchFamily="2" charset="2"/>
              <a:buChar char="Ø"/>
            </a:pPr>
            <a:endParaRPr lang="cs-CZ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endParaRPr lang="cs-CZ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endParaRPr lang="cs-CZ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endParaRPr lang="cs-CZ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Rovnovážná konstanta je funkcí teploty → rovnovážná konstanta se mění.</a:t>
            </a:r>
            <a:endParaRPr lang="en-US" sz="2800" b="1" dirty="0" smtClean="0">
              <a:solidFill>
                <a:srgbClr val="FFCC00"/>
              </a:solidFill>
              <a:latin typeface="Tahoma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 algn="just"/>
            <a:endParaRPr lang="cs-CZ" sz="28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cs-CZ" sz="2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755576" y="1628800"/>
            <a:ext cx="108012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475656" y="2996952"/>
            <a:ext cx="734481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Zvýšení teploty reaktantů o 10 °C → zvýšení   reakční rychlosti 2 – 4krát.</a:t>
            </a:r>
            <a:endParaRPr lang="cs-CZ" sz="2400" dirty="0">
              <a:solidFill>
                <a:schemeClr val="tx2"/>
              </a:solidFill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755576" y="1628800"/>
            <a:ext cx="1080120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908721"/>
            <a:ext cx="8568952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marL="514350" indent="-514350" algn="just"/>
            <a:endParaRPr lang="cs-CZ" sz="11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 startAt="3"/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Vliv katalyzátorů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rce</a:t>
            </a:r>
            <a:endParaRPr lang="cs-CZ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cs-CZ" sz="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 katalyzátory = 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látky, které se při chemické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rci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nespotřebovávají, neovlivňují chemickou rovnováhu ani složení systému</a:t>
            </a:r>
          </a:p>
          <a:p>
            <a:pPr lvl="1" algn="just"/>
            <a:endParaRPr lang="cs-CZ" sz="2400" dirty="0" smtClean="0">
              <a:solidFill>
                <a:schemeClr val="bg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 katalyzátory pouze snižují E</a:t>
            </a:r>
            <a:r>
              <a:rPr lang="cs-CZ" sz="2400" b="1" baseline="-25000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A</a:t>
            </a:r>
          </a:p>
          <a:p>
            <a:pPr lvl="1" algn="just"/>
            <a:endParaRPr lang="cs-CZ" sz="2400" b="1" baseline="-25000" dirty="0" smtClean="0">
              <a:solidFill>
                <a:schemeClr val="bg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 průběh katalyzované </a:t>
            </a:r>
            <a:r>
              <a:rPr lang="cs-CZ" sz="2400" b="1" dirty="0" err="1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rce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:</a:t>
            </a:r>
          </a:p>
          <a:p>
            <a:pPr lvl="1" algn="just"/>
            <a:endParaRPr lang="cs-CZ" b="1" baseline="-25000" dirty="0" smtClean="0">
              <a:solidFill>
                <a:schemeClr val="bg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	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	A + B → AB        A + B + </a:t>
            </a: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K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→ AK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                       	      	         AK + B → AB + </a:t>
            </a: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K</a:t>
            </a:r>
          </a:p>
          <a:p>
            <a:pPr algn="just"/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742697" y="1693195"/>
            <a:ext cx="1080120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643438" y="6021388"/>
            <a:ext cx="403225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dirty="0">
                <a:solidFill>
                  <a:schemeClr val="bg1"/>
                </a:solidFill>
                <a:latin typeface="Arial" charset="0"/>
              </a:rPr>
              <a:t>Reakční koordináta</a:t>
            </a:r>
          </a:p>
        </p:txBody>
      </p:sp>
      <p:sp>
        <p:nvSpPr>
          <p:cNvPr id="28675" name="Line 4"/>
          <p:cNvSpPr>
            <a:spLocks noChangeShapeType="1"/>
          </p:cNvSpPr>
          <p:nvPr/>
        </p:nvSpPr>
        <p:spPr bwMode="auto">
          <a:xfrm>
            <a:off x="250825" y="5876925"/>
            <a:ext cx="84248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0" y="620713"/>
            <a:ext cx="569913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latin typeface="Arial" charset="0"/>
              </a:rPr>
              <a:t>E </a:t>
            </a:r>
          </a:p>
        </p:txBody>
      </p:sp>
      <p:sp>
        <p:nvSpPr>
          <p:cNvPr id="173062" name="Freeform 6"/>
          <p:cNvSpPr>
            <a:spLocks/>
          </p:cNvSpPr>
          <p:nvPr/>
        </p:nvSpPr>
        <p:spPr bwMode="auto">
          <a:xfrm>
            <a:off x="755650" y="1916113"/>
            <a:ext cx="2851150" cy="3051175"/>
          </a:xfrm>
          <a:custGeom>
            <a:avLst/>
            <a:gdLst>
              <a:gd name="T0" fmla="*/ 0 w 1796"/>
              <a:gd name="T1" fmla="*/ 2147483647 h 1922"/>
              <a:gd name="T2" fmla="*/ 2147483647 w 1796"/>
              <a:gd name="T3" fmla="*/ 2147483647 h 1922"/>
              <a:gd name="T4" fmla="*/ 2147483647 w 1796"/>
              <a:gd name="T5" fmla="*/ 2147483647 h 1922"/>
              <a:gd name="T6" fmla="*/ 2147483647 w 1796"/>
              <a:gd name="T7" fmla="*/ 2147483647 h 1922"/>
              <a:gd name="T8" fmla="*/ 2147483647 w 1796"/>
              <a:gd name="T9" fmla="*/ 2147483647 h 1922"/>
              <a:gd name="T10" fmla="*/ 2147483647 w 1796"/>
              <a:gd name="T11" fmla="*/ 2147483647 h 1922"/>
              <a:gd name="T12" fmla="*/ 2147483647 w 1796"/>
              <a:gd name="T13" fmla="*/ 2147483647 h 1922"/>
              <a:gd name="T14" fmla="*/ 2147483647 w 1796"/>
              <a:gd name="T15" fmla="*/ 2147483647 h 1922"/>
              <a:gd name="T16" fmla="*/ 2147483647 w 1796"/>
              <a:gd name="T17" fmla="*/ 2147483647 h 1922"/>
              <a:gd name="T18" fmla="*/ 2147483647 w 1796"/>
              <a:gd name="T19" fmla="*/ 2147483647 h 1922"/>
              <a:gd name="T20" fmla="*/ 2147483647 w 1796"/>
              <a:gd name="T21" fmla="*/ 2147483647 h 1922"/>
              <a:gd name="T22" fmla="*/ 2147483647 w 1796"/>
              <a:gd name="T23" fmla="*/ 2147483647 h 1922"/>
              <a:gd name="T24" fmla="*/ 2147483647 w 1796"/>
              <a:gd name="T25" fmla="*/ 2147483647 h 1922"/>
              <a:gd name="T26" fmla="*/ 2147483647 w 1796"/>
              <a:gd name="T27" fmla="*/ 2147483647 h 1922"/>
              <a:gd name="T28" fmla="*/ 2147483647 w 1796"/>
              <a:gd name="T29" fmla="*/ 2147483647 h 1922"/>
              <a:gd name="T30" fmla="*/ 2147483647 w 1796"/>
              <a:gd name="T31" fmla="*/ 2147483647 h 1922"/>
              <a:gd name="T32" fmla="*/ 2147483647 w 1796"/>
              <a:gd name="T33" fmla="*/ 2147483647 h 19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96"/>
              <a:gd name="T52" fmla="*/ 0 h 1922"/>
              <a:gd name="T53" fmla="*/ 1796 w 1796"/>
              <a:gd name="T54" fmla="*/ 1922 h 192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96" h="1922">
                <a:moveTo>
                  <a:pt x="0" y="1053"/>
                </a:moveTo>
                <a:cubicBezTo>
                  <a:pt x="54" y="1056"/>
                  <a:pt x="249" y="1065"/>
                  <a:pt x="325" y="1053"/>
                </a:cubicBezTo>
                <a:cubicBezTo>
                  <a:pt x="401" y="1042"/>
                  <a:pt x="422" y="1036"/>
                  <a:pt x="459" y="988"/>
                </a:cubicBezTo>
                <a:cubicBezTo>
                  <a:pt x="497" y="941"/>
                  <a:pt x="521" y="863"/>
                  <a:pt x="549" y="769"/>
                </a:cubicBezTo>
                <a:cubicBezTo>
                  <a:pt x="577" y="675"/>
                  <a:pt x="603" y="521"/>
                  <a:pt x="628" y="420"/>
                </a:cubicBezTo>
                <a:cubicBezTo>
                  <a:pt x="652" y="318"/>
                  <a:pt x="670" y="228"/>
                  <a:pt x="697" y="162"/>
                </a:cubicBezTo>
                <a:cubicBezTo>
                  <a:pt x="724" y="95"/>
                  <a:pt x="761" y="47"/>
                  <a:pt x="792" y="23"/>
                </a:cubicBezTo>
                <a:cubicBezTo>
                  <a:pt x="824" y="0"/>
                  <a:pt x="856" y="0"/>
                  <a:pt x="887" y="23"/>
                </a:cubicBezTo>
                <a:cubicBezTo>
                  <a:pt x="919" y="47"/>
                  <a:pt x="951" y="69"/>
                  <a:pt x="983" y="162"/>
                </a:cubicBezTo>
                <a:cubicBezTo>
                  <a:pt x="1014" y="254"/>
                  <a:pt x="1037" y="362"/>
                  <a:pt x="1078" y="577"/>
                </a:cubicBezTo>
                <a:cubicBezTo>
                  <a:pt x="1119" y="792"/>
                  <a:pt x="1201" y="1275"/>
                  <a:pt x="1233" y="1452"/>
                </a:cubicBezTo>
                <a:cubicBezTo>
                  <a:pt x="1264" y="1628"/>
                  <a:pt x="1254" y="1580"/>
                  <a:pt x="1268" y="1637"/>
                </a:cubicBezTo>
                <a:cubicBezTo>
                  <a:pt x="1282" y="1693"/>
                  <a:pt x="1296" y="1754"/>
                  <a:pt x="1317" y="1793"/>
                </a:cubicBezTo>
                <a:cubicBezTo>
                  <a:pt x="1338" y="1832"/>
                  <a:pt x="1362" y="1847"/>
                  <a:pt x="1396" y="1867"/>
                </a:cubicBezTo>
                <a:cubicBezTo>
                  <a:pt x="1430" y="1887"/>
                  <a:pt x="1475" y="1904"/>
                  <a:pt x="1523" y="1913"/>
                </a:cubicBezTo>
                <a:cubicBezTo>
                  <a:pt x="1571" y="1922"/>
                  <a:pt x="1639" y="1920"/>
                  <a:pt x="1684" y="1921"/>
                </a:cubicBezTo>
                <a:cubicBezTo>
                  <a:pt x="1729" y="1922"/>
                  <a:pt x="1773" y="1921"/>
                  <a:pt x="1796" y="1921"/>
                </a:cubicBezTo>
              </a:path>
            </a:pathLst>
          </a:custGeom>
          <a:noFill/>
          <a:ln w="38100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5795963" y="3789363"/>
            <a:ext cx="8636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9" name="Line 14"/>
          <p:cNvSpPr>
            <a:spLocks noChangeShapeType="1"/>
          </p:cNvSpPr>
          <p:nvPr/>
        </p:nvSpPr>
        <p:spPr bwMode="auto">
          <a:xfrm flipV="1">
            <a:off x="1403350" y="3573463"/>
            <a:ext cx="6697663" cy="63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419475" y="3573463"/>
            <a:ext cx="893763" cy="1368425"/>
            <a:chOff x="1973" y="2251"/>
            <a:chExt cx="563" cy="862"/>
          </a:xfrm>
        </p:grpSpPr>
        <p:sp>
          <p:nvSpPr>
            <p:cNvPr id="28709" name="Text Box 16"/>
            <p:cNvSpPr txBox="1">
              <a:spLocks noChangeArrowheads="1"/>
            </p:cNvSpPr>
            <p:nvPr/>
          </p:nvSpPr>
          <p:spPr bwMode="auto">
            <a:xfrm>
              <a:off x="1973" y="2523"/>
              <a:ext cx="56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cs typeface="Times New Roman" pitchFamily="18" charset="0"/>
                </a:rPr>
                <a:t>∆</a:t>
              </a:r>
              <a:r>
                <a:rPr lang="cs-CZ">
                  <a:solidFill>
                    <a:schemeClr val="bg1"/>
                  </a:solidFill>
                  <a:latin typeface="Arial" charset="0"/>
                </a:rPr>
                <a:t>H</a:t>
              </a:r>
              <a:endParaRPr lang="cs-CZ" b="1" baseline="-25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8710" name="Line 17"/>
            <p:cNvSpPr>
              <a:spLocks noChangeShapeType="1"/>
            </p:cNvSpPr>
            <p:nvPr/>
          </p:nvSpPr>
          <p:spPr bwMode="auto">
            <a:xfrm>
              <a:off x="2064" y="2251"/>
              <a:ext cx="0" cy="86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73075" name="Line 19"/>
          <p:cNvSpPr>
            <a:spLocks noChangeShapeType="1"/>
          </p:cNvSpPr>
          <p:nvPr/>
        </p:nvSpPr>
        <p:spPr bwMode="auto">
          <a:xfrm flipH="1">
            <a:off x="7092950" y="1916113"/>
            <a:ext cx="0" cy="79216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82" name="Line 20"/>
          <p:cNvSpPr>
            <a:spLocks noChangeShapeType="1"/>
          </p:cNvSpPr>
          <p:nvPr/>
        </p:nvSpPr>
        <p:spPr bwMode="auto">
          <a:xfrm flipV="1">
            <a:off x="2051050" y="1916113"/>
            <a:ext cx="5041900" cy="63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3078" name="Text Box 22"/>
          <p:cNvSpPr txBox="1">
            <a:spLocks noChangeArrowheads="1"/>
          </p:cNvSpPr>
          <p:nvPr/>
        </p:nvSpPr>
        <p:spPr bwMode="auto">
          <a:xfrm>
            <a:off x="7019925" y="1989138"/>
            <a:ext cx="1728788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latin typeface="Arial" charset="0"/>
              </a:rPr>
              <a:t>Úspora E</a:t>
            </a:r>
            <a:r>
              <a:rPr lang="cs-CZ" baseline="-25000">
                <a:solidFill>
                  <a:schemeClr val="bg1"/>
                </a:solidFill>
                <a:latin typeface="Arial" charset="0"/>
              </a:rPr>
              <a:t>A</a:t>
            </a:r>
            <a:endParaRPr lang="cs-CZ" b="1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>
            <a:off x="2051050" y="1916113"/>
            <a:ext cx="9525" cy="165576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835150" y="2852738"/>
            <a:ext cx="893763" cy="457200"/>
            <a:chOff x="2738" y="981"/>
            <a:chExt cx="563" cy="288"/>
          </a:xfrm>
        </p:grpSpPr>
        <p:sp>
          <p:nvSpPr>
            <p:cNvPr id="28707" name="Text Box 27"/>
            <p:cNvSpPr txBox="1">
              <a:spLocks noChangeArrowheads="1"/>
            </p:cNvSpPr>
            <p:nvPr/>
          </p:nvSpPr>
          <p:spPr bwMode="auto">
            <a:xfrm>
              <a:off x="2738" y="981"/>
              <a:ext cx="56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latin typeface="Arial" charset="0"/>
                </a:rPr>
                <a:t>E</a:t>
              </a:r>
              <a:r>
                <a:rPr lang="cs-CZ" b="1" baseline="-25000">
                  <a:solidFill>
                    <a:schemeClr val="bg1"/>
                  </a:solidFill>
                  <a:latin typeface="Arial" charset="0"/>
                </a:rPr>
                <a:t>A1</a:t>
              </a:r>
            </a:p>
          </p:txBody>
        </p:sp>
        <p:sp>
          <p:nvSpPr>
            <p:cNvPr id="28708" name="Line 28"/>
            <p:cNvSpPr>
              <a:spLocks noChangeShapeType="1"/>
            </p:cNvSpPr>
            <p:nvPr/>
          </p:nvSpPr>
          <p:spPr bwMode="auto">
            <a:xfrm>
              <a:off x="2925" y="1026"/>
              <a:ext cx="182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8686" name="Line 33"/>
          <p:cNvSpPr>
            <a:spLocks noChangeShapeType="1"/>
          </p:cNvSpPr>
          <p:nvPr/>
        </p:nvSpPr>
        <p:spPr bwMode="auto">
          <a:xfrm flipV="1">
            <a:off x="611188" y="476250"/>
            <a:ext cx="0" cy="5689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3090" name="Freeform 34"/>
          <p:cNvSpPr>
            <a:spLocks/>
          </p:cNvSpPr>
          <p:nvPr/>
        </p:nvSpPr>
        <p:spPr bwMode="auto">
          <a:xfrm>
            <a:off x="3721100" y="2678113"/>
            <a:ext cx="4483100" cy="2300287"/>
          </a:xfrm>
          <a:custGeom>
            <a:avLst/>
            <a:gdLst>
              <a:gd name="T0" fmla="*/ 0 w 2824"/>
              <a:gd name="T1" fmla="*/ 2147483647 h 1449"/>
              <a:gd name="T2" fmla="*/ 2147483647 w 2824"/>
              <a:gd name="T3" fmla="*/ 2147483647 h 1449"/>
              <a:gd name="T4" fmla="*/ 2147483647 w 2824"/>
              <a:gd name="T5" fmla="*/ 2147483647 h 1449"/>
              <a:gd name="T6" fmla="*/ 2147483647 w 2824"/>
              <a:gd name="T7" fmla="*/ 2147483647 h 1449"/>
              <a:gd name="T8" fmla="*/ 2147483647 w 2824"/>
              <a:gd name="T9" fmla="*/ 2147483647 h 1449"/>
              <a:gd name="T10" fmla="*/ 2147483647 w 2824"/>
              <a:gd name="T11" fmla="*/ 2147483647 h 1449"/>
              <a:gd name="T12" fmla="*/ 2147483647 w 2824"/>
              <a:gd name="T13" fmla="*/ 2147483647 h 1449"/>
              <a:gd name="T14" fmla="*/ 2147483647 w 2824"/>
              <a:gd name="T15" fmla="*/ 2147483647 h 1449"/>
              <a:gd name="T16" fmla="*/ 2147483647 w 2824"/>
              <a:gd name="T17" fmla="*/ 2147483647 h 1449"/>
              <a:gd name="T18" fmla="*/ 2147483647 w 2824"/>
              <a:gd name="T19" fmla="*/ 2147483647 h 1449"/>
              <a:gd name="T20" fmla="*/ 2147483647 w 2824"/>
              <a:gd name="T21" fmla="*/ 2147483647 h 1449"/>
              <a:gd name="T22" fmla="*/ 2147483647 w 2824"/>
              <a:gd name="T23" fmla="*/ 2147483647 h 1449"/>
              <a:gd name="T24" fmla="*/ 2147483647 w 2824"/>
              <a:gd name="T25" fmla="*/ 2147483647 h 1449"/>
              <a:gd name="T26" fmla="*/ 2147483647 w 2824"/>
              <a:gd name="T27" fmla="*/ 2147483647 h 1449"/>
              <a:gd name="T28" fmla="*/ 2147483647 w 2824"/>
              <a:gd name="T29" fmla="*/ 2147483647 h 1449"/>
              <a:gd name="T30" fmla="*/ 2147483647 w 2824"/>
              <a:gd name="T31" fmla="*/ 2147483647 h 1449"/>
              <a:gd name="T32" fmla="*/ 2147483647 w 2824"/>
              <a:gd name="T33" fmla="*/ 2147483647 h 1449"/>
              <a:gd name="T34" fmla="*/ 2147483647 w 2824"/>
              <a:gd name="T35" fmla="*/ 2147483647 h 1449"/>
              <a:gd name="T36" fmla="*/ 2147483647 w 2824"/>
              <a:gd name="T37" fmla="*/ 2147483647 h 144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824"/>
              <a:gd name="T58" fmla="*/ 0 h 1449"/>
              <a:gd name="T59" fmla="*/ 2824 w 2824"/>
              <a:gd name="T60" fmla="*/ 1449 h 144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824" h="1449">
                <a:moveTo>
                  <a:pt x="0" y="569"/>
                </a:moveTo>
                <a:cubicBezTo>
                  <a:pt x="44" y="566"/>
                  <a:pt x="197" y="564"/>
                  <a:pt x="264" y="561"/>
                </a:cubicBezTo>
                <a:cubicBezTo>
                  <a:pt x="331" y="558"/>
                  <a:pt x="353" y="561"/>
                  <a:pt x="400" y="553"/>
                </a:cubicBezTo>
                <a:cubicBezTo>
                  <a:pt x="447" y="545"/>
                  <a:pt x="498" y="566"/>
                  <a:pt x="545" y="513"/>
                </a:cubicBezTo>
                <a:cubicBezTo>
                  <a:pt x="592" y="460"/>
                  <a:pt x="640" y="309"/>
                  <a:pt x="680" y="233"/>
                </a:cubicBezTo>
                <a:cubicBezTo>
                  <a:pt x="720" y="157"/>
                  <a:pt x="741" y="81"/>
                  <a:pt x="784" y="57"/>
                </a:cubicBezTo>
                <a:cubicBezTo>
                  <a:pt x="827" y="33"/>
                  <a:pt x="879" y="0"/>
                  <a:pt x="936" y="89"/>
                </a:cubicBezTo>
                <a:cubicBezTo>
                  <a:pt x="993" y="178"/>
                  <a:pt x="1061" y="492"/>
                  <a:pt x="1128" y="593"/>
                </a:cubicBezTo>
                <a:cubicBezTo>
                  <a:pt x="1195" y="694"/>
                  <a:pt x="1268" y="693"/>
                  <a:pt x="1336" y="697"/>
                </a:cubicBezTo>
                <a:cubicBezTo>
                  <a:pt x="1404" y="701"/>
                  <a:pt x="1480" y="685"/>
                  <a:pt x="1536" y="617"/>
                </a:cubicBezTo>
                <a:cubicBezTo>
                  <a:pt x="1592" y="549"/>
                  <a:pt x="1627" y="338"/>
                  <a:pt x="1675" y="286"/>
                </a:cubicBezTo>
                <a:cubicBezTo>
                  <a:pt x="1723" y="234"/>
                  <a:pt x="1779" y="221"/>
                  <a:pt x="1827" y="302"/>
                </a:cubicBezTo>
                <a:cubicBezTo>
                  <a:pt x="1875" y="383"/>
                  <a:pt x="1924" y="625"/>
                  <a:pt x="1963" y="774"/>
                </a:cubicBezTo>
                <a:cubicBezTo>
                  <a:pt x="2002" y="923"/>
                  <a:pt x="2028" y="1105"/>
                  <a:pt x="2059" y="1198"/>
                </a:cubicBezTo>
                <a:cubicBezTo>
                  <a:pt x="2090" y="1291"/>
                  <a:pt x="2111" y="1299"/>
                  <a:pt x="2147" y="1334"/>
                </a:cubicBezTo>
                <a:cubicBezTo>
                  <a:pt x="2183" y="1369"/>
                  <a:pt x="2232" y="1389"/>
                  <a:pt x="2275" y="1406"/>
                </a:cubicBezTo>
                <a:cubicBezTo>
                  <a:pt x="2318" y="1423"/>
                  <a:pt x="2363" y="1431"/>
                  <a:pt x="2403" y="1438"/>
                </a:cubicBezTo>
                <a:cubicBezTo>
                  <a:pt x="2443" y="1445"/>
                  <a:pt x="2445" y="1444"/>
                  <a:pt x="2515" y="1446"/>
                </a:cubicBezTo>
                <a:cubicBezTo>
                  <a:pt x="2585" y="1448"/>
                  <a:pt x="2760" y="1449"/>
                  <a:pt x="2824" y="1449"/>
                </a:cubicBezTo>
              </a:path>
            </a:pathLst>
          </a:custGeom>
          <a:noFill/>
          <a:ln w="38100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3093" name="Text Box 37"/>
          <p:cNvSpPr txBox="1">
            <a:spLocks noChangeArrowheads="1"/>
          </p:cNvSpPr>
          <p:nvPr/>
        </p:nvSpPr>
        <p:spPr bwMode="auto">
          <a:xfrm>
            <a:off x="7956550" y="3933825"/>
            <a:ext cx="893763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  <a:cs typeface="Times New Roman" pitchFamily="18" charset="0"/>
              </a:rPr>
              <a:t>∆</a:t>
            </a:r>
            <a:r>
              <a:rPr lang="cs-CZ">
                <a:solidFill>
                  <a:schemeClr val="bg1"/>
                </a:solidFill>
                <a:latin typeface="Arial" charset="0"/>
              </a:rPr>
              <a:t>H</a:t>
            </a:r>
            <a:endParaRPr lang="cs-CZ" b="1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3094" name="Line 38"/>
          <p:cNvSpPr>
            <a:spLocks noChangeShapeType="1"/>
          </p:cNvSpPr>
          <p:nvPr/>
        </p:nvSpPr>
        <p:spPr bwMode="auto">
          <a:xfrm>
            <a:off x="8101013" y="3573463"/>
            <a:ext cx="0" cy="13684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3095" name="Line 39"/>
          <p:cNvSpPr>
            <a:spLocks noChangeShapeType="1"/>
          </p:cNvSpPr>
          <p:nvPr/>
        </p:nvSpPr>
        <p:spPr bwMode="auto">
          <a:xfrm flipV="1">
            <a:off x="5076825" y="2708275"/>
            <a:ext cx="2016125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3096" name="Line 40"/>
          <p:cNvSpPr>
            <a:spLocks noChangeShapeType="1"/>
          </p:cNvSpPr>
          <p:nvPr/>
        </p:nvSpPr>
        <p:spPr bwMode="auto">
          <a:xfrm>
            <a:off x="5076825" y="2708275"/>
            <a:ext cx="9525" cy="863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3097" name="Line 41"/>
          <p:cNvSpPr>
            <a:spLocks noChangeShapeType="1"/>
          </p:cNvSpPr>
          <p:nvPr/>
        </p:nvSpPr>
        <p:spPr bwMode="auto">
          <a:xfrm>
            <a:off x="6516688" y="3068638"/>
            <a:ext cx="0" cy="7207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4572000" y="3573463"/>
            <a:ext cx="893763" cy="457200"/>
            <a:chOff x="2738" y="981"/>
            <a:chExt cx="563" cy="288"/>
          </a:xfrm>
        </p:grpSpPr>
        <p:sp>
          <p:nvSpPr>
            <p:cNvPr id="28705" name="Text Box 43"/>
            <p:cNvSpPr txBox="1">
              <a:spLocks noChangeArrowheads="1"/>
            </p:cNvSpPr>
            <p:nvPr/>
          </p:nvSpPr>
          <p:spPr bwMode="auto">
            <a:xfrm>
              <a:off x="2738" y="981"/>
              <a:ext cx="56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latin typeface="Arial" charset="0"/>
                </a:rPr>
                <a:t>E</a:t>
              </a:r>
              <a:r>
                <a:rPr lang="cs-CZ" b="1" baseline="-25000">
                  <a:solidFill>
                    <a:schemeClr val="bg1"/>
                  </a:solidFill>
                  <a:latin typeface="Arial" charset="0"/>
                </a:rPr>
                <a:t>A2</a:t>
              </a:r>
            </a:p>
          </p:txBody>
        </p:sp>
        <p:sp>
          <p:nvSpPr>
            <p:cNvPr id="28706" name="Line 44"/>
            <p:cNvSpPr>
              <a:spLocks noChangeShapeType="1"/>
            </p:cNvSpPr>
            <p:nvPr/>
          </p:nvSpPr>
          <p:spPr bwMode="auto">
            <a:xfrm>
              <a:off x="2925" y="1026"/>
              <a:ext cx="182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5867400" y="3789363"/>
            <a:ext cx="893763" cy="457200"/>
            <a:chOff x="2738" y="981"/>
            <a:chExt cx="563" cy="288"/>
          </a:xfrm>
        </p:grpSpPr>
        <p:sp>
          <p:nvSpPr>
            <p:cNvPr id="28703" name="Text Box 46"/>
            <p:cNvSpPr txBox="1">
              <a:spLocks noChangeArrowheads="1"/>
            </p:cNvSpPr>
            <p:nvPr/>
          </p:nvSpPr>
          <p:spPr bwMode="auto">
            <a:xfrm>
              <a:off x="2738" y="981"/>
              <a:ext cx="56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>
                  <a:solidFill>
                    <a:schemeClr val="bg1"/>
                  </a:solidFill>
                  <a:latin typeface="Arial" charset="0"/>
                </a:rPr>
                <a:t>E</a:t>
              </a:r>
              <a:r>
                <a:rPr lang="cs-CZ" b="1" baseline="-25000">
                  <a:solidFill>
                    <a:schemeClr val="bg1"/>
                  </a:solidFill>
                  <a:latin typeface="Arial" charset="0"/>
                </a:rPr>
                <a:t>A3</a:t>
              </a:r>
            </a:p>
          </p:txBody>
        </p:sp>
        <p:sp>
          <p:nvSpPr>
            <p:cNvPr id="28704" name="Line 47"/>
            <p:cNvSpPr>
              <a:spLocks noChangeShapeType="1"/>
            </p:cNvSpPr>
            <p:nvPr/>
          </p:nvSpPr>
          <p:spPr bwMode="auto">
            <a:xfrm>
              <a:off x="2925" y="1026"/>
              <a:ext cx="182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73104" name="Text Box 48"/>
          <p:cNvSpPr txBox="1">
            <a:spLocks noChangeArrowheads="1"/>
          </p:cNvSpPr>
          <p:nvPr/>
        </p:nvSpPr>
        <p:spPr bwMode="auto">
          <a:xfrm>
            <a:off x="1619250" y="1484313"/>
            <a:ext cx="863600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A</a:t>
            </a:r>
            <a:r>
              <a:rPr lang="cs-CZ" sz="1800">
                <a:solidFill>
                  <a:schemeClr val="bg1"/>
                </a:solidFill>
                <a:sym typeface="Wingdings" pitchFamily="2" charset="2"/>
              </a:rPr>
              <a:t></a:t>
            </a:r>
            <a:r>
              <a:rPr lang="cs-CZ" sz="180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B</a:t>
            </a:r>
          </a:p>
        </p:txBody>
      </p:sp>
      <p:sp>
        <p:nvSpPr>
          <p:cNvPr id="173105" name="Text Box 49"/>
          <p:cNvSpPr txBox="1">
            <a:spLocks noChangeArrowheads="1"/>
          </p:cNvSpPr>
          <p:nvPr/>
        </p:nvSpPr>
        <p:spPr bwMode="auto">
          <a:xfrm>
            <a:off x="539750" y="3213100"/>
            <a:ext cx="863600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solidFill>
                  <a:schemeClr val="bg1"/>
                </a:solidFill>
                <a:latin typeface="Arial" charset="0"/>
              </a:rPr>
              <a:t>A + B</a:t>
            </a:r>
          </a:p>
        </p:txBody>
      </p:sp>
      <p:sp>
        <p:nvSpPr>
          <p:cNvPr id="173106" name="Text Box 50"/>
          <p:cNvSpPr txBox="1">
            <a:spLocks noChangeArrowheads="1"/>
          </p:cNvSpPr>
          <p:nvPr/>
        </p:nvSpPr>
        <p:spPr bwMode="auto">
          <a:xfrm>
            <a:off x="2987675" y="4581525"/>
            <a:ext cx="504825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AB</a:t>
            </a:r>
          </a:p>
        </p:txBody>
      </p:sp>
      <p:sp>
        <p:nvSpPr>
          <p:cNvPr id="173107" name="Text Box 51"/>
          <p:cNvSpPr txBox="1">
            <a:spLocks noChangeArrowheads="1"/>
          </p:cNvSpPr>
          <p:nvPr/>
        </p:nvSpPr>
        <p:spPr bwMode="auto">
          <a:xfrm>
            <a:off x="3635375" y="3213100"/>
            <a:ext cx="1008063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b="1">
                <a:solidFill>
                  <a:schemeClr val="bg1"/>
                </a:solidFill>
                <a:latin typeface="Arial Narrow" pitchFamily="34" charset="0"/>
              </a:rPr>
              <a:t>A +B + K</a:t>
            </a:r>
          </a:p>
        </p:txBody>
      </p:sp>
      <p:sp>
        <p:nvSpPr>
          <p:cNvPr id="173108" name="Text Box 52"/>
          <p:cNvSpPr txBox="1">
            <a:spLocks noChangeArrowheads="1"/>
          </p:cNvSpPr>
          <p:nvPr/>
        </p:nvSpPr>
        <p:spPr bwMode="auto">
          <a:xfrm>
            <a:off x="5292725" y="3213100"/>
            <a:ext cx="1008063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solidFill>
                  <a:schemeClr val="bg1"/>
                </a:solidFill>
                <a:latin typeface="Arial" charset="0"/>
              </a:rPr>
              <a:t>A + BK</a:t>
            </a:r>
          </a:p>
        </p:txBody>
      </p:sp>
      <p:sp>
        <p:nvSpPr>
          <p:cNvPr id="173109" name="Text Box 53"/>
          <p:cNvSpPr txBox="1">
            <a:spLocks noChangeArrowheads="1"/>
          </p:cNvSpPr>
          <p:nvPr/>
        </p:nvSpPr>
        <p:spPr bwMode="auto">
          <a:xfrm>
            <a:off x="7019925" y="4508500"/>
            <a:ext cx="1079500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solidFill>
                  <a:schemeClr val="bg1"/>
                </a:solidFill>
                <a:latin typeface="Arial" charset="0"/>
              </a:rPr>
              <a:t>AB + K</a:t>
            </a:r>
          </a:p>
        </p:txBody>
      </p:sp>
      <p:sp>
        <p:nvSpPr>
          <p:cNvPr id="173110" name="Text Box 54"/>
          <p:cNvSpPr txBox="1">
            <a:spLocks noChangeArrowheads="1"/>
          </p:cNvSpPr>
          <p:nvPr/>
        </p:nvSpPr>
        <p:spPr bwMode="auto">
          <a:xfrm>
            <a:off x="4500563" y="2349500"/>
            <a:ext cx="1152525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b="1">
                <a:solidFill>
                  <a:schemeClr val="bg1"/>
                </a:solidFill>
                <a:latin typeface="Arial Narrow" pitchFamily="34" charset="0"/>
              </a:rPr>
              <a:t>A + B</a:t>
            </a:r>
            <a:r>
              <a:rPr lang="cs-CZ" sz="1800" b="1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</a:t>
            </a:r>
            <a:r>
              <a:rPr lang="cs-CZ" sz="1800" b="1">
                <a:solidFill>
                  <a:schemeClr val="bg1"/>
                </a:solidFill>
                <a:latin typeface="Arial Narrow" pitchFamily="34" charset="0"/>
              </a:rPr>
              <a:t> K</a:t>
            </a:r>
          </a:p>
        </p:txBody>
      </p:sp>
      <p:sp>
        <p:nvSpPr>
          <p:cNvPr id="173111" name="Text Box 55"/>
          <p:cNvSpPr txBox="1">
            <a:spLocks noChangeArrowheads="1"/>
          </p:cNvSpPr>
          <p:nvPr/>
        </p:nvSpPr>
        <p:spPr bwMode="auto">
          <a:xfrm>
            <a:off x="5867400" y="2708275"/>
            <a:ext cx="1152525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b="1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cs-CZ" sz="1800" b="1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</a:t>
            </a:r>
            <a:r>
              <a:rPr lang="cs-CZ" sz="1800" b="1">
                <a:solidFill>
                  <a:schemeClr val="bg1"/>
                </a:solidFill>
                <a:latin typeface="Arial Narrow" pitchFamily="34" charset="0"/>
              </a:rPr>
              <a:t> B</a:t>
            </a:r>
            <a:r>
              <a:rPr lang="cs-CZ" sz="1800" b="1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</a:t>
            </a:r>
            <a:r>
              <a:rPr lang="cs-CZ" sz="1800" b="1">
                <a:solidFill>
                  <a:schemeClr val="bg1"/>
                </a:solidFill>
                <a:latin typeface="Arial Narrow" pitchFamily="34" charset="0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7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7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7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7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2" grpId="0" animBg="1"/>
      <p:bldP spid="173062" grpId="1" animBg="1"/>
      <p:bldP spid="173065" grpId="0" animBg="1"/>
      <p:bldP spid="173075" grpId="0" animBg="1"/>
      <p:bldP spid="173078" grpId="0"/>
      <p:bldP spid="173081" grpId="0" animBg="1"/>
      <p:bldP spid="173090" grpId="0" animBg="1"/>
      <p:bldP spid="173090" grpId="1" animBg="1"/>
      <p:bldP spid="173093" grpId="0"/>
      <p:bldP spid="173094" grpId="0" animBg="1"/>
      <p:bldP spid="173095" grpId="0" animBg="1"/>
      <p:bldP spid="173096" grpId="0" animBg="1"/>
      <p:bldP spid="173097" grpId="0" animBg="1"/>
      <p:bldP spid="173104" grpId="0"/>
      <p:bldP spid="173105" grpId="0"/>
      <p:bldP spid="173106" grpId="0"/>
      <p:bldP spid="173107" grpId="0"/>
      <p:bldP spid="173108" grpId="0"/>
      <p:bldP spid="173109" grpId="0"/>
      <p:bldP spid="173110" grpId="0"/>
      <p:bldP spid="1731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908721"/>
            <a:ext cx="8568952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marL="514350" indent="-514350" algn="just"/>
            <a:endParaRPr lang="cs-CZ" sz="11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 startAt="3"/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Vliv katalyzátorů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rce</a:t>
            </a:r>
            <a:endParaRPr lang="cs-CZ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cs-CZ" sz="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 typy katalyzátorů: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b="1" dirty="0" err="1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Pozivní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– aktivátory: </a:t>
            </a:r>
          </a:p>
          <a:p>
            <a:pPr marL="1828800" lvl="3" indent="-457200">
              <a:buFont typeface="Arial" pitchFamily="34" charset="0"/>
              <a:buChar char="‒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snižují aktivační energii →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urychlují reakci</a:t>
            </a:r>
          </a:p>
          <a:p>
            <a:pPr marL="1828800" lvl="3" indent="-457200"/>
            <a:endParaRPr lang="cs-CZ" sz="2400" dirty="0" smtClean="0">
              <a:solidFill>
                <a:schemeClr val="bg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Negativní – inhibitory:</a:t>
            </a:r>
          </a:p>
          <a:p>
            <a:pPr lvl="3">
              <a:buFont typeface="Arial" pitchFamily="34" charset="0"/>
              <a:buChar char="‒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  zvyšují aktivační energii →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zpomalují reakci</a:t>
            </a:r>
          </a:p>
          <a:p>
            <a:pPr marL="1428750" lvl="2" indent="-514350" algn="just">
              <a:buFont typeface="+mj-lt"/>
              <a:buAutoNum type="arabicPeriod"/>
            </a:pPr>
            <a:endParaRPr lang="cs-CZ" sz="2800" b="1" dirty="0" smtClean="0">
              <a:solidFill>
                <a:srgbClr val="C0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endParaRPr lang="cs-CZ" sz="28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827584" y="1700808"/>
            <a:ext cx="1080120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908721"/>
            <a:ext cx="8568952" cy="764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Pohled z makrosvěta</a:t>
            </a:r>
          </a:p>
          <a:p>
            <a:pPr algn="just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3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Formální Reakční Kinetika</a:t>
            </a:r>
          </a:p>
          <a:p>
            <a:pPr marL="514350" indent="-514350" algn="just"/>
            <a:endParaRPr lang="cs-CZ" sz="11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 startAt="3"/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Vliv katalyzátorů na průběh chemické </a:t>
            </a:r>
            <a:r>
              <a:rPr lang="cs-CZ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rce</a:t>
            </a:r>
            <a:endParaRPr lang="cs-CZ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cs-CZ" sz="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 typy katalýzy: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Homogenní: </a:t>
            </a:r>
          </a:p>
          <a:p>
            <a:pPr marL="1828800" lvl="3" indent="-457200">
              <a:buFont typeface="Arial" pitchFamily="34" charset="0"/>
              <a:buChar char="‒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reaktanty a katalyzátor ve stejné fázi</a:t>
            </a:r>
          </a:p>
          <a:p>
            <a:pPr marL="1828800" lvl="3" indent="-457200">
              <a:buFont typeface="Arial" pitchFamily="34" charset="0"/>
              <a:buChar char="‒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např.: 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rozklad kyseliny mravenčí</a:t>
            </a:r>
          </a:p>
          <a:p>
            <a:pPr>
              <a:buFontTx/>
              <a:buNone/>
              <a:defRPr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		    HCOOH → H</a:t>
            </a:r>
            <a:r>
              <a:rPr lang="cs-CZ" sz="24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+ CO   (katalyzátor H</a:t>
            </a:r>
            <a:r>
              <a:rPr lang="cs-CZ" sz="24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828800" lvl="3" indent="-457200"/>
            <a:endParaRPr lang="cs-CZ" sz="2400" dirty="0" smtClean="0">
              <a:solidFill>
                <a:schemeClr val="bg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Heterogenní:</a:t>
            </a:r>
          </a:p>
          <a:p>
            <a:pPr lvl="3">
              <a:buFont typeface="Arial" pitchFamily="34" charset="0"/>
              <a:buChar char="‒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  reaktanty a katalyzátor v různé fázi</a:t>
            </a:r>
            <a:endParaRPr lang="cs-CZ" sz="2400" b="1" dirty="0" smtClean="0">
              <a:solidFill>
                <a:schemeClr val="bg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lvl="3">
              <a:buFont typeface="Arial" pitchFamily="34" charset="0"/>
              <a:buChar char="‒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např. syntéza amoniaku z prvků</a:t>
            </a:r>
          </a:p>
          <a:p>
            <a:pPr>
              <a:buFontTx/>
              <a:buNone/>
              <a:defRPr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		  3H</a:t>
            </a:r>
            <a:r>
              <a:rPr lang="cs-CZ" sz="24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(g) + N</a:t>
            </a:r>
            <a:r>
              <a:rPr lang="cs-CZ" sz="24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(g) → 2NH</a:t>
            </a:r>
            <a:r>
              <a:rPr lang="cs-CZ" sz="24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(g)       (kat.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2400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3"/>
            <a:endParaRPr lang="cs-CZ" sz="2400" b="1" dirty="0" smtClean="0">
              <a:solidFill>
                <a:srgbClr val="C0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1428750" lvl="2" indent="-514350" algn="just">
              <a:buFont typeface="+mj-lt"/>
              <a:buAutoNum type="arabicPeriod"/>
            </a:pPr>
            <a:endParaRPr lang="cs-CZ" sz="2800" b="1" dirty="0" smtClean="0">
              <a:solidFill>
                <a:srgbClr val="C0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endParaRPr lang="cs-CZ" sz="28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755576" y="1628800"/>
            <a:ext cx="108012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644008" y="2465512"/>
            <a:ext cx="4499992" cy="43924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L="342900" indent="-342900">
              <a:buNone/>
            </a:pPr>
            <a:r>
              <a:rPr lang="cs-CZ" sz="4400" b="1" dirty="0" smtClean="0">
                <a:latin typeface="Arial" pitchFamily="34" charset="0"/>
                <a:cs typeface="Arial" pitchFamily="34" charset="0"/>
              </a:rPr>
              <a:t>Formální reakční kinetika: 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popisuje časový průběh </a:t>
            </a:r>
            <a:r>
              <a:rPr lang="cs-CZ" sz="4000" dirty="0" err="1" smtClean="0">
                <a:effectLst/>
                <a:latin typeface="Arial" pitchFamily="34" charset="0"/>
                <a:cs typeface="Arial" pitchFamily="34" charset="0"/>
              </a:rPr>
              <a:t>rcí</a:t>
            </a:r>
            <a:endParaRPr lang="cs-CZ" sz="40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zavádí  a definuje : </a:t>
            </a:r>
            <a:r>
              <a:rPr lang="cs-CZ" sz="4000" b="1" i="1" dirty="0" smtClean="0">
                <a:effectLst/>
                <a:latin typeface="Arial" pitchFamily="34" charset="0"/>
                <a:cs typeface="Arial" pitchFamily="34" charset="0"/>
              </a:rPr>
              <a:t>rychlost reakce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vysvětluje  závislost rychlosti chemické </a:t>
            </a:r>
            <a:r>
              <a:rPr lang="cs-CZ" sz="4000" dirty="0" err="1" smtClean="0">
                <a:effectLst/>
                <a:latin typeface="Arial" pitchFamily="34" charset="0"/>
                <a:cs typeface="Arial" pitchFamily="34" charset="0"/>
              </a:rPr>
              <a:t>rce</a:t>
            </a:r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 na reakčních podmínkách</a:t>
            </a:r>
          </a:p>
          <a:p>
            <a:pPr marL="342900" indent="-342900">
              <a:buFont typeface="Wingdings" pitchFamily="2" charset="2"/>
              <a:buChar char="§"/>
            </a:pPr>
            <a:endParaRPr lang="cs-CZ" sz="1400" b="1" i="1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342900" indent="-342900">
              <a:buNone/>
            </a:pPr>
            <a:endParaRPr lang="cs-CZ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67544" y="2204864"/>
            <a:ext cx="3960440" cy="338437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L="342900" indent="-342900">
              <a:spcBef>
                <a:spcPts val="600"/>
              </a:spcBef>
              <a:buNone/>
            </a:pPr>
            <a:endParaRPr lang="cs-CZ" sz="4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600"/>
              </a:spcBef>
              <a:buNone/>
            </a:pPr>
            <a:endParaRPr lang="cs-CZ" sz="4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600"/>
              </a:spcBef>
              <a:buNone/>
            </a:pPr>
            <a:r>
              <a:rPr lang="cs-CZ" sz="4400" b="1" dirty="0" smtClean="0">
                <a:latin typeface="Arial" pitchFamily="34" charset="0"/>
                <a:cs typeface="Arial" pitchFamily="34" charset="0"/>
              </a:rPr>
              <a:t>Nauka o reakčním mechanismu</a:t>
            </a:r>
          </a:p>
          <a:p>
            <a:pPr marL="342900" indent="-342900">
              <a:buNone/>
            </a:pPr>
            <a:endParaRPr lang="cs-CZ" sz="2000" b="1" dirty="0" smtClean="0"/>
          </a:p>
          <a:p>
            <a:pPr marL="342900" indent="-342900">
              <a:buNone/>
            </a:pPr>
            <a:endParaRPr lang="cs-CZ" sz="20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 smtClean="0"/>
              <a:t>Reakční kinetika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2411760" y="1340768"/>
            <a:ext cx="4680520" cy="0"/>
          </a:xfrm>
          <a:prstGeom prst="line">
            <a:avLst/>
          </a:prstGeom>
          <a:ln w="193675" cap="sq" cmpd="sng"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Skupina 14"/>
          <p:cNvGrpSpPr/>
          <p:nvPr/>
        </p:nvGrpSpPr>
        <p:grpSpPr>
          <a:xfrm rot="21300396">
            <a:off x="4389350" y="1856883"/>
            <a:ext cx="2548554" cy="531678"/>
            <a:chOff x="4169886" y="2012443"/>
            <a:chExt cx="2548554" cy="531678"/>
          </a:xfrm>
        </p:grpSpPr>
        <p:sp>
          <p:nvSpPr>
            <p:cNvPr id="9" name="Šipka doprava 8"/>
            <p:cNvSpPr/>
            <p:nvPr/>
          </p:nvSpPr>
          <p:spPr>
            <a:xfrm rot="2322772">
              <a:off x="4169886" y="2012443"/>
              <a:ext cx="2548554" cy="531678"/>
            </a:xfrm>
            <a:prstGeom prst="rightArrow">
              <a:avLst>
                <a:gd name="adj1" fmla="val 50000"/>
                <a:gd name="adj2" fmla="val 43422"/>
              </a:avLst>
            </a:prstGeom>
            <a:ln>
              <a:solidFill>
                <a:schemeClr val="accent1">
                  <a:alpha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TextovéPole 9"/>
            <p:cNvSpPr txBox="1"/>
            <p:nvPr/>
          </p:nvSpPr>
          <p:spPr>
            <a:xfrm rot="13280001" flipV="1">
              <a:off x="4608498" y="2120195"/>
              <a:ext cx="1857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makrosvěta</a:t>
              </a:r>
              <a:endParaRPr lang="cs-C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Skupina 13"/>
          <p:cNvGrpSpPr/>
          <p:nvPr/>
        </p:nvGrpSpPr>
        <p:grpSpPr>
          <a:xfrm rot="943007">
            <a:off x="3151673" y="848696"/>
            <a:ext cx="605574" cy="2743780"/>
            <a:chOff x="3219060" y="714775"/>
            <a:chExt cx="605574" cy="2743780"/>
          </a:xfrm>
        </p:grpSpPr>
        <p:sp>
          <p:nvSpPr>
            <p:cNvPr id="13" name="Šipka doprava 12"/>
            <p:cNvSpPr/>
            <p:nvPr/>
          </p:nvSpPr>
          <p:spPr>
            <a:xfrm rot="7528060" flipV="1">
              <a:off x="2149957" y="1783878"/>
              <a:ext cx="2743780" cy="605574"/>
            </a:xfrm>
            <a:prstGeom prst="rightArrow">
              <a:avLst/>
            </a:prstGeom>
            <a:ln>
              <a:solidFill>
                <a:schemeClr val="accent1">
                  <a:alpha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TextovéPole 11"/>
            <p:cNvSpPr txBox="1"/>
            <p:nvPr/>
          </p:nvSpPr>
          <p:spPr>
            <a:xfrm rot="7539874" flipV="1">
              <a:off x="2681839" y="1671684"/>
              <a:ext cx="1857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mikrosvěta</a:t>
              </a:r>
              <a:endParaRPr lang="cs-C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01952"/>
            <a:ext cx="7156648" cy="440736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err="1" smtClean="0">
                <a:effectLst/>
                <a:latin typeface="Arial" pitchFamily="34" charset="0"/>
                <a:cs typeface="Arial" pitchFamily="34" charset="0"/>
                <a:hlinkClick r:id="rId2"/>
              </a:rPr>
              <a:t>Maraček</a:t>
            </a:r>
            <a:r>
              <a:rPr lang="cs-CZ" dirty="0" smtClean="0">
                <a:effectLst/>
                <a:latin typeface="Arial" pitchFamily="34" charset="0"/>
                <a:cs typeface="Arial" pitchFamily="34" charset="0"/>
                <a:hlinkClick r:id="rId2"/>
              </a:rPr>
              <a:t>, A . a Honza, J.  Chemie pro čtyřletá gymnázia. </a:t>
            </a:r>
            <a:r>
              <a:rPr lang="cs-CZ" dirty="0" smtClean="0">
                <a:effectLst/>
                <a:latin typeface="Arial" pitchFamily="34" charset="0"/>
                <a:cs typeface="Arial" pitchFamily="34" charset="0"/>
              </a:rPr>
              <a:t>Nakladatelství Olomouc, 1998.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effectLst/>
                <a:latin typeface="Arial" pitchFamily="34" charset="0"/>
                <a:cs typeface="Arial" pitchFamily="34" charset="0"/>
              </a:rPr>
              <a:t>Jiří </a:t>
            </a:r>
            <a:r>
              <a:rPr lang="cs-CZ" dirty="0" err="1" smtClean="0">
                <a:effectLst/>
                <a:latin typeface="Arial" pitchFamily="34" charset="0"/>
                <a:cs typeface="Arial" pitchFamily="34" charset="0"/>
              </a:rPr>
              <a:t>Klikorka</a:t>
            </a:r>
            <a:r>
              <a:rPr lang="cs-CZ" dirty="0" smtClean="0">
                <a:effectLst/>
                <a:latin typeface="Arial" pitchFamily="34" charset="0"/>
                <a:cs typeface="Arial" pitchFamily="34" charset="0"/>
              </a:rPr>
              <a:t>, Bohumil Hájek, Jiří </a:t>
            </a:r>
            <a:r>
              <a:rPr lang="cs-CZ" dirty="0" err="1" smtClean="0">
                <a:effectLst/>
                <a:latin typeface="Arial" pitchFamily="34" charset="0"/>
                <a:cs typeface="Arial" pitchFamily="34" charset="0"/>
              </a:rPr>
              <a:t>Votinský</a:t>
            </a:r>
            <a:r>
              <a:rPr lang="cs-CZ" dirty="0" smtClean="0">
                <a:effectLst/>
                <a:latin typeface="Arial" pitchFamily="34" charset="0"/>
                <a:cs typeface="Arial" pitchFamily="34" charset="0"/>
              </a:rPr>
              <a:t>. Obecná a anorganická chemie. Praha : SNTL - Nakladatelství technické literatury, 1989. ISBN 8071820555.</a:t>
            </a:r>
          </a:p>
          <a:p>
            <a:pPr>
              <a:buFont typeface="Wingdings" pitchFamily="2" charset="2"/>
              <a:buChar char="§"/>
            </a:pPr>
            <a:r>
              <a:rPr lang="cs-CZ" u="sng" dirty="0" smtClean="0">
                <a:effectLst/>
                <a:latin typeface="Arial" pitchFamily="34" charset="0"/>
                <a:cs typeface="Arial" pitchFamily="34" charset="0"/>
                <a:hlinkClick r:id="rId2"/>
              </a:rPr>
              <a:t>Přednáška: Obecná chemie 1. ročník MU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0" y="90872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Reakční mechanismy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67544" y="1700808"/>
            <a:ext cx="813690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 hlediska mikrosvěta lze na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rci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nahlížet, jako na sérii srážek doprovázenou zánikem původních a vznikem nových vazeb.</a:t>
            </a:r>
          </a:p>
          <a:p>
            <a:pPr algn="just"/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Mechanismus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rce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popisují v zásadě dvě teorie:</a:t>
            </a:r>
            <a:endParaRPr lang="cs-CZ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Teorie aktivních srážek (TAS)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Teorie aktivovaného komplexu (TAK)</a:t>
            </a:r>
            <a:endParaRPr lang="en-US" sz="2400" b="1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0" y="90872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Reakční mechanismy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79512" y="1700808"/>
            <a:ext cx="864096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Teorie aktivních srážek (TAS)</a:t>
            </a:r>
          </a:p>
          <a:p>
            <a:pPr marL="800100" lvl="1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vychází z předpokladů: </a:t>
            </a:r>
          </a:p>
          <a:p>
            <a:pPr marL="1428750" lvl="2" indent="-514350" algn="just">
              <a:spcBef>
                <a:spcPts val="600"/>
              </a:spcBef>
              <a:buFont typeface="+mj-lt"/>
              <a:buAutoNum type="romanU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Srážka molekul je pro </a:t>
            </a:r>
            <a:r>
              <a:rPr lang="cs-CZ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rci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nezbytná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85950" lvl="3" indent="-514350" algn="just">
              <a:spcBef>
                <a:spcPts val="600"/>
              </a:spcBef>
            </a:pPr>
            <a:endParaRPr lang="cs-CZ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428750" lvl="2" indent="-514350" algn="just">
              <a:spcBef>
                <a:spcPts val="600"/>
              </a:spcBef>
              <a:buFont typeface="+mj-lt"/>
              <a:buAutoNum type="romanU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Kolidující částice musí mít dostatečnou energii.</a:t>
            </a:r>
          </a:p>
          <a:p>
            <a:pPr marL="1428750" lvl="2" indent="-514350" algn="just">
              <a:spcBef>
                <a:spcPts val="600"/>
              </a:spcBef>
            </a:pPr>
            <a:endParaRPr lang="cs-CZ" sz="1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343150" lvl="4" indent="-514350" algn="just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musí dojít ke zrušení původních vazeb         →  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spotřeba energie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343150" lvl="4" indent="-514350" algn="just"/>
            <a:endParaRPr lang="cs-CZ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343150" lvl="4" indent="-514350" algn="just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minimální energie částic pro účinnou srážku =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aktivační energie E</a:t>
            </a:r>
            <a:r>
              <a:rPr lang="cs-CZ" sz="24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</a:p>
          <a:p>
            <a:pPr marL="971550" lvl="1" indent="-514350" algn="just"/>
            <a:endParaRPr lang="cs-CZ" sz="2400" b="1" baseline="-25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4643438" y="6138268"/>
            <a:ext cx="403225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solidFill>
                  <a:schemeClr val="bg1"/>
                </a:solidFill>
                <a:latin typeface="Arial" charset="0"/>
              </a:rPr>
              <a:t>Reakční koordináta</a:t>
            </a:r>
          </a:p>
        </p:txBody>
      </p:sp>
      <p:sp>
        <p:nvSpPr>
          <p:cNvPr id="6147" name="Freeform 2"/>
          <p:cNvSpPr>
            <a:spLocks/>
          </p:cNvSpPr>
          <p:nvPr/>
        </p:nvSpPr>
        <p:spPr bwMode="auto">
          <a:xfrm>
            <a:off x="1473200" y="942380"/>
            <a:ext cx="4763" cy="5365750"/>
          </a:xfrm>
          <a:custGeom>
            <a:avLst/>
            <a:gdLst>
              <a:gd name="T0" fmla="*/ 2147483647 w 3"/>
              <a:gd name="T1" fmla="*/ 2147483647 h 3380"/>
              <a:gd name="T2" fmla="*/ 0 w 3"/>
              <a:gd name="T3" fmla="*/ 0 h 3380"/>
              <a:gd name="T4" fmla="*/ 2147483647 w 3"/>
              <a:gd name="T5" fmla="*/ 2147483647 h 3380"/>
              <a:gd name="T6" fmla="*/ 0 60000 65536"/>
              <a:gd name="T7" fmla="*/ 0 60000 65536"/>
              <a:gd name="T8" fmla="*/ 0 60000 65536"/>
              <a:gd name="T9" fmla="*/ 0 w 3"/>
              <a:gd name="T10" fmla="*/ 0 h 3380"/>
              <a:gd name="T11" fmla="*/ 3 w 3"/>
              <a:gd name="T12" fmla="*/ 3380 h 33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" h="3380">
                <a:moveTo>
                  <a:pt x="2" y="188"/>
                </a:moveTo>
                <a:lnTo>
                  <a:pt x="0" y="0"/>
                </a:lnTo>
                <a:lnTo>
                  <a:pt x="3" y="3380"/>
                </a:lnTo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48" name="Line 3"/>
          <p:cNvSpPr>
            <a:spLocks noChangeShapeType="1"/>
          </p:cNvSpPr>
          <p:nvPr/>
        </p:nvSpPr>
        <p:spPr bwMode="auto">
          <a:xfrm>
            <a:off x="665163" y="5638205"/>
            <a:ext cx="7454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0" y="1215430"/>
            <a:ext cx="1350963" cy="78483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E</a:t>
            </a:r>
          </a:p>
          <a:p>
            <a:pPr algn="ctr">
              <a:spcBef>
                <a:spcPct val="50000"/>
              </a:spcBef>
            </a:pP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[</a:t>
            </a:r>
            <a:r>
              <a:rPr lang="cs-CZ" dirty="0" err="1" smtClean="0">
                <a:solidFill>
                  <a:schemeClr val="bg1"/>
                </a:solidFill>
                <a:latin typeface="Arial" charset="0"/>
              </a:rPr>
              <a:t>kJ.mol</a:t>
            </a:r>
            <a:r>
              <a:rPr lang="cs-CZ" baseline="30000" dirty="0" smtClean="0">
                <a:solidFill>
                  <a:schemeClr val="bg1"/>
                </a:solidFill>
                <a:latin typeface="Arial" charset="0"/>
              </a:rPr>
              <a:t>-1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] </a:t>
            </a:r>
            <a:endParaRPr lang="cs-CZ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7468" name="Freeform 12"/>
          <p:cNvSpPr>
            <a:spLocks/>
          </p:cNvSpPr>
          <p:nvPr/>
        </p:nvSpPr>
        <p:spPr bwMode="auto">
          <a:xfrm>
            <a:off x="1619250" y="1169393"/>
            <a:ext cx="6443663" cy="3848100"/>
          </a:xfrm>
          <a:custGeom>
            <a:avLst/>
            <a:gdLst>
              <a:gd name="T0" fmla="*/ 0 w 2784"/>
              <a:gd name="T1" fmla="*/ 2147483647 h 1895"/>
              <a:gd name="T2" fmla="*/ 2147483647 w 2784"/>
              <a:gd name="T3" fmla="*/ 2147483647 h 1895"/>
              <a:gd name="T4" fmla="*/ 2147483647 w 2784"/>
              <a:gd name="T5" fmla="*/ 2147483647 h 1895"/>
              <a:gd name="T6" fmla="*/ 2147483647 w 2784"/>
              <a:gd name="T7" fmla="*/ 2147483647 h 1895"/>
              <a:gd name="T8" fmla="*/ 2147483647 w 2784"/>
              <a:gd name="T9" fmla="*/ 2147483647 h 1895"/>
              <a:gd name="T10" fmla="*/ 2147483647 w 2784"/>
              <a:gd name="T11" fmla="*/ 2147483647 h 1895"/>
              <a:gd name="T12" fmla="*/ 2147483647 w 2784"/>
              <a:gd name="T13" fmla="*/ 2147483647 h 1895"/>
              <a:gd name="T14" fmla="*/ 2147483647 w 2784"/>
              <a:gd name="T15" fmla="*/ 2147483647 h 1895"/>
              <a:gd name="T16" fmla="*/ 2147483647 w 2784"/>
              <a:gd name="T17" fmla="*/ 2147483647 h 1895"/>
              <a:gd name="T18" fmla="*/ 2147483647 w 2784"/>
              <a:gd name="T19" fmla="*/ 2147483647 h 1895"/>
              <a:gd name="T20" fmla="*/ 2147483647 w 2784"/>
              <a:gd name="T21" fmla="*/ 2147483647 h 1895"/>
              <a:gd name="T22" fmla="*/ 2147483647 w 2784"/>
              <a:gd name="T23" fmla="*/ 2147483647 h 1895"/>
              <a:gd name="T24" fmla="*/ 2147483647 w 2784"/>
              <a:gd name="T25" fmla="*/ 2147483647 h 1895"/>
              <a:gd name="T26" fmla="*/ 2147483647 w 2784"/>
              <a:gd name="T27" fmla="*/ 2147483647 h 1895"/>
              <a:gd name="T28" fmla="*/ 2147483647 w 2784"/>
              <a:gd name="T29" fmla="*/ 2147483647 h 1895"/>
              <a:gd name="T30" fmla="*/ 2147483647 w 2784"/>
              <a:gd name="T31" fmla="*/ 2147483647 h 1895"/>
              <a:gd name="T32" fmla="*/ 2147483647 w 2784"/>
              <a:gd name="T33" fmla="*/ 2147483647 h 189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784"/>
              <a:gd name="T52" fmla="*/ 0 h 1895"/>
              <a:gd name="T53" fmla="*/ 2784 w 2784"/>
              <a:gd name="T54" fmla="*/ 1895 h 189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784" h="1895">
                <a:moveTo>
                  <a:pt x="0" y="1037"/>
                </a:moveTo>
                <a:cubicBezTo>
                  <a:pt x="77" y="1040"/>
                  <a:pt x="355" y="1048"/>
                  <a:pt x="464" y="1037"/>
                </a:cubicBezTo>
                <a:cubicBezTo>
                  <a:pt x="573" y="1026"/>
                  <a:pt x="603" y="1020"/>
                  <a:pt x="656" y="973"/>
                </a:cubicBezTo>
                <a:cubicBezTo>
                  <a:pt x="709" y="926"/>
                  <a:pt x="744" y="850"/>
                  <a:pt x="784" y="757"/>
                </a:cubicBezTo>
                <a:cubicBezTo>
                  <a:pt x="824" y="664"/>
                  <a:pt x="861" y="513"/>
                  <a:pt x="896" y="413"/>
                </a:cubicBezTo>
                <a:cubicBezTo>
                  <a:pt x="931" y="313"/>
                  <a:pt x="956" y="224"/>
                  <a:pt x="995" y="159"/>
                </a:cubicBezTo>
                <a:cubicBezTo>
                  <a:pt x="1034" y="94"/>
                  <a:pt x="1086" y="46"/>
                  <a:pt x="1131" y="23"/>
                </a:cubicBezTo>
                <a:cubicBezTo>
                  <a:pt x="1176" y="0"/>
                  <a:pt x="1222" y="0"/>
                  <a:pt x="1267" y="23"/>
                </a:cubicBezTo>
                <a:cubicBezTo>
                  <a:pt x="1312" y="46"/>
                  <a:pt x="1358" y="68"/>
                  <a:pt x="1403" y="159"/>
                </a:cubicBezTo>
                <a:cubicBezTo>
                  <a:pt x="1448" y="250"/>
                  <a:pt x="1480" y="356"/>
                  <a:pt x="1539" y="568"/>
                </a:cubicBezTo>
                <a:cubicBezTo>
                  <a:pt x="1598" y="780"/>
                  <a:pt x="1715" y="1255"/>
                  <a:pt x="1760" y="1429"/>
                </a:cubicBezTo>
                <a:cubicBezTo>
                  <a:pt x="1805" y="1603"/>
                  <a:pt x="1791" y="1555"/>
                  <a:pt x="1811" y="1611"/>
                </a:cubicBezTo>
                <a:cubicBezTo>
                  <a:pt x="1831" y="1667"/>
                  <a:pt x="1850" y="1727"/>
                  <a:pt x="1880" y="1765"/>
                </a:cubicBezTo>
                <a:cubicBezTo>
                  <a:pt x="1910" y="1803"/>
                  <a:pt x="1944" y="1818"/>
                  <a:pt x="1993" y="1838"/>
                </a:cubicBezTo>
                <a:cubicBezTo>
                  <a:pt x="2042" y="1858"/>
                  <a:pt x="2061" y="1874"/>
                  <a:pt x="2174" y="1883"/>
                </a:cubicBezTo>
                <a:cubicBezTo>
                  <a:pt x="2287" y="1892"/>
                  <a:pt x="2570" y="1891"/>
                  <a:pt x="2672" y="1893"/>
                </a:cubicBezTo>
                <a:cubicBezTo>
                  <a:pt x="2774" y="1895"/>
                  <a:pt x="2761" y="1893"/>
                  <a:pt x="2784" y="1893"/>
                </a:cubicBez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771775" y="3256955"/>
            <a:ext cx="3671888" cy="2833688"/>
            <a:chOff x="1746" y="1706"/>
            <a:chExt cx="2313" cy="1785"/>
          </a:xfrm>
        </p:grpSpPr>
        <p:sp>
          <p:nvSpPr>
            <p:cNvPr id="6175" name="Line 15"/>
            <p:cNvSpPr>
              <a:spLocks noChangeShapeType="1"/>
            </p:cNvSpPr>
            <p:nvPr/>
          </p:nvSpPr>
          <p:spPr bwMode="auto">
            <a:xfrm>
              <a:off x="1746" y="1706"/>
              <a:ext cx="4" cy="176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76" name="Line 16"/>
            <p:cNvSpPr>
              <a:spLocks noChangeShapeType="1"/>
            </p:cNvSpPr>
            <p:nvPr/>
          </p:nvSpPr>
          <p:spPr bwMode="auto">
            <a:xfrm flipH="1">
              <a:off x="4059" y="2795"/>
              <a:ext cx="0" cy="69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47474" name="Text Box 18"/>
          <p:cNvSpPr txBox="1">
            <a:spLocks noChangeArrowheads="1"/>
          </p:cNvSpPr>
          <p:nvPr/>
        </p:nvSpPr>
        <p:spPr bwMode="auto">
          <a:xfrm>
            <a:off x="1465263" y="5777905"/>
            <a:ext cx="1368425" cy="5810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solidFill>
                  <a:schemeClr val="bg1"/>
                </a:solidFill>
                <a:latin typeface="Arial" charset="0"/>
              </a:rPr>
              <a:t>Výchozí látky</a:t>
            </a:r>
          </a:p>
        </p:txBody>
      </p:sp>
      <p:sp>
        <p:nvSpPr>
          <p:cNvPr id="147475" name="Text Box 19"/>
          <p:cNvSpPr txBox="1">
            <a:spLocks noChangeArrowheads="1"/>
          </p:cNvSpPr>
          <p:nvPr/>
        </p:nvSpPr>
        <p:spPr bwMode="auto">
          <a:xfrm>
            <a:off x="6434138" y="5777905"/>
            <a:ext cx="1512887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>
                <a:solidFill>
                  <a:schemeClr val="bg1"/>
                </a:solidFill>
                <a:latin typeface="Arial" charset="0"/>
              </a:rPr>
              <a:t>Produkty</a:t>
            </a:r>
          </a:p>
        </p:txBody>
      </p:sp>
      <p:sp>
        <p:nvSpPr>
          <p:cNvPr id="147476" name="Text Box 20"/>
          <p:cNvSpPr txBox="1">
            <a:spLocks noChangeArrowheads="1"/>
          </p:cNvSpPr>
          <p:nvPr/>
        </p:nvSpPr>
        <p:spPr bwMode="auto">
          <a:xfrm>
            <a:off x="3625850" y="5777905"/>
            <a:ext cx="1512888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>
                <a:solidFill>
                  <a:schemeClr val="bg1"/>
                </a:solidFill>
                <a:latin typeface="Arial" charset="0"/>
              </a:rPr>
              <a:t>Reakce</a:t>
            </a: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771775" y="3256955"/>
            <a:ext cx="4781550" cy="1728788"/>
            <a:chOff x="1746" y="1706"/>
            <a:chExt cx="3012" cy="1089"/>
          </a:xfrm>
        </p:grpSpPr>
        <p:sp>
          <p:nvSpPr>
            <p:cNvPr id="6171" name="Line 21"/>
            <p:cNvSpPr>
              <a:spLocks noChangeShapeType="1"/>
            </p:cNvSpPr>
            <p:nvPr/>
          </p:nvSpPr>
          <p:spPr bwMode="auto">
            <a:xfrm flipV="1">
              <a:off x="1746" y="1706"/>
              <a:ext cx="2540" cy="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4195" y="1706"/>
              <a:ext cx="563" cy="1089"/>
              <a:chOff x="4195" y="1706"/>
              <a:chExt cx="563" cy="1089"/>
            </a:xfrm>
          </p:grpSpPr>
          <p:sp>
            <p:nvSpPr>
              <p:cNvPr id="6173" name="Text Box 26"/>
              <p:cNvSpPr txBox="1">
                <a:spLocks noChangeArrowheads="1"/>
              </p:cNvSpPr>
              <p:nvPr/>
            </p:nvSpPr>
            <p:spPr bwMode="auto">
              <a:xfrm>
                <a:off x="4195" y="2160"/>
                <a:ext cx="563" cy="28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>
                    <a:solidFill>
                      <a:schemeClr val="bg1"/>
                    </a:solidFill>
                    <a:cs typeface="Times New Roman" pitchFamily="18" charset="0"/>
                  </a:rPr>
                  <a:t>∆</a:t>
                </a:r>
                <a:r>
                  <a:rPr lang="cs-CZ">
                    <a:solidFill>
                      <a:schemeClr val="bg1"/>
                    </a:solidFill>
                    <a:latin typeface="Arial" charset="0"/>
                  </a:rPr>
                  <a:t>H</a:t>
                </a:r>
                <a:endParaRPr lang="cs-CZ" b="1" baseline="-250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6174" name="Line 27"/>
              <p:cNvSpPr>
                <a:spLocks noChangeShapeType="1"/>
              </p:cNvSpPr>
              <p:nvPr/>
            </p:nvSpPr>
            <p:spPr bwMode="auto">
              <a:xfrm>
                <a:off x="4286" y="1706"/>
                <a:ext cx="0" cy="1089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 type="triangle" w="lg" len="lg"/>
                <a:tailEnd type="triangle" w="lg" len="lg"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4427538" y="1169393"/>
            <a:ext cx="4062412" cy="3816350"/>
            <a:chOff x="2789" y="391"/>
            <a:chExt cx="2559" cy="2404"/>
          </a:xfrm>
        </p:grpSpPr>
        <p:sp>
          <p:nvSpPr>
            <p:cNvPr id="6166" name="Line 29"/>
            <p:cNvSpPr>
              <a:spLocks noChangeShapeType="1"/>
            </p:cNvSpPr>
            <p:nvPr/>
          </p:nvSpPr>
          <p:spPr bwMode="auto">
            <a:xfrm flipH="1">
              <a:off x="4875" y="391"/>
              <a:ext cx="1" cy="240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7" name="Line 30"/>
            <p:cNvSpPr>
              <a:spLocks noChangeShapeType="1"/>
            </p:cNvSpPr>
            <p:nvPr/>
          </p:nvSpPr>
          <p:spPr bwMode="auto">
            <a:xfrm flipV="1">
              <a:off x="2789" y="391"/>
              <a:ext cx="2087" cy="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6" name="Group 33"/>
            <p:cNvGrpSpPr>
              <a:grpSpLocks/>
            </p:cNvGrpSpPr>
            <p:nvPr/>
          </p:nvGrpSpPr>
          <p:grpSpPr bwMode="auto">
            <a:xfrm>
              <a:off x="4785" y="1298"/>
              <a:ext cx="563" cy="288"/>
              <a:chOff x="4876" y="1979"/>
              <a:chExt cx="563" cy="288"/>
            </a:xfrm>
          </p:grpSpPr>
          <p:sp>
            <p:nvSpPr>
              <p:cNvPr id="6169" name="Text Box 28"/>
              <p:cNvSpPr txBox="1">
                <a:spLocks noChangeArrowheads="1"/>
              </p:cNvSpPr>
              <p:nvPr/>
            </p:nvSpPr>
            <p:spPr bwMode="auto">
              <a:xfrm>
                <a:off x="4876" y="1979"/>
                <a:ext cx="563" cy="28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>
                    <a:solidFill>
                      <a:schemeClr val="bg1"/>
                    </a:solidFill>
                    <a:latin typeface="Arial" charset="0"/>
                  </a:rPr>
                  <a:t>E</a:t>
                </a:r>
                <a:r>
                  <a:rPr lang="cs-CZ" b="1" baseline="-25000">
                    <a:solidFill>
                      <a:schemeClr val="bg1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6170" name="Line 32"/>
              <p:cNvSpPr>
                <a:spLocks noChangeShapeType="1"/>
              </p:cNvSpPr>
              <p:nvPr/>
            </p:nvSpPr>
            <p:spPr bwMode="auto">
              <a:xfrm flipH="1">
                <a:off x="5012" y="2024"/>
                <a:ext cx="182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2771775" y="1169393"/>
            <a:ext cx="2324100" cy="2093912"/>
            <a:chOff x="1746" y="391"/>
            <a:chExt cx="1464" cy="1319"/>
          </a:xfrm>
        </p:grpSpPr>
        <p:sp>
          <p:nvSpPr>
            <p:cNvPr id="6161" name="Line 25"/>
            <p:cNvSpPr>
              <a:spLocks noChangeShapeType="1"/>
            </p:cNvSpPr>
            <p:nvPr/>
          </p:nvSpPr>
          <p:spPr bwMode="auto">
            <a:xfrm>
              <a:off x="2783" y="391"/>
              <a:ext cx="6" cy="1315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2647" y="981"/>
              <a:ext cx="563" cy="233"/>
              <a:chOff x="2738" y="981"/>
              <a:chExt cx="563" cy="233"/>
            </a:xfrm>
          </p:grpSpPr>
          <p:sp>
            <p:nvSpPr>
              <p:cNvPr id="6164" name="Text Box 24"/>
              <p:cNvSpPr txBox="1">
                <a:spLocks noChangeArrowheads="1"/>
              </p:cNvSpPr>
              <p:nvPr/>
            </p:nvSpPr>
            <p:spPr bwMode="auto">
              <a:xfrm>
                <a:off x="2738" y="981"/>
                <a:ext cx="563" cy="233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dirty="0">
                    <a:solidFill>
                      <a:srgbClr val="C00000"/>
                    </a:solidFill>
                    <a:latin typeface="Arial" charset="0"/>
                  </a:rPr>
                  <a:t>E</a:t>
                </a:r>
                <a:r>
                  <a:rPr lang="cs-CZ" b="1" baseline="-25000" dirty="0">
                    <a:solidFill>
                      <a:srgbClr val="C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6165" name="Line 31"/>
              <p:cNvSpPr>
                <a:spLocks noChangeShapeType="1"/>
              </p:cNvSpPr>
              <p:nvPr/>
            </p:nvSpPr>
            <p:spPr bwMode="auto">
              <a:xfrm>
                <a:off x="2925" y="1026"/>
                <a:ext cx="182" cy="0"/>
              </a:xfrm>
              <a:prstGeom prst="line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163" name="Line 36"/>
            <p:cNvSpPr>
              <a:spLocks noChangeShapeType="1"/>
            </p:cNvSpPr>
            <p:nvPr/>
          </p:nvSpPr>
          <p:spPr bwMode="auto">
            <a:xfrm flipV="1">
              <a:off x="1746" y="1706"/>
              <a:ext cx="1043" cy="4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3" name="TextovéPole 32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-   </a:t>
            </a:r>
            <a:r>
              <a:rPr lang="cs-CZ" sz="2400" u="sng" dirty="0" smtClean="0">
                <a:latin typeface="Arial" pitchFamily="34" charset="0"/>
                <a:cs typeface="Arial" pitchFamily="34" charset="0"/>
              </a:rPr>
              <a:t>grafické znázornění změn energie v průběhu chemické reakce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0" y="90872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Reakční mechanismy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79512" y="1484784"/>
            <a:ext cx="864096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Teorie aktivních srážek (TAS)</a:t>
            </a:r>
          </a:p>
          <a:p>
            <a:pPr marL="800100" lvl="1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vychází z předpokladů: </a:t>
            </a:r>
          </a:p>
          <a:p>
            <a:pPr marL="1428750" lvl="2" indent="-514350" algn="just">
              <a:spcBef>
                <a:spcPts val="600"/>
              </a:spcBef>
              <a:buFont typeface="+mj-lt"/>
              <a:buAutoNum type="romanU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Srážka molekul je pro </a:t>
            </a:r>
            <a:r>
              <a:rPr lang="cs-CZ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rci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nezbytná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85950" lvl="3" indent="-514350" algn="just">
              <a:spcBef>
                <a:spcPts val="600"/>
              </a:spcBef>
            </a:pPr>
            <a:endParaRPr lang="cs-CZ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428750" lvl="2" indent="-514350" algn="just">
              <a:spcBef>
                <a:spcPts val="600"/>
              </a:spcBef>
              <a:buFont typeface="+mj-lt"/>
              <a:buAutoNum type="romanU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Kolidující částice musí mít dostatečnou energii.</a:t>
            </a:r>
          </a:p>
          <a:p>
            <a:pPr marL="1428750" lvl="2" indent="-514350" algn="just">
              <a:spcBef>
                <a:spcPts val="600"/>
              </a:spcBef>
            </a:pPr>
            <a:endParaRPr lang="cs-CZ" sz="1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343150" lvl="4" indent="-514350" algn="just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musí dojít ke zrušení původních vazeb         →  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spotřeba energie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343150" lvl="4" indent="-514350" algn="just"/>
            <a:endParaRPr lang="cs-CZ" sz="105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343150" lvl="4" indent="-514350" algn="just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minimální energie částic pro účinnou srážku =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aktivační energie E</a:t>
            </a:r>
            <a:r>
              <a:rPr lang="cs-CZ" sz="24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</a:p>
          <a:p>
            <a:pPr marL="2343150" lvl="4" indent="-514350" algn="just"/>
            <a:endParaRPr lang="cs-CZ" sz="105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343150" lvl="4" indent="-514350" algn="just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vnitřní energii částic lze ovlivnit dodáním energie ve formě tepla</a:t>
            </a:r>
          </a:p>
          <a:p>
            <a:pPr marL="971550" lvl="1" indent="-514350" algn="just"/>
            <a:endParaRPr lang="cs-CZ" sz="2400" b="1" baseline="-25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Volný tvar 52"/>
          <p:cNvSpPr/>
          <p:nvPr/>
        </p:nvSpPr>
        <p:spPr>
          <a:xfrm>
            <a:off x="6382801" y="3316941"/>
            <a:ext cx="1757152" cy="1488141"/>
          </a:xfrm>
          <a:custGeom>
            <a:avLst/>
            <a:gdLst>
              <a:gd name="connsiteX0" fmla="*/ 53858 w 1757152"/>
              <a:gd name="connsiteY0" fmla="*/ 0 h 1488141"/>
              <a:gd name="connsiteX1" fmla="*/ 53858 w 1757152"/>
              <a:gd name="connsiteY1" fmla="*/ 0 h 1488141"/>
              <a:gd name="connsiteX2" fmla="*/ 53858 w 1757152"/>
              <a:gd name="connsiteY2" fmla="*/ 1272988 h 1488141"/>
              <a:gd name="connsiteX3" fmla="*/ 17999 w 1757152"/>
              <a:gd name="connsiteY3" fmla="*/ 1470212 h 1488141"/>
              <a:gd name="connsiteX4" fmla="*/ 53858 w 1757152"/>
              <a:gd name="connsiteY4" fmla="*/ 1470212 h 1488141"/>
              <a:gd name="connsiteX5" fmla="*/ 1757152 w 1757152"/>
              <a:gd name="connsiteY5" fmla="*/ 1488141 h 1488141"/>
              <a:gd name="connsiteX6" fmla="*/ 1703364 w 1757152"/>
              <a:gd name="connsiteY6" fmla="*/ 555812 h 1488141"/>
              <a:gd name="connsiteX7" fmla="*/ 627599 w 1757152"/>
              <a:gd name="connsiteY7" fmla="*/ 322730 h 1488141"/>
              <a:gd name="connsiteX8" fmla="*/ 71787 w 1757152"/>
              <a:gd name="connsiteY8" fmla="*/ 71718 h 1488141"/>
              <a:gd name="connsiteX9" fmla="*/ 71787 w 1757152"/>
              <a:gd name="connsiteY9" fmla="*/ 71718 h 1488141"/>
              <a:gd name="connsiteX10" fmla="*/ 71787 w 1757152"/>
              <a:gd name="connsiteY10" fmla="*/ 107577 h 148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57152" h="1488141">
                <a:moveTo>
                  <a:pt x="53858" y="0"/>
                </a:moveTo>
                <a:lnTo>
                  <a:pt x="53858" y="0"/>
                </a:lnTo>
                <a:cubicBezTo>
                  <a:pt x="70158" y="603096"/>
                  <a:pt x="84835" y="684430"/>
                  <a:pt x="53858" y="1272988"/>
                </a:cubicBezTo>
                <a:cubicBezTo>
                  <a:pt x="48659" y="1371760"/>
                  <a:pt x="0" y="1344226"/>
                  <a:pt x="17999" y="1470212"/>
                </a:cubicBezTo>
                <a:cubicBezTo>
                  <a:pt x="19689" y="1482045"/>
                  <a:pt x="41905" y="1470212"/>
                  <a:pt x="53858" y="1470212"/>
                </a:cubicBezTo>
                <a:lnTo>
                  <a:pt x="1757152" y="1488141"/>
                </a:lnTo>
                <a:lnTo>
                  <a:pt x="1703364" y="555812"/>
                </a:lnTo>
                <a:lnTo>
                  <a:pt x="627599" y="322730"/>
                </a:lnTo>
                <a:lnTo>
                  <a:pt x="71787" y="71718"/>
                </a:lnTo>
                <a:lnTo>
                  <a:pt x="71787" y="71718"/>
                </a:lnTo>
                <a:lnTo>
                  <a:pt x="71787" y="107577"/>
                </a:lnTo>
              </a:path>
            </a:pathLst>
          </a:custGeom>
          <a:solidFill>
            <a:srgbClr val="99FFCC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419872" y="69269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sz="2000" b="1" baseline="-25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Volný tvar 14"/>
          <p:cNvSpPr/>
          <p:nvPr/>
        </p:nvSpPr>
        <p:spPr>
          <a:xfrm>
            <a:off x="1954306" y="989106"/>
            <a:ext cx="6185647" cy="3833906"/>
          </a:xfrm>
          <a:custGeom>
            <a:avLst/>
            <a:gdLst>
              <a:gd name="connsiteX0" fmla="*/ 0 w 6185647"/>
              <a:gd name="connsiteY0" fmla="*/ 3833906 h 3833906"/>
              <a:gd name="connsiteX1" fmla="*/ 1524000 w 6185647"/>
              <a:gd name="connsiteY1" fmla="*/ 248023 h 3833906"/>
              <a:gd name="connsiteX2" fmla="*/ 2725270 w 6185647"/>
              <a:gd name="connsiteY2" fmla="*/ 2345765 h 3833906"/>
              <a:gd name="connsiteX3" fmla="*/ 6149788 w 6185647"/>
              <a:gd name="connsiteY3" fmla="*/ 3475318 h 3833906"/>
              <a:gd name="connsiteX4" fmla="*/ 6149788 w 6185647"/>
              <a:gd name="connsiteY4" fmla="*/ 3475318 h 3833906"/>
              <a:gd name="connsiteX5" fmla="*/ 6185647 w 6185647"/>
              <a:gd name="connsiteY5" fmla="*/ 3493247 h 383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85647" h="3833906">
                <a:moveTo>
                  <a:pt x="0" y="3833906"/>
                </a:moveTo>
                <a:cubicBezTo>
                  <a:pt x="534894" y="2164976"/>
                  <a:pt x="1069788" y="496046"/>
                  <a:pt x="1524000" y="248023"/>
                </a:cubicBezTo>
                <a:cubicBezTo>
                  <a:pt x="1978212" y="0"/>
                  <a:pt x="1954305" y="1807883"/>
                  <a:pt x="2725270" y="2345765"/>
                </a:cubicBezTo>
                <a:cubicBezTo>
                  <a:pt x="3496235" y="2883647"/>
                  <a:pt x="6149788" y="3475318"/>
                  <a:pt x="6149788" y="3475318"/>
                </a:cubicBezTo>
                <a:lnTo>
                  <a:pt x="6149788" y="3475318"/>
                </a:lnTo>
                <a:lnTo>
                  <a:pt x="6185647" y="3493247"/>
                </a:lnTo>
              </a:path>
            </a:pathLst>
          </a:cu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1972234" y="1417479"/>
            <a:ext cx="6585587" cy="3423461"/>
          </a:xfrm>
          <a:custGeom>
            <a:avLst/>
            <a:gdLst>
              <a:gd name="connsiteX0" fmla="*/ 0 w 6630894"/>
              <a:gd name="connsiteY0" fmla="*/ 3128682 h 3128682"/>
              <a:gd name="connsiteX1" fmla="*/ 1577789 w 6630894"/>
              <a:gd name="connsiteY1" fmla="*/ 277906 h 3128682"/>
              <a:gd name="connsiteX2" fmla="*/ 3048000 w 6630894"/>
              <a:gd name="connsiteY2" fmla="*/ 1461247 h 3128682"/>
              <a:gd name="connsiteX3" fmla="*/ 6131859 w 6630894"/>
              <a:gd name="connsiteY3" fmla="*/ 2429435 h 3128682"/>
              <a:gd name="connsiteX4" fmla="*/ 6042212 w 6630894"/>
              <a:gd name="connsiteY4" fmla="*/ 2393576 h 3128682"/>
              <a:gd name="connsiteX0" fmla="*/ 0 w 6630894"/>
              <a:gd name="connsiteY0" fmla="*/ 3130007 h 3130007"/>
              <a:gd name="connsiteX1" fmla="*/ 1879685 w 6630894"/>
              <a:gd name="connsiteY1" fmla="*/ 277906 h 3130007"/>
              <a:gd name="connsiteX2" fmla="*/ 3048000 w 6630894"/>
              <a:gd name="connsiteY2" fmla="*/ 1462572 h 3130007"/>
              <a:gd name="connsiteX3" fmla="*/ 6131859 w 6630894"/>
              <a:gd name="connsiteY3" fmla="*/ 2430760 h 3130007"/>
              <a:gd name="connsiteX4" fmla="*/ 6042212 w 6630894"/>
              <a:gd name="connsiteY4" fmla="*/ 2394901 h 3130007"/>
              <a:gd name="connsiteX0" fmla="*/ 0 w 6573585"/>
              <a:gd name="connsiteY0" fmla="*/ 3147431 h 3147431"/>
              <a:gd name="connsiteX1" fmla="*/ 1879685 w 6573585"/>
              <a:gd name="connsiteY1" fmla="*/ 295330 h 3147431"/>
              <a:gd name="connsiteX2" fmla="*/ 3391853 w 6573585"/>
              <a:gd name="connsiteY2" fmla="*/ 1375451 h 3147431"/>
              <a:gd name="connsiteX3" fmla="*/ 6131859 w 6573585"/>
              <a:gd name="connsiteY3" fmla="*/ 2448184 h 3147431"/>
              <a:gd name="connsiteX4" fmla="*/ 6042212 w 6573585"/>
              <a:gd name="connsiteY4" fmla="*/ 2412325 h 3147431"/>
              <a:gd name="connsiteX0" fmla="*/ 0 w 6573585"/>
              <a:gd name="connsiteY0" fmla="*/ 3435462 h 3435462"/>
              <a:gd name="connsiteX1" fmla="*/ 1807678 w 6573585"/>
              <a:gd name="connsiteY1" fmla="*/ 295330 h 3435462"/>
              <a:gd name="connsiteX2" fmla="*/ 3391853 w 6573585"/>
              <a:gd name="connsiteY2" fmla="*/ 1663482 h 3435462"/>
              <a:gd name="connsiteX3" fmla="*/ 6131859 w 6573585"/>
              <a:gd name="connsiteY3" fmla="*/ 2736215 h 3435462"/>
              <a:gd name="connsiteX4" fmla="*/ 6042212 w 6573585"/>
              <a:gd name="connsiteY4" fmla="*/ 2700356 h 3435462"/>
              <a:gd name="connsiteX0" fmla="*/ 0 w 6585587"/>
              <a:gd name="connsiteY0" fmla="*/ 3423461 h 3423461"/>
              <a:gd name="connsiteX1" fmla="*/ 1807678 w 6585587"/>
              <a:gd name="connsiteY1" fmla="*/ 283329 h 3423461"/>
              <a:gd name="connsiteX2" fmla="*/ 3319846 w 6585587"/>
              <a:gd name="connsiteY2" fmla="*/ 1723489 h 3423461"/>
              <a:gd name="connsiteX3" fmla="*/ 6131859 w 6585587"/>
              <a:gd name="connsiteY3" fmla="*/ 2724214 h 3423461"/>
              <a:gd name="connsiteX4" fmla="*/ 6042212 w 6585587"/>
              <a:gd name="connsiteY4" fmla="*/ 2688355 h 3423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5587" h="3423461">
                <a:moveTo>
                  <a:pt x="0" y="3423461"/>
                </a:moveTo>
                <a:cubicBezTo>
                  <a:pt x="534894" y="2137026"/>
                  <a:pt x="1254370" y="566658"/>
                  <a:pt x="1807678" y="283329"/>
                </a:cubicBezTo>
                <a:cubicBezTo>
                  <a:pt x="2360986" y="0"/>
                  <a:pt x="2599149" y="1316675"/>
                  <a:pt x="3319846" y="1723489"/>
                </a:cubicBezTo>
                <a:cubicBezTo>
                  <a:pt x="4040543" y="2130303"/>
                  <a:pt x="5678131" y="2563403"/>
                  <a:pt x="6131859" y="2724214"/>
                </a:cubicBezTo>
                <a:cubicBezTo>
                  <a:pt x="6585587" y="2885025"/>
                  <a:pt x="6336553" y="2783978"/>
                  <a:pt x="6042212" y="2688355"/>
                </a:cubicBezTo>
              </a:path>
            </a:pathLst>
          </a:cu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4211960" y="13407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cs-CZ" b="1" baseline="-25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Volný tvar 23"/>
          <p:cNvSpPr/>
          <p:nvPr/>
        </p:nvSpPr>
        <p:spPr>
          <a:xfrm>
            <a:off x="1972235" y="1975517"/>
            <a:ext cx="6257365" cy="2829565"/>
          </a:xfrm>
          <a:custGeom>
            <a:avLst/>
            <a:gdLst>
              <a:gd name="connsiteX0" fmla="*/ 0 w 6257365"/>
              <a:gd name="connsiteY0" fmla="*/ 2701365 h 2701365"/>
              <a:gd name="connsiteX1" fmla="*/ 1434353 w 6257365"/>
              <a:gd name="connsiteY1" fmla="*/ 262965 h 2701365"/>
              <a:gd name="connsiteX2" fmla="*/ 2958353 w 6257365"/>
              <a:gd name="connsiteY2" fmla="*/ 1123577 h 2701365"/>
              <a:gd name="connsiteX3" fmla="*/ 6257365 w 6257365"/>
              <a:gd name="connsiteY3" fmla="*/ 1804895 h 2701365"/>
              <a:gd name="connsiteX0" fmla="*/ 0 w 6257365"/>
              <a:gd name="connsiteY0" fmla="*/ 2863183 h 2863183"/>
              <a:gd name="connsiteX1" fmla="*/ 2383741 w 6257365"/>
              <a:gd name="connsiteY1" fmla="*/ 262965 h 2863183"/>
              <a:gd name="connsiteX2" fmla="*/ 2958353 w 6257365"/>
              <a:gd name="connsiteY2" fmla="*/ 1285395 h 2863183"/>
              <a:gd name="connsiteX3" fmla="*/ 6257365 w 6257365"/>
              <a:gd name="connsiteY3" fmla="*/ 1966713 h 2863183"/>
              <a:gd name="connsiteX0" fmla="*/ 0 w 6257365"/>
              <a:gd name="connsiteY0" fmla="*/ 2925576 h 2925576"/>
              <a:gd name="connsiteX1" fmla="*/ 2383741 w 6257365"/>
              <a:gd name="connsiteY1" fmla="*/ 325358 h 2925576"/>
              <a:gd name="connsiteX2" fmla="*/ 3967917 w 6257365"/>
              <a:gd name="connsiteY2" fmla="*/ 973430 h 2925576"/>
              <a:gd name="connsiteX3" fmla="*/ 6257365 w 6257365"/>
              <a:gd name="connsiteY3" fmla="*/ 2029106 h 2925576"/>
              <a:gd name="connsiteX0" fmla="*/ 0 w 6257365"/>
              <a:gd name="connsiteY0" fmla="*/ 2853568 h 2853568"/>
              <a:gd name="connsiteX1" fmla="*/ 2095709 w 6257365"/>
              <a:gd name="connsiteY1" fmla="*/ 325358 h 2853568"/>
              <a:gd name="connsiteX2" fmla="*/ 3967917 w 6257365"/>
              <a:gd name="connsiteY2" fmla="*/ 901422 h 2853568"/>
              <a:gd name="connsiteX3" fmla="*/ 6257365 w 6257365"/>
              <a:gd name="connsiteY3" fmla="*/ 1957098 h 2853568"/>
              <a:gd name="connsiteX0" fmla="*/ 0 w 6257365"/>
              <a:gd name="connsiteY0" fmla="*/ 2829565 h 2829565"/>
              <a:gd name="connsiteX1" fmla="*/ 2095709 w 6257365"/>
              <a:gd name="connsiteY1" fmla="*/ 301355 h 2829565"/>
              <a:gd name="connsiteX2" fmla="*/ 3823901 w 6257365"/>
              <a:gd name="connsiteY2" fmla="*/ 1021435 h 2829565"/>
              <a:gd name="connsiteX3" fmla="*/ 6257365 w 6257365"/>
              <a:gd name="connsiteY3" fmla="*/ 1933095 h 2829565"/>
              <a:gd name="connsiteX0" fmla="*/ 0 w 6257365"/>
              <a:gd name="connsiteY0" fmla="*/ 2829565 h 2829565"/>
              <a:gd name="connsiteX1" fmla="*/ 2095709 w 6257365"/>
              <a:gd name="connsiteY1" fmla="*/ 301355 h 2829565"/>
              <a:gd name="connsiteX2" fmla="*/ 3823901 w 6257365"/>
              <a:gd name="connsiteY2" fmla="*/ 1021435 h 2829565"/>
              <a:gd name="connsiteX3" fmla="*/ 6257365 w 6257365"/>
              <a:gd name="connsiteY3" fmla="*/ 1933095 h 2829565"/>
              <a:gd name="connsiteX0" fmla="*/ 0 w 6257365"/>
              <a:gd name="connsiteY0" fmla="*/ 2829565 h 2829565"/>
              <a:gd name="connsiteX1" fmla="*/ 2095709 w 6257365"/>
              <a:gd name="connsiteY1" fmla="*/ 301355 h 2829565"/>
              <a:gd name="connsiteX2" fmla="*/ 3823901 w 6257365"/>
              <a:gd name="connsiteY2" fmla="*/ 1021435 h 2829565"/>
              <a:gd name="connsiteX3" fmla="*/ 6257365 w 6257365"/>
              <a:gd name="connsiteY3" fmla="*/ 1933095 h 2829565"/>
              <a:gd name="connsiteX0" fmla="*/ 0 w 6257365"/>
              <a:gd name="connsiteY0" fmla="*/ 2829565 h 2829565"/>
              <a:gd name="connsiteX1" fmla="*/ 2095709 w 6257365"/>
              <a:gd name="connsiteY1" fmla="*/ 301355 h 2829565"/>
              <a:gd name="connsiteX2" fmla="*/ 3823901 w 6257365"/>
              <a:gd name="connsiteY2" fmla="*/ 1021435 h 2829565"/>
              <a:gd name="connsiteX3" fmla="*/ 6257365 w 6257365"/>
              <a:gd name="connsiteY3" fmla="*/ 1933095 h 2829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7365" h="2829565">
                <a:moveTo>
                  <a:pt x="0" y="2829565"/>
                </a:moveTo>
                <a:cubicBezTo>
                  <a:pt x="470647" y="1741847"/>
                  <a:pt x="1458392" y="602710"/>
                  <a:pt x="2095709" y="301355"/>
                </a:cubicBezTo>
                <a:cubicBezTo>
                  <a:pt x="2733026" y="0"/>
                  <a:pt x="3289624" y="604174"/>
                  <a:pt x="3823901" y="1021435"/>
                </a:cubicBezTo>
                <a:cubicBezTo>
                  <a:pt x="4358396" y="1411094"/>
                  <a:pt x="5009776" y="1720930"/>
                  <a:pt x="6257365" y="1933095"/>
                </a:cubicBezTo>
              </a:path>
            </a:pathLst>
          </a:cu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5148064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cs-CZ" b="1" baseline="-25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796136" y="83671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 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cs-CZ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sz="24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 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cs-CZ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grpSp>
        <p:nvGrpSpPr>
          <p:cNvPr id="57" name="Skupina 56"/>
          <p:cNvGrpSpPr/>
          <p:nvPr/>
        </p:nvGrpSpPr>
        <p:grpSpPr>
          <a:xfrm>
            <a:off x="1115616" y="908720"/>
            <a:ext cx="7560840" cy="4320480"/>
            <a:chOff x="1115616" y="908720"/>
            <a:chExt cx="7560840" cy="4320480"/>
          </a:xfrm>
        </p:grpSpPr>
        <p:cxnSp>
          <p:nvCxnSpPr>
            <p:cNvPr id="5" name="Přímá spojovací čára 4"/>
            <p:cNvCxnSpPr/>
            <p:nvPr/>
          </p:nvCxnSpPr>
          <p:spPr>
            <a:xfrm>
              <a:off x="1115616" y="4797152"/>
              <a:ext cx="756084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ovací čára 6"/>
            <p:cNvCxnSpPr/>
            <p:nvPr/>
          </p:nvCxnSpPr>
          <p:spPr>
            <a:xfrm flipV="1">
              <a:off x="1979712" y="908720"/>
              <a:ext cx="0" cy="43204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ovéPole 26"/>
            <p:cNvSpPr txBox="1"/>
            <p:nvPr/>
          </p:nvSpPr>
          <p:spPr>
            <a:xfrm>
              <a:off x="1475656" y="908720"/>
              <a:ext cx="461665" cy="165618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cs-CZ" dirty="0" smtClean="0">
                  <a:latin typeface="Arial" pitchFamily="34" charset="0"/>
                  <a:cs typeface="Arial" pitchFamily="34" charset="0"/>
                </a:rPr>
                <a:t>počet molekul</a:t>
              </a:r>
              <a:endParaRPr lang="cs-CZ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7452320" y="479715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Arial" pitchFamily="34" charset="0"/>
                  <a:cs typeface="Arial" pitchFamily="34" charset="0"/>
                </a:rPr>
                <a:t>energie</a:t>
              </a:r>
              <a:endParaRPr lang="cs-CZ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2" name="Přímá spojovací čára 31"/>
          <p:cNvCxnSpPr/>
          <p:nvPr/>
        </p:nvCxnSpPr>
        <p:spPr>
          <a:xfrm>
            <a:off x="6444208" y="3356992"/>
            <a:ext cx="0" cy="1512168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6228184" y="48691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cs-CZ" b="1" baseline="-25000" dirty="0" smtClean="0">
                <a:latin typeface="Arial" pitchFamily="34" charset="0"/>
                <a:cs typeface="Arial" pitchFamily="34" charset="0"/>
              </a:rPr>
              <a:t>A</a:t>
            </a:r>
            <a:endParaRPr lang="cs-CZ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1403648" y="33265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- rozložení energií molekul v závislosti na teplotě: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1835696" y="5301208"/>
            <a:ext cx="69847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cs-CZ" sz="3600" dirty="0" smtClean="0">
                <a:latin typeface="Calibri"/>
                <a:cs typeface="Calibri"/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  <a:latin typeface="Arial" charset="0"/>
              </a:rPr>
              <a:t>Počet efektivních srážek v systému roste s rostoucí teplotou systému</a:t>
            </a:r>
            <a:r>
              <a:rPr lang="cs-CZ" b="1" dirty="0" smtClean="0">
                <a:solidFill>
                  <a:schemeClr val="bg1"/>
                </a:solidFill>
                <a:latin typeface="Arial" charset="0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9" grpId="0"/>
      <p:bldP spid="15" grpId="0" animBg="1"/>
      <p:bldP spid="18" grpId="1" animBg="1"/>
      <p:bldP spid="21" grpId="0"/>
      <p:bldP spid="24" grpId="0" animBg="1"/>
      <p:bldP spid="25" grpId="0"/>
      <p:bldP spid="26" grpId="0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96680"/>
          </a:xfrm>
        </p:spPr>
        <p:txBody>
          <a:bodyPr/>
          <a:lstStyle/>
          <a:p>
            <a:r>
              <a:rPr lang="cs-CZ" dirty="0" smtClean="0"/>
              <a:t>Reakční kinetika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0" y="90872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Reakční mechanismy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0" y="1484784"/>
            <a:ext cx="864096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Teorie aktivních srážek (TAS)</a:t>
            </a:r>
          </a:p>
          <a:p>
            <a:pPr marL="800100" lvl="1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vychází z předpokladů: </a:t>
            </a:r>
          </a:p>
          <a:p>
            <a:pPr marL="1428750" lvl="2" indent="-514350" algn="just">
              <a:spcBef>
                <a:spcPts val="600"/>
              </a:spcBef>
              <a:buFont typeface="+mj-lt"/>
              <a:buAutoNum type="romanU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Srážka molekul je pro </a:t>
            </a:r>
            <a:r>
              <a:rPr lang="cs-CZ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rci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nezbytná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428750" lvl="2" indent="-514350" algn="just">
              <a:spcBef>
                <a:spcPts val="600"/>
              </a:spcBef>
              <a:buFont typeface="+mj-lt"/>
              <a:buAutoNum type="romanU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Kolidující částice musí mít dostatečnou energii.</a:t>
            </a:r>
          </a:p>
          <a:p>
            <a:pPr marL="1428750" lvl="2" indent="-514350" algn="just">
              <a:buFont typeface="+mj-lt"/>
              <a:buAutoNum type="romanUcPeriod"/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Kolidující částice musí mít vhodnou prostoro-</a:t>
            </a:r>
            <a:r>
              <a:rPr lang="cs-CZ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vou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orientaci.</a:t>
            </a:r>
          </a:p>
          <a:p>
            <a:pPr marL="1428750" lvl="2" indent="-514350" algn="just"/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en-US" sz="2400" b="1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428750" lvl="2" indent="-514350" algn="just"/>
            <a:endParaRPr lang="cs-CZ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428750" lvl="2" indent="-514350" algn="just">
              <a:buFont typeface="+mj-lt"/>
              <a:buAutoNum type="romanUcPeriod"/>
            </a:pPr>
            <a:endParaRPr lang="cs-CZ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 algn="just"/>
            <a:endParaRPr lang="cs-CZ" sz="2400" b="1" baseline="-25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Skupina 5"/>
          <p:cNvGrpSpPr/>
          <p:nvPr/>
        </p:nvGrpSpPr>
        <p:grpSpPr>
          <a:xfrm rot="10800000">
            <a:off x="683568" y="3501008"/>
            <a:ext cx="1944216" cy="1080120"/>
            <a:chOff x="1114425" y="1916113"/>
            <a:chExt cx="1944688" cy="1081087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1114425" y="1916113"/>
              <a:ext cx="1152525" cy="1081087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1906588" y="1916113"/>
              <a:ext cx="1152525" cy="1081087"/>
            </a:xfrm>
            <a:prstGeom prst="ellipse">
              <a:avLst/>
            </a:prstGeom>
            <a:solidFill>
              <a:srgbClr val="C0C0C0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 rot="10800000">
              <a:off x="1258888" y="2133601"/>
              <a:ext cx="893762" cy="5852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3200" dirty="0">
                  <a:solidFill>
                    <a:schemeClr val="tx2"/>
                  </a:solidFill>
                  <a:latin typeface="Arial" charset="0"/>
                </a:rPr>
                <a:t>C </a:t>
              </a: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 rot="10800000">
              <a:off x="2051050" y="2133600"/>
              <a:ext cx="893763" cy="5794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3200" dirty="0">
                  <a:solidFill>
                    <a:schemeClr val="bg1"/>
                  </a:solidFill>
                  <a:latin typeface="Arial" charset="0"/>
                </a:rPr>
                <a:t>O </a:t>
              </a:r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1547664" y="2636912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 (g)  + NO</a:t>
            </a:r>
            <a:r>
              <a:rPr lang="cs-CZ" sz="24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(g)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 CO</a:t>
            </a:r>
            <a:r>
              <a:rPr lang="cs-CZ" sz="24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2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(g)  +  NO (g)</a:t>
            </a:r>
            <a:endParaRPr lang="cs-CZ" sz="2400" dirty="0"/>
          </a:p>
        </p:txBody>
      </p:sp>
      <p:grpSp>
        <p:nvGrpSpPr>
          <p:cNvPr id="13" name="Skupina 12"/>
          <p:cNvGrpSpPr/>
          <p:nvPr/>
        </p:nvGrpSpPr>
        <p:grpSpPr>
          <a:xfrm rot="20736199">
            <a:off x="5705895" y="3174578"/>
            <a:ext cx="1656184" cy="1800200"/>
            <a:chOff x="6084888" y="1484313"/>
            <a:chExt cx="1800225" cy="1944687"/>
          </a:xfrm>
        </p:grpSpPr>
        <p:sp>
          <p:nvSpPr>
            <p:cNvPr id="14" name="Oval 12"/>
            <p:cNvSpPr>
              <a:spLocks noChangeArrowheads="1"/>
            </p:cNvSpPr>
            <p:nvPr/>
          </p:nvSpPr>
          <p:spPr bwMode="auto">
            <a:xfrm rot="5400000">
              <a:off x="6768306" y="1520032"/>
              <a:ext cx="1152525" cy="1081088"/>
            </a:xfrm>
            <a:prstGeom prst="ellipse">
              <a:avLst/>
            </a:prstGeom>
            <a:solidFill>
              <a:srgbClr val="808080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 rot="5400000">
              <a:off x="6768306" y="2312194"/>
              <a:ext cx="1152525" cy="1081088"/>
            </a:xfrm>
            <a:prstGeom prst="ellipse">
              <a:avLst/>
            </a:prstGeom>
            <a:solidFill>
              <a:srgbClr val="C0C0C0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6084888" y="1916113"/>
              <a:ext cx="1152525" cy="1081087"/>
            </a:xfrm>
            <a:prstGeom prst="ellipse">
              <a:avLst/>
            </a:prstGeom>
            <a:solidFill>
              <a:srgbClr val="C0C0C0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6372225" y="2133600"/>
              <a:ext cx="500063" cy="5794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3200" dirty="0">
                  <a:solidFill>
                    <a:schemeClr val="bg1"/>
                  </a:solidFill>
                  <a:latin typeface="Arial" charset="0"/>
                </a:rPr>
                <a:t>O</a:t>
              </a:r>
            </a:p>
          </p:txBody>
        </p:sp>
        <p:sp>
          <p:nvSpPr>
            <p:cNvPr id="18" name="Rectangle 31"/>
            <p:cNvSpPr>
              <a:spLocks noChangeArrowheads="1"/>
            </p:cNvSpPr>
            <p:nvPr/>
          </p:nvSpPr>
          <p:spPr bwMode="auto">
            <a:xfrm rot="615290">
              <a:off x="7092949" y="1700213"/>
              <a:ext cx="477838" cy="57943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3200" dirty="0">
                  <a:solidFill>
                    <a:schemeClr val="bg1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19" name="Rectangle 32"/>
            <p:cNvSpPr>
              <a:spLocks noChangeArrowheads="1"/>
            </p:cNvSpPr>
            <p:nvPr/>
          </p:nvSpPr>
          <p:spPr bwMode="auto">
            <a:xfrm>
              <a:off x="7092950" y="2565400"/>
              <a:ext cx="500063" cy="5794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3200" dirty="0">
                  <a:solidFill>
                    <a:schemeClr val="bg1"/>
                  </a:solidFill>
                  <a:latin typeface="Arial" charset="0"/>
                </a:rPr>
                <a:t>O</a:t>
              </a:r>
            </a:p>
          </p:txBody>
        </p:sp>
      </p:grpSp>
      <p:grpSp>
        <p:nvGrpSpPr>
          <p:cNvPr id="23" name="Skupina 22"/>
          <p:cNvGrpSpPr/>
          <p:nvPr/>
        </p:nvGrpSpPr>
        <p:grpSpPr>
          <a:xfrm>
            <a:off x="2843808" y="4005064"/>
            <a:ext cx="2447925" cy="0"/>
            <a:chOff x="3348038" y="2420938"/>
            <a:chExt cx="2447925" cy="0"/>
          </a:xfrm>
        </p:grpSpPr>
        <p:sp>
          <p:nvSpPr>
            <p:cNvPr id="21" name="Line 65"/>
            <p:cNvSpPr>
              <a:spLocks noChangeShapeType="1"/>
            </p:cNvSpPr>
            <p:nvPr/>
          </p:nvSpPr>
          <p:spPr bwMode="auto">
            <a:xfrm>
              <a:off x="3348038" y="2420938"/>
              <a:ext cx="11525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Line 66"/>
            <p:cNvSpPr>
              <a:spLocks noChangeShapeType="1"/>
            </p:cNvSpPr>
            <p:nvPr/>
          </p:nvSpPr>
          <p:spPr bwMode="auto">
            <a:xfrm flipH="1">
              <a:off x="4643438" y="2420938"/>
              <a:ext cx="11525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4" name="Skupina 23"/>
          <p:cNvGrpSpPr/>
          <p:nvPr/>
        </p:nvGrpSpPr>
        <p:grpSpPr>
          <a:xfrm rot="10628400">
            <a:off x="709328" y="5205034"/>
            <a:ext cx="1944688" cy="1081087"/>
            <a:chOff x="1114425" y="4364038"/>
            <a:chExt cx="1944688" cy="1081087"/>
          </a:xfrm>
        </p:grpSpPr>
        <p:sp>
          <p:nvSpPr>
            <p:cNvPr id="25" name="Oval 58"/>
            <p:cNvSpPr>
              <a:spLocks noChangeArrowheads="1"/>
            </p:cNvSpPr>
            <p:nvPr/>
          </p:nvSpPr>
          <p:spPr bwMode="auto">
            <a:xfrm>
              <a:off x="1114425" y="4364038"/>
              <a:ext cx="1152525" cy="1081087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Oval 59"/>
            <p:cNvSpPr>
              <a:spLocks noChangeArrowheads="1"/>
            </p:cNvSpPr>
            <p:nvPr/>
          </p:nvSpPr>
          <p:spPr bwMode="auto">
            <a:xfrm>
              <a:off x="1906588" y="4364038"/>
              <a:ext cx="1152525" cy="1081087"/>
            </a:xfrm>
            <a:prstGeom prst="ellipse">
              <a:avLst/>
            </a:prstGeom>
            <a:solidFill>
              <a:srgbClr val="C0C0C0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Text Box 60"/>
            <p:cNvSpPr txBox="1">
              <a:spLocks noChangeArrowheads="1"/>
            </p:cNvSpPr>
            <p:nvPr/>
          </p:nvSpPr>
          <p:spPr bwMode="auto">
            <a:xfrm rot="10727559">
              <a:off x="1258888" y="4581525"/>
              <a:ext cx="893762" cy="5794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3200" dirty="0">
                  <a:solidFill>
                    <a:schemeClr val="tx2"/>
                  </a:solidFill>
                  <a:latin typeface="Arial" charset="0"/>
                </a:rPr>
                <a:t>C </a:t>
              </a:r>
            </a:p>
          </p:txBody>
        </p:sp>
        <p:sp>
          <p:nvSpPr>
            <p:cNvPr id="28" name="Text Box 61"/>
            <p:cNvSpPr txBox="1">
              <a:spLocks noChangeArrowheads="1"/>
            </p:cNvSpPr>
            <p:nvPr/>
          </p:nvSpPr>
          <p:spPr bwMode="auto">
            <a:xfrm>
              <a:off x="2051050" y="4581525"/>
              <a:ext cx="893763" cy="5794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3200" dirty="0">
                  <a:solidFill>
                    <a:schemeClr val="bg1"/>
                  </a:solidFill>
                  <a:latin typeface="Arial" charset="0"/>
                </a:rPr>
                <a:t>O </a:t>
              </a:r>
            </a:p>
          </p:txBody>
        </p:sp>
      </p:grpSp>
      <p:grpSp>
        <p:nvGrpSpPr>
          <p:cNvPr id="29" name="Skupina 28"/>
          <p:cNvGrpSpPr/>
          <p:nvPr/>
        </p:nvGrpSpPr>
        <p:grpSpPr>
          <a:xfrm>
            <a:off x="5508104" y="5013176"/>
            <a:ext cx="1872208" cy="1844824"/>
            <a:chOff x="6084888" y="3932238"/>
            <a:chExt cx="1800225" cy="1944687"/>
          </a:xfrm>
        </p:grpSpPr>
        <p:sp>
          <p:nvSpPr>
            <p:cNvPr id="30" name="Oval 55"/>
            <p:cNvSpPr>
              <a:spLocks noChangeArrowheads="1"/>
            </p:cNvSpPr>
            <p:nvPr/>
          </p:nvSpPr>
          <p:spPr bwMode="auto">
            <a:xfrm rot="5400000">
              <a:off x="6768306" y="3967957"/>
              <a:ext cx="1152525" cy="1081088"/>
            </a:xfrm>
            <a:prstGeom prst="ellipse">
              <a:avLst/>
            </a:prstGeom>
            <a:solidFill>
              <a:srgbClr val="808080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" name="Oval 56"/>
            <p:cNvSpPr>
              <a:spLocks noChangeArrowheads="1"/>
            </p:cNvSpPr>
            <p:nvPr/>
          </p:nvSpPr>
          <p:spPr bwMode="auto">
            <a:xfrm rot="5400000">
              <a:off x="6768306" y="4760119"/>
              <a:ext cx="1152525" cy="1081088"/>
            </a:xfrm>
            <a:prstGeom prst="ellipse">
              <a:avLst/>
            </a:prstGeom>
            <a:solidFill>
              <a:srgbClr val="C0C0C0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Oval 57"/>
            <p:cNvSpPr>
              <a:spLocks noChangeArrowheads="1"/>
            </p:cNvSpPr>
            <p:nvPr/>
          </p:nvSpPr>
          <p:spPr bwMode="auto">
            <a:xfrm>
              <a:off x="6084888" y="4364038"/>
              <a:ext cx="1152525" cy="1081087"/>
            </a:xfrm>
            <a:prstGeom prst="ellipse">
              <a:avLst/>
            </a:prstGeom>
            <a:solidFill>
              <a:srgbClr val="C0C0C0"/>
            </a:solidFill>
            <a:ln w="381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" name="Rectangle 62"/>
            <p:cNvSpPr>
              <a:spLocks noChangeArrowheads="1"/>
            </p:cNvSpPr>
            <p:nvPr/>
          </p:nvSpPr>
          <p:spPr bwMode="auto">
            <a:xfrm>
              <a:off x="7092950" y="4149725"/>
              <a:ext cx="500063" cy="5794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3200" dirty="0">
                  <a:solidFill>
                    <a:schemeClr val="bg1"/>
                  </a:solidFill>
                  <a:latin typeface="Arial" charset="0"/>
                </a:rPr>
                <a:t>O</a:t>
              </a:r>
            </a:p>
          </p:txBody>
        </p:sp>
        <p:sp>
          <p:nvSpPr>
            <p:cNvPr id="34" name="Rectangle 63"/>
            <p:cNvSpPr>
              <a:spLocks noChangeArrowheads="1"/>
            </p:cNvSpPr>
            <p:nvPr/>
          </p:nvSpPr>
          <p:spPr bwMode="auto">
            <a:xfrm>
              <a:off x="6443663" y="4581525"/>
              <a:ext cx="477837" cy="5794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3200" dirty="0">
                  <a:solidFill>
                    <a:schemeClr val="bg1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5" name="Rectangle 64"/>
            <p:cNvSpPr>
              <a:spLocks noChangeArrowheads="1"/>
            </p:cNvSpPr>
            <p:nvPr/>
          </p:nvSpPr>
          <p:spPr bwMode="auto">
            <a:xfrm>
              <a:off x="7092950" y="5013325"/>
              <a:ext cx="500063" cy="5794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3200">
                  <a:solidFill>
                    <a:schemeClr val="bg1"/>
                  </a:solidFill>
                  <a:latin typeface="Arial" charset="0"/>
                </a:rPr>
                <a:t>O</a:t>
              </a:r>
            </a:p>
          </p:txBody>
        </p:sp>
      </p:grpSp>
      <p:grpSp>
        <p:nvGrpSpPr>
          <p:cNvPr id="36" name="Skupina 35"/>
          <p:cNvGrpSpPr/>
          <p:nvPr/>
        </p:nvGrpSpPr>
        <p:grpSpPr>
          <a:xfrm>
            <a:off x="2843808" y="5733256"/>
            <a:ext cx="2447925" cy="0"/>
            <a:chOff x="3348038" y="2420938"/>
            <a:chExt cx="2447925" cy="0"/>
          </a:xfrm>
        </p:grpSpPr>
        <p:sp>
          <p:nvSpPr>
            <p:cNvPr id="37" name="Line 65"/>
            <p:cNvSpPr>
              <a:spLocks noChangeShapeType="1"/>
            </p:cNvSpPr>
            <p:nvPr/>
          </p:nvSpPr>
          <p:spPr bwMode="auto">
            <a:xfrm>
              <a:off x="3348038" y="2420938"/>
              <a:ext cx="11525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Line 66"/>
            <p:cNvSpPr>
              <a:spLocks noChangeShapeType="1"/>
            </p:cNvSpPr>
            <p:nvPr/>
          </p:nvSpPr>
          <p:spPr bwMode="auto">
            <a:xfrm flipH="1">
              <a:off x="4643438" y="2420938"/>
              <a:ext cx="11525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9" name="TextovéPole 38"/>
          <p:cNvSpPr txBox="1"/>
          <p:nvPr/>
        </p:nvSpPr>
        <p:spPr>
          <a:xfrm>
            <a:off x="3563888" y="407707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OK</a:t>
            </a:r>
            <a:endParaRPr lang="cs-CZ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563888" y="59492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NE</a:t>
            </a:r>
            <a:endParaRPr lang="cs-CZ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57189E-6 L -2.22222E-6 -0.1967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1">
  <a:themeElements>
    <a:clrScheme name="Vlastní 1">
      <a:dk1>
        <a:srgbClr val="000000"/>
      </a:dk1>
      <a:lt1>
        <a:srgbClr val="000000"/>
      </a:lt1>
      <a:dk2>
        <a:srgbClr val="C6EFFF"/>
      </a:dk2>
      <a:lt2>
        <a:srgbClr val="FFFFFF"/>
      </a:lt2>
      <a:accent1>
        <a:srgbClr val="002060"/>
      </a:accent1>
      <a:accent2>
        <a:srgbClr val="22759E"/>
      </a:accent2>
      <a:accent3>
        <a:srgbClr val="2DC1FF"/>
      </a:accent3>
      <a:accent4>
        <a:srgbClr val="003950"/>
      </a:accent4>
      <a:accent5>
        <a:srgbClr val="B9EAFF"/>
      </a:accent5>
      <a:accent6>
        <a:srgbClr val="B9EAFF"/>
      </a:accent6>
      <a:hlink>
        <a:srgbClr val="000000"/>
      </a:hlink>
      <a:folHlink>
        <a:srgbClr val="000000"/>
      </a:folHlink>
    </a:clrScheme>
    <a:fontScheme name="Bubbles">
      <a:majorFont>
        <a:latin typeface="Impact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mic Sans M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80000"/>
                <a:satMod val="125000"/>
              </a:schemeClr>
            </a:gs>
            <a:gs pos="100000">
              <a:schemeClr val="phClr">
                <a:tint val="100000"/>
                <a:satMod val="125000"/>
                <a:lumOff val="40000"/>
                <a:lumMod val="100000"/>
              </a:schemeClr>
            </a:gs>
          </a:gsLst>
          <a:lin ang="7800000" scaled="1"/>
        </a:gradFill>
        <a:gradFill rotWithShape="1">
          <a:gsLst>
            <a:gs pos="0">
              <a:schemeClr val="phClr">
                <a:shade val="95000"/>
                <a:lumMod val="95000"/>
              </a:schemeClr>
            </a:gs>
            <a:gs pos="60000">
              <a:schemeClr val="phClr">
                <a:satMod val="125000"/>
                <a:lumOff val="10000"/>
                <a:lumMod val="100000"/>
              </a:schemeClr>
            </a:gs>
            <a:gs pos="100000">
              <a:schemeClr val="phClr">
                <a:shade val="95000"/>
                <a:satMod val="135000"/>
                <a:lumOff val="50000"/>
                <a:lumMod val="100000"/>
              </a:schemeClr>
            </a:gs>
          </a:gsLst>
          <a:lin ang="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1416</TotalTime>
  <Words>926</Words>
  <Application>Microsoft Office PowerPoint</Application>
  <PresentationFormat>Předvádění na obrazovce (4:3)</PresentationFormat>
  <Paragraphs>392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1</vt:lpstr>
      <vt:lpstr>Kinetika chemických reakcí</vt:lpstr>
      <vt:lpstr>Snímek 2</vt:lpstr>
      <vt:lpstr>Reakční kinetika </vt:lpstr>
      <vt:lpstr>Reakční kinetika</vt:lpstr>
      <vt:lpstr>Reakční kinetika</vt:lpstr>
      <vt:lpstr>Snímek 6</vt:lpstr>
      <vt:lpstr>Reakční kinetika</vt:lpstr>
      <vt:lpstr>Snímek 8</vt:lpstr>
      <vt:lpstr>Reakční kinetika</vt:lpstr>
      <vt:lpstr>Reakční kinetika</vt:lpstr>
      <vt:lpstr>Reakční kinetika</vt:lpstr>
      <vt:lpstr>Reakční kinetika</vt:lpstr>
      <vt:lpstr>Snímek 13</vt:lpstr>
      <vt:lpstr>Reakční kinetika</vt:lpstr>
      <vt:lpstr>Reakční kinetika</vt:lpstr>
      <vt:lpstr>Reakční kinetika</vt:lpstr>
      <vt:lpstr>Snímek 17</vt:lpstr>
      <vt:lpstr>Reakční kinetika</vt:lpstr>
      <vt:lpstr>Reakční kinetika</vt:lpstr>
      <vt:lpstr>Snímek 20</vt:lpstr>
      <vt:lpstr>Snímek 21</vt:lpstr>
      <vt:lpstr>Snímek 22</vt:lpstr>
      <vt:lpstr>Snímek 23</vt:lpstr>
      <vt:lpstr>Reakční kinetika</vt:lpstr>
      <vt:lpstr>Reakční kinetika</vt:lpstr>
      <vt:lpstr>Reakční kinetika</vt:lpstr>
      <vt:lpstr>Snímek 27</vt:lpstr>
      <vt:lpstr>Reakční kinetika</vt:lpstr>
      <vt:lpstr>Reakční kinetika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Reakční kinetika kinetika</dc:title>
  <dc:creator>Alenka</dc:creator>
  <cp:lastModifiedBy>Učitel</cp:lastModifiedBy>
  <cp:revision>25</cp:revision>
  <dcterms:created xsi:type="dcterms:W3CDTF">2012-03-01T08:34:53Z</dcterms:created>
  <dcterms:modified xsi:type="dcterms:W3CDTF">2012-04-12T17:12:33Z</dcterms:modified>
</cp:coreProperties>
</file>