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64" r:id="rId3"/>
    <p:sldId id="265" r:id="rId4"/>
    <p:sldId id="266" r:id="rId5"/>
    <p:sldId id="268" r:id="rId6"/>
    <p:sldId id="257" r:id="rId7"/>
    <p:sldId id="267" r:id="rId8"/>
    <p:sldId id="263" r:id="rId9"/>
    <p:sldId id="260" r:id="rId10"/>
    <p:sldId id="262" r:id="rId11"/>
    <p:sldId id="25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DD4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794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0CDD63-5CAD-40B0-919E-0A774B6E2AC5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D48B8D-1D01-473E-823B-3A6AED1706B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Sigma komplex</a:t>
            </a:r>
            <a:r>
              <a:rPr lang="cs-CZ" baseline="0" dirty="0" smtClean="0"/>
              <a:t> se může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48B8D-1D01-473E-823B-3A6AED1706BA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4CF9-2E1D-4CF1-8301-AA4C46268502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B8020-7880-45C2-8602-7B040FBF9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4CF9-2E1D-4CF1-8301-AA4C46268502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B8020-7880-45C2-8602-7B040FBF9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4CF9-2E1D-4CF1-8301-AA4C46268502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B8020-7880-45C2-8602-7B040FBF9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4CF9-2E1D-4CF1-8301-AA4C46268502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B8020-7880-45C2-8602-7B040FBF9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4CF9-2E1D-4CF1-8301-AA4C46268502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B8020-7880-45C2-8602-7B040FBF9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4CF9-2E1D-4CF1-8301-AA4C46268502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B8020-7880-45C2-8602-7B040FBF9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4CF9-2E1D-4CF1-8301-AA4C46268502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B8020-7880-45C2-8602-7B040FBF9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4CF9-2E1D-4CF1-8301-AA4C46268502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B8020-7880-45C2-8602-7B040FBF9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4CF9-2E1D-4CF1-8301-AA4C46268502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B8020-7880-45C2-8602-7B040FBF9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4CF9-2E1D-4CF1-8301-AA4C46268502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B8020-7880-45C2-8602-7B040FBF9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4CF9-2E1D-4CF1-8301-AA4C46268502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B8020-7880-45C2-8602-7B040FBF9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1DD43"/>
            </a:gs>
            <a:gs pos="64999">
              <a:srgbClr val="F0EBD5"/>
            </a:gs>
            <a:gs pos="100000">
              <a:srgbClr val="D1C39F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F4CF9-2E1D-4CF1-8301-AA4C46268502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B8020-7880-45C2-8602-7B040FBF9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Vliv substituentů umístěných </a:t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benzenovém jádře</a:t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průběh další substituce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571472" y="642918"/>
            <a:ext cx="821537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cs-CZ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Případ více substituentů</a:t>
            </a:r>
          </a:p>
          <a:p>
            <a:pPr marL="0" lvl="1"/>
            <a:endParaRPr lang="cs-CZ" sz="2800" b="1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800" dirty="0" smtClean="0"/>
              <a:t>2 stejné substituenty v poloze p- 	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cs-CZ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/>
              <a:t> 2 různé substituenty v poloze p- </a:t>
            </a:r>
          </a:p>
          <a:p>
            <a:pPr lvl="1">
              <a:lnSpc>
                <a:spcPct val="150000"/>
              </a:lnSpc>
            </a:pPr>
            <a:r>
              <a:rPr lang="cs-CZ" sz="2400" dirty="0" smtClean="0"/>
              <a:t>(jeden substituent 1. třídy, jeden substituent 2. třídy)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endParaRPr lang="cs-CZ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/>
              <a:t> </a:t>
            </a:r>
            <a:r>
              <a:rPr lang="cs-CZ" sz="2400" dirty="0" smtClean="0"/>
              <a:t>Svou roli hraje převládající dirigující vliv i velikost substituentů</a:t>
            </a:r>
            <a:r>
              <a:rPr lang="cs-CZ" sz="2800" dirty="0" smtClean="0"/>
              <a:t>.</a:t>
            </a:r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 </a:t>
            </a:r>
          </a:p>
          <a:p>
            <a:r>
              <a:rPr lang="cs-CZ" dirty="0" smtClean="0"/>
              <a:t> </a:t>
            </a:r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71472" y="785794"/>
            <a:ext cx="8197277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ZDROJE</a:t>
            </a:r>
          </a:p>
          <a:p>
            <a:pPr lvl="1" algn="ctr">
              <a:lnSpc>
                <a:spcPct val="150000"/>
              </a:lnSpc>
            </a:pPr>
            <a:endParaRPr lang="cs-CZ" sz="3200" b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sz="2000" dirty="0" smtClean="0"/>
              <a:t>MAREČEK, Aleš - HONZA, Jaroslav. </a:t>
            </a:r>
            <a:r>
              <a:rPr lang="cs-CZ" sz="2000" i="1" dirty="0" smtClean="0"/>
              <a:t>Chemie pro čtyřletá gymnázia - 2.díl.</a:t>
            </a:r>
            <a:r>
              <a:rPr lang="cs-CZ" sz="2000" dirty="0" smtClean="0"/>
              <a:t> 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	(druhé přepracované vydání). Olomouc : Nakladatelství Olomouc,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	1998. 119 s. ISBN 80-7182-05.</a:t>
            </a:r>
          </a:p>
          <a:p>
            <a:pPr>
              <a:lnSpc>
                <a:spcPct val="150000"/>
              </a:lnSpc>
            </a:pPr>
            <a:endParaRPr lang="cs-CZ" sz="20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err="1" smtClean="0"/>
              <a:t>gvm.vm.cz</a:t>
            </a:r>
            <a:r>
              <a:rPr lang="cs-CZ" sz="2000" dirty="0" smtClean="0"/>
              <a:t>/</a:t>
            </a:r>
            <a:r>
              <a:rPr lang="cs-CZ" sz="2000" dirty="0" err="1" smtClean="0"/>
              <a:t>people</a:t>
            </a:r>
            <a:r>
              <a:rPr lang="cs-CZ" sz="2000" dirty="0" smtClean="0"/>
              <a:t>/</a:t>
            </a:r>
            <a:r>
              <a:rPr lang="cs-CZ" sz="2000" dirty="0" err="1" smtClean="0"/>
              <a:t>holikova</a:t>
            </a:r>
            <a:r>
              <a:rPr lang="cs-CZ" sz="2000" dirty="0" smtClean="0"/>
              <a:t>/</a:t>
            </a:r>
            <a:r>
              <a:rPr lang="cs-CZ" sz="2000" dirty="0" err="1" smtClean="0"/>
              <a:t>vyuka</a:t>
            </a:r>
            <a:r>
              <a:rPr lang="cs-CZ" sz="2000" dirty="0" smtClean="0"/>
              <a:t>/Organická%20chemie/</a:t>
            </a:r>
            <a:r>
              <a:rPr lang="cs-CZ" sz="2000" dirty="0" err="1" smtClean="0"/>
              <a:t>Areny.pdf</a:t>
            </a:r>
            <a:endParaRPr lang="cs-CZ" sz="20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cs-CZ" sz="2000" dirty="0" err="1" smtClean="0"/>
              <a:t>ceskolipska.cz</a:t>
            </a:r>
            <a:r>
              <a:rPr lang="cs-CZ" sz="2000" dirty="0" smtClean="0"/>
              <a:t>/</a:t>
            </a:r>
            <a:r>
              <a:rPr lang="cs-CZ" sz="2000" dirty="0" err="1" smtClean="0"/>
              <a:t>files</a:t>
            </a:r>
            <a:r>
              <a:rPr lang="cs-CZ" sz="2000" dirty="0" smtClean="0"/>
              <a:t>/58/</a:t>
            </a:r>
            <a:r>
              <a:rPr lang="cs-CZ" sz="2000" dirty="0" err="1" smtClean="0"/>
              <a:t>mo</a:t>
            </a:r>
            <a:r>
              <a:rPr lang="cs-CZ" sz="2000" dirty="0" smtClean="0"/>
              <a:t>_18.doc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 www.</a:t>
            </a:r>
            <a:r>
              <a:rPr lang="cs-CZ" sz="2000" dirty="0" err="1" smtClean="0"/>
              <a:t>vscht.cz</a:t>
            </a:r>
            <a:r>
              <a:rPr lang="cs-CZ" sz="2000" dirty="0" smtClean="0"/>
              <a:t>/</a:t>
            </a:r>
            <a:r>
              <a:rPr lang="cs-CZ" sz="2000" dirty="0" err="1" smtClean="0"/>
              <a:t>uoch</a:t>
            </a:r>
            <a:r>
              <a:rPr lang="cs-CZ" sz="2000" dirty="0" smtClean="0"/>
              <a:t>/</a:t>
            </a:r>
            <a:r>
              <a:rPr lang="cs-CZ" sz="2000" dirty="0" err="1" smtClean="0"/>
              <a:t>cz</a:t>
            </a:r>
            <a:r>
              <a:rPr lang="cs-CZ" sz="2000" dirty="0" smtClean="0"/>
              <a:t>/skupiny/svoboda_</a:t>
            </a:r>
            <a:r>
              <a:rPr lang="cs-CZ" sz="2000" dirty="0" err="1" smtClean="0"/>
              <a:t>new</a:t>
            </a:r>
            <a:r>
              <a:rPr lang="cs-CZ" sz="2000" dirty="0"/>
              <a:t>/.../</a:t>
            </a:r>
            <a:r>
              <a:rPr lang="cs-CZ" sz="2000" dirty="0" err="1" smtClean="0"/>
              <a:t>aromaty.doc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Indukční efekt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00034" y="1142984"/>
            <a:ext cx="7554504" cy="5847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sz="2200" dirty="0" smtClean="0"/>
              <a:t>posun elektronů vyvolaný přítomností polárně kovalentní vazby</a:t>
            </a:r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 symbol </a:t>
            </a:r>
            <a:r>
              <a:rPr lang="cs-CZ" sz="2200" b="1" dirty="0" smtClean="0">
                <a:solidFill>
                  <a:srgbClr val="00B050"/>
                </a:solidFill>
              </a:rPr>
              <a:t>I</a:t>
            </a:r>
          </a:p>
          <a:p>
            <a:pPr>
              <a:buFont typeface="Arial" pitchFamily="34" charset="0"/>
              <a:buChar char="•"/>
            </a:pPr>
            <a:endParaRPr lang="cs-CZ" sz="2200" dirty="0" smtClean="0"/>
          </a:p>
          <a:p>
            <a:pPr>
              <a:buFont typeface="Arial" pitchFamily="34" charset="0"/>
              <a:buChar char="•"/>
            </a:pPr>
            <a:r>
              <a:rPr lang="cs-CZ" sz="2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200" b="1" i="1" u="sng" dirty="0" smtClean="0">
                <a:solidFill>
                  <a:schemeClr val="accent1">
                    <a:lumMod val="50000"/>
                  </a:schemeClr>
                </a:solidFill>
              </a:rPr>
              <a:t>+I</a:t>
            </a:r>
            <a:r>
              <a:rPr lang="cs-CZ" sz="2200" b="1" u="sng" dirty="0" smtClean="0">
                <a:solidFill>
                  <a:schemeClr val="accent1">
                    <a:lumMod val="50000"/>
                  </a:schemeClr>
                </a:solidFill>
              </a:rPr>
              <a:t> efekt</a:t>
            </a:r>
            <a:r>
              <a:rPr lang="cs-CZ" sz="2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200" dirty="0" smtClean="0"/>
              <a:t>- vyvolávají atomy nebo skupiny atomů, které přitahují </a:t>
            </a:r>
          </a:p>
          <a:p>
            <a:r>
              <a:rPr lang="cs-CZ" sz="2200" dirty="0" smtClean="0"/>
              <a:t>	elektrony méně než atom H</a:t>
            </a:r>
          </a:p>
          <a:p>
            <a:r>
              <a:rPr lang="cs-CZ" sz="2200" dirty="0" smtClean="0"/>
              <a:t>	 - např. </a:t>
            </a:r>
            <a:r>
              <a:rPr lang="cs-CZ" sz="2200" dirty="0" smtClean="0"/>
              <a:t> </a:t>
            </a:r>
            <a:r>
              <a:rPr lang="cs-CZ" sz="2200" dirty="0" smtClean="0">
                <a:solidFill>
                  <a:srgbClr val="002060"/>
                </a:solidFill>
              </a:rPr>
              <a:t>-</a:t>
            </a:r>
            <a:r>
              <a:rPr lang="cs-CZ" sz="2200" dirty="0" smtClean="0">
                <a:solidFill>
                  <a:srgbClr val="002060"/>
                </a:solidFill>
              </a:rPr>
              <a:t>S</a:t>
            </a:r>
            <a:r>
              <a:rPr lang="cs-CZ" sz="2200" baseline="62000" dirty="0" smtClean="0">
                <a:solidFill>
                  <a:srgbClr val="002060"/>
                </a:solidFill>
              </a:rPr>
              <a:t>-</a:t>
            </a:r>
            <a:r>
              <a:rPr lang="cs-CZ" sz="2200" dirty="0" smtClean="0">
                <a:solidFill>
                  <a:srgbClr val="002060"/>
                </a:solidFill>
              </a:rPr>
              <a:t>, </a:t>
            </a:r>
            <a:r>
              <a:rPr lang="cs-CZ" sz="2200" smtClean="0">
                <a:solidFill>
                  <a:srgbClr val="002060"/>
                </a:solidFill>
              </a:rPr>
              <a:t>-O</a:t>
            </a:r>
            <a:r>
              <a:rPr lang="cs-CZ" sz="2200" baseline="62000" smtClean="0">
                <a:solidFill>
                  <a:srgbClr val="002060"/>
                </a:solidFill>
              </a:rPr>
              <a:t>-</a:t>
            </a:r>
            <a:r>
              <a:rPr lang="cs-CZ" sz="2200" smtClean="0">
                <a:solidFill>
                  <a:srgbClr val="002060"/>
                </a:solidFill>
              </a:rPr>
              <a:t> , </a:t>
            </a:r>
            <a:r>
              <a:rPr lang="cs-CZ" sz="2200" dirty="0" smtClean="0">
                <a:solidFill>
                  <a:srgbClr val="002060"/>
                </a:solidFill>
              </a:rPr>
              <a:t>alkyly</a:t>
            </a:r>
            <a:r>
              <a:rPr lang="cs-CZ" sz="2200" dirty="0" smtClean="0"/>
              <a:t>		</a:t>
            </a:r>
          </a:p>
          <a:p>
            <a:r>
              <a:rPr lang="cs-CZ" sz="2200" dirty="0" smtClean="0"/>
              <a:t>					</a:t>
            </a:r>
            <a:r>
              <a:rPr lang="cs-CZ" sz="1400" dirty="0" smtClean="0"/>
              <a:t> M – atom elektropozitivního prvku</a:t>
            </a:r>
          </a:p>
          <a:p>
            <a:endParaRPr lang="cs-CZ" sz="2200" dirty="0" smtClean="0"/>
          </a:p>
          <a:p>
            <a:r>
              <a:rPr lang="cs-CZ" sz="2200" dirty="0" smtClean="0">
                <a:latin typeface="GreekC" pitchFamily="2" charset="0"/>
              </a:rPr>
              <a:t>					d</a:t>
            </a:r>
            <a:r>
              <a:rPr lang="el-GR" sz="2200" dirty="0" smtClean="0">
                <a:latin typeface="Times New Roman"/>
                <a:cs typeface="Times New Roman"/>
              </a:rPr>
              <a:t> δ</a:t>
            </a:r>
            <a:r>
              <a:rPr lang="en-US" sz="2200" baseline="50000" dirty="0" smtClean="0"/>
              <a:t>-</a:t>
            </a:r>
            <a:r>
              <a:rPr lang="el-GR" sz="2200" dirty="0" smtClean="0">
                <a:latin typeface="Times New Roman"/>
                <a:cs typeface="Times New Roman"/>
              </a:rPr>
              <a:t> </a:t>
            </a:r>
            <a:r>
              <a:rPr lang="cs-CZ" sz="2200" baseline="-25000" dirty="0" smtClean="0"/>
              <a:t>1</a:t>
            </a:r>
            <a:r>
              <a:rPr lang="cs-CZ" sz="2200" dirty="0" smtClean="0"/>
              <a:t> </a:t>
            </a:r>
            <a:r>
              <a:rPr lang="en-US" sz="2200" dirty="0" smtClean="0"/>
              <a:t>&gt; </a:t>
            </a:r>
            <a:r>
              <a:rPr lang="en-US" sz="2200" dirty="0" smtClean="0">
                <a:latin typeface="GreekC" pitchFamily="2" charset="0"/>
              </a:rPr>
              <a:t>d</a:t>
            </a:r>
            <a:r>
              <a:rPr lang="el-GR" sz="2200" dirty="0" smtClean="0">
                <a:latin typeface="Times New Roman"/>
                <a:cs typeface="Times New Roman"/>
              </a:rPr>
              <a:t>δ</a:t>
            </a:r>
            <a:r>
              <a:rPr lang="en-US" sz="2200" baseline="50000" dirty="0" smtClean="0"/>
              <a:t>-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 &gt; </a:t>
            </a:r>
            <a:r>
              <a:rPr lang="en-US" sz="2200" dirty="0" smtClean="0">
                <a:latin typeface="GreekC" pitchFamily="2" charset="0"/>
              </a:rPr>
              <a:t>d</a:t>
            </a:r>
            <a:r>
              <a:rPr lang="el-GR" sz="2200" dirty="0" smtClean="0">
                <a:latin typeface="Times New Roman"/>
                <a:cs typeface="Times New Roman"/>
              </a:rPr>
              <a:t> δ </a:t>
            </a:r>
            <a:r>
              <a:rPr lang="en-US" sz="2200" baseline="50000" dirty="0" smtClean="0"/>
              <a:t>-</a:t>
            </a:r>
            <a:r>
              <a:rPr lang="en-US" sz="2200" baseline="-25000" dirty="0" smtClean="0"/>
              <a:t>3</a:t>
            </a:r>
            <a:endParaRPr lang="cs-CZ" sz="2200" dirty="0" smtClean="0"/>
          </a:p>
          <a:p>
            <a:endParaRPr lang="cs-CZ" sz="2200" dirty="0" smtClean="0"/>
          </a:p>
          <a:p>
            <a:pPr>
              <a:buFont typeface="Arial" pitchFamily="34" charset="0"/>
              <a:buChar char="•"/>
            </a:pPr>
            <a:r>
              <a:rPr lang="cs-CZ" sz="2200" b="1" i="1" u="sng" dirty="0" smtClean="0">
                <a:solidFill>
                  <a:schemeClr val="accent1">
                    <a:lumMod val="50000"/>
                  </a:schemeClr>
                </a:solidFill>
              </a:rPr>
              <a:t>-I</a:t>
            </a:r>
            <a:r>
              <a:rPr lang="cs-CZ" sz="2200" b="1" u="sng" dirty="0" smtClean="0">
                <a:solidFill>
                  <a:schemeClr val="accent1">
                    <a:lumMod val="50000"/>
                  </a:schemeClr>
                </a:solidFill>
              </a:rPr>
              <a:t> efekt</a:t>
            </a:r>
            <a:r>
              <a:rPr lang="cs-CZ" sz="2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200" dirty="0" smtClean="0"/>
              <a:t>- vyvolávají atomy nebo skupiny atomů, které přitahují </a:t>
            </a:r>
          </a:p>
          <a:p>
            <a:r>
              <a:rPr lang="cs-CZ" sz="2200" dirty="0" smtClean="0"/>
              <a:t>	elektrony více než atom H </a:t>
            </a:r>
          </a:p>
          <a:p>
            <a:r>
              <a:rPr lang="cs-CZ" sz="2200" dirty="0" smtClean="0"/>
              <a:t>	 - např. </a:t>
            </a:r>
            <a:r>
              <a:rPr lang="cs-CZ" sz="2200" dirty="0" smtClean="0">
                <a:solidFill>
                  <a:srgbClr val="002060"/>
                </a:solidFill>
              </a:rPr>
              <a:t>-OR, -NH</a:t>
            </a:r>
            <a:r>
              <a:rPr lang="cs-CZ" sz="2200" baseline="-25000" dirty="0" smtClean="0">
                <a:solidFill>
                  <a:srgbClr val="002060"/>
                </a:solidFill>
              </a:rPr>
              <a:t>2</a:t>
            </a:r>
            <a:r>
              <a:rPr lang="cs-CZ" sz="2200" dirty="0" smtClean="0">
                <a:solidFill>
                  <a:srgbClr val="002060"/>
                </a:solidFill>
              </a:rPr>
              <a:t>, halogeny, -NO</a:t>
            </a:r>
            <a:r>
              <a:rPr lang="cs-CZ" sz="2200" baseline="-25000" dirty="0" smtClean="0">
                <a:solidFill>
                  <a:srgbClr val="002060"/>
                </a:solidFill>
              </a:rPr>
              <a:t>2</a:t>
            </a:r>
            <a:endParaRPr lang="cs-CZ" sz="2200" dirty="0" smtClean="0">
              <a:solidFill>
                <a:srgbClr val="002060"/>
              </a:solidFill>
            </a:endParaRPr>
          </a:p>
          <a:p>
            <a:r>
              <a:rPr lang="cs-CZ" sz="2000" dirty="0" smtClean="0"/>
              <a:t>					 </a:t>
            </a:r>
            <a:r>
              <a:rPr lang="cs-CZ" sz="1400" dirty="0" smtClean="0"/>
              <a:t>X – atom elektronegativního prvku</a:t>
            </a:r>
          </a:p>
          <a:p>
            <a:r>
              <a:rPr lang="cs-CZ" sz="2200" dirty="0" smtClean="0">
                <a:latin typeface="GreekC" pitchFamily="2" charset="0"/>
              </a:rPr>
              <a:t>						</a:t>
            </a:r>
          </a:p>
          <a:p>
            <a:r>
              <a:rPr lang="cs-CZ" sz="2200" dirty="0" smtClean="0">
                <a:latin typeface="GreekC" pitchFamily="2" charset="0"/>
              </a:rPr>
              <a:t>					d</a:t>
            </a:r>
            <a:r>
              <a:rPr lang="el-GR" sz="2200" dirty="0" smtClean="0">
                <a:latin typeface="Times New Roman"/>
                <a:cs typeface="Times New Roman"/>
              </a:rPr>
              <a:t> δ </a:t>
            </a:r>
            <a:r>
              <a:rPr lang="cs-CZ" sz="2200" baseline="50000" dirty="0" smtClean="0"/>
              <a:t>+</a:t>
            </a:r>
            <a:r>
              <a:rPr lang="cs-CZ" sz="2200" baseline="-25000" dirty="0" smtClean="0"/>
              <a:t>1</a:t>
            </a:r>
            <a:r>
              <a:rPr lang="cs-CZ" sz="2200" dirty="0" smtClean="0"/>
              <a:t> </a:t>
            </a:r>
            <a:r>
              <a:rPr lang="en-US" sz="2200" dirty="0" smtClean="0"/>
              <a:t>&gt; </a:t>
            </a:r>
            <a:r>
              <a:rPr lang="en-US" sz="2200" dirty="0" smtClean="0">
                <a:latin typeface="GreekC" pitchFamily="2" charset="0"/>
              </a:rPr>
              <a:t>d</a:t>
            </a:r>
            <a:r>
              <a:rPr lang="el-GR" sz="2200" dirty="0" smtClean="0">
                <a:latin typeface="Times New Roman"/>
                <a:cs typeface="Times New Roman"/>
              </a:rPr>
              <a:t> δ </a:t>
            </a:r>
            <a:r>
              <a:rPr lang="cs-CZ" sz="2200" baseline="50000" dirty="0" smtClean="0"/>
              <a:t>+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 &gt; </a:t>
            </a:r>
            <a:r>
              <a:rPr lang="en-US" sz="2200" dirty="0" smtClean="0">
                <a:latin typeface="GreekC" pitchFamily="2" charset="0"/>
              </a:rPr>
              <a:t>d</a:t>
            </a:r>
            <a:r>
              <a:rPr lang="el-GR" sz="2200" dirty="0" smtClean="0">
                <a:latin typeface="Times New Roman"/>
                <a:cs typeface="Times New Roman"/>
              </a:rPr>
              <a:t> δ </a:t>
            </a:r>
            <a:r>
              <a:rPr lang="cs-CZ" sz="2200" baseline="50000" dirty="0" smtClean="0"/>
              <a:t>+</a:t>
            </a:r>
            <a:r>
              <a:rPr lang="en-US" sz="2200" baseline="-25000" dirty="0" smtClean="0"/>
              <a:t>3</a:t>
            </a:r>
            <a:endParaRPr lang="cs-CZ" sz="2200" dirty="0" smtClean="0"/>
          </a:p>
          <a:p>
            <a:endParaRPr lang="cs-CZ" sz="2400" dirty="0" smtClean="0"/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1571604" y="3214686"/>
          <a:ext cx="2857520" cy="785049"/>
        </p:xfrm>
        <a:graphic>
          <a:graphicData uri="http://schemas.openxmlformats.org/presentationml/2006/ole">
            <p:oleObj spid="_x0000_s20481" name="Fotografie" r:id="rId4" imgW="1352381" imgH="371527" progId="">
              <p:embed/>
            </p:oleObj>
          </a:graphicData>
        </a:graphic>
      </p:graphicFrame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1571604" y="5572140"/>
          <a:ext cx="2952750" cy="828675"/>
        </p:xfrm>
        <a:graphic>
          <a:graphicData uri="http://schemas.openxmlformats.org/presentationml/2006/ole">
            <p:oleObj spid="_x0000_s20482" name="Fotografie" r:id="rId5" imgW="1324160" imgH="371527" progId="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cs-CZ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Mezomerní</a:t>
            </a:r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efekt</a:t>
            </a:r>
            <a:endParaRPr 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2910" y="1214422"/>
            <a:ext cx="7639335" cy="55245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sz="2200" dirty="0" smtClean="0"/>
              <a:t>Posun elektronů násobných vazeb a volných elektronových párů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/>
              <a:t> Symbol </a:t>
            </a:r>
            <a:r>
              <a:rPr lang="cs-CZ" sz="2200" b="1" dirty="0" smtClean="0">
                <a:solidFill>
                  <a:srgbClr val="00B050"/>
                </a:solidFill>
              </a:rPr>
              <a:t>M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cs-CZ" sz="2200" b="1" dirty="0" smtClean="0">
              <a:solidFill>
                <a:srgbClr val="00B050"/>
              </a:solidFill>
            </a:endParaRPr>
          </a:p>
          <a:p>
            <a:r>
              <a:rPr lang="cs-CZ" sz="2200" b="1" u="sng" dirty="0" smtClean="0">
                <a:solidFill>
                  <a:schemeClr val="accent1">
                    <a:lumMod val="50000"/>
                  </a:schemeClr>
                </a:solidFill>
              </a:rPr>
              <a:t>+</a:t>
            </a:r>
            <a:r>
              <a:rPr lang="cs-CZ" sz="2200" b="1" i="1" u="sng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cs-CZ" sz="2200" b="1" u="sng" dirty="0" smtClean="0">
                <a:solidFill>
                  <a:schemeClr val="accent1">
                    <a:lumMod val="50000"/>
                  </a:schemeClr>
                </a:solidFill>
              </a:rPr>
              <a:t> efekt</a:t>
            </a:r>
            <a:r>
              <a:rPr lang="cs-CZ" sz="2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200" dirty="0" smtClean="0"/>
              <a:t>- vyvolávají atomy nebo skupiny, které poskytují volný </a:t>
            </a:r>
          </a:p>
          <a:p>
            <a:r>
              <a:rPr lang="cs-CZ" sz="2200" dirty="0" smtClean="0"/>
              <a:t>	elektronový pár a zvyšují elektronovou hustotu na uhlíku </a:t>
            </a:r>
          </a:p>
          <a:p>
            <a:r>
              <a:rPr lang="cs-CZ" sz="2200" dirty="0" smtClean="0"/>
              <a:t>	s násobnou vazbou nebo na aromatickém systému.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sz="2200" dirty="0" smtClean="0"/>
              <a:t> Zvyšuje se el. hustota na C atomech 2, 4, 6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sz="2200" dirty="0" smtClean="0"/>
              <a:t> Substituce probíhá do poloh </a:t>
            </a:r>
            <a:r>
              <a:rPr lang="cs-CZ" sz="2200" b="1" i="1" dirty="0" smtClean="0"/>
              <a:t>o-</a:t>
            </a:r>
            <a:r>
              <a:rPr lang="cs-CZ" sz="2200" dirty="0" smtClean="0"/>
              <a:t> nebo </a:t>
            </a:r>
            <a:r>
              <a:rPr lang="cs-CZ" sz="2200" b="1" i="1" dirty="0" smtClean="0"/>
              <a:t>p-</a:t>
            </a:r>
            <a:endParaRPr lang="cs-CZ" sz="2200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sz="2200" dirty="0" smtClean="0"/>
              <a:t> např. </a:t>
            </a:r>
            <a:r>
              <a:rPr lang="cs-CZ" sz="2200" dirty="0" smtClean="0">
                <a:solidFill>
                  <a:srgbClr val="002060"/>
                </a:solidFill>
              </a:rPr>
              <a:t>–O</a:t>
            </a:r>
            <a:r>
              <a:rPr lang="cs-CZ" sz="2200" baseline="50000" dirty="0" smtClean="0">
                <a:solidFill>
                  <a:srgbClr val="002060"/>
                </a:solidFill>
              </a:rPr>
              <a:t>-</a:t>
            </a:r>
            <a:r>
              <a:rPr lang="cs-CZ" sz="2200" dirty="0" smtClean="0">
                <a:solidFill>
                  <a:srgbClr val="002060"/>
                </a:solidFill>
              </a:rPr>
              <a:t>, -OH, -OR, -NH</a:t>
            </a:r>
            <a:r>
              <a:rPr lang="cs-CZ" sz="2200" baseline="-25000" dirty="0" smtClean="0">
                <a:solidFill>
                  <a:srgbClr val="002060"/>
                </a:solidFill>
              </a:rPr>
              <a:t>2</a:t>
            </a:r>
            <a:r>
              <a:rPr lang="cs-CZ" sz="2200" dirty="0" smtClean="0">
                <a:solidFill>
                  <a:srgbClr val="002060"/>
                </a:solidFill>
              </a:rPr>
              <a:t>, -halogeny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lnSpc>
                <a:spcPct val="150000"/>
              </a:lnSpc>
            </a:pPr>
            <a:endParaRPr lang="cs-CZ" sz="2200" b="1" dirty="0" smtClean="0">
              <a:solidFill>
                <a:srgbClr val="00B050"/>
              </a:solidFill>
            </a:endParaRP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endParaRPr lang="cs-CZ" dirty="0"/>
          </a:p>
        </p:txBody>
      </p:sp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5214942" y="4714884"/>
          <a:ext cx="3714776" cy="1945976"/>
        </p:xfrm>
        <a:graphic>
          <a:graphicData uri="http://schemas.openxmlformats.org/presentationml/2006/ole">
            <p:oleObj spid="_x0000_s39938" name="Fotografie" r:id="rId3" imgW="2600000" imgH="136226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cs-CZ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Mezomerní</a:t>
            </a:r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efekt</a:t>
            </a:r>
            <a:endParaRPr 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00034" y="1428736"/>
            <a:ext cx="7796814" cy="35855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200" b="1" u="sng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cs-CZ" sz="2200" b="1" i="1" u="sng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cs-CZ" sz="2200" b="1" u="sng" dirty="0" smtClean="0">
                <a:solidFill>
                  <a:schemeClr val="accent1">
                    <a:lumMod val="50000"/>
                  </a:schemeClr>
                </a:solidFill>
              </a:rPr>
              <a:t> efekt </a:t>
            </a:r>
            <a:r>
              <a:rPr lang="cs-CZ" sz="2200" dirty="0" smtClean="0"/>
              <a:t>- vyvolávají skupiny (s násobnou vazbou), které elektrony </a:t>
            </a:r>
          </a:p>
          <a:p>
            <a:r>
              <a:rPr lang="cs-CZ" sz="2200" dirty="0" smtClean="0"/>
              <a:t>	odčerpávají – dochází tak k elektronovému zředění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sz="2200" dirty="0" smtClean="0"/>
              <a:t> Snižuje se </a:t>
            </a:r>
            <a:r>
              <a:rPr lang="el-GR" sz="2200" dirty="0" smtClean="0"/>
              <a:t>π</a:t>
            </a:r>
            <a:r>
              <a:rPr lang="cs-CZ" sz="2200" dirty="0" smtClean="0"/>
              <a:t>-hustota v konjugovaném systému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sz="2200" dirty="0" smtClean="0"/>
              <a:t> Substituce probíhá do poloh </a:t>
            </a:r>
            <a:r>
              <a:rPr lang="cs-CZ" sz="2200" b="1" i="1" dirty="0" smtClean="0"/>
              <a:t>m-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sz="2200" dirty="0" smtClean="0"/>
              <a:t> např. </a:t>
            </a:r>
            <a:r>
              <a:rPr lang="cs-CZ" sz="2200" dirty="0" smtClean="0">
                <a:solidFill>
                  <a:srgbClr val="002060"/>
                </a:solidFill>
              </a:rPr>
              <a:t>–NO</a:t>
            </a:r>
            <a:r>
              <a:rPr lang="cs-CZ" sz="2200" baseline="-25000" dirty="0" smtClean="0">
                <a:solidFill>
                  <a:srgbClr val="002060"/>
                </a:solidFill>
              </a:rPr>
              <a:t>2</a:t>
            </a:r>
            <a:r>
              <a:rPr lang="cs-CZ" sz="2200" dirty="0" smtClean="0">
                <a:solidFill>
                  <a:srgbClr val="002060"/>
                </a:solidFill>
              </a:rPr>
              <a:t>, -CHO, -COOH, -C</a:t>
            </a:r>
            <a:r>
              <a:rPr lang="cs-CZ" sz="2200" dirty="0" smtClean="0">
                <a:solidFill>
                  <a:srgbClr val="002060"/>
                </a:solidFill>
                <a:sym typeface="Symbol" pitchFamily="18" charset="2"/>
              </a:rPr>
              <a:t></a:t>
            </a:r>
            <a:r>
              <a:rPr lang="cs-CZ" sz="2200" dirty="0" smtClean="0">
                <a:solidFill>
                  <a:srgbClr val="002060"/>
                </a:solidFill>
              </a:rPr>
              <a:t>N</a:t>
            </a:r>
          </a:p>
          <a:p>
            <a:pPr>
              <a:lnSpc>
                <a:spcPct val="150000"/>
              </a:lnSpc>
            </a:pPr>
            <a:r>
              <a:rPr lang="cs-CZ" sz="2200" dirty="0" smtClean="0"/>
              <a:t>    </a:t>
            </a:r>
          </a:p>
          <a:p>
            <a:pPr>
              <a:lnSpc>
                <a:spcPct val="150000"/>
              </a:lnSpc>
            </a:pPr>
            <a:r>
              <a:rPr lang="cs-CZ" sz="2200" dirty="0" smtClean="0"/>
              <a:t>    </a:t>
            </a:r>
          </a:p>
          <a:p>
            <a:endParaRPr lang="cs-CZ" dirty="0"/>
          </a:p>
        </p:txBody>
      </p:sp>
      <p:graphicFrame>
        <p:nvGraphicFramePr>
          <p:cNvPr id="46084" name="Object 4"/>
          <p:cNvGraphicFramePr>
            <a:graphicFrameLocks noChangeAspect="1"/>
          </p:cNvGraphicFramePr>
          <p:nvPr/>
        </p:nvGraphicFramePr>
        <p:xfrm>
          <a:off x="4572000" y="3500438"/>
          <a:ext cx="3744912" cy="2120900"/>
        </p:xfrm>
        <a:graphic>
          <a:graphicData uri="http://schemas.openxmlformats.org/presentationml/2006/ole">
            <p:oleObj spid="_x0000_s40962" name="Fotografie" r:id="rId3" imgW="2438095" imgH="1380952" progId="">
              <p:embed/>
            </p:oleObj>
          </a:graphicData>
        </a:graphic>
      </p:graphicFrame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714348" y="4143380"/>
          <a:ext cx="2884974" cy="2013997"/>
        </p:xfrm>
        <a:graphic>
          <a:graphicData uri="http://schemas.openxmlformats.org/presentationml/2006/ole">
            <p:oleObj spid="_x0000_s40963" r:id="rId4" imgW="2084832" imgH="1453896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Vliv substituentů umístěných </a:t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benzenovém jádře</a:t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průběh další substituce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472" y="642918"/>
            <a:ext cx="8286808" cy="178595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cs-CZ" sz="9600" dirty="0" smtClean="0"/>
              <a:t>Všechny uhlíky v cyklu jsou rovnocenné.</a:t>
            </a:r>
          </a:p>
          <a:p>
            <a:pPr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9600" dirty="0" smtClean="0"/>
              <a:t>	</a:t>
            </a:r>
            <a:r>
              <a:rPr lang="cs-CZ" sz="8000" dirty="0" smtClean="0"/>
              <a:t>(při el. </a:t>
            </a:r>
            <a:r>
              <a:rPr lang="cs-CZ" sz="8000" dirty="0"/>
              <a:t>substituci benzenu se může substituent navázat na libovolný </a:t>
            </a:r>
            <a:r>
              <a:rPr lang="cs-CZ" sz="8000" dirty="0" smtClean="0"/>
              <a:t>uhlík)</a:t>
            </a:r>
          </a:p>
          <a:p>
            <a:pPr>
              <a:lnSpc>
                <a:spcPct val="170000"/>
              </a:lnSpc>
              <a:spcBef>
                <a:spcPts val="0"/>
              </a:spcBef>
              <a:buNone/>
            </a:pPr>
            <a:endParaRPr lang="cs-CZ" sz="9600" dirty="0" smtClean="0"/>
          </a:p>
          <a:p>
            <a:pPr>
              <a:lnSpc>
                <a:spcPct val="170000"/>
              </a:lnSpc>
              <a:spcBef>
                <a:spcPts val="0"/>
              </a:spcBef>
              <a:buNone/>
            </a:pPr>
            <a:endParaRPr lang="cs-CZ" sz="9600" dirty="0" smtClean="0"/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cs-CZ" sz="9600" dirty="0" smtClean="0"/>
              <a:t>Jiná situace nastane v případě již umístěného jiného substituentu na aromatickém jádře.</a:t>
            </a:r>
          </a:p>
          <a:p>
            <a:endParaRPr lang="cs-CZ" dirty="0" smtClean="0"/>
          </a:p>
          <a:p>
            <a:pPr lvl="1"/>
            <a:endParaRPr lang="cs-CZ" b="1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571472" y="4286256"/>
            <a:ext cx="3877985" cy="17481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800" dirty="0">
                <a:solidFill>
                  <a:prstClr val="black"/>
                </a:solidFill>
              </a:rPr>
              <a:t>Dělení substituentů</a:t>
            </a:r>
            <a:r>
              <a:rPr lang="cs-CZ" sz="3200" dirty="0">
                <a:solidFill>
                  <a:prstClr val="black"/>
                </a:solidFill>
              </a:rPr>
              <a:t>:	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cs-CZ" sz="2400" b="1" dirty="0">
                <a:solidFill>
                  <a:prstClr val="black"/>
                </a:solidFill>
              </a:rPr>
              <a:t>Substituenty 1. třídy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cs-CZ" sz="2400" b="1" dirty="0">
                <a:solidFill>
                  <a:prstClr val="black"/>
                </a:solidFill>
              </a:rPr>
              <a:t>Substituenty 2. </a:t>
            </a:r>
            <a:r>
              <a:rPr lang="cs-CZ" sz="2400" b="1" dirty="0" smtClean="0">
                <a:solidFill>
                  <a:prstClr val="black"/>
                </a:solidFill>
              </a:rPr>
              <a:t>třídy</a:t>
            </a:r>
            <a:endParaRPr lang="cs-CZ" sz="2400" b="1" dirty="0">
              <a:solidFill>
                <a:prstClr val="black"/>
              </a:solidFill>
            </a:endParaRPr>
          </a:p>
          <a:p>
            <a:endParaRPr lang="cs-CZ" dirty="0"/>
          </a:p>
        </p:txBody>
      </p:sp>
      <p:pic>
        <p:nvPicPr>
          <p:cNvPr id="1029" name="Picture 5" descr="http://www.rzepa.net/blog/wp-content/uploads/2009/06/benze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1916832"/>
            <a:ext cx="1800200" cy="7670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42910" y="714356"/>
            <a:ext cx="8215370" cy="695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cs-CZ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Substituenty 1. </a:t>
            </a:r>
            <a:r>
              <a:rPr lang="cs-CZ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třídy</a:t>
            </a:r>
          </a:p>
          <a:p>
            <a:pPr marL="0" lvl="1"/>
            <a:endParaRPr lang="cs-CZ" sz="2800" b="1" dirty="0">
              <a:solidFill>
                <a:prstClr val="black"/>
              </a:solidFill>
            </a:endParaRP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800" dirty="0" smtClean="0">
                <a:solidFill>
                  <a:prstClr val="black"/>
                </a:solidFill>
              </a:rPr>
              <a:t>Zvyšují elektronovou hustotu na aromatickém jádře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>
                <a:solidFill>
                  <a:prstClr val="black"/>
                </a:solidFill>
              </a:rPr>
              <a:t> </a:t>
            </a:r>
            <a:r>
              <a:rPr lang="cs-CZ" sz="2800" dirty="0" smtClean="0">
                <a:solidFill>
                  <a:prstClr val="black"/>
                </a:solidFill>
              </a:rPr>
              <a:t>Řídí další substituci do poloh </a:t>
            </a:r>
            <a:r>
              <a:rPr lang="cs-CZ" sz="2800" i="1" dirty="0" smtClean="0">
                <a:solidFill>
                  <a:prstClr val="black"/>
                </a:solidFill>
              </a:rPr>
              <a:t>o-</a:t>
            </a:r>
            <a:r>
              <a:rPr lang="cs-CZ" sz="2800" dirty="0" smtClean="0">
                <a:solidFill>
                  <a:prstClr val="black"/>
                </a:solidFill>
              </a:rPr>
              <a:t> a </a:t>
            </a:r>
            <a:r>
              <a:rPr lang="cs-CZ" sz="2800" i="1" dirty="0" smtClean="0">
                <a:solidFill>
                  <a:prstClr val="black"/>
                </a:solidFill>
              </a:rPr>
              <a:t>p-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/>
              <a:t> alkyl, aryl, -OH, -X, -NH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, -SH, -NO 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b="1" i="1" dirty="0" smtClean="0">
                <a:solidFill>
                  <a:prstClr val="black"/>
                </a:solidFill>
              </a:rPr>
              <a:t>+M </a:t>
            </a:r>
            <a:r>
              <a:rPr lang="cs-CZ" sz="2800" i="1" dirty="0" smtClean="0">
                <a:solidFill>
                  <a:prstClr val="black"/>
                </a:solidFill>
              </a:rPr>
              <a:t>efekt </a:t>
            </a:r>
            <a:r>
              <a:rPr lang="cs-CZ" sz="2800" dirty="0" smtClean="0">
                <a:solidFill>
                  <a:prstClr val="black"/>
                </a:solidFill>
              </a:rPr>
              <a:t>a </a:t>
            </a:r>
            <a:r>
              <a:rPr lang="cs-CZ" sz="2800" b="1" i="1" dirty="0" smtClean="0">
                <a:solidFill>
                  <a:prstClr val="black"/>
                </a:solidFill>
              </a:rPr>
              <a:t>+I</a:t>
            </a:r>
            <a:r>
              <a:rPr lang="cs-CZ" sz="2800" dirty="0" smtClean="0">
                <a:solidFill>
                  <a:prstClr val="black"/>
                </a:solidFill>
              </a:rPr>
              <a:t> nebo </a:t>
            </a:r>
            <a:r>
              <a:rPr lang="cs-CZ" sz="2800" b="1" i="1" dirty="0" smtClean="0">
                <a:solidFill>
                  <a:prstClr val="black"/>
                </a:solidFill>
              </a:rPr>
              <a:t>+I</a:t>
            </a:r>
            <a:r>
              <a:rPr lang="cs-CZ" sz="2800" i="1" dirty="0" smtClean="0">
                <a:solidFill>
                  <a:prstClr val="black"/>
                </a:solidFill>
              </a:rPr>
              <a:t> efekt</a:t>
            </a:r>
          </a:p>
          <a:p>
            <a:pPr marL="0" lvl="1">
              <a:lnSpc>
                <a:spcPct val="150000"/>
              </a:lnSpc>
            </a:pPr>
            <a:r>
              <a:rPr lang="cs-CZ" sz="2800" i="1" dirty="0" smtClean="0">
                <a:solidFill>
                  <a:prstClr val="black"/>
                </a:solidFill>
              </a:rPr>
              <a:t>	</a:t>
            </a:r>
            <a:r>
              <a:rPr lang="cs-CZ" sz="2400" dirty="0" smtClean="0"/>
              <a:t> +</a:t>
            </a:r>
            <a:r>
              <a:rPr lang="cs-CZ" sz="2400" i="1" dirty="0" smtClean="0"/>
              <a:t>M</a:t>
            </a:r>
            <a:r>
              <a:rPr lang="cs-CZ" sz="2400" dirty="0" smtClean="0"/>
              <a:t> převládá nad –</a:t>
            </a:r>
            <a:r>
              <a:rPr lang="cs-CZ" sz="2400" i="1" dirty="0" smtClean="0"/>
              <a:t>I efektem</a:t>
            </a:r>
            <a:endParaRPr lang="cs-CZ" sz="2400" dirty="0" smtClean="0"/>
          </a:p>
          <a:p>
            <a:pPr marL="0" lvl="1"/>
            <a:r>
              <a:rPr lang="cs-CZ" sz="2000" i="1" dirty="0" smtClean="0">
                <a:solidFill>
                  <a:prstClr val="black"/>
                </a:solidFill>
              </a:rPr>
              <a:t>	+M</a:t>
            </a:r>
            <a:r>
              <a:rPr lang="cs-CZ" sz="2000" dirty="0" smtClean="0">
                <a:solidFill>
                  <a:prstClr val="black"/>
                </a:solidFill>
              </a:rPr>
              <a:t> a </a:t>
            </a:r>
            <a:r>
              <a:rPr lang="cs-CZ" sz="2000" i="1" dirty="0" smtClean="0">
                <a:solidFill>
                  <a:prstClr val="black"/>
                </a:solidFill>
              </a:rPr>
              <a:t>+I efekt </a:t>
            </a:r>
            <a:r>
              <a:rPr lang="cs-CZ" sz="2000" dirty="0" smtClean="0">
                <a:solidFill>
                  <a:prstClr val="black"/>
                </a:solidFill>
              </a:rPr>
              <a:t>= další zvýšení elektronové hustoty </a:t>
            </a:r>
          </a:p>
          <a:p>
            <a:pPr marL="0" lvl="1"/>
            <a:r>
              <a:rPr lang="cs-CZ" sz="2000" dirty="0" smtClean="0">
                <a:solidFill>
                  <a:prstClr val="black"/>
                </a:solidFill>
              </a:rPr>
              <a:t>		na aromatickém jádře.</a:t>
            </a:r>
          </a:p>
          <a:p>
            <a:pPr marL="0" lvl="1"/>
            <a:endParaRPr lang="cs-CZ" sz="2000" i="1" dirty="0" smtClean="0">
              <a:solidFill>
                <a:prstClr val="black"/>
              </a:solidFill>
            </a:endParaRPr>
          </a:p>
          <a:p>
            <a:pPr marL="0" lvl="1"/>
            <a:r>
              <a:rPr lang="cs-CZ" sz="2000" i="1" dirty="0" smtClean="0">
                <a:solidFill>
                  <a:prstClr val="black"/>
                </a:solidFill>
              </a:rPr>
              <a:t>	+M </a:t>
            </a:r>
            <a:r>
              <a:rPr lang="cs-CZ" sz="2000" dirty="0" smtClean="0">
                <a:solidFill>
                  <a:prstClr val="black"/>
                </a:solidFill>
              </a:rPr>
              <a:t>a</a:t>
            </a:r>
            <a:r>
              <a:rPr lang="cs-CZ" sz="2000" i="1" dirty="0" smtClean="0">
                <a:solidFill>
                  <a:prstClr val="black"/>
                </a:solidFill>
              </a:rPr>
              <a:t> –I efekt </a:t>
            </a:r>
            <a:r>
              <a:rPr lang="cs-CZ" sz="2000" dirty="0" smtClean="0">
                <a:solidFill>
                  <a:prstClr val="black"/>
                </a:solidFill>
              </a:rPr>
              <a:t>= působení proti sobě</a:t>
            </a:r>
            <a:endParaRPr lang="cs-CZ" sz="2000" i="1" dirty="0" smtClean="0">
              <a:solidFill>
                <a:prstClr val="black"/>
              </a:solidFill>
            </a:endParaRPr>
          </a:p>
          <a:p>
            <a:pPr marL="0" lvl="1">
              <a:lnSpc>
                <a:spcPct val="150000"/>
              </a:lnSpc>
            </a:pPr>
            <a:endParaRPr lang="cs-CZ" sz="2400" i="1" dirty="0" smtClean="0">
              <a:solidFill>
                <a:prstClr val="black"/>
              </a:solidFill>
            </a:endParaRP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endParaRPr lang="cs-CZ" sz="2800" i="1" dirty="0">
              <a:solidFill>
                <a:prstClr val="black"/>
              </a:solidFill>
            </a:endParaRPr>
          </a:p>
          <a:p>
            <a:endParaRPr lang="cs-CZ" dirty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6588224" y="2564904"/>
          <a:ext cx="1355135" cy="2071262"/>
        </p:xfrm>
        <a:graphic>
          <a:graphicData uri="http://schemas.openxmlformats.org/presentationml/2006/ole">
            <p:oleObj spid="_x0000_s41987" r:id="rId3" imgW="1174389" imgH="1863042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71472" y="642918"/>
            <a:ext cx="8286808" cy="5719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cs-CZ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Substituenty 1. třídy</a:t>
            </a:r>
          </a:p>
          <a:p>
            <a:pPr marL="0" lvl="1"/>
            <a:endParaRPr lang="cs-CZ" sz="2800" b="1" dirty="0" smtClean="0">
              <a:solidFill>
                <a:prstClr val="black"/>
              </a:solidFill>
            </a:endParaRPr>
          </a:p>
          <a:p>
            <a:pPr marL="0" lvl="1"/>
            <a:r>
              <a:rPr lang="cs-CZ" sz="2800" b="1" dirty="0" smtClean="0">
                <a:solidFill>
                  <a:prstClr val="black"/>
                </a:solidFill>
              </a:rPr>
              <a:t>Poloha </a:t>
            </a:r>
            <a:r>
              <a:rPr lang="cs-CZ" sz="2800" b="1" dirty="0" err="1" smtClean="0">
                <a:solidFill>
                  <a:prstClr val="black"/>
                </a:solidFill>
              </a:rPr>
              <a:t>ortho</a:t>
            </a:r>
            <a:r>
              <a:rPr lang="cs-CZ" sz="2800" b="1" dirty="0" smtClean="0">
                <a:solidFill>
                  <a:prstClr val="black"/>
                </a:solidFill>
              </a:rPr>
              <a:t> nebo para?</a:t>
            </a:r>
          </a:p>
          <a:p>
            <a:pPr marL="0" lvl="1">
              <a:lnSpc>
                <a:spcPct val="150000"/>
              </a:lnSpc>
            </a:pPr>
            <a:endParaRPr lang="cs-CZ" sz="2800" b="1" dirty="0" smtClean="0">
              <a:solidFill>
                <a:prstClr val="black"/>
              </a:solidFill>
            </a:endParaRP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>
                <a:solidFill>
                  <a:prstClr val="black"/>
                </a:solidFill>
              </a:rPr>
              <a:t> Substituent s +M efektem	</a:t>
            </a:r>
            <a:r>
              <a:rPr lang="cs-CZ" sz="2800" b="1" i="1" dirty="0" smtClean="0">
                <a:solidFill>
                  <a:schemeClr val="accent1">
                    <a:lumMod val="50000"/>
                  </a:schemeClr>
                </a:solidFill>
              </a:rPr>
              <a:t>p-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>
                <a:solidFill>
                  <a:prstClr val="black"/>
                </a:solidFill>
              </a:rPr>
              <a:t> Substituent s +I efektem	</a:t>
            </a:r>
            <a:r>
              <a:rPr lang="cs-CZ" sz="2800" b="1" i="1" dirty="0" smtClean="0">
                <a:solidFill>
                  <a:schemeClr val="accent1">
                    <a:lumMod val="50000"/>
                  </a:schemeClr>
                </a:solidFill>
              </a:rPr>
              <a:t>o-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>
                <a:solidFill>
                  <a:prstClr val="black"/>
                </a:solidFill>
              </a:rPr>
              <a:t> Čím je substituent na aromatickém jádře objemnější,</a:t>
            </a:r>
          </a:p>
          <a:p>
            <a:pPr marL="0" lvl="1">
              <a:lnSpc>
                <a:spcPct val="150000"/>
              </a:lnSpc>
            </a:pPr>
            <a:r>
              <a:rPr lang="cs-CZ" sz="2800" dirty="0" smtClean="0">
                <a:solidFill>
                  <a:prstClr val="black"/>
                </a:solidFill>
              </a:rPr>
              <a:t>	čím objemnější skupina má být navázána 	</a:t>
            </a:r>
            <a:r>
              <a:rPr lang="cs-CZ" sz="2800" b="1" i="1" dirty="0" smtClean="0">
                <a:solidFill>
                  <a:schemeClr val="accent1">
                    <a:lumMod val="50000"/>
                  </a:schemeClr>
                </a:solidFill>
              </a:rPr>
              <a:t>p-</a:t>
            </a:r>
          </a:p>
          <a:p>
            <a:pPr marL="0" lvl="1">
              <a:lnSpc>
                <a:spcPct val="150000"/>
              </a:lnSpc>
            </a:pPr>
            <a:endParaRPr lang="cs-CZ" sz="24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9457" name="Object 1"/>
          <p:cNvGraphicFramePr>
            <a:graphicFrameLocks noChangeAspect="1"/>
          </p:cNvGraphicFramePr>
          <p:nvPr/>
        </p:nvGraphicFramePr>
        <p:xfrm>
          <a:off x="6286512" y="3643314"/>
          <a:ext cx="1643074" cy="2591515"/>
        </p:xfrm>
        <a:graphic>
          <a:graphicData uri="http://schemas.openxmlformats.org/presentationml/2006/ole">
            <p:oleObj spid="_x0000_s19457" r:id="rId3" imgW="1177656" imgH="1841518" progId="">
              <p:embed/>
            </p:oleObj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571472" y="642918"/>
            <a:ext cx="828680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cs-CZ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Substituenty </a:t>
            </a:r>
            <a:r>
              <a:rPr lang="cs-CZ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třídy</a:t>
            </a:r>
          </a:p>
          <a:p>
            <a:pPr marL="0" lvl="1"/>
            <a:endParaRPr lang="cs-CZ" sz="2800" b="1" dirty="0" smtClean="0">
              <a:solidFill>
                <a:prstClr val="black"/>
              </a:solidFill>
            </a:endParaRP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800" dirty="0" smtClean="0">
                <a:solidFill>
                  <a:prstClr val="black"/>
                </a:solidFill>
              </a:rPr>
              <a:t>Snižují </a:t>
            </a:r>
            <a:r>
              <a:rPr lang="cs-CZ" sz="2800" dirty="0">
                <a:solidFill>
                  <a:prstClr val="black"/>
                </a:solidFill>
              </a:rPr>
              <a:t>elektronovou hustotu na aromatickém </a:t>
            </a:r>
            <a:r>
              <a:rPr lang="cs-CZ" sz="2800" dirty="0" smtClean="0">
                <a:solidFill>
                  <a:prstClr val="black"/>
                </a:solidFill>
              </a:rPr>
              <a:t>jádře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>
                <a:solidFill>
                  <a:prstClr val="black"/>
                </a:solidFill>
              </a:rPr>
              <a:t> Řídí další substituci do poloh </a:t>
            </a:r>
            <a:r>
              <a:rPr lang="cs-CZ" sz="2800" dirty="0" smtClean="0">
                <a:solidFill>
                  <a:prstClr val="black"/>
                </a:solidFill>
              </a:rPr>
              <a:t>m-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/>
              <a:t>     -NO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, -SO</a:t>
            </a:r>
            <a:r>
              <a:rPr lang="cs-CZ" sz="2800" baseline="-25000" dirty="0" smtClean="0"/>
              <a:t>3</a:t>
            </a:r>
            <a:r>
              <a:rPr lang="cs-CZ" sz="2800" dirty="0" smtClean="0"/>
              <a:t>H, -COOH, -CN, -CONH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, -CHO, -COR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b="1" i="1" dirty="0" smtClean="0">
                <a:solidFill>
                  <a:prstClr val="black"/>
                </a:solidFill>
              </a:rPr>
              <a:t>     -M</a:t>
            </a:r>
            <a:r>
              <a:rPr lang="cs-CZ" sz="2800" i="1" dirty="0" smtClean="0">
                <a:solidFill>
                  <a:prstClr val="black"/>
                </a:solidFill>
              </a:rPr>
              <a:t> </a:t>
            </a:r>
            <a:r>
              <a:rPr lang="cs-CZ" sz="2800" dirty="0">
                <a:solidFill>
                  <a:prstClr val="black"/>
                </a:solidFill>
              </a:rPr>
              <a:t>a</a:t>
            </a:r>
            <a:r>
              <a:rPr lang="cs-CZ" sz="2800" i="1" dirty="0">
                <a:solidFill>
                  <a:prstClr val="black"/>
                </a:solidFill>
              </a:rPr>
              <a:t> </a:t>
            </a:r>
            <a:r>
              <a:rPr lang="cs-CZ" sz="2800" b="1" i="1" dirty="0">
                <a:solidFill>
                  <a:prstClr val="black"/>
                </a:solidFill>
              </a:rPr>
              <a:t>–I</a:t>
            </a:r>
            <a:r>
              <a:rPr lang="cs-CZ" sz="2800" i="1" dirty="0">
                <a:solidFill>
                  <a:prstClr val="black"/>
                </a:solidFill>
              </a:rPr>
              <a:t> </a:t>
            </a:r>
            <a:r>
              <a:rPr lang="cs-CZ" sz="2800" i="1" dirty="0" smtClean="0">
                <a:solidFill>
                  <a:prstClr val="black"/>
                </a:solidFill>
              </a:rPr>
              <a:t>efekt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endParaRPr lang="cs-CZ" sz="2400" b="1" i="1" dirty="0" smtClean="0">
              <a:solidFill>
                <a:prstClr val="black"/>
              </a:solidFill>
            </a:endParaRP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sz="2000" dirty="0" smtClean="0">
                <a:solidFill>
                  <a:prstClr val="black"/>
                </a:solidFill>
              </a:rPr>
              <a:t>Na atomu poutaném k aromatickému jádru </a:t>
            </a:r>
          </a:p>
          <a:p>
            <a:pPr marL="0" lvl="1">
              <a:lnSpc>
                <a:spcPct val="150000"/>
              </a:lnSpc>
            </a:pPr>
            <a:r>
              <a:rPr lang="cs-CZ" sz="2000" dirty="0" smtClean="0">
                <a:solidFill>
                  <a:prstClr val="black"/>
                </a:solidFill>
              </a:rPr>
              <a:t>	je úplný / částečný + náboj.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 Elektrofilní substituce probíhají obtížněji.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1.9"/>
</p:tagLst>
</file>

<file path=ppt/theme/theme1.xml><?xml version="1.0" encoding="utf-8"?>
<a:theme xmlns:a="http://schemas.openxmlformats.org/drawingml/2006/main" name="Motiv sady Office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</TotalTime>
  <Words>219</Words>
  <Application>Microsoft Office PowerPoint</Application>
  <PresentationFormat>Předvádění na obrazovce (4:3)</PresentationFormat>
  <Paragraphs>100</Paragraphs>
  <Slides>11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Motiv sady Office</vt:lpstr>
      <vt:lpstr>Fotografie</vt:lpstr>
      <vt:lpstr>ACD/ChemSketch</vt:lpstr>
      <vt:lpstr>Vliv substituentů umístěných  na benzenovém jádře na průběh další substituce</vt:lpstr>
      <vt:lpstr>Indukční efekt</vt:lpstr>
      <vt:lpstr>Mezomerní efekt</vt:lpstr>
      <vt:lpstr>Mezomerní efekt</vt:lpstr>
      <vt:lpstr>Vliv substituentů umístěných  na benzenovém jádře na průběh další substituce</vt:lpstr>
      <vt:lpstr>Snímek 6</vt:lpstr>
      <vt:lpstr>Snímek 7</vt:lpstr>
      <vt:lpstr>Snímek 8</vt:lpstr>
      <vt:lpstr>Snímek 9</vt:lpstr>
      <vt:lpstr>Snímek 10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Vliv substituentů umístěných  na benzenovém jádře na průběh další substituce</dc:title>
  <dc:creator>Šnek</dc:creator>
  <cp:lastModifiedBy>uzivatel</cp:lastModifiedBy>
  <cp:revision>33</cp:revision>
  <dcterms:created xsi:type="dcterms:W3CDTF">2012-03-19T15:16:12Z</dcterms:created>
  <dcterms:modified xsi:type="dcterms:W3CDTF">2012-04-19T14:14:28Z</dcterms:modified>
</cp:coreProperties>
</file>