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69" r:id="rId3"/>
    <p:sldId id="275" r:id="rId4"/>
    <p:sldId id="282" r:id="rId5"/>
    <p:sldId id="267" r:id="rId6"/>
    <p:sldId id="268" r:id="rId7"/>
    <p:sldId id="284" r:id="rId8"/>
    <p:sldId id="287" r:id="rId9"/>
    <p:sldId id="293" r:id="rId10"/>
    <p:sldId id="286" r:id="rId11"/>
    <p:sldId id="289" r:id="rId12"/>
    <p:sldId id="288" r:id="rId13"/>
    <p:sldId id="294" r:id="rId14"/>
    <p:sldId id="290" r:id="rId15"/>
    <p:sldId id="292" r:id="rId16"/>
    <p:sldId id="285" r:id="rId17"/>
    <p:sldId id="271" r:id="rId18"/>
    <p:sldId id="263" r:id="rId19"/>
    <p:sldId id="258" r:id="rId20"/>
    <p:sldId id="264" r:id="rId21"/>
    <p:sldId id="265" r:id="rId22"/>
    <p:sldId id="274" r:id="rId23"/>
    <p:sldId id="260" r:id="rId24"/>
    <p:sldId id="279" r:id="rId25"/>
    <p:sldId id="257" r:id="rId26"/>
    <p:sldId id="270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516" autoAdjust="0"/>
    <p:restoredTop sz="94660"/>
  </p:normalViewPr>
  <p:slideViewPr>
    <p:cSldViewPr>
      <p:cViewPr varScale="1">
        <p:scale>
          <a:sx n="103" d="100"/>
          <a:sy n="103" d="100"/>
        </p:scale>
        <p:origin x="-11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77D95-1C77-4212-A528-B6EB9598D63A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8E680-EF0A-46C2-BB9E-D8E34D95938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18</a:t>
            </a:fld>
            <a:endParaRPr lang="cs-CZ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19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20</a:t>
            </a:fld>
            <a:endParaRPr lang="cs-CZ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21</a:t>
            </a:fld>
            <a:endParaRPr lang="cs-CZ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E680-EF0A-46C2-BB9E-D8E34D959387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C1951-EC92-40A2-8A64-A98C279AF28D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C4818-E6A5-4CA0-8E24-065EBF3B19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C1951-EC92-40A2-8A64-A98C279AF28D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C4818-E6A5-4CA0-8E24-065EBF3B19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C1951-EC92-40A2-8A64-A98C279AF28D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C4818-E6A5-4CA0-8E24-065EBF3B19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C1951-EC92-40A2-8A64-A98C279AF28D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C4818-E6A5-4CA0-8E24-065EBF3B19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C1951-EC92-40A2-8A64-A98C279AF28D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C4818-E6A5-4CA0-8E24-065EBF3B19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C1951-EC92-40A2-8A64-A98C279AF28D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C4818-E6A5-4CA0-8E24-065EBF3B19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C1951-EC92-40A2-8A64-A98C279AF28D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C4818-E6A5-4CA0-8E24-065EBF3B19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C1951-EC92-40A2-8A64-A98C279AF28D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C4818-E6A5-4CA0-8E24-065EBF3B19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C1951-EC92-40A2-8A64-A98C279AF28D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C4818-E6A5-4CA0-8E24-065EBF3B19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C1951-EC92-40A2-8A64-A98C279AF28D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C4818-E6A5-4CA0-8E24-065EBF3B19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C1951-EC92-40A2-8A64-A98C279AF28D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C4818-E6A5-4CA0-8E24-065EBF3B19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C1951-EC92-40A2-8A64-A98C279AF28D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C4818-E6A5-4CA0-8E24-065EBF3B19C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LLJV5pG_6w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rmillaria.cz/sgc.htm" TargetMode="External"/><Relationship Id="rId3" Type="http://schemas.openxmlformats.org/officeDocument/2006/relationships/hyperlink" Target="http://www.jergym.hiedu.cz/~canovm/elektro/elektro.html" TargetMode="External"/><Relationship Id="rId7" Type="http://schemas.openxmlformats.org/officeDocument/2006/relationships/hyperlink" Target="http://dragonadam.wz.cz/elektrolyza.html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Elektrol%C3%BDza" TargetMode="External"/><Relationship Id="rId5" Type="http://schemas.openxmlformats.org/officeDocument/2006/relationships/hyperlink" Target="http://www.jergym.hiedu.cz/~canovm/elektro/clanky1/daniell.html" TargetMode="External"/><Relationship Id="rId10" Type="http://schemas.openxmlformats.org/officeDocument/2006/relationships/hyperlink" Target="http://athena.zcu.cz/kurzy/elch/000/HTML/21/" TargetMode="External"/><Relationship Id="rId4" Type="http://schemas.openxmlformats.org/officeDocument/2006/relationships/hyperlink" Target="http://www.fs.cvut.cz/cz/U218/pedagog/predmety/1rocnik/chemie1r/prednes/CH_predn11-Elch1.pdf" TargetMode="External"/><Relationship Id="rId9" Type="http://schemas.openxmlformats.org/officeDocument/2006/relationships/hyperlink" Target="http://www.vscht.cz/fch/prikladnik/zkhtml/p.1.1.23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1857364"/>
            <a:ext cx="8101042" cy="1584327"/>
          </a:xfrm>
        </p:spPr>
        <p:txBody>
          <a:bodyPr/>
          <a:lstStyle/>
          <a:p>
            <a:r>
              <a:rPr lang="cs-CZ" dirty="0" smtClean="0"/>
              <a:t>ELEKTROCHEMIE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57290" y="3071810"/>
            <a:ext cx="6400800" cy="1752600"/>
          </a:xfrm>
        </p:spPr>
        <p:txBody>
          <a:bodyPr/>
          <a:lstStyle/>
          <a:p>
            <a:r>
              <a:rPr lang="cs-CZ" sz="2000" dirty="0" smtClean="0">
                <a:solidFill>
                  <a:schemeClr val="tx1"/>
                </a:solidFill>
              </a:rPr>
              <a:t>pokračování</a:t>
            </a:r>
          </a:p>
          <a:p>
            <a:endParaRPr lang="cs-CZ" dirty="0" smtClean="0"/>
          </a:p>
          <a:p>
            <a:r>
              <a:rPr lang="cs-CZ" dirty="0" smtClean="0"/>
              <a:t>Elektrolýza, články a akumulátory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prstClr val="black"/>
                </a:solidFill>
              </a:rPr>
              <a:t>Příklad: elektrolýza vodného roztoku  </a:t>
            </a:r>
            <a:r>
              <a:rPr lang="cs-CZ" sz="3200" b="1" dirty="0" err="1" smtClean="0">
                <a:solidFill>
                  <a:prstClr val="black"/>
                </a:solidFill>
              </a:rPr>
              <a:t>NaCl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 roztoku chloridu sodného ponoříme dvě uhlíkové elektrody a připojíme k nim zdroj stejnosměrného </a:t>
            </a:r>
            <a:r>
              <a:rPr lang="cs-CZ" dirty="0" err="1" smtClean="0"/>
              <a:t>ele</a:t>
            </a:r>
            <a:r>
              <a:rPr lang="cs-CZ" dirty="0" smtClean="0"/>
              <a:t>. Proudu</a:t>
            </a:r>
          </a:p>
          <a:p>
            <a:endParaRPr lang="cs-CZ" sz="1200" dirty="0" smtClean="0"/>
          </a:p>
          <a:p>
            <a:r>
              <a:rPr lang="cs-CZ" dirty="0" smtClean="0"/>
              <a:t>na kladně nabité anodě se uvolňují bublinky Cl (jako u předchozího  případu)</a:t>
            </a:r>
          </a:p>
          <a:p>
            <a:endParaRPr lang="cs-CZ" sz="1200" dirty="0" smtClean="0"/>
          </a:p>
          <a:p>
            <a:r>
              <a:rPr lang="cs-CZ" dirty="0" smtClean="0"/>
              <a:t>na záporně nabité katodě se však neredukuje sodné ionty ale molekuly vody na vodík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 descr="elektrolyza_nacl_c.gif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8662" y="1000108"/>
            <a:ext cx="7313128" cy="5214974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/>
              <a:t>Celkový zápis: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                   </a:t>
            </a:r>
            <a:r>
              <a:rPr lang="pt-BR" b="1" dirty="0" smtClean="0"/>
              <a:t>2 NaCl +2 H</a:t>
            </a:r>
            <a:r>
              <a:rPr lang="pt-BR" b="1" baseline="-25000" dirty="0" smtClean="0"/>
              <a:t>2</a:t>
            </a:r>
            <a:r>
              <a:rPr lang="pt-BR" b="1" dirty="0" smtClean="0"/>
              <a:t>O--›2 NaOH + H</a:t>
            </a:r>
            <a:r>
              <a:rPr lang="pt-BR" b="1" baseline="-25000" dirty="0" smtClean="0"/>
              <a:t>2</a:t>
            </a:r>
            <a:r>
              <a:rPr lang="pt-BR" b="1" dirty="0" smtClean="0"/>
              <a:t> + Cl</a:t>
            </a:r>
            <a:r>
              <a:rPr lang="pt-BR" b="1" baseline="-25000" dirty="0" smtClean="0"/>
              <a:t>2</a:t>
            </a:r>
            <a:r>
              <a:rPr lang="pt-BR" dirty="0" smtClean="0"/>
              <a:t> </a:t>
            </a:r>
            <a:endParaRPr lang="cs-CZ" dirty="0" smtClean="0"/>
          </a:p>
          <a:p>
            <a:r>
              <a:rPr lang="pt-BR" dirty="0" smtClean="0"/>
              <a:t>Děj na záporné katodě: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                   </a:t>
            </a:r>
            <a:r>
              <a:rPr lang="pt-BR" b="1" dirty="0" smtClean="0"/>
              <a:t>2 Na</a:t>
            </a:r>
            <a:r>
              <a:rPr lang="pt-BR" b="1" baseline="30000" dirty="0" smtClean="0"/>
              <a:t>+1</a:t>
            </a:r>
            <a:r>
              <a:rPr lang="pt-BR" b="1" dirty="0" smtClean="0"/>
              <a:t> + 2 H</a:t>
            </a:r>
            <a:r>
              <a:rPr lang="pt-BR" b="1" baseline="-25000" dirty="0" smtClean="0"/>
              <a:t>2</a:t>
            </a:r>
            <a:r>
              <a:rPr lang="pt-BR" b="1" dirty="0" smtClean="0"/>
              <a:t>O + 2 e</a:t>
            </a:r>
            <a:r>
              <a:rPr lang="pt-BR" b="1" baseline="30000" dirty="0" smtClean="0"/>
              <a:t>-</a:t>
            </a:r>
            <a:r>
              <a:rPr lang="pt-BR" b="1" dirty="0" smtClean="0"/>
              <a:t> --› 2 NaOH + H</a:t>
            </a:r>
            <a:r>
              <a:rPr lang="pt-BR" b="1" baseline="-25000" dirty="0" smtClean="0"/>
              <a:t>2</a:t>
            </a:r>
            <a:r>
              <a:rPr lang="pt-BR" dirty="0" smtClean="0"/>
              <a:t> </a:t>
            </a:r>
            <a:endParaRPr lang="cs-CZ" dirty="0" smtClean="0"/>
          </a:p>
          <a:p>
            <a:r>
              <a:rPr lang="pt-BR" dirty="0" smtClean="0"/>
              <a:t>Děj na kladné anodě: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                                        Cl</a:t>
            </a:r>
            <a:r>
              <a:rPr lang="cs-CZ" b="1" baseline="30000" dirty="0" smtClean="0"/>
              <a:t>-1</a:t>
            </a:r>
            <a:r>
              <a:rPr lang="cs-CZ" b="1" dirty="0" smtClean="0"/>
              <a:t> -  e</a:t>
            </a:r>
            <a:r>
              <a:rPr lang="cs-CZ" b="1" baseline="30000" dirty="0" smtClean="0"/>
              <a:t>- </a:t>
            </a:r>
            <a:r>
              <a:rPr lang="cs-CZ" b="1" dirty="0" smtClean="0"/>
              <a:t>--› Cl</a:t>
            </a:r>
            <a:r>
              <a:rPr lang="cs-CZ" b="1" baseline="30000" dirty="0" smtClean="0"/>
              <a:t>0</a:t>
            </a:r>
          </a:p>
          <a:p>
            <a:pPr>
              <a:buNone/>
            </a:pPr>
            <a:r>
              <a:rPr lang="cs-CZ" b="1" dirty="0" smtClean="0"/>
              <a:t>                                             2 Cl</a:t>
            </a:r>
            <a:r>
              <a:rPr lang="cs-CZ" b="1" baseline="30000" dirty="0" smtClean="0"/>
              <a:t>0</a:t>
            </a:r>
            <a:r>
              <a:rPr lang="cs-CZ" b="1" dirty="0" smtClean="0"/>
              <a:t> --› Cl</a:t>
            </a:r>
            <a:r>
              <a:rPr lang="cs-CZ" b="1" baseline="-25000" dirty="0" smtClean="0"/>
              <a:t>2</a:t>
            </a:r>
            <a:r>
              <a:rPr lang="cs-CZ" dirty="0" smtClean="0"/>
              <a:t> </a:t>
            </a:r>
          </a:p>
          <a:p>
            <a:endParaRPr lang="cs-CZ" b="1" dirty="0" smtClean="0"/>
          </a:p>
          <a:p>
            <a:pPr>
              <a:buNone/>
            </a:pPr>
            <a:r>
              <a:rPr lang="cs-CZ" b="1" dirty="0" smtClean="0"/>
              <a:t>                                          (</a:t>
            </a:r>
            <a:r>
              <a:rPr lang="pt-BR" b="1" dirty="0" smtClean="0"/>
              <a:t>2 Cl</a:t>
            </a:r>
            <a:r>
              <a:rPr lang="pt-BR" b="1" baseline="30000" dirty="0" smtClean="0"/>
              <a:t>-1</a:t>
            </a:r>
            <a:r>
              <a:rPr lang="pt-BR" b="1" dirty="0" smtClean="0"/>
              <a:t> - 2 e</a:t>
            </a:r>
            <a:r>
              <a:rPr lang="pt-BR" b="1" baseline="30000" dirty="0" smtClean="0"/>
              <a:t>- </a:t>
            </a:r>
            <a:r>
              <a:rPr lang="pt-BR" b="1" dirty="0" smtClean="0"/>
              <a:t>--› Cl</a:t>
            </a:r>
            <a:r>
              <a:rPr lang="pt-BR" b="1" baseline="-25000" dirty="0" smtClean="0"/>
              <a:t>2</a:t>
            </a:r>
            <a:r>
              <a:rPr lang="cs-CZ" b="1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youtube.com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watch</a:t>
            </a:r>
            <a:r>
              <a:rPr lang="cs-CZ" dirty="0" smtClean="0">
                <a:hlinkClick r:id="rId3"/>
              </a:rPr>
              <a:t>?v=kLLJV5pG_6w</a:t>
            </a:r>
            <a:endParaRPr lang="cs-CZ" dirty="0" smtClean="0"/>
          </a:p>
          <a:p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prstClr val="black"/>
                </a:solidFill>
              </a:rPr>
              <a:t>Příklad: elektrolýza taveniny </a:t>
            </a:r>
            <a:r>
              <a:rPr lang="cs-CZ" sz="3200" b="1" dirty="0" err="1" smtClean="0">
                <a:solidFill>
                  <a:prstClr val="black"/>
                </a:solidFill>
              </a:rPr>
              <a:t>NaCl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 taveniny chloridu sodného ponoříme dvě inertní elektrody a připojíme k nim zdroj stejnosměrného </a:t>
            </a:r>
            <a:r>
              <a:rPr lang="cs-CZ" dirty="0" err="1" smtClean="0"/>
              <a:t>ele</a:t>
            </a:r>
            <a:r>
              <a:rPr lang="cs-CZ" dirty="0" smtClean="0"/>
              <a:t>. proudu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na kladně nabité anodě se uvolňují bublinky Cl (jako u předchozího  případu)</a:t>
            </a:r>
          </a:p>
          <a:p>
            <a:endParaRPr lang="cs-CZ" dirty="0" smtClean="0"/>
          </a:p>
          <a:p>
            <a:r>
              <a:rPr lang="cs-CZ" dirty="0" smtClean="0"/>
              <a:t>na záporně nabité katodě redukují sodné ionty na kovový sodík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Celkový zápis: </a:t>
            </a:r>
          </a:p>
          <a:p>
            <a:pPr>
              <a:buNone/>
            </a:pPr>
            <a:r>
              <a:rPr lang="cs-CZ" b="1" dirty="0" smtClean="0"/>
              <a:t>                         2 </a:t>
            </a:r>
            <a:r>
              <a:rPr lang="cs-CZ" b="1" dirty="0" err="1" smtClean="0"/>
              <a:t>NaCl</a:t>
            </a:r>
            <a:r>
              <a:rPr lang="cs-CZ" b="1" dirty="0" smtClean="0"/>
              <a:t> --› 2 Na + Cl</a:t>
            </a:r>
            <a:r>
              <a:rPr lang="cs-CZ" b="1" baseline="-25000" dirty="0" smtClean="0"/>
              <a:t>2</a:t>
            </a:r>
            <a:r>
              <a:rPr lang="cs-CZ" dirty="0" smtClean="0"/>
              <a:t> </a:t>
            </a:r>
          </a:p>
          <a:p>
            <a:r>
              <a:rPr lang="cs-CZ" dirty="0" smtClean="0"/>
              <a:t>Děj na záporné katodě</a:t>
            </a:r>
            <a:r>
              <a:rPr lang="cs-CZ" b="1" dirty="0" smtClean="0"/>
              <a:t>:  2 Na</a:t>
            </a:r>
            <a:r>
              <a:rPr lang="cs-CZ" b="1" baseline="30000" dirty="0" smtClean="0"/>
              <a:t>+1</a:t>
            </a:r>
            <a:r>
              <a:rPr lang="cs-CZ" b="1" dirty="0" smtClean="0"/>
              <a:t> + 2 e</a:t>
            </a:r>
            <a:r>
              <a:rPr lang="cs-CZ" b="1" baseline="30000" dirty="0" smtClean="0"/>
              <a:t>-</a:t>
            </a:r>
            <a:r>
              <a:rPr lang="cs-CZ" b="1" dirty="0" smtClean="0"/>
              <a:t> --› 2 Na</a:t>
            </a:r>
            <a:r>
              <a:rPr lang="cs-CZ" dirty="0" smtClean="0"/>
              <a:t> </a:t>
            </a:r>
          </a:p>
          <a:p>
            <a:r>
              <a:rPr lang="cs-CZ" dirty="0" smtClean="0"/>
              <a:t>Děj na kladné anodě</a:t>
            </a:r>
            <a:r>
              <a:rPr lang="cs-CZ" b="1" dirty="0" smtClean="0"/>
              <a:t>:      Cl</a:t>
            </a:r>
            <a:r>
              <a:rPr lang="cs-CZ" b="1" baseline="30000" dirty="0" smtClean="0"/>
              <a:t>-1</a:t>
            </a:r>
            <a:r>
              <a:rPr lang="cs-CZ" b="1" dirty="0" smtClean="0"/>
              <a:t> -  e</a:t>
            </a:r>
            <a:r>
              <a:rPr lang="cs-CZ" b="1" baseline="30000" dirty="0" smtClean="0"/>
              <a:t>- </a:t>
            </a:r>
            <a:r>
              <a:rPr lang="cs-CZ" b="1" dirty="0" smtClean="0"/>
              <a:t>--› Cl</a:t>
            </a:r>
            <a:r>
              <a:rPr lang="cs-CZ" b="1" baseline="30000" dirty="0" smtClean="0"/>
              <a:t>0</a:t>
            </a:r>
          </a:p>
          <a:p>
            <a:pPr>
              <a:buNone/>
            </a:pPr>
            <a:r>
              <a:rPr lang="cs-CZ" b="1" dirty="0" smtClean="0"/>
              <a:t>                                                2 Cl</a:t>
            </a:r>
            <a:r>
              <a:rPr lang="cs-CZ" b="1" baseline="30000" dirty="0" smtClean="0"/>
              <a:t>0</a:t>
            </a:r>
            <a:r>
              <a:rPr lang="cs-CZ" b="1" dirty="0" smtClean="0"/>
              <a:t> --› Cl</a:t>
            </a:r>
            <a:r>
              <a:rPr lang="cs-CZ" b="1" baseline="-25000" dirty="0" smtClean="0"/>
              <a:t>2</a:t>
            </a:r>
            <a:r>
              <a:rPr lang="cs-CZ" dirty="0" smtClean="0"/>
              <a:t> </a:t>
            </a:r>
          </a:p>
          <a:p>
            <a:endParaRPr lang="cs-CZ" sz="800" b="1" dirty="0" smtClean="0"/>
          </a:p>
          <a:p>
            <a:pPr>
              <a:buNone/>
            </a:pPr>
            <a:r>
              <a:rPr lang="cs-CZ" b="1" dirty="0" smtClean="0"/>
              <a:t>                                             (</a:t>
            </a:r>
            <a:r>
              <a:rPr lang="pt-BR" b="1" dirty="0" smtClean="0"/>
              <a:t>2 Cl</a:t>
            </a:r>
            <a:r>
              <a:rPr lang="pt-BR" b="1" baseline="30000" dirty="0" smtClean="0"/>
              <a:t>-1</a:t>
            </a:r>
            <a:r>
              <a:rPr lang="pt-BR" b="1" dirty="0" smtClean="0"/>
              <a:t> - 2 e</a:t>
            </a:r>
            <a:r>
              <a:rPr lang="pt-BR" b="1" baseline="30000" dirty="0" smtClean="0"/>
              <a:t>- </a:t>
            </a:r>
            <a:r>
              <a:rPr lang="pt-BR" b="1" dirty="0" smtClean="0"/>
              <a:t>--› Cl</a:t>
            </a:r>
            <a:r>
              <a:rPr lang="pt-BR" b="1" baseline="-25000" dirty="0" smtClean="0"/>
              <a:t>2</a:t>
            </a:r>
            <a:r>
              <a:rPr lang="cs-CZ" b="1" dirty="0" smtClean="0"/>
              <a:t>)</a:t>
            </a:r>
            <a:endParaRPr lang="cs-CZ" dirty="0"/>
          </a:p>
        </p:txBody>
      </p:sp>
      <p:pic>
        <p:nvPicPr>
          <p:cNvPr id="4" name="Zástupný symbol pro obsah 3" descr="nacl tavenina průmysl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3143248"/>
            <a:ext cx="3738580" cy="350851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b="1" dirty="0" smtClean="0"/>
              <a:t>Využití elektrolýzy:</a:t>
            </a:r>
          </a:p>
          <a:p>
            <a:pPr>
              <a:buNone/>
            </a:pPr>
            <a:r>
              <a:rPr lang="cs-CZ" dirty="0" smtClean="0"/>
              <a:t>    výroba chlóru a vodíku, elektrolýza vody, výroba čistých kovů (př. hliník, vápník a hořčík,…)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>
            <a:normAutofit lnSpcReduction="10000"/>
          </a:bodyPr>
          <a:lstStyle/>
          <a:p>
            <a:pPr hangingPunct="0">
              <a:buNone/>
            </a:pPr>
            <a:r>
              <a:rPr lang="cs-CZ" dirty="0" smtClean="0"/>
              <a:t>    G.č. jsou soustavy, ve kterých při vnějším spojení obou elektrod dochází k samovolným reakcím a soustava poskytuje elektrickou práci</a:t>
            </a:r>
          </a:p>
          <a:p>
            <a:pPr hangingPunct="0">
              <a:buNone/>
            </a:pPr>
            <a:endParaRPr lang="cs-CZ" sz="900" dirty="0" smtClean="0"/>
          </a:p>
          <a:p>
            <a:pPr hangingPunct="0">
              <a:buNone/>
            </a:pPr>
            <a:r>
              <a:rPr lang="cs-CZ" dirty="0" smtClean="0"/>
              <a:t>    Typy článků:</a:t>
            </a:r>
          </a:p>
          <a:p>
            <a:pPr hangingPunct="0"/>
            <a:r>
              <a:rPr lang="cs-CZ" dirty="0" smtClean="0"/>
              <a:t>Primární články – nevratné, nedají se znovu nabít</a:t>
            </a:r>
          </a:p>
          <a:p>
            <a:pPr hangingPunct="0"/>
            <a:r>
              <a:rPr lang="cs-CZ" dirty="0" smtClean="0"/>
              <a:t>Sekundární články – vratné, dají se znovu nabít, stejnosměrným elektrickým proudem , tzv. akumulátory</a:t>
            </a:r>
          </a:p>
          <a:p>
            <a:pPr hangingPunct="0"/>
            <a:r>
              <a:rPr lang="cs-CZ" dirty="0" smtClean="0"/>
              <a:t>Palivové články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b="1" dirty="0" smtClean="0"/>
              <a:t>Galvanické články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4525963"/>
          </a:xfrm>
        </p:spPr>
        <p:txBody>
          <a:bodyPr>
            <a:normAutofit/>
          </a:bodyPr>
          <a:lstStyle/>
          <a:p>
            <a:r>
              <a:rPr lang="pt-BR" dirty="0" smtClean="0"/>
              <a:t>Která z elektrod je anodou a která katodou se stále řídí</a:t>
            </a:r>
            <a:r>
              <a:rPr lang="cs-CZ" dirty="0" smtClean="0"/>
              <a:t> </a:t>
            </a:r>
            <a:r>
              <a:rPr lang="pl-PL" dirty="0" smtClean="0"/>
              <a:t>pravidlem: </a:t>
            </a:r>
          </a:p>
          <a:p>
            <a:endParaRPr lang="pl-PL" dirty="0" smtClean="0"/>
          </a:p>
          <a:p>
            <a:pPr>
              <a:buNone/>
            </a:pPr>
            <a:r>
              <a:rPr lang="pl-PL" b="1" dirty="0" smtClean="0"/>
              <a:t>na </a:t>
            </a:r>
            <a:r>
              <a:rPr lang="pl-PL" b="1" dirty="0" smtClean="0">
                <a:solidFill>
                  <a:srgbClr val="FF0000"/>
                </a:solidFill>
              </a:rPr>
              <a:t>a</a:t>
            </a:r>
            <a:r>
              <a:rPr lang="pl-PL" b="1" dirty="0" smtClean="0"/>
              <a:t>nodě dochází k </a:t>
            </a:r>
            <a:r>
              <a:rPr lang="pl-PL" b="1" dirty="0" smtClean="0">
                <a:solidFill>
                  <a:srgbClr val="FF0000"/>
                </a:solidFill>
              </a:rPr>
              <a:t>o</a:t>
            </a:r>
            <a:r>
              <a:rPr lang="pl-PL" b="1" dirty="0" smtClean="0"/>
              <a:t>xidaci, na </a:t>
            </a:r>
            <a:r>
              <a:rPr lang="pl-PL" b="1" dirty="0" smtClean="0">
                <a:solidFill>
                  <a:srgbClr val="FF0000"/>
                </a:solidFill>
              </a:rPr>
              <a:t>k</a:t>
            </a:r>
            <a:r>
              <a:rPr lang="pl-PL" b="1" dirty="0" smtClean="0"/>
              <a:t>atodě k </a:t>
            </a:r>
            <a:r>
              <a:rPr lang="cs-CZ" b="1" dirty="0" smtClean="0">
                <a:solidFill>
                  <a:srgbClr val="FF0000"/>
                </a:solidFill>
              </a:rPr>
              <a:t>r</a:t>
            </a:r>
            <a:r>
              <a:rPr lang="cs-CZ" b="1" dirty="0" smtClean="0"/>
              <a:t>edukci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sz="900" dirty="0" smtClean="0"/>
          </a:p>
          <a:p>
            <a:r>
              <a:rPr lang="cs-CZ" dirty="0" smtClean="0"/>
              <a:t>V </a:t>
            </a:r>
            <a:r>
              <a:rPr lang="cs-CZ" dirty="0"/>
              <a:t>tomto případě je anoda </a:t>
            </a:r>
            <a:r>
              <a:rPr lang="cs-CZ" dirty="0" smtClean="0">
                <a:solidFill>
                  <a:srgbClr val="FF0000"/>
                </a:solidFill>
              </a:rPr>
              <a:t>zápornou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/>
              <a:t>elektrodou</a:t>
            </a:r>
            <a:r>
              <a:rPr lang="cs-CZ" dirty="0"/>
              <a:t>, </a:t>
            </a:r>
            <a:r>
              <a:rPr lang="cs-CZ" dirty="0" smtClean="0"/>
              <a:t>zatímco katoda </a:t>
            </a:r>
            <a:r>
              <a:rPr lang="cs-CZ" dirty="0"/>
              <a:t>je </a:t>
            </a:r>
            <a:r>
              <a:rPr lang="cs-CZ" dirty="0">
                <a:solidFill>
                  <a:srgbClr val="FF0000"/>
                </a:solidFill>
              </a:rPr>
              <a:t>kladná</a:t>
            </a:r>
            <a:r>
              <a:rPr lang="cs-CZ" dirty="0"/>
              <a:t>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Typy galvanických článků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Daniellův</a:t>
            </a:r>
            <a:r>
              <a:rPr lang="cs-CZ" b="1" dirty="0" smtClean="0"/>
              <a:t> článek</a:t>
            </a:r>
          </a:p>
          <a:p>
            <a:r>
              <a:rPr lang="cs-CZ" b="1" dirty="0" smtClean="0"/>
              <a:t>Leclanchéův článek (suchý článek) </a:t>
            </a:r>
          </a:p>
          <a:p>
            <a:r>
              <a:rPr lang="cs-CZ" b="1" dirty="0" err="1" smtClean="0"/>
              <a:t>Voltův</a:t>
            </a:r>
            <a:r>
              <a:rPr lang="cs-CZ" b="1" dirty="0" smtClean="0"/>
              <a:t> článek</a:t>
            </a:r>
          </a:p>
          <a:p>
            <a:r>
              <a:rPr lang="cs-CZ" b="1" dirty="0" err="1" smtClean="0"/>
              <a:t>Bunsenův</a:t>
            </a:r>
            <a:r>
              <a:rPr lang="cs-CZ" b="1" dirty="0" smtClean="0"/>
              <a:t> článek</a:t>
            </a:r>
          </a:p>
          <a:p>
            <a:r>
              <a:rPr lang="cs-CZ" b="1" dirty="0" smtClean="0"/>
              <a:t>Lithiový článek</a:t>
            </a:r>
          </a:p>
          <a:p>
            <a:pPr>
              <a:buNone/>
            </a:pPr>
            <a:r>
              <a:rPr lang="cs-CZ" b="1" dirty="0" smtClean="0"/>
              <a:t>   ….</a:t>
            </a:r>
          </a:p>
          <a:p>
            <a:endParaRPr lang="cs-CZ" b="1" dirty="0"/>
          </a:p>
        </p:txBody>
      </p:sp>
      <p:pic>
        <p:nvPicPr>
          <p:cNvPr id="4" name="Zástupný symbol pro obsah 3" descr="galvaniokz clanek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3500438"/>
            <a:ext cx="3057540" cy="30575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Elektrochemie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27860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  Elektrochemie je vědní disciplína zabývající se rovnováhami a ději v soustavách, ve kterých se vyskytují částice nesoucí elektrický náboj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Primární články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</a:t>
            </a:r>
            <a:r>
              <a:rPr lang="cs-CZ" dirty="0"/>
              <a:t>takové články, které </a:t>
            </a:r>
            <a:r>
              <a:rPr lang="cs-CZ" dirty="0" smtClean="0"/>
              <a:t>po vybití </a:t>
            </a:r>
            <a:r>
              <a:rPr lang="cs-CZ" dirty="0"/>
              <a:t>není možné znovu nabít a tedy definitivně</a:t>
            </a:r>
          </a:p>
          <a:p>
            <a:pPr>
              <a:buNone/>
            </a:pPr>
            <a:r>
              <a:rPr lang="cs-CZ" dirty="0"/>
              <a:t>se znehodnotí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Daniellův článek, </a:t>
            </a:r>
            <a:r>
              <a:rPr lang="cs-CZ" dirty="0" err="1"/>
              <a:t>Leclancheův</a:t>
            </a:r>
            <a:r>
              <a:rPr lang="cs-CZ" dirty="0"/>
              <a:t> </a:t>
            </a:r>
            <a:r>
              <a:rPr lang="cs-CZ" dirty="0" smtClean="0"/>
              <a:t>článek a </a:t>
            </a:r>
            <a:r>
              <a:rPr lang="cs-CZ" dirty="0"/>
              <a:t>Rtuťový</a:t>
            </a:r>
          </a:p>
          <a:p>
            <a:pPr>
              <a:buNone/>
            </a:pPr>
            <a:r>
              <a:rPr lang="cs-CZ" dirty="0" smtClean="0"/>
              <a:t> článek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Daniellův článek</a:t>
            </a:r>
            <a:endParaRPr lang="cs-CZ" dirty="0"/>
          </a:p>
        </p:txBody>
      </p:sp>
      <p:pic>
        <p:nvPicPr>
          <p:cNvPr id="4" name="Zástupný symbol pro obsah 3" descr="galvanicky_clanek danieluv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334000" y="4286250"/>
            <a:ext cx="3810000" cy="2571750"/>
          </a:xfrm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357158" y="1285860"/>
            <a:ext cx="8143932" cy="3429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nejjednodušším galvanický článkem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dnes je významný již pouze z historického hlediska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3200" dirty="0" smtClean="0"/>
              <a:t>katoda: m</a:t>
            </a:r>
            <a:r>
              <a:rPr lang="cs-CZ" sz="2800" dirty="0" smtClean="0"/>
              <a:t>ěď</a:t>
            </a:r>
            <a:endParaRPr lang="cs-CZ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3200" dirty="0" smtClean="0"/>
              <a:t>anoda: zinek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3200" dirty="0" smtClean="0"/>
              <a:t>elektrolyt: soli mědi a zinku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3200" dirty="0" smtClean="0"/>
              <a:t>vnitřní napětí: 1,1 V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3200" dirty="0" smtClean="0"/>
              <a:t>použití: v současnosti se nepoužívá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cs-CZ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5768997"/>
          </a:xfrm>
        </p:spPr>
        <p:txBody>
          <a:bodyPr/>
          <a:lstStyle/>
          <a:p>
            <a:r>
              <a:rPr lang="cs-CZ" dirty="0" smtClean="0"/>
              <a:t>Celkový zápis:   </a:t>
            </a:r>
          </a:p>
          <a:p>
            <a:pPr>
              <a:buNone/>
            </a:pPr>
            <a:r>
              <a:rPr lang="cs-CZ" dirty="0" smtClean="0"/>
              <a:t>  </a:t>
            </a:r>
            <a:r>
              <a:rPr lang="cs-CZ" b="1" dirty="0" err="1" smtClean="0"/>
              <a:t>Zn</a:t>
            </a:r>
            <a:r>
              <a:rPr lang="cs-CZ" b="1" dirty="0" smtClean="0"/>
              <a:t> + CuSO</a:t>
            </a:r>
            <a:r>
              <a:rPr lang="cs-CZ" b="1" baseline="-25000" dirty="0" smtClean="0"/>
              <a:t>4</a:t>
            </a:r>
            <a:r>
              <a:rPr lang="cs-CZ" b="1" dirty="0" smtClean="0"/>
              <a:t> --› Cu + ZnSO</a:t>
            </a:r>
            <a:r>
              <a:rPr lang="cs-CZ" b="1" baseline="-25000" dirty="0" smtClean="0"/>
              <a:t>4</a:t>
            </a:r>
            <a:r>
              <a:rPr lang="cs-CZ" b="1" dirty="0" smtClean="0"/>
              <a:t> </a:t>
            </a:r>
          </a:p>
          <a:p>
            <a:pPr>
              <a:buNone/>
            </a:pPr>
            <a:r>
              <a:rPr lang="cs-CZ" dirty="0" smtClean="0"/>
              <a:t>Děj na kladné katodě</a:t>
            </a:r>
            <a:r>
              <a:rPr lang="cs-CZ" b="1" dirty="0" smtClean="0"/>
              <a:t>:</a:t>
            </a:r>
            <a:r>
              <a:rPr lang="cs-CZ" dirty="0" smtClean="0"/>
              <a:t>   </a:t>
            </a:r>
            <a:r>
              <a:rPr lang="cs-CZ" b="1" dirty="0" smtClean="0"/>
              <a:t>Cu</a:t>
            </a:r>
            <a:r>
              <a:rPr lang="cs-CZ" b="1" baseline="30000" dirty="0" smtClean="0"/>
              <a:t>+2</a:t>
            </a:r>
            <a:r>
              <a:rPr lang="cs-CZ" b="1" dirty="0" smtClean="0"/>
              <a:t> + 2e</a:t>
            </a:r>
            <a:r>
              <a:rPr lang="cs-CZ" b="1" baseline="30000" dirty="0" smtClean="0"/>
              <a:t>-</a:t>
            </a:r>
            <a:r>
              <a:rPr lang="cs-CZ" b="1" dirty="0" smtClean="0"/>
              <a:t> --› Cu</a:t>
            </a:r>
            <a:r>
              <a:rPr lang="cs-CZ" dirty="0" smtClean="0"/>
              <a:t>  </a:t>
            </a:r>
          </a:p>
          <a:p>
            <a:pPr>
              <a:buNone/>
            </a:pPr>
            <a:r>
              <a:rPr lang="cs-CZ" dirty="0" smtClean="0"/>
              <a:t>Děj na záporné anodě</a:t>
            </a:r>
            <a:r>
              <a:rPr lang="cs-CZ" b="1" dirty="0" smtClean="0"/>
              <a:t>:</a:t>
            </a:r>
            <a:r>
              <a:rPr lang="cs-CZ" dirty="0" smtClean="0"/>
              <a:t>   </a:t>
            </a:r>
            <a:r>
              <a:rPr lang="cs-CZ" b="1" dirty="0" smtClean="0"/>
              <a:t>Zn - 2e</a:t>
            </a:r>
            <a:r>
              <a:rPr lang="cs-CZ" b="1" baseline="30000" dirty="0" smtClean="0"/>
              <a:t>-</a:t>
            </a:r>
            <a:r>
              <a:rPr lang="cs-CZ" b="1" dirty="0" smtClean="0"/>
              <a:t> --› Zn</a:t>
            </a:r>
            <a:r>
              <a:rPr lang="cs-CZ" b="1" baseline="30000" dirty="0" smtClean="0"/>
              <a:t>+2</a:t>
            </a:r>
            <a:endParaRPr lang="cs-CZ" dirty="0"/>
          </a:p>
        </p:txBody>
      </p:sp>
      <p:pic>
        <p:nvPicPr>
          <p:cNvPr id="4" name="Zástupný symbol pro obsah 4" descr="danieluv clanek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174" y="2857496"/>
            <a:ext cx="3749066" cy="3429024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Leclancheův</a:t>
            </a:r>
            <a:r>
              <a:rPr lang="cs-CZ" b="1" dirty="0" smtClean="0"/>
              <a:t> článek (suchý článek) 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Patří mezi nejpoužívanější články („tužková baterka“)</a:t>
            </a:r>
          </a:p>
          <a:p>
            <a:endParaRPr lang="cs-CZ" sz="800" dirty="0" smtClean="0"/>
          </a:p>
          <a:p>
            <a:r>
              <a:rPr lang="cs-CZ" dirty="0" smtClean="0"/>
              <a:t>katoda: zinek</a:t>
            </a:r>
          </a:p>
          <a:p>
            <a:r>
              <a:rPr lang="cs-CZ" dirty="0" smtClean="0"/>
              <a:t>anoda: uhlík </a:t>
            </a:r>
          </a:p>
          <a:p>
            <a:r>
              <a:rPr lang="cs-CZ" dirty="0" smtClean="0"/>
              <a:t>elektrolyt: salmiak </a:t>
            </a:r>
          </a:p>
          <a:p>
            <a:r>
              <a:rPr lang="cs-CZ" dirty="0" smtClean="0"/>
              <a:t>vnitřní napětí: 1,5 V</a:t>
            </a:r>
          </a:p>
          <a:p>
            <a:r>
              <a:rPr lang="cs-CZ" dirty="0" smtClean="0"/>
              <a:t>použití: menší proudy</a:t>
            </a:r>
          </a:p>
          <a:p>
            <a:endParaRPr lang="cs-CZ" dirty="0"/>
          </a:p>
        </p:txBody>
      </p:sp>
      <p:pic>
        <p:nvPicPr>
          <p:cNvPr id="5" name="Picture 2" descr="http://athena.zcu.cz/kurzy/elch/000/HTML/21/Ob9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214554"/>
            <a:ext cx="3810000" cy="2762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285728"/>
            <a:ext cx="8543956" cy="4525963"/>
          </a:xfrm>
        </p:spPr>
        <p:txBody>
          <a:bodyPr/>
          <a:lstStyle/>
          <a:p>
            <a:r>
              <a:rPr lang="cs-CZ" dirty="0" smtClean="0"/>
              <a:t>Celkový zápis:   </a:t>
            </a:r>
          </a:p>
          <a:p>
            <a:pPr>
              <a:buNone/>
            </a:pPr>
            <a:r>
              <a:rPr lang="pt-BR" b="1" dirty="0" smtClean="0"/>
              <a:t>Zn+</a:t>
            </a:r>
            <a:r>
              <a:rPr lang="cs-CZ" b="1" dirty="0" smtClean="0"/>
              <a:t> </a:t>
            </a:r>
            <a:r>
              <a:rPr lang="pt-BR" b="1" dirty="0" smtClean="0"/>
              <a:t>2MnO</a:t>
            </a:r>
            <a:r>
              <a:rPr lang="pt-BR" b="1" baseline="-25000" dirty="0" smtClean="0"/>
              <a:t>2</a:t>
            </a:r>
            <a:r>
              <a:rPr lang="pt-BR" b="1" dirty="0" smtClean="0"/>
              <a:t> +</a:t>
            </a:r>
            <a:r>
              <a:rPr lang="cs-CZ" b="1" dirty="0" smtClean="0"/>
              <a:t> </a:t>
            </a:r>
            <a:r>
              <a:rPr lang="pt-BR" b="1" dirty="0" smtClean="0"/>
              <a:t>2NH</a:t>
            </a:r>
            <a:r>
              <a:rPr lang="pt-BR" b="1" baseline="-25000" dirty="0" smtClean="0"/>
              <a:t>4</a:t>
            </a:r>
            <a:r>
              <a:rPr lang="pt-BR" b="1" dirty="0" smtClean="0"/>
              <a:t>Cl</a:t>
            </a:r>
            <a:r>
              <a:rPr lang="cs-CZ" b="1" dirty="0" smtClean="0"/>
              <a:t> </a:t>
            </a:r>
            <a:r>
              <a:rPr lang="pt-BR" b="1" dirty="0" smtClean="0"/>
              <a:t>→</a:t>
            </a:r>
            <a:r>
              <a:rPr lang="cs-CZ" b="1" dirty="0" smtClean="0"/>
              <a:t>[</a:t>
            </a:r>
            <a:r>
              <a:rPr lang="pt-BR" b="1" dirty="0" smtClean="0"/>
              <a:t>Zn</a:t>
            </a:r>
            <a:r>
              <a:rPr lang="cs-CZ" b="1" dirty="0" smtClean="0"/>
              <a:t>(</a:t>
            </a:r>
            <a:r>
              <a:rPr lang="pt-BR" b="1" dirty="0" smtClean="0"/>
              <a:t>NH</a:t>
            </a:r>
            <a:r>
              <a:rPr lang="pt-BR" b="1" baseline="-25000" dirty="0" smtClean="0"/>
              <a:t>3</a:t>
            </a:r>
            <a:r>
              <a:rPr lang="cs-CZ" b="1" dirty="0" smtClean="0"/>
              <a:t>)</a:t>
            </a:r>
            <a:r>
              <a:rPr lang="cs-CZ" b="1" baseline="-25000" dirty="0" smtClean="0"/>
              <a:t>2</a:t>
            </a:r>
            <a:r>
              <a:rPr lang="pt-BR" b="1" dirty="0" smtClean="0"/>
              <a:t>Cl</a:t>
            </a:r>
            <a:r>
              <a:rPr lang="pt-BR" b="1" baseline="-25000" dirty="0" smtClean="0"/>
              <a:t>2</a:t>
            </a:r>
            <a:r>
              <a:rPr lang="cs-CZ" b="1" dirty="0" smtClean="0"/>
              <a:t>] </a:t>
            </a:r>
            <a:r>
              <a:rPr lang="pt-BR" b="1" dirty="0" smtClean="0"/>
              <a:t>+</a:t>
            </a:r>
            <a:r>
              <a:rPr lang="cs-CZ" b="1" dirty="0" smtClean="0"/>
              <a:t> 2</a:t>
            </a:r>
            <a:r>
              <a:rPr lang="pt-BR" b="1" dirty="0" smtClean="0"/>
              <a:t>MnO</a:t>
            </a:r>
            <a:r>
              <a:rPr lang="cs-CZ" b="1" dirty="0" smtClean="0"/>
              <a:t>(OH)</a:t>
            </a:r>
            <a:endParaRPr lang="cs-CZ" b="1" baseline="-25000" dirty="0" smtClean="0"/>
          </a:p>
          <a:p>
            <a:pPr>
              <a:buNone/>
            </a:pPr>
            <a:r>
              <a:rPr lang="cs-CZ" dirty="0" smtClean="0"/>
              <a:t>Děj na kladné katodě:   </a:t>
            </a:r>
          </a:p>
          <a:p>
            <a:pPr>
              <a:buNone/>
            </a:pPr>
            <a:r>
              <a:rPr lang="cs-CZ" b="1" dirty="0" smtClean="0"/>
              <a:t>          2</a:t>
            </a:r>
            <a:r>
              <a:rPr lang="pt-BR" b="1" dirty="0" smtClean="0"/>
              <a:t>MnO</a:t>
            </a:r>
            <a:r>
              <a:rPr lang="cs-CZ" b="1" baseline="-25000" dirty="0" smtClean="0"/>
              <a:t>2</a:t>
            </a:r>
            <a:r>
              <a:rPr lang="pt-BR" b="1" dirty="0" smtClean="0"/>
              <a:t> + 2H</a:t>
            </a:r>
            <a:r>
              <a:rPr lang="cs-CZ" b="1" baseline="-25000" dirty="0" smtClean="0"/>
              <a:t>2</a:t>
            </a:r>
            <a:r>
              <a:rPr lang="pt-BR" b="1" dirty="0" smtClean="0"/>
              <a:t>O + 2e- → 2MnO(OH) + 2</a:t>
            </a:r>
            <a:r>
              <a:rPr lang="cs-CZ" b="1" dirty="0" smtClean="0"/>
              <a:t> OH</a:t>
            </a:r>
            <a:r>
              <a:rPr lang="cs-CZ" b="1" baseline="30000" dirty="0" smtClean="0"/>
              <a:t>- </a:t>
            </a:r>
            <a:r>
              <a:rPr lang="cs-CZ" b="1" dirty="0" smtClean="0"/>
              <a:t> </a:t>
            </a:r>
          </a:p>
          <a:p>
            <a:pPr>
              <a:buNone/>
            </a:pPr>
            <a:r>
              <a:rPr lang="cs-CZ" dirty="0" smtClean="0"/>
              <a:t>Děj na záporné anodě:   </a:t>
            </a:r>
            <a:r>
              <a:rPr lang="cs-CZ" b="1" dirty="0" err="1" smtClean="0"/>
              <a:t>Zn</a:t>
            </a:r>
            <a:r>
              <a:rPr lang="cs-CZ" b="1" dirty="0" smtClean="0"/>
              <a:t> → </a:t>
            </a:r>
            <a:r>
              <a:rPr lang="cs-CZ" b="1" dirty="0" err="1" smtClean="0"/>
              <a:t>Zn</a:t>
            </a:r>
            <a:r>
              <a:rPr lang="cs-CZ" b="1" baseline="30000" dirty="0" smtClean="0"/>
              <a:t>+2 </a:t>
            </a:r>
            <a:r>
              <a:rPr lang="cs-CZ" b="1" dirty="0" smtClean="0"/>
              <a:t>+ 2e-</a:t>
            </a:r>
          </a:p>
          <a:p>
            <a:pPr>
              <a:buNone/>
            </a:pPr>
            <a:endParaRPr lang="cs-CZ" sz="800" dirty="0" smtClean="0"/>
          </a:p>
        </p:txBody>
      </p:sp>
      <p:pic>
        <p:nvPicPr>
          <p:cNvPr id="6" name="Zástupný symbol pro obsah 3" descr="suchy_clanek leklehen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108" y="3286124"/>
            <a:ext cx="4000528" cy="3449033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bateri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8929718" cy="6697289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http://www.</a:t>
            </a:r>
            <a:r>
              <a:rPr lang="cs-CZ" dirty="0" err="1" smtClean="0"/>
              <a:t>armillaria.cz</a:t>
            </a:r>
            <a:r>
              <a:rPr lang="cs-CZ" dirty="0" smtClean="0"/>
              <a:t>/</a:t>
            </a:r>
            <a:r>
              <a:rPr lang="cs-CZ" dirty="0" err="1" smtClean="0"/>
              <a:t>sgc.htm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dirty="0" smtClean="0">
                <a:hlinkClick r:id="rId3"/>
              </a:rPr>
              <a:t>http://www.</a:t>
            </a:r>
            <a:r>
              <a:rPr lang="cs-CZ" sz="1400" dirty="0" err="1" smtClean="0">
                <a:hlinkClick r:id="rId3"/>
              </a:rPr>
              <a:t>jergym.hiedu.cz</a:t>
            </a:r>
            <a:r>
              <a:rPr lang="cs-CZ" sz="1400" dirty="0" smtClean="0">
                <a:hlinkClick r:id="rId3"/>
              </a:rPr>
              <a:t>/~</a:t>
            </a:r>
            <a:r>
              <a:rPr lang="cs-CZ" sz="1400" dirty="0" err="1" smtClean="0">
                <a:hlinkClick r:id="rId3"/>
              </a:rPr>
              <a:t>canovm</a:t>
            </a:r>
            <a:r>
              <a:rPr lang="cs-CZ" sz="1400" dirty="0" smtClean="0">
                <a:hlinkClick r:id="rId3"/>
              </a:rPr>
              <a:t>/</a:t>
            </a:r>
            <a:r>
              <a:rPr lang="cs-CZ" sz="1400" dirty="0" err="1" smtClean="0">
                <a:hlinkClick r:id="rId3"/>
              </a:rPr>
              <a:t>elektro</a:t>
            </a:r>
            <a:r>
              <a:rPr lang="cs-CZ" sz="1400" dirty="0" smtClean="0">
                <a:hlinkClick r:id="rId3"/>
              </a:rPr>
              <a:t>/</a:t>
            </a:r>
            <a:r>
              <a:rPr lang="cs-CZ" sz="1400" dirty="0" err="1" smtClean="0">
                <a:hlinkClick r:id="rId3"/>
              </a:rPr>
              <a:t>elektro.html</a:t>
            </a:r>
            <a:endParaRPr lang="cs-CZ" sz="1400" dirty="0" smtClean="0"/>
          </a:p>
          <a:p>
            <a:r>
              <a:rPr lang="cs-CZ" sz="1400" dirty="0" smtClean="0">
                <a:hlinkClick r:id="rId4"/>
              </a:rPr>
              <a:t>http://www.</a:t>
            </a:r>
            <a:r>
              <a:rPr lang="cs-CZ" sz="1400" dirty="0" err="1" smtClean="0">
                <a:hlinkClick r:id="rId4"/>
              </a:rPr>
              <a:t>fs.cvut.cz</a:t>
            </a:r>
            <a:r>
              <a:rPr lang="cs-CZ" sz="1400" dirty="0" smtClean="0">
                <a:hlinkClick r:id="rId4"/>
              </a:rPr>
              <a:t>/</a:t>
            </a:r>
            <a:r>
              <a:rPr lang="cs-CZ" sz="1400" dirty="0" err="1" smtClean="0">
                <a:hlinkClick r:id="rId4"/>
              </a:rPr>
              <a:t>cz</a:t>
            </a:r>
            <a:r>
              <a:rPr lang="cs-CZ" sz="1400" dirty="0" smtClean="0">
                <a:hlinkClick r:id="rId4"/>
              </a:rPr>
              <a:t>/U218/pedagog/</a:t>
            </a:r>
            <a:r>
              <a:rPr lang="cs-CZ" sz="1400" dirty="0" err="1" smtClean="0">
                <a:hlinkClick r:id="rId4"/>
              </a:rPr>
              <a:t>predmety</a:t>
            </a:r>
            <a:r>
              <a:rPr lang="cs-CZ" sz="1400" dirty="0" smtClean="0">
                <a:hlinkClick r:id="rId4"/>
              </a:rPr>
              <a:t>/1rocnik/chemie1r/</a:t>
            </a:r>
            <a:r>
              <a:rPr lang="cs-CZ" sz="1400" dirty="0" err="1" smtClean="0">
                <a:hlinkClick r:id="rId4"/>
              </a:rPr>
              <a:t>prednes</a:t>
            </a:r>
            <a:r>
              <a:rPr lang="cs-CZ" sz="1400" dirty="0" smtClean="0">
                <a:hlinkClick r:id="rId4"/>
              </a:rPr>
              <a:t>/CH_predn11-Elch1.pdf</a:t>
            </a:r>
            <a:endParaRPr lang="cs-CZ" sz="1400" dirty="0" smtClean="0"/>
          </a:p>
          <a:p>
            <a:r>
              <a:rPr lang="cs-CZ" sz="1400" dirty="0" smtClean="0">
                <a:hlinkClick r:id="rId5"/>
              </a:rPr>
              <a:t>http://www.</a:t>
            </a:r>
            <a:r>
              <a:rPr lang="cs-CZ" sz="1400" dirty="0" err="1" smtClean="0">
                <a:hlinkClick r:id="rId5"/>
              </a:rPr>
              <a:t>jergym.hiedu.cz</a:t>
            </a:r>
            <a:r>
              <a:rPr lang="cs-CZ" sz="1400" dirty="0" smtClean="0">
                <a:hlinkClick r:id="rId5"/>
              </a:rPr>
              <a:t>/~</a:t>
            </a:r>
            <a:r>
              <a:rPr lang="cs-CZ" sz="1400" dirty="0" err="1" smtClean="0">
                <a:hlinkClick r:id="rId5"/>
              </a:rPr>
              <a:t>canovm</a:t>
            </a:r>
            <a:r>
              <a:rPr lang="cs-CZ" sz="1400" dirty="0" smtClean="0">
                <a:hlinkClick r:id="rId5"/>
              </a:rPr>
              <a:t>/</a:t>
            </a:r>
            <a:r>
              <a:rPr lang="cs-CZ" sz="1400" dirty="0" err="1" smtClean="0">
                <a:hlinkClick r:id="rId5"/>
              </a:rPr>
              <a:t>elektro</a:t>
            </a:r>
            <a:r>
              <a:rPr lang="cs-CZ" sz="1400" dirty="0" smtClean="0">
                <a:hlinkClick r:id="rId5"/>
              </a:rPr>
              <a:t>/clanky1/</a:t>
            </a:r>
            <a:r>
              <a:rPr lang="cs-CZ" sz="1400" dirty="0" err="1" smtClean="0">
                <a:hlinkClick r:id="rId5"/>
              </a:rPr>
              <a:t>daniell.html</a:t>
            </a:r>
            <a:endParaRPr lang="cs-CZ" sz="1400" dirty="0" smtClean="0"/>
          </a:p>
          <a:p>
            <a:r>
              <a:rPr lang="cs-CZ" sz="1400" dirty="0" smtClean="0">
                <a:hlinkClick r:id="rId6"/>
              </a:rPr>
              <a:t>http://cs.wikipedia.org/wiki/Elektrol%C3%BDza</a:t>
            </a:r>
            <a:endParaRPr lang="cs-CZ" sz="1400" dirty="0" smtClean="0"/>
          </a:p>
          <a:p>
            <a:r>
              <a:rPr lang="cs-CZ" sz="1400" dirty="0" smtClean="0">
                <a:hlinkClick r:id="rId7"/>
              </a:rPr>
              <a:t>http://dragonadam.wz.cz/elektrolyza.html</a:t>
            </a:r>
            <a:endParaRPr lang="cs-CZ" sz="1400" dirty="0" smtClean="0"/>
          </a:p>
          <a:p>
            <a:r>
              <a:rPr lang="cs-CZ" sz="1400" dirty="0" smtClean="0">
                <a:hlinkClick r:id="rId8"/>
              </a:rPr>
              <a:t>http://www.</a:t>
            </a:r>
            <a:r>
              <a:rPr lang="cs-CZ" sz="1400" dirty="0" err="1" smtClean="0">
                <a:hlinkClick r:id="rId8"/>
              </a:rPr>
              <a:t>armillaria.cz</a:t>
            </a:r>
            <a:r>
              <a:rPr lang="cs-CZ" sz="1400" dirty="0" smtClean="0">
                <a:hlinkClick r:id="rId8"/>
              </a:rPr>
              <a:t>/</a:t>
            </a:r>
            <a:r>
              <a:rPr lang="cs-CZ" sz="1400" dirty="0" err="1" smtClean="0">
                <a:hlinkClick r:id="rId8"/>
              </a:rPr>
              <a:t>sgc.htm</a:t>
            </a:r>
            <a:endParaRPr lang="cs-CZ" sz="1400" dirty="0" smtClean="0"/>
          </a:p>
          <a:p>
            <a:r>
              <a:rPr lang="cs-CZ" sz="1400" dirty="0" smtClean="0">
                <a:hlinkClick r:id="rId9"/>
              </a:rPr>
              <a:t>http://www.</a:t>
            </a:r>
            <a:r>
              <a:rPr lang="cs-CZ" sz="1400" dirty="0" err="1" smtClean="0">
                <a:hlinkClick r:id="rId9"/>
              </a:rPr>
              <a:t>vscht.cz</a:t>
            </a:r>
            <a:r>
              <a:rPr lang="cs-CZ" sz="1400" dirty="0" smtClean="0">
                <a:hlinkClick r:id="rId9"/>
              </a:rPr>
              <a:t>/</a:t>
            </a:r>
            <a:r>
              <a:rPr lang="cs-CZ" sz="1400" dirty="0" err="1" smtClean="0">
                <a:hlinkClick r:id="rId9"/>
              </a:rPr>
              <a:t>fch</a:t>
            </a:r>
            <a:r>
              <a:rPr lang="cs-CZ" sz="1400" dirty="0" smtClean="0">
                <a:hlinkClick r:id="rId9"/>
              </a:rPr>
              <a:t>/</a:t>
            </a:r>
            <a:r>
              <a:rPr lang="cs-CZ" sz="1400" dirty="0" err="1" smtClean="0">
                <a:hlinkClick r:id="rId9"/>
              </a:rPr>
              <a:t>prikladnik</a:t>
            </a:r>
            <a:r>
              <a:rPr lang="cs-CZ" sz="1400" dirty="0" smtClean="0">
                <a:hlinkClick r:id="rId9"/>
              </a:rPr>
              <a:t>/</a:t>
            </a:r>
            <a:r>
              <a:rPr lang="cs-CZ" sz="1400" dirty="0" err="1" smtClean="0">
                <a:hlinkClick r:id="rId9"/>
              </a:rPr>
              <a:t>zkhtml</a:t>
            </a:r>
            <a:r>
              <a:rPr lang="cs-CZ" sz="1400" dirty="0" smtClean="0">
                <a:hlinkClick r:id="rId9"/>
              </a:rPr>
              <a:t>/p.1.1.23.html</a:t>
            </a:r>
            <a:endParaRPr lang="cs-CZ" sz="1400" dirty="0" smtClean="0"/>
          </a:p>
          <a:p>
            <a:r>
              <a:rPr lang="cs-CZ" sz="1400" dirty="0" smtClean="0">
                <a:hlinkClick r:id="rId10"/>
              </a:rPr>
              <a:t>http://athena.zcu.cz/kurzy/elch/000/HTML/21/</a:t>
            </a:r>
            <a:endParaRPr lang="cs-CZ" sz="1400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Vedení elektrického proudu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668839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v kovech je vedení  </a:t>
            </a:r>
            <a:r>
              <a:rPr lang="cs-CZ" dirty="0" err="1" smtClean="0"/>
              <a:t>ele</a:t>
            </a:r>
            <a:r>
              <a:rPr lang="cs-CZ" dirty="0" smtClean="0"/>
              <a:t>. proudu uskutečněno usměrněným tokem elektronů</a:t>
            </a:r>
          </a:p>
          <a:p>
            <a:endParaRPr lang="cs-CZ" sz="900" dirty="0" smtClean="0"/>
          </a:p>
          <a:p>
            <a:r>
              <a:rPr lang="cs-CZ" dirty="0" smtClean="0"/>
              <a:t>v roztocích a taveninách elektrolytů uskutečněno volně pohyblivými ionty</a:t>
            </a:r>
          </a:p>
          <a:p>
            <a:endParaRPr lang="cs-CZ" sz="900" dirty="0" smtClean="0"/>
          </a:p>
          <a:p>
            <a:r>
              <a:rPr lang="cs-CZ" dirty="0" smtClean="0"/>
              <a:t>v taveninách po průchodu </a:t>
            </a:r>
            <a:r>
              <a:rPr lang="cs-CZ" dirty="0" err="1" smtClean="0"/>
              <a:t>ele</a:t>
            </a:r>
            <a:r>
              <a:rPr lang="cs-CZ" dirty="0" smtClean="0"/>
              <a:t>. proudu dochází ke změnám u kovů nikoli</a:t>
            </a:r>
          </a:p>
          <a:p>
            <a:endParaRPr lang="cs-CZ" sz="900" dirty="0" smtClean="0"/>
          </a:p>
          <a:p>
            <a:r>
              <a:rPr lang="cs-CZ" dirty="0" smtClean="0"/>
              <a:t>souhrnně se děje s průchodem stejnosměrného proudu </a:t>
            </a:r>
            <a:r>
              <a:rPr lang="cs-CZ" dirty="0" err="1" smtClean="0"/>
              <a:t>roz</a:t>
            </a:r>
            <a:r>
              <a:rPr lang="cs-CZ" dirty="0" smtClean="0"/>
              <a:t>. a tav. se označují jako </a:t>
            </a:r>
            <a:r>
              <a:rPr lang="cs-CZ" b="1" dirty="0" smtClean="0"/>
              <a:t>elektrolýza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    Elektrolýza</a:t>
            </a:r>
            <a:r>
              <a:rPr lang="cs-CZ" dirty="0" smtClean="0"/>
              <a:t> je fyzikálně-chemický jev, způsobený průchodem elektrického proudu roztokem nebo taveninou elektrolytu, při kterém dochází k chemickým změnám na elektrodách.</a:t>
            </a:r>
          </a:p>
          <a:p>
            <a:endParaRPr lang="cs-CZ" dirty="0" smtClean="0"/>
          </a:p>
        </p:txBody>
      </p:sp>
      <p:pic>
        <p:nvPicPr>
          <p:cNvPr id="4" name="Zástupný symbol pro obsah 3" descr="Elektrolýza.jpe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71802" y="2928934"/>
            <a:ext cx="3714776" cy="377100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 smtClean="0"/>
              <a:t>Ke kladné elektrodě jsou přitahovány anionty a dochází zde k oxidaci</a:t>
            </a:r>
          </a:p>
          <a:p>
            <a:pPr>
              <a:buNone/>
            </a:pPr>
            <a:endParaRPr lang="cs-CZ" sz="4000" dirty="0" smtClean="0"/>
          </a:p>
          <a:p>
            <a:r>
              <a:rPr lang="cs-CZ" sz="4000" dirty="0" smtClean="0"/>
              <a:t>K záporné elektrodě putují kationty a zde dochází k redukci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Názvy elektrod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785926"/>
            <a:ext cx="8286808" cy="404337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sz="4400" dirty="0" smtClean="0"/>
              <a:t>!!! na </a:t>
            </a:r>
            <a:r>
              <a:rPr lang="cs-CZ" sz="4400" dirty="0" smtClean="0">
                <a:solidFill>
                  <a:srgbClr val="FF0000"/>
                </a:solidFill>
              </a:rPr>
              <a:t>A</a:t>
            </a:r>
            <a:r>
              <a:rPr lang="cs-CZ" sz="4400" dirty="0" smtClean="0"/>
              <a:t>nodě dochází k </a:t>
            </a:r>
            <a:r>
              <a:rPr lang="cs-CZ" sz="4400" dirty="0" smtClean="0">
                <a:solidFill>
                  <a:srgbClr val="FF0000"/>
                </a:solidFill>
              </a:rPr>
              <a:t>O</a:t>
            </a:r>
            <a:r>
              <a:rPr lang="cs-CZ" sz="4400" dirty="0" smtClean="0"/>
              <a:t>xidaci !!!</a:t>
            </a:r>
          </a:p>
          <a:p>
            <a:pPr algn="ctr">
              <a:buNone/>
            </a:pPr>
            <a:endParaRPr lang="cs-CZ" sz="4400" dirty="0" smtClean="0"/>
          </a:p>
          <a:p>
            <a:pPr algn="ctr">
              <a:buNone/>
            </a:pPr>
            <a:r>
              <a:rPr lang="cs-CZ" sz="4400" dirty="0" smtClean="0"/>
              <a:t>!!! na </a:t>
            </a:r>
            <a:r>
              <a:rPr lang="cs-CZ" sz="4400" dirty="0" smtClean="0">
                <a:solidFill>
                  <a:srgbClr val="FF0000"/>
                </a:solidFill>
              </a:rPr>
              <a:t>K</a:t>
            </a:r>
            <a:r>
              <a:rPr lang="cs-CZ" sz="4400" dirty="0" smtClean="0"/>
              <a:t>atodě dochází k </a:t>
            </a:r>
            <a:r>
              <a:rPr lang="cs-CZ" sz="4400" dirty="0" smtClean="0">
                <a:solidFill>
                  <a:srgbClr val="FF0000"/>
                </a:solidFill>
              </a:rPr>
              <a:t>R</a:t>
            </a:r>
            <a:r>
              <a:rPr lang="cs-CZ" sz="4400" dirty="0" smtClean="0"/>
              <a:t>edukci!!</a:t>
            </a:r>
          </a:p>
          <a:p>
            <a:pPr algn="ctr">
              <a:buNone/>
            </a:pPr>
            <a:endParaRPr lang="cs-CZ" sz="4400" dirty="0" smtClean="0"/>
          </a:p>
          <a:p>
            <a:pPr algn="ctr">
              <a:buNone/>
            </a:pPr>
            <a:r>
              <a:rPr lang="cs-CZ" dirty="0" smtClean="0"/>
              <a:t>Z toho vyplývá, že v průběhu elektrolýzy má anoda náboj (+) a katoda (-)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Příklad: elektrolýza vodného roztoku  CuCl</a:t>
            </a:r>
            <a:r>
              <a:rPr lang="cs-CZ" sz="3200" b="1" baseline="-25000" dirty="0" smtClean="0"/>
              <a:t>2</a:t>
            </a:r>
            <a:r>
              <a:rPr lang="cs-CZ" sz="3200" dirty="0" smtClean="0"/>
              <a:t> </a:t>
            </a:r>
            <a:endParaRPr lang="cs-CZ" sz="32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roztoku chloridu měďnatého ponoříme dvě uhlíkové elektrody a připojíme k nim zdroj stejnosměrného </a:t>
            </a:r>
            <a:r>
              <a:rPr lang="cs-CZ" dirty="0" err="1" smtClean="0"/>
              <a:t>ele</a:t>
            </a:r>
            <a:r>
              <a:rPr lang="cs-CZ" dirty="0" smtClean="0"/>
              <a:t>. proudu</a:t>
            </a:r>
          </a:p>
          <a:p>
            <a:endParaRPr lang="cs-CZ" sz="1000" dirty="0" smtClean="0"/>
          </a:p>
          <a:p>
            <a:r>
              <a:rPr lang="cs-CZ" sz="3100" dirty="0" smtClean="0"/>
              <a:t>na kladně nabité anodě se uvolňují bublinky Cl</a:t>
            </a:r>
            <a:r>
              <a:rPr lang="cs-CZ" sz="3100" baseline="-25000" dirty="0" smtClean="0"/>
              <a:t>2</a:t>
            </a:r>
            <a:r>
              <a:rPr lang="cs-CZ" sz="3100" dirty="0" smtClean="0"/>
              <a:t> </a:t>
            </a:r>
          </a:p>
          <a:p>
            <a:endParaRPr lang="cs-CZ" sz="1200" dirty="0" smtClean="0"/>
          </a:p>
          <a:p>
            <a:r>
              <a:rPr lang="cs-CZ" dirty="0" smtClean="0"/>
              <a:t>a záporně nabitá katoda se obaluje povlakem vyloučené mědi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Celkový zápis: </a:t>
            </a:r>
          </a:p>
          <a:p>
            <a:pPr>
              <a:buNone/>
            </a:pPr>
            <a:r>
              <a:rPr lang="cs-CZ" b="1" dirty="0" smtClean="0"/>
              <a:t>                          CuCl</a:t>
            </a:r>
            <a:r>
              <a:rPr lang="cs-CZ" b="1" baseline="-25000" dirty="0" smtClean="0"/>
              <a:t>2</a:t>
            </a:r>
            <a:r>
              <a:rPr lang="cs-CZ" b="1" dirty="0" smtClean="0"/>
              <a:t> --› </a:t>
            </a:r>
            <a:r>
              <a:rPr lang="cs-CZ" b="1" dirty="0" err="1" smtClean="0"/>
              <a:t>Cu</a:t>
            </a:r>
            <a:r>
              <a:rPr lang="cs-CZ" dirty="0" smtClean="0"/>
              <a:t> + </a:t>
            </a:r>
            <a:r>
              <a:rPr lang="cs-CZ" b="1" dirty="0" smtClean="0"/>
              <a:t>Cl</a:t>
            </a:r>
            <a:r>
              <a:rPr lang="cs-CZ" b="1" baseline="-25000" dirty="0" smtClean="0"/>
              <a:t>2</a:t>
            </a:r>
            <a:r>
              <a:rPr lang="cs-CZ" dirty="0" smtClean="0"/>
              <a:t> </a:t>
            </a:r>
          </a:p>
          <a:p>
            <a:r>
              <a:rPr lang="cs-CZ" dirty="0" smtClean="0"/>
              <a:t>Děj na kladné anodě:   </a:t>
            </a:r>
            <a:r>
              <a:rPr lang="cs-CZ" b="1" dirty="0" smtClean="0"/>
              <a:t>Cl</a:t>
            </a:r>
            <a:r>
              <a:rPr lang="cs-CZ" b="1" baseline="30000" dirty="0" smtClean="0"/>
              <a:t>-1</a:t>
            </a:r>
            <a:r>
              <a:rPr lang="cs-CZ" b="1" dirty="0" smtClean="0"/>
              <a:t> -  e</a:t>
            </a:r>
            <a:r>
              <a:rPr lang="cs-CZ" b="1" baseline="30000" dirty="0" smtClean="0"/>
              <a:t>- </a:t>
            </a:r>
            <a:r>
              <a:rPr lang="cs-CZ" b="1" dirty="0" smtClean="0"/>
              <a:t>--› Cl</a:t>
            </a:r>
            <a:r>
              <a:rPr lang="cs-CZ" b="1" baseline="30000" dirty="0" smtClean="0"/>
              <a:t>0</a:t>
            </a:r>
          </a:p>
          <a:p>
            <a:pPr>
              <a:buNone/>
            </a:pPr>
            <a:r>
              <a:rPr lang="cs-CZ" b="1" dirty="0" smtClean="0"/>
              <a:t>                                                 2 Cl</a:t>
            </a:r>
            <a:r>
              <a:rPr lang="cs-CZ" b="1" baseline="30000" dirty="0" smtClean="0"/>
              <a:t>0</a:t>
            </a:r>
            <a:r>
              <a:rPr lang="cs-CZ" b="1" dirty="0" smtClean="0"/>
              <a:t> --›Cl</a:t>
            </a:r>
            <a:r>
              <a:rPr lang="cs-CZ" b="1" baseline="-25000" dirty="0" smtClean="0"/>
              <a:t>2</a:t>
            </a:r>
            <a:endParaRPr lang="cs-CZ" b="1" baseline="30000" dirty="0" smtClean="0"/>
          </a:p>
          <a:p>
            <a:r>
              <a:rPr lang="cs-CZ" dirty="0" smtClean="0"/>
              <a:t>Děj na záporné katodě: </a:t>
            </a:r>
            <a:r>
              <a:rPr lang="cs-CZ" b="1" dirty="0" err="1" smtClean="0"/>
              <a:t>Cu</a:t>
            </a:r>
            <a:r>
              <a:rPr lang="cs-CZ" b="1" baseline="30000" dirty="0" smtClean="0"/>
              <a:t>+2</a:t>
            </a:r>
            <a:r>
              <a:rPr lang="cs-CZ" b="1" dirty="0" smtClean="0"/>
              <a:t> + 2e</a:t>
            </a:r>
            <a:r>
              <a:rPr lang="cs-CZ" b="1" baseline="30000" dirty="0" smtClean="0"/>
              <a:t>-</a:t>
            </a:r>
            <a:r>
              <a:rPr lang="cs-CZ" b="1" dirty="0" smtClean="0"/>
              <a:t> --› </a:t>
            </a:r>
            <a:r>
              <a:rPr lang="cs-CZ" b="1" dirty="0" err="1" smtClean="0"/>
              <a:t>Cu</a:t>
            </a:r>
            <a:endParaRPr lang="cs-CZ" b="1" baseline="30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elektrolyza cucl2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7158" y="0"/>
            <a:ext cx="8429684" cy="6858000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700</Words>
  <Application>Microsoft Office PowerPoint</Application>
  <PresentationFormat>Předvádění na obrazovce (4:3)</PresentationFormat>
  <Paragraphs>160</Paragraphs>
  <Slides>26</Slides>
  <Notes>26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 sady Office</vt:lpstr>
      <vt:lpstr>ELEKTROCHEMIE</vt:lpstr>
      <vt:lpstr>Elektrochemie</vt:lpstr>
      <vt:lpstr>Vedení elektrického proudu</vt:lpstr>
      <vt:lpstr>Elektrolýza</vt:lpstr>
      <vt:lpstr>Snímek 5</vt:lpstr>
      <vt:lpstr>Názvy elektrod</vt:lpstr>
      <vt:lpstr>Příklad: elektrolýza vodného roztoku  CuCl2 </vt:lpstr>
      <vt:lpstr>Snímek 8</vt:lpstr>
      <vt:lpstr>Snímek 9</vt:lpstr>
      <vt:lpstr>Příklad: elektrolýza vodného roztoku  NaCl</vt:lpstr>
      <vt:lpstr>Snímek 11</vt:lpstr>
      <vt:lpstr>Snímek 12</vt:lpstr>
      <vt:lpstr>Snímek 13</vt:lpstr>
      <vt:lpstr>Příklad: elektrolýza taveniny NaCl</vt:lpstr>
      <vt:lpstr>Snímek 15</vt:lpstr>
      <vt:lpstr>Snímek 16</vt:lpstr>
      <vt:lpstr>Galvanické články</vt:lpstr>
      <vt:lpstr> </vt:lpstr>
      <vt:lpstr>Typy galvanických článků</vt:lpstr>
      <vt:lpstr>Primární články</vt:lpstr>
      <vt:lpstr>Daniellův článek</vt:lpstr>
      <vt:lpstr>Snímek 22</vt:lpstr>
      <vt:lpstr>Leclancheův článek (suchý článek)  </vt:lpstr>
      <vt:lpstr>Snímek 24</vt:lpstr>
      <vt:lpstr>http://www.armillaria.cz/sgc.htm</vt:lpstr>
      <vt:lpstr>Snímek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uzivatel</dc:creator>
  <cp:lastModifiedBy>uzivatel</cp:lastModifiedBy>
  <cp:revision>115</cp:revision>
  <dcterms:created xsi:type="dcterms:W3CDTF">2012-03-08T15:14:31Z</dcterms:created>
  <dcterms:modified xsi:type="dcterms:W3CDTF">2012-05-03T15:39:01Z</dcterms:modified>
</cp:coreProperties>
</file>