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7"/>
  </p:notesMasterIdLst>
  <p:sldIdLst>
    <p:sldId id="256" r:id="rId2"/>
    <p:sldId id="337" r:id="rId3"/>
    <p:sldId id="257" r:id="rId4"/>
    <p:sldId id="258" r:id="rId5"/>
    <p:sldId id="259" r:id="rId6"/>
    <p:sldId id="260" r:id="rId7"/>
    <p:sldId id="261" r:id="rId8"/>
    <p:sldId id="338" r:id="rId9"/>
    <p:sldId id="339" r:id="rId10"/>
    <p:sldId id="263" r:id="rId11"/>
    <p:sldId id="264" r:id="rId12"/>
    <p:sldId id="268" r:id="rId13"/>
    <p:sldId id="265" r:id="rId14"/>
    <p:sldId id="340" r:id="rId15"/>
    <p:sldId id="341" r:id="rId16"/>
    <p:sldId id="273" r:id="rId17"/>
    <p:sldId id="269" r:id="rId18"/>
    <p:sldId id="278" r:id="rId19"/>
    <p:sldId id="343" r:id="rId20"/>
    <p:sldId id="266" r:id="rId21"/>
    <p:sldId id="347" r:id="rId22"/>
    <p:sldId id="275" r:id="rId23"/>
    <p:sldId id="345" r:id="rId24"/>
    <p:sldId id="279" r:id="rId25"/>
    <p:sldId id="280" r:id="rId26"/>
    <p:sldId id="34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46" r:id="rId36"/>
    <p:sldId id="293" r:id="rId37"/>
    <p:sldId id="294" r:id="rId38"/>
    <p:sldId id="295" r:id="rId39"/>
    <p:sldId id="296" r:id="rId40"/>
    <p:sldId id="299" r:id="rId41"/>
    <p:sldId id="300" r:id="rId42"/>
    <p:sldId id="348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46C"/>
    <a:srgbClr val="FFFFFF"/>
    <a:srgbClr val="FF620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9234" autoAdjust="0"/>
  </p:normalViewPr>
  <p:slideViewPr>
    <p:cSldViewPr showGuides="1">
      <p:cViewPr>
        <p:scale>
          <a:sx n="60" d="100"/>
          <a:sy n="60" d="100"/>
        </p:scale>
        <p:origin x="-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132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D0F6B70D-8837-44F7-8571-E7F9BEE63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0E8F9271-03CF-4514-A20A-B7903D5CE7CF}" type="slidenum">
              <a:rPr lang="en-GB" sz="1200" smtClean="0">
                <a:solidFill>
                  <a:srgbClr val="000000"/>
                </a:solidFill>
              </a:rPr>
              <a:pPr/>
              <a:t>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4D073CCA-F401-4833-B1B3-4338694FBB40}" type="slidenum">
              <a:rPr lang="en-GB" sz="1200" smtClean="0">
                <a:solidFill>
                  <a:srgbClr val="000000"/>
                </a:solidFill>
              </a:rPr>
              <a:pPr/>
              <a:t>10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10FF3A2-36B3-4CB7-82A0-CD708BAA5A3A}" type="slidenum">
              <a:rPr lang="en-GB" sz="1200" smtClean="0">
                <a:solidFill>
                  <a:srgbClr val="000000"/>
                </a:solidFill>
              </a:rPr>
              <a:pPr/>
              <a:t>11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6B75E4C5-3F91-40D5-866A-6C486DB34B49}" type="slidenum">
              <a:rPr lang="en-GB" sz="1200" smtClean="0">
                <a:solidFill>
                  <a:srgbClr val="000000"/>
                </a:solidFill>
              </a:rPr>
              <a:pPr/>
              <a:t>12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02AF97C3-AE90-4779-B813-295F94907394}" type="slidenum">
              <a:rPr lang="en-GB" sz="1200" smtClean="0">
                <a:solidFill>
                  <a:srgbClr val="000000"/>
                </a:solidFill>
              </a:rPr>
              <a:pPr/>
              <a:t>13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02AF97C3-AE90-4779-B813-295F94907394}" type="slidenum">
              <a:rPr lang="en-GB" sz="1200" smtClean="0">
                <a:solidFill>
                  <a:srgbClr val="000000"/>
                </a:solidFill>
              </a:rPr>
              <a:pPr/>
              <a:t>14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02AF97C3-AE90-4779-B813-295F94907394}" type="slidenum">
              <a:rPr lang="en-GB" sz="1200" smtClean="0">
                <a:solidFill>
                  <a:srgbClr val="000000"/>
                </a:solidFill>
              </a:rPr>
              <a:pPr/>
              <a:t>15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7F78662E-4D76-4B4B-B511-BEAB977EF21D}" type="slidenum">
              <a:rPr lang="en-GB" sz="1200" smtClean="0">
                <a:solidFill>
                  <a:srgbClr val="000000"/>
                </a:solidFill>
              </a:rPr>
              <a:pPr/>
              <a:t>16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BC44CF24-73CA-4913-ABE0-90E16BBB2349}" type="slidenum">
              <a:rPr lang="en-GB" sz="1200" smtClean="0">
                <a:solidFill>
                  <a:srgbClr val="000000"/>
                </a:solidFill>
              </a:rPr>
              <a:pPr/>
              <a:t>17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363CC0BF-C848-4F4B-BC51-716589A323AB}" type="slidenum">
              <a:rPr lang="en-GB" sz="1200" smtClean="0">
                <a:solidFill>
                  <a:srgbClr val="000000"/>
                </a:solidFill>
              </a:rPr>
              <a:pPr/>
              <a:t>18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BC44CF24-73CA-4913-ABE0-90E16BBB2349}" type="slidenum">
              <a:rPr lang="en-GB" sz="1200" smtClean="0">
                <a:solidFill>
                  <a:srgbClr val="000000"/>
                </a:solidFill>
              </a:rPr>
              <a:pPr/>
              <a:t>19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D84E828-067A-46CB-99C0-AC62A1CE5047}" type="slidenum">
              <a:rPr lang="en-GB" sz="1200" smtClean="0">
                <a:solidFill>
                  <a:srgbClr val="000000"/>
                </a:solidFill>
              </a:rPr>
              <a:pPr/>
              <a:t>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endParaRPr lang="cs-CZ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F0BC0EB5-7654-48AD-A33F-876BD50904F6}" type="slidenum">
              <a:rPr lang="en-GB" sz="1200" smtClean="0">
                <a:solidFill>
                  <a:srgbClr val="000000"/>
                </a:solidFill>
              </a:rPr>
              <a:pPr/>
              <a:t>20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4D073CCA-F401-4833-B1B3-4338694FBB40}" type="slidenum">
              <a:rPr lang="en-GB" sz="1200" smtClean="0">
                <a:solidFill>
                  <a:srgbClr val="000000"/>
                </a:solidFill>
              </a:rPr>
              <a:pPr/>
              <a:t>21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BADB062D-523E-4111-8B4B-57F1FD8D147C}" type="slidenum">
              <a:rPr lang="en-GB" sz="1200" smtClean="0">
                <a:solidFill>
                  <a:srgbClr val="000000"/>
                </a:solidFill>
              </a:rPr>
              <a:pPr/>
              <a:t>22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363CC0BF-C848-4F4B-BC51-716589A323AB}" type="slidenum">
              <a:rPr lang="en-GB" sz="1200" smtClean="0">
                <a:solidFill>
                  <a:srgbClr val="000000"/>
                </a:solidFill>
              </a:rPr>
              <a:pPr/>
              <a:t>23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EDD8F5B5-775B-406C-9190-3D52FC075303}" type="slidenum">
              <a:rPr lang="en-GB" sz="1200" smtClean="0">
                <a:solidFill>
                  <a:srgbClr val="000000"/>
                </a:solidFill>
              </a:rPr>
              <a:pPr/>
              <a:t>24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7B315691-CF40-4BBE-AF82-BC2DF5B0FB99}" type="slidenum">
              <a:rPr lang="en-GB" sz="1200" smtClean="0">
                <a:solidFill>
                  <a:srgbClr val="000000"/>
                </a:solidFill>
              </a:rPr>
              <a:pPr/>
              <a:t>25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4D073CCA-F401-4833-B1B3-4338694FBB40}" type="slidenum">
              <a:rPr lang="en-GB" sz="1200" smtClean="0">
                <a:solidFill>
                  <a:srgbClr val="000000"/>
                </a:solidFill>
              </a:rPr>
              <a:pPr/>
              <a:t>26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35A44D22-D212-4EC8-8149-62756827BA4D}" type="slidenum">
              <a:rPr lang="en-GB" sz="1200" smtClean="0">
                <a:solidFill>
                  <a:srgbClr val="000000"/>
                </a:solidFill>
              </a:rPr>
              <a:pPr/>
              <a:t>27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3430B5A-78FF-4E3B-8B2E-5A898DDE0BA4}" type="slidenum">
              <a:rPr lang="en-GB" sz="1200" smtClean="0">
                <a:solidFill>
                  <a:srgbClr val="000000"/>
                </a:solidFill>
              </a:rPr>
              <a:pPr/>
              <a:t>28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77B471F3-D6B4-4D36-B6D8-C9CC36D02B23}" type="slidenum">
              <a:rPr lang="en-GB" sz="1200" smtClean="0">
                <a:solidFill>
                  <a:srgbClr val="000000"/>
                </a:solidFill>
              </a:rPr>
              <a:pPr/>
              <a:t>29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D84E828-067A-46CB-99C0-AC62A1CE5047}" type="slidenum">
              <a:rPr lang="en-GB" sz="1200" smtClean="0">
                <a:solidFill>
                  <a:srgbClr val="000000"/>
                </a:solidFill>
              </a:rPr>
              <a:pPr/>
              <a:t>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endParaRPr lang="cs-CZ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9870592D-8857-4C3E-AFF5-9D5755AA7071}" type="slidenum">
              <a:rPr lang="en-GB" sz="1200" smtClean="0">
                <a:solidFill>
                  <a:srgbClr val="000000"/>
                </a:solidFill>
              </a:rPr>
              <a:pPr/>
              <a:t>30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6BAC0764-DB9E-4374-8E4C-C101B7BE9E97}" type="slidenum">
              <a:rPr lang="en-GB" sz="1200" smtClean="0">
                <a:solidFill>
                  <a:srgbClr val="000000"/>
                </a:solidFill>
              </a:rPr>
              <a:pPr/>
              <a:t>31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A4F788E4-18F7-4BBA-92AF-28D210CB37AB}" type="slidenum">
              <a:rPr lang="en-GB" sz="1200" smtClean="0">
                <a:solidFill>
                  <a:srgbClr val="000000"/>
                </a:solidFill>
              </a:rPr>
              <a:pPr/>
              <a:t>32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ECD2EFB1-72A7-40C4-ADF9-EFBD42EAEF82}" type="slidenum">
              <a:rPr lang="en-GB" sz="1200" smtClean="0">
                <a:solidFill>
                  <a:srgbClr val="000000"/>
                </a:solidFill>
              </a:rPr>
              <a:pPr/>
              <a:t>33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1BF97335-AC16-481F-B1C8-DFC9964FFBAF}" type="slidenum">
              <a:rPr lang="en-GB" sz="1200" smtClean="0">
                <a:solidFill>
                  <a:srgbClr val="000000"/>
                </a:solidFill>
              </a:rPr>
              <a:pPr/>
              <a:t>34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1BF97335-AC16-481F-B1C8-DFC9964FFBAF}" type="slidenum">
              <a:rPr lang="en-GB" sz="1200" smtClean="0">
                <a:solidFill>
                  <a:srgbClr val="000000"/>
                </a:solidFill>
              </a:rPr>
              <a:pPr/>
              <a:t>35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BEC377F1-7AD4-4524-BD2F-5F72956F702D}" type="slidenum">
              <a:rPr lang="en-GB" sz="1200" smtClean="0">
                <a:solidFill>
                  <a:srgbClr val="000000"/>
                </a:solidFill>
              </a:rPr>
              <a:pPr/>
              <a:t>36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88F146D8-4C22-42E5-BE88-7786057D884A}" type="slidenum">
              <a:rPr lang="en-GB" sz="1200" smtClean="0">
                <a:solidFill>
                  <a:srgbClr val="000000"/>
                </a:solidFill>
              </a:rPr>
              <a:pPr/>
              <a:t>37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6740A5A7-D2C6-4ABE-81BE-E4DF76AC37BB}" type="slidenum">
              <a:rPr lang="en-GB" sz="1200" smtClean="0">
                <a:solidFill>
                  <a:srgbClr val="000000"/>
                </a:solidFill>
              </a:rPr>
              <a:pPr/>
              <a:t>38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A38BDED-24AF-49BE-AE18-6C134BE2FABF}" type="slidenum">
              <a:rPr lang="en-GB" sz="1200" smtClean="0">
                <a:solidFill>
                  <a:srgbClr val="000000"/>
                </a:solidFill>
              </a:rPr>
              <a:pPr/>
              <a:t>39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D2D7C79A-D1F9-4A6F-98C2-1D8E9B7015E1}" type="slidenum">
              <a:rPr lang="en-GB" sz="1200" smtClean="0">
                <a:solidFill>
                  <a:srgbClr val="000000"/>
                </a:solidFill>
              </a:rPr>
              <a:pPr/>
              <a:t>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95849006-86FB-4CEA-A0EF-05B16B13D221}" type="slidenum">
              <a:rPr lang="en-GB" sz="1200" smtClean="0">
                <a:solidFill>
                  <a:srgbClr val="000000"/>
                </a:solidFill>
              </a:rPr>
              <a:pPr/>
              <a:t>40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E2E73CE6-F27A-4904-8BB9-F1DE0C605A41}" type="slidenum">
              <a:rPr lang="en-GB" sz="1200" smtClean="0">
                <a:solidFill>
                  <a:srgbClr val="000000"/>
                </a:solidFill>
              </a:rPr>
              <a:pPr/>
              <a:t>41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4D073CCA-F401-4833-B1B3-4338694FBB40}" type="slidenum">
              <a:rPr lang="en-GB" sz="1200" smtClean="0">
                <a:solidFill>
                  <a:srgbClr val="000000"/>
                </a:solidFill>
              </a:rPr>
              <a:pPr/>
              <a:t>42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B3F96998-7EBC-429C-B31F-B2E3E70FF494}" type="slidenum">
              <a:rPr lang="en-GB" sz="1200" smtClean="0">
                <a:solidFill>
                  <a:srgbClr val="000000"/>
                </a:solidFill>
              </a:rPr>
              <a:pPr/>
              <a:t>43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1F4A9641-6160-49C8-BE7E-4E23F8962F3C}" type="slidenum">
              <a:rPr lang="en-GB" sz="1200" smtClean="0">
                <a:solidFill>
                  <a:srgbClr val="000000"/>
                </a:solidFill>
              </a:rPr>
              <a:pPr/>
              <a:t>44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5429021-9063-4F80-8A43-3111DB6D00DC}" type="slidenum">
              <a:rPr lang="en-GB" sz="1200" smtClean="0">
                <a:solidFill>
                  <a:srgbClr val="000000"/>
                </a:solidFill>
              </a:rPr>
              <a:pPr/>
              <a:t>45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4521BDD8-C035-4E3B-9789-B9E292130755}" type="slidenum">
              <a:rPr lang="en-GB" sz="1200" smtClean="0">
                <a:solidFill>
                  <a:srgbClr val="000000"/>
                </a:solidFill>
              </a:rPr>
              <a:pPr/>
              <a:t>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756276EE-971F-4E3A-A6E1-7EAF0CDFC821}" type="slidenum">
              <a:rPr lang="en-GB" sz="1200" smtClean="0">
                <a:solidFill>
                  <a:srgbClr val="000000"/>
                </a:solidFill>
              </a:rPr>
              <a:pPr/>
              <a:t>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95F14249-B999-466C-BF8F-804E95587730}" type="slidenum">
              <a:rPr lang="en-GB" sz="1200" smtClean="0">
                <a:solidFill>
                  <a:srgbClr val="000000"/>
                </a:solidFill>
              </a:rPr>
              <a:pPr/>
              <a:t>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5B933F5A-1F34-4025-9AD6-5CC1C4D180F0}" type="slidenum">
              <a:rPr lang="en-GB" sz="1200" smtClean="0">
                <a:solidFill>
                  <a:srgbClr val="000000"/>
                </a:solidFill>
              </a:rPr>
              <a:pPr/>
              <a:t>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5B933F5A-1F34-4025-9AD6-5CC1C4D180F0}" type="slidenum">
              <a:rPr lang="en-GB" sz="1200" smtClean="0">
                <a:solidFill>
                  <a:srgbClr val="000000"/>
                </a:solidFill>
              </a:rPr>
              <a:pPr/>
              <a:t>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8048-2517-4FB7-B685-50DA1D525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2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BF11-0EF9-45A4-99EE-C23773D18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3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A021-881D-4E61-9E2D-238D3A2E52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1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5925-D293-4534-8F41-6E22E6F68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8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9565-741A-4863-8876-4FE5825B4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2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FFA2-5E5D-4DCF-BF55-141C33CD1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4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8EFC-C40A-4B43-8AF7-49A799AB9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BFC3-CF63-49BB-B5A1-DB02A4AF0D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8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C525-4302-4A20-BDB1-A7619E610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E266-D731-4524-A521-FCD8B47C2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4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EEA7-E301-4515-856A-7FCA7ED88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4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40268FC0-5E4A-4E33-B109-8778FC7E5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5pPr>
      <a:lvl6pPr marL="15367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19939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24511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29083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hysics.nist.gov/cuu/Constan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3" Type="http://schemas.openxmlformats.org/officeDocument/2006/relationships/image" Target="../media/image32.png"/><Relationship Id="rId21" Type="http://schemas.openxmlformats.org/officeDocument/2006/relationships/image" Target="../media/image214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20" Type="http://schemas.openxmlformats.org/officeDocument/2006/relationships/image" Target="../media/image213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35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6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10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95.gif"/><Relationship Id="rId10" Type="http://schemas.openxmlformats.org/officeDocument/2006/relationships/image" Target="../media/image103.png"/><Relationship Id="rId4" Type="http://schemas.openxmlformats.org/officeDocument/2006/relationships/image" Target="../media/image94.png"/><Relationship Id="rId9" Type="http://schemas.openxmlformats.org/officeDocument/2006/relationships/image" Target="../media/image10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png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9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68313" y="2492375"/>
            <a:ext cx="81311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114000"/>
              </a:lnSpc>
              <a:spcBef>
                <a:spcPts val="2750"/>
              </a:spcBef>
            </a:pPr>
            <a:r>
              <a:rPr lang="en-GB" sz="4400" b="1">
                <a:solidFill>
                  <a:srgbClr val="FF0000"/>
                </a:solidFill>
                <a:latin typeface="Goudy Stout" pitchFamily="18" charset="0"/>
              </a:rPr>
              <a:t>ELEKTRO</a:t>
            </a:r>
          </a:p>
          <a:p>
            <a:pPr algn="ctr">
              <a:lnSpc>
                <a:spcPct val="114000"/>
              </a:lnSpc>
              <a:spcBef>
                <a:spcPts val="2750"/>
              </a:spcBef>
            </a:pPr>
            <a:r>
              <a:rPr lang="en-GB" sz="4400" b="1">
                <a:solidFill>
                  <a:srgbClr val="FF0000"/>
                </a:solidFill>
                <a:latin typeface="Goudy Stout" pitchFamily="18" charset="0"/>
              </a:rPr>
              <a:t>MAGNETISMUS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"/>
          <a:stretch/>
        </p:blipFill>
        <p:spPr bwMode="auto">
          <a:xfrm>
            <a:off x="-70420" y="0"/>
            <a:ext cx="93447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99592" y="1039044"/>
            <a:ext cx="4474071" cy="805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cs-CZ" sz="3200" b="1" dirty="0">
                <a:latin typeface="+mj-lt"/>
              </a:rPr>
              <a:t>ELEKTROMAGNETISMUS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0813" cy="1141413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elektrický náboj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 descr="http://t3.gstatic.com/images?q=tbn:ANd9GcTpE_kc5OY9fEBGFK30198aq3ZcgfJR-tAsXKpw78HkqAhsAd7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" y="2492896"/>
            <a:ext cx="16132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"/>
          <a:stretch/>
        </p:blipFill>
        <p:spPr bwMode="auto">
          <a:xfrm>
            <a:off x="850776" y="836712"/>
            <a:ext cx="5017368" cy="27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kladný a záporný náboj 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3717032"/>
            <a:ext cx="7848872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náboj existuje ve dvou variantách, historicky označených jako kladný a záporný</a:t>
            </a:r>
          </a:p>
          <a:p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náboje téhož znaménka se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odpuzují</a:t>
            </a:r>
          </a:p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náboje opačného znaménka se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přitahují</a:t>
            </a:r>
          </a:p>
          <a:p>
            <a:endParaRPr lang="cs-CZ" b="1" dirty="0">
              <a:solidFill>
                <a:srgbClr val="C00000"/>
              </a:solidFill>
              <a:latin typeface="+mn-lt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(když se nabitá tělíska A, B odpuzují a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přitahuje další tělísko C, pak vždy také B přitahuje C) 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9144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6" r="14168"/>
          <a:stretch>
            <a:fillRect/>
          </a:stretch>
        </p:blipFill>
        <p:spPr bwMode="auto">
          <a:xfrm>
            <a:off x="6705600" y="0"/>
            <a:ext cx="205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760363" y="1143000"/>
            <a:ext cx="1829321" cy="3158226"/>
            <a:chOff x="611560" y="1143000"/>
            <a:chExt cx="1829321" cy="3158226"/>
          </a:xfrm>
        </p:grpSpPr>
        <p:pic>
          <p:nvPicPr>
            <p:cNvPr id="2969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143000"/>
              <a:ext cx="1829320" cy="2777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00" name="Text Box 3"/>
            <p:cNvSpPr txBox="1">
              <a:spLocks noChangeArrowheads="1"/>
            </p:cNvSpPr>
            <p:nvPr/>
          </p:nvSpPr>
          <p:spPr bwMode="auto">
            <a:xfrm>
              <a:off x="611561" y="3920480"/>
              <a:ext cx="1829320" cy="38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000"/>
                </a:spcBef>
              </a:pP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(1706 - 1790)</a:t>
              </a:r>
              <a:r>
                <a:rPr lang="ar-SA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‏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C00000"/>
                </a:solidFill>
              </a:rPr>
              <a:t>Benjamin Franklin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upload.wikimedia.org/wikipedia/commons/thumb/4/4d/Usdollar100front.jpg/250px-Usdollar100fro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87" y="5237187"/>
            <a:ext cx="2381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31840" y="1124744"/>
            <a:ext cx="3096344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americký státník, diplomat, vydavatel, přírodovědec a spisovatel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experimentoval s drakem v bouři – blesky mají elektrickou povahu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zavedl označení náboje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zákon zachování náboje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1340768"/>
            <a:ext cx="5832648" cy="1525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marL="342900" indent="-342900">
              <a:lnSpc>
                <a:spcPct val="97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Celkový </a:t>
            </a:r>
            <a:r>
              <a:rPr lang="cs-CZ" sz="2400" dirty="0">
                <a:solidFill>
                  <a:srgbClr val="C00000"/>
                </a:solidFill>
              </a:rPr>
              <a:t>elektrický náboj v izolovaném systému </a:t>
            </a:r>
            <a:r>
              <a:rPr lang="cs-CZ" sz="2400" b="0" dirty="0"/>
              <a:t>(tj. algebraický součet kladného a záporného náboje přítomného v libovolném okamžiku)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se </a:t>
            </a:r>
            <a:r>
              <a:rPr lang="cs-CZ" sz="2400" dirty="0" smtClean="0">
                <a:solidFill>
                  <a:srgbClr val="C00000"/>
                </a:solidFill>
              </a:rPr>
              <a:t>nemění</a:t>
            </a:r>
            <a:r>
              <a:rPr lang="cs-CZ" sz="2400" dirty="0"/>
              <a:t>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8710" y="3284984"/>
            <a:ext cx="7128792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Izolovaným systémem</a:t>
            </a: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míníme, že žádná látka neprochází přes hranice systému (například fotony však ano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).</a:t>
            </a:r>
          </a:p>
          <a:p>
            <a:pPr lvl="0"/>
            <a:endParaRPr lang="cs-CZ" b="1" dirty="0">
              <a:solidFill>
                <a:prstClr val="black">
                  <a:lumMod val="65000"/>
                  <a:lumOff val="35000"/>
                </a:prstClr>
              </a:solidFill>
              <a:latin typeface="Cambria"/>
            </a:endParaRPr>
          </a:p>
          <a:p>
            <a:pPr lvl="0"/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Velikost náboje je relativisticky invariantní.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0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Zákon zachování náboje platí v libovolné inerciální soustavě a pozorovatelé v různých soustavách naměří týž náboj.</a:t>
            </a:r>
          </a:p>
        </p:txBody>
      </p:sp>
    </p:spTree>
    <p:extLst>
      <p:ext uri="{BB962C8B-B14F-4D97-AF65-F5344CB8AC3E}">
        <p14:creationId xmlns:p14="http://schemas.microsoft.com/office/powerpoint/2010/main" val="3799853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příklad zachování náboje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8710" y="4102621"/>
            <a:ext cx="73596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Stopy elektronu a pozitronu v bublinkové komoře.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Dvojice částic vznikla z fotonu gama záření. Foton není nabit, a proto nezanechává v přehřáté kapalině stopu bublinek.</a:t>
            </a:r>
          </a:p>
          <a:p>
            <a:pPr lvl="0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[HRW]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7"/>
          <a:stretch/>
        </p:blipFill>
        <p:spPr bwMode="auto">
          <a:xfrm>
            <a:off x="583654" y="1240954"/>
            <a:ext cx="6705600" cy="27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06849"/>
            <a:ext cx="2419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059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5832648" cy="5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kvantování náboje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3568" y="1052736"/>
            <a:ext cx="5832648" cy="11670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marL="342900" indent="-342900">
              <a:lnSpc>
                <a:spcPct val="97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Elektrický </a:t>
            </a:r>
            <a:r>
              <a:rPr lang="cs-CZ" sz="2400" dirty="0">
                <a:solidFill>
                  <a:srgbClr val="C00000"/>
                </a:solidFill>
              </a:rPr>
              <a:t>náboj </a:t>
            </a:r>
            <a:r>
              <a:rPr lang="cs-CZ" sz="2400" i="1" dirty="0" smtClean="0"/>
              <a:t>Q </a:t>
            </a:r>
            <a:r>
              <a:rPr lang="cs-CZ" sz="2400" b="0" dirty="0" smtClean="0"/>
              <a:t>se v přírodě objevuje pouze jako </a:t>
            </a:r>
            <a:r>
              <a:rPr lang="cs-CZ" sz="2400" dirty="0" smtClean="0">
                <a:solidFill>
                  <a:srgbClr val="C00000"/>
                </a:solidFill>
              </a:rPr>
              <a:t>celistvý násobek základního množství náboje </a:t>
            </a:r>
            <a:r>
              <a:rPr lang="cs-CZ" sz="2400" dirty="0" smtClean="0"/>
              <a:t>– náboje elektronu </a:t>
            </a:r>
            <a:r>
              <a:rPr lang="cs-CZ" sz="2400" i="1" dirty="0" smtClean="0"/>
              <a:t>e</a:t>
            </a:r>
            <a:r>
              <a:rPr lang="cs-CZ" sz="2400" dirty="0" smtClean="0"/>
              <a:t>. 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683568" y="515719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jednotka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náboje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1 Coulomb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(definice pomocí 1 Ampéru)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3140968"/>
            <a:ext cx="4752528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elementární náboj:</a:t>
            </a:r>
          </a:p>
          <a:p>
            <a:r>
              <a:rPr 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 1,602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176 565</a:t>
            </a:r>
            <a:r>
              <a:rPr lang="en-GB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(35</a:t>
            </a:r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⋅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</a:t>
            </a:r>
            <a:r>
              <a:rPr lang="cs-CZ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−19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4005064"/>
            <a:ext cx="689736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podle údajů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National Institute of Standards and Technology (NIST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2010</a:t>
            </a:r>
          </a:p>
          <a:p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4"/>
              </a:rPr>
              <a:t>http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4"/>
              </a:rPr>
              <a:t>://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4"/>
              </a:rPr>
              <a:t>physics.nist.gov/cuu/Constants</a:t>
            </a:r>
            <a:endParaRPr lang="cs-CZ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závorce směrodatná odchylka (68% interval spolehlivosti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3568" y="1124744"/>
            <a:ext cx="7776864" cy="1169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marL="0" indent="0">
              <a:lnSpc>
                <a:spcPct val="97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C00000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cs-CZ" dirty="0" smtClean="0"/>
              <a:t>Elektrický náboj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základní vlastnost elementárních částic, z nichž je svět sestaven, je s nimi spojen(a) za jakékoli situace.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elektrický náboj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9660" y="3861048"/>
            <a:ext cx="7128792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elektricky neutrální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(předmět)</a:t>
            </a:r>
          </a:p>
          <a:p>
            <a:pPr lvl="0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obsahuje shodná množství obou typů náboje</a:t>
            </a:r>
          </a:p>
          <a:p>
            <a:pPr lvl="0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elektricky neinteraguje</a:t>
            </a:r>
          </a:p>
          <a:p>
            <a:pPr lvl="0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0"/>
            <a:r>
              <a:rPr lang="cs-CZ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elektricky </a:t>
            </a:r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nabitý </a:t>
            </a: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(předmět)</a:t>
            </a:r>
          </a:p>
          <a:p>
            <a:pPr lvl="0"/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obsahuje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rozdílná </a:t>
            </a: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množství obou typů náboje</a:t>
            </a:r>
          </a:p>
          <a:p>
            <a:pPr lvl="0"/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elektricky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interaguje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Cambri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38115" r="4483" b="8826"/>
          <a:stretch/>
        </p:blipFill>
        <p:spPr bwMode="auto">
          <a:xfrm>
            <a:off x="3558380" y="2454083"/>
            <a:ext cx="4470004" cy="119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82824" y="2670107"/>
            <a:ext cx="1905000" cy="914400"/>
          </a:xfrm>
          <a:prstGeom prst="wedgeRectCallout">
            <a:avLst>
              <a:gd name="adj1" fmla="val 78000"/>
              <a:gd name="adj2" fmla="val -3558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J. J. Thomson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(1897)</a:t>
            </a:r>
            <a:r>
              <a:rPr lang="ar-SA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8" y="1124744"/>
            <a:ext cx="70389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5339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příklad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658858" y="3429000"/>
            <a:ext cx="7441534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	Z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29 (protonové číslo)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1,602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⋅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−19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cs-CZ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63,5 g/mol (molární hmotnost)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</a:t>
            </a:r>
            <a:r>
              <a:rPr lang="cs-CZ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6,022 ⋅10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23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mol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−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Avogadrova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konstanta)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4" y="3823211"/>
            <a:ext cx="3362378" cy="277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další pojmy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9660" y="1038215"/>
            <a:ext cx="8242820" cy="2985433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elektrický vodič/ nevodič (izolant):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část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náboje se může uvnitř materiálu téměř volně pohybovat/ podstatná část náboje se nemůže uvnitř materiálu pohybovat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elektrický proud: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uspořádaný pohyb náboje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Cambria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vybít: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elektricky zneutralizovat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nabít: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přivést/ odvést část náboje určitého znaménka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uzemnit: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vodivě spojit se zemským povrchem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Cambria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b="14914"/>
          <a:stretch/>
        </p:blipFill>
        <p:spPr bwMode="auto">
          <a:xfrm>
            <a:off x="3707904" y="4279846"/>
            <a:ext cx="5112568" cy="159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03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55576" y="1257862"/>
            <a:ext cx="7488832" cy="4403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klasický elektromagnetismus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ve smyslu „nekvantový“, tj. všechny veličiny měřitelné s libovolnou přesností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klasická teorie měla dnešní podobu již před Planckovým objevem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kvantové modifikace elektromagnetických sil nepodstatné až do vzdáleností 10</a:t>
            </a:r>
            <a:r>
              <a:rPr lang="cs-CZ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-10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cm, tj. 100x menších, než velikost atomu: stejné zákony platí pro velká tělesa i částice (chování částic je však nutno předpovídat kvantovou teorií)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vznik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speciální teorie relativity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si nevyžádal žádnou revizi klasického elektromagnetismu: Maxwellovy rovnice jsou zcela kompatibilní s relativitou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historicky vzato, speciální teorie relativity vyrostla z klasické elektromagnetické teorie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úvodní poznámky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65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2409825" y="1295400"/>
            <a:ext cx="4418013" cy="5180013"/>
            <a:chOff x="1518" y="816"/>
            <a:chExt cx="2783" cy="3263"/>
          </a:xfrm>
        </p:grpSpPr>
        <p:sp>
          <p:nvSpPr>
            <p:cNvPr id="30743" name="Oval 3"/>
            <p:cNvSpPr>
              <a:spLocks noChangeArrowheads="1"/>
            </p:cNvSpPr>
            <p:nvPr/>
          </p:nvSpPr>
          <p:spPr bwMode="auto">
            <a:xfrm>
              <a:off x="1518" y="1344"/>
              <a:ext cx="2784" cy="2736"/>
            </a:xfrm>
            <a:prstGeom prst="ellipse">
              <a:avLst/>
            </a:prstGeom>
            <a:noFill/>
            <a:ln w="5724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4" name="Rectangle 4"/>
            <p:cNvSpPr>
              <a:spLocks noChangeArrowheads="1"/>
            </p:cNvSpPr>
            <p:nvPr/>
          </p:nvSpPr>
          <p:spPr bwMode="auto">
            <a:xfrm>
              <a:off x="2784" y="1152"/>
              <a:ext cx="240" cy="33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5" name="Rectangle 5"/>
            <p:cNvSpPr>
              <a:spLocks noChangeArrowheads="1"/>
            </p:cNvSpPr>
            <p:nvPr/>
          </p:nvSpPr>
          <p:spPr bwMode="auto">
            <a:xfrm>
              <a:off x="2880" y="816"/>
              <a:ext cx="48" cy="26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495800" y="2819400"/>
            <a:ext cx="76200" cy="2743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16133" r="24193" b="75258"/>
          <a:stretch>
            <a:fillRect/>
          </a:stretch>
        </p:blipFill>
        <p:spPr bwMode="auto">
          <a:xfrm>
            <a:off x="3733800" y="1295400"/>
            <a:ext cx="304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0" name="Freeform 8"/>
          <p:cNvSpPr>
            <a:spLocks/>
          </p:cNvSpPr>
          <p:nvPr/>
        </p:nvSpPr>
        <p:spPr bwMode="auto">
          <a:xfrm>
            <a:off x="4038600" y="1490663"/>
            <a:ext cx="533400" cy="1587"/>
          </a:xfrm>
          <a:custGeom>
            <a:avLst/>
            <a:gdLst>
              <a:gd name="T0" fmla="*/ 0 w 1483"/>
              <a:gd name="T1" fmla="*/ 0 h 1"/>
              <a:gd name="T2" fmla="*/ 533040 w 1483"/>
              <a:gd name="T3" fmla="*/ 0 h 1"/>
              <a:gd name="T4" fmla="*/ 0 60000 65536"/>
              <a:gd name="T5" fmla="*/ 0 60000 65536"/>
              <a:gd name="T6" fmla="*/ 0 w 1483"/>
              <a:gd name="T7" fmla="*/ 0 h 1"/>
              <a:gd name="T8" fmla="*/ 1483 w 148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3" h="1">
                <a:moveTo>
                  <a:pt x="0" y="0"/>
                </a:moveTo>
                <a:lnTo>
                  <a:pt x="1482" y="0"/>
                </a:lnTo>
              </a:path>
            </a:pathLst>
          </a:cu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1295400"/>
            <a:ext cx="303213" cy="4094163"/>
            <a:chOff x="2880" y="816"/>
            <a:chExt cx="191" cy="2579"/>
          </a:xfrm>
        </p:grpSpPr>
        <p:sp>
          <p:nvSpPr>
            <p:cNvPr id="30738" name="Text Box 10"/>
            <p:cNvSpPr txBox="1">
              <a:spLocks noChangeArrowheads="1"/>
            </p:cNvSpPr>
            <p:nvPr/>
          </p:nvSpPr>
          <p:spPr bwMode="auto">
            <a:xfrm>
              <a:off x="2880" y="816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739" name="Text Box 11"/>
            <p:cNvSpPr txBox="1">
              <a:spLocks noChangeArrowheads="1"/>
            </p:cNvSpPr>
            <p:nvPr/>
          </p:nvSpPr>
          <p:spPr bwMode="auto">
            <a:xfrm>
              <a:off x="2880" y="1536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740" name="Text Box 12"/>
            <p:cNvSpPr txBox="1">
              <a:spLocks noChangeArrowheads="1"/>
            </p:cNvSpPr>
            <p:nvPr/>
          </p:nvSpPr>
          <p:spPr bwMode="auto">
            <a:xfrm>
              <a:off x="2880" y="2064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741" name="Text Box 13"/>
            <p:cNvSpPr txBox="1">
              <a:spLocks noChangeArrowheads="1"/>
            </p:cNvSpPr>
            <p:nvPr/>
          </p:nvSpPr>
          <p:spPr bwMode="auto">
            <a:xfrm>
              <a:off x="2880" y="3120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742" name="Text Box 14"/>
            <p:cNvSpPr txBox="1">
              <a:spLocks noChangeArrowheads="1"/>
            </p:cNvSpPr>
            <p:nvPr/>
          </p:nvSpPr>
          <p:spPr bwMode="auto">
            <a:xfrm>
              <a:off x="2880" y="2592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219575" y="3276600"/>
            <a:ext cx="303213" cy="2112963"/>
            <a:chOff x="2658" y="2064"/>
            <a:chExt cx="191" cy="1331"/>
          </a:xfrm>
        </p:grpSpPr>
        <p:sp>
          <p:nvSpPr>
            <p:cNvPr id="30735" name="Text Box 16"/>
            <p:cNvSpPr txBox="1">
              <a:spLocks noChangeArrowheads="1"/>
            </p:cNvSpPr>
            <p:nvPr/>
          </p:nvSpPr>
          <p:spPr bwMode="auto">
            <a:xfrm>
              <a:off x="2658" y="2064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736" name="Text Box 17"/>
            <p:cNvSpPr txBox="1">
              <a:spLocks noChangeArrowheads="1"/>
            </p:cNvSpPr>
            <p:nvPr/>
          </p:nvSpPr>
          <p:spPr bwMode="auto">
            <a:xfrm>
              <a:off x="2658" y="2592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737" name="Text Box 18"/>
            <p:cNvSpPr txBox="1">
              <a:spLocks noChangeArrowheads="1"/>
            </p:cNvSpPr>
            <p:nvPr/>
          </p:nvSpPr>
          <p:spPr bwMode="auto">
            <a:xfrm>
              <a:off x="2658" y="3120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81400" y="2819400"/>
            <a:ext cx="1743075" cy="2741613"/>
            <a:chOff x="2256" y="1776"/>
            <a:chExt cx="1098" cy="1727"/>
          </a:xfrm>
        </p:grpSpPr>
        <p:sp>
          <p:nvSpPr>
            <p:cNvPr id="30730" name="Rectangle 20"/>
            <p:cNvSpPr>
              <a:spLocks noChangeArrowheads="1"/>
            </p:cNvSpPr>
            <p:nvPr/>
          </p:nvSpPr>
          <p:spPr bwMode="auto">
            <a:xfrm>
              <a:off x="2688" y="1776"/>
              <a:ext cx="19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1" name="Rectangle 21"/>
            <p:cNvSpPr>
              <a:spLocks noChangeArrowheads="1"/>
            </p:cNvSpPr>
            <p:nvPr/>
          </p:nvSpPr>
          <p:spPr bwMode="auto">
            <a:xfrm rot="2040000">
              <a:off x="2833" y="1777"/>
              <a:ext cx="48" cy="17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2" name="Text Box 22"/>
            <p:cNvSpPr txBox="1">
              <a:spLocks noChangeArrowheads="1"/>
            </p:cNvSpPr>
            <p:nvPr/>
          </p:nvSpPr>
          <p:spPr bwMode="auto">
            <a:xfrm>
              <a:off x="3120" y="1776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733" name="Text Box 23"/>
            <p:cNvSpPr txBox="1">
              <a:spLocks noChangeArrowheads="1"/>
            </p:cNvSpPr>
            <p:nvPr/>
          </p:nvSpPr>
          <p:spPr bwMode="auto">
            <a:xfrm>
              <a:off x="2688" y="2352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734" name="Text Box 24"/>
            <p:cNvSpPr txBox="1">
              <a:spLocks noChangeArrowheads="1"/>
            </p:cNvSpPr>
            <p:nvPr/>
          </p:nvSpPr>
          <p:spPr bwMode="auto">
            <a:xfrm>
              <a:off x="2256" y="3024"/>
              <a:ext cx="19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elektrometr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0813" cy="1141413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elektrostatická síla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 descr="http://t3.gstatic.com/images?q=tbn:ANd9GcTpE_kc5OY9fEBGFK30198aq3ZcgfJR-tAsXKpw78HkqAhsAd7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" y="2492896"/>
            <a:ext cx="16132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77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4386263" y="330041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C00000"/>
                </a:solidFill>
              </a:rPr>
              <a:t>Coulombův zákon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67544" y="980728"/>
            <a:ext cx="8280920" cy="11670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marL="0" indent="0">
              <a:lnSpc>
                <a:spcPct val="97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C00000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cs-CZ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Elektrostatická síla mezi dvěma nabitými částicemi je úměrná jejich nábojům, nepřímo úměrná čtverci jejich vzdálenosti a směřuje podél jejich přímkové spojnice.</a:t>
            </a:r>
            <a:endParaRPr lang="cs-CZ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545728" y="2348880"/>
                <a:ext cx="2383345" cy="87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cs-CZ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cs-CZ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28" y="2348880"/>
                <a:ext cx="2383345" cy="8761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647185" y="2636912"/>
            <a:ext cx="1764575" cy="1084799"/>
            <a:chOff x="791201" y="2469871"/>
            <a:chExt cx="1764575" cy="1084799"/>
          </a:xfrm>
        </p:grpSpPr>
        <p:sp>
          <p:nvSpPr>
            <p:cNvPr id="4" name="Ovál 3"/>
            <p:cNvSpPr/>
            <p:nvPr/>
          </p:nvSpPr>
          <p:spPr bwMode="auto">
            <a:xfrm>
              <a:off x="1451148" y="2985802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p:sp>
          <p:nvSpPr>
            <p:cNvPr id="21" name="Ovál 20"/>
            <p:cNvSpPr/>
            <p:nvPr/>
          </p:nvSpPr>
          <p:spPr bwMode="auto">
            <a:xfrm>
              <a:off x="2171228" y="2985802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1283915" y="2476171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915" y="2476171"/>
                  <a:ext cx="576064" cy="443198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3191"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/>
                <p:cNvSpPr txBox="1"/>
                <p:nvPr/>
              </p:nvSpPr>
              <p:spPr>
                <a:xfrm>
                  <a:off x="1979712" y="2469871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ovéPol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2469871"/>
                  <a:ext cx="576064" cy="443198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2128"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Přímá spojnice se šipkou 6"/>
            <p:cNvCxnSpPr/>
            <p:nvPr/>
          </p:nvCxnSpPr>
          <p:spPr bwMode="auto">
            <a:xfrm>
              <a:off x="1565101" y="3094193"/>
              <a:ext cx="737889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/>
                <p:cNvSpPr txBox="1"/>
                <p:nvPr/>
              </p:nvSpPr>
              <p:spPr>
                <a:xfrm>
                  <a:off x="1667172" y="3057810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ovéPol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7172" y="3057810"/>
                  <a:ext cx="576064" cy="443198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105" t="-23611" r="-16842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Přímá spojnice se šipkou 30"/>
            <p:cNvCxnSpPr/>
            <p:nvPr/>
          </p:nvCxnSpPr>
          <p:spPr bwMode="auto">
            <a:xfrm flipH="1">
              <a:off x="791201" y="3089577"/>
              <a:ext cx="745901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ovéPole 32"/>
                <p:cNvSpPr txBox="1"/>
                <p:nvPr/>
              </p:nvSpPr>
              <p:spPr>
                <a:xfrm>
                  <a:off x="971600" y="3068960"/>
                  <a:ext cx="576064" cy="485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ovéPol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3068960"/>
                  <a:ext cx="576064" cy="4857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2627784" y="3284984"/>
                <a:ext cx="2915285" cy="85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01</m:t>
                          </m:r>
                        </m:sub>
                      </m:sSub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cs-CZ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01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284984"/>
                <a:ext cx="2915285" cy="85690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12623" y="4340423"/>
                <a:ext cx="4795223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cs-CZ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  <m:r>
                      <m:rPr>
                        <m:nor/>
                      </m:rPr>
                      <a:rPr lang="cs-CZ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cs-CZ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sz="2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cs-CZ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9</m:t>
                    </m:r>
                    <m:r>
                      <a:rPr lang="cs-CZ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r>
                      <m:rPr>
                        <m:nor/>
                      </m:rPr>
                      <a:rPr lang="cs-CZ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cs-CZ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sz="2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sz="2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p>
                        <m: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23" y="4340423"/>
                <a:ext cx="4795223" cy="38472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467544" y="4725144"/>
                <a:ext cx="1271438" cy="691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25144"/>
                <a:ext cx="1271438" cy="69121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467544" y="5488367"/>
                <a:ext cx="4547335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cs-CZ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8,85</m:t>
                      </m:r>
                      <m:r>
                        <a:rPr lang="cs-CZ" sz="2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−12</m:t>
                          </m:r>
                        </m:sup>
                      </m:sSup>
                      <m:sSup>
                        <m:sSupPr>
                          <m:ctrlPr>
                            <a:rPr lang="cs-CZ" sz="2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cs-CZ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cs-CZ" sz="20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</m:e>
                            <m:sup>
                              <m:r>
                                <a:rPr lang="cs-CZ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N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cs-CZ" sz="2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sz="20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88367"/>
                <a:ext cx="4547335" cy="67755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kupina 7"/>
          <p:cNvGrpSpPr/>
          <p:nvPr/>
        </p:nvGrpSpPr>
        <p:grpSpPr>
          <a:xfrm>
            <a:off x="5908620" y="2420888"/>
            <a:ext cx="2910527" cy="4070270"/>
            <a:chOff x="5909945" y="1995311"/>
            <a:chExt cx="2910527" cy="4070270"/>
          </a:xfrm>
        </p:grpSpPr>
        <p:pic>
          <p:nvPicPr>
            <p:cNvPr id="1115" name="Picture 91" descr="File:Bcoulomb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945" y="1995311"/>
              <a:ext cx="2910527" cy="3744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6183594" y="5739338"/>
              <a:ext cx="2339752" cy="32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Coulombovy torzní váhy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Obdélník 9"/>
          <p:cNvSpPr/>
          <p:nvPr/>
        </p:nvSpPr>
        <p:spPr>
          <a:xfrm>
            <a:off x="2699792" y="6082146"/>
            <a:ext cx="2732929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permitivita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vakua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8" y="1541884"/>
            <a:ext cx="70389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3084"/>
            <a:ext cx="7048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5339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příklad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 bwMode="auto">
          <a:xfrm>
            <a:off x="467544" y="1340768"/>
            <a:ext cx="7776864" cy="2229941"/>
          </a:xfrm>
          <a:prstGeom prst="rect">
            <a:avLst/>
          </a:prstGeom>
          <a:solidFill>
            <a:srgbClr val="FFFFFF">
              <a:alpha val="5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641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princip superpozice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1547664" y="4442880"/>
                <a:ext cx="6048672" cy="12430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8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nary>
                        <m:naryPr>
                          <m:chr m:val="∑"/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cs-CZ" sz="2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cs-CZ" sz="28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(−</m:t>
                          </m:r>
                          <m:sSub>
                            <m:sSubPr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442880"/>
                <a:ext cx="6048672" cy="12430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/>
          <p:cNvSpPr txBox="1"/>
          <p:nvPr/>
        </p:nvSpPr>
        <p:spPr>
          <a:xfrm>
            <a:off x="2051720" y="3861048"/>
            <a:ext cx="507209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výsledná síla působící na náboj 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</a:t>
            </a:r>
            <a:r>
              <a:rPr lang="cs-CZ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0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2267744" y="1340768"/>
            <a:ext cx="4299581" cy="2016224"/>
            <a:chOff x="2041087" y="1268760"/>
            <a:chExt cx="4299581" cy="2016224"/>
          </a:xfrm>
        </p:grpSpPr>
        <p:sp>
          <p:nvSpPr>
            <p:cNvPr id="10" name="Ovál 9"/>
            <p:cNvSpPr/>
            <p:nvPr/>
          </p:nvSpPr>
          <p:spPr bwMode="auto">
            <a:xfrm>
              <a:off x="4242006" y="2227655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p:sp>
          <p:nvSpPr>
            <p:cNvPr id="11" name="Ovál 10"/>
            <p:cNvSpPr/>
            <p:nvPr/>
          </p:nvSpPr>
          <p:spPr bwMode="auto">
            <a:xfrm>
              <a:off x="5325734" y="1817908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4074773" y="1733790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773" y="1733790"/>
                  <a:ext cx="576064" cy="44319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91"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5476572" y="1646976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572" y="1646976"/>
                  <a:ext cx="576064" cy="4431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128"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Přímá spojnice se šipkou 13"/>
            <p:cNvCxnSpPr/>
            <p:nvPr/>
          </p:nvCxnSpPr>
          <p:spPr bwMode="auto">
            <a:xfrm flipV="1">
              <a:off x="4324427" y="1905682"/>
              <a:ext cx="1156617" cy="41459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ovéPole 14"/>
                <p:cNvSpPr txBox="1"/>
                <p:nvPr/>
              </p:nvSpPr>
              <p:spPr>
                <a:xfrm>
                  <a:off x="4635071" y="1586118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ovéPol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071" y="1586118"/>
                  <a:ext cx="576064" cy="4431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191" t="-23288" r="-17021" b="-1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Přímá spojnice se šipkou 15"/>
            <p:cNvCxnSpPr/>
            <p:nvPr/>
          </p:nvCxnSpPr>
          <p:spPr bwMode="auto">
            <a:xfrm flipH="1">
              <a:off x="2915816" y="2331430"/>
              <a:ext cx="1412145" cy="53169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>
                  <a:off x="3517232" y="2583250"/>
                  <a:ext cx="576064" cy="485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232" y="2583250"/>
                  <a:ext cx="576064" cy="4857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ál 17"/>
            <p:cNvSpPr/>
            <p:nvPr/>
          </p:nvSpPr>
          <p:spPr bwMode="auto">
            <a:xfrm>
              <a:off x="5640038" y="2513278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p:sp>
          <p:nvSpPr>
            <p:cNvPr id="19" name="Ovál 18"/>
            <p:cNvSpPr/>
            <p:nvPr/>
          </p:nvSpPr>
          <p:spPr bwMode="auto">
            <a:xfrm>
              <a:off x="4958872" y="2958514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ovéPole 19"/>
                <p:cNvSpPr txBox="1"/>
                <p:nvPr/>
              </p:nvSpPr>
              <p:spPr>
                <a:xfrm>
                  <a:off x="5764604" y="2398588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ovéPol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604" y="2398588"/>
                  <a:ext cx="576064" cy="44319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191"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/>
                <p:cNvSpPr txBox="1"/>
                <p:nvPr/>
              </p:nvSpPr>
              <p:spPr>
                <a:xfrm>
                  <a:off x="5087122" y="2841786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122" y="2841786"/>
                  <a:ext cx="576064" cy="4431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191"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Přímá spojnice se šipkou 23"/>
            <p:cNvCxnSpPr/>
            <p:nvPr/>
          </p:nvCxnSpPr>
          <p:spPr bwMode="auto">
            <a:xfrm>
              <a:off x="4334933" y="2312898"/>
              <a:ext cx="1440177" cy="31286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Přímá spojnice se šipkou 25"/>
            <p:cNvCxnSpPr/>
            <p:nvPr/>
          </p:nvCxnSpPr>
          <p:spPr bwMode="auto">
            <a:xfrm>
              <a:off x="4333388" y="2323404"/>
              <a:ext cx="741683" cy="76344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ovéPole 27"/>
                <p:cNvSpPr txBox="1"/>
                <p:nvPr/>
              </p:nvSpPr>
              <p:spPr>
                <a:xfrm>
                  <a:off x="4997226" y="2063258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ovéPol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226" y="2063258"/>
                  <a:ext cx="576064" cy="44319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191" t="-23288" r="-17021" b="-1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ovéPole 28"/>
                <p:cNvSpPr txBox="1"/>
                <p:nvPr/>
              </p:nvSpPr>
              <p:spPr>
                <a:xfrm>
                  <a:off x="4333388" y="2625762"/>
                  <a:ext cx="576064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ovéPol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388" y="2625762"/>
                  <a:ext cx="576064" cy="44319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105" t="-23611" r="-16842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Přímá spojnice se šipkou 31"/>
            <p:cNvCxnSpPr/>
            <p:nvPr/>
          </p:nvCxnSpPr>
          <p:spPr bwMode="auto">
            <a:xfrm flipH="1" flipV="1">
              <a:off x="3388340" y="2176988"/>
              <a:ext cx="936105" cy="1492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Přímá spojnice se šipkou 34"/>
            <p:cNvCxnSpPr/>
            <p:nvPr/>
          </p:nvCxnSpPr>
          <p:spPr bwMode="auto">
            <a:xfrm flipH="1" flipV="1">
              <a:off x="3676372" y="1733790"/>
              <a:ext cx="654896" cy="59563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ovéPole 36"/>
                <p:cNvSpPr txBox="1"/>
                <p:nvPr/>
              </p:nvSpPr>
              <p:spPr>
                <a:xfrm>
                  <a:off x="3028300" y="1647146"/>
                  <a:ext cx="576064" cy="485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ovéPol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300" y="1647146"/>
                  <a:ext cx="576064" cy="4857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3707904" y="1268760"/>
                  <a:ext cx="576064" cy="485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1268760"/>
                  <a:ext cx="576064" cy="4857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ovéPole 48"/>
                <p:cNvSpPr txBox="1"/>
                <p:nvPr/>
              </p:nvSpPr>
              <p:spPr>
                <a:xfrm>
                  <a:off x="2339752" y="1776020"/>
                  <a:ext cx="576064" cy="485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ovéPol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776020"/>
                  <a:ext cx="576064" cy="4857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Přímá spojnice se šipkou 35"/>
            <p:cNvCxnSpPr/>
            <p:nvPr/>
          </p:nvCxnSpPr>
          <p:spPr bwMode="auto">
            <a:xfrm flipH="1" flipV="1">
              <a:off x="2041087" y="2309647"/>
              <a:ext cx="2298595" cy="15387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8250238" y="5867400"/>
            <a:ext cx="8905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r>
              <a:rPr lang="en-GB">
                <a:solidFill>
                  <a:srgbClr val="FFFFFF"/>
                </a:solidFill>
              </a:rPr>
              <a:t>C, Ge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vše drží pohromadě díky elektrostatické interakci…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331640" y="1628800"/>
            <a:ext cx="6760149" cy="4824536"/>
            <a:chOff x="1454298" y="1772816"/>
            <a:chExt cx="6760149" cy="4824536"/>
          </a:xfrm>
        </p:grpSpPr>
        <p:pic>
          <p:nvPicPr>
            <p:cNvPr id="43010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194" y="1772816"/>
              <a:ext cx="3878014" cy="221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34" name="Picture 2" descr="http://t1.gstatic.com/images?q=tbn:ANd9GcTTAcoOM1N5v1GUxu7oV4Ar90i-PeQQVwGtOBItr4eqPa2APu6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298" y="3940671"/>
              <a:ext cx="2668540" cy="2656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8" name="Picture 6" descr="http://t3.gstatic.com/images?q=tbn:ANd9GcTnYuBRhps00BAASTOXEol4UvLucKPnX9J5cGXBbFUGV2pXopMwY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174579"/>
              <a:ext cx="3138391" cy="2350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bdélník 2"/>
            <p:cNvSpPr/>
            <p:nvPr/>
          </p:nvSpPr>
          <p:spPr bwMode="auto">
            <a:xfrm>
              <a:off x="4932040" y="6303963"/>
              <a:ext cx="1008112" cy="2933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0813" cy="1141413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elektrické pole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 descr="http://t3.gstatic.com/images?q=tbn:ANd9GcTpE_kc5OY9fEBGFK30198aq3ZcgfJR-tAsXKpw78HkqAhsAd7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" y="2492896"/>
            <a:ext cx="16132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74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7"/>
          <a:stretch/>
        </p:blipFill>
        <p:spPr bwMode="auto">
          <a:xfrm>
            <a:off x="1619672" y="1844824"/>
            <a:ext cx="5760640" cy="274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intenzita elektrického pole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11560" y="1218503"/>
            <a:ext cx="5370340" cy="914353"/>
            <a:chOff x="611560" y="1101461"/>
            <a:chExt cx="5370340" cy="914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bdélník 2"/>
                <p:cNvSpPr/>
                <p:nvPr/>
              </p:nvSpPr>
              <p:spPr>
                <a:xfrm>
                  <a:off x="2123728" y="1101461"/>
                  <a:ext cx="3858172" cy="9143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cs-CZ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cs-CZ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nary>
                          <m:naryPr>
                            <m:chr m:val="∑"/>
                            <m:ctrlP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cs-CZ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cs-CZ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cs-CZ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cs-CZ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lang="cs-CZ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(−</m:t>
                            </m:r>
                            <m:sSub>
                              <m:sSubPr>
                                <m:ctrlPr>
                                  <a:rPr lang="cs-CZ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cs-CZ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cs-CZ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e>
                        </m:nary>
                        <m: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cs-CZ" sz="20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Obdélní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101461"/>
                  <a:ext cx="3858172" cy="91435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ovéPole 3"/>
            <p:cNvSpPr txBox="1"/>
            <p:nvPr/>
          </p:nvSpPr>
          <p:spPr>
            <a:xfrm>
              <a:off x="611560" y="1401626"/>
              <a:ext cx="22090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motivace…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658044" y="4941168"/>
                <a:ext cx="3858172" cy="151958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cs-CZ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/>
                  </a:rPr>
                  <a:t>intenzita elektrického pole: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044" y="4941168"/>
                <a:ext cx="3858172" cy="15195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7866"/>
          <a:stretch/>
        </p:blipFill>
        <p:spPr bwMode="auto">
          <a:xfrm>
            <a:off x="1187624" y="1556792"/>
            <a:ext cx="6757988" cy="39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příklady elektrické intenzity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908448" y="908720"/>
            <a:ext cx="4849763" cy="1545021"/>
            <a:chOff x="1908448" y="908720"/>
            <a:chExt cx="4849763" cy="1545021"/>
          </a:xfrm>
        </p:grpSpPr>
        <p:pic>
          <p:nvPicPr>
            <p:cNvPr id="50178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71" b="54145"/>
            <a:stretch/>
          </p:blipFill>
          <p:spPr bwMode="auto">
            <a:xfrm>
              <a:off x="2195736" y="908720"/>
              <a:ext cx="4562475" cy="154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1908448" y="1340768"/>
              <a:ext cx="1295400" cy="55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cs-CZ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p</a:t>
              </a:r>
              <a:r>
                <a:rPr lang="en-GB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ole </a:t>
              </a:r>
              <a:r>
                <a:rPr lang="en-GB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208237" y="4653136"/>
            <a:ext cx="5172075" cy="1623849"/>
            <a:chOff x="2286000" y="2348880"/>
            <a:chExt cx="5172075" cy="1623849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65" b="7177"/>
            <a:stretch/>
          </p:blipFill>
          <p:spPr bwMode="auto">
            <a:xfrm>
              <a:off x="2286000" y="2348880"/>
              <a:ext cx="4562475" cy="16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6238875" y="2852936"/>
              <a:ext cx="1219200" cy="56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cs-CZ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p</a:t>
              </a:r>
              <a:r>
                <a:rPr lang="en-GB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ole </a:t>
              </a:r>
              <a:r>
                <a:rPr lang="en-GB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80063" y="4575175"/>
            <a:ext cx="249084" cy="4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99000"/>
              </a:lnSpc>
            </a:pPr>
            <a:r>
              <a:rPr lang="en-GB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interakce dvou částic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707906" y="2492896"/>
            <a:ext cx="5744414" cy="2241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marL="0" indent="0">
              <a:lnSpc>
                <a:spcPct val="97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C00000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první náboj budí ve svém okolí </a:t>
            </a:r>
            <a:r>
              <a:rPr lang="cs-CZ" b="0" i="1" dirty="0" smtClean="0"/>
              <a:t>elektrické pole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elektrické pole se šíří prostorem</a:t>
            </a:r>
          </a:p>
          <a:p>
            <a:pPr marL="457200" indent="-457200">
              <a:buFont typeface="+mj-lt"/>
              <a:buAutoNum type="arabicPeriod"/>
            </a:pPr>
            <a:r>
              <a:rPr lang="cs-CZ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druhý náboj interaguje s polem (prvního náboje), ve kterém se nachází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(nebo naopak)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58887" y="1317476"/>
            <a:ext cx="1896889" cy="2793504"/>
            <a:chOff x="658887" y="1268759"/>
            <a:chExt cx="1896889" cy="2793504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87" y="1268759"/>
              <a:ext cx="1896889" cy="2348923"/>
            </a:xfrm>
            <a:prstGeom prst="rect">
              <a:avLst/>
            </a:prstGeom>
            <a:noFill/>
            <a:ln w="936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658887" y="3736917"/>
              <a:ext cx="1896888" cy="32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ts val="1750"/>
                </a:spcBef>
                <a:buClr>
                  <a:srgbClr val="FFFF00"/>
                </a:buClr>
                <a:buFont typeface="Arial" pitchFamily="34" charset="0"/>
                <a:buNone/>
              </a:pPr>
              <a:r>
                <a:rPr lang="cs-CZ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(1736 - 1806)</a:t>
              </a:r>
              <a:r>
                <a:rPr lang="cs-CZ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pitchFamily="34" charset="0"/>
                </a:rPr>
                <a:t>‏</a:t>
              </a:r>
              <a:endPara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44624"/>
            <a:ext cx="7770813" cy="1141413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Charles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Augustin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de Coulomb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31642" y="1268760"/>
            <a:ext cx="5582716" cy="5179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silové působení mezi elektrickými náboji: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spojnici bodových nábojů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„působení na dálku“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1785 měřil síly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mezi nabitými tělesy torzními vahami: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 ~ Q</a:t>
            </a:r>
            <a:r>
              <a:rPr lang="cs-CZ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.Q</a:t>
            </a:r>
            <a:r>
              <a:rPr lang="cs-CZ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 ~ r</a:t>
            </a:r>
            <a:r>
              <a:rPr lang="cs-CZ" baseline="30000" dirty="0" smtClean="0">
                <a:solidFill>
                  <a:schemeClr val="accent1">
                    <a:lumMod val="75000"/>
                  </a:schemeClr>
                </a:solidFill>
              </a:rPr>
              <a:t>-2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1785 - 1791: „7 statí o elektřině a magnetismu“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(mnoho let před Coulombem zdůvodňoval úměrnost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cs-CZ" baseline="30000" dirty="0" smtClean="0">
                <a:solidFill>
                  <a:schemeClr val="accent1">
                    <a:lumMod val="75000"/>
                  </a:schemeClr>
                </a:solidFill>
              </a:rPr>
              <a:t>-2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Priestley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 základě absence elektrických sil uvnitř duté koule)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593" y="21598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postup při výpočtu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>
                <a:spLocks noChangeArrowheads="1"/>
              </p:cNvSpPr>
              <p:nvPr/>
            </p:nvSpPr>
            <p:spPr bwMode="auto">
              <a:xfrm>
                <a:off x="1707906" y="1537864"/>
                <a:ext cx="5744414" cy="367158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defPPr>
                  <a:defRPr lang="en-GB"/>
                </a:defPPr>
                <a:lvl1pPr marL="0" indent="0">
                  <a:lnSpc>
                    <a:spcPct val="97000"/>
                  </a:lnSpc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rgbClr val="C00000"/>
                    </a:solidFill>
                    <a:latin typeface="+mn-lt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při popisu interakce nabitých těles zpravidla řešíme 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dvě úlohy</a:t>
                </a: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</a:p>
              <a:p>
                <a:endParaRPr lang="cs-CZ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výpočet 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intenzity pole</a:t>
                </a: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vytvářeného nějakým rozložením nábojů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cs-CZ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3200" b="0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výpočet 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síly</a:t>
                </a: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kterou dané pole působí na (další) náboj umístěný do pole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3200" b="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sz="32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32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sz="3200" b="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cs-CZ" sz="3200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cs-CZ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  <m:acc>
                      <m:accPr>
                        <m:chr m:val="⃗"/>
                        <m:ctrlPr>
                          <a:rPr lang="cs-CZ" sz="32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32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cs-CZ" sz="3200" b="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sz="32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32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sz="3200" b="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3200" b="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cs-CZ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7906" y="1537864"/>
                <a:ext cx="5744414" cy="36715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 bwMode="auto">
          <a:xfrm>
            <a:off x="2810758" y="5029200"/>
            <a:ext cx="348943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5814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elektrické pole bodového náboje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C00000"/>
                </a:solidFill>
              </a:rPr>
              <a:t>elektrické pole </a:t>
            </a:r>
            <a:r>
              <a:rPr lang="cs-CZ" dirty="0" smtClean="0">
                <a:solidFill>
                  <a:srgbClr val="C00000"/>
                </a:solidFill>
              </a:rPr>
              <a:t>soustavy nábojů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65049" y="3861048"/>
                <a:ext cx="4174983" cy="12430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sz="2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2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49" y="3861048"/>
                <a:ext cx="4174983" cy="12430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827584" y="1196752"/>
            <a:ext cx="2016224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princip superpozice: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275856" y="1340768"/>
            <a:ext cx="4299581" cy="2016224"/>
            <a:chOff x="3275856" y="1340768"/>
            <a:chExt cx="4299581" cy="2016224"/>
          </a:xfrm>
        </p:grpSpPr>
        <p:grpSp>
          <p:nvGrpSpPr>
            <p:cNvPr id="9" name="Skupina 8"/>
            <p:cNvGrpSpPr/>
            <p:nvPr/>
          </p:nvGrpSpPr>
          <p:grpSpPr>
            <a:xfrm>
              <a:off x="3275856" y="1340768"/>
              <a:ext cx="4299581" cy="2016224"/>
              <a:chOff x="2041087" y="1268760"/>
              <a:chExt cx="4299581" cy="2016224"/>
            </a:xfrm>
          </p:grpSpPr>
          <p:sp>
            <p:nvSpPr>
              <p:cNvPr id="10" name="Ovál 9"/>
              <p:cNvSpPr/>
              <p:nvPr/>
            </p:nvSpPr>
            <p:spPr bwMode="auto">
              <a:xfrm>
                <a:off x="4242006" y="2227655"/>
                <a:ext cx="216024" cy="21602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MS Gothic" pitchFamily="49" charset="-128"/>
                </a:endParaRPr>
              </a:p>
            </p:txBody>
          </p:sp>
          <p:sp>
            <p:nvSpPr>
              <p:cNvPr id="11" name="Ovál 10"/>
              <p:cNvSpPr/>
              <p:nvPr/>
            </p:nvSpPr>
            <p:spPr bwMode="auto">
              <a:xfrm>
                <a:off x="5325734" y="1817908"/>
                <a:ext cx="216024" cy="21602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MS Gothic" pitchFamily="49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ovéPole 11"/>
                  <p:cNvSpPr txBox="1"/>
                  <p:nvPr/>
                </p:nvSpPr>
                <p:spPr>
                  <a:xfrm>
                    <a:off x="4074773" y="1733790"/>
                    <a:ext cx="576064" cy="443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ovéPole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4773" y="1733790"/>
                    <a:ext cx="576064" cy="44319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3191" b="-1369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ovéPole 12"/>
                  <p:cNvSpPr txBox="1"/>
                  <p:nvPr/>
                </p:nvSpPr>
                <p:spPr>
                  <a:xfrm>
                    <a:off x="5476572" y="1646976"/>
                    <a:ext cx="576064" cy="443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3" name="TextovéPole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6572" y="1646976"/>
                    <a:ext cx="576064" cy="44319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128" b="-1369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Přímá spojnice se šipkou 15"/>
              <p:cNvCxnSpPr/>
              <p:nvPr/>
            </p:nvCxnSpPr>
            <p:spPr bwMode="auto">
              <a:xfrm flipH="1">
                <a:off x="2915816" y="2331430"/>
                <a:ext cx="1412145" cy="53169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ovéPole 16"/>
                  <p:cNvSpPr txBox="1"/>
                  <p:nvPr/>
                </p:nvSpPr>
                <p:spPr>
                  <a:xfrm>
                    <a:off x="3517232" y="2583250"/>
                    <a:ext cx="576064" cy="4857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ovéPole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7232" y="2583250"/>
                    <a:ext cx="576064" cy="4857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Ovál 17"/>
              <p:cNvSpPr/>
              <p:nvPr/>
            </p:nvSpPr>
            <p:spPr bwMode="auto">
              <a:xfrm>
                <a:off x="5640038" y="2513278"/>
                <a:ext cx="216024" cy="21602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MS Gothic" pitchFamily="49" charset="-128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>
                <a:off x="4958872" y="2958514"/>
                <a:ext cx="216024" cy="21602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MS Gothic" pitchFamily="49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ovéPole 19"/>
                  <p:cNvSpPr txBox="1"/>
                  <p:nvPr/>
                </p:nvSpPr>
                <p:spPr>
                  <a:xfrm>
                    <a:off x="5764604" y="2398588"/>
                    <a:ext cx="576064" cy="443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0" name="TextovéPole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604" y="2398588"/>
                    <a:ext cx="576064" cy="44319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105" b="-1369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ovéPole 20"/>
                  <p:cNvSpPr txBox="1"/>
                  <p:nvPr/>
                </p:nvSpPr>
                <p:spPr>
                  <a:xfrm>
                    <a:off x="5087122" y="2841786"/>
                    <a:ext cx="576064" cy="443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1" name="TextovéPole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7122" y="2841786"/>
                    <a:ext cx="576064" cy="44319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2105" b="-1369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Přímá spojnice se šipkou 25"/>
              <p:cNvCxnSpPr/>
              <p:nvPr/>
            </p:nvCxnSpPr>
            <p:spPr bwMode="auto">
              <a:xfrm flipH="1" flipV="1">
                <a:off x="3388340" y="2176988"/>
                <a:ext cx="936105" cy="14927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Přímá spojnice se šipkou 26"/>
              <p:cNvCxnSpPr/>
              <p:nvPr/>
            </p:nvCxnSpPr>
            <p:spPr bwMode="auto">
              <a:xfrm flipH="1" flipV="1">
                <a:off x="3676372" y="1733790"/>
                <a:ext cx="654896" cy="595636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ovéPole 27"/>
                  <p:cNvSpPr txBox="1"/>
                  <p:nvPr/>
                </p:nvSpPr>
                <p:spPr>
                  <a:xfrm>
                    <a:off x="3028300" y="1647146"/>
                    <a:ext cx="576064" cy="4857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ovéPole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8300" y="1647146"/>
                    <a:ext cx="576064" cy="4857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ovéPole 28"/>
                  <p:cNvSpPr txBox="1"/>
                  <p:nvPr/>
                </p:nvSpPr>
                <p:spPr>
                  <a:xfrm>
                    <a:off x="3707904" y="1268760"/>
                    <a:ext cx="576064" cy="4857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ovéPole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7904" y="1268760"/>
                    <a:ext cx="576064" cy="4857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Přímá spojnice se šipkou 30"/>
              <p:cNvCxnSpPr/>
              <p:nvPr/>
            </p:nvCxnSpPr>
            <p:spPr bwMode="auto">
              <a:xfrm flipH="1" flipV="1">
                <a:off x="2041087" y="2309647"/>
                <a:ext cx="2298595" cy="1538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bdélník 3"/>
                <p:cNvSpPr/>
                <p:nvPr/>
              </p:nvSpPr>
              <p:spPr>
                <a:xfrm>
                  <a:off x="3689370" y="1863170"/>
                  <a:ext cx="461217" cy="4857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cs-CZ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" name="Obdélník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9370" y="1863170"/>
                  <a:ext cx="461217" cy="4857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40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46" y="4077072"/>
            <a:ext cx="47815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286250" y="32956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pole složitější soustavy nábojů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220072" y="1052736"/>
                <a:ext cx="2306914" cy="13194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GB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GB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052736"/>
                <a:ext cx="2306914" cy="13194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408938" y="2490023"/>
                <a:ext cx="1899366" cy="86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d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38" y="2490023"/>
                <a:ext cx="1899366" cy="8669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408938" y="3426127"/>
                <a:ext cx="2087687" cy="50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d</m:t>
                    </m:r>
                    <m:r>
                      <a:rPr lang="cs-CZ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𝑄</m:t>
                    </m:r>
                    <m:r>
                      <a:rPr lang="en-GB" sz="2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ρ</m:t>
                    </m:r>
                    <m:r>
                      <m:rPr>
                        <m:nor/>
                      </m:rPr>
                      <a:rPr lang="cs-CZ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d</m:t>
                    </m:r>
                    <m:r>
                      <a:rPr lang="cs-CZ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…</a:t>
                </a:r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38" y="3426127"/>
                <a:ext cx="2087687" cy="501676"/>
              </a:xfrm>
              <a:prstGeom prst="rect">
                <a:avLst/>
              </a:prstGeom>
              <a:blipFill rotWithShape="1">
                <a:blip r:embed="rId6"/>
                <a:stretch>
                  <a:fillRect t="-15854" r="-4956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477143" y="914400"/>
            <a:ext cx="3806825" cy="5791200"/>
            <a:chOff x="477143" y="914400"/>
            <a:chExt cx="3806825" cy="5791200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43" y="914400"/>
              <a:ext cx="3806825" cy="5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2380555" y="6183650"/>
                  <a:ext cx="535261" cy="4857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cs-CZ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555" y="6183650"/>
                  <a:ext cx="535261" cy="4857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délník 4"/>
                <p:cNvSpPr/>
                <p:nvPr/>
              </p:nvSpPr>
              <p:spPr>
                <a:xfrm>
                  <a:off x="2380555" y="3135393"/>
                  <a:ext cx="650563" cy="443198"/>
                </a:xfrm>
                <a:prstGeom prst="rect">
                  <a:avLst/>
                </a:prstGeom>
                <a:solidFill>
                  <a:srgbClr val="B2B46C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cs-CZ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Obdélník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555" y="3135393"/>
                  <a:ext cx="650563" cy="4431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286250" y="32956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postup výpočtu pro složitější soustavu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558256" y="4653136"/>
                <a:ext cx="3600729" cy="13194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GB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256" y="4653136"/>
                <a:ext cx="3600729" cy="13194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572000" y="1340768"/>
                <a:ext cx="1899366" cy="86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d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0768"/>
                <a:ext cx="1899366" cy="866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669047" y="1300292"/>
                <a:ext cx="2007409" cy="911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d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𝑄</m:t>
                      </m:r>
                      <m:r>
                        <a:rPr lang="en-GB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ρ</m:t>
                      </m:r>
                      <m:r>
                        <m:rPr>
                          <m:nor/>
                        </m:rPr>
                        <a:rPr lang="cs-CZ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d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…</a:t>
                </a:r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047" y="1300292"/>
                <a:ext cx="2007409" cy="911019"/>
              </a:xfrm>
              <a:prstGeom prst="rect">
                <a:avLst/>
              </a:prstGeom>
              <a:blipFill rotWithShape="1"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477143" y="914400"/>
            <a:ext cx="3806825" cy="5791200"/>
            <a:chOff x="477143" y="914400"/>
            <a:chExt cx="3806825" cy="5791200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43" y="914400"/>
              <a:ext cx="3806825" cy="5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2380555" y="6183650"/>
                  <a:ext cx="535261" cy="4857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cs-CZ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555" y="6183650"/>
                  <a:ext cx="535261" cy="4857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délník 4"/>
                <p:cNvSpPr/>
                <p:nvPr/>
              </p:nvSpPr>
              <p:spPr>
                <a:xfrm>
                  <a:off x="2380555" y="3135393"/>
                  <a:ext cx="650563" cy="443198"/>
                </a:xfrm>
                <a:prstGeom prst="rect">
                  <a:avLst/>
                </a:prstGeom>
                <a:solidFill>
                  <a:srgbClr val="B2B46C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cs-CZ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Obdélník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555" y="3135393"/>
                  <a:ext cx="650563" cy="44319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629150" y="2313173"/>
                <a:ext cx="2669770" cy="539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d</m:t>
                    </m:r>
                    <m:sSub>
                      <m:sSubPr>
                        <m:ctrlP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GB" sz="2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cs-CZ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d</m:t>
                    </m:r>
                    <m:r>
                      <a:rPr lang="cs-CZ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…</a:t>
                </a:r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313173"/>
                <a:ext cx="2669770" cy="539763"/>
              </a:xfrm>
              <a:prstGeom prst="rect">
                <a:avLst/>
              </a:prstGeom>
              <a:blipFill rotWithShape="1">
                <a:blip r:embed="rId9"/>
                <a:stretch>
                  <a:fillRect t="-14607" r="-3653" b="-23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4558256" y="3212976"/>
            <a:ext cx="384996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symetrie úlohy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možnost předem bez výpočtu vyloučit některé souřadnice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599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3776663" y="31813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přímé nabité vlákno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6200" y="836712"/>
            <a:ext cx="5412160" cy="4154488"/>
            <a:chOff x="76200" y="1434752"/>
            <a:chExt cx="5412160" cy="4154488"/>
          </a:xfrm>
        </p:grpSpPr>
        <p:pic>
          <p:nvPicPr>
            <p:cNvPr id="6148" name="Picture 2"/>
            <p:cNvPicPr>
              <a:picLocks noChangeAspect="1" noChangeArrowheads="1"/>
            </p:cNvPicPr>
            <p:nvPr/>
          </p:nvPicPr>
          <p:blipFill>
            <a:blip r:embed="rId3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34752"/>
              <a:ext cx="4876800" cy="41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79" b="-1"/>
            <a:stretch/>
          </p:blipFill>
          <p:spPr bwMode="auto">
            <a:xfrm>
              <a:off x="611560" y="4803113"/>
              <a:ext cx="4876800" cy="786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Obdélník 2"/>
            <p:cNvSpPr/>
            <p:nvPr/>
          </p:nvSpPr>
          <p:spPr bwMode="auto">
            <a:xfrm>
              <a:off x="179512" y="4581128"/>
              <a:ext cx="576064" cy="615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p:sp>
          <p:nvSpPr>
            <p:cNvPr id="10" name="Obdélník 9"/>
            <p:cNvSpPr/>
            <p:nvPr/>
          </p:nvSpPr>
          <p:spPr bwMode="auto">
            <a:xfrm>
              <a:off x="1938536" y="4495589"/>
              <a:ext cx="576064" cy="615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</p:grp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78175"/>
            <a:ext cx="3886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788024" y="1809063"/>
                <a:ext cx="3479349" cy="1187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cs-CZ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809063"/>
                <a:ext cx="3479349" cy="11878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851483" y="1340768"/>
                <a:ext cx="1329403" cy="45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83" y="1340768"/>
                <a:ext cx="1329403" cy="458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259632" y="5013176"/>
                <a:ext cx="2952328" cy="152176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přímé vlákno nekonečné délky: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13176"/>
                <a:ext cx="2952328" cy="15217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709988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55143"/>
            <a:ext cx="52403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C00000"/>
                </a:solidFill>
              </a:rPr>
              <a:t>nabitý prstenec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292475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96952"/>
            <a:ext cx="52578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C00000"/>
                </a:solidFill>
              </a:rPr>
              <a:t>nabitý disk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elektrické siločáry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"/>
              <p:cNvSpPr txBox="1">
                <a:spLocks noChangeArrowheads="1"/>
              </p:cNvSpPr>
              <p:nvPr/>
            </p:nvSpPr>
            <p:spPr bwMode="auto">
              <a:xfrm>
                <a:off x="1623593" y="4457308"/>
                <a:ext cx="5744414" cy="19269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defPPr>
                  <a:defRPr lang="en-GB"/>
                </a:defPPr>
                <a:lvl1pPr marL="0" indent="0">
                  <a:lnSpc>
                    <a:spcPct val="97000"/>
                  </a:lnSpc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rgbClr val="C00000"/>
                    </a:solidFill>
                    <a:latin typeface="+mn-lt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vektor intenzity pole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cs-CZ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cs-CZ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je v každém bodě 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tečnou siločáry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počet siločar na jednotku plochy</a:t>
                </a: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kolmé k siločarám je v každém místě úměrný velikosti intenzity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/>
                      </a:rPr>
                      <m:t>𝐸</m:t>
                    </m:r>
                    <m:r>
                      <a:rPr lang="cs-CZ" b="0" i="1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b="0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b="0" i="1">
                        <a:latin typeface="Cambria Math"/>
                      </a:rPr>
                      <m:t>)</m:t>
                    </m:r>
                  </m:oMath>
                </a14:m>
                <a:endParaRPr lang="cs-CZ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3593" y="4457308"/>
                <a:ext cx="5744414" cy="19269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/>
          <p:nvPr/>
        </p:nvGrpSpPr>
        <p:grpSpPr>
          <a:xfrm>
            <a:off x="395536" y="1086644"/>
            <a:ext cx="3236548" cy="3399887"/>
            <a:chOff x="2816088" y="1086644"/>
            <a:chExt cx="3236548" cy="3399887"/>
          </a:xfrm>
        </p:grpSpPr>
        <p:pic>
          <p:nvPicPr>
            <p:cNvPr id="55298" name="Picture 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1" t="-1" b="481"/>
            <a:stretch/>
          </p:blipFill>
          <p:spPr bwMode="auto">
            <a:xfrm>
              <a:off x="2816088" y="1086644"/>
              <a:ext cx="3236548" cy="332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Obdélník 2"/>
            <p:cNvSpPr/>
            <p:nvPr/>
          </p:nvSpPr>
          <p:spPr bwMode="auto">
            <a:xfrm>
              <a:off x="4139952" y="4149080"/>
              <a:ext cx="864096" cy="3374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88" y="1230444"/>
            <a:ext cx="3680792" cy="29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3779912" y="1628800"/>
            <a:ext cx="3096344" cy="1846659"/>
            <a:chOff x="3779912" y="1628800"/>
            <a:chExt cx="3096344" cy="1846659"/>
          </a:xfrm>
        </p:grpSpPr>
        <p:sp>
          <p:nvSpPr>
            <p:cNvPr id="5" name="TextovéPole 4"/>
            <p:cNvSpPr txBox="1"/>
            <p:nvPr/>
          </p:nvSpPr>
          <p:spPr>
            <a:xfrm>
              <a:off x="3779912" y="1628800"/>
              <a:ext cx="14317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zdroj zřídlo</a:t>
              </a:r>
            </a:p>
            <a:p>
              <a:pPr algn="r"/>
              <a:endPara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  <a:p>
              <a:pPr algn="r"/>
              <a:r>
                <a: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propad nor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cxnSp>
          <p:nvCxnSpPr>
            <p:cNvPr id="8" name="Přímá spojnice se šipkou 7"/>
            <p:cNvCxnSpPr/>
            <p:nvPr/>
          </p:nvCxnSpPr>
          <p:spPr bwMode="auto">
            <a:xfrm>
              <a:off x="5211688" y="2036138"/>
              <a:ext cx="1664568" cy="28803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Přímá spojnice se šipkou 12"/>
            <p:cNvCxnSpPr/>
            <p:nvPr/>
          </p:nvCxnSpPr>
          <p:spPr bwMode="auto">
            <a:xfrm>
              <a:off x="5211688" y="3155992"/>
              <a:ext cx="1664568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75330" y="1127422"/>
            <a:ext cx="2277123" cy="3205040"/>
            <a:chOff x="175330" y="1127422"/>
            <a:chExt cx="2277123" cy="3205040"/>
          </a:xfrm>
        </p:grpSpPr>
        <p:sp>
          <p:nvSpPr>
            <p:cNvPr id="5121" name="Text Box 1"/>
            <p:cNvSpPr txBox="1">
              <a:spLocks noChangeArrowheads="1"/>
            </p:cNvSpPr>
            <p:nvPr/>
          </p:nvSpPr>
          <p:spPr bwMode="auto">
            <a:xfrm>
              <a:off x="175330" y="4005064"/>
              <a:ext cx="2277123" cy="32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ts val="1500"/>
                </a:spcBef>
              </a:pP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(1777 - 1851)</a:t>
              </a:r>
              <a:r>
                <a:rPr lang="ar-SA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‏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30" y="1127422"/>
              <a:ext cx="2277123" cy="280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56795"/>
            <a:ext cx="3189885" cy="2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24000"/>
            <a:ext cx="2657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4" y="4462776"/>
            <a:ext cx="3114533" cy="23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C00000"/>
                </a:solidFill>
              </a:rPr>
              <a:t>Hans Christian </a:t>
            </a:r>
            <a:r>
              <a:rPr lang="en-GB" dirty="0" err="1" smtClean="0">
                <a:solidFill>
                  <a:srgbClr val="C00000"/>
                </a:solidFill>
              </a:rPr>
              <a:t>Oersted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01134" y="1331248"/>
            <a:ext cx="3535362" cy="2241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1820, pokusy se zahříváním vodiče při průchodu proudu: </a:t>
            </a:r>
          </a:p>
          <a:p>
            <a:pPr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magnetická střelka se vychyluje, prochází-li blízkým vodičem proud!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19" y="1340768"/>
            <a:ext cx="43434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elektrické pole dipólu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31684" y="1124744"/>
            <a:ext cx="4284332" cy="2057400"/>
            <a:chOff x="323528" y="1124744"/>
            <a:chExt cx="4284332" cy="2057400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2" t="57687" r="11806" b="9792"/>
            <a:stretch>
              <a:fillRect/>
            </a:stretch>
          </p:blipFill>
          <p:spPr bwMode="auto">
            <a:xfrm>
              <a:off x="539552" y="1124744"/>
              <a:ext cx="8382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1557628" y="1767327"/>
                  <a:ext cx="3050232" cy="845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elektrický dipólový moment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GB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𝑄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628" y="1767327"/>
                  <a:ext cx="3050232" cy="84587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994" t="-7914" b="-151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Přímá spojnice se šipkou 5"/>
            <p:cNvCxnSpPr/>
            <p:nvPr/>
          </p:nvCxnSpPr>
          <p:spPr bwMode="auto">
            <a:xfrm flipV="1">
              <a:off x="683568" y="1484784"/>
              <a:ext cx="0" cy="12241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323528" y="1853873"/>
                  <a:ext cx="360040" cy="495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853873"/>
                  <a:ext cx="360040" cy="49500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1043608" y="1860590"/>
                  <a:ext cx="360040" cy="4431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860590"/>
                  <a:ext cx="360040" cy="44319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085" t="-23611" r="-32203" b="-1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délník 7"/>
                <p:cNvSpPr/>
                <p:nvPr/>
              </p:nvSpPr>
              <p:spPr>
                <a:xfrm>
                  <a:off x="1114982" y="2492896"/>
                  <a:ext cx="555986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‒</a:t>
                  </a:r>
                  <a14:m>
                    <m:oMath xmlns:m="http://schemas.openxmlformats.org/officeDocument/2006/math"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𝑄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Obdélní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982" y="2492896"/>
                  <a:ext cx="555986" cy="4431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7582" t="-15068" r="-5495" b="-301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bdélník 17"/>
                <p:cNvSpPr/>
                <p:nvPr/>
              </p:nvSpPr>
              <p:spPr>
                <a:xfrm>
                  <a:off x="1115616" y="1268760"/>
                  <a:ext cx="575222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+</a:t>
                  </a:r>
                  <a14:m>
                    <m:oMath xmlns:m="http://schemas.openxmlformats.org/officeDocument/2006/math"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𝑄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Obdélník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1268760"/>
                  <a:ext cx="575222" cy="44319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7021" t="-15278" r="-5319" b="-319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Skupina 1"/>
          <p:cNvGrpSpPr/>
          <p:nvPr/>
        </p:nvGrpSpPr>
        <p:grpSpPr>
          <a:xfrm>
            <a:off x="539552" y="2994010"/>
            <a:ext cx="5184576" cy="3099286"/>
            <a:chOff x="539552" y="3182144"/>
            <a:chExt cx="5184576" cy="3099286"/>
          </a:xfrm>
        </p:grpSpPr>
        <p:pic>
          <p:nvPicPr>
            <p:cNvPr id="13" name="Picture 2" descr="http://hyperphysics.phy-astr.gsu.edu/hbase/chemical/imgche/watermol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8" y="3182144"/>
              <a:ext cx="1972309" cy="192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>
                  <a:off x="539552" y="4924584"/>
                  <a:ext cx="5184576" cy="1356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molekula vody:</a:t>
                  </a:r>
                </a:p>
                <a:p>
                  <a14:m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6,2</m:t>
                      </m:r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−30</m:t>
                          </m:r>
                        </m:sup>
                      </m:sSup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/>
                        </a:rPr>
                        <m:t>C</m:t>
                      </m:r>
                      <m:r>
                        <a:rPr lang="cs-CZ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/>
                        </a:rPr>
                        <m:t>m</m:t>
                      </m:r>
                    </m:oMath>
                  </a14:m>
                  <a:r>
                    <a:rPr lang="cs-CZ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Cambria Math"/>
                    </a:rPr>
                    <a:t> (dipólový moment)</a:t>
                  </a:r>
                </a:p>
                <a:p>
                  <a14:m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cs-CZ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0,0039</m:t>
                      </m:r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/>
                        </a:rPr>
                        <m:t>nm</m:t>
                      </m:r>
                    </m:oMath>
                  </a14:m>
                  <a:r>
                    <a:rPr lang="cs-CZ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Cambria Math"/>
                    </a:rPr>
                    <a:t> (efektivní separace)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0,05</m:t>
                      </m:r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/>
                        </a:rPr>
                        <m:t>nm</m:t>
                      </m:r>
                    </m:oMath>
                  </a14:m>
                  <a:r>
                    <a:rPr lang="cs-CZ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 (Bohrův poloměr)</a:t>
                  </a:r>
                  <a:endParaRPr lang="en-GB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924584"/>
                  <a:ext cx="5184576" cy="135684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294" t="-3604" b="-72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ovéPole 14"/>
          <p:cNvSpPr txBox="1"/>
          <p:nvPr/>
        </p:nvSpPr>
        <p:spPr>
          <a:xfrm>
            <a:off x="5436095" y="5416188"/>
            <a:ext cx="34498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7030A0"/>
                </a:solidFill>
                <a:latin typeface="+mn-lt"/>
              </a:rPr>
              <a:t>Používaná jednotka: 1 </a:t>
            </a:r>
            <a:r>
              <a:rPr lang="cs-CZ" sz="2000" dirty="0" err="1" smtClean="0">
                <a:solidFill>
                  <a:srgbClr val="7030A0"/>
                </a:solidFill>
                <a:latin typeface="+mn-lt"/>
              </a:rPr>
              <a:t>Debye</a:t>
            </a:r>
            <a:endParaRPr lang="cs-CZ" sz="2000" dirty="0" smtClean="0">
              <a:solidFill>
                <a:srgbClr val="7030A0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7030A0"/>
                </a:solidFill>
                <a:latin typeface="+mn-lt"/>
              </a:rPr>
              <a:t>1</a:t>
            </a:r>
            <a:r>
              <a:rPr lang="cs-CZ" sz="20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7030A0"/>
                </a:solidFill>
                <a:latin typeface="+mn-lt"/>
              </a:rPr>
              <a:t>D </a:t>
            </a:r>
            <a:r>
              <a:rPr lang="en-GB" sz="2000" dirty="0">
                <a:solidFill>
                  <a:srgbClr val="7030A0"/>
                </a:solidFill>
                <a:latin typeface="+mn-lt"/>
              </a:rPr>
              <a:t>= 3,33564·10</a:t>
            </a:r>
            <a:r>
              <a:rPr lang="en-GB" sz="2000" baseline="30000" dirty="0">
                <a:solidFill>
                  <a:srgbClr val="7030A0"/>
                </a:solidFill>
                <a:latin typeface="+mn-lt"/>
              </a:rPr>
              <a:t>-30</a:t>
            </a:r>
            <a:r>
              <a:rPr lang="en-GB" sz="2000" dirty="0">
                <a:solidFill>
                  <a:srgbClr val="7030A0"/>
                </a:solidFill>
                <a:latin typeface="+mn-lt"/>
              </a:rPr>
              <a:t> </a:t>
            </a:r>
            <a:r>
              <a:rPr lang="en-GB" sz="2000" dirty="0" err="1" smtClean="0">
                <a:solidFill>
                  <a:srgbClr val="7030A0"/>
                </a:solidFill>
                <a:latin typeface="+mn-lt"/>
              </a:rPr>
              <a:t>C·m</a:t>
            </a:r>
            <a:endParaRPr lang="en-GB" sz="2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r="38667" b="6699"/>
          <a:stretch/>
        </p:blipFill>
        <p:spPr bwMode="auto">
          <a:xfrm>
            <a:off x="0" y="260648"/>
            <a:ext cx="3238947" cy="639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0"/>
          <a:stretch>
            <a:fillRect/>
          </a:stretch>
        </p:blipFill>
        <p:spPr bwMode="auto">
          <a:xfrm>
            <a:off x="4800600" y="4653136"/>
            <a:ext cx="1990725" cy="1057275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4319588" y="33099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3923928" y="1124744"/>
            <a:ext cx="3810000" cy="3032125"/>
            <a:chOff x="3923928" y="1124744"/>
            <a:chExt cx="3810000" cy="3032125"/>
          </a:xfrm>
        </p:grpSpPr>
        <p:pic>
          <p:nvPicPr>
            <p:cNvPr id="5734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124744"/>
              <a:ext cx="3810000" cy="303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8134" name="Freeform 6"/>
            <p:cNvSpPr>
              <a:spLocks/>
            </p:cNvSpPr>
            <p:nvPr/>
          </p:nvSpPr>
          <p:spPr bwMode="auto">
            <a:xfrm>
              <a:off x="5795591" y="2385219"/>
              <a:ext cx="1587" cy="539750"/>
            </a:xfrm>
            <a:custGeom>
              <a:avLst/>
              <a:gdLst>
                <a:gd name="T0" fmla="*/ 0 w 1"/>
                <a:gd name="T1" fmla="*/ 539390 h 1501"/>
                <a:gd name="T2" fmla="*/ 0 w 1"/>
                <a:gd name="T3" fmla="*/ 0 h 1501"/>
                <a:gd name="T4" fmla="*/ 0 60000 65536"/>
                <a:gd name="T5" fmla="*/ 0 60000 65536"/>
                <a:gd name="T6" fmla="*/ 0 w 1"/>
                <a:gd name="T7" fmla="*/ 0 h 1501"/>
                <a:gd name="T8" fmla="*/ 1 w 1"/>
                <a:gd name="T9" fmla="*/ 1501 h 15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01">
                  <a:moveTo>
                    <a:pt x="0" y="1500"/>
                  </a:moveTo>
                  <a:lnTo>
                    <a:pt x="0" y="0"/>
                  </a:lnTo>
                </a:path>
              </a:pathLst>
            </a:custGeom>
            <a:noFill/>
            <a:ln w="756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5868144" y="2483619"/>
              <a:ext cx="381000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500"/>
                </a:spcBef>
              </a:pPr>
              <a:r>
                <a:rPr lang="en-GB" b="1" i="1" dirty="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16669"/>
            <a:ext cx="7770813" cy="114141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elektrické pole dipólu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0813" cy="1141413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náboj v elektrickém poli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 descr="http://t3.gstatic.com/images?q=tbn:ANd9GcTpE_kc5OY9fEBGFK30198aq3ZcgfJR-tAsXKpw78HkqAhsAd7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" y="2492896"/>
            <a:ext cx="16132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57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750093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bodový náboj v elektrickém poli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403648" y="1124744"/>
                <a:ext cx="6264696" cy="252723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just"/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Na nabitou částici působí ve vnějším elektrickém poli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elektrostatická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Má směr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pokud je náboj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kladný, opačný směr, je-li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záporný. </a:t>
                </a:r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24744"/>
                <a:ext cx="6264696" cy="25272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865615" y="4167426"/>
                <a:ext cx="1036117" cy="485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15" y="4167426"/>
                <a:ext cx="1036117" cy="4857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760019" y="4168130"/>
                <a:ext cx="1036117" cy="485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19" y="4168130"/>
                <a:ext cx="1036117" cy="4857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48038"/>
            <a:ext cx="59436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C00000"/>
                </a:solidFill>
              </a:rPr>
              <a:t>příklad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3" b="8738"/>
          <a:stretch/>
        </p:blipFill>
        <p:spPr bwMode="auto">
          <a:xfrm>
            <a:off x="4139952" y="4274750"/>
            <a:ext cx="4495800" cy="94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dipól v elektrickém poli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3"/>
          <a:stretch/>
        </p:blipFill>
        <p:spPr bwMode="auto">
          <a:xfrm>
            <a:off x="683568" y="1124744"/>
            <a:ext cx="3293583" cy="22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" descr="http://hyperphysics.phy-astr.gsu.edu/hbase/chemical/imgche/watermo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22" y="1853891"/>
            <a:ext cx="2207782" cy="21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822699" y="3645024"/>
            <a:ext cx="3582990" cy="629726"/>
            <a:chOff x="822699" y="3645024"/>
            <a:chExt cx="3582990" cy="629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bdélník 2"/>
                <p:cNvSpPr/>
                <p:nvPr/>
              </p:nvSpPr>
              <p:spPr>
                <a:xfrm>
                  <a:off x="2120127" y="3789040"/>
                  <a:ext cx="2285562" cy="4857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r>
                          <a:rPr lang="cs-CZ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" name="Obdélní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27" y="3789040"/>
                  <a:ext cx="2285562" cy="4857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bdélník 3"/>
            <p:cNvSpPr/>
            <p:nvPr/>
          </p:nvSpPr>
          <p:spPr>
            <a:xfrm>
              <a:off x="822699" y="3645024"/>
              <a:ext cx="718466" cy="44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tx1"/>
                  </a:solidFill>
                  <a:latin typeface="+mn-lt"/>
                </a:rPr>
                <a:t>síla: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822699" y="4497970"/>
            <a:ext cx="3565423" cy="712884"/>
            <a:chOff x="822699" y="4497970"/>
            <a:chExt cx="3565423" cy="71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délník 12"/>
                <p:cNvSpPr/>
                <p:nvPr/>
              </p:nvSpPr>
              <p:spPr>
                <a:xfrm>
                  <a:off x="2619753" y="4725144"/>
                  <a:ext cx="1768369" cy="4857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Obdélník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753" y="4725144"/>
                  <a:ext cx="1768369" cy="4857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bdélník 4"/>
            <p:cNvSpPr/>
            <p:nvPr/>
          </p:nvSpPr>
          <p:spPr>
            <a:xfrm>
              <a:off x="822699" y="4497970"/>
              <a:ext cx="1887312" cy="44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  <a:latin typeface="+mn-lt"/>
                </a:rPr>
                <a:t>moment </a:t>
              </a:r>
              <a:r>
                <a:rPr lang="cs-CZ" dirty="0" smtClean="0">
                  <a:solidFill>
                    <a:schemeClr val="tx1"/>
                  </a:solidFill>
                  <a:latin typeface="+mn-lt"/>
                </a:rPr>
                <a:t>síly: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817749" y="5362066"/>
            <a:ext cx="3560987" cy="875246"/>
            <a:chOff x="817749" y="5362066"/>
            <a:chExt cx="3560987" cy="875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délník 13"/>
                <p:cNvSpPr/>
                <p:nvPr/>
              </p:nvSpPr>
              <p:spPr>
                <a:xfrm>
                  <a:off x="2591132" y="5712040"/>
                  <a:ext cx="1787604" cy="5252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Obdélník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132" y="5712040"/>
                  <a:ext cx="1787604" cy="52527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bdélník 6"/>
            <p:cNvSpPr/>
            <p:nvPr/>
          </p:nvSpPr>
          <p:spPr>
            <a:xfrm>
              <a:off x="817749" y="5362066"/>
              <a:ext cx="2789546" cy="44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cs-CZ" dirty="0" smtClean="0">
                  <a:solidFill>
                    <a:prstClr val="black"/>
                  </a:solidFill>
                  <a:latin typeface="Cambria"/>
                </a:rPr>
                <a:t>potenciální energie:</a:t>
              </a:r>
              <a:endParaRPr lang="en-GB" dirty="0">
                <a:solidFill>
                  <a:prstClr val="black"/>
                </a:solidFill>
                <a:latin typeface="Cambria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532159" y="1124744"/>
            <a:ext cx="1879601" cy="3207718"/>
            <a:chOff x="388143" y="1124744"/>
            <a:chExt cx="1879601" cy="3207718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4" y="1124744"/>
              <a:ext cx="18796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146" name="Text Box 2"/>
            <p:cNvSpPr txBox="1">
              <a:spLocks noChangeArrowheads="1"/>
            </p:cNvSpPr>
            <p:nvPr/>
          </p:nvSpPr>
          <p:spPr bwMode="auto">
            <a:xfrm>
              <a:off x="388143" y="4005064"/>
              <a:ext cx="1879601" cy="32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ts val="1500"/>
                </a:spcBef>
              </a:pP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(1775 - 1836)</a:t>
              </a:r>
              <a:r>
                <a:rPr lang="ar-SA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‏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619250" y="765175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endParaRPr lang="cs-CZ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59137" y="1061442"/>
            <a:ext cx="5545311" cy="3570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cívka, kterou protéká elektrický proud, působí na střelku kompasu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cívka, kterou protéká elektrický proud, a která je volně zavěšená nad vodičem, </a:t>
            </a:r>
            <a:r>
              <a:rPr lang="cs-CZ" dirty="0" smtClean="0">
                <a:solidFill>
                  <a:srgbClr val="C00000"/>
                </a:solidFill>
              </a:rPr>
              <a:t>se orientuje jako střelka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matematické vyjádření velikosti a směru magnetické síly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příspěvky elementů vodiče – zákon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Biotův-Savartův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17876"/>
            <a:ext cx="37433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André Marie Ampére 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70384" y="3429000"/>
            <a:ext cx="2201391" cy="3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ctr">
              <a:lnSpc>
                <a:spcPct val="75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(1791-1867)</a:t>
            </a:r>
            <a:r>
              <a:rPr lang="ar-SA" dirty="0"/>
              <a:t>‏</a:t>
            </a:r>
            <a:endParaRPr lang="en-GB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67744" y="4077072"/>
            <a:ext cx="4213310" cy="2318481"/>
            <a:chOff x="295" y="119"/>
            <a:chExt cx="3120" cy="1888"/>
          </a:xfrm>
        </p:grpSpPr>
        <p:pic>
          <p:nvPicPr>
            <p:cNvPr id="24584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6" t="34592" r="8945" b="16521"/>
            <a:stretch>
              <a:fillRect/>
            </a:stretch>
          </p:blipFill>
          <p:spPr bwMode="auto">
            <a:xfrm>
              <a:off x="295" y="119"/>
              <a:ext cx="3120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585" name="Text Box 4"/>
            <p:cNvSpPr txBox="1">
              <a:spLocks noChangeArrowheads="1"/>
            </p:cNvSpPr>
            <p:nvPr/>
          </p:nvSpPr>
          <p:spPr bwMode="auto">
            <a:xfrm>
              <a:off x="336" y="144"/>
              <a:ext cx="785" cy="363"/>
            </a:xfrm>
            <a:prstGeom prst="rect">
              <a:avLst/>
            </a:prstGeom>
            <a:solidFill>
              <a:srgbClr val="000000">
                <a:alpha val="50980"/>
              </a:srgbClr>
            </a:solidFill>
            <a:ln w="936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algn="ctr">
                <a:spcBef>
                  <a:spcPts val="1500"/>
                </a:spcBef>
              </a:pPr>
              <a:r>
                <a:rPr lang="en-GB" b="1">
                  <a:solidFill>
                    <a:srgbClr val="FFFF66"/>
                  </a:solidFill>
                  <a:latin typeface="+mn-lt"/>
                </a:rPr>
                <a:t>1856</a:t>
              </a:r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3" y="1124744"/>
            <a:ext cx="2201391" cy="22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62523" y="1143794"/>
            <a:ext cx="5657949" cy="2480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dielektrika zmenšují elektrickou sílu nikoli v důsledku stínění, ale </a:t>
            </a:r>
            <a:r>
              <a:rPr lang="cs-CZ" sz="2000" dirty="0" smtClean="0">
                <a:solidFill>
                  <a:srgbClr val="C00000"/>
                </a:solidFill>
              </a:rPr>
              <a:t>polarizace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1845: </a:t>
            </a:r>
            <a:r>
              <a:rPr lang="cs-CZ" sz="2000" dirty="0" smtClean="0">
                <a:solidFill>
                  <a:srgbClr val="C00000"/>
                </a:solidFill>
              </a:rPr>
              <a:t>koncept pole </a:t>
            </a:r>
            <a:r>
              <a:rPr lang="cs-CZ" sz="2000" dirty="0" smtClean="0"/>
              <a:t>v jinak zdánlivě prázdném prostoru - popis magnetických a elektrických sil,  </a:t>
            </a:r>
            <a:r>
              <a:rPr lang="cs-CZ" sz="2000" dirty="0" smtClean="0">
                <a:solidFill>
                  <a:srgbClr val="C00000"/>
                </a:solidFill>
              </a:rPr>
              <a:t>siločáry pole</a:t>
            </a:r>
            <a:endParaRPr lang="cs-CZ" sz="2000" b="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0" dirty="0" smtClean="0"/>
              <a:t>magnetismus má charakter „kruhové síly“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0" dirty="0" smtClean="0"/>
              <a:t>magnetická optická rotace (Faradayův efekt)‏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1831: </a:t>
            </a:r>
            <a:r>
              <a:rPr lang="cs-CZ" sz="2000" dirty="0" smtClean="0">
                <a:solidFill>
                  <a:srgbClr val="C00000"/>
                </a:solidFill>
              </a:rPr>
              <a:t>elektromagnetická indukce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0813" cy="1141413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C00000"/>
                </a:solidFill>
              </a:rPr>
              <a:t>Michael Faraday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236296" y="3591673"/>
            <a:ext cx="1584176" cy="2081198"/>
            <a:chOff x="7236296" y="3591673"/>
            <a:chExt cx="1584176" cy="2081198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801076"/>
              <a:ext cx="1440160" cy="187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5" name="Přímá spojnice se šipkou 4"/>
            <p:cNvCxnSpPr/>
            <p:nvPr/>
          </p:nvCxnSpPr>
          <p:spPr bwMode="auto">
            <a:xfrm>
              <a:off x="7236296" y="3591673"/>
              <a:ext cx="576064" cy="45259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55576" y="1052736"/>
            <a:ext cx="2880816" cy="3888432"/>
            <a:chOff x="755576" y="1052736"/>
            <a:chExt cx="2880816" cy="3888432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87" r="13095" b="9499"/>
            <a:stretch>
              <a:fillRect/>
            </a:stretch>
          </p:blipFill>
          <p:spPr bwMode="auto">
            <a:xfrm>
              <a:off x="755576" y="1052736"/>
              <a:ext cx="2880816" cy="343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755576" y="4560422"/>
              <a:ext cx="2880816" cy="38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(1777 – 1855)</a:t>
              </a:r>
              <a:r>
                <a:rPr lang="ar-SA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‏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779912" y="1102640"/>
            <a:ext cx="4536504" cy="987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marL="342900" indent="-342900">
              <a:lnSpc>
                <a:spcPct val="97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>
                <a:solidFill>
                  <a:srgbClr val="C00000"/>
                </a:solidFill>
              </a:rPr>
              <a:t>matematická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formulace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teorie</a:t>
            </a:r>
            <a:r>
              <a:rPr lang="en-GB" dirty="0">
                <a:solidFill>
                  <a:srgbClr val="C00000"/>
                </a:solidFill>
              </a:rPr>
              <a:t> pole</a:t>
            </a:r>
            <a:r>
              <a:rPr lang="en-GB" dirty="0"/>
              <a:t>:</a:t>
            </a:r>
          </a:p>
          <a:p>
            <a:r>
              <a:rPr lang="en-GB" dirty="0" err="1"/>
              <a:t>siločáry</a:t>
            </a:r>
            <a:r>
              <a:rPr lang="en-GB" dirty="0"/>
              <a:t>, </a:t>
            </a:r>
            <a:r>
              <a:rPr lang="en-GB" dirty="0" err="1"/>
              <a:t>tok</a:t>
            </a:r>
            <a:r>
              <a:rPr lang="en-GB" dirty="0"/>
              <a:t>, </a:t>
            </a:r>
            <a:r>
              <a:rPr lang="en-GB" dirty="0" err="1"/>
              <a:t>Gaussův</a:t>
            </a:r>
            <a:r>
              <a:rPr lang="en-GB" dirty="0"/>
              <a:t> </a:t>
            </a:r>
            <a:r>
              <a:rPr lang="en-GB" dirty="0" err="1"/>
              <a:t>zákon</a:t>
            </a:r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86238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388570"/>
            <a:ext cx="3384872" cy="717553"/>
          </a:xfrm>
          <a:prstGeom prst="rect">
            <a:avLst/>
          </a:prstGeom>
          <a:noFill/>
          <a:ln w="158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C00000"/>
                </a:solidFill>
              </a:rPr>
              <a:t>Carl Friedrich </a:t>
            </a:r>
            <a:r>
              <a:rPr lang="en-GB" dirty="0" smtClean="0">
                <a:solidFill>
                  <a:srgbClr val="C00000"/>
                </a:solidFill>
              </a:rPr>
              <a:t>Gauss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6455759" y="332656"/>
            <a:ext cx="2376672" cy="3600400"/>
            <a:chOff x="6659377" y="755913"/>
            <a:chExt cx="2376672" cy="3600400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377" y="755913"/>
              <a:ext cx="2376672" cy="3096344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18" name="Rectangle 2"/>
            <p:cNvSpPr>
              <a:spLocks noChangeArrowheads="1"/>
            </p:cNvSpPr>
            <p:nvPr/>
          </p:nvSpPr>
          <p:spPr bwMode="auto">
            <a:xfrm>
              <a:off x="6659377" y="3861048"/>
              <a:ext cx="2376672" cy="49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(1831-1879)</a:t>
              </a:r>
              <a:r>
                <a:rPr lang="ar-SA" sz="28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‏</a:t>
              </a:r>
              <a:endParaRPr lang="en-GB" sz="2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3568" y="980728"/>
            <a:ext cx="5472608" cy="27792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marL="342900" indent="-342900">
              <a:lnSpc>
                <a:spcPct val="97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cs-CZ" b="0" dirty="0" smtClean="0"/>
              <a:t>matematická formulace Faradayových objevů</a:t>
            </a:r>
          </a:p>
          <a:p>
            <a:r>
              <a:rPr lang="cs-CZ" dirty="0" smtClean="0"/>
              <a:t>elektrické a magnetické pole: základní entity</a:t>
            </a:r>
            <a:r>
              <a:rPr lang="cs-CZ" b="0" dirty="0" smtClean="0"/>
              <a:t>; popisují je parciální diferenciální rovnice</a:t>
            </a:r>
          </a:p>
          <a:p>
            <a:r>
              <a:rPr lang="cs-CZ" b="0" dirty="0" smtClean="0"/>
              <a:t>základ: práce Gaussovy, </a:t>
            </a:r>
            <a:r>
              <a:rPr lang="cs-CZ" b="0" dirty="0" err="1" smtClean="0"/>
              <a:t>Laplaceovy</a:t>
            </a:r>
            <a:r>
              <a:rPr lang="cs-CZ" b="0" dirty="0" smtClean="0"/>
              <a:t>, </a:t>
            </a:r>
            <a:r>
              <a:rPr lang="cs-CZ" b="0" dirty="0" err="1" smtClean="0"/>
              <a:t>Poissonovy</a:t>
            </a:r>
            <a:r>
              <a:rPr lang="cs-CZ" b="0" dirty="0" smtClean="0"/>
              <a:t> (gravitační teorie, potenciál ...)‏</a:t>
            </a:r>
          </a:p>
          <a:p>
            <a:r>
              <a:rPr lang="cs-CZ" dirty="0" smtClean="0"/>
              <a:t>důležitý matematický výsledek: </a:t>
            </a:r>
            <a:r>
              <a:rPr lang="cs-CZ" dirty="0" smtClean="0">
                <a:solidFill>
                  <a:srgbClr val="C00000"/>
                </a:solidFill>
              </a:rPr>
              <a:t>elektromagnetický rozruch se šíří jako vlna, a to rychlostí světla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C00000"/>
                </a:solidFill>
              </a:rPr>
              <a:t>J</a:t>
            </a:r>
            <a:r>
              <a:rPr lang="cs-CZ" dirty="0" err="1" smtClean="0">
                <a:solidFill>
                  <a:srgbClr val="C00000"/>
                </a:solidFill>
              </a:rPr>
              <a:t>ames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C</a:t>
            </a:r>
            <a:r>
              <a:rPr lang="cs-CZ" dirty="0" err="1" smtClean="0">
                <a:solidFill>
                  <a:srgbClr val="C00000"/>
                </a:solidFill>
              </a:rPr>
              <a:t>lerk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Maxwell</a:t>
            </a:r>
            <a:endParaRPr lang="en-GB" dirty="0"/>
          </a:p>
        </p:txBody>
      </p:sp>
      <p:pic>
        <p:nvPicPr>
          <p:cNvPr id="18436" name="Picture 4" descr="http://posner.library.cmu.edu/Posner/books/CALL1/537_M46T_1873_VOL._1/vol0/part0/copy0/sct/tit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6" y="4077072"/>
            <a:ext cx="1701278" cy="23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5776" y="4077072"/>
            <a:ext cx="65162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1865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„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Dynamical Theory of the Electromagnetic Field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“: rovnice pro 20 proměnných pole</a:t>
            </a: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1873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„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Treatise on Electricity And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Magnetism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“: formulace rovnic pole pomocí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kvaternionů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(čtyřrozměrné proměnné) a potenciálu pole</a:t>
            </a:r>
          </a:p>
          <a:p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1892,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Oliver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Heaviside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„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Forces, Stresses and Fluxes of Energy in the Electromagnetic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Field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“:</a:t>
            </a: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transformace rovnic do dnešní vektorové podoby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965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C00000"/>
                </a:solidFill>
              </a:rPr>
              <a:t>Maxwell</a:t>
            </a:r>
            <a:r>
              <a:rPr lang="cs-CZ" dirty="0" smtClean="0">
                <a:solidFill>
                  <a:srgbClr val="C00000"/>
                </a:solidFill>
              </a:rPr>
              <a:t>ovy rovnice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980728"/>
            <a:ext cx="792088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popisují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celé spektrum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elektromagnetických vln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-15280" y="1628800"/>
            <a:ext cx="9144000" cy="5040312"/>
            <a:chOff x="-15280" y="1628800"/>
            <a:chExt cx="9144000" cy="504031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6" r="4164"/>
            <a:stretch>
              <a:fillRect/>
            </a:stretch>
          </p:blipFill>
          <p:spPr bwMode="auto">
            <a:xfrm>
              <a:off x="-15280" y="1628800"/>
              <a:ext cx="9144000" cy="504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7255139" y="3942689"/>
              <a:ext cx="252028" cy="267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γ</a:t>
              </a:r>
              <a:endPara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698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1871</Words>
  <Application>Microsoft Office PowerPoint</Application>
  <PresentationFormat>Předvádění na obrazovce (4:3)</PresentationFormat>
  <Paragraphs>281</Paragraphs>
  <Slides>45</Slides>
  <Notes>45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Výchozí návrh</vt:lpstr>
      <vt:lpstr>Prezentace aplikace PowerPoint</vt:lpstr>
      <vt:lpstr>úvodní poznámky</vt:lpstr>
      <vt:lpstr>Charles Augustin de Coulomb</vt:lpstr>
      <vt:lpstr>Hans Christian Oersted </vt:lpstr>
      <vt:lpstr>André Marie Ampére </vt:lpstr>
      <vt:lpstr>Michael Faraday</vt:lpstr>
      <vt:lpstr>Carl Friedrich Gauss</vt:lpstr>
      <vt:lpstr>James Clerk Maxwell</vt:lpstr>
      <vt:lpstr>Maxwellovy rovnice</vt:lpstr>
      <vt:lpstr>elektrický náboj</vt:lpstr>
      <vt:lpstr>kladný a záporný náboj </vt:lpstr>
      <vt:lpstr>Prezentace aplikace PowerPoint</vt:lpstr>
      <vt:lpstr>Benjamin Franklin</vt:lpstr>
      <vt:lpstr>zákon zachování náboje</vt:lpstr>
      <vt:lpstr>příklad zachování náboje</vt:lpstr>
      <vt:lpstr>kvantování náboje</vt:lpstr>
      <vt:lpstr>elektrický náboj</vt:lpstr>
      <vt:lpstr>příklad</vt:lpstr>
      <vt:lpstr>další pojmy</vt:lpstr>
      <vt:lpstr>elektrometr</vt:lpstr>
      <vt:lpstr>elektrostatická síla</vt:lpstr>
      <vt:lpstr>Coulombův zákon</vt:lpstr>
      <vt:lpstr>příklad</vt:lpstr>
      <vt:lpstr>princip superpozice</vt:lpstr>
      <vt:lpstr>vše drží pohromadě díky elektrostatické interakci…</vt:lpstr>
      <vt:lpstr>elektrické pole</vt:lpstr>
      <vt:lpstr>intenzita elektrického pole</vt:lpstr>
      <vt:lpstr>příklady elektrické intenzity</vt:lpstr>
      <vt:lpstr>interakce dvou částic</vt:lpstr>
      <vt:lpstr>postup při výpočtu</vt:lpstr>
      <vt:lpstr>elektrické pole bodového náboje</vt:lpstr>
      <vt:lpstr>elektrické pole soustavy nábojů</vt:lpstr>
      <vt:lpstr>Prezentace aplikace PowerPoint</vt:lpstr>
      <vt:lpstr>pole složitější soustavy nábojů</vt:lpstr>
      <vt:lpstr>postup výpočtu pro složitější soustavu</vt:lpstr>
      <vt:lpstr>přímé nabité vlákno</vt:lpstr>
      <vt:lpstr>nabitý prstenec</vt:lpstr>
      <vt:lpstr>nabitý disk</vt:lpstr>
      <vt:lpstr>elektrické siločáry</vt:lpstr>
      <vt:lpstr>elektrické pole dipólu</vt:lpstr>
      <vt:lpstr>elektrické pole dipólu</vt:lpstr>
      <vt:lpstr>náboj v elektrickém poli</vt:lpstr>
      <vt:lpstr>bodový náboj v elektrickém poli</vt:lpstr>
      <vt:lpstr>příklad</vt:lpstr>
      <vt:lpstr>dipól v elektrickém poli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Radim Chmelik</dc:creator>
  <cp:lastModifiedBy>Radim Chmelik</cp:lastModifiedBy>
  <cp:revision>117</cp:revision>
  <dcterms:modified xsi:type="dcterms:W3CDTF">2012-03-24T06:52:04Z</dcterms:modified>
</cp:coreProperties>
</file>