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8"/>
  </p:notesMasterIdLst>
  <p:sldIdLst>
    <p:sldId id="349" r:id="rId2"/>
    <p:sldId id="308" r:id="rId3"/>
    <p:sldId id="309" r:id="rId4"/>
    <p:sldId id="310" r:id="rId5"/>
    <p:sldId id="313" r:id="rId6"/>
    <p:sldId id="314" r:id="rId7"/>
    <p:sldId id="315" r:id="rId8"/>
    <p:sldId id="316" r:id="rId9"/>
    <p:sldId id="350" r:id="rId10"/>
    <p:sldId id="351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B2B46C"/>
    <a:srgbClr val="FFFFFF"/>
    <a:srgbClr val="FF620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9234" autoAdjust="0"/>
  </p:normalViewPr>
  <p:slideViewPr>
    <p:cSldViewPr showGuides="1">
      <p:cViewPr>
        <p:scale>
          <a:sx n="60" d="100"/>
          <a:sy n="60" d="100"/>
        </p:scale>
        <p:origin x="-25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D0F6B70D-8837-44F7-8571-E7F9BEE63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4D073CCA-F401-4833-B1B3-4338694FBB40}" type="slidenum">
              <a:rPr lang="en-GB" sz="1200" smtClean="0">
                <a:solidFill>
                  <a:srgbClr val="000000"/>
                </a:solidFill>
              </a:rPr>
              <a:pPr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B5FD48A-510A-466D-AF91-67D91E60D802}" type="slidenum">
              <a:rPr lang="en-GB" sz="1200" smtClean="0">
                <a:solidFill>
                  <a:srgbClr val="000000"/>
                </a:solidFill>
              </a:rPr>
              <a:pPr/>
              <a:t>10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78E688D6-9F7C-4236-881E-2192E6612BE5}" type="slidenum">
              <a:rPr lang="en-GB" sz="1200" smtClean="0">
                <a:solidFill>
                  <a:srgbClr val="000000"/>
                </a:solidFill>
              </a:rPr>
              <a:pPr/>
              <a:t>11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D3691D7-7FC8-4887-895E-F18D8C2E6474}" type="slidenum">
              <a:rPr lang="en-GB" sz="1200" smtClean="0">
                <a:solidFill>
                  <a:srgbClr val="000000"/>
                </a:solidFill>
              </a:rPr>
              <a:pPr/>
              <a:t>12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F1B69D76-50CD-4903-B391-284AC3521264}" type="slidenum">
              <a:rPr lang="en-GB" sz="1200" smtClean="0">
                <a:solidFill>
                  <a:srgbClr val="000000"/>
                </a:solidFill>
              </a:rPr>
              <a:pPr/>
              <a:t>13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889164F3-7DC6-418F-A1F1-6CC6D9E60945}" type="slidenum">
              <a:rPr lang="en-GB" sz="1200" smtClean="0">
                <a:solidFill>
                  <a:srgbClr val="000000"/>
                </a:solidFill>
              </a:rPr>
              <a:pPr/>
              <a:t>14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13ED2ED-E37B-4804-9DE4-77F9F77AED3A}" type="slidenum">
              <a:rPr lang="en-GB" sz="1200" smtClean="0">
                <a:solidFill>
                  <a:srgbClr val="000000"/>
                </a:solidFill>
              </a:rPr>
              <a:pPr/>
              <a:t>15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A7E40286-605D-4BD5-9D63-6F43BBC4DFDF}" type="slidenum">
              <a:rPr lang="en-GB" sz="1200" smtClean="0">
                <a:solidFill>
                  <a:srgbClr val="000000"/>
                </a:solidFill>
              </a:rPr>
              <a:pPr/>
              <a:t>16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514CF1D7-E9E0-42EC-93A1-8F7968F35CB5}" type="slidenum">
              <a:rPr lang="en-GB" sz="1200" smtClean="0">
                <a:solidFill>
                  <a:srgbClr val="000000"/>
                </a:solidFill>
              </a:rPr>
              <a:pPr/>
              <a:t>17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5118C21C-5ED5-46AC-9AA8-60EA0ED82E2D}" type="slidenum">
              <a:rPr lang="en-GB" sz="1200" smtClean="0">
                <a:solidFill>
                  <a:srgbClr val="000000"/>
                </a:solidFill>
              </a:rPr>
              <a:pPr/>
              <a:t>18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7740992-270F-4887-ABD5-73891EEDB243}" type="slidenum">
              <a:rPr lang="en-GB" sz="1200" smtClean="0">
                <a:solidFill>
                  <a:srgbClr val="000000"/>
                </a:solidFill>
              </a:rPr>
              <a:pPr/>
              <a:t>19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62E92FCD-0CF9-47A6-BF4D-5012B30D150C}" type="slidenum">
              <a:rPr lang="en-GB" sz="1200" smtClean="0">
                <a:solidFill>
                  <a:srgbClr val="000000"/>
                </a:solidFill>
              </a:rPr>
              <a:pPr/>
              <a:t>20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334136CA-ECED-44E3-9486-FA9AEDE7E57C}" type="slidenum">
              <a:rPr lang="en-GB" sz="1200" smtClean="0">
                <a:solidFill>
                  <a:srgbClr val="000000"/>
                </a:solidFill>
              </a:rPr>
              <a:pPr/>
              <a:t>21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3C91FC33-F289-4B54-A1B2-392DD6963193}" type="slidenum">
              <a:rPr lang="en-GB" sz="1200" smtClean="0">
                <a:solidFill>
                  <a:srgbClr val="000000"/>
                </a:solidFill>
              </a:rPr>
              <a:pPr/>
              <a:t>22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975427C0-F057-48B2-A231-63DD5900F802}" type="slidenum">
              <a:rPr lang="en-GB" sz="1200" smtClean="0">
                <a:solidFill>
                  <a:srgbClr val="000000"/>
                </a:solidFill>
              </a:rPr>
              <a:pPr/>
              <a:t>23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433EB51-2B6B-4355-9CCE-236595C12739}" type="slidenum">
              <a:rPr lang="en-GB" sz="1200" smtClean="0">
                <a:solidFill>
                  <a:srgbClr val="000000"/>
                </a:solidFill>
              </a:rPr>
              <a:pPr/>
              <a:t>24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C2F5308-94D2-41FD-9810-4EBE24CC82AB}" type="slidenum">
              <a:rPr lang="en-GB" sz="1200" smtClean="0">
                <a:solidFill>
                  <a:srgbClr val="000000"/>
                </a:solidFill>
              </a:rPr>
              <a:pPr/>
              <a:t>25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352EB7F-1E40-47BE-9B23-078DF3943FC8}" type="slidenum">
              <a:rPr lang="en-GB" sz="1200" smtClean="0">
                <a:solidFill>
                  <a:srgbClr val="000000"/>
                </a:solidFill>
              </a:rPr>
              <a:pPr/>
              <a:t>26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A969A56E-A64D-4A82-A3AA-5A7585455C2C}" type="slidenum">
              <a:rPr lang="en-GB" sz="1200" smtClean="0">
                <a:solidFill>
                  <a:srgbClr val="000000"/>
                </a:solidFill>
              </a:rPr>
              <a:pPr/>
              <a:t>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177054D-791F-4BA9-8375-7811CB9B0F97}" type="slidenum">
              <a:rPr lang="en-GB" sz="1200" smtClean="0">
                <a:solidFill>
                  <a:srgbClr val="000000"/>
                </a:solidFill>
              </a:rPr>
              <a:pPr/>
              <a:t>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94776A63-A48A-4294-A2BF-528853BB5B1D}" type="slidenum">
              <a:rPr lang="en-GB" sz="1200" smtClean="0">
                <a:solidFill>
                  <a:srgbClr val="000000"/>
                </a:solidFill>
              </a:rPr>
              <a:pPr/>
              <a:t>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3EF69C9-3D00-4F6D-BADF-B945695F7C98}" type="slidenum">
              <a:rPr lang="en-GB" sz="1200" smtClean="0">
                <a:solidFill>
                  <a:srgbClr val="000000"/>
                </a:solidFill>
              </a:rPr>
              <a:pPr/>
              <a:t>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3C4B683-5CE3-43F9-9F1F-85753A969DB4}" type="slidenum">
              <a:rPr lang="en-GB" sz="1200" smtClean="0">
                <a:solidFill>
                  <a:srgbClr val="000000"/>
                </a:solidFill>
              </a:rPr>
              <a:pPr/>
              <a:t>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B5FD48A-510A-466D-AF91-67D91E60D802}" type="slidenum">
              <a:rPr lang="en-GB" sz="1200" smtClean="0">
                <a:solidFill>
                  <a:srgbClr val="000000"/>
                </a:solidFill>
              </a:rPr>
              <a:pPr/>
              <a:t>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1B5FD48A-510A-466D-AF91-67D91E60D802}" type="slidenum">
              <a:rPr lang="en-GB" sz="1200" smtClean="0">
                <a:solidFill>
                  <a:srgbClr val="000000"/>
                </a:solidFill>
              </a:rPr>
              <a:pPr/>
              <a:t>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8048-2517-4FB7-B685-50DA1D52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BF11-0EF9-45A4-99EE-C23773D18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A021-881D-4E61-9E2D-238D3A2E5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5925-D293-4534-8F41-6E22E6F68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8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9565-741A-4863-8876-4FE5825B4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2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FFA2-5E5D-4DCF-BF55-141C33CD1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8EFC-C40A-4B43-8AF7-49A799AB9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BFC3-CF63-49BB-B5A1-DB02A4AF0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8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C525-4302-4A20-BDB1-A7619E610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E266-D731-4524-A521-FCD8B47C2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EEA7-E301-4515-856A-7FCA7ED88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40268FC0-5E4A-4E33-B109-8778FC7E5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15367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19939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24511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29083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8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3" Type="http://schemas.openxmlformats.org/officeDocument/2006/relationships/image" Target="../media/image710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79.png"/><Relationship Id="rId4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0813" cy="1141413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Gaussův zákon elektrostatiky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t3.gstatic.com/images?q=tbn:ANd9GcTpE_kc5OY9fEBGFK30198aq3ZcgfJR-tAsXKpw78HkqAhsAd7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" y="2492896"/>
            <a:ext cx="16132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7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9619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Gaussův zákon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97632" y="1772816"/>
                <a:ext cx="4130352" cy="333347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Pro tok elektrické intenzity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libovolnou uzavřenou (Gaussovou) plochou </a:t>
                </a:r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S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obklopující celkový náboj </a:t>
                </a:r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Q 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platí</a:t>
                </a:r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  <a:p>
                <a:pPr algn="ctr"/>
                <a:endPara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32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∯"/>
                          <m:ctrlPr>
                            <a:rPr lang="cs-CZ" sz="32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3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32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3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3200" dirty="0">
                  <a:solidFill>
                    <a:srgbClr val="C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32" y="1772816"/>
                <a:ext cx="4130352" cy="33334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2325" r="7651" b="22965"/>
          <a:stretch/>
        </p:blipFill>
        <p:spPr bwMode="auto">
          <a:xfrm>
            <a:off x="4572000" y="1053430"/>
            <a:ext cx="4324351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19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18001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válcová symetrie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103068" y="3429000"/>
                <a:ext cx="2952328" cy="230749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28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přímé vlákno nekonečné délky:</a:t>
                </a:r>
              </a:p>
              <a:p>
                <a:endParaRPr lang="cs-CZ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68" y="3429000"/>
                <a:ext cx="2952328" cy="23074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blesk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5532" name="Picture 172" descr="http://img.pauzicka.zoznam.sk/pictures/Blesky_5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" y="1196752"/>
            <a:ext cx="4416425" cy="39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499992" y="1052736"/>
            <a:ext cx="475252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nábojová hustota elektronů:</a:t>
            </a:r>
          </a:p>
          <a:p>
            <a:r>
              <a:rPr lang="el-G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τ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≈ ‒1⋅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</a:t>
            </a:r>
            <a:r>
              <a:rPr lang="cs-CZ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−3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⋅m</a:t>
            </a:r>
            <a:r>
              <a:rPr lang="cs-CZ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−1</a:t>
            </a:r>
          </a:p>
          <a:p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ionizace vzduchu nastává při</a:t>
            </a:r>
          </a:p>
          <a:p>
            <a:r>
              <a:rPr lang="cs-CZ" sz="28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E</a:t>
            </a:r>
            <a:r>
              <a:rPr lang="cs-CZ" sz="2800" baseline="-25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ion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≈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3⋅10</a:t>
            </a:r>
            <a:r>
              <a:rPr lang="cs-CZ" sz="28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6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N⋅C</a:t>
            </a:r>
            <a:r>
              <a:rPr lang="cs-CZ" sz="28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−</a:t>
            </a:r>
            <a:r>
              <a:rPr lang="cs-CZ" sz="28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1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95536" y="5445224"/>
                <a:ext cx="2014926" cy="86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5224"/>
                <a:ext cx="2014926" cy="8600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2" y="2996009"/>
            <a:ext cx="55626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01025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rovinná symetrie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54918" y="908720"/>
            <a:ext cx="4117082" cy="4176464"/>
            <a:chOff x="-1533525" y="836712"/>
            <a:chExt cx="3829050" cy="378787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88" b="21304"/>
            <a:stretch/>
          </p:blipFill>
          <p:spPr bwMode="auto">
            <a:xfrm>
              <a:off x="-1533525" y="836712"/>
              <a:ext cx="3829050" cy="378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 bwMode="auto">
            <a:xfrm>
              <a:off x="1259632" y="3429000"/>
              <a:ext cx="1035893" cy="11955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</p:grpSp>
      <p:pic>
        <p:nvPicPr>
          <p:cNvPr id="737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t="53366" r="4062" b="7056"/>
          <a:stretch/>
        </p:blipFill>
        <p:spPr bwMode="auto">
          <a:xfrm>
            <a:off x="2987824" y="4005064"/>
            <a:ext cx="4104456" cy="25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716016" y="1063031"/>
                <a:ext cx="3240360" cy="236596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nevodivá rovinná plocha:</a:t>
                </a:r>
              </a:p>
              <a:p>
                <a:endParaRPr lang="cs-CZ" sz="32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063031"/>
                <a:ext cx="3240360" cy="2365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22201" y="2996952"/>
            <a:ext cx="5326063" cy="3525837"/>
            <a:chOff x="1202" y="1979"/>
            <a:chExt cx="3355" cy="2221"/>
          </a:xfrm>
        </p:grpSpPr>
        <p:pic>
          <p:nvPicPr>
            <p:cNvPr id="7475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74" r="49539" b="10413"/>
            <a:stretch>
              <a:fillRect/>
            </a:stretch>
          </p:blipFill>
          <p:spPr bwMode="auto">
            <a:xfrm>
              <a:off x="1202" y="1979"/>
              <a:ext cx="3356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4760" name="Rectangle 5"/>
            <p:cNvSpPr>
              <a:spLocks noChangeArrowheads="1"/>
            </p:cNvSpPr>
            <p:nvPr/>
          </p:nvSpPr>
          <p:spPr bwMode="auto">
            <a:xfrm>
              <a:off x="1817" y="3737"/>
              <a:ext cx="1175" cy="41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nabitý izolovaný vodič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46484" y="1916832"/>
            <a:ext cx="7813947" cy="9132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elektrická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intenzita uvnitř vodiče v ustáleném stavu je </a:t>
            </a:r>
            <a:r>
              <a:rPr lang="cs-CZ" sz="2800" dirty="0">
                <a:solidFill>
                  <a:srgbClr val="C00000"/>
                </a:solidFill>
                <a:latin typeface="+mn-lt"/>
              </a:rPr>
              <a:t>vždy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nulová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46484" y="1399445"/>
            <a:ext cx="7811716" cy="44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spcBef>
                <a:spcPts val="1500"/>
              </a:spcBef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vodič obsahuje volně pohyblivý náboj, z toho důvodu: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/>
        </p:blipFill>
        <p:spPr bwMode="auto">
          <a:xfrm>
            <a:off x="755576" y="3053680"/>
            <a:ext cx="7562850" cy="33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nabitý izolovaný vodič</a:t>
            </a:r>
            <a:endParaRPr lang="en-GB" dirty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46484" y="908720"/>
            <a:ext cx="7813947" cy="796245"/>
          </a:xfrm>
          <a:prstGeom prst="rect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elektrická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intenzita uvnitř vodiče v ustáleném stavu je </a:t>
            </a:r>
            <a:r>
              <a:rPr lang="cs-CZ" dirty="0">
                <a:solidFill>
                  <a:srgbClr val="C00000"/>
                </a:solidFill>
                <a:latin typeface="+mn-lt"/>
              </a:rPr>
              <a:t>vždy 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nulová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46485" y="1772816"/>
            <a:ext cx="7813947" cy="114711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Jestliže na izolovaný vodič přivedeme z vnějšku náboj, pak se 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všechen rozmístí na vnějším povrchu vodiče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Uvnitř vodiče nezůstane žádný volný náboj.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4" y="735190"/>
            <a:ext cx="7659960" cy="31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5" y="4090988"/>
            <a:ext cx="1470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2133029" y="4172448"/>
            <a:ext cx="6327403" cy="1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an insulated, charged metal sphere,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'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are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hemispherical shells with insulated handles into which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fits. If you place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' over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so that they form a sphere as a metal skin and then remove again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',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is unloaded and the charge on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' equals the initial charge on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experimentální důkaz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96975"/>
            <a:ext cx="50053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23850" y="4727575"/>
            <a:ext cx="8064500" cy="9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torsion balance experiment of Henry Cavendish who in 1797 was the first to experimentally measure the gravitational constant G. (Courtesy of the Journal of Measurement and Technology.)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‏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96975"/>
            <a:ext cx="2684462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Henry </a:t>
            </a:r>
            <a:r>
              <a:rPr lang="cs-CZ" dirty="0" err="1" smtClean="0">
                <a:solidFill>
                  <a:srgbClr val="C00000"/>
                </a:solidFill>
              </a:rPr>
              <a:t>Cavendish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1"/>
          <a:stretch/>
        </p:blipFill>
        <p:spPr bwMode="auto">
          <a:xfrm>
            <a:off x="609600" y="919708"/>
            <a:ext cx="4724400" cy="39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6536"/>
            <a:ext cx="4724400" cy="39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povrch nabitého vodiče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508104" y="3501008"/>
                <a:ext cx="2592288" cy="195662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vodivý povrch:</a:t>
                </a:r>
                <a:endParaRPr lang="cs-CZ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cs-CZ" sz="32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2592288" cy="1956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826606" y="1412776"/>
            <a:ext cx="3211993" cy="2016224"/>
            <a:chOff x="826606" y="1916832"/>
            <a:chExt cx="3211993" cy="2016224"/>
          </a:xfrm>
        </p:grpSpPr>
        <p:pic>
          <p:nvPicPr>
            <p:cNvPr id="7782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3" t="53827" r="5623" b="5933"/>
            <a:stretch>
              <a:fillRect/>
            </a:stretch>
          </p:blipFill>
          <p:spPr bwMode="auto">
            <a:xfrm>
              <a:off x="826606" y="1916832"/>
              <a:ext cx="3211993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31" name="AutoShape 7"/>
            <p:cNvSpPr>
              <a:spLocks noChangeArrowheads="1"/>
            </p:cNvSpPr>
            <p:nvPr/>
          </p:nvSpPr>
          <p:spPr bwMode="auto">
            <a:xfrm>
              <a:off x="2086000" y="3124200"/>
              <a:ext cx="685800" cy="304800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755576" y="3501008"/>
            <a:ext cx="3211994" cy="2166059"/>
            <a:chOff x="826606" y="4143261"/>
            <a:chExt cx="3211994" cy="2166059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6" b="5502"/>
            <a:stretch>
              <a:fillRect/>
            </a:stretch>
          </p:blipFill>
          <p:spPr bwMode="auto">
            <a:xfrm>
              <a:off x="826606" y="4143261"/>
              <a:ext cx="3211994" cy="216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32" name="AutoShape 8"/>
            <p:cNvSpPr>
              <a:spLocks noChangeArrowheads="1"/>
            </p:cNvSpPr>
            <p:nvPr/>
          </p:nvSpPr>
          <p:spPr bwMode="auto">
            <a:xfrm>
              <a:off x="1653952" y="5562600"/>
              <a:ext cx="685800" cy="304800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průchod nabitou vrstvou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761756" y="3861048"/>
                <a:ext cx="2800672" cy="128785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vodivý povrch:</a:t>
                </a:r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56" y="3861048"/>
                <a:ext cx="2800672" cy="12878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754116" y="1700808"/>
                <a:ext cx="2808312" cy="13976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nevodivá plocha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16" y="1700808"/>
                <a:ext cx="2808312" cy="13976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560" y="980728"/>
            <a:ext cx="8168711" cy="445379"/>
          </a:xfrm>
          <a:prstGeom prst="rect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při průchodu tenkou vrstvou náboje s plošnou hustotou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…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2555776" y="5589240"/>
                <a:ext cx="6008471" cy="784703"/>
              </a:xfrm>
              <a:prstGeom prst="rect">
                <a:avLst/>
              </a:prstGeom>
              <a:noFill/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extLst/>
            </p:spPr>
            <p:style>
              <a:lnRef idx="0">
                <a:schemeClr val="accent3"/>
              </a:lnRef>
              <a:fillRef idx="1001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 algn="r">
                  <a:spcBef>
                    <a:spcPts val="0"/>
                  </a:spcBef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… vzroste intenzita elektrického pole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32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cs-CZ" sz="32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32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cs-CZ" sz="32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589240"/>
                <a:ext cx="6008471" cy="784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819400" y="433388"/>
            <a:ext cx="3524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r>
              <a:rPr lang="en-GB" sz="2800" b="1" i="1">
                <a:solidFill>
                  <a:srgbClr val="FFFFFF"/>
                </a:solidFill>
              </a:rPr>
              <a:t>Více o elektrickém poli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3213" y="2687612"/>
            <a:ext cx="3052763" cy="2541588"/>
            <a:chOff x="794" y="1542"/>
            <a:chExt cx="1923" cy="1601"/>
          </a:xfrm>
        </p:grpSpPr>
        <p:pic>
          <p:nvPicPr>
            <p:cNvPr id="63496" name="Picture 5"/>
            <p:cNvPicPr>
              <a:picLocks noChangeAspect="1" noChangeArrowheads="1"/>
            </p:cNvPicPr>
            <p:nvPr/>
          </p:nvPicPr>
          <p:blipFill>
            <a:blip r:embed="rId3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1542"/>
              <a:ext cx="1269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úvod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60475" y="1052736"/>
            <a:ext cx="665956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pole některých symetrických nabitých těles jsou vyjádřena jednoduchými vztahy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nelze tyto vztahy odvodit podobně jednoduchým způsobem?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756947" y="2599033"/>
            <a:ext cx="4343445" cy="750847"/>
            <a:chOff x="3756947" y="2564904"/>
            <a:chExt cx="4343445" cy="825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3756947" y="2564904"/>
                  <a:ext cx="1678921" cy="82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GB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947" y="2564904"/>
                  <a:ext cx="1678921" cy="8259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ovéPole 4"/>
            <p:cNvSpPr txBox="1"/>
            <p:nvPr/>
          </p:nvSpPr>
          <p:spPr>
            <a:xfrm>
              <a:off x="5580063" y="2564904"/>
              <a:ext cx="25203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přímé vlákno nekonečné délky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779912" y="3789040"/>
            <a:ext cx="4343445" cy="750462"/>
            <a:chOff x="3779912" y="3830666"/>
            <a:chExt cx="4343445" cy="75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3779912" y="3830666"/>
                  <a:ext cx="1142877" cy="7504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GB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3830666"/>
                  <a:ext cx="1142877" cy="7504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ovéPole 12"/>
            <p:cNvSpPr txBox="1"/>
            <p:nvPr/>
          </p:nvSpPr>
          <p:spPr>
            <a:xfrm>
              <a:off x="5603028" y="3965910"/>
              <a:ext cx="252032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vodivý povrch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779912" y="4994145"/>
            <a:ext cx="4343445" cy="811119"/>
            <a:chOff x="3779912" y="4994145"/>
            <a:chExt cx="4343445" cy="811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3779912" y="4994145"/>
                  <a:ext cx="1805623" cy="811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GB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994145"/>
                  <a:ext cx="1805623" cy="81111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ovéPole 14"/>
            <p:cNvSpPr txBox="1"/>
            <p:nvPr/>
          </p:nvSpPr>
          <p:spPr>
            <a:xfrm>
              <a:off x="5603028" y="5014409"/>
              <a:ext cx="25203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pole kulové vrstvy pro </a:t>
              </a:r>
              <a:r>
                <a:rPr lang="cs-CZ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</a:t>
              </a:r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&gt; </a:t>
              </a:r>
              <a:r>
                <a:rPr lang="cs-CZ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25"/>
          <a:stretch/>
        </p:blipFill>
        <p:spPr bwMode="auto">
          <a:xfrm>
            <a:off x="457200" y="1066800"/>
            <a:ext cx="51800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dvě vodivé desky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43581" r="17622" b="17568"/>
          <a:stretch/>
        </p:blipFill>
        <p:spPr bwMode="auto">
          <a:xfrm>
            <a:off x="1475656" y="3676650"/>
            <a:ext cx="323850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980956" y="1359194"/>
                <a:ext cx="2592288" cy="156575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vodivý povrch:</a:t>
                </a:r>
                <a:endParaRPr lang="cs-CZ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6" y="1359194"/>
                <a:ext cx="2592288" cy="15657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690220" y="3789040"/>
                <a:ext cx="2880320" cy="206607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mezi vodivými deskami:</a:t>
                </a:r>
                <a:endParaRPr lang="cs-CZ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3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20" y="3789040"/>
                <a:ext cx="2880320" cy="20660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68" y="1556792"/>
            <a:ext cx="60960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kulová symetrie (kulová slupka)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244308" y="1628800"/>
                <a:ext cx="2140201" cy="1281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r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&gt; </a:t>
                </a:r>
                <a:r>
                  <a:rPr lang="cs-CZ" i="1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R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08" y="1628800"/>
                <a:ext cx="2140201" cy="1281698"/>
              </a:xfrm>
              <a:prstGeom prst="rect">
                <a:avLst/>
              </a:prstGeom>
              <a:blipFill rotWithShape="1">
                <a:blip r:embed="rId4"/>
                <a:stretch>
                  <a:fillRect l="-4274" t="-5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619672" y="1844824"/>
                <a:ext cx="1178912" cy="85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r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&lt; </a:t>
                </a:r>
                <a:r>
                  <a:rPr lang="cs-CZ" i="1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R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GB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44824"/>
                <a:ext cx="1178912" cy="852541"/>
              </a:xfrm>
              <a:prstGeom prst="rect">
                <a:avLst/>
              </a:prstGeom>
              <a:blipFill rotWithShape="1">
                <a:blip r:embed="rId5"/>
                <a:stretch>
                  <a:fillRect l="-8290" t="-79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se šipkou 3"/>
          <p:cNvCxnSpPr>
            <a:stCxn id="12" idx="3"/>
          </p:cNvCxnSpPr>
          <p:nvPr/>
        </p:nvCxnSpPr>
        <p:spPr bwMode="auto">
          <a:xfrm>
            <a:off x="2798584" y="2271095"/>
            <a:ext cx="981328" cy="4262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Přímá spojnice se šipkou 15"/>
          <p:cNvCxnSpPr>
            <a:stCxn id="11" idx="1"/>
          </p:cNvCxnSpPr>
          <p:nvPr/>
        </p:nvCxnSpPr>
        <p:spPr bwMode="auto">
          <a:xfrm flipH="1">
            <a:off x="5652120" y="2269649"/>
            <a:ext cx="592188" cy="2145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5"/>
          <a:stretch/>
        </p:blipFill>
        <p:spPr bwMode="auto">
          <a:xfrm>
            <a:off x="1981200" y="3526184"/>
            <a:ext cx="5105400" cy="27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kulová </a:t>
            </a:r>
            <a:r>
              <a:rPr lang="cs-CZ" dirty="0" smtClean="0">
                <a:solidFill>
                  <a:srgbClr val="C00000"/>
                </a:solidFill>
              </a:rPr>
              <a:t>symetrie (koule)</a:t>
            </a:r>
            <a:endParaRPr lang="en-GB" dirty="0"/>
          </a:p>
        </p:txBody>
      </p:sp>
      <p:grpSp>
        <p:nvGrpSpPr>
          <p:cNvPr id="4" name="Skupina 3"/>
          <p:cNvGrpSpPr/>
          <p:nvPr/>
        </p:nvGrpSpPr>
        <p:grpSpPr>
          <a:xfrm>
            <a:off x="683568" y="1203028"/>
            <a:ext cx="3093347" cy="2297980"/>
            <a:chOff x="323528" y="1004302"/>
            <a:chExt cx="3093347" cy="2297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323528" y="1004302"/>
                  <a:ext cx="2140201" cy="1281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r</a:t>
                  </a:r>
                  <a:r>
                    <a:rPr lang="cs-CZ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 &gt; </a:t>
                  </a:r>
                  <a:r>
                    <a:rPr lang="cs-CZ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R</a:t>
                  </a:r>
                  <a:r>
                    <a:rPr lang="cs-CZ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GB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8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004302"/>
                  <a:ext cx="2140201" cy="12816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274" t="-52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323528" y="2420887"/>
                  <a:ext cx="3093347" cy="88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cs-CZ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cs-CZ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sup>
                          <m:e>
                            <m:r>
                              <a:rPr lang="cs-CZ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cs-CZ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cs-CZ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nary>
                      </m:oMath>
                    </m:oMathPara>
                  </a14:m>
                  <a:endParaRPr lang="en-GB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420887"/>
                  <a:ext cx="3093347" cy="8813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Skupina 2"/>
          <p:cNvGrpSpPr/>
          <p:nvPr/>
        </p:nvGrpSpPr>
        <p:grpSpPr>
          <a:xfrm>
            <a:off x="5583109" y="1203027"/>
            <a:ext cx="3473900" cy="2269255"/>
            <a:chOff x="6015157" y="1004302"/>
            <a:chExt cx="3473900" cy="2269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6015157" y="1004302"/>
                  <a:ext cx="2514150" cy="1292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r</a:t>
                  </a:r>
                  <a:r>
                    <a:rPr lang="cs-CZ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 &lt; </a:t>
                  </a:r>
                  <a:r>
                    <a:rPr lang="cs-CZ" i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R</a:t>
                  </a:r>
                  <a:r>
                    <a:rPr lang="cs-CZ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GB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cs-CZ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cs-CZ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cs-CZ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8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157" y="1004302"/>
                  <a:ext cx="2514150" cy="12923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883" t="-51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6015157" y="2420888"/>
                  <a:ext cx="3473900" cy="852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cs-CZ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𝑟</m:t>
                            </m:r>
                          </m:sup>
                          <m:e>
                            <m:r>
                              <a:rPr lang="cs-CZ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cs-CZ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cs-CZ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cs-CZ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cs-CZ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nary>
                      </m:oMath>
                    </m:oMathPara>
                  </a14:m>
                  <a:endParaRPr lang="en-GB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157" y="2420888"/>
                  <a:ext cx="3473900" cy="85266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87624" y="2852936"/>
            <a:ext cx="7032203" cy="3776911"/>
            <a:chOff x="576" y="1632"/>
            <a:chExt cx="4874" cy="2635"/>
          </a:xfrm>
        </p:grpSpPr>
        <p:pic>
          <p:nvPicPr>
            <p:cNvPr id="8294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632"/>
              <a:ext cx="3072" cy="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94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552"/>
              <a:ext cx="4875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8294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/>
          <a:stretch/>
        </p:blipFill>
        <p:spPr bwMode="auto">
          <a:xfrm>
            <a:off x="1295400" y="980728"/>
            <a:ext cx="6553200" cy="1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příklad (koule)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96752"/>
            <a:ext cx="57912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kontrolní otázky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52339"/>
            <a:ext cx="7048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kontrolní otázky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33400" y="152400"/>
            <a:ext cx="8144110" cy="2133601"/>
            <a:chOff x="533400" y="152400"/>
            <a:chExt cx="8144110" cy="2133601"/>
          </a:xfrm>
        </p:grpSpPr>
        <p:sp>
          <p:nvSpPr>
            <p:cNvPr id="17430" name="Rectangle 2"/>
            <p:cNvSpPr>
              <a:spLocks noChangeArrowheads="1"/>
            </p:cNvSpPr>
            <p:nvPr/>
          </p:nvSpPr>
          <p:spPr bwMode="auto">
            <a:xfrm>
              <a:off x="533400" y="152400"/>
              <a:ext cx="8144110" cy="213360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94144" y="845640"/>
              <a:ext cx="7690205" cy="1335586"/>
              <a:chOff x="594144" y="845640"/>
              <a:chExt cx="7690205" cy="1335586"/>
            </a:xfrm>
          </p:grpSpPr>
          <p:grpSp>
            <p:nvGrpSpPr>
              <p:cNvPr id="17431" name="Group 3"/>
              <p:cNvGrpSpPr>
                <a:grpSpLocks/>
              </p:cNvGrpSpPr>
              <p:nvPr/>
            </p:nvGrpSpPr>
            <p:grpSpPr bwMode="auto">
              <a:xfrm>
                <a:off x="1009650" y="914400"/>
                <a:ext cx="4419601" cy="1266826"/>
                <a:chOff x="636" y="576"/>
                <a:chExt cx="2784" cy="798"/>
              </a:xfrm>
            </p:grpSpPr>
            <p:sp>
              <p:nvSpPr>
                <p:cNvPr id="17433" name="Freeform 7"/>
                <p:cNvSpPr>
                  <a:spLocks noChangeArrowheads="1"/>
                </p:cNvSpPr>
                <p:nvPr/>
              </p:nvSpPr>
              <p:spPr bwMode="auto">
                <a:xfrm>
                  <a:off x="636" y="576"/>
                  <a:ext cx="864" cy="798"/>
                </a:xfrm>
                <a:custGeom>
                  <a:avLst/>
                  <a:gdLst>
                    <a:gd name="T0" fmla="*/ 81 w 708"/>
                    <a:gd name="T1" fmla="*/ 221 h 606"/>
                    <a:gd name="T2" fmla="*/ 198 w 708"/>
                    <a:gd name="T3" fmla="*/ 87 h 606"/>
                    <a:gd name="T4" fmla="*/ 256 w 708"/>
                    <a:gd name="T5" fmla="*/ 63 h 606"/>
                    <a:gd name="T6" fmla="*/ 278 w 708"/>
                    <a:gd name="T7" fmla="*/ 47 h 606"/>
                    <a:gd name="T8" fmla="*/ 498 w 708"/>
                    <a:gd name="T9" fmla="*/ 0 h 606"/>
                    <a:gd name="T10" fmla="*/ 710 w 708"/>
                    <a:gd name="T11" fmla="*/ 32 h 606"/>
                    <a:gd name="T12" fmla="*/ 842 w 708"/>
                    <a:gd name="T13" fmla="*/ 198 h 606"/>
                    <a:gd name="T14" fmla="*/ 864 w 708"/>
                    <a:gd name="T15" fmla="*/ 284 h 606"/>
                    <a:gd name="T16" fmla="*/ 761 w 708"/>
                    <a:gd name="T17" fmla="*/ 648 h 606"/>
                    <a:gd name="T18" fmla="*/ 681 w 708"/>
                    <a:gd name="T19" fmla="*/ 743 h 606"/>
                    <a:gd name="T20" fmla="*/ 461 w 708"/>
                    <a:gd name="T21" fmla="*/ 798 h 606"/>
                    <a:gd name="T22" fmla="*/ 190 w 708"/>
                    <a:gd name="T23" fmla="*/ 758 h 606"/>
                    <a:gd name="T24" fmla="*/ 81 w 708"/>
                    <a:gd name="T25" fmla="*/ 703 h 606"/>
                    <a:gd name="T26" fmla="*/ 59 w 708"/>
                    <a:gd name="T27" fmla="*/ 687 h 606"/>
                    <a:gd name="T28" fmla="*/ 0 w 708"/>
                    <a:gd name="T29" fmla="*/ 569 h 606"/>
                    <a:gd name="T30" fmla="*/ 59 w 708"/>
                    <a:gd name="T31" fmla="*/ 269 h 606"/>
                    <a:gd name="T32" fmla="*/ 81 w 708"/>
                    <a:gd name="T33" fmla="*/ 221 h 6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8"/>
                    <a:gd name="T52" fmla="*/ 0 h 606"/>
                    <a:gd name="T53" fmla="*/ 708 w 708"/>
                    <a:gd name="T54" fmla="*/ 606 h 6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8" h="606">
                      <a:moveTo>
                        <a:pt x="66" y="168"/>
                      </a:moveTo>
                      <a:cubicBezTo>
                        <a:pt x="86" y="109"/>
                        <a:pt x="100" y="82"/>
                        <a:pt x="162" y="66"/>
                      </a:cubicBezTo>
                      <a:cubicBezTo>
                        <a:pt x="204" y="38"/>
                        <a:pt x="151" y="70"/>
                        <a:pt x="210" y="48"/>
                      </a:cubicBezTo>
                      <a:cubicBezTo>
                        <a:pt x="217" y="45"/>
                        <a:pt x="221" y="38"/>
                        <a:pt x="228" y="36"/>
                      </a:cubicBezTo>
                      <a:cubicBezTo>
                        <a:pt x="286" y="17"/>
                        <a:pt x="349" y="15"/>
                        <a:pt x="408" y="0"/>
                      </a:cubicBezTo>
                      <a:cubicBezTo>
                        <a:pt x="482" y="4"/>
                        <a:pt x="519" y="8"/>
                        <a:pt x="582" y="24"/>
                      </a:cubicBezTo>
                      <a:cubicBezTo>
                        <a:pt x="620" y="62"/>
                        <a:pt x="672" y="97"/>
                        <a:pt x="690" y="150"/>
                      </a:cubicBezTo>
                      <a:cubicBezTo>
                        <a:pt x="697" y="172"/>
                        <a:pt x="708" y="216"/>
                        <a:pt x="708" y="216"/>
                      </a:cubicBezTo>
                      <a:cubicBezTo>
                        <a:pt x="700" y="322"/>
                        <a:pt x="671" y="399"/>
                        <a:pt x="624" y="492"/>
                      </a:cubicBezTo>
                      <a:cubicBezTo>
                        <a:pt x="612" y="515"/>
                        <a:pt x="581" y="556"/>
                        <a:pt x="558" y="564"/>
                      </a:cubicBezTo>
                      <a:cubicBezTo>
                        <a:pt x="488" y="587"/>
                        <a:pt x="459" y="600"/>
                        <a:pt x="378" y="606"/>
                      </a:cubicBezTo>
                      <a:cubicBezTo>
                        <a:pt x="303" y="601"/>
                        <a:pt x="229" y="594"/>
                        <a:pt x="156" y="576"/>
                      </a:cubicBezTo>
                      <a:cubicBezTo>
                        <a:pt x="117" y="566"/>
                        <a:pt x="99" y="556"/>
                        <a:pt x="66" y="534"/>
                      </a:cubicBezTo>
                      <a:cubicBezTo>
                        <a:pt x="60" y="530"/>
                        <a:pt x="48" y="522"/>
                        <a:pt x="48" y="522"/>
                      </a:cubicBezTo>
                      <a:cubicBezTo>
                        <a:pt x="29" y="493"/>
                        <a:pt x="11" y="465"/>
                        <a:pt x="0" y="432"/>
                      </a:cubicBezTo>
                      <a:cubicBezTo>
                        <a:pt x="7" y="353"/>
                        <a:pt x="23" y="279"/>
                        <a:pt x="48" y="204"/>
                      </a:cubicBezTo>
                      <a:cubicBezTo>
                        <a:pt x="52" y="191"/>
                        <a:pt x="62" y="181"/>
                        <a:pt x="66" y="16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434" name="Freeform 10"/>
                <p:cNvSpPr>
                  <a:spLocks/>
                </p:cNvSpPr>
                <p:nvPr/>
              </p:nvSpPr>
              <p:spPr bwMode="auto">
                <a:xfrm>
                  <a:off x="3036" y="960"/>
                  <a:ext cx="384" cy="201"/>
                </a:xfrm>
                <a:custGeom>
                  <a:avLst/>
                  <a:gdLst>
                    <a:gd name="T0" fmla="*/ 384 w 384"/>
                    <a:gd name="T1" fmla="*/ 192 h 201"/>
                    <a:gd name="T2" fmla="*/ 192 w 384"/>
                    <a:gd name="T3" fmla="*/ 54 h 201"/>
                    <a:gd name="T4" fmla="*/ 264 w 384"/>
                    <a:gd name="T5" fmla="*/ 192 h 201"/>
                    <a:gd name="T6" fmla="*/ 0 w 384"/>
                    <a:gd name="T7" fmla="*/ 0 h 2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01"/>
                    <a:gd name="T14" fmla="*/ 384 w 384"/>
                    <a:gd name="T15" fmla="*/ 201 h 2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01">
                      <a:moveTo>
                        <a:pt x="384" y="192"/>
                      </a:moveTo>
                      <a:cubicBezTo>
                        <a:pt x="352" y="169"/>
                        <a:pt x="212" y="54"/>
                        <a:pt x="192" y="54"/>
                      </a:cubicBezTo>
                      <a:cubicBezTo>
                        <a:pt x="172" y="54"/>
                        <a:pt x="296" y="201"/>
                        <a:pt x="264" y="192"/>
                      </a:cubicBezTo>
                      <a:cubicBezTo>
                        <a:pt x="232" y="183"/>
                        <a:pt x="55" y="40"/>
                        <a:pt x="0" y="0"/>
                      </a:cubicBezTo>
                    </a:path>
                  </a:pathLst>
                </a:custGeom>
                <a:noFill/>
                <a:ln w="28440">
                  <a:solidFill>
                    <a:srgbClr val="FF505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bdélník 3"/>
                  <p:cNvSpPr/>
                  <p:nvPr/>
                </p:nvSpPr>
                <p:spPr>
                  <a:xfrm>
                    <a:off x="1460450" y="1326214"/>
                    <a:ext cx="470000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  <m:brk m:alnAt="24"/>
                            </m:rPr>
                            <a:rPr lang="el-G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Obdélník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0450" y="1326214"/>
                    <a:ext cx="470000" cy="443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bdélník 27"/>
                  <p:cNvSpPr/>
                  <p:nvPr/>
                </p:nvSpPr>
                <p:spPr>
                  <a:xfrm>
                    <a:off x="594144" y="969578"/>
                    <a:ext cx="641522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24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8" name="Obdélník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44" y="969578"/>
                    <a:ext cx="641522" cy="44319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Obdélník 30"/>
                  <p:cNvSpPr/>
                  <p:nvPr/>
                </p:nvSpPr>
                <p:spPr>
                  <a:xfrm>
                    <a:off x="2463081" y="845640"/>
                    <a:ext cx="2911758" cy="9991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∯"/>
                              <m:limLoc m:val="undOvr"/>
                              <m:ctrlPr>
                                <a:rPr lang="cs-CZ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cs-CZ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cs-CZ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cs-CZ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nary>
                          <m:r>
                            <a:rPr lang="cs-CZ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∭"/>
                              <m:limLoc m:val="undOvr"/>
                              <m:ctrlPr>
                                <a:rPr lang="cs-CZ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cs-CZ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div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cs-CZ" sz="20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nary>
                        </m:oMath>
                      </m:oMathPara>
                    </a14:m>
                    <a:endParaRPr lang="en-GB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1" name="Obdélník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081" y="845640"/>
                    <a:ext cx="2911758" cy="99918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bdélník 9"/>
                  <p:cNvSpPr/>
                  <p:nvPr/>
                </p:nvSpPr>
                <p:spPr>
                  <a:xfrm>
                    <a:off x="5451715" y="1536369"/>
                    <a:ext cx="2832634" cy="64485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cs-CZ" sz="18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div</m:t>
                          </m:r>
                          <m:r>
                            <a:rPr lang="cs-CZ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cs-CZ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1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oMath>
                      </m:oMathPara>
                    </a14:m>
                    <a:endParaRPr lang="en-GB" sz="1800" dirty="0"/>
                  </a:p>
                </p:txBody>
              </p:sp>
            </mc:Choice>
            <mc:Fallback xmlns="">
              <p:sp>
                <p:nvSpPr>
                  <p:cNvPr id="10" name="Obdélník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15" y="1536369"/>
                    <a:ext cx="2832634" cy="64485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95536" y="5680871"/>
            <a:ext cx="1808163" cy="446088"/>
            <a:chOff x="877" y="3471"/>
            <a:chExt cx="1139" cy="281"/>
          </a:xfrm>
        </p:grpSpPr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877" y="3471"/>
              <a:ext cx="87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r>
                <a:rPr lang="en-GB" dirty="0" err="1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libovolné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1776" y="3504"/>
              <a:ext cx="240" cy="240"/>
            </a:xfrm>
            <a:prstGeom prst="ellipse">
              <a:avLst/>
            </a:prstGeom>
            <a:noFill/>
            <a:ln w="1908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5508104" y="5251673"/>
            <a:ext cx="685800" cy="409575"/>
          </a:xfrm>
          <a:prstGeom prst="rightArrow">
            <a:avLst>
              <a:gd name="adj1" fmla="val 50000"/>
              <a:gd name="adj2" fmla="val 41860"/>
            </a:avLst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2400300" y="3733799"/>
            <a:ext cx="1962150" cy="1295284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5016" name="Freeform 24"/>
          <p:cNvSpPr>
            <a:spLocks/>
          </p:cNvSpPr>
          <p:nvPr/>
        </p:nvSpPr>
        <p:spPr bwMode="auto">
          <a:xfrm>
            <a:off x="2743200" y="2286000"/>
            <a:ext cx="304800" cy="1447799"/>
          </a:xfrm>
          <a:custGeom>
            <a:avLst/>
            <a:gdLst>
              <a:gd name="T0" fmla="*/ 0 w 848"/>
              <a:gd name="T1" fmla="*/ 0 h 4234"/>
              <a:gd name="T2" fmla="*/ 304441 w 848"/>
              <a:gd name="T3" fmla="*/ 1523640 h 4234"/>
              <a:gd name="T4" fmla="*/ 0 60000 65536"/>
              <a:gd name="T5" fmla="*/ 0 60000 65536"/>
              <a:gd name="T6" fmla="*/ 0 w 848"/>
              <a:gd name="T7" fmla="*/ 0 h 4234"/>
              <a:gd name="T8" fmla="*/ 848 w 848"/>
              <a:gd name="T9" fmla="*/ 4234 h 4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8" h="4234">
                <a:moveTo>
                  <a:pt x="0" y="0"/>
                </a:moveTo>
                <a:lnTo>
                  <a:pt x="847" y="4233"/>
                </a:lnTo>
              </a:path>
            </a:pathLst>
          </a:cu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Gaussova-</a:t>
            </a:r>
            <a:r>
              <a:rPr lang="cs-CZ" dirty="0" err="1" smtClean="0">
                <a:solidFill>
                  <a:srgbClr val="C00000"/>
                </a:solidFill>
              </a:rPr>
              <a:t>Ostrogradského</a:t>
            </a:r>
            <a:r>
              <a:rPr lang="cs-CZ" dirty="0" smtClean="0">
                <a:solidFill>
                  <a:srgbClr val="C00000"/>
                </a:solidFill>
              </a:rPr>
              <a:t> věta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664780" y="5010033"/>
                <a:ext cx="2012730" cy="97283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div</m:t>
                      </m:r>
                      <m:acc>
                        <m:accPr>
                          <m:chr m:val="⃗"/>
                          <m:ctrlPr>
                            <a:rPr lang="cs-CZ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GB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80" y="5010033"/>
                <a:ext cx="2012730" cy="9728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930277" y="2420888"/>
            <a:ext cx="5745829" cy="1489410"/>
            <a:chOff x="930277" y="2420888"/>
            <a:chExt cx="5745829" cy="1489410"/>
          </a:xfrm>
        </p:grpSpPr>
        <p:sp>
          <p:nvSpPr>
            <p:cNvPr id="17429" name="Text Box 15"/>
            <p:cNvSpPr txBox="1">
              <a:spLocks noChangeArrowheads="1"/>
            </p:cNvSpPr>
            <p:nvPr/>
          </p:nvSpPr>
          <p:spPr bwMode="auto">
            <a:xfrm>
              <a:off x="930277" y="2852737"/>
              <a:ext cx="2273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>
                <a:lnSpc>
                  <a:spcPct val="99000"/>
                </a:lnSpc>
              </a:pPr>
              <a:r>
                <a:rPr lang="en-GB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Gaussův</a:t>
              </a: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zákon</a:t>
              </a:r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:</a:t>
              </a:r>
              <a:r>
                <a:rPr lang="en-GB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délník 6"/>
                <p:cNvSpPr/>
                <p:nvPr/>
              </p:nvSpPr>
              <p:spPr>
                <a:xfrm>
                  <a:off x="3150890" y="2534135"/>
                  <a:ext cx="3260316" cy="11866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∯"/>
                            <m:limLoc m:val="undOvr"/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acc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cs-CZ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nary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∭"/>
                            <m:limLoc m:val="undOvr"/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4"/>
                              </m:rPr>
                              <a:rPr lang="el-GR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m:rPr>
                                <m:nor/>
                              </m:rPr>
                              <a:rPr lang="cs-CZ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r>
                              <a:rPr lang="cs-CZ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nary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Obdélní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890" y="2534135"/>
                  <a:ext cx="3260316" cy="118660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5057556" y="2599447"/>
              <a:ext cx="1379029" cy="1310851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délník 7"/>
                <p:cNvSpPr/>
                <p:nvPr/>
              </p:nvSpPr>
              <p:spPr>
                <a:xfrm>
                  <a:off x="6197064" y="2420888"/>
                  <a:ext cx="479042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7064" y="2420888"/>
                  <a:ext cx="479042" cy="44319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423792" y="3724540"/>
                <a:ext cx="1995290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∭"/>
                          <m:limLoc m:val="undOvr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2" y="3724540"/>
                <a:ext cx="1995290" cy="117852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1691680" y="4842760"/>
                <a:ext cx="3480505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cs-CZ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div</m:t>
                              </m:r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42760"/>
                <a:ext cx="3480505" cy="117852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557512" y="3716036"/>
                <a:ext cx="1863202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div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12" y="3716036"/>
                <a:ext cx="1863202" cy="117852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  <p:bldP spid="85015" grpId="0" animBg="1"/>
      <p:bldP spid="85016" grpId="0" animBg="1"/>
      <p:bldP spid="6" grpId="0" animBg="1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Group 5"/>
          <p:cNvGrpSpPr>
            <a:grpSpLocks/>
          </p:cNvGrpSpPr>
          <p:nvPr/>
        </p:nvGrpSpPr>
        <p:grpSpPr bwMode="auto">
          <a:xfrm>
            <a:off x="892695" y="1207442"/>
            <a:ext cx="6536805" cy="2941638"/>
            <a:chOff x="576" y="672"/>
            <a:chExt cx="4631" cy="2357"/>
          </a:xfrm>
        </p:grpSpPr>
        <p:pic>
          <p:nvPicPr>
            <p:cNvPr id="645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72"/>
              <a:ext cx="4632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452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7" t="17647" b="12479"/>
            <a:stretch>
              <a:fillRect/>
            </a:stretch>
          </p:blipFill>
          <p:spPr bwMode="auto">
            <a:xfrm>
              <a:off x="2304" y="918"/>
              <a:ext cx="33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452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7" t="17647" b="12479"/>
            <a:stretch>
              <a:fillRect/>
            </a:stretch>
          </p:blipFill>
          <p:spPr bwMode="auto">
            <a:xfrm>
              <a:off x="4560" y="918"/>
              <a:ext cx="33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5940424" y="2586970"/>
            <a:ext cx="1600201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7347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objemový tok tekutiny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971600" y="4304651"/>
                <a:ext cx="3039935" cy="92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/>
                    <a:ea typeface="Cambria Math"/>
                  </a:rPr>
                  <a:t>objem tekutiny za 1 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GB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04651"/>
                <a:ext cx="3039935" cy="929485"/>
              </a:xfrm>
              <a:prstGeom prst="rect">
                <a:avLst/>
              </a:prstGeom>
              <a:blipFill rotWithShape="1">
                <a:blip r:embed="rId5"/>
                <a:stretch>
                  <a:fillRect l="-3006" t="-7190" r="-2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916441" y="4293096"/>
                <a:ext cx="3039935" cy="152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/>
                    <a:ea typeface="Cambria Math"/>
                  </a:rPr>
                  <a:t>objem tekutiny za 1 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sz="3600" b="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sz="3600" b="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3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cs-CZ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3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sz="2800" dirty="0">
                  <a:solidFill>
                    <a:srgbClr val="C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441" y="4293096"/>
                <a:ext cx="3039935" cy="1523174"/>
              </a:xfrm>
              <a:prstGeom prst="rect">
                <a:avLst/>
              </a:prstGeom>
              <a:blipFill rotWithShape="1">
                <a:blip r:embed="rId6"/>
                <a:stretch>
                  <a:fillRect l="-3213" t="-4400" r="-2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732240" y="2586970"/>
                <a:ext cx="68538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586970"/>
                <a:ext cx="685380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3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6"/>
          <a:stretch/>
        </p:blipFill>
        <p:spPr bwMode="auto">
          <a:xfrm>
            <a:off x="4968552" y="2852936"/>
            <a:ext cx="3995936" cy="342862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/>
          <a:stretch>
            <a:fillRect/>
          </a:stretch>
        </p:blipFill>
        <p:spPr bwMode="auto">
          <a:xfrm>
            <a:off x="4896544" y="1025252"/>
            <a:ext cx="4191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tok elektrické intenzity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47149" y="908720"/>
                <a:ext cx="3555589" cy="1298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Cambria Math"/>
                  </a:rPr>
                  <a:t>tok elektrické intenzity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Cambria Math"/>
                  </a:rPr>
                  <a:t> </a:t>
                </a:r>
              </a:p>
              <a:p>
                <a:pPr lvl="0"/>
                <a:r>
                  <a:rPr lang="cs-CZ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  <a:ea typeface="Cambria Math"/>
                  </a:rPr>
                  <a:t>elementem plochy</a:t>
                </a:r>
                <a:endParaRPr lang="cs-CZ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9" y="908720"/>
                <a:ext cx="3555589" cy="1298241"/>
              </a:xfrm>
              <a:prstGeom prst="rect">
                <a:avLst/>
              </a:prstGeom>
              <a:blipFill rotWithShape="1">
                <a:blip r:embed="rId5"/>
                <a:stretch>
                  <a:fillRect l="-2573" t="-1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697715" y="2417506"/>
                <a:ext cx="2650149" cy="1083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5" y="2417506"/>
                <a:ext cx="2650149" cy="10835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92741" y="3609280"/>
                <a:ext cx="4007251" cy="234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tok elektrické intenzity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</a:t>
                </a:r>
              </a:p>
              <a:p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plochou</a:t>
                </a:r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4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4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4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4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cs-CZ" sz="4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4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3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36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1" y="3609280"/>
                <a:ext cx="4007251" cy="234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tok intenzity několika polí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88032" y="3322329"/>
                <a:ext cx="8604448" cy="21137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tok celkové elektrické intenzity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plochou</a:t>
                </a:r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/>
                  </a:rPr>
                  <a:t> S</a:t>
                </a:r>
              </a:p>
              <a:p>
                <a:endParaRPr lang="cs-CZ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cs-CZ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cs-CZ" sz="3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sz="320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∬"/>
                              <m:ctrlPr>
                                <a:rPr lang="cs-CZ" sz="3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sz="3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3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cs-CZ" sz="3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3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3322329"/>
                <a:ext cx="8604448" cy="2113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97715" y="1571173"/>
                <a:ext cx="1836272" cy="1209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5" y="1571173"/>
                <a:ext cx="1836272" cy="12097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2699792" y="1953971"/>
            <a:ext cx="309634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 princip superpozice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75" name="Text Box 11"/>
              <p:cNvSpPr txBox="1">
                <a:spLocks noChangeArrowheads="1"/>
              </p:cNvSpPr>
              <p:nvPr/>
            </p:nvSpPr>
            <p:spPr bwMode="auto">
              <a:xfrm>
                <a:off x="4495800" y="1143000"/>
                <a:ext cx="3962400" cy="190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>
                  <a:spcBef>
                    <a:spcPts val="1500"/>
                  </a:spcBef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velikost </a:t>
                </a:r>
                <a:r>
                  <a:rPr lang="cs-CZ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E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intenzity v daném místě je </a:t>
                </a:r>
                <a:r>
                  <a:rPr lang="cs-CZ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úměrna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) hustotě siločar, tj. počtu siločar na jednotku plochy kolmé k siločarám v daném místě:</a:t>
                </a:r>
              </a:p>
            </p:txBody>
          </p:sp>
        </mc:Choice>
        <mc:Fallback xmlns="">
          <p:sp>
            <p:nvSpPr>
              <p:cNvPr id="6247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1143000"/>
                <a:ext cx="3962400" cy="1901825"/>
              </a:xfrm>
              <a:prstGeom prst="rect">
                <a:avLst/>
              </a:prstGeom>
              <a:blipFill rotWithShape="1">
                <a:blip r:embed="rId3"/>
                <a:stretch>
                  <a:fillRect l="-2462" t="-3537" r="-1846" b="-64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83" name="Freeform 19"/>
          <p:cNvSpPr>
            <a:spLocks/>
          </p:cNvSpPr>
          <p:nvPr/>
        </p:nvSpPr>
        <p:spPr bwMode="auto">
          <a:xfrm>
            <a:off x="4356100" y="3717032"/>
            <a:ext cx="215900" cy="406400"/>
          </a:xfrm>
          <a:custGeom>
            <a:avLst/>
            <a:gdLst>
              <a:gd name="T0" fmla="*/ 215541 w 601"/>
              <a:gd name="T1" fmla="*/ 0 h 1130"/>
              <a:gd name="T2" fmla="*/ 0 w 601"/>
              <a:gd name="T3" fmla="*/ 406040 h 1130"/>
              <a:gd name="T4" fmla="*/ 0 60000 65536"/>
              <a:gd name="T5" fmla="*/ 0 60000 65536"/>
              <a:gd name="T6" fmla="*/ 0 w 601"/>
              <a:gd name="T7" fmla="*/ 0 h 1130"/>
              <a:gd name="T8" fmla="*/ 601 w 601"/>
              <a:gd name="T9" fmla="*/ 1130 h 1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1" h="1130">
                <a:moveTo>
                  <a:pt x="600" y="0"/>
                </a:moveTo>
                <a:lnTo>
                  <a:pt x="0" y="1129"/>
                </a:lnTo>
              </a:path>
            </a:pathLst>
          </a:cu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3385964" y="4077072"/>
            <a:ext cx="1439863" cy="1223963"/>
          </a:xfrm>
          <a:prstGeom prst="ellips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85" name="Text Box 21"/>
              <p:cNvSpPr txBox="1">
                <a:spLocks noChangeArrowheads="1"/>
              </p:cNvSpPr>
              <p:nvPr/>
            </p:nvSpPr>
            <p:spPr bwMode="auto">
              <a:xfrm>
                <a:off x="5004048" y="5013176"/>
                <a:ext cx="3960440" cy="1547028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celkový </a:t>
                </a:r>
                <a:r>
                  <a:rPr lang="en-GB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tok</a:t>
                </a:r>
                <a:r>
                  <a:rPr lang="en-GB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je </a:t>
                </a:r>
                <a:r>
                  <a:rPr lang="en-GB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úměrný</a:t>
                </a:r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celkovému </a:t>
                </a:r>
                <a:r>
                  <a:rPr lang="en-GB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počtu</a:t>
                </a:r>
                <a:r>
                  <a:rPr lang="en-GB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průchodů </a:t>
                </a:r>
                <a:r>
                  <a:rPr lang="en-GB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siločar</a:t>
                </a:r>
                <a:r>
                  <a:rPr lang="en-GB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en-GB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plochou</a:t>
                </a:r>
                <a:endPara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>
                  <a:spcBef>
                    <a:spcPts val="0"/>
                  </a:spcBef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(s příslušnými znaménky)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248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5013176"/>
                <a:ext cx="3960440" cy="15470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90" name="Picture 26"/>
          <p:cNvPicPr>
            <a:picLocks noChangeAspect="1" noChangeArrowheads="1"/>
          </p:cNvPicPr>
          <p:nvPr/>
        </p:nvPicPr>
        <p:blipFill>
          <a:blip r:embed="rId5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8" t="78450" r="5023" b="5223"/>
          <a:stretch>
            <a:fillRect/>
          </a:stretch>
        </p:blipFill>
        <p:spPr bwMode="auto">
          <a:xfrm>
            <a:off x="7307014" y="3501008"/>
            <a:ext cx="14414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tok vyjádřený počtem siločar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4513263" y="2996952"/>
                <a:ext cx="2210542" cy="861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func>
                            <m:func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263" y="2996952"/>
                <a:ext cx="2210542" cy="861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374836" y="3789040"/>
                <a:ext cx="7221500" cy="121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cs-CZ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</a:rPr>
                  <a:t>Tok</a:t>
                </a:r>
                <a:r>
                  <a:rPr lang="cs-CZ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</a:rPr>
                  <a:t> intenzity plochou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cs-CZ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cs-CZ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"/>
                  </a:rPr>
                  <a:t>: </a:t>
                </a:r>
                <a:endParaRPr lang="cs-CZ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func>
                        <m:func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cs-CZ" sz="28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∝</m:t>
                          </m:r>
                          <m:f>
                            <m:fPr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func>
                                <m:funcPr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m:rPr>
                              <m:nor/>
                            </m:rPr>
                            <a:rPr lang="cs-CZ" sz="20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a typeface="Cambria Math"/>
                            </a:rPr>
                            <m:t> </m:t>
                          </m:r>
                        </m:e>
                      </m:func>
                      <m:r>
                        <m:rPr>
                          <m:sty m:val="p"/>
                        </m:rP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func>
                        <m:func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6" y="3789040"/>
                <a:ext cx="7221500" cy="1212383"/>
              </a:xfrm>
              <a:prstGeom prst="rect">
                <a:avLst/>
              </a:prstGeom>
              <a:blipFill rotWithShape="1">
                <a:blip r:embed="rId7"/>
                <a:stretch>
                  <a:fillRect l="-1266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863851" y="908720"/>
            <a:ext cx="3492125" cy="2409051"/>
            <a:chOff x="863851" y="1091957"/>
            <a:chExt cx="3492125" cy="2409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47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579" y="1091957"/>
                  <a:ext cx="533400" cy="5968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9pPr>
                </a:lstStyle>
                <a:p>
                  <a:pPr>
                    <a:lnSpc>
                      <a:spcPct val="102000"/>
                    </a:lnSpc>
                    <a:spcBef>
                      <a:spcPts val="2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3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GB" sz="3200" b="1" i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62476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6579" y="1091957"/>
                  <a:ext cx="533400" cy="5968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307979" y="1930157"/>
              <a:ext cx="1827212" cy="912813"/>
              <a:chOff x="665" y="1100"/>
              <a:chExt cx="1151" cy="575"/>
            </a:xfrm>
          </p:grpSpPr>
          <p:sp>
            <p:nvSpPr>
              <p:cNvPr id="12312" name="Line 4"/>
              <p:cNvSpPr>
                <a:spLocks noChangeShapeType="1"/>
              </p:cNvSpPr>
              <p:nvPr/>
            </p:nvSpPr>
            <p:spPr bwMode="auto">
              <a:xfrm>
                <a:off x="665" y="1100"/>
                <a:ext cx="1152" cy="1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3" name="Line 5"/>
              <p:cNvSpPr>
                <a:spLocks noChangeShapeType="1"/>
              </p:cNvSpPr>
              <p:nvPr/>
            </p:nvSpPr>
            <p:spPr bwMode="auto">
              <a:xfrm>
                <a:off x="665" y="1292"/>
                <a:ext cx="1152" cy="1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4" name="Line 6"/>
              <p:cNvSpPr>
                <a:spLocks noChangeShapeType="1"/>
              </p:cNvSpPr>
              <p:nvPr/>
            </p:nvSpPr>
            <p:spPr bwMode="auto">
              <a:xfrm>
                <a:off x="665" y="1484"/>
                <a:ext cx="1152" cy="1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5" name="Line 7"/>
              <p:cNvSpPr>
                <a:spLocks noChangeShapeType="1"/>
              </p:cNvSpPr>
              <p:nvPr/>
            </p:nvSpPr>
            <p:spPr bwMode="auto">
              <a:xfrm>
                <a:off x="665" y="1676"/>
                <a:ext cx="1152" cy="1"/>
              </a:xfrm>
              <a:prstGeom prst="line">
                <a:avLst/>
              </a:prstGeom>
              <a:noFill/>
              <a:ln w="38160">
                <a:solidFill>
                  <a:srgbClr val="00B05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4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99955" y="2892827"/>
                  <a:ext cx="609600" cy="6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spcBef>
                      <a:spcPts val="2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cs-CZ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sz="32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sz="3200" b="1" i="1" dirty="0">
                    <a:solidFill>
                      <a:srgbClr val="00B050"/>
                    </a:solidFill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47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9955" y="2892827"/>
                  <a:ext cx="609600" cy="60818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4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63851" y="2820819"/>
                  <a:ext cx="685800" cy="5968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1pPr>
                  <a:lvl2pPr marL="742950" indent="-28575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2pPr>
                  <a:lvl3pPr marL="11430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3pPr>
                  <a:lvl4pPr marL="16002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4pPr>
                  <a:lvl5pPr marL="2057400" indent="-22860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5pPr>
                  <a:lvl6pPr marL="25146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6pPr>
                  <a:lvl7pPr marL="29718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7pPr>
                  <a:lvl8pPr marL="34290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8pPr>
                  <a:lvl9pPr marL="3886200" indent="-228600" defTabSz="449263" eaLnBrk="0" fontAlgn="base" hangingPunct="0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bg1"/>
                      </a:solidFill>
                      <a:latin typeface="Times New Roman" pitchFamily="18" charset="0"/>
                      <a:ea typeface="MS Gothic" pitchFamily="49" charset="-128"/>
                    </a:defRPr>
                  </a:lvl9pPr>
                </a:lstStyle>
                <a:p>
                  <a:pPr>
                    <a:lnSpc>
                      <a:spcPct val="102000"/>
                    </a:lnSpc>
                    <a:spcBef>
                      <a:spcPts val="2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cs-CZ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en-GB" sz="3200" b="1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474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3851" y="2820819"/>
                  <a:ext cx="685800" cy="5968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668341" y="1620595"/>
              <a:ext cx="185738" cy="760412"/>
              <a:chOff x="892" y="905"/>
              <a:chExt cx="117" cy="479"/>
            </a:xfrm>
          </p:grpSpPr>
          <p:sp>
            <p:nvSpPr>
              <p:cNvPr id="12310" name="Line 14"/>
              <p:cNvSpPr>
                <a:spLocks noChangeShapeType="1"/>
              </p:cNvSpPr>
              <p:nvPr/>
            </p:nvSpPr>
            <p:spPr bwMode="auto">
              <a:xfrm>
                <a:off x="892" y="905"/>
                <a:ext cx="1" cy="48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1" name="Line 15"/>
              <p:cNvSpPr>
                <a:spLocks noChangeShapeType="1"/>
              </p:cNvSpPr>
              <p:nvPr/>
            </p:nvSpPr>
            <p:spPr bwMode="auto">
              <a:xfrm flipH="1">
                <a:off x="894" y="912"/>
                <a:ext cx="117" cy="46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365377" y="1777758"/>
              <a:ext cx="990599" cy="1219201"/>
              <a:chOff x="1961" y="1004"/>
              <a:chExt cx="624" cy="768"/>
            </a:xfrm>
          </p:grpSpPr>
          <p:sp>
            <p:nvSpPr>
              <p:cNvPr id="12308" name="AutoShape 17"/>
              <p:cNvSpPr>
                <a:spLocks/>
              </p:cNvSpPr>
              <p:nvPr/>
            </p:nvSpPr>
            <p:spPr bwMode="auto">
              <a:xfrm>
                <a:off x="1961" y="1004"/>
                <a:ext cx="144" cy="768"/>
              </a:xfrm>
              <a:prstGeom prst="rightBrace">
                <a:avLst>
                  <a:gd name="adj1" fmla="val 44444"/>
                  <a:gd name="adj2" fmla="val 50000"/>
                </a:avLst>
              </a:prstGeom>
              <a:noFill/>
              <a:ln w="1260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rgbClr val="00B050"/>
                  </a:solidFill>
                </a:endParaRPr>
              </a:p>
            </p:txBody>
          </p:sp>
          <p:sp>
            <p:nvSpPr>
              <p:cNvPr id="12309" name="Text Box 18"/>
              <p:cNvSpPr txBox="1">
                <a:spLocks noChangeArrowheads="1"/>
              </p:cNvSpPr>
              <p:nvPr/>
            </p:nvSpPr>
            <p:spPr bwMode="auto">
              <a:xfrm>
                <a:off x="2105" y="1196"/>
                <a:ext cx="480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>
                  <a:lnSpc>
                    <a:spcPct val="102000"/>
                  </a:lnSpc>
                  <a:spcBef>
                    <a:spcPts val="1750"/>
                  </a:spcBef>
                </a:pPr>
                <a:r>
                  <a:rPr lang="en-GB" sz="2800" b="1" dirty="0">
                    <a:solidFill>
                      <a:srgbClr val="00B050"/>
                    </a:solidFill>
                    <a:latin typeface="Symbol" pitchFamily="18" charset="2"/>
                  </a:rPr>
                  <a:t></a:t>
                </a:r>
                <a:r>
                  <a:rPr lang="en-GB" sz="2800" b="1" i="1" dirty="0">
                    <a:solidFill>
                      <a:srgbClr val="00B050"/>
                    </a:solidFill>
                  </a:rPr>
                  <a:t>N</a:t>
                </a:r>
              </a:p>
            </p:txBody>
          </p:sp>
        </p:grpSp>
        <p:cxnSp>
          <p:nvCxnSpPr>
            <p:cNvPr id="7" name="Přímá spojnice 6"/>
            <p:cNvCxnSpPr/>
            <p:nvPr/>
          </p:nvCxnSpPr>
          <p:spPr bwMode="auto">
            <a:xfrm flipH="1">
              <a:off x="1583931" y="1766843"/>
              <a:ext cx="305594" cy="127000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323528" y="5229200"/>
                <a:ext cx="4652620" cy="1083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lang="cs-CZ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nary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29200"/>
                <a:ext cx="4652620" cy="108350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8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2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  <p:bldP spid="62484" grpId="0" animBg="1"/>
      <p:bldP spid="29" grpId="0"/>
      <p:bldP spid="30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"/>
          <a:stretch>
            <a:fillRect/>
          </a:stretch>
        </p:blipFill>
        <p:spPr bwMode="auto">
          <a:xfrm>
            <a:off x="1295400" y="1019592"/>
            <a:ext cx="42672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75874"/>
            <a:ext cx="2057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16100" y="867762"/>
            <a:ext cx="3598863" cy="3454400"/>
            <a:chOff x="1156" y="1253"/>
            <a:chExt cx="2267" cy="2176"/>
          </a:xfrm>
        </p:grpSpPr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>
              <a:off x="1519" y="1480"/>
              <a:ext cx="1633" cy="1769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 flipH="1">
              <a:off x="1473" y="1525"/>
              <a:ext cx="1680" cy="1724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>
              <a:off x="2336" y="1253"/>
              <a:ext cx="1" cy="2177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3" name="Line 10"/>
            <p:cNvSpPr>
              <a:spLocks noChangeShapeType="1"/>
            </p:cNvSpPr>
            <p:nvPr/>
          </p:nvSpPr>
          <p:spPr bwMode="auto">
            <a:xfrm>
              <a:off x="1156" y="2387"/>
              <a:ext cx="2268" cy="1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Gaussův zákon intuitivně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950900" y="4293096"/>
                <a:ext cx="7221500" cy="104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𝐸𝑆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00" y="4293096"/>
                <a:ext cx="7221500" cy="1049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251521" y="5702038"/>
                <a:ext cx="8640960" cy="679290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Celkový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tok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Gaussovou (uzavřenou) plochou 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je </a:t>
                </a:r>
                <a:r>
                  <a:rPr lang="en-GB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úměrný</a:t>
                </a:r>
                <a:r>
                  <a:rPr lang="en-GB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celkovému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počtu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průchodů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siločar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touto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plochou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(započtených s příslušnými znaménky)</a:t>
                </a:r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1" y="5702038"/>
                <a:ext cx="8640960" cy="6792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"/>
          <a:stretch>
            <a:fillRect/>
          </a:stretch>
        </p:blipFill>
        <p:spPr bwMode="auto">
          <a:xfrm>
            <a:off x="1258888" y="2116138"/>
            <a:ext cx="307816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"/>
          <a:stretch>
            <a:fillRect/>
          </a:stretch>
        </p:blipFill>
        <p:spPr bwMode="auto">
          <a:xfrm>
            <a:off x="5076825" y="2133600"/>
            <a:ext cx="30781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 t="44464" r="43874" b="40001"/>
          <a:stretch>
            <a:fillRect/>
          </a:stretch>
        </p:blipFill>
        <p:spPr bwMode="auto">
          <a:xfrm>
            <a:off x="6804025" y="4005263"/>
            <a:ext cx="3603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6013" y="1989138"/>
            <a:ext cx="3598862" cy="3454400"/>
            <a:chOff x="703" y="1253"/>
            <a:chExt cx="2267" cy="2176"/>
          </a:xfrm>
        </p:grpSpPr>
        <p:sp>
          <p:nvSpPr>
            <p:cNvPr id="14356" name="Line 8"/>
            <p:cNvSpPr>
              <a:spLocks noChangeShapeType="1"/>
            </p:cNvSpPr>
            <p:nvPr/>
          </p:nvSpPr>
          <p:spPr bwMode="auto">
            <a:xfrm>
              <a:off x="1066" y="1480"/>
              <a:ext cx="1633" cy="1769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9"/>
            <p:cNvSpPr>
              <a:spLocks noChangeShapeType="1"/>
            </p:cNvSpPr>
            <p:nvPr/>
          </p:nvSpPr>
          <p:spPr bwMode="auto">
            <a:xfrm flipH="1">
              <a:off x="1020" y="1525"/>
              <a:ext cx="1680" cy="1724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8" name="Line 10"/>
            <p:cNvSpPr>
              <a:spLocks noChangeShapeType="1"/>
            </p:cNvSpPr>
            <p:nvPr/>
          </p:nvSpPr>
          <p:spPr bwMode="auto">
            <a:xfrm>
              <a:off x="1883" y="1253"/>
              <a:ext cx="1" cy="2177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9" name="Line 11"/>
            <p:cNvSpPr>
              <a:spLocks noChangeShapeType="1"/>
            </p:cNvSpPr>
            <p:nvPr/>
          </p:nvSpPr>
          <p:spPr bwMode="auto">
            <a:xfrm>
              <a:off x="703" y="2387"/>
              <a:ext cx="2268" cy="1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32363" y="1989138"/>
            <a:ext cx="3598862" cy="3454400"/>
            <a:chOff x="3107" y="1253"/>
            <a:chExt cx="2267" cy="2176"/>
          </a:xfrm>
        </p:grpSpPr>
        <p:sp>
          <p:nvSpPr>
            <p:cNvPr id="14352" name="Line 13"/>
            <p:cNvSpPr>
              <a:spLocks noChangeShapeType="1"/>
            </p:cNvSpPr>
            <p:nvPr/>
          </p:nvSpPr>
          <p:spPr bwMode="auto">
            <a:xfrm>
              <a:off x="3470" y="1480"/>
              <a:ext cx="1633" cy="1769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 flipH="1">
              <a:off x="3424" y="1525"/>
              <a:ext cx="1680" cy="1724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>
              <a:off x="4287" y="1253"/>
              <a:ext cx="1" cy="2177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>
              <a:off x="3107" y="2387"/>
              <a:ext cx="2268" cy="1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48263" y="2420938"/>
            <a:ext cx="3598862" cy="3454400"/>
            <a:chOff x="3243" y="1525"/>
            <a:chExt cx="2267" cy="2176"/>
          </a:xfrm>
        </p:grpSpPr>
        <p:sp>
          <p:nvSpPr>
            <p:cNvPr id="14348" name="Line 18"/>
            <p:cNvSpPr>
              <a:spLocks noChangeShapeType="1"/>
            </p:cNvSpPr>
            <p:nvPr/>
          </p:nvSpPr>
          <p:spPr bwMode="auto">
            <a:xfrm>
              <a:off x="3606" y="1752"/>
              <a:ext cx="1633" cy="1769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9" name="Line 19"/>
            <p:cNvSpPr>
              <a:spLocks noChangeShapeType="1"/>
            </p:cNvSpPr>
            <p:nvPr/>
          </p:nvSpPr>
          <p:spPr bwMode="auto">
            <a:xfrm flipH="1">
              <a:off x="3560" y="1797"/>
              <a:ext cx="1680" cy="1724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0" name="Line 20"/>
            <p:cNvSpPr>
              <a:spLocks noChangeShapeType="1"/>
            </p:cNvSpPr>
            <p:nvPr/>
          </p:nvSpPr>
          <p:spPr bwMode="auto">
            <a:xfrm>
              <a:off x="4423" y="1525"/>
              <a:ext cx="1" cy="2177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Line 21"/>
            <p:cNvSpPr>
              <a:spLocks noChangeShapeType="1"/>
            </p:cNvSpPr>
            <p:nvPr/>
          </p:nvSpPr>
          <p:spPr bwMode="auto">
            <a:xfrm>
              <a:off x="3243" y="2659"/>
              <a:ext cx="2268" cy="1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0813" cy="1141413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Gaussův zákon intuitivně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251521" y="1093526"/>
                <a:ext cx="8640960" cy="679290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Celkový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tok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Gaussovou (uzavřenou) plochou 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je </a:t>
                </a:r>
                <a:r>
                  <a:rPr lang="en-GB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úměrný</a:t>
                </a:r>
                <a:r>
                  <a:rPr lang="en-GB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celkovému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počtu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průchodů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siločar</a:t>
                </a:r>
                <a:r>
                  <a:rPr lang="en-GB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touto </a:t>
                </a:r>
                <a:r>
                  <a:rPr lang="en-GB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plochou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(započtených s příslušnými znaménky)</a:t>
                </a:r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1" y="1093526"/>
                <a:ext cx="8640960" cy="6792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177244" y="5589588"/>
                <a:ext cx="1602668" cy="9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44" y="5589588"/>
                <a:ext cx="1602668" cy="9308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5364088" y="5589240"/>
                <a:ext cx="3384624" cy="938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cs-CZ" sz="28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celk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89240"/>
                <a:ext cx="3384624" cy="938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9619" y="-27384"/>
            <a:ext cx="7770813" cy="114141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odvození Gaussova zákona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1259632" y="3095378"/>
                <a:ext cx="6552729" cy="1352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tok elektrického pole náboje </a:t>
                </a:r>
                <a:r>
                  <a:rPr lang="cs-CZ" sz="2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Q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plochou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d</m:t>
                    </m:r>
                    <m:r>
                      <a:rPr lang="cs-CZ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cs-CZ" sz="2000" dirty="0" smtClean="0"/>
                  <a:t>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vymezenou elementem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/>
                      </a:rPr>
                      <m:t>d</m:t>
                    </m:r>
                    <m:r>
                      <a:rPr lang="cs-CZ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prostorového úhlu ve </a:t>
                </a:r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vzdálenosti </a:t>
                </a:r>
                <a:r>
                  <a:rPr lang="cs-CZ" sz="2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r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00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func>
                        <m:funcPr>
                          <m:ctrlP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cs-CZ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cs-CZ" sz="20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95378"/>
                <a:ext cx="6552729" cy="1352934"/>
              </a:xfrm>
              <a:prstGeom prst="rect">
                <a:avLst/>
              </a:prstGeom>
              <a:blipFill rotWithShape="1">
                <a:blip r:embed="rId3"/>
                <a:stretch>
                  <a:fillRect l="-1023" t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Skupina 15"/>
          <p:cNvGrpSpPr/>
          <p:nvPr/>
        </p:nvGrpSpPr>
        <p:grpSpPr>
          <a:xfrm>
            <a:off x="1607797" y="817662"/>
            <a:ext cx="4595879" cy="2376264"/>
            <a:chOff x="1848329" y="1070069"/>
            <a:chExt cx="4595879" cy="2376264"/>
          </a:xfrm>
        </p:grpSpPr>
        <p:sp>
          <p:nvSpPr>
            <p:cNvPr id="6" name="Ovál 5"/>
            <p:cNvSpPr/>
            <p:nvPr/>
          </p:nvSpPr>
          <p:spPr bwMode="auto">
            <a:xfrm rot="20686118">
              <a:off x="5724128" y="1700808"/>
              <a:ext cx="720080" cy="13681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p:cxnSp>
          <p:nvCxnSpPr>
            <p:cNvPr id="8" name="Přímá spojnice 7"/>
            <p:cNvCxnSpPr>
              <a:endCxn id="6" idx="0"/>
            </p:cNvCxnSpPr>
            <p:nvPr/>
          </p:nvCxnSpPr>
          <p:spPr bwMode="auto">
            <a:xfrm flipV="1">
              <a:off x="2915816" y="1724838"/>
              <a:ext cx="2988633" cy="55203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Přímá spojnice 9"/>
            <p:cNvCxnSpPr/>
            <p:nvPr/>
          </p:nvCxnSpPr>
          <p:spPr bwMode="auto">
            <a:xfrm>
              <a:off x="2934866" y="2257822"/>
              <a:ext cx="3168352" cy="7680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ál 10"/>
            <p:cNvSpPr/>
            <p:nvPr/>
          </p:nvSpPr>
          <p:spPr bwMode="auto">
            <a:xfrm>
              <a:off x="2843429" y="2162733"/>
              <a:ext cx="216024" cy="23402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délník 11"/>
                <p:cNvSpPr/>
                <p:nvPr/>
              </p:nvSpPr>
              <p:spPr>
                <a:xfrm>
                  <a:off x="2483768" y="2276872"/>
                  <a:ext cx="479042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Obdélní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2276872"/>
                  <a:ext cx="479042" cy="4431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blouk 13"/>
            <p:cNvSpPr/>
            <p:nvPr/>
          </p:nvSpPr>
          <p:spPr bwMode="auto">
            <a:xfrm>
              <a:off x="1848329" y="1070069"/>
              <a:ext cx="2316131" cy="2376264"/>
            </a:xfrm>
            <a:prstGeom prst="arc">
              <a:avLst>
                <a:gd name="adj1" fmla="val 20927117"/>
                <a:gd name="adj2" fmla="val 89003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MS Gothic" pitchFamily="49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délník 32"/>
                <p:cNvSpPr/>
                <p:nvPr/>
              </p:nvSpPr>
              <p:spPr>
                <a:xfrm>
                  <a:off x="4082346" y="2081897"/>
                  <a:ext cx="669093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d</m:t>
                        </m:r>
                        <m:r>
                          <a:rPr lang="cs-CZ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Obdélník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346" y="2081897"/>
                  <a:ext cx="669093" cy="4431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délník 33"/>
                <p:cNvSpPr/>
                <p:nvPr/>
              </p:nvSpPr>
              <p:spPr>
                <a:xfrm>
                  <a:off x="4301800" y="1545642"/>
                  <a:ext cx="414216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Obdélník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1800" y="1545642"/>
                  <a:ext cx="414216" cy="4431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délník 35"/>
                <p:cNvSpPr/>
                <p:nvPr/>
              </p:nvSpPr>
              <p:spPr>
                <a:xfrm>
                  <a:off x="5775115" y="2193714"/>
                  <a:ext cx="602664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d</m:t>
                        </m:r>
                        <m:r>
                          <a:rPr lang="cs-CZ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Obdélník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115" y="2193714"/>
                  <a:ext cx="602664" cy="44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971600" y="4695927"/>
                <a:ext cx="7200799" cy="1469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tok libovolnou uzavřenou plochou obklopující náboj </a:t>
                </a:r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Q</a:t>
                </a:r>
                <a:endPara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cs-CZ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cs-CZ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95927"/>
                <a:ext cx="7200799" cy="1469377"/>
              </a:xfrm>
              <a:prstGeom prst="rect">
                <a:avLst/>
              </a:prstGeom>
              <a:blipFill rotWithShape="1">
                <a:blip r:embed="rId8"/>
                <a:stretch>
                  <a:fillRect l="-1269" t="-4564" r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497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Výchozí návrh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1342</Words>
  <Application>Microsoft Office PowerPoint</Application>
  <PresentationFormat>Předvádění na obrazovce (4:3)</PresentationFormat>
  <Paragraphs>158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Výchozí návrh</vt:lpstr>
      <vt:lpstr>Gaussův zákon elektrostatiky</vt:lpstr>
      <vt:lpstr>úvod</vt:lpstr>
      <vt:lpstr>objemový tok tekutiny</vt:lpstr>
      <vt:lpstr>tok elektrické intenzity</vt:lpstr>
      <vt:lpstr>tok intenzity několika polí</vt:lpstr>
      <vt:lpstr>tok vyjádřený počtem siločar</vt:lpstr>
      <vt:lpstr>Gaussův zákon intuitivně</vt:lpstr>
      <vt:lpstr>Gaussův zákon intuitivně</vt:lpstr>
      <vt:lpstr>odvození Gaussova zákona</vt:lpstr>
      <vt:lpstr>Gaussův zákon</vt:lpstr>
      <vt:lpstr>válcová symetrie</vt:lpstr>
      <vt:lpstr>blesk</vt:lpstr>
      <vt:lpstr>rovinná symetrie</vt:lpstr>
      <vt:lpstr>nabitý izolovaný vodič</vt:lpstr>
      <vt:lpstr>nabitý izolovaný vodič</vt:lpstr>
      <vt:lpstr>experimentální důkaz</vt:lpstr>
      <vt:lpstr>Henry Cavendish</vt:lpstr>
      <vt:lpstr>povrch nabitého vodiče</vt:lpstr>
      <vt:lpstr>průchod nabitou vrstvou</vt:lpstr>
      <vt:lpstr>dvě vodivé desky</vt:lpstr>
      <vt:lpstr>kulová symetrie (kulová slupka)</vt:lpstr>
      <vt:lpstr>kulová symetrie (koule)</vt:lpstr>
      <vt:lpstr>příklad (koule)</vt:lpstr>
      <vt:lpstr>kontrolní otázky</vt:lpstr>
      <vt:lpstr>kontrolní otázky</vt:lpstr>
      <vt:lpstr>Gaussova-Ostrogradského věta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Radim Chmelik</dc:creator>
  <cp:lastModifiedBy>Radim Chmelik</cp:lastModifiedBy>
  <cp:revision>159</cp:revision>
  <dcterms:modified xsi:type="dcterms:W3CDTF">2012-03-13T07:09:19Z</dcterms:modified>
</cp:coreProperties>
</file>