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43"/>
  </p:notesMasterIdLst>
  <p:sldIdLst>
    <p:sldId id="305" r:id="rId3"/>
    <p:sldId id="333" r:id="rId4"/>
    <p:sldId id="304" r:id="rId5"/>
    <p:sldId id="297" r:id="rId6"/>
    <p:sldId id="328" r:id="rId7"/>
    <p:sldId id="308" r:id="rId8"/>
    <p:sldId id="307" r:id="rId9"/>
    <p:sldId id="298" r:id="rId10"/>
    <p:sldId id="299" r:id="rId11"/>
    <p:sldId id="336" r:id="rId12"/>
    <p:sldId id="300" r:id="rId13"/>
    <p:sldId id="337" r:id="rId14"/>
    <p:sldId id="309" r:id="rId15"/>
    <p:sldId id="338" r:id="rId16"/>
    <p:sldId id="340" r:id="rId17"/>
    <p:sldId id="314" r:id="rId18"/>
    <p:sldId id="323" r:id="rId19"/>
    <p:sldId id="313" r:id="rId20"/>
    <p:sldId id="302" r:id="rId21"/>
    <p:sldId id="341" r:id="rId22"/>
    <p:sldId id="292" r:id="rId23"/>
    <p:sldId id="318" r:id="rId24"/>
    <p:sldId id="331" r:id="rId25"/>
    <p:sldId id="324" r:id="rId26"/>
    <p:sldId id="290" r:id="rId27"/>
    <p:sldId id="343" r:id="rId28"/>
    <p:sldId id="291" r:id="rId29"/>
    <p:sldId id="327" r:id="rId30"/>
    <p:sldId id="330" r:id="rId31"/>
    <p:sldId id="293" r:id="rId32"/>
    <p:sldId id="346" r:id="rId33"/>
    <p:sldId id="347" r:id="rId34"/>
    <p:sldId id="348" r:id="rId35"/>
    <p:sldId id="349" r:id="rId36"/>
    <p:sldId id="326" r:id="rId37"/>
    <p:sldId id="294" r:id="rId38"/>
    <p:sldId id="320" r:id="rId39"/>
    <p:sldId id="321" r:id="rId40"/>
    <p:sldId id="310" r:id="rId41"/>
    <p:sldId id="334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00FF"/>
    <a:srgbClr val="6600FF"/>
    <a:srgbClr val="CCCCFF"/>
    <a:srgbClr val="FF0000"/>
    <a:srgbClr val="9966FF"/>
    <a:srgbClr val="00CC66"/>
    <a:srgbClr val="FFFF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054" autoAdjust="0"/>
  </p:normalViewPr>
  <p:slideViewPr>
    <p:cSldViewPr showGuides="1">
      <p:cViewPr>
        <p:scale>
          <a:sx n="50" d="100"/>
          <a:sy n="50" d="100"/>
        </p:scale>
        <p:origin x="-240" y="-174"/>
      </p:cViewPr>
      <p:guideLst>
        <p:guide orient="horz" pos="3385"/>
        <p:guide pos="7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howGuides="1"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emf"/><Relationship Id="rId1" Type="http://schemas.openxmlformats.org/officeDocument/2006/relationships/image" Target="../media/image104.emf"/><Relationship Id="rId5" Type="http://schemas.openxmlformats.org/officeDocument/2006/relationships/image" Target="../media/image108.emf"/><Relationship Id="rId4" Type="http://schemas.openxmlformats.org/officeDocument/2006/relationships/image" Target="../media/image10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styly předlohy textu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1DFE51-D425-40C3-9CAD-AB887F0D8E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624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22916F94-73CF-41EF-AB9F-2EDD8A1799F7}" type="slidenum">
              <a:rPr lang="en-GB" sz="1200" smtClean="0">
                <a:solidFill>
                  <a:srgbClr val="000000"/>
                </a:solidFill>
              </a:rPr>
              <a:pPr/>
              <a:t>2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41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2E4C2-6570-496C-9E76-052037E4F3BB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5566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DF64D-91D9-4F74-95E6-38A18C9C52A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933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CF5F5-6EFB-4134-8C2E-44F1AB1E968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7656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28048-2517-4FB7-B685-50DA1D5251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544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55925-D293-4534-8F41-6E22E6F680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692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49565-741A-4863-8876-4FE5825B4C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456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5FFA2-5E5D-4DCF-BF55-141C33CD1B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879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E8EFC-C40A-4B43-8AF7-49A799AB99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104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2BFC3-CF63-49BB-B5A1-DB02A4AF0D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99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8C525-4302-4A20-BDB1-A7619E6109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216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6E266-D731-4524-A521-FCD8B47C2D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18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763E7-2625-4DA9-A0B5-0D905864A0B1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9456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CEEA7-E301-4515-856A-7FCA7ED881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5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FBF11-0EF9-45A4-99EE-C23773D182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302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FA021-881D-4E61-9E2D-238D3A2E52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40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E2F06-664C-4317-95D5-4481A8E1F465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221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B1197-6B73-4959-8754-74A41F94A915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028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28615-A384-4B2A-8E50-F8413548861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236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3CFA7-5D28-4EAD-82D5-66DBC8092BC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582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97EB4-4F5F-4990-A4F5-400D5A954254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68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7E373-F13D-47F3-BD0C-7897420D3F6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9952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FF244-91A8-4AEB-9A56-37E23D57642F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4128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Klepnutím upravíte styl předlohy nadpisu.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Klepnutím upravíte styly předlohy textu.</a:t>
            </a:r>
          </a:p>
          <a:p>
            <a:pPr lvl="1"/>
            <a:r>
              <a:rPr lang="en-CA" smtClean="0"/>
              <a:t>Druhá úroveň</a:t>
            </a:r>
          </a:p>
          <a:p>
            <a:pPr lvl="2"/>
            <a:r>
              <a:rPr lang="en-CA" smtClean="0"/>
              <a:t>Třetí úroveň</a:t>
            </a:r>
          </a:p>
          <a:p>
            <a:pPr lvl="3"/>
            <a:r>
              <a:rPr lang="en-CA" smtClean="0"/>
              <a:t>Čtvrtá úroveň</a:t>
            </a:r>
          </a:p>
          <a:p>
            <a:pPr lvl="4"/>
            <a:r>
              <a:rPr lang="en-CA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9E17F1D-D24E-49E6-80CC-AE6B8AE76628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pPr defTabSz="449263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>
              <a:ea typeface="MS Gothic" pitchFamily="49" charset="-128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pPr defTabSz="449263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>
              <a:ea typeface="MS Gothic" pitchFamily="49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pPr defTabSz="449263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40268FC0-5E4A-4E33-B109-8778FC7E54DE}" type="slidenum">
              <a:rPr lang="en-GB">
                <a:ea typeface="MS Gothic" pitchFamily="49" charset="-128"/>
              </a:rPr>
              <a:pPr defTabSz="449263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‹#›</a:t>
            </a:fld>
            <a:endParaRPr lang="en-GB"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311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5pPr>
      <a:lvl6pPr marL="1536700" indent="-2159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6pPr>
      <a:lvl7pPr marL="1993900" indent="-2159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7pPr>
      <a:lvl8pPr marL="2451100" indent="-2159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8pPr>
      <a:lvl9pPr marL="2908300" indent="-2159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9pPr>
    </p:titleStyle>
    <p:bodyStyle>
      <a:lvl1pPr marL="341313" indent="-341313" algn="l" defTabSz="44926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7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4.png"/><Relationship Id="rId4" Type="http://schemas.openxmlformats.org/officeDocument/2006/relationships/image" Target="../media/image73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5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7.emf"/><Relationship Id="rId4" Type="http://schemas.openxmlformats.org/officeDocument/2006/relationships/image" Target="../media/image104.e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683568" y="1916832"/>
            <a:ext cx="7770813" cy="1141413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kapacita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8375" name="Picture 1031" descr="Electric Conden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068960"/>
            <a:ext cx="272686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19"/>
            <a:ext cx="6264696" cy="419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5800" y="8048"/>
            <a:ext cx="7772400" cy="1044688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kulový kondenzátor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4283968" y="5320205"/>
                <a:ext cx="3281476" cy="1144159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cs-CZ" sz="36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𝜋𝜀</m:t>
                          </m:r>
                        </m:e>
                        <m:sub>
                          <m:r>
                            <a:rPr lang="cs-CZ" sz="3600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cs-CZ" sz="3600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𝑎𝑏</m:t>
                          </m:r>
                        </m:num>
                        <m:den>
                          <m: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5320205"/>
                <a:ext cx="3281476" cy="11441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183818" y="5320205"/>
            <a:ext cx="18857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kapacita:</a:t>
            </a:r>
            <a:endParaRPr lang="cs-CZ" sz="3200" baseline="300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662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980728"/>
            <a:ext cx="4459039" cy="298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211960" y="4011448"/>
            <a:ext cx="4752528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Příklady vlastní kapacity: 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cs-CZ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horní elektroda van de </a:t>
            </a:r>
            <a:r>
              <a:rPr lang="cs-CZ" smtClean="0">
                <a:solidFill>
                  <a:srgbClr val="000000"/>
                </a:solidFill>
                <a:latin typeface="+mn-lt"/>
                <a:cs typeface="Arial" pitchFamily="34" charset="0"/>
              </a:rPr>
              <a:t>Graaffova</a:t>
            </a:r>
            <a:r>
              <a:rPr lang="cs-CZ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generátoru (typicky sféra o poloměru 20 cm)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: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cs typeface="Arial" pitchFamily="34" charset="0"/>
              </a:rPr>
              <a:t>20 pF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planeta Země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: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cs typeface="Arial" pitchFamily="34" charset="0"/>
              </a:rPr>
              <a:t>okolo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cs typeface="Arial" pitchFamily="34" charset="0"/>
              </a:rPr>
              <a:t> 710 µF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5800" y="8048"/>
            <a:ext cx="8062664" cy="1091208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vlastní kapacita osamocené koule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911043" y="4895592"/>
                <a:ext cx="2436821" cy="646331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cs-CZ" sz="36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𝜋𝜀</m:t>
                          </m:r>
                        </m:e>
                        <m:sub>
                          <m:r>
                            <a:rPr lang="cs-CZ" sz="3600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sz="36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043" y="4895592"/>
                <a:ext cx="2436821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80700" y="4216732"/>
            <a:ext cx="18857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kapacita:</a:t>
            </a:r>
            <a:endParaRPr lang="cs-CZ" sz="3200" baseline="30000" dirty="0">
              <a:solidFill>
                <a:srgbClr val="C0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5093920" y="2422629"/>
                <a:ext cx="146302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cs-CZ" sz="36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36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cs-CZ" sz="3600" b="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920" y="2422629"/>
                <a:ext cx="1463028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/>
              <p:cNvSpPr/>
              <p:nvPr/>
            </p:nvSpPr>
            <p:spPr>
              <a:xfrm>
                <a:off x="6592118" y="2422629"/>
                <a:ext cx="159421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cs-CZ" sz="3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→∞</m:t>
                      </m:r>
                    </m:oMath>
                  </m:oMathPara>
                </a14:m>
                <a:endParaRPr lang="en-GB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118" y="2422629"/>
                <a:ext cx="1594218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5076056" y="1340768"/>
                <a:ext cx="2952988" cy="1027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cs-CZ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𝜋𝜀</m:t>
                          </m:r>
                        </m:e>
                        <m:sub>
                          <m:r>
                            <a:rPr lang="cs-CZ" sz="3200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cs-CZ" sz="3200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𝑎𝑏</m:t>
                          </m:r>
                        </m:num>
                        <m:den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340768"/>
                <a:ext cx="2952988" cy="10273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/>
      <p:bldP spid="5" grpId="0"/>
      <p:bldP spid="1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683568" y="1916832"/>
            <a:ext cx="7770813" cy="1141413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spojování kondenzátorů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2880320" cy="1739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9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7145" y="2125398"/>
            <a:ext cx="8093086" cy="238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143000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paralelní spojení (vedle sebe)</a:t>
            </a:r>
            <a:endParaRPr lang="en-GB" dirty="0"/>
          </a:p>
        </p:txBody>
      </p:sp>
      <p:sp>
        <p:nvSpPr>
          <p:cNvPr id="8" name="Obdélník 7"/>
          <p:cNvSpPr/>
          <p:nvPr/>
        </p:nvSpPr>
        <p:spPr>
          <a:xfrm>
            <a:off x="809999" y="1069903"/>
            <a:ext cx="6498305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Napětí na celé skupině kondenzátorů je 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stejné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, jako napětí na každém z nich.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5436096" y="4569996"/>
                <a:ext cx="2456185" cy="1667316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r>
                        <a:rPr lang="cs-CZ" sz="36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cs-CZ" sz="36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36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cs-CZ" sz="36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4569996"/>
                <a:ext cx="2456185" cy="16673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134590" y="4584030"/>
            <a:ext cx="386945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cs-CZ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kapacita skupiny </a:t>
            </a:r>
            <a:r>
              <a:rPr lang="cs-CZ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</a:t>
            </a:r>
            <a:r>
              <a:rPr lang="cs-CZ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kondenzátorů:</a:t>
            </a:r>
            <a:endParaRPr lang="cs-CZ" sz="3200" baseline="300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143000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sériové spojení (za sebou)</a:t>
            </a:r>
            <a:endParaRPr lang="en-GB" dirty="0"/>
          </a:p>
        </p:txBody>
      </p:sp>
      <p:sp>
        <p:nvSpPr>
          <p:cNvPr id="8" name="Obdélník 7"/>
          <p:cNvSpPr/>
          <p:nvPr/>
        </p:nvSpPr>
        <p:spPr>
          <a:xfrm>
            <a:off x="809999" y="1069903"/>
            <a:ext cx="7620232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Napětí na celé skupině kondenzátorů je rovno 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součtu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 napětí na jednotlivých kondenzátorech.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5616314" y="3861048"/>
                <a:ext cx="2484078" cy="1667316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cs-CZ" sz="36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36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cs-CZ" sz="36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cs-CZ" sz="36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cs-CZ" sz="36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36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sz="36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36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cs-CZ" sz="36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314" y="3861048"/>
                <a:ext cx="2484078" cy="166731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2219719"/>
            <a:ext cx="5112568" cy="425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230934" y="2420888"/>
            <a:ext cx="386945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cs-CZ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kapacita skupiny </a:t>
            </a:r>
            <a:r>
              <a:rPr lang="cs-CZ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</a:t>
            </a:r>
            <a:r>
              <a:rPr lang="cs-CZ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kondenzátorů:</a:t>
            </a:r>
            <a:endParaRPr lang="cs-CZ" sz="3200" baseline="300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748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683568" y="1916832"/>
            <a:ext cx="7770813" cy="1141413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energie elektrického pole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AutoShape 2" descr="data:image/jpeg;base64,/9j/4AAQSkZJRgABAQAAAQABAAD/2wCEAAkGBhQSERUUExQUFRUWGBgZFhcXFhcYHhoeGhcXGR8bHxcaHCYeHBokHRcYHy8gIygpLSwtGB8xNTAqNScrLikBCQoKDgwOGg8PGiolHyQuLC4sLCwwLCwsKiwqLyksKTQtMCosLCosLCwsLCwqLCwtLCksLSwuLS0sLCwsLyksLP/AABEIAMIBAwMBIgACEQEDEQH/xAAcAAACAgMBAQAAAAAAAAAAAAAABQQGAQIDBwj/xABUEAACAQIDBAQICQgHBgQHAAABAgMABAURIRIxQVEGE2FxByIyQlKBkaEUIzNTYnKCkrEVJENzorLBwhY0Y5Oz0fBEg4TD0uElNXSjFzZFRlVk8f/EABoBAAIDAQEAAAAAAAAAAAAAAAIDAAEEBQb/xABBEQABAgIGBwYDBgQGAwAAAAABAAIDEQQSITFBURNhcYGRscEiMqHR4fAzQlIFFCNigvFyssLSFSRTkqLiNEOT/9oADAMBAAIRAxEAPwDzz4rEx5sV6B3JP/k/4/hVrm2aNijqVZTkQdCDTO6wpWUzWpZkXV0PykXacvKTk49eRpnbYlHfKIrpgk4GUVwfO5JJ/Bv9HE12itba3LFvpqwwsXOY7QCbJlmIxZ6asMJhR+jnSYIpt7kdZbPoRvKfSX8cvWO2P0k6NG2IZT1kD6xyDcRyOXH8fwX4nhklvIY5VKsPeOYPEdtNujnSURAwTr1ls/lKddnPzl5Hj/3qOYWHTQbQbxnrGvmrcwwzp6PaDaRg7WNfPHNV2invSPo4bciSNust5NY5Br9k8m/H2gIq1Q4jYjazblshRWxWh7DYiiiijTEy6P4gIZ0dtU1WQc0YbLD2E1yxfDjBNJEddhiAeY3g+sEH11Dp5jHx1tBceco6iTvQZofWhy+xSXdmIDnZ1HVZ3diKHZ2dR18Eiqbg04SeMt5O1st9VvFb9kmoVZppExJOcKwIXS6gKOyHerFT3g5Vypnj4zlEnzqJJ62UbX7YallUwzaCqY6s0FPb3XDrc+jNOvtEbfxqL0Zu+qvLd/RlQnu2hn7qlEZ4YPo3JH3oh/00kVsjmOFIY2sxzDm7xSqPYHD8x5zVu8K9rsYpP9MRuPtRrn7waR4nHndFOTLH90Kn8KunhJt+uu7CUbriGL3Of4MKp+FjrsQi/tLhP2pR/nWWhPP3ZhODZcLOie/4vvFTvCVNtYrdnlKV+6Av8tVmnPTSbaxG8bncTf4jUmrZRhVgsGockRvRRRRT1SKzWKn4FhLXVxFAm+RwufIcW7gMye6hc4NBcbgovVPB7CuHYTNfSDxpRtKDxVSVjX7UhJ7gK8kv715pHlkYs7kszHiTXo/hjxpV6mwh0jiVWYDh4uzGp7VTX7deYVyvsyGXh1KeLYhnsb8o4Jjz8uSKkWNk80ixxqXdyFVRvJNcVUkgDUmrRdsMOiaFSDeSrlOw/QIw+RU/OMPlDwHiDzq6UR5bINvN3mdQ9EAXHF71LaI2luwcnL4VOu6Rgc+rQ/MoePnsNrcFquGg1iiYwMEuJzKhRRRRRqkUUUVFFIs714nDxsVYbiP9ajspubaO81iCx3HGLcknbH6L/Q3HhypBWQaW5k7RYUp8OsawsOfnmPYVmscXSVBa32YC6Ry5ePCd2Rz1Kcwd34KcawSS2fZfIg6o66q68CpqbHfpdAJcHYlAyS458lly1I+nvHHMbpNrfGDO0vULQnUZamPPdJG24qd+mh9ueUVobuyNrereo5G/GK0JxLBrLc9beo5G+P0d6SdSDFKvWW8mjodcvpLyPH/vWvSLo71GzLE3WW8mscg/dbkw9+XeK4Y5gLW5VgwkhfWOVdzD+DDiK79HekXUbUUq9ZbyaSRn95eTf65VZFumg2zvGfk4ehVltv3ij2zvGfk4eh1KZLQhFfQq2YzHAjgeR49xrhVmxPChbZSIeus5txH4E+bIuuR7+0UkvrLqyCDtIwzRvSH8GG4jga0Q4oeJj36haYUZsQTGPuWojEKJT3o58Yk9t86m1H+sizce1dtfXSKpOHXphlSRd6MGHqOeVXFaXNIF+G0XIozC9hAvw2i0eKjUU16S2QiuXC+QxDx/Ucba+45eqlVExwc0OGKJjw9ocMU0vPGtYG4q0kZ9REg/xG9lK6a2njWky+g8UnqO1Gf3lpVQsxGv16oYdkxkedvVPbfXDZey4iPtjkH8KRinlj/5dc/roPwlpFQwr37egQQe88fm6BenXp63DMMuPmBcIfsRsV98Xvqm9CEzxKzH/wCxD7pFNWfArza6P3iZZtDKpHYJCqk+xnHrqu+D4Z4pZ/r4/wB4VzYILIUdv0l3jN39S0SNets8Eu6QSbV3cNzmlPtdjS+u9+2crnm7H3muFdVgk0BQooooo1FkV6/4L8Ijsrea7nHjiIM39nGRthf1ki7J7FeP0jXnXR2xTJ7mZdqGDLxTulkOexF3Egs3JEbiRVv6Z4m8GGQQO2c94xubg7jkW2gCOGbZDL+yyrkfaM44bRm/MQDsvPhzGtMZZaqDi+JvcTyTSHN5GLH1ncOwbh3VEFFWHo9hsaRm8uVDQodmKI/p5d4T9WujOeWS72rpOc2E2wagOQCC9SLBBh8K3Lj86lXO1Q5fFKf9oYekf0YP1+C51eRySSSSTqSdcyeOdSMTxKS4leWVtp3ObH+AG4ADIADQAAVFqQ2Edp15v8hqHqoUUUUU1UiiiiooiiiiooiiiiooinFhi6lBDcAvF5pHlxE8UJ4c0Oh7DrSeihcwOEigewPEirRBO1oOrkAuLObUEbm+kp8yQcRoefOoGOYF1QWWJust38iQcD6DDzXHvrhheMGLNGUSQv5cbbj2g+a44MPwpxbS/BlMkX5xZy+LLG29fouB5Ljg40OWnKshD4bpi88HeTufLC4PhPrC88HeTvA8oHR7pD1G1HIvWW8mkkZ/eXkw/h3ETsQwtYAPG6yzmOccoGZjbnlwYbiPOA5gZQcawNUUTwMXt3OQPnIfQccDyPGjo/j3U7UUq9ZbyaSJ/MvJhUc2t+LC3jOXJw9Co5tb8aD+oZy5OHjccJLLyzaJyrZdhGoIOoYHiCNQaj1bcRwTJUjDB43zNpNzz1MLHgSd2e5uwnKqOhBIIII0IPCtEKKIgmFqgxhFbMe/eIwNidYn8bZ28vGMtA/q8dP2WI+zSOnmCfGW11Dx2FmXvibI/sO3spHVQrKzcjzt9FUGyszI+Bt6y3JrgQzFwnpQOfuFZP5D7aVmmnRoZz5elHMvthk/jlSqib3yNh5+SJtkRw2HmOieWA/8Puf1sH/NpHT20OWHT/SnhHsWU0jFDC7z9vQIYPef/F0C9D8G9oJLS9hPlXEMgQczCgb27Ui1XfB6f/FLP9fH72pz0PxH4NfYep3bPj/8QT/KY6gYVZ/BccijOgivUX1CYAH2ZGubaHxh9TZjxbyAT4RLmhxzPCdirN4PjH+s34muNT8fh2LqdfRlkHsdhUCuswzaCrRUixsnmkSONSzuwVVHEk5AVHqyYZ+aWjXJ0mn24rfmqeTNKPUeqU/Sk4rQxH1RZebBt92nUrCZ2Vgt1e22HwkNbwsdtxukbQzTdx2Qi/RVOJNJ+nOO/C76WUeQDsRfUTxV9uW19o076Hxm2w2+vdzFRbQntkI2yO5SPYapMELOyqoLMxAUDUkk5AAcyaxQGgxnOwZ2d57Tjy4FEbkx6O4J8JlIZurijUvPKd0aDecuLHRVXixArbpHjfwiQBF6uCJdiCL0EBz15uxzZm4knspj0kmFrELCIglSGu3Xz5Rn8WDxjizKjmxY8qq9aYf4h0pu+XZnv5bShNliKKKK0KkUUV2tLR5XVI1Z3Y5Kqgkk8gBvqiZWlRchVj6PdC3uEM8rrbWinx55Nx+ii75H7B7asWDdCY7Zsp4/hl4BtCzjYbEXHauZvJUDfs55czka449j0TSBrhxfzr4scEW0lpDwCjZyaXLQZJkDxZq5r6W6IakHj5A2fqMhlWRhsr1ouN4TH4iYZLcKugmkndGf6RVRsjXgOGVZpjBa9IHUNH1kKEeLGjRwqo4ARAjZHZlRWEugztiD/wCzuliK32FT5uiTsC9s6XKD5vRx3xHxvZnSOSMqSCCCN4IyPsrMM7IQykqRuIJBHrFPE6VmQBbuJLhfSbxZB3SLr7c67X4rPzDgfI+CwfjQ/wAw4HyP/FV+irD+Q7ef+qzhW+ZnyQ9yyeS3upTiGFSwNsyxsh+kN/cdxHdRMitcZY5GwpjI7HmrccjYVEqbhmKPA+0mRBGTKwzV14qy8RUKimEBwkUxzQ4SNytdnOIw09sNuBhlc2znPZB5+knovvHHtX41gyqontyXt3OWvlRt6D9vI8aXWF+8LiSNtlh7+YI3EHcQaslhdjJ5rdAVI/OrQ6grxZOaceaHsrE5roTqw/fUdeR3FYHtfAdXb++o68nbjmluAY4sYaGcF7eTy14qeDryYe+p3SjBDs9aCHyALON0qHRZfrblcc9k+dS7G8HVAs0JL28h8VjvQ8Y35MPeNan9Eukax/EXGsDE5E+YWGR+wwJBHbnVPs/Ghbxnnv8AeAQxBL/MQd4zz3557QEv6JzBbuIN5Lkxt3SKU/mpXPCUZlO9SQe8HKmmOYW1ndbIOYUh425rnmp92XeDR0thC3k2W5m2x3OA/wDNT2PDnhzbnDl+60Q3tfED23ObyP8A2WvRX+tR9z/4b0ppv0YHxzN6EM7f+04/EilNGPiHYOqa34rtg/qTuXxcNQfOXDt6kjVfxc0sw60MsqRje7Bfacs/Vvpp0j8RLaDjHEGb60p6w/slR6q54MOqiluDvA6qL68gIJH1U2j3laWx0oZcLyTLebOiSxxEIuF5JlvMh0XDFcR2rl5E0Af4vsCZBPcoqz+EKTK+gvU8m4jgnH1lADDvzQH11R6ub/nWCA75LCXI/qp+PcHAFJjsEN8N2HdOx13iBxWyG2q2qMOiXeES12MTustzSmQd0oEg9z1XKtfTIdbDZXY/SwCKT9Zbnqzn2lOrNVSn0UzgtBvFh2iw+IVuvU/A8Ja5njhUgF2yLHcoGrOfoqoLHsBqR0mxVZ5yYwRDGBFAp4Rpouf0jq5+k7VNwb4ixubjz5SLWI8gw25j9wKn+9NL+jOG/CLyCHg8iA92evuzoS8VnRHXNHqfLir1K59O4fgmE4fabmfank78tPfIw+zSLo+Pgds183yrForMH0svjJu6MEAH02Ho1ZPCpbvd4zFaxb1SKIcl2s5CT2APmewVTul+KpLPsQ/1eBRDAOaLn45+k7FnJ+l2Vz6CDEgMafnm92xxnLfdsBROsKRsaxRRXaS0VmgV6B0c8HKRxC7xV/g9vvSMnKSXjkF8oA8gNojkNaz0ikw6O2s87ALSTkBirAJVd6L9DZ75j1YCRKfjJnzCL2c2fki5k1fLi4s8IQxxswlIycoV+EydhfVbSM8tZCMtFIzrtL0iu75Oqw2JbGxjBHXtlHkvEhvN7djM821quHGMPw7+rKL25G+eUfFqeaJxPb+1XGfEi0l0nj9Df6zcNluoTtTJBtylx4Rd3sOcpjw7DwdrZOaBvpEMduZz6Uh14cqjt0vssPBXDYetl3G6mGZ+wumQ9ncaqWOdJLi8fbnlZzwG5V+qo0FK63MoJePxjZ9IsbvN7t9mpDWyTq56ZXrsWa6nzOpykZR6lUgAdwopLRW0QIQsDRwCGZRRRRTlSKb2HSaaJdgkSRfNSjbX1A7vVlSiihcxrxJwmgfDa8ScJqw7FncbibSQ8DnJEfX5aevMVBxLo9NANpl2ozukQh0P2hp6jlS9EJOQBJ5DWpmHYvNbk9W7JnvXeD2FTofWKVUezuGeo+d/GaTo3s7jp6j538ZqBUizvHidXjYqynMEf691OPh9rcfLR/B5D+khGaHtaEnT7J9VR73o1IimSMrPF85EdoD6y+Uh7xU0rT2XiW2477lemaezEEp53Hfcdl+pOsPvUdXkjQFGH53ajcR89Fyy35eaezcgxrCOoYFW24pBtRSDzl7eTDcRwNRLO7eJ1kjYqynMEVb7KSK5hcZBY2OcqD9A+4Txj5knIMvDPllSHAwHVh3T7/bO7JZXh1GfXFrTf7zGBxuNskvw0G+tzAdZoFLQNxZdNqM+4ionSoZvC3F7eEnvC7B/crGGl7K+TrPFKOA/LZbQkHiCpzB7qZ+EJc5IWyy8RkOW7aSV9r3nP10INWO0N7pmRvv6FC01KS0N7rgSN9p4yB4pVhQ2La5k5qkK97vtH9mM+2ufR3DxLMNvSKMGSU8kXUjvOijtNd8SQx29vAB4z5zOBvzfxUGXPYXP7dSrq0aKMWcSl5nKtcbOpzz8WIcwuebdp7KYX2GV7jwAsn7zCaX2GRtcTuAsJ6jWQlc7yXlySBm8rnIcs+HYAPYBXTHLpc1hiOcUOYDemx8uT1kADsUVIupltUaKMhpnGzNIuoUcYkPH6Tcdw0zzRGmsFaRwF3n5J0NtYggdkXefQLFWboDjCQ3JjmP5vco0E3Yr6Bvstkc+GtVmsijiwxFYWHFagZK92ODvleYRL8sr9da/SkjGqr+ti1Haq1RCNavtvcNiNtHLExGI2KgjLypokOasOckfLeRzpf0qsFuYhiUC5LI2zdRgaRTHeR/ZyeUDwJI5Vgo8UseWvvJkdTvJwtGuYvREKJ0hOxZYfEOMUsx75J3TP7sKD1Uz8EdvniIfLPqopZPXs7A970u6Rrt2WHyjXKOWBuxopncD7kymrL4EYc7ic5blhX1NcR5+4UulOq0GJ+ocXEFW3vBbdIbvq7jFr3zjK1nAfpMNmRgeaxIR/vBXmhq6eEK42UtofS626fta5lZlz7REsftqmyRFcswRmMxmCNOfdWmgsqwgd25tg5T3oXG1aVKw3DZLiRYoUaSRjkqqMyf8h2nQUy6MdEZr1jsZJEmssz6JGO08W5KNT769Bnt7bDoCm29vE48dgB8LuhyC/wCzwHkcieOR31SKa2GdGy12WW2XLkLVA2dqgdH8GispNiCJcQxEcBrb2p5s+53HPMAHcQRrxxrELeGUzX835SvPmlOUEX0SdxAPmgZcxxqvYx04d4+otkW1tvm497dryb2Pu76rNIhUN73aSMZE8ZZTHdGpu9xRF2ATvpD0xuLzSV8ox5MSDZjXlko395zNI6KK6cOGyG2qwSCXOaKKKKNRFFFFRRFFN/6Qc7e1P+6y/dIrH5Zj42lue4zj8JaXWd9PJJrvHy+I9EpopuMUt+NmvqmlH4k0G9tDvtpB9W4/6ozVV3fSfDzU0jvoPh5pUrkHMEg8xUtcWl3FtscnAf8AfBqWJbI747le6SNv+WKNmxPnXS/Zib+YVReDe08EJiA95p4T5TUb4dG3lwr3ozIfftL7qk2VzGjbcM80D8yMx62Q5kfZoWzsz+nnHfbqfwlrtHgUDeTcsf8Ahpf5c6AuZKRnwPUJbnwyJGtwPUEJl1cdz8qkbOf01syhj2tbts7X2QDUSTAri0broT1ir5yg5gHeJImG0oI3gjLtoToYW8iYHvguR/yjTvDejGJQ6wzrkODGQD7siDSsb4rIYk14lk6YHpy1LC+MyEJNeJfS6YHpy1LhiNkl/addAMpIR4ybyF4pzKjUoeWa8BTDGLIXVvZMdA2TSNyUIWkb9g0XFrcxMJDAqTtp1lsxybcSHiyIOfPTWosikQh1VNZGdlXUKBkMmTghzIyOhFZQSZFpsBJFs5TEjundin0L7MjUxgiwngNa4ytBlMEGdt07jfgQucNq5ke62Qsz+NEH0S3iy2VlcncdkAIu85Z5HSltniCJKsVtm+2cpp2HjOufjgZ+RHlmSd5yzJG6md063SBp7lBqT1KukQzBy2mJ2mLHLPPZ3HTIUsuoEClEuLOFD5QjMzsw+k/Vkkdmg7K0w7bHdZCXiZcOaS1siWRBaLJSMhKzaZYWSxvtVYfect2ela05/JdqN94D9SCQ/vbNY6uyXz7mTuSOMe0sx91dHSjAHgV0tMMAeB6gJRUqzw2SXMoug8pjkqr3udB6zUz8qwp8lbJn6UzGU/d8VPapqHe4pJLltsSBuXQKO5Bko9Qq5vNwlt9PNFWe64S2+Q81Osr5bORZIXLzoc1dc1RT7mf3D6wq74ZiYu2a5tkDTFNm9w8+TPH5zwjn52yNVOoz87zCrrhELpBG+HLG9xs5yyZq06NrmscT+SuW50DMc943VipkFpAd810zdsOrZaDaE2GJX2p7F0IZ7eWCI521wVuLGWTJCsq5hoHU+N1hj2h4oOfVqe6f4E7KFbi4VZutbq0ZtlGVBsyAjJnyZtct6Ad9c+j/AExWWXqsRVra4YptO4MaSFMthyCPibhMhlIPFO5huykWmIJYYrfyonVkwMQkmSrJJtI2agHyXObAAnf6hw6QY74UWjuvIBGRtAvx2iWZAJkNcKEYjhUE1TunnSJlxCdYVjQRN1QcIC+USiMeO2ZXyPM2a6dDugkl8Tc3cjR2wzLSO3jSZbwpbgOLnQdp3b4bgEJke+xBtmBnLKmTZyszFiAB4xQcSN/Mb6k9KfCLbXGSLBNJEoAWN5BDHpuzihG0cuA6wAcAK6JfEqNgUYXCRflLKcpnfYgfDMNxD78lN6TeE2GFFtsNjVUj0V8vFU+kqnyn/tG9Q415+llc3bs6pPO7HNmCvISe0gGp39MZF+RhtYORjgQt/eS7b+vaqHedILqfSSeeQeiZHI9S55AdgFa6LRfu7ZMaBmSZk7f3Si6d6kHobcr8oscP66aGI/ddw2fZlWDgUK/KXtv2iNZpT6iIwn7VQ4sDuG8mCZu6Jz+AqZH0Jv23WV1/cS/iVrQXy70QDgOc0O5a9VYrve6l7BHHEPvF5D+zWv5RtlHiWpbtmndvdGI6nL4N8RIz+CSgfSAX94ig+Du9G+OJfrXNsv4y0GmgYxB/uHSSuRyS6bHM1KrDbxg6eLEGOvJpC7DvBzpYasa9BJvOnsU+te238HNZPQrLfe4eP+I2v3FNG2PBHdPVSRVaoqy/0Pj/APyNh9+4P4QUVf3mHr4HyVVSo5xSz4WTH61w/wDBRWfy3a8LGP1zTH+apH9CSvytzax9hlzPsArH5EsU8u9L9kULH3k5UivANxcdheeS5dejnul52F55WKOOkUQ3WVt6+tb8XrH9JxwtLMf7on95jUjrsNTdHdSn6TIg/Z1rH9JLdPkrCHvkZ5fcSKkgbobjtPmZ+Ckge7Ccdp83T8Fx/pW/CG0Hdbx/xFTbbFsQk0iiz+pax/j1dRz04uB8mIYR/ZxIPeQTUG66S3Unlzyns2yB7BpV6En5Gjbb06q/u7nf+tg229Oqsqpio1eQQDm7wx+7f7q5SXco+WxbLsiaWQ/sgD31TWcneSe+sAUQouchsaOs0QoU76o2NA51la5MdgXfPf3B7ZeqU+9mrW2x15XCW1qhY7tsvO3eTI2yB25ZVFwXojJMBI4ZIuBClmfsRBqe85Ac6sf5HMahZdiytCfHUuDNNlwZlz3+iNByNZojoDOyDM7egvOoDbJZYr6PDNUGZ29BedQG2S3CO0WT3DSSOwjjEZ2Y9vMeKqpkHA85/JA3ZmiDBnADQsx+PCdYnzZXMsV3AcdeBFSbW4tQGu123WL4tCw2EVcjmsab9xyzOpL95pde4y9xhUshyTKYKAnigLkni6b/ACqxiuTJokJgGYxOrVuSINMpMMGHCsa5wDpgSmcJahhYuXSvDrZJFWRWjLAn4RGo2Sdog7UWfLLPZIOu46VWMQwOSJQ/iyRHyZYztIewnep7GANP7HEkntQk+qKVSRt5TMZRTDuy6thxGzxpIzz2MzKGyPEeUkinUHI6MhGozro0euwVJ2jO47Mv2sW2i6Rg0ZM3DO47MtloustSo0VeMK6BviEYnjQWi5gO0uYhbM5ZxsfGzz8zUcjwrWW6wyxJWOJr+ddC82ccKkcoh4z68Go/vrC4sYC5wvAw2m4cV02GsLbNqqdhhU07bMMUkp5IjOf2QasCeDG+y2pUjt15zzRRe5m2vdXPEfCPfSrsLN1EfCO3AhUdmSZE+smq3LKWJLEkneScz7TR/wCZd9LeLv7eqOxWo9CYU+WxOxXsjaSY/sJl7DR+RcMTVsRmfLhFaMPY0jj8KqedZRCSAASToANc6mhiG+Idwb5HmpMZK+jpJYCMxNPis6EZbLG3Ay7NvbI9WVb2OFdXC1zOGVVdEiikB2pNzbJ3EII8tRzGVZtMNjwaJZ7pVlv3GdvbtqIRwllHpcl/jmVt3QyOLFbEtdyFnTrg7abQLyRvtqSCFIVQoyGgJA0riUiO2CzSMnUmAXXz2CV2E8cM10KHSDBeqzh89o8ge8Mixo211XVvJGIsxkuYbaVdpss8st3OrYjYZIPzS2tJOxPgjP8A3dyFOfcaX9CekmaT2co+PtttA6qC7QxswKgEfGdWST1Zz2lJAGYqt9IuiMMsoWIxW9w4Dxptfm1yp3PBKx+LJ+bc5AnIGlOZpIxbELmyutm2WchLjMyxkpS6Tp31wFY7/EPg/lLf2w5jC7Er99QR76Uv0vRxkMbvYxy+CZZf3cgqmx4zf2EhjEtxA6aFCzDL7B0y9VTx4Rpn/rMFpdczLAob76bJz7a2igOAmADrFXq0/wAyxVk3mvVf/wC4Zz2PHeL7gWFQpcCWT/6zbv8ArHuV/eQ1HGL4VL8rZT259K3n2h9yUH2Z1uOjeGy/IYl1Z9G5hZf/AHEJX3Uxo0d9dv6Wn+RpVXrmegW1uxHDG/4kr++grA8G058iexf6t3Cf4iureC27YZ27210OcE6H3NsmkmIdEryD5W2nQDiY2y+8Bl76dDjVzJkZpORAnwmFRGpN/wD4WYh5sUbfVuLc/wDMrnJ4MMTH+ySnuKt+DGqvW8dyy7mYdxIrTVpP1t/2n+5VYnp8HuIj/Y7j+7NZpSMbnH6eb+8f/OipKk5t4HzUsUKiit0jJOQBJ5DX3VqQrSirBh3Qa7m1ERQc5PE9x191M/6I2lv/AFu7XP0ItT3Z6n3CsrqXCaaoMzkLT4LE+nQGmqHTOTbT4Km0ww/o/cT/ACUTsOeWQ+8dPfViTpHZwkLaWfWPuDy+MSexdT7Mql32MTgZ3s5iHC2gyWQjkxHya/WJPZSnUmL8rJbb+A8wkPpcY91kp3Vrz+ls/EjWo1h4NXJymmjjIGZVfHYDmdwA7c653Fzh9m2UUZupF8928QHuAyb2EdtJsT6RvKvVoBDD82meva7HxnbtNbWWGJGgmuc9g6xxA5NL2/Rj5tx4dgaKIe1HcdTRZyt8d6DQxXdqkPNtzW2crfGQxMlYB0quZkM00nUW4OQWIbLSEeYjHM97bgO3SkbNPiM4VRkNFVczsxqTpqfx3sa5XcjTESznYTLKNFGXijcsacF+kdO80zivjb2plACGXaS3QeaNzzE7y2XiBjzOWQqxDbCE2NFY2DIeZzKtsJsAThtAcbBkPM4k/soPSTEh4ttEfiYPFBHnt5znvbPLsqYkmzgxHp3OXsQH+WqzFEzMFUFiTkAASSTwAG816rbdB4YLC3bFJTBGrPIYR8pIzZZLkNRko1AGeu8UFKiQqO1jXG2tOQtJNpu1lanUaxjG4OBJ2TMztKpfQbA57qdooo2dHRkkOXiqCMwzNuGTBW56aVdoreys0ETmLEb63jdkTXqkyIJjz/SFfGYKe0eLVfx3wmu4W3soxaWikZImjvkd7sOfEA68SarV9dGC9d49CkzMvqcnLu4Up0CPSXTidgXhoNpl9RGc5EDinRGgO7HelMHCYs6yXTpF0uub19qeQkDyEXxUT6qDQd+/tolk+FRlj/WIxmx+dQb2PORRvPEa7xrp0ltFSbbjGUcyiWPsD71+ywZfVS+zumjdXXepzH+R7Durow2M0bdGJSuw3eaqelaIjb/dh5FcaxU7FrZVkzTyHAdO5tcvUc1+zUGntMxNNa6sJhZAr0vCsNjwW1W8uUD30o/NYG/RD5xxzHLhoN+ZWD4M8DiUS4ldD83tNVHzkumyBnvyJXTmy8M6q3SbpDJe3LzynxnOg4Ko3KOwD26nea5sUmlRTAb3G985n6eruGJTR2RNT+nty810J3O110MEgbnnEqt7HVxpxBq6+CeKNMOvZpc9kNk285qsRZhp2MfYKpGHD4XbfBv08G09vzdD40kI+kMusUcfjBvYVc+hDZYLcL6fw8/dtI/+9Zae2VFEAWSLRuFo8BxmiZ3ppJ05iltcRF/bnJJXE0Ui6jaIDMCe0ljlxVu+nF7e281ssjqfgFw52wozewuTqxQfMv5WxuIJyyOQMbwfYxDLaT2dyu2qDrAP7Pz8uIaP5QEa5F9+WVcfye2FSt1gNxht0NiQjip1G7RZU8pSN+WnYs3iC7vssBurtGR+oX7Z4Eqa1ExO9ktStriEa3lvs5wShvGCHc8Fxqdn6DZrplkKXXPQ8SqZLCT4SgGbR5bM8Y+lDmdoD0oyw7qdXSpaH4FeEz2EvxlrcLq0YfdLH2cHj9ffWMbwSawmUh8wfHgniY7LrwdHG48xvBrbAdOVQyJtH0u3YHMCRBzQlJiuVYq0DpVFc+LiEPWNu+Ew7KTDtbzJvtAN9Kudx0MZ1MlnIt5GBmerBEqD6dufHH1l2l7a2CPVsiCry4+cihlkq6khU5gkHmDl76e4b09v4Pk7qYDkzbY9j5ikJWsUyJCZEEntB2iakyFdx4U5ZNLq1s7ocTJCob7w3eythj2DzfLWE0BO9reYsPuvp7qo1FZfuEEdybf4SR4Ay8FdYq9/knAzqLy8XPgYQSPWFyNFUSip9zd/qv4t/tUraleThGF23yszXDjzU3fs/wAWrnJ4QEiGzZ2scQ9Jhr7B/EmqXTXDOjssy7fixxDfLIdlB3Hzj2DOhdRYYFaO4u2mzgLFyXUKEBWpDy7abOAkOaMR6U3M/wApM+Xog7I9i5e+utl0bYoJZ2FvEdzODtN9SPym793bXf8AKdva6W6ddKP08q6D6kR09bZ91Jb2/kmcvI7Ox3ljn/odlOY0ylDFUbLdww38E+G0yqwm1G7Ldww38E4k6QpCClmhj4GZ8jK3cd0Y7F17aR5ljxZie8kn3k12sMPeZ9lFzO88AAN5ZjoqjmaZNfR2o2bc7cu5p8tF7Igd31zryy4mA2GZNEz7vPvUmANhGTBNx92n3qC2W1S08aYCSfesJ1VO2Xmf7P73Kot1iWbGRj10ralmHir2BTvy3ajIcuNLGYnfUixsHmkWOJWd2OSqozJq6gHaedp93D2UbYVs3GZ9+HszU7BrA3MpaViI0G3NIdclHD6x8kDtp/hfRS6xicvEnVwLkiu2YSNF0Cr6TAcBxOuVXq16B2lhaI2ISgRgh3jB+Vk4A5eMyrwQdpNU3pl4VZbleotV+DWoGyFXJWYciV0Vfor6ya4zaZEpbz90FgsrnugYy+ongLNauFDm7SRLMANWeqfKWtWrC7mwwyZbeyC3N2cxLcvkViA1c5jQZAHxV9bVRfCRjTXM8TsSc4VYZ8A7Mw7vFK1wsoTBaZj5a8PVxjiI88mP2myXuFL+lUoN3KF8lCI17o1Ef8tOotEaykaQkudb2jec9QFsgBks+kdFpEx3ROQwmJAnxluKXW0e06rzYD2kCu+MybVxMRuMj5feNb4IPj1Y7kzkP2AX/ly9dQGbM511vn3e+S03v2Dn+yd3B6zD424wytH9mQba/tB/bSOneE+NaXa8hDIPsybJ9z0koIVhcMjzt6oINhc3I85HqmLHbthzifL7L5keoMrfeqAq5nIak7hUzCzn1iemjZd6+OPeuXrqzeCbARc4lGW+TgBmf7BGyPvFfUDQRozYEN73XC33vTYY7Rb7t9ZqT4Qr34PBbYWhyECK9xl50zjaIPPZDH73ZVCqZjGIGeeWVt8kjuftMT/GodXRoOihhpvvOsm0+KMmZXSCdkZWUlWUgqwORBBzBB4EGvZei7G8sUkSPZ23vln2ctnaezILqo8lWbZ03BmIGQyFeLV6j4O7zYs7U+jiqK31ZrcxnPsrD9qsnCDm3g8wUbL15zhmJPbzJNEdl0YMp7uBHEHUEcQTXoll0jjhQMUEmG3JKtGfG+DSb2iPHY89eOzkRqpqo9JMEVGkkgHxaSNHLHmSYXDEbJz1MZyOyx+qdRrFwDGhAzJIpkt5QFmjzyzAOYZSd0iHVW56biadHgspLKwG7H0IvB6FUDIr0qXo1H8HNu0m3YyHbtp/Ka0kbcGPGByci27XXI61ULa+ayaTDsRjZ7fa8ZR5UTHdNCx7DnluYHtqZhOPSYVIqlvhFlMC0bAaMhORIB3MNzxnjn2E3jpD0at8Xs0a3ZeujX4h89GX5pidQM92fknszrjmKaK4Nj2w3HvDA56jnxvnNkq1168l6SdF2tSrqyzW8usM6eS45H0XHFDqKUW9w0bB0ZkZTmrKSpB5gjUGn+C489m0ltcRGS3Ztme3fMZEabSnekq8GHLXsOkXRURILm2cz2jnJZMvGjPzcqjyXHPc28V3WRS0iHFtnccHeR8DeMgqWIWw6VpcaX8ImPz8ZEU47SwGxL9tSfpCtW6IiYbVjMtzx6ojq5x/uSSH/wB2zdwquUK2Wopmhq/DMtV44YbpKp5reaBkYqylWByIIIIPIg6g1zqxQ9MXdQl3Gl2g0HW5iRR9G4X4wdzFl7Kz+RLW41tbjq3+YuiqHuW4Hxbfb6v11NKW/EEtYtHmN4lrUlkq5RTiboheKxU2txmOUTsPUyggjtBoo9ND+ocVJFSuttLXyQLuX0mBESnsXfJ68hSvE8YluGzlctl5I3Ko5Ko0A7qhZ1vFCWYKoLMTkABmSeQAqmwmtNY2nM+7NyzsgtaazrTmfchuktKZWGD7S9bK3VQ+kRmXPoovnHt3Dia7i1ittZcpZuEQOaJ+sYbz9BT3nhS6+xB5m2pGzO4cAANwAGgA5CpWL+7dn5efNSs6J3LBn5efNS77F806qFeqh4rnmzkedI3nHs3DgKWVKw3C5biQRQo0jtuVRn6+wdp0r13o74LLawj+FYpIhK69WT8Wp5HjI3YNOw1jpVOgUJsnWuNzRa4n3inw4UhJqo/QvwZ3OIEPl1UHGVxv+ovnHt3dtX/FMcscAj6m0jEt0y+M7anvdhuHJFy9W+uOPeFJmiMkSmK3GawKdHnYaZ5DyIV4gandnwrx29vHlkaRyWZjmTXNhwKR9oPrUrswx8gxP5jjrF2+apsYF5ay4XnXkNmJ3ZqXj3SKe8lMtxIXbhwCjkq7gO6tuj+E/CJgpOyigvK3ooupP8O80sAqzYl+Z2otxpNOA8/NV3pH/E123yhtEOGJTsEsBnu5pFIiOADG9512rM7ucgt7XEhcX4myyigUui+ikKkoPWQvraqvJIWJJ1JJJ9dOLP4uymfjMywr9VcpH/5Y9dJquE0AmVwkBu/dDAYGk1bhIDd6nwU608WGV+LbMa+s7Te5QPtVAqdfeKscfIbTfWfI/uhB7ag01uaezE5p10eb4u7HO3PukjNJac9Hd11/6aT95KTUtnfdu5JcP4j93JSLGfYkRuTAnuz191ep+DuMWllcyjy5zcIp+hbW8rlgeW2QPZXkor1iY9SkFr8zhF1Kw5PcRszevLKsH2mKzBDzv2Nt5yWlg7VZeTmsVk1iuqhRV16MTn8k3+z5UMtpOv8AeFM/wqlVcvB2OsW/g+dspSo5tGVcD8ax034U8i07g4E+CJt6x0zvDb4pPLHkUnyl2W1WRJ0WQqw4qSx7iMwQQDSPFMPTZ6+DMwscipObRMddhjxGh2X3MBwIYBr0p+NssPuN56p7Z+wwP4vrMcieykOG4k0LZgBlI2XRtVdTvVhy0BzGoIBBBANSjg6JpF4sOurZ0sUdep+B4yqo1vcAtbSHM5atE+WQljz84biu5xoeBDPDsVuMJnGywkhfJlKk7EqHQOh4HTLmCCrDTKkeI4eoXroc2hY5a6tG2/YfLjvybcwGehDKsnB8ZQIbe5Be3Y5jLV4WOnWR58d20m5wOBAIkWE17SZTBvHvFQFeiY9gUGNRC5tnVbgDIg6beQ8l/Rcbg27LLhkR59heL3GGzupTLPxJ4JRmki+i6neMtx7cwa3jluMMnV43DK42kdczHMme/hpnoQcmU5g5EV6Gj2eOQZN8XcIMg2m2nYfTjz/0DXLmaG2q/twDji3bq8R4I+9tVIxfo1FPE13h+00S6zW5Oclv283h5ON3HcaqZqxXlheYRdKwJjcaxyLqrjjkToynip9YpnLhcOKKZLRUhvACZLUaJLlqXgz3NxMZ9Xb0YcbRtBJrMNzstur83HMiRPaqTWc62liKkqwIIJBBGRBG8EHca0regUyHF5kUKk0qqNwWRgB6gcqKh0UGjbkFc1PsMJaQFiQkSnxpH0Udg4s30RmakS4ssSlLYFQRk0rfKPzAy+TU+iNTxJqJf4k8xG0Rkuioo2VUclUaD8TxzrfB8FmupBFBG0jngBuHMncB2mgcBKtENg4Db7kkCGX2v4YevJQau/QnwVXF9lI+cNvv22GrD6Cnf9Y6d9X3op4J7axT4Tfujuo2iGPxUft8o9p07KR9OfDOz5w2GaJuM2WTH6g80fSOvLKuHE+041LeYNAE83nujZn7sWwMDbXcFY8S6RYfgMRht0DzkaqDmxPOSTgOz2AV5rPik2JSNc30hFvFvVdBmd0ca+kee/LUmkWD4S11IdptlFzeaVtQo3kk8WPAcTW+PYyJdmKIFLeLSNeJ5u3N291Po32eyA4yJdEPeebxsynh44LHHjOiO0UOzM5DzOGV+U+GNYu1xJtEBVA2Y0G5FG5R/rWl1ZqZhGFvcTLEg1Y7+AHEnsArsdmG3IBF2ITMgE16MWSoHu5hnHD5Cn9JJ5q9w3mkt7eNNI0jnNnJJPfTbpRiaMVgh+QgGyv0285z2k+7vqN0ctlacM4zjiBlk7k1y+0dlftUhkwDGdebhkMBtPpgs0MkB0d4tNwyGA2m867MF16RfF9Vb/Mxjb/WP47+zNV+zSmIgEbQzGYzHMcRW11ctI7OxzZ2LHvJzNcafDbVbI+81phsqsAN+O03+K63E5d2Y72JJ9dcqKKNMFic9Hh4l0eVu3vkjFJqdYGcoLw/2Kj2zR/5UlpTO+7aOQSIffftHIKbgth19xDEP0kiJ95gP416Did6JsYxPLctrdxr2CKDYy/YNIPBRaB8UgLeTHtyt2bCMQfblWnRC7Mt7cMd8tvfE97QStXPpPaiP/Kz+Y/9VrFyqdFFFdVLRVq8GF6I8UttryXYxMOYkVky9rCqrUixujFKki70ZXHepBH4UmPD0sJzMwRxVgyM1bIbImyxCzOZe0mE6DsRjBL+yyN9mqYa9NxiVLfpAWb+r3gXa5GO6i2WJ7mYt9mvO8Vw9oJpIX8qN2Ru9SR/CstDiVrfqAdxEjwI8UTgo6yEAgEgHQjPfrnrz1ANYzrFFdBAnGD40qIYJ1Mlu5zKjyo23dZEToH5g6MBkeBG89vLYyxzRPtI3jQzJnsuNxBB3EbmjOo48CUlNcIxrqg0ci9bA5HWRE5ajQOja7Eo4N6iCCRSHw5TIE53jP1545q5r1/AsYt8VtCkqBgMutjPlRncHU7wOTDduPb550u6BzYewmiZng2gUlXRkOegbLyTnuYaHsOlQYzLYSx3dpJtxEkJJlodPGilTPxXy3odCNVJGRr2Xoz0hiv7cyxAZgZXFu2uzmNSAfKjOv8ArSvNxdJ9mO0sG2Ebxkem3ccE4SfYb15dHicGKAR3bJBeAAR3R0SXLQLOBubgJB692tWxnBZbWVoZ0KOu8HiOBBGhU8CNK9A6aeC7Rp7EErveAale1PSH0d/LPcK7hHSpHiFpiCtJANIpR8rbn6JPlJzjPLTcBXUotIa5mko9rcW4t2eV305ECMCqpRV3Pglu38a2aC4hbWOVZUUOOeyxzU8CDuIIrFav8Qo3+o3iENQ5KR0J8Ec97syTZwQHXMjx3H0VO4fSPqBr03Ecaw/AoOrjUbZGYjXIu59JmPD6R9XKq3058NIXahsMmO4zEZgfUHnH6R0768durt5HLyMzuxzZmJJJ7Sa4bKHSvtMiJTOzDwYMdvvgm1mssbenvS7p1c4g+crbMYPiRLnsr/1N2n1ZUpwrCnuJRGg1O8ncoG9ieAFcrGxeaRY41LMxyAH+t3bT3Fb1LaI2kBDMf6xMPPI/RqfQHvNd8NbBaIMEAZDADM+7SsMaK6dRnePgMz0z4rjjmKIqC1tj8Spzd+Mz+kfojgKQ0Z1inw2BgkP3RwoYhtkOOZWcqtUv5ha7G65uV8bnHEfN7Gbj/wBq4dF8PRFa8nHxUPkKf0knmqOwbz//AGkuJYg88rSyHNmOZ/yHYBpSHfjPqfKL9ZwG687tazP/AB4lT5W36zgN153DNRs6c/I2X07lv/bjP80n+HS2ws2lkSNfKdgo9Z39w31Kx+8WSY7HyaARx/VQZA+vVu9jTX9pwbvPTx5Jz+08M3ndd427ktooopqeiiiioonWFnKzuzz6lfbIW/lpLTq10w+Y+lPCPYkppLSofedt6BIhd5519Arx4Nfi48RuPmrKRVPJpCAP3TS7wcrniEa+klwn3raUfxpl0f8Ai8CxCTjLLbwg/VIcj2NSnwdvlilp2yqv3s1/jXPPaFJdu4NHUla8lXTWK3lTJiORI9laV1UtFZFdrKzaVwi7zn7ACSe4AE+qmw6Hzlyg2NoEjZ2xmfJyyz4Ntr3Zja2cxnFE66Y/HYdht0N6xvbOeRhbxPapJqH05HXfBr0f7TEOsP8AbQ5RSe3JG+3Vhwzo5LJg1zbtsExyR3cJDjLYI2HYk+Sux4+uRy1IFLMLwSaXDbqB42BgZbmEnIDRB1q5nnEyPl9Htrkwvw/0PI/S+RHCY4JhtVGopw/RacBWCgqyRvtA6KJBtLtaaEj1a5Z0N0VuBnmgABIzLABspOrOznq2Tcta6yWk9FM26OTjLajKDPLxiBl4hkJI35BASdNMsjrpWw6MXJYKIXLE7IAyzz2A+7PPLZOee6oouWE4w0BYZB43GUsTZ7Ljty1DDeGGqnUGnNjcyWUi3thIxjBAYNq0ef6KZRoVOWjjRssxssCFXwdFLhygVM9rq9cxkvWkBNonRcyfceVdsMw27gcPEmYYFTnslHUxiQo2Z2WUqQctx4ZkUmJCDwbL7wbjtVgr17C+k6XEPwu3B2F/rMA1eA8XUDVoTqdNRqRxVV3SroJBiK9fblEnIz2hlsS9+W4n0x6894q1rg93ZSreWKlSMuth2trZDb1JOReHtOqaZnyXa4ptAfCrBAyHYa6sldGMJkAYSRFTs7LA7RXPIjXTXZ8tFocSixBEo5ll/a7objttLg4OEivG7zB54XaOSKRWU5EbJ/EaEccxvor6Kw7FjLGrpmyncd2oJBBByIYEEEHcQaKf/jNJFhgW7T5KaMZr5mrFFFeoSFbOh2kF640ZYfFYaEZ7WeR3jdVVNFFZYPxYm0cgsVH+NF2j+ULWiiitS2q3dKtLGwA0BjYkDQZ+Lrlz1OvbVSoorLRPh73cysVA+Dvd/MU46LfKueIgnIPI9U2vfSeiimt+I7YOqc34rtg6rFFFFNT0UUUVFE7X/wAtP/qR/hGklFFKhfNtKRB+baVez/8ALQ7cQ1/uDSDoR/5lZ/8AqYP8RaKKwwfhRv4nrUbwluKD46X67/vGotFFdFndCBbxSFSCpIIOYIORB5g1OkxefI/HS73/AEjcdTx4nU0UUSit/g4v5JJL4PI7j4DdnJmLb9jPeeNQ/BheO2IwoXcodsFSxIIFvKuRXcRsgL3DKs0VyYt9I/hH8pR4BVdL+QBgJHAOzmAza7Oi8eA0HIVt+Vpsh8bL53ntxYMePFtT260UV1kC3tr2Rpotp3OTJlmxOWeyp48gB3AU5x28eNYwjumU8mWyxXLKC1UbuS6d2lFFRRIExKUAgSSZZL57eaQV48MtOVby4nKQQZZD42erseGXPkAPUKxRVhRO+lOKTJdDYlkXJI8tl2GWagnLI6a6038EuJSnFo85ZDtCQN47eMAmgOuoGyu/kOVFFYaf/wCLF/hPIom94JZ4Sp2jxS6SNiih9FUlQPFU6AaDWs0UU6jWwWbByVG9f/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AAAQABAAD/2wCEAAkGBhQSERUUExQUFRUWGBgZFhcXFhcYHhoeGhcXGR8bHxcaHCYeHBokHRcYHy8gIygpLSwtGB8xNTAqNScrLikBCQoKDgwOGg8PGiolHyQuLC4sLCwwLCwsKiwqLyksKTQtMCosLCosLCwsLCwqLCwtLCksLSwuLS0sLCwsLyksLP/AABEIAMIBAwMBIgACEQEDEQH/xAAcAAACAgMBAQAAAAAAAAAAAAAABQQGAQIDBwj/xABUEAACAQIDBAQICQgHBgQHAAABAgMABAURIRIxQVEGE2FxByIyQlKBkaEUIzNTYnKCkrEVJENzorLBwhY0Y5Oz0fBEg4TD0uElNXSjFzZFRlVk8f/EABoBAAIDAQEAAAAAAAAAAAAAAAIDAAEEBQb/xABBEQABAgIGBwYDBgQGAwAAAAABAAIDEQQSITFBURNhcYGRscEiMqHR4fAzQlIFFCNigvFyssLSFSRTkqLiNEOT/9oADAMBAAIRAxEAPwDzz4rEx5sV6B3JP/k/4/hVrm2aNijqVZTkQdCDTO6wpWUzWpZkXV0PykXacvKTk49eRpnbYlHfKIrpgk4GUVwfO5JJ/Bv9HE12itba3LFvpqwwsXOY7QCbJlmIxZ6asMJhR+jnSYIpt7kdZbPoRvKfSX8cvWO2P0k6NG2IZT1kD6xyDcRyOXH8fwX4nhklvIY5VKsPeOYPEdtNujnSURAwTr1ls/lKddnPzl5Hj/3qOYWHTQbQbxnrGvmrcwwzp6PaDaRg7WNfPHNV2invSPo4bciSNust5NY5Br9k8m/H2gIq1Q4jYjazblshRWxWh7DYiiiijTEy6P4gIZ0dtU1WQc0YbLD2E1yxfDjBNJEddhiAeY3g+sEH11Dp5jHx1tBceco6iTvQZofWhy+xSXdmIDnZ1HVZ3diKHZ2dR18Eiqbg04SeMt5O1st9VvFb9kmoVZppExJOcKwIXS6gKOyHerFT3g5Vypnj4zlEnzqJJ62UbX7YallUwzaCqY6s0FPb3XDrc+jNOvtEbfxqL0Zu+qvLd/RlQnu2hn7qlEZ4YPo3JH3oh/00kVsjmOFIY2sxzDm7xSqPYHD8x5zVu8K9rsYpP9MRuPtRrn7waR4nHndFOTLH90Kn8KunhJt+uu7CUbriGL3Of4MKp+FjrsQi/tLhP2pR/nWWhPP3ZhODZcLOie/4vvFTvCVNtYrdnlKV+6Av8tVmnPTSbaxG8bncTf4jUmrZRhVgsGockRvRRRRT1SKzWKn4FhLXVxFAm+RwufIcW7gMye6hc4NBcbgovVPB7CuHYTNfSDxpRtKDxVSVjX7UhJ7gK8kv715pHlkYs7kszHiTXo/hjxpV6mwh0jiVWYDh4uzGp7VTX7deYVyvsyGXh1KeLYhnsb8o4Jjz8uSKkWNk80ixxqXdyFVRvJNcVUkgDUmrRdsMOiaFSDeSrlOw/QIw+RU/OMPlDwHiDzq6UR5bINvN3mdQ9EAXHF71LaI2luwcnL4VOu6Rgc+rQ/MoePnsNrcFquGg1iiYwMEuJzKhRRRRRqkUUUVFFIs714nDxsVYbiP9ajspubaO81iCx3HGLcknbH6L/Q3HhypBWQaW5k7RYUp8OsawsOfnmPYVmscXSVBa32YC6Ry5ePCd2Rz1Kcwd34KcawSS2fZfIg6o66q68CpqbHfpdAJcHYlAyS458lly1I+nvHHMbpNrfGDO0vULQnUZamPPdJG24qd+mh9ueUVobuyNrereo5G/GK0JxLBrLc9beo5G+P0d6SdSDFKvWW8mjodcvpLyPH/vWvSLo71GzLE3WW8mscg/dbkw9+XeK4Y5gLW5VgwkhfWOVdzD+DDiK79HekXUbUUq9ZbyaSRn95eTf65VZFumg2zvGfk4ehVltv3ij2zvGfk4eh1KZLQhFfQq2YzHAjgeR49xrhVmxPChbZSIeus5txH4E+bIuuR7+0UkvrLqyCDtIwzRvSH8GG4jga0Q4oeJj36haYUZsQTGPuWojEKJT3o58Yk9t86m1H+sizce1dtfXSKpOHXphlSRd6MGHqOeVXFaXNIF+G0XIozC9hAvw2i0eKjUU16S2QiuXC+QxDx/Ucba+45eqlVExwc0OGKJjw9ocMU0vPGtYG4q0kZ9REg/xG9lK6a2njWky+g8UnqO1Gf3lpVQsxGv16oYdkxkedvVPbfXDZey4iPtjkH8KRinlj/5dc/roPwlpFQwr37egQQe88fm6BenXp63DMMuPmBcIfsRsV98Xvqm9CEzxKzH/wCxD7pFNWfArza6P3iZZtDKpHYJCqk+xnHrqu+D4Z4pZ/r4/wB4VzYILIUdv0l3jN39S0SNets8Eu6QSbV3cNzmlPtdjS+u9+2crnm7H3muFdVgk0BQooooo1FkV6/4L8Ijsrea7nHjiIM39nGRthf1ki7J7FeP0jXnXR2xTJ7mZdqGDLxTulkOexF3Egs3JEbiRVv6Z4m8GGQQO2c94xubg7jkW2gCOGbZDL+yyrkfaM44bRm/MQDsvPhzGtMZZaqDi+JvcTyTSHN5GLH1ncOwbh3VEFFWHo9hsaRm8uVDQodmKI/p5d4T9WujOeWS72rpOc2E2wagOQCC9SLBBh8K3Lj86lXO1Q5fFKf9oYekf0YP1+C51eRySSSSTqSdcyeOdSMTxKS4leWVtp3ObH+AG4ADIADQAAVFqQ2Edp15v8hqHqoUUUUU1UiiiiooiiiiooiiiiooinFhi6lBDcAvF5pHlxE8UJ4c0Oh7DrSeihcwOEigewPEirRBO1oOrkAuLObUEbm+kp8yQcRoefOoGOYF1QWWJust38iQcD6DDzXHvrhheMGLNGUSQv5cbbj2g+a44MPwpxbS/BlMkX5xZy+LLG29fouB5Ljg40OWnKshD4bpi88HeTufLC4PhPrC88HeTvA8oHR7pD1G1HIvWW8mkkZ/eXkw/h3ETsQwtYAPG6yzmOccoGZjbnlwYbiPOA5gZQcawNUUTwMXt3OQPnIfQccDyPGjo/j3U7UUq9ZbyaSJ/MvJhUc2t+LC3jOXJw9Co5tb8aD+oZy5OHjccJLLyzaJyrZdhGoIOoYHiCNQaj1bcRwTJUjDB43zNpNzz1MLHgSd2e5uwnKqOhBIIII0IPCtEKKIgmFqgxhFbMe/eIwNidYn8bZ28vGMtA/q8dP2WI+zSOnmCfGW11Dx2FmXvibI/sO3spHVQrKzcjzt9FUGyszI+Bt6y3JrgQzFwnpQOfuFZP5D7aVmmnRoZz5elHMvthk/jlSqib3yNh5+SJtkRw2HmOieWA/8Puf1sH/NpHT20OWHT/SnhHsWU0jFDC7z9vQIYPef/F0C9D8G9oJLS9hPlXEMgQczCgb27Ui1XfB6f/FLP9fH72pz0PxH4NfYep3bPj/8QT/KY6gYVZ/BccijOgivUX1CYAH2ZGubaHxh9TZjxbyAT4RLmhxzPCdirN4PjH+s34muNT8fh2LqdfRlkHsdhUCuswzaCrRUixsnmkSONSzuwVVHEk5AVHqyYZ+aWjXJ0mn24rfmqeTNKPUeqU/Sk4rQxH1RZebBt92nUrCZ2Vgt1e22HwkNbwsdtxukbQzTdx2Qi/RVOJNJ+nOO/C76WUeQDsRfUTxV9uW19o076Hxm2w2+vdzFRbQntkI2yO5SPYapMELOyqoLMxAUDUkk5AAcyaxQGgxnOwZ2d57Tjy4FEbkx6O4J8JlIZurijUvPKd0aDecuLHRVXixArbpHjfwiQBF6uCJdiCL0EBz15uxzZm4knspj0kmFrELCIglSGu3Xz5Rn8WDxjizKjmxY8qq9aYf4h0pu+XZnv5bShNliKKKK0KkUUV2tLR5XVI1Z3Y5Kqgkk8gBvqiZWlRchVj6PdC3uEM8rrbWinx55Nx+ii75H7B7asWDdCY7Zsp4/hl4BtCzjYbEXHauZvJUDfs55czka449j0TSBrhxfzr4scEW0lpDwCjZyaXLQZJkDxZq5r6W6IakHj5A2fqMhlWRhsr1ouN4TH4iYZLcKugmkndGf6RVRsjXgOGVZpjBa9IHUNH1kKEeLGjRwqo4ARAjZHZlRWEugztiD/wCzuliK32FT5uiTsC9s6XKD5vRx3xHxvZnSOSMqSCCCN4IyPsrMM7IQykqRuIJBHrFPE6VmQBbuJLhfSbxZB3SLr7c67X4rPzDgfI+CwfjQ/wAw4HyP/FV+irD+Q7ef+qzhW+ZnyQ9yyeS3upTiGFSwNsyxsh+kN/cdxHdRMitcZY5GwpjI7HmrccjYVEqbhmKPA+0mRBGTKwzV14qy8RUKimEBwkUxzQ4SNytdnOIw09sNuBhlc2znPZB5+knovvHHtX41gyqontyXt3OWvlRt6D9vI8aXWF+8LiSNtlh7+YI3EHcQaslhdjJ5rdAVI/OrQ6grxZOaceaHsrE5roTqw/fUdeR3FYHtfAdXb++o68nbjmluAY4sYaGcF7eTy14qeDryYe+p3SjBDs9aCHyALON0qHRZfrblcc9k+dS7G8HVAs0JL28h8VjvQ8Y35MPeNan9Eukax/EXGsDE5E+YWGR+wwJBHbnVPs/Ghbxnnv8AeAQxBL/MQd4zz3557QEv6JzBbuIN5Lkxt3SKU/mpXPCUZlO9SQe8HKmmOYW1ndbIOYUh425rnmp92XeDR0thC3k2W5m2x3OA/wDNT2PDnhzbnDl+60Q3tfED23ObyP8A2WvRX+tR9z/4b0ppv0YHxzN6EM7f+04/EilNGPiHYOqa34rtg/qTuXxcNQfOXDt6kjVfxc0sw60MsqRje7Bfacs/Vvpp0j8RLaDjHEGb60p6w/slR6q54MOqiluDvA6qL68gIJH1U2j3laWx0oZcLyTLebOiSxxEIuF5JlvMh0XDFcR2rl5E0Af4vsCZBPcoqz+EKTK+gvU8m4jgnH1lADDvzQH11R6ub/nWCA75LCXI/qp+PcHAFJjsEN8N2HdOx13iBxWyG2q2qMOiXeES12MTustzSmQd0oEg9z1XKtfTIdbDZXY/SwCKT9Zbnqzn2lOrNVSn0UzgtBvFh2iw+IVuvU/A8Ja5njhUgF2yLHcoGrOfoqoLHsBqR0mxVZ5yYwRDGBFAp4Rpouf0jq5+k7VNwb4ixubjz5SLWI8gw25j9wKn+9NL+jOG/CLyCHg8iA92evuzoS8VnRHXNHqfLir1K59O4fgmE4fabmfank78tPfIw+zSLo+Pgds183yrForMH0svjJu6MEAH02Ho1ZPCpbvd4zFaxb1SKIcl2s5CT2APmewVTul+KpLPsQ/1eBRDAOaLn45+k7FnJ+l2Vz6CDEgMafnm92xxnLfdsBROsKRsaxRRXaS0VmgV6B0c8HKRxC7xV/g9vvSMnKSXjkF8oA8gNojkNaz0ikw6O2s87ALSTkBirAJVd6L9DZ75j1YCRKfjJnzCL2c2fki5k1fLi4s8IQxxswlIycoV+EydhfVbSM8tZCMtFIzrtL0iu75Oqw2JbGxjBHXtlHkvEhvN7djM821quHGMPw7+rKL25G+eUfFqeaJxPb+1XGfEi0l0nj9Df6zcNluoTtTJBtylx4Rd3sOcpjw7DwdrZOaBvpEMduZz6Uh14cqjt0vssPBXDYetl3G6mGZ+wumQ9ncaqWOdJLi8fbnlZzwG5V+qo0FK63MoJePxjZ9IsbvN7t9mpDWyTq56ZXrsWa6nzOpykZR6lUgAdwopLRW0QIQsDRwCGZRRRRTlSKb2HSaaJdgkSRfNSjbX1A7vVlSiihcxrxJwmgfDa8ScJqw7FncbibSQ8DnJEfX5aevMVBxLo9NANpl2ozukQh0P2hp6jlS9EJOQBJ5DWpmHYvNbk9W7JnvXeD2FTofWKVUezuGeo+d/GaTo3s7jp6j538ZqBUizvHidXjYqynMEf691OPh9rcfLR/B5D+khGaHtaEnT7J9VR73o1IimSMrPF85EdoD6y+Uh7xU0rT2XiW2477lemaezEEp53Hfcdl+pOsPvUdXkjQFGH53ajcR89Fyy35eaezcgxrCOoYFW24pBtRSDzl7eTDcRwNRLO7eJ1kjYqynMEVb7KSK5hcZBY2OcqD9A+4Txj5knIMvDPllSHAwHVh3T7/bO7JZXh1GfXFrTf7zGBxuNskvw0G+tzAdZoFLQNxZdNqM+4ionSoZvC3F7eEnvC7B/crGGl7K+TrPFKOA/LZbQkHiCpzB7qZ+EJc5IWyy8RkOW7aSV9r3nP10INWO0N7pmRvv6FC01KS0N7rgSN9p4yB4pVhQ2La5k5qkK97vtH9mM+2ufR3DxLMNvSKMGSU8kXUjvOijtNd8SQx29vAB4z5zOBvzfxUGXPYXP7dSrq0aKMWcSl5nKtcbOpzz8WIcwuebdp7KYX2GV7jwAsn7zCaX2GRtcTuAsJ6jWQlc7yXlySBm8rnIcs+HYAPYBXTHLpc1hiOcUOYDemx8uT1kADsUVIupltUaKMhpnGzNIuoUcYkPH6Tcdw0zzRGmsFaRwF3n5J0NtYggdkXefQLFWboDjCQ3JjmP5vco0E3Yr6Bvstkc+GtVmsijiwxFYWHFagZK92ODvleYRL8sr9da/SkjGqr+ti1Haq1RCNavtvcNiNtHLExGI2KgjLypokOasOckfLeRzpf0qsFuYhiUC5LI2zdRgaRTHeR/ZyeUDwJI5Vgo8UseWvvJkdTvJwtGuYvREKJ0hOxZYfEOMUsx75J3TP7sKD1Uz8EdvniIfLPqopZPXs7A970u6Rrt2WHyjXKOWBuxopncD7kymrL4EYc7ic5blhX1NcR5+4UulOq0GJ+ocXEFW3vBbdIbvq7jFr3zjK1nAfpMNmRgeaxIR/vBXmhq6eEK42UtofS626fta5lZlz7REsftqmyRFcswRmMxmCNOfdWmgsqwgd25tg5T3oXG1aVKw3DZLiRYoUaSRjkqqMyf8h2nQUy6MdEZr1jsZJEmssz6JGO08W5KNT769Bnt7bDoCm29vE48dgB8LuhyC/wCzwHkcieOR31SKa2GdGy12WW2XLkLVA2dqgdH8GispNiCJcQxEcBrb2p5s+53HPMAHcQRrxxrELeGUzX835SvPmlOUEX0SdxAPmgZcxxqvYx04d4+otkW1tvm497dryb2Pu76rNIhUN73aSMZE8ZZTHdGpu9xRF2ATvpD0xuLzSV8ox5MSDZjXlko395zNI6KK6cOGyG2qwSCXOaKKKKNRFFFFRRFFN/6Qc7e1P+6y/dIrH5Zj42lue4zj8JaXWd9PJJrvHy+I9EpopuMUt+NmvqmlH4k0G9tDvtpB9W4/6ozVV3fSfDzU0jvoPh5pUrkHMEg8xUtcWl3FtscnAf8AfBqWJbI747le6SNv+WKNmxPnXS/Zib+YVReDe08EJiA95p4T5TUb4dG3lwr3ozIfftL7qk2VzGjbcM80D8yMx62Q5kfZoWzsz+nnHfbqfwlrtHgUDeTcsf8Ahpf5c6AuZKRnwPUJbnwyJGtwPUEJl1cdz8qkbOf01syhj2tbts7X2QDUSTAri0broT1ir5yg5gHeJImG0oI3gjLtoToYW8iYHvguR/yjTvDejGJQ6wzrkODGQD7siDSsb4rIYk14lk6YHpy1LC+MyEJNeJfS6YHpy1LhiNkl/addAMpIR4ybyF4pzKjUoeWa8BTDGLIXVvZMdA2TSNyUIWkb9g0XFrcxMJDAqTtp1lsxybcSHiyIOfPTWosikQh1VNZGdlXUKBkMmTghzIyOhFZQSZFpsBJFs5TEjundin0L7MjUxgiwngNa4ytBlMEGdt07jfgQucNq5ke62Qsz+NEH0S3iy2VlcncdkAIu85Z5HSltniCJKsVtm+2cpp2HjOufjgZ+RHlmSd5yzJG6md063SBp7lBqT1KukQzBy2mJ2mLHLPPZ3HTIUsuoEClEuLOFD5QjMzsw+k/Vkkdmg7K0w7bHdZCXiZcOaS1siWRBaLJSMhKzaZYWSxvtVYfect2ela05/JdqN94D9SCQ/vbNY6uyXz7mTuSOMe0sx91dHSjAHgV0tMMAeB6gJRUqzw2SXMoug8pjkqr3udB6zUz8qwp8lbJn6UzGU/d8VPapqHe4pJLltsSBuXQKO5Bko9Qq5vNwlt9PNFWe64S2+Q81Osr5bORZIXLzoc1dc1RT7mf3D6wq74ZiYu2a5tkDTFNm9w8+TPH5zwjn52yNVOoz87zCrrhELpBG+HLG9xs5yyZq06NrmscT+SuW50DMc943VipkFpAd810zdsOrZaDaE2GJX2p7F0IZ7eWCI521wVuLGWTJCsq5hoHU+N1hj2h4oOfVqe6f4E7KFbi4VZutbq0ZtlGVBsyAjJnyZtct6Ad9c+j/AExWWXqsRVra4YptO4MaSFMthyCPibhMhlIPFO5huykWmIJYYrfyonVkwMQkmSrJJtI2agHyXObAAnf6hw6QY74UWjuvIBGRtAvx2iWZAJkNcKEYjhUE1TunnSJlxCdYVjQRN1QcIC+USiMeO2ZXyPM2a6dDugkl8Tc3cjR2wzLSO3jSZbwpbgOLnQdp3b4bgEJke+xBtmBnLKmTZyszFiAB4xQcSN/Mb6k9KfCLbXGSLBNJEoAWN5BDHpuzihG0cuA6wAcAK6JfEqNgUYXCRflLKcpnfYgfDMNxD78lN6TeE2GFFtsNjVUj0V8vFU+kqnyn/tG9Q415+llc3bs6pPO7HNmCvISe0gGp39MZF+RhtYORjgQt/eS7b+vaqHedILqfSSeeQeiZHI9S55AdgFa6LRfu7ZMaBmSZk7f3Si6d6kHobcr8oscP66aGI/ddw2fZlWDgUK/KXtv2iNZpT6iIwn7VQ4sDuG8mCZu6Jz+AqZH0Jv23WV1/cS/iVrQXy70QDgOc0O5a9VYrve6l7BHHEPvF5D+zWv5RtlHiWpbtmndvdGI6nL4N8RIz+CSgfSAX94ig+Du9G+OJfrXNsv4y0GmgYxB/uHSSuRyS6bHM1KrDbxg6eLEGOvJpC7DvBzpYasa9BJvOnsU+te238HNZPQrLfe4eP+I2v3FNG2PBHdPVSRVaoqy/0Pj/APyNh9+4P4QUVf3mHr4HyVVSo5xSz4WTH61w/wDBRWfy3a8LGP1zTH+apH9CSvytzax9hlzPsArH5EsU8u9L9kULH3k5UivANxcdheeS5dejnul52F55WKOOkUQ3WVt6+tb8XrH9JxwtLMf7on95jUjrsNTdHdSn6TIg/Z1rH9JLdPkrCHvkZ5fcSKkgbobjtPmZ+Ckge7Ccdp83T8Fx/pW/CG0Hdbx/xFTbbFsQk0iiz+pax/j1dRz04uB8mIYR/ZxIPeQTUG66S3Unlzyns2yB7BpV6En5Gjbb06q/u7nf+tg229Oqsqpio1eQQDm7wx+7f7q5SXco+WxbLsiaWQ/sgD31TWcneSe+sAUQouchsaOs0QoU76o2NA51la5MdgXfPf3B7ZeqU+9mrW2x15XCW1qhY7tsvO3eTI2yB25ZVFwXojJMBI4ZIuBClmfsRBqe85Ac6sf5HMahZdiytCfHUuDNNlwZlz3+iNByNZojoDOyDM7egvOoDbJZYr6PDNUGZ29BedQG2S3CO0WT3DSSOwjjEZ2Y9vMeKqpkHA85/JA3ZmiDBnADQsx+PCdYnzZXMsV3AcdeBFSbW4tQGu123WL4tCw2EVcjmsab9xyzOpL95pde4y9xhUshyTKYKAnigLkni6b/ACqxiuTJokJgGYxOrVuSINMpMMGHCsa5wDpgSmcJahhYuXSvDrZJFWRWjLAn4RGo2Sdog7UWfLLPZIOu46VWMQwOSJQ/iyRHyZYztIewnep7GANP7HEkntQk+qKVSRt5TMZRTDuy6thxGzxpIzz2MzKGyPEeUkinUHI6MhGozro0euwVJ2jO47Mv2sW2i6Rg0ZM3DO47MtloustSo0VeMK6BviEYnjQWi5gO0uYhbM5ZxsfGzz8zUcjwrWW6wyxJWOJr+ddC82ccKkcoh4z68Go/vrC4sYC5wvAw2m4cV02GsLbNqqdhhU07bMMUkp5IjOf2QasCeDG+y2pUjt15zzRRe5m2vdXPEfCPfSrsLN1EfCO3AhUdmSZE+smq3LKWJLEkneScz7TR/wCZd9LeLv7eqOxWo9CYU+WxOxXsjaSY/sJl7DR+RcMTVsRmfLhFaMPY0jj8KqedZRCSAASToANc6mhiG+Idwb5HmpMZK+jpJYCMxNPis6EZbLG3Ay7NvbI9WVb2OFdXC1zOGVVdEiikB2pNzbJ3EII8tRzGVZtMNjwaJZ7pVlv3GdvbtqIRwllHpcl/jmVt3QyOLFbEtdyFnTrg7abQLyRvtqSCFIVQoyGgJA0riUiO2CzSMnUmAXXz2CV2E8cM10KHSDBeqzh89o8ge8Mixo211XVvJGIsxkuYbaVdpss8st3OrYjYZIPzS2tJOxPgjP8A3dyFOfcaX9CekmaT2co+PtttA6qC7QxswKgEfGdWST1Zz2lJAGYqt9IuiMMsoWIxW9w4Dxptfm1yp3PBKx+LJ+bc5AnIGlOZpIxbELmyutm2WchLjMyxkpS6Tp31wFY7/EPg/lLf2w5jC7Er99QR76Uv0vRxkMbvYxy+CZZf3cgqmx4zf2EhjEtxA6aFCzDL7B0y9VTx4Rpn/rMFpdczLAob76bJz7a2igOAmADrFXq0/wAyxVk3mvVf/wC4Zz2PHeL7gWFQpcCWT/6zbv8ArHuV/eQ1HGL4VL8rZT259K3n2h9yUH2Z1uOjeGy/IYl1Z9G5hZf/AHEJX3Uxo0d9dv6Wn+RpVXrmegW1uxHDG/4kr++grA8G058iexf6t3Cf4iureC27YZ27210OcE6H3NsmkmIdEryD5W2nQDiY2y+8Bl76dDjVzJkZpORAnwmFRGpN/wD4WYh5sUbfVuLc/wDMrnJ4MMTH+ySnuKt+DGqvW8dyy7mYdxIrTVpP1t/2n+5VYnp8HuIj/Y7j+7NZpSMbnH6eb+8f/OipKk5t4HzUsUKiit0jJOQBJ5DX3VqQrSirBh3Qa7m1ERQc5PE9x191M/6I2lv/AFu7XP0ItT3Z6n3CsrqXCaaoMzkLT4LE+nQGmqHTOTbT4Km0ww/o/cT/ACUTsOeWQ+8dPfViTpHZwkLaWfWPuDy+MSexdT7Mql32MTgZ3s5iHC2gyWQjkxHya/WJPZSnUmL8rJbb+A8wkPpcY91kp3Vrz+ls/EjWo1h4NXJymmjjIGZVfHYDmdwA7c653Fzh9m2UUZupF8928QHuAyb2EdtJsT6RvKvVoBDD82meva7HxnbtNbWWGJGgmuc9g6xxA5NL2/Rj5tx4dgaKIe1HcdTRZyt8d6DQxXdqkPNtzW2crfGQxMlYB0quZkM00nUW4OQWIbLSEeYjHM97bgO3SkbNPiM4VRkNFVczsxqTpqfx3sa5XcjTESznYTLKNFGXijcsacF+kdO80zivjb2plACGXaS3QeaNzzE7y2XiBjzOWQqxDbCE2NFY2DIeZzKtsJsAThtAcbBkPM4k/soPSTEh4ttEfiYPFBHnt5znvbPLsqYkmzgxHp3OXsQH+WqzFEzMFUFiTkAASSTwAG816rbdB4YLC3bFJTBGrPIYR8pIzZZLkNRko1AGeu8UFKiQqO1jXG2tOQtJNpu1lanUaxjG4OBJ2TMztKpfQbA57qdooo2dHRkkOXiqCMwzNuGTBW56aVdoreys0ETmLEb63jdkTXqkyIJjz/SFfGYKe0eLVfx3wmu4W3soxaWikZImjvkd7sOfEA68SarV9dGC9d49CkzMvqcnLu4Up0CPSXTidgXhoNpl9RGc5EDinRGgO7HelMHCYs6yXTpF0uub19qeQkDyEXxUT6qDQd+/tolk+FRlj/WIxmx+dQb2PORRvPEa7xrp0ltFSbbjGUcyiWPsD71+ywZfVS+zumjdXXepzH+R7Durow2M0bdGJSuw3eaqelaIjb/dh5FcaxU7FrZVkzTyHAdO5tcvUc1+zUGntMxNNa6sJhZAr0vCsNjwW1W8uUD30o/NYG/RD5xxzHLhoN+ZWD4M8DiUS4ldD83tNVHzkumyBnvyJXTmy8M6q3SbpDJe3LzynxnOg4Ko3KOwD26nea5sUmlRTAb3G985n6eruGJTR2RNT+nty810J3O110MEgbnnEqt7HVxpxBq6+CeKNMOvZpc9kNk285qsRZhp2MfYKpGHD4XbfBv08G09vzdD40kI+kMusUcfjBvYVc+hDZYLcL6fw8/dtI/+9Zae2VFEAWSLRuFo8BxmiZ3ppJ05iltcRF/bnJJXE0Ui6jaIDMCe0ljlxVu+nF7e281ssjqfgFw52wozewuTqxQfMv5WxuIJyyOQMbwfYxDLaT2dyu2qDrAP7Pz8uIaP5QEa5F9+WVcfye2FSt1gNxht0NiQjip1G7RZU8pSN+WnYs3iC7vssBurtGR+oX7Z4Eqa1ExO9ktStriEa3lvs5wShvGCHc8Fxqdn6DZrplkKXXPQ8SqZLCT4SgGbR5bM8Y+lDmdoD0oyw7qdXSpaH4FeEz2EvxlrcLq0YfdLH2cHj9ffWMbwSawmUh8wfHgniY7LrwdHG48xvBrbAdOVQyJtH0u3YHMCRBzQlJiuVYq0DpVFc+LiEPWNu+Ew7KTDtbzJvtAN9Kudx0MZ1MlnIt5GBmerBEqD6dufHH1l2l7a2CPVsiCry4+cihlkq6khU5gkHmDl76e4b09v4Pk7qYDkzbY9j5ikJWsUyJCZEEntB2iakyFdx4U5ZNLq1s7ocTJCob7w3eythj2DzfLWE0BO9reYsPuvp7qo1FZfuEEdybf4SR4Ay8FdYq9/knAzqLy8XPgYQSPWFyNFUSip9zd/qv4t/tUraleThGF23yszXDjzU3fs/wAWrnJ4QEiGzZ2scQ9Jhr7B/EmqXTXDOjssy7fixxDfLIdlB3Hzj2DOhdRYYFaO4u2mzgLFyXUKEBWpDy7abOAkOaMR6U3M/wApM+Xog7I9i5e+utl0bYoJZ2FvEdzODtN9SPym793bXf8AKdva6W6ddKP08q6D6kR09bZ91Jb2/kmcvI7Ox3ljn/odlOY0ylDFUbLdww38E+G0yqwm1G7Ldww38E4k6QpCClmhj4GZ8jK3cd0Y7F17aR5ljxZie8kn3k12sMPeZ9lFzO88AAN5ZjoqjmaZNfR2o2bc7cu5p8tF7Igd31zryy4mA2GZNEz7vPvUmANhGTBNx92n3qC2W1S08aYCSfesJ1VO2Xmf7P73Kot1iWbGRj10ralmHir2BTvy3ajIcuNLGYnfUixsHmkWOJWd2OSqozJq6gHaedp93D2UbYVs3GZ9+HszU7BrA3MpaViI0G3NIdclHD6x8kDtp/hfRS6xicvEnVwLkiu2YSNF0Cr6TAcBxOuVXq16B2lhaI2ISgRgh3jB+Vk4A5eMyrwQdpNU3pl4VZbleotV+DWoGyFXJWYciV0Vfor6ya4zaZEpbz90FgsrnugYy+ongLNauFDm7SRLMANWeqfKWtWrC7mwwyZbeyC3N2cxLcvkViA1c5jQZAHxV9bVRfCRjTXM8TsSc4VYZ8A7Mw7vFK1wsoTBaZj5a8PVxjiI88mP2myXuFL+lUoN3KF8lCI17o1Ef8tOotEaykaQkudb2jec9QFsgBks+kdFpEx3ROQwmJAnxluKXW0e06rzYD2kCu+MybVxMRuMj5feNb4IPj1Y7kzkP2AX/ly9dQGbM511vn3e+S03v2Dn+yd3B6zD424wytH9mQba/tB/bSOneE+NaXa8hDIPsybJ9z0koIVhcMjzt6oINhc3I85HqmLHbthzifL7L5keoMrfeqAq5nIak7hUzCzn1iemjZd6+OPeuXrqzeCbARc4lGW+TgBmf7BGyPvFfUDQRozYEN73XC33vTYY7Rb7t9ZqT4Qr34PBbYWhyECK9xl50zjaIPPZDH73ZVCqZjGIGeeWVt8kjuftMT/GodXRoOihhpvvOsm0+KMmZXSCdkZWUlWUgqwORBBzBB4EGvZei7G8sUkSPZ23vln2ctnaezILqo8lWbZ03BmIGQyFeLV6j4O7zYs7U+jiqK31ZrcxnPsrD9qsnCDm3g8wUbL15zhmJPbzJNEdl0YMp7uBHEHUEcQTXoll0jjhQMUEmG3JKtGfG+DSb2iPHY89eOzkRqpqo9JMEVGkkgHxaSNHLHmSYXDEbJz1MZyOyx+qdRrFwDGhAzJIpkt5QFmjzyzAOYZSd0iHVW56biadHgspLKwG7H0IvB6FUDIr0qXo1H8HNu0m3YyHbtp/Ka0kbcGPGByci27XXI61ULa+ayaTDsRjZ7fa8ZR5UTHdNCx7DnluYHtqZhOPSYVIqlvhFlMC0bAaMhORIB3MNzxnjn2E3jpD0at8Xs0a3ZeujX4h89GX5pidQM92fknszrjmKaK4Nj2w3HvDA56jnxvnNkq1168l6SdF2tSrqyzW8usM6eS45H0XHFDqKUW9w0bB0ZkZTmrKSpB5gjUGn+C489m0ltcRGS3Ztme3fMZEabSnekq8GHLXsOkXRURILm2cz2jnJZMvGjPzcqjyXHPc28V3WRS0iHFtnccHeR8DeMgqWIWw6VpcaX8ImPz8ZEU47SwGxL9tSfpCtW6IiYbVjMtzx6ojq5x/uSSH/wB2zdwquUK2Wopmhq/DMtV44YbpKp5reaBkYqylWByIIIIPIg6g1zqxQ9MXdQl3Gl2g0HW5iRR9G4X4wdzFl7Kz+RLW41tbjq3+YuiqHuW4Hxbfb6v11NKW/EEtYtHmN4lrUlkq5RTiboheKxU2txmOUTsPUyggjtBoo9ND+ocVJFSuttLXyQLuX0mBESnsXfJ68hSvE8YluGzlctl5I3Ko5Ko0A7qhZ1vFCWYKoLMTkABmSeQAqmwmtNY2nM+7NyzsgtaazrTmfchuktKZWGD7S9bK3VQ+kRmXPoovnHt3Dia7i1ittZcpZuEQOaJ+sYbz9BT3nhS6+xB5m2pGzO4cAANwAGgA5CpWL+7dn5efNSs6J3LBn5efNS77F806qFeqh4rnmzkedI3nHs3DgKWVKw3C5biQRQo0jtuVRn6+wdp0r13o74LLawj+FYpIhK69WT8Wp5HjI3YNOw1jpVOgUJsnWuNzRa4n3inw4UhJqo/QvwZ3OIEPl1UHGVxv+ovnHt3dtX/FMcscAj6m0jEt0y+M7anvdhuHJFy9W+uOPeFJmiMkSmK3GawKdHnYaZ5DyIV4gandnwrx29vHlkaRyWZjmTXNhwKR9oPrUrswx8gxP5jjrF2+apsYF5ay4XnXkNmJ3ZqXj3SKe8lMtxIXbhwCjkq7gO6tuj+E/CJgpOyigvK3ooupP8O80sAqzYl+Z2otxpNOA8/NV3pH/E123yhtEOGJTsEsBnu5pFIiOADG9512rM7ucgt7XEhcX4myyigUui+ikKkoPWQvraqvJIWJJ1JJJ9dOLP4uymfjMywr9VcpH/5Y9dJquE0AmVwkBu/dDAYGk1bhIDd6nwU608WGV+LbMa+s7Te5QPtVAqdfeKscfIbTfWfI/uhB7ag01uaezE5p10eb4u7HO3PukjNJac9Hd11/6aT95KTUtnfdu5JcP4j93JSLGfYkRuTAnuz191ep+DuMWllcyjy5zcIp+hbW8rlgeW2QPZXkor1iY9SkFr8zhF1Kw5PcRszevLKsH2mKzBDzv2Nt5yWlg7VZeTmsVk1iuqhRV16MTn8k3+z5UMtpOv8AeFM/wqlVcvB2OsW/g+dspSo5tGVcD8ax034U8i07g4E+CJt6x0zvDb4pPLHkUnyl2W1WRJ0WQqw4qSx7iMwQQDSPFMPTZ6+DMwscipObRMddhjxGh2X3MBwIYBr0p+NssPuN56p7Z+wwP4vrMcieykOG4k0LZgBlI2XRtVdTvVhy0BzGoIBBBANSjg6JpF4sOurZ0sUdep+B4yqo1vcAtbSHM5atE+WQljz84biu5xoeBDPDsVuMJnGywkhfJlKk7EqHQOh4HTLmCCrDTKkeI4eoXroc2hY5a6tG2/YfLjvybcwGehDKsnB8ZQIbe5Be3Y5jLV4WOnWR58d20m5wOBAIkWE17SZTBvHvFQFeiY9gUGNRC5tnVbgDIg6beQ8l/Rcbg27LLhkR59heL3GGzupTLPxJ4JRmki+i6neMtx7cwa3jluMMnV43DK42kdczHMme/hpnoQcmU5g5EV6Gj2eOQZN8XcIMg2m2nYfTjz/0DXLmaG2q/twDji3bq8R4I+9tVIxfo1FPE13h+00S6zW5Oclv283h5ON3HcaqZqxXlheYRdKwJjcaxyLqrjjkToynip9YpnLhcOKKZLRUhvACZLUaJLlqXgz3NxMZ9Xb0YcbRtBJrMNzstur83HMiRPaqTWc62liKkqwIIJBBGRBG8EHca0regUyHF5kUKk0qqNwWRgB6gcqKh0UGjbkFc1PsMJaQFiQkSnxpH0Udg4s30RmakS4ssSlLYFQRk0rfKPzAy+TU+iNTxJqJf4k8xG0Rkuioo2VUclUaD8TxzrfB8FmupBFBG0jngBuHMncB2mgcBKtENg4Db7kkCGX2v4YevJQau/QnwVXF9lI+cNvv22GrD6Cnf9Y6d9X3op4J7axT4Tfujuo2iGPxUft8o9p07KR9OfDOz5w2GaJuM2WTH6g80fSOvLKuHE+041LeYNAE83nujZn7sWwMDbXcFY8S6RYfgMRht0DzkaqDmxPOSTgOz2AV5rPik2JSNc30hFvFvVdBmd0ca+kee/LUmkWD4S11IdptlFzeaVtQo3kk8WPAcTW+PYyJdmKIFLeLSNeJ5u3N291Po32eyA4yJdEPeebxsynh44LHHjOiO0UOzM5DzOGV+U+GNYu1xJtEBVA2Y0G5FG5R/rWl1ZqZhGFvcTLEg1Y7+AHEnsArsdmG3IBF2ITMgE16MWSoHu5hnHD5Cn9JJ5q9w3mkt7eNNI0jnNnJJPfTbpRiaMVgh+QgGyv0285z2k+7vqN0ctlacM4zjiBlk7k1y+0dlftUhkwDGdebhkMBtPpgs0MkB0d4tNwyGA2m867MF16RfF9Vb/Mxjb/WP47+zNV+zSmIgEbQzGYzHMcRW11ctI7OxzZ2LHvJzNcafDbVbI+81phsqsAN+O03+K63E5d2Y72JJ9dcqKKNMFic9Hh4l0eVu3vkjFJqdYGcoLw/2Kj2zR/5UlpTO+7aOQSIffftHIKbgth19xDEP0kiJ95gP416Did6JsYxPLctrdxr2CKDYy/YNIPBRaB8UgLeTHtyt2bCMQfblWnRC7Mt7cMd8tvfE97QStXPpPaiP/Kz+Y/9VrFyqdFFFdVLRVq8GF6I8UttryXYxMOYkVky9rCqrUixujFKki70ZXHepBH4UmPD0sJzMwRxVgyM1bIbImyxCzOZe0mE6DsRjBL+yyN9mqYa9NxiVLfpAWb+r3gXa5GO6i2WJ7mYt9mvO8Vw9oJpIX8qN2Ru9SR/CstDiVrfqAdxEjwI8UTgo6yEAgEgHQjPfrnrz1ANYzrFFdBAnGD40qIYJ1Mlu5zKjyo23dZEToH5g6MBkeBG89vLYyxzRPtI3jQzJnsuNxBB3EbmjOo48CUlNcIxrqg0ci9bA5HWRE5ajQOja7Eo4N6iCCRSHw5TIE53jP1545q5r1/AsYt8VtCkqBgMutjPlRncHU7wOTDduPb550u6BzYewmiZng2gUlXRkOegbLyTnuYaHsOlQYzLYSx3dpJtxEkJJlodPGilTPxXy3odCNVJGRr2Xoz0hiv7cyxAZgZXFu2uzmNSAfKjOv8ArSvNxdJ9mO0sG2Ebxkem3ccE4SfYb15dHicGKAR3bJBeAAR3R0SXLQLOBubgJB692tWxnBZbWVoZ0KOu8HiOBBGhU8CNK9A6aeC7Rp7EErveAale1PSH0d/LPcK7hHSpHiFpiCtJANIpR8rbn6JPlJzjPLTcBXUotIa5mko9rcW4t2eV305ECMCqpRV3Pglu38a2aC4hbWOVZUUOOeyxzU8CDuIIrFav8Qo3+o3iENQ5KR0J8Ec97syTZwQHXMjx3H0VO4fSPqBr03Ecaw/AoOrjUbZGYjXIu59JmPD6R9XKq3058NIXahsMmO4zEZgfUHnH6R0768durt5HLyMzuxzZmJJJ7Sa4bKHSvtMiJTOzDwYMdvvgm1mssbenvS7p1c4g+crbMYPiRLnsr/1N2n1ZUpwrCnuJRGg1O8ncoG9ieAFcrGxeaRY41LMxyAH+t3bT3Fb1LaI2kBDMf6xMPPI/RqfQHvNd8NbBaIMEAZDADM+7SsMaK6dRnePgMz0z4rjjmKIqC1tj8Spzd+Mz+kfojgKQ0Z1inw2BgkP3RwoYhtkOOZWcqtUv5ha7G65uV8bnHEfN7Gbj/wBq4dF8PRFa8nHxUPkKf0knmqOwbz//AGkuJYg88rSyHNmOZ/yHYBpSHfjPqfKL9ZwG687tazP/AB4lT5W36zgN153DNRs6c/I2X07lv/bjP80n+HS2ws2lkSNfKdgo9Z39w31Kx+8WSY7HyaARx/VQZA+vVu9jTX9pwbvPTx5Jz+08M3ndd427ktooopqeiiiioonWFnKzuzz6lfbIW/lpLTq10w+Y+lPCPYkppLSofedt6BIhd5519Arx4Nfi48RuPmrKRVPJpCAP3TS7wcrniEa+klwn3raUfxpl0f8Ai8CxCTjLLbwg/VIcj2NSnwdvlilp2yqv3s1/jXPPaFJdu4NHUla8lXTWK3lTJiORI9laV1UtFZFdrKzaVwi7zn7ACSe4AE+qmw6Hzlyg2NoEjZ2xmfJyyz4Ntr3Zja2cxnFE66Y/HYdht0N6xvbOeRhbxPapJqH05HXfBr0f7TEOsP8AbQ5RSe3JG+3Vhwzo5LJg1zbtsExyR3cJDjLYI2HYk+Sux4+uRy1IFLMLwSaXDbqB42BgZbmEnIDRB1q5nnEyPl9Htrkwvw/0PI/S+RHCY4JhtVGopw/RacBWCgqyRvtA6KJBtLtaaEj1a5Z0N0VuBnmgABIzLABspOrOznq2Tcta6yWk9FM26OTjLajKDPLxiBl4hkJI35BASdNMsjrpWw6MXJYKIXLE7IAyzz2A+7PPLZOee6oouWE4w0BYZB43GUsTZ7Ljty1DDeGGqnUGnNjcyWUi3thIxjBAYNq0ef6KZRoVOWjjRssxssCFXwdFLhygVM9rq9cxkvWkBNonRcyfceVdsMw27gcPEmYYFTnslHUxiQo2Z2WUqQctx4ZkUmJCDwbL7wbjtVgr17C+k6XEPwu3B2F/rMA1eA8XUDVoTqdNRqRxVV3SroJBiK9fblEnIz2hlsS9+W4n0x6894q1rg93ZSreWKlSMuth2trZDb1JOReHtOqaZnyXa4ptAfCrBAyHYa6sldGMJkAYSRFTs7LA7RXPIjXTXZ8tFocSixBEo5ll/a7objttLg4OEivG7zB54XaOSKRWU5EbJ/EaEccxvor6Kw7FjLGrpmyncd2oJBBByIYEEEHcQaKf/jNJFhgW7T5KaMZr5mrFFFeoSFbOh2kF640ZYfFYaEZ7WeR3jdVVNFFZYPxYm0cgsVH+NF2j+ULWiiitS2q3dKtLGwA0BjYkDQZ+Lrlz1OvbVSoorLRPh73cysVA+Dvd/MU46LfKueIgnIPI9U2vfSeiimt+I7YOqc34rtg6rFFFFNT0UUUVFE7X/wAtP/qR/hGklFFKhfNtKRB+baVez/8ALQ7cQ1/uDSDoR/5lZ/8AqYP8RaKKwwfhRv4nrUbwluKD46X67/vGotFFdFndCBbxSFSCpIIOYIORB5g1OkxefI/HS73/AEjcdTx4nU0UUSit/g4v5JJL4PI7j4DdnJmLb9jPeeNQ/BheO2IwoXcodsFSxIIFvKuRXcRsgL3DKs0VyYt9I/hH8pR4BVdL+QBgJHAOzmAza7Oi8eA0HIVt+Vpsh8bL53ntxYMePFtT260UV1kC3tr2Rpotp3OTJlmxOWeyp48gB3AU5x28eNYwjumU8mWyxXLKC1UbuS6d2lFFRRIExKUAgSSZZL57eaQV48MtOVby4nKQQZZD42erseGXPkAPUKxRVhRO+lOKTJdDYlkXJI8tl2GWagnLI6a6038EuJSnFo85ZDtCQN47eMAmgOuoGyu/kOVFFYaf/wCLF/hPIom94JZ4Sp2jxS6SNiih9FUlQPFU6AaDWs0UU6jWwWbByVG9f//Z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data:image/jpeg;base64,/9j/4AAQSkZJRgABAQAAAQABAAD/2wCEAAkGBhQSERUUExQUFRUWGBgZFhcXFhcYHhoeGhcXGR8bHxcaHCYeHBokHRcYHy8gIygpLSwtGB8xNTAqNScrLikBCQoKDgwOGg8PGiolHyQuLC4sLCwwLCwsKiwqLyksKTQtMCosLCosLCwsLCwqLCwtLCksLSwuLS0sLCwsLyksLP/AABEIAMIBAwMBIgACEQEDEQH/xAAcAAACAgMBAQAAAAAAAAAAAAAABQQGAQIDBwj/xABUEAACAQIDBAQICQgHBgQHAAABAgMABAURIRIxQVEGE2FxByIyQlKBkaEUIzNTYnKCkrEVJENzorLBwhY0Y5Oz0fBEg4TD0uElNXSjFzZFRlVk8f/EABoBAAIDAQEAAAAAAAAAAAAAAAIDAAEEBQb/xABBEQABAgIGBwYDBgQGAwAAAAABAAIDEQQSITFBURNhcYGRscEiMqHR4fAzQlIFFCNigvFyssLSFSRTkqLiNEOT/9oADAMBAAIRAxEAPwDzz4rEx5sV6B3JP/k/4/hVrm2aNijqVZTkQdCDTO6wpWUzWpZkXV0PykXacvKTk49eRpnbYlHfKIrpgk4GUVwfO5JJ/Bv9HE12itba3LFvpqwwsXOY7QCbJlmIxZ6asMJhR+jnSYIpt7kdZbPoRvKfSX8cvWO2P0k6NG2IZT1kD6xyDcRyOXH8fwX4nhklvIY5VKsPeOYPEdtNujnSURAwTr1ls/lKddnPzl5Hj/3qOYWHTQbQbxnrGvmrcwwzp6PaDaRg7WNfPHNV2invSPo4bciSNust5NY5Br9k8m/H2gIq1Q4jYjazblshRWxWh7DYiiiijTEy6P4gIZ0dtU1WQc0YbLD2E1yxfDjBNJEddhiAeY3g+sEH11Dp5jHx1tBceco6iTvQZofWhy+xSXdmIDnZ1HVZ3diKHZ2dR18Eiqbg04SeMt5O1st9VvFb9kmoVZppExJOcKwIXS6gKOyHerFT3g5Vypnj4zlEnzqJJ62UbX7YallUwzaCqY6s0FPb3XDrc+jNOvtEbfxqL0Zu+qvLd/RlQnu2hn7qlEZ4YPo3JH3oh/00kVsjmOFIY2sxzDm7xSqPYHD8x5zVu8K9rsYpP9MRuPtRrn7waR4nHndFOTLH90Kn8KunhJt+uu7CUbriGL3Of4MKp+FjrsQi/tLhP2pR/nWWhPP3ZhODZcLOie/4vvFTvCVNtYrdnlKV+6Av8tVmnPTSbaxG8bncTf4jUmrZRhVgsGockRvRRRRT1SKzWKn4FhLXVxFAm+RwufIcW7gMye6hc4NBcbgovVPB7CuHYTNfSDxpRtKDxVSVjX7UhJ7gK8kv715pHlkYs7kszHiTXo/hjxpV6mwh0jiVWYDh4uzGp7VTX7deYVyvsyGXh1KeLYhnsb8o4Jjz8uSKkWNk80ixxqXdyFVRvJNcVUkgDUmrRdsMOiaFSDeSrlOw/QIw+RU/OMPlDwHiDzq6UR5bINvN3mdQ9EAXHF71LaI2luwcnL4VOu6Rgc+rQ/MoePnsNrcFquGg1iiYwMEuJzKhRRRRRqkUUUVFFIs714nDxsVYbiP9ajspubaO81iCx3HGLcknbH6L/Q3HhypBWQaW5k7RYUp8OsawsOfnmPYVmscXSVBa32YC6Ry5ePCd2Rz1Kcwd34KcawSS2fZfIg6o66q68CpqbHfpdAJcHYlAyS458lly1I+nvHHMbpNrfGDO0vULQnUZamPPdJG24qd+mh9ueUVobuyNrereo5G/GK0JxLBrLc9beo5G+P0d6SdSDFKvWW8mjodcvpLyPH/vWvSLo71GzLE3WW8mscg/dbkw9+XeK4Y5gLW5VgwkhfWOVdzD+DDiK79HekXUbUUq9ZbyaSRn95eTf65VZFumg2zvGfk4ehVltv3ij2zvGfk4eh1KZLQhFfQq2YzHAjgeR49xrhVmxPChbZSIeus5txH4E+bIuuR7+0UkvrLqyCDtIwzRvSH8GG4jga0Q4oeJj36haYUZsQTGPuWojEKJT3o58Yk9t86m1H+sizce1dtfXSKpOHXphlSRd6MGHqOeVXFaXNIF+G0XIozC9hAvw2i0eKjUU16S2QiuXC+QxDx/Ucba+45eqlVExwc0OGKJjw9ocMU0vPGtYG4q0kZ9REg/xG9lK6a2njWky+g8UnqO1Gf3lpVQsxGv16oYdkxkedvVPbfXDZey4iPtjkH8KRinlj/5dc/roPwlpFQwr37egQQe88fm6BenXp63DMMuPmBcIfsRsV98Xvqm9CEzxKzH/wCxD7pFNWfArza6P3iZZtDKpHYJCqk+xnHrqu+D4Z4pZ/r4/wB4VzYILIUdv0l3jN39S0SNets8Eu6QSbV3cNzmlPtdjS+u9+2crnm7H3muFdVgk0BQooooo1FkV6/4L8Ijsrea7nHjiIM39nGRthf1ki7J7FeP0jXnXR2xTJ7mZdqGDLxTulkOexF3Egs3JEbiRVv6Z4m8GGQQO2c94xubg7jkW2gCOGbZDL+yyrkfaM44bRm/MQDsvPhzGtMZZaqDi+JvcTyTSHN5GLH1ncOwbh3VEFFWHo9hsaRm8uVDQodmKI/p5d4T9WujOeWS72rpOc2E2wagOQCC9SLBBh8K3Lj86lXO1Q5fFKf9oYekf0YP1+C51eRySSSSTqSdcyeOdSMTxKS4leWVtp3ObH+AG4ADIADQAAVFqQ2Edp15v8hqHqoUUUUU1UiiiiooiiiiooiiiiooinFhi6lBDcAvF5pHlxE8UJ4c0Oh7DrSeihcwOEigewPEirRBO1oOrkAuLObUEbm+kp8yQcRoefOoGOYF1QWWJust38iQcD6DDzXHvrhheMGLNGUSQv5cbbj2g+a44MPwpxbS/BlMkX5xZy+LLG29fouB5Ljg40OWnKshD4bpi88HeTufLC4PhPrC88HeTvA8oHR7pD1G1HIvWW8mkkZ/eXkw/h3ETsQwtYAPG6yzmOccoGZjbnlwYbiPOA5gZQcawNUUTwMXt3OQPnIfQccDyPGjo/j3U7UUq9ZbyaSJ/MvJhUc2t+LC3jOXJw9Co5tb8aD+oZy5OHjccJLLyzaJyrZdhGoIOoYHiCNQaj1bcRwTJUjDB43zNpNzz1MLHgSd2e5uwnKqOhBIIII0IPCtEKKIgmFqgxhFbMe/eIwNidYn8bZ28vGMtA/q8dP2WI+zSOnmCfGW11Dx2FmXvibI/sO3spHVQrKzcjzt9FUGyszI+Bt6y3JrgQzFwnpQOfuFZP5D7aVmmnRoZz5elHMvthk/jlSqib3yNh5+SJtkRw2HmOieWA/8Puf1sH/NpHT20OWHT/SnhHsWU0jFDC7z9vQIYPef/F0C9D8G9oJLS9hPlXEMgQczCgb27Ui1XfB6f/FLP9fH72pz0PxH4NfYep3bPj/8QT/KY6gYVZ/BccijOgivUX1CYAH2ZGubaHxh9TZjxbyAT4RLmhxzPCdirN4PjH+s34muNT8fh2LqdfRlkHsdhUCuswzaCrRUixsnmkSONSzuwVVHEk5AVHqyYZ+aWjXJ0mn24rfmqeTNKPUeqU/Sk4rQxH1RZebBt92nUrCZ2Vgt1e22HwkNbwsdtxukbQzTdx2Qi/RVOJNJ+nOO/C76WUeQDsRfUTxV9uW19o076Hxm2w2+vdzFRbQntkI2yO5SPYapMELOyqoLMxAUDUkk5AAcyaxQGgxnOwZ2d57Tjy4FEbkx6O4J8JlIZurijUvPKd0aDecuLHRVXixArbpHjfwiQBF6uCJdiCL0EBz15uxzZm4knspj0kmFrELCIglSGu3Xz5Rn8WDxjizKjmxY8qq9aYf4h0pu+XZnv5bShNliKKKK0KkUUV2tLR5XVI1Z3Y5Kqgkk8gBvqiZWlRchVj6PdC3uEM8rrbWinx55Nx+ii75H7B7asWDdCY7Zsp4/hl4BtCzjYbEXHauZvJUDfs55czka449j0TSBrhxfzr4scEW0lpDwCjZyaXLQZJkDxZq5r6W6IakHj5A2fqMhlWRhsr1ouN4TH4iYZLcKugmkndGf6RVRsjXgOGVZpjBa9IHUNH1kKEeLGjRwqo4ARAjZHZlRWEugztiD/wCzuliK32FT5uiTsC9s6XKD5vRx3xHxvZnSOSMqSCCCN4IyPsrMM7IQykqRuIJBHrFPE6VmQBbuJLhfSbxZB3SLr7c67X4rPzDgfI+CwfjQ/wAw4HyP/FV+irD+Q7ef+qzhW+ZnyQ9yyeS3upTiGFSwNsyxsh+kN/cdxHdRMitcZY5GwpjI7HmrccjYVEqbhmKPA+0mRBGTKwzV14qy8RUKimEBwkUxzQ4SNytdnOIw09sNuBhlc2znPZB5+knovvHHtX41gyqontyXt3OWvlRt6D9vI8aXWF+8LiSNtlh7+YI3EHcQaslhdjJ5rdAVI/OrQ6grxZOaceaHsrE5roTqw/fUdeR3FYHtfAdXb++o68nbjmluAY4sYaGcF7eTy14qeDryYe+p3SjBDs9aCHyALON0qHRZfrblcc9k+dS7G8HVAs0JL28h8VjvQ8Y35MPeNan9Eukax/EXGsDE5E+YWGR+wwJBHbnVPs/Ghbxnnv8AeAQxBL/MQd4zz3557QEv6JzBbuIN5Lkxt3SKU/mpXPCUZlO9SQe8HKmmOYW1ndbIOYUh425rnmp92XeDR0thC3k2W5m2x3OA/wDNT2PDnhzbnDl+60Q3tfED23ObyP8A2WvRX+tR9z/4b0ppv0YHxzN6EM7f+04/EilNGPiHYOqa34rtg/qTuXxcNQfOXDt6kjVfxc0sw60MsqRje7Bfacs/Vvpp0j8RLaDjHEGb60p6w/slR6q54MOqiluDvA6qL68gIJH1U2j3laWx0oZcLyTLebOiSxxEIuF5JlvMh0XDFcR2rl5E0Af4vsCZBPcoqz+EKTK+gvU8m4jgnH1lADDvzQH11R6ub/nWCA75LCXI/qp+PcHAFJjsEN8N2HdOx13iBxWyG2q2qMOiXeES12MTustzSmQd0oEg9z1XKtfTIdbDZXY/SwCKT9Zbnqzn2lOrNVSn0UzgtBvFh2iw+IVuvU/A8Ja5njhUgF2yLHcoGrOfoqoLHsBqR0mxVZ5yYwRDGBFAp4Rpouf0jq5+k7VNwb4ixubjz5SLWI8gw25j9wKn+9NL+jOG/CLyCHg8iA92evuzoS8VnRHXNHqfLir1K59O4fgmE4fabmfank78tPfIw+zSLo+Pgds183yrForMH0svjJu6MEAH02Ho1ZPCpbvd4zFaxb1SKIcl2s5CT2APmewVTul+KpLPsQ/1eBRDAOaLn45+k7FnJ+l2Vz6CDEgMafnm92xxnLfdsBROsKRsaxRRXaS0VmgV6B0c8HKRxC7xV/g9vvSMnKSXjkF8oA8gNojkNaz0ikw6O2s87ALSTkBirAJVd6L9DZ75j1YCRKfjJnzCL2c2fki5k1fLi4s8IQxxswlIycoV+EydhfVbSM8tZCMtFIzrtL0iu75Oqw2JbGxjBHXtlHkvEhvN7djM821quHGMPw7+rKL25G+eUfFqeaJxPb+1XGfEi0l0nj9Df6zcNluoTtTJBtylx4Rd3sOcpjw7DwdrZOaBvpEMduZz6Uh14cqjt0vssPBXDYetl3G6mGZ+wumQ9ncaqWOdJLi8fbnlZzwG5V+qo0FK63MoJePxjZ9IsbvN7t9mpDWyTq56ZXrsWa6nzOpykZR6lUgAdwopLRW0QIQsDRwCGZRRRRTlSKb2HSaaJdgkSRfNSjbX1A7vVlSiihcxrxJwmgfDa8ScJqw7FncbibSQ8DnJEfX5aevMVBxLo9NANpl2ozukQh0P2hp6jlS9EJOQBJ5DWpmHYvNbk9W7JnvXeD2FTofWKVUezuGeo+d/GaTo3s7jp6j538ZqBUizvHidXjYqynMEf691OPh9rcfLR/B5D+khGaHtaEnT7J9VR73o1IimSMrPF85EdoD6y+Uh7xU0rT2XiW2477lemaezEEp53Hfcdl+pOsPvUdXkjQFGH53ajcR89Fyy35eaezcgxrCOoYFW24pBtRSDzl7eTDcRwNRLO7eJ1kjYqynMEVb7KSK5hcZBY2OcqD9A+4Txj5knIMvDPllSHAwHVh3T7/bO7JZXh1GfXFrTf7zGBxuNskvw0G+tzAdZoFLQNxZdNqM+4ionSoZvC3F7eEnvC7B/crGGl7K+TrPFKOA/LZbQkHiCpzB7qZ+EJc5IWyy8RkOW7aSV9r3nP10INWO0N7pmRvv6FC01KS0N7rgSN9p4yB4pVhQ2La5k5qkK97vtH9mM+2ufR3DxLMNvSKMGSU8kXUjvOijtNd8SQx29vAB4z5zOBvzfxUGXPYXP7dSrq0aKMWcSl5nKtcbOpzz8WIcwuebdp7KYX2GV7jwAsn7zCaX2GRtcTuAsJ6jWQlc7yXlySBm8rnIcs+HYAPYBXTHLpc1hiOcUOYDemx8uT1kADsUVIupltUaKMhpnGzNIuoUcYkPH6Tcdw0zzRGmsFaRwF3n5J0NtYggdkXefQLFWboDjCQ3JjmP5vco0E3Yr6Bvstkc+GtVmsijiwxFYWHFagZK92ODvleYRL8sr9da/SkjGqr+ti1Haq1RCNavtvcNiNtHLExGI2KgjLypokOasOckfLeRzpf0qsFuYhiUC5LI2zdRgaRTHeR/ZyeUDwJI5Vgo8UseWvvJkdTvJwtGuYvREKJ0hOxZYfEOMUsx75J3TP7sKD1Uz8EdvniIfLPqopZPXs7A970u6Rrt2WHyjXKOWBuxopncD7kymrL4EYc7ic5blhX1NcR5+4UulOq0GJ+ocXEFW3vBbdIbvq7jFr3zjK1nAfpMNmRgeaxIR/vBXmhq6eEK42UtofS626fta5lZlz7REsftqmyRFcswRmMxmCNOfdWmgsqwgd25tg5T3oXG1aVKw3DZLiRYoUaSRjkqqMyf8h2nQUy6MdEZr1jsZJEmssz6JGO08W5KNT769Bnt7bDoCm29vE48dgB8LuhyC/wCzwHkcieOR31SKa2GdGy12WW2XLkLVA2dqgdH8GispNiCJcQxEcBrb2p5s+53HPMAHcQRrxxrELeGUzX835SvPmlOUEX0SdxAPmgZcxxqvYx04d4+otkW1tvm497dryb2Pu76rNIhUN73aSMZE8ZZTHdGpu9xRF2ATvpD0xuLzSV8ox5MSDZjXlko395zNI6KK6cOGyG2qwSCXOaKKKKNRFFFFRRFFN/6Qc7e1P+6y/dIrH5Zj42lue4zj8JaXWd9PJJrvHy+I9EpopuMUt+NmvqmlH4k0G9tDvtpB9W4/6ozVV3fSfDzU0jvoPh5pUrkHMEg8xUtcWl3FtscnAf8AfBqWJbI747le6SNv+WKNmxPnXS/Zib+YVReDe08EJiA95p4T5TUb4dG3lwr3ozIfftL7qk2VzGjbcM80D8yMx62Q5kfZoWzsz+nnHfbqfwlrtHgUDeTcsf8Ahpf5c6AuZKRnwPUJbnwyJGtwPUEJl1cdz8qkbOf01syhj2tbts7X2QDUSTAri0broT1ir5yg5gHeJImG0oI3gjLtoToYW8iYHvguR/yjTvDejGJQ6wzrkODGQD7siDSsb4rIYk14lk6YHpy1LC+MyEJNeJfS6YHpy1LhiNkl/addAMpIR4ybyF4pzKjUoeWa8BTDGLIXVvZMdA2TSNyUIWkb9g0XFrcxMJDAqTtp1lsxybcSHiyIOfPTWosikQh1VNZGdlXUKBkMmTghzIyOhFZQSZFpsBJFs5TEjundin0L7MjUxgiwngNa4ytBlMEGdt07jfgQucNq5ke62Qsz+NEH0S3iy2VlcncdkAIu85Z5HSltniCJKsVtm+2cpp2HjOufjgZ+RHlmSd5yzJG6md063SBp7lBqT1KukQzBy2mJ2mLHLPPZ3HTIUsuoEClEuLOFD5QjMzsw+k/Vkkdmg7K0w7bHdZCXiZcOaS1siWRBaLJSMhKzaZYWSxvtVYfect2ela05/JdqN94D9SCQ/vbNY6uyXz7mTuSOMe0sx91dHSjAHgV0tMMAeB6gJRUqzw2SXMoug8pjkqr3udB6zUz8qwp8lbJn6UzGU/d8VPapqHe4pJLltsSBuXQKO5Bko9Qq5vNwlt9PNFWe64S2+Q81Osr5bORZIXLzoc1dc1RT7mf3D6wq74ZiYu2a5tkDTFNm9w8+TPH5zwjn52yNVOoz87zCrrhELpBG+HLG9xs5yyZq06NrmscT+SuW50DMc943VipkFpAd810zdsOrZaDaE2GJX2p7F0IZ7eWCI521wVuLGWTJCsq5hoHU+N1hj2h4oOfVqe6f4E7KFbi4VZutbq0ZtlGVBsyAjJnyZtct6Ad9c+j/AExWWXqsRVra4YptO4MaSFMthyCPibhMhlIPFO5huykWmIJYYrfyonVkwMQkmSrJJtI2agHyXObAAnf6hw6QY74UWjuvIBGRtAvx2iWZAJkNcKEYjhUE1TunnSJlxCdYVjQRN1QcIC+USiMeO2ZXyPM2a6dDugkl8Tc3cjR2wzLSO3jSZbwpbgOLnQdp3b4bgEJke+xBtmBnLKmTZyszFiAB4xQcSN/Mb6k9KfCLbXGSLBNJEoAWN5BDHpuzihG0cuA6wAcAK6JfEqNgUYXCRflLKcpnfYgfDMNxD78lN6TeE2GFFtsNjVUj0V8vFU+kqnyn/tG9Q415+llc3bs6pPO7HNmCvISe0gGp39MZF+RhtYORjgQt/eS7b+vaqHedILqfSSeeQeiZHI9S55AdgFa6LRfu7ZMaBmSZk7f3Si6d6kHobcr8oscP66aGI/ddw2fZlWDgUK/KXtv2iNZpT6iIwn7VQ4sDuG8mCZu6Jz+AqZH0Jv23WV1/cS/iVrQXy70QDgOc0O5a9VYrve6l7BHHEPvF5D+zWv5RtlHiWpbtmndvdGI6nL4N8RIz+CSgfSAX94ig+Du9G+OJfrXNsv4y0GmgYxB/uHSSuRyS6bHM1KrDbxg6eLEGOvJpC7DvBzpYasa9BJvOnsU+te238HNZPQrLfe4eP+I2v3FNG2PBHdPVSRVaoqy/0Pj/APyNh9+4P4QUVf3mHr4HyVVSo5xSz4WTH61w/wDBRWfy3a8LGP1zTH+apH9CSvytzax9hlzPsArH5EsU8u9L9kULH3k5UivANxcdheeS5dejnul52F55WKOOkUQ3WVt6+tb8XrH9JxwtLMf7on95jUjrsNTdHdSn6TIg/Z1rH9JLdPkrCHvkZ5fcSKkgbobjtPmZ+Ckge7Ccdp83T8Fx/pW/CG0Hdbx/xFTbbFsQk0iiz+pax/j1dRz04uB8mIYR/ZxIPeQTUG66S3Unlzyns2yB7BpV6En5Gjbb06q/u7nf+tg229Oqsqpio1eQQDm7wx+7f7q5SXco+WxbLsiaWQ/sgD31TWcneSe+sAUQouchsaOs0QoU76o2NA51la5MdgXfPf3B7ZeqU+9mrW2x15XCW1qhY7tsvO3eTI2yB25ZVFwXojJMBI4ZIuBClmfsRBqe85Ac6sf5HMahZdiytCfHUuDNNlwZlz3+iNByNZojoDOyDM7egvOoDbJZYr6PDNUGZ29BedQG2S3CO0WT3DSSOwjjEZ2Y9vMeKqpkHA85/JA3ZmiDBnADQsx+PCdYnzZXMsV3AcdeBFSbW4tQGu123WL4tCw2EVcjmsab9xyzOpL95pde4y9xhUshyTKYKAnigLkni6b/ACqxiuTJokJgGYxOrVuSINMpMMGHCsa5wDpgSmcJahhYuXSvDrZJFWRWjLAn4RGo2Sdog7UWfLLPZIOu46VWMQwOSJQ/iyRHyZYztIewnep7GANP7HEkntQk+qKVSRt5TMZRTDuy6thxGzxpIzz2MzKGyPEeUkinUHI6MhGozro0euwVJ2jO47Mv2sW2i6Rg0ZM3DO47MtloustSo0VeMK6BviEYnjQWi5gO0uYhbM5ZxsfGzz8zUcjwrWW6wyxJWOJr+ddC82ccKkcoh4z68Go/vrC4sYC5wvAw2m4cV02GsLbNqqdhhU07bMMUkp5IjOf2QasCeDG+y2pUjt15zzRRe5m2vdXPEfCPfSrsLN1EfCO3AhUdmSZE+smq3LKWJLEkneScz7TR/wCZd9LeLv7eqOxWo9CYU+WxOxXsjaSY/sJl7DR+RcMTVsRmfLhFaMPY0jj8KqedZRCSAASToANc6mhiG+Idwb5HmpMZK+jpJYCMxNPis6EZbLG3Ay7NvbI9WVb2OFdXC1zOGVVdEiikB2pNzbJ3EII8tRzGVZtMNjwaJZ7pVlv3GdvbtqIRwllHpcl/jmVt3QyOLFbEtdyFnTrg7abQLyRvtqSCFIVQoyGgJA0riUiO2CzSMnUmAXXz2CV2E8cM10KHSDBeqzh89o8ge8Mixo211XVvJGIsxkuYbaVdpss8st3OrYjYZIPzS2tJOxPgjP8A3dyFOfcaX9CekmaT2co+PtttA6qC7QxswKgEfGdWST1Zz2lJAGYqt9IuiMMsoWIxW9w4Dxptfm1yp3PBKx+LJ+bc5AnIGlOZpIxbELmyutm2WchLjMyxkpS6Tp31wFY7/EPg/lLf2w5jC7Er99QR76Uv0vRxkMbvYxy+CZZf3cgqmx4zf2EhjEtxA6aFCzDL7B0y9VTx4Rpn/rMFpdczLAob76bJz7a2igOAmADrFXq0/wAyxVk3mvVf/wC4Zz2PHeL7gWFQpcCWT/6zbv8ArHuV/eQ1HGL4VL8rZT259K3n2h9yUH2Z1uOjeGy/IYl1Z9G5hZf/AHEJX3Uxo0d9dv6Wn+RpVXrmegW1uxHDG/4kr++grA8G058iexf6t3Cf4iureC27YZ27210OcE6H3NsmkmIdEryD5W2nQDiY2y+8Bl76dDjVzJkZpORAnwmFRGpN/wD4WYh5sUbfVuLc/wDMrnJ4MMTH+ySnuKt+DGqvW8dyy7mYdxIrTVpP1t/2n+5VYnp8HuIj/Y7j+7NZpSMbnH6eb+8f/OipKk5t4HzUsUKiit0jJOQBJ5DX3VqQrSirBh3Qa7m1ERQc5PE9x191M/6I2lv/AFu7XP0ItT3Z6n3CsrqXCaaoMzkLT4LE+nQGmqHTOTbT4Km0ww/o/cT/ACUTsOeWQ+8dPfViTpHZwkLaWfWPuDy+MSexdT7Mql32MTgZ3s5iHC2gyWQjkxHya/WJPZSnUmL8rJbb+A8wkPpcY91kp3Vrz+ls/EjWo1h4NXJymmjjIGZVfHYDmdwA7c653Fzh9m2UUZupF8928QHuAyb2EdtJsT6RvKvVoBDD82meva7HxnbtNbWWGJGgmuc9g6xxA5NL2/Rj5tx4dgaKIe1HcdTRZyt8d6DQxXdqkPNtzW2crfGQxMlYB0quZkM00nUW4OQWIbLSEeYjHM97bgO3SkbNPiM4VRkNFVczsxqTpqfx3sa5XcjTESznYTLKNFGXijcsacF+kdO80zivjb2plACGXaS3QeaNzzE7y2XiBjzOWQqxDbCE2NFY2DIeZzKtsJsAThtAcbBkPM4k/soPSTEh4ttEfiYPFBHnt5znvbPLsqYkmzgxHp3OXsQH+WqzFEzMFUFiTkAASSTwAG816rbdB4YLC3bFJTBGrPIYR8pIzZZLkNRko1AGeu8UFKiQqO1jXG2tOQtJNpu1lanUaxjG4OBJ2TMztKpfQbA57qdooo2dHRkkOXiqCMwzNuGTBW56aVdoreys0ETmLEb63jdkTXqkyIJjz/SFfGYKe0eLVfx3wmu4W3soxaWikZImjvkd7sOfEA68SarV9dGC9d49CkzMvqcnLu4Up0CPSXTidgXhoNpl9RGc5EDinRGgO7HelMHCYs6yXTpF0uub19qeQkDyEXxUT6qDQd+/tolk+FRlj/WIxmx+dQb2PORRvPEa7xrp0ltFSbbjGUcyiWPsD71+ywZfVS+zumjdXXepzH+R7Durow2M0bdGJSuw3eaqelaIjb/dh5FcaxU7FrZVkzTyHAdO5tcvUc1+zUGntMxNNa6sJhZAr0vCsNjwW1W8uUD30o/NYG/RD5xxzHLhoN+ZWD4M8DiUS4ldD83tNVHzkumyBnvyJXTmy8M6q3SbpDJe3LzynxnOg4Ko3KOwD26nea5sUmlRTAb3G985n6eruGJTR2RNT+nty810J3O110MEgbnnEqt7HVxpxBq6+CeKNMOvZpc9kNk285qsRZhp2MfYKpGHD4XbfBv08G09vzdD40kI+kMusUcfjBvYVc+hDZYLcL6fw8/dtI/+9Zae2VFEAWSLRuFo8BxmiZ3ppJ05iltcRF/bnJJXE0Ui6jaIDMCe0ljlxVu+nF7e281ssjqfgFw52wozewuTqxQfMv5WxuIJyyOQMbwfYxDLaT2dyu2qDrAP7Pz8uIaP5QEa5F9+WVcfye2FSt1gNxht0NiQjip1G7RZU8pSN+WnYs3iC7vssBurtGR+oX7Z4Eqa1ExO9ktStriEa3lvs5wShvGCHc8Fxqdn6DZrplkKXXPQ8SqZLCT4SgGbR5bM8Y+lDmdoD0oyw7qdXSpaH4FeEz2EvxlrcLq0YfdLH2cHj9ffWMbwSawmUh8wfHgniY7LrwdHG48xvBrbAdOVQyJtH0u3YHMCRBzQlJiuVYq0DpVFc+LiEPWNu+Ew7KTDtbzJvtAN9Kudx0MZ1MlnIt5GBmerBEqD6dufHH1l2l7a2CPVsiCry4+cihlkq6khU5gkHmDl76e4b09v4Pk7qYDkzbY9j5ikJWsUyJCZEEntB2iakyFdx4U5ZNLq1s7ocTJCob7w3eythj2DzfLWE0BO9reYsPuvp7qo1FZfuEEdybf4SR4Ay8FdYq9/knAzqLy8XPgYQSPWFyNFUSip9zd/qv4t/tUraleThGF23yszXDjzU3fs/wAWrnJ4QEiGzZ2scQ9Jhr7B/EmqXTXDOjssy7fixxDfLIdlB3Hzj2DOhdRYYFaO4u2mzgLFyXUKEBWpDy7abOAkOaMR6U3M/wApM+Xog7I9i5e+utl0bYoJZ2FvEdzODtN9SPym793bXf8AKdva6W6ddKP08q6D6kR09bZ91Jb2/kmcvI7Ox3ljn/odlOY0ylDFUbLdww38E+G0yqwm1G7Ldww38E4k6QpCClmhj4GZ8jK3cd0Y7F17aR5ljxZie8kn3k12sMPeZ9lFzO88AAN5ZjoqjmaZNfR2o2bc7cu5p8tF7Igd31zryy4mA2GZNEz7vPvUmANhGTBNx92n3qC2W1S08aYCSfesJ1VO2Xmf7P73Kot1iWbGRj10ralmHir2BTvy3ajIcuNLGYnfUixsHmkWOJWd2OSqozJq6gHaedp93D2UbYVs3GZ9+HszU7BrA3MpaViI0G3NIdclHD6x8kDtp/hfRS6xicvEnVwLkiu2YSNF0Cr6TAcBxOuVXq16B2lhaI2ISgRgh3jB+Vk4A5eMyrwQdpNU3pl4VZbleotV+DWoGyFXJWYciV0Vfor6ya4zaZEpbz90FgsrnugYy+ongLNauFDm7SRLMANWeqfKWtWrC7mwwyZbeyC3N2cxLcvkViA1c5jQZAHxV9bVRfCRjTXM8TsSc4VYZ8A7Mw7vFK1wsoTBaZj5a8PVxjiI88mP2myXuFL+lUoN3KF8lCI17o1Ef8tOotEaykaQkudb2jec9QFsgBks+kdFpEx3ROQwmJAnxluKXW0e06rzYD2kCu+MybVxMRuMj5feNb4IPj1Y7kzkP2AX/ly9dQGbM511vn3e+S03v2Dn+yd3B6zD424wytH9mQba/tB/bSOneE+NaXa8hDIPsybJ9z0koIVhcMjzt6oINhc3I85HqmLHbthzifL7L5keoMrfeqAq5nIak7hUzCzn1iemjZd6+OPeuXrqzeCbARc4lGW+TgBmf7BGyPvFfUDQRozYEN73XC33vTYY7Rb7t9ZqT4Qr34PBbYWhyECK9xl50zjaIPPZDH73ZVCqZjGIGeeWVt8kjuftMT/GodXRoOihhpvvOsm0+KMmZXSCdkZWUlWUgqwORBBzBB4EGvZei7G8sUkSPZ23vln2ctnaezILqo8lWbZ03BmIGQyFeLV6j4O7zYs7U+jiqK31ZrcxnPsrD9qsnCDm3g8wUbL15zhmJPbzJNEdl0YMp7uBHEHUEcQTXoll0jjhQMUEmG3JKtGfG+DSb2iPHY89eOzkRqpqo9JMEVGkkgHxaSNHLHmSYXDEbJz1MZyOyx+qdRrFwDGhAzJIpkt5QFmjzyzAOYZSd0iHVW56biadHgspLKwG7H0IvB6FUDIr0qXo1H8HNu0m3YyHbtp/Ka0kbcGPGByci27XXI61ULa+ayaTDsRjZ7fa8ZR5UTHdNCx7DnluYHtqZhOPSYVIqlvhFlMC0bAaMhORIB3MNzxnjn2E3jpD0at8Xs0a3ZeujX4h89GX5pidQM92fknszrjmKaK4Nj2w3HvDA56jnxvnNkq1168l6SdF2tSrqyzW8usM6eS45H0XHFDqKUW9w0bB0ZkZTmrKSpB5gjUGn+C489m0ltcRGS3Ztme3fMZEabSnekq8GHLXsOkXRURILm2cz2jnJZMvGjPzcqjyXHPc28V3WRS0iHFtnccHeR8DeMgqWIWw6VpcaX8ImPz8ZEU47SwGxL9tSfpCtW6IiYbVjMtzx6ojq5x/uSSH/wB2zdwquUK2Wopmhq/DMtV44YbpKp5reaBkYqylWByIIIIPIg6g1zqxQ9MXdQl3Gl2g0HW5iRR9G4X4wdzFl7Kz+RLW41tbjq3+YuiqHuW4Hxbfb6v11NKW/EEtYtHmN4lrUlkq5RTiboheKxU2txmOUTsPUyggjtBoo9ND+ocVJFSuttLXyQLuX0mBESnsXfJ68hSvE8YluGzlctl5I3Ko5Ko0A7qhZ1vFCWYKoLMTkABmSeQAqmwmtNY2nM+7NyzsgtaazrTmfchuktKZWGD7S9bK3VQ+kRmXPoovnHt3Dia7i1ittZcpZuEQOaJ+sYbz9BT3nhS6+xB5m2pGzO4cAANwAGgA5CpWL+7dn5efNSs6J3LBn5efNS77F806qFeqh4rnmzkedI3nHs3DgKWVKw3C5biQRQo0jtuVRn6+wdp0r13o74LLawj+FYpIhK69WT8Wp5HjI3YNOw1jpVOgUJsnWuNzRa4n3inw4UhJqo/QvwZ3OIEPl1UHGVxv+ovnHt3dtX/FMcscAj6m0jEt0y+M7anvdhuHJFy9W+uOPeFJmiMkSmK3GawKdHnYaZ5DyIV4gandnwrx29vHlkaRyWZjmTXNhwKR9oPrUrswx8gxP5jjrF2+apsYF5ay4XnXkNmJ3ZqXj3SKe8lMtxIXbhwCjkq7gO6tuj+E/CJgpOyigvK3ooupP8O80sAqzYl+Z2otxpNOA8/NV3pH/E123yhtEOGJTsEsBnu5pFIiOADG9512rM7ucgt7XEhcX4myyigUui+ikKkoPWQvraqvJIWJJ1JJJ9dOLP4uymfjMywr9VcpH/5Y9dJquE0AmVwkBu/dDAYGk1bhIDd6nwU608WGV+LbMa+s7Te5QPtVAqdfeKscfIbTfWfI/uhB7ag01uaezE5p10eb4u7HO3PukjNJac9Hd11/6aT95KTUtnfdu5JcP4j93JSLGfYkRuTAnuz191ep+DuMWllcyjy5zcIp+hbW8rlgeW2QPZXkor1iY9SkFr8zhF1Kw5PcRszevLKsH2mKzBDzv2Nt5yWlg7VZeTmsVk1iuqhRV16MTn8k3+z5UMtpOv8AeFM/wqlVcvB2OsW/g+dspSo5tGVcD8ax034U8i07g4E+CJt6x0zvDb4pPLHkUnyl2W1WRJ0WQqw4qSx7iMwQQDSPFMPTZ6+DMwscipObRMddhjxGh2X3MBwIYBr0p+NssPuN56p7Z+wwP4vrMcieykOG4k0LZgBlI2XRtVdTvVhy0BzGoIBBBANSjg6JpF4sOurZ0sUdep+B4yqo1vcAtbSHM5atE+WQljz84biu5xoeBDPDsVuMJnGywkhfJlKk7EqHQOh4HTLmCCrDTKkeI4eoXroc2hY5a6tG2/YfLjvybcwGehDKsnB8ZQIbe5Be3Y5jLV4WOnWR58d20m5wOBAIkWE17SZTBvHvFQFeiY9gUGNRC5tnVbgDIg6beQ8l/Rcbg27LLhkR59heL3GGzupTLPxJ4JRmki+i6neMtx7cwa3jluMMnV43DK42kdczHMme/hpnoQcmU5g5EV6Gj2eOQZN8XcIMg2m2nYfTjz/0DXLmaG2q/twDji3bq8R4I+9tVIxfo1FPE13h+00S6zW5Oclv283h5ON3HcaqZqxXlheYRdKwJjcaxyLqrjjkToynip9YpnLhcOKKZLRUhvACZLUaJLlqXgz3NxMZ9Xb0YcbRtBJrMNzstur83HMiRPaqTWc62liKkqwIIJBBGRBG8EHca0regUyHF5kUKk0qqNwWRgB6gcqKh0UGjbkFc1PsMJaQFiQkSnxpH0Udg4s30RmakS4ssSlLYFQRk0rfKPzAy+TU+iNTxJqJf4k8xG0Rkuioo2VUclUaD8TxzrfB8FmupBFBG0jngBuHMncB2mgcBKtENg4Db7kkCGX2v4YevJQau/QnwVXF9lI+cNvv22GrD6Cnf9Y6d9X3op4J7axT4Tfujuo2iGPxUft8o9p07KR9OfDOz5w2GaJuM2WTH6g80fSOvLKuHE+041LeYNAE83nujZn7sWwMDbXcFY8S6RYfgMRht0DzkaqDmxPOSTgOz2AV5rPik2JSNc30hFvFvVdBmd0ca+kee/LUmkWD4S11IdptlFzeaVtQo3kk8WPAcTW+PYyJdmKIFLeLSNeJ5u3N291Po32eyA4yJdEPeebxsynh44LHHjOiO0UOzM5DzOGV+U+GNYu1xJtEBVA2Y0G5FG5R/rWl1ZqZhGFvcTLEg1Y7+AHEnsArsdmG3IBF2ITMgE16MWSoHu5hnHD5Cn9JJ5q9w3mkt7eNNI0jnNnJJPfTbpRiaMVgh+QgGyv0285z2k+7vqN0ctlacM4zjiBlk7k1y+0dlftUhkwDGdebhkMBtPpgs0MkB0d4tNwyGA2m867MF16RfF9Vb/Mxjb/WP47+zNV+zSmIgEbQzGYzHMcRW11ctI7OxzZ2LHvJzNcafDbVbI+81phsqsAN+O03+K63E5d2Y72JJ9dcqKKNMFic9Hh4l0eVu3vkjFJqdYGcoLw/2Kj2zR/5UlpTO+7aOQSIffftHIKbgth19xDEP0kiJ95gP416Did6JsYxPLctrdxr2CKDYy/YNIPBRaB8UgLeTHtyt2bCMQfblWnRC7Mt7cMd8tvfE97QStXPpPaiP/Kz+Y/9VrFyqdFFFdVLRVq8GF6I8UttryXYxMOYkVky9rCqrUixujFKki70ZXHepBH4UmPD0sJzMwRxVgyM1bIbImyxCzOZe0mE6DsRjBL+yyN9mqYa9NxiVLfpAWb+r3gXa5GO6i2WJ7mYt9mvO8Vw9oJpIX8qN2Ru9SR/CstDiVrfqAdxEjwI8UTgo6yEAgEgHQjPfrnrz1ANYzrFFdBAnGD40qIYJ1Mlu5zKjyo23dZEToH5g6MBkeBG89vLYyxzRPtI3jQzJnsuNxBB3EbmjOo48CUlNcIxrqg0ci9bA5HWRE5ajQOja7Eo4N6iCCRSHw5TIE53jP1545q5r1/AsYt8VtCkqBgMutjPlRncHU7wOTDduPb550u6BzYewmiZng2gUlXRkOegbLyTnuYaHsOlQYzLYSx3dpJtxEkJJlodPGilTPxXy3odCNVJGRr2Xoz0hiv7cyxAZgZXFu2uzmNSAfKjOv8ArSvNxdJ9mO0sG2Ebxkem3ccE4SfYb15dHicGKAR3bJBeAAR3R0SXLQLOBubgJB692tWxnBZbWVoZ0KOu8HiOBBGhU8CNK9A6aeC7Rp7EErveAale1PSH0d/LPcK7hHSpHiFpiCtJANIpR8rbn6JPlJzjPLTcBXUotIa5mko9rcW4t2eV305ECMCqpRV3Pglu38a2aC4hbWOVZUUOOeyxzU8CDuIIrFav8Qo3+o3iENQ5KR0J8Ec97syTZwQHXMjx3H0VO4fSPqBr03Ecaw/AoOrjUbZGYjXIu59JmPD6R9XKq3058NIXahsMmO4zEZgfUHnH6R0768durt5HLyMzuxzZmJJJ7Sa4bKHSvtMiJTOzDwYMdvvgm1mssbenvS7p1c4g+crbMYPiRLnsr/1N2n1ZUpwrCnuJRGg1O8ncoG9ieAFcrGxeaRY41LMxyAH+t3bT3Fb1LaI2kBDMf6xMPPI/RqfQHvNd8NbBaIMEAZDADM+7SsMaK6dRnePgMz0z4rjjmKIqC1tj8Spzd+Mz+kfojgKQ0Z1inw2BgkP3RwoYhtkOOZWcqtUv5ha7G65uV8bnHEfN7Gbj/wBq4dF8PRFa8nHxUPkKf0knmqOwbz//AGkuJYg88rSyHNmOZ/yHYBpSHfjPqfKL9ZwG687tazP/AB4lT5W36zgN153DNRs6c/I2X07lv/bjP80n+HS2ws2lkSNfKdgo9Z39w31Kx+8WSY7HyaARx/VQZA+vVu9jTX9pwbvPTx5Jz+08M3ndd427ktooopqeiiiioonWFnKzuzz6lfbIW/lpLTq10w+Y+lPCPYkppLSofedt6BIhd5519Arx4Nfi48RuPmrKRVPJpCAP3TS7wcrniEa+klwn3raUfxpl0f8Ai8CxCTjLLbwg/VIcj2NSnwdvlilp2yqv3s1/jXPPaFJdu4NHUla8lXTWK3lTJiORI9laV1UtFZFdrKzaVwi7zn7ACSe4AE+qmw6Hzlyg2NoEjZ2xmfJyyz4Ntr3Zja2cxnFE66Y/HYdht0N6xvbOeRhbxPapJqH05HXfBr0f7TEOsP8AbQ5RSe3JG+3Vhwzo5LJg1zbtsExyR3cJDjLYI2HYk+Sux4+uRy1IFLMLwSaXDbqB42BgZbmEnIDRB1q5nnEyPl9Htrkwvw/0PI/S+RHCY4JhtVGopw/RacBWCgqyRvtA6KJBtLtaaEj1a5Z0N0VuBnmgABIzLABspOrOznq2Tcta6yWk9FM26OTjLajKDPLxiBl4hkJI35BASdNMsjrpWw6MXJYKIXLE7IAyzz2A+7PPLZOee6oouWE4w0BYZB43GUsTZ7Ljty1DDeGGqnUGnNjcyWUi3thIxjBAYNq0ef6KZRoVOWjjRssxssCFXwdFLhygVM9rq9cxkvWkBNonRcyfceVdsMw27gcPEmYYFTnslHUxiQo2Z2WUqQctx4ZkUmJCDwbL7wbjtVgr17C+k6XEPwu3B2F/rMA1eA8XUDVoTqdNRqRxVV3SroJBiK9fblEnIz2hlsS9+W4n0x6894q1rg93ZSreWKlSMuth2trZDb1JOReHtOqaZnyXa4ptAfCrBAyHYa6sldGMJkAYSRFTs7LA7RXPIjXTXZ8tFocSixBEo5ll/a7objttLg4OEivG7zB54XaOSKRWU5EbJ/EaEccxvor6Kw7FjLGrpmyncd2oJBBByIYEEEHcQaKf/jNJFhgW7T5KaMZr5mrFFFeoSFbOh2kF640ZYfFYaEZ7WeR3jdVVNFFZYPxYm0cgsVH+NF2j+ULWiiitS2q3dKtLGwA0BjYkDQZ+Lrlz1OvbVSoorLRPh73cysVA+Dvd/MU46LfKueIgnIPI9U2vfSeiimt+I7YOqc34rtg6rFFFFNT0UUUVFE7X/wAtP/qR/hGklFFKhfNtKRB+baVez/8ALQ7cQ1/uDSDoR/5lZ/8AqYP8RaKKwwfhRv4nrUbwluKD46X67/vGotFFdFndCBbxSFSCpIIOYIORB5g1OkxefI/HS73/AEjcdTx4nU0UUSit/g4v5JJL4PI7j4DdnJmLb9jPeeNQ/BheO2IwoXcodsFSxIIFvKuRXcRsgL3DKs0VyYt9I/hH8pR4BVdL+QBgJHAOzmAza7Oi8eA0HIVt+Vpsh8bL53ntxYMePFtT260UV1kC3tr2Rpotp3OTJlmxOWeyp48gB3AU5x28eNYwjumU8mWyxXLKC1UbuS6d2lFFRRIExKUAgSSZZL57eaQV48MtOVby4nKQQZZD42erseGXPkAPUKxRVhRO+lOKTJdDYlkXJI8tl2GWagnLI6a6038EuJSnFo85ZDtCQN47eMAmgOuoGyu/kOVFFYaf/wCLF/hPIom94JZ4Sp2jxS6SNiih9FUlQPFU6AaDWs0UU6jWwWbByVG9f//Z"/>
          <p:cNvSpPr>
            <a:spLocks noChangeAspect="1" noChangeArrowheads="1"/>
          </p:cNvSpPr>
          <p:nvPr/>
        </p:nvSpPr>
        <p:spPr bwMode="auto">
          <a:xfrm>
            <a:off x="473075" y="1222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data:image/jpeg;base64,/9j/4AAQSkZJRgABAQAAAQABAAD/2wCEAAkGBhQSERUUExQUFRUWGBgZFhcXFhcYHhoeGhcXGR8bHxcaHCYeHBokHRcYHy8gIygpLSwtGB8xNTAqNScrLikBCQoKDgwOGg8PGiolHyQuLC4sLCwwLCwsKiwqLyksKTQtMCosLCosLCwsLCwqLCwtLCksLSwuLS0sLCwsLyksLP/AABEIAMIBAwMBIgACEQEDEQH/xAAcAAACAgMBAQAAAAAAAAAAAAAABQQGAQIDBwj/xABUEAACAQIDBAQICQgHBgQHAAABAgMABAURIRIxQVEGE2FxByIyQlKBkaEUIzNTYnKCkrEVJENzorLBwhY0Y5Oz0fBEg4TD0uElNXSjFzZFRlVk8f/EABoBAAIDAQEAAAAAAAAAAAAAAAIDAAEEBQb/xABBEQABAgIGBwYDBgQGAwAAAAABAAIDEQQSITFBURNhcYGRscEiMqHR4fAzQlIFFCNigvFyssLSFSRTkqLiNEOT/9oADAMBAAIRAxEAPwDzz4rEx5sV6B3JP/k/4/hVrm2aNijqVZTkQdCDTO6wpWUzWpZkXV0PykXacvKTk49eRpnbYlHfKIrpgk4GUVwfO5JJ/Bv9HE12itba3LFvpqwwsXOY7QCbJlmIxZ6asMJhR+jnSYIpt7kdZbPoRvKfSX8cvWO2P0k6NG2IZT1kD6xyDcRyOXH8fwX4nhklvIY5VKsPeOYPEdtNujnSURAwTr1ls/lKddnPzl5Hj/3qOYWHTQbQbxnrGvmrcwwzp6PaDaRg7WNfPHNV2invSPo4bciSNust5NY5Br9k8m/H2gIq1Q4jYjazblshRWxWh7DYiiiijTEy6P4gIZ0dtU1WQc0YbLD2E1yxfDjBNJEddhiAeY3g+sEH11Dp5jHx1tBceco6iTvQZofWhy+xSXdmIDnZ1HVZ3diKHZ2dR18Eiqbg04SeMt5O1st9VvFb9kmoVZppExJOcKwIXS6gKOyHerFT3g5Vypnj4zlEnzqJJ62UbX7YallUwzaCqY6s0FPb3XDrc+jNOvtEbfxqL0Zu+qvLd/RlQnu2hn7qlEZ4YPo3JH3oh/00kVsjmOFIY2sxzDm7xSqPYHD8x5zVu8K9rsYpP9MRuPtRrn7waR4nHndFOTLH90Kn8KunhJt+uu7CUbriGL3Of4MKp+FjrsQi/tLhP2pR/nWWhPP3ZhODZcLOie/4vvFTvCVNtYrdnlKV+6Av8tVmnPTSbaxG8bncTf4jUmrZRhVgsGockRvRRRRT1SKzWKn4FhLXVxFAm+RwufIcW7gMye6hc4NBcbgovVPB7CuHYTNfSDxpRtKDxVSVjX7UhJ7gK8kv715pHlkYs7kszHiTXo/hjxpV6mwh0jiVWYDh4uzGp7VTX7deYVyvsyGXh1KeLYhnsb8o4Jjz8uSKkWNk80ixxqXdyFVRvJNcVUkgDUmrRdsMOiaFSDeSrlOw/QIw+RU/OMPlDwHiDzq6UR5bINvN3mdQ9EAXHF71LaI2luwcnL4VOu6Rgc+rQ/MoePnsNrcFquGg1iiYwMEuJzKhRRRRRqkUUUVFFIs714nDxsVYbiP9ajspubaO81iCx3HGLcknbH6L/Q3HhypBWQaW5k7RYUp8OsawsOfnmPYVmscXSVBa32YC6Ry5ePCd2Rz1Kcwd34KcawSS2fZfIg6o66q68CpqbHfpdAJcHYlAyS458lly1I+nvHHMbpNrfGDO0vULQnUZamPPdJG24qd+mh9ueUVobuyNrereo5G/GK0JxLBrLc9beo5G+P0d6SdSDFKvWW8mjodcvpLyPH/vWvSLo71GzLE3WW8mscg/dbkw9+XeK4Y5gLW5VgwkhfWOVdzD+DDiK79HekXUbUUq9ZbyaSRn95eTf65VZFumg2zvGfk4ehVltv3ij2zvGfk4eh1KZLQhFfQq2YzHAjgeR49xrhVmxPChbZSIeus5txH4E+bIuuR7+0UkvrLqyCDtIwzRvSH8GG4jga0Q4oeJj36haYUZsQTGPuWojEKJT3o58Yk9t86m1H+sizce1dtfXSKpOHXphlSRd6MGHqOeVXFaXNIF+G0XIozC9hAvw2i0eKjUU16S2QiuXC+QxDx/Ucba+45eqlVExwc0OGKJjw9ocMU0vPGtYG4q0kZ9REg/xG9lK6a2njWky+g8UnqO1Gf3lpVQsxGv16oYdkxkedvVPbfXDZey4iPtjkH8KRinlj/5dc/roPwlpFQwr37egQQe88fm6BenXp63DMMuPmBcIfsRsV98Xvqm9CEzxKzH/wCxD7pFNWfArza6P3iZZtDKpHYJCqk+xnHrqu+D4Z4pZ/r4/wB4VzYILIUdv0l3jN39S0SNets8Eu6QSbV3cNzmlPtdjS+u9+2crnm7H3muFdVgk0BQooooo1FkV6/4L8Ijsrea7nHjiIM39nGRthf1ki7J7FeP0jXnXR2xTJ7mZdqGDLxTulkOexF3Egs3JEbiRVv6Z4m8GGQQO2c94xubg7jkW2gCOGbZDL+yyrkfaM44bRm/MQDsvPhzGtMZZaqDi+JvcTyTSHN5GLH1ncOwbh3VEFFWHo9hsaRm8uVDQodmKI/p5d4T9WujOeWS72rpOc2E2wagOQCC9SLBBh8K3Lj86lXO1Q5fFKf9oYekf0YP1+C51eRySSSSTqSdcyeOdSMTxKS4leWVtp3ObH+AG4ADIADQAAVFqQ2Edp15v8hqHqoUUUUU1UiiiiooiiiiooiiiiooinFhi6lBDcAvF5pHlxE8UJ4c0Oh7DrSeihcwOEigewPEirRBO1oOrkAuLObUEbm+kp8yQcRoefOoGOYF1QWWJust38iQcD6DDzXHvrhheMGLNGUSQv5cbbj2g+a44MPwpxbS/BlMkX5xZy+LLG29fouB5Ljg40OWnKshD4bpi88HeTufLC4PhPrC88HeTvA8oHR7pD1G1HIvWW8mkkZ/eXkw/h3ETsQwtYAPG6yzmOccoGZjbnlwYbiPOA5gZQcawNUUTwMXt3OQPnIfQccDyPGjo/j3U7UUq9ZbyaSJ/MvJhUc2t+LC3jOXJw9Co5tb8aD+oZy5OHjccJLLyzaJyrZdhGoIOoYHiCNQaj1bcRwTJUjDB43zNpNzz1MLHgSd2e5uwnKqOhBIIII0IPCtEKKIgmFqgxhFbMe/eIwNidYn8bZ28vGMtA/q8dP2WI+zSOnmCfGW11Dx2FmXvibI/sO3spHVQrKzcjzt9FUGyszI+Bt6y3JrgQzFwnpQOfuFZP5D7aVmmnRoZz5elHMvthk/jlSqib3yNh5+SJtkRw2HmOieWA/8Puf1sH/NpHT20OWHT/SnhHsWU0jFDC7z9vQIYPef/F0C9D8G9oJLS9hPlXEMgQczCgb27Ui1XfB6f/FLP9fH72pz0PxH4NfYep3bPj/8QT/KY6gYVZ/BccijOgivUX1CYAH2ZGubaHxh9TZjxbyAT4RLmhxzPCdirN4PjH+s34muNT8fh2LqdfRlkHsdhUCuswzaCrRUixsnmkSONSzuwVVHEk5AVHqyYZ+aWjXJ0mn24rfmqeTNKPUeqU/Sk4rQxH1RZebBt92nUrCZ2Vgt1e22HwkNbwsdtxukbQzTdx2Qi/RVOJNJ+nOO/C76WUeQDsRfUTxV9uW19o076Hxm2w2+vdzFRbQntkI2yO5SPYapMELOyqoLMxAUDUkk5AAcyaxQGgxnOwZ2d57Tjy4FEbkx6O4J8JlIZurijUvPKd0aDecuLHRVXixArbpHjfwiQBF6uCJdiCL0EBz15uxzZm4knspj0kmFrELCIglSGu3Xz5Rn8WDxjizKjmxY8qq9aYf4h0pu+XZnv5bShNliKKKK0KkUUV2tLR5XVI1Z3Y5Kqgkk8gBvqiZWlRchVj6PdC3uEM8rrbWinx55Nx+ii75H7B7asWDdCY7Zsp4/hl4BtCzjYbEXHauZvJUDfs55czka449j0TSBrhxfzr4scEW0lpDwCjZyaXLQZJkDxZq5r6W6IakHj5A2fqMhlWRhsr1ouN4TH4iYZLcKugmkndGf6RVRsjXgOGVZpjBa9IHUNH1kKEeLGjRwqo4ARAjZHZlRWEugztiD/wCzuliK32FT5uiTsC9s6XKD5vRx3xHxvZnSOSMqSCCCN4IyPsrMM7IQykqRuIJBHrFPE6VmQBbuJLhfSbxZB3SLr7c67X4rPzDgfI+CwfjQ/wAw4HyP/FV+irD+Q7ef+qzhW+ZnyQ9yyeS3upTiGFSwNsyxsh+kN/cdxHdRMitcZY5GwpjI7HmrccjYVEqbhmKPA+0mRBGTKwzV14qy8RUKimEBwkUxzQ4SNytdnOIw09sNuBhlc2znPZB5+knovvHHtX41gyqontyXt3OWvlRt6D9vI8aXWF+8LiSNtlh7+YI3EHcQaslhdjJ5rdAVI/OrQ6grxZOaceaHsrE5roTqw/fUdeR3FYHtfAdXb++o68nbjmluAY4sYaGcF7eTy14qeDryYe+p3SjBDs9aCHyALON0qHRZfrblcc9k+dS7G8HVAs0JL28h8VjvQ8Y35MPeNan9Eukax/EXGsDE5E+YWGR+wwJBHbnVPs/Ghbxnnv8AeAQxBL/MQd4zz3557QEv6JzBbuIN5Lkxt3SKU/mpXPCUZlO9SQe8HKmmOYW1ndbIOYUh425rnmp92XeDR0thC3k2W5m2x3OA/wDNT2PDnhzbnDl+60Q3tfED23ObyP8A2WvRX+tR9z/4b0ppv0YHxzN6EM7f+04/EilNGPiHYOqa34rtg/qTuXxcNQfOXDt6kjVfxc0sw60MsqRje7Bfacs/Vvpp0j8RLaDjHEGb60p6w/slR6q54MOqiluDvA6qL68gIJH1U2j3laWx0oZcLyTLebOiSxxEIuF5JlvMh0XDFcR2rl5E0Af4vsCZBPcoqz+EKTK+gvU8m4jgnH1lADDvzQH11R6ub/nWCA75LCXI/qp+PcHAFJjsEN8N2HdOx13iBxWyG2q2qMOiXeES12MTustzSmQd0oEg9z1XKtfTIdbDZXY/SwCKT9Zbnqzn2lOrNVSn0UzgtBvFh2iw+IVuvU/A8Ja5njhUgF2yLHcoGrOfoqoLHsBqR0mxVZ5yYwRDGBFAp4Rpouf0jq5+k7VNwb4ixubjz5SLWI8gw25j9wKn+9NL+jOG/CLyCHg8iA92evuzoS8VnRHXNHqfLir1K59O4fgmE4fabmfank78tPfIw+zSLo+Pgds183yrForMH0svjJu6MEAH02Ho1ZPCpbvd4zFaxb1SKIcl2s5CT2APmewVTul+KpLPsQ/1eBRDAOaLn45+k7FnJ+l2Vz6CDEgMafnm92xxnLfdsBROsKRsaxRRXaS0VmgV6B0c8HKRxC7xV/g9vvSMnKSXjkF8oA8gNojkNaz0ikw6O2s87ALSTkBirAJVd6L9DZ75j1YCRKfjJnzCL2c2fki5k1fLi4s8IQxxswlIycoV+EydhfVbSM8tZCMtFIzrtL0iu75Oqw2JbGxjBHXtlHkvEhvN7djM821quHGMPw7+rKL25G+eUfFqeaJxPb+1XGfEi0l0nj9Df6zcNluoTtTJBtylx4Rd3sOcpjw7DwdrZOaBvpEMduZz6Uh14cqjt0vssPBXDYetl3G6mGZ+wumQ9ncaqWOdJLi8fbnlZzwG5V+qo0FK63MoJePxjZ9IsbvN7t9mpDWyTq56ZXrsWa6nzOpykZR6lUgAdwopLRW0QIQsDRwCGZRRRRTlSKb2HSaaJdgkSRfNSjbX1A7vVlSiihcxrxJwmgfDa8ScJqw7FncbibSQ8DnJEfX5aevMVBxLo9NANpl2ozukQh0P2hp6jlS9EJOQBJ5DWpmHYvNbk9W7JnvXeD2FTofWKVUezuGeo+d/GaTo3s7jp6j538ZqBUizvHidXjYqynMEf691OPh9rcfLR/B5D+khGaHtaEnT7J9VR73o1IimSMrPF85EdoD6y+Uh7xU0rT2XiW2477lemaezEEp53Hfcdl+pOsPvUdXkjQFGH53ajcR89Fyy35eaezcgxrCOoYFW24pBtRSDzl7eTDcRwNRLO7eJ1kjYqynMEVb7KSK5hcZBY2OcqD9A+4Txj5knIMvDPllSHAwHVh3T7/bO7JZXh1GfXFrTf7zGBxuNskvw0G+tzAdZoFLQNxZdNqM+4ionSoZvC3F7eEnvC7B/crGGl7K+TrPFKOA/LZbQkHiCpzB7qZ+EJc5IWyy8RkOW7aSV9r3nP10INWO0N7pmRvv6FC01KS0N7rgSN9p4yB4pVhQ2La5k5qkK97vtH9mM+2ufR3DxLMNvSKMGSU8kXUjvOijtNd8SQx29vAB4z5zOBvzfxUGXPYXP7dSrq0aKMWcSl5nKtcbOpzz8WIcwuebdp7KYX2GV7jwAsn7zCaX2GRtcTuAsJ6jWQlc7yXlySBm8rnIcs+HYAPYBXTHLpc1hiOcUOYDemx8uT1kADsUVIupltUaKMhpnGzNIuoUcYkPH6Tcdw0zzRGmsFaRwF3n5J0NtYggdkXefQLFWboDjCQ3JjmP5vco0E3Yr6Bvstkc+GtVmsijiwxFYWHFagZK92ODvleYRL8sr9da/SkjGqr+ti1Haq1RCNavtvcNiNtHLExGI2KgjLypokOasOckfLeRzpf0qsFuYhiUC5LI2zdRgaRTHeR/ZyeUDwJI5Vgo8UseWvvJkdTvJwtGuYvREKJ0hOxZYfEOMUsx75J3TP7sKD1Uz8EdvniIfLPqopZPXs7A970u6Rrt2WHyjXKOWBuxopncD7kymrL4EYc7ic5blhX1NcR5+4UulOq0GJ+ocXEFW3vBbdIbvq7jFr3zjK1nAfpMNmRgeaxIR/vBXmhq6eEK42UtofS626fta5lZlz7REsftqmyRFcswRmMxmCNOfdWmgsqwgd25tg5T3oXG1aVKw3DZLiRYoUaSRjkqqMyf8h2nQUy6MdEZr1jsZJEmssz6JGO08W5KNT769Bnt7bDoCm29vE48dgB8LuhyC/wCzwHkcieOR31SKa2GdGy12WW2XLkLVA2dqgdH8GispNiCJcQxEcBrb2p5s+53HPMAHcQRrxxrELeGUzX835SvPmlOUEX0SdxAPmgZcxxqvYx04d4+otkW1tvm497dryb2Pu76rNIhUN73aSMZE8ZZTHdGpu9xRF2ATvpD0xuLzSV8ox5MSDZjXlko395zNI6KK6cOGyG2qwSCXOaKKKKNRFFFFRRFFN/6Qc7e1P+6y/dIrH5Zj42lue4zj8JaXWd9PJJrvHy+I9EpopuMUt+NmvqmlH4k0G9tDvtpB9W4/6ozVV3fSfDzU0jvoPh5pUrkHMEg8xUtcWl3FtscnAf8AfBqWJbI747le6SNv+WKNmxPnXS/Zib+YVReDe08EJiA95p4T5TUb4dG3lwr3ozIfftL7qk2VzGjbcM80D8yMx62Q5kfZoWzsz+nnHfbqfwlrtHgUDeTcsf8Ahpf5c6AuZKRnwPUJbnwyJGtwPUEJl1cdz8qkbOf01syhj2tbts7X2QDUSTAri0broT1ir5yg5gHeJImG0oI3gjLtoToYW8iYHvguR/yjTvDejGJQ6wzrkODGQD7siDSsb4rIYk14lk6YHpy1LC+MyEJNeJfS6YHpy1LhiNkl/addAMpIR4ybyF4pzKjUoeWa8BTDGLIXVvZMdA2TSNyUIWkb9g0XFrcxMJDAqTtp1lsxybcSHiyIOfPTWosikQh1VNZGdlXUKBkMmTghzIyOhFZQSZFpsBJFs5TEjundin0L7MjUxgiwngNa4ytBlMEGdt07jfgQucNq5ke62Qsz+NEH0S3iy2VlcncdkAIu85Z5HSltniCJKsVtm+2cpp2HjOufjgZ+RHlmSd5yzJG6md063SBp7lBqT1KukQzBy2mJ2mLHLPPZ3HTIUsuoEClEuLOFD5QjMzsw+k/Vkkdmg7K0w7bHdZCXiZcOaS1siWRBaLJSMhKzaZYWSxvtVYfect2ela05/JdqN94D9SCQ/vbNY6uyXz7mTuSOMe0sx91dHSjAHgV0tMMAeB6gJRUqzw2SXMoug8pjkqr3udB6zUz8qwp8lbJn6UzGU/d8VPapqHe4pJLltsSBuXQKO5Bko9Qq5vNwlt9PNFWe64S2+Q81Osr5bORZIXLzoc1dc1RT7mf3D6wq74ZiYu2a5tkDTFNm9w8+TPH5zwjn52yNVOoz87zCrrhELpBG+HLG9xs5yyZq06NrmscT+SuW50DMc943VipkFpAd810zdsOrZaDaE2GJX2p7F0IZ7eWCI521wVuLGWTJCsq5hoHU+N1hj2h4oOfVqe6f4E7KFbi4VZutbq0ZtlGVBsyAjJnyZtct6Ad9c+j/AExWWXqsRVra4YptO4MaSFMthyCPibhMhlIPFO5huykWmIJYYrfyonVkwMQkmSrJJtI2agHyXObAAnf6hw6QY74UWjuvIBGRtAvx2iWZAJkNcKEYjhUE1TunnSJlxCdYVjQRN1QcIC+USiMeO2ZXyPM2a6dDugkl8Tc3cjR2wzLSO3jSZbwpbgOLnQdp3b4bgEJke+xBtmBnLKmTZyszFiAB4xQcSN/Mb6k9KfCLbXGSLBNJEoAWN5BDHpuzihG0cuA6wAcAK6JfEqNgUYXCRflLKcpnfYgfDMNxD78lN6TeE2GFFtsNjVUj0V8vFU+kqnyn/tG9Q415+llc3bs6pPO7HNmCvISe0gGp39MZF+RhtYORjgQt/eS7b+vaqHedILqfSSeeQeiZHI9S55AdgFa6LRfu7ZMaBmSZk7f3Si6d6kHobcr8oscP66aGI/ddw2fZlWDgUK/KXtv2iNZpT6iIwn7VQ4sDuG8mCZu6Jz+AqZH0Jv23WV1/cS/iVrQXy70QDgOc0O5a9VYrve6l7BHHEPvF5D+zWv5RtlHiWpbtmndvdGI6nL4N8RIz+CSgfSAX94ig+Du9G+OJfrXNsv4y0GmgYxB/uHSSuRyS6bHM1KrDbxg6eLEGOvJpC7DvBzpYasa9BJvOnsU+te238HNZPQrLfe4eP+I2v3FNG2PBHdPVSRVaoqy/0Pj/APyNh9+4P4QUVf3mHr4HyVVSo5xSz4WTH61w/wDBRWfy3a8LGP1zTH+apH9CSvytzax9hlzPsArH5EsU8u9L9kULH3k5UivANxcdheeS5dejnul52F55WKOOkUQ3WVt6+tb8XrH9JxwtLMf7on95jUjrsNTdHdSn6TIg/Z1rH9JLdPkrCHvkZ5fcSKkgbobjtPmZ+Ckge7Ccdp83T8Fx/pW/CG0Hdbx/xFTbbFsQk0iiz+pax/j1dRz04uB8mIYR/ZxIPeQTUG66S3Unlzyns2yB7BpV6En5Gjbb06q/u7nf+tg229Oqsqpio1eQQDm7wx+7f7q5SXco+WxbLsiaWQ/sgD31TWcneSe+sAUQouchsaOs0QoU76o2NA51la5MdgXfPf3B7ZeqU+9mrW2x15XCW1qhY7tsvO3eTI2yB25ZVFwXojJMBI4ZIuBClmfsRBqe85Ac6sf5HMahZdiytCfHUuDNNlwZlz3+iNByNZojoDOyDM7egvOoDbJZYr6PDNUGZ29BedQG2S3CO0WT3DSSOwjjEZ2Y9vMeKqpkHA85/JA3ZmiDBnADQsx+PCdYnzZXMsV3AcdeBFSbW4tQGu123WL4tCw2EVcjmsab9xyzOpL95pde4y9xhUshyTKYKAnigLkni6b/ACqxiuTJokJgGYxOrVuSINMpMMGHCsa5wDpgSmcJahhYuXSvDrZJFWRWjLAn4RGo2Sdog7UWfLLPZIOu46VWMQwOSJQ/iyRHyZYztIewnep7GANP7HEkntQk+qKVSRt5TMZRTDuy6thxGzxpIzz2MzKGyPEeUkinUHI6MhGozro0euwVJ2jO47Mv2sW2i6Rg0ZM3DO47MtloustSo0VeMK6BviEYnjQWi5gO0uYhbM5ZxsfGzz8zUcjwrWW6wyxJWOJr+ddC82ccKkcoh4z68Go/vrC4sYC5wvAw2m4cV02GsLbNqqdhhU07bMMUkp5IjOf2QasCeDG+y2pUjt15zzRRe5m2vdXPEfCPfSrsLN1EfCO3AhUdmSZE+smq3LKWJLEkneScz7TR/wCZd9LeLv7eqOxWo9CYU+WxOxXsjaSY/sJl7DR+RcMTVsRmfLhFaMPY0jj8KqedZRCSAASToANc6mhiG+Idwb5HmpMZK+jpJYCMxNPis6EZbLG3Ay7NvbI9WVb2OFdXC1zOGVVdEiikB2pNzbJ3EII8tRzGVZtMNjwaJZ7pVlv3GdvbtqIRwllHpcl/jmVt3QyOLFbEtdyFnTrg7abQLyRvtqSCFIVQoyGgJA0riUiO2CzSMnUmAXXz2CV2E8cM10KHSDBeqzh89o8ge8Mixo211XVvJGIsxkuYbaVdpss8st3OrYjYZIPzS2tJOxPgjP8A3dyFOfcaX9CekmaT2co+PtttA6qC7QxswKgEfGdWST1Zz2lJAGYqt9IuiMMsoWIxW9w4Dxptfm1yp3PBKx+LJ+bc5AnIGlOZpIxbELmyutm2WchLjMyxkpS6Tp31wFY7/EPg/lLf2w5jC7Er99QR76Uv0vRxkMbvYxy+CZZf3cgqmx4zf2EhjEtxA6aFCzDL7B0y9VTx4Rpn/rMFpdczLAob76bJz7a2igOAmADrFXq0/wAyxVk3mvVf/wC4Zz2PHeL7gWFQpcCWT/6zbv8ArHuV/eQ1HGL4VL8rZT259K3n2h9yUH2Z1uOjeGy/IYl1Z9G5hZf/AHEJX3Uxo0d9dv6Wn+RpVXrmegW1uxHDG/4kr++grA8G058iexf6t3Cf4iureC27YZ27210OcE6H3NsmkmIdEryD5W2nQDiY2y+8Bl76dDjVzJkZpORAnwmFRGpN/wD4WYh5sUbfVuLc/wDMrnJ4MMTH+ySnuKt+DGqvW8dyy7mYdxIrTVpP1t/2n+5VYnp8HuIj/Y7j+7NZpSMbnH6eb+8f/OipKk5t4HzUsUKiit0jJOQBJ5DX3VqQrSirBh3Qa7m1ERQc5PE9x191M/6I2lv/AFu7XP0ItT3Z6n3CsrqXCaaoMzkLT4LE+nQGmqHTOTbT4Km0ww/o/cT/ACUTsOeWQ+8dPfViTpHZwkLaWfWPuDy+MSexdT7Mql32MTgZ3s5iHC2gyWQjkxHya/WJPZSnUmL8rJbb+A8wkPpcY91kp3Vrz+ls/EjWo1h4NXJymmjjIGZVfHYDmdwA7c653Fzh9m2UUZupF8928QHuAyb2EdtJsT6RvKvVoBDD82meva7HxnbtNbWWGJGgmuc9g6xxA5NL2/Rj5tx4dgaKIe1HcdTRZyt8d6DQxXdqkPNtzW2crfGQxMlYB0quZkM00nUW4OQWIbLSEeYjHM97bgO3SkbNPiM4VRkNFVczsxqTpqfx3sa5XcjTESznYTLKNFGXijcsacF+kdO80zivjb2plACGXaS3QeaNzzE7y2XiBjzOWQqxDbCE2NFY2DIeZzKtsJsAThtAcbBkPM4k/soPSTEh4ttEfiYPFBHnt5znvbPLsqYkmzgxHp3OXsQH+WqzFEzMFUFiTkAASSTwAG816rbdB4YLC3bFJTBGrPIYR8pIzZZLkNRko1AGeu8UFKiQqO1jXG2tOQtJNpu1lanUaxjG4OBJ2TMztKpfQbA57qdooo2dHRkkOXiqCMwzNuGTBW56aVdoreys0ETmLEb63jdkTXqkyIJjz/SFfGYKe0eLVfx3wmu4W3soxaWikZImjvkd7sOfEA68SarV9dGC9d49CkzMvqcnLu4Up0CPSXTidgXhoNpl9RGc5EDinRGgO7HelMHCYs6yXTpF0uub19qeQkDyEXxUT6qDQd+/tolk+FRlj/WIxmx+dQb2PORRvPEa7xrp0ltFSbbjGUcyiWPsD71+ywZfVS+zumjdXXepzH+R7Durow2M0bdGJSuw3eaqelaIjb/dh5FcaxU7FrZVkzTyHAdO5tcvUc1+zUGntMxNNa6sJhZAr0vCsNjwW1W8uUD30o/NYG/RD5xxzHLhoN+ZWD4M8DiUS4ldD83tNVHzkumyBnvyJXTmy8M6q3SbpDJe3LzynxnOg4Ko3KOwD26nea5sUmlRTAb3G985n6eruGJTR2RNT+nty810J3O110MEgbnnEqt7HVxpxBq6+CeKNMOvZpc9kNk285qsRZhp2MfYKpGHD4XbfBv08G09vzdD40kI+kMusUcfjBvYVc+hDZYLcL6fw8/dtI/+9Zae2VFEAWSLRuFo8BxmiZ3ppJ05iltcRF/bnJJXE0Ui6jaIDMCe0ljlxVu+nF7e281ssjqfgFw52wozewuTqxQfMv5WxuIJyyOQMbwfYxDLaT2dyu2qDrAP7Pz8uIaP5QEa5F9+WVcfye2FSt1gNxht0NiQjip1G7RZU8pSN+WnYs3iC7vssBurtGR+oX7Z4Eqa1ExO9ktStriEa3lvs5wShvGCHc8Fxqdn6DZrplkKXXPQ8SqZLCT4SgGbR5bM8Y+lDmdoD0oyw7qdXSpaH4FeEz2EvxlrcLq0YfdLH2cHj9ffWMbwSawmUh8wfHgniY7LrwdHG48xvBrbAdOVQyJtH0u3YHMCRBzQlJiuVYq0DpVFc+LiEPWNu+Ew7KTDtbzJvtAN9Kudx0MZ1MlnIt5GBmerBEqD6dufHH1l2l7a2CPVsiCry4+cihlkq6khU5gkHmDl76e4b09v4Pk7qYDkzbY9j5ikJWsUyJCZEEntB2iakyFdx4U5ZNLq1s7ocTJCob7w3eythj2DzfLWE0BO9reYsPuvp7qo1FZfuEEdybf4SR4Ay8FdYq9/knAzqLy8XPgYQSPWFyNFUSip9zd/qv4t/tUraleThGF23yszXDjzU3fs/wAWrnJ4QEiGzZ2scQ9Jhr7B/EmqXTXDOjssy7fixxDfLIdlB3Hzj2DOhdRYYFaO4u2mzgLFyXUKEBWpDy7abOAkOaMR6U3M/wApM+Xog7I9i5e+utl0bYoJZ2FvEdzODtN9SPym793bXf8AKdva6W6ddKP08q6D6kR09bZ91Jb2/kmcvI7Ox3ljn/odlOY0ylDFUbLdww38E+G0yqwm1G7Ldww38E4k6QpCClmhj4GZ8jK3cd0Y7F17aR5ljxZie8kn3k12sMPeZ9lFzO88AAN5ZjoqjmaZNfR2o2bc7cu5p8tF7Igd31zryy4mA2GZNEz7vPvUmANhGTBNx92n3qC2W1S08aYCSfesJ1VO2Xmf7P73Kot1iWbGRj10ralmHir2BTvy3ajIcuNLGYnfUixsHmkWOJWd2OSqozJq6gHaedp93D2UbYVs3GZ9+HszU7BrA3MpaViI0G3NIdclHD6x8kDtp/hfRS6xicvEnVwLkiu2YSNF0Cr6TAcBxOuVXq16B2lhaI2ISgRgh3jB+Vk4A5eMyrwQdpNU3pl4VZbleotV+DWoGyFXJWYciV0Vfor6ya4zaZEpbz90FgsrnugYy+ongLNauFDm7SRLMANWeqfKWtWrC7mwwyZbeyC3N2cxLcvkViA1c5jQZAHxV9bVRfCRjTXM8TsSc4VYZ8A7Mw7vFK1wsoTBaZj5a8PVxjiI88mP2myXuFL+lUoN3KF8lCI17o1Ef8tOotEaykaQkudb2jec9QFsgBks+kdFpEx3ROQwmJAnxluKXW0e06rzYD2kCu+MybVxMRuMj5feNb4IPj1Y7kzkP2AX/ly9dQGbM511vn3e+S03v2Dn+yd3B6zD424wytH9mQba/tB/bSOneE+NaXa8hDIPsybJ9z0koIVhcMjzt6oINhc3I85HqmLHbthzifL7L5keoMrfeqAq5nIak7hUzCzn1iemjZd6+OPeuXrqzeCbARc4lGW+TgBmf7BGyPvFfUDQRozYEN73XC33vTYY7Rb7t9ZqT4Qr34PBbYWhyECK9xl50zjaIPPZDH73ZVCqZjGIGeeWVt8kjuftMT/GodXRoOihhpvvOsm0+KMmZXSCdkZWUlWUgqwORBBzBB4EGvZei7G8sUkSPZ23vln2ctnaezILqo8lWbZ03BmIGQyFeLV6j4O7zYs7U+jiqK31ZrcxnPsrD9qsnCDm3g8wUbL15zhmJPbzJNEdl0YMp7uBHEHUEcQTXoll0jjhQMUEmG3JKtGfG+DSb2iPHY89eOzkRqpqo9JMEVGkkgHxaSNHLHmSYXDEbJz1MZyOyx+qdRrFwDGhAzJIpkt5QFmjzyzAOYZSd0iHVW56biadHgspLKwG7H0IvB6FUDIr0qXo1H8HNu0m3YyHbtp/Ka0kbcGPGByci27XXI61ULa+ayaTDsRjZ7fa8ZR5UTHdNCx7DnluYHtqZhOPSYVIqlvhFlMC0bAaMhORIB3MNzxnjn2E3jpD0at8Xs0a3ZeujX4h89GX5pidQM92fknszrjmKaK4Nj2w3HvDA56jnxvnNkq1168l6SdF2tSrqyzW8usM6eS45H0XHFDqKUW9w0bB0ZkZTmrKSpB5gjUGn+C489m0ltcRGS3Ztme3fMZEabSnekq8GHLXsOkXRURILm2cz2jnJZMvGjPzcqjyXHPc28V3WRS0iHFtnccHeR8DeMgqWIWw6VpcaX8ImPz8ZEU47SwGxL9tSfpCtW6IiYbVjMtzx6ojq5x/uSSH/wB2zdwquUK2Wopmhq/DMtV44YbpKp5reaBkYqylWByIIIIPIg6g1zqxQ9MXdQl3Gl2g0HW5iRR9G4X4wdzFl7Kz+RLW41tbjq3+YuiqHuW4Hxbfb6v11NKW/EEtYtHmN4lrUlkq5RTiboheKxU2txmOUTsPUyggjtBoo9ND+ocVJFSuttLXyQLuX0mBESnsXfJ68hSvE8YluGzlctl5I3Ko5Ko0A7qhZ1vFCWYKoLMTkABmSeQAqmwmtNY2nM+7NyzsgtaazrTmfchuktKZWGD7S9bK3VQ+kRmXPoovnHt3Dia7i1ittZcpZuEQOaJ+sYbz9BT3nhS6+xB5m2pGzO4cAANwAGgA5CpWL+7dn5efNSs6J3LBn5efNS77F806qFeqh4rnmzkedI3nHs3DgKWVKw3C5biQRQo0jtuVRn6+wdp0r13o74LLawj+FYpIhK69WT8Wp5HjI3YNOw1jpVOgUJsnWuNzRa4n3inw4UhJqo/QvwZ3OIEPl1UHGVxv+ovnHt3dtX/FMcscAj6m0jEt0y+M7anvdhuHJFy9W+uOPeFJmiMkSmK3GawKdHnYaZ5DyIV4gandnwrx29vHlkaRyWZjmTXNhwKR9oPrUrswx8gxP5jjrF2+apsYF5ay4XnXkNmJ3ZqXj3SKe8lMtxIXbhwCjkq7gO6tuj+E/CJgpOyigvK3ooupP8O80sAqzYl+Z2otxpNOA8/NV3pH/E123yhtEOGJTsEsBnu5pFIiOADG9512rM7ucgt7XEhcX4myyigUui+ikKkoPWQvraqvJIWJJ1JJJ9dOLP4uymfjMywr9VcpH/5Y9dJquE0AmVwkBu/dDAYGk1bhIDd6nwU608WGV+LbMa+s7Te5QPtVAqdfeKscfIbTfWfI/uhB7ag01uaezE5p10eb4u7HO3PukjNJac9Hd11/6aT95KTUtnfdu5JcP4j93JSLGfYkRuTAnuz191ep+DuMWllcyjy5zcIp+hbW8rlgeW2QPZXkor1iY9SkFr8zhF1Kw5PcRszevLKsH2mKzBDzv2Nt5yWlg7VZeTmsVk1iuqhRV16MTn8k3+z5UMtpOv8AeFM/wqlVcvB2OsW/g+dspSo5tGVcD8ax034U8i07g4E+CJt6x0zvDb4pPLHkUnyl2W1WRJ0WQqw4qSx7iMwQQDSPFMPTZ6+DMwscipObRMddhjxGh2X3MBwIYBr0p+NssPuN56p7Z+wwP4vrMcieykOG4k0LZgBlI2XRtVdTvVhy0BzGoIBBBANSjg6JpF4sOurZ0sUdep+B4yqo1vcAtbSHM5atE+WQljz84biu5xoeBDPDsVuMJnGywkhfJlKk7EqHQOh4HTLmCCrDTKkeI4eoXroc2hY5a6tG2/YfLjvybcwGehDKsnB8ZQIbe5Be3Y5jLV4WOnWR58d20m5wOBAIkWE17SZTBvHvFQFeiY9gUGNRC5tnVbgDIg6beQ8l/Rcbg27LLhkR59heL3GGzupTLPxJ4JRmki+i6neMtx7cwa3jluMMnV43DK42kdczHMme/hpnoQcmU5g5EV6Gj2eOQZN8XcIMg2m2nYfTjz/0DXLmaG2q/twDji3bq8R4I+9tVIxfo1FPE13h+00S6zW5Oclv283h5ON3HcaqZqxXlheYRdKwJjcaxyLqrjjkToynip9YpnLhcOKKZLRUhvACZLUaJLlqXgz3NxMZ9Xb0YcbRtBJrMNzstur83HMiRPaqTWc62liKkqwIIJBBGRBG8EHca0regUyHF5kUKk0qqNwWRgB6gcqKh0UGjbkFc1PsMJaQFiQkSnxpH0Udg4s30RmakS4ssSlLYFQRk0rfKPzAy+TU+iNTxJqJf4k8xG0Rkuioo2VUclUaD8TxzrfB8FmupBFBG0jngBuHMncB2mgcBKtENg4Db7kkCGX2v4YevJQau/QnwVXF9lI+cNvv22GrD6Cnf9Y6d9X3op4J7axT4Tfujuo2iGPxUft8o9p07KR9OfDOz5w2GaJuM2WTH6g80fSOvLKuHE+041LeYNAE83nujZn7sWwMDbXcFY8S6RYfgMRht0DzkaqDmxPOSTgOz2AV5rPik2JSNc30hFvFvVdBmd0ca+kee/LUmkWD4S11IdptlFzeaVtQo3kk8WPAcTW+PYyJdmKIFLeLSNeJ5u3N291Po32eyA4yJdEPeebxsynh44LHHjOiO0UOzM5DzOGV+U+GNYu1xJtEBVA2Y0G5FG5R/rWl1ZqZhGFvcTLEg1Y7+AHEnsArsdmG3IBF2ITMgE16MWSoHu5hnHD5Cn9JJ5q9w3mkt7eNNI0jnNnJJPfTbpRiaMVgh+QgGyv0285z2k+7vqN0ctlacM4zjiBlk7k1y+0dlftUhkwDGdebhkMBtPpgs0MkB0d4tNwyGA2m867MF16RfF9Vb/Mxjb/WP47+zNV+zSmIgEbQzGYzHMcRW11ctI7OxzZ2LHvJzNcafDbVbI+81phsqsAN+O03+K63E5d2Y72JJ9dcqKKNMFic9Hh4l0eVu3vkjFJqdYGcoLw/2Kj2zR/5UlpTO+7aOQSIffftHIKbgth19xDEP0kiJ95gP416Did6JsYxPLctrdxr2CKDYy/YNIPBRaB8UgLeTHtyt2bCMQfblWnRC7Mt7cMd8tvfE97QStXPpPaiP/Kz+Y/9VrFyqdFFFdVLRVq8GF6I8UttryXYxMOYkVky9rCqrUixujFKki70ZXHepBH4UmPD0sJzMwRxVgyM1bIbImyxCzOZe0mE6DsRjBL+yyN9mqYa9NxiVLfpAWb+r3gXa5GO6i2WJ7mYt9mvO8Vw9oJpIX8qN2Ru9SR/CstDiVrfqAdxEjwI8UTgo6yEAgEgHQjPfrnrz1ANYzrFFdBAnGD40qIYJ1Mlu5zKjyo23dZEToH5g6MBkeBG89vLYyxzRPtI3jQzJnsuNxBB3EbmjOo48CUlNcIxrqg0ci9bA5HWRE5ajQOja7Eo4N6iCCRSHw5TIE53jP1545q5r1/AsYt8VtCkqBgMutjPlRncHU7wOTDduPb550u6BzYewmiZng2gUlXRkOegbLyTnuYaHsOlQYzLYSx3dpJtxEkJJlodPGilTPxXy3odCNVJGRr2Xoz0hiv7cyxAZgZXFu2uzmNSAfKjOv8ArSvNxdJ9mO0sG2Ebxkem3ccE4SfYb15dHicGKAR3bJBeAAR3R0SXLQLOBubgJB692tWxnBZbWVoZ0KOu8HiOBBGhU8CNK9A6aeC7Rp7EErveAale1PSH0d/LPcK7hHSpHiFpiCtJANIpR8rbn6JPlJzjPLTcBXUotIa5mko9rcW4t2eV305ECMCqpRV3Pglu38a2aC4hbWOVZUUOOeyxzU8CDuIIrFav8Qo3+o3iENQ5KR0J8Ec97syTZwQHXMjx3H0VO4fSPqBr03Ecaw/AoOrjUbZGYjXIu59JmPD6R9XKq3058NIXahsMmO4zEZgfUHnH6R0768durt5HLyMzuxzZmJJJ7Sa4bKHSvtMiJTOzDwYMdvvgm1mssbenvS7p1c4g+crbMYPiRLnsr/1N2n1ZUpwrCnuJRGg1O8ncoG9ieAFcrGxeaRY41LMxyAH+t3bT3Fb1LaI2kBDMf6xMPPI/RqfQHvNd8NbBaIMEAZDADM+7SsMaK6dRnePgMz0z4rjjmKIqC1tj8Spzd+Mz+kfojgKQ0Z1inw2BgkP3RwoYhtkOOZWcqtUv5ha7G65uV8bnHEfN7Gbj/wBq4dF8PRFa8nHxUPkKf0knmqOwbz//AGkuJYg88rSyHNmOZ/yHYBpSHfjPqfKL9ZwG687tazP/AB4lT5W36zgN153DNRs6c/I2X07lv/bjP80n+HS2ws2lkSNfKdgo9Z39w31Kx+8WSY7HyaARx/VQZA+vVu9jTX9pwbvPTx5Jz+08M3ndd427ktooopqeiiiioonWFnKzuzz6lfbIW/lpLTq10w+Y+lPCPYkppLSofedt6BIhd5519Arx4Nfi48RuPmrKRVPJpCAP3TS7wcrniEa+klwn3raUfxpl0f8Ai8CxCTjLLbwg/VIcj2NSnwdvlilp2yqv3s1/jXPPaFJdu4NHUla8lXTWK3lTJiORI9laV1UtFZFdrKzaVwi7zn7ACSe4AE+qmw6Hzlyg2NoEjZ2xmfJyyz4Ntr3Zja2cxnFE66Y/HYdht0N6xvbOeRhbxPapJqH05HXfBr0f7TEOsP8AbQ5RSe3JG+3Vhwzo5LJg1zbtsExyR3cJDjLYI2HYk+Sux4+uRy1IFLMLwSaXDbqB42BgZbmEnIDRB1q5nnEyPl9Htrkwvw/0PI/S+RHCY4JhtVGopw/RacBWCgqyRvtA6KJBtLtaaEj1a5Z0N0VuBnmgABIzLABspOrOznq2Tcta6yWk9FM26OTjLajKDPLxiBl4hkJI35BASdNMsjrpWw6MXJYKIXLE7IAyzz2A+7PPLZOee6oouWE4w0BYZB43GUsTZ7Ljty1DDeGGqnUGnNjcyWUi3thIxjBAYNq0ef6KZRoVOWjjRssxssCFXwdFLhygVM9rq9cxkvWkBNonRcyfceVdsMw27gcPEmYYFTnslHUxiQo2Z2WUqQctx4ZkUmJCDwbL7wbjtVgr17C+k6XEPwu3B2F/rMA1eA8XUDVoTqdNRqRxVV3SroJBiK9fblEnIz2hlsS9+W4n0x6894q1rg93ZSreWKlSMuth2trZDb1JOReHtOqaZnyXa4ptAfCrBAyHYa6sldGMJkAYSRFTs7LA7RXPIjXTXZ8tFocSixBEo5ll/a7objttLg4OEivG7zB54XaOSKRWU5EbJ/EaEccxvor6Kw7FjLGrpmyncd2oJBBByIYEEEHcQaKf/jNJFhgW7T5KaMZr5mrFFFeoSFbOh2kF640ZYfFYaEZ7WeR3jdVVNFFZYPxYm0cgsVH+NF2j+ULWiiitS2q3dKtLGwA0BjYkDQZ+Lrlz1OvbVSoorLRPh73cysVA+Dvd/MU46LfKueIgnIPI9U2vfSeiimt+I7YOqc34rtg6rFFFFNT0UUUVFE7X/wAtP/qR/hGklFFKhfNtKRB+baVez/8ALQ7cQ1/uDSDoR/5lZ/8AqYP8RaKKwwfhRv4nrUbwluKD46X67/vGotFFdFndCBbxSFSCpIIOYIORB5g1OkxefI/HS73/AEjcdTx4nU0UUSit/g4v5JJL4PI7j4DdnJmLb9jPeeNQ/BheO2IwoXcodsFSxIIFvKuRXcRsgL3DKs0VyYt9I/hH8pR4BVdL+QBgJHAOzmAza7Oi8eA0HIVt+Vpsh8bL53ntxYMePFtT260UV1kC3tr2Rpotp3OTJlmxOWeyp48gB3AU5x28eNYwjumU8mWyxXLKC1UbuS6d2lFFRRIExKUAgSSZZL57eaQV48MtOVby4nKQQZZD42erseGXPkAPUKxRVhRO+lOKTJdDYlkXJI8tl2GWagnLI6a6038EuJSnFo85ZDtCQN47eMAmgOuoGyu/kOVFFYaf/wCLF/hPIom94JZ4Sp2jxS6SNiih9FUlQPFU6AaDWs0UU6jWwWbByVG9f//Z"/>
          <p:cNvSpPr>
            <a:spLocks noChangeAspect="1" noChangeArrowheads="1"/>
          </p:cNvSpPr>
          <p:nvPr/>
        </p:nvSpPr>
        <p:spPr bwMode="auto">
          <a:xfrm>
            <a:off x="625475" y="274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0" descr="data:image/jpeg;base64,/9j/4AAQSkZJRgABAQAAAQABAAD/2wCEAAkGBhQSERUUExQUFRUWGBgZFhcXFhcYHhoeGhcXGR8bHxcaHCYeHBokHRcYHy8gIygpLSwtGB8xNTAqNScrLikBCQoKDgwOGg8PGiolHyQuLC4sLCwwLCwsKiwqLyksKTQtMCosLCosLCwsLCwqLCwtLCksLSwuLS0sLCwsLyksLP/AABEIAMIBAwMBIgACEQEDEQH/xAAcAAACAgMBAQAAAAAAAAAAAAAABQQGAQIDBwj/xABUEAACAQIDBAQICQgHBgQHAAABAgMABAURIRIxQVEGE2FxByIyQlKBkaEUIzNTYnKCkrEVJENzorLBwhY0Y5Oz0fBEg4TD0uElNXSjFzZFRlVk8f/EABoBAAIDAQEAAAAAAAAAAAAAAAIDAAEEBQb/xABBEQABAgIGBwYDBgQGAwAAAAABAAIDEQQSITFBURNhcYGRscEiMqHR4fAzQlIFFCNigvFyssLSFSRTkqLiNEOT/9oADAMBAAIRAxEAPwDzz4rEx5sV6B3JP/k/4/hVrm2aNijqVZTkQdCDTO6wpWUzWpZkXV0PykXacvKTk49eRpnbYlHfKIrpgk4GUVwfO5JJ/Bv9HE12itba3LFvpqwwsXOY7QCbJlmIxZ6asMJhR+jnSYIpt7kdZbPoRvKfSX8cvWO2P0k6NG2IZT1kD6xyDcRyOXH8fwX4nhklvIY5VKsPeOYPEdtNujnSURAwTr1ls/lKddnPzl5Hj/3qOYWHTQbQbxnrGvmrcwwzp6PaDaRg7WNfPHNV2invSPo4bciSNust5NY5Br9k8m/H2gIq1Q4jYjazblshRWxWh7DYiiiijTEy6P4gIZ0dtU1WQc0YbLD2E1yxfDjBNJEddhiAeY3g+sEH11Dp5jHx1tBceco6iTvQZofWhy+xSXdmIDnZ1HVZ3diKHZ2dR18Eiqbg04SeMt5O1st9VvFb9kmoVZppExJOcKwIXS6gKOyHerFT3g5Vypnj4zlEnzqJJ62UbX7YallUwzaCqY6s0FPb3XDrc+jNOvtEbfxqL0Zu+qvLd/RlQnu2hn7qlEZ4YPo3JH3oh/00kVsjmOFIY2sxzDm7xSqPYHD8x5zVu8K9rsYpP9MRuPtRrn7waR4nHndFOTLH90Kn8KunhJt+uu7CUbriGL3Of4MKp+FjrsQi/tLhP2pR/nWWhPP3ZhODZcLOie/4vvFTvCVNtYrdnlKV+6Av8tVmnPTSbaxG8bncTf4jUmrZRhVgsGockRvRRRRT1SKzWKn4FhLXVxFAm+RwufIcW7gMye6hc4NBcbgovVPB7CuHYTNfSDxpRtKDxVSVjX7UhJ7gK8kv715pHlkYs7kszHiTXo/hjxpV6mwh0jiVWYDh4uzGp7VTX7deYVyvsyGXh1KeLYhnsb8o4Jjz8uSKkWNk80ixxqXdyFVRvJNcVUkgDUmrRdsMOiaFSDeSrlOw/QIw+RU/OMPlDwHiDzq6UR5bINvN3mdQ9EAXHF71LaI2luwcnL4VOu6Rgc+rQ/MoePnsNrcFquGg1iiYwMEuJzKhRRRRRqkUUUVFFIs714nDxsVYbiP9ajspubaO81iCx3HGLcknbH6L/Q3HhypBWQaW5k7RYUp8OsawsOfnmPYVmscXSVBa32YC6Ry5ePCd2Rz1Kcwd34KcawSS2fZfIg6o66q68CpqbHfpdAJcHYlAyS458lly1I+nvHHMbpNrfGDO0vULQnUZamPPdJG24qd+mh9ueUVobuyNrereo5G/GK0JxLBrLc9beo5G+P0d6SdSDFKvWW8mjodcvpLyPH/vWvSLo71GzLE3WW8mscg/dbkw9+XeK4Y5gLW5VgwkhfWOVdzD+DDiK79HekXUbUUq9ZbyaSRn95eTf65VZFumg2zvGfk4ehVltv3ij2zvGfk4eh1KZLQhFfQq2YzHAjgeR49xrhVmxPChbZSIeus5txH4E+bIuuR7+0UkvrLqyCDtIwzRvSH8GG4jga0Q4oeJj36haYUZsQTGPuWojEKJT3o58Yk9t86m1H+sizce1dtfXSKpOHXphlSRd6MGHqOeVXFaXNIF+G0XIozC9hAvw2i0eKjUU16S2QiuXC+QxDx/Ucba+45eqlVExwc0OGKJjw9ocMU0vPGtYG4q0kZ9REg/xG9lK6a2njWky+g8UnqO1Gf3lpVQsxGv16oYdkxkedvVPbfXDZey4iPtjkH8KRinlj/5dc/roPwlpFQwr37egQQe88fm6BenXp63DMMuPmBcIfsRsV98Xvqm9CEzxKzH/wCxD7pFNWfArza6P3iZZtDKpHYJCqk+xnHrqu+D4Z4pZ/r4/wB4VzYILIUdv0l3jN39S0SNets8Eu6QSbV3cNzmlPtdjS+u9+2crnm7H3muFdVgk0BQooooo1FkV6/4L8Ijsrea7nHjiIM39nGRthf1ki7J7FeP0jXnXR2xTJ7mZdqGDLxTulkOexF3Egs3JEbiRVv6Z4m8GGQQO2c94xubg7jkW2gCOGbZDL+yyrkfaM44bRm/MQDsvPhzGtMZZaqDi+JvcTyTSHN5GLH1ncOwbh3VEFFWHo9hsaRm8uVDQodmKI/p5d4T9WujOeWS72rpOc2E2wagOQCC9SLBBh8K3Lj86lXO1Q5fFKf9oYekf0YP1+C51eRySSSSTqSdcyeOdSMTxKS4leWVtp3ObH+AG4ADIADQAAVFqQ2Edp15v8hqHqoUUUUU1UiiiiooiiiiooiiiiooinFhi6lBDcAvF5pHlxE8UJ4c0Oh7DrSeihcwOEigewPEirRBO1oOrkAuLObUEbm+kp8yQcRoefOoGOYF1QWWJust38iQcD6DDzXHvrhheMGLNGUSQv5cbbj2g+a44MPwpxbS/BlMkX5xZy+LLG29fouB5Ljg40OWnKshD4bpi88HeTufLC4PhPrC88HeTvA8oHR7pD1G1HIvWW8mkkZ/eXkw/h3ETsQwtYAPG6yzmOccoGZjbnlwYbiPOA5gZQcawNUUTwMXt3OQPnIfQccDyPGjo/j3U7UUq9ZbyaSJ/MvJhUc2t+LC3jOXJw9Co5tb8aD+oZy5OHjccJLLyzaJyrZdhGoIOoYHiCNQaj1bcRwTJUjDB43zNpNzz1MLHgSd2e5uwnKqOhBIIII0IPCtEKKIgmFqgxhFbMe/eIwNidYn8bZ28vGMtA/q8dP2WI+zSOnmCfGW11Dx2FmXvibI/sO3spHVQrKzcjzt9FUGyszI+Bt6y3JrgQzFwnpQOfuFZP5D7aVmmnRoZz5elHMvthk/jlSqib3yNh5+SJtkRw2HmOieWA/8Puf1sH/NpHT20OWHT/SnhHsWU0jFDC7z9vQIYPef/F0C9D8G9oJLS9hPlXEMgQczCgb27Ui1XfB6f/FLP9fH72pz0PxH4NfYep3bPj/8QT/KY6gYVZ/BccijOgivUX1CYAH2ZGubaHxh9TZjxbyAT4RLmhxzPCdirN4PjH+s34muNT8fh2LqdfRlkHsdhUCuswzaCrRUixsnmkSONSzuwVVHEk5AVHqyYZ+aWjXJ0mn24rfmqeTNKPUeqU/Sk4rQxH1RZebBt92nUrCZ2Vgt1e22HwkNbwsdtxukbQzTdx2Qi/RVOJNJ+nOO/C76WUeQDsRfUTxV9uW19o076Hxm2w2+vdzFRbQntkI2yO5SPYapMELOyqoLMxAUDUkk5AAcyaxQGgxnOwZ2d57Tjy4FEbkx6O4J8JlIZurijUvPKd0aDecuLHRVXixArbpHjfwiQBF6uCJdiCL0EBz15uxzZm4knspj0kmFrELCIglSGu3Xz5Rn8WDxjizKjmxY8qq9aYf4h0pu+XZnv5bShNliKKKK0KkUUV2tLR5XVI1Z3Y5Kqgkk8gBvqiZWlRchVj6PdC3uEM8rrbWinx55Nx+ii75H7B7asWDdCY7Zsp4/hl4BtCzjYbEXHauZvJUDfs55czka449j0TSBrhxfzr4scEW0lpDwCjZyaXLQZJkDxZq5r6W6IakHj5A2fqMhlWRhsr1ouN4TH4iYZLcKugmkndGf6RVRsjXgOGVZpjBa9IHUNH1kKEeLGjRwqo4ARAjZHZlRWEugztiD/wCzuliK32FT5uiTsC9s6XKD5vRx3xHxvZnSOSMqSCCCN4IyPsrMM7IQykqRuIJBHrFPE6VmQBbuJLhfSbxZB3SLr7c67X4rPzDgfI+CwfjQ/wAw4HyP/FV+irD+Q7ef+qzhW+ZnyQ9yyeS3upTiGFSwNsyxsh+kN/cdxHdRMitcZY5GwpjI7HmrccjYVEqbhmKPA+0mRBGTKwzV14qy8RUKimEBwkUxzQ4SNytdnOIw09sNuBhlc2znPZB5+knovvHHtX41gyqontyXt3OWvlRt6D9vI8aXWF+8LiSNtlh7+YI3EHcQaslhdjJ5rdAVI/OrQ6grxZOaceaHsrE5roTqw/fUdeR3FYHtfAdXb++o68nbjmluAY4sYaGcF7eTy14qeDryYe+p3SjBDs9aCHyALON0qHRZfrblcc9k+dS7G8HVAs0JL28h8VjvQ8Y35MPeNan9Eukax/EXGsDE5E+YWGR+wwJBHbnVPs/Ghbxnnv8AeAQxBL/MQd4zz3557QEv6JzBbuIN5Lkxt3SKU/mpXPCUZlO9SQe8HKmmOYW1ndbIOYUh425rnmp92XeDR0thC3k2W5m2x3OA/wDNT2PDnhzbnDl+60Q3tfED23ObyP8A2WvRX+tR9z/4b0ppv0YHxzN6EM7f+04/EilNGPiHYOqa34rtg/qTuXxcNQfOXDt6kjVfxc0sw60MsqRje7Bfacs/Vvpp0j8RLaDjHEGb60p6w/slR6q54MOqiluDvA6qL68gIJH1U2j3laWx0oZcLyTLebOiSxxEIuF5JlvMh0XDFcR2rl5E0Af4vsCZBPcoqz+EKTK+gvU8m4jgnH1lADDvzQH11R6ub/nWCA75LCXI/qp+PcHAFJjsEN8N2HdOx13iBxWyG2q2qMOiXeES12MTustzSmQd0oEg9z1XKtfTIdbDZXY/SwCKT9Zbnqzn2lOrNVSn0UzgtBvFh2iw+IVuvU/A8Ja5njhUgF2yLHcoGrOfoqoLHsBqR0mxVZ5yYwRDGBFAp4Rpouf0jq5+k7VNwb4ixubjz5SLWI8gw25j9wKn+9NL+jOG/CLyCHg8iA92evuzoS8VnRHXNHqfLir1K59O4fgmE4fabmfank78tPfIw+zSLo+Pgds183yrForMH0svjJu6MEAH02Ho1ZPCpbvd4zFaxb1SKIcl2s5CT2APmewVTul+KpLPsQ/1eBRDAOaLn45+k7FnJ+l2Vz6CDEgMafnm92xxnLfdsBROsKRsaxRRXaS0VmgV6B0c8HKRxC7xV/g9vvSMnKSXjkF8oA8gNojkNaz0ikw6O2s87ALSTkBirAJVd6L9DZ75j1YCRKfjJnzCL2c2fki5k1fLi4s8IQxxswlIycoV+EydhfVbSM8tZCMtFIzrtL0iu75Oqw2JbGxjBHXtlHkvEhvN7djM821quHGMPw7+rKL25G+eUfFqeaJxPb+1XGfEi0l0nj9Df6zcNluoTtTJBtylx4Rd3sOcpjw7DwdrZOaBvpEMduZz6Uh14cqjt0vssPBXDYetl3G6mGZ+wumQ9ncaqWOdJLi8fbnlZzwG5V+qo0FK63MoJePxjZ9IsbvN7t9mpDWyTq56ZXrsWa6nzOpykZR6lUgAdwopLRW0QIQsDRwCGZRRRRTlSKb2HSaaJdgkSRfNSjbX1A7vVlSiihcxrxJwmgfDa8ScJqw7FncbibSQ8DnJEfX5aevMVBxLo9NANpl2ozukQh0P2hp6jlS9EJOQBJ5DWpmHYvNbk9W7JnvXeD2FTofWKVUezuGeo+d/GaTo3s7jp6j538ZqBUizvHidXjYqynMEf691OPh9rcfLR/B5D+khGaHtaEnT7J9VR73o1IimSMrPF85EdoD6y+Uh7xU0rT2XiW2477lemaezEEp53Hfcdl+pOsPvUdXkjQFGH53ajcR89Fyy35eaezcgxrCOoYFW24pBtRSDzl7eTDcRwNRLO7eJ1kjYqynMEVb7KSK5hcZBY2OcqD9A+4Txj5knIMvDPllSHAwHVh3T7/bO7JZXh1GfXFrTf7zGBxuNskvw0G+tzAdZoFLQNxZdNqM+4ionSoZvC3F7eEnvC7B/crGGl7K+TrPFKOA/LZbQkHiCpzB7qZ+EJc5IWyy8RkOW7aSV9r3nP10INWO0N7pmRvv6FC01KS0N7rgSN9p4yB4pVhQ2La5k5qkK97vtH9mM+2ufR3DxLMNvSKMGSU8kXUjvOijtNd8SQx29vAB4z5zOBvzfxUGXPYXP7dSrq0aKMWcSl5nKtcbOpzz8WIcwuebdp7KYX2GV7jwAsn7zCaX2GRtcTuAsJ6jWQlc7yXlySBm8rnIcs+HYAPYBXTHLpc1hiOcUOYDemx8uT1kADsUVIupltUaKMhpnGzNIuoUcYkPH6Tcdw0zzRGmsFaRwF3n5J0NtYggdkXefQLFWboDjCQ3JjmP5vco0E3Yr6Bvstkc+GtVmsijiwxFYWHFagZK92ODvleYRL8sr9da/SkjGqr+ti1Haq1RCNavtvcNiNtHLExGI2KgjLypokOasOckfLeRzpf0qsFuYhiUC5LI2zdRgaRTHeR/ZyeUDwJI5Vgo8UseWvvJkdTvJwtGuYvREKJ0hOxZYfEOMUsx75J3TP7sKD1Uz8EdvniIfLPqopZPXs7A970u6Rrt2WHyjXKOWBuxopncD7kymrL4EYc7ic5blhX1NcR5+4UulOq0GJ+ocXEFW3vBbdIbvq7jFr3zjK1nAfpMNmRgeaxIR/vBXmhq6eEK42UtofS626fta5lZlz7REsftqmyRFcswRmMxmCNOfdWmgsqwgd25tg5T3oXG1aVKw3DZLiRYoUaSRjkqqMyf8h2nQUy6MdEZr1jsZJEmssz6JGO08W5KNT769Bnt7bDoCm29vE48dgB8LuhyC/wCzwHkcieOR31SKa2GdGy12WW2XLkLVA2dqgdH8GispNiCJcQxEcBrb2p5s+53HPMAHcQRrxxrELeGUzX835SvPmlOUEX0SdxAPmgZcxxqvYx04d4+otkW1tvm497dryb2Pu76rNIhUN73aSMZE8ZZTHdGpu9xRF2ATvpD0xuLzSV8ox5MSDZjXlko395zNI6KK6cOGyG2qwSCXOaKKKKNRFFFFRRFFN/6Qc7e1P+6y/dIrH5Zj42lue4zj8JaXWd9PJJrvHy+I9EpopuMUt+NmvqmlH4k0G9tDvtpB9W4/6ozVV3fSfDzU0jvoPh5pUrkHMEg8xUtcWl3FtscnAf8AfBqWJbI747le6SNv+WKNmxPnXS/Zib+YVReDe08EJiA95p4T5TUb4dG3lwr3ozIfftL7qk2VzGjbcM80D8yMx62Q5kfZoWzsz+nnHfbqfwlrtHgUDeTcsf8Ahpf5c6AuZKRnwPUJbnwyJGtwPUEJl1cdz8qkbOf01syhj2tbts7X2QDUSTAri0broT1ir5yg5gHeJImG0oI3gjLtoToYW8iYHvguR/yjTvDejGJQ6wzrkODGQD7siDSsb4rIYk14lk6YHpy1LC+MyEJNeJfS6YHpy1LhiNkl/addAMpIR4ybyF4pzKjUoeWa8BTDGLIXVvZMdA2TSNyUIWkb9g0XFrcxMJDAqTtp1lsxybcSHiyIOfPTWosikQh1VNZGdlXUKBkMmTghzIyOhFZQSZFpsBJFs5TEjundin0L7MjUxgiwngNa4ytBlMEGdt07jfgQucNq5ke62Qsz+NEH0S3iy2VlcncdkAIu85Z5HSltniCJKsVtm+2cpp2HjOufjgZ+RHlmSd5yzJG6md063SBp7lBqT1KukQzBy2mJ2mLHLPPZ3HTIUsuoEClEuLOFD5QjMzsw+k/Vkkdmg7K0w7bHdZCXiZcOaS1siWRBaLJSMhKzaZYWSxvtVYfect2ela05/JdqN94D9SCQ/vbNY6uyXz7mTuSOMe0sx91dHSjAHgV0tMMAeB6gJRUqzw2SXMoug8pjkqr3udB6zUz8qwp8lbJn6UzGU/d8VPapqHe4pJLltsSBuXQKO5Bko9Qq5vNwlt9PNFWe64S2+Q81Osr5bORZIXLzoc1dc1RT7mf3D6wq74ZiYu2a5tkDTFNm9w8+TPH5zwjn52yNVOoz87zCrrhELpBG+HLG9xs5yyZq06NrmscT+SuW50DMc943VipkFpAd810zdsOrZaDaE2GJX2p7F0IZ7eWCI521wVuLGWTJCsq5hoHU+N1hj2h4oOfVqe6f4E7KFbi4VZutbq0ZtlGVBsyAjJnyZtct6Ad9c+j/AExWWXqsRVra4YptO4MaSFMthyCPibhMhlIPFO5huykWmIJYYrfyonVkwMQkmSrJJtI2agHyXObAAnf6hw6QY74UWjuvIBGRtAvx2iWZAJkNcKEYjhUE1TunnSJlxCdYVjQRN1QcIC+USiMeO2ZXyPM2a6dDugkl8Tc3cjR2wzLSO3jSZbwpbgOLnQdp3b4bgEJke+xBtmBnLKmTZyszFiAB4xQcSN/Mb6k9KfCLbXGSLBNJEoAWN5BDHpuzihG0cuA6wAcAK6JfEqNgUYXCRflLKcpnfYgfDMNxD78lN6TeE2GFFtsNjVUj0V8vFU+kqnyn/tG9Q415+llc3bs6pPO7HNmCvISe0gGp39MZF+RhtYORjgQt/eS7b+vaqHedILqfSSeeQeiZHI9S55AdgFa6LRfu7ZMaBmSZk7f3Si6d6kHobcr8oscP66aGI/ddw2fZlWDgUK/KXtv2iNZpT6iIwn7VQ4sDuG8mCZu6Jz+AqZH0Jv23WV1/cS/iVrQXy70QDgOc0O5a9VYrve6l7BHHEPvF5D+zWv5RtlHiWpbtmndvdGI6nL4N8RIz+CSgfSAX94ig+Du9G+OJfrXNsv4y0GmgYxB/uHSSuRyS6bHM1KrDbxg6eLEGOvJpC7DvBzpYasa9BJvOnsU+te238HNZPQrLfe4eP+I2v3FNG2PBHdPVSRVaoqy/0Pj/APyNh9+4P4QUVf3mHr4HyVVSo5xSz4WTH61w/wDBRWfy3a8LGP1zTH+apH9CSvytzax9hlzPsArH5EsU8u9L9kULH3k5UivANxcdheeS5dejnul52F55WKOOkUQ3WVt6+tb8XrH9JxwtLMf7on95jUjrsNTdHdSn6TIg/Z1rH9JLdPkrCHvkZ5fcSKkgbobjtPmZ+Ckge7Ccdp83T8Fx/pW/CG0Hdbx/xFTbbFsQk0iiz+pax/j1dRz04uB8mIYR/ZxIPeQTUG66S3Unlzyns2yB7BpV6En5Gjbb06q/u7nf+tg229Oqsqpio1eQQDm7wx+7f7q5SXco+WxbLsiaWQ/sgD31TWcneSe+sAUQouchsaOs0QoU76o2NA51la5MdgXfPf3B7ZeqU+9mrW2x15XCW1qhY7tsvO3eTI2yB25ZVFwXojJMBI4ZIuBClmfsRBqe85Ac6sf5HMahZdiytCfHUuDNNlwZlz3+iNByNZojoDOyDM7egvOoDbJZYr6PDNUGZ29BedQG2S3CO0WT3DSSOwjjEZ2Y9vMeKqpkHA85/JA3ZmiDBnADQsx+PCdYnzZXMsV3AcdeBFSbW4tQGu123WL4tCw2EVcjmsab9xyzOpL95pde4y9xhUshyTKYKAnigLkni6b/ACqxiuTJokJgGYxOrVuSINMpMMGHCsa5wDpgSmcJahhYuXSvDrZJFWRWjLAn4RGo2Sdog7UWfLLPZIOu46VWMQwOSJQ/iyRHyZYztIewnep7GANP7HEkntQk+qKVSRt5TMZRTDuy6thxGzxpIzz2MzKGyPEeUkinUHI6MhGozro0euwVJ2jO47Mv2sW2i6Rg0ZM3DO47MtloustSo0VeMK6BviEYnjQWi5gO0uYhbM5ZxsfGzz8zUcjwrWW6wyxJWOJr+ddC82ccKkcoh4z68Go/vrC4sYC5wvAw2m4cV02GsLbNqqdhhU07bMMUkp5IjOf2QasCeDG+y2pUjt15zzRRe5m2vdXPEfCPfSrsLN1EfCO3AhUdmSZE+smq3LKWJLEkneScz7TR/wCZd9LeLv7eqOxWo9CYU+WxOxXsjaSY/sJl7DR+RcMTVsRmfLhFaMPY0jj8KqedZRCSAASToANc6mhiG+Idwb5HmpMZK+jpJYCMxNPis6EZbLG3Ay7NvbI9WVb2OFdXC1zOGVVdEiikB2pNzbJ3EII8tRzGVZtMNjwaJZ7pVlv3GdvbtqIRwllHpcl/jmVt3QyOLFbEtdyFnTrg7abQLyRvtqSCFIVQoyGgJA0riUiO2CzSMnUmAXXz2CV2E8cM10KHSDBeqzh89o8ge8Mixo211XVvJGIsxkuYbaVdpss8st3OrYjYZIPzS2tJOxPgjP8A3dyFOfcaX9CekmaT2co+PtttA6qC7QxswKgEfGdWST1Zz2lJAGYqt9IuiMMsoWIxW9w4Dxptfm1yp3PBKx+LJ+bc5AnIGlOZpIxbELmyutm2WchLjMyxkpS6Tp31wFY7/EPg/lLf2w5jC7Er99QR76Uv0vRxkMbvYxy+CZZf3cgqmx4zf2EhjEtxA6aFCzDL7B0y9VTx4Rpn/rMFpdczLAob76bJz7a2igOAmADrFXq0/wAyxVk3mvVf/wC4Zz2PHeL7gWFQpcCWT/6zbv8ArHuV/eQ1HGL4VL8rZT259K3n2h9yUH2Z1uOjeGy/IYl1Z9G5hZf/AHEJX3Uxo0d9dv6Wn+RpVXrmegW1uxHDG/4kr++grA8G058iexf6t3Cf4iureC27YZ27210OcE6H3NsmkmIdEryD5W2nQDiY2y+8Bl76dDjVzJkZpORAnwmFRGpN/wD4WYh5sUbfVuLc/wDMrnJ4MMTH+ySnuKt+DGqvW8dyy7mYdxIrTVpP1t/2n+5VYnp8HuIj/Y7j+7NZpSMbnH6eb+8f/OipKk5t4HzUsUKiit0jJOQBJ5DX3VqQrSirBh3Qa7m1ERQc5PE9x191M/6I2lv/AFu7XP0ItT3Z6n3CsrqXCaaoMzkLT4LE+nQGmqHTOTbT4Km0ww/o/cT/ACUTsOeWQ+8dPfViTpHZwkLaWfWPuDy+MSexdT7Mql32MTgZ3s5iHC2gyWQjkxHya/WJPZSnUmL8rJbb+A8wkPpcY91kp3Vrz+ls/EjWo1h4NXJymmjjIGZVfHYDmdwA7c653Fzh9m2UUZupF8928QHuAyb2EdtJsT6RvKvVoBDD82meva7HxnbtNbWWGJGgmuc9g6xxA5NL2/Rj5tx4dgaKIe1HcdTRZyt8d6DQxXdqkPNtzW2crfGQxMlYB0quZkM00nUW4OQWIbLSEeYjHM97bgO3SkbNPiM4VRkNFVczsxqTpqfx3sa5XcjTESznYTLKNFGXijcsacF+kdO80zivjb2plACGXaS3QeaNzzE7y2XiBjzOWQqxDbCE2NFY2DIeZzKtsJsAThtAcbBkPM4k/soPSTEh4ttEfiYPFBHnt5znvbPLsqYkmzgxHp3OXsQH+WqzFEzMFUFiTkAASSTwAG816rbdB4YLC3bFJTBGrPIYR8pIzZZLkNRko1AGeu8UFKiQqO1jXG2tOQtJNpu1lanUaxjG4OBJ2TMztKpfQbA57qdooo2dHRkkOXiqCMwzNuGTBW56aVdoreys0ETmLEb63jdkTXqkyIJjz/SFfGYKe0eLVfx3wmu4W3soxaWikZImjvkd7sOfEA68SarV9dGC9d49CkzMvqcnLu4Up0CPSXTidgXhoNpl9RGc5EDinRGgO7HelMHCYs6yXTpF0uub19qeQkDyEXxUT6qDQd+/tolk+FRlj/WIxmx+dQb2PORRvPEa7xrp0ltFSbbjGUcyiWPsD71+ywZfVS+zumjdXXepzH+R7Durow2M0bdGJSuw3eaqelaIjb/dh5FcaxU7FrZVkzTyHAdO5tcvUc1+zUGntMxNNa6sJhZAr0vCsNjwW1W8uUD30o/NYG/RD5xxzHLhoN+ZWD4M8DiUS4ldD83tNVHzkumyBnvyJXTmy8M6q3SbpDJe3LzynxnOg4Ko3KOwD26nea5sUmlRTAb3G985n6eruGJTR2RNT+nty810J3O110MEgbnnEqt7HVxpxBq6+CeKNMOvZpc9kNk285qsRZhp2MfYKpGHD4XbfBv08G09vzdD40kI+kMusUcfjBvYVc+hDZYLcL6fw8/dtI/+9Zae2VFEAWSLRuFo8BxmiZ3ppJ05iltcRF/bnJJXE0Ui6jaIDMCe0ljlxVu+nF7e281ssjqfgFw52wozewuTqxQfMv5WxuIJyyOQMbwfYxDLaT2dyu2qDrAP7Pz8uIaP5QEa5F9+WVcfye2FSt1gNxht0NiQjip1G7RZU8pSN+WnYs3iC7vssBurtGR+oX7Z4Eqa1ExO9ktStriEa3lvs5wShvGCHc8Fxqdn6DZrplkKXXPQ8SqZLCT4SgGbR5bM8Y+lDmdoD0oyw7qdXSpaH4FeEz2EvxlrcLq0YfdLH2cHj9ffWMbwSawmUh8wfHgniY7LrwdHG48xvBrbAdOVQyJtH0u3YHMCRBzQlJiuVYq0DpVFc+LiEPWNu+Ew7KTDtbzJvtAN9Kudx0MZ1MlnIt5GBmerBEqD6dufHH1l2l7a2CPVsiCry4+cihlkq6khU5gkHmDl76e4b09v4Pk7qYDkzbY9j5ikJWsUyJCZEEntB2iakyFdx4U5ZNLq1s7ocTJCob7w3eythj2DzfLWE0BO9reYsPuvp7qo1FZfuEEdybf4SR4Ay8FdYq9/knAzqLy8XPgYQSPWFyNFUSip9zd/qv4t/tUraleThGF23yszXDjzU3fs/wAWrnJ4QEiGzZ2scQ9Jhr7B/EmqXTXDOjssy7fixxDfLIdlB3Hzj2DOhdRYYFaO4u2mzgLFyXUKEBWpDy7abOAkOaMR6U3M/wApM+Xog7I9i5e+utl0bYoJZ2FvEdzODtN9SPym793bXf8AKdva6W6ddKP08q6D6kR09bZ91Jb2/kmcvI7Ox3ljn/odlOY0ylDFUbLdww38E+G0yqwm1G7Ldww38E4k6QpCClmhj4GZ8jK3cd0Y7F17aR5ljxZie8kn3k12sMPeZ9lFzO88AAN5ZjoqjmaZNfR2o2bc7cu5p8tF7Igd31zryy4mA2GZNEz7vPvUmANhGTBNx92n3qC2W1S08aYCSfesJ1VO2Xmf7P73Kot1iWbGRj10ralmHir2BTvy3ajIcuNLGYnfUixsHmkWOJWd2OSqozJq6gHaedp93D2UbYVs3GZ9+HszU7BrA3MpaViI0G3NIdclHD6x8kDtp/hfRS6xicvEnVwLkiu2YSNF0Cr6TAcBxOuVXq16B2lhaI2ISgRgh3jB+Vk4A5eMyrwQdpNU3pl4VZbleotV+DWoGyFXJWYciV0Vfor6ya4zaZEpbz90FgsrnugYy+ongLNauFDm7SRLMANWeqfKWtWrC7mwwyZbeyC3N2cxLcvkViA1c5jQZAHxV9bVRfCRjTXM8TsSc4VYZ8A7Mw7vFK1wsoTBaZj5a8PVxjiI88mP2myXuFL+lUoN3KF8lCI17o1Ef8tOotEaykaQkudb2jec9QFsgBks+kdFpEx3ROQwmJAnxluKXW0e06rzYD2kCu+MybVxMRuMj5feNb4IPj1Y7kzkP2AX/ly9dQGbM511vn3e+S03v2Dn+yd3B6zD424wytH9mQba/tB/bSOneE+NaXa8hDIPsybJ9z0koIVhcMjzt6oINhc3I85HqmLHbthzifL7L5keoMrfeqAq5nIak7hUzCzn1iemjZd6+OPeuXrqzeCbARc4lGW+TgBmf7BGyPvFfUDQRozYEN73XC33vTYY7Rb7t9ZqT4Qr34PBbYWhyECK9xl50zjaIPPZDH73ZVCqZjGIGeeWVt8kjuftMT/GodXRoOihhpvvOsm0+KMmZXSCdkZWUlWUgqwORBBzBB4EGvZei7G8sUkSPZ23vln2ctnaezILqo8lWbZ03BmIGQyFeLV6j4O7zYs7U+jiqK31ZrcxnPsrD9qsnCDm3g8wUbL15zhmJPbzJNEdl0YMp7uBHEHUEcQTXoll0jjhQMUEmG3JKtGfG+DSb2iPHY89eOzkRqpqo9JMEVGkkgHxaSNHLHmSYXDEbJz1MZyOyx+qdRrFwDGhAzJIpkt5QFmjzyzAOYZSd0iHVW56biadHgspLKwG7H0IvB6FUDIr0qXo1H8HNu0m3YyHbtp/Ka0kbcGPGByci27XXI61ULa+ayaTDsRjZ7fa8ZR5UTHdNCx7DnluYHtqZhOPSYVIqlvhFlMC0bAaMhORIB3MNzxnjn2E3jpD0at8Xs0a3ZeujX4h89GX5pidQM92fknszrjmKaK4Nj2w3HvDA56jnxvnNkq1168l6SdF2tSrqyzW8usM6eS45H0XHFDqKUW9w0bB0ZkZTmrKSpB5gjUGn+C489m0ltcRGS3Ztme3fMZEabSnekq8GHLXsOkXRURILm2cz2jnJZMvGjPzcqjyXHPc28V3WRS0iHFtnccHeR8DeMgqWIWw6VpcaX8ImPz8ZEU47SwGxL9tSfpCtW6IiYbVjMtzx6ojq5x/uSSH/wB2zdwquUK2Wopmhq/DMtV44YbpKp5reaBkYqylWByIIIIPIg6g1zqxQ9MXdQl3Gl2g0HW5iRR9G4X4wdzFl7Kz+RLW41tbjq3+YuiqHuW4Hxbfb6v11NKW/EEtYtHmN4lrUlkq5RTiboheKxU2txmOUTsPUyggjtBoo9ND+ocVJFSuttLXyQLuX0mBESnsXfJ68hSvE8YluGzlctl5I3Ko5Ko0A7qhZ1vFCWYKoLMTkABmSeQAqmwmtNY2nM+7NyzsgtaazrTmfchuktKZWGD7S9bK3VQ+kRmXPoovnHt3Dia7i1ittZcpZuEQOaJ+sYbz9BT3nhS6+xB5m2pGzO4cAANwAGgA5CpWL+7dn5efNSs6J3LBn5efNS77F806qFeqh4rnmzkedI3nHs3DgKWVKw3C5biQRQo0jtuVRn6+wdp0r13o74LLawj+FYpIhK69WT8Wp5HjI3YNOw1jpVOgUJsnWuNzRa4n3inw4UhJqo/QvwZ3OIEPl1UHGVxv+ovnHt3dtX/FMcscAj6m0jEt0y+M7anvdhuHJFy9W+uOPeFJmiMkSmK3GawKdHnYaZ5DyIV4gandnwrx29vHlkaRyWZjmTXNhwKR9oPrUrswx8gxP5jjrF2+apsYF5ay4XnXkNmJ3ZqXj3SKe8lMtxIXbhwCjkq7gO6tuj+E/CJgpOyigvK3ooupP8O80sAqzYl+Z2otxpNOA8/NV3pH/E123yhtEOGJTsEsBnu5pFIiOADG9512rM7ucgt7XEhcX4myyigUui+ikKkoPWQvraqvJIWJJ1JJJ9dOLP4uymfjMywr9VcpH/5Y9dJquE0AmVwkBu/dDAYGk1bhIDd6nwU608WGV+LbMa+s7Te5QPtVAqdfeKscfIbTfWfI/uhB7ag01uaezE5p10eb4u7HO3PukjNJac9Hd11/6aT95KTUtnfdu5JcP4j93JSLGfYkRuTAnuz191ep+DuMWllcyjy5zcIp+hbW8rlgeW2QPZXkor1iY9SkFr8zhF1Kw5PcRszevLKsH2mKzBDzv2Nt5yWlg7VZeTmsVk1iuqhRV16MTn8k3+z5UMtpOv8AeFM/wqlVcvB2OsW/g+dspSo5tGVcD8ax034U8i07g4E+CJt6x0zvDb4pPLHkUnyl2W1WRJ0WQqw4qSx7iMwQQDSPFMPTZ6+DMwscipObRMddhjxGh2X3MBwIYBr0p+NssPuN56p7Z+wwP4vrMcieykOG4k0LZgBlI2XRtVdTvVhy0BzGoIBBBANSjg6JpF4sOurZ0sUdep+B4yqo1vcAtbSHM5atE+WQljz84biu5xoeBDPDsVuMJnGywkhfJlKk7EqHQOh4HTLmCCrDTKkeI4eoXroc2hY5a6tG2/YfLjvybcwGehDKsnB8ZQIbe5Be3Y5jLV4WOnWR58d20m5wOBAIkWE17SZTBvHvFQFeiY9gUGNRC5tnVbgDIg6beQ8l/Rcbg27LLhkR59heL3GGzupTLPxJ4JRmki+i6neMtx7cwa3jluMMnV43DK42kdczHMme/hpnoQcmU5g5EV6Gj2eOQZN8XcIMg2m2nYfTjz/0DXLmaG2q/twDji3bq8R4I+9tVIxfo1FPE13h+00S6zW5Oclv283h5ON3HcaqZqxXlheYRdKwJjcaxyLqrjjkToynip9YpnLhcOKKZLRUhvACZLUaJLlqXgz3NxMZ9Xb0YcbRtBJrMNzstur83HMiRPaqTWc62liKkqwIIJBBGRBG8EHca0regUyHF5kUKk0qqNwWRgB6gcqKh0UGjbkFc1PsMJaQFiQkSnxpH0Udg4s30RmakS4ssSlLYFQRk0rfKPzAy+TU+iNTxJqJf4k8xG0Rkuioo2VUclUaD8TxzrfB8FmupBFBG0jngBuHMncB2mgcBKtENg4Db7kkCGX2v4YevJQau/QnwVXF9lI+cNvv22GrD6Cnf9Y6d9X3op4J7axT4Tfujuo2iGPxUft8o9p07KR9OfDOz5w2GaJuM2WTH6g80fSOvLKuHE+041LeYNAE83nujZn7sWwMDbXcFY8S6RYfgMRht0DzkaqDmxPOSTgOz2AV5rPik2JSNc30hFvFvVdBmd0ca+kee/LUmkWD4S11IdptlFzeaVtQo3kk8WPAcTW+PYyJdmKIFLeLSNeJ5u3N291Po32eyA4yJdEPeebxsynh44LHHjOiO0UOzM5DzOGV+U+GNYu1xJtEBVA2Y0G5FG5R/rWl1ZqZhGFvcTLEg1Y7+AHEnsArsdmG3IBF2ITMgE16MWSoHu5hnHD5Cn9JJ5q9w3mkt7eNNI0jnNnJJPfTbpRiaMVgh+QgGyv0285z2k+7vqN0ctlacM4zjiBlk7k1y+0dlftUhkwDGdebhkMBtPpgs0MkB0d4tNwyGA2m867MF16RfF9Vb/Mxjb/WP47+zNV+zSmIgEbQzGYzHMcRW11ctI7OxzZ2LHvJzNcafDbVbI+81phsqsAN+O03+K63E5d2Y72JJ9dcqKKNMFic9Hh4l0eVu3vkjFJqdYGcoLw/2Kj2zR/5UlpTO+7aOQSIffftHIKbgth19xDEP0kiJ95gP416Did6JsYxPLctrdxr2CKDYy/YNIPBRaB8UgLeTHtyt2bCMQfblWnRC7Mt7cMd8tvfE97QStXPpPaiP/Kz+Y/9VrFyqdFFFdVLRVq8GF6I8UttryXYxMOYkVky9rCqrUixujFKki70ZXHepBH4UmPD0sJzMwRxVgyM1bIbImyxCzOZe0mE6DsRjBL+yyN9mqYa9NxiVLfpAWb+r3gXa5GO6i2WJ7mYt9mvO8Vw9oJpIX8qN2Ru9SR/CstDiVrfqAdxEjwI8UTgo6yEAgEgHQjPfrnrz1ANYzrFFdBAnGD40qIYJ1Mlu5zKjyo23dZEToH5g6MBkeBG89vLYyxzRPtI3jQzJnsuNxBB3EbmjOo48CUlNcIxrqg0ci9bA5HWRE5ajQOja7Eo4N6iCCRSHw5TIE53jP1545q5r1/AsYt8VtCkqBgMutjPlRncHU7wOTDduPb550u6BzYewmiZng2gUlXRkOegbLyTnuYaHsOlQYzLYSx3dpJtxEkJJlodPGilTPxXy3odCNVJGRr2Xoz0hiv7cyxAZgZXFu2uzmNSAfKjOv8ArSvNxdJ9mO0sG2Ebxkem3ccE4SfYb15dHicGKAR3bJBeAAR3R0SXLQLOBubgJB692tWxnBZbWVoZ0KOu8HiOBBGhU8CNK9A6aeC7Rp7EErveAale1PSH0d/LPcK7hHSpHiFpiCtJANIpR8rbn6JPlJzjPLTcBXUotIa5mko9rcW4t2eV305ECMCqpRV3Pglu38a2aC4hbWOVZUUOOeyxzU8CDuIIrFav8Qo3+o3iENQ5KR0J8Ec97syTZwQHXMjx3H0VO4fSPqBr03Ecaw/AoOrjUbZGYjXIu59JmPD6R9XKq3058NIXahsMmO4zEZgfUHnH6R0768durt5HLyMzuxzZmJJJ7Sa4bKHSvtMiJTOzDwYMdvvgm1mssbenvS7p1c4g+crbMYPiRLnsr/1N2n1ZUpwrCnuJRGg1O8ncoG9ieAFcrGxeaRY41LMxyAH+t3bT3Fb1LaI2kBDMf6xMPPI/RqfQHvNd8NbBaIMEAZDADM+7SsMaK6dRnePgMz0z4rjjmKIqC1tj8Spzd+Mz+kfojgKQ0Z1inw2BgkP3RwoYhtkOOZWcqtUv5ha7G65uV8bnHEfN7Gbj/wBq4dF8PRFa8nHxUPkKf0knmqOwbz//AGkuJYg88rSyHNmOZ/yHYBpSHfjPqfKL9ZwG687tazP/AB4lT5W36zgN153DNRs6c/I2X07lv/bjP80n+HS2ws2lkSNfKdgo9Z39w31Kx+8WSY7HyaARx/VQZA+vVu9jTX9pwbvPTx5Jz+08M3ndd427ktooopqeiiiioonWFnKzuzz6lfbIW/lpLTq10w+Y+lPCPYkppLSofedt6BIhd5519Arx4Nfi48RuPmrKRVPJpCAP3TS7wcrniEa+klwn3raUfxpl0f8Ai8CxCTjLLbwg/VIcj2NSnwdvlilp2yqv3s1/jXPPaFJdu4NHUla8lXTWK3lTJiORI9laV1UtFZFdrKzaVwi7zn7ACSe4AE+qmw6Hzlyg2NoEjZ2xmfJyyz4Ntr3Zja2cxnFE66Y/HYdht0N6xvbOeRhbxPapJqH05HXfBr0f7TEOsP8AbQ5RSe3JG+3Vhwzo5LJg1zbtsExyR3cJDjLYI2HYk+Sux4+uRy1IFLMLwSaXDbqB42BgZbmEnIDRB1q5nnEyPl9Htrkwvw/0PI/S+RHCY4JhtVGopw/RacBWCgqyRvtA6KJBtLtaaEj1a5Z0N0VuBnmgABIzLABspOrOznq2Tcta6yWk9FM26OTjLajKDPLxiBl4hkJI35BASdNMsjrpWw6MXJYKIXLE7IAyzz2A+7PPLZOee6oouWE4w0BYZB43GUsTZ7Ljty1DDeGGqnUGnNjcyWUi3thIxjBAYNq0ef6KZRoVOWjjRssxssCFXwdFLhygVM9rq9cxkvWkBNonRcyfceVdsMw27gcPEmYYFTnslHUxiQo2Z2WUqQctx4ZkUmJCDwbL7wbjtVgr17C+k6XEPwu3B2F/rMA1eA8XUDVoTqdNRqRxVV3SroJBiK9fblEnIz2hlsS9+W4n0x6894q1rg93ZSreWKlSMuth2trZDb1JOReHtOqaZnyXa4ptAfCrBAyHYa6sldGMJkAYSRFTs7LA7RXPIjXTXZ8tFocSixBEo5ll/a7objttLg4OEivG7zB54XaOSKRWU5EbJ/EaEccxvor6Kw7FjLGrpmyncd2oJBBByIYEEEHcQaKf/jNJFhgW7T5KaMZr5mrFFFeoSFbOh2kF640ZYfFYaEZ7WeR3jdVVNFFZYPxYm0cgsVH+NF2j+ULWiiitS2q3dKtLGwA0BjYkDQZ+Lrlz1OvbVSoorLRPh73cysVA+Dvd/MU46LfKueIgnIPI9U2vfSeiimt+I7YOqc34rtg6rFFFFNT0UUUVFE7X/wAtP/qR/hGklFFKhfNtKRB+baVez/8ALQ7cQ1/uDSDoR/5lZ/8AqYP8RaKKwwfhRv4nrUbwluKD46X67/vGotFFdFndCBbxSFSCpIIOYIORB5g1OkxefI/HS73/AEjcdTx4nU0UUSit/g4v5JJL4PI7j4DdnJmLb9jPeeNQ/BheO2IwoXcodsFSxIIFvKuRXcRsgL3DKs0VyYt9I/hH8pR4BVdL+QBgJHAOzmAza7Oi8eA0HIVt+Vpsh8bL53ntxYMePFtT260UV1kC3tr2Rpotp3OTJlmxOWeyp48gB3AU5x28eNYwjumU8mWyxXLKC1UbuS6d2lFFRRIExKUAgSSZZL57eaQV48MtOVby4nKQQZZD42erseGXPkAPUKxRVhRO+lOKTJdDYlkXJI8tl2GWagnLI6a6038EuJSnFo85ZDtCQN47eMAmgOuoGyu/kOVFFYaf/wCLF/hPIom94JZ4Sp2jxS6SNiih9FUlQPFU6AaDWs0UU6jWwWbByVG9f//Z"/>
          <p:cNvSpPr>
            <a:spLocks noChangeAspect="1" noChangeArrowheads="1"/>
          </p:cNvSpPr>
          <p:nvPr/>
        </p:nvSpPr>
        <p:spPr bwMode="auto">
          <a:xfrm>
            <a:off x="777875" y="4270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2" descr="data:image/jpeg;base64,/9j/4AAQSkZJRgABAQAAAQABAAD/2wCEAAkGBhQSERUUExQUFRUWGBgZFhcXFhcYHhoeGhcXGR8bHxcaHCYeHBokHRcYHy8gIygpLSwtGB8xNTAqNScrLikBCQoKDgwOGg8PGiolHyQuLC4sLCwwLCwsKiwqLyksKTQtMCosLCosLCwsLCwqLCwtLCksLSwuLS0sLCwsLyksLP/AABEIAMIBAwMBIgACEQEDEQH/xAAcAAACAgMBAQAAAAAAAAAAAAAABQQGAQIDBwj/xABUEAACAQIDBAQICQgHBgQHAAABAgMABAURIRIxQVEGE2FxByIyQlKBkaEUIzNTYnKCkrEVJENzorLBwhY0Y5Oz0fBEg4TD0uElNXSjFzZFRlVk8f/EABoBAAIDAQEAAAAAAAAAAAAAAAIDAAEEBQb/xABBEQABAgIGBwYDBgQGAwAAAAABAAIDEQQSITFBURNhcYGRscEiMqHR4fAzQlIFFCNigvFyssLSFSRTkqLiNEOT/9oADAMBAAIRAxEAPwDzz4rEx5sV6B3JP/k/4/hVrm2aNijqVZTkQdCDTO6wpWUzWpZkXV0PykXacvKTk49eRpnbYlHfKIrpgk4GUVwfO5JJ/Bv9HE12itba3LFvpqwwsXOY7QCbJlmIxZ6asMJhR+jnSYIpt7kdZbPoRvKfSX8cvWO2P0k6NG2IZT1kD6xyDcRyOXH8fwX4nhklvIY5VKsPeOYPEdtNujnSURAwTr1ls/lKddnPzl5Hj/3qOYWHTQbQbxnrGvmrcwwzp6PaDaRg7WNfPHNV2invSPo4bciSNust5NY5Br9k8m/H2gIq1Q4jYjazblshRWxWh7DYiiiijTEy6P4gIZ0dtU1WQc0YbLD2E1yxfDjBNJEddhiAeY3g+sEH11Dp5jHx1tBceco6iTvQZofWhy+xSXdmIDnZ1HVZ3diKHZ2dR18Eiqbg04SeMt5O1st9VvFb9kmoVZppExJOcKwIXS6gKOyHerFT3g5Vypnj4zlEnzqJJ62UbX7YallUwzaCqY6s0FPb3XDrc+jNOvtEbfxqL0Zu+qvLd/RlQnu2hn7qlEZ4YPo3JH3oh/00kVsjmOFIY2sxzDm7xSqPYHD8x5zVu8K9rsYpP9MRuPtRrn7waR4nHndFOTLH90Kn8KunhJt+uu7CUbriGL3Of4MKp+FjrsQi/tLhP2pR/nWWhPP3ZhODZcLOie/4vvFTvCVNtYrdnlKV+6Av8tVmnPTSbaxG8bncTf4jUmrZRhVgsGockRvRRRRT1SKzWKn4FhLXVxFAm+RwufIcW7gMye6hc4NBcbgovVPB7CuHYTNfSDxpRtKDxVSVjX7UhJ7gK8kv715pHlkYs7kszHiTXo/hjxpV6mwh0jiVWYDh4uzGp7VTX7deYVyvsyGXh1KeLYhnsb8o4Jjz8uSKkWNk80ixxqXdyFVRvJNcVUkgDUmrRdsMOiaFSDeSrlOw/QIw+RU/OMPlDwHiDzq6UR5bINvN3mdQ9EAXHF71LaI2luwcnL4VOu6Rgc+rQ/MoePnsNrcFquGg1iiYwMEuJzKhRRRRRqkUUUVFFIs714nDxsVYbiP9ajspubaO81iCx3HGLcknbH6L/Q3HhypBWQaW5k7RYUp8OsawsOfnmPYVmscXSVBa32YC6Ry5ePCd2Rz1Kcwd34KcawSS2fZfIg6o66q68CpqbHfpdAJcHYlAyS458lly1I+nvHHMbpNrfGDO0vULQnUZamPPdJG24qd+mh9ueUVobuyNrereo5G/GK0JxLBrLc9beo5G+P0d6SdSDFKvWW8mjodcvpLyPH/vWvSLo71GzLE3WW8mscg/dbkw9+XeK4Y5gLW5VgwkhfWOVdzD+DDiK79HekXUbUUq9ZbyaSRn95eTf65VZFumg2zvGfk4ehVltv3ij2zvGfk4eh1KZLQhFfQq2YzHAjgeR49xrhVmxPChbZSIeus5txH4E+bIuuR7+0UkvrLqyCDtIwzRvSH8GG4jga0Q4oeJj36haYUZsQTGPuWojEKJT3o58Yk9t86m1H+sizce1dtfXSKpOHXphlSRd6MGHqOeVXFaXNIF+G0XIozC9hAvw2i0eKjUU16S2QiuXC+QxDx/Ucba+45eqlVExwc0OGKJjw9ocMU0vPGtYG4q0kZ9REg/xG9lK6a2njWky+g8UnqO1Gf3lpVQsxGv16oYdkxkedvVPbfXDZey4iPtjkH8KRinlj/5dc/roPwlpFQwr37egQQe88fm6BenXp63DMMuPmBcIfsRsV98Xvqm9CEzxKzH/wCxD7pFNWfArza6P3iZZtDKpHYJCqk+xnHrqu+D4Z4pZ/r4/wB4VzYILIUdv0l3jN39S0SNets8Eu6QSbV3cNzmlPtdjS+u9+2crnm7H3muFdVgk0BQooooo1FkV6/4L8Ijsrea7nHjiIM39nGRthf1ki7J7FeP0jXnXR2xTJ7mZdqGDLxTulkOexF3Egs3JEbiRVv6Z4m8GGQQO2c94xubg7jkW2gCOGbZDL+yyrkfaM44bRm/MQDsvPhzGtMZZaqDi+JvcTyTSHN5GLH1ncOwbh3VEFFWHo9hsaRm8uVDQodmKI/p5d4T9WujOeWS72rpOc2E2wagOQCC9SLBBh8K3Lj86lXO1Q5fFKf9oYekf0YP1+C51eRySSSSTqSdcyeOdSMTxKS4leWVtp3ObH+AG4ADIADQAAVFqQ2Edp15v8hqHqoUUUUU1UiiiiooiiiiooiiiiooinFhi6lBDcAvF5pHlxE8UJ4c0Oh7DrSeihcwOEigewPEirRBO1oOrkAuLObUEbm+kp8yQcRoefOoGOYF1QWWJust38iQcD6DDzXHvrhheMGLNGUSQv5cbbj2g+a44MPwpxbS/BlMkX5xZy+LLG29fouB5Ljg40OWnKshD4bpi88HeTufLC4PhPrC88HeTvA8oHR7pD1G1HIvWW8mkkZ/eXkw/h3ETsQwtYAPG6yzmOccoGZjbnlwYbiPOA5gZQcawNUUTwMXt3OQPnIfQccDyPGjo/j3U7UUq9ZbyaSJ/MvJhUc2t+LC3jOXJw9Co5tb8aD+oZy5OHjccJLLyzaJyrZdhGoIOoYHiCNQaj1bcRwTJUjDB43zNpNzz1MLHgSd2e5uwnKqOhBIIII0IPCtEKKIgmFqgxhFbMe/eIwNidYn8bZ28vGMtA/q8dP2WI+zSOnmCfGW11Dx2FmXvibI/sO3spHVQrKzcjzt9FUGyszI+Bt6y3JrgQzFwnpQOfuFZP5D7aVmmnRoZz5elHMvthk/jlSqib3yNh5+SJtkRw2HmOieWA/8Puf1sH/NpHT20OWHT/SnhHsWU0jFDC7z9vQIYPef/F0C9D8G9oJLS9hPlXEMgQczCgb27Ui1XfB6f/FLP9fH72pz0PxH4NfYep3bPj/8QT/KY6gYVZ/BccijOgivUX1CYAH2ZGubaHxh9TZjxbyAT4RLmhxzPCdirN4PjH+s34muNT8fh2LqdfRlkHsdhUCuswzaCrRUixsnmkSONSzuwVVHEk5AVHqyYZ+aWjXJ0mn24rfmqeTNKPUeqU/Sk4rQxH1RZebBt92nUrCZ2Vgt1e22HwkNbwsdtxukbQzTdx2Qi/RVOJNJ+nOO/C76WUeQDsRfUTxV9uW19o076Hxm2w2+vdzFRbQntkI2yO5SPYapMELOyqoLMxAUDUkk5AAcyaxQGgxnOwZ2d57Tjy4FEbkx6O4J8JlIZurijUvPKd0aDecuLHRVXixArbpHjfwiQBF6uCJdiCL0EBz15uxzZm4knspj0kmFrELCIglSGu3Xz5Rn8WDxjizKjmxY8qq9aYf4h0pu+XZnv5bShNliKKKK0KkUUV2tLR5XVI1Z3Y5Kqgkk8gBvqiZWlRchVj6PdC3uEM8rrbWinx55Nx+ii75H7B7asWDdCY7Zsp4/hl4BtCzjYbEXHauZvJUDfs55czka449j0TSBrhxfzr4scEW0lpDwCjZyaXLQZJkDxZq5r6W6IakHj5A2fqMhlWRhsr1ouN4TH4iYZLcKugmkndGf6RVRsjXgOGVZpjBa9IHUNH1kKEeLGjRwqo4ARAjZHZlRWEugztiD/wCzuliK32FT5uiTsC9s6XKD5vRx3xHxvZnSOSMqSCCCN4IyPsrMM7IQykqRuIJBHrFPE6VmQBbuJLhfSbxZB3SLr7c67X4rPzDgfI+CwfjQ/wAw4HyP/FV+irD+Q7ef+qzhW+ZnyQ9yyeS3upTiGFSwNsyxsh+kN/cdxHdRMitcZY5GwpjI7HmrccjYVEqbhmKPA+0mRBGTKwzV14qy8RUKimEBwkUxzQ4SNytdnOIw09sNuBhlc2znPZB5+knovvHHtX41gyqontyXt3OWvlRt6D9vI8aXWF+8LiSNtlh7+YI3EHcQaslhdjJ5rdAVI/OrQ6grxZOaceaHsrE5roTqw/fUdeR3FYHtfAdXb++o68nbjmluAY4sYaGcF7eTy14qeDryYe+p3SjBDs9aCHyALON0qHRZfrblcc9k+dS7G8HVAs0JL28h8VjvQ8Y35MPeNan9Eukax/EXGsDE5E+YWGR+wwJBHbnVPs/Ghbxnnv8AeAQxBL/MQd4zz3557QEv6JzBbuIN5Lkxt3SKU/mpXPCUZlO9SQe8HKmmOYW1ndbIOYUh425rnmp92XeDR0thC3k2W5m2x3OA/wDNT2PDnhzbnDl+60Q3tfED23ObyP8A2WvRX+tR9z/4b0ppv0YHxzN6EM7f+04/EilNGPiHYOqa34rtg/qTuXxcNQfOXDt6kjVfxc0sw60MsqRje7Bfacs/Vvpp0j8RLaDjHEGb60p6w/slR6q54MOqiluDvA6qL68gIJH1U2j3laWx0oZcLyTLebOiSxxEIuF5JlvMh0XDFcR2rl5E0Af4vsCZBPcoqz+EKTK+gvU8m4jgnH1lADDvzQH11R6ub/nWCA75LCXI/qp+PcHAFJjsEN8N2HdOx13iBxWyG2q2qMOiXeES12MTustzSmQd0oEg9z1XKtfTIdbDZXY/SwCKT9Zbnqzn2lOrNVSn0UzgtBvFh2iw+IVuvU/A8Ja5njhUgF2yLHcoGrOfoqoLHsBqR0mxVZ5yYwRDGBFAp4Rpouf0jq5+k7VNwb4ixubjz5SLWI8gw25j9wKn+9NL+jOG/CLyCHg8iA92evuzoS8VnRHXNHqfLir1K59O4fgmE4fabmfank78tPfIw+zSLo+Pgds183yrForMH0svjJu6MEAH02Ho1ZPCpbvd4zFaxb1SKIcl2s5CT2APmewVTul+KpLPsQ/1eBRDAOaLn45+k7FnJ+l2Vz6CDEgMafnm92xxnLfdsBROsKRsaxRRXaS0VmgV6B0c8HKRxC7xV/g9vvSMnKSXjkF8oA8gNojkNaz0ikw6O2s87ALSTkBirAJVd6L9DZ75j1YCRKfjJnzCL2c2fki5k1fLi4s8IQxxswlIycoV+EydhfVbSM8tZCMtFIzrtL0iu75Oqw2JbGxjBHXtlHkvEhvN7djM821quHGMPw7+rKL25G+eUfFqeaJxPb+1XGfEi0l0nj9Df6zcNluoTtTJBtylx4Rd3sOcpjw7DwdrZOaBvpEMduZz6Uh14cqjt0vssPBXDYetl3G6mGZ+wumQ9ncaqWOdJLi8fbnlZzwG5V+qo0FK63MoJePxjZ9IsbvN7t9mpDWyTq56ZXrsWa6nzOpykZR6lUgAdwopLRW0QIQsDRwCGZRRRRTlSKb2HSaaJdgkSRfNSjbX1A7vVlSiihcxrxJwmgfDa8ScJqw7FncbibSQ8DnJEfX5aevMVBxLo9NANpl2ozukQh0P2hp6jlS9EJOQBJ5DWpmHYvNbk9W7JnvXeD2FTofWKVUezuGeo+d/GaTo3s7jp6j538ZqBUizvHidXjYqynMEf691OPh9rcfLR/B5D+khGaHtaEnT7J9VR73o1IimSMrPF85EdoD6y+Uh7xU0rT2XiW2477lemaezEEp53Hfcdl+pOsPvUdXkjQFGH53ajcR89Fyy35eaezcgxrCOoYFW24pBtRSDzl7eTDcRwNRLO7eJ1kjYqynMEVb7KSK5hcZBY2OcqD9A+4Txj5knIMvDPllSHAwHVh3T7/bO7JZXh1GfXFrTf7zGBxuNskvw0G+tzAdZoFLQNxZdNqM+4ionSoZvC3F7eEnvC7B/crGGl7K+TrPFKOA/LZbQkHiCpzB7qZ+EJc5IWyy8RkOW7aSV9r3nP10INWO0N7pmRvv6FC01KS0N7rgSN9p4yB4pVhQ2La5k5qkK97vtH9mM+2ufR3DxLMNvSKMGSU8kXUjvOijtNd8SQx29vAB4z5zOBvzfxUGXPYXP7dSrq0aKMWcSl5nKtcbOpzz8WIcwuebdp7KYX2GV7jwAsn7zCaX2GRtcTuAsJ6jWQlc7yXlySBm8rnIcs+HYAPYBXTHLpc1hiOcUOYDemx8uT1kADsUVIupltUaKMhpnGzNIuoUcYkPH6Tcdw0zzRGmsFaRwF3n5J0NtYggdkXefQLFWboDjCQ3JjmP5vco0E3Yr6Bvstkc+GtVmsijiwxFYWHFagZK92ODvleYRL8sr9da/SkjGqr+ti1Haq1RCNavtvcNiNtHLExGI2KgjLypokOasOckfLeRzpf0qsFuYhiUC5LI2zdRgaRTHeR/ZyeUDwJI5Vgo8UseWvvJkdTvJwtGuYvREKJ0hOxZYfEOMUsx75J3TP7sKD1Uz8EdvniIfLPqopZPXs7A970u6Rrt2WHyjXKOWBuxopncD7kymrL4EYc7ic5blhX1NcR5+4UulOq0GJ+ocXEFW3vBbdIbvq7jFr3zjK1nAfpMNmRgeaxIR/vBXmhq6eEK42UtofS626fta5lZlz7REsftqmyRFcswRmMxmCNOfdWmgsqwgd25tg5T3oXG1aVKw3DZLiRYoUaSRjkqqMyf8h2nQUy6MdEZr1jsZJEmssz6JGO08W5KNT769Bnt7bDoCm29vE48dgB8LuhyC/wCzwHkcieOR31SKa2GdGy12WW2XLkLVA2dqgdH8GispNiCJcQxEcBrb2p5s+53HPMAHcQRrxxrELeGUzX835SvPmlOUEX0SdxAPmgZcxxqvYx04d4+otkW1tvm497dryb2Pu76rNIhUN73aSMZE8ZZTHdGpu9xRF2ATvpD0xuLzSV8ox5MSDZjXlko395zNI6KK6cOGyG2qwSCXOaKKKKNRFFFFRRFFN/6Qc7e1P+6y/dIrH5Zj42lue4zj8JaXWd9PJJrvHy+I9EpopuMUt+NmvqmlH4k0G9tDvtpB9W4/6ozVV3fSfDzU0jvoPh5pUrkHMEg8xUtcWl3FtscnAf8AfBqWJbI747le6SNv+WKNmxPnXS/Zib+YVReDe08EJiA95p4T5TUb4dG3lwr3ozIfftL7qk2VzGjbcM80D8yMx62Q5kfZoWzsz+nnHfbqfwlrtHgUDeTcsf8Ahpf5c6AuZKRnwPUJbnwyJGtwPUEJl1cdz8qkbOf01syhj2tbts7X2QDUSTAri0broT1ir5yg5gHeJImG0oI3gjLtoToYW8iYHvguR/yjTvDejGJQ6wzrkODGQD7siDSsb4rIYk14lk6YHpy1LC+MyEJNeJfS6YHpy1LhiNkl/addAMpIR4ybyF4pzKjUoeWa8BTDGLIXVvZMdA2TSNyUIWkb9g0XFrcxMJDAqTtp1lsxybcSHiyIOfPTWosikQh1VNZGdlXUKBkMmTghzIyOhFZQSZFpsBJFs5TEjundin0L7MjUxgiwngNa4ytBlMEGdt07jfgQucNq5ke62Qsz+NEH0S3iy2VlcncdkAIu85Z5HSltniCJKsVtm+2cpp2HjOufjgZ+RHlmSd5yzJG6md063SBp7lBqT1KukQzBy2mJ2mLHLPPZ3HTIUsuoEClEuLOFD5QjMzsw+k/Vkkdmg7K0w7bHdZCXiZcOaS1siWRBaLJSMhKzaZYWSxvtVYfect2ela05/JdqN94D9SCQ/vbNY6uyXz7mTuSOMe0sx91dHSjAHgV0tMMAeB6gJRUqzw2SXMoug8pjkqr3udB6zUz8qwp8lbJn6UzGU/d8VPapqHe4pJLltsSBuXQKO5Bko9Qq5vNwlt9PNFWe64S2+Q81Osr5bORZIXLzoc1dc1RT7mf3D6wq74ZiYu2a5tkDTFNm9w8+TPH5zwjn52yNVOoz87zCrrhELpBG+HLG9xs5yyZq06NrmscT+SuW50DMc943VipkFpAd810zdsOrZaDaE2GJX2p7F0IZ7eWCI521wVuLGWTJCsq5hoHU+N1hj2h4oOfVqe6f4E7KFbi4VZutbq0ZtlGVBsyAjJnyZtct6Ad9c+j/AExWWXqsRVra4YptO4MaSFMthyCPibhMhlIPFO5huykWmIJYYrfyonVkwMQkmSrJJtI2agHyXObAAnf6hw6QY74UWjuvIBGRtAvx2iWZAJkNcKEYjhUE1TunnSJlxCdYVjQRN1QcIC+USiMeO2ZXyPM2a6dDugkl8Tc3cjR2wzLSO3jSZbwpbgOLnQdp3b4bgEJke+xBtmBnLKmTZyszFiAB4xQcSN/Mb6k9KfCLbXGSLBNJEoAWN5BDHpuzihG0cuA6wAcAK6JfEqNgUYXCRflLKcpnfYgfDMNxD78lN6TeE2GFFtsNjVUj0V8vFU+kqnyn/tG9Q415+llc3bs6pPO7HNmCvISe0gGp39MZF+RhtYORjgQt/eS7b+vaqHedILqfSSeeQeiZHI9S55AdgFa6LRfu7ZMaBmSZk7f3Si6d6kHobcr8oscP66aGI/ddw2fZlWDgUK/KXtv2iNZpT6iIwn7VQ4sDuG8mCZu6Jz+AqZH0Jv23WV1/cS/iVrQXy70QDgOc0O5a9VYrve6l7BHHEPvF5D+zWv5RtlHiWpbtmndvdGI6nL4N8RIz+CSgfSAX94ig+Du9G+OJfrXNsv4y0GmgYxB/uHSSuRyS6bHM1KrDbxg6eLEGOvJpC7DvBzpYasa9BJvOnsU+te238HNZPQrLfe4eP+I2v3FNG2PBHdPVSRVaoqy/0Pj/APyNh9+4P4QUVf3mHr4HyVVSo5xSz4WTH61w/wDBRWfy3a8LGP1zTH+apH9CSvytzax9hlzPsArH5EsU8u9L9kULH3k5UivANxcdheeS5dejnul52F55WKOOkUQ3WVt6+tb8XrH9JxwtLMf7on95jUjrsNTdHdSn6TIg/Z1rH9JLdPkrCHvkZ5fcSKkgbobjtPmZ+Ckge7Ccdp83T8Fx/pW/CG0Hdbx/xFTbbFsQk0iiz+pax/j1dRz04uB8mIYR/ZxIPeQTUG66S3Unlzyns2yB7BpV6En5Gjbb06q/u7nf+tg229Oqsqpio1eQQDm7wx+7f7q5SXco+WxbLsiaWQ/sgD31TWcneSe+sAUQouchsaOs0QoU76o2NA51la5MdgXfPf3B7ZeqU+9mrW2x15XCW1qhY7tsvO3eTI2yB25ZVFwXojJMBI4ZIuBClmfsRBqe85Ac6sf5HMahZdiytCfHUuDNNlwZlz3+iNByNZojoDOyDM7egvOoDbJZYr6PDNUGZ29BedQG2S3CO0WT3DSSOwjjEZ2Y9vMeKqpkHA85/JA3ZmiDBnADQsx+PCdYnzZXMsV3AcdeBFSbW4tQGu123WL4tCw2EVcjmsab9xyzOpL95pde4y9xhUshyTKYKAnigLkni6b/ACqxiuTJokJgGYxOrVuSINMpMMGHCsa5wDpgSmcJahhYuXSvDrZJFWRWjLAn4RGo2Sdog7UWfLLPZIOu46VWMQwOSJQ/iyRHyZYztIewnep7GANP7HEkntQk+qKVSRt5TMZRTDuy6thxGzxpIzz2MzKGyPEeUkinUHI6MhGozro0euwVJ2jO47Mv2sW2i6Rg0ZM3DO47MtloustSo0VeMK6BviEYnjQWi5gO0uYhbM5ZxsfGzz8zUcjwrWW6wyxJWOJr+ddC82ccKkcoh4z68Go/vrC4sYC5wvAw2m4cV02GsLbNqqdhhU07bMMUkp5IjOf2QasCeDG+y2pUjt15zzRRe5m2vdXPEfCPfSrsLN1EfCO3AhUdmSZE+smq3LKWJLEkneScz7TR/wCZd9LeLv7eqOxWo9CYU+WxOxXsjaSY/sJl7DR+RcMTVsRmfLhFaMPY0jj8KqedZRCSAASToANc6mhiG+Idwb5HmpMZK+jpJYCMxNPis6EZbLG3Ay7NvbI9WVb2OFdXC1zOGVVdEiikB2pNzbJ3EII8tRzGVZtMNjwaJZ7pVlv3GdvbtqIRwllHpcl/jmVt3QyOLFbEtdyFnTrg7abQLyRvtqSCFIVQoyGgJA0riUiO2CzSMnUmAXXz2CV2E8cM10KHSDBeqzh89o8ge8Mixo211XVvJGIsxkuYbaVdpss8st3OrYjYZIPzS2tJOxPgjP8A3dyFOfcaX9CekmaT2co+PtttA6qC7QxswKgEfGdWST1Zz2lJAGYqt9IuiMMsoWIxW9w4Dxptfm1yp3PBKx+LJ+bc5AnIGlOZpIxbELmyutm2WchLjMyxkpS6Tp31wFY7/EPg/lLf2w5jC7Er99QR76Uv0vRxkMbvYxy+CZZf3cgqmx4zf2EhjEtxA6aFCzDL7B0y9VTx4Rpn/rMFpdczLAob76bJz7a2igOAmADrFXq0/wAyxVk3mvVf/wC4Zz2PHeL7gWFQpcCWT/6zbv8ArHuV/eQ1HGL4VL8rZT259K3n2h9yUH2Z1uOjeGy/IYl1Z9G5hZf/AHEJX3Uxo0d9dv6Wn+RpVXrmegW1uxHDG/4kr++grA8G058iexf6t3Cf4iureC27YZ27210OcE6H3NsmkmIdEryD5W2nQDiY2y+8Bl76dDjVzJkZpORAnwmFRGpN/wD4WYh5sUbfVuLc/wDMrnJ4MMTH+ySnuKt+DGqvW8dyy7mYdxIrTVpP1t/2n+5VYnp8HuIj/Y7j+7NZpSMbnH6eb+8f/OipKk5t4HzUsUKiit0jJOQBJ5DX3VqQrSirBh3Qa7m1ERQc5PE9x191M/6I2lv/AFu7XP0ItT3Z6n3CsrqXCaaoMzkLT4LE+nQGmqHTOTbT4Km0ww/o/cT/ACUTsOeWQ+8dPfViTpHZwkLaWfWPuDy+MSexdT7Mql32MTgZ3s5iHC2gyWQjkxHya/WJPZSnUmL8rJbb+A8wkPpcY91kp3Vrz+ls/EjWo1h4NXJymmjjIGZVfHYDmdwA7c653Fzh9m2UUZupF8928QHuAyb2EdtJsT6RvKvVoBDD82meva7HxnbtNbWWGJGgmuc9g6xxA5NL2/Rj5tx4dgaKIe1HcdTRZyt8d6DQxXdqkPNtzW2crfGQxMlYB0quZkM00nUW4OQWIbLSEeYjHM97bgO3SkbNPiM4VRkNFVczsxqTpqfx3sa5XcjTESznYTLKNFGXijcsacF+kdO80zivjb2plACGXaS3QeaNzzE7y2XiBjzOWQqxDbCE2NFY2DIeZzKtsJsAThtAcbBkPM4k/soPSTEh4ttEfiYPFBHnt5znvbPLsqYkmzgxHp3OXsQH+WqzFEzMFUFiTkAASSTwAG816rbdB4YLC3bFJTBGrPIYR8pIzZZLkNRko1AGeu8UFKiQqO1jXG2tOQtJNpu1lanUaxjG4OBJ2TMztKpfQbA57qdooo2dHRkkOXiqCMwzNuGTBW56aVdoreys0ETmLEb63jdkTXqkyIJjz/SFfGYKe0eLVfx3wmu4W3soxaWikZImjvkd7sOfEA68SarV9dGC9d49CkzMvqcnLu4Up0CPSXTidgXhoNpl9RGc5EDinRGgO7HelMHCYs6yXTpF0uub19qeQkDyEXxUT6qDQd+/tolk+FRlj/WIxmx+dQb2PORRvPEa7xrp0ltFSbbjGUcyiWPsD71+ywZfVS+zumjdXXepzH+R7Durow2M0bdGJSuw3eaqelaIjb/dh5FcaxU7FrZVkzTyHAdO5tcvUc1+zUGntMxNNa6sJhZAr0vCsNjwW1W8uUD30o/NYG/RD5xxzHLhoN+ZWD4M8DiUS4ldD83tNVHzkumyBnvyJXTmy8M6q3SbpDJe3LzynxnOg4Ko3KOwD26nea5sUmlRTAb3G985n6eruGJTR2RNT+nty810J3O110MEgbnnEqt7HVxpxBq6+CeKNMOvZpc9kNk285qsRZhp2MfYKpGHD4XbfBv08G09vzdD40kI+kMusUcfjBvYVc+hDZYLcL6fw8/dtI/+9Zae2VFEAWSLRuFo8BxmiZ3ppJ05iltcRF/bnJJXE0Ui6jaIDMCe0ljlxVu+nF7e281ssjqfgFw52wozewuTqxQfMv5WxuIJyyOQMbwfYxDLaT2dyu2qDrAP7Pz8uIaP5QEa5F9+WVcfye2FSt1gNxht0NiQjip1G7RZU8pSN+WnYs3iC7vssBurtGR+oX7Z4Eqa1ExO9ktStriEa3lvs5wShvGCHc8Fxqdn6DZrplkKXXPQ8SqZLCT4SgGbR5bM8Y+lDmdoD0oyw7qdXSpaH4FeEz2EvxlrcLq0YfdLH2cHj9ffWMbwSawmUh8wfHgniY7LrwdHG48xvBrbAdOVQyJtH0u3YHMCRBzQlJiuVYq0DpVFc+LiEPWNu+Ew7KTDtbzJvtAN9Kudx0MZ1MlnIt5GBmerBEqD6dufHH1l2l7a2CPVsiCry4+cihlkq6khU5gkHmDl76e4b09v4Pk7qYDkzbY9j5ikJWsUyJCZEEntB2iakyFdx4U5ZNLq1s7ocTJCob7w3eythj2DzfLWE0BO9reYsPuvp7qo1FZfuEEdybf4SR4Ay8FdYq9/knAzqLy8XPgYQSPWFyNFUSip9zd/qv4t/tUraleThGF23yszXDjzU3fs/wAWrnJ4QEiGzZ2scQ9Jhr7B/EmqXTXDOjssy7fixxDfLIdlB3Hzj2DOhdRYYFaO4u2mzgLFyXUKEBWpDy7abOAkOaMR6U3M/wApM+Xog7I9i5e+utl0bYoJZ2FvEdzODtN9SPym793bXf8AKdva6W6ddKP08q6D6kR09bZ91Jb2/kmcvI7Ox3ljn/odlOY0ylDFUbLdww38E+G0yqwm1G7Ldww38E4k6QpCClmhj4GZ8jK3cd0Y7F17aR5ljxZie8kn3k12sMPeZ9lFzO88AAN5ZjoqjmaZNfR2o2bc7cu5p8tF7Igd31zryy4mA2GZNEz7vPvUmANhGTBNx92n3qC2W1S08aYCSfesJ1VO2Xmf7P73Kot1iWbGRj10ralmHir2BTvy3ajIcuNLGYnfUixsHmkWOJWd2OSqozJq6gHaedp93D2UbYVs3GZ9+HszU7BrA3MpaViI0G3NIdclHD6x8kDtp/hfRS6xicvEnVwLkiu2YSNF0Cr6TAcBxOuVXq16B2lhaI2ISgRgh3jB+Vk4A5eMyrwQdpNU3pl4VZbleotV+DWoGyFXJWYciV0Vfor6ya4zaZEpbz90FgsrnugYy+ongLNauFDm7SRLMANWeqfKWtWrC7mwwyZbeyC3N2cxLcvkViA1c5jQZAHxV9bVRfCRjTXM8TsSc4VYZ8A7Mw7vFK1wsoTBaZj5a8PVxjiI88mP2myXuFL+lUoN3KF8lCI17o1Ef8tOotEaykaQkudb2jec9QFsgBks+kdFpEx3ROQwmJAnxluKXW0e06rzYD2kCu+MybVxMRuMj5feNb4IPj1Y7kzkP2AX/ly9dQGbM511vn3e+S03v2Dn+yd3B6zD424wytH9mQba/tB/bSOneE+NaXa8hDIPsybJ9z0koIVhcMjzt6oINhc3I85HqmLHbthzifL7L5keoMrfeqAq5nIak7hUzCzn1iemjZd6+OPeuXrqzeCbARc4lGW+TgBmf7BGyPvFfUDQRozYEN73XC33vTYY7Rb7t9ZqT4Qr34PBbYWhyECK9xl50zjaIPPZDH73ZVCqZjGIGeeWVt8kjuftMT/GodXRoOihhpvvOsm0+KMmZXSCdkZWUlWUgqwORBBzBB4EGvZei7G8sUkSPZ23vln2ctnaezILqo8lWbZ03BmIGQyFeLV6j4O7zYs7U+jiqK31ZrcxnPsrD9qsnCDm3g8wUbL15zhmJPbzJNEdl0YMp7uBHEHUEcQTXoll0jjhQMUEmG3JKtGfG+DSb2iPHY89eOzkRqpqo9JMEVGkkgHxaSNHLHmSYXDEbJz1MZyOyx+qdRrFwDGhAzJIpkt5QFmjzyzAOYZSd0iHVW56biadHgspLKwG7H0IvB6FUDIr0qXo1H8HNu0m3YyHbtp/Ka0kbcGPGByci27XXI61ULa+ayaTDsRjZ7fa8ZR5UTHdNCx7DnluYHtqZhOPSYVIqlvhFlMC0bAaMhORIB3MNzxnjn2E3jpD0at8Xs0a3ZeujX4h89GX5pidQM92fknszrjmKaK4Nj2w3HvDA56jnxvnNkq1168l6SdF2tSrqyzW8usM6eS45H0XHFDqKUW9w0bB0ZkZTmrKSpB5gjUGn+C489m0ltcRGS3Ztme3fMZEabSnekq8GHLXsOkXRURILm2cz2jnJZMvGjPzcqjyXHPc28V3WRS0iHFtnccHeR8DeMgqWIWw6VpcaX8ImPz8ZEU47SwGxL9tSfpCtW6IiYbVjMtzx6ojq5x/uSSH/wB2zdwquUK2Wopmhq/DMtV44YbpKp5reaBkYqylWByIIIIPIg6g1zqxQ9MXdQl3Gl2g0HW5iRR9G4X4wdzFl7Kz+RLW41tbjq3+YuiqHuW4Hxbfb6v11NKW/EEtYtHmN4lrUlkq5RTiboheKxU2txmOUTsPUyggjtBoo9ND+ocVJFSuttLXyQLuX0mBESnsXfJ68hSvE8YluGzlctl5I3Ko5Ko0A7qhZ1vFCWYKoLMTkABmSeQAqmwmtNY2nM+7NyzsgtaazrTmfchuktKZWGD7S9bK3VQ+kRmXPoovnHt3Dia7i1ittZcpZuEQOaJ+sYbz9BT3nhS6+xB5m2pGzO4cAANwAGgA5CpWL+7dn5efNSs6J3LBn5efNS77F806qFeqh4rnmzkedI3nHs3DgKWVKw3C5biQRQo0jtuVRn6+wdp0r13o74LLawj+FYpIhK69WT8Wp5HjI3YNOw1jpVOgUJsnWuNzRa4n3inw4UhJqo/QvwZ3OIEPl1UHGVxv+ovnHt3dtX/FMcscAj6m0jEt0y+M7anvdhuHJFy9W+uOPeFJmiMkSmK3GawKdHnYaZ5DyIV4gandnwrx29vHlkaRyWZjmTXNhwKR9oPrUrswx8gxP5jjrF2+apsYF5ay4XnXkNmJ3ZqXj3SKe8lMtxIXbhwCjkq7gO6tuj+E/CJgpOyigvK3ooupP8O80sAqzYl+Z2otxpNOA8/NV3pH/E123yhtEOGJTsEsBnu5pFIiOADG9512rM7ucgt7XEhcX4myyigUui+ikKkoPWQvraqvJIWJJ1JJJ9dOLP4uymfjMywr9VcpH/5Y9dJquE0AmVwkBu/dDAYGk1bhIDd6nwU608WGV+LbMa+s7Te5QPtVAqdfeKscfIbTfWfI/uhB7ag01uaezE5p10eb4u7HO3PukjNJac9Hd11/6aT95KTUtnfdu5JcP4j93JSLGfYkRuTAnuz191ep+DuMWllcyjy5zcIp+hbW8rlgeW2QPZXkor1iY9SkFr8zhF1Kw5PcRszevLKsH2mKzBDzv2Nt5yWlg7VZeTmsVk1iuqhRV16MTn8k3+z5UMtpOv8AeFM/wqlVcvB2OsW/g+dspSo5tGVcD8ax034U8i07g4E+CJt6x0zvDb4pPLHkUnyl2W1WRJ0WQqw4qSx7iMwQQDSPFMPTZ6+DMwscipObRMddhjxGh2X3MBwIYBr0p+NssPuN56p7Z+wwP4vrMcieykOG4k0LZgBlI2XRtVdTvVhy0BzGoIBBBANSjg6JpF4sOurZ0sUdep+B4yqo1vcAtbSHM5atE+WQljz84biu5xoeBDPDsVuMJnGywkhfJlKk7EqHQOh4HTLmCCrDTKkeI4eoXroc2hY5a6tG2/YfLjvybcwGehDKsnB8ZQIbe5Be3Y5jLV4WOnWR58d20m5wOBAIkWE17SZTBvHvFQFeiY9gUGNRC5tnVbgDIg6beQ8l/Rcbg27LLhkR59heL3GGzupTLPxJ4JRmki+i6neMtx7cwa3jluMMnV43DK42kdczHMme/hpnoQcmU5g5EV6Gj2eOQZN8XcIMg2m2nYfTjz/0DXLmaG2q/twDji3bq8R4I+9tVIxfo1FPE13h+00S6zW5Oclv283h5ON3HcaqZqxXlheYRdKwJjcaxyLqrjjkToynip9YpnLhcOKKZLRUhvACZLUaJLlqXgz3NxMZ9Xb0YcbRtBJrMNzstur83HMiRPaqTWc62liKkqwIIJBBGRBG8EHca0regUyHF5kUKk0qqNwWRgB6gcqKh0UGjbkFc1PsMJaQFiQkSnxpH0Udg4s30RmakS4ssSlLYFQRk0rfKPzAy+TU+iNTxJqJf4k8xG0Rkuioo2VUclUaD8TxzrfB8FmupBFBG0jngBuHMncB2mgcBKtENg4Db7kkCGX2v4YevJQau/QnwVXF9lI+cNvv22GrD6Cnf9Y6d9X3op4J7axT4Tfujuo2iGPxUft8o9p07KR9OfDOz5w2GaJuM2WTH6g80fSOvLKuHE+041LeYNAE83nujZn7sWwMDbXcFY8S6RYfgMRht0DzkaqDmxPOSTgOz2AV5rPik2JSNc30hFvFvVdBmd0ca+kee/LUmkWD4S11IdptlFzeaVtQo3kk8WPAcTW+PYyJdmKIFLeLSNeJ5u3N291Po32eyA4yJdEPeebxsynh44LHHjOiO0UOzM5DzOGV+U+GNYu1xJtEBVA2Y0G5FG5R/rWl1ZqZhGFvcTLEg1Y7+AHEnsArsdmG3IBF2ITMgE16MWSoHu5hnHD5Cn9JJ5q9w3mkt7eNNI0jnNnJJPfTbpRiaMVgh+QgGyv0285z2k+7vqN0ctlacM4zjiBlk7k1y+0dlftUhkwDGdebhkMBtPpgs0MkB0d4tNwyGA2m867MF16RfF9Vb/Mxjb/WP47+zNV+zSmIgEbQzGYzHMcRW11ctI7OxzZ2LHvJzNcafDbVbI+81phsqsAN+O03+K63E5d2Y72JJ9dcqKKNMFic9Hh4l0eVu3vkjFJqdYGcoLw/2Kj2zR/5UlpTO+7aOQSIffftHIKbgth19xDEP0kiJ95gP416Did6JsYxPLctrdxr2CKDYy/YNIPBRaB8UgLeTHtyt2bCMQfblWnRC7Mt7cMd8tvfE97QStXPpPaiP/Kz+Y/9VrFyqdFFFdVLRVq8GF6I8UttryXYxMOYkVky9rCqrUixujFKki70ZXHepBH4UmPD0sJzMwRxVgyM1bIbImyxCzOZe0mE6DsRjBL+yyN9mqYa9NxiVLfpAWb+r3gXa5GO6i2WJ7mYt9mvO8Vw9oJpIX8qN2Ru9SR/CstDiVrfqAdxEjwI8UTgo6yEAgEgHQjPfrnrz1ANYzrFFdBAnGD40qIYJ1Mlu5zKjyo23dZEToH5g6MBkeBG89vLYyxzRPtI3jQzJnsuNxBB3EbmjOo48CUlNcIxrqg0ci9bA5HWRE5ajQOja7Eo4N6iCCRSHw5TIE53jP1545q5r1/AsYt8VtCkqBgMutjPlRncHU7wOTDduPb550u6BzYewmiZng2gUlXRkOegbLyTnuYaHsOlQYzLYSx3dpJtxEkJJlodPGilTPxXy3odCNVJGRr2Xoz0hiv7cyxAZgZXFu2uzmNSAfKjOv8ArSvNxdJ9mO0sG2Ebxkem3ccE4SfYb15dHicGKAR3bJBeAAR3R0SXLQLOBubgJB692tWxnBZbWVoZ0KOu8HiOBBGhU8CNK9A6aeC7Rp7EErveAale1PSH0d/LPcK7hHSpHiFpiCtJANIpR8rbn6JPlJzjPLTcBXUotIa5mko9rcW4t2eV305ECMCqpRV3Pglu38a2aC4hbWOVZUUOOeyxzU8CDuIIrFav8Qo3+o3iENQ5KR0J8Ec97syTZwQHXMjx3H0VO4fSPqBr03Ecaw/AoOrjUbZGYjXIu59JmPD6R9XKq3058NIXahsMmO4zEZgfUHnH6R0768durt5HLyMzuxzZmJJJ7Sa4bKHSvtMiJTOzDwYMdvvgm1mssbenvS7p1c4g+crbMYPiRLnsr/1N2n1ZUpwrCnuJRGg1O8ncoG9ieAFcrGxeaRY41LMxyAH+t3bT3Fb1LaI2kBDMf6xMPPI/RqfQHvNd8NbBaIMEAZDADM+7SsMaK6dRnePgMz0z4rjjmKIqC1tj8Spzd+Mz+kfojgKQ0Z1inw2BgkP3RwoYhtkOOZWcqtUv5ha7G65uV8bnHEfN7Gbj/wBq4dF8PRFa8nHxUPkKf0knmqOwbz//AGkuJYg88rSyHNmOZ/yHYBpSHfjPqfKL9ZwG687tazP/AB4lT5W36zgN153DNRs6c/I2X07lv/bjP80n+HS2ws2lkSNfKdgo9Z39w31Kx+8WSY7HyaARx/VQZA+vVu9jTX9pwbvPTx5Jz+08M3ndd427ktooopqeiiiioonWFnKzuzz6lfbIW/lpLTq10w+Y+lPCPYkppLSofedt6BIhd5519Arx4Nfi48RuPmrKRVPJpCAP3TS7wcrniEa+klwn3raUfxpl0f8Ai8CxCTjLLbwg/VIcj2NSnwdvlilp2yqv3s1/jXPPaFJdu4NHUla8lXTWK3lTJiORI9laV1UtFZFdrKzaVwi7zn7ACSe4AE+qmw6Hzlyg2NoEjZ2xmfJyyz4Ntr3Zja2cxnFE66Y/HYdht0N6xvbOeRhbxPapJqH05HXfBr0f7TEOsP8AbQ5RSe3JG+3Vhwzo5LJg1zbtsExyR3cJDjLYI2HYk+Sux4+uRy1IFLMLwSaXDbqB42BgZbmEnIDRB1q5nnEyPl9Htrkwvw/0PI/S+RHCY4JhtVGopw/RacBWCgqyRvtA6KJBtLtaaEj1a5Z0N0VuBnmgABIzLABspOrOznq2Tcta6yWk9FM26OTjLajKDPLxiBl4hkJI35BASdNMsjrpWw6MXJYKIXLE7IAyzz2A+7PPLZOee6oouWE4w0BYZB43GUsTZ7Ljty1DDeGGqnUGnNjcyWUi3thIxjBAYNq0ef6KZRoVOWjjRssxssCFXwdFLhygVM9rq9cxkvWkBNonRcyfceVdsMw27gcPEmYYFTnslHUxiQo2Z2WUqQctx4ZkUmJCDwbL7wbjtVgr17C+k6XEPwu3B2F/rMA1eA8XUDVoTqdNRqRxVV3SroJBiK9fblEnIz2hlsS9+W4n0x6894q1rg93ZSreWKlSMuth2trZDb1JOReHtOqaZnyXa4ptAfCrBAyHYa6sldGMJkAYSRFTs7LA7RXPIjXTXZ8tFocSixBEo5ll/a7objttLg4OEivG7zB54XaOSKRWU5EbJ/EaEccxvor6Kw7FjLGrpmyncd2oJBBByIYEEEHcQaKf/jNJFhgW7T5KaMZr5mrFFFeoSFbOh2kF640ZYfFYaEZ7WeR3jdVVNFFZYPxYm0cgsVH+NF2j+ULWiiitS2q3dKtLGwA0BjYkDQZ+Lrlz1OvbVSoorLRPh73cysVA+Dvd/MU46LfKueIgnIPI9U2vfSeiimt+I7YOqc34rtg6rFFFFNT0UUUVFE7X/wAtP/qR/hGklFFKhfNtKRB+baVez/8ALQ7cQ1/uDSDoR/5lZ/8AqYP8RaKKwwfhRv4nrUbwluKD46X67/vGotFFdFndCBbxSFSCpIIOYIORB5g1OkxefI/HS73/AEjcdTx4nU0UUSit/g4v5JJL4PI7j4DdnJmLb9jPeeNQ/BheO2IwoXcodsFSxIIFvKuRXcRsgL3DKs0VyYt9I/hH8pR4BVdL+QBgJHAOzmAza7Oi8eA0HIVt+Vpsh8bL53ntxYMePFtT260UV1kC3tr2Rpotp3OTJlmxOWeyp48gB3AU5x28eNYwjumU8mWyxXLKC1UbuS6d2lFFRRIExKUAgSSZZL57eaQV48MtOVby4nKQQZZD42erseGXPkAPUKxRVhRO+lOKTJdDYlkXJI8tl2GWagnLI6a6038EuJSnFo85ZDtCQN47eMAmgOuoGyu/kOVFFYaf/wCLF/hPIom94JZ4Sp2jxS6SNiih9FUlQPFU6AaDWs0UU6jWwWbByVG9f//Z"/>
          <p:cNvSpPr>
            <a:spLocks noChangeAspect="1" noChangeArrowheads="1"/>
          </p:cNvSpPr>
          <p:nvPr/>
        </p:nvSpPr>
        <p:spPr bwMode="auto">
          <a:xfrm>
            <a:off x="930275" y="5794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8318" name="Picture 14" descr="http://web.ncf.ca/ch865/graphics/3DEFldIdenticCharges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5" b="4969"/>
          <a:stretch/>
        </p:blipFill>
        <p:spPr bwMode="auto">
          <a:xfrm>
            <a:off x="827584" y="3068960"/>
            <a:ext cx="3024336" cy="207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02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8" name="Group 4"/>
          <p:cNvGrpSpPr>
            <a:grpSpLocks/>
          </p:cNvGrpSpPr>
          <p:nvPr/>
        </p:nvGrpSpPr>
        <p:grpSpPr bwMode="auto">
          <a:xfrm>
            <a:off x="2133600" y="1143000"/>
            <a:ext cx="4876800" cy="2743200"/>
            <a:chOff x="384" y="576"/>
            <a:chExt cx="3072" cy="1728"/>
          </a:xfrm>
        </p:grpSpPr>
        <p:sp>
          <p:nvSpPr>
            <p:cNvPr id="67589" name="Rectangle 5"/>
            <p:cNvSpPr>
              <a:spLocks noChangeArrowheads="1"/>
            </p:cNvSpPr>
            <p:nvPr/>
          </p:nvSpPr>
          <p:spPr bwMode="auto">
            <a:xfrm>
              <a:off x="384" y="2016"/>
              <a:ext cx="3072" cy="288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7590" name="Rectangle 6"/>
            <p:cNvSpPr>
              <a:spLocks noChangeArrowheads="1"/>
            </p:cNvSpPr>
            <p:nvPr/>
          </p:nvSpPr>
          <p:spPr bwMode="auto">
            <a:xfrm>
              <a:off x="384" y="576"/>
              <a:ext cx="3072" cy="288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7591" name="Oval 7"/>
          <p:cNvSpPr>
            <a:spLocks noChangeArrowheads="1"/>
          </p:cNvSpPr>
          <p:nvPr/>
        </p:nvSpPr>
        <p:spPr bwMode="auto">
          <a:xfrm>
            <a:off x="2362200" y="1219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 dirty="0"/>
              <a:t>+</a:t>
            </a:r>
          </a:p>
        </p:txBody>
      </p:sp>
      <p:sp>
        <p:nvSpPr>
          <p:cNvPr id="67592" name="Oval 8"/>
          <p:cNvSpPr>
            <a:spLocks noChangeArrowheads="1"/>
          </p:cNvSpPr>
          <p:nvPr/>
        </p:nvSpPr>
        <p:spPr bwMode="auto">
          <a:xfrm>
            <a:off x="2362200" y="3505200"/>
            <a:ext cx="304800" cy="3048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-</a:t>
            </a:r>
          </a:p>
        </p:txBody>
      </p:sp>
      <p:grpSp>
        <p:nvGrpSpPr>
          <p:cNvPr id="67593" name="Group 9"/>
          <p:cNvGrpSpPr>
            <a:grpSpLocks/>
          </p:cNvGrpSpPr>
          <p:nvPr/>
        </p:nvGrpSpPr>
        <p:grpSpPr bwMode="auto">
          <a:xfrm>
            <a:off x="2362200" y="2438400"/>
            <a:ext cx="304800" cy="685800"/>
            <a:chOff x="528" y="1536"/>
            <a:chExt cx="192" cy="432"/>
          </a:xfrm>
        </p:grpSpPr>
        <p:sp>
          <p:nvSpPr>
            <p:cNvPr id="67594" name="Oval 10"/>
            <p:cNvSpPr>
              <a:spLocks noChangeArrowheads="1"/>
            </p:cNvSpPr>
            <p:nvPr/>
          </p:nvSpPr>
          <p:spPr bwMode="auto">
            <a:xfrm>
              <a:off x="528" y="1776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b="1" dirty="0"/>
                <a:t>+</a:t>
              </a:r>
            </a:p>
          </p:txBody>
        </p:sp>
        <p:sp>
          <p:nvSpPr>
            <p:cNvPr id="67595" name="Line 11"/>
            <p:cNvSpPr>
              <a:spLocks noChangeShapeType="1"/>
            </p:cNvSpPr>
            <p:nvPr/>
          </p:nvSpPr>
          <p:spPr bwMode="auto">
            <a:xfrm flipV="1">
              <a:off x="624" y="1536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7596" name="Oval 12"/>
          <p:cNvSpPr>
            <a:spLocks noChangeArrowheads="1"/>
          </p:cNvSpPr>
          <p:nvPr/>
        </p:nvSpPr>
        <p:spPr bwMode="auto">
          <a:xfrm>
            <a:off x="5791200" y="3505200"/>
            <a:ext cx="304800" cy="3048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dirty="0"/>
              <a:t>-</a:t>
            </a:r>
          </a:p>
        </p:txBody>
      </p:sp>
      <p:grpSp>
        <p:nvGrpSpPr>
          <p:cNvPr id="67597" name="Group 13"/>
          <p:cNvGrpSpPr>
            <a:grpSpLocks/>
          </p:cNvGrpSpPr>
          <p:nvPr/>
        </p:nvGrpSpPr>
        <p:grpSpPr bwMode="auto">
          <a:xfrm>
            <a:off x="3200400" y="1219200"/>
            <a:ext cx="381000" cy="2590800"/>
            <a:chOff x="912" y="768"/>
            <a:chExt cx="240" cy="1632"/>
          </a:xfrm>
        </p:grpSpPr>
        <p:sp>
          <p:nvSpPr>
            <p:cNvPr id="67598" name="Oval 14"/>
            <p:cNvSpPr>
              <a:spLocks noChangeArrowheads="1"/>
            </p:cNvSpPr>
            <p:nvPr/>
          </p:nvSpPr>
          <p:spPr bwMode="auto">
            <a:xfrm>
              <a:off x="960" y="2208"/>
              <a:ext cx="192" cy="192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dirty="0"/>
                <a:t>-</a:t>
              </a:r>
            </a:p>
          </p:txBody>
        </p:sp>
        <p:sp>
          <p:nvSpPr>
            <p:cNvPr id="67599" name="Oval 15"/>
            <p:cNvSpPr>
              <a:spLocks noChangeArrowheads="1"/>
            </p:cNvSpPr>
            <p:nvPr/>
          </p:nvSpPr>
          <p:spPr bwMode="auto">
            <a:xfrm>
              <a:off x="912" y="768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b="1" dirty="0"/>
                <a:t>+</a:t>
              </a:r>
            </a:p>
          </p:txBody>
        </p:sp>
      </p:grpSp>
      <p:grpSp>
        <p:nvGrpSpPr>
          <p:cNvPr id="67600" name="Group 16"/>
          <p:cNvGrpSpPr>
            <a:grpSpLocks/>
          </p:cNvGrpSpPr>
          <p:nvPr/>
        </p:nvGrpSpPr>
        <p:grpSpPr bwMode="auto">
          <a:xfrm>
            <a:off x="4038600" y="1219200"/>
            <a:ext cx="381000" cy="2590800"/>
            <a:chOff x="912" y="768"/>
            <a:chExt cx="240" cy="1632"/>
          </a:xfrm>
        </p:grpSpPr>
        <p:sp>
          <p:nvSpPr>
            <p:cNvPr id="67601" name="Oval 17"/>
            <p:cNvSpPr>
              <a:spLocks noChangeArrowheads="1"/>
            </p:cNvSpPr>
            <p:nvPr/>
          </p:nvSpPr>
          <p:spPr bwMode="auto">
            <a:xfrm>
              <a:off x="960" y="2208"/>
              <a:ext cx="192" cy="192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/>
                <a:t>-</a:t>
              </a:r>
            </a:p>
          </p:txBody>
        </p:sp>
        <p:sp>
          <p:nvSpPr>
            <p:cNvPr id="67602" name="Oval 18"/>
            <p:cNvSpPr>
              <a:spLocks noChangeArrowheads="1"/>
            </p:cNvSpPr>
            <p:nvPr/>
          </p:nvSpPr>
          <p:spPr bwMode="auto">
            <a:xfrm>
              <a:off x="912" y="768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b="1"/>
                <a:t>+</a:t>
              </a:r>
            </a:p>
          </p:txBody>
        </p:sp>
      </p:grpSp>
      <p:grpSp>
        <p:nvGrpSpPr>
          <p:cNvPr id="67603" name="Group 19"/>
          <p:cNvGrpSpPr>
            <a:grpSpLocks/>
          </p:cNvGrpSpPr>
          <p:nvPr/>
        </p:nvGrpSpPr>
        <p:grpSpPr bwMode="auto">
          <a:xfrm>
            <a:off x="4953000" y="1219200"/>
            <a:ext cx="381000" cy="2590800"/>
            <a:chOff x="912" y="768"/>
            <a:chExt cx="240" cy="1632"/>
          </a:xfrm>
        </p:grpSpPr>
        <p:sp>
          <p:nvSpPr>
            <p:cNvPr id="67604" name="Oval 20"/>
            <p:cNvSpPr>
              <a:spLocks noChangeArrowheads="1"/>
            </p:cNvSpPr>
            <p:nvPr/>
          </p:nvSpPr>
          <p:spPr bwMode="auto">
            <a:xfrm>
              <a:off x="960" y="2208"/>
              <a:ext cx="192" cy="192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/>
                <a:t>-</a:t>
              </a:r>
            </a:p>
          </p:txBody>
        </p:sp>
        <p:sp>
          <p:nvSpPr>
            <p:cNvPr id="67605" name="Oval 21"/>
            <p:cNvSpPr>
              <a:spLocks noChangeArrowheads="1"/>
            </p:cNvSpPr>
            <p:nvPr/>
          </p:nvSpPr>
          <p:spPr bwMode="auto">
            <a:xfrm>
              <a:off x="912" y="768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b="1" dirty="0"/>
                <a:t>+</a:t>
              </a:r>
            </a:p>
          </p:txBody>
        </p:sp>
      </p:grpSp>
      <p:grpSp>
        <p:nvGrpSpPr>
          <p:cNvPr id="67606" name="Group 22"/>
          <p:cNvGrpSpPr>
            <a:grpSpLocks/>
          </p:cNvGrpSpPr>
          <p:nvPr/>
        </p:nvGrpSpPr>
        <p:grpSpPr bwMode="auto">
          <a:xfrm>
            <a:off x="6324600" y="1219200"/>
            <a:ext cx="381000" cy="2590800"/>
            <a:chOff x="912" y="768"/>
            <a:chExt cx="240" cy="1632"/>
          </a:xfrm>
        </p:grpSpPr>
        <p:sp>
          <p:nvSpPr>
            <p:cNvPr id="67607" name="Oval 23"/>
            <p:cNvSpPr>
              <a:spLocks noChangeArrowheads="1"/>
            </p:cNvSpPr>
            <p:nvPr/>
          </p:nvSpPr>
          <p:spPr bwMode="auto">
            <a:xfrm>
              <a:off x="960" y="2208"/>
              <a:ext cx="192" cy="192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/>
                <a:t>-</a:t>
              </a:r>
            </a:p>
          </p:txBody>
        </p:sp>
        <p:sp>
          <p:nvSpPr>
            <p:cNvPr id="67608" name="Oval 24"/>
            <p:cNvSpPr>
              <a:spLocks noChangeArrowheads="1"/>
            </p:cNvSpPr>
            <p:nvPr/>
          </p:nvSpPr>
          <p:spPr bwMode="auto">
            <a:xfrm>
              <a:off x="912" y="768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b="1" dirty="0"/>
                <a:t>+</a:t>
              </a:r>
            </a:p>
          </p:txBody>
        </p:sp>
      </p:grpSp>
      <p:grpSp>
        <p:nvGrpSpPr>
          <p:cNvPr id="67609" name="Group 25"/>
          <p:cNvGrpSpPr>
            <a:grpSpLocks/>
          </p:cNvGrpSpPr>
          <p:nvPr/>
        </p:nvGrpSpPr>
        <p:grpSpPr bwMode="auto">
          <a:xfrm>
            <a:off x="5791200" y="1676400"/>
            <a:ext cx="304800" cy="685800"/>
            <a:chOff x="528" y="1536"/>
            <a:chExt cx="192" cy="432"/>
          </a:xfrm>
        </p:grpSpPr>
        <p:sp>
          <p:nvSpPr>
            <p:cNvPr id="67610" name="Oval 26"/>
            <p:cNvSpPr>
              <a:spLocks noChangeArrowheads="1"/>
            </p:cNvSpPr>
            <p:nvPr/>
          </p:nvSpPr>
          <p:spPr bwMode="auto">
            <a:xfrm>
              <a:off x="528" y="1776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b="1" dirty="0"/>
                <a:t>+</a:t>
              </a:r>
            </a:p>
          </p:txBody>
        </p:sp>
        <p:sp>
          <p:nvSpPr>
            <p:cNvPr id="67611" name="Line 27"/>
            <p:cNvSpPr>
              <a:spLocks noChangeShapeType="1"/>
            </p:cNvSpPr>
            <p:nvPr/>
          </p:nvSpPr>
          <p:spPr bwMode="auto">
            <a:xfrm flipV="1">
              <a:off x="624" y="1536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7612" name="Group 28"/>
          <p:cNvGrpSpPr>
            <a:grpSpLocks/>
          </p:cNvGrpSpPr>
          <p:nvPr/>
        </p:nvGrpSpPr>
        <p:grpSpPr bwMode="auto">
          <a:xfrm>
            <a:off x="2819400" y="1600200"/>
            <a:ext cx="3733800" cy="1828800"/>
            <a:chOff x="816" y="1008"/>
            <a:chExt cx="2352" cy="1152"/>
          </a:xfrm>
        </p:grpSpPr>
        <p:sp>
          <p:nvSpPr>
            <p:cNvPr id="67613" name="Line 29"/>
            <p:cNvSpPr>
              <a:spLocks noChangeShapeType="1"/>
            </p:cNvSpPr>
            <p:nvPr/>
          </p:nvSpPr>
          <p:spPr bwMode="auto">
            <a:xfrm>
              <a:off x="816" y="1008"/>
              <a:ext cx="0" cy="1152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614" name="Line 30"/>
            <p:cNvSpPr>
              <a:spLocks noChangeShapeType="1"/>
            </p:cNvSpPr>
            <p:nvPr/>
          </p:nvSpPr>
          <p:spPr bwMode="auto">
            <a:xfrm>
              <a:off x="1440" y="1008"/>
              <a:ext cx="0" cy="1152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615" name="Line 31"/>
            <p:cNvSpPr>
              <a:spLocks noChangeShapeType="1"/>
            </p:cNvSpPr>
            <p:nvPr/>
          </p:nvSpPr>
          <p:spPr bwMode="auto">
            <a:xfrm>
              <a:off x="2016" y="1008"/>
              <a:ext cx="0" cy="1152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616" name="Line 32"/>
            <p:cNvSpPr>
              <a:spLocks noChangeShapeType="1"/>
            </p:cNvSpPr>
            <p:nvPr/>
          </p:nvSpPr>
          <p:spPr bwMode="auto">
            <a:xfrm>
              <a:off x="2592" y="1008"/>
              <a:ext cx="0" cy="1152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617" name="Line 33"/>
            <p:cNvSpPr>
              <a:spLocks noChangeShapeType="1"/>
            </p:cNvSpPr>
            <p:nvPr/>
          </p:nvSpPr>
          <p:spPr bwMode="auto">
            <a:xfrm>
              <a:off x="3168" y="1008"/>
              <a:ext cx="0" cy="1152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7618" name="Text Box 34"/>
          <p:cNvSpPr txBox="1">
            <a:spLocks noChangeArrowheads="1"/>
          </p:cNvSpPr>
          <p:nvPr/>
        </p:nvSpPr>
        <p:spPr bwMode="auto">
          <a:xfrm>
            <a:off x="4800600" y="2206625"/>
            <a:ext cx="4154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3200" b="1" i="1" dirty="0">
                <a:solidFill>
                  <a:srgbClr val="00B050"/>
                </a:solidFill>
                <a:latin typeface="+mn-lt"/>
              </a:rPr>
              <a:t>E</a:t>
            </a:r>
          </a:p>
        </p:txBody>
      </p:sp>
      <p:sp>
        <p:nvSpPr>
          <p:cNvPr id="67619" name="Line 35"/>
          <p:cNvSpPr>
            <a:spLocks noChangeShapeType="1"/>
          </p:cNvSpPr>
          <p:nvPr/>
        </p:nvSpPr>
        <p:spPr bwMode="auto">
          <a:xfrm>
            <a:off x="7239000" y="1676400"/>
            <a:ext cx="0" cy="1752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7620" name="Text Box 36"/>
          <p:cNvSpPr txBox="1">
            <a:spLocks noChangeArrowheads="1"/>
          </p:cNvSpPr>
          <p:nvPr/>
        </p:nvSpPr>
        <p:spPr bwMode="auto">
          <a:xfrm>
            <a:off x="7315200" y="2209800"/>
            <a:ext cx="5325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3200" i="1" dirty="0">
                <a:solidFill>
                  <a:srgbClr val="0000FF"/>
                </a:solidFill>
                <a:latin typeface="Cambria" pitchFamily="18" charset="0"/>
              </a:rPr>
              <a:t>U</a:t>
            </a:r>
            <a:r>
              <a:rPr lang="en-US" sz="3200" i="1" dirty="0">
                <a:solidFill>
                  <a:srgbClr val="0000FF"/>
                </a:solidFill>
                <a:latin typeface="Cambria" pitchFamily="18" charset="0"/>
              </a:rPr>
              <a:t>’</a:t>
            </a:r>
            <a:endParaRPr lang="cs-CZ" sz="3600" i="1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67622" name="Text Box 38"/>
          <p:cNvSpPr txBox="1">
            <a:spLocks noChangeArrowheads="1"/>
          </p:cNvSpPr>
          <p:nvPr/>
        </p:nvSpPr>
        <p:spPr bwMode="auto">
          <a:xfrm>
            <a:off x="5621338" y="2316163"/>
            <a:ext cx="8159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3200" dirty="0" err="1">
                <a:solidFill>
                  <a:srgbClr val="FF0000"/>
                </a:solidFill>
              </a:rPr>
              <a:t>d</a:t>
            </a:r>
            <a:r>
              <a:rPr lang="cs-CZ" sz="3200" i="1" dirty="0" err="1">
                <a:solidFill>
                  <a:srgbClr val="FF0000"/>
                </a:solidFill>
              </a:rPr>
              <a:t>Q</a:t>
            </a:r>
            <a:r>
              <a:rPr lang="en-US" sz="3200" i="1" dirty="0">
                <a:solidFill>
                  <a:srgbClr val="FF0000"/>
                </a:solidFill>
              </a:rPr>
              <a:t>’</a:t>
            </a:r>
            <a:endParaRPr lang="cs-CZ" sz="3200" i="1" dirty="0">
              <a:solidFill>
                <a:srgbClr val="FF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008112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práce na nabití kondenzátoru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899592" y="4111391"/>
                <a:ext cx="4018023" cy="934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cs-CZ" sz="2800" b="0" i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𝑒𝑥𝑡</m:t>
                          </m:r>
                        </m:sub>
                      </m:sSub>
                      <m:r>
                        <a:rPr lang="cs-CZ" sz="28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𝑈</m:t>
                          </m:r>
                        </m:e>
                        <m:sup>
                          <m: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m:rPr>
                          <m:nor/>
                        </m:rPr>
                        <a:rPr lang="cs-CZ" sz="2800" b="0" i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d</m:t>
                      </m:r>
                      <m:sSup>
                        <m:sSupPr>
                          <m:ctrlP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p>
                          <m: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cs-CZ" sz="28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  <m: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num>
                        <m:den>
                          <m: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den>
                      </m:f>
                      <m:r>
                        <m:rPr>
                          <m:nor/>
                        </m:rPr>
                        <a:rPr lang="cs-CZ" sz="2800" b="0" i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d</m:t>
                      </m:r>
                      <m:sSup>
                        <m:sSupPr>
                          <m:ctrlP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p>
                          <m: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111391"/>
                <a:ext cx="4018023" cy="9346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délník 43"/>
              <p:cNvSpPr/>
              <p:nvPr/>
            </p:nvSpPr>
            <p:spPr>
              <a:xfrm>
                <a:off x="4427984" y="5191764"/>
                <a:ext cx="3409780" cy="1080489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32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32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cs-CZ" sz="32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den>
                      </m:f>
                      <m:r>
                        <a:rPr lang="cs-CZ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cs-CZ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sSup>
                        <m:sSupPr>
                          <m:ctrlP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𝑈</m:t>
                          </m:r>
                        </m:e>
                        <m:sup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𝑒𝑙</m:t>
                          </m:r>
                        </m:sub>
                      </m:sSub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4" name="Obdélník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191764"/>
                <a:ext cx="3409780" cy="108048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délník 44"/>
              <p:cNvSpPr/>
              <p:nvPr/>
            </p:nvSpPr>
            <p:spPr>
              <a:xfrm>
                <a:off x="971600" y="5085184"/>
                <a:ext cx="3158108" cy="1393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𝑒𝑥𝑡</m:t>
                          </m:r>
                        </m:sub>
                      </m:sSub>
                      <m:r>
                        <a:rPr lang="cs-CZ" sz="28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</m:sup>
                        <m:e>
                          <m:f>
                            <m:fPr>
                              <m:ctrlP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  <m: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cs-CZ" sz="2800" b="0" i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sSup>
                            <m:sSupPr>
                              <m:ctrlP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r>
                        <a:rPr lang="cs-CZ" sz="28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5" name="Obdélník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085184"/>
                <a:ext cx="3158108" cy="13935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5076056" y="4203085"/>
            <a:ext cx="281680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energie nabitého kondenzátoru:</a:t>
            </a:r>
            <a:endParaRPr lang="cs-CZ" sz="2800" baseline="300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67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67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6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 animBg="1" autoUpdateAnimBg="0"/>
      <p:bldP spid="67592" grpId="0" animBg="1" autoUpdateAnimBg="0"/>
      <p:bldP spid="67596" grpId="0" animBg="1" autoUpdateAnimBg="0"/>
      <p:bldP spid="67618" grpId="0" autoUpdateAnimBg="0"/>
      <p:bldP spid="67619" grpId="0" animBg="1"/>
      <p:bldP spid="67620" grpId="0" autoUpdateAnimBg="0"/>
      <p:bldP spid="67622" grpId="0" autoUpdateAnimBg="0"/>
      <p:bldP spid="3" grpId="0"/>
      <p:bldP spid="44" grpId="0" animBg="1"/>
      <p:bldP spid="45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4360490" y="116632"/>
            <a:ext cx="460399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4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v </a:t>
            </a:r>
            <a:r>
              <a:rPr lang="cs-CZ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elektrickém poli.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8" name="Oval 8"/>
              <p:cNvSpPr>
                <a:spLocks noChangeArrowheads="1"/>
              </p:cNvSpPr>
              <p:nvPr/>
            </p:nvSpPr>
            <p:spPr bwMode="auto">
              <a:xfrm>
                <a:off x="3347864" y="2362200"/>
                <a:ext cx="838200" cy="68580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sz="3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𝐸𝐿</m:t>
                      </m:r>
                    </m:oMath>
                  </m:oMathPara>
                </a14:m>
                <a:endParaRPr lang="cs-CZ" sz="3600" i="1" dirty="0">
                  <a:solidFill>
                    <a:schemeClr val="accent1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76808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7864" y="2362200"/>
                <a:ext cx="838200" cy="685800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3612178" y="5185902"/>
            <a:ext cx="160789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hustota energie</a:t>
            </a:r>
            <a:endParaRPr lang="cs-CZ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6820" name="Oval 20"/>
          <p:cNvSpPr>
            <a:spLocks noChangeArrowheads="1"/>
          </p:cNvSpPr>
          <p:nvPr/>
        </p:nvSpPr>
        <p:spPr bwMode="auto">
          <a:xfrm>
            <a:off x="7618040" y="2167136"/>
            <a:ext cx="914400" cy="6858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sz="3600" i="1" dirty="0">
                <a:latin typeface="+mn-lt"/>
              </a:rPr>
              <a:t>V</a:t>
            </a:r>
          </a:p>
        </p:txBody>
      </p:sp>
      <p:sp>
        <p:nvSpPr>
          <p:cNvPr id="76821" name="Line 21"/>
          <p:cNvSpPr>
            <a:spLocks noChangeShapeType="1"/>
          </p:cNvSpPr>
          <p:nvPr/>
        </p:nvSpPr>
        <p:spPr bwMode="auto">
          <a:xfrm flipV="1">
            <a:off x="8046419" y="2942529"/>
            <a:ext cx="23812" cy="7493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6822" name="Oval 22"/>
          <p:cNvSpPr>
            <a:spLocks noChangeArrowheads="1"/>
          </p:cNvSpPr>
          <p:nvPr/>
        </p:nvSpPr>
        <p:spPr bwMode="auto">
          <a:xfrm>
            <a:off x="7765431" y="3704529"/>
            <a:ext cx="533400" cy="609600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76825" name="Group 25"/>
          <p:cNvGrpSpPr>
            <a:grpSpLocks/>
          </p:cNvGrpSpPr>
          <p:nvPr/>
        </p:nvGrpSpPr>
        <p:grpSpPr bwMode="auto">
          <a:xfrm>
            <a:off x="1591072" y="1658888"/>
            <a:ext cx="1828800" cy="762000"/>
            <a:chOff x="960" y="1824"/>
            <a:chExt cx="1152" cy="480"/>
          </a:xfrm>
        </p:grpSpPr>
        <p:sp>
          <p:nvSpPr>
            <p:cNvPr id="76824" name="Oval 24"/>
            <p:cNvSpPr>
              <a:spLocks noChangeArrowheads="1"/>
            </p:cNvSpPr>
            <p:nvPr/>
          </p:nvSpPr>
          <p:spPr bwMode="auto">
            <a:xfrm>
              <a:off x="960" y="1824"/>
              <a:ext cx="1152" cy="48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76823" name="Text Box 23"/>
            <p:cNvSpPr txBox="1">
              <a:spLocks noChangeArrowheads="1"/>
            </p:cNvSpPr>
            <p:nvPr/>
          </p:nvSpPr>
          <p:spPr bwMode="auto">
            <a:xfrm>
              <a:off x="1062" y="1824"/>
              <a:ext cx="991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cs-CZ" sz="2000" dirty="0">
                  <a:latin typeface="+mn-lt"/>
                </a:rPr>
                <a:t>deskový</a:t>
              </a:r>
            </a:p>
            <a:p>
              <a:pPr algn="ctr"/>
              <a:r>
                <a:rPr lang="cs-CZ" sz="2000" dirty="0">
                  <a:latin typeface="+mn-lt"/>
                </a:rPr>
                <a:t>kondenzátor</a:t>
              </a:r>
            </a:p>
          </p:txBody>
        </p:sp>
      </p:grpSp>
      <p:sp>
        <p:nvSpPr>
          <p:cNvPr id="76819" name="Line 19"/>
          <p:cNvSpPr>
            <a:spLocks noChangeShapeType="1"/>
          </p:cNvSpPr>
          <p:nvPr/>
        </p:nvSpPr>
        <p:spPr bwMode="auto">
          <a:xfrm flipH="1">
            <a:off x="2684585" y="2966183"/>
            <a:ext cx="781050" cy="82623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6818" name="Line 18"/>
          <p:cNvSpPr>
            <a:spLocks noChangeShapeType="1"/>
          </p:cNvSpPr>
          <p:nvPr/>
        </p:nvSpPr>
        <p:spPr bwMode="auto">
          <a:xfrm>
            <a:off x="1636835" y="3001353"/>
            <a:ext cx="661987" cy="791062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16" name="Oval 16"/>
              <p:cNvSpPr>
                <a:spLocks noChangeArrowheads="1"/>
              </p:cNvSpPr>
              <p:nvPr/>
            </p:nvSpPr>
            <p:spPr bwMode="auto">
              <a:xfrm>
                <a:off x="533400" y="2286000"/>
                <a:ext cx="1295400" cy="838200"/>
              </a:xfrm>
              <a:prstGeom prst="ellipse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2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sz="32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𝐸𝑆</m:t>
                      </m:r>
                    </m:oMath>
                  </m:oMathPara>
                </a14:m>
                <a:endParaRPr lang="en-GB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6816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2286000"/>
                <a:ext cx="1295400" cy="838200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solidFill>
                  <a:srgbClr val="7030A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840" name="Rectangle 40"/>
          <p:cNvSpPr>
            <a:spLocks noChangeArrowheads="1"/>
          </p:cNvSpPr>
          <p:nvPr/>
        </p:nvSpPr>
        <p:spPr bwMode="auto">
          <a:xfrm>
            <a:off x="5293147" y="2011363"/>
            <a:ext cx="935037" cy="431800"/>
          </a:xfrm>
          <a:prstGeom prst="rect">
            <a:avLst/>
          </a:prstGeom>
          <a:solidFill>
            <a:srgbClr val="FF9900">
              <a:alpha val="5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76839" name="Group 39"/>
          <p:cNvGrpSpPr>
            <a:grpSpLocks/>
          </p:cNvGrpSpPr>
          <p:nvPr/>
        </p:nvGrpSpPr>
        <p:grpSpPr bwMode="auto">
          <a:xfrm>
            <a:off x="5293519" y="1341438"/>
            <a:ext cx="1582737" cy="1778000"/>
            <a:chOff x="3107" y="845"/>
            <a:chExt cx="997" cy="1120"/>
          </a:xfrm>
        </p:grpSpPr>
        <p:grpSp>
          <p:nvGrpSpPr>
            <p:cNvPr id="76835" name="Group 35"/>
            <p:cNvGrpSpPr>
              <a:grpSpLocks/>
            </p:cNvGrpSpPr>
            <p:nvPr/>
          </p:nvGrpSpPr>
          <p:grpSpPr bwMode="auto">
            <a:xfrm>
              <a:off x="3107" y="845"/>
              <a:ext cx="997" cy="1120"/>
              <a:chOff x="3107" y="785"/>
              <a:chExt cx="997" cy="1120"/>
            </a:xfrm>
          </p:grpSpPr>
          <p:sp>
            <p:nvSpPr>
              <p:cNvPr id="76828" name="Rectangle 28"/>
              <p:cNvSpPr>
                <a:spLocks noChangeArrowheads="1"/>
              </p:cNvSpPr>
              <p:nvPr/>
            </p:nvSpPr>
            <p:spPr bwMode="auto">
              <a:xfrm>
                <a:off x="3107" y="1117"/>
                <a:ext cx="589" cy="90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6829" name="Rectangle 29"/>
              <p:cNvSpPr>
                <a:spLocks noChangeArrowheads="1"/>
              </p:cNvSpPr>
              <p:nvPr/>
            </p:nvSpPr>
            <p:spPr bwMode="auto">
              <a:xfrm>
                <a:off x="3107" y="1480"/>
                <a:ext cx="589" cy="90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6830" name="Line 30"/>
              <p:cNvSpPr>
                <a:spLocks noChangeShapeType="1"/>
              </p:cNvSpPr>
              <p:nvPr/>
            </p:nvSpPr>
            <p:spPr bwMode="auto">
              <a:xfrm>
                <a:off x="3410" y="785"/>
                <a:ext cx="0" cy="363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31" name="Line 31"/>
              <p:cNvSpPr>
                <a:spLocks noChangeShapeType="1"/>
              </p:cNvSpPr>
              <p:nvPr/>
            </p:nvSpPr>
            <p:spPr bwMode="auto">
              <a:xfrm>
                <a:off x="3410" y="1542"/>
                <a:ext cx="0" cy="363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32" name="Line 32"/>
              <p:cNvSpPr>
                <a:spLocks noChangeShapeType="1"/>
              </p:cNvSpPr>
              <p:nvPr/>
            </p:nvSpPr>
            <p:spPr bwMode="auto">
              <a:xfrm>
                <a:off x="3833" y="1207"/>
                <a:ext cx="0" cy="273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33" name="Text Box 33"/>
              <p:cNvSpPr txBox="1">
                <a:spLocks noChangeArrowheads="1"/>
              </p:cNvSpPr>
              <p:nvPr/>
            </p:nvSpPr>
            <p:spPr bwMode="auto">
              <a:xfrm>
                <a:off x="3878" y="1207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i="1" dirty="0">
                    <a:solidFill>
                      <a:srgbClr val="00B050"/>
                    </a:solidFill>
                  </a:rPr>
                  <a:t>L</a:t>
                </a:r>
                <a:endParaRPr lang="en-GB" i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76834" name="Text Box 34"/>
              <p:cNvSpPr txBox="1">
                <a:spLocks noChangeArrowheads="1"/>
              </p:cNvSpPr>
              <p:nvPr/>
            </p:nvSpPr>
            <p:spPr bwMode="auto">
              <a:xfrm>
                <a:off x="3424" y="1554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i="1" dirty="0">
                    <a:solidFill>
                      <a:srgbClr val="00B050"/>
                    </a:solidFill>
                  </a:rPr>
                  <a:t>S</a:t>
                </a:r>
                <a:endParaRPr lang="en-GB" i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76836" name="Line 36"/>
            <p:cNvSpPr>
              <a:spLocks noChangeShapeType="1"/>
            </p:cNvSpPr>
            <p:nvPr/>
          </p:nvSpPr>
          <p:spPr bwMode="auto">
            <a:xfrm>
              <a:off x="3425" y="1270"/>
              <a:ext cx="0" cy="2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837" name="Text Box 37"/>
            <p:cNvSpPr txBox="1">
              <a:spLocks noChangeArrowheads="1"/>
            </p:cNvSpPr>
            <p:nvPr/>
          </p:nvSpPr>
          <p:spPr bwMode="auto">
            <a:xfrm>
              <a:off x="3153" y="1253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b="1" i="1">
                  <a:solidFill>
                    <a:srgbClr val="0000FF"/>
                  </a:solidFill>
                  <a:latin typeface="Arial" pitchFamily="34" charset="0"/>
                </a:rPr>
                <a:t>E</a:t>
              </a:r>
              <a:endParaRPr lang="en-GB" b="1" i="1">
                <a:solidFill>
                  <a:srgbClr val="0000FF"/>
                </a:solidFill>
                <a:latin typeface="Arial" pitchFamily="34" charset="0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019969"/>
          </a:xfrm>
        </p:spPr>
        <p:txBody>
          <a:bodyPr/>
          <a:lstStyle/>
          <a:p>
            <a:pPr algn="l"/>
            <a:r>
              <a:rPr lang="cs-CZ" dirty="0">
                <a:solidFill>
                  <a:srgbClr val="C00000"/>
                </a:solidFill>
              </a:rPr>
              <a:t>kde je energie?</a:t>
            </a:r>
            <a:endParaRPr lang="en-GB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délník 36"/>
              <p:cNvSpPr/>
              <p:nvPr/>
            </p:nvSpPr>
            <p:spPr>
              <a:xfrm>
                <a:off x="5401342" y="5191764"/>
                <a:ext cx="2522294" cy="1014317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𝑤</m:t>
                          </m:r>
                        </m:e>
                        <m:sub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𝑒𝑙</m:t>
                          </m:r>
                        </m:sub>
                      </m:sSub>
                      <m:r>
                        <a:rPr lang="cs-CZ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p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7" name="Obdélník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342" y="5191764"/>
                <a:ext cx="2522294" cy="10143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683568" y="3501008"/>
                <a:ext cx="221438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𝑒𝑙</m:t>
                          </m:r>
                        </m:sub>
                      </m:sSub>
                      <m:r>
                        <a:rPr lang="cs-CZ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cs-CZ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𝑄𝑈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501008"/>
                <a:ext cx="2214389" cy="101431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délník 39"/>
              <p:cNvSpPr/>
              <p:nvPr/>
            </p:nvSpPr>
            <p:spPr>
              <a:xfrm>
                <a:off x="2698422" y="3501008"/>
                <a:ext cx="3020635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32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32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32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𝐸𝑆</m:t>
                          </m:r>
                        </m:e>
                      </m:d>
                      <m:d>
                        <m:dPr>
                          <m:ctrlP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𝐸𝐿</m:t>
                          </m:r>
                        </m:e>
                      </m:d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0" name="Obdélník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422" y="3501008"/>
                <a:ext cx="3020635" cy="101431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délník 40"/>
              <p:cNvSpPr/>
              <p:nvPr/>
            </p:nvSpPr>
            <p:spPr>
              <a:xfrm>
                <a:off x="5443390" y="3429000"/>
                <a:ext cx="3161058" cy="1198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32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cs-CZ" sz="32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sz="32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32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cs-CZ" sz="32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32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cs-CZ" sz="32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32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cs-CZ" sz="32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𝑆𝐿</m:t>
                          </m:r>
                        </m:e>
                      </m:d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1" name="Obdélník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390" y="3429000"/>
                <a:ext cx="3161058" cy="11988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délník 4"/>
          <p:cNvSpPr/>
          <p:nvPr/>
        </p:nvSpPr>
        <p:spPr>
          <a:xfrm>
            <a:off x="647630" y="2420888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utoUpdateAnimBg="0"/>
      <p:bldP spid="76808" grpId="0" animBg="1" autoUpdateAnimBg="0"/>
      <p:bldP spid="76810" grpId="0" autoUpdateAnimBg="0"/>
      <p:bldP spid="76820" grpId="0" animBg="1" autoUpdateAnimBg="0"/>
      <p:bldP spid="76821" grpId="0" animBg="1"/>
      <p:bldP spid="76822" grpId="0" animBg="1"/>
      <p:bldP spid="76819" grpId="0" animBg="1"/>
      <p:bldP spid="76818" grpId="0" animBg="1"/>
      <p:bldP spid="76816" grpId="0" animBg="1"/>
      <p:bldP spid="76840" grpId="0" animBg="1"/>
      <p:bldP spid="37" grpId="0" animBg="1"/>
      <p:bldP spid="3" grpId="0"/>
      <p:bldP spid="40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368300" y="1037679"/>
            <a:ext cx="840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elektrická </a:t>
            </a: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potenciální energie soustavy nábojů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368300" y="4343400"/>
            <a:ext cx="8407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cs-CZ" dirty="0" smtClean="0"/>
              <a:t>energie </a:t>
            </a:r>
            <a:r>
              <a:rPr lang="cs-CZ" dirty="0"/>
              <a:t>elektrického pole</a:t>
            </a:r>
          </a:p>
        </p:txBody>
      </p:sp>
      <p:sp>
        <p:nvSpPr>
          <p:cNvPr id="66567" name="Oval 7"/>
          <p:cNvSpPr>
            <a:spLocks noChangeArrowheads="1"/>
          </p:cNvSpPr>
          <p:nvPr/>
        </p:nvSpPr>
        <p:spPr bwMode="auto">
          <a:xfrm>
            <a:off x="6156176" y="1592839"/>
            <a:ext cx="2209800" cy="1447800"/>
          </a:xfrm>
          <a:prstGeom prst="ellipse">
            <a:avLst/>
          </a:prstGeom>
          <a:noFill/>
          <a:ln w="28575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972740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energie soustavy nábojů vs. pole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délník 15"/>
              <p:cNvSpPr/>
              <p:nvPr/>
            </p:nvSpPr>
            <p:spPr>
              <a:xfrm>
                <a:off x="1385211" y="4853279"/>
                <a:ext cx="6067109" cy="1384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𝑒𝑙</m:t>
                          </m:r>
                        </m:sub>
                      </m:sSub>
                      <m:r>
                        <a:rPr lang="cs-CZ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cs-CZ" sz="32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32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cs-CZ" sz="32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𝑒𝑙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cs-CZ" sz="3200" b="0" i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</m:e>
                      </m:nary>
                      <m:f>
                        <m:fPr>
                          <m:ctrlP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cs-CZ" sz="32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32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cs-CZ" sz="32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cs-CZ" sz="3200" b="0" i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</m:nary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6" name="Obdélní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211" y="4853279"/>
                <a:ext cx="6067109" cy="13840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800202" y="1709951"/>
                <a:ext cx="3987822" cy="1186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r>
                        <a:rPr lang="cs-CZ" sz="28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cs-CZ" sz="28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sz="2800" b="0" i="1" smtClean="0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800" b="0" i="1" smtClean="0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cs-CZ" sz="2800" b="0" i="1" smtClean="0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cs-CZ" sz="2800" b="0" i="1" smtClean="0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800" b="0" i="1" smtClean="0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cs-CZ" sz="2800" b="0" i="1" smtClean="0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2800" b="0" i="1" smtClean="0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800" b="0" i="1" smtClean="0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cs-CZ" sz="2800" b="0" i="1" smtClean="0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02" y="1709951"/>
                <a:ext cx="3987822" cy="11866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délník 17"/>
              <p:cNvSpPr/>
              <p:nvPr/>
            </p:nvSpPr>
            <p:spPr>
              <a:xfrm>
                <a:off x="4644008" y="1709951"/>
                <a:ext cx="3559564" cy="1186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sz="28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f>
                            <m:fPr>
                              <m:ctrlP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cs-CZ" sz="28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cs-CZ" sz="28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cs-CZ" sz="28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sz="2800" b="0" i="1" smtClean="0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800" b="0" i="1" smtClean="0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cs-CZ" sz="2800" b="0" i="1" smtClean="0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2800" b="0" i="1" smtClean="0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800" b="0" i="1" smtClean="0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cs-CZ" sz="2800" b="0" i="1" smtClean="0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8" name="Obdélní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709951"/>
                <a:ext cx="3559564" cy="118667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2915816" y="2896623"/>
                <a:ext cx="3346044" cy="1396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r>
                        <a:rPr lang="cs-CZ" sz="36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cs-CZ" sz="36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36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cs-CZ" sz="36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896623"/>
                <a:ext cx="3346044" cy="13964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6" grpId="0"/>
      <p:bldP spid="66567" grpId="0" animBg="1"/>
      <p:bldP spid="16" grpId="0"/>
      <p:bldP spid="3" grpId="0"/>
      <p:bldP spid="18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04" name="Group 8"/>
          <p:cNvGrpSpPr>
            <a:grpSpLocks/>
          </p:cNvGrpSpPr>
          <p:nvPr/>
        </p:nvGrpSpPr>
        <p:grpSpPr bwMode="auto">
          <a:xfrm>
            <a:off x="2514600" y="47625"/>
            <a:ext cx="4495800" cy="6810375"/>
            <a:chOff x="1392" y="30"/>
            <a:chExt cx="2832" cy="4290"/>
          </a:xfrm>
        </p:grpSpPr>
        <p:pic>
          <p:nvPicPr>
            <p:cNvPr id="55298" name="Picture 2" descr="elst energie"/>
            <p:cNvPicPr>
              <a:picLocks noChangeAspect="1" noChangeArrowheads="1"/>
            </p:cNvPicPr>
            <p:nvPr/>
          </p:nvPicPr>
          <p:blipFill>
            <a:blip r:embed="rId2" cstate="print">
              <a:lum bright="-18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0"/>
              <a:ext cx="2813" cy="4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303" name="Rectangle 7"/>
            <p:cNvSpPr>
              <a:spLocks noChangeArrowheads="1"/>
            </p:cNvSpPr>
            <p:nvPr/>
          </p:nvSpPr>
          <p:spPr bwMode="auto">
            <a:xfrm>
              <a:off x="1392" y="1680"/>
              <a:ext cx="2832" cy="26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5307" name="Group 11"/>
          <p:cNvGrpSpPr>
            <a:grpSpLocks/>
          </p:cNvGrpSpPr>
          <p:nvPr/>
        </p:nvGrpSpPr>
        <p:grpSpPr bwMode="auto">
          <a:xfrm>
            <a:off x="2483768" y="44624"/>
            <a:ext cx="4495800" cy="6810375"/>
            <a:chOff x="1392" y="30"/>
            <a:chExt cx="2832" cy="4290"/>
          </a:xfrm>
        </p:grpSpPr>
        <p:pic>
          <p:nvPicPr>
            <p:cNvPr id="55305" name="Picture 9" descr="elst energie"/>
            <p:cNvPicPr>
              <a:picLocks noChangeAspect="1" noChangeArrowheads="1"/>
            </p:cNvPicPr>
            <p:nvPr/>
          </p:nvPicPr>
          <p:blipFill>
            <a:blip r:embed="rId2" cstate="print">
              <a:lum bright="-18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0"/>
              <a:ext cx="2813" cy="4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306" name="Rectangle 10"/>
            <p:cNvSpPr>
              <a:spLocks noChangeArrowheads="1"/>
            </p:cNvSpPr>
            <p:nvPr/>
          </p:nvSpPr>
          <p:spPr bwMode="auto">
            <a:xfrm>
              <a:off x="1392" y="2400"/>
              <a:ext cx="2832" cy="19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5310" name="Group 14"/>
          <p:cNvGrpSpPr>
            <a:grpSpLocks/>
          </p:cNvGrpSpPr>
          <p:nvPr/>
        </p:nvGrpSpPr>
        <p:grpSpPr bwMode="auto">
          <a:xfrm>
            <a:off x="2467892" y="41101"/>
            <a:ext cx="4497390" cy="6772275"/>
            <a:chOff x="2007" y="30"/>
            <a:chExt cx="2833" cy="4266"/>
          </a:xfrm>
        </p:grpSpPr>
        <p:pic>
          <p:nvPicPr>
            <p:cNvPr id="55308" name="Picture 12" descr="elst energie"/>
            <p:cNvPicPr>
              <a:picLocks noChangeAspect="1" noChangeArrowheads="1"/>
            </p:cNvPicPr>
            <p:nvPr/>
          </p:nvPicPr>
          <p:blipFill>
            <a:blip r:embed="rId2" cstate="print">
              <a:lum bright="-18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7" y="30"/>
              <a:ext cx="2813" cy="4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309" name="Rectangle 13"/>
            <p:cNvSpPr>
              <a:spLocks noChangeArrowheads="1"/>
            </p:cNvSpPr>
            <p:nvPr/>
          </p:nvSpPr>
          <p:spPr bwMode="auto">
            <a:xfrm>
              <a:off x="2008" y="3240"/>
              <a:ext cx="2832" cy="10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55302" name="Picture 6" descr="elst energie"/>
          <p:cNvPicPr>
            <a:picLocks noChangeAspect="1" noChangeArrowheads="1"/>
          </p:cNvPicPr>
          <p:nvPr/>
        </p:nvPicPr>
        <p:blipFill>
          <a:blip r:embed="rId2" cstate="print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910" y="25574"/>
            <a:ext cx="4465638" cy="676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11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784225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2819400" y="433388"/>
            <a:ext cx="35242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defTabSz="449263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2800" b="1" i="1">
                <a:solidFill>
                  <a:srgbClr val="FFFFFF"/>
                </a:solidFill>
              </a:rPr>
              <a:t>Více o elektrickém poli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0813" cy="1141413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jak uchovat elektrickou energii?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46474" y="1127124"/>
            <a:ext cx="2845406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ea typeface="MS Gothic" pitchFamily="49" charset="-128"/>
              </a:rPr>
              <a:t>v kondenzátoru!</a:t>
            </a:r>
            <a:endParaRPr lang="cs-CZ" sz="2800" dirty="0">
              <a:solidFill>
                <a:prstClr val="black">
                  <a:lumMod val="75000"/>
                  <a:lumOff val="25000"/>
                </a:prstClr>
              </a:solidFill>
              <a:latin typeface="Cambria"/>
              <a:ea typeface="MS Gothic" pitchFamily="49" charset="-128"/>
            </a:endParaRPr>
          </a:p>
        </p:txBody>
      </p:sp>
      <p:pic>
        <p:nvPicPr>
          <p:cNvPr id="97282" name="Picture 2" descr="Electric Condense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86" y="1916832"/>
            <a:ext cx="33337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11560" y="4869160"/>
            <a:ext cx="39192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+mn-lt"/>
              </a:rPr>
              <a:t>William &amp; Robert Chambers </a:t>
            </a:r>
            <a:r>
              <a:rPr lang="en-GB" sz="1600" i="1" dirty="0">
                <a:latin typeface="+mn-lt"/>
              </a:rPr>
              <a:t>Encyclopaedia - A Dictionary of Universal Knowledge for the People</a:t>
            </a:r>
            <a:r>
              <a:rPr lang="en-GB" sz="1600" dirty="0">
                <a:latin typeface="+mn-lt"/>
              </a:rPr>
              <a:t> </a:t>
            </a:r>
            <a:endParaRPr lang="cs-CZ" sz="1600" dirty="0" smtClean="0">
              <a:latin typeface="+mn-lt"/>
            </a:endParaRPr>
          </a:p>
          <a:p>
            <a:r>
              <a:rPr lang="en-GB" sz="1600" dirty="0" smtClean="0">
                <a:latin typeface="+mn-lt"/>
              </a:rPr>
              <a:t>(</a:t>
            </a:r>
            <a:r>
              <a:rPr lang="en-GB" sz="1600" dirty="0">
                <a:latin typeface="+mn-lt"/>
              </a:rPr>
              <a:t>Philadelphia: J. B. Lippincott &amp; Co., 1881)1173</a:t>
            </a:r>
          </a:p>
        </p:txBody>
      </p:sp>
      <p:pic>
        <p:nvPicPr>
          <p:cNvPr id="8" name="Picture 102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5214646" y="1867596"/>
            <a:ext cx="2669722" cy="3293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17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683568" y="1916832"/>
            <a:ext cx="7770813" cy="1141413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dielektrika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AutoShape 2" descr="data:image/jpeg;base64,/9j/4AAQSkZJRgABAQAAAQABAAD/2wCEAAkGBhQSERUUExQUFRUWGBgZFhcXFhcYHhoeGhcXGR8bHxcaHCYeHBokHRcYHy8gIygpLSwtGB8xNTAqNScrLikBCQoKDgwOGg8PGiolHyQuLC4sLCwwLCwsKiwqLyksKTQtMCosLCosLCwsLCwqLCwtLCksLSwuLS0sLCwsLyksLP/AABEIAMIBAwMBIgACEQEDEQH/xAAcAAACAgMBAQAAAAAAAAAAAAAABQQGAQIDBwj/xABUEAACAQIDBAQICQgHBgQHAAABAgMABAURIRIxQVEGE2FxByIyQlKBkaEUIzNTYnKCkrEVJENzorLBwhY0Y5Oz0fBEg4TD0uElNXSjFzZFRlVk8f/EABoBAAIDAQEAAAAAAAAAAAAAAAIDAAEEBQb/xABBEQABAgIGBwYDBgQGAwAAAAABAAIDEQQSITFBURNhcYGRscEiMqHR4fAzQlIFFCNigvFyssLSFSRTkqLiNEOT/9oADAMBAAIRAxEAPwDzz4rEx5sV6B3JP/k/4/hVrm2aNijqVZTkQdCDTO6wpWUzWpZkXV0PykXacvKTk49eRpnbYlHfKIrpgk4GUVwfO5JJ/Bv9HE12itba3LFvpqwwsXOY7QCbJlmIxZ6asMJhR+jnSYIpt7kdZbPoRvKfSX8cvWO2P0k6NG2IZT1kD6xyDcRyOXH8fwX4nhklvIY5VKsPeOYPEdtNujnSURAwTr1ls/lKddnPzl5Hj/3qOYWHTQbQbxnrGvmrcwwzp6PaDaRg7WNfPHNV2invSPo4bciSNust5NY5Br9k8m/H2gIq1Q4jYjazblshRWxWh7DYiiiijTEy6P4gIZ0dtU1WQc0YbLD2E1yxfDjBNJEddhiAeY3g+sEH11Dp5jHx1tBceco6iTvQZofWhy+xSXdmIDnZ1HVZ3diKHZ2dR18Eiqbg04SeMt5O1st9VvFb9kmoVZppExJOcKwIXS6gKOyHerFT3g5Vypnj4zlEnzqJJ62UbX7YallUwzaCqY6s0FPb3XDrc+jNOvtEbfxqL0Zu+qvLd/RlQnu2hn7qlEZ4YPo3JH3oh/00kVsjmOFIY2sxzDm7xSqPYHD8x5zVu8K9rsYpP9MRuPtRrn7waR4nHndFOTLH90Kn8KunhJt+uu7CUbriGL3Of4MKp+FjrsQi/tLhP2pR/nWWhPP3ZhODZcLOie/4vvFTvCVNtYrdnlKV+6Av8tVmnPTSbaxG8bncTf4jUmrZRhVgsGockRvRRRRT1SKzWKn4FhLXVxFAm+RwufIcW7gMye6hc4NBcbgovVPB7CuHYTNfSDxpRtKDxVSVjX7UhJ7gK8kv715pHlkYs7kszHiTXo/hjxpV6mwh0jiVWYDh4uzGp7VTX7deYVyvsyGXh1KeLYhnsb8o4Jjz8uSKkWNk80ixxqXdyFVRvJNcVUkgDUmrRdsMOiaFSDeSrlOw/QIw+RU/OMPlDwHiDzq6UR5bINvN3mdQ9EAXHF71LaI2luwcnL4VOu6Rgc+rQ/MoePnsNrcFquGg1iiYwMEuJzKhRRRRRqkUUUVFFIs714nDxsVYbiP9ajspubaO81iCx3HGLcknbH6L/Q3HhypBWQaW5k7RYUp8OsawsOfnmPYVmscXSVBa32YC6Ry5ePCd2Rz1Kcwd34KcawSS2fZfIg6o66q68CpqbHfpdAJcHYlAyS458lly1I+nvHHMbpNrfGDO0vULQnUZamPPdJG24qd+mh9ueUVobuyNrereo5G/GK0JxLBrLc9beo5G+P0d6SdSDFKvWW8mjodcvpLyPH/vWvSLo71GzLE3WW8mscg/dbkw9+XeK4Y5gLW5VgwkhfWOVdzD+DDiK79HekXUbUUq9ZbyaSRn95eTf65VZFumg2zvGfk4ehVltv3ij2zvGfk4eh1KZLQhFfQq2YzHAjgeR49xrhVmxPChbZSIeus5txH4E+bIuuR7+0UkvrLqyCDtIwzRvSH8GG4jga0Q4oeJj36haYUZsQTGPuWojEKJT3o58Yk9t86m1H+sizce1dtfXSKpOHXphlSRd6MGHqOeVXFaXNIF+G0XIozC9hAvw2i0eKjUU16S2QiuXC+QxDx/Ucba+45eqlVExwc0OGKJjw9ocMU0vPGtYG4q0kZ9REg/xG9lK6a2njWky+g8UnqO1Gf3lpVQsxGv16oYdkxkedvVPbfXDZey4iPtjkH8KRinlj/5dc/roPwlpFQwr37egQQe88fm6BenXp63DMMuPmBcIfsRsV98Xvqm9CEzxKzH/wCxD7pFNWfArza6P3iZZtDKpHYJCqk+xnHrqu+D4Z4pZ/r4/wB4VzYILIUdv0l3jN39S0SNets8Eu6QSbV3cNzmlPtdjS+u9+2crnm7H3muFdVgk0BQooooo1FkV6/4L8Ijsrea7nHjiIM39nGRthf1ki7J7FeP0jXnXR2xTJ7mZdqGDLxTulkOexF3Egs3JEbiRVv6Z4m8GGQQO2c94xubg7jkW2gCOGbZDL+yyrkfaM44bRm/MQDsvPhzGtMZZaqDi+JvcTyTSHN5GLH1ncOwbh3VEFFWHo9hsaRm8uVDQodmKI/p5d4T9WujOeWS72rpOc2E2wagOQCC9SLBBh8K3Lj86lXO1Q5fFKf9oYekf0YP1+C51eRySSSSTqSdcyeOdSMTxKS4leWVtp3ObH+AG4ADIADQAAVFqQ2Edp15v8hqHqoUUUUU1UiiiiooiiiiooiiiiooinFhi6lBDcAvF5pHlxE8UJ4c0Oh7DrSeihcwOEigewPEirRBO1oOrkAuLObUEbm+kp8yQcRoefOoGOYF1QWWJust38iQcD6DDzXHvrhheMGLNGUSQv5cbbj2g+a44MPwpxbS/BlMkX5xZy+LLG29fouB5Ljg40OWnKshD4bpi88HeTufLC4PhPrC88HeTvA8oHR7pD1G1HIvWW8mkkZ/eXkw/h3ETsQwtYAPG6yzmOccoGZjbnlwYbiPOA5gZQcawNUUTwMXt3OQPnIfQccDyPGjo/j3U7UUq9ZbyaSJ/MvJhUc2t+LC3jOXJw9Co5tb8aD+oZy5OHjccJLLyzaJyrZdhGoIOoYHiCNQaj1bcRwTJUjDB43zNpNzz1MLHgSd2e5uwnKqOhBIIII0IPCtEKKIgmFqgxhFbMe/eIwNidYn8bZ28vGMtA/q8dP2WI+zSOnmCfGW11Dx2FmXvibI/sO3spHVQrKzcjzt9FUGyszI+Bt6y3JrgQzFwnpQOfuFZP5D7aVmmnRoZz5elHMvthk/jlSqib3yNh5+SJtkRw2HmOieWA/8Puf1sH/NpHT20OWHT/SnhHsWU0jFDC7z9vQIYPef/F0C9D8G9oJLS9hPlXEMgQczCgb27Ui1XfB6f/FLP9fH72pz0PxH4NfYep3bPj/8QT/KY6gYVZ/BccijOgivUX1CYAH2ZGubaHxh9TZjxbyAT4RLmhxzPCdirN4PjH+s34muNT8fh2LqdfRlkHsdhUCuswzaCrRUixsnmkSONSzuwVVHEk5AVHqyYZ+aWjXJ0mn24rfmqeTNKPUeqU/Sk4rQxH1RZebBt92nUrCZ2Vgt1e22HwkNbwsdtxukbQzTdx2Qi/RVOJNJ+nOO/C76WUeQDsRfUTxV9uW19o076Hxm2w2+vdzFRbQntkI2yO5SPYapMELOyqoLMxAUDUkk5AAcyaxQGgxnOwZ2d57Tjy4FEbkx6O4J8JlIZurijUvPKd0aDecuLHRVXixArbpHjfwiQBF6uCJdiCL0EBz15uxzZm4knspj0kmFrELCIglSGu3Xz5Rn8WDxjizKjmxY8qq9aYf4h0pu+XZnv5bShNliKKKK0KkUUV2tLR5XVI1Z3Y5Kqgkk8gBvqiZWlRchVj6PdC3uEM8rrbWinx55Nx+ii75H7B7asWDdCY7Zsp4/hl4BtCzjYbEXHauZvJUDfs55czka449j0TSBrhxfzr4scEW0lpDwCjZyaXLQZJkDxZq5r6W6IakHj5A2fqMhlWRhsr1ouN4TH4iYZLcKugmkndGf6RVRsjXgOGVZpjBa9IHUNH1kKEeLGjRwqo4ARAjZHZlRWEugztiD/wCzuliK32FT5uiTsC9s6XKD5vRx3xHxvZnSOSMqSCCCN4IyPsrMM7IQykqRuIJBHrFPE6VmQBbuJLhfSbxZB3SLr7c67X4rPzDgfI+CwfjQ/wAw4HyP/FV+irD+Q7ef+qzhW+ZnyQ9yyeS3upTiGFSwNsyxsh+kN/cdxHdRMitcZY5GwpjI7HmrccjYVEqbhmKPA+0mRBGTKwzV14qy8RUKimEBwkUxzQ4SNytdnOIw09sNuBhlc2znPZB5+knovvHHtX41gyqontyXt3OWvlRt6D9vI8aXWF+8LiSNtlh7+YI3EHcQaslhdjJ5rdAVI/OrQ6grxZOaceaHsrE5roTqw/fUdeR3FYHtfAdXb++o68nbjmluAY4sYaGcF7eTy14qeDryYe+p3SjBDs9aCHyALON0qHRZfrblcc9k+dS7G8HVAs0JL28h8VjvQ8Y35MPeNan9Eukax/EXGsDE5E+YWGR+wwJBHbnVPs/Ghbxnnv8AeAQxBL/MQd4zz3557QEv6JzBbuIN5Lkxt3SKU/mpXPCUZlO9SQe8HKmmOYW1ndbIOYUh425rnmp92XeDR0thC3k2W5m2x3OA/wDNT2PDnhzbnDl+60Q3tfED23ObyP8A2WvRX+tR9z/4b0ppv0YHxzN6EM7f+04/EilNGPiHYOqa34rtg/qTuXxcNQfOXDt6kjVfxc0sw60MsqRje7Bfacs/Vvpp0j8RLaDjHEGb60p6w/slR6q54MOqiluDvA6qL68gIJH1U2j3laWx0oZcLyTLebOiSxxEIuF5JlvMh0XDFcR2rl5E0Af4vsCZBPcoqz+EKTK+gvU8m4jgnH1lADDvzQH11R6ub/nWCA75LCXI/qp+PcHAFJjsEN8N2HdOx13iBxWyG2q2qMOiXeES12MTustzSmQd0oEg9z1XKtfTIdbDZXY/SwCKT9Zbnqzn2lOrNVSn0UzgtBvFh2iw+IVuvU/A8Ja5njhUgF2yLHcoGrOfoqoLHsBqR0mxVZ5yYwRDGBFAp4Rpouf0jq5+k7VNwb4ixubjz5SLWI8gw25j9wKn+9NL+jOG/CLyCHg8iA92evuzoS8VnRHXNHqfLir1K59O4fgmE4fabmfank78tPfIw+zSLo+Pgds183yrForMH0svjJu6MEAH02Ho1ZPCpbvd4zFaxb1SKIcl2s5CT2APmewVTul+KpLPsQ/1eBRDAOaLn45+k7FnJ+l2Vz6CDEgMafnm92xxnLfdsBROsKRsaxRRXaS0VmgV6B0c8HKRxC7xV/g9vvSMnKSXjkF8oA8gNojkNaz0ikw6O2s87ALSTkBirAJVd6L9DZ75j1YCRKfjJnzCL2c2fki5k1fLi4s8IQxxswlIycoV+EydhfVbSM8tZCMtFIzrtL0iu75Oqw2JbGxjBHXtlHkvEhvN7djM821quHGMPw7+rKL25G+eUfFqeaJxPb+1XGfEi0l0nj9Df6zcNluoTtTJBtylx4Rd3sOcpjw7DwdrZOaBvpEMduZz6Uh14cqjt0vssPBXDYetl3G6mGZ+wumQ9ncaqWOdJLi8fbnlZzwG5V+qo0FK63MoJePxjZ9IsbvN7t9mpDWyTq56ZXrsWa6nzOpykZR6lUgAdwopLRW0QIQsDRwCGZRRRRTlSKb2HSaaJdgkSRfNSjbX1A7vVlSiihcxrxJwmgfDa8ScJqw7FncbibSQ8DnJEfX5aevMVBxLo9NANpl2ozukQh0P2hp6jlS9EJOQBJ5DWpmHYvNbk9W7JnvXeD2FTofWKVUezuGeo+d/GaTo3s7jp6j538ZqBUizvHidXjYqynMEf691OPh9rcfLR/B5D+khGaHtaEnT7J9VR73o1IimSMrPF85EdoD6y+Uh7xU0rT2XiW2477lemaezEEp53Hfcdl+pOsPvUdXkjQFGH53ajcR89Fyy35eaezcgxrCOoYFW24pBtRSDzl7eTDcRwNRLO7eJ1kjYqynMEVb7KSK5hcZBY2OcqD9A+4Txj5knIMvDPllSHAwHVh3T7/bO7JZXh1GfXFrTf7zGBxuNskvw0G+tzAdZoFLQNxZdNqM+4ionSoZvC3F7eEnvC7B/crGGl7K+TrPFKOA/LZbQkHiCpzB7qZ+EJc5IWyy8RkOW7aSV9r3nP10INWO0N7pmRvv6FC01KS0N7rgSN9p4yB4pVhQ2La5k5qkK97vtH9mM+2ufR3DxLMNvSKMGSU8kXUjvOijtNd8SQx29vAB4z5zOBvzfxUGXPYXP7dSrq0aKMWcSl5nKtcbOpzz8WIcwuebdp7KYX2GV7jwAsn7zCaX2GRtcTuAsJ6jWQlc7yXlySBm8rnIcs+HYAPYBXTHLpc1hiOcUOYDemx8uT1kADsUVIupltUaKMhpnGzNIuoUcYkPH6Tcdw0zzRGmsFaRwF3n5J0NtYggdkXefQLFWboDjCQ3JjmP5vco0E3Yr6Bvstkc+GtVmsijiwxFYWHFagZK92ODvleYRL8sr9da/SkjGqr+ti1Haq1RCNavtvcNiNtHLExGI2KgjLypokOasOckfLeRzpf0qsFuYhiUC5LI2zdRgaRTHeR/ZyeUDwJI5Vgo8UseWvvJkdTvJwtGuYvREKJ0hOxZYfEOMUsx75J3TP7sKD1Uz8EdvniIfLPqopZPXs7A970u6Rrt2WHyjXKOWBuxopncD7kymrL4EYc7ic5blhX1NcR5+4UulOq0GJ+ocXEFW3vBbdIbvq7jFr3zjK1nAfpMNmRgeaxIR/vBXmhq6eEK42UtofS626fta5lZlz7REsftqmyRFcswRmMxmCNOfdWmgsqwgd25tg5T3oXG1aVKw3DZLiRYoUaSRjkqqMyf8h2nQUy6MdEZr1jsZJEmssz6JGO08W5KNT769Bnt7bDoCm29vE48dgB8LuhyC/wCzwHkcieOR31SKa2GdGy12WW2XLkLVA2dqgdH8GispNiCJcQxEcBrb2p5s+53HPMAHcQRrxxrELeGUzX835SvPmlOUEX0SdxAPmgZcxxqvYx04d4+otkW1tvm497dryb2Pu76rNIhUN73aSMZE8ZZTHdGpu9xRF2ATvpD0xuLzSV8ox5MSDZjXlko395zNI6KK6cOGyG2qwSCXOaKKKKNRFFFFRRFFN/6Qc7e1P+6y/dIrH5Zj42lue4zj8JaXWd9PJJrvHy+I9EpopuMUt+NmvqmlH4k0G9tDvtpB9W4/6ozVV3fSfDzU0jvoPh5pUrkHMEg8xUtcWl3FtscnAf8AfBqWJbI747le6SNv+WKNmxPnXS/Zib+YVReDe08EJiA95p4T5TUb4dG3lwr3ozIfftL7qk2VzGjbcM80D8yMx62Q5kfZoWzsz+nnHfbqfwlrtHgUDeTcsf8Ahpf5c6AuZKRnwPUJbnwyJGtwPUEJl1cdz8qkbOf01syhj2tbts7X2QDUSTAri0broT1ir5yg5gHeJImG0oI3gjLtoToYW8iYHvguR/yjTvDejGJQ6wzrkODGQD7siDSsb4rIYk14lk6YHpy1LC+MyEJNeJfS6YHpy1LhiNkl/addAMpIR4ybyF4pzKjUoeWa8BTDGLIXVvZMdA2TSNyUIWkb9g0XFrcxMJDAqTtp1lsxybcSHiyIOfPTWosikQh1VNZGdlXUKBkMmTghzIyOhFZQSZFpsBJFs5TEjundin0L7MjUxgiwngNa4ytBlMEGdt07jfgQucNq5ke62Qsz+NEH0S3iy2VlcncdkAIu85Z5HSltniCJKsVtm+2cpp2HjOufjgZ+RHlmSd5yzJG6md063SBp7lBqT1KukQzBy2mJ2mLHLPPZ3HTIUsuoEClEuLOFD5QjMzsw+k/Vkkdmg7K0w7bHdZCXiZcOaS1siWRBaLJSMhKzaZYWSxvtVYfect2ela05/JdqN94D9SCQ/vbNY6uyXz7mTuSOMe0sx91dHSjAHgV0tMMAeB6gJRUqzw2SXMoug8pjkqr3udB6zUz8qwp8lbJn6UzGU/d8VPapqHe4pJLltsSBuXQKO5Bko9Qq5vNwlt9PNFWe64S2+Q81Osr5bORZIXLzoc1dc1RT7mf3D6wq74ZiYu2a5tkDTFNm9w8+TPH5zwjn52yNVOoz87zCrrhELpBG+HLG9xs5yyZq06NrmscT+SuW50DMc943VipkFpAd810zdsOrZaDaE2GJX2p7F0IZ7eWCI521wVuLGWTJCsq5hoHU+N1hj2h4oOfVqe6f4E7KFbi4VZutbq0ZtlGVBsyAjJnyZtct6Ad9c+j/AExWWXqsRVra4YptO4MaSFMthyCPibhMhlIPFO5huykWmIJYYrfyonVkwMQkmSrJJtI2agHyXObAAnf6hw6QY74UWjuvIBGRtAvx2iWZAJkNcKEYjhUE1TunnSJlxCdYVjQRN1QcIC+USiMeO2ZXyPM2a6dDugkl8Tc3cjR2wzLSO3jSZbwpbgOLnQdp3b4bgEJke+xBtmBnLKmTZyszFiAB4xQcSN/Mb6k9KfCLbXGSLBNJEoAWN5BDHpuzihG0cuA6wAcAK6JfEqNgUYXCRflLKcpnfYgfDMNxD78lN6TeE2GFFtsNjVUj0V8vFU+kqnyn/tG9Q415+llc3bs6pPO7HNmCvISe0gGp39MZF+RhtYORjgQt/eS7b+vaqHedILqfSSeeQeiZHI9S55AdgFa6LRfu7ZMaBmSZk7f3Si6d6kHobcr8oscP66aGI/ddw2fZlWDgUK/KXtv2iNZpT6iIwn7VQ4sDuG8mCZu6Jz+AqZH0Jv23WV1/cS/iVrQXy70QDgOc0O5a9VYrve6l7BHHEPvF5D+zWv5RtlHiWpbtmndvdGI6nL4N8RIz+CSgfSAX94ig+Du9G+OJfrXNsv4y0GmgYxB/uHSSuRyS6bHM1KrDbxg6eLEGOvJpC7DvBzpYasa9BJvOnsU+te238HNZPQrLfe4eP+I2v3FNG2PBHdPVSRVaoqy/0Pj/APyNh9+4P4QUVf3mHr4HyVVSo5xSz4WTH61w/wDBRWfy3a8LGP1zTH+apH9CSvytzax9hlzPsArH5EsU8u9L9kULH3k5UivANxcdheeS5dejnul52F55WKOOkUQ3WVt6+tb8XrH9JxwtLMf7on95jUjrsNTdHdSn6TIg/Z1rH9JLdPkrCHvkZ5fcSKkgbobjtPmZ+Ckge7Ccdp83T8Fx/pW/CG0Hdbx/xFTbbFsQk0iiz+pax/j1dRz04uB8mIYR/ZxIPeQTUG66S3Unlzyns2yB7BpV6En5Gjbb06q/u7nf+tg229Oqsqpio1eQQDm7wx+7f7q5SXco+WxbLsiaWQ/sgD31TWcneSe+sAUQouchsaOs0QoU76o2NA51la5MdgXfPf3B7ZeqU+9mrW2x15XCW1qhY7tsvO3eTI2yB25ZVFwXojJMBI4ZIuBClmfsRBqe85Ac6sf5HMahZdiytCfHUuDNNlwZlz3+iNByNZojoDOyDM7egvOoDbJZYr6PDNUGZ29BedQG2S3CO0WT3DSSOwjjEZ2Y9vMeKqpkHA85/JA3ZmiDBnADQsx+PCdYnzZXMsV3AcdeBFSbW4tQGu123WL4tCw2EVcjmsab9xyzOpL95pde4y9xhUshyTKYKAnigLkni6b/ACqxiuTJokJgGYxOrVuSINMpMMGHCsa5wDpgSmcJahhYuXSvDrZJFWRWjLAn4RGo2Sdog7UWfLLPZIOu46VWMQwOSJQ/iyRHyZYztIewnep7GANP7HEkntQk+qKVSRt5TMZRTDuy6thxGzxpIzz2MzKGyPEeUkinUHI6MhGozro0euwVJ2jO47Mv2sW2i6Rg0ZM3DO47MtloustSo0VeMK6BviEYnjQWi5gO0uYhbM5ZxsfGzz8zUcjwrWW6wyxJWOJr+ddC82ccKkcoh4z68Go/vrC4sYC5wvAw2m4cV02GsLbNqqdhhU07bMMUkp5IjOf2QasCeDG+y2pUjt15zzRRe5m2vdXPEfCPfSrsLN1EfCO3AhUdmSZE+smq3LKWJLEkneScz7TR/wCZd9LeLv7eqOxWo9CYU+WxOxXsjaSY/sJl7DR+RcMTVsRmfLhFaMPY0jj8KqedZRCSAASToANc6mhiG+Idwb5HmpMZK+jpJYCMxNPis6EZbLG3Ay7NvbI9WVb2OFdXC1zOGVVdEiikB2pNzbJ3EII8tRzGVZtMNjwaJZ7pVlv3GdvbtqIRwllHpcl/jmVt3QyOLFbEtdyFnTrg7abQLyRvtqSCFIVQoyGgJA0riUiO2CzSMnUmAXXz2CV2E8cM10KHSDBeqzh89o8ge8Mixo211XVvJGIsxkuYbaVdpss8st3OrYjYZIPzS2tJOxPgjP8A3dyFOfcaX9CekmaT2co+PtttA6qC7QxswKgEfGdWST1Zz2lJAGYqt9IuiMMsoWIxW9w4Dxptfm1yp3PBKx+LJ+bc5AnIGlOZpIxbELmyutm2WchLjMyxkpS6Tp31wFY7/EPg/lLf2w5jC7Er99QR76Uv0vRxkMbvYxy+CZZf3cgqmx4zf2EhjEtxA6aFCzDL7B0y9VTx4Rpn/rMFpdczLAob76bJz7a2igOAmADrFXq0/wAyxVk3mvVf/wC4Zz2PHeL7gWFQpcCWT/6zbv8ArHuV/eQ1HGL4VL8rZT259K3n2h9yUH2Z1uOjeGy/IYl1Z9G5hZf/AHEJX3Uxo0d9dv6Wn+RpVXrmegW1uxHDG/4kr++grA8G058iexf6t3Cf4iureC27YZ27210OcE6H3NsmkmIdEryD5W2nQDiY2y+8Bl76dDjVzJkZpORAnwmFRGpN/wD4WYh5sUbfVuLc/wDMrnJ4MMTH+ySnuKt+DGqvW8dyy7mYdxIrTVpP1t/2n+5VYnp8HuIj/Y7j+7NZpSMbnH6eb+8f/OipKk5t4HzUsUKiit0jJOQBJ5DX3VqQrSirBh3Qa7m1ERQc5PE9x191M/6I2lv/AFu7XP0ItT3Z6n3CsrqXCaaoMzkLT4LE+nQGmqHTOTbT4Km0ww/o/cT/ACUTsOeWQ+8dPfViTpHZwkLaWfWPuDy+MSexdT7Mql32MTgZ3s5iHC2gyWQjkxHya/WJPZSnUmL8rJbb+A8wkPpcY91kp3Vrz+ls/EjWo1h4NXJymmjjIGZVfHYDmdwA7c653Fzh9m2UUZupF8928QHuAyb2EdtJsT6RvKvVoBDD82meva7HxnbtNbWWGJGgmuc9g6xxA5NL2/Rj5tx4dgaKIe1HcdTRZyt8d6DQxXdqkPNtzW2crfGQxMlYB0quZkM00nUW4OQWIbLSEeYjHM97bgO3SkbNPiM4VRkNFVczsxqTpqfx3sa5XcjTESznYTLKNFGXijcsacF+kdO80zivjb2plACGXaS3QeaNzzE7y2XiBjzOWQqxDbCE2NFY2DIeZzKtsJsAThtAcbBkPM4k/soPSTEh4ttEfiYPFBHnt5znvbPLsqYkmzgxHp3OXsQH+WqzFEzMFUFiTkAASSTwAG816rbdB4YLC3bFJTBGrPIYR8pIzZZLkNRko1AGeu8UFKiQqO1jXG2tOQtJNpu1lanUaxjG4OBJ2TMztKpfQbA57qdooo2dHRkkOXiqCMwzNuGTBW56aVdoreys0ETmLEb63jdkTXqkyIJjz/SFfGYKe0eLVfx3wmu4W3soxaWikZImjvkd7sOfEA68SarV9dGC9d49CkzMvqcnLu4Up0CPSXTidgXhoNpl9RGc5EDinRGgO7HelMHCYs6yXTpF0uub19qeQkDyEXxUT6qDQd+/tolk+FRlj/WIxmx+dQb2PORRvPEa7xrp0ltFSbbjGUcyiWPsD71+ywZfVS+zumjdXXepzH+R7Durow2M0bdGJSuw3eaqelaIjb/dh5FcaxU7FrZVkzTyHAdO5tcvUc1+zUGntMxNNa6sJhZAr0vCsNjwW1W8uUD30o/NYG/RD5xxzHLhoN+ZWD4M8DiUS4ldD83tNVHzkumyBnvyJXTmy8M6q3SbpDJe3LzynxnOg4Ko3KOwD26nea5sUmlRTAb3G985n6eruGJTR2RNT+nty810J3O110MEgbnnEqt7HVxpxBq6+CeKNMOvZpc9kNk285qsRZhp2MfYKpGHD4XbfBv08G09vzdD40kI+kMusUcfjBvYVc+hDZYLcL6fw8/dtI/+9Zae2VFEAWSLRuFo8BxmiZ3ppJ05iltcRF/bnJJXE0Ui6jaIDMCe0ljlxVu+nF7e281ssjqfgFw52wozewuTqxQfMv5WxuIJyyOQMbwfYxDLaT2dyu2qDrAP7Pz8uIaP5QEa5F9+WVcfye2FSt1gNxht0NiQjip1G7RZU8pSN+WnYs3iC7vssBurtGR+oX7Z4Eqa1ExO9ktStriEa3lvs5wShvGCHc8Fxqdn6DZrplkKXXPQ8SqZLCT4SgGbR5bM8Y+lDmdoD0oyw7qdXSpaH4FeEz2EvxlrcLq0YfdLH2cHj9ffWMbwSawmUh8wfHgniY7LrwdHG48xvBrbAdOVQyJtH0u3YHMCRBzQlJiuVYq0DpVFc+LiEPWNu+Ew7KTDtbzJvtAN9Kudx0MZ1MlnIt5GBmerBEqD6dufHH1l2l7a2CPVsiCry4+cihlkq6khU5gkHmDl76e4b09v4Pk7qYDkzbY9j5ikJWsUyJCZEEntB2iakyFdx4U5ZNLq1s7ocTJCob7w3eythj2DzfLWE0BO9reYsPuvp7qo1FZfuEEdybf4SR4Ay8FdYq9/knAzqLy8XPgYQSPWFyNFUSip9zd/qv4t/tUraleThGF23yszXDjzU3fs/wAWrnJ4QEiGzZ2scQ9Jhr7B/EmqXTXDOjssy7fixxDfLIdlB3Hzj2DOhdRYYFaO4u2mzgLFyXUKEBWpDy7abOAkOaMR6U3M/wApM+Xog7I9i5e+utl0bYoJZ2FvEdzODtN9SPym793bXf8AKdva6W6ddKP08q6D6kR09bZ91Jb2/kmcvI7Ox3ljn/odlOY0ylDFUbLdww38E+G0yqwm1G7Ldww38E4k6QpCClmhj4GZ8jK3cd0Y7F17aR5ljxZie8kn3k12sMPeZ9lFzO88AAN5ZjoqjmaZNfR2o2bc7cu5p8tF7Igd31zryy4mA2GZNEz7vPvUmANhGTBNx92n3qC2W1S08aYCSfesJ1VO2Xmf7P73Kot1iWbGRj10ralmHir2BTvy3ajIcuNLGYnfUixsHmkWOJWd2OSqozJq6gHaedp93D2UbYVs3GZ9+HszU7BrA3MpaViI0G3NIdclHD6x8kDtp/hfRS6xicvEnVwLkiu2YSNF0Cr6TAcBxOuVXq16B2lhaI2ISgRgh3jB+Vk4A5eMyrwQdpNU3pl4VZbleotV+DWoGyFXJWYciV0Vfor6ya4zaZEpbz90FgsrnugYy+ongLNauFDm7SRLMANWeqfKWtWrC7mwwyZbeyC3N2cxLcvkViA1c5jQZAHxV9bVRfCRjTXM8TsSc4VYZ8A7Mw7vFK1wsoTBaZj5a8PVxjiI88mP2myXuFL+lUoN3KF8lCI17o1Ef8tOotEaykaQkudb2jec9QFsgBks+kdFpEx3ROQwmJAnxluKXW0e06rzYD2kCu+MybVxMRuMj5feNb4IPj1Y7kzkP2AX/ly9dQGbM511vn3e+S03v2Dn+yd3B6zD424wytH9mQba/tB/bSOneE+NaXa8hDIPsybJ9z0koIVhcMjzt6oINhc3I85HqmLHbthzifL7L5keoMrfeqAq5nIak7hUzCzn1iemjZd6+OPeuXrqzeCbARc4lGW+TgBmf7BGyPvFfUDQRozYEN73XC33vTYY7Rb7t9ZqT4Qr34PBbYWhyECK9xl50zjaIPPZDH73ZVCqZjGIGeeWVt8kjuftMT/GodXRoOihhpvvOsm0+KMmZXSCdkZWUlWUgqwORBBzBB4EGvZei7G8sUkSPZ23vln2ctnaezILqo8lWbZ03BmIGQyFeLV6j4O7zYs7U+jiqK31ZrcxnPsrD9qsnCDm3g8wUbL15zhmJPbzJNEdl0YMp7uBHEHUEcQTXoll0jjhQMUEmG3JKtGfG+DSb2iPHY89eOzkRqpqo9JMEVGkkgHxaSNHLHmSYXDEbJz1MZyOyx+qdRrFwDGhAzJIpkt5QFmjzyzAOYZSd0iHVW56biadHgspLKwG7H0IvB6FUDIr0qXo1H8HNu0m3YyHbtp/Ka0kbcGPGByci27XXI61ULa+ayaTDsRjZ7fa8ZR5UTHdNCx7DnluYHtqZhOPSYVIqlvhFlMC0bAaMhORIB3MNzxnjn2E3jpD0at8Xs0a3ZeujX4h89GX5pidQM92fknszrjmKaK4Nj2w3HvDA56jnxvnNkq1168l6SdF2tSrqyzW8usM6eS45H0XHFDqKUW9w0bB0ZkZTmrKSpB5gjUGn+C489m0ltcRGS3Ztme3fMZEabSnekq8GHLXsOkXRURILm2cz2jnJZMvGjPzcqjyXHPc28V3WRS0iHFtnccHeR8DeMgqWIWw6VpcaX8ImPz8ZEU47SwGxL9tSfpCtW6IiYbVjMtzx6ojq5x/uSSH/wB2zdwquUK2Wopmhq/DMtV44YbpKp5reaBkYqylWByIIIIPIg6g1zqxQ9MXdQl3Gl2g0HW5iRR9G4X4wdzFl7Kz+RLW41tbjq3+YuiqHuW4Hxbfb6v11NKW/EEtYtHmN4lrUlkq5RTiboheKxU2txmOUTsPUyggjtBoo9ND+ocVJFSuttLXyQLuX0mBESnsXfJ68hSvE8YluGzlctl5I3Ko5Ko0A7qhZ1vFCWYKoLMTkABmSeQAqmwmtNY2nM+7NyzsgtaazrTmfchuktKZWGD7S9bK3VQ+kRmXPoovnHt3Dia7i1ittZcpZuEQOaJ+sYbz9BT3nhS6+xB5m2pGzO4cAANwAGgA5CpWL+7dn5efNSs6J3LBn5efNS77F806qFeqh4rnmzkedI3nHs3DgKWVKw3C5biQRQo0jtuVRn6+wdp0r13o74LLawj+FYpIhK69WT8Wp5HjI3YNOw1jpVOgUJsnWuNzRa4n3inw4UhJqo/QvwZ3OIEPl1UHGVxv+ovnHt3dtX/FMcscAj6m0jEt0y+M7anvdhuHJFy9W+uOPeFJmiMkSmK3GawKdHnYaZ5DyIV4gandnwrx29vHlkaRyWZjmTXNhwKR9oPrUrswx8gxP5jjrF2+apsYF5ay4XnXkNmJ3ZqXj3SKe8lMtxIXbhwCjkq7gO6tuj+E/CJgpOyigvK3ooupP8O80sAqzYl+Z2otxpNOA8/NV3pH/E123yhtEOGJTsEsBnu5pFIiOADG9512rM7ucgt7XEhcX4myyigUui+ikKkoPWQvraqvJIWJJ1JJJ9dOLP4uymfjMywr9VcpH/5Y9dJquE0AmVwkBu/dDAYGk1bhIDd6nwU608WGV+LbMa+s7Te5QPtVAqdfeKscfIbTfWfI/uhB7ag01uaezE5p10eb4u7HO3PukjNJac9Hd11/6aT95KTUtnfdu5JcP4j93JSLGfYkRuTAnuz191ep+DuMWllcyjy5zcIp+hbW8rlgeW2QPZXkor1iY9SkFr8zhF1Kw5PcRszevLKsH2mKzBDzv2Nt5yWlg7VZeTmsVk1iuqhRV16MTn8k3+z5UMtpOv8AeFM/wqlVcvB2OsW/g+dspSo5tGVcD8ax034U8i07g4E+CJt6x0zvDb4pPLHkUnyl2W1WRJ0WQqw4qSx7iMwQQDSPFMPTZ6+DMwscipObRMddhjxGh2X3MBwIYBr0p+NssPuN56p7Z+wwP4vrMcieykOG4k0LZgBlI2XRtVdTvVhy0BzGoIBBBANSjg6JpF4sOurZ0sUdep+B4yqo1vcAtbSHM5atE+WQljz84biu5xoeBDPDsVuMJnGywkhfJlKk7EqHQOh4HTLmCCrDTKkeI4eoXroc2hY5a6tG2/YfLjvybcwGehDKsnB8ZQIbe5Be3Y5jLV4WOnWR58d20m5wOBAIkWE17SZTBvHvFQFeiY9gUGNRC5tnVbgDIg6beQ8l/Rcbg27LLhkR59heL3GGzupTLPxJ4JRmki+i6neMtx7cwa3jluMMnV43DK42kdczHMme/hpnoQcmU5g5EV6Gj2eOQZN8XcIMg2m2nYfTjz/0DXLmaG2q/twDji3bq8R4I+9tVIxfo1FPE13h+00S6zW5Oclv283h5ON3HcaqZqxXlheYRdKwJjcaxyLqrjjkToynip9YpnLhcOKKZLRUhvACZLUaJLlqXgz3NxMZ9Xb0YcbRtBJrMNzstur83HMiRPaqTWc62liKkqwIIJBBGRBG8EHca0regUyHF5kUKk0qqNwWRgB6gcqKh0UGjbkFc1PsMJaQFiQkSnxpH0Udg4s30RmakS4ssSlLYFQRk0rfKPzAy+TU+iNTxJqJf4k8xG0Rkuioo2VUclUaD8TxzrfB8FmupBFBG0jngBuHMncB2mgcBKtENg4Db7kkCGX2v4YevJQau/QnwVXF9lI+cNvv22GrD6Cnf9Y6d9X3op4J7axT4Tfujuo2iGPxUft8o9p07KR9OfDOz5w2GaJuM2WTH6g80fSOvLKuHE+041LeYNAE83nujZn7sWwMDbXcFY8S6RYfgMRht0DzkaqDmxPOSTgOz2AV5rPik2JSNc30hFvFvVdBmd0ca+kee/LUmkWD4S11IdptlFzeaVtQo3kk8WPAcTW+PYyJdmKIFLeLSNeJ5u3N291Po32eyA4yJdEPeebxsynh44LHHjOiO0UOzM5DzOGV+U+GNYu1xJtEBVA2Y0G5FG5R/rWl1ZqZhGFvcTLEg1Y7+AHEnsArsdmG3IBF2ITMgE16MWSoHu5hnHD5Cn9JJ5q9w3mkt7eNNI0jnNnJJPfTbpRiaMVgh+QgGyv0285z2k+7vqN0ctlacM4zjiBlk7k1y+0dlftUhkwDGdebhkMBtPpgs0MkB0d4tNwyGA2m867MF16RfF9Vb/Mxjb/WP47+zNV+zSmIgEbQzGYzHMcRW11ctI7OxzZ2LHvJzNcafDbVbI+81phsqsAN+O03+K63E5d2Y72JJ9dcqKKNMFic9Hh4l0eVu3vkjFJqdYGcoLw/2Kj2zR/5UlpTO+7aOQSIffftHIKbgth19xDEP0kiJ95gP416Did6JsYxPLctrdxr2CKDYy/YNIPBRaB8UgLeTHtyt2bCMQfblWnRC7Mt7cMd8tvfE97QStXPpPaiP/Kz+Y/9VrFyqdFFFdVLRVq8GF6I8UttryXYxMOYkVky9rCqrUixujFKki70ZXHepBH4UmPD0sJzMwRxVgyM1bIbImyxCzOZe0mE6DsRjBL+yyN9mqYa9NxiVLfpAWb+r3gXa5GO6i2WJ7mYt9mvO8Vw9oJpIX8qN2Ru9SR/CstDiVrfqAdxEjwI8UTgo6yEAgEgHQjPfrnrz1ANYzrFFdBAnGD40qIYJ1Mlu5zKjyo23dZEToH5g6MBkeBG89vLYyxzRPtI3jQzJnsuNxBB3EbmjOo48CUlNcIxrqg0ci9bA5HWRE5ajQOja7Eo4N6iCCRSHw5TIE53jP1545q5r1/AsYt8VtCkqBgMutjPlRncHU7wOTDduPb550u6BzYewmiZng2gUlXRkOegbLyTnuYaHsOlQYzLYSx3dpJtxEkJJlodPGilTPxXy3odCNVJGRr2Xoz0hiv7cyxAZgZXFu2uzmNSAfKjOv8ArSvNxdJ9mO0sG2Ebxkem3ccE4SfYb15dHicGKAR3bJBeAAR3R0SXLQLOBubgJB692tWxnBZbWVoZ0KOu8HiOBBGhU8CNK9A6aeC7Rp7EErveAale1PSH0d/LPcK7hHSpHiFpiCtJANIpR8rbn6JPlJzjPLTcBXUotIa5mko9rcW4t2eV305ECMCqpRV3Pglu38a2aC4hbWOVZUUOOeyxzU8CDuIIrFav8Qo3+o3iENQ5KR0J8Ec97syTZwQHXMjx3H0VO4fSPqBr03Ecaw/AoOrjUbZGYjXIu59JmPD6R9XKq3058NIXahsMmO4zEZgfUHnH6R0768durt5HLyMzuxzZmJJJ7Sa4bKHSvtMiJTOzDwYMdvvgm1mssbenvS7p1c4g+crbMYPiRLnsr/1N2n1ZUpwrCnuJRGg1O8ncoG9ieAFcrGxeaRY41LMxyAH+t3bT3Fb1LaI2kBDMf6xMPPI/RqfQHvNd8NbBaIMEAZDADM+7SsMaK6dRnePgMz0z4rjjmKIqC1tj8Spzd+Mz+kfojgKQ0Z1inw2BgkP3RwoYhtkOOZWcqtUv5ha7G65uV8bnHEfN7Gbj/wBq4dF8PRFa8nHxUPkKf0knmqOwbz//AGkuJYg88rSyHNmOZ/yHYBpSHfjPqfKL9ZwG687tazP/AB4lT5W36zgN153DNRs6c/I2X07lv/bjP80n+HS2ws2lkSNfKdgo9Z39w31Kx+8WSY7HyaARx/VQZA+vVu9jTX9pwbvPTx5Jz+08M3ndd427ktooopqeiiiioonWFnKzuzz6lfbIW/lpLTq10w+Y+lPCPYkppLSofedt6BIhd5519Arx4Nfi48RuPmrKRVPJpCAP3TS7wcrniEa+klwn3raUfxpl0f8Ai8CxCTjLLbwg/VIcj2NSnwdvlilp2yqv3s1/jXPPaFJdu4NHUla8lXTWK3lTJiORI9laV1UtFZFdrKzaVwi7zn7ACSe4AE+qmw6Hzlyg2NoEjZ2xmfJyyz4Ntr3Zja2cxnFE66Y/HYdht0N6xvbOeRhbxPapJqH05HXfBr0f7TEOsP8AbQ5RSe3JG+3Vhwzo5LJg1zbtsExyR3cJDjLYI2HYk+Sux4+uRy1IFLMLwSaXDbqB42BgZbmEnIDRB1q5nnEyPl9Htrkwvw/0PI/S+RHCY4JhtVGopw/RacBWCgqyRvtA6KJBtLtaaEj1a5Z0N0VuBnmgABIzLABspOrOznq2Tcta6yWk9FM26OTjLajKDPLxiBl4hkJI35BASdNMsjrpWw6MXJYKIXLE7IAyzz2A+7PPLZOee6oouWE4w0BYZB43GUsTZ7Ljty1DDeGGqnUGnNjcyWUi3thIxjBAYNq0ef6KZRoVOWjjRssxssCFXwdFLhygVM9rq9cxkvWkBNonRcyfceVdsMw27gcPEmYYFTnslHUxiQo2Z2WUqQctx4ZkUmJCDwbL7wbjtVgr17C+k6XEPwu3B2F/rMA1eA8XUDVoTqdNRqRxVV3SroJBiK9fblEnIz2hlsS9+W4n0x6894q1rg93ZSreWKlSMuth2trZDb1JOReHtOqaZnyXa4ptAfCrBAyHYa6sldGMJkAYSRFTs7LA7RXPIjXTXZ8tFocSixBEo5ll/a7objttLg4OEivG7zB54XaOSKRWU5EbJ/EaEccxvor6Kw7FjLGrpmyncd2oJBBByIYEEEHcQaKf/jNJFhgW7T5KaMZr5mrFFFeoSFbOh2kF640ZYfFYaEZ7WeR3jdVVNFFZYPxYm0cgsVH+NF2j+ULWiiitS2q3dKtLGwA0BjYkDQZ+Lrlz1OvbVSoorLRPh73cysVA+Dvd/MU46LfKueIgnIPI9U2vfSeiimt+I7YOqc34rtg6rFFFFNT0UUUVFE7X/wAtP/qR/hGklFFKhfNtKRB+baVez/8ALQ7cQ1/uDSDoR/5lZ/8AqYP8RaKKwwfhRv4nrUbwluKD46X67/vGotFFdFndCBbxSFSCpIIOYIORB5g1OkxefI/HS73/AEjcdTx4nU0UUSit/g4v5JJL4PI7j4DdnJmLb9jPeeNQ/BheO2IwoXcodsFSxIIFvKuRXcRsgL3DKs0VyYt9I/hH8pR4BVdL+QBgJHAOzmAza7Oi8eA0HIVt+Vpsh8bL53ntxYMePFtT260UV1kC3tr2Rpotp3OTJlmxOWeyp48gB3AU5x28eNYwjumU8mWyxXLKC1UbuS6d2lFFRRIExKUAgSSZZL57eaQV48MtOVby4nKQQZZD42erseGXPkAPUKxRVhRO+lOKTJdDYlkXJI8tl2GWagnLI6a6038EuJSnFo85ZDtCQN47eMAmgOuoGyu/kOVFFYaf/wCLF/hPIom94JZ4Sp2jxS6SNiih9FUlQPFU6AaDWs0UU6jWwWbByVG9f/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AAAQABAAD/2wCEAAkGBhQSERUUExQUFRUWGBgZFhcXFhcYHhoeGhcXGR8bHxcaHCYeHBokHRcYHy8gIygpLSwtGB8xNTAqNScrLikBCQoKDgwOGg8PGiolHyQuLC4sLCwwLCwsKiwqLyksKTQtMCosLCosLCwsLCwqLCwtLCksLSwuLS0sLCwsLyksLP/AABEIAMIBAwMBIgACEQEDEQH/xAAcAAACAgMBAQAAAAAAAAAAAAAABQQGAQIDBwj/xABUEAACAQIDBAQICQgHBgQHAAABAgMABAURIRIxQVEGE2FxByIyQlKBkaEUIzNTYnKCkrEVJENzorLBwhY0Y5Oz0fBEg4TD0uElNXSjFzZFRlVk8f/EABoBAAIDAQEAAAAAAAAAAAAAAAIDAAEEBQb/xABBEQABAgIGBwYDBgQGAwAAAAABAAIDEQQSITFBURNhcYGRscEiMqHR4fAzQlIFFCNigvFyssLSFSRTkqLiNEOT/9oADAMBAAIRAxEAPwDzz4rEx5sV6B3JP/k/4/hVrm2aNijqVZTkQdCDTO6wpWUzWpZkXV0PykXacvKTk49eRpnbYlHfKIrpgk4GUVwfO5JJ/Bv9HE12itba3LFvpqwwsXOY7QCbJlmIxZ6asMJhR+jnSYIpt7kdZbPoRvKfSX8cvWO2P0k6NG2IZT1kD6xyDcRyOXH8fwX4nhklvIY5VKsPeOYPEdtNujnSURAwTr1ls/lKddnPzl5Hj/3qOYWHTQbQbxnrGvmrcwwzp6PaDaRg7WNfPHNV2invSPo4bciSNust5NY5Br9k8m/H2gIq1Q4jYjazblshRWxWh7DYiiiijTEy6P4gIZ0dtU1WQc0YbLD2E1yxfDjBNJEddhiAeY3g+sEH11Dp5jHx1tBceco6iTvQZofWhy+xSXdmIDnZ1HVZ3diKHZ2dR18Eiqbg04SeMt5O1st9VvFb9kmoVZppExJOcKwIXS6gKOyHerFT3g5Vypnj4zlEnzqJJ62UbX7YallUwzaCqY6s0FPb3XDrc+jNOvtEbfxqL0Zu+qvLd/RlQnu2hn7qlEZ4YPo3JH3oh/00kVsjmOFIY2sxzDm7xSqPYHD8x5zVu8K9rsYpP9MRuPtRrn7waR4nHndFOTLH90Kn8KunhJt+uu7CUbriGL3Of4MKp+FjrsQi/tLhP2pR/nWWhPP3ZhODZcLOie/4vvFTvCVNtYrdnlKV+6Av8tVmnPTSbaxG8bncTf4jUmrZRhVgsGockRvRRRRT1SKzWKn4FhLXVxFAm+RwufIcW7gMye6hc4NBcbgovVPB7CuHYTNfSDxpRtKDxVSVjX7UhJ7gK8kv715pHlkYs7kszHiTXo/hjxpV6mwh0jiVWYDh4uzGp7VTX7deYVyvsyGXh1KeLYhnsb8o4Jjz8uSKkWNk80ixxqXdyFVRvJNcVUkgDUmrRdsMOiaFSDeSrlOw/QIw+RU/OMPlDwHiDzq6UR5bINvN3mdQ9EAXHF71LaI2luwcnL4VOu6Rgc+rQ/MoePnsNrcFquGg1iiYwMEuJzKhRRRRRqkUUUVFFIs714nDxsVYbiP9ajspubaO81iCx3HGLcknbH6L/Q3HhypBWQaW5k7RYUp8OsawsOfnmPYVmscXSVBa32YC6Ry5ePCd2Rz1Kcwd34KcawSS2fZfIg6o66q68CpqbHfpdAJcHYlAyS458lly1I+nvHHMbpNrfGDO0vULQnUZamPPdJG24qd+mh9ueUVobuyNrereo5G/GK0JxLBrLc9beo5G+P0d6SdSDFKvWW8mjodcvpLyPH/vWvSLo71GzLE3WW8mscg/dbkw9+XeK4Y5gLW5VgwkhfWOVdzD+DDiK79HekXUbUUq9ZbyaSRn95eTf65VZFumg2zvGfk4ehVltv3ij2zvGfk4eh1KZLQhFfQq2YzHAjgeR49xrhVmxPChbZSIeus5txH4E+bIuuR7+0UkvrLqyCDtIwzRvSH8GG4jga0Q4oeJj36haYUZsQTGPuWojEKJT3o58Yk9t86m1H+sizce1dtfXSKpOHXphlSRd6MGHqOeVXFaXNIF+G0XIozC9hAvw2i0eKjUU16S2QiuXC+QxDx/Ucba+45eqlVExwc0OGKJjw9ocMU0vPGtYG4q0kZ9REg/xG9lK6a2njWky+g8UnqO1Gf3lpVQsxGv16oYdkxkedvVPbfXDZey4iPtjkH8KRinlj/5dc/roPwlpFQwr37egQQe88fm6BenXp63DMMuPmBcIfsRsV98Xvqm9CEzxKzH/wCxD7pFNWfArza6P3iZZtDKpHYJCqk+xnHrqu+D4Z4pZ/r4/wB4VzYILIUdv0l3jN39S0SNets8Eu6QSbV3cNzmlPtdjS+u9+2crnm7H3muFdVgk0BQooooo1FkV6/4L8Ijsrea7nHjiIM39nGRthf1ki7J7FeP0jXnXR2xTJ7mZdqGDLxTulkOexF3Egs3JEbiRVv6Z4m8GGQQO2c94xubg7jkW2gCOGbZDL+yyrkfaM44bRm/MQDsvPhzGtMZZaqDi+JvcTyTSHN5GLH1ncOwbh3VEFFWHo9hsaRm8uVDQodmKI/p5d4T9WujOeWS72rpOc2E2wagOQCC9SLBBh8K3Lj86lXO1Q5fFKf9oYekf0YP1+C51eRySSSSTqSdcyeOdSMTxKS4leWVtp3ObH+AG4ADIADQAAVFqQ2Edp15v8hqHqoUUUUU1UiiiiooiiiiooiiiiooinFhi6lBDcAvF5pHlxE8UJ4c0Oh7DrSeihcwOEigewPEirRBO1oOrkAuLObUEbm+kp8yQcRoefOoGOYF1QWWJust38iQcD6DDzXHvrhheMGLNGUSQv5cbbj2g+a44MPwpxbS/BlMkX5xZy+LLG29fouB5Ljg40OWnKshD4bpi88HeTufLC4PhPrC88HeTvA8oHR7pD1G1HIvWW8mkkZ/eXkw/h3ETsQwtYAPG6yzmOccoGZjbnlwYbiPOA5gZQcawNUUTwMXt3OQPnIfQccDyPGjo/j3U7UUq9ZbyaSJ/MvJhUc2t+LC3jOXJw9Co5tb8aD+oZy5OHjccJLLyzaJyrZdhGoIOoYHiCNQaj1bcRwTJUjDB43zNpNzz1MLHgSd2e5uwnKqOhBIIII0IPCtEKKIgmFqgxhFbMe/eIwNidYn8bZ28vGMtA/q8dP2WI+zSOnmCfGW11Dx2FmXvibI/sO3spHVQrKzcjzt9FUGyszI+Bt6y3JrgQzFwnpQOfuFZP5D7aVmmnRoZz5elHMvthk/jlSqib3yNh5+SJtkRw2HmOieWA/8Puf1sH/NpHT20OWHT/SnhHsWU0jFDC7z9vQIYPef/F0C9D8G9oJLS9hPlXEMgQczCgb27Ui1XfB6f/FLP9fH72pz0PxH4NfYep3bPj/8QT/KY6gYVZ/BccijOgivUX1CYAH2ZGubaHxh9TZjxbyAT4RLmhxzPCdirN4PjH+s34muNT8fh2LqdfRlkHsdhUCuswzaCrRUixsnmkSONSzuwVVHEk5AVHqyYZ+aWjXJ0mn24rfmqeTNKPUeqU/Sk4rQxH1RZebBt92nUrCZ2Vgt1e22HwkNbwsdtxukbQzTdx2Qi/RVOJNJ+nOO/C76WUeQDsRfUTxV9uW19o076Hxm2w2+vdzFRbQntkI2yO5SPYapMELOyqoLMxAUDUkk5AAcyaxQGgxnOwZ2d57Tjy4FEbkx6O4J8JlIZurijUvPKd0aDecuLHRVXixArbpHjfwiQBF6uCJdiCL0EBz15uxzZm4knspj0kmFrELCIglSGu3Xz5Rn8WDxjizKjmxY8qq9aYf4h0pu+XZnv5bShNliKKKK0KkUUV2tLR5XVI1Z3Y5Kqgkk8gBvqiZWlRchVj6PdC3uEM8rrbWinx55Nx+ii75H7B7asWDdCY7Zsp4/hl4BtCzjYbEXHauZvJUDfs55czka449j0TSBrhxfzr4scEW0lpDwCjZyaXLQZJkDxZq5r6W6IakHj5A2fqMhlWRhsr1ouN4TH4iYZLcKugmkndGf6RVRsjXgOGVZpjBa9IHUNH1kKEeLGjRwqo4ARAjZHZlRWEugztiD/wCzuliK32FT5uiTsC9s6XKD5vRx3xHxvZnSOSMqSCCCN4IyPsrMM7IQykqRuIJBHrFPE6VmQBbuJLhfSbxZB3SLr7c67X4rPzDgfI+CwfjQ/wAw4HyP/FV+irD+Q7ef+qzhW+ZnyQ9yyeS3upTiGFSwNsyxsh+kN/cdxHdRMitcZY5GwpjI7HmrccjYVEqbhmKPA+0mRBGTKwzV14qy8RUKimEBwkUxzQ4SNytdnOIw09sNuBhlc2znPZB5+knovvHHtX41gyqontyXt3OWvlRt6D9vI8aXWF+8LiSNtlh7+YI3EHcQaslhdjJ5rdAVI/OrQ6grxZOaceaHsrE5roTqw/fUdeR3FYHtfAdXb++o68nbjmluAY4sYaGcF7eTy14qeDryYe+p3SjBDs9aCHyALON0qHRZfrblcc9k+dS7G8HVAs0JL28h8VjvQ8Y35MPeNan9Eukax/EXGsDE5E+YWGR+wwJBHbnVPs/Ghbxnnv8AeAQxBL/MQd4zz3557QEv6JzBbuIN5Lkxt3SKU/mpXPCUZlO9SQe8HKmmOYW1ndbIOYUh425rnmp92XeDR0thC3k2W5m2x3OA/wDNT2PDnhzbnDl+60Q3tfED23ObyP8A2WvRX+tR9z/4b0ppv0YHxzN6EM7f+04/EilNGPiHYOqa34rtg/qTuXxcNQfOXDt6kjVfxc0sw60MsqRje7Bfacs/Vvpp0j8RLaDjHEGb60p6w/slR6q54MOqiluDvA6qL68gIJH1U2j3laWx0oZcLyTLebOiSxxEIuF5JlvMh0XDFcR2rl5E0Af4vsCZBPcoqz+EKTK+gvU8m4jgnH1lADDvzQH11R6ub/nWCA75LCXI/qp+PcHAFJjsEN8N2HdOx13iBxWyG2q2qMOiXeES12MTustzSmQd0oEg9z1XKtfTIdbDZXY/SwCKT9Zbnqzn2lOrNVSn0UzgtBvFh2iw+IVuvU/A8Ja5njhUgF2yLHcoGrOfoqoLHsBqR0mxVZ5yYwRDGBFAp4Rpouf0jq5+k7VNwb4ixubjz5SLWI8gw25j9wKn+9NL+jOG/CLyCHg8iA92evuzoS8VnRHXNHqfLir1K59O4fgmE4fabmfank78tPfIw+zSLo+Pgds183yrForMH0svjJu6MEAH02Ho1ZPCpbvd4zFaxb1SKIcl2s5CT2APmewVTul+KpLPsQ/1eBRDAOaLn45+k7FnJ+l2Vz6CDEgMafnm92xxnLfdsBROsKRsaxRRXaS0VmgV6B0c8HKRxC7xV/g9vvSMnKSXjkF8oA8gNojkNaz0ikw6O2s87ALSTkBirAJVd6L9DZ75j1YCRKfjJnzCL2c2fki5k1fLi4s8IQxxswlIycoV+EydhfVbSM8tZCMtFIzrtL0iu75Oqw2JbGxjBHXtlHkvEhvN7djM821quHGMPw7+rKL25G+eUfFqeaJxPb+1XGfEi0l0nj9Df6zcNluoTtTJBtylx4Rd3sOcpjw7DwdrZOaBvpEMduZz6Uh14cqjt0vssPBXDYetl3G6mGZ+wumQ9ncaqWOdJLi8fbnlZzwG5V+qo0FK63MoJePxjZ9IsbvN7t9mpDWyTq56ZXrsWa6nzOpykZR6lUgAdwopLRW0QIQsDRwCGZRRRRTlSKb2HSaaJdgkSRfNSjbX1A7vVlSiihcxrxJwmgfDa8ScJqw7FncbibSQ8DnJEfX5aevMVBxLo9NANpl2ozukQh0P2hp6jlS9EJOQBJ5DWpmHYvNbk9W7JnvXeD2FTofWKVUezuGeo+d/GaTo3s7jp6j538ZqBUizvHidXjYqynMEf691OPh9rcfLR/B5D+khGaHtaEnT7J9VR73o1IimSMrPF85EdoD6y+Uh7xU0rT2XiW2477lemaezEEp53Hfcdl+pOsPvUdXkjQFGH53ajcR89Fyy35eaezcgxrCOoYFW24pBtRSDzl7eTDcRwNRLO7eJ1kjYqynMEVb7KSK5hcZBY2OcqD9A+4Txj5knIMvDPllSHAwHVh3T7/bO7JZXh1GfXFrTf7zGBxuNskvw0G+tzAdZoFLQNxZdNqM+4ionSoZvC3F7eEnvC7B/crGGl7K+TrPFKOA/LZbQkHiCpzB7qZ+EJc5IWyy8RkOW7aSV9r3nP10INWO0N7pmRvv6FC01KS0N7rgSN9p4yB4pVhQ2La5k5qkK97vtH9mM+2ufR3DxLMNvSKMGSU8kXUjvOijtNd8SQx29vAB4z5zOBvzfxUGXPYXP7dSrq0aKMWcSl5nKtcbOpzz8WIcwuebdp7KYX2GV7jwAsn7zCaX2GRtcTuAsJ6jWQlc7yXlySBm8rnIcs+HYAPYBXTHLpc1hiOcUOYDemx8uT1kADsUVIupltUaKMhpnGzNIuoUcYkPH6Tcdw0zzRGmsFaRwF3n5J0NtYggdkXefQLFWboDjCQ3JjmP5vco0E3Yr6Bvstkc+GtVmsijiwxFYWHFagZK92ODvleYRL8sr9da/SkjGqr+ti1Haq1RCNavtvcNiNtHLExGI2KgjLypokOasOckfLeRzpf0qsFuYhiUC5LI2zdRgaRTHeR/ZyeUDwJI5Vgo8UseWvvJkdTvJwtGuYvREKJ0hOxZYfEOMUsx75J3TP7sKD1Uz8EdvniIfLPqopZPXs7A970u6Rrt2WHyjXKOWBuxopncD7kymrL4EYc7ic5blhX1NcR5+4UulOq0GJ+ocXEFW3vBbdIbvq7jFr3zjK1nAfpMNmRgeaxIR/vBXmhq6eEK42UtofS626fta5lZlz7REsftqmyRFcswRmMxmCNOfdWmgsqwgd25tg5T3oXG1aVKw3DZLiRYoUaSRjkqqMyf8h2nQUy6MdEZr1jsZJEmssz6JGO08W5KNT769Bnt7bDoCm29vE48dgB8LuhyC/wCzwHkcieOR31SKa2GdGy12WW2XLkLVA2dqgdH8GispNiCJcQxEcBrb2p5s+53HPMAHcQRrxxrELeGUzX835SvPmlOUEX0SdxAPmgZcxxqvYx04d4+otkW1tvm497dryb2Pu76rNIhUN73aSMZE8ZZTHdGpu9xRF2ATvpD0xuLzSV8ox5MSDZjXlko395zNI6KK6cOGyG2qwSCXOaKKKKNRFFFFRRFFN/6Qc7e1P+6y/dIrH5Zj42lue4zj8JaXWd9PJJrvHy+I9EpopuMUt+NmvqmlH4k0G9tDvtpB9W4/6ozVV3fSfDzU0jvoPh5pUrkHMEg8xUtcWl3FtscnAf8AfBqWJbI747le6SNv+WKNmxPnXS/Zib+YVReDe08EJiA95p4T5TUb4dG3lwr3ozIfftL7qk2VzGjbcM80D8yMx62Q5kfZoWzsz+nnHfbqfwlrtHgUDeTcsf8Ahpf5c6AuZKRnwPUJbnwyJGtwPUEJl1cdz8qkbOf01syhj2tbts7X2QDUSTAri0broT1ir5yg5gHeJImG0oI3gjLtoToYW8iYHvguR/yjTvDejGJQ6wzrkODGQD7siDSsb4rIYk14lk6YHpy1LC+MyEJNeJfS6YHpy1LhiNkl/addAMpIR4ybyF4pzKjUoeWa8BTDGLIXVvZMdA2TSNyUIWkb9g0XFrcxMJDAqTtp1lsxybcSHiyIOfPTWosikQh1VNZGdlXUKBkMmTghzIyOhFZQSZFpsBJFs5TEjundin0L7MjUxgiwngNa4ytBlMEGdt07jfgQucNq5ke62Qsz+NEH0S3iy2VlcncdkAIu85Z5HSltniCJKsVtm+2cpp2HjOufjgZ+RHlmSd5yzJG6md063SBp7lBqT1KukQzBy2mJ2mLHLPPZ3HTIUsuoEClEuLOFD5QjMzsw+k/Vkkdmg7K0w7bHdZCXiZcOaS1siWRBaLJSMhKzaZYWSxvtVYfect2ela05/JdqN94D9SCQ/vbNY6uyXz7mTuSOMe0sx91dHSjAHgV0tMMAeB6gJRUqzw2SXMoug8pjkqr3udB6zUz8qwp8lbJn6UzGU/d8VPapqHe4pJLltsSBuXQKO5Bko9Qq5vNwlt9PNFWe64S2+Q81Osr5bORZIXLzoc1dc1RT7mf3D6wq74ZiYu2a5tkDTFNm9w8+TPH5zwjn52yNVOoz87zCrrhELpBG+HLG9xs5yyZq06NrmscT+SuW50DMc943VipkFpAd810zdsOrZaDaE2GJX2p7F0IZ7eWCI521wVuLGWTJCsq5hoHU+N1hj2h4oOfVqe6f4E7KFbi4VZutbq0ZtlGVBsyAjJnyZtct6Ad9c+j/AExWWXqsRVra4YptO4MaSFMthyCPibhMhlIPFO5huykWmIJYYrfyonVkwMQkmSrJJtI2agHyXObAAnf6hw6QY74UWjuvIBGRtAvx2iWZAJkNcKEYjhUE1TunnSJlxCdYVjQRN1QcIC+USiMeO2ZXyPM2a6dDugkl8Tc3cjR2wzLSO3jSZbwpbgOLnQdp3b4bgEJke+xBtmBnLKmTZyszFiAB4xQcSN/Mb6k9KfCLbXGSLBNJEoAWN5BDHpuzihG0cuA6wAcAK6JfEqNgUYXCRflLKcpnfYgfDMNxD78lN6TeE2GFFtsNjVUj0V8vFU+kqnyn/tG9Q415+llc3bs6pPO7HNmCvISe0gGp39MZF+RhtYORjgQt/eS7b+vaqHedILqfSSeeQeiZHI9S55AdgFa6LRfu7ZMaBmSZk7f3Si6d6kHobcr8oscP66aGI/ddw2fZlWDgUK/KXtv2iNZpT6iIwn7VQ4sDuG8mCZu6Jz+AqZH0Jv23WV1/cS/iVrQXy70QDgOc0O5a9VYrve6l7BHHEPvF5D+zWv5RtlHiWpbtmndvdGI6nL4N8RIz+CSgfSAX94ig+Du9G+OJfrXNsv4y0GmgYxB/uHSSuRyS6bHM1KrDbxg6eLEGOvJpC7DvBzpYasa9BJvOnsU+te238HNZPQrLfe4eP+I2v3FNG2PBHdPVSRVaoqy/0Pj/APyNh9+4P4QUVf3mHr4HyVVSo5xSz4WTH61w/wDBRWfy3a8LGP1zTH+apH9CSvytzax9hlzPsArH5EsU8u9L9kULH3k5UivANxcdheeS5dejnul52F55WKOOkUQ3WVt6+tb8XrH9JxwtLMf7on95jUjrsNTdHdSn6TIg/Z1rH9JLdPkrCHvkZ5fcSKkgbobjtPmZ+Ckge7Ccdp83T8Fx/pW/CG0Hdbx/xFTbbFsQk0iiz+pax/j1dRz04uB8mIYR/ZxIPeQTUG66S3Unlzyns2yB7BpV6En5Gjbb06q/u7nf+tg229Oqsqpio1eQQDm7wx+7f7q5SXco+WxbLsiaWQ/sgD31TWcneSe+sAUQouchsaOs0QoU76o2NA51la5MdgXfPf3B7ZeqU+9mrW2x15XCW1qhY7tsvO3eTI2yB25ZVFwXojJMBI4ZIuBClmfsRBqe85Ac6sf5HMahZdiytCfHUuDNNlwZlz3+iNByNZojoDOyDM7egvOoDbJZYr6PDNUGZ29BedQG2S3CO0WT3DSSOwjjEZ2Y9vMeKqpkHA85/JA3ZmiDBnADQsx+PCdYnzZXMsV3AcdeBFSbW4tQGu123WL4tCw2EVcjmsab9xyzOpL95pde4y9xhUshyTKYKAnigLkni6b/ACqxiuTJokJgGYxOrVuSINMpMMGHCsa5wDpgSmcJahhYuXSvDrZJFWRWjLAn4RGo2Sdog7UWfLLPZIOu46VWMQwOSJQ/iyRHyZYztIewnep7GANP7HEkntQk+qKVSRt5TMZRTDuy6thxGzxpIzz2MzKGyPEeUkinUHI6MhGozro0euwVJ2jO47Mv2sW2i6Rg0ZM3DO47MtloustSo0VeMK6BviEYnjQWi5gO0uYhbM5ZxsfGzz8zUcjwrWW6wyxJWOJr+ddC82ccKkcoh4z68Go/vrC4sYC5wvAw2m4cV02GsLbNqqdhhU07bMMUkp5IjOf2QasCeDG+y2pUjt15zzRRe5m2vdXPEfCPfSrsLN1EfCO3AhUdmSZE+smq3LKWJLEkneScz7TR/wCZd9LeLv7eqOxWo9CYU+WxOxXsjaSY/sJl7DR+RcMTVsRmfLhFaMPY0jj8KqedZRCSAASToANc6mhiG+Idwb5HmpMZK+jpJYCMxNPis6EZbLG3Ay7NvbI9WVb2OFdXC1zOGVVdEiikB2pNzbJ3EII8tRzGVZtMNjwaJZ7pVlv3GdvbtqIRwllHpcl/jmVt3QyOLFbEtdyFnTrg7abQLyRvtqSCFIVQoyGgJA0riUiO2CzSMnUmAXXz2CV2E8cM10KHSDBeqzh89o8ge8Mixo211XVvJGIsxkuYbaVdpss8st3OrYjYZIPzS2tJOxPgjP8A3dyFOfcaX9CekmaT2co+PtttA6qC7QxswKgEfGdWST1Zz2lJAGYqt9IuiMMsoWIxW9w4Dxptfm1yp3PBKx+LJ+bc5AnIGlOZpIxbELmyutm2WchLjMyxkpS6Tp31wFY7/EPg/lLf2w5jC7Er99QR76Uv0vRxkMbvYxy+CZZf3cgqmx4zf2EhjEtxA6aFCzDL7B0y9VTx4Rpn/rMFpdczLAob76bJz7a2igOAmADrFXq0/wAyxVk3mvVf/wC4Zz2PHeL7gWFQpcCWT/6zbv8ArHuV/eQ1HGL4VL8rZT259K3n2h9yUH2Z1uOjeGy/IYl1Z9G5hZf/AHEJX3Uxo0d9dv6Wn+RpVXrmegW1uxHDG/4kr++grA8G058iexf6t3Cf4iureC27YZ27210OcE6H3NsmkmIdEryD5W2nQDiY2y+8Bl76dDjVzJkZpORAnwmFRGpN/wD4WYh5sUbfVuLc/wDMrnJ4MMTH+ySnuKt+DGqvW8dyy7mYdxIrTVpP1t/2n+5VYnp8HuIj/Y7j+7NZpSMbnH6eb+8f/OipKk5t4HzUsUKiit0jJOQBJ5DX3VqQrSirBh3Qa7m1ERQc5PE9x191M/6I2lv/AFu7XP0ItT3Z6n3CsrqXCaaoMzkLT4LE+nQGmqHTOTbT4Km0ww/o/cT/ACUTsOeWQ+8dPfViTpHZwkLaWfWPuDy+MSexdT7Mql32MTgZ3s5iHC2gyWQjkxHya/WJPZSnUmL8rJbb+A8wkPpcY91kp3Vrz+ls/EjWo1h4NXJymmjjIGZVfHYDmdwA7c653Fzh9m2UUZupF8928QHuAyb2EdtJsT6RvKvVoBDD82meva7HxnbtNbWWGJGgmuc9g6xxA5NL2/Rj5tx4dgaKIe1HcdTRZyt8d6DQxXdqkPNtzW2crfGQxMlYB0quZkM00nUW4OQWIbLSEeYjHM97bgO3SkbNPiM4VRkNFVczsxqTpqfx3sa5XcjTESznYTLKNFGXijcsacF+kdO80zivjb2plACGXaS3QeaNzzE7y2XiBjzOWQqxDbCE2NFY2DIeZzKtsJsAThtAcbBkPM4k/soPSTEh4ttEfiYPFBHnt5znvbPLsqYkmzgxHp3OXsQH+WqzFEzMFUFiTkAASSTwAG816rbdB4YLC3bFJTBGrPIYR8pIzZZLkNRko1AGeu8UFKiQqO1jXG2tOQtJNpu1lanUaxjG4OBJ2TMztKpfQbA57qdooo2dHRkkOXiqCMwzNuGTBW56aVdoreys0ETmLEb63jdkTXqkyIJjz/SFfGYKe0eLVfx3wmu4W3soxaWikZImjvkd7sOfEA68SarV9dGC9d49CkzMvqcnLu4Up0CPSXTidgXhoNpl9RGc5EDinRGgO7HelMHCYs6yXTpF0uub19qeQkDyEXxUT6qDQd+/tolk+FRlj/WIxmx+dQb2PORRvPEa7xrp0ltFSbbjGUcyiWPsD71+ywZfVS+zumjdXXepzH+R7Durow2M0bdGJSuw3eaqelaIjb/dh5FcaxU7FrZVkzTyHAdO5tcvUc1+zUGntMxNNa6sJhZAr0vCsNjwW1W8uUD30o/NYG/RD5xxzHLhoN+ZWD4M8DiUS4ldD83tNVHzkumyBnvyJXTmy8M6q3SbpDJe3LzynxnOg4Ko3KOwD26nea5sUmlRTAb3G985n6eruGJTR2RNT+nty810J3O110MEgbnnEqt7HVxpxBq6+CeKNMOvZpc9kNk285qsRZhp2MfYKpGHD4XbfBv08G09vzdD40kI+kMusUcfjBvYVc+hDZYLcL6fw8/dtI/+9Zae2VFEAWSLRuFo8BxmiZ3ppJ05iltcRF/bnJJXE0Ui6jaIDMCe0ljlxVu+nF7e281ssjqfgFw52wozewuTqxQfMv5WxuIJyyOQMbwfYxDLaT2dyu2qDrAP7Pz8uIaP5QEa5F9+WVcfye2FSt1gNxht0NiQjip1G7RZU8pSN+WnYs3iC7vssBurtGR+oX7Z4Eqa1ExO9ktStriEa3lvs5wShvGCHc8Fxqdn6DZrplkKXXPQ8SqZLCT4SgGbR5bM8Y+lDmdoD0oyw7qdXSpaH4FeEz2EvxlrcLq0YfdLH2cHj9ffWMbwSawmUh8wfHgniY7LrwdHG48xvBrbAdOVQyJtH0u3YHMCRBzQlJiuVYq0DpVFc+LiEPWNu+Ew7KTDtbzJvtAN9Kudx0MZ1MlnIt5GBmerBEqD6dufHH1l2l7a2CPVsiCry4+cihlkq6khU5gkHmDl76e4b09v4Pk7qYDkzbY9j5ikJWsUyJCZEEntB2iakyFdx4U5ZNLq1s7ocTJCob7w3eythj2DzfLWE0BO9reYsPuvp7qo1FZfuEEdybf4SR4Ay8FdYq9/knAzqLy8XPgYQSPWFyNFUSip9zd/qv4t/tUraleThGF23yszXDjzU3fs/wAWrnJ4QEiGzZ2scQ9Jhr7B/EmqXTXDOjssy7fixxDfLIdlB3Hzj2DOhdRYYFaO4u2mzgLFyXUKEBWpDy7abOAkOaMR6U3M/wApM+Xog7I9i5e+utl0bYoJZ2FvEdzODtN9SPym793bXf8AKdva6W6ddKP08q6D6kR09bZ91Jb2/kmcvI7Ox3ljn/odlOY0ylDFUbLdww38E+G0yqwm1G7Ldww38E4k6QpCClmhj4GZ8jK3cd0Y7F17aR5ljxZie8kn3k12sMPeZ9lFzO88AAN5ZjoqjmaZNfR2o2bc7cu5p8tF7Igd31zryy4mA2GZNEz7vPvUmANhGTBNx92n3qC2W1S08aYCSfesJ1VO2Xmf7P73Kot1iWbGRj10ralmHir2BTvy3ajIcuNLGYnfUixsHmkWOJWd2OSqozJq6gHaedp93D2UbYVs3GZ9+HszU7BrA3MpaViI0G3NIdclHD6x8kDtp/hfRS6xicvEnVwLkiu2YSNF0Cr6TAcBxOuVXq16B2lhaI2ISgRgh3jB+Vk4A5eMyrwQdpNU3pl4VZbleotV+DWoGyFXJWYciV0Vfor6ya4zaZEpbz90FgsrnugYy+ongLNauFDm7SRLMANWeqfKWtWrC7mwwyZbeyC3N2cxLcvkViA1c5jQZAHxV9bVRfCRjTXM8TsSc4VYZ8A7Mw7vFK1wsoTBaZj5a8PVxjiI88mP2myXuFL+lUoN3KF8lCI17o1Ef8tOotEaykaQkudb2jec9QFsgBks+kdFpEx3ROQwmJAnxluKXW0e06rzYD2kCu+MybVxMRuMj5feNb4IPj1Y7kzkP2AX/ly9dQGbM511vn3e+S03v2Dn+yd3B6zD424wytH9mQba/tB/bSOneE+NaXa8hDIPsybJ9z0koIVhcMjzt6oINhc3I85HqmLHbthzifL7L5keoMrfeqAq5nIak7hUzCzn1iemjZd6+OPeuXrqzeCbARc4lGW+TgBmf7BGyPvFfUDQRozYEN73XC33vTYY7Rb7t9ZqT4Qr34PBbYWhyECK9xl50zjaIPPZDH73ZVCqZjGIGeeWVt8kjuftMT/GodXRoOihhpvvOsm0+KMmZXSCdkZWUlWUgqwORBBzBB4EGvZei7G8sUkSPZ23vln2ctnaezILqo8lWbZ03BmIGQyFeLV6j4O7zYs7U+jiqK31ZrcxnPsrD9qsnCDm3g8wUbL15zhmJPbzJNEdl0YMp7uBHEHUEcQTXoll0jjhQMUEmG3JKtGfG+DSb2iPHY89eOzkRqpqo9JMEVGkkgHxaSNHLHmSYXDEbJz1MZyOyx+qdRrFwDGhAzJIpkt5QFmjzyzAOYZSd0iHVW56biadHgspLKwG7H0IvB6FUDIr0qXo1H8HNu0m3YyHbtp/Ka0kbcGPGByci27XXI61ULa+ayaTDsRjZ7fa8ZR5UTHdNCx7DnluYHtqZhOPSYVIqlvhFlMC0bAaMhORIB3MNzxnjn2E3jpD0at8Xs0a3ZeujX4h89GX5pidQM92fknszrjmKaK4Nj2w3HvDA56jnxvnNkq1168l6SdF2tSrqyzW8usM6eS45H0XHFDqKUW9w0bB0ZkZTmrKSpB5gjUGn+C489m0ltcRGS3Ztme3fMZEabSnekq8GHLXsOkXRURILm2cz2jnJZMvGjPzcqjyXHPc28V3WRS0iHFtnccHeR8DeMgqWIWw6VpcaX8ImPz8ZEU47SwGxL9tSfpCtW6IiYbVjMtzx6ojq5x/uSSH/wB2zdwquUK2Wopmhq/DMtV44YbpKp5reaBkYqylWByIIIIPIg6g1zqxQ9MXdQl3Gl2g0HW5iRR9G4X4wdzFl7Kz+RLW41tbjq3+YuiqHuW4Hxbfb6v11NKW/EEtYtHmN4lrUlkq5RTiboheKxU2txmOUTsPUyggjtBoo9ND+ocVJFSuttLXyQLuX0mBESnsXfJ68hSvE8YluGzlctl5I3Ko5Ko0A7qhZ1vFCWYKoLMTkABmSeQAqmwmtNY2nM+7NyzsgtaazrTmfchuktKZWGD7S9bK3VQ+kRmXPoovnHt3Dia7i1ittZcpZuEQOaJ+sYbz9BT3nhS6+xB5m2pGzO4cAANwAGgA5CpWL+7dn5efNSs6J3LBn5efNS77F806qFeqh4rnmzkedI3nHs3DgKWVKw3C5biQRQo0jtuVRn6+wdp0r13o74LLawj+FYpIhK69WT8Wp5HjI3YNOw1jpVOgUJsnWuNzRa4n3inw4UhJqo/QvwZ3OIEPl1UHGVxv+ovnHt3dtX/FMcscAj6m0jEt0y+M7anvdhuHJFy9W+uOPeFJmiMkSmK3GawKdHnYaZ5DyIV4gandnwrx29vHlkaRyWZjmTXNhwKR9oPrUrswx8gxP5jjrF2+apsYF5ay4XnXkNmJ3ZqXj3SKe8lMtxIXbhwCjkq7gO6tuj+E/CJgpOyigvK3ooupP8O80sAqzYl+Z2otxpNOA8/NV3pH/E123yhtEOGJTsEsBnu5pFIiOADG9512rM7ucgt7XEhcX4myyigUui+ikKkoPWQvraqvJIWJJ1JJJ9dOLP4uymfjMywr9VcpH/5Y9dJquE0AmVwkBu/dDAYGk1bhIDd6nwU608WGV+LbMa+s7Te5QPtVAqdfeKscfIbTfWfI/uhB7ag01uaezE5p10eb4u7HO3PukjNJac9Hd11/6aT95KTUtnfdu5JcP4j93JSLGfYkRuTAnuz191ep+DuMWllcyjy5zcIp+hbW8rlgeW2QPZXkor1iY9SkFr8zhF1Kw5PcRszevLKsH2mKzBDzv2Nt5yWlg7VZeTmsVk1iuqhRV16MTn8k3+z5UMtpOv8AeFM/wqlVcvB2OsW/g+dspSo5tGVcD8ax034U8i07g4E+CJt6x0zvDb4pPLHkUnyl2W1WRJ0WQqw4qSx7iMwQQDSPFMPTZ6+DMwscipObRMddhjxGh2X3MBwIYBr0p+NssPuN56p7Z+wwP4vrMcieykOG4k0LZgBlI2XRtVdTvVhy0BzGoIBBBANSjg6JpF4sOurZ0sUdep+B4yqo1vcAtbSHM5atE+WQljz84biu5xoeBDPDsVuMJnGywkhfJlKk7EqHQOh4HTLmCCrDTKkeI4eoXroc2hY5a6tG2/YfLjvybcwGehDKsnB8ZQIbe5Be3Y5jLV4WOnWR58d20m5wOBAIkWE17SZTBvHvFQFeiY9gUGNRC5tnVbgDIg6beQ8l/Rcbg27LLhkR59heL3GGzupTLPxJ4JRmki+i6neMtx7cwa3jluMMnV43DK42kdczHMme/hpnoQcmU5g5EV6Gj2eOQZN8XcIMg2m2nYfTjz/0DXLmaG2q/twDji3bq8R4I+9tVIxfo1FPE13h+00S6zW5Oclv283h5ON3HcaqZqxXlheYRdKwJjcaxyLqrjjkToynip9YpnLhcOKKZLRUhvACZLUaJLlqXgz3NxMZ9Xb0YcbRtBJrMNzstur83HMiRPaqTWc62liKkqwIIJBBGRBG8EHca0regUyHF5kUKk0qqNwWRgB6gcqKh0UGjbkFc1PsMJaQFiQkSnxpH0Udg4s30RmakS4ssSlLYFQRk0rfKPzAy+TU+iNTxJqJf4k8xG0Rkuioo2VUclUaD8TxzrfB8FmupBFBG0jngBuHMncB2mgcBKtENg4Db7kkCGX2v4YevJQau/QnwVXF9lI+cNvv22GrD6Cnf9Y6d9X3op4J7axT4Tfujuo2iGPxUft8o9p07KR9OfDOz5w2GaJuM2WTH6g80fSOvLKuHE+041LeYNAE83nujZn7sWwMDbXcFY8S6RYfgMRht0DzkaqDmxPOSTgOz2AV5rPik2JSNc30hFvFvVdBmd0ca+kee/LUmkWD4S11IdptlFzeaVtQo3kk8WPAcTW+PYyJdmKIFLeLSNeJ5u3N291Po32eyA4yJdEPeebxsynh44LHHjOiO0UOzM5DzOGV+U+GNYu1xJtEBVA2Y0G5FG5R/rWl1ZqZhGFvcTLEg1Y7+AHEnsArsdmG3IBF2ITMgE16MWSoHu5hnHD5Cn9JJ5q9w3mkt7eNNI0jnNnJJPfTbpRiaMVgh+QgGyv0285z2k+7vqN0ctlacM4zjiBlk7k1y+0dlftUhkwDGdebhkMBtPpgs0MkB0d4tNwyGA2m867MF16RfF9Vb/Mxjb/WP47+zNV+zSmIgEbQzGYzHMcRW11ctI7OxzZ2LHvJzNcafDbVbI+81phsqsAN+O03+K63E5d2Y72JJ9dcqKKNMFic9Hh4l0eVu3vkjFJqdYGcoLw/2Kj2zR/5UlpTO+7aOQSIffftHIKbgth19xDEP0kiJ95gP416Did6JsYxPLctrdxr2CKDYy/YNIPBRaB8UgLeTHtyt2bCMQfblWnRC7Mt7cMd8tvfE97QStXPpPaiP/Kz+Y/9VrFyqdFFFdVLRVq8GF6I8UttryXYxMOYkVky9rCqrUixujFKki70ZXHepBH4UmPD0sJzMwRxVgyM1bIbImyxCzOZe0mE6DsRjBL+yyN9mqYa9NxiVLfpAWb+r3gXa5GO6i2WJ7mYt9mvO8Vw9oJpIX8qN2Ru9SR/CstDiVrfqAdxEjwI8UTgo6yEAgEgHQjPfrnrz1ANYzrFFdBAnGD40qIYJ1Mlu5zKjyo23dZEToH5g6MBkeBG89vLYyxzRPtI3jQzJnsuNxBB3EbmjOo48CUlNcIxrqg0ci9bA5HWRE5ajQOja7Eo4N6iCCRSHw5TIE53jP1545q5r1/AsYt8VtCkqBgMutjPlRncHU7wOTDduPb550u6BzYewmiZng2gUlXRkOegbLyTnuYaHsOlQYzLYSx3dpJtxEkJJlodPGilTPxXy3odCNVJGRr2Xoz0hiv7cyxAZgZXFu2uzmNSAfKjOv8ArSvNxdJ9mO0sG2Ebxkem3ccE4SfYb15dHicGKAR3bJBeAAR3R0SXLQLOBubgJB692tWxnBZbWVoZ0KOu8HiOBBGhU8CNK9A6aeC7Rp7EErveAale1PSH0d/LPcK7hHSpHiFpiCtJANIpR8rbn6JPlJzjPLTcBXUotIa5mko9rcW4t2eV305ECMCqpRV3Pglu38a2aC4hbWOVZUUOOeyxzU8CDuIIrFav8Qo3+o3iENQ5KR0J8Ec97syTZwQHXMjx3H0VO4fSPqBr03Ecaw/AoOrjUbZGYjXIu59JmPD6R9XKq3058NIXahsMmO4zEZgfUHnH6R0768durt5HLyMzuxzZmJJJ7Sa4bKHSvtMiJTOzDwYMdvvgm1mssbenvS7p1c4g+crbMYPiRLnsr/1N2n1ZUpwrCnuJRGg1O8ncoG9ieAFcrGxeaRY41LMxyAH+t3bT3Fb1LaI2kBDMf6xMPPI/RqfQHvNd8NbBaIMEAZDADM+7SsMaK6dRnePgMz0z4rjjmKIqC1tj8Spzd+Mz+kfojgKQ0Z1inw2BgkP3RwoYhtkOOZWcqtUv5ha7G65uV8bnHEfN7Gbj/wBq4dF8PRFa8nHxUPkKf0knmqOwbz//AGkuJYg88rSyHNmOZ/yHYBpSHfjPqfKL9ZwG687tazP/AB4lT5W36zgN153DNRs6c/I2X07lv/bjP80n+HS2ws2lkSNfKdgo9Z39w31Kx+8WSY7HyaARx/VQZA+vVu9jTX9pwbvPTx5Jz+08M3ndd427ktooopqeiiiioonWFnKzuzz6lfbIW/lpLTq10w+Y+lPCPYkppLSofedt6BIhd5519Arx4Nfi48RuPmrKRVPJpCAP3TS7wcrniEa+klwn3raUfxpl0f8Ai8CxCTjLLbwg/VIcj2NSnwdvlilp2yqv3s1/jXPPaFJdu4NHUla8lXTWK3lTJiORI9laV1UtFZFdrKzaVwi7zn7ACSe4AE+qmw6Hzlyg2NoEjZ2xmfJyyz4Ntr3Zja2cxnFE66Y/HYdht0N6xvbOeRhbxPapJqH05HXfBr0f7TEOsP8AbQ5RSe3JG+3Vhwzo5LJg1zbtsExyR3cJDjLYI2HYk+Sux4+uRy1IFLMLwSaXDbqB42BgZbmEnIDRB1q5nnEyPl9Htrkwvw/0PI/S+RHCY4JhtVGopw/RacBWCgqyRvtA6KJBtLtaaEj1a5Z0N0VuBnmgABIzLABspOrOznq2Tcta6yWk9FM26OTjLajKDPLxiBl4hkJI35BASdNMsjrpWw6MXJYKIXLE7IAyzz2A+7PPLZOee6oouWE4w0BYZB43GUsTZ7Ljty1DDeGGqnUGnNjcyWUi3thIxjBAYNq0ef6KZRoVOWjjRssxssCFXwdFLhygVM9rq9cxkvWkBNonRcyfceVdsMw27gcPEmYYFTnslHUxiQo2Z2WUqQctx4ZkUmJCDwbL7wbjtVgr17C+k6XEPwu3B2F/rMA1eA8XUDVoTqdNRqRxVV3SroJBiK9fblEnIz2hlsS9+W4n0x6894q1rg93ZSreWKlSMuth2trZDb1JOReHtOqaZnyXa4ptAfCrBAyHYa6sldGMJkAYSRFTs7LA7RXPIjXTXZ8tFocSixBEo5ll/a7objttLg4OEivG7zB54XaOSKRWU5EbJ/EaEccxvor6Kw7FjLGrpmyncd2oJBBByIYEEEHcQaKf/jNJFhgW7T5KaMZr5mrFFFeoSFbOh2kF640ZYfFYaEZ7WeR3jdVVNFFZYPxYm0cgsVH+NF2j+ULWiiitS2q3dKtLGwA0BjYkDQZ+Lrlz1OvbVSoorLRPh73cysVA+Dvd/MU46LfKueIgnIPI9U2vfSeiimt+I7YOqc34rtg6rFFFFNT0UUUVFE7X/wAtP/qR/hGklFFKhfNtKRB+baVez/8ALQ7cQ1/uDSDoR/5lZ/8AqYP8RaKKwwfhRv4nrUbwluKD46X67/vGotFFdFndCBbxSFSCpIIOYIORB5g1OkxefI/HS73/AEjcdTx4nU0UUSit/g4v5JJL4PI7j4DdnJmLb9jPeeNQ/BheO2IwoXcodsFSxIIFvKuRXcRsgL3DKs0VyYt9I/hH8pR4BVdL+QBgJHAOzmAza7Oi8eA0HIVt+Vpsh8bL53ntxYMePFtT260UV1kC3tr2Rpotp3OTJlmxOWeyp48gB3AU5x28eNYwjumU8mWyxXLKC1UbuS6d2lFFRRIExKUAgSSZZL57eaQV48MtOVby4nKQQZZD42erseGXPkAPUKxRVhRO+lOKTJdDYlkXJI8tl2GWagnLI6a6038EuJSnFo85ZDtCQN47eMAmgOuoGyu/kOVFFYaf/wCLF/hPIom94JZ4Sp2jxS6SNiih9FUlQPFU6AaDWs0UU6jWwWbByVG9f//Z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data:image/jpeg;base64,/9j/4AAQSkZJRgABAQAAAQABAAD/2wCEAAkGBhQSERUUExQUFRUWGBgZFhcXFhcYHhoeGhcXGR8bHxcaHCYeHBokHRcYHy8gIygpLSwtGB8xNTAqNScrLikBCQoKDgwOGg8PGiolHyQuLC4sLCwwLCwsKiwqLyksKTQtMCosLCosLCwsLCwqLCwtLCksLSwuLS0sLCwsLyksLP/AABEIAMIBAwMBIgACEQEDEQH/xAAcAAACAgMBAQAAAAAAAAAAAAAABQQGAQIDBwj/xABUEAACAQIDBAQICQgHBgQHAAABAgMABAURIRIxQVEGE2FxByIyQlKBkaEUIzNTYnKCkrEVJENzorLBwhY0Y5Oz0fBEg4TD0uElNXSjFzZFRlVk8f/EABoBAAIDAQEAAAAAAAAAAAAAAAIDAAEEBQb/xABBEQABAgIGBwYDBgQGAwAAAAABAAIDEQQSITFBURNhcYGRscEiMqHR4fAzQlIFFCNigvFyssLSFSRTkqLiNEOT/9oADAMBAAIRAxEAPwDzz4rEx5sV6B3JP/k/4/hVrm2aNijqVZTkQdCDTO6wpWUzWpZkXV0PykXacvKTk49eRpnbYlHfKIrpgk4GUVwfO5JJ/Bv9HE12itba3LFvpqwwsXOY7QCbJlmIxZ6asMJhR+jnSYIpt7kdZbPoRvKfSX8cvWO2P0k6NG2IZT1kD6xyDcRyOXH8fwX4nhklvIY5VKsPeOYPEdtNujnSURAwTr1ls/lKddnPzl5Hj/3qOYWHTQbQbxnrGvmrcwwzp6PaDaRg7WNfPHNV2invSPo4bciSNust5NY5Br9k8m/H2gIq1Q4jYjazblshRWxWh7DYiiiijTEy6P4gIZ0dtU1WQc0YbLD2E1yxfDjBNJEddhiAeY3g+sEH11Dp5jHx1tBceco6iTvQZofWhy+xSXdmIDnZ1HVZ3diKHZ2dR18Eiqbg04SeMt5O1st9VvFb9kmoVZppExJOcKwIXS6gKOyHerFT3g5Vypnj4zlEnzqJJ62UbX7YallUwzaCqY6s0FPb3XDrc+jNOvtEbfxqL0Zu+qvLd/RlQnu2hn7qlEZ4YPo3JH3oh/00kVsjmOFIY2sxzDm7xSqPYHD8x5zVu8K9rsYpP9MRuPtRrn7waR4nHndFOTLH90Kn8KunhJt+uu7CUbriGL3Of4MKp+FjrsQi/tLhP2pR/nWWhPP3ZhODZcLOie/4vvFTvCVNtYrdnlKV+6Av8tVmnPTSbaxG8bncTf4jUmrZRhVgsGockRvRRRRT1SKzWKn4FhLXVxFAm+RwufIcW7gMye6hc4NBcbgovVPB7CuHYTNfSDxpRtKDxVSVjX7UhJ7gK8kv715pHlkYs7kszHiTXo/hjxpV6mwh0jiVWYDh4uzGp7VTX7deYVyvsyGXh1KeLYhnsb8o4Jjz8uSKkWNk80ixxqXdyFVRvJNcVUkgDUmrRdsMOiaFSDeSrlOw/QIw+RU/OMPlDwHiDzq6UR5bINvN3mdQ9EAXHF71LaI2luwcnL4VOu6Rgc+rQ/MoePnsNrcFquGg1iiYwMEuJzKhRRRRRqkUUUVFFIs714nDxsVYbiP9ajspubaO81iCx3HGLcknbH6L/Q3HhypBWQaW5k7RYUp8OsawsOfnmPYVmscXSVBa32YC6Ry5ePCd2Rz1Kcwd34KcawSS2fZfIg6o66q68CpqbHfpdAJcHYlAyS458lly1I+nvHHMbpNrfGDO0vULQnUZamPPdJG24qd+mh9ueUVobuyNrereo5G/GK0JxLBrLc9beo5G+P0d6SdSDFKvWW8mjodcvpLyPH/vWvSLo71GzLE3WW8mscg/dbkw9+XeK4Y5gLW5VgwkhfWOVdzD+DDiK79HekXUbUUq9ZbyaSRn95eTf65VZFumg2zvGfk4ehVltv3ij2zvGfk4eh1KZLQhFfQq2YzHAjgeR49xrhVmxPChbZSIeus5txH4E+bIuuR7+0UkvrLqyCDtIwzRvSH8GG4jga0Q4oeJj36haYUZsQTGPuWojEKJT3o58Yk9t86m1H+sizce1dtfXSKpOHXphlSRd6MGHqOeVXFaXNIF+G0XIozC9hAvw2i0eKjUU16S2QiuXC+QxDx/Ucba+45eqlVExwc0OGKJjw9ocMU0vPGtYG4q0kZ9REg/xG9lK6a2njWky+g8UnqO1Gf3lpVQsxGv16oYdkxkedvVPbfXDZey4iPtjkH8KRinlj/5dc/roPwlpFQwr37egQQe88fm6BenXp63DMMuPmBcIfsRsV98Xvqm9CEzxKzH/wCxD7pFNWfArza6P3iZZtDKpHYJCqk+xnHrqu+D4Z4pZ/r4/wB4VzYILIUdv0l3jN39S0SNets8Eu6QSbV3cNzmlPtdjS+u9+2crnm7H3muFdVgk0BQooooo1FkV6/4L8Ijsrea7nHjiIM39nGRthf1ki7J7FeP0jXnXR2xTJ7mZdqGDLxTulkOexF3Egs3JEbiRVv6Z4m8GGQQO2c94xubg7jkW2gCOGbZDL+yyrkfaM44bRm/MQDsvPhzGtMZZaqDi+JvcTyTSHN5GLH1ncOwbh3VEFFWHo9hsaRm8uVDQodmKI/p5d4T9WujOeWS72rpOc2E2wagOQCC9SLBBh8K3Lj86lXO1Q5fFKf9oYekf0YP1+C51eRySSSSTqSdcyeOdSMTxKS4leWVtp3ObH+AG4ADIADQAAVFqQ2Edp15v8hqHqoUUUUU1UiiiiooiiiiooiiiiooinFhi6lBDcAvF5pHlxE8UJ4c0Oh7DrSeihcwOEigewPEirRBO1oOrkAuLObUEbm+kp8yQcRoefOoGOYF1QWWJust38iQcD6DDzXHvrhheMGLNGUSQv5cbbj2g+a44MPwpxbS/BlMkX5xZy+LLG29fouB5Ljg40OWnKshD4bpi88HeTufLC4PhPrC88HeTvA8oHR7pD1G1HIvWW8mkkZ/eXkw/h3ETsQwtYAPG6yzmOccoGZjbnlwYbiPOA5gZQcawNUUTwMXt3OQPnIfQccDyPGjo/j3U7UUq9ZbyaSJ/MvJhUc2t+LC3jOXJw9Co5tb8aD+oZy5OHjccJLLyzaJyrZdhGoIOoYHiCNQaj1bcRwTJUjDB43zNpNzz1MLHgSd2e5uwnKqOhBIIII0IPCtEKKIgmFqgxhFbMe/eIwNidYn8bZ28vGMtA/q8dP2WI+zSOnmCfGW11Dx2FmXvibI/sO3spHVQrKzcjzt9FUGyszI+Bt6y3JrgQzFwnpQOfuFZP5D7aVmmnRoZz5elHMvthk/jlSqib3yNh5+SJtkRw2HmOieWA/8Puf1sH/NpHT20OWHT/SnhHsWU0jFDC7z9vQIYPef/F0C9D8G9oJLS9hPlXEMgQczCgb27Ui1XfB6f/FLP9fH72pz0PxH4NfYep3bPj/8QT/KY6gYVZ/BccijOgivUX1CYAH2ZGubaHxh9TZjxbyAT4RLmhxzPCdirN4PjH+s34muNT8fh2LqdfRlkHsdhUCuswzaCrRUixsnmkSONSzuwVVHEk5AVHqyYZ+aWjXJ0mn24rfmqeTNKPUeqU/Sk4rQxH1RZebBt92nUrCZ2Vgt1e22HwkNbwsdtxukbQzTdx2Qi/RVOJNJ+nOO/C76WUeQDsRfUTxV9uW19o076Hxm2w2+vdzFRbQntkI2yO5SPYapMELOyqoLMxAUDUkk5AAcyaxQGgxnOwZ2d57Tjy4FEbkx6O4J8JlIZurijUvPKd0aDecuLHRVXixArbpHjfwiQBF6uCJdiCL0EBz15uxzZm4knspj0kmFrELCIglSGu3Xz5Rn8WDxjizKjmxY8qq9aYf4h0pu+XZnv5bShNliKKKK0KkUUV2tLR5XVI1Z3Y5Kqgkk8gBvqiZWlRchVj6PdC3uEM8rrbWinx55Nx+ii75H7B7asWDdCY7Zsp4/hl4BtCzjYbEXHauZvJUDfs55czka449j0TSBrhxfzr4scEW0lpDwCjZyaXLQZJkDxZq5r6W6IakHj5A2fqMhlWRhsr1ouN4TH4iYZLcKugmkndGf6RVRsjXgOGVZpjBa9IHUNH1kKEeLGjRwqo4ARAjZHZlRWEugztiD/wCzuliK32FT5uiTsC9s6XKD5vRx3xHxvZnSOSMqSCCCN4IyPsrMM7IQykqRuIJBHrFPE6VmQBbuJLhfSbxZB3SLr7c67X4rPzDgfI+CwfjQ/wAw4HyP/FV+irD+Q7ef+qzhW+ZnyQ9yyeS3upTiGFSwNsyxsh+kN/cdxHdRMitcZY5GwpjI7HmrccjYVEqbhmKPA+0mRBGTKwzV14qy8RUKimEBwkUxzQ4SNytdnOIw09sNuBhlc2znPZB5+knovvHHtX41gyqontyXt3OWvlRt6D9vI8aXWF+8LiSNtlh7+YI3EHcQaslhdjJ5rdAVI/OrQ6grxZOaceaHsrE5roTqw/fUdeR3FYHtfAdXb++o68nbjmluAY4sYaGcF7eTy14qeDryYe+p3SjBDs9aCHyALON0qHRZfrblcc9k+dS7G8HVAs0JL28h8VjvQ8Y35MPeNan9Eukax/EXGsDE5E+YWGR+wwJBHbnVPs/Ghbxnnv8AeAQxBL/MQd4zz3557QEv6JzBbuIN5Lkxt3SKU/mpXPCUZlO9SQe8HKmmOYW1ndbIOYUh425rnmp92XeDR0thC3k2W5m2x3OA/wDNT2PDnhzbnDl+60Q3tfED23ObyP8A2WvRX+tR9z/4b0ppv0YHxzN6EM7f+04/EilNGPiHYOqa34rtg/qTuXxcNQfOXDt6kjVfxc0sw60MsqRje7Bfacs/Vvpp0j8RLaDjHEGb60p6w/slR6q54MOqiluDvA6qL68gIJH1U2j3laWx0oZcLyTLebOiSxxEIuF5JlvMh0XDFcR2rl5E0Af4vsCZBPcoqz+EKTK+gvU8m4jgnH1lADDvzQH11R6ub/nWCA75LCXI/qp+PcHAFJjsEN8N2HdOx13iBxWyG2q2qMOiXeES12MTustzSmQd0oEg9z1XKtfTIdbDZXY/SwCKT9Zbnqzn2lOrNVSn0UzgtBvFh2iw+IVuvU/A8Ja5njhUgF2yLHcoGrOfoqoLHsBqR0mxVZ5yYwRDGBFAp4Rpouf0jq5+k7VNwb4ixubjz5SLWI8gw25j9wKn+9NL+jOG/CLyCHg8iA92evuzoS8VnRHXNHqfLir1K59O4fgmE4fabmfank78tPfIw+zSLo+Pgds183yrForMH0svjJu6MEAH02Ho1ZPCpbvd4zFaxb1SKIcl2s5CT2APmewVTul+KpLPsQ/1eBRDAOaLn45+k7FnJ+l2Vz6CDEgMafnm92xxnLfdsBROsKRsaxRRXaS0VmgV6B0c8HKRxC7xV/g9vvSMnKSXjkF8oA8gNojkNaz0ikw6O2s87ALSTkBirAJVd6L9DZ75j1YCRKfjJnzCL2c2fki5k1fLi4s8IQxxswlIycoV+EydhfVbSM8tZCMtFIzrtL0iu75Oqw2JbGxjBHXtlHkvEhvN7djM821quHGMPw7+rKL25G+eUfFqeaJxPb+1XGfEi0l0nj9Df6zcNluoTtTJBtylx4Rd3sOcpjw7DwdrZOaBvpEMduZz6Uh14cqjt0vssPBXDYetl3G6mGZ+wumQ9ncaqWOdJLi8fbnlZzwG5V+qo0FK63MoJePxjZ9IsbvN7t9mpDWyTq56ZXrsWa6nzOpykZR6lUgAdwopLRW0QIQsDRwCGZRRRRTlSKb2HSaaJdgkSRfNSjbX1A7vVlSiihcxrxJwmgfDa8ScJqw7FncbibSQ8DnJEfX5aevMVBxLo9NANpl2ozukQh0P2hp6jlS9EJOQBJ5DWpmHYvNbk9W7JnvXeD2FTofWKVUezuGeo+d/GaTo3s7jp6j538ZqBUizvHidXjYqynMEf691OPh9rcfLR/B5D+khGaHtaEnT7J9VR73o1IimSMrPF85EdoD6y+Uh7xU0rT2XiW2477lemaezEEp53Hfcdl+pOsPvUdXkjQFGH53ajcR89Fyy35eaezcgxrCOoYFW24pBtRSDzl7eTDcRwNRLO7eJ1kjYqynMEVb7KSK5hcZBY2OcqD9A+4Txj5knIMvDPllSHAwHVh3T7/bO7JZXh1GfXFrTf7zGBxuNskvw0G+tzAdZoFLQNxZdNqM+4ionSoZvC3F7eEnvC7B/crGGl7K+TrPFKOA/LZbQkHiCpzB7qZ+EJc5IWyy8RkOW7aSV9r3nP10INWO0N7pmRvv6FC01KS0N7rgSN9p4yB4pVhQ2La5k5qkK97vtH9mM+2ufR3DxLMNvSKMGSU8kXUjvOijtNd8SQx29vAB4z5zOBvzfxUGXPYXP7dSrq0aKMWcSl5nKtcbOpzz8WIcwuebdp7KYX2GV7jwAsn7zCaX2GRtcTuAsJ6jWQlc7yXlySBm8rnIcs+HYAPYBXTHLpc1hiOcUOYDemx8uT1kADsUVIupltUaKMhpnGzNIuoUcYkPH6Tcdw0zzRGmsFaRwF3n5J0NtYggdkXefQLFWboDjCQ3JjmP5vco0E3Yr6Bvstkc+GtVmsijiwxFYWHFagZK92ODvleYRL8sr9da/SkjGqr+ti1Haq1RCNavtvcNiNtHLExGI2KgjLypokOasOckfLeRzpf0qsFuYhiUC5LI2zdRgaRTHeR/ZyeUDwJI5Vgo8UseWvvJkdTvJwtGuYvREKJ0hOxZYfEOMUsx75J3TP7sKD1Uz8EdvniIfLPqopZPXs7A970u6Rrt2WHyjXKOWBuxopncD7kymrL4EYc7ic5blhX1NcR5+4UulOq0GJ+ocXEFW3vBbdIbvq7jFr3zjK1nAfpMNmRgeaxIR/vBXmhq6eEK42UtofS626fta5lZlz7REsftqmyRFcswRmMxmCNOfdWmgsqwgd25tg5T3oXG1aVKw3DZLiRYoUaSRjkqqMyf8h2nQUy6MdEZr1jsZJEmssz6JGO08W5KNT769Bnt7bDoCm29vE48dgB8LuhyC/wCzwHkcieOR31SKa2GdGy12WW2XLkLVA2dqgdH8GispNiCJcQxEcBrb2p5s+53HPMAHcQRrxxrELeGUzX835SvPmlOUEX0SdxAPmgZcxxqvYx04d4+otkW1tvm497dryb2Pu76rNIhUN73aSMZE8ZZTHdGpu9xRF2ATvpD0xuLzSV8ox5MSDZjXlko395zNI6KK6cOGyG2qwSCXOaKKKKNRFFFFRRFFN/6Qc7e1P+6y/dIrH5Zj42lue4zj8JaXWd9PJJrvHy+I9EpopuMUt+NmvqmlH4k0G9tDvtpB9W4/6ozVV3fSfDzU0jvoPh5pUrkHMEg8xUtcWl3FtscnAf8AfBqWJbI747le6SNv+WKNmxPnXS/Zib+YVReDe08EJiA95p4T5TUb4dG3lwr3ozIfftL7qk2VzGjbcM80D8yMx62Q5kfZoWzsz+nnHfbqfwlrtHgUDeTcsf8Ahpf5c6AuZKRnwPUJbnwyJGtwPUEJl1cdz8qkbOf01syhj2tbts7X2QDUSTAri0broT1ir5yg5gHeJImG0oI3gjLtoToYW8iYHvguR/yjTvDejGJQ6wzrkODGQD7siDSsb4rIYk14lk6YHpy1LC+MyEJNeJfS6YHpy1LhiNkl/addAMpIR4ybyF4pzKjUoeWa8BTDGLIXVvZMdA2TSNyUIWkb9g0XFrcxMJDAqTtp1lsxybcSHiyIOfPTWosikQh1VNZGdlXUKBkMmTghzIyOhFZQSZFpsBJFs5TEjundin0L7MjUxgiwngNa4ytBlMEGdt07jfgQucNq5ke62Qsz+NEH0S3iy2VlcncdkAIu85Z5HSltniCJKsVtm+2cpp2HjOufjgZ+RHlmSd5yzJG6md063SBp7lBqT1KukQzBy2mJ2mLHLPPZ3HTIUsuoEClEuLOFD5QjMzsw+k/Vkkdmg7K0w7bHdZCXiZcOaS1siWRBaLJSMhKzaZYWSxvtVYfect2ela05/JdqN94D9SCQ/vbNY6uyXz7mTuSOMe0sx91dHSjAHgV0tMMAeB6gJRUqzw2SXMoug8pjkqr3udB6zUz8qwp8lbJn6UzGU/d8VPapqHe4pJLltsSBuXQKO5Bko9Qq5vNwlt9PNFWe64S2+Q81Osr5bORZIXLzoc1dc1RT7mf3D6wq74ZiYu2a5tkDTFNm9w8+TPH5zwjn52yNVOoz87zCrrhELpBG+HLG9xs5yyZq06NrmscT+SuW50DMc943VipkFpAd810zdsOrZaDaE2GJX2p7F0IZ7eWCI521wVuLGWTJCsq5hoHU+N1hj2h4oOfVqe6f4E7KFbi4VZutbq0ZtlGVBsyAjJnyZtct6Ad9c+j/AExWWXqsRVra4YptO4MaSFMthyCPibhMhlIPFO5huykWmIJYYrfyonVkwMQkmSrJJtI2agHyXObAAnf6hw6QY74UWjuvIBGRtAvx2iWZAJkNcKEYjhUE1TunnSJlxCdYVjQRN1QcIC+USiMeO2ZXyPM2a6dDugkl8Tc3cjR2wzLSO3jSZbwpbgOLnQdp3b4bgEJke+xBtmBnLKmTZyszFiAB4xQcSN/Mb6k9KfCLbXGSLBNJEoAWN5BDHpuzihG0cuA6wAcAK6JfEqNgUYXCRflLKcpnfYgfDMNxD78lN6TeE2GFFtsNjVUj0V8vFU+kqnyn/tG9Q415+llc3bs6pPO7HNmCvISe0gGp39MZF+RhtYORjgQt/eS7b+vaqHedILqfSSeeQeiZHI9S55AdgFa6LRfu7ZMaBmSZk7f3Si6d6kHobcr8oscP66aGI/ddw2fZlWDgUK/KXtv2iNZpT6iIwn7VQ4sDuG8mCZu6Jz+AqZH0Jv23WV1/cS/iVrQXy70QDgOc0O5a9VYrve6l7BHHEPvF5D+zWv5RtlHiWpbtmndvdGI6nL4N8RIz+CSgfSAX94ig+Du9G+OJfrXNsv4y0GmgYxB/uHSSuRyS6bHM1KrDbxg6eLEGOvJpC7DvBzpYasa9BJvOnsU+te238HNZPQrLfe4eP+I2v3FNG2PBHdPVSRVaoqy/0Pj/APyNh9+4P4QUVf3mHr4HyVVSo5xSz4WTH61w/wDBRWfy3a8LGP1zTH+apH9CSvytzax9hlzPsArH5EsU8u9L9kULH3k5UivANxcdheeS5dejnul52F55WKOOkUQ3WVt6+tb8XrH9JxwtLMf7on95jUjrsNTdHdSn6TIg/Z1rH9JLdPkrCHvkZ5fcSKkgbobjtPmZ+Ckge7Ccdp83T8Fx/pW/CG0Hdbx/xFTbbFsQk0iiz+pax/j1dRz04uB8mIYR/ZxIPeQTUG66S3Unlzyns2yB7BpV6En5Gjbb06q/u7nf+tg229Oqsqpio1eQQDm7wx+7f7q5SXco+WxbLsiaWQ/sgD31TWcneSe+sAUQouchsaOs0QoU76o2NA51la5MdgXfPf3B7ZeqU+9mrW2x15XCW1qhY7tsvO3eTI2yB25ZVFwXojJMBI4ZIuBClmfsRBqe85Ac6sf5HMahZdiytCfHUuDNNlwZlz3+iNByNZojoDOyDM7egvOoDbJZYr6PDNUGZ29BedQG2S3CO0WT3DSSOwjjEZ2Y9vMeKqpkHA85/JA3ZmiDBnADQsx+PCdYnzZXMsV3AcdeBFSbW4tQGu123WL4tCw2EVcjmsab9xyzOpL95pde4y9xhUshyTKYKAnigLkni6b/ACqxiuTJokJgGYxOrVuSINMpMMGHCsa5wDpgSmcJahhYuXSvDrZJFWRWjLAn4RGo2Sdog7UWfLLPZIOu46VWMQwOSJQ/iyRHyZYztIewnep7GANP7HEkntQk+qKVSRt5TMZRTDuy6thxGzxpIzz2MzKGyPEeUkinUHI6MhGozro0euwVJ2jO47Mv2sW2i6Rg0ZM3DO47MtloustSo0VeMK6BviEYnjQWi5gO0uYhbM5ZxsfGzz8zUcjwrWW6wyxJWOJr+ddC82ccKkcoh4z68Go/vrC4sYC5wvAw2m4cV02GsLbNqqdhhU07bMMUkp5IjOf2QasCeDG+y2pUjt15zzRRe5m2vdXPEfCPfSrsLN1EfCO3AhUdmSZE+smq3LKWJLEkneScz7TR/wCZd9LeLv7eqOxWo9CYU+WxOxXsjaSY/sJl7DR+RcMTVsRmfLhFaMPY0jj8KqedZRCSAASToANc6mhiG+Idwb5HmpMZK+jpJYCMxNPis6EZbLG3Ay7NvbI9WVb2OFdXC1zOGVVdEiikB2pNzbJ3EII8tRzGVZtMNjwaJZ7pVlv3GdvbtqIRwllHpcl/jmVt3QyOLFbEtdyFnTrg7abQLyRvtqSCFIVQoyGgJA0riUiO2CzSMnUmAXXz2CV2E8cM10KHSDBeqzh89o8ge8Mixo211XVvJGIsxkuYbaVdpss8st3OrYjYZIPzS2tJOxPgjP8A3dyFOfcaX9CekmaT2co+PtttA6qC7QxswKgEfGdWST1Zz2lJAGYqt9IuiMMsoWIxW9w4Dxptfm1yp3PBKx+LJ+bc5AnIGlOZpIxbELmyutm2WchLjMyxkpS6Tp31wFY7/EPg/lLf2w5jC7Er99QR76Uv0vRxkMbvYxy+CZZf3cgqmx4zf2EhjEtxA6aFCzDL7B0y9VTx4Rpn/rMFpdczLAob76bJz7a2igOAmADrFXq0/wAyxVk3mvVf/wC4Zz2PHeL7gWFQpcCWT/6zbv8ArHuV/eQ1HGL4VL8rZT259K3n2h9yUH2Z1uOjeGy/IYl1Z9G5hZf/AHEJX3Uxo0d9dv6Wn+RpVXrmegW1uxHDG/4kr++grA8G058iexf6t3Cf4iureC27YZ27210OcE6H3NsmkmIdEryD5W2nQDiY2y+8Bl76dDjVzJkZpORAnwmFRGpN/wD4WYh5sUbfVuLc/wDMrnJ4MMTH+ySnuKt+DGqvW8dyy7mYdxIrTVpP1t/2n+5VYnp8HuIj/Y7j+7NZpSMbnH6eb+8f/OipKk5t4HzUsUKiit0jJOQBJ5DX3VqQrSirBh3Qa7m1ERQc5PE9x191M/6I2lv/AFu7XP0ItT3Z6n3CsrqXCaaoMzkLT4LE+nQGmqHTOTbT4Km0ww/o/cT/ACUTsOeWQ+8dPfViTpHZwkLaWfWPuDy+MSexdT7Mql32MTgZ3s5iHC2gyWQjkxHya/WJPZSnUmL8rJbb+A8wkPpcY91kp3Vrz+ls/EjWo1h4NXJymmjjIGZVfHYDmdwA7c653Fzh9m2UUZupF8928QHuAyb2EdtJsT6RvKvVoBDD82meva7HxnbtNbWWGJGgmuc9g6xxA5NL2/Rj5tx4dgaKIe1HcdTRZyt8d6DQxXdqkPNtzW2crfGQxMlYB0quZkM00nUW4OQWIbLSEeYjHM97bgO3SkbNPiM4VRkNFVczsxqTpqfx3sa5XcjTESznYTLKNFGXijcsacF+kdO80zivjb2plACGXaS3QeaNzzE7y2XiBjzOWQqxDbCE2NFY2DIeZzKtsJsAThtAcbBkPM4k/soPSTEh4ttEfiYPFBHnt5znvbPLsqYkmzgxHp3OXsQH+WqzFEzMFUFiTkAASSTwAG816rbdB4YLC3bFJTBGrPIYR8pIzZZLkNRko1AGeu8UFKiQqO1jXG2tOQtJNpu1lanUaxjG4OBJ2TMztKpfQbA57qdooo2dHRkkOXiqCMwzNuGTBW56aVdoreys0ETmLEb63jdkTXqkyIJjz/SFfGYKe0eLVfx3wmu4W3soxaWikZImjvkd7sOfEA68SarV9dGC9d49CkzMvqcnLu4Up0CPSXTidgXhoNpl9RGc5EDinRGgO7HelMHCYs6yXTpF0uub19qeQkDyEXxUT6qDQd+/tolk+FRlj/WIxmx+dQb2PORRvPEa7xrp0ltFSbbjGUcyiWPsD71+ywZfVS+zumjdXXepzH+R7Durow2M0bdGJSuw3eaqelaIjb/dh5FcaxU7FrZVkzTyHAdO5tcvUc1+zUGntMxNNa6sJhZAr0vCsNjwW1W8uUD30o/NYG/RD5xxzHLhoN+ZWD4M8DiUS4ldD83tNVHzkumyBnvyJXTmy8M6q3SbpDJe3LzynxnOg4Ko3KOwD26nea5sUmlRTAb3G985n6eruGJTR2RNT+nty810J3O110MEgbnnEqt7HVxpxBq6+CeKNMOvZpc9kNk285qsRZhp2MfYKpGHD4XbfBv08G09vzdD40kI+kMusUcfjBvYVc+hDZYLcL6fw8/dtI/+9Zae2VFEAWSLRuFo8BxmiZ3ppJ05iltcRF/bnJJXE0Ui6jaIDMCe0ljlxVu+nF7e281ssjqfgFw52wozewuTqxQfMv5WxuIJyyOQMbwfYxDLaT2dyu2qDrAP7Pz8uIaP5QEa5F9+WVcfye2FSt1gNxht0NiQjip1G7RZU8pSN+WnYs3iC7vssBurtGR+oX7Z4Eqa1ExO9ktStriEa3lvs5wShvGCHc8Fxqdn6DZrplkKXXPQ8SqZLCT4SgGbR5bM8Y+lDmdoD0oyw7qdXSpaH4FeEz2EvxlrcLq0YfdLH2cHj9ffWMbwSawmUh8wfHgniY7LrwdHG48xvBrbAdOVQyJtH0u3YHMCRBzQlJiuVYq0DpVFc+LiEPWNu+Ew7KTDtbzJvtAN9Kudx0MZ1MlnIt5GBmerBEqD6dufHH1l2l7a2CPVsiCry4+cihlkq6khU5gkHmDl76e4b09v4Pk7qYDkzbY9j5ikJWsUyJCZEEntB2iakyFdx4U5ZNLq1s7ocTJCob7w3eythj2DzfLWE0BO9reYsPuvp7qo1FZfuEEdybf4SR4Ay8FdYq9/knAzqLy8XPgYQSPWFyNFUSip9zd/qv4t/tUraleThGF23yszXDjzU3fs/wAWrnJ4QEiGzZ2scQ9Jhr7B/EmqXTXDOjssy7fixxDfLIdlB3Hzj2DOhdRYYFaO4u2mzgLFyXUKEBWpDy7abOAkOaMR6U3M/wApM+Xog7I9i5e+utl0bYoJZ2FvEdzODtN9SPym793bXf8AKdva6W6ddKP08q6D6kR09bZ91Jb2/kmcvI7Ox3ljn/odlOY0ylDFUbLdww38E+G0yqwm1G7Ldww38E4k6QpCClmhj4GZ8jK3cd0Y7F17aR5ljxZie8kn3k12sMPeZ9lFzO88AAN5ZjoqjmaZNfR2o2bc7cu5p8tF7Igd31zryy4mA2GZNEz7vPvUmANhGTBNx92n3qC2W1S08aYCSfesJ1VO2Xmf7P73Kot1iWbGRj10ralmHir2BTvy3ajIcuNLGYnfUixsHmkWOJWd2OSqozJq6gHaedp93D2UbYVs3GZ9+HszU7BrA3MpaViI0G3NIdclHD6x8kDtp/hfRS6xicvEnVwLkiu2YSNF0Cr6TAcBxOuVXq16B2lhaI2ISgRgh3jB+Vk4A5eMyrwQdpNU3pl4VZbleotV+DWoGyFXJWYciV0Vfor6ya4zaZEpbz90FgsrnugYy+ongLNauFDm7SRLMANWeqfKWtWrC7mwwyZbeyC3N2cxLcvkViA1c5jQZAHxV9bVRfCRjTXM8TsSc4VYZ8A7Mw7vFK1wsoTBaZj5a8PVxjiI88mP2myXuFL+lUoN3KF8lCI17o1Ef8tOotEaykaQkudb2jec9QFsgBks+kdFpEx3ROQwmJAnxluKXW0e06rzYD2kCu+MybVxMRuMj5feNb4IPj1Y7kzkP2AX/ly9dQGbM511vn3e+S03v2Dn+yd3B6zD424wytH9mQba/tB/bSOneE+NaXa8hDIPsybJ9z0koIVhcMjzt6oINhc3I85HqmLHbthzifL7L5keoMrfeqAq5nIak7hUzCzn1iemjZd6+OPeuXrqzeCbARc4lGW+TgBmf7BGyPvFfUDQRozYEN73XC33vTYY7Rb7t9ZqT4Qr34PBbYWhyECK9xl50zjaIPPZDH73ZVCqZjGIGeeWVt8kjuftMT/GodXRoOihhpvvOsm0+KMmZXSCdkZWUlWUgqwORBBzBB4EGvZei7G8sUkSPZ23vln2ctnaezILqo8lWbZ03BmIGQyFeLV6j4O7zYs7U+jiqK31ZrcxnPsrD9qsnCDm3g8wUbL15zhmJPbzJNEdl0YMp7uBHEHUEcQTXoll0jjhQMUEmG3JKtGfG+DSb2iPHY89eOzkRqpqo9JMEVGkkgHxaSNHLHmSYXDEbJz1MZyOyx+qdRrFwDGhAzJIpkt5QFmjzyzAOYZSd0iHVW56biadHgspLKwG7H0IvB6FUDIr0qXo1H8HNu0m3YyHbtp/Ka0kbcGPGByci27XXI61ULa+ayaTDsRjZ7fa8ZR5UTHdNCx7DnluYHtqZhOPSYVIqlvhFlMC0bAaMhORIB3MNzxnjn2E3jpD0at8Xs0a3ZeujX4h89GX5pidQM92fknszrjmKaK4Nj2w3HvDA56jnxvnNkq1168l6SdF2tSrqyzW8usM6eS45H0XHFDqKUW9w0bB0ZkZTmrKSpB5gjUGn+C489m0ltcRGS3Ztme3fMZEabSnekq8GHLXsOkXRURILm2cz2jnJZMvGjPzcqjyXHPc28V3WRS0iHFtnccHeR8DeMgqWIWw6VpcaX8ImPz8ZEU47SwGxL9tSfpCtW6IiYbVjMtzx6ojq5x/uSSH/wB2zdwquUK2Wopmhq/DMtV44YbpKp5reaBkYqylWByIIIIPIg6g1zqxQ9MXdQl3Gl2g0HW5iRR9G4X4wdzFl7Kz+RLW41tbjq3+YuiqHuW4Hxbfb6v11NKW/EEtYtHmN4lrUlkq5RTiboheKxU2txmOUTsPUyggjtBoo9ND+ocVJFSuttLXyQLuX0mBESnsXfJ68hSvE8YluGzlctl5I3Ko5Ko0A7qhZ1vFCWYKoLMTkABmSeQAqmwmtNY2nM+7NyzsgtaazrTmfchuktKZWGD7S9bK3VQ+kRmXPoovnHt3Dia7i1ittZcpZuEQOaJ+sYbz9BT3nhS6+xB5m2pGzO4cAANwAGgA5CpWL+7dn5efNSs6J3LBn5efNS77F806qFeqh4rnmzkedI3nHs3DgKWVKw3C5biQRQo0jtuVRn6+wdp0r13o74LLawj+FYpIhK69WT8Wp5HjI3YNOw1jpVOgUJsnWuNzRa4n3inw4UhJqo/QvwZ3OIEPl1UHGVxv+ovnHt3dtX/FMcscAj6m0jEt0y+M7anvdhuHJFy9W+uOPeFJmiMkSmK3GawKdHnYaZ5DyIV4gandnwrx29vHlkaRyWZjmTXNhwKR9oPrUrswx8gxP5jjrF2+apsYF5ay4XnXkNmJ3ZqXj3SKe8lMtxIXbhwCjkq7gO6tuj+E/CJgpOyigvK3ooupP8O80sAqzYl+Z2otxpNOA8/NV3pH/E123yhtEOGJTsEsBnu5pFIiOADG9512rM7ucgt7XEhcX4myyigUui+ikKkoPWQvraqvJIWJJ1JJJ9dOLP4uymfjMywr9VcpH/5Y9dJquE0AmVwkBu/dDAYGk1bhIDd6nwU608WGV+LbMa+s7Te5QPtVAqdfeKscfIbTfWfI/uhB7ag01uaezE5p10eb4u7HO3PukjNJac9Hd11/6aT95KTUtnfdu5JcP4j93JSLGfYkRuTAnuz191ep+DuMWllcyjy5zcIp+hbW8rlgeW2QPZXkor1iY9SkFr8zhF1Kw5PcRszevLKsH2mKzBDzv2Nt5yWlg7VZeTmsVk1iuqhRV16MTn8k3+z5UMtpOv8AeFM/wqlVcvB2OsW/g+dspSo5tGVcD8ax034U8i07g4E+CJt6x0zvDb4pPLHkUnyl2W1WRJ0WQqw4qSx7iMwQQDSPFMPTZ6+DMwscipObRMddhjxGh2X3MBwIYBr0p+NssPuN56p7Z+wwP4vrMcieykOG4k0LZgBlI2XRtVdTvVhy0BzGoIBBBANSjg6JpF4sOurZ0sUdep+B4yqo1vcAtbSHM5atE+WQljz84biu5xoeBDPDsVuMJnGywkhfJlKk7EqHQOh4HTLmCCrDTKkeI4eoXroc2hY5a6tG2/YfLjvybcwGehDKsnB8ZQIbe5Be3Y5jLV4WOnWR58d20m5wOBAIkWE17SZTBvHvFQFeiY9gUGNRC5tnVbgDIg6beQ8l/Rcbg27LLhkR59heL3GGzupTLPxJ4JRmki+i6neMtx7cwa3jluMMnV43DK42kdczHMme/hpnoQcmU5g5EV6Gj2eOQZN8XcIMg2m2nYfTjz/0DXLmaG2q/twDji3bq8R4I+9tVIxfo1FPE13h+00S6zW5Oclv283h5ON3HcaqZqxXlheYRdKwJjcaxyLqrjjkToynip9YpnLhcOKKZLRUhvACZLUaJLlqXgz3NxMZ9Xb0YcbRtBJrMNzstur83HMiRPaqTWc62liKkqwIIJBBGRBG8EHca0regUyHF5kUKk0qqNwWRgB6gcqKh0UGjbkFc1PsMJaQFiQkSnxpH0Udg4s30RmakS4ssSlLYFQRk0rfKPzAy+TU+iNTxJqJf4k8xG0Rkuioo2VUclUaD8TxzrfB8FmupBFBG0jngBuHMncB2mgcBKtENg4Db7kkCGX2v4YevJQau/QnwVXF9lI+cNvv22GrD6Cnf9Y6d9X3op4J7axT4Tfujuo2iGPxUft8o9p07KR9OfDOz5w2GaJuM2WTH6g80fSOvLKuHE+041LeYNAE83nujZn7sWwMDbXcFY8S6RYfgMRht0DzkaqDmxPOSTgOz2AV5rPik2JSNc30hFvFvVdBmd0ca+kee/LUmkWD4S11IdptlFzeaVtQo3kk8WPAcTW+PYyJdmKIFLeLSNeJ5u3N291Po32eyA4yJdEPeebxsynh44LHHjOiO0UOzM5DzOGV+U+GNYu1xJtEBVA2Y0G5FG5R/rWl1ZqZhGFvcTLEg1Y7+AHEnsArsdmG3IBF2ITMgE16MWSoHu5hnHD5Cn9JJ5q9w3mkt7eNNI0jnNnJJPfTbpRiaMVgh+QgGyv0285z2k+7vqN0ctlacM4zjiBlk7k1y+0dlftUhkwDGdebhkMBtPpgs0MkB0d4tNwyGA2m867MF16RfF9Vb/Mxjb/WP47+zNV+zSmIgEbQzGYzHMcRW11ctI7OxzZ2LHvJzNcafDbVbI+81phsqsAN+O03+K63E5d2Y72JJ9dcqKKNMFic9Hh4l0eVu3vkjFJqdYGcoLw/2Kj2zR/5UlpTO+7aOQSIffftHIKbgth19xDEP0kiJ95gP416Did6JsYxPLctrdxr2CKDYy/YNIPBRaB8UgLeTHtyt2bCMQfblWnRC7Mt7cMd8tvfE97QStXPpPaiP/Kz+Y/9VrFyqdFFFdVLRVq8GF6I8UttryXYxMOYkVky9rCqrUixujFKki70ZXHepBH4UmPD0sJzMwRxVgyM1bIbImyxCzOZe0mE6DsRjBL+yyN9mqYa9NxiVLfpAWb+r3gXa5GO6i2WJ7mYt9mvO8Vw9oJpIX8qN2Ru9SR/CstDiVrfqAdxEjwI8UTgo6yEAgEgHQjPfrnrz1ANYzrFFdBAnGD40qIYJ1Mlu5zKjyo23dZEToH5g6MBkeBG89vLYyxzRPtI3jQzJnsuNxBB3EbmjOo48CUlNcIxrqg0ci9bA5HWRE5ajQOja7Eo4N6iCCRSHw5TIE53jP1545q5r1/AsYt8VtCkqBgMutjPlRncHU7wOTDduPb550u6BzYewmiZng2gUlXRkOegbLyTnuYaHsOlQYzLYSx3dpJtxEkJJlodPGilTPxXy3odCNVJGRr2Xoz0hiv7cyxAZgZXFu2uzmNSAfKjOv8ArSvNxdJ9mO0sG2Ebxkem3ccE4SfYb15dHicGKAR3bJBeAAR3R0SXLQLOBubgJB692tWxnBZbWVoZ0KOu8HiOBBGhU8CNK9A6aeC7Rp7EErveAale1PSH0d/LPcK7hHSpHiFpiCtJANIpR8rbn6JPlJzjPLTcBXUotIa5mko9rcW4t2eV305ECMCqpRV3Pglu38a2aC4hbWOVZUUOOeyxzU8CDuIIrFav8Qo3+o3iENQ5KR0J8Ec97syTZwQHXMjx3H0VO4fSPqBr03Ecaw/AoOrjUbZGYjXIu59JmPD6R9XKq3058NIXahsMmO4zEZgfUHnH6R0768durt5HLyMzuxzZmJJJ7Sa4bKHSvtMiJTOzDwYMdvvgm1mssbenvS7p1c4g+crbMYPiRLnsr/1N2n1ZUpwrCnuJRGg1O8ncoG9ieAFcrGxeaRY41LMxyAH+t3bT3Fb1LaI2kBDMf6xMPPI/RqfQHvNd8NbBaIMEAZDADM+7SsMaK6dRnePgMz0z4rjjmKIqC1tj8Spzd+Mz+kfojgKQ0Z1inw2BgkP3RwoYhtkOOZWcqtUv5ha7G65uV8bnHEfN7Gbj/wBq4dF8PRFa8nHxUPkKf0knmqOwbz//AGkuJYg88rSyHNmOZ/yHYBpSHfjPqfKL9ZwG687tazP/AB4lT5W36zgN153DNRs6c/I2X07lv/bjP80n+HS2ws2lkSNfKdgo9Z39w31Kx+8WSY7HyaARx/VQZA+vVu9jTX9pwbvPTx5Jz+08M3ndd427ktooopqeiiiioonWFnKzuzz6lfbIW/lpLTq10w+Y+lPCPYkppLSofedt6BIhd5519Arx4Nfi48RuPmrKRVPJpCAP3TS7wcrniEa+klwn3raUfxpl0f8Ai8CxCTjLLbwg/VIcj2NSnwdvlilp2yqv3s1/jXPPaFJdu4NHUla8lXTWK3lTJiORI9laV1UtFZFdrKzaVwi7zn7ACSe4AE+qmw6Hzlyg2NoEjZ2xmfJyyz4Ntr3Zja2cxnFE66Y/HYdht0N6xvbOeRhbxPapJqH05HXfBr0f7TEOsP8AbQ5RSe3JG+3Vhwzo5LJg1zbtsExyR3cJDjLYI2HYk+Sux4+uRy1IFLMLwSaXDbqB42BgZbmEnIDRB1q5nnEyPl9Htrkwvw/0PI/S+RHCY4JhtVGopw/RacBWCgqyRvtA6KJBtLtaaEj1a5Z0N0VuBnmgABIzLABspOrOznq2Tcta6yWk9FM26OTjLajKDPLxiBl4hkJI35BASdNMsjrpWw6MXJYKIXLE7IAyzz2A+7PPLZOee6oouWE4w0BYZB43GUsTZ7Ljty1DDeGGqnUGnNjcyWUi3thIxjBAYNq0ef6KZRoVOWjjRssxssCFXwdFLhygVM9rq9cxkvWkBNonRcyfceVdsMw27gcPEmYYFTnslHUxiQo2Z2WUqQctx4ZkUmJCDwbL7wbjtVgr17C+k6XEPwu3B2F/rMA1eA8XUDVoTqdNRqRxVV3SroJBiK9fblEnIz2hlsS9+W4n0x6894q1rg93ZSreWKlSMuth2trZDb1JOReHtOqaZnyXa4ptAfCrBAyHYa6sldGMJkAYSRFTs7LA7RXPIjXTXZ8tFocSixBEo5ll/a7objttLg4OEivG7zB54XaOSKRWU5EbJ/EaEccxvor6Kw7FjLGrpmyncd2oJBBByIYEEEHcQaKf/jNJFhgW7T5KaMZr5mrFFFeoSFbOh2kF640ZYfFYaEZ7WeR3jdVVNFFZYPxYm0cgsVH+NF2j+ULWiiitS2q3dKtLGwA0BjYkDQZ+Lrlz1OvbVSoorLRPh73cysVA+Dvd/MU46LfKueIgnIPI9U2vfSeiimt+I7YOqc34rtg6rFFFFNT0UUUVFE7X/wAtP/qR/hGklFFKhfNtKRB+baVez/8ALQ7cQ1/uDSDoR/5lZ/8AqYP8RaKKwwfhRv4nrUbwluKD46X67/vGotFFdFndCBbxSFSCpIIOYIORB5g1OkxefI/HS73/AEjcdTx4nU0UUSit/g4v5JJL4PI7j4DdnJmLb9jPeeNQ/BheO2IwoXcodsFSxIIFvKuRXcRsgL3DKs0VyYt9I/hH8pR4BVdL+QBgJHAOzmAza7Oi8eA0HIVt+Vpsh8bL53ntxYMePFtT260UV1kC3tr2Rpotp3OTJlmxOWeyp48gB3AU5x28eNYwjumU8mWyxXLKC1UbuS6d2lFFRRIExKUAgSSZZL57eaQV48MtOVby4nKQQZZD42erseGXPkAPUKxRVhRO+lOKTJdDYlkXJI8tl2GWagnLI6a6038EuJSnFo85ZDtCQN47eMAmgOuoGyu/kOVFFYaf/wCLF/hPIom94JZ4Sp2jxS6SNiih9FUlQPFU6AaDWs0UU6jWwWbByVG9f//Z"/>
          <p:cNvSpPr>
            <a:spLocks noChangeAspect="1" noChangeArrowheads="1"/>
          </p:cNvSpPr>
          <p:nvPr/>
        </p:nvSpPr>
        <p:spPr bwMode="auto">
          <a:xfrm>
            <a:off x="473075" y="1222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data:image/jpeg;base64,/9j/4AAQSkZJRgABAQAAAQABAAD/2wCEAAkGBhQSERUUExQUFRUWGBgZFhcXFhcYHhoeGhcXGR8bHxcaHCYeHBokHRcYHy8gIygpLSwtGB8xNTAqNScrLikBCQoKDgwOGg8PGiolHyQuLC4sLCwwLCwsKiwqLyksKTQtMCosLCosLCwsLCwqLCwtLCksLSwuLS0sLCwsLyksLP/AABEIAMIBAwMBIgACEQEDEQH/xAAcAAACAgMBAQAAAAAAAAAAAAAABQQGAQIDBwj/xABUEAACAQIDBAQICQgHBgQHAAABAgMABAURIRIxQVEGE2FxByIyQlKBkaEUIzNTYnKCkrEVJENzorLBwhY0Y5Oz0fBEg4TD0uElNXSjFzZFRlVk8f/EABoBAAIDAQEAAAAAAAAAAAAAAAIDAAEEBQb/xABBEQABAgIGBwYDBgQGAwAAAAABAAIDEQQSITFBURNhcYGRscEiMqHR4fAzQlIFFCNigvFyssLSFSRTkqLiNEOT/9oADAMBAAIRAxEAPwDzz4rEx5sV6B3JP/k/4/hVrm2aNijqVZTkQdCDTO6wpWUzWpZkXV0PykXacvKTk49eRpnbYlHfKIrpgk4GUVwfO5JJ/Bv9HE12itba3LFvpqwwsXOY7QCbJlmIxZ6asMJhR+jnSYIpt7kdZbPoRvKfSX8cvWO2P0k6NG2IZT1kD6xyDcRyOXH8fwX4nhklvIY5VKsPeOYPEdtNujnSURAwTr1ls/lKddnPzl5Hj/3qOYWHTQbQbxnrGvmrcwwzp6PaDaRg7WNfPHNV2invSPo4bciSNust5NY5Br9k8m/H2gIq1Q4jYjazblshRWxWh7DYiiiijTEy6P4gIZ0dtU1WQc0YbLD2E1yxfDjBNJEddhiAeY3g+sEH11Dp5jHx1tBceco6iTvQZofWhy+xSXdmIDnZ1HVZ3diKHZ2dR18Eiqbg04SeMt5O1st9VvFb9kmoVZppExJOcKwIXS6gKOyHerFT3g5Vypnj4zlEnzqJJ62UbX7YallUwzaCqY6s0FPb3XDrc+jNOvtEbfxqL0Zu+qvLd/RlQnu2hn7qlEZ4YPo3JH3oh/00kVsjmOFIY2sxzDm7xSqPYHD8x5zVu8K9rsYpP9MRuPtRrn7waR4nHndFOTLH90Kn8KunhJt+uu7CUbriGL3Of4MKp+FjrsQi/tLhP2pR/nWWhPP3ZhODZcLOie/4vvFTvCVNtYrdnlKV+6Av8tVmnPTSbaxG8bncTf4jUmrZRhVgsGockRvRRRRT1SKzWKn4FhLXVxFAm+RwufIcW7gMye6hc4NBcbgovVPB7CuHYTNfSDxpRtKDxVSVjX7UhJ7gK8kv715pHlkYs7kszHiTXo/hjxpV6mwh0jiVWYDh4uzGp7VTX7deYVyvsyGXh1KeLYhnsb8o4Jjz8uSKkWNk80ixxqXdyFVRvJNcVUkgDUmrRdsMOiaFSDeSrlOw/QIw+RU/OMPlDwHiDzq6UR5bINvN3mdQ9EAXHF71LaI2luwcnL4VOu6Rgc+rQ/MoePnsNrcFquGg1iiYwMEuJzKhRRRRRqkUUUVFFIs714nDxsVYbiP9ajspubaO81iCx3HGLcknbH6L/Q3HhypBWQaW5k7RYUp8OsawsOfnmPYVmscXSVBa32YC6Ry5ePCd2Rz1Kcwd34KcawSS2fZfIg6o66q68CpqbHfpdAJcHYlAyS458lly1I+nvHHMbpNrfGDO0vULQnUZamPPdJG24qd+mh9ueUVobuyNrereo5G/GK0JxLBrLc9beo5G+P0d6SdSDFKvWW8mjodcvpLyPH/vWvSLo71GzLE3WW8mscg/dbkw9+XeK4Y5gLW5VgwkhfWOVdzD+DDiK79HekXUbUUq9ZbyaSRn95eTf65VZFumg2zvGfk4ehVltv3ij2zvGfk4eh1KZLQhFfQq2YzHAjgeR49xrhVmxPChbZSIeus5txH4E+bIuuR7+0UkvrLqyCDtIwzRvSH8GG4jga0Q4oeJj36haYUZsQTGPuWojEKJT3o58Yk9t86m1H+sizce1dtfXSKpOHXphlSRd6MGHqOeVXFaXNIF+G0XIozC9hAvw2i0eKjUU16S2QiuXC+QxDx/Ucba+45eqlVExwc0OGKJjw9ocMU0vPGtYG4q0kZ9REg/xG9lK6a2njWky+g8UnqO1Gf3lpVQsxGv16oYdkxkedvVPbfXDZey4iPtjkH8KRinlj/5dc/roPwlpFQwr37egQQe88fm6BenXp63DMMuPmBcIfsRsV98Xvqm9CEzxKzH/wCxD7pFNWfArza6P3iZZtDKpHYJCqk+xnHrqu+D4Z4pZ/r4/wB4VzYILIUdv0l3jN39S0SNets8Eu6QSbV3cNzmlPtdjS+u9+2crnm7H3muFdVgk0BQooooo1FkV6/4L8Ijsrea7nHjiIM39nGRthf1ki7J7FeP0jXnXR2xTJ7mZdqGDLxTulkOexF3Egs3JEbiRVv6Z4m8GGQQO2c94xubg7jkW2gCOGbZDL+yyrkfaM44bRm/MQDsvPhzGtMZZaqDi+JvcTyTSHN5GLH1ncOwbh3VEFFWHo9hsaRm8uVDQodmKI/p5d4T9WujOeWS72rpOc2E2wagOQCC9SLBBh8K3Lj86lXO1Q5fFKf9oYekf0YP1+C51eRySSSSTqSdcyeOdSMTxKS4leWVtp3ObH+AG4ADIADQAAVFqQ2Edp15v8hqHqoUUUUU1UiiiiooiiiiooiiiiooinFhi6lBDcAvF5pHlxE8UJ4c0Oh7DrSeihcwOEigewPEirRBO1oOrkAuLObUEbm+kp8yQcRoefOoGOYF1QWWJust38iQcD6DDzXHvrhheMGLNGUSQv5cbbj2g+a44MPwpxbS/BlMkX5xZy+LLG29fouB5Ljg40OWnKshD4bpi88HeTufLC4PhPrC88HeTvA8oHR7pD1G1HIvWW8mkkZ/eXkw/h3ETsQwtYAPG6yzmOccoGZjbnlwYbiPOA5gZQcawNUUTwMXt3OQPnIfQccDyPGjo/j3U7UUq9ZbyaSJ/MvJhUc2t+LC3jOXJw9Co5tb8aD+oZy5OHjccJLLyzaJyrZdhGoIOoYHiCNQaj1bcRwTJUjDB43zNpNzz1MLHgSd2e5uwnKqOhBIIII0IPCtEKKIgmFqgxhFbMe/eIwNidYn8bZ28vGMtA/q8dP2WI+zSOnmCfGW11Dx2FmXvibI/sO3spHVQrKzcjzt9FUGyszI+Bt6y3JrgQzFwnpQOfuFZP5D7aVmmnRoZz5elHMvthk/jlSqib3yNh5+SJtkRw2HmOieWA/8Puf1sH/NpHT20OWHT/SnhHsWU0jFDC7z9vQIYPef/F0C9D8G9oJLS9hPlXEMgQczCgb27Ui1XfB6f/FLP9fH72pz0PxH4NfYep3bPj/8QT/KY6gYVZ/BccijOgivUX1CYAH2ZGubaHxh9TZjxbyAT4RLmhxzPCdirN4PjH+s34muNT8fh2LqdfRlkHsdhUCuswzaCrRUixsnmkSONSzuwVVHEk5AVHqyYZ+aWjXJ0mn24rfmqeTNKPUeqU/Sk4rQxH1RZebBt92nUrCZ2Vgt1e22HwkNbwsdtxukbQzTdx2Qi/RVOJNJ+nOO/C76WUeQDsRfUTxV9uW19o076Hxm2w2+vdzFRbQntkI2yO5SPYapMELOyqoLMxAUDUkk5AAcyaxQGgxnOwZ2d57Tjy4FEbkx6O4J8JlIZurijUvPKd0aDecuLHRVXixArbpHjfwiQBF6uCJdiCL0EBz15uxzZm4knspj0kmFrELCIglSGu3Xz5Rn8WDxjizKjmxY8qq9aYf4h0pu+XZnv5bShNliKKKK0KkUUV2tLR5XVI1Z3Y5Kqgkk8gBvqiZWlRchVj6PdC3uEM8rrbWinx55Nx+ii75H7B7asWDdCY7Zsp4/hl4BtCzjYbEXHauZvJUDfs55czka449j0TSBrhxfzr4scEW0lpDwCjZyaXLQZJkDxZq5r6W6IakHj5A2fqMhlWRhsr1ouN4TH4iYZLcKugmkndGf6RVRsjXgOGVZpjBa9IHUNH1kKEeLGjRwqo4ARAjZHZlRWEugztiD/wCzuliK32FT5uiTsC9s6XKD5vRx3xHxvZnSOSMqSCCCN4IyPsrMM7IQykqRuIJBHrFPE6VmQBbuJLhfSbxZB3SLr7c67X4rPzDgfI+CwfjQ/wAw4HyP/FV+irD+Q7ef+qzhW+ZnyQ9yyeS3upTiGFSwNsyxsh+kN/cdxHdRMitcZY5GwpjI7HmrccjYVEqbhmKPA+0mRBGTKwzV14qy8RUKimEBwkUxzQ4SNytdnOIw09sNuBhlc2znPZB5+knovvHHtX41gyqontyXt3OWvlRt6D9vI8aXWF+8LiSNtlh7+YI3EHcQaslhdjJ5rdAVI/OrQ6grxZOaceaHsrE5roTqw/fUdeR3FYHtfAdXb++o68nbjmluAY4sYaGcF7eTy14qeDryYe+p3SjBDs9aCHyALON0qHRZfrblcc9k+dS7G8HVAs0JL28h8VjvQ8Y35MPeNan9Eukax/EXGsDE5E+YWGR+wwJBHbnVPs/Ghbxnnv8AeAQxBL/MQd4zz3557QEv6JzBbuIN5Lkxt3SKU/mpXPCUZlO9SQe8HKmmOYW1ndbIOYUh425rnmp92XeDR0thC3k2W5m2x3OA/wDNT2PDnhzbnDl+60Q3tfED23ObyP8A2WvRX+tR9z/4b0ppv0YHxzN6EM7f+04/EilNGPiHYOqa34rtg/qTuXxcNQfOXDt6kjVfxc0sw60MsqRje7Bfacs/Vvpp0j8RLaDjHEGb60p6w/slR6q54MOqiluDvA6qL68gIJH1U2j3laWx0oZcLyTLebOiSxxEIuF5JlvMh0XDFcR2rl5E0Af4vsCZBPcoqz+EKTK+gvU8m4jgnH1lADDvzQH11R6ub/nWCA75LCXI/qp+PcHAFJjsEN8N2HdOx13iBxWyG2q2qMOiXeES12MTustzSmQd0oEg9z1XKtfTIdbDZXY/SwCKT9Zbnqzn2lOrNVSn0UzgtBvFh2iw+IVuvU/A8Ja5njhUgF2yLHcoGrOfoqoLHsBqR0mxVZ5yYwRDGBFAp4Rpouf0jq5+k7VNwb4ixubjz5SLWI8gw25j9wKn+9NL+jOG/CLyCHg8iA92evuzoS8VnRHXNHqfLir1K59O4fgmE4fabmfank78tPfIw+zSLo+Pgds183yrForMH0svjJu6MEAH02Ho1ZPCpbvd4zFaxb1SKIcl2s5CT2APmewVTul+KpLPsQ/1eBRDAOaLn45+k7FnJ+l2Vz6CDEgMafnm92xxnLfdsBROsKRsaxRRXaS0VmgV6B0c8HKRxC7xV/g9vvSMnKSXjkF8oA8gNojkNaz0ikw6O2s87ALSTkBirAJVd6L9DZ75j1YCRKfjJnzCL2c2fki5k1fLi4s8IQxxswlIycoV+EydhfVbSM8tZCMtFIzrtL0iu75Oqw2JbGxjBHXtlHkvEhvN7djM821quHGMPw7+rKL25G+eUfFqeaJxPb+1XGfEi0l0nj9Df6zcNluoTtTJBtylx4Rd3sOcpjw7DwdrZOaBvpEMduZz6Uh14cqjt0vssPBXDYetl3G6mGZ+wumQ9ncaqWOdJLi8fbnlZzwG5V+qo0FK63MoJePxjZ9IsbvN7t9mpDWyTq56ZXrsWa6nzOpykZR6lUgAdwopLRW0QIQsDRwCGZRRRRTlSKb2HSaaJdgkSRfNSjbX1A7vVlSiihcxrxJwmgfDa8ScJqw7FncbibSQ8DnJEfX5aevMVBxLo9NANpl2ozukQh0P2hp6jlS9EJOQBJ5DWpmHYvNbk9W7JnvXeD2FTofWKVUezuGeo+d/GaTo3s7jp6j538ZqBUizvHidXjYqynMEf691OPh9rcfLR/B5D+khGaHtaEnT7J9VR73o1IimSMrPF85EdoD6y+Uh7xU0rT2XiW2477lemaezEEp53Hfcdl+pOsPvUdXkjQFGH53ajcR89Fyy35eaezcgxrCOoYFW24pBtRSDzl7eTDcRwNRLO7eJ1kjYqynMEVb7KSK5hcZBY2OcqD9A+4Txj5knIMvDPllSHAwHVh3T7/bO7JZXh1GfXFrTf7zGBxuNskvw0G+tzAdZoFLQNxZdNqM+4ionSoZvC3F7eEnvC7B/crGGl7K+TrPFKOA/LZbQkHiCpzB7qZ+EJc5IWyy8RkOW7aSV9r3nP10INWO0N7pmRvv6FC01KS0N7rgSN9p4yB4pVhQ2La5k5qkK97vtH9mM+2ufR3DxLMNvSKMGSU8kXUjvOijtNd8SQx29vAB4z5zOBvzfxUGXPYXP7dSrq0aKMWcSl5nKtcbOpzz8WIcwuebdp7KYX2GV7jwAsn7zCaX2GRtcTuAsJ6jWQlc7yXlySBm8rnIcs+HYAPYBXTHLpc1hiOcUOYDemx8uT1kADsUVIupltUaKMhpnGzNIuoUcYkPH6Tcdw0zzRGmsFaRwF3n5J0NtYggdkXefQLFWboDjCQ3JjmP5vco0E3Yr6Bvstkc+GtVmsijiwxFYWHFagZK92ODvleYRL8sr9da/SkjGqr+ti1Haq1RCNavtvcNiNtHLExGI2KgjLypokOasOckfLeRzpf0qsFuYhiUC5LI2zdRgaRTHeR/ZyeUDwJI5Vgo8UseWvvJkdTvJwtGuYvREKJ0hOxZYfEOMUsx75J3TP7sKD1Uz8EdvniIfLPqopZPXs7A970u6Rrt2WHyjXKOWBuxopncD7kymrL4EYc7ic5blhX1NcR5+4UulOq0GJ+ocXEFW3vBbdIbvq7jFr3zjK1nAfpMNmRgeaxIR/vBXmhq6eEK42UtofS626fta5lZlz7REsftqmyRFcswRmMxmCNOfdWmgsqwgd25tg5T3oXG1aVKw3DZLiRYoUaSRjkqqMyf8h2nQUy6MdEZr1jsZJEmssz6JGO08W5KNT769Bnt7bDoCm29vE48dgB8LuhyC/wCzwHkcieOR31SKa2GdGy12WW2XLkLVA2dqgdH8GispNiCJcQxEcBrb2p5s+53HPMAHcQRrxxrELeGUzX835SvPmlOUEX0SdxAPmgZcxxqvYx04d4+otkW1tvm497dryb2Pu76rNIhUN73aSMZE8ZZTHdGpu9xRF2ATvpD0xuLzSV8ox5MSDZjXlko395zNI6KK6cOGyG2qwSCXOaKKKKNRFFFFRRFFN/6Qc7e1P+6y/dIrH5Zj42lue4zj8JaXWd9PJJrvHy+I9EpopuMUt+NmvqmlH4k0G9tDvtpB9W4/6ozVV3fSfDzU0jvoPh5pUrkHMEg8xUtcWl3FtscnAf8AfBqWJbI747le6SNv+WKNmxPnXS/Zib+YVReDe08EJiA95p4T5TUb4dG3lwr3ozIfftL7qk2VzGjbcM80D8yMx62Q5kfZoWzsz+nnHfbqfwlrtHgUDeTcsf8Ahpf5c6AuZKRnwPUJbnwyJGtwPUEJl1cdz8qkbOf01syhj2tbts7X2QDUSTAri0broT1ir5yg5gHeJImG0oI3gjLtoToYW8iYHvguR/yjTvDejGJQ6wzrkODGQD7siDSsb4rIYk14lk6YHpy1LC+MyEJNeJfS6YHpy1LhiNkl/addAMpIR4ybyF4pzKjUoeWa8BTDGLIXVvZMdA2TSNyUIWkb9g0XFrcxMJDAqTtp1lsxybcSHiyIOfPTWosikQh1VNZGdlXUKBkMmTghzIyOhFZQSZFpsBJFs5TEjundin0L7MjUxgiwngNa4ytBlMEGdt07jfgQucNq5ke62Qsz+NEH0S3iy2VlcncdkAIu85Z5HSltniCJKsVtm+2cpp2HjOufjgZ+RHlmSd5yzJG6md063SBp7lBqT1KukQzBy2mJ2mLHLPPZ3HTIUsuoEClEuLOFD5QjMzsw+k/Vkkdmg7K0w7bHdZCXiZcOaS1siWRBaLJSMhKzaZYWSxvtVYfect2ela05/JdqN94D9SCQ/vbNY6uyXz7mTuSOMe0sx91dHSjAHgV0tMMAeB6gJRUqzw2SXMoug8pjkqr3udB6zUz8qwp8lbJn6UzGU/d8VPapqHe4pJLltsSBuXQKO5Bko9Qq5vNwlt9PNFWe64S2+Q81Osr5bORZIXLzoc1dc1RT7mf3D6wq74ZiYu2a5tkDTFNm9w8+TPH5zwjn52yNVOoz87zCrrhELpBG+HLG9xs5yyZq06NrmscT+SuW50DMc943VipkFpAd810zdsOrZaDaE2GJX2p7F0IZ7eWCI521wVuLGWTJCsq5hoHU+N1hj2h4oOfVqe6f4E7KFbi4VZutbq0ZtlGVBsyAjJnyZtct6Ad9c+j/AExWWXqsRVra4YptO4MaSFMthyCPibhMhlIPFO5huykWmIJYYrfyonVkwMQkmSrJJtI2agHyXObAAnf6hw6QY74UWjuvIBGRtAvx2iWZAJkNcKEYjhUE1TunnSJlxCdYVjQRN1QcIC+USiMeO2ZXyPM2a6dDugkl8Tc3cjR2wzLSO3jSZbwpbgOLnQdp3b4bgEJke+xBtmBnLKmTZyszFiAB4xQcSN/Mb6k9KfCLbXGSLBNJEoAWN5BDHpuzihG0cuA6wAcAK6JfEqNgUYXCRflLKcpnfYgfDMNxD78lN6TeE2GFFtsNjVUj0V8vFU+kqnyn/tG9Q415+llc3bs6pPO7HNmCvISe0gGp39MZF+RhtYORjgQt/eS7b+vaqHedILqfSSeeQeiZHI9S55AdgFa6LRfu7ZMaBmSZk7f3Si6d6kHobcr8oscP66aGI/ddw2fZlWDgUK/KXtv2iNZpT6iIwn7VQ4sDuG8mCZu6Jz+AqZH0Jv23WV1/cS/iVrQXy70QDgOc0O5a9VYrve6l7BHHEPvF5D+zWv5RtlHiWpbtmndvdGI6nL4N8RIz+CSgfSAX94ig+Du9G+OJfrXNsv4y0GmgYxB/uHSSuRyS6bHM1KrDbxg6eLEGOvJpC7DvBzpYasa9BJvOnsU+te238HNZPQrLfe4eP+I2v3FNG2PBHdPVSRVaoqy/0Pj/APyNh9+4P4QUVf3mHr4HyVVSo5xSz4WTH61w/wDBRWfy3a8LGP1zTH+apH9CSvytzax9hlzPsArH5EsU8u9L9kULH3k5UivANxcdheeS5dejnul52F55WKOOkUQ3WVt6+tb8XrH9JxwtLMf7on95jUjrsNTdHdSn6TIg/Z1rH9JLdPkrCHvkZ5fcSKkgbobjtPmZ+Ckge7Ccdp83T8Fx/pW/CG0Hdbx/xFTbbFsQk0iiz+pax/j1dRz04uB8mIYR/ZxIPeQTUG66S3Unlzyns2yB7BpV6En5Gjbb06q/u7nf+tg229Oqsqpio1eQQDm7wx+7f7q5SXco+WxbLsiaWQ/sgD31TWcneSe+sAUQouchsaOs0QoU76o2NA51la5MdgXfPf3B7ZeqU+9mrW2x15XCW1qhY7tsvO3eTI2yB25ZVFwXojJMBI4ZIuBClmfsRBqe85Ac6sf5HMahZdiytCfHUuDNNlwZlz3+iNByNZojoDOyDM7egvOoDbJZYr6PDNUGZ29BedQG2S3CO0WT3DSSOwjjEZ2Y9vMeKqpkHA85/JA3ZmiDBnADQsx+PCdYnzZXMsV3AcdeBFSbW4tQGu123WL4tCw2EVcjmsab9xyzOpL95pde4y9xhUshyTKYKAnigLkni6b/ACqxiuTJokJgGYxOrVuSINMpMMGHCsa5wDpgSmcJahhYuXSvDrZJFWRWjLAn4RGo2Sdog7UWfLLPZIOu46VWMQwOSJQ/iyRHyZYztIewnep7GANP7HEkntQk+qKVSRt5TMZRTDuy6thxGzxpIzz2MzKGyPEeUkinUHI6MhGozro0euwVJ2jO47Mv2sW2i6Rg0ZM3DO47MtloustSo0VeMK6BviEYnjQWi5gO0uYhbM5ZxsfGzz8zUcjwrWW6wyxJWOJr+ddC82ccKkcoh4z68Go/vrC4sYC5wvAw2m4cV02GsLbNqqdhhU07bMMUkp5IjOf2QasCeDG+y2pUjt15zzRRe5m2vdXPEfCPfSrsLN1EfCO3AhUdmSZE+smq3LKWJLEkneScz7TR/wCZd9LeLv7eqOxWo9CYU+WxOxXsjaSY/sJl7DR+RcMTVsRmfLhFaMPY0jj8KqedZRCSAASToANc6mhiG+Idwb5HmpMZK+jpJYCMxNPis6EZbLG3Ay7NvbI9WVb2OFdXC1zOGVVdEiikB2pNzbJ3EII8tRzGVZtMNjwaJZ7pVlv3GdvbtqIRwllHpcl/jmVt3QyOLFbEtdyFnTrg7abQLyRvtqSCFIVQoyGgJA0riUiO2CzSMnUmAXXz2CV2E8cM10KHSDBeqzh89o8ge8Mixo211XVvJGIsxkuYbaVdpss8st3OrYjYZIPzS2tJOxPgjP8A3dyFOfcaX9CekmaT2co+PtttA6qC7QxswKgEfGdWST1Zz2lJAGYqt9IuiMMsoWIxW9w4Dxptfm1yp3PBKx+LJ+bc5AnIGlOZpIxbELmyutm2WchLjMyxkpS6Tp31wFY7/EPg/lLf2w5jC7Er99QR76Uv0vRxkMbvYxy+CZZf3cgqmx4zf2EhjEtxA6aFCzDL7B0y9VTx4Rpn/rMFpdczLAob76bJz7a2igOAmADrFXq0/wAyxVk3mvVf/wC4Zz2PHeL7gWFQpcCWT/6zbv8ArHuV/eQ1HGL4VL8rZT259K3n2h9yUH2Z1uOjeGy/IYl1Z9G5hZf/AHEJX3Uxo0d9dv6Wn+RpVXrmegW1uxHDG/4kr++grA8G058iexf6t3Cf4iureC27YZ27210OcE6H3NsmkmIdEryD5W2nQDiY2y+8Bl76dDjVzJkZpORAnwmFRGpN/wD4WYh5sUbfVuLc/wDMrnJ4MMTH+ySnuKt+DGqvW8dyy7mYdxIrTVpP1t/2n+5VYnp8HuIj/Y7j+7NZpSMbnH6eb+8f/OipKk5t4HzUsUKiit0jJOQBJ5DX3VqQrSirBh3Qa7m1ERQc5PE9x191M/6I2lv/AFu7XP0ItT3Z6n3CsrqXCaaoMzkLT4LE+nQGmqHTOTbT4Km0ww/o/cT/ACUTsOeWQ+8dPfViTpHZwkLaWfWPuDy+MSexdT7Mql32MTgZ3s5iHC2gyWQjkxHya/WJPZSnUmL8rJbb+A8wkPpcY91kp3Vrz+ls/EjWo1h4NXJymmjjIGZVfHYDmdwA7c653Fzh9m2UUZupF8928QHuAyb2EdtJsT6RvKvVoBDD82meva7HxnbtNbWWGJGgmuc9g6xxA5NL2/Rj5tx4dgaKIe1HcdTRZyt8d6DQxXdqkPNtzW2crfGQxMlYB0quZkM00nUW4OQWIbLSEeYjHM97bgO3SkbNPiM4VRkNFVczsxqTpqfx3sa5XcjTESznYTLKNFGXijcsacF+kdO80zivjb2plACGXaS3QeaNzzE7y2XiBjzOWQqxDbCE2NFY2DIeZzKtsJsAThtAcbBkPM4k/soPSTEh4ttEfiYPFBHnt5znvbPLsqYkmzgxHp3OXsQH+WqzFEzMFUFiTkAASSTwAG816rbdB4YLC3bFJTBGrPIYR8pIzZZLkNRko1AGeu8UFKiQqO1jXG2tOQtJNpu1lanUaxjG4OBJ2TMztKpfQbA57qdooo2dHRkkOXiqCMwzNuGTBW56aVdoreys0ETmLEb63jdkTXqkyIJjz/SFfGYKe0eLVfx3wmu4W3soxaWikZImjvkd7sOfEA68SarV9dGC9d49CkzMvqcnLu4Up0CPSXTidgXhoNpl9RGc5EDinRGgO7HelMHCYs6yXTpF0uub19qeQkDyEXxUT6qDQd+/tolk+FRlj/WIxmx+dQb2PORRvPEa7xrp0ltFSbbjGUcyiWPsD71+ywZfVS+zumjdXXepzH+R7Durow2M0bdGJSuw3eaqelaIjb/dh5FcaxU7FrZVkzTyHAdO5tcvUc1+zUGntMxNNa6sJhZAr0vCsNjwW1W8uUD30o/NYG/RD5xxzHLhoN+ZWD4M8DiUS4ldD83tNVHzkumyBnvyJXTmy8M6q3SbpDJe3LzynxnOg4Ko3KOwD26nea5sUmlRTAb3G985n6eruGJTR2RNT+nty810J3O110MEgbnnEqt7HVxpxBq6+CeKNMOvZpc9kNk285qsRZhp2MfYKpGHD4XbfBv08G09vzdD40kI+kMusUcfjBvYVc+hDZYLcL6fw8/dtI/+9Zae2VFEAWSLRuFo8BxmiZ3ppJ05iltcRF/bnJJXE0Ui6jaIDMCe0ljlxVu+nF7e281ssjqfgFw52wozewuTqxQfMv5WxuIJyyOQMbwfYxDLaT2dyu2qDrAP7Pz8uIaP5QEa5F9+WVcfye2FSt1gNxht0NiQjip1G7RZU8pSN+WnYs3iC7vssBurtGR+oX7Z4Eqa1ExO9ktStriEa3lvs5wShvGCHc8Fxqdn6DZrplkKXXPQ8SqZLCT4SgGbR5bM8Y+lDmdoD0oyw7qdXSpaH4FeEz2EvxlrcLq0YfdLH2cHj9ffWMbwSawmUh8wfHgniY7LrwdHG48xvBrbAdOVQyJtH0u3YHMCRBzQlJiuVYq0DpVFc+LiEPWNu+Ew7KTDtbzJvtAN9Kudx0MZ1MlnIt5GBmerBEqD6dufHH1l2l7a2CPVsiCry4+cihlkq6khU5gkHmDl76e4b09v4Pk7qYDkzbY9j5ikJWsUyJCZEEntB2iakyFdx4U5ZNLq1s7ocTJCob7w3eythj2DzfLWE0BO9reYsPuvp7qo1FZfuEEdybf4SR4Ay8FdYq9/knAzqLy8XPgYQSPWFyNFUSip9zd/qv4t/tUraleThGF23yszXDjzU3fs/wAWrnJ4QEiGzZ2scQ9Jhr7B/EmqXTXDOjssy7fixxDfLIdlB3Hzj2DOhdRYYFaO4u2mzgLFyXUKEBWpDy7abOAkOaMR6U3M/wApM+Xog7I9i5e+utl0bYoJZ2FvEdzODtN9SPym793bXf8AKdva6W6ddKP08q6D6kR09bZ91Jb2/kmcvI7Ox3ljn/odlOY0ylDFUbLdww38E+G0yqwm1G7Ldww38E4k6QpCClmhj4GZ8jK3cd0Y7F17aR5ljxZie8kn3k12sMPeZ9lFzO88AAN5ZjoqjmaZNfR2o2bc7cu5p8tF7Igd31zryy4mA2GZNEz7vPvUmANhGTBNx92n3qC2W1S08aYCSfesJ1VO2Xmf7P73Kot1iWbGRj10ralmHir2BTvy3ajIcuNLGYnfUixsHmkWOJWd2OSqozJq6gHaedp93D2UbYVs3GZ9+HszU7BrA3MpaViI0G3NIdclHD6x8kDtp/hfRS6xicvEnVwLkiu2YSNF0Cr6TAcBxOuVXq16B2lhaI2ISgRgh3jB+Vk4A5eMyrwQdpNU3pl4VZbleotV+DWoGyFXJWYciV0Vfor6ya4zaZEpbz90FgsrnugYy+ongLNauFDm7SRLMANWeqfKWtWrC7mwwyZbeyC3N2cxLcvkViA1c5jQZAHxV9bVRfCRjTXM8TsSc4VYZ8A7Mw7vFK1wsoTBaZj5a8PVxjiI88mP2myXuFL+lUoN3KF8lCI17o1Ef8tOotEaykaQkudb2jec9QFsgBks+kdFpEx3ROQwmJAnxluKXW0e06rzYD2kCu+MybVxMRuMj5feNb4IPj1Y7kzkP2AX/ly9dQGbM511vn3e+S03v2Dn+yd3B6zD424wytH9mQba/tB/bSOneE+NaXa8hDIPsybJ9z0koIVhcMjzt6oINhc3I85HqmLHbthzifL7L5keoMrfeqAq5nIak7hUzCzn1iemjZd6+OPeuXrqzeCbARc4lGW+TgBmf7BGyPvFfUDQRozYEN73XC33vTYY7Rb7t9ZqT4Qr34PBbYWhyECK9xl50zjaIPPZDH73ZVCqZjGIGeeWVt8kjuftMT/GodXRoOihhpvvOsm0+KMmZXSCdkZWUlWUgqwORBBzBB4EGvZei7G8sUkSPZ23vln2ctnaezILqo8lWbZ03BmIGQyFeLV6j4O7zYs7U+jiqK31ZrcxnPsrD9qsnCDm3g8wUbL15zhmJPbzJNEdl0YMp7uBHEHUEcQTXoll0jjhQMUEmG3JKtGfG+DSb2iPHY89eOzkRqpqo9JMEVGkkgHxaSNHLHmSYXDEbJz1MZyOyx+qdRrFwDGhAzJIpkt5QFmjzyzAOYZSd0iHVW56biadHgspLKwG7H0IvB6FUDIr0qXo1H8HNu0m3YyHbtp/Ka0kbcGPGByci27XXI61ULa+ayaTDsRjZ7fa8ZR5UTHdNCx7DnluYHtqZhOPSYVIqlvhFlMC0bAaMhORIB3MNzxnjn2E3jpD0at8Xs0a3ZeujX4h89GX5pidQM92fknszrjmKaK4Nj2w3HvDA56jnxvnNkq1168l6SdF2tSrqyzW8usM6eS45H0XHFDqKUW9w0bB0ZkZTmrKSpB5gjUGn+C489m0ltcRGS3Ztme3fMZEabSnekq8GHLXsOkXRURILm2cz2jnJZMvGjPzcqjyXHPc28V3WRS0iHFtnccHeR8DeMgqWIWw6VpcaX8ImPz8ZEU47SwGxL9tSfpCtW6IiYbVjMtzx6ojq5x/uSSH/wB2zdwquUK2Wopmhq/DMtV44YbpKp5reaBkYqylWByIIIIPIg6g1zqxQ9MXdQl3Gl2g0HW5iRR9G4X4wdzFl7Kz+RLW41tbjq3+YuiqHuW4Hxbfb6v11NKW/EEtYtHmN4lrUlkq5RTiboheKxU2txmOUTsPUyggjtBoo9ND+ocVJFSuttLXyQLuX0mBESnsXfJ68hSvE8YluGzlctl5I3Ko5Ko0A7qhZ1vFCWYKoLMTkABmSeQAqmwmtNY2nM+7NyzsgtaazrTmfchuktKZWGD7S9bK3VQ+kRmXPoovnHt3Dia7i1ittZcpZuEQOaJ+sYbz9BT3nhS6+xB5m2pGzO4cAANwAGgA5CpWL+7dn5efNSs6J3LBn5efNS77F806qFeqh4rnmzkedI3nHs3DgKWVKw3C5biQRQo0jtuVRn6+wdp0r13o74LLawj+FYpIhK69WT8Wp5HjI3YNOw1jpVOgUJsnWuNzRa4n3inw4UhJqo/QvwZ3OIEPl1UHGVxv+ovnHt3dtX/FMcscAj6m0jEt0y+M7anvdhuHJFy9W+uOPeFJmiMkSmK3GawKdHnYaZ5DyIV4gandnwrx29vHlkaRyWZjmTXNhwKR9oPrUrswx8gxP5jjrF2+apsYF5ay4XnXkNmJ3ZqXj3SKe8lMtxIXbhwCjkq7gO6tuj+E/CJgpOyigvK3ooupP8O80sAqzYl+Z2otxpNOA8/NV3pH/E123yhtEOGJTsEsBnu5pFIiOADG9512rM7ucgt7XEhcX4myyigUui+ikKkoPWQvraqvJIWJJ1JJJ9dOLP4uymfjMywr9VcpH/5Y9dJquE0AmVwkBu/dDAYGk1bhIDd6nwU608WGV+LbMa+s7Te5QPtVAqdfeKscfIbTfWfI/uhB7ag01uaezE5p10eb4u7HO3PukjNJac9Hd11/6aT95KTUtnfdu5JcP4j93JSLGfYkRuTAnuz191ep+DuMWllcyjy5zcIp+hbW8rlgeW2QPZXkor1iY9SkFr8zhF1Kw5PcRszevLKsH2mKzBDzv2Nt5yWlg7VZeTmsVk1iuqhRV16MTn8k3+z5UMtpOv8AeFM/wqlVcvB2OsW/g+dspSo5tGVcD8ax034U8i07g4E+CJt6x0zvDb4pPLHkUnyl2W1WRJ0WQqw4qSx7iMwQQDSPFMPTZ6+DMwscipObRMddhjxGh2X3MBwIYBr0p+NssPuN56p7Z+wwP4vrMcieykOG4k0LZgBlI2XRtVdTvVhy0BzGoIBBBANSjg6JpF4sOurZ0sUdep+B4yqo1vcAtbSHM5atE+WQljz84biu5xoeBDPDsVuMJnGywkhfJlKk7EqHQOh4HTLmCCrDTKkeI4eoXroc2hY5a6tG2/YfLjvybcwGehDKsnB8ZQIbe5Be3Y5jLV4WOnWR58d20m5wOBAIkWE17SZTBvHvFQFeiY9gUGNRC5tnVbgDIg6beQ8l/Rcbg27LLhkR59heL3GGzupTLPxJ4JRmki+i6neMtx7cwa3jluMMnV43DK42kdczHMme/hpnoQcmU5g5EV6Gj2eOQZN8XcIMg2m2nYfTjz/0DXLmaG2q/twDji3bq8R4I+9tVIxfo1FPE13h+00S6zW5Oclv283h5ON3HcaqZqxXlheYRdKwJjcaxyLqrjjkToynip9YpnLhcOKKZLRUhvACZLUaJLlqXgz3NxMZ9Xb0YcbRtBJrMNzstur83HMiRPaqTWc62liKkqwIIJBBGRBG8EHca0regUyHF5kUKk0qqNwWRgB6gcqKh0UGjbkFc1PsMJaQFiQkSnxpH0Udg4s30RmakS4ssSlLYFQRk0rfKPzAy+TU+iNTxJqJf4k8xG0Rkuioo2VUclUaD8TxzrfB8FmupBFBG0jngBuHMncB2mgcBKtENg4Db7kkCGX2v4YevJQau/QnwVXF9lI+cNvv22GrD6Cnf9Y6d9X3op4J7axT4Tfujuo2iGPxUft8o9p07KR9OfDOz5w2GaJuM2WTH6g80fSOvLKuHE+041LeYNAE83nujZn7sWwMDbXcFY8S6RYfgMRht0DzkaqDmxPOSTgOz2AV5rPik2JSNc30hFvFvVdBmd0ca+kee/LUmkWD4S11IdptlFzeaVtQo3kk8WPAcTW+PYyJdmKIFLeLSNeJ5u3N291Po32eyA4yJdEPeebxsynh44LHHjOiO0UOzM5DzOGV+U+GNYu1xJtEBVA2Y0G5FG5R/rWl1ZqZhGFvcTLEg1Y7+AHEnsArsdmG3IBF2ITMgE16MWSoHu5hnHD5Cn9JJ5q9w3mkt7eNNI0jnNnJJPfTbpRiaMVgh+QgGyv0285z2k+7vqN0ctlacM4zjiBlk7k1y+0dlftUhkwDGdebhkMBtPpgs0MkB0d4tNwyGA2m867MF16RfF9Vb/Mxjb/WP47+zNV+zSmIgEbQzGYzHMcRW11ctI7OxzZ2LHvJzNcafDbVbI+81phsqsAN+O03+K63E5d2Y72JJ9dcqKKNMFic9Hh4l0eVu3vkjFJqdYGcoLw/2Kj2zR/5UlpTO+7aOQSIffftHIKbgth19xDEP0kiJ95gP416Did6JsYxPLctrdxr2CKDYy/YNIPBRaB8UgLeTHtyt2bCMQfblWnRC7Mt7cMd8tvfE97QStXPpPaiP/Kz+Y/9VrFyqdFFFdVLRVq8GF6I8UttryXYxMOYkVky9rCqrUixujFKki70ZXHepBH4UmPD0sJzMwRxVgyM1bIbImyxCzOZe0mE6DsRjBL+yyN9mqYa9NxiVLfpAWb+r3gXa5GO6i2WJ7mYt9mvO8Vw9oJpIX8qN2Ru9SR/CstDiVrfqAdxEjwI8UTgo6yEAgEgHQjPfrnrz1ANYzrFFdBAnGD40qIYJ1Mlu5zKjyo23dZEToH5g6MBkeBG89vLYyxzRPtI3jQzJnsuNxBB3EbmjOo48CUlNcIxrqg0ci9bA5HWRE5ajQOja7Eo4N6iCCRSHw5TIE53jP1545q5r1/AsYt8VtCkqBgMutjPlRncHU7wOTDduPb550u6BzYewmiZng2gUlXRkOegbLyTnuYaHsOlQYzLYSx3dpJtxEkJJlodPGilTPxXy3odCNVJGRr2Xoz0hiv7cyxAZgZXFu2uzmNSAfKjOv8ArSvNxdJ9mO0sG2Ebxkem3ccE4SfYb15dHicGKAR3bJBeAAR3R0SXLQLOBubgJB692tWxnBZbWVoZ0KOu8HiOBBGhU8CNK9A6aeC7Rp7EErveAale1PSH0d/LPcK7hHSpHiFpiCtJANIpR8rbn6JPlJzjPLTcBXUotIa5mko9rcW4t2eV305ECMCqpRV3Pglu38a2aC4hbWOVZUUOOeyxzU8CDuIIrFav8Qo3+o3iENQ5KR0J8Ec97syTZwQHXMjx3H0VO4fSPqBr03Ecaw/AoOrjUbZGYjXIu59JmPD6R9XKq3058NIXahsMmO4zEZgfUHnH6R0768durt5HLyMzuxzZmJJJ7Sa4bKHSvtMiJTOzDwYMdvvgm1mssbenvS7p1c4g+crbMYPiRLnsr/1N2n1ZUpwrCnuJRGg1O8ncoG9ieAFcrGxeaRY41LMxyAH+t3bT3Fb1LaI2kBDMf6xMPPI/RqfQHvNd8NbBaIMEAZDADM+7SsMaK6dRnePgMz0z4rjjmKIqC1tj8Spzd+Mz+kfojgKQ0Z1inw2BgkP3RwoYhtkOOZWcqtUv5ha7G65uV8bnHEfN7Gbj/wBq4dF8PRFa8nHxUPkKf0knmqOwbz//AGkuJYg88rSyHNmOZ/yHYBpSHfjPqfKL9ZwG687tazP/AB4lT5W36zgN153DNRs6c/I2X07lv/bjP80n+HS2ws2lkSNfKdgo9Z39w31Kx+8WSY7HyaARx/VQZA+vVu9jTX9pwbvPTx5Jz+08M3ndd427ktooopqeiiiioonWFnKzuzz6lfbIW/lpLTq10w+Y+lPCPYkppLSofedt6BIhd5519Arx4Nfi48RuPmrKRVPJpCAP3TS7wcrniEa+klwn3raUfxpl0f8Ai8CxCTjLLbwg/VIcj2NSnwdvlilp2yqv3s1/jXPPaFJdu4NHUla8lXTWK3lTJiORI9laV1UtFZFdrKzaVwi7zn7ACSe4AE+qmw6Hzlyg2NoEjZ2xmfJyyz4Ntr3Zja2cxnFE66Y/HYdht0N6xvbOeRhbxPapJqH05HXfBr0f7TEOsP8AbQ5RSe3JG+3Vhwzo5LJg1zbtsExyR3cJDjLYI2HYk+Sux4+uRy1IFLMLwSaXDbqB42BgZbmEnIDRB1q5nnEyPl9Htrkwvw/0PI/S+RHCY4JhtVGopw/RacBWCgqyRvtA6KJBtLtaaEj1a5Z0N0VuBnmgABIzLABspOrOznq2Tcta6yWk9FM26OTjLajKDPLxiBl4hkJI35BASdNMsjrpWw6MXJYKIXLE7IAyzz2A+7PPLZOee6oouWE4w0BYZB43GUsTZ7Ljty1DDeGGqnUGnNjcyWUi3thIxjBAYNq0ef6KZRoVOWjjRssxssCFXwdFLhygVM9rq9cxkvWkBNonRcyfceVdsMw27gcPEmYYFTnslHUxiQo2Z2WUqQctx4ZkUmJCDwbL7wbjtVgr17C+k6XEPwu3B2F/rMA1eA8XUDVoTqdNRqRxVV3SroJBiK9fblEnIz2hlsS9+W4n0x6894q1rg93ZSreWKlSMuth2trZDb1JOReHtOqaZnyXa4ptAfCrBAyHYa6sldGMJkAYSRFTs7LA7RXPIjXTXZ8tFocSixBEo5ll/a7objttLg4OEivG7zB54XaOSKRWU5EbJ/EaEccxvor6Kw7FjLGrpmyncd2oJBBByIYEEEHcQaKf/jNJFhgW7T5KaMZr5mrFFFeoSFbOh2kF640ZYfFYaEZ7WeR3jdVVNFFZYPxYm0cgsVH+NF2j+ULWiiitS2q3dKtLGwA0BjYkDQZ+Lrlz1OvbVSoorLRPh73cysVA+Dvd/MU46LfKueIgnIPI9U2vfSeiimt+I7YOqc34rtg6rFFFFNT0UUUVFE7X/wAtP/qR/hGklFFKhfNtKRB+baVez/8ALQ7cQ1/uDSDoR/5lZ/8AqYP8RaKKwwfhRv4nrUbwluKD46X67/vGotFFdFndCBbxSFSCpIIOYIORB5g1OkxefI/HS73/AEjcdTx4nU0UUSit/g4v5JJL4PI7j4DdnJmLb9jPeeNQ/BheO2IwoXcodsFSxIIFvKuRXcRsgL3DKs0VyYt9I/hH8pR4BVdL+QBgJHAOzmAza7Oi8eA0HIVt+Vpsh8bL53ntxYMePFtT260UV1kC3tr2Rpotp3OTJlmxOWeyp48gB3AU5x28eNYwjumU8mWyxXLKC1UbuS6d2lFFRRIExKUAgSSZZL57eaQV48MtOVby4nKQQZZD42erseGXPkAPUKxRVhRO+lOKTJdDYlkXJI8tl2GWagnLI6a6038EuJSnFo85ZDtCQN47eMAmgOuoGyu/kOVFFYaf/wCLF/hPIom94JZ4Sp2jxS6SNiih9FUlQPFU6AaDWs0UU6jWwWbByVG9f//Z"/>
          <p:cNvSpPr>
            <a:spLocks noChangeAspect="1" noChangeArrowheads="1"/>
          </p:cNvSpPr>
          <p:nvPr/>
        </p:nvSpPr>
        <p:spPr bwMode="auto">
          <a:xfrm>
            <a:off x="625475" y="274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0" descr="data:image/jpeg;base64,/9j/4AAQSkZJRgABAQAAAQABAAD/2wCEAAkGBhQSERUUExQUFRUWGBgZFhcXFhcYHhoeGhcXGR8bHxcaHCYeHBokHRcYHy8gIygpLSwtGB8xNTAqNScrLikBCQoKDgwOGg8PGiolHyQuLC4sLCwwLCwsKiwqLyksKTQtMCosLCosLCwsLCwqLCwtLCksLSwuLS0sLCwsLyksLP/AABEIAMIBAwMBIgACEQEDEQH/xAAcAAACAgMBAQAAAAAAAAAAAAAABQQGAQIDBwj/xABUEAACAQIDBAQICQgHBgQHAAABAgMABAURIRIxQVEGE2FxByIyQlKBkaEUIzNTYnKCkrEVJENzorLBwhY0Y5Oz0fBEg4TD0uElNXSjFzZFRlVk8f/EABoBAAIDAQEAAAAAAAAAAAAAAAIDAAEEBQb/xABBEQABAgIGBwYDBgQGAwAAAAABAAIDEQQSITFBURNhcYGRscEiMqHR4fAzQlIFFCNigvFyssLSFSRTkqLiNEOT/9oADAMBAAIRAxEAPwDzz4rEx5sV6B3JP/k/4/hVrm2aNijqVZTkQdCDTO6wpWUzWpZkXV0PykXacvKTk49eRpnbYlHfKIrpgk4GUVwfO5JJ/Bv9HE12itba3LFvpqwwsXOY7QCbJlmIxZ6asMJhR+jnSYIpt7kdZbPoRvKfSX8cvWO2P0k6NG2IZT1kD6xyDcRyOXH8fwX4nhklvIY5VKsPeOYPEdtNujnSURAwTr1ls/lKddnPzl5Hj/3qOYWHTQbQbxnrGvmrcwwzp6PaDaRg7WNfPHNV2invSPo4bciSNust5NY5Br9k8m/H2gIq1Q4jYjazblshRWxWh7DYiiiijTEy6P4gIZ0dtU1WQc0YbLD2E1yxfDjBNJEddhiAeY3g+sEH11Dp5jHx1tBceco6iTvQZofWhy+xSXdmIDnZ1HVZ3diKHZ2dR18Eiqbg04SeMt5O1st9VvFb9kmoVZppExJOcKwIXS6gKOyHerFT3g5Vypnj4zlEnzqJJ62UbX7YallUwzaCqY6s0FPb3XDrc+jNOvtEbfxqL0Zu+qvLd/RlQnu2hn7qlEZ4YPo3JH3oh/00kVsjmOFIY2sxzDm7xSqPYHD8x5zVu8K9rsYpP9MRuPtRrn7waR4nHndFOTLH90Kn8KunhJt+uu7CUbriGL3Of4MKp+FjrsQi/tLhP2pR/nWWhPP3ZhODZcLOie/4vvFTvCVNtYrdnlKV+6Av8tVmnPTSbaxG8bncTf4jUmrZRhVgsGockRvRRRRT1SKzWKn4FhLXVxFAm+RwufIcW7gMye6hc4NBcbgovVPB7CuHYTNfSDxpRtKDxVSVjX7UhJ7gK8kv715pHlkYs7kszHiTXo/hjxpV6mwh0jiVWYDh4uzGp7VTX7deYVyvsyGXh1KeLYhnsb8o4Jjz8uSKkWNk80ixxqXdyFVRvJNcVUkgDUmrRdsMOiaFSDeSrlOw/QIw+RU/OMPlDwHiDzq6UR5bINvN3mdQ9EAXHF71LaI2luwcnL4VOu6Rgc+rQ/MoePnsNrcFquGg1iiYwMEuJzKhRRRRRqkUUUVFFIs714nDxsVYbiP9ajspubaO81iCx3HGLcknbH6L/Q3HhypBWQaW5k7RYUp8OsawsOfnmPYVmscXSVBa32YC6Ry5ePCd2Rz1Kcwd34KcawSS2fZfIg6o66q68CpqbHfpdAJcHYlAyS458lly1I+nvHHMbpNrfGDO0vULQnUZamPPdJG24qd+mh9ueUVobuyNrereo5G/GK0JxLBrLc9beo5G+P0d6SdSDFKvWW8mjodcvpLyPH/vWvSLo71GzLE3WW8mscg/dbkw9+XeK4Y5gLW5VgwkhfWOVdzD+DDiK79HekXUbUUq9ZbyaSRn95eTf65VZFumg2zvGfk4ehVltv3ij2zvGfk4eh1KZLQhFfQq2YzHAjgeR49xrhVmxPChbZSIeus5txH4E+bIuuR7+0UkvrLqyCDtIwzRvSH8GG4jga0Q4oeJj36haYUZsQTGPuWojEKJT3o58Yk9t86m1H+sizce1dtfXSKpOHXphlSRd6MGHqOeVXFaXNIF+G0XIozC9hAvw2i0eKjUU16S2QiuXC+QxDx/Ucba+45eqlVExwc0OGKJjw9ocMU0vPGtYG4q0kZ9REg/xG9lK6a2njWky+g8UnqO1Gf3lpVQsxGv16oYdkxkedvVPbfXDZey4iPtjkH8KRinlj/5dc/roPwlpFQwr37egQQe88fm6BenXp63DMMuPmBcIfsRsV98Xvqm9CEzxKzH/wCxD7pFNWfArza6P3iZZtDKpHYJCqk+xnHrqu+D4Z4pZ/r4/wB4VzYILIUdv0l3jN39S0SNets8Eu6QSbV3cNzmlPtdjS+u9+2crnm7H3muFdVgk0BQooooo1FkV6/4L8Ijsrea7nHjiIM39nGRthf1ki7J7FeP0jXnXR2xTJ7mZdqGDLxTulkOexF3Egs3JEbiRVv6Z4m8GGQQO2c94xubg7jkW2gCOGbZDL+yyrkfaM44bRm/MQDsvPhzGtMZZaqDi+JvcTyTSHN5GLH1ncOwbh3VEFFWHo9hsaRm8uVDQodmKI/p5d4T9WujOeWS72rpOc2E2wagOQCC9SLBBh8K3Lj86lXO1Q5fFKf9oYekf0YP1+C51eRySSSSTqSdcyeOdSMTxKS4leWVtp3ObH+AG4ADIADQAAVFqQ2Edp15v8hqHqoUUUUU1UiiiiooiiiiooiiiiooinFhi6lBDcAvF5pHlxE8UJ4c0Oh7DrSeihcwOEigewPEirRBO1oOrkAuLObUEbm+kp8yQcRoefOoGOYF1QWWJust38iQcD6DDzXHvrhheMGLNGUSQv5cbbj2g+a44MPwpxbS/BlMkX5xZy+LLG29fouB5Ljg40OWnKshD4bpi88HeTufLC4PhPrC88HeTvA8oHR7pD1G1HIvWW8mkkZ/eXkw/h3ETsQwtYAPG6yzmOccoGZjbnlwYbiPOA5gZQcawNUUTwMXt3OQPnIfQccDyPGjo/j3U7UUq9ZbyaSJ/MvJhUc2t+LC3jOXJw9Co5tb8aD+oZy5OHjccJLLyzaJyrZdhGoIOoYHiCNQaj1bcRwTJUjDB43zNpNzz1MLHgSd2e5uwnKqOhBIIII0IPCtEKKIgmFqgxhFbMe/eIwNidYn8bZ28vGMtA/q8dP2WI+zSOnmCfGW11Dx2FmXvibI/sO3spHVQrKzcjzt9FUGyszI+Bt6y3JrgQzFwnpQOfuFZP5D7aVmmnRoZz5elHMvthk/jlSqib3yNh5+SJtkRw2HmOieWA/8Puf1sH/NpHT20OWHT/SnhHsWU0jFDC7z9vQIYPef/F0C9D8G9oJLS9hPlXEMgQczCgb27Ui1XfB6f/FLP9fH72pz0PxH4NfYep3bPj/8QT/KY6gYVZ/BccijOgivUX1CYAH2ZGubaHxh9TZjxbyAT4RLmhxzPCdirN4PjH+s34muNT8fh2LqdfRlkHsdhUCuswzaCrRUixsnmkSONSzuwVVHEk5AVHqyYZ+aWjXJ0mn24rfmqeTNKPUeqU/Sk4rQxH1RZebBt92nUrCZ2Vgt1e22HwkNbwsdtxukbQzTdx2Qi/RVOJNJ+nOO/C76WUeQDsRfUTxV9uW19o076Hxm2w2+vdzFRbQntkI2yO5SPYapMELOyqoLMxAUDUkk5AAcyaxQGgxnOwZ2d57Tjy4FEbkx6O4J8JlIZurijUvPKd0aDecuLHRVXixArbpHjfwiQBF6uCJdiCL0EBz15uxzZm4knspj0kmFrELCIglSGu3Xz5Rn8WDxjizKjmxY8qq9aYf4h0pu+XZnv5bShNliKKKK0KkUUV2tLR5XVI1Z3Y5Kqgkk8gBvqiZWlRchVj6PdC3uEM8rrbWinx55Nx+ii75H7B7asWDdCY7Zsp4/hl4BtCzjYbEXHauZvJUDfs55czka449j0TSBrhxfzr4scEW0lpDwCjZyaXLQZJkDxZq5r6W6IakHj5A2fqMhlWRhsr1ouN4TH4iYZLcKugmkndGf6RVRsjXgOGVZpjBa9IHUNH1kKEeLGjRwqo4ARAjZHZlRWEugztiD/wCzuliK32FT5uiTsC9s6XKD5vRx3xHxvZnSOSMqSCCCN4IyPsrMM7IQykqRuIJBHrFPE6VmQBbuJLhfSbxZB3SLr7c67X4rPzDgfI+CwfjQ/wAw4HyP/FV+irD+Q7ef+qzhW+ZnyQ9yyeS3upTiGFSwNsyxsh+kN/cdxHdRMitcZY5GwpjI7HmrccjYVEqbhmKPA+0mRBGTKwzV14qy8RUKimEBwkUxzQ4SNytdnOIw09sNuBhlc2znPZB5+knovvHHtX41gyqontyXt3OWvlRt6D9vI8aXWF+8LiSNtlh7+YI3EHcQaslhdjJ5rdAVI/OrQ6grxZOaceaHsrE5roTqw/fUdeR3FYHtfAdXb++o68nbjmluAY4sYaGcF7eTy14qeDryYe+p3SjBDs9aCHyALON0qHRZfrblcc9k+dS7G8HVAs0JL28h8VjvQ8Y35MPeNan9Eukax/EXGsDE5E+YWGR+wwJBHbnVPs/Ghbxnnv8AeAQxBL/MQd4zz3557QEv6JzBbuIN5Lkxt3SKU/mpXPCUZlO9SQe8HKmmOYW1ndbIOYUh425rnmp92XeDR0thC3k2W5m2x3OA/wDNT2PDnhzbnDl+60Q3tfED23ObyP8A2WvRX+tR9z/4b0ppv0YHxzN6EM7f+04/EilNGPiHYOqa34rtg/qTuXxcNQfOXDt6kjVfxc0sw60MsqRje7Bfacs/Vvpp0j8RLaDjHEGb60p6w/slR6q54MOqiluDvA6qL68gIJH1U2j3laWx0oZcLyTLebOiSxxEIuF5JlvMh0XDFcR2rl5E0Af4vsCZBPcoqz+EKTK+gvU8m4jgnH1lADDvzQH11R6ub/nWCA75LCXI/qp+PcHAFJjsEN8N2HdOx13iBxWyG2q2qMOiXeES12MTustzSmQd0oEg9z1XKtfTIdbDZXY/SwCKT9Zbnqzn2lOrNVSn0UzgtBvFh2iw+IVuvU/A8Ja5njhUgF2yLHcoGrOfoqoLHsBqR0mxVZ5yYwRDGBFAp4Rpouf0jq5+k7VNwb4ixubjz5SLWI8gw25j9wKn+9NL+jOG/CLyCHg8iA92evuzoS8VnRHXNHqfLir1K59O4fgmE4fabmfank78tPfIw+zSLo+Pgds183yrForMH0svjJu6MEAH02Ho1ZPCpbvd4zFaxb1SKIcl2s5CT2APmewVTul+KpLPsQ/1eBRDAOaLn45+k7FnJ+l2Vz6CDEgMafnm92xxnLfdsBROsKRsaxRRXaS0VmgV6B0c8HKRxC7xV/g9vvSMnKSXjkF8oA8gNojkNaz0ikw6O2s87ALSTkBirAJVd6L9DZ75j1YCRKfjJnzCL2c2fki5k1fLi4s8IQxxswlIycoV+EydhfVbSM8tZCMtFIzrtL0iu75Oqw2JbGxjBHXtlHkvEhvN7djM821quHGMPw7+rKL25G+eUfFqeaJxPb+1XGfEi0l0nj9Df6zcNluoTtTJBtylx4Rd3sOcpjw7DwdrZOaBvpEMduZz6Uh14cqjt0vssPBXDYetl3G6mGZ+wumQ9ncaqWOdJLi8fbnlZzwG5V+qo0FK63MoJePxjZ9IsbvN7t9mpDWyTq56ZXrsWa6nzOpykZR6lUgAdwopLRW0QIQsDRwCGZRRRRTlSKb2HSaaJdgkSRfNSjbX1A7vVlSiihcxrxJwmgfDa8ScJqw7FncbibSQ8DnJEfX5aevMVBxLo9NANpl2ozukQh0P2hp6jlS9EJOQBJ5DWpmHYvNbk9W7JnvXeD2FTofWKVUezuGeo+d/GaTo3s7jp6j538ZqBUizvHidXjYqynMEf691OPh9rcfLR/B5D+khGaHtaEnT7J9VR73o1IimSMrPF85EdoD6y+Uh7xU0rT2XiW2477lemaezEEp53Hfcdl+pOsPvUdXkjQFGH53ajcR89Fyy35eaezcgxrCOoYFW24pBtRSDzl7eTDcRwNRLO7eJ1kjYqynMEVb7KSK5hcZBY2OcqD9A+4Txj5knIMvDPllSHAwHVh3T7/bO7JZXh1GfXFrTf7zGBxuNskvw0G+tzAdZoFLQNxZdNqM+4ionSoZvC3F7eEnvC7B/crGGl7K+TrPFKOA/LZbQkHiCpzB7qZ+EJc5IWyy8RkOW7aSV9r3nP10INWO0N7pmRvv6FC01KS0N7rgSN9p4yB4pVhQ2La5k5qkK97vtH9mM+2ufR3DxLMNvSKMGSU8kXUjvOijtNd8SQx29vAB4z5zOBvzfxUGXPYXP7dSrq0aKMWcSl5nKtcbOpzz8WIcwuebdp7KYX2GV7jwAsn7zCaX2GRtcTuAsJ6jWQlc7yXlySBm8rnIcs+HYAPYBXTHLpc1hiOcUOYDemx8uT1kADsUVIupltUaKMhpnGzNIuoUcYkPH6Tcdw0zzRGmsFaRwF3n5J0NtYggdkXefQLFWboDjCQ3JjmP5vco0E3Yr6Bvstkc+GtVmsijiwxFYWHFagZK92ODvleYRL8sr9da/SkjGqr+ti1Haq1RCNavtvcNiNtHLExGI2KgjLypokOasOckfLeRzpf0qsFuYhiUC5LI2zdRgaRTHeR/ZyeUDwJI5Vgo8UseWvvJkdTvJwtGuYvREKJ0hOxZYfEOMUsx75J3TP7sKD1Uz8EdvniIfLPqopZPXs7A970u6Rrt2WHyjXKOWBuxopncD7kymrL4EYc7ic5blhX1NcR5+4UulOq0GJ+ocXEFW3vBbdIbvq7jFr3zjK1nAfpMNmRgeaxIR/vBXmhq6eEK42UtofS626fta5lZlz7REsftqmyRFcswRmMxmCNOfdWmgsqwgd25tg5T3oXG1aVKw3DZLiRYoUaSRjkqqMyf8h2nQUy6MdEZr1jsZJEmssz6JGO08W5KNT769Bnt7bDoCm29vE48dgB8LuhyC/wCzwHkcieOR31SKa2GdGy12WW2XLkLVA2dqgdH8GispNiCJcQxEcBrb2p5s+53HPMAHcQRrxxrELeGUzX835SvPmlOUEX0SdxAPmgZcxxqvYx04d4+otkW1tvm497dryb2Pu76rNIhUN73aSMZE8ZZTHdGpu9xRF2ATvpD0xuLzSV8ox5MSDZjXlko395zNI6KK6cOGyG2qwSCXOaKKKKNRFFFFRRFFN/6Qc7e1P+6y/dIrH5Zj42lue4zj8JaXWd9PJJrvHy+I9EpopuMUt+NmvqmlH4k0G9tDvtpB9W4/6ozVV3fSfDzU0jvoPh5pUrkHMEg8xUtcWl3FtscnAf8AfBqWJbI747le6SNv+WKNmxPnXS/Zib+YVReDe08EJiA95p4T5TUb4dG3lwr3ozIfftL7qk2VzGjbcM80D8yMx62Q5kfZoWzsz+nnHfbqfwlrtHgUDeTcsf8Ahpf5c6AuZKRnwPUJbnwyJGtwPUEJl1cdz8qkbOf01syhj2tbts7X2QDUSTAri0broT1ir5yg5gHeJImG0oI3gjLtoToYW8iYHvguR/yjTvDejGJQ6wzrkODGQD7siDSsb4rIYk14lk6YHpy1LC+MyEJNeJfS6YHpy1LhiNkl/addAMpIR4ybyF4pzKjUoeWa8BTDGLIXVvZMdA2TSNyUIWkb9g0XFrcxMJDAqTtp1lsxybcSHiyIOfPTWosikQh1VNZGdlXUKBkMmTghzIyOhFZQSZFpsBJFs5TEjundin0L7MjUxgiwngNa4ytBlMEGdt07jfgQucNq5ke62Qsz+NEH0S3iy2VlcncdkAIu85Z5HSltniCJKsVtm+2cpp2HjOufjgZ+RHlmSd5yzJG6md063SBp7lBqT1KukQzBy2mJ2mLHLPPZ3HTIUsuoEClEuLOFD5QjMzsw+k/Vkkdmg7K0w7bHdZCXiZcOaS1siWRBaLJSMhKzaZYWSxvtVYfect2ela05/JdqN94D9SCQ/vbNY6uyXz7mTuSOMe0sx91dHSjAHgV0tMMAeB6gJRUqzw2SXMoug8pjkqr3udB6zUz8qwp8lbJn6UzGU/d8VPapqHe4pJLltsSBuXQKO5Bko9Qq5vNwlt9PNFWe64S2+Q81Osr5bORZIXLzoc1dc1RT7mf3D6wq74ZiYu2a5tkDTFNm9w8+TPH5zwjn52yNVOoz87zCrrhELpBG+HLG9xs5yyZq06NrmscT+SuW50DMc943VipkFpAd810zdsOrZaDaE2GJX2p7F0IZ7eWCI521wVuLGWTJCsq5hoHU+N1hj2h4oOfVqe6f4E7KFbi4VZutbq0ZtlGVBsyAjJnyZtct6Ad9c+j/AExWWXqsRVra4YptO4MaSFMthyCPibhMhlIPFO5huykWmIJYYrfyonVkwMQkmSrJJtI2agHyXObAAnf6hw6QY74UWjuvIBGRtAvx2iWZAJkNcKEYjhUE1TunnSJlxCdYVjQRN1QcIC+USiMeO2ZXyPM2a6dDugkl8Tc3cjR2wzLSO3jSZbwpbgOLnQdp3b4bgEJke+xBtmBnLKmTZyszFiAB4xQcSN/Mb6k9KfCLbXGSLBNJEoAWN5BDHpuzihG0cuA6wAcAK6JfEqNgUYXCRflLKcpnfYgfDMNxD78lN6TeE2GFFtsNjVUj0V8vFU+kqnyn/tG9Q415+llc3bs6pPO7HNmCvISe0gGp39MZF+RhtYORjgQt/eS7b+vaqHedILqfSSeeQeiZHI9S55AdgFa6LRfu7ZMaBmSZk7f3Si6d6kHobcr8oscP66aGI/ddw2fZlWDgUK/KXtv2iNZpT6iIwn7VQ4sDuG8mCZu6Jz+AqZH0Jv23WV1/cS/iVrQXy70QDgOc0O5a9VYrve6l7BHHEPvF5D+zWv5RtlHiWpbtmndvdGI6nL4N8RIz+CSgfSAX94ig+Du9G+OJfrXNsv4y0GmgYxB/uHSSuRyS6bHM1KrDbxg6eLEGOvJpC7DvBzpYasa9BJvOnsU+te238HNZPQrLfe4eP+I2v3FNG2PBHdPVSRVaoqy/0Pj/APyNh9+4P4QUVf3mHr4HyVVSo5xSz4WTH61w/wDBRWfy3a8LGP1zTH+apH9CSvytzax9hlzPsArH5EsU8u9L9kULH3k5UivANxcdheeS5dejnul52F55WKOOkUQ3WVt6+tb8XrH9JxwtLMf7on95jUjrsNTdHdSn6TIg/Z1rH9JLdPkrCHvkZ5fcSKkgbobjtPmZ+Ckge7Ccdp83T8Fx/pW/CG0Hdbx/xFTbbFsQk0iiz+pax/j1dRz04uB8mIYR/ZxIPeQTUG66S3Unlzyns2yB7BpV6En5Gjbb06q/u7nf+tg229Oqsqpio1eQQDm7wx+7f7q5SXco+WxbLsiaWQ/sgD31TWcneSe+sAUQouchsaOs0QoU76o2NA51la5MdgXfPf3B7ZeqU+9mrW2x15XCW1qhY7tsvO3eTI2yB25ZVFwXojJMBI4ZIuBClmfsRBqe85Ac6sf5HMahZdiytCfHUuDNNlwZlz3+iNByNZojoDOyDM7egvOoDbJZYr6PDNUGZ29BedQG2S3CO0WT3DSSOwjjEZ2Y9vMeKqpkHA85/JA3ZmiDBnADQsx+PCdYnzZXMsV3AcdeBFSbW4tQGu123WL4tCw2EVcjmsab9xyzOpL95pde4y9xhUshyTKYKAnigLkni6b/ACqxiuTJokJgGYxOrVuSINMpMMGHCsa5wDpgSmcJahhYuXSvDrZJFWRWjLAn4RGo2Sdog7UWfLLPZIOu46VWMQwOSJQ/iyRHyZYztIewnep7GANP7HEkntQk+qKVSRt5TMZRTDuy6thxGzxpIzz2MzKGyPEeUkinUHI6MhGozro0euwVJ2jO47Mv2sW2i6Rg0ZM3DO47MtloustSo0VeMK6BviEYnjQWi5gO0uYhbM5ZxsfGzz8zUcjwrWW6wyxJWOJr+ddC82ccKkcoh4z68Go/vrC4sYC5wvAw2m4cV02GsLbNqqdhhU07bMMUkp5IjOf2QasCeDG+y2pUjt15zzRRe5m2vdXPEfCPfSrsLN1EfCO3AhUdmSZE+smq3LKWJLEkneScz7TR/wCZd9LeLv7eqOxWo9CYU+WxOxXsjaSY/sJl7DR+RcMTVsRmfLhFaMPY0jj8KqedZRCSAASToANc6mhiG+Idwb5HmpMZK+jpJYCMxNPis6EZbLG3Ay7NvbI9WVb2OFdXC1zOGVVdEiikB2pNzbJ3EII8tRzGVZtMNjwaJZ7pVlv3GdvbtqIRwllHpcl/jmVt3QyOLFbEtdyFnTrg7abQLyRvtqSCFIVQoyGgJA0riUiO2CzSMnUmAXXz2CV2E8cM10KHSDBeqzh89o8ge8Mixo211XVvJGIsxkuYbaVdpss8st3OrYjYZIPzS2tJOxPgjP8A3dyFOfcaX9CekmaT2co+PtttA6qC7QxswKgEfGdWST1Zz2lJAGYqt9IuiMMsoWIxW9w4Dxptfm1yp3PBKx+LJ+bc5AnIGlOZpIxbELmyutm2WchLjMyxkpS6Tp31wFY7/EPg/lLf2w5jC7Er99QR76Uv0vRxkMbvYxy+CZZf3cgqmx4zf2EhjEtxA6aFCzDL7B0y9VTx4Rpn/rMFpdczLAob76bJz7a2igOAmADrFXq0/wAyxVk3mvVf/wC4Zz2PHeL7gWFQpcCWT/6zbv8ArHuV/eQ1HGL4VL8rZT259K3n2h9yUH2Z1uOjeGy/IYl1Z9G5hZf/AHEJX3Uxo0d9dv6Wn+RpVXrmegW1uxHDG/4kr++grA8G058iexf6t3Cf4iureC27YZ27210OcE6H3NsmkmIdEryD5W2nQDiY2y+8Bl76dDjVzJkZpORAnwmFRGpN/wD4WYh5sUbfVuLc/wDMrnJ4MMTH+ySnuKt+DGqvW8dyy7mYdxIrTVpP1t/2n+5VYnp8HuIj/Y7j+7NZpSMbnH6eb+8f/OipKk5t4HzUsUKiit0jJOQBJ5DX3VqQrSirBh3Qa7m1ERQc5PE9x191M/6I2lv/AFu7XP0ItT3Z6n3CsrqXCaaoMzkLT4LE+nQGmqHTOTbT4Km0ww/o/cT/ACUTsOeWQ+8dPfViTpHZwkLaWfWPuDy+MSexdT7Mql32MTgZ3s5iHC2gyWQjkxHya/WJPZSnUmL8rJbb+A8wkPpcY91kp3Vrz+ls/EjWo1h4NXJymmjjIGZVfHYDmdwA7c653Fzh9m2UUZupF8928QHuAyb2EdtJsT6RvKvVoBDD82meva7HxnbtNbWWGJGgmuc9g6xxA5NL2/Rj5tx4dgaKIe1HcdTRZyt8d6DQxXdqkPNtzW2crfGQxMlYB0quZkM00nUW4OQWIbLSEeYjHM97bgO3SkbNPiM4VRkNFVczsxqTpqfx3sa5XcjTESznYTLKNFGXijcsacF+kdO80zivjb2plACGXaS3QeaNzzE7y2XiBjzOWQqxDbCE2NFY2DIeZzKtsJsAThtAcbBkPM4k/soPSTEh4ttEfiYPFBHnt5znvbPLsqYkmzgxHp3OXsQH+WqzFEzMFUFiTkAASSTwAG816rbdB4YLC3bFJTBGrPIYR8pIzZZLkNRko1AGeu8UFKiQqO1jXG2tOQtJNpu1lanUaxjG4OBJ2TMztKpfQbA57qdooo2dHRkkOXiqCMwzNuGTBW56aVdoreys0ETmLEb63jdkTXqkyIJjz/SFfGYKe0eLVfx3wmu4W3soxaWikZImjvkd7sOfEA68SarV9dGC9d49CkzMvqcnLu4Up0CPSXTidgXhoNpl9RGc5EDinRGgO7HelMHCYs6yXTpF0uub19qeQkDyEXxUT6qDQd+/tolk+FRlj/WIxmx+dQb2PORRvPEa7xrp0ltFSbbjGUcyiWPsD71+ywZfVS+zumjdXXepzH+R7Durow2M0bdGJSuw3eaqelaIjb/dh5FcaxU7FrZVkzTyHAdO5tcvUc1+zUGntMxNNa6sJhZAr0vCsNjwW1W8uUD30o/NYG/RD5xxzHLhoN+ZWD4M8DiUS4ldD83tNVHzkumyBnvyJXTmy8M6q3SbpDJe3LzynxnOg4Ko3KOwD26nea5sUmlRTAb3G985n6eruGJTR2RNT+nty810J3O110MEgbnnEqt7HVxpxBq6+CeKNMOvZpc9kNk285qsRZhp2MfYKpGHD4XbfBv08G09vzdD40kI+kMusUcfjBvYVc+hDZYLcL6fw8/dtI/+9Zae2VFEAWSLRuFo8BxmiZ3ppJ05iltcRF/bnJJXE0Ui6jaIDMCe0ljlxVu+nF7e281ssjqfgFw52wozewuTqxQfMv5WxuIJyyOQMbwfYxDLaT2dyu2qDrAP7Pz8uIaP5QEa5F9+WVcfye2FSt1gNxht0NiQjip1G7RZU8pSN+WnYs3iC7vssBurtGR+oX7Z4Eqa1ExO9ktStriEa3lvs5wShvGCHc8Fxqdn6DZrplkKXXPQ8SqZLCT4SgGbR5bM8Y+lDmdoD0oyw7qdXSpaH4FeEz2EvxlrcLq0YfdLH2cHj9ffWMbwSawmUh8wfHgniY7LrwdHG48xvBrbAdOVQyJtH0u3YHMCRBzQlJiuVYq0DpVFc+LiEPWNu+Ew7KTDtbzJvtAN9Kudx0MZ1MlnIt5GBmerBEqD6dufHH1l2l7a2CPVsiCry4+cihlkq6khU5gkHmDl76e4b09v4Pk7qYDkzbY9j5ikJWsUyJCZEEntB2iakyFdx4U5ZNLq1s7ocTJCob7w3eythj2DzfLWE0BO9reYsPuvp7qo1FZfuEEdybf4SR4Ay8FdYq9/knAzqLy8XPgYQSPWFyNFUSip9zd/qv4t/tUraleThGF23yszXDjzU3fs/wAWrnJ4QEiGzZ2scQ9Jhr7B/EmqXTXDOjssy7fixxDfLIdlB3Hzj2DOhdRYYFaO4u2mzgLFyXUKEBWpDy7abOAkOaMR6U3M/wApM+Xog7I9i5e+utl0bYoJZ2FvEdzODtN9SPym793bXf8AKdva6W6ddKP08q6D6kR09bZ91Jb2/kmcvI7Ox3ljn/odlOY0ylDFUbLdww38E+G0yqwm1G7Ldww38E4k6QpCClmhj4GZ8jK3cd0Y7F17aR5ljxZie8kn3k12sMPeZ9lFzO88AAN5ZjoqjmaZNfR2o2bc7cu5p8tF7Igd31zryy4mA2GZNEz7vPvUmANhGTBNx92n3qC2W1S08aYCSfesJ1VO2Xmf7P73Kot1iWbGRj10ralmHir2BTvy3ajIcuNLGYnfUixsHmkWOJWd2OSqozJq6gHaedp93D2UbYVs3GZ9+HszU7BrA3MpaViI0G3NIdclHD6x8kDtp/hfRS6xicvEnVwLkiu2YSNF0Cr6TAcBxOuVXq16B2lhaI2ISgRgh3jB+Vk4A5eMyrwQdpNU3pl4VZbleotV+DWoGyFXJWYciV0Vfor6ya4zaZEpbz90FgsrnugYy+ongLNauFDm7SRLMANWeqfKWtWrC7mwwyZbeyC3N2cxLcvkViA1c5jQZAHxV9bVRfCRjTXM8TsSc4VYZ8A7Mw7vFK1wsoTBaZj5a8PVxjiI88mP2myXuFL+lUoN3KF8lCI17o1Ef8tOotEaykaQkudb2jec9QFsgBks+kdFpEx3ROQwmJAnxluKXW0e06rzYD2kCu+MybVxMRuMj5feNb4IPj1Y7kzkP2AX/ly9dQGbM511vn3e+S03v2Dn+yd3B6zD424wytH9mQba/tB/bSOneE+NaXa8hDIPsybJ9z0koIVhcMjzt6oINhc3I85HqmLHbthzifL7L5keoMrfeqAq5nIak7hUzCzn1iemjZd6+OPeuXrqzeCbARc4lGW+TgBmf7BGyPvFfUDQRozYEN73XC33vTYY7Rb7t9ZqT4Qr34PBbYWhyECK9xl50zjaIPPZDH73ZVCqZjGIGeeWVt8kjuftMT/GodXRoOihhpvvOsm0+KMmZXSCdkZWUlWUgqwORBBzBB4EGvZei7G8sUkSPZ23vln2ctnaezILqo8lWbZ03BmIGQyFeLV6j4O7zYs7U+jiqK31ZrcxnPsrD9qsnCDm3g8wUbL15zhmJPbzJNEdl0YMp7uBHEHUEcQTXoll0jjhQMUEmG3JKtGfG+DSb2iPHY89eOzkRqpqo9JMEVGkkgHxaSNHLHmSYXDEbJz1MZyOyx+qdRrFwDGhAzJIpkt5QFmjzyzAOYZSd0iHVW56biadHgspLKwG7H0IvB6FUDIr0qXo1H8HNu0m3YyHbtp/Ka0kbcGPGByci27XXI61ULa+ayaTDsRjZ7fa8ZR5UTHdNCx7DnluYHtqZhOPSYVIqlvhFlMC0bAaMhORIB3MNzxnjn2E3jpD0at8Xs0a3ZeujX4h89GX5pidQM92fknszrjmKaK4Nj2w3HvDA56jnxvnNkq1168l6SdF2tSrqyzW8usM6eS45H0XHFDqKUW9w0bB0ZkZTmrKSpB5gjUGn+C489m0ltcRGS3Ztme3fMZEabSnekq8GHLXsOkXRURILm2cz2jnJZMvGjPzcqjyXHPc28V3WRS0iHFtnccHeR8DeMgqWIWw6VpcaX8ImPz8ZEU47SwGxL9tSfpCtW6IiYbVjMtzx6ojq5x/uSSH/wB2zdwquUK2Wopmhq/DMtV44YbpKp5reaBkYqylWByIIIIPIg6g1zqxQ9MXdQl3Gl2g0HW5iRR9G4X4wdzFl7Kz+RLW41tbjq3+YuiqHuW4Hxbfb6v11NKW/EEtYtHmN4lrUlkq5RTiboheKxU2txmOUTsPUyggjtBoo9ND+ocVJFSuttLXyQLuX0mBESnsXfJ68hSvE8YluGzlctl5I3Ko5Ko0A7qhZ1vFCWYKoLMTkABmSeQAqmwmtNY2nM+7NyzsgtaazrTmfchuktKZWGD7S9bK3VQ+kRmXPoovnHt3Dia7i1ittZcpZuEQOaJ+sYbz9BT3nhS6+xB5m2pGzO4cAANwAGgA5CpWL+7dn5efNSs6J3LBn5efNS77F806qFeqh4rnmzkedI3nHs3DgKWVKw3C5biQRQo0jtuVRn6+wdp0r13o74LLawj+FYpIhK69WT8Wp5HjI3YNOw1jpVOgUJsnWuNzRa4n3inw4UhJqo/QvwZ3OIEPl1UHGVxv+ovnHt3dtX/FMcscAj6m0jEt0y+M7anvdhuHJFy9W+uOPeFJmiMkSmK3GawKdHnYaZ5DyIV4gandnwrx29vHlkaRyWZjmTXNhwKR9oPrUrswx8gxP5jjrF2+apsYF5ay4XnXkNmJ3ZqXj3SKe8lMtxIXbhwCjkq7gO6tuj+E/CJgpOyigvK3ooupP8O80sAqzYl+Z2otxpNOA8/NV3pH/E123yhtEOGJTsEsBnu5pFIiOADG9512rM7ucgt7XEhcX4myyigUui+ikKkoPWQvraqvJIWJJ1JJJ9dOLP4uymfjMywr9VcpH/5Y9dJquE0AmVwkBu/dDAYGk1bhIDd6nwU608WGV+LbMa+s7Te5QPtVAqdfeKscfIbTfWfI/uhB7ag01uaezE5p10eb4u7HO3PukjNJac9Hd11/6aT95KTUtnfdu5JcP4j93JSLGfYkRuTAnuz191ep+DuMWllcyjy5zcIp+hbW8rlgeW2QPZXkor1iY9SkFr8zhF1Kw5PcRszevLKsH2mKzBDzv2Nt5yWlg7VZeTmsVk1iuqhRV16MTn8k3+z5UMtpOv8AeFM/wqlVcvB2OsW/g+dspSo5tGVcD8ax034U8i07g4E+CJt6x0zvDb4pPLHkUnyl2W1WRJ0WQqw4qSx7iMwQQDSPFMPTZ6+DMwscipObRMddhjxGh2X3MBwIYBr0p+NssPuN56p7Z+wwP4vrMcieykOG4k0LZgBlI2XRtVdTvVhy0BzGoIBBBANSjg6JpF4sOurZ0sUdep+B4yqo1vcAtbSHM5atE+WQljz84biu5xoeBDPDsVuMJnGywkhfJlKk7EqHQOh4HTLmCCrDTKkeI4eoXroc2hY5a6tG2/YfLjvybcwGehDKsnB8ZQIbe5Be3Y5jLV4WOnWR58d20m5wOBAIkWE17SZTBvHvFQFeiY9gUGNRC5tnVbgDIg6beQ8l/Rcbg27LLhkR59heL3GGzupTLPxJ4JRmki+i6neMtx7cwa3jluMMnV43DK42kdczHMme/hpnoQcmU5g5EV6Gj2eOQZN8XcIMg2m2nYfTjz/0DXLmaG2q/twDji3bq8R4I+9tVIxfo1FPE13h+00S6zW5Oclv283h5ON3HcaqZqxXlheYRdKwJjcaxyLqrjjkToynip9YpnLhcOKKZLRUhvACZLUaJLlqXgz3NxMZ9Xb0YcbRtBJrMNzstur83HMiRPaqTWc62liKkqwIIJBBGRBG8EHca0regUyHF5kUKk0qqNwWRgB6gcqKh0UGjbkFc1PsMJaQFiQkSnxpH0Udg4s30RmakS4ssSlLYFQRk0rfKPzAy+TU+iNTxJqJf4k8xG0Rkuioo2VUclUaD8TxzrfB8FmupBFBG0jngBuHMncB2mgcBKtENg4Db7kkCGX2v4YevJQau/QnwVXF9lI+cNvv22GrD6Cnf9Y6d9X3op4J7axT4Tfujuo2iGPxUft8o9p07KR9OfDOz5w2GaJuM2WTH6g80fSOvLKuHE+041LeYNAE83nujZn7sWwMDbXcFY8S6RYfgMRht0DzkaqDmxPOSTgOz2AV5rPik2JSNc30hFvFvVdBmd0ca+kee/LUmkWD4S11IdptlFzeaVtQo3kk8WPAcTW+PYyJdmKIFLeLSNeJ5u3N291Po32eyA4yJdEPeebxsynh44LHHjOiO0UOzM5DzOGV+U+GNYu1xJtEBVA2Y0G5FG5R/rWl1ZqZhGFvcTLEg1Y7+AHEnsArsdmG3IBF2ITMgE16MWSoHu5hnHD5Cn9JJ5q9w3mkt7eNNI0jnNnJJPfTbpRiaMVgh+QgGyv0285z2k+7vqN0ctlacM4zjiBlk7k1y+0dlftUhkwDGdebhkMBtPpgs0MkB0d4tNwyGA2m867MF16RfF9Vb/Mxjb/WP47+zNV+zSmIgEbQzGYzHMcRW11ctI7OxzZ2LHvJzNcafDbVbI+81phsqsAN+O03+K63E5d2Y72JJ9dcqKKNMFic9Hh4l0eVu3vkjFJqdYGcoLw/2Kj2zR/5UlpTO+7aOQSIffftHIKbgth19xDEP0kiJ95gP416Did6JsYxPLctrdxr2CKDYy/YNIPBRaB8UgLeTHtyt2bCMQfblWnRC7Mt7cMd8tvfE97QStXPpPaiP/Kz+Y/9VrFyqdFFFdVLRVq8GF6I8UttryXYxMOYkVky9rCqrUixujFKki70ZXHepBH4UmPD0sJzMwRxVgyM1bIbImyxCzOZe0mE6DsRjBL+yyN9mqYa9NxiVLfpAWb+r3gXa5GO6i2WJ7mYt9mvO8Vw9oJpIX8qN2Ru9SR/CstDiVrfqAdxEjwI8UTgo6yEAgEgHQjPfrnrz1ANYzrFFdBAnGD40qIYJ1Mlu5zKjyo23dZEToH5g6MBkeBG89vLYyxzRPtI3jQzJnsuNxBB3EbmjOo48CUlNcIxrqg0ci9bA5HWRE5ajQOja7Eo4N6iCCRSHw5TIE53jP1545q5r1/AsYt8VtCkqBgMutjPlRncHU7wOTDduPb550u6BzYewmiZng2gUlXRkOegbLyTnuYaHsOlQYzLYSx3dpJtxEkJJlodPGilTPxXy3odCNVJGRr2Xoz0hiv7cyxAZgZXFu2uzmNSAfKjOv8ArSvNxdJ9mO0sG2Ebxkem3ccE4SfYb15dHicGKAR3bJBeAAR3R0SXLQLOBubgJB692tWxnBZbWVoZ0KOu8HiOBBGhU8CNK9A6aeC7Rp7EErveAale1PSH0d/LPcK7hHSpHiFpiCtJANIpR8rbn6JPlJzjPLTcBXUotIa5mko9rcW4t2eV305ECMCqpRV3Pglu38a2aC4hbWOVZUUOOeyxzU8CDuIIrFav8Qo3+o3iENQ5KR0J8Ec97syTZwQHXMjx3H0VO4fSPqBr03Ecaw/AoOrjUbZGYjXIu59JmPD6R9XKq3058NIXahsMmO4zEZgfUHnH6R0768durt5HLyMzuxzZmJJJ7Sa4bKHSvtMiJTOzDwYMdvvgm1mssbenvS7p1c4g+crbMYPiRLnsr/1N2n1ZUpwrCnuJRGg1O8ncoG9ieAFcrGxeaRY41LMxyAH+t3bT3Fb1LaI2kBDMf6xMPPI/RqfQHvNd8NbBaIMEAZDADM+7SsMaK6dRnePgMz0z4rjjmKIqC1tj8Spzd+Mz+kfojgKQ0Z1inw2BgkP3RwoYhtkOOZWcqtUv5ha7G65uV8bnHEfN7Gbj/wBq4dF8PRFa8nHxUPkKf0knmqOwbz//AGkuJYg88rSyHNmOZ/yHYBpSHfjPqfKL9ZwG687tazP/AB4lT5W36zgN153DNRs6c/I2X07lv/bjP80n+HS2ws2lkSNfKdgo9Z39w31Kx+8WSY7HyaARx/VQZA+vVu9jTX9pwbvPTx5Jz+08M3ndd427ktooopqeiiiioonWFnKzuzz6lfbIW/lpLTq10w+Y+lPCPYkppLSofedt6BIhd5519Arx4Nfi48RuPmrKRVPJpCAP3TS7wcrniEa+klwn3raUfxpl0f8Ai8CxCTjLLbwg/VIcj2NSnwdvlilp2yqv3s1/jXPPaFJdu4NHUla8lXTWK3lTJiORI9laV1UtFZFdrKzaVwi7zn7ACSe4AE+qmw6Hzlyg2NoEjZ2xmfJyyz4Ntr3Zja2cxnFE66Y/HYdht0N6xvbOeRhbxPapJqH05HXfBr0f7TEOsP8AbQ5RSe3JG+3Vhwzo5LJg1zbtsExyR3cJDjLYI2HYk+Sux4+uRy1IFLMLwSaXDbqB42BgZbmEnIDRB1q5nnEyPl9Htrkwvw/0PI/S+RHCY4JhtVGopw/RacBWCgqyRvtA6KJBtLtaaEj1a5Z0N0VuBnmgABIzLABspOrOznq2Tcta6yWk9FM26OTjLajKDPLxiBl4hkJI35BASdNMsjrpWw6MXJYKIXLE7IAyzz2A+7PPLZOee6oouWE4w0BYZB43GUsTZ7Ljty1DDeGGqnUGnNjcyWUi3thIxjBAYNq0ef6KZRoVOWjjRssxssCFXwdFLhygVM9rq9cxkvWkBNonRcyfceVdsMw27gcPEmYYFTnslHUxiQo2Z2WUqQctx4ZkUmJCDwbL7wbjtVgr17C+k6XEPwu3B2F/rMA1eA8XUDVoTqdNRqRxVV3SroJBiK9fblEnIz2hlsS9+W4n0x6894q1rg93ZSreWKlSMuth2trZDb1JOReHtOqaZnyXa4ptAfCrBAyHYa6sldGMJkAYSRFTs7LA7RXPIjXTXZ8tFocSixBEo5ll/a7objttLg4OEivG7zB54XaOSKRWU5EbJ/EaEccxvor6Kw7FjLGrpmyncd2oJBBByIYEEEHcQaKf/jNJFhgW7T5KaMZr5mrFFFeoSFbOh2kF640ZYfFYaEZ7WeR3jdVVNFFZYPxYm0cgsVH+NF2j+ULWiiitS2q3dKtLGwA0BjYkDQZ+Lrlz1OvbVSoorLRPh73cysVA+Dvd/MU46LfKueIgnIPI9U2vfSeiimt+I7YOqc34rtg6rFFFFNT0UUUVFE7X/wAtP/qR/hGklFFKhfNtKRB+baVez/8ALQ7cQ1/uDSDoR/5lZ/8AqYP8RaKKwwfhRv4nrUbwluKD46X67/vGotFFdFndCBbxSFSCpIIOYIORB5g1OkxefI/HS73/AEjcdTx4nU0UUSit/g4v5JJL4PI7j4DdnJmLb9jPeeNQ/BheO2IwoXcodsFSxIIFvKuRXcRsgL3DKs0VyYt9I/hH8pR4BVdL+QBgJHAOzmAza7Oi8eA0HIVt+Vpsh8bL53ntxYMePFtT260UV1kC3tr2Rpotp3OTJlmxOWeyp48gB3AU5x28eNYwjumU8mWyxXLKC1UbuS6d2lFFRRIExKUAgSSZZL57eaQV48MtOVby4nKQQZZD42erseGXPkAPUKxRVhRO+lOKTJdDYlkXJI8tl2GWagnLI6a6038EuJSnFo85ZDtCQN47eMAmgOuoGyu/kOVFFYaf/wCLF/hPIom94JZ4Sp2jxS6SNiih9FUlQPFU6AaDWs0UU6jWwWbByVG9f//Z"/>
          <p:cNvSpPr>
            <a:spLocks noChangeAspect="1" noChangeArrowheads="1"/>
          </p:cNvSpPr>
          <p:nvPr/>
        </p:nvSpPr>
        <p:spPr bwMode="auto">
          <a:xfrm>
            <a:off x="777875" y="4270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2" descr="data:image/jpeg;base64,/9j/4AAQSkZJRgABAQAAAQABAAD/2wCEAAkGBhQSERUUExQUFRUWGBgZFhcXFhcYHhoeGhcXGR8bHxcaHCYeHBokHRcYHy8gIygpLSwtGB8xNTAqNScrLikBCQoKDgwOGg8PGiolHyQuLC4sLCwwLCwsKiwqLyksKTQtMCosLCosLCwsLCwqLCwtLCksLSwuLS0sLCwsLyksLP/AABEIAMIBAwMBIgACEQEDEQH/xAAcAAACAgMBAQAAAAAAAAAAAAAABQQGAQIDBwj/xABUEAACAQIDBAQICQgHBgQHAAABAgMABAURIRIxQVEGE2FxByIyQlKBkaEUIzNTYnKCkrEVJENzorLBwhY0Y5Oz0fBEg4TD0uElNXSjFzZFRlVk8f/EABoBAAIDAQEAAAAAAAAAAAAAAAIDAAEEBQb/xABBEQABAgIGBwYDBgQGAwAAAAABAAIDEQQSITFBURNhcYGRscEiMqHR4fAzQlIFFCNigvFyssLSFSRTkqLiNEOT/9oADAMBAAIRAxEAPwDzz4rEx5sV6B3JP/k/4/hVrm2aNijqVZTkQdCDTO6wpWUzWpZkXV0PykXacvKTk49eRpnbYlHfKIrpgk4GUVwfO5JJ/Bv9HE12itba3LFvpqwwsXOY7QCbJlmIxZ6asMJhR+jnSYIpt7kdZbPoRvKfSX8cvWO2P0k6NG2IZT1kD6xyDcRyOXH8fwX4nhklvIY5VKsPeOYPEdtNujnSURAwTr1ls/lKddnPzl5Hj/3qOYWHTQbQbxnrGvmrcwwzp6PaDaRg7WNfPHNV2invSPo4bciSNust5NY5Br9k8m/H2gIq1Q4jYjazblshRWxWh7DYiiiijTEy6P4gIZ0dtU1WQc0YbLD2E1yxfDjBNJEddhiAeY3g+sEH11Dp5jHx1tBceco6iTvQZofWhy+xSXdmIDnZ1HVZ3diKHZ2dR18Eiqbg04SeMt5O1st9VvFb9kmoVZppExJOcKwIXS6gKOyHerFT3g5Vypnj4zlEnzqJJ62UbX7YallUwzaCqY6s0FPb3XDrc+jNOvtEbfxqL0Zu+qvLd/RlQnu2hn7qlEZ4YPo3JH3oh/00kVsjmOFIY2sxzDm7xSqPYHD8x5zVu8K9rsYpP9MRuPtRrn7waR4nHndFOTLH90Kn8KunhJt+uu7CUbriGL3Of4MKp+FjrsQi/tLhP2pR/nWWhPP3ZhODZcLOie/4vvFTvCVNtYrdnlKV+6Av8tVmnPTSbaxG8bncTf4jUmrZRhVgsGockRvRRRRT1SKzWKn4FhLXVxFAm+RwufIcW7gMye6hc4NBcbgovVPB7CuHYTNfSDxpRtKDxVSVjX7UhJ7gK8kv715pHlkYs7kszHiTXo/hjxpV6mwh0jiVWYDh4uzGp7VTX7deYVyvsyGXh1KeLYhnsb8o4Jjz8uSKkWNk80ixxqXdyFVRvJNcVUkgDUmrRdsMOiaFSDeSrlOw/QIw+RU/OMPlDwHiDzq6UR5bINvN3mdQ9EAXHF71LaI2luwcnL4VOu6Rgc+rQ/MoePnsNrcFquGg1iiYwMEuJzKhRRRRRqkUUUVFFIs714nDxsVYbiP9ajspubaO81iCx3HGLcknbH6L/Q3HhypBWQaW5k7RYUp8OsawsOfnmPYVmscXSVBa32YC6Ry5ePCd2Rz1Kcwd34KcawSS2fZfIg6o66q68CpqbHfpdAJcHYlAyS458lly1I+nvHHMbpNrfGDO0vULQnUZamPPdJG24qd+mh9ueUVobuyNrereo5G/GK0JxLBrLc9beo5G+P0d6SdSDFKvWW8mjodcvpLyPH/vWvSLo71GzLE3WW8mscg/dbkw9+XeK4Y5gLW5VgwkhfWOVdzD+DDiK79HekXUbUUq9ZbyaSRn95eTf65VZFumg2zvGfk4ehVltv3ij2zvGfk4eh1KZLQhFfQq2YzHAjgeR49xrhVmxPChbZSIeus5txH4E+bIuuR7+0UkvrLqyCDtIwzRvSH8GG4jga0Q4oeJj36haYUZsQTGPuWojEKJT3o58Yk9t86m1H+sizce1dtfXSKpOHXphlSRd6MGHqOeVXFaXNIF+G0XIozC9hAvw2i0eKjUU16S2QiuXC+QxDx/Ucba+45eqlVExwc0OGKJjw9ocMU0vPGtYG4q0kZ9REg/xG9lK6a2njWky+g8UnqO1Gf3lpVQsxGv16oYdkxkedvVPbfXDZey4iPtjkH8KRinlj/5dc/roPwlpFQwr37egQQe88fm6BenXp63DMMuPmBcIfsRsV98Xvqm9CEzxKzH/wCxD7pFNWfArza6P3iZZtDKpHYJCqk+xnHrqu+D4Z4pZ/r4/wB4VzYILIUdv0l3jN39S0SNets8Eu6QSbV3cNzmlPtdjS+u9+2crnm7H3muFdVgk0BQooooo1FkV6/4L8Ijsrea7nHjiIM39nGRthf1ki7J7FeP0jXnXR2xTJ7mZdqGDLxTulkOexF3Egs3JEbiRVv6Z4m8GGQQO2c94xubg7jkW2gCOGbZDL+yyrkfaM44bRm/MQDsvPhzGtMZZaqDi+JvcTyTSHN5GLH1ncOwbh3VEFFWHo9hsaRm8uVDQodmKI/p5d4T9WujOeWS72rpOc2E2wagOQCC9SLBBh8K3Lj86lXO1Q5fFKf9oYekf0YP1+C51eRySSSSTqSdcyeOdSMTxKS4leWVtp3ObH+AG4ADIADQAAVFqQ2Edp15v8hqHqoUUUUU1UiiiiooiiiiooiiiiooinFhi6lBDcAvF5pHlxE8UJ4c0Oh7DrSeihcwOEigewPEirRBO1oOrkAuLObUEbm+kp8yQcRoefOoGOYF1QWWJust38iQcD6DDzXHvrhheMGLNGUSQv5cbbj2g+a44MPwpxbS/BlMkX5xZy+LLG29fouB5Ljg40OWnKshD4bpi88HeTufLC4PhPrC88HeTvA8oHR7pD1G1HIvWW8mkkZ/eXkw/h3ETsQwtYAPG6yzmOccoGZjbnlwYbiPOA5gZQcawNUUTwMXt3OQPnIfQccDyPGjo/j3U7UUq9ZbyaSJ/MvJhUc2t+LC3jOXJw9Co5tb8aD+oZy5OHjccJLLyzaJyrZdhGoIOoYHiCNQaj1bcRwTJUjDB43zNpNzz1MLHgSd2e5uwnKqOhBIIII0IPCtEKKIgmFqgxhFbMe/eIwNidYn8bZ28vGMtA/q8dP2WI+zSOnmCfGW11Dx2FmXvibI/sO3spHVQrKzcjzt9FUGyszI+Bt6y3JrgQzFwnpQOfuFZP5D7aVmmnRoZz5elHMvthk/jlSqib3yNh5+SJtkRw2HmOieWA/8Puf1sH/NpHT20OWHT/SnhHsWU0jFDC7z9vQIYPef/F0C9D8G9oJLS9hPlXEMgQczCgb27Ui1XfB6f/FLP9fH72pz0PxH4NfYep3bPj/8QT/KY6gYVZ/BccijOgivUX1CYAH2ZGubaHxh9TZjxbyAT4RLmhxzPCdirN4PjH+s34muNT8fh2LqdfRlkHsdhUCuswzaCrRUixsnmkSONSzuwVVHEk5AVHqyYZ+aWjXJ0mn24rfmqeTNKPUeqU/Sk4rQxH1RZebBt92nUrCZ2Vgt1e22HwkNbwsdtxukbQzTdx2Qi/RVOJNJ+nOO/C76WUeQDsRfUTxV9uW19o076Hxm2w2+vdzFRbQntkI2yO5SPYapMELOyqoLMxAUDUkk5AAcyaxQGgxnOwZ2d57Tjy4FEbkx6O4J8JlIZurijUvPKd0aDecuLHRVXixArbpHjfwiQBF6uCJdiCL0EBz15uxzZm4knspj0kmFrELCIglSGu3Xz5Rn8WDxjizKjmxY8qq9aYf4h0pu+XZnv5bShNliKKKK0KkUUV2tLR5XVI1Z3Y5Kqgkk8gBvqiZWlRchVj6PdC3uEM8rrbWinx55Nx+ii75H7B7asWDdCY7Zsp4/hl4BtCzjYbEXHauZvJUDfs55czka449j0TSBrhxfzr4scEW0lpDwCjZyaXLQZJkDxZq5r6W6IakHj5A2fqMhlWRhsr1ouN4TH4iYZLcKugmkndGf6RVRsjXgOGVZpjBa9IHUNH1kKEeLGjRwqo4ARAjZHZlRWEugztiD/wCzuliK32FT5uiTsC9s6XKD5vRx3xHxvZnSOSMqSCCCN4IyPsrMM7IQykqRuIJBHrFPE6VmQBbuJLhfSbxZB3SLr7c67X4rPzDgfI+CwfjQ/wAw4HyP/FV+irD+Q7ef+qzhW+ZnyQ9yyeS3upTiGFSwNsyxsh+kN/cdxHdRMitcZY5GwpjI7HmrccjYVEqbhmKPA+0mRBGTKwzV14qy8RUKimEBwkUxzQ4SNytdnOIw09sNuBhlc2znPZB5+knovvHHtX41gyqontyXt3OWvlRt6D9vI8aXWF+8LiSNtlh7+YI3EHcQaslhdjJ5rdAVI/OrQ6grxZOaceaHsrE5roTqw/fUdeR3FYHtfAdXb++o68nbjmluAY4sYaGcF7eTy14qeDryYe+p3SjBDs9aCHyALON0qHRZfrblcc9k+dS7G8HVAs0JL28h8VjvQ8Y35MPeNan9Eukax/EXGsDE5E+YWGR+wwJBHbnVPs/Ghbxnnv8AeAQxBL/MQd4zz3557QEv6JzBbuIN5Lkxt3SKU/mpXPCUZlO9SQe8HKmmOYW1ndbIOYUh425rnmp92XeDR0thC3k2W5m2x3OA/wDNT2PDnhzbnDl+60Q3tfED23ObyP8A2WvRX+tR9z/4b0ppv0YHxzN6EM7f+04/EilNGPiHYOqa34rtg/qTuXxcNQfOXDt6kjVfxc0sw60MsqRje7Bfacs/Vvpp0j8RLaDjHEGb60p6w/slR6q54MOqiluDvA6qL68gIJH1U2j3laWx0oZcLyTLebOiSxxEIuF5JlvMh0XDFcR2rl5E0Af4vsCZBPcoqz+EKTK+gvU8m4jgnH1lADDvzQH11R6ub/nWCA75LCXI/qp+PcHAFJjsEN8N2HdOx13iBxWyG2q2qMOiXeES12MTustzSmQd0oEg9z1XKtfTIdbDZXY/SwCKT9Zbnqzn2lOrNVSn0UzgtBvFh2iw+IVuvU/A8Ja5njhUgF2yLHcoGrOfoqoLHsBqR0mxVZ5yYwRDGBFAp4Rpouf0jq5+k7VNwb4ixubjz5SLWI8gw25j9wKn+9NL+jOG/CLyCHg8iA92evuzoS8VnRHXNHqfLir1K59O4fgmE4fabmfank78tPfIw+zSLo+Pgds183yrForMH0svjJu6MEAH02Ho1ZPCpbvd4zFaxb1SKIcl2s5CT2APmewVTul+KpLPsQ/1eBRDAOaLn45+k7FnJ+l2Vz6CDEgMafnm92xxnLfdsBROsKRsaxRRXaS0VmgV6B0c8HKRxC7xV/g9vvSMnKSXjkF8oA8gNojkNaz0ikw6O2s87ALSTkBirAJVd6L9DZ75j1YCRKfjJnzCL2c2fki5k1fLi4s8IQxxswlIycoV+EydhfVbSM8tZCMtFIzrtL0iu75Oqw2JbGxjBHXtlHkvEhvN7djM821quHGMPw7+rKL25G+eUfFqeaJxPb+1XGfEi0l0nj9Df6zcNluoTtTJBtylx4Rd3sOcpjw7DwdrZOaBvpEMduZz6Uh14cqjt0vssPBXDYetl3G6mGZ+wumQ9ncaqWOdJLi8fbnlZzwG5V+qo0FK63MoJePxjZ9IsbvN7t9mpDWyTq56ZXrsWa6nzOpykZR6lUgAdwopLRW0QIQsDRwCGZRRRRTlSKb2HSaaJdgkSRfNSjbX1A7vVlSiihcxrxJwmgfDa8ScJqw7FncbibSQ8DnJEfX5aevMVBxLo9NANpl2ozukQh0P2hp6jlS9EJOQBJ5DWpmHYvNbk9W7JnvXeD2FTofWKVUezuGeo+d/GaTo3s7jp6j538ZqBUizvHidXjYqynMEf691OPh9rcfLR/B5D+khGaHtaEnT7J9VR73o1IimSMrPF85EdoD6y+Uh7xU0rT2XiW2477lemaezEEp53Hfcdl+pOsPvUdXkjQFGH53ajcR89Fyy35eaezcgxrCOoYFW24pBtRSDzl7eTDcRwNRLO7eJ1kjYqynMEVb7KSK5hcZBY2OcqD9A+4Txj5knIMvDPllSHAwHVh3T7/bO7JZXh1GfXFrTf7zGBxuNskvw0G+tzAdZoFLQNxZdNqM+4ionSoZvC3F7eEnvC7B/crGGl7K+TrPFKOA/LZbQkHiCpzB7qZ+EJc5IWyy8RkOW7aSV9r3nP10INWO0N7pmRvv6FC01KS0N7rgSN9p4yB4pVhQ2La5k5qkK97vtH9mM+2ufR3DxLMNvSKMGSU8kXUjvOijtNd8SQx29vAB4z5zOBvzfxUGXPYXP7dSrq0aKMWcSl5nKtcbOpzz8WIcwuebdp7KYX2GV7jwAsn7zCaX2GRtcTuAsJ6jWQlc7yXlySBm8rnIcs+HYAPYBXTHLpc1hiOcUOYDemx8uT1kADsUVIupltUaKMhpnGzNIuoUcYkPH6Tcdw0zzRGmsFaRwF3n5J0NtYggdkXefQLFWboDjCQ3JjmP5vco0E3Yr6Bvstkc+GtVmsijiwxFYWHFagZK92ODvleYRL8sr9da/SkjGqr+ti1Haq1RCNavtvcNiNtHLExGI2KgjLypokOasOckfLeRzpf0qsFuYhiUC5LI2zdRgaRTHeR/ZyeUDwJI5Vgo8UseWvvJkdTvJwtGuYvREKJ0hOxZYfEOMUsx75J3TP7sKD1Uz8EdvniIfLPqopZPXs7A970u6Rrt2WHyjXKOWBuxopncD7kymrL4EYc7ic5blhX1NcR5+4UulOq0GJ+ocXEFW3vBbdIbvq7jFr3zjK1nAfpMNmRgeaxIR/vBXmhq6eEK42UtofS626fta5lZlz7REsftqmyRFcswRmMxmCNOfdWmgsqwgd25tg5T3oXG1aVKw3DZLiRYoUaSRjkqqMyf8h2nQUy6MdEZr1jsZJEmssz6JGO08W5KNT769Bnt7bDoCm29vE48dgB8LuhyC/wCzwHkcieOR31SKa2GdGy12WW2XLkLVA2dqgdH8GispNiCJcQxEcBrb2p5s+53HPMAHcQRrxxrELeGUzX835SvPmlOUEX0SdxAPmgZcxxqvYx04d4+otkW1tvm497dryb2Pu76rNIhUN73aSMZE8ZZTHdGpu9xRF2ATvpD0xuLzSV8ox5MSDZjXlko395zNI6KK6cOGyG2qwSCXOaKKKKNRFFFFRRFFN/6Qc7e1P+6y/dIrH5Zj42lue4zj8JaXWd9PJJrvHy+I9EpopuMUt+NmvqmlH4k0G9tDvtpB9W4/6ozVV3fSfDzU0jvoPh5pUrkHMEg8xUtcWl3FtscnAf8AfBqWJbI747le6SNv+WKNmxPnXS/Zib+YVReDe08EJiA95p4T5TUb4dG3lwr3ozIfftL7qk2VzGjbcM80D8yMx62Q5kfZoWzsz+nnHfbqfwlrtHgUDeTcsf8Ahpf5c6AuZKRnwPUJbnwyJGtwPUEJl1cdz8qkbOf01syhj2tbts7X2QDUSTAri0broT1ir5yg5gHeJImG0oI3gjLtoToYW8iYHvguR/yjTvDejGJQ6wzrkODGQD7siDSsb4rIYk14lk6YHpy1LC+MyEJNeJfS6YHpy1LhiNkl/addAMpIR4ybyF4pzKjUoeWa8BTDGLIXVvZMdA2TSNyUIWkb9g0XFrcxMJDAqTtp1lsxybcSHiyIOfPTWosikQh1VNZGdlXUKBkMmTghzIyOhFZQSZFpsBJFs5TEjundin0L7MjUxgiwngNa4ytBlMEGdt07jfgQucNq5ke62Qsz+NEH0S3iy2VlcncdkAIu85Z5HSltniCJKsVtm+2cpp2HjOufjgZ+RHlmSd5yzJG6md063SBp7lBqT1KukQzBy2mJ2mLHLPPZ3HTIUsuoEClEuLOFD5QjMzsw+k/Vkkdmg7K0w7bHdZCXiZcOaS1siWRBaLJSMhKzaZYWSxvtVYfect2ela05/JdqN94D9SCQ/vbNY6uyXz7mTuSOMe0sx91dHSjAHgV0tMMAeB6gJRUqzw2SXMoug8pjkqr3udB6zUz8qwp8lbJn6UzGU/d8VPapqHe4pJLltsSBuXQKO5Bko9Qq5vNwlt9PNFWe64S2+Q81Osr5bORZIXLzoc1dc1RT7mf3D6wq74ZiYu2a5tkDTFNm9w8+TPH5zwjn52yNVOoz87zCrrhELpBG+HLG9xs5yyZq06NrmscT+SuW50DMc943VipkFpAd810zdsOrZaDaE2GJX2p7F0IZ7eWCI521wVuLGWTJCsq5hoHU+N1hj2h4oOfVqe6f4E7KFbi4VZutbq0ZtlGVBsyAjJnyZtct6Ad9c+j/AExWWXqsRVra4YptO4MaSFMthyCPibhMhlIPFO5huykWmIJYYrfyonVkwMQkmSrJJtI2agHyXObAAnf6hw6QY74UWjuvIBGRtAvx2iWZAJkNcKEYjhUE1TunnSJlxCdYVjQRN1QcIC+USiMeO2ZXyPM2a6dDugkl8Tc3cjR2wzLSO3jSZbwpbgOLnQdp3b4bgEJke+xBtmBnLKmTZyszFiAB4xQcSN/Mb6k9KfCLbXGSLBNJEoAWN5BDHpuzihG0cuA6wAcAK6JfEqNgUYXCRflLKcpnfYgfDMNxD78lN6TeE2GFFtsNjVUj0V8vFU+kqnyn/tG9Q415+llc3bs6pPO7HNmCvISe0gGp39MZF+RhtYORjgQt/eS7b+vaqHedILqfSSeeQeiZHI9S55AdgFa6LRfu7ZMaBmSZk7f3Si6d6kHobcr8oscP66aGI/ddw2fZlWDgUK/KXtv2iNZpT6iIwn7VQ4sDuG8mCZu6Jz+AqZH0Jv23WV1/cS/iVrQXy70QDgOc0O5a9VYrve6l7BHHEPvF5D+zWv5RtlHiWpbtmndvdGI6nL4N8RIz+CSgfSAX94ig+Du9G+OJfrXNsv4y0GmgYxB/uHSSuRyS6bHM1KrDbxg6eLEGOvJpC7DvBzpYasa9BJvOnsU+te238HNZPQrLfe4eP+I2v3FNG2PBHdPVSRVaoqy/0Pj/APyNh9+4P4QUVf3mHr4HyVVSo5xSz4WTH61w/wDBRWfy3a8LGP1zTH+apH9CSvytzax9hlzPsArH5EsU8u9L9kULH3k5UivANxcdheeS5dejnul52F55WKOOkUQ3WVt6+tb8XrH9JxwtLMf7on95jUjrsNTdHdSn6TIg/Z1rH9JLdPkrCHvkZ5fcSKkgbobjtPmZ+Ckge7Ccdp83T8Fx/pW/CG0Hdbx/xFTbbFsQk0iiz+pax/j1dRz04uB8mIYR/ZxIPeQTUG66S3Unlzyns2yB7BpV6En5Gjbb06q/u7nf+tg229Oqsqpio1eQQDm7wx+7f7q5SXco+WxbLsiaWQ/sgD31TWcneSe+sAUQouchsaOs0QoU76o2NA51la5MdgXfPf3B7ZeqU+9mrW2x15XCW1qhY7tsvO3eTI2yB25ZVFwXojJMBI4ZIuBClmfsRBqe85Ac6sf5HMahZdiytCfHUuDNNlwZlz3+iNByNZojoDOyDM7egvOoDbJZYr6PDNUGZ29BedQG2S3CO0WT3DSSOwjjEZ2Y9vMeKqpkHA85/JA3ZmiDBnADQsx+PCdYnzZXMsV3AcdeBFSbW4tQGu123WL4tCw2EVcjmsab9xyzOpL95pde4y9xhUshyTKYKAnigLkni6b/ACqxiuTJokJgGYxOrVuSINMpMMGHCsa5wDpgSmcJahhYuXSvDrZJFWRWjLAn4RGo2Sdog7UWfLLPZIOu46VWMQwOSJQ/iyRHyZYztIewnep7GANP7HEkntQk+qKVSRt5TMZRTDuy6thxGzxpIzz2MzKGyPEeUkinUHI6MhGozro0euwVJ2jO47Mv2sW2i6Rg0ZM3DO47MtloustSo0VeMK6BviEYnjQWi5gO0uYhbM5ZxsfGzz8zUcjwrWW6wyxJWOJr+ddC82ccKkcoh4z68Go/vrC4sYC5wvAw2m4cV02GsLbNqqdhhU07bMMUkp5IjOf2QasCeDG+y2pUjt15zzRRe5m2vdXPEfCPfSrsLN1EfCO3AhUdmSZE+smq3LKWJLEkneScz7TR/wCZd9LeLv7eqOxWo9CYU+WxOxXsjaSY/sJl7DR+RcMTVsRmfLhFaMPY0jj8KqedZRCSAASToANc6mhiG+Idwb5HmpMZK+jpJYCMxNPis6EZbLG3Ay7NvbI9WVb2OFdXC1zOGVVdEiikB2pNzbJ3EII8tRzGVZtMNjwaJZ7pVlv3GdvbtqIRwllHpcl/jmVt3QyOLFbEtdyFnTrg7abQLyRvtqSCFIVQoyGgJA0riUiO2CzSMnUmAXXz2CV2E8cM10KHSDBeqzh89o8ge8Mixo211XVvJGIsxkuYbaVdpss8st3OrYjYZIPzS2tJOxPgjP8A3dyFOfcaX9CekmaT2co+PtttA6qC7QxswKgEfGdWST1Zz2lJAGYqt9IuiMMsoWIxW9w4Dxptfm1yp3PBKx+LJ+bc5AnIGlOZpIxbELmyutm2WchLjMyxkpS6Tp31wFY7/EPg/lLf2w5jC7Er99QR76Uv0vRxkMbvYxy+CZZf3cgqmx4zf2EhjEtxA6aFCzDL7B0y9VTx4Rpn/rMFpdczLAob76bJz7a2igOAmADrFXq0/wAyxVk3mvVf/wC4Zz2PHeL7gWFQpcCWT/6zbv8ArHuV/eQ1HGL4VL8rZT259K3n2h9yUH2Z1uOjeGy/IYl1Z9G5hZf/AHEJX3Uxo0d9dv6Wn+RpVXrmegW1uxHDG/4kr++grA8G058iexf6t3Cf4iureC27YZ27210OcE6H3NsmkmIdEryD5W2nQDiY2y+8Bl76dDjVzJkZpORAnwmFRGpN/wD4WYh5sUbfVuLc/wDMrnJ4MMTH+ySnuKt+DGqvW8dyy7mYdxIrTVpP1t/2n+5VYnp8HuIj/Y7j+7NZpSMbnH6eb+8f/OipKk5t4HzUsUKiit0jJOQBJ5DX3VqQrSirBh3Qa7m1ERQc5PE9x191M/6I2lv/AFu7XP0ItT3Z6n3CsrqXCaaoMzkLT4LE+nQGmqHTOTbT4Km0ww/o/cT/ACUTsOeWQ+8dPfViTpHZwkLaWfWPuDy+MSexdT7Mql32MTgZ3s5iHC2gyWQjkxHya/WJPZSnUmL8rJbb+A8wkPpcY91kp3Vrz+ls/EjWo1h4NXJymmjjIGZVfHYDmdwA7c653Fzh9m2UUZupF8928QHuAyb2EdtJsT6RvKvVoBDD82meva7HxnbtNbWWGJGgmuc9g6xxA5NL2/Rj5tx4dgaKIe1HcdTRZyt8d6DQxXdqkPNtzW2crfGQxMlYB0quZkM00nUW4OQWIbLSEeYjHM97bgO3SkbNPiM4VRkNFVczsxqTpqfx3sa5XcjTESznYTLKNFGXijcsacF+kdO80zivjb2plACGXaS3QeaNzzE7y2XiBjzOWQqxDbCE2NFY2DIeZzKtsJsAThtAcbBkPM4k/soPSTEh4ttEfiYPFBHnt5znvbPLsqYkmzgxHp3OXsQH+WqzFEzMFUFiTkAASSTwAG816rbdB4YLC3bFJTBGrPIYR8pIzZZLkNRko1AGeu8UFKiQqO1jXG2tOQtJNpu1lanUaxjG4OBJ2TMztKpfQbA57qdooo2dHRkkOXiqCMwzNuGTBW56aVdoreys0ETmLEb63jdkTXqkyIJjz/SFfGYKe0eLVfx3wmu4W3soxaWikZImjvkd7sOfEA68SarV9dGC9d49CkzMvqcnLu4Up0CPSXTidgXhoNpl9RGc5EDinRGgO7HelMHCYs6yXTpF0uub19qeQkDyEXxUT6qDQd+/tolk+FRlj/WIxmx+dQb2PORRvPEa7xrp0ltFSbbjGUcyiWPsD71+ywZfVS+zumjdXXepzH+R7Durow2M0bdGJSuw3eaqelaIjb/dh5FcaxU7FrZVkzTyHAdO5tcvUc1+zUGntMxNNa6sJhZAr0vCsNjwW1W8uUD30o/NYG/RD5xxzHLhoN+ZWD4M8DiUS4ldD83tNVHzkumyBnvyJXTmy8M6q3SbpDJe3LzynxnOg4Ko3KOwD26nea5sUmlRTAb3G985n6eruGJTR2RNT+nty810J3O110MEgbnnEqt7HVxpxBq6+CeKNMOvZpc9kNk285qsRZhp2MfYKpGHD4XbfBv08G09vzdD40kI+kMusUcfjBvYVc+hDZYLcL6fw8/dtI/+9Zae2VFEAWSLRuFo8BxmiZ3ppJ05iltcRF/bnJJXE0Ui6jaIDMCe0ljlxVu+nF7e281ssjqfgFw52wozewuTqxQfMv5WxuIJyyOQMbwfYxDLaT2dyu2qDrAP7Pz8uIaP5QEa5F9+WVcfye2FSt1gNxht0NiQjip1G7RZU8pSN+WnYs3iC7vssBurtGR+oX7Z4Eqa1ExO9ktStriEa3lvs5wShvGCHc8Fxqdn6DZrplkKXXPQ8SqZLCT4SgGbR5bM8Y+lDmdoD0oyw7qdXSpaH4FeEz2EvxlrcLq0YfdLH2cHj9ffWMbwSawmUh8wfHgniY7LrwdHG48xvBrbAdOVQyJtH0u3YHMCRBzQlJiuVYq0DpVFc+LiEPWNu+Ew7KTDtbzJvtAN9Kudx0MZ1MlnIt5GBmerBEqD6dufHH1l2l7a2CPVsiCry4+cihlkq6khU5gkHmDl76e4b09v4Pk7qYDkzbY9j5ikJWsUyJCZEEntB2iakyFdx4U5ZNLq1s7ocTJCob7w3eythj2DzfLWE0BO9reYsPuvp7qo1FZfuEEdybf4SR4Ay8FdYq9/knAzqLy8XPgYQSPWFyNFUSip9zd/qv4t/tUraleThGF23yszXDjzU3fs/wAWrnJ4QEiGzZ2scQ9Jhr7B/EmqXTXDOjssy7fixxDfLIdlB3Hzj2DOhdRYYFaO4u2mzgLFyXUKEBWpDy7abOAkOaMR6U3M/wApM+Xog7I9i5e+utl0bYoJZ2FvEdzODtN9SPym793bXf8AKdva6W6ddKP08q6D6kR09bZ91Jb2/kmcvI7Ox3ljn/odlOY0ylDFUbLdww38E+G0yqwm1G7Ldww38E4k6QpCClmhj4GZ8jK3cd0Y7F17aR5ljxZie8kn3k12sMPeZ9lFzO88AAN5ZjoqjmaZNfR2o2bc7cu5p8tF7Igd31zryy4mA2GZNEz7vPvUmANhGTBNx92n3qC2W1S08aYCSfesJ1VO2Xmf7P73Kot1iWbGRj10ralmHir2BTvy3ajIcuNLGYnfUixsHmkWOJWd2OSqozJq6gHaedp93D2UbYVs3GZ9+HszU7BrA3MpaViI0G3NIdclHD6x8kDtp/hfRS6xicvEnVwLkiu2YSNF0Cr6TAcBxOuVXq16B2lhaI2ISgRgh3jB+Vk4A5eMyrwQdpNU3pl4VZbleotV+DWoGyFXJWYciV0Vfor6ya4zaZEpbz90FgsrnugYy+ongLNauFDm7SRLMANWeqfKWtWrC7mwwyZbeyC3N2cxLcvkViA1c5jQZAHxV9bVRfCRjTXM8TsSc4VYZ8A7Mw7vFK1wsoTBaZj5a8PVxjiI88mP2myXuFL+lUoN3KF8lCI17o1Ef8tOotEaykaQkudb2jec9QFsgBks+kdFpEx3ROQwmJAnxluKXW0e06rzYD2kCu+MybVxMRuMj5feNb4IPj1Y7kzkP2AX/ly9dQGbM511vn3e+S03v2Dn+yd3B6zD424wytH9mQba/tB/bSOneE+NaXa8hDIPsybJ9z0koIVhcMjzt6oINhc3I85HqmLHbthzifL7L5keoMrfeqAq5nIak7hUzCzn1iemjZd6+OPeuXrqzeCbARc4lGW+TgBmf7BGyPvFfUDQRozYEN73XC33vTYY7Rb7t9ZqT4Qr34PBbYWhyECK9xl50zjaIPPZDH73ZVCqZjGIGeeWVt8kjuftMT/GodXRoOihhpvvOsm0+KMmZXSCdkZWUlWUgqwORBBzBB4EGvZei7G8sUkSPZ23vln2ctnaezILqo8lWbZ03BmIGQyFeLV6j4O7zYs7U+jiqK31ZrcxnPsrD9qsnCDm3g8wUbL15zhmJPbzJNEdl0YMp7uBHEHUEcQTXoll0jjhQMUEmG3JKtGfG+DSb2iPHY89eOzkRqpqo9JMEVGkkgHxaSNHLHmSYXDEbJz1MZyOyx+qdRrFwDGhAzJIpkt5QFmjzyzAOYZSd0iHVW56biadHgspLKwG7H0IvB6FUDIr0qXo1H8HNu0m3YyHbtp/Ka0kbcGPGByci27XXI61ULa+ayaTDsRjZ7fa8ZR5UTHdNCx7DnluYHtqZhOPSYVIqlvhFlMC0bAaMhORIB3MNzxnjn2E3jpD0at8Xs0a3ZeujX4h89GX5pidQM92fknszrjmKaK4Nj2w3HvDA56jnxvnNkq1168l6SdF2tSrqyzW8usM6eS45H0XHFDqKUW9w0bB0ZkZTmrKSpB5gjUGn+C489m0ltcRGS3Ztme3fMZEabSnekq8GHLXsOkXRURILm2cz2jnJZMvGjPzcqjyXHPc28V3WRS0iHFtnccHeR8DeMgqWIWw6VpcaX8ImPz8ZEU47SwGxL9tSfpCtW6IiYbVjMtzx6ojq5x/uSSH/wB2zdwquUK2Wopmhq/DMtV44YbpKp5reaBkYqylWByIIIIPIg6g1zqxQ9MXdQl3Gl2g0HW5iRR9G4X4wdzFl7Kz+RLW41tbjq3+YuiqHuW4Hxbfb6v11NKW/EEtYtHmN4lrUlkq5RTiboheKxU2txmOUTsPUyggjtBoo9ND+ocVJFSuttLXyQLuX0mBESnsXfJ68hSvE8YluGzlctl5I3Ko5Ko0A7qhZ1vFCWYKoLMTkABmSeQAqmwmtNY2nM+7NyzsgtaazrTmfchuktKZWGD7S9bK3VQ+kRmXPoovnHt3Dia7i1ittZcpZuEQOaJ+sYbz9BT3nhS6+xB5m2pGzO4cAANwAGgA5CpWL+7dn5efNSs6J3LBn5efNS77F806qFeqh4rnmzkedI3nHs3DgKWVKw3C5biQRQo0jtuVRn6+wdp0r13o74LLawj+FYpIhK69WT8Wp5HjI3YNOw1jpVOgUJsnWuNzRa4n3inw4UhJqo/QvwZ3OIEPl1UHGVxv+ovnHt3dtX/FMcscAj6m0jEt0y+M7anvdhuHJFy9W+uOPeFJmiMkSmK3GawKdHnYaZ5DyIV4gandnwrx29vHlkaRyWZjmTXNhwKR9oPrUrswx8gxP5jjrF2+apsYF5ay4XnXkNmJ3ZqXj3SKe8lMtxIXbhwCjkq7gO6tuj+E/CJgpOyigvK3ooupP8O80sAqzYl+Z2otxpNOA8/NV3pH/E123yhtEOGJTsEsBnu5pFIiOADG9512rM7ucgt7XEhcX4myyigUui+ikKkoPWQvraqvJIWJJ1JJJ9dOLP4uymfjMywr9VcpH/5Y9dJquE0AmVwkBu/dDAYGk1bhIDd6nwU608WGV+LbMa+s7Te5QPtVAqdfeKscfIbTfWfI/uhB7ag01uaezE5p10eb4u7HO3PukjNJac9Hd11/6aT95KTUtnfdu5JcP4j93JSLGfYkRuTAnuz191ep+DuMWllcyjy5zcIp+hbW8rlgeW2QPZXkor1iY9SkFr8zhF1Kw5PcRszevLKsH2mKzBDzv2Nt5yWlg7VZeTmsVk1iuqhRV16MTn8k3+z5UMtpOv8AeFM/wqlVcvB2OsW/g+dspSo5tGVcD8ax034U8i07g4E+CJt6x0zvDb4pPLHkUnyl2W1WRJ0WQqw4qSx7iMwQQDSPFMPTZ6+DMwscipObRMddhjxGh2X3MBwIYBr0p+NssPuN56p7Z+wwP4vrMcieykOG4k0LZgBlI2XRtVdTvVhy0BzGoIBBBANSjg6JpF4sOurZ0sUdep+B4yqo1vcAtbSHM5atE+WQljz84biu5xoeBDPDsVuMJnGywkhfJlKk7EqHQOh4HTLmCCrDTKkeI4eoXroc2hY5a6tG2/YfLjvybcwGehDKsnB8ZQIbe5Be3Y5jLV4WOnWR58d20m5wOBAIkWE17SZTBvHvFQFeiY9gUGNRC5tnVbgDIg6beQ8l/Rcbg27LLhkR59heL3GGzupTLPxJ4JRmki+i6neMtx7cwa3jluMMnV43DK42kdczHMme/hpnoQcmU5g5EV6Gj2eOQZN8XcIMg2m2nYfTjz/0DXLmaG2q/twDji3bq8R4I+9tVIxfo1FPE13h+00S6zW5Oclv283h5ON3HcaqZqxXlheYRdKwJjcaxyLqrjjkToynip9YpnLhcOKKZLRUhvACZLUaJLlqXgz3NxMZ9Xb0YcbRtBJrMNzstur83HMiRPaqTWc62liKkqwIIJBBGRBG8EHca0regUyHF5kUKk0qqNwWRgB6gcqKh0UGjbkFc1PsMJaQFiQkSnxpH0Udg4s30RmakS4ssSlLYFQRk0rfKPzAy+TU+iNTxJqJf4k8xG0Rkuioo2VUclUaD8TxzrfB8FmupBFBG0jngBuHMncB2mgcBKtENg4Db7kkCGX2v4YevJQau/QnwVXF9lI+cNvv22GrD6Cnf9Y6d9X3op4J7axT4Tfujuo2iGPxUft8o9p07KR9OfDOz5w2GaJuM2WTH6g80fSOvLKuHE+041LeYNAE83nujZn7sWwMDbXcFY8S6RYfgMRht0DzkaqDmxPOSTgOz2AV5rPik2JSNc30hFvFvVdBmd0ca+kee/LUmkWD4S11IdptlFzeaVtQo3kk8WPAcTW+PYyJdmKIFLeLSNeJ5u3N291Po32eyA4yJdEPeebxsynh44LHHjOiO0UOzM5DzOGV+U+GNYu1xJtEBVA2Y0G5FG5R/rWl1ZqZhGFvcTLEg1Y7+AHEnsArsdmG3IBF2ITMgE16MWSoHu5hnHD5Cn9JJ5q9w3mkt7eNNI0jnNnJJPfTbpRiaMVgh+QgGyv0285z2k+7vqN0ctlacM4zjiBlk7k1y+0dlftUhkwDGdebhkMBtPpgs0MkB0d4tNwyGA2m867MF16RfF9Vb/Mxjb/WP47+zNV+zSmIgEbQzGYzHMcRW11ctI7OxzZ2LHvJzNcafDbVbI+81phsqsAN+O03+K63E5d2Y72JJ9dcqKKNMFic9Hh4l0eVu3vkjFJqdYGcoLw/2Kj2zR/5UlpTO+7aOQSIffftHIKbgth19xDEP0kiJ95gP416Did6JsYxPLctrdxr2CKDYy/YNIPBRaB8UgLeTHtyt2bCMQfblWnRC7Mt7cMd8tvfE97QStXPpPaiP/Kz+Y/9VrFyqdFFFdVLRVq8GF6I8UttryXYxMOYkVky9rCqrUixujFKki70ZXHepBH4UmPD0sJzMwRxVgyM1bIbImyxCzOZe0mE6DsRjBL+yyN9mqYa9NxiVLfpAWb+r3gXa5GO6i2WJ7mYt9mvO8Vw9oJpIX8qN2Ru9SR/CstDiVrfqAdxEjwI8UTgo6yEAgEgHQjPfrnrz1ANYzrFFdBAnGD40qIYJ1Mlu5zKjyo23dZEToH5g6MBkeBG89vLYyxzRPtI3jQzJnsuNxBB3EbmjOo48CUlNcIxrqg0ci9bA5HWRE5ajQOja7Eo4N6iCCRSHw5TIE53jP1545q5r1/AsYt8VtCkqBgMutjPlRncHU7wOTDduPb550u6BzYewmiZng2gUlXRkOegbLyTnuYaHsOlQYzLYSx3dpJtxEkJJlodPGilTPxXy3odCNVJGRr2Xoz0hiv7cyxAZgZXFu2uzmNSAfKjOv8ArSvNxdJ9mO0sG2Ebxkem3ccE4SfYb15dHicGKAR3bJBeAAR3R0SXLQLOBubgJB692tWxnBZbWVoZ0KOu8HiOBBGhU8CNK9A6aeC7Rp7EErveAale1PSH0d/LPcK7hHSpHiFpiCtJANIpR8rbn6JPlJzjPLTcBXUotIa5mko9rcW4t2eV305ECMCqpRV3Pglu38a2aC4hbWOVZUUOOeyxzU8CDuIIrFav8Qo3+o3iENQ5KR0J8Ec97syTZwQHXMjx3H0VO4fSPqBr03Ecaw/AoOrjUbZGYjXIu59JmPD6R9XKq3058NIXahsMmO4zEZgfUHnH6R0768durt5HLyMzuxzZmJJJ7Sa4bKHSvtMiJTOzDwYMdvvgm1mssbenvS7p1c4g+crbMYPiRLnsr/1N2n1ZUpwrCnuJRGg1O8ncoG9ieAFcrGxeaRY41LMxyAH+t3bT3Fb1LaI2kBDMf6xMPPI/RqfQHvNd8NbBaIMEAZDADM+7SsMaK6dRnePgMz0z4rjjmKIqC1tj8Spzd+Mz+kfojgKQ0Z1inw2BgkP3RwoYhtkOOZWcqtUv5ha7G65uV8bnHEfN7Gbj/wBq4dF8PRFa8nHxUPkKf0knmqOwbz//AGkuJYg88rSyHNmOZ/yHYBpSHfjPqfKL9ZwG687tazP/AB4lT5W36zgN153DNRs6c/I2X07lv/bjP80n+HS2ws2lkSNfKdgo9Z39w31Kx+8WSY7HyaARx/VQZA+vVu9jTX9pwbvPTx5Jz+08M3ndd427ktooopqeiiiioonWFnKzuzz6lfbIW/lpLTq10w+Y+lPCPYkppLSofedt6BIhd5519Arx4Nfi48RuPmrKRVPJpCAP3TS7wcrniEa+klwn3raUfxpl0f8Ai8CxCTjLLbwg/VIcj2NSnwdvlilp2yqv3s1/jXPPaFJdu4NHUla8lXTWK3lTJiORI9laV1UtFZFdrKzaVwi7zn7ACSe4AE+qmw6Hzlyg2NoEjZ2xmfJyyz4Ntr3Zja2cxnFE66Y/HYdht0N6xvbOeRhbxPapJqH05HXfBr0f7TEOsP8AbQ5RSe3JG+3Vhwzo5LJg1zbtsExyR3cJDjLYI2HYk+Sux4+uRy1IFLMLwSaXDbqB42BgZbmEnIDRB1q5nnEyPl9Htrkwvw/0PI/S+RHCY4JhtVGopw/RacBWCgqyRvtA6KJBtLtaaEj1a5Z0N0VuBnmgABIzLABspOrOznq2Tcta6yWk9FM26OTjLajKDPLxiBl4hkJI35BASdNMsjrpWw6MXJYKIXLE7IAyzz2A+7PPLZOee6oouWE4w0BYZB43GUsTZ7Ljty1DDeGGqnUGnNjcyWUi3thIxjBAYNq0ef6KZRoVOWjjRssxssCFXwdFLhygVM9rq9cxkvWkBNonRcyfceVdsMw27gcPEmYYFTnslHUxiQo2Z2WUqQctx4ZkUmJCDwbL7wbjtVgr17C+k6XEPwu3B2F/rMA1eA8XUDVoTqdNRqRxVV3SroJBiK9fblEnIz2hlsS9+W4n0x6894q1rg93ZSreWKlSMuth2trZDb1JOReHtOqaZnyXa4ptAfCrBAyHYa6sldGMJkAYSRFTs7LA7RXPIjXTXZ8tFocSixBEo5ll/a7objttLg4OEivG7zB54XaOSKRWU5EbJ/EaEccxvor6Kw7FjLGrpmyncd2oJBBByIYEEEHcQaKf/jNJFhgW7T5KaMZr5mrFFFeoSFbOh2kF640ZYfFYaEZ7WeR3jdVVNFFZYPxYm0cgsVH+NF2j+ULWiiitS2q3dKtLGwA0BjYkDQZ+Lrlz1OvbVSoorLRPh73cysVA+Dvd/MU46LfKueIgnIPI9U2vfSeiimt+I7YOqc34rtg6rFFFFNT0UUUVFE7X/wAtP/qR/hGklFFKhfNtKRB+baVez/8ALQ7cQ1/uDSDoR/5lZ/8AqYP8RaKKwwfhRv4nrUbwluKD46X67/vGotFFdFndCBbxSFSCpIIOYIORB5g1OkxefI/HS73/AEjcdTx4nU0UUSit/g4v5JJL4PI7j4DdnJmLb9jPeeNQ/BheO2IwoXcodsFSxIIFvKuRXcRsgL3DKs0VyYt9I/hH8pR4BVdL+QBgJHAOzmAza7Oi8eA0HIVt+Vpsh8bL53ntxYMePFtT260UV1kC3tr2Rpotp3OTJlmxOWeyp48gB3AU5x28eNYwjumU8mWyxXLKC1UbuS6d2lFFRRIExKUAgSSZZL57eaQV48MtOVby4nKQQZZD42erseGXPkAPUKxRVhRO+lOKTJdDYlkXJI8tl2GWagnLI6a6038EuJSnFo85ZDtCQN47eMAmgOuoGyu/kOVFFYaf/wCLF/hPIom94JZ4Sp2jxS6SNiih9FUlQPFU6AaDWs0UU6jWwWbByVG9f//Z"/>
          <p:cNvSpPr>
            <a:spLocks noChangeAspect="1" noChangeArrowheads="1"/>
          </p:cNvSpPr>
          <p:nvPr/>
        </p:nvSpPr>
        <p:spPr bwMode="auto">
          <a:xfrm>
            <a:off x="930275" y="5794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450" name="Picture 2" descr="http://www.mwit.ac.th/~physicslab/hbase/electric/imgele/diel3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50589" y="2924944"/>
            <a:ext cx="280030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0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4800600" cy="332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14600"/>
            <a:ext cx="330517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5862637" y="1400175"/>
            <a:ext cx="25527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Michael Faraday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1791 – 1867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44044" name="Picture 12" descr="FaradayUsme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"/>
          <a:stretch>
            <a:fillRect/>
          </a:stretch>
        </p:blipFill>
        <p:spPr bwMode="auto">
          <a:xfrm>
            <a:off x="5495925" y="2500313"/>
            <a:ext cx="3297238" cy="418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008112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kondenzátor s dielektrikem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401161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686" name="Group 6"/>
          <p:cNvGrpSpPr>
            <a:grpSpLocks/>
          </p:cNvGrpSpPr>
          <p:nvPr/>
        </p:nvGrpSpPr>
        <p:grpSpPr bwMode="auto">
          <a:xfrm>
            <a:off x="457200" y="228600"/>
            <a:ext cx="3975100" cy="5410200"/>
            <a:chOff x="240" y="720"/>
            <a:chExt cx="2504" cy="3408"/>
          </a:xfrm>
        </p:grpSpPr>
        <p:pic>
          <p:nvPicPr>
            <p:cNvPr id="7168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720"/>
              <a:ext cx="2504" cy="3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684" name="Oval 4"/>
            <p:cNvSpPr>
              <a:spLocks noChangeArrowheads="1"/>
            </p:cNvSpPr>
            <p:nvPr/>
          </p:nvSpPr>
          <p:spPr bwMode="auto">
            <a:xfrm>
              <a:off x="1776" y="2688"/>
              <a:ext cx="912" cy="9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6600">
                  <a:solidFill>
                    <a:srgbClr val="FF0066"/>
                  </a:solidFill>
                </a:rPr>
                <a:t>?</a:t>
              </a:r>
            </a:p>
          </p:txBody>
        </p:sp>
      </p:grp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39751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2843808" y="5733256"/>
                <a:ext cx="3742178" cy="646331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cs-CZ" sz="36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600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cs-CZ" sz="3600" b="0" i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r</m:t>
                          </m:r>
                        </m:sub>
                      </m:sSub>
                      <m:sSub>
                        <m:sSubPr>
                          <m:ctrlP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600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sz="3600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sz="36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cs-CZ" sz="36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600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cs-CZ" sz="3600" b="0" i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r</m:t>
                          </m:r>
                        </m:sub>
                      </m:sSub>
                      <m:sSub>
                        <m:sSubPr>
                          <m:ctrlP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733256"/>
                <a:ext cx="3742178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9" name="Group 3"/>
          <p:cNvGrpSpPr>
            <a:grpSpLocks/>
          </p:cNvGrpSpPr>
          <p:nvPr/>
        </p:nvGrpSpPr>
        <p:grpSpPr bwMode="auto">
          <a:xfrm>
            <a:off x="3962400" y="1295400"/>
            <a:ext cx="4419600" cy="5181600"/>
            <a:chOff x="1518" y="816"/>
            <a:chExt cx="2784" cy="3264"/>
          </a:xfrm>
        </p:grpSpPr>
        <p:sp>
          <p:nvSpPr>
            <p:cNvPr id="86020" name="Oval 4"/>
            <p:cNvSpPr>
              <a:spLocks noChangeArrowheads="1"/>
            </p:cNvSpPr>
            <p:nvPr/>
          </p:nvSpPr>
          <p:spPr bwMode="auto">
            <a:xfrm>
              <a:off x="1518" y="1344"/>
              <a:ext cx="2784" cy="2736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21" name="Rectangle 5"/>
            <p:cNvSpPr>
              <a:spLocks noChangeArrowheads="1"/>
            </p:cNvSpPr>
            <p:nvPr/>
          </p:nvSpPr>
          <p:spPr bwMode="auto">
            <a:xfrm>
              <a:off x="2784" y="1152"/>
              <a:ext cx="240" cy="336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22" name="Rectangle 6"/>
            <p:cNvSpPr>
              <a:spLocks noChangeArrowheads="1"/>
            </p:cNvSpPr>
            <p:nvPr/>
          </p:nvSpPr>
          <p:spPr bwMode="auto">
            <a:xfrm>
              <a:off x="2880" y="816"/>
              <a:ext cx="48" cy="268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6048375" y="2819400"/>
            <a:ext cx="76200" cy="2743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86026" name="Group 10"/>
          <p:cNvGrpSpPr>
            <a:grpSpLocks/>
          </p:cNvGrpSpPr>
          <p:nvPr/>
        </p:nvGrpSpPr>
        <p:grpSpPr bwMode="auto">
          <a:xfrm>
            <a:off x="6124575" y="1295400"/>
            <a:ext cx="304800" cy="4114800"/>
            <a:chOff x="2880" y="816"/>
            <a:chExt cx="192" cy="2592"/>
          </a:xfrm>
        </p:grpSpPr>
        <p:sp>
          <p:nvSpPr>
            <p:cNvPr id="86027" name="Text Box 11"/>
            <p:cNvSpPr txBox="1">
              <a:spLocks noChangeArrowheads="1"/>
            </p:cNvSpPr>
            <p:nvPr/>
          </p:nvSpPr>
          <p:spPr bwMode="auto">
            <a:xfrm>
              <a:off x="2880" y="816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FF0000"/>
                  </a:solidFill>
                </a:rPr>
                <a:t>+</a:t>
              </a:r>
              <a:endParaRPr lang="en-GB" b="1"/>
            </a:p>
          </p:txBody>
        </p:sp>
        <p:sp>
          <p:nvSpPr>
            <p:cNvPr id="86028" name="Text Box 12"/>
            <p:cNvSpPr txBox="1">
              <a:spLocks noChangeArrowheads="1"/>
            </p:cNvSpPr>
            <p:nvPr/>
          </p:nvSpPr>
          <p:spPr bwMode="auto">
            <a:xfrm>
              <a:off x="2880" y="1536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FF0000"/>
                  </a:solidFill>
                </a:rPr>
                <a:t>+</a:t>
              </a:r>
              <a:endParaRPr lang="en-GB" b="1"/>
            </a:p>
          </p:txBody>
        </p:sp>
        <p:sp>
          <p:nvSpPr>
            <p:cNvPr id="86029" name="Text Box 13"/>
            <p:cNvSpPr txBox="1">
              <a:spLocks noChangeArrowheads="1"/>
            </p:cNvSpPr>
            <p:nvPr/>
          </p:nvSpPr>
          <p:spPr bwMode="auto">
            <a:xfrm>
              <a:off x="2880" y="2064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FF0000"/>
                  </a:solidFill>
                </a:rPr>
                <a:t>+</a:t>
              </a:r>
              <a:endParaRPr lang="en-GB" b="1"/>
            </a:p>
          </p:txBody>
        </p:sp>
        <p:sp>
          <p:nvSpPr>
            <p:cNvPr id="86030" name="Text Box 14"/>
            <p:cNvSpPr txBox="1">
              <a:spLocks noChangeArrowheads="1"/>
            </p:cNvSpPr>
            <p:nvPr/>
          </p:nvSpPr>
          <p:spPr bwMode="auto">
            <a:xfrm>
              <a:off x="2880" y="3120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FF0000"/>
                  </a:solidFill>
                </a:rPr>
                <a:t>+</a:t>
              </a:r>
              <a:endParaRPr lang="en-GB" b="1"/>
            </a:p>
          </p:txBody>
        </p:sp>
        <p:sp>
          <p:nvSpPr>
            <p:cNvPr id="86031" name="Text Box 15"/>
            <p:cNvSpPr txBox="1">
              <a:spLocks noChangeArrowheads="1"/>
            </p:cNvSpPr>
            <p:nvPr/>
          </p:nvSpPr>
          <p:spPr bwMode="auto">
            <a:xfrm>
              <a:off x="2880" y="2592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FF0000"/>
                  </a:solidFill>
                </a:rPr>
                <a:t>+</a:t>
              </a:r>
              <a:endParaRPr lang="en-GB" b="1"/>
            </a:p>
          </p:txBody>
        </p:sp>
      </p:grpSp>
      <p:grpSp>
        <p:nvGrpSpPr>
          <p:cNvPr id="86032" name="Group 16"/>
          <p:cNvGrpSpPr>
            <a:grpSpLocks/>
          </p:cNvGrpSpPr>
          <p:nvPr/>
        </p:nvGrpSpPr>
        <p:grpSpPr bwMode="auto">
          <a:xfrm>
            <a:off x="5772150" y="3276600"/>
            <a:ext cx="304800" cy="2133600"/>
            <a:chOff x="2658" y="2064"/>
            <a:chExt cx="192" cy="1344"/>
          </a:xfrm>
        </p:grpSpPr>
        <p:sp>
          <p:nvSpPr>
            <p:cNvPr id="86033" name="Text Box 17"/>
            <p:cNvSpPr txBox="1">
              <a:spLocks noChangeArrowheads="1"/>
            </p:cNvSpPr>
            <p:nvPr/>
          </p:nvSpPr>
          <p:spPr bwMode="auto">
            <a:xfrm>
              <a:off x="2658" y="2064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FF0000"/>
                  </a:solidFill>
                </a:rPr>
                <a:t>+</a:t>
              </a:r>
              <a:endParaRPr lang="en-GB" b="1"/>
            </a:p>
          </p:txBody>
        </p:sp>
        <p:sp>
          <p:nvSpPr>
            <p:cNvPr id="86034" name="Text Box 18"/>
            <p:cNvSpPr txBox="1">
              <a:spLocks noChangeArrowheads="1"/>
            </p:cNvSpPr>
            <p:nvPr/>
          </p:nvSpPr>
          <p:spPr bwMode="auto">
            <a:xfrm>
              <a:off x="2658" y="2592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FF0000"/>
                  </a:solidFill>
                </a:rPr>
                <a:t>+</a:t>
              </a:r>
              <a:endParaRPr lang="en-GB" b="1"/>
            </a:p>
          </p:txBody>
        </p:sp>
        <p:sp>
          <p:nvSpPr>
            <p:cNvPr id="86035" name="Text Box 19"/>
            <p:cNvSpPr txBox="1">
              <a:spLocks noChangeArrowheads="1"/>
            </p:cNvSpPr>
            <p:nvPr/>
          </p:nvSpPr>
          <p:spPr bwMode="auto">
            <a:xfrm>
              <a:off x="2658" y="3120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FF0000"/>
                  </a:solidFill>
                </a:rPr>
                <a:t>+</a:t>
              </a:r>
              <a:endParaRPr lang="en-GB" b="1"/>
            </a:p>
          </p:txBody>
        </p:sp>
      </p:grpSp>
      <p:grpSp>
        <p:nvGrpSpPr>
          <p:cNvPr id="86036" name="Group 20"/>
          <p:cNvGrpSpPr>
            <a:grpSpLocks/>
          </p:cNvGrpSpPr>
          <p:nvPr/>
        </p:nvGrpSpPr>
        <p:grpSpPr bwMode="auto">
          <a:xfrm>
            <a:off x="5133975" y="2819400"/>
            <a:ext cx="1676400" cy="2743200"/>
            <a:chOff x="2256" y="1776"/>
            <a:chExt cx="1056" cy="1728"/>
          </a:xfrm>
        </p:grpSpPr>
        <p:sp useBgFill="1">
          <p:nvSpPr>
            <p:cNvPr id="86037" name="Rectangle 21"/>
            <p:cNvSpPr>
              <a:spLocks noChangeArrowheads="1"/>
            </p:cNvSpPr>
            <p:nvPr/>
          </p:nvSpPr>
          <p:spPr bwMode="auto">
            <a:xfrm>
              <a:off x="2688" y="1776"/>
              <a:ext cx="192" cy="1728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38" name="Rectangle 22"/>
            <p:cNvSpPr>
              <a:spLocks noChangeArrowheads="1"/>
            </p:cNvSpPr>
            <p:nvPr/>
          </p:nvSpPr>
          <p:spPr bwMode="auto">
            <a:xfrm rot="2019689">
              <a:off x="2832" y="1776"/>
              <a:ext cx="48" cy="17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39" name="Text Box 23"/>
            <p:cNvSpPr txBox="1">
              <a:spLocks noChangeArrowheads="1"/>
            </p:cNvSpPr>
            <p:nvPr/>
          </p:nvSpPr>
          <p:spPr bwMode="auto">
            <a:xfrm>
              <a:off x="3120" y="1776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FF0000"/>
                  </a:solidFill>
                </a:rPr>
                <a:t>+</a:t>
              </a:r>
              <a:endParaRPr lang="en-GB" b="1"/>
            </a:p>
          </p:txBody>
        </p:sp>
        <p:sp>
          <p:nvSpPr>
            <p:cNvPr id="86040" name="Text Box 24"/>
            <p:cNvSpPr txBox="1">
              <a:spLocks noChangeArrowheads="1"/>
            </p:cNvSpPr>
            <p:nvPr/>
          </p:nvSpPr>
          <p:spPr bwMode="auto">
            <a:xfrm>
              <a:off x="2688" y="2352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FF0000"/>
                  </a:solidFill>
                </a:rPr>
                <a:t>+</a:t>
              </a:r>
              <a:endParaRPr lang="en-GB" b="1"/>
            </a:p>
          </p:txBody>
        </p:sp>
        <p:sp>
          <p:nvSpPr>
            <p:cNvPr id="86041" name="Text Box 25"/>
            <p:cNvSpPr txBox="1">
              <a:spLocks noChangeArrowheads="1"/>
            </p:cNvSpPr>
            <p:nvPr/>
          </p:nvSpPr>
          <p:spPr bwMode="auto">
            <a:xfrm>
              <a:off x="2256" y="3024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FF0000"/>
                  </a:solidFill>
                </a:rPr>
                <a:t>+</a:t>
              </a:r>
              <a:endParaRPr lang="en-GB" b="1"/>
            </a:p>
          </p:txBody>
        </p:sp>
      </p:grpSp>
      <p:sp>
        <p:nvSpPr>
          <p:cNvPr id="86042" name="Line 26"/>
          <p:cNvSpPr>
            <a:spLocks noChangeShapeType="1"/>
          </p:cNvSpPr>
          <p:nvPr/>
        </p:nvSpPr>
        <p:spPr bwMode="auto">
          <a:xfrm>
            <a:off x="1566714" y="1333500"/>
            <a:ext cx="4605486" cy="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43" name="Line 27"/>
          <p:cNvSpPr>
            <a:spLocks noChangeShapeType="1"/>
          </p:cNvSpPr>
          <p:nvPr/>
        </p:nvSpPr>
        <p:spPr bwMode="auto">
          <a:xfrm>
            <a:off x="1559422" y="6476999"/>
            <a:ext cx="4612778" cy="1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86050" name="Group 34"/>
          <p:cNvGrpSpPr>
            <a:grpSpLocks/>
          </p:cNvGrpSpPr>
          <p:nvPr/>
        </p:nvGrpSpPr>
        <p:grpSpPr bwMode="auto">
          <a:xfrm>
            <a:off x="3552825" y="2362200"/>
            <a:ext cx="5362575" cy="3581400"/>
            <a:chOff x="2238" y="1488"/>
            <a:chExt cx="3378" cy="2256"/>
          </a:xfrm>
        </p:grpSpPr>
        <p:sp>
          <p:nvSpPr>
            <p:cNvPr id="86044" name="Text Box 28"/>
            <p:cNvSpPr txBox="1">
              <a:spLocks noChangeArrowheads="1"/>
            </p:cNvSpPr>
            <p:nvPr/>
          </p:nvSpPr>
          <p:spPr bwMode="auto">
            <a:xfrm>
              <a:off x="2640" y="1488"/>
              <a:ext cx="2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200" b="1">
                  <a:solidFill>
                    <a:srgbClr val="0000FF"/>
                  </a:solidFill>
                </a:rPr>
                <a:t>-</a:t>
              </a:r>
              <a:endParaRPr lang="en-GB" sz="3200"/>
            </a:p>
          </p:txBody>
        </p:sp>
        <p:sp>
          <p:nvSpPr>
            <p:cNvPr id="86045" name="Text Box 29"/>
            <p:cNvSpPr txBox="1">
              <a:spLocks noChangeArrowheads="1"/>
            </p:cNvSpPr>
            <p:nvPr/>
          </p:nvSpPr>
          <p:spPr bwMode="auto">
            <a:xfrm>
              <a:off x="2238" y="2467"/>
              <a:ext cx="2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200" b="1">
                  <a:solidFill>
                    <a:srgbClr val="0000FF"/>
                  </a:solidFill>
                </a:rPr>
                <a:t>-</a:t>
              </a:r>
              <a:endParaRPr lang="en-GB" sz="3200"/>
            </a:p>
          </p:txBody>
        </p:sp>
        <p:sp>
          <p:nvSpPr>
            <p:cNvPr id="86046" name="Text Box 30"/>
            <p:cNvSpPr txBox="1">
              <a:spLocks noChangeArrowheads="1"/>
            </p:cNvSpPr>
            <p:nvPr/>
          </p:nvSpPr>
          <p:spPr bwMode="auto">
            <a:xfrm>
              <a:off x="2544" y="3379"/>
              <a:ext cx="2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200" b="1">
                  <a:solidFill>
                    <a:srgbClr val="0000FF"/>
                  </a:solidFill>
                </a:rPr>
                <a:t>-</a:t>
              </a:r>
              <a:endParaRPr lang="en-GB" sz="3200"/>
            </a:p>
          </p:txBody>
        </p:sp>
        <p:sp>
          <p:nvSpPr>
            <p:cNvPr id="86047" name="Text Box 31"/>
            <p:cNvSpPr txBox="1">
              <a:spLocks noChangeArrowheads="1"/>
            </p:cNvSpPr>
            <p:nvPr/>
          </p:nvSpPr>
          <p:spPr bwMode="auto">
            <a:xfrm>
              <a:off x="5040" y="3379"/>
              <a:ext cx="2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200" b="1">
                  <a:solidFill>
                    <a:srgbClr val="0000FF"/>
                  </a:solidFill>
                </a:rPr>
                <a:t>-</a:t>
              </a:r>
              <a:endParaRPr lang="en-GB" sz="3200"/>
            </a:p>
          </p:txBody>
        </p:sp>
        <p:sp>
          <p:nvSpPr>
            <p:cNvPr id="86048" name="Text Box 32"/>
            <p:cNvSpPr txBox="1">
              <a:spLocks noChangeArrowheads="1"/>
            </p:cNvSpPr>
            <p:nvPr/>
          </p:nvSpPr>
          <p:spPr bwMode="auto">
            <a:xfrm>
              <a:off x="5376" y="2448"/>
              <a:ext cx="2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200" b="1">
                  <a:solidFill>
                    <a:srgbClr val="0000FF"/>
                  </a:solidFill>
                </a:rPr>
                <a:t>-</a:t>
              </a:r>
              <a:endParaRPr lang="en-GB" sz="3200"/>
            </a:p>
          </p:txBody>
        </p:sp>
        <p:sp>
          <p:nvSpPr>
            <p:cNvPr id="86049" name="Text Box 33"/>
            <p:cNvSpPr txBox="1">
              <a:spLocks noChangeArrowheads="1"/>
            </p:cNvSpPr>
            <p:nvPr/>
          </p:nvSpPr>
          <p:spPr bwMode="auto">
            <a:xfrm>
              <a:off x="4944" y="1488"/>
              <a:ext cx="2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200" b="1">
                  <a:solidFill>
                    <a:srgbClr val="0000FF"/>
                  </a:solidFill>
                </a:rPr>
                <a:t>-</a:t>
              </a:r>
              <a:endParaRPr lang="en-GB" sz="3200"/>
            </a:p>
          </p:txBody>
        </p:sp>
      </p:grpSp>
      <p:sp>
        <p:nvSpPr>
          <p:cNvPr id="86056" name="Text Box 40"/>
          <p:cNvSpPr txBox="1">
            <a:spLocks noChangeArrowheads="1"/>
          </p:cNvSpPr>
          <p:nvPr/>
        </p:nvSpPr>
        <p:spPr bwMode="auto">
          <a:xfrm>
            <a:off x="5696719" y="692696"/>
            <a:ext cx="10081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+</a:t>
            </a:r>
            <a:r>
              <a:rPr lang="en-GB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Q</a:t>
            </a:r>
            <a:r>
              <a:rPr lang="cs-CZ" sz="2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</a:t>
            </a:r>
            <a:endParaRPr lang="en-GB" sz="2800" baseline="-25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6057" name="Text Box 41"/>
          <p:cNvSpPr txBox="1">
            <a:spLocks noChangeArrowheads="1"/>
          </p:cNvSpPr>
          <p:nvPr/>
        </p:nvSpPr>
        <p:spPr bwMode="auto">
          <a:xfrm>
            <a:off x="6912768" y="5301208"/>
            <a:ext cx="10436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−Q</a:t>
            </a:r>
            <a:r>
              <a:rPr lang="cs-CZ" sz="28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2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2" name="Line 1042"/>
          <p:cNvSpPr>
            <a:spLocks noChangeShapeType="1"/>
          </p:cNvSpPr>
          <p:nvPr/>
        </p:nvSpPr>
        <p:spPr bwMode="auto">
          <a:xfrm flipV="1">
            <a:off x="1559422" y="3702371"/>
            <a:ext cx="0" cy="2774628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3" name="Rectangle 1044"/>
          <p:cNvSpPr>
            <a:spLocks noChangeArrowheads="1"/>
          </p:cNvSpPr>
          <p:nvPr/>
        </p:nvSpPr>
        <p:spPr bwMode="auto">
          <a:xfrm>
            <a:off x="827584" y="3068960"/>
            <a:ext cx="1463675" cy="204788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4" name="Rectangle 1046"/>
          <p:cNvSpPr>
            <a:spLocks noChangeArrowheads="1"/>
          </p:cNvSpPr>
          <p:nvPr/>
        </p:nvSpPr>
        <p:spPr bwMode="auto">
          <a:xfrm>
            <a:off x="827584" y="3499172"/>
            <a:ext cx="1463675" cy="2032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017984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experiment</a:t>
            </a:r>
            <a:endParaRPr lang="en-GB" dirty="0"/>
          </a:p>
        </p:txBody>
      </p:sp>
      <p:sp>
        <p:nvSpPr>
          <p:cNvPr id="46" name="Line 1042"/>
          <p:cNvSpPr>
            <a:spLocks noChangeShapeType="1"/>
          </p:cNvSpPr>
          <p:nvPr/>
        </p:nvSpPr>
        <p:spPr bwMode="auto">
          <a:xfrm flipH="1" flipV="1">
            <a:off x="1559420" y="1311274"/>
            <a:ext cx="7293" cy="1860079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7" name="Text Box 41"/>
          <p:cNvSpPr txBox="1">
            <a:spLocks noChangeArrowheads="1"/>
          </p:cNvSpPr>
          <p:nvPr/>
        </p:nvSpPr>
        <p:spPr bwMode="auto">
          <a:xfrm>
            <a:off x="1691680" y="3697868"/>
            <a:ext cx="10436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−Q</a:t>
            </a:r>
            <a:r>
              <a:rPr lang="cs-CZ" sz="28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cs-CZ" sz="2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8" name="Text Box 40"/>
          <p:cNvSpPr txBox="1">
            <a:spLocks noChangeArrowheads="1"/>
          </p:cNvSpPr>
          <p:nvPr/>
        </p:nvSpPr>
        <p:spPr bwMode="auto">
          <a:xfrm>
            <a:off x="1691680" y="2473732"/>
            <a:ext cx="10081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+</a:t>
            </a:r>
            <a:r>
              <a:rPr lang="en-GB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Q</a:t>
            </a:r>
            <a:r>
              <a:rPr lang="cs-CZ" sz="2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</a:t>
            </a:r>
            <a:endParaRPr lang="en-GB" sz="2800" baseline="-25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2352666" y="1609636"/>
                <a:ext cx="16432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sz="28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𝑈𝐶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666" y="1609636"/>
                <a:ext cx="164327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 Box 41"/>
          <p:cNvSpPr txBox="1">
            <a:spLocks noChangeArrowheads="1"/>
          </p:cNvSpPr>
          <p:nvPr/>
        </p:nvSpPr>
        <p:spPr bwMode="auto">
          <a:xfrm>
            <a:off x="2390292" y="3121804"/>
            <a:ext cx="7415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</a:t>
            </a:r>
            <a:r>
              <a:rPr lang="cs-CZ" sz="2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1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1" name="Text Box 41"/>
          <p:cNvSpPr txBox="1">
            <a:spLocks noChangeArrowheads="1"/>
          </p:cNvSpPr>
          <p:nvPr/>
        </p:nvSpPr>
        <p:spPr bwMode="auto">
          <a:xfrm>
            <a:off x="6372200" y="1556792"/>
            <a:ext cx="7415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</a:t>
            </a:r>
            <a:r>
              <a:rPr lang="cs-CZ" sz="2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2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86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56" grpId="0" autoUpdateAnimBg="0"/>
      <p:bldP spid="86057" grpId="0" autoUpdateAnimBg="0"/>
      <p:bldP spid="47" grpId="0" autoUpdateAnimBg="0"/>
      <p:bldP spid="4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dielektrikum vta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402" y="1145061"/>
            <a:ext cx="5627886" cy="336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9" name="Line 5"/>
          <p:cNvSpPr>
            <a:spLocks noChangeShapeType="1"/>
          </p:cNvSpPr>
          <p:nvPr/>
        </p:nvSpPr>
        <p:spPr bwMode="auto">
          <a:xfrm flipV="1">
            <a:off x="2916239" y="5134814"/>
            <a:ext cx="1007689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3275857" y="5953640"/>
            <a:ext cx="64807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179879" y="5532090"/>
                <a:ext cx="2942152" cy="783804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𝑒𝑙</m:t>
                          </m:r>
                        </m:sub>
                      </m:sSub>
                      <m:r>
                        <a:rPr lang="cs-CZ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r>
                        <a:rPr lang="cs-CZ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=1)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cs-CZ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sSup>
                        <m:sSupPr>
                          <m:ctrlP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𝑈</m:t>
                          </m:r>
                        </m:e>
                        <m:sup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79" y="5532090"/>
                <a:ext cx="2942152" cy="783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179512" y="4656381"/>
                <a:ext cx="2525371" cy="833433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𝑒𝑙</m:t>
                          </m:r>
                        </m:sub>
                      </m:sSub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=1)=</m:t>
                      </m:r>
                      <m:f>
                        <m:fPr>
                          <m:ctrlP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656381"/>
                <a:ext cx="2525371" cy="8334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3942978" y="4653136"/>
                <a:ext cx="4696094" cy="893899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𝑒𝑙</m:t>
                          </m:r>
                        </m:sub>
                      </m:sSub>
                      <m:d>
                        <m:dPr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b>
                          </m:sSub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&gt;1</m:t>
                          </m:r>
                        </m:e>
                      </m:d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den>
                      </m:f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𝑒𝑙</m:t>
                          </m:r>
                        </m:sub>
                      </m:sSub>
                      <m:r>
                        <a:rPr lang="cs-CZ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r>
                        <a:rPr lang="cs-CZ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=1)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978" y="4653136"/>
                <a:ext cx="4696094" cy="8938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/>
              <p:cNvSpPr/>
              <p:nvPr/>
            </p:nvSpPr>
            <p:spPr>
              <a:xfrm>
                <a:off x="3923928" y="5536282"/>
                <a:ext cx="5112875" cy="783804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𝑒𝑙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&gt;1</m:t>
                          </m:r>
                        </m:e>
                      </m:d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r>
                        <a:rPr lang="cs-CZ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sSup>
                        <m:sSupPr>
                          <m:ctrlP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𝑈</m:t>
                          </m:r>
                        </m:e>
                        <m:sup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sSub>
                        <m:sSubPr>
                          <m:ctrlP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𝑒𝑙</m:t>
                          </m:r>
                        </m:sub>
                      </m:sSub>
                      <m:r>
                        <a:rPr lang="cs-CZ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r>
                        <a:rPr lang="cs-CZ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  <m:r>
                        <a:rPr lang="cs-CZ" b="0" i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5536282"/>
                <a:ext cx="5112875" cy="7838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5800" y="25574"/>
            <a:ext cx="7772400" cy="1027162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změna energie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 animBg="1"/>
      <p:bldP spid="77832" grpId="0" animBg="1"/>
      <p:bldP spid="2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25" y="3861048"/>
            <a:ext cx="741099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991220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polární dielektrika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711547" y="1052736"/>
                <a:ext cx="652474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cs-CZ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orientační polarizace permanentních elektrických dipólů v látce (polárních molekul) ve vnějším elektrickém poli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cs-CZ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například </a:t>
                </a:r>
                <a:r>
                  <a:rPr lang="cs-CZ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HCl</a:t>
                </a:r>
                <a:r>
                  <a:rPr lang="cs-CZ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, </a:t>
                </a:r>
                <a:r>
                  <a:rPr lang="cs-CZ" dirty="0" smtClean="0">
                    <a:solidFill>
                      <a:srgbClr val="6600FF"/>
                    </a:solidFill>
                    <a:latin typeface="+mn-lt"/>
                  </a:rPr>
                  <a:t>H</a:t>
                </a:r>
                <a:r>
                  <a:rPr lang="cs-CZ" baseline="-25000" dirty="0" smtClean="0">
                    <a:solidFill>
                      <a:srgbClr val="6600FF"/>
                    </a:solidFill>
                    <a:latin typeface="+mn-lt"/>
                  </a:rPr>
                  <a:t>2</a:t>
                </a:r>
                <a:r>
                  <a:rPr lang="cs-CZ" dirty="0" smtClean="0">
                    <a:solidFill>
                      <a:srgbClr val="6600FF"/>
                    </a:solidFill>
                    <a:latin typeface="+mn-lt"/>
                  </a:rPr>
                  <a:t>O</a:t>
                </a:r>
                <a:r>
                  <a:rPr lang="cs-CZ" sz="2000" dirty="0" smtClean="0">
                    <a:solidFill>
                      <a:srgbClr val="6600FF"/>
                    </a:solidFill>
                    <a:latin typeface="+mn-lt"/>
                  </a:rPr>
                  <a:t>: </a:t>
                </a:r>
                <a14:m>
                  <m:oMath xmlns:m="http://schemas.openxmlformats.org/officeDocument/2006/math">
                    <m:r>
                      <a:rPr lang="cs-CZ" sz="2000" i="1">
                        <a:solidFill>
                          <a:srgbClr val="6600FF"/>
                        </a:solidFill>
                        <a:latin typeface="Cambria Math"/>
                        <a:ea typeface="Cambria Math"/>
                      </a:rPr>
                      <m:t>𝑝</m:t>
                    </m:r>
                    <m:r>
                      <a:rPr lang="cs-CZ" sz="2000" i="1">
                        <a:solidFill>
                          <a:srgbClr val="6600FF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cs-CZ" sz="2000">
                        <a:solidFill>
                          <a:srgbClr val="6600FF"/>
                        </a:solidFill>
                        <a:latin typeface="Cambria Math"/>
                        <a:ea typeface="Cambria Math"/>
                      </a:rPr>
                      <m:t>6,2</m:t>
                    </m:r>
                    <m:r>
                      <a:rPr lang="cs-CZ" sz="2000" i="1">
                        <a:solidFill>
                          <a:srgbClr val="6600FF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cs-CZ" sz="2000" i="1">
                            <a:solidFill>
                              <a:srgbClr val="66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cs-CZ" sz="2000" i="1">
                            <a:solidFill>
                              <a:srgbClr val="6600FF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cs-CZ" sz="2000" i="1">
                            <a:solidFill>
                              <a:srgbClr val="6600FF"/>
                            </a:solidFill>
                            <a:latin typeface="Cambria Math"/>
                            <a:ea typeface="Cambria Math"/>
                          </a:rPr>
                          <m:t>−30</m:t>
                        </m:r>
                      </m:sup>
                    </m:sSup>
                    <m:r>
                      <m:rPr>
                        <m:nor/>
                      </m:rPr>
                      <a:rPr lang="cs-CZ" sz="2000">
                        <a:solidFill>
                          <a:srgbClr val="6600FF"/>
                        </a:solidFill>
                        <a:ea typeface="Cambria Math"/>
                      </a:rPr>
                      <m:t>C</m:t>
                    </m:r>
                    <m:r>
                      <a:rPr lang="cs-CZ" sz="2000" i="1">
                        <a:solidFill>
                          <a:srgbClr val="6600FF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cs-CZ" sz="2000">
                        <a:solidFill>
                          <a:srgbClr val="6600FF"/>
                        </a:solidFill>
                        <a:ea typeface="Cambria Math"/>
                      </a:rPr>
                      <m:t>m</m:t>
                    </m:r>
                  </m:oMath>
                </a14:m>
                <a:endParaRPr lang="cs-CZ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 Math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cs-CZ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tepelný pohyb narušuje uspořádání, polarizace závisí na 1/T</a:t>
                </a:r>
                <a:endPara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47" y="1052736"/>
                <a:ext cx="6524749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1308" t="-2116" b="-5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http://hyperphysics.phy-astr.gsu.edu/hbase/chemical/imgche/watermo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246029"/>
            <a:ext cx="1972309" cy="192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991220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nepolární dielektrika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711547" y="1052736"/>
                <a:ext cx="7172821" cy="2312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cs-CZ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vychýlení kladného a záporného náboje v původně nepolárních atomech či molekulách ve vnějším elektrickém poli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cs-CZ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podstatně slabší efekt, než u polárních dielektrik</a:t>
                </a:r>
                <a:r>
                  <a:rPr lang="cs-CZ" dirty="0" smtClean="0">
                    <a:solidFill>
                      <a:srgbClr val="6600FF"/>
                    </a:solidFill>
                    <a:latin typeface="+mn-lt"/>
                  </a:rPr>
                  <a:t>: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rgbClr val="6600FF"/>
                        </a:solidFill>
                        <a:latin typeface="Cambria Math"/>
                        <a:ea typeface="Cambria Math"/>
                      </a:rPr>
                      <m:t>𝑝</m:t>
                    </m:r>
                    <m:r>
                      <a:rPr lang="cs-CZ" b="0" i="1" smtClean="0">
                        <a:solidFill>
                          <a:srgbClr val="66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cs-CZ" i="1" smtClean="0">
                        <a:solidFill>
                          <a:srgbClr val="6600FF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cs-CZ" b="0" i="1" smtClean="0">
                        <a:solidFill>
                          <a:srgbClr val="6600FF"/>
                        </a:solidFill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cs-CZ" i="1">
                            <a:solidFill>
                              <a:srgbClr val="66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cs-CZ" i="1">
                            <a:solidFill>
                              <a:srgbClr val="6600FF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cs-CZ" i="1">
                            <a:solidFill>
                              <a:srgbClr val="6600FF"/>
                            </a:solidFill>
                            <a:latin typeface="Cambria Math"/>
                            <a:ea typeface="Cambria Math"/>
                          </a:rPr>
                          <m:t>−3</m:t>
                        </m:r>
                        <m:r>
                          <a:rPr lang="cs-CZ" b="0" i="1" smtClean="0">
                            <a:solidFill>
                              <a:srgbClr val="6600FF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sup>
                    </m:sSup>
                    <m:r>
                      <a:rPr lang="cs-CZ" b="0" i="1" smtClean="0">
                        <a:solidFill>
                          <a:srgbClr val="66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cs-CZ">
                        <a:solidFill>
                          <a:srgbClr val="6600FF"/>
                        </a:solidFill>
                        <a:ea typeface="Cambria Math"/>
                      </a:rPr>
                      <m:t>C</m:t>
                    </m:r>
                    <m:r>
                      <a:rPr lang="cs-CZ" i="1">
                        <a:solidFill>
                          <a:srgbClr val="6600FF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cs-CZ">
                        <a:solidFill>
                          <a:srgbClr val="6600FF"/>
                        </a:solidFill>
                        <a:ea typeface="Cambria Math"/>
                      </a:rPr>
                      <m:t>m</m:t>
                    </m:r>
                  </m:oMath>
                </a14:m>
                <a:endParaRPr lang="cs-CZ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 Math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cs-CZ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polarizace nezávisí výrazně na T</a:t>
                </a:r>
                <a:endPara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47" y="1052736"/>
                <a:ext cx="7172821" cy="2312493"/>
              </a:xfrm>
              <a:prstGeom prst="rect">
                <a:avLst/>
              </a:prstGeom>
              <a:blipFill rotWithShape="1">
                <a:blip r:embed="rId2"/>
                <a:stretch>
                  <a:fillRect l="-1190" t="-2111" r="-935" b="-50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4" y="3717032"/>
            <a:ext cx="8102475" cy="249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Skupina 13"/>
          <p:cNvGrpSpPr/>
          <p:nvPr/>
        </p:nvGrpSpPr>
        <p:grpSpPr>
          <a:xfrm>
            <a:off x="7092280" y="2721114"/>
            <a:ext cx="1072480" cy="1419029"/>
            <a:chOff x="7092280" y="2721114"/>
            <a:chExt cx="1072480" cy="1419029"/>
          </a:xfrm>
        </p:grpSpPr>
        <p:sp>
          <p:nvSpPr>
            <p:cNvPr id="7" name="TextovéPole 6"/>
            <p:cNvSpPr txBox="1"/>
            <p:nvPr/>
          </p:nvSpPr>
          <p:spPr>
            <a:xfrm>
              <a:off x="7092280" y="2721114"/>
              <a:ext cx="10724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vázaný náboj</a:t>
              </a:r>
              <a:endPara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cxnSp>
          <p:nvCxnSpPr>
            <p:cNvPr id="8" name="Přímá spojnice se šipkou 7"/>
            <p:cNvCxnSpPr/>
            <p:nvPr/>
          </p:nvCxnSpPr>
          <p:spPr bwMode="auto">
            <a:xfrm>
              <a:off x="7884368" y="3429000"/>
              <a:ext cx="280392" cy="71114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Skupina 14"/>
          <p:cNvGrpSpPr/>
          <p:nvPr/>
        </p:nvGrpSpPr>
        <p:grpSpPr>
          <a:xfrm>
            <a:off x="8252048" y="2721114"/>
            <a:ext cx="928464" cy="1283950"/>
            <a:chOff x="8252048" y="2721114"/>
            <a:chExt cx="928464" cy="1283950"/>
          </a:xfrm>
        </p:grpSpPr>
        <p:sp>
          <p:nvSpPr>
            <p:cNvPr id="5" name="TextovéPole 4"/>
            <p:cNvSpPr txBox="1"/>
            <p:nvPr/>
          </p:nvSpPr>
          <p:spPr>
            <a:xfrm>
              <a:off x="8252048" y="2721114"/>
              <a:ext cx="9284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volný náboj</a:t>
              </a:r>
              <a:endPara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cxnSp>
          <p:nvCxnSpPr>
            <p:cNvPr id="10" name="Přímá spojnice se šipkou 9"/>
            <p:cNvCxnSpPr>
              <a:stCxn id="5" idx="2"/>
            </p:cNvCxnSpPr>
            <p:nvPr/>
          </p:nvCxnSpPr>
          <p:spPr bwMode="auto">
            <a:xfrm flipH="1">
              <a:off x="8516720" y="3429000"/>
              <a:ext cx="199560" cy="57606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34366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624"/>
            <a:ext cx="5616624" cy="6756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pisek se šipkou doleva 4"/>
          <p:cNvSpPr/>
          <p:nvPr/>
        </p:nvSpPr>
        <p:spPr bwMode="auto">
          <a:xfrm>
            <a:off x="6300192" y="188640"/>
            <a:ext cx="2267744" cy="936104"/>
          </a:xfrm>
          <a:prstGeom prst="leftArrowCallout">
            <a:avLst>
              <a:gd name="adj1" fmla="val 50000"/>
              <a:gd name="adj2" fmla="val 41280"/>
              <a:gd name="adj3" fmla="val 35175"/>
              <a:gd name="adj4" fmla="val 7683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</a:rPr>
              <a:t>dielektrická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</a:rPr>
              <a:t>pevnost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751264" y="1196752"/>
            <a:ext cx="2213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…při vysoké intenzitě pole dochází k ionizaci atomů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AutoShape 2" descr="Prostorový model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Prostorový model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9095" name="Picture 7" descr="Prostorový 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689" y="4140143"/>
            <a:ext cx="14287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493644" y="4140143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grpSp>
        <p:nvGrpSpPr>
          <p:cNvPr id="14" name="Skupina 13"/>
          <p:cNvGrpSpPr/>
          <p:nvPr/>
        </p:nvGrpSpPr>
        <p:grpSpPr>
          <a:xfrm>
            <a:off x="3995936" y="3903439"/>
            <a:ext cx="4517480" cy="461665"/>
            <a:chOff x="3995936" y="3903439"/>
            <a:chExt cx="4517480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bdélník 7"/>
                <p:cNvSpPr/>
                <p:nvPr/>
              </p:nvSpPr>
              <p:spPr>
                <a:xfrm>
                  <a:off x="5580112" y="3903439"/>
                  <a:ext cx="293330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cs-CZ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cs-CZ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5,6</m:t>
                        </m:r>
                        <m:r>
                          <a:rPr lang="cs-CZ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cs-CZ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cs-CZ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cs-CZ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−30 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cs-CZ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a typeface="Cambria Math"/>
                          </a:rPr>
                          <m:t>C</m:t>
                        </m:r>
                        <m:r>
                          <a:rPr lang="cs-CZ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cs-CZ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ea typeface="Cambria Math"/>
                          </a:rPr>
                          <m:t>m</m:t>
                        </m:r>
                      </m:oMath>
                    </m:oMathPara>
                  </a14:m>
                  <a:endParaRPr lang="en-GB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" name="Obdélník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0112" y="3903439"/>
                  <a:ext cx="2933304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Přímá spojnice se šipkou 9"/>
            <p:cNvCxnSpPr>
              <a:stCxn id="4" idx="0"/>
            </p:cNvCxnSpPr>
            <p:nvPr/>
          </p:nvCxnSpPr>
          <p:spPr bwMode="auto">
            <a:xfrm flipH="1">
              <a:off x="3995936" y="4140143"/>
              <a:ext cx="1590074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7" r="33815"/>
          <a:stretch>
            <a:fillRect/>
          </a:stretch>
        </p:blipFill>
        <p:spPr bwMode="auto">
          <a:xfrm>
            <a:off x="5029200" y="1204882"/>
            <a:ext cx="2971800" cy="207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5"/>
          <a:stretch>
            <a:fillRect/>
          </a:stretch>
        </p:blipFill>
        <p:spPr bwMode="auto">
          <a:xfrm>
            <a:off x="5053012" y="1187424"/>
            <a:ext cx="2947988" cy="211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0907" name="Group 11"/>
          <p:cNvGrpSpPr>
            <a:grpSpLocks/>
          </p:cNvGrpSpPr>
          <p:nvPr/>
        </p:nvGrpSpPr>
        <p:grpSpPr bwMode="auto">
          <a:xfrm>
            <a:off x="1219200" y="1206470"/>
            <a:ext cx="2895600" cy="2078037"/>
            <a:chOff x="3504" y="2832"/>
            <a:chExt cx="1824" cy="1309"/>
          </a:xfrm>
        </p:grpSpPr>
        <p:pic>
          <p:nvPicPr>
            <p:cNvPr id="8090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33"/>
            <a:stretch>
              <a:fillRect/>
            </a:stretch>
          </p:blipFill>
          <p:spPr bwMode="auto">
            <a:xfrm>
              <a:off x="3504" y="2832"/>
              <a:ext cx="1824" cy="1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0903" name="Rectangle 7"/>
            <p:cNvSpPr>
              <a:spLocks noChangeArrowheads="1"/>
            </p:cNvSpPr>
            <p:nvPr/>
          </p:nvSpPr>
          <p:spPr bwMode="auto">
            <a:xfrm>
              <a:off x="3723" y="2880"/>
              <a:ext cx="1431" cy="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0905" name="Line 9"/>
            <p:cNvSpPr>
              <a:spLocks noChangeShapeType="1"/>
            </p:cNvSpPr>
            <p:nvPr/>
          </p:nvSpPr>
          <p:spPr bwMode="auto">
            <a:xfrm>
              <a:off x="3984" y="3456"/>
              <a:ext cx="912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0906" name="Text Box 10"/>
            <p:cNvSpPr txBox="1">
              <a:spLocks noChangeArrowheads="1"/>
            </p:cNvSpPr>
            <p:nvPr/>
          </p:nvSpPr>
          <p:spPr bwMode="auto">
            <a:xfrm>
              <a:off x="4293" y="3447"/>
              <a:ext cx="2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 i="1">
                  <a:latin typeface="Arial" pitchFamily="34" charset="0"/>
                </a:rPr>
                <a:t>E</a:t>
              </a:r>
              <a:r>
                <a:rPr lang="en-GB" sz="1600" baseline="-25000"/>
                <a:t>0</a:t>
              </a:r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2843808" y="3435369"/>
                <a:ext cx="47807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𝑈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𝐸𝑑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435369"/>
                <a:ext cx="4780796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1187624" y="4209053"/>
                <a:ext cx="23332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𝑈𝐶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209053"/>
                <a:ext cx="2333203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délník 17"/>
              <p:cNvSpPr/>
              <p:nvPr/>
            </p:nvSpPr>
            <p:spPr>
              <a:xfrm>
                <a:off x="3445523" y="4022646"/>
                <a:ext cx="4605941" cy="846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cs-CZ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𝑈</m:t>
                          </m:r>
                        </m:den>
                      </m:f>
                      <m:sSub>
                        <m:sSubPr>
                          <m:ctrlP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den>
                      </m:f>
                      <m:sSub>
                        <m:sSubPr>
                          <m:ctrlP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Obdélní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523" y="4022646"/>
                <a:ext cx="4605941" cy="84651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1280782" y="5157192"/>
                <a:ext cx="3917996" cy="972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⇒ </m:t>
                      </m:r>
                      <m:f>
                        <m:fPr>
                          <m:ctrlPr>
                            <a:rPr lang="cs-CZ" sz="28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8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cs-CZ" sz="28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8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cs-CZ" sz="28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8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cs-CZ" sz="28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cs-CZ" sz="28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den>
                      </m:f>
                      <m:r>
                        <a:rPr lang="cs-CZ" sz="28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r>
                        <a:rPr lang="cs-CZ" sz="28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8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cs-CZ" sz="28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cs-CZ" sz="28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den>
                      </m:f>
                      <m:r>
                        <a:rPr lang="cs-CZ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782" y="5157192"/>
                <a:ext cx="3917996" cy="97212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5568151" y="5301208"/>
                <a:ext cx="1884169" cy="584775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sz="3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r>
                        <a:rPr lang="cs-CZ" sz="3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cs-CZ" sz="3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32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2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32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151" y="5301208"/>
                <a:ext cx="1884169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088250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pole v dielektriku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8" grpId="0"/>
      <p:bldP spid="5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3573016"/>
            <a:ext cx="23336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5448821"/>
            <a:ext cx="18859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051570"/>
            <a:ext cx="88487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876674"/>
            <a:ext cx="65151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1651000" y="4653136"/>
            <a:ext cx="5800725" cy="8223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err="1"/>
              <a:t>Nad</a:t>
            </a:r>
            <a:r>
              <a:rPr lang="en-GB" dirty="0"/>
              <a:t> </a:t>
            </a:r>
            <a:r>
              <a:rPr lang="en-GB" dirty="0" err="1"/>
              <a:t>povrchem</a:t>
            </a:r>
            <a:r>
              <a:rPr lang="en-GB" dirty="0"/>
              <a:t> </a:t>
            </a:r>
            <a:r>
              <a:rPr lang="en-GB" dirty="0" err="1"/>
              <a:t>nabitého</a:t>
            </a:r>
            <a:r>
              <a:rPr lang="en-GB" dirty="0"/>
              <a:t> </a:t>
            </a:r>
            <a:r>
              <a:rPr lang="en-GB" dirty="0" err="1"/>
              <a:t>vodiče</a:t>
            </a:r>
            <a:r>
              <a:rPr lang="en-GB" dirty="0"/>
              <a:t> </a:t>
            </a:r>
            <a:r>
              <a:rPr lang="en-GB" dirty="0" err="1"/>
              <a:t>vloženého</a:t>
            </a:r>
            <a:r>
              <a:rPr lang="en-GB" dirty="0"/>
              <a:t> do </a:t>
            </a:r>
            <a:r>
              <a:rPr lang="en-GB" dirty="0" err="1"/>
              <a:t>dielektrika</a:t>
            </a:r>
            <a:r>
              <a:rPr lang="en-GB" dirty="0"/>
              <a:t> </a:t>
            </a:r>
            <a:r>
              <a:rPr lang="en-GB" dirty="0" err="1"/>
              <a:t>vzniká</a:t>
            </a:r>
            <a:r>
              <a:rPr lang="en-GB" dirty="0"/>
              <a:t> </a:t>
            </a:r>
            <a:r>
              <a:rPr lang="en-GB" dirty="0" err="1"/>
              <a:t>elektrické</a:t>
            </a:r>
            <a:r>
              <a:rPr lang="en-GB" dirty="0"/>
              <a:t> pole o </a:t>
            </a:r>
            <a:r>
              <a:rPr lang="en-GB" dirty="0" err="1"/>
              <a:t>intenzitě</a:t>
            </a:r>
            <a:r>
              <a:rPr lang="en-GB" dirty="0"/>
              <a:t>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352928" cy="1143000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zákony elektrostatiky v dielektriku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9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25"/>
          <a:stretch/>
        </p:blipFill>
        <p:spPr bwMode="auto">
          <a:xfrm>
            <a:off x="718581" y="1268760"/>
            <a:ext cx="4933539" cy="289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683568" y="4149080"/>
            <a:ext cx="23342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 </a:t>
            </a:r>
            <a:r>
              <a:rPr lang="cs-CZ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itchFamily="18" charset="0"/>
                <a:sym typeface="Symbol" pitchFamily="18" charset="2"/>
              </a:rPr>
              <a:t></a:t>
            </a:r>
            <a:r>
              <a:rPr lang="cs-CZ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cs-CZ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</a:t>
            </a:r>
            <a:r>
              <a:rPr lang="cs-CZ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4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  <a:sym typeface="Symbol" pitchFamily="18" charset="2"/>
              </a:rPr>
              <a:t></a:t>
            </a:r>
            <a:r>
              <a:rPr lang="cs-CZ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Q</a:t>
            </a:r>
            <a:endParaRPr lang="cs-CZ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704828" y="4806032"/>
            <a:ext cx="2019300" cy="711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cs-CZ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 = Q/U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684213" y="4869160"/>
            <a:ext cx="28686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definice kapacity: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684213" y="5646738"/>
            <a:ext cx="29958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jednotka kapacity: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3778002" y="5535613"/>
            <a:ext cx="49704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 F (Farad) = 1 C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itchFamily="18" charset="0"/>
              </a:rPr>
              <a:t>·</a:t>
            </a:r>
            <a:r>
              <a:rPr lang="cs-CZ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</a:t>
            </a:r>
            <a:r>
              <a:rPr lang="cs-CZ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-1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007368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definice kapacity</a:t>
            </a:r>
            <a:endParaRPr lang="en-GB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36067" y="927973"/>
            <a:ext cx="2845406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ea typeface="MS Gothic" pitchFamily="49" charset="-128"/>
              </a:rPr>
              <a:t>kondenzátor:</a:t>
            </a:r>
            <a:endParaRPr lang="cs-CZ" sz="2800" dirty="0">
              <a:solidFill>
                <a:prstClr val="black">
                  <a:lumMod val="75000"/>
                  <a:lumOff val="25000"/>
                </a:prstClr>
              </a:solidFill>
              <a:latin typeface="Cambria"/>
              <a:ea typeface="MS Gothic" pitchFamily="49" charset="-128"/>
            </a:endParaRPr>
          </a:p>
        </p:txBody>
      </p:sp>
      <p:pic>
        <p:nvPicPr>
          <p:cNvPr id="73734" name="Picture 1030" descr="https://encrypted-tbn0.google.com/images?q=tbn:ANd9GcQZ954V-uFXSCDVleiNa-nvbQ981gX0u0yiHQil8V6kBEHMH7t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232" y="1429648"/>
            <a:ext cx="2269207" cy="326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utoUpdateAnimBg="0"/>
      <p:bldP spid="57348" grpId="0" animBg="1" autoUpdateAnimBg="0"/>
      <p:bldP spid="57349" grpId="0" autoUpdateAnimBg="0"/>
      <p:bldP spid="57352" grpId="0" autoUpdateAnimBg="0"/>
      <p:bldP spid="57353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" r="11961" b="60811"/>
          <a:stretch>
            <a:fillRect/>
          </a:stretch>
        </p:blipFill>
        <p:spPr bwMode="auto">
          <a:xfrm>
            <a:off x="4915222" y="1277144"/>
            <a:ext cx="3505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7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52" b="5405"/>
          <a:stretch>
            <a:fillRect/>
          </a:stretch>
        </p:blipFill>
        <p:spPr bwMode="auto">
          <a:xfrm>
            <a:off x="4915222" y="1162844"/>
            <a:ext cx="39814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79" name="Line 23"/>
          <p:cNvSpPr>
            <a:spLocks noChangeShapeType="1"/>
          </p:cNvSpPr>
          <p:nvPr/>
        </p:nvSpPr>
        <p:spPr bwMode="auto">
          <a:xfrm flipH="1">
            <a:off x="1405235" y="2492898"/>
            <a:ext cx="0" cy="1070248"/>
          </a:xfrm>
          <a:prstGeom prst="lin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>
            <a:off x="4355977" y="2204864"/>
            <a:ext cx="2160239" cy="1584176"/>
          </a:xfrm>
          <a:prstGeom prst="lin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>
            <a:off x="3419872" y="3028021"/>
            <a:ext cx="288032" cy="535124"/>
          </a:xfrm>
          <a:prstGeom prst="lin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941784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Gaussův zákon pro dielektrikum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683568" y="1412776"/>
                <a:ext cx="3821046" cy="955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nary>
                        <m:naryPr>
                          <m:chr m:val="∯"/>
                          <m:ctrlPr>
                            <a:rPr lang="cs-CZ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cs-CZ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lang="cs-CZ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cs-CZ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𝑄</m:t>
                      </m:r>
                    </m:oMath>
                  </m:oMathPara>
                </a14:m>
                <a:endParaRPr lang="cs-CZ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412776"/>
                <a:ext cx="3821046" cy="9555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2035651" y="2420888"/>
                <a:ext cx="1672253" cy="575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cs-CZ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  <m:r>
                        <a:rPr lang="cs-CZ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cs-CZ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651" y="2420888"/>
                <a:ext cx="1672253" cy="5754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délník 22"/>
              <p:cNvSpPr/>
              <p:nvPr/>
            </p:nvSpPr>
            <p:spPr>
              <a:xfrm>
                <a:off x="702604" y="3534916"/>
                <a:ext cx="6307432" cy="955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nary>
                        <m:naryPr>
                          <m:chr m:val="∯"/>
                          <m:ctrlPr>
                            <a:rPr lang="cs-CZ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cs-CZ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lang="cs-CZ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nary>
                        <m:naryPr>
                          <m:chr m:val="∯"/>
                          <m:ctrlP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cs-CZ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lang="cs-CZ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r>
                        <a:rPr lang="cs-CZ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𝐸𝑆</m:t>
                      </m:r>
                      <m:r>
                        <a:rPr lang="cs-CZ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𝑄</m:t>
                      </m:r>
                    </m:oMath>
                  </m:oMathPara>
                </a14:m>
                <a:endParaRPr lang="cs-CZ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23" name="Obdélník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04" y="3534916"/>
                <a:ext cx="6307432" cy="95551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899592" y="4615269"/>
                <a:ext cx="4215706" cy="1838067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lvl="0"/>
                <a:r>
                  <a:rPr lang="cs-CZ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Gaussův zákon pro dielektrika </a:t>
                </a:r>
                <a:endParaRPr lang="cs-CZ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  <a:p>
                <a:pPr lvl="0"/>
                <a:r>
                  <a:rPr lang="cs-CZ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(</a:t>
                </a:r>
                <a:r>
                  <a:rPr lang="cs-CZ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platí obecně</a:t>
                </a:r>
                <a:r>
                  <a:rPr lang="cs-CZ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):</a:t>
                </a:r>
                <a:endParaRPr lang="cs-CZ" sz="28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/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nary>
                        <m:naryPr>
                          <m:chr m:val="∯"/>
                          <m:ctrlPr>
                            <a:rPr lang="cs-CZ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cs-CZ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cs-CZ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cs-CZ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sz="28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lang="cs-CZ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𝑄</m:t>
                      </m:r>
                    </m:oMath>
                  </m:oMathPara>
                </a14:m>
                <a:endParaRPr lang="cs-CZ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615269"/>
                <a:ext cx="4215706" cy="18380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4067944" y="5479365"/>
            <a:ext cx="1184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volný náboj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/>
              <p:cNvSpPr/>
              <p:nvPr/>
            </p:nvSpPr>
            <p:spPr>
              <a:xfrm>
                <a:off x="5471024" y="4615036"/>
                <a:ext cx="3061416" cy="1843453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lvl="0"/>
                <a:r>
                  <a:rPr lang="cs-CZ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Gaussův zákon </a:t>
                </a:r>
              </a:p>
              <a:p>
                <a:pPr lvl="0"/>
                <a:r>
                  <a:rPr lang="cs-CZ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pro dielektrika </a:t>
                </a:r>
              </a:p>
              <a:p>
                <a:pPr lvl="0">
                  <a:spcAft>
                    <a:spcPts val="200"/>
                  </a:spcAft>
                </a:pPr>
                <a:r>
                  <a:rPr lang="cs-CZ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</a:t>
                </a:r>
                <a:r>
                  <a:rPr lang="cs-CZ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platí obecně</a:t>
                </a:r>
                <a:r>
                  <a:rPr lang="cs-CZ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):</a:t>
                </a:r>
                <a:endParaRPr lang="cs-CZ" sz="28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/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sz="3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cs-CZ" sz="3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div</m:t>
                      </m:r>
                      <m:r>
                        <a:rPr lang="cs-CZ" sz="3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cs-CZ" sz="3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3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3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3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cs-CZ" sz="3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32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</m:e>
                      </m:d>
                      <m:r>
                        <a:rPr lang="cs-CZ" sz="3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32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</m:oMath>
                  </m:oMathPara>
                </a14:m>
                <a:endParaRPr lang="cs-CZ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024" y="4615036"/>
                <a:ext cx="3061416" cy="184345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9" grpId="0" animBg="1"/>
      <p:bldP spid="45080" grpId="0" animBg="1"/>
      <p:bldP spid="45081" grpId="0" animBg="1"/>
      <p:bldP spid="3" grpId="0"/>
      <p:bldP spid="4" grpId="0"/>
      <p:bldP spid="23" grpId="0"/>
      <p:bldP spid="6" grpId="0" animBg="1"/>
      <p:bldP spid="7" grpId="0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" r="11961" b="60811"/>
          <a:stretch>
            <a:fillRect/>
          </a:stretch>
        </p:blipFill>
        <p:spPr bwMode="auto">
          <a:xfrm>
            <a:off x="611560" y="1167036"/>
            <a:ext cx="3505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7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52" b="5405"/>
          <a:stretch>
            <a:fillRect/>
          </a:stretch>
        </p:blipFill>
        <p:spPr bwMode="auto">
          <a:xfrm>
            <a:off x="611560" y="1052736"/>
            <a:ext cx="39814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80" name="Line 24"/>
          <p:cNvSpPr>
            <a:spLocks noChangeShapeType="1"/>
          </p:cNvSpPr>
          <p:nvPr/>
        </p:nvSpPr>
        <p:spPr bwMode="auto">
          <a:xfrm>
            <a:off x="4427985" y="4253405"/>
            <a:ext cx="864096" cy="372686"/>
          </a:xfrm>
          <a:prstGeom prst="lin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941784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vázaný náboj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636490" y="4725144"/>
                <a:ext cx="4235583" cy="955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nary>
                        <m:naryPr>
                          <m:chr m:val="∯"/>
                          <m:ctrlPr>
                            <a:rPr lang="cs-CZ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lang="cs-CZ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𝐸𝑆</m:t>
                      </m:r>
                      <m:r>
                        <a:rPr lang="cs-CZ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cs-CZ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cs-CZ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cs-CZ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′</m:t>
                      </m:r>
                    </m:oMath>
                  </m:oMathPara>
                </a14:m>
                <a:endParaRPr lang="cs-CZ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90" y="4725144"/>
                <a:ext cx="4235583" cy="9555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délník 22"/>
              <p:cNvSpPr/>
              <p:nvPr/>
            </p:nvSpPr>
            <p:spPr>
              <a:xfrm>
                <a:off x="611560" y="3534916"/>
                <a:ext cx="3971665" cy="955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nary>
                        <m:naryPr>
                          <m:chr m:val="∯"/>
                          <m:ctrlPr>
                            <a:rPr lang="cs-CZ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cs-CZ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lang="cs-CZ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r>
                        <a:rPr lang="cs-CZ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𝐸𝑆</m:t>
                      </m:r>
                      <m:r>
                        <a:rPr lang="cs-CZ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𝑄</m:t>
                      </m:r>
                    </m:oMath>
                  </m:oMathPara>
                </a14:m>
                <a:endParaRPr lang="cs-CZ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23" name="Obdélník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534916"/>
                <a:ext cx="3971665" cy="9555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5514820" y="3861048"/>
                <a:ext cx="3089628" cy="1568186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lvl="0"/>
                <a:r>
                  <a:rPr lang="cs-CZ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vázaný náboj</a:t>
                </a:r>
                <a:endParaRPr lang="cs-CZ" sz="28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/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3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3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p>
                          <m:r>
                            <a:rPr lang="cs-CZ" sz="3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cs-CZ" sz="3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3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𝑄</m:t>
                      </m:r>
                      <m:d>
                        <m:dPr>
                          <m:ctrlPr>
                            <a:rPr lang="cs-CZ" sz="3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3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cs-CZ" sz="3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32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sz="28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cs-CZ" sz="28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cs-CZ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820" y="3861048"/>
                <a:ext cx="3089628" cy="15681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ine 24"/>
          <p:cNvSpPr>
            <a:spLocks noChangeShapeType="1"/>
          </p:cNvSpPr>
          <p:nvPr/>
        </p:nvSpPr>
        <p:spPr bwMode="auto">
          <a:xfrm flipV="1">
            <a:off x="4910173" y="4914372"/>
            <a:ext cx="381907" cy="238880"/>
          </a:xfrm>
          <a:prstGeom prst="lin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TextovéPole 14"/>
          <p:cNvSpPr txBox="1"/>
          <p:nvPr/>
        </p:nvSpPr>
        <p:spPr>
          <a:xfrm>
            <a:off x="2843808" y="4293096"/>
            <a:ext cx="1888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volný náboj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602285" y="5525715"/>
            <a:ext cx="2129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celkový náboj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606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80" grpId="0" animBg="1"/>
      <p:bldP spid="3" grpId="0"/>
      <p:bldP spid="23" grpId="0"/>
      <p:bldP spid="6" grpId="0" animBg="1"/>
      <p:bldP spid="14" grpId="0" animBg="1"/>
      <p:bldP spid="15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" r="11961" b="60811"/>
          <a:stretch>
            <a:fillRect/>
          </a:stretch>
        </p:blipFill>
        <p:spPr bwMode="auto">
          <a:xfrm>
            <a:off x="5055046" y="806996"/>
            <a:ext cx="3505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7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52" b="5405"/>
          <a:stretch>
            <a:fillRect/>
          </a:stretch>
        </p:blipFill>
        <p:spPr bwMode="auto">
          <a:xfrm>
            <a:off x="5055046" y="692696"/>
            <a:ext cx="39814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941784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tři elektrické vektory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518526" y="1249346"/>
                <a:ext cx="4557530" cy="955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nary>
                        <m:naryPr>
                          <m:chr m:val="∯"/>
                          <m:ctrlPr>
                            <a:rPr lang="cs-CZ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lang="cs-CZ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cs-CZ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cs-CZ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p>
                          <m:r>
                            <a:rPr lang="cs-CZ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cs-CZ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cs-CZ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26" y="1249346"/>
                <a:ext cx="4557530" cy="9555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délník 22"/>
              <p:cNvSpPr/>
              <p:nvPr/>
            </p:nvSpPr>
            <p:spPr>
              <a:xfrm>
                <a:off x="846634" y="3562441"/>
                <a:ext cx="2232086" cy="955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∯"/>
                          <m:ctrlPr>
                            <a:rPr lang="cs-CZ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e>
                          </m:acc>
                          <m:r>
                            <a:rPr lang="cs-CZ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lang="cs-CZ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𝑄</m:t>
                      </m:r>
                    </m:oMath>
                  </m:oMathPara>
                </a14:m>
                <a:endParaRPr lang="cs-CZ" dirty="0">
                  <a:solidFill>
                    <a:schemeClr val="accent1">
                      <a:lumMod val="50000"/>
                    </a:schemeClr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23" name="Obdélník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34" y="3562441"/>
                <a:ext cx="2232086" cy="9555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ovéPole 14"/>
          <p:cNvSpPr txBox="1"/>
          <p:nvPr/>
        </p:nvSpPr>
        <p:spPr>
          <a:xfrm>
            <a:off x="3347702" y="3789040"/>
            <a:ext cx="2016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(volný náboj)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720527" y="870620"/>
                <a:ext cx="3400375" cy="50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elektrická intenzita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cs-CZ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</m:acc>
                  </m:oMath>
                </a14:m>
                <a:endPara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527" y="870620"/>
                <a:ext cx="3400375" cy="506421"/>
              </a:xfrm>
              <a:prstGeom prst="rect">
                <a:avLst/>
              </a:prstGeom>
              <a:blipFill rotWithShape="1">
                <a:blip r:embed="rId5"/>
                <a:stretch>
                  <a:fillRect l="-2688" t="-1205" b="-265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467544" y="2113442"/>
                <a:ext cx="2814810" cy="955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nary>
                        <m:naryPr>
                          <m:chr m:val="∯"/>
                          <m:ctrlP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cs-CZ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lang="cs-CZ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𝑄</m:t>
                      </m:r>
                    </m:oMath>
                  </m:oMathPara>
                </a14:m>
                <a:endPara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113442"/>
                <a:ext cx="2814810" cy="95551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715244" y="3172511"/>
                <a:ext cx="4155454" cy="50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solidFill>
                      <a:schemeClr val="accent1">
                        <a:lumMod val="50000"/>
                      </a:schemeClr>
                    </a:solidFill>
                    <a:latin typeface="+mn-lt"/>
                  </a:rPr>
                  <a:t>elektrická indukce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cs-CZ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</m:acc>
                    <m:r>
                      <a:rPr lang="cs-CZ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cs-CZ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cs-CZ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cs-CZ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cs-CZ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  <m:acc>
                      <m:accPr>
                        <m:chr m:val="⃗"/>
                        <m:ctrlPr>
                          <a:rPr lang="cs-CZ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cs-CZ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</m:acc>
                  </m:oMath>
                </a14:m>
                <a:endParaRPr lang="cs-CZ" dirty="0">
                  <a:solidFill>
                    <a:schemeClr val="accent1">
                      <a:lumMod val="50000"/>
                    </a:schemeClr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44" y="3172511"/>
                <a:ext cx="4155454" cy="506421"/>
              </a:xfrm>
              <a:prstGeom prst="rect">
                <a:avLst/>
              </a:prstGeom>
              <a:blipFill rotWithShape="1">
                <a:blip r:embed="rId7"/>
                <a:stretch>
                  <a:fillRect l="-2199" t="-1205" b="-265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délník 17"/>
              <p:cNvSpPr/>
              <p:nvPr/>
            </p:nvSpPr>
            <p:spPr>
              <a:xfrm>
                <a:off x="846634" y="5137778"/>
                <a:ext cx="7650684" cy="955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∯"/>
                          <m:ctrlPr>
                            <a:rPr lang="cs-CZ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</m:acc>
                          <m:r>
                            <a:rPr lang="cs-CZ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lang="cs-CZ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∯"/>
                          <m:ctrlPr>
                            <a:rPr lang="cs-CZ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cs-CZ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cs-CZ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cs-CZ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cs-CZ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acc>
                                <m:accPr>
                                  <m:chr m:val="⃗"/>
                                  <m:ctrlPr>
                                    <a:rPr lang="cs-CZ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</m:d>
                          <m:r>
                            <a:rPr lang="cs-CZ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lang="cs-CZ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cs-CZ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cs-CZ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  <m:r>
                            <a:rPr lang="cs-CZ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cs-CZ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chemeClr val="accent5">
                      <a:lumMod val="50000"/>
                    </a:schemeClr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18" name="Obdélní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34" y="5137778"/>
                <a:ext cx="7650684" cy="95551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ovéPole 18"/>
          <p:cNvSpPr txBox="1"/>
          <p:nvPr/>
        </p:nvSpPr>
        <p:spPr>
          <a:xfrm>
            <a:off x="6228184" y="5919663"/>
            <a:ext cx="2442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(vázaný náboj)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717476" y="4722779"/>
                <a:ext cx="5256584" cy="50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solidFill>
                      <a:schemeClr val="accent6">
                        <a:lumMod val="50000"/>
                      </a:schemeClr>
                    </a:solidFill>
                    <a:latin typeface="+mn-lt"/>
                  </a:rPr>
                  <a:t>elektrická polarizace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cs-CZ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</m:acc>
                    <m:r>
                      <a:rPr lang="cs-CZ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cs-CZ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</m:acc>
                    <m:r>
                      <a:rPr lang="cs-CZ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cs-CZ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cs-CZ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acc>
                      <m:accPr>
                        <m:chr m:val="⃗"/>
                        <m:ctrlPr>
                          <a:rPr lang="cs-CZ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cs-CZ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</m:acc>
                  </m:oMath>
                </a14:m>
                <a:endParaRPr lang="cs-CZ" dirty="0">
                  <a:solidFill>
                    <a:schemeClr val="accent6">
                      <a:lumMod val="50000"/>
                    </a:schemeClr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76" y="4722779"/>
                <a:ext cx="5256584" cy="506421"/>
              </a:xfrm>
              <a:prstGeom prst="rect">
                <a:avLst/>
              </a:prstGeom>
              <a:blipFill rotWithShape="1">
                <a:blip r:embed="rId9"/>
                <a:stretch>
                  <a:fillRect l="-1856" t="-1205" b="-265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6804248" y="3765616"/>
                <a:ext cx="1540230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div</m:t>
                      </m:r>
                      <m:r>
                        <m:rPr>
                          <m:nor/>
                        </m:rPr>
                        <a:rPr lang="cs-CZ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cs-CZ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</m:acc>
                      <m:r>
                        <a:rPr lang="cs-CZ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</m:oMath>
                  </m:oMathPara>
                </a14:m>
                <a:endParaRPr lang="cs-CZ" dirty="0">
                  <a:solidFill>
                    <a:schemeClr val="accent1">
                      <a:lumMod val="50000"/>
                    </a:schemeClr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3765616"/>
                <a:ext cx="1540230" cy="50642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délník 15"/>
              <p:cNvSpPr/>
              <p:nvPr/>
            </p:nvSpPr>
            <p:spPr>
              <a:xfrm>
                <a:off x="6809495" y="4293096"/>
                <a:ext cx="1886286" cy="5434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div</m:t>
                      </m:r>
                      <m:r>
                        <m:rPr>
                          <m:nor/>
                        </m:rPr>
                        <a:rPr lang="cs-CZ" b="0" i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cs-CZ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</m:acc>
                      <m:r>
                        <a:rPr lang="cs-CZ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chemeClr val="accent5">
                      <a:lumMod val="50000"/>
                    </a:schemeClr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16" name="Obdélní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9495" y="4293096"/>
                <a:ext cx="1886286" cy="54348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33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15" grpId="0"/>
      <p:bldP spid="12" grpId="0"/>
      <p:bldP spid="4" grpId="0"/>
      <p:bldP spid="17" grpId="0"/>
      <p:bldP spid="18" grpId="0"/>
      <p:bldP spid="19" grpId="0"/>
      <p:bldP spid="20" grpId="0"/>
      <p:bldP spid="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" r="11961" b="60811"/>
          <a:stretch>
            <a:fillRect/>
          </a:stretch>
        </p:blipFill>
        <p:spPr bwMode="auto">
          <a:xfrm>
            <a:off x="5055046" y="879004"/>
            <a:ext cx="3505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7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52" b="5405"/>
          <a:stretch>
            <a:fillRect/>
          </a:stretch>
        </p:blipFill>
        <p:spPr bwMode="auto">
          <a:xfrm>
            <a:off x="5055046" y="764704"/>
            <a:ext cx="39814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941784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tři elektrické vektory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825514" y="1268760"/>
                <a:ext cx="2632458" cy="952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dirty="0" smtClean="0">
                    <a:solidFill>
                      <a:schemeClr val="accent1">
                        <a:lumMod val="50000"/>
                      </a:schemeClr>
                    </a:solidFill>
                    <a:latin typeface="+mn-lt"/>
                  </a:rPr>
                  <a:t>elektrická indukce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</m:acc>
                      <m:r>
                        <a:rPr lang="cs-CZ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  <m:r>
                        <a:rPr lang="cs-CZ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cs-CZ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cs-CZ" dirty="0">
                  <a:solidFill>
                    <a:schemeClr val="accent1">
                      <a:lumMod val="50000"/>
                    </a:schemeClr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14" y="1268760"/>
                <a:ext cx="2632458" cy="952697"/>
              </a:xfrm>
              <a:prstGeom prst="rect">
                <a:avLst/>
              </a:prstGeom>
              <a:blipFill rotWithShape="1">
                <a:blip r:embed="rId3"/>
                <a:stretch>
                  <a:fillRect l="-3472" t="-5128" r="-16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délník 17"/>
              <p:cNvSpPr/>
              <p:nvPr/>
            </p:nvSpPr>
            <p:spPr>
              <a:xfrm>
                <a:off x="5220072" y="5032226"/>
                <a:ext cx="3689151" cy="955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∯"/>
                          <m:ctrlPr>
                            <a:rPr lang="cs-CZ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</m:acc>
                          <m:r>
                            <a:rPr lang="cs-CZ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lang="cs-CZ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cs-CZ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r>
                        <a:rPr lang="cs-CZ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cs-CZ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cs-CZ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chemeClr val="accent5">
                      <a:lumMod val="50000"/>
                    </a:schemeClr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18" name="Obdélní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032226"/>
                <a:ext cx="3689151" cy="9555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ovéPole 19"/>
          <p:cNvSpPr txBox="1"/>
          <p:nvPr/>
        </p:nvSpPr>
        <p:spPr>
          <a:xfrm>
            <a:off x="769278" y="4551147"/>
            <a:ext cx="3010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elektrická polarizace</a:t>
            </a:r>
            <a:endParaRPr lang="cs-CZ" dirty="0">
              <a:solidFill>
                <a:schemeClr val="accent6">
                  <a:lumMod val="50000"/>
                </a:schemeClr>
              </a:solidFill>
              <a:ea typeface="Cambria Math"/>
            </a:endParaRPr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3563888" y="1556792"/>
            <a:ext cx="0" cy="1224136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3716288" y="1556792"/>
            <a:ext cx="0" cy="648072"/>
          </a:xfrm>
          <a:prstGeom prst="lin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3707904" y="2204864"/>
            <a:ext cx="0" cy="576064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3722762" y="2166764"/>
                <a:ext cx="459869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762" y="2166764"/>
                <a:ext cx="459869" cy="50642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3059832" y="1914467"/>
                <a:ext cx="483850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en-GB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1914467"/>
                <a:ext cx="483850" cy="50642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3728110" y="1628800"/>
                <a:ext cx="742704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GB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110" y="1628800"/>
                <a:ext cx="742704" cy="50642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817943" y="5104756"/>
                <a:ext cx="1833514" cy="98854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</m:acc>
                      <m:r>
                        <a:rPr lang="cs-CZ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cs-CZ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943" y="5104756"/>
                <a:ext cx="1833514" cy="9885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délník 26"/>
              <p:cNvSpPr/>
              <p:nvPr/>
            </p:nvSpPr>
            <p:spPr>
              <a:xfrm>
                <a:off x="2987824" y="5100527"/>
                <a:ext cx="2223686" cy="795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cs-CZ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cs-CZ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𝑆𝐿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𝑆𝐿</m:t>
                          </m:r>
                        </m:den>
                      </m:f>
                      <m:r>
                        <a:rPr lang="cs-CZ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Obdélník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100527"/>
                <a:ext cx="2223686" cy="79579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ine 24"/>
          <p:cNvSpPr>
            <a:spLocks noChangeShapeType="1"/>
          </p:cNvSpPr>
          <p:nvPr/>
        </p:nvSpPr>
        <p:spPr bwMode="auto">
          <a:xfrm flipH="1">
            <a:off x="4182631" y="2341226"/>
            <a:ext cx="1181454" cy="2690999"/>
          </a:xfrm>
          <a:prstGeom prst="lin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812879" y="2636912"/>
                <a:ext cx="1656031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</m:acc>
                      <m:r>
                        <a:rPr lang="cs-CZ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cs-CZ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cs-CZ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GB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79" y="2636912"/>
                <a:ext cx="1656031" cy="50642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délník 28"/>
              <p:cNvSpPr/>
              <p:nvPr/>
            </p:nvSpPr>
            <p:spPr>
              <a:xfrm>
                <a:off x="771501" y="3680759"/>
                <a:ext cx="5672707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</m:acc>
                      <m:r>
                        <a:rPr lang="cs-CZ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cs-CZ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  <m:r>
                        <a:rPr lang="cs-CZ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cs-CZ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cs-CZ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  <m:r>
                        <a:rPr lang="cs-CZ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cs-CZ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⃗"/>
                          <m:ctrlPr>
                            <a:rPr lang="cs-CZ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  <m:r>
                        <a:rPr lang="cs-CZ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cs-CZ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cs-CZ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GB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Obdélník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01" y="3680759"/>
                <a:ext cx="5672707" cy="50642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1441748" y="3151491"/>
                <a:ext cx="7344816" cy="493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cs-CZ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cs-CZ" dirty="0" smtClean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 … elektrická susceptibilita (lineární dielektrikum)</a:t>
                </a:r>
                <a:endParaRPr lang="en-GB" dirty="0">
                  <a:solidFill>
                    <a:schemeClr val="accent5">
                      <a:lumMod val="50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748" y="3151491"/>
                <a:ext cx="7344816" cy="493533"/>
              </a:xfrm>
              <a:prstGeom prst="rect">
                <a:avLst/>
              </a:prstGeom>
              <a:blipFill rotWithShape="1">
                <a:blip r:embed="rId12"/>
                <a:stretch>
                  <a:fillRect l="-249" t="-11111" b="-197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804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 animBg="1"/>
      <p:bldP spid="22" grpId="0" animBg="1"/>
      <p:bldP spid="24" grpId="0" animBg="1"/>
      <p:bldP spid="6" grpId="0"/>
      <p:bldP spid="25" grpId="0"/>
      <p:bldP spid="26" grpId="0"/>
      <p:bldP spid="7" grpId="0" animBg="1"/>
      <p:bldP spid="27" grpId="0"/>
      <p:bldP spid="28" grpId="0" animBg="1"/>
      <p:bldP spid="9" grpId="0"/>
      <p:bldP spid="29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5263191" cy="941784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na rozhraní dielektrik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971600" y="4384164"/>
                <a:ext cx="1868332" cy="10610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cs-CZ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cs-CZ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cs-CZ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384164"/>
                <a:ext cx="1868332" cy="10610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délník 22"/>
              <p:cNvSpPr/>
              <p:nvPr/>
            </p:nvSpPr>
            <p:spPr>
              <a:xfrm>
                <a:off x="899754" y="1916832"/>
                <a:ext cx="2232086" cy="955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∯"/>
                          <m:ctrlPr>
                            <a:rPr lang="cs-CZ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e>
                          </m:acc>
                          <m:r>
                            <a:rPr lang="cs-CZ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lang="cs-CZ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cs-CZ" dirty="0">
                  <a:solidFill>
                    <a:schemeClr val="accent1">
                      <a:lumMod val="50000"/>
                    </a:schemeClr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23" name="Obdélník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754" y="1916832"/>
                <a:ext cx="2232086" cy="9555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ovéPole 14"/>
          <p:cNvSpPr txBox="1"/>
          <p:nvPr/>
        </p:nvSpPr>
        <p:spPr>
          <a:xfrm>
            <a:off x="846634" y="2887158"/>
            <a:ext cx="2861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(žádný volný náboj)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7" name="Přímá spojnice 6"/>
          <p:cNvCxnSpPr/>
          <p:nvPr/>
        </p:nvCxnSpPr>
        <p:spPr bwMode="auto">
          <a:xfrm>
            <a:off x="5427257" y="1124744"/>
            <a:ext cx="0" cy="496855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4637058" y="1124744"/>
                <a:ext cx="6569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cs-CZ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058" y="1124744"/>
                <a:ext cx="656911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délník 20"/>
              <p:cNvSpPr/>
              <p:nvPr/>
            </p:nvSpPr>
            <p:spPr>
              <a:xfrm>
                <a:off x="5643281" y="1124744"/>
                <a:ext cx="6569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cs-CZ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Obdélní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281" y="1124744"/>
                <a:ext cx="656911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délník 21"/>
              <p:cNvSpPr/>
              <p:nvPr/>
            </p:nvSpPr>
            <p:spPr>
              <a:xfrm>
                <a:off x="4142110" y="2319263"/>
                <a:ext cx="3359766" cy="136819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cs-CZ" sz="28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cs-CZ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8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cs-CZ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cs-CZ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cs-CZ" sz="2800" i="1">
                              <a:solidFill>
                                <a:srgbClr val="4E67C8">
                                  <a:lumMod val="50000"/>
                                </a:srgb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solidFill>
                                <a:srgbClr val="4E67C8">
                                  <a:lumMod val="50000"/>
                                </a:srgb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800" i="1">
                              <a:solidFill>
                                <a:srgbClr val="4E67C8">
                                  <a:lumMod val="50000"/>
                                </a:srgbClr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cs-CZ" sz="2800" i="1">
                              <a:solidFill>
                                <a:srgbClr val="4E67C8">
                                  <a:lumMod val="50000"/>
                                </a:srgb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800" i="1">
                          <a:solidFill>
                            <a:srgbClr val="4E67C8">
                              <a:lumMod val="50000"/>
                            </a:srgb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cs-CZ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cs-CZ" sz="2800" i="1">
                              <a:solidFill>
                                <a:srgbClr val="4E67C8">
                                  <a:lumMod val="50000"/>
                                </a:srgb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i="1">
                              <a:solidFill>
                                <a:srgbClr val="4E67C8">
                                  <a:lumMod val="50000"/>
                                </a:srgb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800" i="1">
                              <a:solidFill>
                                <a:srgbClr val="4E67C8">
                                  <a:lumMod val="50000"/>
                                </a:srgbClr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cs-CZ" sz="2800" b="0" i="1" smtClean="0">
                              <a:solidFill>
                                <a:srgbClr val="4E67C8">
                                  <a:lumMod val="50000"/>
                                </a:srgb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Cambria Math"/>
                </a:endParaRPr>
              </a:p>
              <a:p>
                <a:r>
                  <a:rPr lang="cs-CZ" dirty="0" smtClean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Cambria Math"/>
                  </a:rPr>
                  <a:t>(normálové složky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cs-CZ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</m:acc>
                    <m:r>
                      <a:rPr lang="cs-CZ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,</m:t>
                    </m:r>
                    <m:acc>
                      <m:accPr>
                        <m:chr m:val="⃗"/>
                        <m:ctrlPr>
                          <a:rPr lang="cs-CZ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cs-CZ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cs-CZ" dirty="0" smtClean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Cambria Math"/>
                  </a:rPr>
                  <a:t>)</a:t>
                </a:r>
                <a:endParaRPr lang="cs-CZ" dirty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Cambria Math"/>
                </a:endParaRPr>
              </a:p>
            </p:txBody>
          </p:sp>
        </mc:Choice>
        <mc:Fallback xmlns="">
          <p:sp>
            <p:nvSpPr>
              <p:cNvPr id="22" name="Obdélní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110" y="2319263"/>
                <a:ext cx="3359766" cy="13681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ovéPole 24"/>
          <p:cNvSpPr txBox="1"/>
          <p:nvPr/>
        </p:nvSpPr>
        <p:spPr>
          <a:xfrm>
            <a:off x="880542" y="5301208"/>
            <a:ext cx="2251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(nevírové pole)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4214118" y="4725144"/>
                <a:ext cx="2305183" cy="92737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8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⇒</m:t>
                    </m:r>
                    <m:sSub>
                      <m:sSubPr>
                        <m:ctrlPr>
                          <a:rPr lang="cs-CZ" sz="28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cs-CZ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cs-CZ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cs-CZ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Cambria Math"/>
                  </a:rPr>
                  <a:t> </a:t>
                </a:r>
              </a:p>
              <a:p>
                <a:r>
                  <a:rPr lang="cs-CZ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Cambria Math"/>
                  </a:rPr>
                  <a:t>(tečné složky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cs-CZ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cs-CZ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Cambria Math"/>
                  </a:rPr>
                  <a:t>)</a:t>
                </a:r>
                <a:endParaRPr lang="cs-CZ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Cambria Math"/>
                </a:endParaRPr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118" y="4725144"/>
                <a:ext cx="2305183" cy="9273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03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15" grpId="0"/>
      <p:bldP spid="22" grpId="0" animBg="1"/>
      <p:bldP spid="25" grpId="0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3vektoryD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303213"/>
            <a:ext cx="6862763" cy="624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3306763"/>
            <a:ext cx="6294437" cy="341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248400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14450"/>
            <a:ext cx="7058025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390650"/>
            <a:ext cx="6943725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8" name="Group 10"/>
          <p:cNvGrpSpPr>
            <a:grpSpLocks/>
          </p:cNvGrpSpPr>
          <p:nvPr/>
        </p:nvGrpSpPr>
        <p:grpSpPr bwMode="auto">
          <a:xfrm>
            <a:off x="609600" y="1143000"/>
            <a:ext cx="4876800" cy="2743200"/>
            <a:chOff x="384" y="576"/>
            <a:chExt cx="3072" cy="1728"/>
          </a:xfrm>
        </p:grpSpPr>
        <p:sp>
          <p:nvSpPr>
            <p:cNvPr id="63491" name="Rectangle 3"/>
            <p:cNvSpPr>
              <a:spLocks noChangeArrowheads="1"/>
            </p:cNvSpPr>
            <p:nvPr/>
          </p:nvSpPr>
          <p:spPr bwMode="auto">
            <a:xfrm>
              <a:off x="384" y="2016"/>
              <a:ext cx="307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3493" name="Rectangle 5"/>
            <p:cNvSpPr>
              <a:spLocks noChangeArrowheads="1"/>
            </p:cNvSpPr>
            <p:nvPr/>
          </p:nvSpPr>
          <p:spPr bwMode="auto">
            <a:xfrm>
              <a:off x="384" y="576"/>
              <a:ext cx="307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3492" name="Oval 4"/>
          <p:cNvSpPr>
            <a:spLocks noChangeArrowheads="1"/>
          </p:cNvSpPr>
          <p:nvPr/>
        </p:nvSpPr>
        <p:spPr bwMode="auto">
          <a:xfrm>
            <a:off x="838200" y="1219200"/>
            <a:ext cx="304800" cy="3048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b="1"/>
              <a:t>+</a:t>
            </a:r>
          </a:p>
        </p:txBody>
      </p:sp>
      <p:sp>
        <p:nvSpPr>
          <p:cNvPr id="63495" name="Oval 7"/>
          <p:cNvSpPr>
            <a:spLocks noChangeArrowheads="1"/>
          </p:cNvSpPr>
          <p:nvPr/>
        </p:nvSpPr>
        <p:spPr bwMode="auto">
          <a:xfrm>
            <a:off x="838200" y="35052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/>
              <a:t>-</a:t>
            </a:r>
          </a:p>
        </p:txBody>
      </p:sp>
      <p:grpSp>
        <p:nvGrpSpPr>
          <p:cNvPr id="63499" name="Group 11"/>
          <p:cNvGrpSpPr>
            <a:grpSpLocks/>
          </p:cNvGrpSpPr>
          <p:nvPr/>
        </p:nvGrpSpPr>
        <p:grpSpPr bwMode="auto">
          <a:xfrm>
            <a:off x="838200" y="2438400"/>
            <a:ext cx="304800" cy="685800"/>
            <a:chOff x="528" y="1536"/>
            <a:chExt cx="192" cy="432"/>
          </a:xfrm>
        </p:grpSpPr>
        <p:sp>
          <p:nvSpPr>
            <p:cNvPr id="63496" name="Oval 8"/>
            <p:cNvSpPr>
              <a:spLocks noChangeArrowheads="1"/>
            </p:cNvSpPr>
            <p:nvPr/>
          </p:nvSpPr>
          <p:spPr bwMode="auto">
            <a:xfrm>
              <a:off x="528" y="1776"/>
              <a:ext cx="192" cy="192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b="1"/>
                <a:t>+</a:t>
              </a:r>
            </a:p>
          </p:txBody>
        </p:sp>
        <p:sp>
          <p:nvSpPr>
            <p:cNvPr id="63497" name="Line 9"/>
            <p:cNvSpPr>
              <a:spLocks noChangeShapeType="1"/>
            </p:cNvSpPr>
            <p:nvPr/>
          </p:nvSpPr>
          <p:spPr bwMode="auto">
            <a:xfrm flipV="1">
              <a:off x="624" y="1536"/>
              <a:ext cx="0" cy="24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2874963" y="304800"/>
            <a:ext cx="3394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9900"/>
                </a:solidFill>
                <a:latin typeface="Comic Sans MS" pitchFamily="66" charset="0"/>
              </a:rPr>
              <a:t>Nabíjení kondenzátoru</a:t>
            </a:r>
          </a:p>
        </p:txBody>
      </p:sp>
      <p:sp>
        <p:nvSpPr>
          <p:cNvPr id="63506" name="Oval 18"/>
          <p:cNvSpPr>
            <a:spLocks noChangeArrowheads="1"/>
          </p:cNvSpPr>
          <p:nvPr/>
        </p:nvSpPr>
        <p:spPr bwMode="auto">
          <a:xfrm>
            <a:off x="4267200" y="3505200"/>
            <a:ext cx="304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/>
              <a:t>-</a:t>
            </a:r>
          </a:p>
        </p:txBody>
      </p:sp>
      <p:grpSp>
        <p:nvGrpSpPr>
          <p:cNvPr id="63508" name="Group 20"/>
          <p:cNvGrpSpPr>
            <a:grpSpLocks/>
          </p:cNvGrpSpPr>
          <p:nvPr/>
        </p:nvGrpSpPr>
        <p:grpSpPr bwMode="auto">
          <a:xfrm>
            <a:off x="1676400" y="1219200"/>
            <a:ext cx="381000" cy="2590800"/>
            <a:chOff x="912" y="768"/>
            <a:chExt cx="240" cy="1632"/>
          </a:xfrm>
        </p:grpSpPr>
        <p:sp>
          <p:nvSpPr>
            <p:cNvPr id="63501" name="Oval 13"/>
            <p:cNvSpPr>
              <a:spLocks noChangeArrowheads="1"/>
            </p:cNvSpPr>
            <p:nvPr/>
          </p:nvSpPr>
          <p:spPr bwMode="auto">
            <a:xfrm>
              <a:off x="960" y="2208"/>
              <a:ext cx="192" cy="19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/>
                <a:t>-</a:t>
              </a:r>
            </a:p>
          </p:txBody>
        </p:sp>
        <p:sp>
          <p:nvSpPr>
            <p:cNvPr id="63507" name="Oval 19"/>
            <p:cNvSpPr>
              <a:spLocks noChangeArrowheads="1"/>
            </p:cNvSpPr>
            <p:nvPr/>
          </p:nvSpPr>
          <p:spPr bwMode="auto">
            <a:xfrm>
              <a:off x="912" y="768"/>
              <a:ext cx="192" cy="192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b="1"/>
                <a:t>+</a:t>
              </a:r>
            </a:p>
          </p:txBody>
        </p:sp>
      </p:grpSp>
      <p:grpSp>
        <p:nvGrpSpPr>
          <p:cNvPr id="63509" name="Group 21"/>
          <p:cNvGrpSpPr>
            <a:grpSpLocks/>
          </p:cNvGrpSpPr>
          <p:nvPr/>
        </p:nvGrpSpPr>
        <p:grpSpPr bwMode="auto">
          <a:xfrm>
            <a:off x="2514600" y="1219200"/>
            <a:ext cx="381000" cy="2590800"/>
            <a:chOff x="912" y="768"/>
            <a:chExt cx="240" cy="1632"/>
          </a:xfrm>
        </p:grpSpPr>
        <p:sp>
          <p:nvSpPr>
            <p:cNvPr id="63510" name="Oval 22"/>
            <p:cNvSpPr>
              <a:spLocks noChangeArrowheads="1"/>
            </p:cNvSpPr>
            <p:nvPr/>
          </p:nvSpPr>
          <p:spPr bwMode="auto">
            <a:xfrm>
              <a:off x="960" y="2208"/>
              <a:ext cx="192" cy="19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/>
                <a:t>-</a:t>
              </a:r>
            </a:p>
          </p:txBody>
        </p:sp>
        <p:sp>
          <p:nvSpPr>
            <p:cNvPr id="63511" name="Oval 23"/>
            <p:cNvSpPr>
              <a:spLocks noChangeArrowheads="1"/>
            </p:cNvSpPr>
            <p:nvPr/>
          </p:nvSpPr>
          <p:spPr bwMode="auto">
            <a:xfrm>
              <a:off x="912" y="768"/>
              <a:ext cx="192" cy="192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b="1"/>
                <a:t>+</a:t>
              </a:r>
            </a:p>
          </p:txBody>
        </p:sp>
      </p:grpSp>
      <p:grpSp>
        <p:nvGrpSpPr>
          <p:cNvPr id="63512" name="Group 24"/>
          <p:cNvGrpSpPr>
            <a:grpSpLocks/>
          </p:cNvGrpSpPr>
          <p:nvPr/>
        </p:nvGrpSpPr>
        <p:grpSpPr bwMode="auto">
          <a:xfrm>
            <a:off x="3429000" y="1219200"/>
            <a:ext cx="381000" cy="2590800"/>
            <a:chOff x="912" y="768"/>
            <a:chExt cx="240" cy="1632"/>
          </a:xfrm>
        </p:grpSpPr>
        <p:sp>
          <p:nvSpPr>
            <p:cNvPr id="63513" name="Oval 25"/>
            <p:cNvSpPr>
              <a:spLocks noChangeArrowheads="1"/>
            </p:cNvSpPr>
            <p:nvPr/>
          </p:nvSpPr>
          <p:spPr bwMode="auto">
            <a:xfrm>
              <a:off x="960" y="2208"/>
              <a:ext cx="192" cy="19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/>
                <a:t>-</a:t>
              </a:r>
            </a:p>
          </p:txBody>
        </p:sp>
        <p:sp>
          <p:nvSpPr>
            <p:cNvPr id="63514" name="Oval 26"/>
            <p:cNvSpPr>
              <a:spLocks noChangeArrowheads="1"/>
            </p:cNvSpPr>
            <p:nvPr/>
          </p:nvSpPr>
          <p:spPr bwMode="auto">
            <a:xfrm>
              <a:off x="912" y="768"/>
              <a:ext cx="192" cy="192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b="1"/>
                <a:t>+</a:t>
              </a:r>
            </a:p>
          </p:txBody>
        </p:sp>
      </p:grpSp>
      <p:grpSp>
        <p:nvGrpSpPr>
          <p:cNvPr id="63516" name="Group 28"/>
          <p:cNvGrpSpPr>
            <a:grpSpLocks/>
          </p:cNvGrpSpPr>
          <p:nvPr/>
        </p:nvGrpSpPr>
        <p:grpSpPr bwMode="auto">
          <a:xfrm>
            <a:off x="4800600" y="1219200"/>
            <a:ext cx="381000" cy="2590800"/>
            <a:chOff x="912" y="768"/>
            <a:chExt cx="240" cy="1632"/>
          </a:xfrm>
        </p:grpSpPr>
        <p:sp>
          <p:nvSpPr>
            <p:cNvPr id="63517" name="Oval 29"/>
            <p:cNvSpPr>
              <a:spLocks noChangeArrowheads="1"/>
            </p:cNvSpPr>
            <p:nvPr/>
          </p:nvSpPr>
          <p:spPr bwMode="auto">
            <a:xfrm>
              <a:off x="960" y="2208"/>
              <a:ext cx="192" cy="19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/>
                <a:t>-</a:t>
              </a:r>
            </a:p>
          </p:txBody>
        </p:sp>
        <p:sp>
          <p:nvSpPr>
            <p:cNvPr id="63518" name="Oval 30"/>
            <p:cNvSpPr>
              <a:spLocks noChangeArrowheads="1"/>
            </p:cNvSpPr>
            <p:nvPr/>
          </p:nvSpPr>
          <p:spPr bwMode="auto">
            <a:xfrm>
              <a:off x="912" y="768"/>
              <a:ext cx="192" cy="192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b="1"/>
                <a:t>+</a:t>
              </a:r>
            </a:p>
          </p:txBody>
        </p:sp>
      </p:grpSp>
      <p:grpSp>
        <p:nvGrpSpPr>
          <p:cNvPr id="63519" name="Group 31"/>
          <p:cNvGrpSpPr>
            <a:grpSpLocks/>
          </p:cNvGrpSpPr>
          <p:nvPr/>
        </p:nvGrpSpPr>
        <p:grpSpPr bwMode="auto">
          <a:xfrm>
            <a:off x="4267200" y="1676400"/>
            <a:ext cx="304800" cy="685800"/>
            <a:chOff x="528" y="1536"/>
            <a:chExt cx="192" cy="432"/>
          </a:xfrm>
        </p:grpSpPr>
        <p:sp>
          <p:nvSpPr>
            <p:cNvPr id="63520" name="Oval 32"/>
            <p:cNvSpPr>
              <a:spLocks noChangeArrowheads="1"/>
            </p:cNvSpPr>
            <p:nvPr/>
          </p:nvSpPr>
          <p:spPr bwMode="auto">
            <a:xfrm>
              <a:off x="528" y="1776"/>
              <a:ext cx="192" cy="192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b="1"/>
                <a:t>+</a:t>
              </a:r>
            </a:p>
          </p:txBody>
        </p:sp>
        <p:sp>
          <p:nvSpPr>
            <p:cNvPr id="63521" name="Line 33"/>
            <p:cNvSpPr>
              <a:spLocks noChangeShapeType="1"/>
            </p:cNvSpPr>
            <p:nvPr/>
          </p:nvSpPr>
          <p:spPr bwMode="auto">
            <a:xfrm flipV="1">
              <a:off x="624" y="1536"/>
              <a:ext cx="0" cy="24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3527" name="Group 39"/>
          <p:cNvGrpSpPr>
            <a:grpSpLocks/>
          </p:cNvGrpSpPr>
          <p:nvPr/>
        </p:nvGrpSpPr>
        <p:grpSpPr bwMode="auto">
          <a:xfrm>
            <a:off x="1295400" y="1600200"/>
            <a:ext cx="3733800" cy="1828800"/>
            <a:chOff x="816" y="1008"/>
            <a:chExt cx="2352" cy="1152"/>
          </a:xfrm>
        </p:grpSpPr>
        <p:sp>
          <p:nvSpPr>
            <p:cNvPr id="63522" name="Line 34"/>
            <p:cNvSpPr>
              <a:spLocks noChangeShapeType="1"/>
            </p:cNvSpPr>
            <p:nvPr/>
          </p:nvSpPr>
          <p:spPr bwMode="auto">
            <a:xfrm>
              <a:off x="816" y="1008"/>
              <a:ext cx="0" cy="115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523" name="Line 35"/>
            <p:cNvSpPr>
              <a:spLocks noChangeShapeType="1"/>
            </p:cNvSpPr>
            <p:nvPr/>
          </p:nvSpPr>
          <p:spPr bwMode="auto">
            <a:xfrm>
              <a:off x="1440" y="1008"/>
              <a:ext cx="0" cy="115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524" name="Line 36"/>
            <p:cNvSpPr>
              <a:spLocks noChangeShapeType="1"/>
            </p:cNvSpPr>
            <p:nvPr/>
          </p:nvSpPr>
          <p:spPr bwMode="auto">
            <a:xfrm>
              <a:off x="2016" y="1008"/>
              <a:ext cx="0" cy="115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525" name="Line 37"/>
            <p:cNvSpPr>
              <a:spLocks noChangeShapeType="1"/>
            </p:cNvSpPr>
            <p:nvPr/>
          </p:nvSpPr>
          <p:spPr bwMode="auto">
            <a:xfrm>
              <a:off x="2592" y="1008"/>
              <a:ext cx="0" cy="115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526" name="Line 38"/>
            <p:cNvSpPr>
              <a:spLocks noChangeShapeType="1"/>
            </p:cNvSpPr>
            <p:nvPr/>
          </p:nvSpPr>
          <p:spPr bwMode="auto">
            <a:xfrm>
              <a:off x="3168" y="1008"/>
              <a:ext cx="0" cy="115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3528" name="Text Box 40"/>
          <p:cNvSpPr txBox="1">
            <a:spLocks noChangeArrowheads="1"/>
          </p:cNvSpPr>
          <p:nvPr/>
        </p:nvSpPr>
        <p:spPr bwMode="auto">
          <a:xfrm>
            <a:off x="3276600" y="2206625"/>
            <a:ext cx="455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3200" b="1" i="1">
                <a:solidFill>
                  <a:srgbClr val="0000FF"/>
                </a:solidFill>
                <a:latin typeface="Arial" pitchFamily="34" charset="0"/>
              </a:rPr>
              <a:t>E</a:t>
            </a:r>
          </a:p>
        </p:txBody>
      </p:sp>
      <p:sp>
        <p:nvSpPr>
          <p:cNvPr id="63529" name="Line 41"/>
          <p:cNvSpPr>
            <a:spLocks noChangeShapeType="1"/>
          </p:cNvSpPr>
          <p:nvPr/>
        </p:nvSpPr>
        <p:spPr bwMode="auto">
          <a:xfrm>
            <a:off x="4419600" y="2362200"/>
            <a:ext cx="0" cy="838200"/>
          </a:xfrm>
          <a:prstGeom prst="line">
            <a:avLst/>
          </a:prstGeom>
          <a:noFill/>
          <a:ln w="57150">
            <a:solidFill>
              <a:srgbClr val="CC3399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530" name="Text Box 42"/>
          <p:cNvSpPr txBox="1">
            <a:spLocks noChangeArrowheads="1"/>
          </p:cNvSpPr>
          <p:nvPr/>
        </p:nvSpPr>
        <p:spPr bwMode="auto">
          <a:xfrm>
            <a:off x="4419600" y="2436813"/>
            <a:ext cx="536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800" b="1" i="1">
                <a:solidFill>
                  <a:srgbClr val="CC3399"/>
                </a:solidFill>
                <a:latin typeface="Arial" pitchFamily="34" charset="0"/>
              </a:rPr>
              <a:t>F</a:t>
            </a:r>
            <a:r>
              <a:rPr lang="cs-CZ" sz="2800" b="1" i="1" baseline="-25000">
                <a:solidFill>
                  <a:srgbClr val="CC3399"/>
                </a:solidFill>
                <a:latin typeface="Arial" pitchFamily="34" charset="0"/>
              </a:rPr>
              <a:t>e</a:t>
            </a:r>
            <a:endParaRPr lang="cs-CZ" sz="2800" b="1" i="1">
              <a:solidFill>
                <a:srgbClr val="CC3399"/>
              </a:solidFill>
              <a:latin typeface="Arial" pitchFamily="34" charset="0"/>
            </a:endParaRPr>
          </a:p>
        </p:txBody>
      </p:sp>
      <p:graphicFrame>
        <p:nvGraphicFramePr>
          <p:cNvPr id="63531" name="Object 43"/>
          <p:cNvGraphicFramePr>
            <a:graphicFrameLocks noChangeAspect="1"/>
          </p:cNvGraphicFramePr>
          <p:nvPr/>
        </p:nvGraphicFramePr>
        <p:xfrm>
          <a:off x="5562600" y="2438400"/>
          <a:ext cx="33528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42" name="Rovnice" r:id="rId3" imgW="1104840" imgH="228600" progId="Equation.3">
                  <p:embed/>
                </p:oleObj>
              </mc:Choice>
              <mc:Fallback>
                <p:oleObj name="Rovnice" r:id="rId3" imgW="1104840" imgH="22860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438400"/>
                        <a:ext cx="3352800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33" name="Object 45"/>
          <p:cNvGraphicFramePr>
            <a:graphicFrameLocks noChangeAspect="1"/>
          </p:cNvGraphicFramePr>
          <p:nvPr/>
        </p:nvGraphicFramePr>
        <p:xfrm>
          <a:off x="7162800" y="990600"/>
          <a:ext cx="12954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43" name="Rovnice" r:id="rId5" imgW="571320" imgH="431640" progId="Equation.3">
                  <p:embed/>
                </p:oleObj>
              </mc:Choice>
              <mc:Fallback>
                <p:oleObj name="Rovnice" r:id="rId5" imgW="571320" imgH="43164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990600"/>
                        <a:ext cx="1295400" cy="97631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99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34" name="Object 46"/>
          <p:cNvGraphicFramePr>
            <a:graphicFrameLocks noChangeAspect="1"/>
          </p:cNvGraphicFramePr>
          <p:nvPr/>
        </p:nvGraphicFramePr>
        <p:xfrm>
          <a:off x="4267200" y="4191000"/>
          <a:ext cx="38862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44" name="Rovnice" r:id="rId7" imgW="1942920" imgH="533160" progId="Equation.3">
                  <p:embed/>
                </p:oleObj>
              </mc:Choice>
              <mc:Fallback>
                <p:oleObj name="Rovnice" r:id="rId7" imgW="1942920" imgH="53316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191000"/>
                        <a:ext cx="3886200" cy="106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35" name="Line 47"/>
          <p:cNvSpPr>
            <a:spLocks noChangeShapeType="1"/>
          </p:cNvSpPr>
          <p:nvPr/>
        </p:nvSpPr>
        <p:spPr bwMode="auto">
          <a:xfrm>
            <a:off x="7812088" y="1989138"/>
            <a:ext cx="417512" cy="525462"/>
          </a:xfrm>
          <a:prstGeom prst="line">
            <a:avLst/>
          </a:prstGeom>
          <a:noFill/>
          <a:ln w="12700">
            <a:solidFill>
              <a:srgbClr val="FF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63536" name="Object 48"/>
          <p:cNvGraphicFramePr>
            <a:graphicFrameLocks noChangeAspect="1"/>
          </p:cNvGraphicFramePr>
          <p:nvPr/>
        </p:nvGraphicFramePr>
        <p:xfrm>
          <a:off x="4267200" y="5637213"/>
          <a:ext cx="28448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45" name="Rovnice" r:id="rId9" imgW="1422360" imgH="431640" progId="Equation.3">
                  <p:embed/>
                </p:oleObj>
              </mc:Choice>
              <mc:Fallback>
                <p:oleObj name="Rovnice" r:id="rId9" imgW="1422360" imgH="43164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637213"/>
                        <a:ext cx="2844800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37" name="Object 49"/>
          <p:cNvGraphicFramePr>
            <a:graphicFrameLocks noChangeAspect="1"/>
          </p:cNvGraphicFramePr>
          <p:nvPr/>
        </p:nvGraphicFramePr>
        <p:xfrm>
          <a:off x="7113588" y="5484813"/>
          <a:ext cx="957262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46" name="Equation" r:id="rId11" imgW="330120" imgH="368280" progId="Equation.DSMT4">
                  <p:embed/>
                </p:oleObj>
              </mc:Choice>
              <mc:Fallback>
                <p:oleObj name="Equation" r:id="rId11" imgW="330120" imgH="36828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3588" y="5484813"/>
                        <a:ext cx="957262" cy="1068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38" name="Oval 50"/>
          <p:cNvSpPr>
            <a:spLocks noChangeArrowheads="1"/>
          </p:cNvSpPr>
          <p:nvPr/>
        </p:nvSpPr>
        <p:spPr bwMode="auto">
          <a:xfrm>
            <a:off x="6096000" y="5561013"/>
            <a:ext cx="609600" cy="990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539" name="Text Box 51"/>
          <p:cNvSpPr txBox="1">
            <a:spLocks noChangeArrowheads="1"/>
          </p:cNvSpPr>
          <p:nvPr/>
        </p:nvSpPr>
        <p:spPr bwMode="auto">
          <a:xfrm>
            <a:off x="228600" y="4343400"/>
            <a:ext cx="3505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>
                <a:solidFill>
                  <a:srgbClr val="FF9900"/>
                </a:solidFill>
                <a:latin typeface="Comic Sans MS" pitchFamily="66" charset="0"/>
              </a:rPr>
              <a:t>Mechanická práce při nabíjení kondenzátoru</a:t>
            </a:r>
          </a:p>
        </p:txBody>
      </p:sp>
      <p:sp>
        <p:nvSpPr>
          <p:cNvPr id="63540" name="Text Box 52"/>
          <p:cNvSpPr txBox="1">
            <a:spLocks noChangeArrowheads="1"/>
          </p:cNvSpPr>
          <p:nvPr/>
        </p:nvSpPr>
        <p:spPr bwMode="auto">
          <a:xfrm>
            <a:off x="233363" y="5791200"/>
            <a:ext cx="327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9900"/>
                </a:solidFill>
                <a:latin typeface="Comic Sans MS" pitchFamily="66" charset="0"/>
              </a:rPr>
              <a:t>Energie kondenzátoru</a:t>
            </a:r>
          </a:p>
        </p:txBody>
      </p:sp>
      <p:sp>
        <p:nvSpPr>
          <p:cNvPr id="63541" name="Text Box 53"/>
          <p:cNvSpPr txBox="1">
            <a:spLocks noChangeArrowheads="1"/>
          </p:cNvSpPr>
          <p:nvPr/>
        </p:nvSpPr>
        <p:spPr bwMode="auto">
          <a:xfrm>
            <a:off x="5937250" y="518001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1/C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6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6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63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 autoUpdateAnimBg="0"/>
      <p:bldP spid="63495" grpId="0" animBg="1" autoUpdateAnimBg="0"/>
      <p:bldP spid="63506" grpId="0" animBg="1" autoUpdateAnimBg="0"/>
      <p:bldP spid="63528" grpId="0" autoUpdateAnimBg="0"/>
      <p:bldP spid="63529" grpId="0" animBg="1"/>
      <p:bldP spid="63530" grpId="0" autoUpdateAnimBg="0"/>
      <p:bldP spid="63535" grpId="0" animBg="1"/>
      <p:bldP spid="63538" grpId="0" animBg="1"/>
      <p:bldP spid="63539" grpId="0" autoUpdateAnimBg="0"/>
      <p:bldP spid="63540" grpId="0" autoUpdateAnimBg="0"/>
      <p:bldP spid="6354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12" y="990600"/>
            <a:ext cx="5181600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05064"/>
            <a:ext cx="4610100" cy="26336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nabíjení kondenzátoru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2258008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85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06" name="Group 1110"/>
          <p:cNvGrpSpPr>
            <a:grpSpLocks/>
          </p:cNvGrpSpPr>
          <p:nvPr/>
        </p:nvGrpSpPr>
        <p:grpSpPr bwMode="auto">
          <a:xfrm>
            <a:off x="2374900" y="1979613"/>
            <a:ext cx="5778500" cy="2816225"/>
            <a:chOff x="1496" y="1247"/>
            <a:chExt cx="3640" cy="1774"/>
          </a:xfrm>
        </p:grpSpPr>
        <p:sp>
          <p:nvSpPr>
            <p:cNvPr id="81937" name="Line 1041"/>
            <p:cNvSpPr>
              <a:spLocks noChangeShapeType="1"/>
            </p:cNvSpPr>
            <p:nvPr/>
          </p:nvSpPr>
          <p:spPr bwMode="auto">
            <a:xfrm flipV="1">
              <a:off x="4679" y="1247"/>
              <a:ext cx="1" cy="706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934" name="Line 1038"/>
            <p:cNvSpPr>
              <a:spLocks noChangeShapeType="1"/>
            </p:cNvSpPr>
            <p:nvPr/>
          </p:nvSpPr>
          <p:spPr bwMode="auto">
            <a:xfrm rot="5400000" flipV="1">
              <a:off x="3889" y="456"/>
              <a:ext cx="0" cy="1599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936" name="Line 1040"/>
            <p:cNvSpPr>
              <a:spLocks noChangeShapeType="1"/>
            </p:cNvSpPr>
            <p:nvPr/>
          </p:nvSpPr>
          <p:spPr bwMode="auto">
            <a:xfrm rot="5400000" flipV="1">
              <a:off x="3868" y="2212"/>
              <a:ext cx="0" cy="1599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938" name="Line 1042"/>
            <p:cNvSpPr>
              <a:spLocks noChangeShapeType="1"/>
            </p:cNvSpPr>
            <p:nvPr/>
          </p:nvSpPr>
          <p:spPr bwMode="auto">
            <a:xfrm flipV="1">
              <a:off x="4675" y="2315"/>
              <a:ext cx="0" cy="706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940" name="Rectangle 1044"/>
            <p:cNvSpPr>
              <a:spLocks noChangeArrowheads="1"/>
            </p:cNvSpPr>
            <p:nvPr/>
          </p:nvSpPr>
          <p:spPr bwMode="auto">
            <a:xfrm>
              <a:off x="4214" y="1916"/>
              <a:ext cx="922" cy="12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942" name="Rectangle 1046"/>
            <p:cNvSpPr>
              <a:spLocks noChangeArrowheads="1"/>
            </p:cNvSpPr>
            <p:nvPr/>
          </p:nvSpPr>
          <p:spPr bwMode="auto">
            <a:xfrm>
              <a:off x="4214" y="2187"/>
              <a:ext cx="922" cy="12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933" name="Line 1037"/>
            <p:cNvSpPr>
              <a:spLocks noChangeShapeType="1"/>
            </p:cNvSpPr>
            <p:nvPr/>
          </p:nvSpPr>
          <p:spPr bwMode="auto">
            <a:xfrm rot="5400000" flipV="1">
              <a:off x="2296" y="456"/>
              <a:ext cx="0" cy="1599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935" name="Line 1039"/>
            <p:cNvSpPr>
              <a:spLocks noChangeShapeType="1"/>
            </p:cNvSpPr>
            <p:nvPr/>
          </p:nvSpPr>
          <p:spPr bwMode="auto">
            <a:xfrm rot="5400000" flipV="1">
              <a:off x="2296" y="2212"/>
              <a:ext cx="0" cy="1599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2005" name="Group 1109"/>
          <p:cNvGrpSpPr>
            <a:grpSpLocks/>
          </p:cNvGrpSpPr>
          <p:nvPr/>
        </p:nvGrpSpPr>
        <p:grpSpPr bwMode="auto">
          <a:xfrm>
            <a:off x="1290638" y="1993900"/>
            <a:ext cx="2300287" cy="2801938"/>
            <a:chOff x="813" y="1256"/>
            <a:chExt cx="1449" cy="1765"/>
          </a:xfrm>
        </p:grpSpPr>
        <p:sp>
          <p:nvSpPr>
            <p:cNvPr id="81930" name="Line 1034"/>
            <p:cNvSpPr>
              <a:spLocks noChangeShapeType="1"/>
            </p:cNvSpPr>
            <p:nvPr/>
          </p:nvSpPr>
          <p:spPr bwMode="auto">
            <a:xfrm flipV="1">
              <a:off x="1505" y="1256"/>
              <a:ext cx="0" cy="706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931" name="Line 1035"/>
            <p:cNvSpPr>
              <a:spLocks noChangeShapeType="1"/>
            </p:cNvSpPr>
            <p:nvPr/>
          </p:nvSpPr>
          <p:spPr bwMode="auto">
            <a:xfrm flipV="1">
              <a:off x="1501" y="2315"/>
              <a:ext cx="0" cy="706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81932" name="Group 1036"/>
            <p:cNvGrpSpPr>
              <a:grpSpLocks/>
            </p:cNvGrpSpPr>
            <p:nvPr/>
          </p:nvGrpSpPr>
          <p:grpSpPr bwMode="auto">
            <a:xfrm>
              <a:off x="813" y="1950"/>
              <a:ext cx="1353" cy="384"/>
              <a:chOff x="660" y="1632"/>
              <a:chExt cx="1056" cy="288"/>
            </a:xfrm>
          </p:grpSpPr>
          <p:sp>
            <p:nvSpPr>
              <p:cNvPr id="81928" name="Rectangle 1032"/>
              <p:cNvSpPr>
                <a:spLocks noChangeArrowheads="1"/>
              </p:cNvSpPr>
              <p:nvPr/>
            </p:nvSpPr>
            <p:spPr bwMode="auto">
              <a:xfrm>
                <a:off x="660" y="1632"/>
                <a:ext cx="1056" cy="48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1929" name="Rectangle 1033"/>
              <p:cNvSpPr>
                <a:spLocks noChangeArrowheads="1"/>
              </p:cNvSpPr>
              <p:nvPr/>
            </p:nvSpPr>
            <p:spPr bwMode="auto">
              <a:xfrm>
                <a:off x="852" y="1776"/>
                <a:ext cx="672" cy="144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81943" name="Text Box 1047"/>
            <p:cNvSpPr txBox="1">
              <a:spLocks noChangeArrowheads="1"/>
            </p:cNvSpPr>
            <p:nvPr/>
          </p:nvSpPr>
          <p:spPr bwMode="auto">
            <a:xfrm>
              <a:off x="2016" y="1680"/>
              <a:ext cx="2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 dirty="0">
                  <a:solidFill>
                    <a:srgbClr val="FF0000"/>
                  </a:solidFill>
                </a:rPr>
                <a:t>+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1979" name="Group 1083"/>
          <p:cNvGrpSpPr>
            <a:grpSpLocks/>
          </p:cNvGrpSpPr>
          <p:nvPr/>
        </p:nvGrpSpPr>
        <p:grpSpPr bwMode="auto">
          <a:xfrm>
            <a:off x="2203450" y="2452688"/>
            <a:ext cx="417513" cy="1865312"/>
            <a:chOff x="1388" y="1545"/>
            <a:chExt cx="263" cy="1175"/>
          </a:xfrm>
        </p:grpSpPr>
        <p:grpSp>
          <p:nvGrpSpPr>
            <p:cNvPr id="81969" name="Group 1073"/>
            <p:cNvGrpSpPr>
              <a:grpSpLocks/>
            </p:cNvGrpSpPr>
            <p:nvPr/>
          </p:nvGrpSpPr>
          <p:grpSpPr bwMode="auto">
            <a:xfrm>
              <a:off x="1388" y="2316"/>
              <a:ext cx="259" cy="404"/>
              <a:chOff x="1397" y="2316"/>
              <a:chExt cx="259" cy="404"/>
            </a:xfrm>
          </p:grpSpPr>
          <p:sp>
            <p:nvSpPr>
              <p:cNvPr id="81966" name="Oval 1070"/>
              <p:cNvSpPr>
                <a:spLocks noChangeArrowheads="1"/>
              </p:cNvSpPr>
              <p:nvPr/>
            </p:nvSpPr>
            <p:spPr bwMode="auto">
              <a:xfrm>
                <a:off x="1405" y="2462"/>
                <a:ext cx="194" cy="193"/>
              </a:xfrm>
              <a:prstGeom prst="ellipse">
                <a:avLst/>
              </a:prstGeom>
              <a:solidFill>
                <a:srgbClr val="00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1967" name="Text Box 1071"/>
              <p:cNvSpPr txBox="1">
                <a:spLocks noChangeArrowheads="1"/>
              </p:cNvSpPr>
              <p:nvPr/>
            </p:nvSpPr>
            <p:spPr bwMode="auto">
              <a:xfrm>
                <a:off x="1397" y="2316"/>
                <a:ext cx="25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3600" b="1">
                    <a:solidFill>
                      <a:srgbClr val="CCCC00"/>
                    </a:solidFill>
                  </a:rPr>
                  <a:t>-</a:t>
                </a:r>
                <a:endParaRPr lang="en-GB"/>
              </a:p>
            </p:txBody>
          </p:sp>
        </p:grpSp>
        <p:grpSp>
          <p:nvGrpSpPr>
            <p:cNvPr id="81973" name="Group 1077"/>
            <p:cNvGrpSpPr>
              <a:grpSpLocks/>
            </p:cNvGrpSpPr>
            <p:nvPr/>
          </p:nvGrpSpPr>
          <p:grpSpPr bwMode="auto">
            <a:xfrm>
              <a:off x="1392" y="1545"/>
              <a:ext cx="259" cy="327"/>
              <a:chOff x="1391" y="1269"/>
              <a:chExt cx="259" cy="327"/>
            </a:xfrm>
          </p:grpSpPr>
          <p:sp>
            <p:nvSpPr>
              <p:cNvPr id="81974" name="Oval 1078"/>
              <p:cNvSpPr>
                <a:spLocks noChangeArrowheads="1"/>
              </p:cNvSpPr>
              <p:nvPr/>
            </p:nvSpPr>
            <p:spPr bwMode="auto">
              <a:xfrm>
                <a:off x="1413" y="1343"/>
                <a:ext cx="194" cy="19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1975" name="Text Box 1079"/>
              <p:cNvSpPr txBox="1">
                <a:spLocks noChangeArrowheads="1"/>
              </p:cNvSpPr>
              <p:nvPr/>
            </p:nvSpPr>
            <p:spPr bwMode="auto">
              <a:xfrm>
                <a:off x="1391" y="1269"/>
                <a:ext cx="25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800" b="1">
                    <a:solidFill>
                      <a:srgbClr val="CCCC00"/>
                    </a:solidFill>
                  </a:rPr>
                  <a:t>+</a:t>
                </a:r>
                <a:endParaRPr lang="en-GB"/>
              </a:p>
            </p:txBody>
          </p:sp>
        </p:grpSp>
      </p:grpSp>
      <p:grpSp>
        <p:nvGrpSpPr>
          <p:cNvPr id="81980" name="Group 1084"/>
          <p:cNvGrpSpPr>
            <a:grpSpLocks/>
          </p:cNvGrpSpPr>
          <p:nvPr/>
        </p:nvGrpSpPr>
        <p:grpSpPr bwMode="auto">
          <a:xfrm>
            <a:off x="2208213" y="2014538"/>
            <a:ext cx="412750" cy="2709862"/>
            <a:chOff x="1391" y="1269"/>
            <a:chExt cx="260" cy="1707"/>
          </a:xfrm>
        </p:grpSpPr>
        <p:grpSp>
          <p:nvGrpSpPr>
            <p:cNvPr id="81970" name="Group 1074"/>
            <p:cNvGrpSpPr>
              <a:grpSpLocks/>
            </p:cNvGrpSpPr>
            <p:nvPr/>
          </p:nvGrpSpPr>
          <p:grpSpPr bwMode="auto">
            <a:xfrm>
              <a:off x="1391" y="1269"/>
              <a:ext cx="259" cy="327"/>
              <a:chOff x="1391" y="1269"/>
              <a:chExt cx="259" cy="327"/>
            </a:xfrm>
          </p:grpSpPr>
          <p:sp>
            <p:nvSpPr>
              <p:cNvPr id="81953" name="Oval 1057"/>
              <p:cNvSpPr>
                <a:spLocks noChangeArrowheads="1"/>
              </p:cNvSpPr>
              <p:nvPr/>
            </p:nvSpPr>
            <p:spPr bwMode="auto">
              <a:xfrm>
                <a:off x="1413" y="1343"/>
                <a:ext cx="194" cy="19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1954" name="Text Box 1058"/>
              <p:cNvSpPr txBox="1">
                <a:spLocks noChangeArrowheads="1"/>
              </p:cNvSpPr>
              <p:nvPr/>
            </p:nvSpPr>
            <p:spPr bwMode="auto">
              <a:xfrm>
                <a:off x="1391" y="1269"/>
                <a:ext cx="25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800" b="1">
                    <a:solidFill>
                      <a:srgbClr val="CCCC00"/>
                    </a:solidFill>
                  </a:rPr>
                  <a:t>+</a:t>
                </a:r>
                <a:endParaRPr lang="en-GB"/>
              </a:p>
            </p:txBody>
          </p:sp>
        </p:grpSp>
        <p:grpSp>
          <p:nvGrpSpPr>
            <p:cNvPr id="81976" name="Group 1080"/>
            <p:cNvGrpSpPr>
              <a:grpSpLocks/>
            </p:cNvGrpSpPr>
            <p:nvPr/>
          </p:nvGrpSpPr>
          <p:grpSpPr bwMode="auto">
            <a:xfrm>
              <a:off x="1392" y="2572"/>
              <a:ext cx="259" cy="404"/>
              <a:chOff x="1397" y="2316"/>
              <a:chExt cx="259" cy="404"/>
            </a:xfrm>
          </p:grpSpPr>
          <p:sp>
            <p:nvSpPr>
              <p:cNvPr id="81977" name="Oval 1081"/>
              <p:cNvSpPr>
                <a:spLocks noChangeArrowheads="1"/>
              </p:cNvSpPr>
              <p:nvPr/>
            </p:nvSpPr>
            <p:spPr bwMode="auto">
              <a:xfrm>
                <a:off x="1405" y="2462"/>
                <a:ext cx="194" cy="193"/>
              </a:xfrm>
              <a:prstGeom prst="ellipse">
                <a:avLst/>
              </a:prstGeom>
              <a:solidFill>
                <a:srgbClr val="00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1978" name="Text Box 1082"/>
              <p:cNvSpPr txBox="1">
                <a:spLocks noChangeArrowheads="1"/>
              </p:cNvSpPr>
              <p:nvPr/>
            </p:nvSpPr>
            <p:spPr bwMode="auto">
              <a:xfrm>
                <a:off x="1397" y="2316"/>
                <a:ext cx="25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3600" b="1">
                    <a:solidFill>
                      <a:srgbClr val="CCCC00"/>
                    </a:solidFill>
                  </a:rPr>
                  <a:t>-</a:t>
                </a:r>
                <a:endParaRPr lang="en-GB"/>
              </a:p>
            </p:txBody>
          </p:sp>
        </p:grpSp>
      </p:grpSp>
      <p:grpSp>
        <p:nvGrpSpPr>
          <p:cNvPr id="82001" name="Group 1105"/>
          <p:cNvGrpSpPr>
            <a:grpSpLocks/>
          </p:cNvGrpSpPr>
          <p:nvPr/>
        </p:nvGrpSpPr>
        <p:grpSpPr bwMode="auto">
          <a:xfrm>
            <a:off x="731838" y="3016250"/>
            <a:ext cx="411162" cy="869950"/>
            <a:chOff x="461" y="1852"/>
            <a:chExt cx="259" cy="548"/>
          </a:xfrm>
        </p:grpSpPr>
        <p:sp>
          <p:nvSpPr>
            <p:cNvPr id="81988" name="Line 1092"/>
            <p:cNvSpPr>
              <a:spLocks noChangeShapeType="1"/>
            </p:cNvSpPr>
            <p:nvPr/>
          </p:nvSpPr>
          <p:spPr bwMode="auto">
            <a:xfrm>
              <a:off x="566" y="1872"/>
              <a:ext cx="0" cy="52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81985" name="Group 1089"/>
            <p:cNvGrpSpPr>
              <a:grpSpLocks/>
            </p:cNvGrpSpPr>
            <p:nvPr/>
          </p:nvGrpSpPr>
          <p:grpSpPr bwMode="auto">
            <a:xfrm>
              <a:off x="461" y="1852"/>
              <a:ext cx="259" cy="404"/>
              <a:chOff x="1397" y="2316"/>
              <a:chExt cx="259" cy="404"/>
            </a:xfrm>
          </p:grpSpPr>
          <p:sp>
            <p:nvSpPr>
              <p:cNvPr id="81986" name="Oval 1090"/>
              <p:cNvSpPr>
                <a:spLocks noChangeArrowheads="1"/>
              </p:cNvSpPr>
              <p:nvPr/>
            </p:nvSpPr>
            <p:spPr bwMode="auto">
              <a:xfrm>
                <a:off x="1405" y="2462"/>
                <a:ext cx="194" cy="193"/>
              </a:xfrm>
              <a:prstGeom prst="ellipse">
                <a:avLst/>
              </a:prstGeom>
              <a:solidFill>
                <a:srgbClr val="00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1987" name="Text Box 1091"/>
              <p:cNvSpPr txBox="1">
                <a:spLocks noChangeArrowheads="1"/>
              </p:cNvSpPr>
              <p:nvPr/>
            </p:nvSpPr>
            <p:spPr bwMode="auto">
              <a:xfrm>
                <a:off x="1397" y="2316"/>
                <a:ext cx="25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3600" b="1">
                    <a:solidFill>
                      <a:srgbClr val="CCCC00"/>
                    </a:solidFill>
                  </a:rPr>
                  <a:t>-</a:t>
                </a:r>
                <a:endParaRPr lang="en-GB"/>
              </a:p>
            </p:txBody>
          </p:sp>
        </p:grpSp>
      </p:grpSp>
      <p:grpSp>
        <p:nvGrpSpPr>
          <p:cNvPr id="82003" name="Group 1107"/>
          <p:cNvGrpSpPr>
            <a:grpSpLocks/>
          </p:cNvGrpSpPr>
          <p:nvPr/>
        </p:nvGrpSpPr>
        <p:grpSpPr bwMode="auto">
          <a:xfrm>
            <a:off x="3962400" y="3048000"/>
            <a:ext cx="609600" cy="914400"/>
            <a:chOff x="2496" y="1920"/>
            <a:chExt cx="384" cy="576"/>
          </a:xfrm>
        </p:grpSpPr>
        <p:sp>
          <p:nvSpPr>
            <p:cNvPr id="81991" name="Line 1095"/>
            <p:cNvSpPr>
              <a:spLocks noChangeShapeType="1"/>
            </p:cNvSpPr>
            <p:nvPr/>
          </p:nvSpPr>
          <p:spPr bwMode="auto">
            <a:xfrm>
              <a:off x="2496" y="1920"/>
              <a:ext cx="0" cy="576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992" name="Text Box 1096"/>
            <p:cNvSpPr txBox="1">
              <a:spLocks noChangeArrowheads="1"/>
            </p:cNvSpPr>
            <p:nvPr/>
          </p:nvSpPr>
          <p:spPr bwMode="auto">
            <a:xfrm>
              <a:off x="2496" y="2025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2800" b="1" i="1">
                  <a:solidFill>
                    <a:srgbClr val="00B050"/>
                  </a:solidFill>
                  <a:latin typeface="+mn-lt"/>
                </a:defRPr>
              </a:lvl1pPr>
            </a:lstStyle>
            <a:p>
              <a:r>
                <a:rPr lang="en-GB" dirty="0"/>
                <a:t>E</a:t>
              </a:r>
            </a:p>
          </p:txBody>
        </p:sp>
      </p:grpSp>
      <p:grpSp>
        <p:nvGrpSpPr>
          <p:cNvPr id="82004" name="Group 1108"/>
          <p:cNvGrpSpPr>
            <a:grpSpLocks/>
          </p:cNvGrpSpPr>
          <p:nvPr/>
        </p:nvGrpSpPr>
        <p:grpSpPr bwMode="auto">
          <a:xfrm>
            <a:off x="4405313" y="2971800"/>
            <a:ext cx="776287" cy="1136650"/>
            <a:chOff x="2775" y="1902"/>
            <a:chExt cx="489" cy="716"/>
          </a:xfrm>
        </p:grpSpPr>
        <p:sp>
          <p:nvSpPr>
            <p:cNvPr id="81993" name="Line 1097"/>
            <p:cNvSpPr>
              <a:spLocks noChangeShapeType="1"/>
            </p:cNvSpPr>
            <p:nvPr/>
          </p:nvSpPr>
          <p:spPr bwMode="auto">
            <a:xfrm rot="10800000">
              <a:off x="2880" y="1902"/>
              <a:ext cx="1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994" name="Text Box 1098"/>
            <p:cNvSpPr txBox="1">
              <a:spLocks noChangeArrowheads="1"/>
            </p:cNvSpPr>
            <p:nvPr/>
          </p:nvSpPr>
          <p:spPr bwMode="auto">
            <a:xfrm>
              <a:off x="2880" y="2016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800" b="1" i="1" dirty="0">
                  <a:solidFill>
                    <a:srgbClr val="FF0000"/>
                  </a:solidFill>
                  <a:latin typeface="+mn-lt"/>
                </a:rPr>
                <a:t>F</a:t>
              </a:r>
              <a:r>
                <a:rPr lang="en-GB" sz="2800" b="1" baseline="-25000" dirty="0">
                  <a:solidFill>
                    <a:srgbClr val="FF0000"/>
                  </a:solidFill>
                  <a:latin typeface="+mn-lt"/>
                </a:rPr>
                <a:t>e</a:t>
              </a:r>
              <a:endParaRPr lang="en-GB" dirty="0">
                <a:latin typeface="+mn-lt"/>
              </a:endParaRPr>
            </a:p>
          </p:txBody>
        </p:sp>
        <p:grpSp>
          <p:nvGrpSpPr>
            <p:cNvPr id="81998" name="Group 1102"/>
            <p:cNvGrpSpPr>
              <a:grpSpLocks/>
            </p:cNvGrpSpPr>
            <p:nvPr/>
          </p:nvGrpSpPr>
          <p:grpSpPr bwMode="auto">
            <a:xfrm>
              <a:off x="2775" y="2214"/>
              <a:ext cx="259" cy="404"/>
              <a:chOff x="1397" y="2316"/>
              <a:chExt cx="259" cy="404"/>
            </a:xfrm>
          </p:grpSpPr>
          <p:sp>
            <p:nvSpPr>
              <p:cNvPr id="81999" name="Oval 1103"/>
              <p:cNvSpPr>
                <a:spLocks noChangeArrowheads="1"/>
              </p:cNvSpPr>
              <p:nvPr/>
            </p:nvSpPr>
            <p:spPr bwMode="auto">
              <a:xfrm>
                <a:off x="1405" y="2462"/>
                <a:ext cx="194" cy="193"/>
              </a:xfrm>
              <a:prstGeom prst="ellipse">
                <a:avLst/>
              </a:prstGeom>
              <a:solidFill>
                <a:srgbClr val="00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000" name="Text Box 1104"/>
              <p:cNvSpPr txBox="1">
                <a:spLocks noChangeArrowheads="1"/>
              </p:cNvSpPr>
              <p:nvPr/>
            </p:nvSpPr>
            <p:spPr bwMode="auto">
              <a:xfrm>
                <a:off x="1397" y="2316"/>
                <a:ext cx="25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3600" b="1">
                    <a:solidFill>
                      <a:srgbClr val="CCCC00"/>
                    </a:solidFill>
                  </a:rPr>
                  <a:t>-</a:t>
                </a:r>
                <a:endParaRPr lang="en-GB"/>
              </a:p>
            </p:txBody>
          </p:sp>
        </p:grpSp>
      </p:grpSp>
      <p:grpSp>
        <p:nvGrpSpPr>
          <p:cNvPr id="82020" name="Group 1124"/>
          <p:cNvGrpSpPr>
            <a:grpSpLocks/>
          </p:cNvGrpSpPr>
          <p:nvPr/>
        </p:nvGrpSpPr>
        <p:grpSpPr bwMode="auto">
          <a:xfrm>
            <a:off x="4343400" y="5195888"/>
            <a:ext cx="914400" cy="519112"/>
            <a:chOff x="2400" y="3159"/>
            <a:chExt cx="576" cy="327"/>
          </a:xfrm>
        </p:grpSpPr>
        <p:sp>
          <p:nvSpPr>
            <p:cNvPr id="82018" name="Line 1122"/>
            <p:cNvSpPr>
              <a:spLocks noChangeShapeType="1"/>
            </p:cNvSpPr>
            <p:nvPr/>
          </p:nvSpPr>
          <p:spPr bwMode="auto">
            <a:xfrm rot="-16188063">
              <a:off x="2687" y="2881"/>
              <a:ext cx="1" cy="576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019" name="Text Box 1123"/>
            <p:cNvSpPr txBox="1">
              <a:spLocks noChangeArrowheads="1"/>
            </p:cNvSpPr>
            <p:nvPr/>
          </p:nvSpPr>
          <p:spPr bwMode="auto">
            <a:xfrm>
              <a:off x="2592" y="3159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2800" b="1" i="1">
                  <a:solidFill>
                    <a:srgbClr val="00B050"/>
                  </a:solidFill>
                  <a:latin typeface="+mn-lt"/>
                </a:defRPr>
              </a:lvl1pPr>
            </a:lstStyle>
            <a:p>
              <a:r>
                <a:rPr lang="en-GB" dirty="0"/>
                <a:t>E</a:t>
              </a:r>
            </a:p>
          </p:txBody>
        </p:sp>
      </p:grpSp>
      <p:grpSp>
        <p:nvGrpSpPr>
          <p:cNvPr id="82029" name="Group 1133"/>
          <p:cNvGrpSpPr>
            <a:grpSpLocks/>
          </p:cNvGrpSpPr>
          <p:nvPr/>
        </p:nvGrpSpPr>
        <p:grpSpPr bwMode="auto">
          <a:xfrm>
            <a:off x="4419600" y="1066800"/>
            <a:ext cx="914400" cy="533400"/>
            <a:chOff x="2784" y="768"/>
            <a:chExt cx="576" cy="336"/>
          </a:xfrm>
        </p:grpSpPr>
        <p:sp>
          <p:nvSpPr>
            <p:cNvPr id="82022" name="Line 1126"/>
            <p:cNvSpPr>
              <a:spLocks noChangeShapeType="1"/>
            </p:cNvSpPr>
            <p:nvPr/>
          </p:nvSpPr>
          <p:spPr bwMode="auto">
            <a:xfrm rot="-16176123">
              <a:off x="3071" y="816"/>
              <a:ext cx="1" cy="576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023" name="Text Box 1127"/>
            <p:cNvSpPr txBox="1">
              <a:spLocks noChangeArrowheads="1"/>
            </p:cNvSpPr>
            <p:nvPr/>
          </p:nvSpPr>
          <p:spPr bwMode="auto">
            <a:xfrm>
              <a:off x="2928" y="76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800" b="1" i="1" dirty="0">
                  <a:solidFill>
                    <a:srgbClr val="00B050"/>
                  </a:solidFill>
                  <a:latin typeface="+mn-lt"/>
                </a:rPr>
                <a:t>E</a:t>
              </a:r>
              <a:endParaRPr lang="en-GB" i="1" dirty="0">
                <a:solidFill>
                  <a:srgbClr val="00B050"/>
                </a:solidFill>
                <a:latin typeface="+mn-lt"/>
              </a:endParaRPr>
            </a:p>
          </p:txBody>
        </p:sp>
      </p:grpSp>
      <p:grpSp>
        <p:nvGrpSpPr>
          <p:cNvPr id="82028" name="Group 1132"/>
          <p:cNvGrpSpPr>
            <a:grpSpLocks/>
          </p:cNvGrpSpPr>
          <p:nvPr/>
        </p:nvGrpSpPr>
        <p:grpSpPr bwMode="auto">
          <a:xfrm>
            <a:off x="5334000" y="1995488"/>
            <a:ext cx="609600" cy="2743200"/>
            <a:chOff x="3360" y="1257"/>
            <a:chExt cx="384" cy="1728"/>
          </a:xfrm>
        </p:grpSpPr>
        <p:sp>
          <p:nvSpPr>
            <p:cNvPr id="82026" name="Line 1130"/>
            <p:cNvSpPr>
              <a:spLocks noChangeShapeType="1"/>
            </p:cNvSpPr>
            <p:nvPr/>
          </p:nvSpPr>
          <p:spPr bwMode="auto">
            <a:xfrm>
              <a:off x="3360" y="1257"/>
              <a:ext cx="0" cy="1728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027" name="Text Box 1131"/>
            <p:cNvSpPr txBox="1">
              <a:spLocks noChangeArrowheads="1"/>
            </p:cNvSpPr>
            <p:nvPr/>
          </p:nvSpPr>
          <p:spPr bwMode="auto">
            <a:xfrm>
              <a:off x="3360" y="1872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800" b="1" i="1" dirty="0">
                  <a:solidFill>
                    <a:srgbClr val="0066FF"/>
                  </a:solidFill>
                  <a:latin typeface="+mn-lt"/>
                </a:rPr>
                <a:t>U</a:t>
              </a:r>
              <a:endParaRPr lang="en-GB" dirty="0">
                <a:latin typeface="+mn-lt"/>
              </a:endParaRPr>
            </a:p>
          </p:txBody>
        </p:sp>
      </p:grpSp>
      <p:grpSp>
        <p:nvGrpSpPr>
          <p:cNvPr id="82031" name="Group 1135"/>
          <p:cNvGrpSpPr>
            <a:grpSpLocks/>
          </p:cNvGrpSpPr>
          <p:nvPr/>
        </p:nvGrpSpPr>
        <p:grpSpPr bwMode="auto">
          <a:xfrm>
            <a:off x="7245350" y="3633788"/>
            <a:ext cx="411163" cy="641350"/>
            <a:chOff x="1397" y="2316"/>
            <a:chExt cx="259" cy="404"/>
          </a:xfrm>
        </p:grpSpPr>
        <p:sp>
          <p:nvSpPr>
            <p:cNvPr id="82032" name="Oval 1136"/>
            <p:cNvSpPr>
              <a:spLocks noChangeArrowheads="1"/>
            </p:cNvSpPr>
            <p:nvPr/>
          </p:nvSpPr>
          <p:spPr bwMode="auto">
            <a:xfrm>
              <a:off x="1405" y="2462"/>
              <a:ext cx="194" cy="193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033" name="Text Box 1137"/>
            <p:cNvSpPr txBox="1">
              <a:spLocks noChangeArrowheads="1"/>
            </p:cNvSpPr>
            <p:nvPr/>
          </p:nvSpPr>
          <p:spPr bwMode="auto">
            <a:xfrm>
              <a:off x="1397" y="2316"/>
              <a:ext cx="25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600" b="1">
                  <a:solidFill>
                    <a:srgbClr val="CCCC00"/>
                  </a:solidFill>
                </a:rPr>
                <a:t>-</a:t>
              </a:r>
              <a:endParaRPr lang="en-GB"/>
            </a:p>
          </p:txBody>
        </p:sp>
      </p:grpSp>
      <p:grpSp>
        <p:nvGrpSpPr>
          <p:cNvPr id="82034" name="Group 1138"/>
          <p:cNvGrpSpPr>
            <a:grpSpLocks/>
          </p:cNvGrpSpPr>
          <p:nvPr/>
        </p:nvGrpSpPr>
        <p:grpSpPr bwMode="auto">
          <a:xfrm>
            <a:off x="7237413" y="2466975"/>
            <a:ext cx="411162" cy="519113"/>
            <a:chOff x="1391" y="1269"/>
            <a:chExt cx="259" cy="327"/>
          </a:xfrm>
        </p:grpSpPr>
        <p:sp>
          <p:nvSpPr>
            <p:cNvPr id="82035" name="Oval 1139"/>
            <p:cNvSpPr>
              <a:spLocks noChangeArrowheads="1"/>
            </p:cNvSpPr>
            <p:nvPr/>
          </p:nvSpPr>
          <p:spPr bwMode="auto">
            <a:xfrm>
              <a:off x="1413" y="1343"/>
              <a:ext cx="194" cy="1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036" name="Text Box 1140"/>
            <p:cNvSpPr txBox="1">
              <a:spLocks noChangeArrowheads="1"/>
            </p:cNvSpPr>
            <p:nvPr/>
          </p:nvSpPr>
          <p:spPr bwMode="auto">
            <a:xfrm>
              <a:off x="1391" y="1269"/>
              <a:ext cx="25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800" b="1">
                  <a:solidFill>
                    <a:srgbClr val="CCCC00"/>
                  </a:solidFill>
                </a:rPr>
                <a:t>+</a:t>
              </a:r>
              <a:endParaRPr lang="en-GB"/>
            </a:p>
          </p:txBody>
        </p:sp>
      </p:grpSp>
      <p:grpSp>
        <p:nvGrpSpPr>
          <p:cNvPr id="82038" name="Group 1142"/>
          <p:cNvGrpSpPr>
            <a:grpSpLocks/>
          </p:cNvGrpSpPr>
          <p:nvPr/>
        </p:nvGrpSpPr>
        <p:grpSpPr bwMode="auto">
          <a:xfrm>
            <a:off x="7235825" y="2014538"/>
            <a:ext cx="411163" cy="519112"/>
            <a:chOff x="1391" y="1269"/>
            <a:chExt cx="259" cy="327"/>
          </a:xfrm>
        </p:grpSpPr>
        <p:sp>
          <p:nvSpPr>
            <p:cNvPr id="82039" name="Oval 1143"/>
            <p:cNvSpPr>
              <a:spLocks noChangeArrowheads="1"/>
            </p:cNvSpPr>
            <p:nvPr/>
          </p:nvSpPr>
          <p:spPr bwMode="auto">
            <a:xfrm>
              <a:off x="1413" y="1343"/>
              <a:ext cx="194" cy="1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040" name="Text Box 1144"/>
            <p:cNvSpPr txBox="1">
              <a:spLocks noChangeArrowheads="1"/>
            </p:cNvSpPr>
            <p:nvPr/>
          </p:nvSpPr>
          <p:spPr bwMode="auto">
            <a:xfrm>
              <a:off x="1391" y="1269"/>
              <a:ext cx="25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800" b="1">
                  <a:solidFill>
                    <a:srgbClr val="CCCC00"/>
                  </a:solidFill>
                </a:rPr>
                <a:t>+</a:t>
              </a:r>
              <a:endParaRPr lang="en-GB"/>
            </a:p>
          </p:txBody>
        </p:sp>
      </p:grpSp>
      <p:grpSp>
        <p:nvGrpSpPr>
          <p:cNvPr id="82041" name="Group 1145"/>
          <p:cNvGrpSpPr>
            <a:grpSpLocks/>
          </p:cNvGrpSpPr>
          <p:nvPr/>
        </p:nvGrpSpPr>
        <p:grpSpPr bwMode="auto">
          <a:xfrm>
            <a:off x="7237413" y="4083050"/>
            <a:ext cx="411162" cy="641350"/>
            <a:chOff x="1397" y="2316"/>
            <a:chExt cx="259" cy="404"/>
          </a:xfrm>
        </p:grpSpPr>
        <p:sp>
          <p:nvSpPr>
            <p:cNvPr id="82042" name="Oval 1146"/>
            <p:cNvSpPr>
              <a:spLocks noChangeArrowheads="1"/>
            </p:cNvSpPr>
            <p:nvPr/>
          </p:nvSpPr>
          <p:spPr bwMode="auto">
            <a:xfrm>
              <a:off x="1405" y="2462"/>
              <a:ext cx="194" cy="193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043" name="Text Box 1147"/>
            <p:cNvSpPr txBox="1">
              <a:spLocks noChangeArrowheads="1"/>
            </p:cNvSpPr>
            <p:nvPr/>
          </p:nvSpPr>
          <p:spPr bwMode="auto">
            <a:xfrm>
              <a:off x="1397" y="2316"/>
              <a:ext cx="25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600" b="1">
                  <a:solidFill>
                    <a:srgbClr val="CCCC00"/>
                  </a:solidFill>
                </a:rPr>
                <a:t>-</a:t>
              </a:r>
              <a:endParaRPr lang="en-GB"/>
            </a:p>
          </p:txBody>
        </p:sp>
      </p:grpSp>
      <p:grpSp>
        <p:nvGrpSpPr>
          <p:cNvPr id="82045" name="Group 1149"/>
          <p:cNvGrpSpPr>
            <a:grpSpLocks/>
          </p:cNvGrpSpPr>
          <p:nvPr/>
        </p:nvGrpSpPr>
        <p:grpSpPr bwMode="auto">
          <a:xfrm>
            <a:off x="2819400" y="1719263"/>
            <a:ext cx="411163" cy="519112"/>
            <a:chOff x="1391" y="1269"/>
            <a:chExt cx="259" cy="327"/>
          </a:xfrm>
        </p:grpSpPr>
        <p:sp>
          <p:nvSpPr>
            <p:cNvPr id="82046" name="Oval 1150"/>
            <p:cNvSpPr>
              <a:spLocks noChangeArrowheads="1"/>
            </p:cNvSpPr>
            <p:nvPr/>
          </p:nvSpPr>
          <p:spPr bwMode="auto">
            <a:xfrm>
              <a:off x="1413" y="1343"/>
              <a:ext cx="194" cy="1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047" name="Text Box 1151"/>
            <p:cNvSpPr txBox="1">
              <a:spLocks noChangeArrowheads="1"/>
            </p:cNvSpPr>
            <p:nvPr/>
          </p:nvSpPr>
          <p:spPr bwMode="auto">
            <a:xfrm>
              <a:off x="1391" y="1269"/>
              <a:ext cx="25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800" b="1">
                  <a:solidFill>
                    <a:srgbClr val="CCCC00"/>
                  </a:solidFill>
                </a:rPr>
                <a:t>+</a:t>
              </a:r>
              <a:endParaRPr lang="en-GB"/>
            </a:p>
          </p:txBody>
        </p:sp>
      </p:grpSp>
      <p:grpSp>
        <p:nvGrpSpPr>
          <p:cNvPr id="82048" name="Group 1152"/>
          <p:cNvGrpSpPr>
            <a:grpSpLocks/>
          </p:cNvGrpSpPr>
          <p:nvPr/>
        </p:nvGrpSpPr>
        <p:grpSpPr bwMode="auto">
          <a:xfrm>
            <a:off x="2817813" y="4392613"/>
            <a:ext cx="411162" cy="641350"/>
            <a:chOff x="1397" y="2316"/>
            <a:chExt cx="259" cy="404"/>
          </a:xfrm>
        </p:grpSpPr>
        <p:sp>
          <p:nvSpPr>
            <p:cNvPr id="82049" name="Oval 1153"/>
            <p:cNvSpPr>
              <a:spLocks noChangeArrowheads="1"/>
            </p:cNvSpPr>
            <p:nvPr/>
          </p:nvSpPr>
          <p:spPr bwMode="auto">
            <a:xfrm>
              <a:off x="1405" y="2462"/>
              <a:ext cx="194" cy="193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050" name="Text Box 1154"/>
            <p:cNvSpPr txBox="1">
              <a:spLocks noChangeArrowheads="1"/>
            </p:cNvSpPr>
            <p:nvPr/>
          </p:nvSpPr>
          <p:spPr bwMode="auto">
            <a:xfrm>
              <a:off x="1397" y="2316"/>
              <a:ext cx="25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600" b="1">
                  <a:solidFill>
                    <a:srgbClr val="CCCC00"/>
                  </a:solidFill>
                </a:rPr>
                <a:t>-</a:t>
              </a:r>
              <a:endParaRPr lang="en-GB"/>
            </a:p>
          </p:txBody>
        </p:sp>
      </p:grpSp>
      <p:grpSp>
        <p:nvGrpSpPr>
          <p:cNvPr id="82051" name="Group 1155"/>
          <p:cNvGrpSpPr>
            <a:grpSpLocks/>
          </p:cNvGrpSpPr>
          <p:nvPr/>
        </p:nvGrpSpPr>
        <p:grpSpPr bwMode="auto">
          <a:xfrm>
            <a:off x="3429000" y="1724025"/>
            <a:ext cx="411163" cy="519113"/>
            <a:chOff x="1391" y="1269"/>
            <a:chExt cx="259" cy="327"/>
          </a:xfrm>
        </p:grpSpPr>
        <p:sp>
          <p:nvSpPr>
            <p:cNvPr id="82052" name="Oval 1156"/>
            <p:cNvSpPr>
              <a:spLocks noChangeArrowheads="1"/>
            </p:cNvSpPr>
            <p:nvPr/>
          </p:nvSpPr>
          <p:spPr bwMode="auto">
            <a:xfrm>
              <a:off x="1413" y="1343"/>
              <a:ext cx="194" cy="1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053" name="Text Box 1157"/>
            <p:cNvSpPr txBox="1">
              <a:spLocks noChangeArrowheads="1"/>
            </p:cNvSpPr>
            <p:nvPr/>
          </p:nvSpPr>
          <p:spPr bwMode="auto">
            <a:xfrm>
              <a:off x="1391" y="1269"/>
              <a:ext cx="25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800" b="1">
                  <a:solidFill>
                    <a:srgbClr val="CCCC00"/>
                  </a:solidFill>
                </a:rPr>
                <a:t>+</a:t>
              </a:r>
              <a:endParaRPr lang="en-GB"/>
            </a:p>
          </p:txBody>
        </p:sp>
      </p:grpSp>
      <p:grpSp>
        <p:nvGrpSpPr>
          <p:cNvPr id="82081" name="Group 1185"/>
          <p:cNvGrpSpPr>
            <a:grpSpLocks/>
          </p:cNvGrpSpPr>
          <p:nvPr/>
        </p:nvGrpSpPr>
        <p:grpSpPr bwMode="auto">
          <a:xfrm>
            <a:off x="4068763" y="1719263"/>
            <a:ext cx="411162" cy="519112"/>
            <a:chOff x="1391" y="1269"/>
            <a:chExt cx="259" cy="327"/>
          </a:xfrm>
        </p:grpSpPr>
        <p:sp>
          <p:nvSpPr>
            <p:cNvPr id="82082" name="Oval 1186"/>
            <p:cNvSpPr>
              <a:spLocks noChangeArrowheads="1"/>
            </p:cNvSpPr>
            <p:nvPr/>
          </p:nvSpPr>
          <p:spPr bwMode="auto">
            <a:xfrm>
              <a:off x="1413" y="1343"/>
              <a:ext cx="194" cy="1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083" name="Text Box 1187"/>
            <p:cNvSpPr txBox="1">
              <a:spLocks noChangeArrowheads="1"/>
            </p:cNvSpPr>
            <p:nvPr/>
          </p:nvSpPr>
          <p:spPr bwMode="auto">
            <a:xfrm>
              <a:off x="1391" y="1269"/>
              <a:ext cx="25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800" b="1">
                  <a:solidFill>
                    <a:srgbClr val="CCCC00"/>
                  </a:solidFill>
                </a:rPr>
                <a:t>+</a:t>
              </a:r>
              <a:endParaRPr lang="en-GB"/>
            </a:p>
          </p:txBody>
        </p:sp>
      </p:grpSp>
      <p:grpSp>
        <p:nvGrpSpPr>
          <p:cNvPr id="82084" name="Group 1188"/>
          <p:cNvGrpSpPr>
            <a:grpSpLocks/>
          </p:cNvGrpSpPr>
          <p:nvPr/>
        </p:nvGrpSpPr>
        <p:grpSpPr bwMode="auto">
          <a:xfrm>
            <a:off x="4724400" y="1724025"/>
            <a:ext cx="411163" cy="519113"/>
            <a:chOff x="1391" y="1269"/>
            <a:chExt cx="259" cy="327"/>
          </a:xfrm>
        </p:grpSpPr>
        <p:sp>
          <p:nvSpPr>
            <p:cNvPr id="82085" name="Oval 1189"/>
            <p:cNvSpPr>
              <a:spLocks noChangeArrowheads="1"/>
            </p:cNvSpPr>
            <p:nvPr/>
          </p:nvSpPr>
          <p:spPr bwMode="auto">
            <a:xfrm>
              <a:off x="1413" y="1343"/>
              <a:ext cx="194" cy="1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086" name="Text Box 1190"/>
            <p:cNvSpPr txBox="1">
              <a:spLocks noChangeArrowheads="1"/>
            </p:cNvSpPr>
            <p:nvPr/>
          </p:nvSpPr>
          <p:spPr bwMode="auto">
            <a:xfrm>
              <a:off x="1391" y="1269"/>
              <a:ext cx="25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800" b="1">
                  <a:solidFill>
                    <a:srgbClr val="CCCC00"/>
                  </a:solidFill>
                </a:rPr>
                <a:t>+</a:t>
              </a:r>
              <a:endParaRPr lang="en-GB"/>
            </a:p>
          </p:txBody>
        </p:sp>
      </p:grpSp>
      <p:grpSp>
        <p:nvGrpSpPr>
          <p:cNvPr id="82087" name="Group 1191"/>
          <p:cNvGrpSpPr>
            <a:grpSpLocks/>
          </p:cNvGrpSpPr>
          <p:nvPr/>
        </p:nvGrpSpPr>
        <p:grpSpPr bwMode="auto">
          <a:xfrm>
            <a:off x="5380038" y="1728788"/>
            <a:ext cx="411162" cy="519112"/>
            <a:chOff x="1391" y="1269"/>
            <a:chExt cx="259" cy="327"/>
          </a:xfrm>
        </p:grpSpPr>
        <p:sp>
          <p:nvSpPr>
            <p:cNvPr id="82088" name="Oval 1192"/>
            <p:cNvSpPr>
              <a:spLocks noChangeArrowheads="1"/>
            </p:cNvSpPr>
            <p:nvPr/>
          </p:nvSpPr>
          <p:spPr bwMode="auto">
            <a:xfrm>
              <a:off x="1413" y="1343"/>
              <a:ext cx="194" cy="1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089" name="Text Box 1193"/>
            <p:cNvSpPr txBox="1">
              <a:spLocks noChangeArrowheads="1"/>
            </p:cNvSpPr>
            <p:nvPr/>
          </p:nvSpPr>
          <p:spPr bwMode="auto">
            <a:xfrm>
              <a:off x="1391" y="1269"/>
              <a:ext cx="25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800" b="1">
                  <a:solidFill>
                    <a:srgbClr val="CCCC00"/>
                  </a:solidFill>
                </a:rPr>
                <a:t>+</a:t>
              </a:r>
              <a:endParaRPr lang="en-GB"/>
            </a:p>
          </p:txBody>
        </p:sp>
      </p:grpSp>
      <p:grpSp>
        <p:nvGrpSpPr>
          <p:cNvPr id="82090" name="Group 1194"/>
          <p:cNvGrpSpPr>
            <a:grpSpLocks/>
          </p:cNvGrpSpPr>
          <p:nvPr/>
        </p:nvGrpSpPr>
        <p:grpSpPr bwMode="auto">
          <a:xfrm>
            <a:off x="6035675" y="1733550"/>
            <a:ext cx="411163" cy="519113"/>
            <a:chOff x="1391" y="1269"/>
            <a:chExt cx="259" cy="327"/>
          </a:xfrm>
        </p:grpSpPr>
        <p:sp>
          <p:nvSpPr>
            <p:cNvPr id="82091" name="Oval 1195"/>
            <p:cNvSpPr>
              <a:spLocks noChangeArrowheads="1"/>
            </p:cNvSpPr>
            <p:nvPr/>
          </p:nvSpPr>
          <p:spPr bwMode="auto">
            <a:xfrm>
              <a:off x="1413" y="1343"/>
              <a:ext cx="194" cy="1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092" name="Text Box 1196"/>
            <p:cNvSpPr txBox="1">
              <a:spLocks noChangeArrowheads="1"/>
            </p:cNvSpPr>
            <p:nvPr/>
          </p:nvSpPr>
          <p:spPr bwMode="auto">
            <a:xfrm>
              <a:off x="1391" y="1269"/>
              <a:ext cx="25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800" b="1">
                  <a:solidFill>
                    <a:srgbClr val="CCCC00"/>
                  </a:solidFill>
                </a:rPr>
                <a:t>+</a:t>
              </a:r>
              <a:endParaRPr lang="en-GB"/>
            </a:p>
          </p:txBody>
        </p:sp>
      </p:grpSp>
      <p:grpSp>
        <p:nvGrpSpPr>
          <p:cNvPr id="82093" name="Group 1197"/>
          <p:cNvGrpSpPr>
            <a:grpSpLocks/>
          </p:cNvGrpSpPr>
          <p:nvPr/>
        </p:nvGrpSpPr>
        <p:grpSpPr bwMode="auto">
          <a:xfrm>
            <a:off x="6691313" y="1738313"/>
            <a:ext cx="411162" cy="519112"/>
            <a:chOff x="1391" y="1269"/>
            <a:chExt cx="259" cy="327"/>
          </a:xfrm>
        </p:grpSpPr>
        <p:sp>
          <p:nvSpPr>
            <p:cNvPr id="82094" name="Oval 1198"/>
            <p:cNvSpPr>
              <a:spLocks noChangeArrowheads="1"/>
            </p:cNvSpPr>
            <p:nvPr/>
          </p:nvSpPr>
          <p:spPr bwMode="auto">
            <a:xfrm>
              <a:off x="1413" y="1343"/>
              <a:ext cx="194" cy="1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095" name="Text Box 1199"/>
            <p:cNvSpPr txBox="1">
              <a:spLocks noChangeArrowheads="1"/>
            </p:cNvSpPr>
            <p:nvPr/>
          </p:nvSpPr>
          <p:spPr bwMode="auto">
            <a:xfrm>
              <a:off x="1391" y="1269"/>
              <a:ext cx="25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800" b="1">
                  <a:solidFill>
                    <a:srgbClr val="CCCC00"/>
                  </a:solidFill>
                </a:rPr>
                <a:t>+</a:t>
              </a:r>
              <a:endParaRPr lang="en-GB"/>
            </a:p>
          </p:txBody>
        </p:sp>
      </p:grpSp>
      <p:grpSp>
        <p:nvGrpSpPr>
          <p:cNvPr id="82099" name="Group 1203"/>
          <p:cNvGrpSpPr>
            <a:grpSpLocks/>
          </p:cNvGrpSpPr>
          <p:nvPr/>
        </p:nvGrpSpPr>
        <p:grpSpPr bwMode="auto">
          <a:xfrm>
            <a:off x="3441700" y="4391025"/>
            <a:ext cx="411163" cy="641350"/>
            <a:chOff x="1397" y="2316"/>
            <a:chExt cx="259" cy="404"/>
          </a:xfrm>
        </p:grpSpPr>
        <p:sp>
          <p:nvSpPr>
            <p:cNvPr id="82100" name="Oval 1204"/>
            <p:cNvSpPr>
              <a:spLocks noChangeArrowheads="1"/>
            </p:cNvSpPr>
            <p:nvPr/>
          </p:nvSpPr>
          <p:spPr bwMode="auto">
            <a:xfrm>
              <a:off x="1405" y="2462"/>
              <a:ext cx="194" cy="193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101" name="Text Box 1205"/>
            <p:cNvSpPr txBox="1">
              <a:spLocks noChangeArrowheads="1"/>
            </p:cNvSpPr>
            <p:nvPr/>
          </p:nvSpPr>
          <p:spPr bwMode="auto">
            <a:xfrm>
              <a:off x="1397" y="2316"/>
              <a:ext cx="25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600" b="1">
                  <a:solidFill>
                    <a:srgbClr val="CCCC00"/>
                  </a:solidFill>
                </a:rPr>
                <a:t>-</a:t>
              </a:r>
              <a:endParaRPr lang="en-GB"/>
            </a:p>
          </p:txBody>
        </p:sp>
      </p:grpSp>
      <p:grpSp>
        <p:nvGrpSpPr>
          <p:cNvPr id="82138" name="Group 1242"/>
          <p:cNvGrpSpPr>
            <a:grpSpLocks/>
          </p:cNvGrpSpPr>
          <p:nvPr/>
        </p:nvGrpSpPr>
        <p:grpSpPr bwMode="auto">
          <a:xfrm>
            <a:off x="4114800" y="4391025"/>
            <a:ext cx="411163" cy="641350"/>
            <a:chOff x="1397" y="2316"/>
            <a:chExt cx="259" cy="404"/>
          </a:xfrm>
        </p:grpSpPr>
        <p:sp>
          <p:nvSpPr>
            <p:cNvPr id="82139" name="Oval 1243"/>
            <p:cNvSpPr>
              <a:spLocks noChangeArrowheads="1"/>
            </p:cNvSpPr>
            <p:nvPr/>
          </p:nvSpPr>
          <p:spPr bwMode="auto">
            <a:xfrm>
              <a:off x="1405" y="2462"/>
              <a:ext cx="194" cy="193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140" name="Text Box 1244"/>
            <p:cNvSpPr txBox="1">
              <a:spLocks noChangeArrowheads="1"/>
            </p:cNvSpPr>
            <p:nvPr/>
          </p:nvSpPr>
          <p:spPr bwMode="auto">
            <a:xfrm>
              <a:off x="1397" y="2316"/>
              <a:ext cx="25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600" b="1">
                  <a:solidFill>
                    <a:srgbClr val="CCCC00"/>
                  </a:solidFill>
                </a:rPr>
                <a:t>-</a:t>
              </a:r>
              <a:endParaRPr lang="en-GB"/>
            </a:p>
          </p:txBody>
        </p:sp>
      </p:grpSp>
      <p:grpSp>
        <p:nvGrpSpPr>
          <p:cNvPr id="82156" name="Group 1260"/>
          <p:cNvGrpSpPr>
            <a:grpSpLocks/>
          </p:cNvGrpSpPr>
          <p:nvPr/>
        </p:nvGrpSpPr>
        <p:grpSpPr bwMode="auto">
          <a:xfrm>
            <a:off x="4781550" y="4391025"/>
            <a:ext cx="411163" cy="641350"/>
            <a:chOff x="1397" y="2316"/>
            <a:chExt cx="259" cy="404"/>
          </a:xfrm>
        </p:grpSpPr>
        <p:sp>
          <p:nvSpPr>
            <p:cNvPr id="82157" name="Oval 1261"/>
            <p:cNvSpPr>
              <a:spLocks noChangeArrowheads="1"/>
            </p:cNvSpPr>
            <p:nvPr/>
          </p:nvSpPr>
          <p:spPr bwMode="auto">
            <a:xfrm>
              <a:off x="1405" y="2462"/>
              <a:ext cx="194" cy="193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158" name="Text Box 1262"/>
            <p:cNvSpPr txBox="1">
              <a:spLocks noChangeArrowheads="1"/>
            </p:cNvSpPr>
            <p:nvPr/>
          </p:nvSpPr>
          <p:spPr bwMode="auto">
            <a:xfrm>
              <a:off x="1397" y="2316"/>
              <a:ext cx="25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600" b="1">
                  <a:solidFill>
                    <a:srgbClr val="CCCC00"/>
                  </a:solidFill>
                </a:rPr>
                <a:t>-</a:t>
              </a:r>
              <a:endParaRPr lang="en-GB"/>
            </a:p>
          </p:txBody>
        </p:sp>
      </p:grpSp>
      <p:grpSp>
        <p:nvGrpSpPr>
          <p:cNvPr id="82159" name="Group 1263"/>
          <p:cNvGrpSpPr>
            <a:grpSpLocks/>
          </p:cNvGrpSpPr>
          <p:nvPr/>
        </p:nvGrpSpPr>
        <p:grpSpPr bwMode="auto">
          <a:xfrm>
            <a:off x="5448300" y="4391025"/>
            <a:ext cx="411163" cy="641350"/>
            <a:chOff x="1397" y="2316"/>
            <a:chExt cx="259" cy="404"/>
          </a:xfrm>
        </p:grpSpPr>
        <p:sp>
          <p:nvSpPr>
            <p:cNvPr id="82160" name="Oval 1264"/>
            <p:cNvSpPr>
              <a:spLocks noChangeArrowheads="1"/>
            </p:cNvSpPr>
            <p:nvPr/>
          </p:nvSpPr>
          <p:spPr bwMode="auto">
            <a:xfrm>
              <a:off x="1405" y="2462"/>
              <a:ext cx="194" cy="193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161" name="Text Box 1265"/>
            <p:cNvSpPr txBox="1">
              <a:spLocks noChangeArrowheads="1"/>
            </p:cNvSpPr>
            <p:nvPr/>
          </p:nvSpPr>
          <p:spPr bwMode="auto">
            <a:xfrm>
              <a:off x="1397" y="2316"/>
              <a:ext cx="25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600" b="1">
                  <a:solidFill>
                    <a:srgbClr val="CCCC00"/>
                  </a:solidFill>
                </a:rPr>
                <a:t>-</a:t>
              </a:r>
              <a:endParaRPr lang="en-GB"/>
            </a:p>
          </p:txBody>
        </p:sp>
      </p:grpSp>
      <p:grpSp>
        <p:nvGrpSpPr>
          <p:cNvPr id="82162" name="Group 1266"/>
          <p:cNvGrpSpPr>
            <a:grpSpLocks/>
          </p:cNvGrpSpPr>
          <p:nvPr/>
        </p:nvGrpSpPr>
        <p:grpSpPr bwMode="auto">
          <a:xfrm>
            <a:off x="6115050" y="4391025"/>
            <a:ext cx="411163" cy="641350"/>
            <a:chOff x="1397" y="2316"/>
            <a:chExt cx="259" cy="404"/>
          </a:xfrm>
        </p:grpSpPr>
        <p:sp>
          <p:nvSpPr>
            <p:cNvPr id="82163" name="Oval 1267"/>
            <p:cNvSpPr>
              <a:spLocks noChangeArrowheads="1"/>
            </p:cNvSpPr>
            <p:nvPr/>
          </p:nvSpPr>
          <p:spPr bwMode="auto">
            <a:xfrm>
              <a:off x="1405" y="2462"/>
              <a:ext cx="194" cy="193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164" name="Text Box 1268"/>
            <p:cNvSpPr txBox="1">
              <a:spLocks noChangeArrowheads="1"/>
            </p:cNvSpPr>
            <p:nvPr/>
          </p:nvSpPr>
          <p:spPr bwMode="auto">
            <a:xfrm>
              <a:off x="1397" y="2316"/>
              <a:ext cx="25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600" b="1">
                  <a:solidFill>
                    <a:srgbClr val="CCCC00"/>
                  </a:solidFill>
                </a:rPr>
                <a:t>-</a:t>
              </a:r>
              <a:endParaRPr lang="en-GB"/>
            </a:p>
          </p:txBody>
        </p:sp>
      </p:grpSp>
      <p:grpSp>
        <p:nvGrpSpPr>
          <p:cNvPr id="82165" name="Group 1269"/>
          <p:cNvGrpSpPr>
            <a:grpSpLocks/>
          </p:cNvGrpSpPr>
          <p:nvPr/>
        </p:nvGrpSpPr>
        <p:grpSpPr bwMode="auto">
          <a:xfrm>
            <a:off x="6781800" y="4391025"/>
            <a:ext cx="411163" cy="641350"/>
            <a:chOff x="1397" y="2316"/>
            <a:chExt cx="259" cy="404"/>
          </a:xfrm>
        </p:grpSpPr>
        <p:sp>
          <p:nvSpPr>
            <p:cNvPr id="82166" name="Oval 1270"/>
            <p:cNvSpPr>
              <a:spLocks noChangeArrowheads="1"/>
            </p:cNvSpPr>
            <p:nvPr/>
          </p:nvSpPr>
          <p:spPr bwMode="auto">
            <a:xfrm>
              <a:off x="1405" y="2462"/>
              <a:ext cx="194" cy="193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167" name="Text Box 1271"/>
            <p:cNvSpPr txBox="1">
              <a:spLocks noChangeArrowheads="1"/>
            </p:cNvSpPr>
            <p:nvPr/>
          </p:nvSpPr>
          <p:spPr bwMode="auto">
            <a:xfrm>
              <a:off x="1397" y="2316"/>
              <a:ext cx="25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600" b="1">
                  <a:solidFill>
                    <a:srgbClr val="CCCC00"/>
                  </a:solidFill>
                </a:rPr>
                <a:t>-</a:t>
              </a:r>
              <a:endParaRPr lang="en-GB"/>
            </a:p>
          </p:txBody>
        </p:sp>
      </p:grpSp>
      <p:grpSp>
        <p:nvGrpSpPr>
          <p:cNvPr id="82168" name="Group 1272"/>
          <p:cNvGrpSpPr>
            <a:grpSpLocks/>
          </p:cNvGrpSpPr>
          <p:nvPr/>
        </p:nvGrpSpPr>
        <p:grpSpPr bwMode="auto">
          <a:xfrm>
            <a:off x="6777038" y="2814638"/>
            <a:ext cx="411162" cy="519112"/>
            <a:chOff x="1391" y="1269"/>
            <a:chExt cx="259" cy="327"/>
          </a:xfrm>
        </p:grpSpPr>
        <p:sp>
          <p:nvSpPr>
            <p:cNvPr id="82169" name="Oval 1273"/>
            <p:cNvSpPr>
              <a:spLocks noChangeArrowheads="1"/>
            </p:cNvSpPr>
            <p:nvPr/>
          </p:nvSpPr>
          <p:spPr bwMode="auto">
            <a:xfrm>
              <a:off x="1413" y="1343"/>
              <a:ext cx="194" cy="1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170" name="Text Box 1274"/>
            <p:cNvSpPr txBox="1">
              <a:spLocks noChangeArrowheads="1"/>
            </p:cNvSpPr>
            <p:nvPr/>
          </p:nvSpPr>
          <p:spPr bwMode="auto">
            <a:xfrm>
              <a:off x="1391" y="1269"/>
              <a:ext cx="25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800" b="1">
                  <a:solidFill>
                    <a:srgbClr val="CCCC00"/>
                  </a:solidFill>
                </a:rPr>
                <a:t>+</a:t>
              </a:r>
              <a:endParaRPr lang="en-GB"/>
            </a:p>
          </p:txBody>
        </p:sp>
      </p:grpSp>
      <p:grpSp>
        <p:nvGrpSpPr>
          <p:cNvPr id="82171" name="Group 1275"/>
          <p:cNvGrpSpPr>
            <a:grpSpLocks/>
          </p:cNvGrpSpPr>
          <p:nvPr/>
        </p:nvGrpSpPr>
        <p:grpSpPr bwMode="auto">
          <a:xfrm>
            <a:off x="6810375" y="3248025"/>
            <a:ext cx="411163" cy="641350"/>
            <a:chOff x="1397" y="2316"/>
            <a:chExt cx="259" cy="404"/>
          </a:xfrm>
        </p:grpSpPr>
        <p:sp>
          <p:nvSpPr>
            <p:cNvPr id="82172" name="Oval 1276"/>
            <p:cNvSpPr>
              <a:spLocks noChangeArrowheads="1"/>
            </p:cNvSpPr>
            <p:nvPr/>
          </p:nvSpPr>
          <p:spPr bwMode="auto">
            <a:xfrm>
              <a:off x="1405" y="2462"/>
              <a:ext cx="194" cy="193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173" name="Text Box 1277"/>
            <p:cNvSpPr txBox="1">
              <a:spLocks noChangeArrowheads="1"/>
            </p:cNvSpPr>
            <p:nvPr/>
          </p:nvSpPr>
          <p:spPr bwMode="auto">
            <a:xfrm>
              <a:off x="1397" y="2316"/>
              <a:ext cx="25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600" b="1">
                  <a:solidFill>
                    <a:srgbClr val="CCCC00"/>
                  </a:solidFill>
                </a:rPr>
                <a:t>-</a:t>
              </a:r>
              <a:endParaRPr lang="en-GB"/>
            </a:p>
          </p:txBody>
        </p:sp>
      </p:grpSp>
      <p:sp>
        <p:nvSpPr>
          <p:cNvPr id="82174" name="Rectangle 1278"/>
          <p:cNvSpPr>
            <a:spLocks noChangeArrowheads="1"/>
          </p:cNvSpPr>
          <p:nvPr/>
        </p:nvSpPr>
        <p:spPr bwMode="auto">
          <a:xfrm>
            <a:off x="7696200" y="4572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nabíjení kondenzátoru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8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2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2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2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7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80" presetID="17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2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2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87" presetID="17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2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2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94" presetID="17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2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2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01" presetID="17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2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7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2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2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2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2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115" presetID="17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2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2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2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122" presetID="17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2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2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129" presetID="17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2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2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2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2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2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7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82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2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57" presetID="17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2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2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2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2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64" presetID="17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2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2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2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2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71" presetID="17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2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82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82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2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78" presetID="17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8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8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8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8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5" presetID="17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8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8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192" presetID="17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82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2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82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82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199" presetID="17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82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2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82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82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206" presetID="17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8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8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82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82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82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82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25"/>
          <a:stretch/>
        </p:blipFill>
        <p:spPr bwMode="auto">
          <a:xfrm>
            <a:off x="1632966" y="3614215"/>
            <a:ext cx="5315298" cy="31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0" name="AutoShape 10"/>
          <p:cNvSpPr>
            <a:spLocks noChangeArrowheads="1"/>
          </p:cNvSpPr>
          <p:nvPr/>
        </p:nvSpPr>
        <p:spPr bwMode="auto">
          <a:xfrm rot="16200000">
            <a:off x="2462924" y="1529403"/>
            <a:ext cx="729969" cy="976313"/>
          </a:xfrm>
          <a:prstGeom prst="downArrow">
            <a:avLst>
              <a:gd name="adj1" fmla="val 50238"/>
              <a:gd name="adj2" fmla="val 60127"/>
            </a:avLst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2700"/>
            <a:ext cx="4304387" cy="1112044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výpočet kapacity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1237292" y="2508586"/>
                <a:ext cx="2764026" cy="1620124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∯"/>
                          <m:limLoc m:val="undOvr"/>
                          <m:ctrlP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32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32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cs-CZ" sz="3200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sz="3200" b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l-GR" sz="32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32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lang="cs-CZ" sz="3200" b="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3200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cs-CZ" sz="32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32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3200" b="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292" y="2508586"/>
                <a:ext cx="2764026" cy="16201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16"/>
              <p:cNvSpPr/>
              <p:nvPr/>
            </p:nvSpPr>
            <p:spPr>
              <a:xfrm>
                <a:off x="4305861" y="2530322"/>
                <a:ext cx="2727802" cy="171239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𝑈</m:t>
                      </m:r>
                      <m:r>
                        <a:rPr lang="cs-CZ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cs-CZ" sz="32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sz="32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sz="32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sz="32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+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cs-CZ" sz="32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sz="32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sz="32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sz="32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⃗"/>
                              <m:ctrlPr>
                                <a:rPr lang="cs-CZ" sz="32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sz="32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sz="3200" b="0" i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cs-CZ" sz="32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32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7" name="Obdélní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861" y="2530322"/>
                <a:ext cx="2727802" cy="171239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1024355" y="1487814"/>
                <a:ext cx="846129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54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𝑄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355" y="1487814"/>
                <a:ext cx="846129" cy="9233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3779912" y="1412776"/>
                <a:ext cx="817660" cy="1024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5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sz="5400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412776"/>
                <a:ext cx="817660" cy="102419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6459289" y="1516780"/>
                <a:ext cx="849015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54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𝑈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289" y="1516780"/>
                <a:ext cx="849015" cy="92333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utoShape 10"/>
          <p:cNvSpPr>
            <a:spLocks noChangeArrowheads="1"/>
          </p:cNvSpPr>
          <p:nvPr/>
        </p:nvSpPr>
        <p:spPr bwMode="auto">
          <a:xfrm rot="16200000">
            <a:off x="5214309" y="1529403"/>
            <a:ext cx="729969" cy="976313"/>
          </a:xfrm>
          <a:prstGeom prst="downArrow">
            <a:avLst>
              <a:gd name="adj1" fmla="val 50238"/>
              <a:gd name="adj2" fmla="val 60127"/>
            </a:avLst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702700" y="426318"/>
            <a:ext cx="2019300" cy="711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cs-CZ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 = Q/U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0" grpId="0" animBg="1"/>
      <p:bldP spid="4" grpId="0" animBg="1"/>
      <p:bldP spid="17" grpId="0" animBg="1"/>
      <p:bldP spid="5" grpId="0"/>
      <p:bldP spid="6" grpId="0"/>
      <p:bldP spid="7" grpId="0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40772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226"/>
            <a:ext cx="7772400" cy="1047510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deskový kondenzátor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959155" cy="27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181" name="Text Box 5"/>
              <p:cNvSpPr txBox="1">
                <a:spLocks noChangeArrowheads="1"/>
              </p:cNvSpPr>
              <p:nvPr/>
            </p:nvSpPr>
            <p:spPr bwMode="auto">
              <a:xfrm>
                <a:off x="3707904" y="4788441"/>
                <a:ext cx="321893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FF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cs-CZ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rozměr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3200" b="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cs-CZ" sz="3200" b="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cs typeface="Times New Roman" pitchFamily="18" charset="0"/>
                  </a:rPr>
                  <a:t>:</a:t>
                </a:r>
                <a:r>
                  <a:rPr lang="cs-CZ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</a:t>
                </a:r>
                <a:r>
                  <a:rPr lang="cs-CZ" sz="3200" dirty="0">
                    <a:solidFill>
                      <a:srgbClr val="C00000"/>
                    </a:solidFill>
                    <a:latin typeface="+mn-lt"/>
                  </a:rPr>
                  <a:t>F</a:t>
                </a:r>
                <a:r>
                  <a:rPr lang="en-US" sz="3200" dirty="0">
                    <a:solidFill>
                      <a:srgbClr val="C00000"/>
                    </a:solidFill>
                    <a:latin typeface="+mn-lt"/>
                    <a:cs typeface="Times New Roman" pitchFamily="18" charset="0"/>
                  </a:rPr>
                  <a:t>·</a:t>
                </a:r>
                <a:r>
                  <a:rPr lang="cs-CZ" sz="3200" dirty="0">
                    <a:solidFill>
                      <a:srgbClr val="C00000"/>
                    </a:solidFill>
                    <a:latin typeface="+mn-lt"/>
                  </a:rPr>
                  <a:t>m</a:t>
                </a:r>
                <a:r>
                  <a:rPr lang="cs-CZ" sz="3200" baseline="30000" dirty="0">
                    <a:solidFill>
                      <a:srgbClr val="C00000"/>
                    </a:solidFill>
                    <a:latin typeface="+mn-lt"/>
                  </a:rPr>
                  <a:t>-1</a:t>
                </a:r>
              </a:p>
            </p:txBody>
          </p:sp>
        </mc:Choice>
        <mc:Fallback xmlns="">
          <p:sp>
            <p:nvSpPr>
              <p:cNvPr id="5018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7904" y="4788441"/>
                <a:ext cx="3218931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4735" t="-13684" b="-347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25538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deskový kondenzátor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1331640" y="4240085"/>
                <a:ext cx="1973104" cy="1133131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cs-CZ" sz="36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600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sz="3600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cs-CZ" sz="3600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num>
                        <m:den>
                          <m: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240085"/>
                <a:ext cx="1973104" cy="11331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308158" y="3655310"/>
            <a:ext cx="32189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kapacita:</a:t>
            </a:r>
            <a:endParaRPr lang="cs-CZ" sz="3200" baseline="300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4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75662"/>
            <a:ext cx="6399681" cy="4281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4283968" y="5320205"/>
                <a:ext cx="3753592" cy="1207831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cs-CZ" sz="36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𝜋𝜀</m:t>
                          </m:r>
                        </m:e>
                        <m:sub>
                          <m:r>
                            <a:rPr lang="cs-CZ" sz="3600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cs-CZ" sz="3600" b="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func>
                            <m:funcPr>
                              <m:ctrlPr>
                                <a:rPr lang="cs-CZ" sz="36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3600" b="0" i="0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cs-CZ" sz="3600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cs-CZ" sz="3600" b="0" i="1" smtClean="0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3600" b="0" i="1" smtClean="0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cs-CZ" sz="3600" b="0" i="1" smtClean="0">
                                          <a:solidFill>
                                            <a:prstClr val="black">
                                              <a:lumMod val="75000"/>
                                              <a:lumOff val="25000"/>
                                            </a:prst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5320205"/>
                <a:ext cx="3753592" cy="12078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183818" y="5320205"/>
            <a:ext cx="18857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kapacita:</a:t>
            </a:r>
            <a:endParaRPr lang="cs-CZ" sz="3200" baseline="30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037492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</a:rPr>
              <a:t>válcový kondenzátor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Prázdná prezentace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ázdná 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ázdná prezenta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ýchozí návrh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MS Gothic" pitchFamily="49" charset="-128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Office\Sablony\Prázdná prezentace.pot</Template>
  <TotalTime>4225</TotalTime>
  <Words>1690</Words>
  <Application>Microsoft Office PowerPoint</Application>
  <PresentationFormat>Předvádění na obrazovce (4:3)</PresentationFormat>
  <Paragraphs>261</Paragraphs>
  <Slides>40</Slides>
  <Notes>1</Notes>
  <HiddenSlides>2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40</vt:i4>
      </vt:variant>
    </vt:vector>
  </HeadingPairs>
  <TitlesOfParts>
    <vt:vector size="44" baseType="lpstr">
      <vt:lpstr>Prázdná prezentace</vt:lpstr>
      <vt:lpstr>Výchozí návrh</vt:lpstr>
      <vt:lpstr>Rovnice</vt:lpstr>
      <vt:lpstr>Equation</vt:lpstr>
      <vt:lpstr>Prezentace aplikace PowerPoint</vt:lpstr>
      <vt:lpstr>jak uchovat elektrickou energii?</vt:lpstr>
      <vt:lpstr>definice kapacity</vt:lpstr>
      <vt:lpstr>nabíjení kondenzátoru</vt:lpstr>
      <vt:lpstr>nabíjení kondenzátoru</vt:lpstr>
      <vt:lpstr>výpočet kapacity</vt:lpstr>
      <vt:lpstr>deskový kondenzátor</vt:lpstr>
      <vt:lpstr>deskový kondenzátor</vt:lpstr>
      <vt:lpstr>válcový kondenzátor</vt:lpstr>
      <vt:lpstr>kulový kondenzátor</vt:lpstr>
      <vt:lpstr>vlastní kapacita osamocené koule</vt:lpstr>
      <vt:lpstr>Prezentace aplikace PowerPoint</vt:lpstr>
      <vt:lpstr>paralelní spojení (vedle sebe)</vt:lpstr>
      <vt:lpstr>sériové spojení (za sebou)</vt:lpstr>
      <vt:lpstr>Prezentace aplikace PowerPoint</vt:lpstr>
      <vt:lpstr>práce na nabití kondenzátoru</vt:lpstr>
      <vt:lpstr>kde je energie?</vt:lpstr>
      <vt:lpstr>energie soustavy nábojů vs. pole</vt:lpstr>
      <vt:lpstr>Prezentace aplikace PowerPoint</vt:lpstr>
      <vt:lpstr>Prezentace aplikace PowerPoint</vt:lpstr>
      <vt:lpstr>kondenzátor s dielektrikem</vt:lpstr>
      <vt:lpstr>Prezentace aplikace PowerPoint</vt:lpstr>
      <vt:lpstr>experiment</vt:lpstr>
      <vt:lpstr>změna energie</vt:lpstr>
      <vt:lpstr>polární dielektrika</vt:lpstr>
      <vt:lpstr>nepolární dielektrika</vt:lpstr>
      <vt:lpstr>Prezentace aplikace PowerPoint</vt:lpstr>
      <vt:lpstr>pole v dielektriku</vt:lpstr>
      <vt:lpstr>zákony elektrostatiky v dielektriku</vt:lpstr>
      <vt:lpstr>Gaussův zákon pro dielektrikum</vt:lpstr>
      <vt:lpstr>vázaný náboj</vt:lpstr>
      <vt:lpstr>tři elektrické vektory</vt:lpstr>
      <vt:lpstr>tři elektrické vektory</vt:lpstr>
      <vt:lpstr>na rozhraní dielektrik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Radim Chmelik</dc:creator>
  <cp:lastModifiedBy>Radim Chmelik</cp:lastModifiedBy>
  <cp:revision>271</cp:revision>
  <dcterms:created xsi:type="dcterms:W3CDTF">2002-09-25T14:29:48Z</dcterms:created>
  <dcterms:modified xsi:type="dcterms:W3CDTF">2012-04-07T11:50:30Z</dcterms:modified>
</cp:coreProperties>
</file>