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7"/>
  </p:notesMasterIdLst>
  <p:sldIdLst>
    <p:sldId id="314" r:id="rId3"/>
    <p:sldId id="272" r:id="rId4"/>
    <p:sldId id="317" r:id="rId5"/>
    <p:sldId id="257" r:id="rId6"/>
    <p:sldId id="264" r:id="rId7"/>
    <p:sldId id="258" r:id="rId8"/>
    <p:sldId id="316" r:id="rId9"/>
    <p:sldId id="259" r:id="rId10"/>
    <p:sldId id="318" r:id="rId11"/>
    <p:sldId id="319" r:id="rId12"/>
    <p:sldId id="320" r:id="rId13"/>
    <p:sldId id="260" r:id="rId14"/>
    <p:sldId id="268" r:id="rId15"/>
    <p:sldId id="321" r:id="rId16"/>
    <p:sldId id="312" r:id="rId17"/>
    <p:sldId id="305" r:id="rId18"/>
    <p:sldId id="322" r:id="rId19"/>
    <p:sldId id="307" r:id="rId20"/>
    <p:sldId id="308" r:id="rId21"/>
    <p:sldId id="262" r:id="rId22"/>
    <p:sldId id="323" r:id="rId23"/>
    <p:sldId id="261" r:id="rId24"/>
    <p:sldId id="309" r:id="rId25"/>
    <p:sldId id="266" r:id="rId26"/>
    <p:sldId id="270" r:id="rId27"/>
    <p:sldId id="291" r:id="rId28"/>
    <p:sldId id="292" r:id="rId29"/>
    <p:sldId id="293" r:id="rId30"/>
    <p:sldId id="277" r:id="rId31"/>
    <p:sldId id="324" r:id="rId32"/>
    <p:sldId id="278" r:id="rId33"/>
    <p:sldId id="279" r:id="rId34"/>
    <p:sldId id="296" r:id="rId35"/>
    <p:sldId id="326" r:id="rId36"/>
    <p:sldId id="281" r:id="rId37"/>
    <p:sldId id="282" r:id="rId38"/>
    <p:sldId id="283" r:id="rId39"/>
    <p:sldId id="284" r:id="rId40"/>
    <p:sldId id="325" r:id="rId41"/>
    <p:sldId id="286" r:id="rId42"/>
    <p:sldId id="287" r:id="rId43"/>
    <p:sldId id="288" r:id="rId44"/>
    <p:sldId id="289" r:id="rId45"/>
    <p:sldId id="301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0000"/>
    <a:srgbClr val="FFFF00"/>
    <a:srgbClr val="800080"/>
    <a:srgbClr val="5A1500"/>
    <a:srgbClr val="FFCC00"/>
    <a:srgbClr val="66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7" autoAdjust="0"/>
  </p:normalViewPr>
  <p:slideViewPr>
    <p:cSldViewPr showGuides="1">
      <p:cViewPr>
        <p:scale>
          <a:sx n="50" d="100"/>
          <a:sy n="50" d="100"/>
        </p:scale>
        <p:origin x="-96" y="-138"/>
      </p:cViewPr>
      <p:guideLst>
        <p:guide orient="horz" pos="1797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2219F-5C0B-4A19-9A7A-0C3FECFA5D52}" type="datetimeFigureOut">
              <a:rPr lang="en-GB" smtClean="0"/>
              <a:t>07/04/2012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F86EF-9B64-46C6-8005-4306D934A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15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fld id="{C352EB7F-1E40-47BE-9B23-078DF3943FC8}" type="slidenum">
              <a:rPr lang="en-GB" sz="1200" smtClean="0">
                <a:solidFill>
                  <a:srgbClr val="000000"/>
                </a:solidFill>
              </a:rPr>
              <a:pPr/>
              <a:t>7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4B3FB-7372-48F3-A2DB-9103AE4C831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2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98985-EC4D-4DE7-AED0-E43C4F986E4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7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1CE20-A9B4-4791-AFF1-EF7F1FCFA3A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91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2E4C2-6570-496C-9E76-052037E4F3BB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74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63E7-2625-4DA9-A0B5-0D905864A0B1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4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E2F06-664C-4317-95D5-4481A8E1F46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42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B1197-6B73-4959-8754-74A41F94A915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12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28615-A384-4B2A-8E50-F84135488618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4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3CFA7-5D28-4EAD-82D5-66DBC8092BC8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55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97EB4-4F5F-4990-A4F5-400D5A954254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80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7E373-F13D-47F3-BD0C-7897420D3F67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5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AA51-6C91-42FE-BD2E-3811B2EF4E5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309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FF244-91A8-4AEB-9A56-37E23D57642F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53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DF64D-91D9-4F74-95E6-38A18C9C52A8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9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CF5F5-6EFB-4134-8C2E-44F1AB1E9688}" type="slidenum">
              <a:rPr lang="en-CA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4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92692-CA55-49B3-A438-42726A202E6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60463-19CF-4929-B42F-69F3DE6E8D5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27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D7470-ABF7-4D20-BB6E-B9ECBFF0B0F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49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58F0E-55A4-4148-897F-82BC96384E2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27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808A-9C4B-485D-80D7-BA82733F531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66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ACE2-8C34-4DE4-8EF9-05CD7F51897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0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DA723-EE1D-4E61-8FB9-2042F7C28B1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33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ED300E4-DF6A-48B6-A452-CF7A19D1376B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 předlohy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styly předlohy textu.</a:t>
            </a:r>
          </a:p>
          <a:p>
            <a:pPr lvl="1"/>
            <a:r>
              <a:rPr lang="en-CA" smtClean="0"/>
              <a:t>Druhá úroveň</a:t>
            </a:r>
          </a:p>
          <a:p>
            <a:pPr lvl="2"/>
            <a:r>
              <a:rPr lang="en-CA" smtClean="0"/>
              <a:t>Třetí úroveň</a:t>
            </a:r>
          </a:p>
          <a:p>
            <a:pPr lvl="3"/>
            <a:r>
              <a:rPr lang="en-CA" smtClean="0"/>
              <a:t>Čtvrtá úroveň</a:t>
            </a:r>
          </a:p>
          <a:p>
            <a:pPr lvl="4"/>
            <a:r>
              <a:rPr lang="en-CA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/>
            <a:endParaRPr lang="en-CA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/>
            <a:endParaRPr lang="en-CA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/>
            <a:fld id="{C9E17F1D-D24E-49E6-80CC-AE6B8AE76628}" type="slidenum">
              <a:rPr lang="en-CA">
                <a:solidFill>
                  <a:prstClr val="black"/>
                </a:solidFill>
                <a:latin typeface="Times New Roman" pitchFamily="18" charset="0"/>
              </a:rPr>
              <a:pPr eaLnBrk="0" hangingPunct="0"/>
              <a:t>‹#›</a:t>
            </a:fld>
            <a:endParaRPr lang="en-CA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7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22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1.png"/><Relationship Id="rId7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1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2.png"/><Relationship Id="rId4" Type="http://schemas.microsoft.com/office/2007/relationships/hdphoto" Target="../media/hdphoto5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28.png"/><Relationship Id="rId7" Type="http://schemas.openxmlformats.org/officeDocument/2006/relationships/image" Target="../media/image136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2.png"/><Relationship Id="rId9" Type="http://schemas.openxmlformats.org/officeDocument/2006/relationships/image" Target="../media/image1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0.png"/><Relationship Id="rId5" Type="http://schemas.openxmlformats.org/officeDocument/2006/relationships/image" Target="../media/image13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710.png"/><Relationship Id="rId7" Type="http://schemas.openxmlformats.org/officeDocument/2006/relationships/image" Target="../media/image16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11" Type="http://schemas.openxmlformats.org/officeDocument/2006/relationships/image" Target="../media/image20.png"/><Relationship Id="rId5" Type="http://schemas.openxmlformats.org/officeDocument/2006/relationships/image" Target="../media/image71.png"/><Relationship Id="rId10" Type="http://schemas.openxmlformats.org/officeDocument/2006/relationships/image" Target="../media/image19.png"/><Relationship Id="rId4" Type="http://schemas.openxmlformats.org/officeDocument/2006/relationships/image" Target="../media/image7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83568" y="1916832"/>
            <a:ext cx="7770813" cy="11414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elektrický proud</a:t>
            </a:r>
            <a:endParaRPr lang="en-GB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AutoShape 2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AutoShape 4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AutoShape 6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473075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AutoShape 8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625475" y="274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AutoShape 10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777875" y="427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AutoShape 12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930275" y="579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QUBAQAAAAAAAAAAAAAAAwABAgQFBgf/xABAEAABBAEDAgQDBgQCCQUBAAABAAIDEQQSITEFQRMiUWEGcYEUMkJSkaEHI7HRYsEVJDM1Q1NykvAlNIKi4fH/xAAZAQADAQEBAAAAAAAAAAAAAAAAAQIDBAX/xAAjEQEBAAICAgICAwEAAAAAAAAAAQIRAxIhMQRRE0EicYFh/9oADAMBAAIRAxEAPwCk1gCYmjSNpUdAu6XKUiBB0piNgjhopRcy0zZuZP4YItZD84hx8y2OpQ2ywOy5adpZIQlPNVItS9SLnaCB+ivYUjpm0HAV2XOvx53OLwCG+qv4rDpbqJTuMGnSRsYCPNqP9FaYQCs/p+wpaLWC73Umdr2SAlpujR+acC1JrQAQBXyTOaeAn7LSvkuEbC4kfqqD5fE3YQSOys5+P4sdcC1VOOfIyAknv7rTCS+zosErninAj6K5Bdgq1BjOEADmiwN0mY7idhQSuJAS8qNd0XIYGuruFBgLthuVNnkG0k9lF7e1K3HCe+yT2tB3T14JlRdAk6v1NhDvDga3+Y/vzwF1OVm9L+HsJsPlbpHliYLc7/z1WMeoy4EUjMfS3xK8x7fJYmQ1mTIXzjxHnlztynBQuq/FPUuqyuihqHGG3ht7/M91jukyySNx8gtj7O1jrjjaB7IMpDWuB2J4VjTIrJLhqkclLpDv573E/lHJRp3EBxaaNJdJJl87o3SvHoNh8z2QSuMKXIFsg8NnYvKj9glc7w4wXu9GhauR1LHjGl1SP/5cR2+rv7IbIOp9QZTGtxsc9uL/AMyluhnnBgxt83Ibf/Ki8zvqeAjwTZMtxdJxPCZwZB94/Nx/yWvidCxMenzXM/8Axcfor0krI20CGNHFbAJd9m589FEcTsjqMxcQL0NPP1WLK4X5RTew9FudXzWzNEGO7WSd6WFkxSRn+YxzT7haY790bDDikmA2SVDb12ilpRKSpc6YGBukQpkbJBuyDVciLWKWRk9IMj9TQuh0hRLSDtwpVHMy4MzWbt2+SrsxnaqAK6wssbhC+zDVdD9Et1SjhQljRfKvgUFJsBvZJsby827b0pAO1hKNDj63gHhNHE7XQdfzV2E6NyN6V4wK02GyyLqk0OHFG4OqyEd+ouO1pNBrhXNEaTcgJOj96CPGGkdrTzQ+SwmNMeeMl5JOynAwNHurbYA4U8oZiDXFqn9hA7mlWlFuKtuGlwQJBuSlRWH19tY7T/iWDbwNnFvva6jqzQMN5cAaIO65h1yAlxAHoVWISbnvj8j3F49R2Ro3idupx0t/M/YIePC99CKEP/xPFAf3VxnTGufrzJTLX4QaaEbGma/wHSFuPG/Mf6AFrB/f9lbZ0zLyWt+2zCKIcQxcD/JaPiQ40dMDY2DsAqGR1dnETS/+iXm+iXMfExMQ3FEA78x3KWTnwRfekGr0HKw8nPke0mWXSPyM2We7Mo+QD5ndVOPftNrbyOpzvB8Fgaz8z1lz5IJuaUyH0BoKjJkSy7OcSEwie/gErSYyAZ+Y6wY2tYB+UUq75HSvtxJ+a2em/C/V+oub9nwZXNP4iKb+p2XWdI/hs9srJeqzMDAbMUZsn5nhBbcJBgzyxNeyGRzTwQ0m0l73jYUePAyGGNjI2CmtA4CSWxtzhBCVWppUsTQ0p9OykQnHCRhltbqJFovKZzdtkHAqTgJ9KkAp0aGl2raqTtjdeyK0KQ2QchRNDSb5UnEDlMT6BIebYqtq0TXA/JFZTtk8UbdJRI49MTnFEKwCEASbKw7eP5IcUdO1KbjQIVQlJzjdqMo7ojoXEkjhCkPmrukQDuVEqT1EBIKXU2asKWzXlXKubGZg1rtQ/ZdjmxeJjSs9WkLkGYMjCSO/KvEr4WvtkcLA0uF+yz8jqznbRlQmxJw82ywqUmPMH02N2/qFeoWynndIbc4n5lVnTvqgaHst/E+E+pTtY6VjIWv+6Xu3P0G66nov8P8AEc5rsySSWj5g3yj+6e5EvNY4JZnU1rnOJ4AtdD0r4H611GnDDdFGd9cvkH7r2bpXQsDAaBh4UMW33g2yfqtlmKByUbDzDpP8LoI9L+pZhee7IW0P1P8AZdZ0/wCFulYFfZcCLUPxyDUf3XTmFoHCjopHkKLcY7XW3FIgxwNzVqzpS0p6JWEQCSPSSNDbgy204BUqT1tssFBkJuAp6VEhJUOADyplgLdkzWlEDCQgwvDKbR7K2BQ3CHWp2wQYQZ3U2x37o/htI3U2NFgNCleMAEFmqTmGr24Vqi27CFI69kbX1VwKd96lZa3yabsKrjPZkucWE+U77K40aBvQA9U5R1qBFbITuR7oM+dEJtIN70fZNl50OO+JpOuSU7MZu4e5HZXEXGjONC1RlOo7cq1I+xSqv9FNqNBOCipOFKDilsjSG2OHssGO3O4W9WxWSHBsjhtdq8KVR8G9yEhjMeB5AUdtkbovgkNFGlolTbBEyQNa5zH9iHEUtbCyOo4x/kZ81ej/ADD91miAsytcri6zYK04nCqHCA6TpnxOyNzMfPN5Dj5dDa1BdTDlNkA7WvKW2/4iw2n8v+a9Fg2A3KA1y4UoEhAY+28pa1SRk9IWpHY9pHmtMBkC0lIlpN0kgODSSCIxpJ3XOtA7DgptPcA/VEcE7NwkcQZd0VYYNqCYV6bqQGmimaNXypgNHZOa5Ca0quREtsokQp1gbpmrT6dCxpEjgHEnYFRa2ww3QBiTvbqLDRVWePQCNO4W5K2Rz3WKadhSpQ9IyMvL0RB5be57D6rPv5068ePHW7Wdit1Hys/QKxn4WRDi+NJA7QfzDldlgdIw+mQ+JOWucOXO4Cyet9fjka7GxAQDsXnv9FVlxm6y/JMstYTx9vOM/WwCWElrvW9wVQ6F1bGZK6HJAiyHOP8AMfw76rd65iyywMGG1gcHW43W3ouH+IMTIjf4skDmAiuNv1V4XftHNNeI7wua5vIPpSC4Wdl5xhda6hgPHgzEsH/DfuFv4fxnA+m5sDoz+ZnmH6cquv7ctdKW3yolo7qli9Zw8sXBK13tdH9FUzeutw8h0UsBIoEFrktUmsfZYExIy5BfDuUZnxBBI22xSfqFn5HUsYzueA8We4VYy7Jrw7iwbR7JWRD1jG4Gvb/Cjt61hM2c9zT7sK1SvuIvi0eKq2FLKHWOmudZyB/2lFPWenuYWx5bGurYkFBLeKC/4mxRxTL/AHXocS8u6V1CBnW8WTJzICGx0+S6F2vSMHqOFlu0YmXBM4CyI3gkBAaTeFMBQZwiJxKTRvakosdbqA2pTTFMknSQHDt90ZpFe6DfulqXOsR2wUmt8qGSD3R2C2WChRCNxFtFpOLgarfvaTJC3uVKY6/Nye6AgHX2TgWhGRkQ1PcGj1JpR+1RkXERL/0G1FrbDG30tBt8K7ixyOoNBPYUhfD+HldUnc0R0xvLuwXbQYuF0iDxJXAuaNyd/wBFMlv9Oi5Y8fj3VfpvSnuia7LtorYd0/VeuYPSIi2PS6QD7re3zXL/ABV8WzOhdFhkxsJqxyQvO8rrGZuWyGjyHbpTLXjCf6PxXP8AlyX/AB6BJ1qTqshe+cFv5eAFQyniOQusHV6FcBB1nIinsvv9lfyesOc+Nwk1uJAIaOE5x33VZZyY6jpXv1ElUMoDwyH+dt/ddwmhnL4Q8uoV3VaWUTDS3fewnPDmtVs7oXTsiMyGERvP4ozS5rK+GpA8+BM1w7B+y7GZ/wDq3m2I7LNn8Qbs1Fp/wqplYnUrjp+k9QxvMYH0PxM3H7IZyJAA2XUaFbrusdsskR02f2XJ9agkdmvOnnmgtMct+yyx8KcOXXlI2RTI143KqOxy1pc41SrOk0nZxVs2o1+jgoc0urkqo2a2hIvtGiqZJKVqIcK3QfGdqqgmWlrW71+q7j+FG/XJyd6gP9QuFA8rT6r0D+EsX/qWZLY8sIHPq7/8SKx6qzhTCjGpWrI7fZEQwp2gjpJ9kkBwiSXZJcqzhEjeWHbj3QwnTUN4jXcikiewOyCr+JgvdjuypQGY7dtbzX6eqw5efHD+1zHbD69iNzMQRMe5rw6+Nvqsrp8eT0SaCTPLoMWWyHNbZeONv7rqDn4rIzBjxNfJy9zhws/N6T48bMmSbxCCKYTZA9AuXi+Vbn1yvv06ML1m2+z48hgwW4vQsHXKBvtTW/3K5fMzuu5z5n5Imc9/qaoLQhjjhZUbGtHsE8ko8MkLq6fdXjy4y24zTiMpnU2X4jXfV9lZUzsgE6y4fMrq+oyW4kLn8qN0hFgla46hZZ7ZRL3OAs7q9jdPzJhqY07cHVStYPTnPkvSQPkukwoDHHTmqrlplbtzL3dWxARc4Z7jUFCLr2VA63tjcR6tortNNDZDlx4ZQRLDG8HnU0FLtGdrn8brcmfcToQ08ghy0YSa8yebAxMciSGBjHcW0UkHgAAKacGstHlXLdZkd9ukv2C6djrXN9a0OzZb2OyePs7PDGndcbifRVI2wFgDgb7laL8R87HCFuogElLHa+OH/YROru54tbys9M57YR920IloOyv5M21Pxw2xsqThqFhhAVSpsCLkmvAPFp3NLTu0hS0OrdnKCEjfqC9C/hJ/vHOPpCP6rzwMcxgscrvv4USsjzs4yPa24W1ZruhNetMNBBbmxv6g7C0v8RsYkJry0TXPqosyIyNnsPycE5nYDYIvuVQWxQT6gqDswAcoZzh6p6S0TMASKP8A2lJUBnD1SRoObCRCdTjjdI7S1pcfZctqwkSONzzpAO/CKzFkkc2OBpke41tutnHx4unQgz1Lkn8I3A+a835HzcMdyVrjjao4+D4I8TJNNH3WgclU+os6t1eUxYpkc1o2JFBg9gthwlmd4k+1b6fT5qpN1N0Qc3EeQTsXjbb2Xk8efL8nl1xzx9trqTyx4Onx4VtcXGX8ZPqikV3Tjfk2U9L3+Lgx45/1jcrTBmrYIORGQwgVurANKLzfO62pzTFnw9Z2G6DD0rcly3NIJSr0QrajjYjGcBH8MDYBHACi4IpK5bSgQjuCG4JEqZTLjHzWdLbStLMdpiv091nSSRuFE7n1QcLHkc4En1XPdV3z5j7rfaWhtMIXPdSP+uS/9SePtS10DCmzcsY8LbMtsu+L7pz8OSePLHjzMn8JxDncAkc8rX+BHaOp6gaIje4fRpUuhzGSGZ05JeS4k3RWeedxu424eOZ3Vct1sSGWNj2tDYmBgAd6d1CKfp7cIQTRy69erWwDj0VjrYvLd6Wh4nSxmRatRHK1nJOvlOfFN+DjAg6pL4mPkxQNAA0zu06iFR6phy4OQWTMc2+DyD8irUeO2OcxA6g3bhakeLFkYhxJCXNHmZZ+6fZVOWSsLhpzhLp4miNtiMb0FTkeQRRIPzWtBExuRKxjaa0Hgnn3WNORq+q6MdXHcZZeKKyeQcSPH/yKM3MyWjbJmHykKo6ktZCaW107OzH5LWOzcnQQb/nO9Pmit6nnHUYupZ1A0CHOKxIcl8LxIzkeoVuPq7WCnYWOQfTU3+hT0Gj/AKY6n36xmA+hc5JUx1rHr/dzPpM9JGg9gaYgbnkEcY5cQT+w7rWwoz1YeHihmLhxjzb+d3u4/wCSwHPbJ5HsLmXuAa/dDPxBPjziIwjHx2mmxN+78ye5915PzM85herXDD7ds+WPHjMGCwcU6Qir/sFTe6LEZ4sxt54Hc/Idlmy/E+K2CoA10pG7n8D5DuseXqgleXE6ieSV43B8Dk+Rl35/E+mttk1Grl5smQa+5HezQf8Ay1VVRuYTwwpHLPoF7vHjx8ePXCajPrlfa4DSe1RGW7s1N9qd6fstO0OYVdJTKn9pd6fsl40hPlS7RUwq6lSp+LLR3+iQllrewn2h9KuaUnsoE0qTppRw4pjLKW7ud+qO0H46KSVBxQXF5BG9FRDX+iXY5x0sljHx08WFRfjhw/lOo+h3CPNjym/DcWgm3C9j9FERuYbcNgjZdbFF8D2neEfNpXOdQaW9RkaCCLvY3S7HxGSN8pBpcl1fGlnychsWx1cq8PZUbAz5umzCeENcaLacNiCKUcPrMuBqDIWSNN7OJCz9EkULYz+EcoTneqLhMvZ455Y+qvGQdTe+Z74oKO7S7f59kdnU8fExTDG7U4bBwFLH0uqw11cXSG6N5P3Xfoj8Up3my/a63OjY7VRJKkzq/hu1NabsfRZ3gyflI+a2/hDozOsdajxckP8AB0Oc4sNcD1V9MYyudqHUnCDNmEY0slj8Rp9bC52UWd165N8JYMjPHm1PigZ4TW3Rr1JWU34d6PDhyyug8UFxovO7R7LWZyYyM9X28yPslRPZdp1z4e6fidPZPiGTxHEffdY3+iwP9HS8hhr2T7QaZWh1cFMWH0K1TivZsWn9ExiaOyfaDTK0lJagji7jdJHaDVeq+IAKb6pnecAOIKG0772ibACmkfJcVdERETAN42/opNijNnw6CVgn71lO4gndxJrsFNkqpDBlcGk3hB1+Y2nFCrBCfWGkgc+qnSpA/BcOHJxFJSQ0mUuDnl3JAOyOCNPJCWlQEQyjncJaXtDgQCPmjl7js4Uog0hcgYYeQP3Uxr/KU+ot4opvG1bGwPZEPRQtnnyGx+CGMP8AxHnZBkBEjmuDjRrYmlYZPpbUf9Uxc0/e7pjSDSGN5P1NpjOLof0SOm9iEhpNgbUkNH8UVuFHxGnakx00bO6iKTKxF4hHaifQKhNhNdI+RhJLuBsr7mtLq7JFtGgNlWNsZ5YyuZy+mZxmPgsiLP8AE4Wq56P1F3PgM+X/APF1um/vBN4Y5CvvUdI5YdAzCKdksA9gUh8NyEebKd9Aumc03/ZQcPmjvR0jn2/DkdjVLI79Au7+BMGHDwJoWffMlkk2eFggkcBHgyXwm43lp9kdqm4T9Oy6uyLH6PkOaNmtLqHdcFn5LY8Z8bWgtoGieLWjkdTy543RPmdoIoj1WRJhxveXPdI4nnzlPcT0V5csOYyIUIw6txyFnTSvilLXsodvda32KBrvLqb8nEKrk9JbJ/s8h4cfz7hazLC46sRcbL4oML9W2iwpvxonjzQsP0VV/SMxhOiWF/7KH2fqUW/huP8A0PKNT7Pz9LH+i8X/AJP/ANikqn2jqQ28Kb9v7JJdb9lt2zXAcWSjNceaBQH6nOu9gPQIYc8eYEb80sa1g4HmJLSD6p+TYPCFqc7ZrimcC14B4+aS4sahdDbVtwovDQ4NLgaCEXHc712US4BwJA3HNJVSw2QAUN1OyaN17KsI/EvzbjcgFMW6QAD25SPay+VwcCapPrcSSAK91XFkUXkV3Tiy0DST7lGlbGdKBtsfomtoBB2J7oLw1wA3Fb8prvzEPr3Rodk4yQNzwpatxW6hbbLbN1vSVBopIbSc/wBHD5pOkIGwDj7cKALNTgw2T+yVeUgjc9rQXY3mc7zV9FLYbO+ijtpBd5d/1UXEgg7UnorUiLNNcbCcmt7JQtYDuLUvFFUBZ9U4SYcCbKRIPApCfI0Cu6TZK7BMk6JNg2ouLieEPxDZ4+SkHah7oItJ5UCynWO6YyEEht2kXSckfumRw0jlRAI4AUg52++3oUgBd/sU0gubZ90x43HCK5hdtaFocHGzaAVCrUb22Uy2hYCgd+OUEVDuklqrkBJBeFwUQA7Y/wBU2vU+qIodlBjnXqc0+1FT1BzuKtBykXvZzwfVMXl7QDxfY8qbwwtJedh6obSGjZupo4I4KStiE15a2/opObZqOyB3KhE52g0wggpOeKN7d+UlbELSHDS2yokPds41/RCGQSaLgN9jSkZnGzYU00nB7TudvRSa42BZv2VR5kfM0Bx35BKKf5QF3/VM1sFwNf2URJeol23akF1FthziT6pg9uzbukBOyd2k7eyiXhwLbtw3Tuc4sIbWkevKEyHxNiS0nuEaGxb8tHd/egk19HSSQCmbbnFoHAUCAXODj5vQBLQFfICG7ix6qBIcdyD9FBzfQGvX0UgyxQePelREWANsEUUzAKqt03noaRq9b7KOqhd17ICZADjqOyQ07ltlD1Fz6DQG9yhskIcWkILY1lztx+yk5tDymtkMPI3DbTOJLrq9vXhA2k0kbHcnuFFxIIN7KLXCttgnY4OG6aUwTQJ49bSJH4XAhQbW+oEehUH7WWkE82mQrJA4EtJHzSDmkkA24cqvG4ltGgfUJ2OAs2SR6IA5c1rdjzymfTQHBu6GS0gudyeyiJXaRdE9tk9FRAXd2pJmvBAt2/zSRpIh/wBtXZPDvkm+wCSSRxEk27c7PNIjyQaBIFDZJJJSUhIkoEoB/wDcn5JJIqomRbW36ooA327FJJRVQKUnQw3vfKR4+qSSc9ASXj6BOwAB234UkkQHjTEm3CzSSSYSAGk7KLvvj5JJIEBicalFmgBW6mdmbeySSAULiSbJTOHnKSSf6I02wFeihxAwjknlJJH6KoP++0o8f4vkkkkAZOyi3l3ySSTJCMnW7c8Ig3bv6pJJkcfcd8iqz/usSSThJH7pUfxBJJUVHSSS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GwAAAQUBAQAAAAAAAAAAAAAAAwABAgQFBgf/xABAEAABBAEDAgQDBgQCCQUBAAABAAIDEQQSITEFQRMiUWEGcYEUMkJSkaEHI7HRYsEVJDM1Q1NykvAlNIKi4fH/xAAZAQADAQEBAAAAAAAAAAAAAAAAAQIDBAX/xAAjEQEBAAICAgICAwEAAAAAAAAAAQIRAxIhMQRRE0EicYFh/9oADAMBAAIRAxEAPwCk1gCYmjSNpUdAu6XKUiBB0piNgjhopRcy0zZuZP4YItZD84hx8y2OpQ2ywOy5adpZIQlPNVItS9SLnaCB+ivYUjpm0HAV2XOvx53OLwCG+qv4rDpbqJTuMGnSRsYCPNqP9FaYQCs/p+wpaLWC73Umdr2SAlpujR+acC1JrQAQBXyTOaeAn7LSvkuEbC4kfqqD5fE3YQSOys5+P4sdcC1VOOfIyAknv7rTCS+zosErninAj6K5Bdgq1BjOEADmiwN0mY7idhQSuJAS8qNd0XIYGuruFBgLthuVNnkG0k9lF7e1K3HCe+yT2tB3T14JlRdAk6v1NhDvDga3+Y/vzwF1OVm9L+HsJsPlbpHliYLc7/z1WMeoy4EUjMfS3xK8x7fJYmQ1mTIXzjxHnlztynBQuq/FPUuqyuihqHGG3ht7/M91jukyySNx8gtj7O1jrjjaB7IMpDWuB2J4VjTIrJLhqkclLpDv573E/lHJRp3EBxaaNJdJJl87o3SvHoNh8z2QSuMKXIFsg8NnYvKj9glc7w4wXu9GhauR1LHjGl1SP/5cR2+rv7IbIOp9QZTGtxsc9uL/AMyluhnnBgxt83Ibf/Ki8zvqeAjwTZMtxdJxPCZwZB94/Nx/yWvidCxMenzXM/8Axcfor0krI20CGNHFbAJd9m589FEcTsjqMxcQL0NPP1WLK4X5RTew9FudXzWzNEGO7WSd6WFkxSRn+YxzT7haY790bDDikmA2SVDb12ilpRKSpc6YGBukQpkbJBuyDVciLWKWRk9IMj9TQuh0hRLSDtwpVHMy4MzWbt2+SrsxnaqAK6wssbhC+zDVdD9Et1SjhQljRfKvgUFJsBvZJsby827b0pAO1hKNDj63gHhNHE7XQdfzV2E6NyN6V4wK02GyyLqk0OHFG4OqyEd+ouO1pNBrhXNEaTcgJOj96CPGGkdrTzQ+SwmNMeeMl5JOynAwNHurbYA4U8oZiDXFqn9hA7mlWlFuKtuGlwQJBuSlRWH19tY7T/iWDbwNnFvva6jqzQMN5cAaIO65h1yAlxAHoVWISbnvj8j3F49R2Ro3idupx0t/M/YIePC99CKEP/xPFAf3VxnTGufrzJTLX4QaaEbGma/wHSFuPG/Mf6AFrB/f9lbZ0zLyWt+2zCKIcQxcD/JaPiQ40dMDY2DsAqGR1dnETS/+iXm+iXMfExMQ3FEA78x3KWTnwRfekGr0HKw8nPke0mWXSPyM2We7Mo+QD5ndVOPftNrbyOpzvB8Fgaz8z1lz5IJuaUyH0BoKjJkSy7OcSEwie/gErSYyAZ+Y6wY2tYB+UUq75HSvtxJ+a2em/C/V+oub9nwZXNP4iKb+p2XWdI/hs9srJeqzMDAbMUZsn5nhBbcJBgzyxNeyGRzTwQ0m0l73jYUePAyGGNjI2CmtA4CSWxtzhBCVWppUsTQ0p9OykQnHCRhltbqJFovKZzdtkHAqTgJ9KkAp0aGl2raqTtjdeyK0KQ2QchRNDSb5UnEDlMT6BIebYqtq0TXA/JFZTtk8UbdJRI49MTnFEKwCEASbKw7eP5IcUdO1KbjQIVQlJzjdqMo7ojoXEkjhCkPmrukQDuVEqT1EBIKXU2asKWzXlXKubGZg1rtQ/ZdjmxeJjSs9WkLkGYMjCSO/KvEr4WvtkcLA0uF+yz8jqznbRlQmxJw82ywqUmPMH02N2/qFeoWynndIbc4n5lVnTvqgaHst/E+E+pTtY6VjIWv+6Xu3P0G66nov8P8AEc5rsySSWj5g3yj+6e5EvNY4JZnU1rnOJ4AtdD0r4H611GnDDdFGd9cvkH7r2bpXQsDAaBh4UMW33g2yfqtlmKByUbDzDpP8LoI9L+pZhee7IW0P1P8AZdZ0/wCFulYFfZcCLUPxyDUf3XTmFoHCjopHkKLcY7XW3FIgxwNzVqzpS0p6JWEQCSPSSNDbgy204BUqT1tssFBkJuAp6VEhJUOADyplgLdkzWlEDCQgwvDKbR7K2BQ3CHWp2wQYQZ3U2x37o/htI3U2NFgNCleMAEFmqTmGr24Vqi27CFI69kbX1VwKd96lZa3yabsKrjPZkucWE+U77K40aBvQA9U5R1qBFbITuR7oM+dEJtIN70fZNl50OO+JpOuSU7MZu4e5HZXEXGjONC1RlOo7cq1I+xSqv9FNqNBOCipOFKDilsjSG2OHssGO3O4W9WxWSHBsjhtdq8KVR8G9yEhjMeB5AUdtkbovgkNFGlolTbBEyQNa5zH9iHEUtbCyOo4x/kZ81ej/ADD91miAsytcri6zYK04nCqHCA6TpnxOyNzMfPN5Dj5dDa1BdTDlNkA7WvKW2/4iw2n8v+a9Fg2A3KA1y4UoEhAY+28pa1SRk9IWpHY9pHmtMBkC0lIlpN0kgODSSCIxpJ3XOtA7DgptPcA/VEcE7NwkcQZd0VYYNqCYV6bqQGmimaNXypgNHZOa5Ca0quREtsokQp1gbpmrT6dCxpEjgHEnYFRa2ww3QBiTvbqLDRVWePQCNO4W5K2Rz3WKadhSpQ9IyMvL0RB5be57D6rPv5068ePHW7Wdit1Hys/QKxn4WRDi+NJA7QfzDldlgdIw+mQ+JOWucOXO4Cyet9fjka7GxAQDsXnv9FVlxm6y/JMstYTx9vOM/WwCWElrvW9wVQ6F1bGZK6HJAiyHOP8AMfw76rd65iyywMGG1gcHW43W3ouH+IMTIjf4skDmAiuNv1V4XftHNNeI7wua5vIPpSC4Wdl5xhda6hgPHgzEsH/DfuFv4fxnA+m5sDoz+ZnmH6cquv7ctdKW3yolo7qli9Zw8sXBK13tdH9FUzeutw8h0UsBIoEFrktUmsfZYExIy5BfDuUZnxBBI22xSfqFn5HUsYzueA8We4VYy7Jrw7iwbR7JWRD1jG4Gvb/Cjt61hM2c9zT7sK1SvuIvi0eKq2FLKHWOmudZyB/2lFPWenuYWx5bGurYkFBLeKC/4mxRxTL/AHXocS8u6V1CBnW8WTJzICGx0+S6F2vSMHqOFlu0YmXBM4CyI3gkBAaTeFMBQZwiJxKTRvakosdbqA2pTTFMknSQHDt90ZpFe6DfulqXOsR2wUmt8qGSD3R2C2WChRCNxFtFpOLgarfvaTJC3uVKY6/Nye6AgHX2TgWhGRkQ1PcGj1JpR+1RkXERL/0G1FrbDG30tBt8K7ixyOoNBPYUhfD+HldUnc0R0xvLuwXbQYuF0iDxJXAuaNyd/wBFMlv9Oi5Y8fj3VfpvSnuia7LtorYd0/VeuYPSIi2PS6QD7re3zXL/ABV8WzOhdFhkxsJqxyQvO8rrGZuWyGjyHbpTLXjCf6PxXP8AlyX/AB6BJ1qTqshe+cFv5eAFQyniOQusHV6FcBB1nIinsvv9lfyesOc+Nwk1uJAIaOE5x33VZZyY6jpXv1ElUMoDwyH+dt/ddwmhnL4Q8uoV3VaWUTDS3fewnPDmtVs7oXTsiMyGERvP4ozS5rK+GpA8+BM1w7B+y7GZ/wDq3m2I7LNn8Qbs1Fp/wqplYnUrjp+k9QxvMYH0PxM3H7IZyJAA2XUaFbrusdsskR02f2XJ9agkdmvOnnmgtMct+yyx8KcOXXlI2RTI143KqOxy1pc41SrOk0nZxVs2o1+jgoc0urkqo2a2hIvtGiqZJKVqIcK3QfGdqqgmWlrW71+q7j+FG/XJyd6gP9QuFA8rT6r0D+EsX/qWZLY8sIHPq7/8SKx6qzhTCjGpWrI7fZEQwp2gjpJ9kkBwiSXZJcqzhEjeWHbj3QwnTUN4jXcikiewOyCr+JgvdjuypQGY7dtbzX6eqw5efHD+1zHbD69iNzMQRMe5rw6+Nvqsrp8eT0SaCTPLoMWWyHNbZeONv7rqDn4rIzBjxNfJy9zhws/N6T48bMmSbxCCKYTZA9AuXi+Vbn1yvv06ML1m2+z48hgwW4vQsHXKBvtTW/3K5fMzuu5z5n5Imc9/qaoLQhjjhZUbGtHsE8ko8MkLq6fdXjy4y24zTiMpnU2X4jXfV9lZUzsgE6y4fMrq+oyW4kLn8qN0hFgla46hZZ7ZRL3OAs7q9jdPzJhqY07cHVStYPTnPkvSQPkukwoDHHTmqrlplbtzL3dWxARc4Z7jUFCLr2VA63tjcR6tortNNDZDlx4ZQRLDG8HnU0FLtGdrn8brcmfcToQ08ghy0YSa8yebAxMciSGBjHcW0UkHgAAKacGstHlXLdZkd9ukv2C6djrXN9a0OzZb2OyePs7PDGndcbifRVI2wFgDgb7laL8R87HCFuogElLHa+OH/YROru54tbys9M57YR920IloOyv5M21Pxw2xsqThqFhhAVSpsCLkmvAPFp3NLTu0hS0OrdnKCEjfqC9C/hJ/vHOPpCP6rzwMcxgscrvv4USsjzs4yPa24W1ZruhNetMNBBbmxv6g7C0v8RsYkJry0TXPqosyIyNnsPycE5nYDYIvuVQWxQT6gqDswAcoZzh6p6S0TMASKP8A2lJUBnD1SRoObCRCdTjjdI7S1pcfZctqwkSONzzpAO/CKzFkkc2OBpke41tutnHx4unQgz1Lkn8I3A+a835HzcMdyVrjjao4+D4I8TJNNH3WgclU+os6t1eUxYpkc1o2JFBg9gthwlmd4k+1b6fT5qpN1N0Qc3EeQTsXjbb2Xk8efL8nl1xzx9trqTyx4Onx4VtcXGX8ZPqikV3Tjfk2U9L3+Lgx45/1jcrTBmrYIORGQwgVurANKLzfO62pzTFnw9Z2G6DD0rcly3NIJSr0QrajjYjGcBH8MDYBHACi4IpK5bSgQjuCG4JEqZTLjHzWdLbStLMdpiv091nSSRuFE7n1QcLHkc4En1XPdV3z5j7rfaWhtMIXPdSP+uS/9SePtS10DCmzcsY8LbMtsu+L7pz8OSePLHjzMn8JxDncAkc8rX+BHaOp6gaIje4fRpUuhzGSGZ05JeS4k3RWeedxu424eOZ3Vct1sSGWNj2tDYmBgAd6d1CKfp7cIQTRy69erWwDj0VjrYvLd6Wh4nSxmRatRHK1nJOvlOfFN+DjAg6pL4mPkxQNAA0zu06iFR6phy4OQWTMc2+DyD8irUeO2OcxA6g3bhakeLFkYhxJCXNHmZZ+6fZVOWSsLhpzhLp4miNtiMb0FTkeQRRIPzWtBExuRKxjaa0Hgnn3WNORq+q6MdXHcZZeKKyeQcSPH/yKM3MyWjbJmHykKo6ktZCaW107OzH5LWOzcnQQb/nO9Pmit6nnHUYupZ1A0CHOKxIcl8LxIzkeoVuPq7WCnYWOQfTU3+hT0Gj/AKY6n36xmA+hc5JUx1rHr/dzPpM9JGg9gaYgbnkEcY5cQT+w7rWwoz1YeHihmLhxjzb+d3u4/wCSwHPbJ5HsLmXuAa/dDPxBPjziIwjHx2mmxN+78ye5915PzM85herXDD7ds+WPHjMGCwcU6Qir/sFTe6LEZ4sxt54Hc/Idlmy/E+K2CoA10pG7n8D5DuseXqgleXE6ieSV43B8Dk+Rl35/E+mttk1Grl5smQa+5HezQf8Ay1VVRuYTwwpHLPoF7vHjx8ePXCajPrlfa4DSe1RGW7s1N9qd6fstO0OYVdJTKn9pd6fsl40hPlS7RUwq6lSp+LLR3+iQllrewn2h9KuaUnsoE0qTppRw4pjLKW7ud+qO0H46KSVBxQXF5BG9FRDX+iXY5x0sljHx08WFRfjhw/lOo+h3CPNjym/DcWgm3C9j9FERuYbcNgjZdbFF8D2neEfNpXOdQaW9RkaCCLvY3S7HxGSN8pBpcl1fGlnychsWx1cq8PZUbAz5umzCeENcaLacNiCKUcPrMuBqDIWSNN7OJCz9EkULYz+EcoTneqLhMvZ455Y+qvGQdTe+Z74oKO7S7f59kdnU8fExTDG7U4bBwFLH0uqw11cXSG6N5P3Xfoj8Up3my/a63OjY7VRJKkzq/hu1NabsfRZ3gyflI+a2/hDozOsdajxckP8AB0Oc4sNcD1V9MYyudqHUnCDNmEY0slj8Rp9bC52UWd165N8JYMjPHm1PigZ4TW3Rr1JWU34d6PDhyyug8UFxovO7R7LWZyYyM9X28yPslRPZdp1z4e6fidPZPiGTxHEffdY3+iwP9HS8hhr2T7QaZWh1cFMWH0K1TivZsWn9ExiaOyfaDTK0lJagji7jdJHaDVeq+IAKb6pnecAOIKG0772ibACmkfJcVdERETAN42/opNijNnw6CVgn71lO4gndxJrsFNkqpDBlcGk3hB1+Y2nFCrBCfWGkgc+qnSpA/BcOHJxFJSQ0mUuDnl3JAOyOCNPJCWlQEQyjncJaXtDgQCPmjl7js4Uog0hcgYYeQP3Uxr/KU+ot4opvG1bGwPZEPRQtnnyGx+CGMP8AxHnZBkBEjmuDjRrYmlYZPpbUf9Uxc0/e7pjSDSGN5P1NpjOLof0SOm9iEhpNgbUkNH8UVuFHxGnakx00bO6iKTKxF4hHaifQKhNhNdI+RhJLuBsr7mtLq7JFtGgNlWNsZ5YyuZy+mZxmPgsiLP8AE4Wq56P1F3PgM+X/APF1um/vBN4Y5CvvUdI5YdAzCKdksA9gUh8NyEebKd9Aumc03/ZQcPmjvR0jn2/DkdjVLI79Au7+BMGHDwJoWffMlkk2eFggkcBHgyXwm43lp9kdqm4T9Oy6uyLH6PkOaNmtLqHdcFn5LY8Z8bWgtoGieLWjkdTy543RPmdoIoj1WRJhxveXPdI4nnzlPcT0V5csOYyIUIw6txyFnTSvilLXsodvda32KBrvLqb8nEKrk9JbJ/s8h4cfz7hazLC46sRcbL4oML9W2iwpvxonjzQsP0VV/SMxhOiWF/7KH2fqUW/huP8A0PKNT7Pz9LH+i8X/AJP/ANikqn2jqQ28Kb9v7JJdb9lt2zXAcWSjNceaBQH6nOu9gPQIYc8eYEb80sa1g4HmJLSD6p+TYPCFqc7ZrimcC14B4+aS4sahdDbVtwovDQ4NLgaCEXHc712US4BwJA3HNJVSw2QAUN1OyaN17KsI/EvzbjcgFMW6QAD25SPay+VwcCapPrcSSAK91XFkUXkV3Tiy0DST7lGlbGdKBtsfomtoBB2J7oLw1wA3Fb8prvzEPr3Rodk4yQNzwpatxW6hbbLbN1vSVBopIbSc/wBHD5pOkIGwDj7cKALNTgw2T+yVeUgjc9rQXY3mc7zV9FLYbO+ijtpBd5d/1UXEgg7UnorUiLNNcbCcmt7JQtYDuLUvFFUBZ9U4SYcCbKRIPApCfI0Cu6TZK7BMk6JNg2ouLieEPxDZ4+SkHah7oItJ5UCynWO6YyEEht2kXSckfumRw0jlRAI4AUg52++3oUgBd/sU0gubZ90x43HCK5hdtaFocHGzaAVCrUb22Uy2hYCgd+OUEVDuklqrkBJBeFwUQA7Y/wBU2vU+qIodlBjnXqc0+1FT1BzuKtBykXvZzwfVMXl7QDxfY8qbwwtJedh6obSGjZupo4I4KStiE15a2/opObZqOyB3KhE52g0wggpOeKN7d+UlbELSHDS2yokPds41/RCGQSaLgN9jSkZnGzYU00nB7TudvRSa42BZv2VR5kfM0Bx35BKKf5QF3/VM1sFwNf2URJeol23akF1FthziT6pg9uzbukBOyd2k7eyiXhwLbtw3Tuc4sIbWkevKEyHxNiS0nuEaGxb8tHd/egk19HSSQCmbbnFoHAUCAXODj5vQBLQFfICG7ix6qBIcdyD9FBzfQGvX0UgyxQePelREWANsEUUzAKqt03noaRq9b7KOqhd17ICZADjqOyQ07ltlD1Fz6DQG9yhskIcWkILY1lztx+yk5tDymtkMPI3DbTOJLrq9vXhA2k0kbHcnuFFxIIN7KLXCttgnY4OG6aUwTQJ49bSJH4XAhQbW+oEehUH7WWkE82mQrJA4EtJHzSDmkkA24cqvG4ltGgfUJ2OAs2SR6IA5c1rdjzymfTQHBu6GS0gudyeyiJXaRdE9tk9FRAXd2pJmvBAt2/zSRpIh/wBtXZPDvkm+wCSSRxEk27c7PNIjyQaBIFDZJJJSUhIkoEoB/wDcn5JJIqomRbW36ooA327FJJRVQKUnQw3vfKR4+qSSc9ASXj6BOwAB234UkkQHjTEm3CzSSSYSAGk7KLvvj5JJIEBicalFmgBW6mdmbeySSAULiSbJTOHnKSSf6I02wFeihxAwjknlJJH6KoP++0o8f4vkkkkAZOyi3l3ySSTJCMnW7c8Ig3bv6pJJkcfcd8iqz/usSSThJH7pUfxBJJUVHSSSS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6" descr="http://www.instructables.com/files/deriv/F85/GTAK/G5KPB9JO/F85GTAKG5KPB9JO.MEDI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r="3826" b="14570"/>
          <a:stretch/>
        </p:blipFill>
        <p:spPr bwMode="auto">
          <a:xfrm>
            <a:off x="803095" y="3053342"/>
            <a:ext cx="3765879" cy="238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0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8048"/>
            <a:ext cx="7772400" cy="972680"/>
          </a:xfrm>
        </p:spPr>
        <p:txBody>
          <a:bodyPr/>
          <a:lstStyle/>
          <a:p>
            <a:pPr algn="l"/>
            <a:r>
              <a:rPr lang="cs-CZ" dirty="0" smtClean="0"/>
              <a:t>vodivost, rezistivita, odpor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755576" y="980728"/>
                <a:ext cx="1530355" cy="644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acc>
                      <m:r>
                        <a:rPr lang="cs-CZ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acc>
                        <m:accPr>
                          <m:chr m:val="⃗"/>
                          <m:ctrlP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80728"/>
                <a:ext cx="1530355" cy="6446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16"/>
              <p:cNvSpPr txBox="1">
                <a:spLocks noChangeArrowheads="1"/>
              </p:cNvSpPr>
              <p:nvPr/>
            </p:nvSpPr>
            <p:spPr bwMode="auto">
              <a:xfrm>
                <a:off x="2718080" y="1037085"/>
                <a:ext cx="4752528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cs-CZ" dirty="0" smtClean="0">
                    <a:solidFill>
                      <a:srgbClr val="002060"/>
                    </a:solidFill>
                    <a:latin typeface="+mn-lt"/>
                  </a:rPr>
                  <a:t> …</a:t>
                </a: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 vodivost (konduktivita)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</a:t>
                </a:r>
                <a:endParaRPr lang="cs-CZ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8080" y="1037085"/>
                <a:ext cx="4752528" cy="573427"/>
              </a:xfrm>
              <a:prstGeom prst="rect">
                <a:avLst/>
              </a:prstGeom>
              <a:blipFill rotWithShape="1">
                <a:blip r:embed="rId3"/>
                <a:stretch>
                  <a:fillRect t="-4255" b="-265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755576" y="1628800"/>
                <a:ext cx="1517338" cy="644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32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628800"/>
                <a:ext cx="1517338" cy="644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6"/>
              <p:cNvSpPr txBox="1">
                <a:spLocks noChangeArrowheads="1"/>
              </p:cNvSpPr>
              <p:nvPr/>
            </p:nvSpPr>
            <p:spPr bwMode="auto">
              <a:xfrm>
                <a:off x="2718080" y="1685157"/>
                <a:ext cx="4752528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𝜌</m:t>
                    </m:r>
                    <m:r>
                      <a:rPr lang="cs-CZ" sz="32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cs-CZ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sz="32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r>
                  <a:rPr lang="cs-CZ" dirty="0" smtClean="0">
                    <a:solidFill>
                      <a:srgbClr val="002060"/>
                    </a:solidFill>
                    <a:latin typeface="+mn-lt"/>
                  </a:rPr>
                  <a:t> …</a:t>
                </a: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 rezistivita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</a:t>
                </a:r>
                <a:endParaRPr lang="cs-CZ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8080" y="1685157"/>
                <a:ext cx="4752528" cy="573427"/>
              </a:xfrm>
              <a:prstGeom prst="rect">
                <a:avLst/>
              </a:prstGeom>
              <a:blipFill rotWithShape="1">
                <a:blip r:embed="rId5"/>
                <a:stretch>
                  <a:fillRect t="-4211" b="-2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" y="2276872"/>
            <a:ext cx="3898776" cy="16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755576" y="4642913"/>
                <a:ext cx="15622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cs-CZ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642913"/>
                <a:ext cx="156222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6"/>
              <p:cNvSpPr txBox="1">
                <a:spLocks noChangeArrowheads="1"/>
              </p:cNvSpPr>
              <p:nvPr/>
            </p:nvSpPr>
            <p:spPr bwMode="auto">
              <a:xfrm>
                <a:off x="2699792" y="4637485"/>
                <a:ext cx="4752528" cy="573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cs-CZ" sz="32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cs-CZ" dirty="0" smtClean="0">
                    <a:solidFill>
                      <a:srgbClr val="002060"/>
                    </a:solidFill>
                    <a:latin typeface="+mn-lt"/>
                  </a:rPr>
                  <a:t> …</a:t>
                </a: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 odpor (</a:t>
                </a:r>
                <a:r>
                  <a:rPr lang="cs-CZ" dirty="0" err="1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rezistance</a:t>
                </a:r>
                <a:r>
                  <a:rPr lang="cs-CZ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)</a:t>
                </a:r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</a:t>
                </a:r>
                <a:endParaRPr lang="cs-CZ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4637485"/>
                <a:ext cx="4752528" cy="573427"/>
              </a:xfrm>
              <a:prstGeom prst="rect">
                <a:avLst/>
              </a:prstGeom>
              <a:blipFill rotWithShape="1">
                <a:blip r:embed="rId8"/>
                <a:stretch>
                  <a:fillRect t="-4255" b="-265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/>
              <p:cNvSpPr/>
              <p:nvPr/>
            </p:nvSpPr>
            <p:spPr>
              <a:xfrm>
                <a:off x="755576" y="3655772"/>
                <a:ext cx="2996846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8" name="Obdélní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55772"/>
                <a:ext cx="2996846" cy="8991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3721729" y="3645024"/>
                <a:ext cx="2506455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729" y="3645024"/>
                <a:ext cx="2506455" cy="8991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7028569" y="4095360"/>
                <a:ext cx="1647887" cy="1014508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sz="32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cs-CZ" sz="32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cs-CZ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569" y="4095360"/>
                <a:ext cx="1647887" cy="101450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611560" y="5445224"/>
            <a:ext cx="8064897" cy="954107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Odpor (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rezistance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 je vlastností objektu (rezistoru, vodiče), rezistivita je vlastností materiálu.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cs-CZ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9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33" grpId="0"/>
      <p:bldP spid="34" grpId="0"/>
      <p:bldP spid="36" grpId="0"/>
      <p:bldP spid="37" grpId="0"/>
      <p:bldP spid="38" grpId="0"/>
      <p:bldP spid="8" grpId="0"/>
      <p:bldP spid="10" grpId="0" animBg="1"/>
      <p:bldP spid="3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8048"/>
            <a:ext cx="7772400" cy="972680"/>
          </a:xfrm>
        </p:spPr>
        <p:txBody>
          <a:bodyPr/>
          <a:lstStyle/>
          <a:p>
            <a:pPr algn="l"/>
            <a:r>
              <a:rPr lang="cs-CZ" dirty="0" smtClean="0"/>
              <a:t>stejná rezistivita, různý odpor </a:t>
            </a:r>
            <a:endParaRPr lang="en-GB" dirty="0"/>
          </a:p>
        </p:txBody>
      </p:sp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898776" cy="16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4657720" y="1268760"/>
                <a:ext cx="1647887" cy="1014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sz="3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f>
                        <m:fPr>
                          <m:ctrlP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720" y="1268760"/>
                <a:ext cx="1647887" cy="10145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02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t="3879" r="12740" b="43383"/>
          <a:stretch/>
        </p:blipFill>
        <p:spPr bwMode="auto">
          <a:xfrm>
            <a:off x="633248" y="2731752"/>
            <a:ext cx="5907024" cy="19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6516216" y="3356992"/>
                <a:ext cx="17763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32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3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356992"/>
                <a:ext cx="177632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659527" y="5139189"/>
            <a:ext cx="7785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Odpor závisí nejen na tvaru materiálu a jeho rezistivitě, ale též na způsobu upevnění přívodů.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47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oh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685800"/>
            <a:ext cx="36893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4"/>
          <a:stretch/>
        </p:blipFill>
        <p:spPr bwMode="auto">
          <a:xfrm>
            <a:off x="755576" y="3717032"/>
            <a:ext cx="4610100" cy="247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751621" y="1970993"/>
                <a:ext cx="1372107" cy="101111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sz="32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r>
                            <a:rPr lang="cs-CZ" sz="3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21" y="1970993"/>
                <a:ext cx="1372107" cy="10111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/>
          <p:cNvSpPr/>
          <p:nvPr/>
        </p:nvSpPr>
        <p:spPr>
          <a:xfrm>
            <a:off x="657142" y="1133442"/>
            <a:ext cx="2701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+mn-lt"/>
                <a:ea typeface="Cambria Math"/>
              </a:rPr>
              <a:t>definice odporu:</a:t>
            </a:r>
            <a:endParaRPr lang="en-GB" dirty="0">
              <a:latin typeface="+mn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08112"/>
          </a:xfrm>
        </p:spPr>
        <p:txBody>
          <a:bodyPr/>
          <a:lstStyle/>
          <a:p>
            <a:pPr algn="l"/>
            <a:r>
              <a:rPr lang="cs-CZ" dirty="0"/>
              <a:t>odpor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83768" y="2042845"/>
            <a:ext cx="3446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jednotka: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 V⋅A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−1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 1 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(ohm)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543050"/>
            <a:ext cx="68008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83568" y="1916832"/>
            <a:ext cx="7770813" cy="11414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pohled dovnitř materiálu</a:t>
            </a:r>
            <a:endParaRPr lang="en-GB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AutoShape 2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" name="AutoShape 4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AutoShape 6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473075" y="122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7" name="AutoShape 8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625475" y="274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AutoShape 10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777875" y="427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AutoShape 12" descr="data:image/jpeg;base64,/9j/4AAQSkZJRgABAQAAAQABAAD/2wCEAAkGBhQSERUUExQUFRUWGBgZFhcXFhcYHhoeGhcXGR8bHxcaHCYeHBokHRcYHy8gIygpLSwtGB8xNTAqNScrLikBCQoKDgwOGg8PGiolHyQuLC4sLCwwLCwsKiwqLyksKTQtMCosLCosLCwsLCwqLCwtLCksLSwuLS0sLCwsLyksLP/AABEIAMIBAwMBIgACEQEDEQH/xAAcAAACAgMBAQAAAAAAAAAAAAAABQQGAQIDBwj/xABUEAACAQIDBAQICQgHBgQHAAABAgMABAURIRIxQVEGE2FxByIyQlKBkaEUIzNTYnKCkrEVJENzorLBwhY0Y5Oz0fBEg4TD0uElNXSjFzZFRlVk8f/EABoBAAIDAQEAAAAAAAAAAAAAAAIDAAEEBQb/xABBEQABAgIGBwYDBgQGAwAAAAABAAIDEQQSITFBURNhcYGRscEiMqHR4fAzQlIFFCNigvFyssLSFSRTkqLiNEOT/9oADAMBAAIRAxEAPwDzz4rEx5sV6B3JP/k/4/hVrm2aNijqVZTkQdCDTO6wpWUzWpZkXV0PykXacvKTk49eRpnbYlHfKIrpgk4GUVwfO5JJ/Bv9HE12itba3LFvpqwwsXOY7QCbJlmIxZ6asMJhR+jnSYIpt7kdZbPoRvKfSX8cvWO2P0k6NG2IZT1kD6xyDcRyOXH8fwX4nhklvIY5VKsPeOYPEdtNujnSURAwTr1ls/lKddnPzl5Hj/3qOYWHTQbQbxnrGvmrcwwzp6PaDaRg7WNfPHNV2invSPo4bciSNust5NY5Br9k8m/H2gIq1Q4jYjazblshRWxWh7DYiiiijTEy6P4gIZ0dtU1WQc0YbLD2E1yxfDjBNJEddhiAeY3g+sEH11Dp5jHx1tBceco6iTvQZofWhy+xSXdmIDnZ1HVZ3diKHZ2dR18Eiqbg04SeMt5O1st9VvFb9kmoVZppExJOcKwIXS6gKOyHerFT3g5Vypnj4zlEnzqJJ62UbX7YallUwzaCqY6s0FPb3XDrc+jNOvtEbfxqL0Zu+qvLd/RlQnu2hn7qlEZ4YPo3JH3oh/00kVsjmOFIY2sxzDm7xSqPYHD8x5zVu8K9rsYpP9MRuPtRrn7waR4nHndFOTLH90Kn8KunhJt+uu7CUbriGL3Of4MKp+FjrsQi/tLhP2pR/nWWhPP3ZhODZcLOie/4vvFTvCVNtYrdnlKV+6Av8tVmnPTSbaxG8bncTf4jUmrZRhVgsGockRvRRRRT1SKzWKn4FhLXVxFAm+RwufIcW7gMye6hc4NBcbgovVPB7CuHYTNfSDxpRtKDxVSVjX7UhJ7gK8kv715pHlkYs7kszHiTXo/hjxpV6mwh0jiVWYDh4uzGp7VTX7deYVyvsyGXh1KeLYhnsb8o4Jjz8uSKkWNk80ixxqXdyFVRvJNcVUkgDUmrRdsMOiaFSDeSrlOw/QIw+RU/OMPlDwHiDzq6UR5bINvN3mdQ9EAXHF71LaI2luwcnL4VOu6Rgc+rQ/MoePnsNrcFquGg1iiYwMEuJzKhRRRRRqkUUUVFFIs714nDxsVYbiP9ajspubaO81iCx3HGLcknbH6L/Q3HhypBWQaW5k7RYUp8OsawsOfnmPYVmscXSVBa32YC6Ry5ePCd2Rz1Kcwd34KcawSS2fZfIg6o66q68CpqbHfpdAJcHYlAyS458lly1I+nvHHMbpNrfGDO0vULQnUZamPPdJG24qd+mh9ueUVobuyNrereo5G/GK0JxLBrLc9beo5G+P0d6SdSDFKvWW8mjodcvpLyPH/vWvSLo71GzLE3WW8mscg/dbkw9+XeK4Y5gLW5VgwkhfWOVdzD+DDiK79HekXUbUUq9ZbyaSRn95eTf65VZFumg2zvGfk4ehVltv3ij2zvGfk4eh1KZLQhFfQq2YzHAjgeR49xrhVmxPChbZSIeus5txH4E+bIuuR7+0UkvrLqyCDtIwzRvSH8GG4jga0Q4oeJj36haYUZsQTGPuWojEKJT3o58Yk9t86m1H+sizce1dtfXSKpOHXphlSRd6MGHqOeVXFaXNIF+G0XIozC9hAvw2i0eKjUU16S2QiuXC+QxDx/Ucba+45eqlVExwc0OGKJjw9ocMU0vPGtYG4q0kZ9REg/xG9lK6a2njWky+g8UnqO1Gf3lpVQsxGv16oYdkxkedvVPbfXDZey4iPtjkH8KRinlj/5dc/roPwlpFQwr37egQQe88fm6BenXp63DMMuPmBcIfsRsV98Xvqm9CEzxKzH/wCxD7pFNWfArza6P3iZZtDKpHYJCqk+xnHrqu+D4Z4pZ/r4/wB4VzYILIUdv0l3jN39S0SNets8Eu6QSbV3cNzmlPtdjS+u9+2crnm7H3muFdVgk0BQooooo1FkV6/4L8Ijsrea7nHjiIM39nGRthf1ki7J7FeP0jXnXR2xTJ7mZdqGDLxTulkOexF3Egs3JEbiRVv6Z4m8GGQQO2c94xubg7jkW2gCOGbZDL+yyrkfaM44bRm/MQDsvPhzGtMZZaqDi+JvcTyTSHN5GLH1ncOwbh3VEFFWHo9hsaRm8uVDQodmKI/p5d4T9WujOeWS72rpOc2E2wagOQCC9SLBBh8K3Lj86lXO1Q5fFKf9oYekf0YP1+C51eRySSSSTqSdcyeOdSMTxKS4leWVtp3ObH+AG4ADIADQAAVFqQ2Edp15v8hqHqoUUUUU1UiiiiooiiiiooiiiiooinFhi6lBDcAvF5pHlxE8UJ4c0Oh7DrSeihcwOEigewPEirRBO1oOrkAuLObUEbm+kp8yQcRoefOoGOYF1QWWJust38iQcD6DDzXHvrhheMGLNGUSQv5cbbj2g+a44MPwpxbS/BlMkX5xZy+LLG29fouB5Ljg40OWnKshD4bpi88HeTufLC4PhPrC88HeTvA8oHR7pD1G1HIvWW8mkkZ/eXkw/h3ETsQwtYAPG6yzmOccoGZjbnlwYbiPOA5gZQcawNUUTwMXt3OQPnIfQccDyPGjo/j3U7UUq9ZbyaSJ/MvJhUc2t+LC3jOXJw9Co5tb8aD+oZy5OHjccJLLyzaJyrZdhGoIOoYHiCNQaj1bcRwTJUjDB43zNpNzz1MLHgSd2e5uwnKqOhBIIII0IPCtEKKIgmFqgxhFbMe/eIwNidYn8bZ28vGMtA/q8dP2WI+zSOnmCfGW11Dx2FmXvibI/sO3spHVQrKzcjzt9FUGyszI+Bt6y3JrgQzFwnpQOfuFZP5D7aVmmnRoZz5elHMvthk/jlSqib3yNh5+SJtkRw2HmOieWA/8Puf1sH/NpHT20OWHT/SnhHsWU0jFDC7z9vQIYPef/F0C9D8G9oJLS9hPlXEMgQczCgb27Ui1XfB6f/FLP9fH72pz0PxH4NfYep3bPj/8QT/KY6gYVZ/BccijOgivUX1CYAH2ZGubaHxh9TZjxbyAT4RLmhxzPCdirN4PjH+s34muNT8fh2LqdfRlkHsdhUCuswzaCrRUixsnmkSONSzuwVVHEk5AVHqyYZ+aWjXJ0mn24rfmqeTNKPUeqU/Sk4rQxH1RZebBt92nUrCZ2Vgt1e22HwkNbwsdtxukbQzTdx2Qi/RVOJNJ+nOO/C76WUeQDsRfUTxV9uW19o076Hxm2w2+vdzFRbQntkI2yO5SPYapMELOyqoLMxAUDUkk5AAcyaxQGgxnOwZ2d57Tjy4FEbkx6O4J8JlIZurijUvPKd0aDecuLHRVXixArbpHjfwiQBF6uCJdiCL0EBz15uxzZm4knspj0kmFrELCIglSGu3Xz5Rn8WDxjizKjmxY8qq9aYf4h0pu+XZnv5bShNliKKKK0KkUUV2tLR5XVI1Z3Y5Kqgkk8gBvqiZWlRchVj6PdC3uEM8rrbWinx55Nx+ii75H7B7asWDdCY7Zsp4/hl4BtCzjYbEXHauZvJUDfs55czka449j0TSBrhxfzr4scEW0lpDwCjZyaXLQZJkDxZq5r6W6IakHj5A2fqMhlWRhsr1ouN4TH4iYZLcKugmkndGf6RVRsjXgOGVZpjBa9IHUNH1kKEeLGjRwqo4ARAjZHZlRWEugztiD/wCzuliK32FT5uiTsC9s6XKD5vRx3xHxvZnSOSMqSCCCN4IyPsrMM7IQykqRuIJBHrFPE6VmQBbuJLhfSbxZB3SLr7c67X4rPzDgfI+CwfjQ/wAw4HyP/FV+irD+Q7ef+qzhW+ZnyQ9yyeS3upTiGFSwNsyxsh+kN/cdxHdRMitcZY5GwpjI7HmrccjYVEqbhmKPA+0mRBGTKwzV14qy8RUKimEBwkUxzQ4SNytdnOIw09sNuBhlc2znPZB5+knovvHHtX41gyqontyXt3OWvlRt6D9vI8aXWF+8LiSNtlh7+YI3EHcQaslhdjJ5rdAVI/OrQ6grxZOaceaHsrE5roTqw/fUdeR3FYHtfAdXb++o68nbjmluAY4sYaGcF7eTy14qeDryYe+p3SjBDs9aCHyALON0qHRZfrblcc9k+dS7G8HVAs0JL28h8VjvQ8Y35MPeNan9Eukax/EXGsDE5E+YWGR+wwJBHbnVPs/Ghbxnnv8AeAQxBL/MQd4zz3557QEv6JzBbuIN5Lkxt3SKU/mpXPCUZlO9SQe8HKmmOYW1ndbIOYUh425rnmp92XeDR0thC3k2W5m2x3OA/wDNT2PDnhzbnDl+60Q3tfED23ObyP8A2WvRX+tR9z/4b0ppv0YHxzN6EM7f+04/EilNGPiHYOqa34rtg/qTuXxcNQfOXDt6kjVfxc0sw60MsqRje7Bfacs/Vvpp0j8RLaDjHEGb60p6w/slR6q54MOqiluDvA6qL68gIJH1U2j3laWx0oZcLyTLebOiSxxEIuF5JlvMh0XDFcR2rl5E0Af4vsCZBPcoqz+EKTK+gvU8m4jgnH1lADDvzQH11R6ub/nWCA75LCXI/qp+PcHAFJjsEN8N2HdOx13iBxWyG2q2qMOiXeES12MTustzSmQd0oEg9z1XKtfTIdbDZXY/SwCKT9Zbnqzn2lOrNVSn0UzgtBvFh2iw+IVuvU/A8Ja5njhUgF2yLHcoGrOfoqoLHsBqR0mxVZ5yYwRDGBFAp4Rpouf0jq5+k7VNwb4ixubjz5SLWI8gw25j9wKn+9NL+jOG/CLyCHg8iA92evuzoS8VnRHXNHqfLir1K59O4fgmE4fabmfank78tPfIw+zSLo+Pgds183yrForMH0svjJu6MEAH02Ho1ZPCpbvd4zFaxb1SKIcl2s5CT2APmewVTul+KpLPsQ/1eBRDAOaLn45+k7FnJ+l2Vz6CDEgMafnm92xxnLfdsBROsKRsaxRRXaS0VmgV6B0c8HKRxC7xV/g9vvSMnKSXjkF8oA8gNojkNaz0ikw6O2s87ALSTkBirAJVd6L9DZ75j1YCRKfjJnzCL2c2fki5k1fLi4s8IQxxswlIycoV+EydhfVbSM8tZCMtFIzrtL0iu75Oqw2JbGxjBHXtlHkvEhvN7djM821quHGMPw7+rKL25G+eUfFqeaJxPb+1XGfEi0l0nj9Df6zcNluoTtTJBtylx4Rd3sOcpjw7DwdrZOaBvpEMduZz6Uh14cqjt0vssPBXDYetl3G6mGZ+wumQ9ncaqWOdJLi8fbnlZzwG5V+qo0FK63MoJePxjZ9IsbvN7t9mpDWyTq56ZXrsWa6nzOpykZR6lUgAdwopLRW0QIQsDRwCGZRRRRTlSKb2HSaaJdgkSRfNSjbX1A7vVlSiihcxrxJwmgfDa8ScJqw7FncbibSQ8DnJEfX5aevMVBxLo9NANpl2ozukQh0P2hp6jlS9EJOQBJ5DWpmHYvNbk9W7JnvXeD2FTofWKVUezuGeo+d/GaTo3s7jp6j538ZqBUizvHidXjYqynMEf691OPh9rcfLR/B5D+khGaHtaEnT7J9VR73o1IimSMrPF85EdoD6y+Uh7xU0rT2XiW2477lemaezEEp53Hfcdl+pOsPvUdXkjQFGH53ajcR89Fyy35eaezcgxrCOoYFW24pBtRSDzl7eTDcRwNRLO7eJ1kjYqynMEVb7KSK5hcZBY2OcqD9A+4Txj5knIMvDPllSHAwHVh3T7/bO7JZXh1GfXFrTf7zGBxuNskvw0G+tzAdZoFLQNxZdNqM+4ionSoZvC3F7eEnvC7B/crGGl7K+TrPFKOA/LZbQkHiCpzB7qZ+EJc5IWyy8RkOW7aSV9r3nP10INWO0N7pmRvv6FC01KS0N7rgSN9p4yB4pVhQ2La5k5qkK97vtH9mM+2ufR3DxLMNvSKMGSU8kXUjvOijtNd8SQx29vAB4z5zOBvzfxUGXPYXP7dSrq0aKMWcSl5nKtcbOpzz8WIcwuebdp7KYX2GV7jwAsn7zCaX2GRtcTuAsJ6jWQlc7yXlySBm8rnIcs+HYAPYBXTHLpc1hiOcUOYDemx8uT1kADsUVIupltUaKMhpnGzNIuoUcYkPH6Tcdw0zzRGmsFaRwF3n5J0NtYggdkXefQLFWboDjCQ3JjmP5vco0E3Yr6Bvstkc+GtVmsijiwxFYWHFagZK92ODvleYRL8sr9da/SkjGqr+ti1Haq1RCNavtvcNiNtHLExGI2KgjLypokOasOckfLeRzpf0qsFuYhiUC5LI2zdRgaRTHeR/ZyeUDwJI5Vgo8UseWvvJkdTvJwtGuYvREKJ0hOxZYfEOMUsx75J3TP7sKD1Uz8EdvniIfLPqopZPXs7A970u6Rrt2WHyjXKOWBuxopncD7kymrL4EYc7ic5blhX1NcR5+4UulOq0GJ+ocXEFW3vBbdIbvq7jFr3zjK1nAfpMNmRgeaxIR/vBXmhq6eEK42UtofS626fta5lZlz7REsftqmyRFcswRmMxmCNOfdWmgsqwgd25tg5T3oXG1aVKw3DZLiRYoUaSRjkqqMyf8h2nQUy6MdEZr1jsZJEmssz6JGO08W5KNT769Bnt7bDoCm29vE48dgB8LuhyC/wCzwHkcieOR31SKa2GdGy12WW2XLkLVA2dqgdH8GispNiCJcQxEcBrb2p5s+53HPMAHcQRrxxrELeGUzX835SvPmlOUEX0SdxAPmgZcxxqvYx04d4+otkW1tvm497dryb2Pu76rNIhUN73aSMZE8ZZTHdGpu9xRF2ATvpD0xuLzSV8ox5MSDZjXlko395zNI6KK6cOGyG2qwSCXOaKKKKNRFFFFRRFFN/6Qc7e1P+6y/dIrH5Zj42lue4zj8JaXWd9PJJrvHy+I9EpopuMUt+NmvqmlH4k0G9tDvtpB9W4/6ozVV3fSfDzU0jvoPh5pUrkHMEg8xUtcWl3FtscnAf8AfBqWJbI747le6SNv+WKNmxPnXS/Zib+YVReDe08EJiA95p4T5TUb4dG3lwr3ozIfftL7qk2VzGjbcM80D8yMx62Q5kfZoWzsz+nnHfbqfwlrtHgUDeTcsf8Ahpf5c6AuZKRnwPUJbnwyJGtwPUEJl1cdz8qkbOf01syhj2tbts7X2QDUSTAri0broT1ir5yg5gHeJImG0oI3gjLtoToYW8iYHvguR/yjTvDejGJQ6wzrkODGQD7siDSsb4rIYk14lk6YHpy1LC+MyEJNeJfS6YHpy1LhiNkl/addAMpIR4ybyF4pzKjUoeWa8BTDGLIXVvZMdA2TSNyUIWkb9g0XFrcxMJDAqTtp1lsxybcSHiyIOfPTWosikQh1VNZGdlXUKBkMmTghzIyOhFZQSZFpsBJFs5TEjundin0L7MjUxgiwngNa4ytBlMEGdt07jfgQucNq5ke62Qsz+NEH0S3iy2VlcncdkAIu85Z5HSltniCJKsVtm+2cpp2HjOufjgZ+RHlmSd5yzJG6md063SBp7lBqT1KukQzBy2mJ2mLHLPPZ3HTIUsuoEClEuLOFD5QjMzsw+k/Vkkdmg7K0w7bHdZCXiZcOaS1siWRBaLJSMhKzaZYWSxvtVYfect2ela05/JdqN94D9SCQ/vbNY6uyXz7mTuSOMe0sx91dHSjAHgV0tMMAeB6gJRUqzw2SXMoug8pjkqr3udB6zUz8qwp8lbJn6UzGU/d8VPapqHe4pJLltsSBuXQKO5Bko9Qq5vNwlt9PNFWe64S2+Q81Osr5bORZIXLzoc1dc1RT7mf3D6wq74ZiYu2a5tkDTFNm9w8+TPH5zwjn52yNVOoz87zCrrhELpBG+HLG9xs5yyZq06NrmscT+SuW50DMc943VipkFpAd810zdsOrZaDaE2GJX2p7F0IZ7eWCI521wVuLGWTJCsq5hoHU+N1hj2h4oOfVqe6f4E7KFbi4VZutbq0ZtlGVBsyAjJnyZtct6Ad9c+j/AExWWXqsRVra4YptO4MaSFMthyCPibhMhlIPFO5huykWmIJYYrfyonVkwMQkmSrJJtI2agHyXObAAnf6hw6QY74UWjuvIBGRtAvx2iWZAJkNcKEYjhUE1TunnSJlxCdYVjQRN1QcIC+USiMeO2ZXyPM2a6dDugkl8Tc3cjR2wzLSO3jSZbwpbgOLnQdp3b4bgEJke+xBtmBnLKmTZyszFiAB4xQcSN/Mb6k9KfCLbXGSLBNJEoAWN5BDHpuzihG0cuA6wAcAK6JfEqNgUYXCRflLKcpnfYgfDMNxD78lN6TeE2GFFtsNjVUj0V8vFU+kqnyn/tG9Q415+llc3bs6pPO7HNmCvISe0gGp39MZF+RhtYORjgQt/eS7b+vaqHedILqfSSeeQeiZHI9S55AdgFa6LRfu7ZMaBmSZk7f3Si6d6kHobcr8oscP66aGI/ddw2fZlWDgUK/KXtv2iNZpT6iIwn7VQ4sDuG8mCZu6Jz+AqZH0Jv23WV1/cS/iVrQXy70QDgOc0O5a9VYrve6l7BHHEPvF5D+zWv5RtlHiWpbtmndvdGI6nL4N8RIz+CSgfSAX94ig+Du9G+OJfrXNsv4y0GmgYxB/uHSSuRyS6bHM1KrDbxg6eLEGOvJpC7DvBzpYasa9BJvOnsU+te238HNZPQrLfe4eP+I2v3FNG2PBHdPVSRVaoqy/0Pj/APyNh9+4P4QUVf3mHr4HyVVSo5xSz4WTH61w/wDBRWfy3a8LGP1zTH+apH9CSvytzax9hlzPsArH5EsU8u9L9kULH3k5UivANxcdheeS5dejnul52F55WKOOkUQ3WVt6+tb8XrH9JxwtLMf7on95jUjrsNTdHdSn6TIg/Z1rH9JLdPkrCHvkZ5fcSKkgbobjtPmZ+Ckge7Ccdp83T8Fx/pW/CG0Hdbx/xFTbbFsQk0iiz+pax/j1dRz04uB8mIYR/ZxIPeQTUG66S3Unlzyns2yB7BpV6En5Gjbb06q/u7nf+tg229Oqsqpio1eQQDm7wx+7f7q5SXco+WxbLsiaWQ/sgD31TWcneSe+sAUQouchsaOs0QoU76o2NA51la5MdgXfPf3B7ZeqU+9mrW2x15XCW1qhY7tsvO3eTI2yB25ZVFwXojJMBI4ZIuBClmfsRBqe85Ac6sf5HMahZdiytCfHUuDNNlwZlz3+iNByNZojoDOyDM7egvOoDbJZYr6PDNUGZ29BedQG2S3CO0WT3DSSOwjjEZ2Y9vMeKqpkHA85/JA3ZmiDBnADQsx+PCdYnzZXMsV3AcdeBFSbW4tQGu123WL4tCw2EVcjmsab9xyzOpL95pde4y9xhUshyTKYKAnigLkni6b/ACqxiuTJokJgGYxOrVuSINMpMMGHCsa5wDpgSmcJahhYuXSvDrZJFWRWjLAn4RGo2Sdog7UWfLLPZIOu46VWMQwOSJQ/iyRHyZYztIewnep7GANP7HEkntQk+qKVSRt5TMZRTDuy6thxGzxpIzz2MzKGyPEeUkinUHI6MhGozro0euwVJ2jO47Mv2sW2i6Rg0ZM3DO47MtloustSo0VeMK6BviEYnjQWi5gO0uYhbM5ZxsfGzz8zUcjwrWW6wyxJWOJr+ddC82ccKkcoh4z68Go/vrC4sYC5wvAw2m4cV02GsLbNqqdhhU07bMMUkp5IjOf2QasCeDG+y2pUjt15zzRRe5m2vdXPEfCPfSrsLN1EfCO3AhUdmSZE+smq3LKWJLEkneScz7TR/wCZd9LeLv7eqOxWo9CYU+WxOxXsjaSY/sJl7DR+RcMTVsRmfLhFaMPY0jj8KqedZRCSAASToANc6mhiG+Idwb5HmpMZK+jpJYCMxNPis6EZbLG3Ay7NvbI9WVb2OFdXC1zOGVVdEiikB2pNzbJ3EII8tRzGVZtMNjwaJZ7pVlv3GdvbtqIRwllHpcl/jmVt3QyOLFbEtdyFnTrg7abQLyRvtqSCFIVQoyGgJA0riUiO2CzSMnUmAXXz2CV2E8cM10KHSDBeqzh89o8ge8Mixo211XVvJGIsxkuYbaVdpss8st3OrYjYZIPzS2tJOxPgjP8A3dyFOfcaX9CekmaT2co+PtttA6qC7QxswKgEfGdWST1Zz2lJAGYqt9IuiMMsoWIxW9w4Dxptfm1yp3PBKx+LJ+bc5AnIGlOZpIxbELmyutm2WchLjMyxkpS6Tp31wFY7/EPg/lLf2w5jC7Er99QR76Uv0vRxkMbvYxy+CZZf3cgqmx4zf2EhjEtxA6aFCzDL7B0y9VTx4Rpn/rMFpdczLAob76bJz7a2igOAmADrFXq0/wAyxVk3mvVf/wC4Zz2PHeL7gWFQpcCWT/6zbv8ArHuV/eQ1HGL4VL8rZT259K3n2h9yUH2Z1uOjeGy/IYl1Z9G5hZf/AHEJX3Uxo0d9dv6Wn+RpVXrmegW1uxHDG/4kr++grA8G058iexf6t3Cf4iureC27YZ27210OcE6H3NsmkmIdEryD5W2nQDiY2y+8Bl76dDjVzJkZpORAnwmFRGpN/wD4WYh5sUbfVuLc/wDMrnJ4MMTH+ySnuKt+DGqvW8dyy7mYdxIrTVpP1t/2n+5VYnp8HuIj/Y7j+7NZpSMbnH6eb+8f/OipKk5t4HzUsUKiit0jJOQBJ5DX3VqQrSirBh3Qa7m1ERQc5PE9x191M/6I2lv/AFu7XP0ItT3Z6n3CsrqXCaaoMzkLT4LE+nQGmqHTOTbT4Km0ww/o/cT/ACUTsOeWQ+8dPfViTpHZwkLaWfWPuDy+MSexdT7Mql32MTgZ3s5iHC2gyWQjkxHya/WJPZSnUmL8rJbb+A8wkPpcY91kp3Vrz+ls/EjWo1h4NXJymmjjIGZVfHYDmdwA7c653Fzh9m2UUZupF8928QHuAyb2EdtJsT6RvKvVoBDD82meva7HxnbtNbWWGJGgmuc9g6xxA5NL2/Rj5tx4dgaKIe1HcdTRZyt8d6DQxXdqkPNtzW2crfGQxMlYB0quZkM00nUW4OQWIbLSEeYjHM97bgO3SkbNPiM4VRkNFVczsxqTpqfx3sa5XcjTESznYTLKNFGXijcsacF+kdO80zivjb2plACGXaS3QeaNzzE7y2XiBjzOWQqxDbCE2NFY2DIeZzKtsJsAThtAcbBkPM4k/soPSTEh4ttEfiYPFBHnt5znvbPLsqYkmzgxHp3OXsQH+WqzFEzMFUFiTkAASSTwAG816rbdB4YLC3bFJTBGrPIYR8pIzZZLkNRko1AGeu8UFKiQqO1jXG2tOQtJNpu1lanUaxjG4OBJ2TMztKpfQbA57qdooo2dHRkkOXiqCMwzNuGTBW56aVdoreys0ETmLEb63jdkTXqkyIJjz/SFfGYKe0eLVfx3wmu4W3soxaWikZImjvkd7sOfEA68SarV9dGC9d49CkzMvqcnLu4Up0CPSXTidgXhoNpl9RGc5EDinRGgO7HelMHCYs6yXTpF0uub19qeQkDyEXxUT6qDQd+/tolk+FRlj/WIxmx+dQb2PORRvPEa7xrp0ltFSbbjGUcyiWPsD71+ywZfVS+zumjdXXepzH+R7Durow2M0bdGJSuw3eaqelaIjb/dh5FcaxU7FrZVkzTyHAdO5tcvUc1+zUGntMxNNa6sJhZAr0vCsNjwW1W8uUD30o/NYG/RD5xxzHLhoN+ZWD4M8DiUS4ldD83tNVHzkumyBnvyJXTmy8M6q3SbpDJe3LzynxnOg4Ko3KOwD26nea5sUmlRTAb3G985n6eruGJTR2RNT+nty810J3O110MEgbnnEqt7HVxpxBq6+CeKNMOvZpc9kNk285qsRZhp2MfYKpGHD4XbfBv08G09vzdD40kI+kMusUcfjBvYVc+hDZYLcL6fw8/dtI/+9Zae2VFEAWSLRuFo8BxmiZ3ppJ05iltcRF/bnJJXE0Ui6jaIDMCe0ljlxVu+nF7e281ssjqfgFw52wozewuTqxQfMv5WxuIJyyOQMbwfYxDLaT2dyu2qDrAP7Pz8uIaP5QEa5F9+WVcfye2FSt1gNxht0NiQjip1G7RZU8pSN+WnYs3iC7vssBurtGR+oX7Z4Eqa1ExO9ktStriEa3lvs5wShvGCHc8Fxqdn6DZrplkKXXPQ8SqZLCT4SgGbR5bM8Y+lDmdoD0oyw7qdXSpaH4FeEz2EvxlrcLq0YfdLH2cHj9ffWMbwSawmUh8wfHgniY7LrwdHG48xvBrbAdOVQyJtH0u3YHMCRBzQlJiuVYq0DpVFc+LiEPWNu+Ew7KTDtbzJvtAN9Kudx0MZ1MlnIt5GBmerBEqD6dufHH1l2l7a2CPVsiCry4+cihlkq6khU5gkHmDl76e4b09v4Pk7qYDkzbY9j5ikJWsUyJCZEEntB2iakyFdx4U5ZNLq1s7ocTJCob7w3eythj2DzfLWE0BO9reYsPuvp7qo1FZfuEEdybf4SR4Ay8FdYq9/knAzqLy8XPgYQSPWFyNFUSip9zd/qv4t/tUraleThGF23yszXDjzU3fs/wAWrnJ4QEiGzZ2scQ9Jhr7B/EmqXTXDOjssy7fixxDfLIdlB3Hzj2DOhdRYYFaO4u2mzgLFyXUKEBWpDy7abOAkOaMR6U3M/wApM+Xog7I9i5e+utl0bYoJZ2FvEdzODtN9SPym793bXf8AKdva6W6ddKP08q6D6kR09bZ91Jb2/kmcvI7Ox3ljn/odlOY0ylDFUbLdww38E+G0yqwm1G7Ldww38E4k6QpCClmhj4GZ8jK3cd0Y7F17aR5ljxZie8kn3k12sMPeZ9lFzO88AAN5ZjoqjmaZNfR2o2bc7cu5p8tF7Igd31zryy4mA2GZNEz7vPvUmANhGTBNx92n3qC2W1S08aYCSfesJ1VO2Xmf7P73Kot1iWbGRj10ralmHir2BTvy3ajIcuNLGYnfUixsHmkWOJWd2OSqozJq6gHaedp93D2UbYVs3GZ9+HszU7BrA3MpaViI0G3NIdclHD6x8kDtp/hfRS6xicvEnVwLkiu2YSNF0Cr6TAcBxOuVXq16B2lhaI2ISgRgh3jB+Vk4A5eMyrwQdpNU3pl4VZbleotV+DWoGyFXJWYciV0Vfor6ya4zaZEpbz90FgsrnugYy+ongLNauFDm7SRLMANWeqfKWtWrC7mwwyZbeyC3N2cxLcvkViA1c5jQZAHxV9bVRfCRjTXM8TsSc4VYZ8A7Mw7vFK1wsoTBaZj5a8PVxjiI88mP2myXuFL+lUoN3KF8lCI17o1Ef8tOotEaykaQkudb2jec9QFsgBks+kdFpEx3ROQwmJAnxluKXW0e06rzYD2kCu+MybVxMRuMj5feNb4IPj1Y7kzkP2AX/ly9dQGbM511vn3e+S03v2Dn+yd3B6zD424wytH9mQba/tB/bSOneE+NaXa8hDIPsybJ9z0koIVhcMjzt6oINhc3I85HqmLHbthzifL7L5keoMrfeqAq5nIak7hUzCzn1iemjZd6+OPeuXrqzeCbARc4lGW+TgBmf7BGyPvFfUDQRozYEN73XC33vTYY7Rb7t9ZqT4Qr34PBbYWhyECK9xl50zjaIPPZDH73ZVCqZjGIGeeWVt8kjuftMT/GodXRoOihhpvvOsm0+KMmZXSCdkZWUlWUgqwORBBzBB4EGvZei7G8sUkSPZ23vln2ctnaezILqo8lWbZ03BmIGQyFeLV6j4O7zYs7U+jiqK31ZrcxnPsrD9qsnCDm3g8wUbL15zhmJPbzJNEdl0YMp7uBHEHUEcQTXoll0jjhQMUEmG3JKtGfG+DSb2iPHY89eOzkRqpqo9JMEVGkkgHxaSNHLHmSYXDEbJz1MZyOyx+qdRrFwDGhAzJIpkt5QFmjzyzAOYZSd0iHVW56biadHgspLKwG7H0IvB6FUDIr0qXo1H8HNu0m3YyHbtp/Ka0kbcGPGByci27XXI61ULa+ayaTDsRjZ7fa8ZR5UTHdNCx7DnluYHtqZhOPSYVIqlvhFlMC0bAaMhORIB3MNzxnjn2E3jpD0at8Xs0a3ZeujX4h89GX5pidQM92fknszrjmKaK4Nj2w3HvDA56jnxvnNkq1168l6SdF2tSrqyzW8usM6eS45H0XHFDqKUW9w0bB0ZkZTmrKSpB5gjUGn+C489m0ltcRGS3Ztme3fMZEabSnekq8GHLXsOkXRURILm2cz2jnJZMvGjPzcqjyXHPc28V3WRS0iHFtnccHeR8DeMgqWIWw6VpcaX8ImPz8ZEU47SwGxL9tSfpCtW6IiYbVjMtzx6ojq5x/uSSH/wB2zdwquUK2Wopmhq/DMtV44YbpKp5reaBkYqylWByIIIIPIg6g1zqxQ9MXdQl3Gl2g0HW5iRR9G4X4wdzFl7Kz+RLW41tbjq3+YuiqHuW4Hxbfb6v11NKW/EEtYtHmN4lrUlkq5RTiboheKxU2txmOUTsPUyggjtBoo9ND+ocVJFSuttLXyQLuX0mBESnsXfJ68hSvE8YluGzlctl5I3Ko5Ko0A7qhZ1vFCWYKoLMTkABmSeQAqmwmtNY2nM+7NyzsgtaazrTmfchuktKZWGD7S9bK3VQ+kRmXPoovnHt3Dia7i1ittZcpZuEQOaJ+sYbz9BT3nhS6+xB5m2pGzO4cAANwAGgA5CpWL+7dn5efNSs6J3LBn5efNS77F806qFeqh4rnmzkedI3nHs3DgKWVKw3C5biQRQo0jtuVRn6+wdp0r13o74LLawj+FYpIhK69WT8Wp5HjI3YNOw1jpVOgUJsnWuNzRa4n3inw4UhJqo/QvwZ3OIEPl1UHGVxv+ovnHt3dtX/FMcscAj6m0jEt0y+M7anvdhuHJFy9W+uOPeFJmiMkSmK3GawKdHnYaZ5DyIV4gandnwrx29vHlkaRyWZjmTXNhwKR9oPrUrswx8gxP5jjrF2+apsYF5ay4XnXkNmJ3ZqXj3SKe8lMtxIXbhwCjkq7gO6tuj+E/CJgpOyigvK3ooupP8O80sAqzYl+Z2otxpNOA8/NV3pH/E123yhtEOGJTsEsBnu5pFIiOADG9512rM7ucgt7XEhcX4myyigUui+ikKkoPWQvraqvJIWJJ1JJJ9dOLP4uymfjMywr9VcpH/5Y9dJquE0AmVwkBu/dDAYGk1bhIDd6nwU608WGV+LbMa+s7Te5QPtVAqdfeKscfIbTfWfI/uhB7ag01uaezE5p10eb4u7HO3PukjNJac9Hd11/6aT95KTUtnfdu5JcP4j93JSLGfYkRuTAnuz191ep+DuMWllcyjy5zcIp+hbW8rlgeW2QPZXkor1iY9SkFr8zhF1Kw5PcRszevLKsH2mKzBDzv2Nt5yWlg7VZeTmsVk1iuqhRV16MTn8k3+z5UMtpOv8AeFM/wqlVcvB2OsW/g+dspSo5tGVcD8ax034U8i07g4E+CJt6x0zvDb4pPLHkUnyl2W1WRJ0WQqw4qSx7iMwQQDSPFMPTZ6+DMwscipObRMddhjxGh2X3MBwIYBr0p+NssPuN56p7Z+wwP4vrMcieykOG4k0LZgBlI2XRtVdTvVhy0BzGoIBBBANSjg6JpF4sOurZ0sUdep+B4yqo1vcAtbSHM5atE+WQljz84biu5xoeBDPDsVuMJnGywkhfJlKk7EqHQOh4HTLmCCrDTKkeI4eoXroc2hY5a6tG2/YfLjvybcwGehDKsnB8ZQIbe5Be3Y5jLV4WOnWR58d20m5wOBAIkWE17SZTBvHvFQFeiY9gUGNRC5tnVbgDIg6beQ8l/Rcbg27LLhkR59heL3GGzupTLPxJ4JRmki+i6neMtx7cwa3jluMMnV43DK42kdczHMme/hpnoQcmU5g5EV6Gj2eOQZN8XcIMg2m2nYfTjz/0DXLmaG2q/twDji3bq8R4I+9tVIxfo1FPE13h+00S6zW5Oclv283h5ON3HcaqZqxXlheYRdKwJjcaxyLqrjjkToynip9YpnLhcOKKZLRUhvACZLUaJLlqXgz3NxMZ9Xb0YcbRtBJrMNzstur83HMiRPaqTWc62liKkqwIIJBBGRBG8EHca0regUyHF5kUKk0qqNwWRgB6gcqKh0UGjbkFc1PsMJaQFiQkSnxpH0Udg4s30RmakS4ssSlLYFQRk0rfKPzAy+TU+iNTxJqJf4k8xG0Rkuioo2VUclUaD8TxzrfB8FmupBFBG0jngBuHMncB2mgcBKtENg4Db7kkCGX2v4YevJQau/QnwVXF9lI+cNvv22GrD6Cnf9Y6d9X3op4J7axT4Tfujuo2iGPxUft8o9p07KR9OfDOz5w2GaJuM2WTH6g80fSOvLKuHE+041LeYNAE83nujZn7sWwMDbXcFY8S6RYfgMRht0DzkaqDmxPOSTgOz2AV5rPik2JSNc30hFvFvVdBmd0ca+kee/LUmkWD4S11IdptlFzeaVtQo3kk8WPAcTW+PYyJdmKIFLeLSNeJ5u3N291Po32eyA4yJdEPeebxsynh44LHHjOiO0UOzM5DzOGV+U+GNYu1xJtEBVA2Y0G5FG5R/rWl1ZqZhGFvcTLEg1Y7+AHEnsArsdmG3IBF2ITMgE16MWSoHu5hnHD5Cn9JJ5q9w3mkt7eNNI0jnNnJJPfTbpRiaMVgh+QgGyv0285z2k+7vqN0ctlacM4zjiBlk7k1y+0dlftUhkwDGdebhkMBtPpgs0MkB0d4tNwyGA2m867MF16RfF9Vb/Mxjb/WP47+zNV+zSmIgEbQzGYzHMcRW11ctI7OxzZ2LHvJzNcafDbVbI+81phsqsAN+O03+K63E5d2Y72JJ9dcqKKNMFic9Hh4l0eVu3vkjFJqdYGcoLw/2Kj2zR/5UlpTO+7aOQSIffftHIKbgth19xDEP0kiJ95gP416Did6JsYxPLctrdxr2CKDYy/YNIPBRaB8UgLeTHtyt2bCMQfblWnRC7Mt7cMd8tvfE97QStXPpPaiP/Kz+Y/9VrFyqdFFFdVLRVq8GF6I8UttryXYxMOYkVky9rCqrUixujFKki70ZXHepBH4UmPD0sJzMwRxVgyM1bIbImyxCzOZe0mE6DsRjBL+yyN9mqYa9NxiVLfpAWb+r3gXa5GO6i2WJ7mYt9mvO8Vw9oJpIX8qN2Ru9SR/CstDiVrfqAdxEjwI8UTgo6yEAgEgHQjPfrnrz1ANYzrFFdBAnGD40qIYJ1Mlu5zKjyo23dZEToH5g6MBkeBG89vLYyxzRPtI3jQzJnsuNxBB3EbmjOo48CUlNcIxrqg0ci9bA5HWRE5ajQOja7Eo4N6iCCRSHw5TIE53jP1545q5r1/AsYt8VtCkqBgMutjPlRncHU7wOTDduPb550u6BzYewmiZng2gUlXRkOegbLyTnuYaHsOlQYzLYSx3dpJtxEkJJlodPGilTPxXy3odCNVJGRr2Xoz0hiv7cyxAZgZXFu2uzmNSAfKjOv8ArSvNxdJ9mO0sG2Ebxkem3ccE4SfYb15dHicGKAR3bJBeAAR3R0SXLQLOBubgJB692tWxnBZbWVoZ0KOu8HiOBBGhU8CNK9A6aeC7Rp7EErveAale1PSH0d/LPcK7hHSpHiFpiCtJANIpR8rbn6JPlJzjPLTcBXUotIa5mko9rcW4t2eV305ECMCqpRV3Pglu38a2aC4hbWOVZUUOOeyxzU8CDuIIrFav8Qo3+o3iENQ5KR0J8Ec97syTZwQHXMjx3H0VO4fSPqBr03Ecaw/AoOrjUbZGYjXIu59JmPD6R9XKq3058NIXahsMmO4zEZgfUHnH6R0768durt5HLyMzuxzZmJJJ7Sa4bKHSvtMiJTOzDwYMdvvgm1mssbenvS7p1c4g+crbMYPiRLnsr/1N2n1ZUpwrCnuJRGg1O8ncoG9ieAFcrGxeaRY41LMxyAH+t3bT3Fb1LaI2kBDMf6xMPPI/RqfQHvNd8NbBaIMEAZDADM+7SsMaK6dRnePgMz0z4rjjmKIqC1tj8Spzd+Mz+kfojgKQ0Z1inw2BgkP3RwoYhtkOOZWcqtUv5ha7G65uV8bnHEfN7Gbj/wBq4dF8PRFa8nHxUPkKf0knmqOwbz//AGkuJYg88rSyHNmOZ/yHYBpSHfjPqfKL9ZwG687tazP/AB4lT5W36zgN153DNRs6c/I2X07lv/bjP80n+HS2ws2lkSNfKdgo9Z39w31Kx+8WSY7HyaARx/VQZA+vVu9jTX9pwbvPTx5Jz+08M3ndd427ktooopqeiiiioonWFnKzuzz6lfbIW/lpLTq10w+Y+lPCPYkppLSofedt6BIhd5519Arx4Nfi48RuPmrKRVPJpCAP3TS7wcrniEa+klwn3raUfxpl0f8Ai8CxCTjLLbwg/VIcj2NSnwdvlilp2yqv3s1/jXPPaFJdu4NHUla8lXTWK3lTJiORI9laV1UtFZFdrKzaVwi7zn7ACSe4AE+qmw6Hzlyg2NoEjZ2xmfJyyz4Ntr3Zja2cxnFE66Y/HYdht0N6xvbOeRhbxPapJqH05HXfBr0f7TEOsP8AbQ5RSe3JG+3Vhwzo5LJg1zbtsExyR3cJDjLYI2HYk+Sux4+uRy1IFLMLwSaXDbqB42BgZbmEnIDRB1q5nnEyPl9Htrkwvw/0PI/S+RHCY4JhtVGopw/RacBWCgqyRvtA6KJBtLtaaEj1a5Z0N0VuBnmgABIzLABspOrOznq2Tcta6yWk9FM26OTjLajKDPLxiBl4hkJI35BASdNMsjrpWw6MXJYKIXLE7IAyzz2A+7PPLZOee6oouWE4w0BYZB43GUsTZ7Ljty1DDeGGqnUGnNjcyWUi3thIxjBAYNq0ef6KZRoVOWjjRssxssCFXwdFLhygVM9rq9cxkvWkBNonRcyfceVdsMw27gcPEmYYFTnslHUxiQo2Z2WUqQctx4ZkUmJCDwbL7wbjtVgr17C+k6XEPwu3B2F/rMA1eA8XUDVoTqdNRqRxVV3SroJBiK9fblEnIz2hlsS9+W4n0x6894q1rg93ZSreWKlSMuth2trZDb1JOReHtOqaZnyXa4ptAfCrBAyHYa6sldGMJkAYSRFTs7LA7RXPIjXTXZ8tFocSixBEo5ll/a7objttLg4OEivG7zB54XaOSKRWU5EbJ/EaEccxvor6Kw7FjLGrpmyncd2oJBBByIYEEEHcQaKf/jNJFhgW7T5KaMZr5mrFFFeoSFbOh2kF640ZYfFYaEZ7WeR3jdVVNFFZYPxYm0cgsVH+NF2j+ULWiiitS2q3dKtLGwA0BjYkDQZ+Lrlz1OvbVSoorLRPh73cysVA+Dvd/MU46LfKueIgnIPI9U2vfSeiimt+I7YOqc34rtg6rFFFFNT0UUUVFE7X/wAtP/qR/hGklFFKhfNtKRB+baVez/8ALQ7cQ1/uDSDoR/5lZ/8AqYP8RaKKwwfhRv4nrUbwluKD46X67/vGotFFdFndCBbxSFSCpIIOYIORB5g1OkxefI/HS73/AEjcdTx4nU0UUSit/g4v5JJL4PI7j4DdnJmLb9jPeeNQ/BheO2IwoXcodsFSxIIFvKuRXcRsgL3DKs0VyYt9I/hH8pR4BVdL+QBgJHAOzmAza7Oi8eA0HIVt+Vpsh8bL53ntxYMePFtT260UV1kC3tr2Rpotp3OTJlmxOWeyp48gB3AU5x28eNYwjumU8mWyxXLKC1UbuS6d2lFFRRIExKUAgSSZZL57eaQV48MtOVby4nKQQZZD42erseGXPkAPUKxRVhRO+lOKTJdDYlkXJI8tl2GWagnLI6a6038EuJSnFo85ZDtCQN47eMAmgOuoGyu/kOVFFYaf/wCLF/hPIom94JZ4Sp2jxS6SNiih9FUlQPFU6AaDWs0UU6jWwWbByVG9f//Z"/>
          <p:cNvSpPr>
            <a:spLocks noChangeAspect="1" noChangeArrowheads="1"/>
          </p:cNvSpPr>
          <p:nvPr/>
        </p:nvSpPr>
        <p:spPr bwMode="auto">
          <a:xfrm>
            <a:off x="930275" y="579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DCAQMDASIAAhEBAxEB/8QAGwAAAQUBAQAAAAAAAAAAAAAAAwABAgQFBgf/xABAEAABBAEDAgQDBgQCCQUBAAABAAIDEQQSITEFQRMiUWEGcYEUMkJSkaEHI7HRYsEVJDM1Q1NykvAlNIKi4fH/xAAZAQADAQEBAAAAAAAAAAAAAAAAAQIDBAX/xAAjEQEBAAICAgICAwEAAAAAAAAAAQIRAxIhMQRRE0EicYFh/9oADAMBAAIRAxEAPwCk1gCYmjSNpUdAu6XKUiBB0piNgjhopRcy0zZuZP4YItZD84hx8y2OpQ2ywOy5adpZIQlPNVItS9SLnaCB+ivYUjpm0HAV2XOvx53OLwCG+qv4rDpbqJTuMGnSRsYCPNqP9FaYQCs/p+wpaLWC73Umdr2SAlpujR+acC1JrQAQBXyTOaeAn7LSvkuEbC4kfqqD5fE3YQSOys5+P4sdcC1VOOfIyAknv7rTCS+zosErninAj6K5Bdgq1BjOEADmiwN0mY7idhQSuJAS8qNd0XIYGuruFBgLthuVNnkG0k9lF7e1K3HCe+yT2tB3T14JlRdAk6v1NhDvDga3+Y/vzwF1OVm9L+HsJsPlbpHliYLc7/z1WMeoy4EUjMfS3xK8x7fJYmQ1mTIXzjxHnlztynBQuq/FPUuqyuihqHGG3ht7/M91jukyySNx8gtj7O1jrjjaB7IMpDWuB2J4VjTIrJLhqkclLpDv573E/lHJRp3EBxaaNJdJJl87o3SvHoNh8z2QSuMKXIFsg8NnYvKj9glc7w4wXu9GhauR1LHjGl1SP/5cR2+rv7IbIOp9QZTGtxsc9uL/AMyluhnnBgxt83Ibf/Ki8zvqeAjwTZMtxdJxPCZwZB94/Nx/yWvidCxMenzXM/8Axcfor0krI20CGNHFbAJd9m589FEcTsjqMxcQL0NPP1WLK4X5RTew9FudXzWzNEGO7WSd6WFkxSRn+YxzT7haY790bDDikmA2SVDb12ilpRKSpc6YGBukQpkbJBuyDVciLWKWRk9IMj9TQuh0hRLSDtwpVHMy4MzWbt2+SrsxnaqAK6wssbhC+zDVdD9Et1SjhQljRfKvgUFJsBvZJsby827b0pAO1hKNDj63gHhNHE7XQdfzV2E6NyN6V4wK02GyyLqk0OHFG4OqyEd+ouO1pNBrhXNEaTcgJOj96CPGGkdrTzQ+SwmNMeeMl5JOynAwNHurbYA4U8oZiDXFqn9hA7mlWlFuKtuGlwQJBuSlRWH19tY7T/iWDbwNnFvva6jqzQMN5cAaIO65h1yAlxAHoVWISbnvj8j3F49R2Ro3idupx0t/M/YIePC99CKEP/xPFAf3VxnTGufrzJTLX4QaaEbGma/wHSFuPG/Mf6AFrB/f9lbZ0zLyWt+2zCKIcQxcD/JaPiQ40dMDY2DsAqGR1dnETS/+iXm+iXMfExMQ3FEA78x3KWTnwRfekGr0HKw8nPke0mWXSPyM2We7Mo+QD5ndVOPftNrbyOpzvB8Fgaz8z1lz5IJuaUyH0BoKjJkSy7OcSEwie/gErSYyAZ+Y6wY2tYB+UUq75HSvtxJ+a2em/C/V+oub9nwZXNP4iKb+p2XWdI/hs9srJeqzMDAbMUZsn5nhBbcJBgzyxNeyGRzTwQ0m0l73jYUePAyGGNjI2CmtA4CSWxtzhBCVWppUsTQ0p9OykQnHCRhltbqJFovKZzdtkHAqTgJ9KkAp0aGl2raqTtjdeyK0KQ2QchRNDSb5UnEDlMT6BIebYqtq0TXA/JFZTtk8UbdJRI49MTnFEKwCEASbKw7eP5IcUdO1KbjQIVQlJzjdqMo7ojoXEkjhCkPmrukQDuVEqT1EBIKXU2asKWzXlXKubGZg1rtQ/ZdjmxeJjSs9WkLkGYMjCSO/KvEr4WvtkcLA0uF+yz8jqznbRlQmxJw82ywqUmPMH02N2/qFeoWynndIbc4n5lVnTvqgaHst/E+E+pTtY6VjIWv+6Xu3P0G66nov8P8AEc5rsySSWj5g3yj+6e5EvNY4JZnU1rnOJ4AtdD0r4H611GnDDdFGd9cvkH7r2bpXQsDAaBh4UMW33g2yfqtlmKByUbDzDpP8LoI9L+pZhee7IW0P1P8AZdZ0/wCFulYFfZcCLUPxyDUf3XTmFoHCjopHkKLcY7XW3FIgxwNzVqzpS0p6JWEQCSPSSNDbgy204BUqT1tssFBkJuAp6VEhJUOADyplgLdkzWlEDCQgwvDKbR7K2BQ3CHWp2wQYQZ3U2x37o/htI3U2NFgNCleMAEFmqTmGr24Vqi27CFI69kbX1VwKd96lZa3yabsKrjPZkucWE+U77K40aBvQA9U5R1qBFbITuR7oM+dEJtIN70fZNl50OO+JpOuSU7MZu4e5HZXEXGjONC1RlOo7cq1I+xSqv9FNqNBOCipOFKDilsjSG2OHssGO3O4W9WxWSHBsjhtdq8KVR8G9yEhjMeB5AUdtkbovgkNFGlolTbBEyQNa5zH9iHEUtbCyOo4x/kZ81ej/ADD91miAsytcri6zYK04nCqHCA6TpnxOyNzMfPN5Dj5dDa1BdTDlNkA7WvKW2/4iw2n8v+a9Fg2A3KA1y4UoEhAY+28pa1SRk9IWpHY9pHmtMBkC0lIlpN0kgODSSCIxpJ3XOtA7DgptPcA/VEcE7NwkcQZd0VYYNqCYV6bqQGmimaNXypgNHZOa5Ca0quREtsokQp1gbpmrT6dCxpEjgHEnYFRa2ww3QBiTvbqLDRVWePQCNO4W5K2Rz3WKadhSpQ9IyMvL0RB5be57D6rPv5068ePHW7Wdit1Hys/QKxn4WRDi+NJA7QfzDldlgdIw+mQ+JOWucOXO4Cyet9fjka7GxAQDsXnv9FVlxm6y/JMstYTx9vOM/WwCWElrvW9wVQ6F1bGZK6HJAiyHOP8AMfw76rd65iyywMGG1gcHW43W3ouH+IMTIjf4skDmAiuNv1V4XftHNNeI7wua5vIPpSC4Wdl5xhda6hgPHgzEsH/DfuFv4fxnA+m5sDoz+ZnmH6cquv7ctdKW3yolo7qli9Zw8sXBK13tdH9FUzeutw8h0UsBIoEFrktUmsfZYExIy5BfDuUZnxBBI22xSfqFn5HUsYzueA8We4VYy7Jrw7iwbR7JWRD1jG4Gvb/Cjt61hM2c9zT7sK1SvuIvi0eKq2FLKHWOmudZyB/2lFPWenuYWx5bGurYkFBLeKC/4mxRxTL/AHXocS8u6V1CBnW8WTJzICGx0+S6F2vSMHqOFlu0YmXBM4CyI3gkBAaTeFMBQZwiJxKTRvakosdbqA2pTTFMknSQHDt90ZpFe6DfulqXOsR2wUmt8qGSD3R2C2WChRCNxFtFpOLgarfvaTJC3uVKY6/Nye6AgHX2TgWhGRkQ1PcGj1JpR+1RkXERL/0G1FrbDG30tBt8K7ixyOoNBPYUhfD+HldUnc0R0xvLuwXbQYuF0iDxJXAuaNyd/wBFMlv9Oi5Y8fj3VfpvSnuia7LtorYd0/VeuYPSIi2PS6QD7re3zXL/ABV8WzOhdFhkxsJqxyQvO8rrGZuWyGjyHbpTLXjCf6PxXP8AlyX/AB6BJ1qTqshe+cFv5eAFQyniOQusHV6FcBB1nIinsvv9lfyesOc+Nwk1uJAIaOE5x33VZZyY6jpXv1ElUMoDwyH+dt/ddwmhnL4Q8uoV3VaWUTDS3fewnPDmtVs7oXTsiMyGERvP4ozS5rK+GpA8+BM1w7B+y7GZ/wDq3m2I7LNn8Qbs1Fp/wqplYnUrjp+k9QxvMYH0PxM3H7IZyJAA2XUaFbrusdsskR02f2XJ9agkdmvOnnmgtMct+yyx8KcOXXlI2RTI143KqOxy1pc41SrOk0nZxVs2o1+jgoc0urkqo2a2hIvtGiqZJKVqIcK3QfGdqqgmWlrW71+q7j+FG/XJyd6gP9QuFA8rT6r0D+EsX/qWZLY8sIHPq7/8SKx6qzhTCjGpWrI7fZEQwp2gjpJ9kkBwiSXZJcqzhEjeWHbj3QwnTUN4jXcikiewOyCr+JgvdjuypQGY7dtbzX6eqw5efHD+1zHbD69iNzMQRMe5rw6+Nvqsrp8eT0SaCTPLoMWWyHNbZeONv7rqDn4rIzBjxNfJy9zhws/N6T48bMmSbxCCKYTZA9AuXi+Vbn1yvv06ML1m2+z48hgwW4vQsHXKBvtTW/3K5fMzuu5z5n5Imc9/qaoLQhjjhZUbGtHsE8ko8MkLq6fdXjy4y24zTiMpnU2X4jXfV9lZUzsgE6y4fMrq+oyW4kLn8qN0hFgla46hZZ7ZRL3OAs7q9jdPzJhqY07cHVStYPTnPkvSQPkukwoDHHTmqrlplbtzL3dWxARc4Z7jUFCLr2VA63tjcR6tortNNDZDlx4ZQRLDG8HnU0FLtGdrn8brcmfcToQ08ghy0YSa8yebAxMciSGBjHcW0UkHgAAKacGstHlXLdZkd9ukv2C6djrXN9a0OzZb2OyePs7PDGndcbifRVI2wFgDgb7laL8R87HCFuogElLHa+OH/YROru54tbys9M57YR920IloOyv5M21Pxw2xsqThqFhhAVSpsCLkmvAPFp3NLTu0hS0OrdnKCEjfqC9C/hJ/vHOPpCP6rzwMcxgscrvv4USsjzs4yPa24W1ZruhNetMNBBbmxv6g7C0v8RsYkJry0TXPqosyIyNnsPycE5nYDYIvuVQWxQT6gqDswAcoZzh6p6S0TMASKP8A2lJUBnD1SRoObCRCdTjjdI7S1pcfZctqwkSONzzpAO/CKzFkkc2OBpke41tutnHx4unQgz1Lkn8I3A+a835HzcMdyVrjjao4+D4I8TJNNH3WgclU+os6t1eUxYpkc1o2JFBg9gthwlmd4k+1b6fT5qpN1N0Qc3EeQTsXjbb2Xk8efL8nl1xzx9trqTyx4Onx4VtcXGX8ZPqikV3Tjfk2U9L3+Lgx45/1jcrTBmrYIORGQwgVurANKLzfO62pzTFnw9Z2G6DD0rcly3NIJSr0QrajjYjGcBH8MDYBHACi4IpK5bSgQjuCG4JEqZTLjHzWdLbStLMdpiv091nSSRuFE7n1QcLHkc4En1XPdV3z5j7rfaWhtMIXPdSP+uS/9SePtS10DCmzcsY8LbMtsu+L7pz8OSePLHjzMn8JxDncAkc8rX+BHaOp6gaIje4fRpUuhzGSGZ05JeS4k3RWeedxu424eOZ3Vct1sSGWNj2tDYmBgAd6d1CKfp7cIQTRy69erWwDj0VjrYvLd6Wh4nSxmRatRHK1nJOvlOfFN+DjAg6pL4mPkxQNAA0zu06iFR6phy4OQWTMc2+DyD8irUeO2OcxA6g3bhakeLFkYhxJCXNHmZZ+6fZVOWSsLhpzhLp4miNtiMb0FTkeQRRIPzWtBExuRKxjaa0Hgnn3WNORq+q6MdXHcZZeKKyeQcSPH/yKM3MyWjbJmHykKo6ktZCaW107OzH5LWOzcnQQb/nO9Pmit6nnHUYupZ1A0CHOKxIcl8LxIzkeoVuPq7WCnYWOQfTU3+hT0Gj/AKY6n36xmA+hc5JUx1rHr/dzPpM9JGg9gaYgbnkEcY5cQT+w7rWwoz1YeHihmLhxjzb+d3u4/wCSwHPbJ5HsLmXuAa/dDPxBPjziIwjHx2mmxN+78ye5915PzM85herXDD7ds+WPHjMGCwcU6Qir/sFTe6LEZ4sxt54Hc/Idlmy/E+K2CoA10pG7n8D5DuseXqgleXE6ieSV43B8Dk+Rl35/E+mttk1Grl5smQa+5HezQf8Ay1VVRuYTwwpHLPoF7vHjx8ePXCajPrlfa4DSe1RGW7s1N9qd6fstO0OYVdJTKn9pd6fsl40hPlS7RUwq6lSp+LLR3+iQllrewn2h9KuaUnsoE0qTppRw4pjLKW7ud+qO0H46KSVBxQXF5BG9FRDX+iXY5x0sljHx08WFRfjhw/lOo+h3CPNjym/DcWgm3C9j9FERuYbcNgjZdbFF8D2neEfNpXOdQaW9RkaCCLvY3S7HxGSN8pBpcl1fGlnychsWx1cq8PZUbAz5umzCeENcaLacNiCKUcPrMuBqDIWSNN7OJCz9EkULYz+EcoTneqLhMvZ455Y+qvGQdTe+Z74oKO7S7f59kdnU8fExTDG7U4bBwFLH0uqw11cXSG6N5P3Xfoj8Up3my/a63OjY7VRJKkzq/hu1NabsfRZ3gyflI+a2/hDozOsdajxckP8AB0Oc4sNcD1V9MYyudqHUnCDNmEY0slj8Rp9bC52UWd165N8JYMjPHm1PigZ4TW3Rr1JWU34d6PDhyyug8UFxovO7R7LWZyYyM9X28yPslRPZdp1z4e6fidPZPiGTxHEffdY3+iwP9HS8hhr2T7QaZWh1cFMWH0K1TivZsWn9ExiaOyfaDTK0lJagji7jdJHaDVeq+IAKb6pnecAOIKG0772ibACmkfJcVdERETAN42/opNijNnw6CVgn71lO4gndxJrsFNkqpDBlcGk3hB1+Y2nFCrBCfWGkgc+qnSpA/BcOHJxFJSQ0mUuDnl3JAOyOCNPJCWlQEQyjncJaXtDgQCPmjl7js4Uog0hcgYYeQP3Uxr/KU+ot4opvG1bGwPZEPRQtnnyGx+CGMP8AxHnZBkBEjmuDjRrYmlYZPpbUf9Uxc0/e7pjSDSGN5P1NpjOLof0SOm9iEhpNgbUkNH8UVuFHxGnakx00bO6iKTKxF4hHaifQKhNhNdI+RhJLuBsr7mtLq7JFtGgNlWNsZ5YyuZy+mZxmPgsiLP8AE4Wq56P1F3PgM+X/APF1um/vBN4Y5CvvUdI5YdAzCKdksA9gUh8NyEebKd9Aumc03/ZQcPmjvR0jn2/DkdjVLI79Au7+BMGHDwJoWffMlkk2eFggkcBHgyXwm43lp9kdqm4T9Oy6uyLH6PkOaNmtLqHdcFn5LY8Z8bWgtoGieLWjkdTy543RPmdoIoj1WRJhxveXPdI4nnzlPcT0V5csOYyIUIw6txyFnTSvilLXsodvda32KBrvLqb8nEKrk9JbJ/s8h4cfz7hazLC46sRcbL4oML9W2iwpvxonjzQsP0VV/SMxhOiWF/7KH2fqUW/huP8A0PKNT7Pz9LH+i8X/AJP/ANikqn2jqQ28Kb9v7JJdb9lt2zXAcWSjNceaBQH6nOu9gPQIYc8eYEb80sa1g4HmJLSD6p+TYPCFqc7ZrimcC14B4+aS4sahdDbVtwovDQ4NLgaCEXHc712US4BwJA3HNJVSw2QAUN1OyaN17KsI/EvzbjcgFMW6QAD25SPay+VwcCapPrcSSAK91XFkUXkV3Tiy0DST7lGlbGdKBtsfomtoBB2J7oLw1wA3Fb8prvzEPr3Rodk4yQNzwpatxW6hbbLbN1vSVBopIbSc/wBHD5pOkIGwDj7cKALNTgw2T+yVeUgjc9rQXY3mc7zV9FLYbO+ijtpBd5d/1UXEgg7UnorUiLNNcbCcmt7JQtYDuLUvFFUBZ9U4SYcCbKRIPApCfI0Cu6TZK7BMk6JNg2ouLieEPxDZ4+SkHah7oItJ5UCynWO6YyEEht2kXSckfumRw0jlRAI4AUg52++3oUgBd/sU0gubZ90x43HCK5hdtaFocHGzaAVCrUb22Uy2hYCgd+OUEVDuklqrkBJBeFwUQA7Y/wBU2vU+qIodlBjnXqc0+1FT1BzuKtBykXvZzwfVMXl7QDxfY8qbwwtJedh6obSGjZupo4I4KStiE15a2/opObZqOyB3KhE52g0wggpOeKN7d+UlbELSHDS2yokPds41/RCGQSaLgN9jSkZnGzYU00nB7TudvRSa42BZv2VR5kfM0Bx35BKKf5QF3/VM1sFwNf2URJeol23akF1FthziT6pg9uzbukBOyd2k7eyiXhwLbtw3Tuc4sIbWkevKEyHxNiS0nuEaGxb8tHd/egk19HSSQCmbbnFoHAUCAXODj5vQBLQFfICG7ix6qBIcdyD9FBzfQGvX0UgyxQePelREWANsEUUzAKqt03noaRq9b7KOqhd17ICZADjqOyQ07ltlD1Fz6DQG9yhskIcWkILY1lztx+yk5tDymtkMPI3DbTOJLrq9vXhA2k0kbHcnuFFxIIN7KLXCttgnY4OG6aUwTQJ49bSJH4XAhQbW+oEehUH7WWkE82mQrJA4EtJHzSDmkkA24cqvG4ltGgfUJ2OAs2SR6IA5c1rdjzymfTQHBu6GS0gudyeyiJXaRdE9tk9FRAXd2pJmvBAt2/zSRpIh/wBtXZPDvkm+wCSSRxEk27c7PNIjyQaBIFDZJJJSUhIkoEoB/wDcn5JJIqomRbW36ooA327FJJRVQKUnQw3vfKR4+qSSc9ASXj6BOwAB234UkkQHjTEm3CzSSSYSAGk7KLvvj5JJIEBicalFmgBW6mdmbeySSAULiSbJTOHnKSSf6I02wFeihxAwjknlJJH6KoP++0o8f4vkkkkAZOyi3l3ySSTJCMnW7c8Ig3bv6pJJkcfcd8iqz/usSSThJH7pUfxBJJUVHSSSS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data:image/jpeg;base64,/9j/4AAQSkZJRgABAQAAAQABAAD/2wBDAAkGBwgHBgkIBwgKCgkLDRYPDQwMDRsUFRAWIB0iIiAdHx8kKDQsJCYxJx8fLT0tMTU3Ojo6Iys/RD84QzQ5Ojf/2wBDAQoKCg0MDRoPDxo3JR8lNzc3Nzc3Nzc3Nzc3Nzc3Nzc3Nzc3Nzc3Nzc3Nzc3Nzc3Nzc3Nzc3Nzc3Nzc3Nzc3Nzf/wAARCADCAQMDASIAAhEBAxEB/8QAGwAAAQUBAQAAAAAAAAAAAAAAAwABAgQFBgf/xABAEAABBAEDAgQDBgQCCQUBAAABAAIDEQQSITEFQRMiUWEGcYEUMkJSkaEHI7HRYsEVJDM1Q1NykvAlNIKi4fH/xAAZAQADAQEBAAAAAAAAAAAAAAAAAQIDBAX/xAAjEQEBAAICAgICAwEAAAAAAAAAAQIRAxIhMQRRE0EicYFh/9oADAMBAAIRAxEAPwCk1gCYmjSNpUdAu6XKUiBB0piNgjhopRcy0zZuZP4YItZD84hx8y2OpQ2ywOy5adpZIQlPNVItS9SLnaCB+ivYUjpm0HAV2XOvx53OLwCG+qv4rDpbqJTuMGnSRsYCPNqP9FaYQCs/p+wpaLWC73Umdr2SAlpujR+acC1JrQAQBXyTOaeAn7LSvkuEbC4kfqqD5fE3YQSOys5+P4sdcC1VOOfIyAknv7rTCS+zosErninAj6K5Bdgq1BjOEADmiwN0mY7idhQSuJAS8qNd0XIYGuruFBgLthuVNnkG0k9lF7e1K3HCe+yT2tB3T14JlRdAk6v1NhDvDga3+Y/vzwF1OVm9L+HsJsPlbpHliYLc7/z1WMeoy4EUjMfS3xK8x7fJYmQ1mTIXzjxHnlztynBQuq/FPUuqyuihqHGG3ht7/M91jukyySNx8gtj7O1jrjjaB7IMpDWuB2J4VjTIrJLhqkclLpDv573E/lHJRp3EBxaaNJdJJl87o3SvHoNh8z2QSuMKXIFsg8NnYvKj9glc7w4wXu9GhauR1LHjGl1SP/5cR2+rv7IbIOp9QZTGtxsc9uL/AMyluhnnBgxt83Ibf/Ki8zvqeAjwTZMtxdJxPCZwZB94/Nx/yWvidCxMenzXM/8Axcfor0krI20CGNHFbAJd9m589FEcTsjqMxcQL0NPP1WLK4X5RTew9FudXzWzNEGO7WSd6WFkxSRn+YxzT7haY790bDDikmA2SVDb12ilpRKSpc6YGBukQpkbJBuyDVciLWKWRk9IMj9TQuh0hRLSDtwpVHMy4MzWbt2+SrsxnaqAK6wssbhC+zDVdD9Et1SjhQljRfKvgUFJsBvZJsby827b0pAO1hKNDj63gHhNHE7XQdfzV2E6NyN6V4wK02GyyLqk0OHFG4OqyEd+ouO1pNBrhXNEaTcgJOj96CPGGkdrTzQ+SwmNMeeMl5JOynAwNHurbYA4U8oZiDXFqn9hA7mlWlFuKtuGlwQJBuSlRWH19tY7T/iWDbwNnFvva6jqzQMN5cAaIO65h1yAlxAHoVWISbnvj8j3F49R2Ro3idupx0t/M/YIePC99CKEP/xPFAf3VxnTGufrzJTLX4QaaEbGma/wHSFuPG/Mf6AFrB/f9lbZ0zLyWt+2zCKIcQxcD/JaPiQ40dMDY2DsAqGR1dnETS/+iXm+iXMfExMQ3FEA78x3KWTnwRfekGr0HKw8nPke0mWXSPyM2We7Mo+QD5ndVOPftNrbyOpzvB8Fgaz8z1lz5IJuaUyH0BoKjJkSy7OcSEwie/gErSYyAZ+Y6wY2tYB+UUq75HSvtxJ+a2em/C/V+oub9nwZXNP4iKb+p2XWdI/hs9srJeqzMDAbMUZsn5nhBbcJBgzyxNeyGRzTwQ0m0l73jYUePAyGGNjI2CmtA4CSWxtzhBCVWppUsTQ0p9OykQnHCRhltbqJFovKZzdtkHAqTgJ9KkAp0aGl2raqTtjdeyK0KQ2QchRNDSb5UnEDlMT6BIebYqtq0TXA/JFZTtk8UbdJRI49MTnFEKwCEASbKw7eP5IcUdO1KbjQIVQlJzjdqMo7ojoXEkjhCkPmrukQDuVEqT1EBIKXU2asKWzXlXKubGZg1rtQ/ZdjmxeJjSs9WkLkGYMjCSO/KvEr4WvtkcLA0uF+yz8jqznbRlQmxJw82ywqUmPMH02N2/qFeoWynndIbc4n5lVnTvqgaHst/E+E+pTtY6VjIWv+6Xu3P0G66nov8P8AEc5rsySSWj5g3yj+6e5EvNY4JZnU1rnOJ4AtdD0r4H611GnDDdFGd9cvkH7r2bpXQsDAaBh4UMW33g2yfqtlmKByUbDzDpP8LoI9L+pZhee7IW0P1P8AZdZ0/wCFulYFfZcCLUPxyDUf3XTmFoHCjopHkKLcY7XW3FIgxwNzVqzpS0p6JWEQCSPSSNDbgy204BUqT1tssFBkJuAp6VEhJUOADyplgLdkzWlEDCQgwvDKbR7K2BQ3CHWp2wQYQZ3U2x37o/htI3U2NFgNCleMAEFmqTmGr24Vqi27CFI69kbX1VwKd96lZa3yabsKrjPZkucWE+U77K40aBvQA9U5R1qBFbITuR7oM+dEJtIN70fZNl50OO+JpOuSU7MZu4e5HZXEXGjONC1RlOo7cq1I+xSqv9FNqNBOCipOFKDilsjSG2OHssGO3O4W9WxWSHBsjhtdq8KVR8G9yEhjMeB5AUdtkbovgkNFGlolTbBEyQNa5zH9iHEUtbCyOo4x/kZ81ej/ADD91miAsytcri6zYK04nCqHCA6TpnxOyNzMfPN5Dj5dDa1BdTDlNkA7WvKW2/4iw2n8v+a9Fg2A3KA1y4UoEhAY+28pa1SRk9IWpHY9pHmtMBkC0lIlpN0kgODSSCIxpJ3XOtA7DgptPcA/VEcE7NwkcQZd0VYYNqCYV6bqQGmimaNXypgNHZOa5Ca0quREtsokQp1gbpmrT6dCxpEjgHEnYFRa2ww3QBiTvbqLDRVWePQCNO4W5K2Rz3WKadhSpQ9IyMvL0RB5be57D6rPv5068ePHW7Wdit1Hys/QKxn4WRDi+NJA7QfzDldlgdIw+mQ+JOWucOXO4Cyet9fjka7GxAQDsXnv9FVlxm6y/JMstYTx9vOM/WwCWElrvW9wVQ6F1bGZK6HJAiyHOP8AMfw76rd65iyywMGG1gcHW43W3ouH+IMTIjf4skDmAiuNv1V4XftHNNeI7wua5vIPpSC4Wdl5xhda6hgPHgzEsH/DfuFv4fxnA+m5sDoz+ZnmH6cquv7ctdKW3yolo7qli9Zw8sXBK13tdH9FUzeutw8h0UsBIoEFrktUmsfZYExIy5BfDuUZnxBBI22xSfqFn5HUsYzueA8We4VYy7Jrw7iwbR7JWRD1jG4Gvb/Cjt61hM2c9zT7sK1SvuIvi0eKq2FLKHWOmudZyB/2lFPWenuYWx5bGurYkFBLeKC/4mxRxTL/AHXocS8u6V1CBnW8WTJzICGx0+S6F2vSMHqOFlu0YmXBM4CyI3gkBAaTeFMBQZwiJxKTRvakosdbqA2pTTFMknSQHDt90ZpFe6DfulqXOsR2wUmt8qGSD3R2C2WChRCNxFtFpOLgarfvaTJC3uVKY6/Nye6AgHX2TgWhGRkQ1PcGj1JpR+1RkXERL/0G1FrbDG30tBt8K7ixyOoNBPYUhfD+HldUnc0R0xvLuwXbQYuF0iDxJXAuaNyd/wBFMlv9Oi5Y8fj3VfpvSnuia7LtorYd0/VeuYPSIi2PS6QD7re3zXL/ABV8WzOhdFhkxsJqxyQvO8rrGZuWyGjyHbpTLXjCf6PxXP8AlyX/AB6BJ1qTqshe+cFv5eAFQyniOQusHV6FcBB1nIinsvv9lfyesOc+Nwk1uJAIaOE5x33VZZyY6jpXv1ElUMoDwyH+dt/ddwmhnL4Q8uoV3VaWUTDS3fewnPDmtVs7oXTsiMyGERvP4ozS5rK+GpA8+BM1w7B+y7GZ/wDq3m2I7LNn8Qbs1Fp/wqplYnUrjp+k9QxvMYH0PxM3H7IZyJAA2XUaFbrusdsskR02f2XJ9agkdmvOnnmgtMct+yyx8KcOXXlI2RTI143KqOxy1pc41SrOk0nZxVs2o1+jgoc0urkqo2a2hIvtGiqZJKVqIcK3QfGdqqgmWlrW71+q7j+FG/XJyd6gP9QuFA8rT6r0D+EsX/qWZLY8sIHPq7/8SKx6qzhTCjGpWrI7fZEQwp2gjpJ9kkBwiSXZJcqzhEjeWHbj3QwnTUN4jXcikiewOyCr+JgvdjuypQGY7dtbzX6eqw5efHD+1zHbD69iNzMQRMe5rw6+Nvqsrp8eT0SaCTPLoMWWyHNbZeONv7rqDn4rIzBjxNfJy9zhws/N6T48bMmSbxCCKYTZA9AuXi+Vbn1yvv06ML1m2+z48hgwW4vQsHXKBvtTW/3K5fMzuu5z5n5Imc9/qaoLQhjjhZUbGtHsE8ko8MkLq6fdXjy4y24zTiMpnU2X4jXfV9lZUzsgE6y4fMrq+oyW4kLn8qN0hFgla46hZZ7ZRL3OAs7q9jdPzJhqY07cHVStYPTnPkvSQPkukwoDHHTmqrlplbtzL3dWxARc4Z7jUFCLr2VA63tjcR6tortNNDZDlx4ZQRLDG8HnU0FLtGdrn8brcmfcToQ08ghy0YSa8yebAxMciSGBjHcW0UkHgAAKacGstHlXLdZkd9ukv2C6djrXN9a0OzZb2OyePs7PDGndcbifRVI2wFgDgb7laL8R87HCFuogElLHa+OH/YROru54tbys9M57YR920IloOyv5M21Pxw2xsqThqFhhAVSpsCLkmvAPFp3NLTu0hS0OrdnKCEjfqC9C/hJ/vHOPpCP6rzwMcxgscrvv4USsjzs4yPa24W1ZruhNetMNBBbmxv6g7C0v8RsYkJry0TXPqosyIyNnsPycE5nYDYIvuVQWxQT6gqDswAcoZzh6p6S0TMASKP8A2lJUBnD1SRoObCRCdTjjdI7S1pcfZctqwkSONzzpAO/CKzFkkc2OBpke41tutnHx4unQgz1Lkn8I3A+a835HzcMdyVrjjao4+D4I8TJNNH3WgclU+os6t1eUxYpkc1o2JFBg9gthwlmd4k+1b6fT5qpN1N0Qc3EeQTsXjbb2Xk8efL8nl1xzx9trqTyx4Onx4VtcXGX8ZPqikV3Tjfk2U9L3+Lgx45/1jcrTBmrYIORGQwgVurANKLzfO62pzTFnw9Z2G6DD0rcly3NIJSr0QrajjYjGcBH8MDYBHACi4IpK5bSgQjuCG4JEqZTLjHzWdLbStLMdpiv091nSSRuFE7n1QcLHkc4En1XPdV3z5j7rfaWhtMIXPdSP+uS/9SePtS10DCmzcsY8LbMtsu+L7pz8OSePLHjzMn8JxDncAkc8rX+BHaOp6gaIje4fRpUuhzGSGZ05JeS4k3RWeedxu424eOZ3Vct1sSGWNj2tDYmBgAd6d1CKfp7cIQTRy69erWwDj0VjrYvLd6Wh4nSxmRatRHK1nJOvlOfFN+DjAg6pL4mPkxQNAA0zu06iFR6phy4OQWTMc2+DyD8irUeO2OcxA6g3bhakeLFkYhxJCXNHmZZ+6fZVOWSsLhpzhLp4miNtiMb0FTkeQRRIPzWtBExuRKxjaa0Hgnn3WNORq+q6MdXHcZZeKKyeQcSPH/yKM3MyWjbJmHykKo6ktZCaW107OzH5LWOzcnQQb/nO9Pmit6nnHUYupZ1A0CHOKxIcl8LxIzkeoVuPq7WCnYWOQfTU3+hT0Gj/AKY6n36xmA+hc5JUx1rHr/dzPpM9JGg9gaYgbnkEcY5cQT+w7rWwoz1YeHihmLhxjzb+d3u4/wCSwHPbJ5HsLmXuAa/dDPxBPjziIwjHx2mmxN+78ye5915PzM85herXDD7ds+WPHjMGCwcU6Qir/sFTe6LEZ4sxt54Hc/Idlmy/E+K2CoA10pG7n8D5DuseXqgleXE6ieSV43B8Dk+Rl35/E+mttk1Grl5smQa+5HezQf8Ay1VVRuYTwwpHLPoF7vHjx8ePXCajPrlfa4DSe1RGW7s1N9qd6fstO0OYVdJTKn9pd6fsl40hPlS7RUwq6lSp+LLR3+iQllrewn2h9KuaUnsoE0qTppRw4pjLKW7ud+qO0H46KSVBxQXF5BG9FRDX+iXY5x0sljHx08WFRfjhw/lOo+h3CPNjym/DcWgm3C9j9FERuYbcNgjZdbFF8D2neEfNpXOdQaW9RkaCCLvY3S7HxGSN8pBpcl1fGlnychsWx1cq8PZUbAz5umzCeENcaLacNiCKUcPrMuBqDIWSNN7OJCz9EkULYz+EcoTneqLhMvZ455Y+qvGQdTe+Z74oKO7S7f59kdnU8fExTDG7U4bBwFLH0uqw11cXSG6N5P3Xfoj8Up3my/a63OjY7VRJKkzq/hu1NabsfRZ3gyflI+a2/hDozOsdajxckP8AB0Oc4sNcD1V9MYyudqHUnCDNmEY0slj8Rp9bC52UWd165N8JYMjPHm1PigZ4TW3Rr1JWU34d6PDhyyug8UFxovO7R7LWZyYyM9X28yPslRPZdp1z4e6fidPZPiGTxHEffdY3+iwP9HS8hhr2T7QaZWh1cFMWH0K1TivZsWn9ExiaOyfaDTK0lJagji7jdJHaDVeq+IAKb6pnecAOIKG0772ibACmkfJcVdERETAN42/opNijNnw6CVgn71lO4gndxJrsFNkqpDBlcGk3hB1+Y2nFCrBCfWGkgc+qnSpA/BcOHJxFJSQ0mUuDnl3JAOyOCNPJCWlQEQyjncJaXtDgQCPmjl7js4Uog0hcgYYeQP3Uxr/KU+ot4opvG1bGwPZEPRQtnnyGx+CGMP8AxHnZBkBEjmuDjRrYmlYZPpbUf9Uxc0/e7pjSDSGN5P1NpjOLof0SOm9iEhpNgbUkNH8UVuFHxGnakx00bO6iKTKxF4hHaifQKhNhNdI+RhJLuBsr7mtLq7JFtGgNlWNsZ5YyuZy+mZxmPgsiLP8AE4Wq56P1F3PgM+X/APF1um/vBN4Y5CvvUdI5YdAzCKdksA9gUh8NyEebKd9Aumc03/ZQcPmjvR0jn2/DkdjVLI79Au7+BMGHDwJoWffMlkk2eFggkcBHgyXwm43lp9kdqm4T9Oy6uyLH6PkOaNmtLqHdcFn5LY8Z8bWgtoGieLWjkdTy543RPmdoIoj1WRJhxveXPdI4nnzlPcT0V5csOYyIUIw6txyFnTSvilLXsodvda32KBrvLqb8nEKrk9JbJ/s8h4cfz7hazLC46sRcbL4oML9W2iwpvxonjzQsP0VV/SMxhOiWF/7KH2fqUW/huP8A0PKNT7Pz9LH+i8X/AJP/ANikqn2jqQ28Kb9v7JJdb9lt2zXAcWSjNceaBQH6nOu9gPQIYc8eYEb80sa1g4HmJLSD6p+TYPCFqc7ZrimcC14B4+aS4sahdDbVtwovDQ4NLgaCEXHc712US4BwJA3HNJVSw2QAUN1OyaN17KsI/EvzbjcgFMW6QAD25SPay+VwcCapPrcSSAK91XFkUXkV3Tiy0DST7lGlbGdKBtsfomtoBB2J7oLw1wA3Fb8prvzEPr3Rodk4yQNzwpatxW6hbbLbN1vSVBopIbSc/wBHD5pOkIGwDj7cKALNTgw2T+yVeUgjc9rQXY3mc7zV9FLYbO+ijtpBd5d/1UXEgg7UnorUiLNNcbCcmt7JQtYDuLUvFFUBZ9U4SYcCbKRIPApCfI0Cu6TZK7BMk6JNg2ouLieEPxDZ4+SkHah7oItJ5UCynWO6YyEEht2kXSckfumRw0jlRAI4AUg52++3oUgBd/sU0gubZ90x43HCK5hdtaFocHGzaAVCrUb22Uy2hYCgd+OUEVDuklqrkBJBeFwUQA7Y/wBU2vU+qIodlBjnXqc0+1FT1BzuKtBykXvZzwfVMXl7QDxfY8qbwwtJedh6obSGjZupo4I4KStiE15a2/opObZqOyB3KhE52g0wggpOeKN7d+UlbELSHDS2yokPds41/RCGQSaLgN9jSkZnGzYU00nB7TudvRSa42BZv2VR5kfM0Bx35BKKf5QF3/VM1sFwNf2URJeol23akF1FthziT6pg9uzbukBOyd2k7eyiXhwLbtw3Tuc4sIbWkevKEyHxNiS0nuEaGxb8tHd/egk19HSSQCmbbnFoHAUCAXODj5vQBLQFfICG7ix6qBIcdyD9FBzfQGvX0UgyxQePelREWANsEUUzAKqt03noaRq9b7KOqhd17ICZADjqOyQ07ltlD1Fz6DQG9yhskIcWkILY1lztx+yk5tDymtkMPI3DbTOJLrq9vXhA2k0kbHcnuFFxIIN7KLXCttgnY4OG6aUwTQJ49bSJH4XAhQbW+oEehUH7WWkE82mQrJA4EtJHzSDmkkA24cqvG4ltGgfUJ2OAs2SR6IA5c1rdjzymfTQHBu6GS0gudyeyiJXaRdE9tk9FRAXd2pJmvBAt2/zSRpIh/wBtXZPDvkm+wCSSRxEk27c7PNIjyQaBIFDZJJJSUhIkoEoB/wDcn5JJIqomRbW36ooA327FJJRVQKUnQw3vfKR4+qSSc9ASXj6BOwAB234UkkQHjTEm3CzSSSYSAGk7KLvvj5JJIEBicalFmgBW6mdmbeySSAULiSbJTOHnKSSf6I02wFeihxAwjknlJJH6KoP++0o8f4vkkkkAZOyi3l3ySSTJCMnW7c8Ig3bv6pJJkcfcd8iqz/usSSThJH7pUfxBJJUVHSSSSJ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8610" name="Picture 2" descr="https://encrypted-tbn1.google.com/images?q=tbn:ANd9GcTMmEoyF4tlixQABJ55_Wz_dHee3jVmYvpdgLCp8KCVV7zHb-b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3212976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r="56064" b="9109"/>
          <a:stretch/>
        </p:blipFill>
        <p:spPr bwMode="auto">
          <a:xfrm>
            <a:off x="1604343" y="1001985"/>
            <a:ext cx="3775075" cy="515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155531" y="3413943"/>
            <a:ext cx="12247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cs-CZ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r>
              <a:rPr lang="cs-CZ" baseline="-25000" dirty="0" err="1" smtClean="0">
                <a:solidFill>
                  <a:srgbClr val="4E67C8">
                    <a:lumMod val="50000"/>
                  </a:srgbClr>
                </a:solidFill>
                <a:latin typeface="Cambria"/>
              </a:rPr>
              <a:t>F</a:t>
            </a: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n-GB" baseline="-25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 flipH="1">
            <a:off x="4931743" y="3717032"/>
            <a:ext cx="1152425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29369"/>
          </a:xfrm>
        </p:spPr>
        <p:txBody>
          <a:bodyPr/>
          <a:lstStyle/>
          <a:p>
            <a:pPr algn="l"/>
            <a:r>
              <a:rPr lang="cs-CZ" dirty="0" smtClean="0"/>
              <a:t>pásová struktura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48289"/>
          <a:stretch>
            <a:fillRect/>
          </a:stretch>
        </p:blipFill>
        <p:spPr bwMode="auto">
          <a:xfrm>
            <a:off x="7696200" y="228600"/>
            <a:ext cx="1219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48289"/>
          <a:stretch>
            <a:fillRect/>
          </a:stretch>
        </p:blipFill>
        <p:spPr bwMode="auto">
          <a:xfrm>
            <a:off x="7696200" y="228600"/>
            <a:ext cx="1219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8" y="1052736"/>
            <a:ext cx="47053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788024" y="4782443"/>
            <a:ext cx="4127376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Driftová rychlost:  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cs-CZ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= 450 mA, </a:t>
            </a:r>
            <a:r>
              <a:rPr lang="cs-CZ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= 1 mm)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sz="2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r>
              <a:rPr lang="cs-CZ" sz="240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= 36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mm/h 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=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0,00001 m/s</a:t>
            </a:r>
            <a:endParaRPr lang="cs-CZ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788024" y="3826768"/>
            <a:ext cx="3429000" cy="73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Fermiho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rychlost: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cs-CZ" sz="2400" i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r>
              <a:rPr lang="cs-CZ" sz="2400" baseline="-25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F</a:t>
            </a:r>
            <a:r>
              <a:rPr lang="cs-CZ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= 1 600 000 m/s  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788024" y="3140968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měděný vodič: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08112"/>
          </a:xfrm>
        </p:spPr>
        <p:txBody>
          <a:bodyPr/>
          <a:lstStyle/>
          <a:p>
            <a:pPr algn="l"/>
            <a:r>
              <a:rPr lang="cs-CZ" dirty="0" smtClean="0"/>
              <a:t>mikroskopický pohled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/>
      <p:bldP spid="56326" grpId="0" build="p"/>
      <p:bldP spid="563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r="48289"/>
          <a:stretch>
            <a:fillRect/>
          </a:stretch>
        </p:blipFill>
        <p:spPr bwMode="auto">
          <a:xfrm>
            <a:off x="7696200" y="228600"/>
            <a:ext cx="1219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6" y="908720"/>
            <a:ext cx="3121174" cy="293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284888" y="5884699"/>
            <a:ext cx="2749805" cy="32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cs-CZ" sz="2400" i="1" dirty="0" err="1" smtClean="0">
                <a:solidFill>
                  <a:srgbClr val="339933"/>
                </a:solidFill>
                <a:latin typeface="+mn-lt"/>
              </a:rPr>
              <a:t>v</a:t>
            </a:r>
            <a:r>
              <a:rPr lang="cs-CZ" sz="2400" baseline="-25000" dirty="0" err="1" smtClean="0">
                <a:solidFill>
                  <a:srgbClr val="339933"/>
                </a:solidFill>
                <a:latin typeface="+mn-lt"/>
              </a:rPr>
              <a:t>F</a:t>
            </a:r>
            <a:r>
              <a:rPr lang="cs-CZ" sz="2400" dirty="0" smtClean="0">
                <a:solidFill>
                  <a:srgbClr val="339933"/>
                </a:solidFill>
                <a:latin typeface="+mn-lt"/>
              </a:rPr>
              <a:t> </a:t>
            </a:r>
            <a:r>
              <a:rPr lang="cs-CZ" sz="2400" dirty="0">
                <a:solidFill>
                  <a:srgbClr val="339933"/>
                </a:solidFill>
                <a:latin typeface="+mn-lt"/>
              </a:rPr>
              <a:t>= </a:t>
            </a:r>
            <a:r>
              <a:rPr lang="cs-CZ" sz="2400" dirty="0" smtClean="0">
                <a:solidFill>
                  <a:srgbClr val="339933"/>
                </a:solidFill>
                <a:latin typeface="+mn-lt"/>
              </a:rPr>
              <a:t>1,6</a:t>
            </a:r>
            <a:r>
              <a:rPr lang="cs-CZ" sz="2400" dirty="0" smtClean="0">
                <a:solidFill>
                  <a:srgbClr val="339933"/>
                </a:solidFill>
                <a:latin typeface="Cambria"/>
                <a:sym typeface="Arial" charset="0"/>
              </a:rPr>
              <a:t>·10</a:t>
            </a:r>
            <a:r>
              <a:rPr lang="cs-CZ" sz="2400" baseline="30000" dirty="0" smtClean="0">
                <a:solidFill>
                  <a:srgbClr val="339933"/>
                </a:solidFill>
                <a:latin typeface="Cambria"/>
                <a:sym typeface="Arial" charset="0"/>
              </a:rPr>
              <a:t>6 </a:t>
            </a:r>
            <a:r>
              <a:rPr lang="cs-CZ" sz="2400" dirty="0" smtClean="0">
                <a:solidFill>
                  <a:srgbClr val="339933"/>
                </a:solidFill>
                <a:latin typeface="+mn-lt"/>
              </a:rPr>
              <a:t>m/s  </a:t>
            </a:r>
            <a:endParaRPr lang="cs-CZ" sz="2400" dirty="0">
              <a:solidFill>
                <a:srgbClr val="339933"/>
              </a:solidFill>
              <a:latin typeface="+mn-lt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22919" y="4005064"/>
            <a:ext cx="8109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střední volná doba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mezi srážkami pro vodivostní elektrony v mědi: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08112"/>
          </a:xfrm>
        </p:spPr>
        <p:txBody>
          <a:bodyPr/>
          <a:lstStyle/>
          <a:p>
            <a:pPr algn="l"/>
            <a:r>
              <a:rPr lang="cs-CZ" dirty="0" smtClean="0"/>
              <a:t>mikroskopický pohled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3838699" y="1124744"/>
                <a:ext cx="3178306" cy="956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acc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𝑛𝑒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699" y="1124744"/>
                <a:ext cx="3178306" cy="9568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/>
          <p:cNvGrpSpPr/>
          <p:nvPr/>
        </p:nvGrpSpPr>
        <p:grpSpPr>
          <a:xfrm>
            <a:off x="3779912" y="1228995"/>
            <a:ext cx="3803653" cy="1338267"/>
            <a:chOff x="5017269" y="3893291"/>
            <a:chExt cx="3803653" cy="1338267"/>
          </a:xfrm>
        </p:grpSpPr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5017269" y="3893291"/>
              <a:ext cx="3803653" cy="1338267"/>
              <a:chOff x="-219" y="2774"/>
              <a:chExt cx="2396" cy="843"/>
            </a:xfrm>
          </p:grpSpPr>
          <p:sp>
            <p:nvSpPr>
              <p:cNvPr id="12" name="Text Box 19"/>
              <p:cNvSpPr txBox="1">
                <a:spLocks noChangeArrowheads="1"/>
              </p:cNvSpPr>
              <p:nvPr/>
            </p:nvSpPr>
            <p:spPr bwMode="auto">
              <a:xfrm>
                <a:off x="-219" y="3325"/>
                <a:ext cx="2396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1pPr>
                <a:lvl2pPr marL="742950" indent="-28575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2pPr>
                <a:lvl3pPr marL="11430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3pPr>
                <a:lvl4pPr marL="16002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4pPr>
                <a:lvl5pPr marL="20574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5pPr>
                <a:lvl6pPr marL="25146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6pPr>
                <a:lvl7pPr marL="29718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7pPr>
                <a:lvl8pPr marL="34290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8pPr>
                <a:lvl9pPr marL="38862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9pPr>
              </a:lstStyle>
              <a:p>
                <a:pPr algn="r"/>
                <a:r>
                  <a:rPr lang="cs-CZ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střední doba mezi srážkami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3" name="Oval 20"/>
              <p:cNvSpPr>
                <a:spLocks noChangeArrowheads="1"/>
              </p:cNvSpPr>
              <p:nvPr/>
            </p:nvSpPr>
            <p:spPr bwMode="auto">
              <a:xfrm>
                <a:off x="1378" y="2774"/>
                <a:ext cx="240" cy="240"/>
              </a:xfrm>
              <a:prstGeom prst="ellipse">
                <a:avLst/>
              </a:prstGeom>
              <a:noFill/>
              <a:ln w="19080">
                <a:solidFill>
                  <a:srgbClr val="FF5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r"/>
                <a:endParaRPr lang="cs-CZ"/>
              </a:p>
            </p:txBody>
          </p:sp>
        </p:grpSp>
        <p:cxnSp>
          <p:nvCxnSpPr>
            <p:cNvPr id="11" name="Přímá spojnice se šipkou 10"/>
            <p:cNvCxnSpPr/>
            <p:nvPr/>
          </p:nvCxnSpPr>
          <p:spPr>
            <a:xfrm flipV="1">
              <a:off x="7743008" y="4274292"/>
              <a:ext cx="0" cy="49371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3779912" y="2741879"/>
                <a:ext cx="1710596" cy="956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741879"/>
                <a:ext cx="1710596" cy="9568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5724128" y="2886740"/>
                <a:ext cx="1698157" cy="830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886740"/>
                <a:ext cx="1698157" cy="8302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413824" y="4437311"/>
                <a:ext cx="1479315" cy="787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cs-CZ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cs-CZ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24" y="4437311"/>
                <a:ext cx="1479315" cy="7873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347921" y="4401680"/>
            <a:ext cx="2462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i="1" dirty="0" smtClean="0">
                <a:solidFill>
                  <a:srgbClr val="339933"/>
                </a:solidFill>
                <a:latin typeface="+mn-lt"/>
                <a:sym typeface="Symbol"/>
              </a:rPr>
              <a:t></a:t>
            </a:r>
            <a:r>
              <a:rPr lang="cs-CZ" sz="2400" dirty="0" smtClean="0">
                <a:solidFill>
                  <a:srgbClr val="339933"/>
                </a:solidFill>
                <a:latin typeface="+mn-lt"/>
                <a:sym typeface="Arial" charset="0"/>
              </a:rPr>
              <a:t> </a:t>
            </a:r>
            <a:r>
              <a:rPr lang="cs-CZ" sz="2400" dirty="0">
                <a:solidFill>
                  <a:srgbClr val="339933"/>
                </a:solidFill>
                <a:latin typeface="+mn-lt"/>
                <a:sym typeface="Arial" charset="0"/>
              </a:rPr>
              <a:t>= 1,69·10</a:t>
            </a:r>
            <a:r>
              <a:rPr lang="cs-CZ" sz="2400" baseline="30000" dirty="0">
                <a:solidFill>
                  <a:srgbClr val="339933"/>
                </a:solidFill>
                <a:latin typeface="+mn-lt"/>
                <a:sym typeface="Arial" charset="0"/>
              </a:rPr>
              <a:t>-8 </a:t>
            </a:r>
            <a:r>
              <a:rPr lang="cs-CZ" sz="2400" dirty="0">
                <a:solidFill>
                  <a:srgbClr val="339933"/>
                </a:solidFill>
                <a:latin typeface="+mn-lt"/>
                <a:sym typeface="Symbol" pitchFamily="18" charset="2"/>
              </a:rPr>
              <a:t></a:t>
            </a:r>
            <a:r>
              <a:rPr lang="cs-CZ" sz="2400" dirty="0">
                <a:solidFill>
                  <a:srgbClr val="339933"/>
                </a:solidFill>
                <a:latin typeface="+mn-lt"/>
                <a:sym typeface="Arial" charset="0"/>
              </a:rPr>
              <a:t>·m</a:t>
            </a:r>
            <a:endParaRPr lang="cs-CZ" sz="2400" dirty="0">
              <a:solidFill>
                <a:srgbClr val="339933"/>
              </a:solidFill>
              <a:latin typeface="+mn-lt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339752" y="4835049"/>
            <a:ext cx="24320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i="1" dirty="0">
                <a:solidFill>
                  <a:srgbClr val="339933"/>
                </a:solidFill>
                <a:latin typeface="+mn-lt"/>
                <a:sym typeface="Arial" charset="0"/>
              </a:rPr>
              <a:t>n</a:t>
            </a:r>
            <a:r>
              <a:rPr lang="cs-CZ" sz="2400" dirty="0">
                <a:solidFill>
                  <a:srgbClr val="339933"/>
                </a:solidFill>
                <a:latin typeface="+mn-lt"/>
                <a:sym typeface="Arial" charset="0"/>
              </a:rPr>
              <a:t> =  8,43·10</a:t>
            </a:r>
            <a:r>
              <a:rPr lang="cs-CZ" sz="2400" baseline="30000" dirty="0">
                <a:solidFill>
                  <a:srgbClr val="339933"/>
                </a:solidFill>
                <a:latin typeface="+mn-lt"/>
                <a:sym typeface="Arial" charset="0"/>
              </a:rPr>
              <a:t>28 </a:t>
            </a:r>
            <a:r>
              <a:rPr lang="cs-CZ" sz="2400" dirty="0">
                <a:solidFill>
                  <a:srgbClr val="339933"/>
                </a:solidFill>
                <a:latin typeface="+mn-lt"/>
                <a:sym typeface="Arial" charset="0"/>
              </a:rPr>
              <a:t>m</a:t>
            </a:r>
            <a:r>
              <a:rPr lang="cs-CZ" sz="2400" baseline="30000" dirty="0">
                <a:solidFill>
                  <a:srgbClr val="339933"/>
                </a:solidFill>
                <a:latin typeface="+mn-lt"/>
                <a:sym typeface="Arial" charset="0"/>
              </a:rPr>
              <a:t>-3</a:t>
            </a:r>
            <a:endParaRPr lang="cs-CZ" sz="2400" dirty="0">
              <a:solidFill>
                <a:srgbClr val="339933"/>
              </a:solidFill>
              <a:latin typeface="+mn-lt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004048" y="4486443"/>
            <a:ext cx="25763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 pitchFamily="18" charset="2"/>
              </a:rPr>
              <a:t>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charset="0"/>
              </a:rPr>
              <a:t> = </a:t>
            </a:r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charset="0"/>
              </a:rPr>
              <a:t>2,5·10</a:t>
            </a:r>
            <a:r>
              <a:rPr lang="cs-CZ" sz="3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charset="0"/>
              </a:rPr>
              <a:t>−14 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charset="0"/>
              </a:rPr>
              <a:t>s</a:t>
            </a:r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13824" y="5333146"/>
            <a:ext cx="81095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střední volná dráha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mezi srážkami pro vodivostní elektrony v mědi: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428389" y="5751544"/>
                <a:ext cx="1317989" cy="475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cs-CZ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sSub>
                        <m:sSubPr>
                          <m:ctrlPr>
                            <a:rPr lang="cs-CZ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89" y="5751544"/>
                <a:ext cx="1317989" cy="47570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004048" y="5714092"/>
            <a:ext cx="3796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Symbol"/>
              </a:rPr>
              <a:t>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charset="0"/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charset="0"/>
              </a:rPr>
              <a:t>=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charset="0"/>
              </a:rPr>
              <a:t>4,0·10</a:t>
            </a:r>
            <a:r>
              <a:rPr lang="cs-CZ" baseline="30000" dirty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 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Arial" charset="0"/>
              </a:rPr>
              <a:t>−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charset="0"/>
              </a:rPr>
              <a:t>8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sym typeface="Arial" charset="0"/>
              </a:rPr>
              <a:t>m = 40 nm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00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p"/>
      <p:bldP spid="56327" grpId="0" autoUpdateAnimBg="0"/>
      <p:bldP spid="8" grpId="0"/>
      <p:bldP spid="14" grpId="0"/>
      <p:bldP spid="15" grpId="0"/>
      <p:bldP spid="16" grpId="0"/>
      <p:bldP spid="17" grpId="0" autoUpdateAnimBg="0"/>
      <p:bldP spid="18" grpId="0" autoUpdateAnimBg="0"/>
      <p:bldP spid="19" grpId="0" autoUpdateAnimBg="0"/>
      <p:bldP spid="20" grpId="0" autoUpdateAnimBg="0"/>
      <p:bldP spid="21" grpId="0"/>
      <p:bldP spid="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b="9842"/>
          <a:stretch/>
        </p:blipFill>
        <p:spPr bwMode="auto">
          <a:xfrm>
            <a:off x="78804" y="1271737"/>
            <a:ext cx="9029700" cy="510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989409"/>
          </a:xfrm>
        </p:spPr>
        <p:txBody>
          <a:bodyPr/>
          <a:lstStyle/>
          <a:p>
            <a:pPr algn="l"/>
            <a:r>
              <a:rPr lang="cs-CZ" dirty="0" smtClean="0"/>
              <a:t>vodiče, izolátory, polovodiče</a:t>
            </a:r>
            <a:endParaRPr lang="en-GB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91235" y="2780928"/>
            <a:ext cx="12247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</a:t>
            </a:r>
            <a:r>
              <a:rPr lang="cs-CZ" baseline="-25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cs-CZ" i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</a:t>
            </a:r>
            <a:r>
              <a:rPr lang="cs-CZ" baseline="-25000" dirty="0" err="1" smtClean="0">
                <a:solidFill>
                  <a:srgbClr val="4E67C8">
                    <a:lumMod val="50000"/>
                  </a:srgbClr>
                </a:solidFill>
                <a:latin typeface="Cambria"/>
              </a:rPr>
              <a:t>F</a:t>
            </a:r>
            <a:r>
              <a:rPr lang="cs-CZ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en-GB" baseline="-25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3419870" y="3356992"/>
            <a:ext cx="431701" cy="576063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42" y="918195"/>
            <a:ext cx="68008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08112"/>
          </a:xfrm>
        </p:spPr>
        <p:txBody>
          <a:bodyPr/>
          <a:lstStyle/>
          <a:p>
            <a:pPr algn="l"/>
            <a:r>
              <a:rPr lang="cs-CZ" dirty="0" smtClean="0"/>
              <a:t>příklad vodiče a polovodiče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4139952" y="5012300"/>
                <a:ext cx="36926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012300"/>
                <a:ext cx="369267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937739" y="4869160"/>
                <a:ext cx="1698157" cy="830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739" y="4869160"/>
                <a:ext cx="1698157" cy="8302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roud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4" y="1124744"/>
            <a:ext cx="3263054" cy="47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5254352" cy="936451"/>
          </a:xfrm>
        </p:spPr>
        <p:txBody>
          <a:bodyPr/>
          <a:lstStyle/>
          <a:p>
            <a:pPr algn="l"/>
            <a:r>
              <a:rPr lang="cs-CZ" dirty="0"/>
              <a:t>pohybující se náboje</a:t>
            </a: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67944" y="620688"/>
            <a:ext cx="4598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elektrický proud</a:t>
            </a:r>
            <a:endParaRPr lang="en-GB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4427984" y="5407534"/>
                <a:ext cx="2563587" cy="10558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cs-CZ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cs-CZ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407534"/>
                <a:ext cx="2563587" cy="10558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4444532" y="1556792"/>
                <a:ext cx="1355115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532" y="1556792"/>
                <a:ext cx="1355115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4505209" y="2636912"/>
                <a:ext cx="1506951" cy="102752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32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3200" b="0" i="0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09" y="2636912"/>
                <a:ext cx="1506951" cy="10275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Skupina 7"/>
          <p:cNvGrpSpPr/>
          <p:nvPr/>
        </p:nvGrpSpPr>
        <p:grpSpPr>
          <a:xfrm>
            <a:off x="7010126" y="1484784"/>
            <a:ext cx="1594322" cy="2819400"/>
            <a:chOff x="369855" y="1124744"/>
            <a:chExt cx="2026370" cy="3344166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144" y="1124744"/>
              <a:ext cx="1879600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69855" y="4005064"/>
              <a:ext cx="2026370" cy="463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ts val="0"/>
                </a:spcBef>
              </a:pPr>
              <a:r>
                <a:rPr lang="cs-CZ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André Marie Ampére</a:t>
              </a:r>
            </a:p>
            <a:p>
              <a:pPr algn="ctr">
                <a:lnSpc>
                  <a:spcPct val="75000"/>
                </a:lnSpc>
                <a:spcBef>
                  <a:spcPts val="0"/>
                </a:spcBef>
              </a:pPr>
              <a:r>
                <a:rPr lang="en-GB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(1775 </a:t>
              </a:r>
              <a:r>
                <a:rPr lang="en-GB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- 1836)</a:t>
              </a:r>
              <a:r>
                <a:rPr lang="ar-SA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‏</a:t>
              </a:r>
              <a:endPara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4509641" y="4221088"/>
            <a:ext cx="3446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jednotka: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 C⋅s</a:t>
            </a:r>
            <a:r>
              <a:rPr lang="cs-CZ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−1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= 1 A (ampér)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 animBg="1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8141745" y="4053718"/>
            <a:ext cx="4318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t="2029" r="59810" b="16090"/>
          <a:stretch>
            <a:fillRect/>
          </a:stretch>
        </p:blipFill>
        <p:spPr bwMode="auto">
          <a:xfrm>
            <a:off x="5561824" y="2995761"/>
            <a:ext cx="15113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7087689" y="4365106"/>
            <a:ext cx="1054056" cy="5040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17984"/>
          </a:xfrm>
        </p:spPr>
        <p:txBody>
          <a:bodyPr/>
          <a:lstStyle/>
          <a:p>
            <a:pPr algn="l"/>
            <a:r>
              <a:rPr lang="cs-CZ" dirty="0" smtClean="0"/>
              <a:t>závislost na teplotě: kov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7087689" y="3658514"/>
                <a:ext cx="1479315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cs-CZ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689" y="3658514"/>
                <a:ext cx="1479315" cy="7248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611560" y="961564"/>
                <a:ext cx="36926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339933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61564"/>
                <a:ext cx="36926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5671924" y="1033572"/>
                <a:ext cx="1167756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&gt;0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924" y="1033572"/>
                <a:ext cx="116775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5666806" y="1898544"/>
                <a:ext cx="3135378" cy="830997"/>
              </a:xfrm>
              <a:prstGeom prst="rect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střední volná doba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𝝉</m:t>
                    </m:r>
                  </m:oMath>
                </a14:m>
                <a:r>
                  <a:rPr lang="cs-CZ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cs-CZ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se zmenšuje s teplotou</a:t>
                </a:r>
                <a:endParaRPr lang="cs-CZ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6806" y="1898544"/>
                <a:ext cx="3135378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/>
          <a:stretch/>
        </p:blipFill>
        <p:spPr bwMode="auto">
          <a:xfrm>
            <a:off x="0" y="1614884"/>
            <a:ext cx="5508104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4" grpId="0" animBg="1"/>
      <p:bldP spid="11" grpId="0"/>
      <p:bldP spid="12" grpId="0"/>
      <p:bldP spid="13" grpId="0" animBg="1"/>
      <p:bldP spid="1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2" t="14314" r="1508" b="17087"/>
          <a:stretch>
            <a:fillRect/>
          </a:stretch>
        </p:blipFill>
        <p:spPr bwMode="auto">
          <a:xfrm>
            <a:off x="5508104" y="3284984"/>
            <a:ext cx="1642862" cy="316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7668344" y="3645049"/>
            <a:ext cx="4318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7087688" y="3950835"/>
            <a:ext cx="580655" cy="2520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017984"/>
          </a:xfrm>
        </p:spPr>
        <p:txBody>
          <a:bodyPr/>
          <a:lstStyle/>
          <a:p>
            <a:pPr algn="l"/>
            <a:r>
              <a:rPr lang="cs-CZ" dirty="0" smtClean="0"/>
              <a:t>závislost na teplotě: polovodič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7087689" y="3285009"/>
                <a:ext cx="1479315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cs-CZ" sz="24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cs-CZ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689" y="3285009"/>
                <a:ext cx="1479315" cy="7248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611560" y="961564"/>
                <a:ext cx="36926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61564"/>
                <a:ext cx="369267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5671924" y="1033572"/>
                <a:ext cx="1167756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cs-CZ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&lt;0</m:t>
                      </m:r>
                    </m:oMath>
                  </m:oMathPara>
                </a14:m>
                <a:endParaRPr lang="en-GB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924" y="1033572"/>
                <a:ext cx="116775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5666806" y="1772816"/>
                <a:ext cx="3225674" cy="1200329"/>
              </a:xfrm>
              <a:prstGeom prst="rect">
                <a:avLst/>
              </a:prstGeom>
              <a:ln/>
              <a:extLst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koncentrace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cs-CZ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cs-CZ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vodivostních elektronů roste s teplotou</a:t>
                </a:r>
                <a:endParaRPr lang="cs-CZ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5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6806" y="1772816"/>
                <a:ext cx="3225674" cy="120032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b="17522"/>
          <a:stretch/>
        </p:blipFill>
        <p:spPr bwMode="auto">
          <a:xfrm>
            <a:off x="0" y="1614884"/>
            <a:ext cx="5508104" cy="434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eform 14"/>
          <p:cNvSpPr>
            <a:spLocks/>
          </p:cNvSpPr>
          <p:nvPr/>
        </p:nvSpPr>
        <p:spPr bwMode="auto">
          <a:xfrm>
            <a:off x="1261541" y="2037159"/>
            <a:ext cx="3529013" cy="3240088"/>
          </a:xfrm>
          <a:custGeom>
            <a:avLst/>
            <a:gdLst>
              <a:gd name="T0" fmla="*/ 0 w 2223"/>
              <a:gd name="T1" fmla="*/ 0 h 2041"/>
              <a:gd name="T2" fmla="*/ 545 w 2223"/>
              <a:gd name="T3" fmla="*/ 1588 h 2041"/>
              <a:gd name="T4" fmla="*/ 2223 w 2223"/>
              <a:gd name="T5" fmla="*/ 2041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3" h="2041">
                <a:moveTo>
                  <a:pt x="0" y="0"/>
                </a:moveTo>
                <a:cubicBezTo>
                  <a:pt x="87" y="624"/>
                  <a:pt x="175" y="1248"/>
                  <a:pt x="545" y="1588"/>
                </a:cubicBezTo>
                <a:cubicBezTo>
                  <a:pt x="915" y="1928"/>
                  <a:pt x="1943" y="1966"/>
                  <a:pt x="2223" y="2041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4" grpId="0" animBg="1"/>
      <p:bldP spid="11" grpId="0"/>
      <p:bldP spid="12" grpId="0"/>
      <p:bldP spid="13" grpId="0" animBg="1"/>
      <p:bldP spid="15" grpId="0" animBg="1" autoUpdateAnimBg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9272"/>
            <a:ext cx="4580854" cy="61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kov 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65906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8460680" y="729272"/>
            <a:ext cx="4318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7920048" y="2888368"/>
            <a:ext cx="431800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7772400" cy="756656"/>
          </a:xfrm>
        </p:spPr>
        <p:txBody>
          <a:bodyPr/>
          <a:lstStyle/>
          <a:p>
            <a:pPr algn="l"/>
            <a:r>
              <a:rPr lang="cs-CZ" dirty="0" smtClean="0"/>
              <a:t>vlastnosti materiálů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7396290" y="332656"/>
                <a:ext cx="1479315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cs-CZ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cs-CZ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290" y="332656"/>
                <a:ext cx="1479315" cy="7248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7341157" y="2488098"/>
                <a:ext cx="1479315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cs-CZ" sz="24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cs-CZ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4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157" y="2488098"/>
                <a:ext cx="1479315" cy="7248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 animBg="1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4" y="637361"/>
            <a:ext cx="4447352" cy="315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8048"/>
            <a:ext cx="7772400" cy="1044688"/>
          </a:xfrm>
        </p:spPr>
        <p:txBody>
          <a:bodyPr/>
          <a:lstStyle/>
          <a:p>
            <a:pPr algn="l"/>
            <a:r>
              <a:rPr lang="cs-CZ" dirty="0" smtClean="0"/>
              <a:t>supravodivost</a:t>
            </a:r>
            <a:endParaRPr lang="en-GB" dirty="0"/>
          </a:p>
        </p:txBody>
      </p:sp>
      <p:pic>
        <p:nvPicPr>
          <p:cNvPr id="72706" name="Picture 2" descr="Heike Kamerlingh On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2" y="1125538"/>
            <a:ext cx="15430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38432" y="3450854"/>
            <a:ext cx="34904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Heike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Kamerlingh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Onnes</a:t>
            </a: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1853 – 1926</a:t>
            </a:r>
          </a:p>
          <a:p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1913: Nobelova cena za fyziku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2708" name="Picture 4" descr="https://encrypted-tbn0.google.com/images?q=tbn:ANd9GcQLd6VU-DBe2nD6qwwKCnK0dWtGTKlBDyJTWu9BCwgP8xpuR68k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23" y="3960440"/>
            <a:ext cx="308425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58592" r="72414"/>
          <a:stretch>
            <a:fillRect/>
          </a:stretch>
        </p:blipFill>
        <p:spPr bwMode="auto">
          <a:xfrm>
            <a:off x="664096" y="1452761"/>
            <a:ext cx="29718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r="37357"/>
          <a:stretch>
            <a:fillRect/>
          </a:stretch>
        </p:blipFill>
        <p:spPr bwMode="auto">
          <a:xfrm>
            <a:off x="4572000" y="228600"/>
            <a:ext cx="4205288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9"/>
          <a:stretch>
            <a:fillRect/>
          </a:stretch>
        </p:blipFill>
        <p:spPr bwMode="auto">
          <a:xfrm>
            <a:off x="4572000" y="236538"/>
            <a:ext cx="4419600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 descr="oh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11767"/>
            <a:ext cx="1596306" cy="20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5181600" y="3810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CC3300"/>
                </a:solidFill>
                <a:latin typeface="+mn-lt"/>
              </a:rPr>
              <a:t>NEPLATÍ !</a:t>
            </a:r>
            <a:endParaRPr lang="en-GB" sz="2400">
              <a:latin typeface="+mn-lt"/>
            </a:endParaRPr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5" r="37357"/>
          <a:stretch>
            <a:fillRect/>
          </a:stretch>
        </p:blipFill>
        <p:spPr bwMode="auto">
          <a:xfrm>
            <a:off x="4572000" y="238125"/>
            <a:ext cx="4205288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257800" y="3810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rgbClr val="CC3300"/>
                </a:solidFill>
                <a:latin typeface="+mn-lt"/>
              </a:rPr>
              <a:t>PLATÍ !</a:t>
            </a:r>
            <a:endParaRPr lang="en-GB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750944" y="5733256"/>
                <a:ext cx="1517338" cy="644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32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44" y="5733256"/>
                <a:ext cx="1517338" cy="6446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750944" y="4147193"/>
                <a:ext cx="15622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cs-CZ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44" y="4147193"/>
                <a:ext cx="156222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8048"/>
            <a:ext cx="7772400" cy="1044688"/>
          </a:xfrm>
        </p:spPr>
        <p:txBody>
          <a:bodyPr/>
          <a:lstStyle/>
          <a:p>
            <a:pPr algn="l"/>
            <a:r>
              <a:rPr lang="cs-CZ" dirty="0" smtClean="0"/>
              <a:t>Ohmův zákon</a:t>
            </a: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800032" y="3356992"/>
            <a:ext cx="5999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Ohmův zákon říká, že odpor </a:t>
            </a:r>
            <a:r>
              <a:rPr 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je vlastností </a:t>
            </a:r>
            <a:r>
              <a:rPr 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součástky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a nezávisí na přiloženém napětí </a:t>
            </a:r>
            <a:r>
              <a:rPr lang="cs-CZ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</a:t>
            </a:r>
            <a:endParaRPr lang="en-GB" sz="24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804664" y="4941168"/>
                <a:ext cx="6287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Vodivý </a:t>
                </a:r>
                <a:r>
                  <a:rPr lang="cs-CZ" sz="2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materiál</a:t>
                </a:r>
                <a:r>
                  <a:rPr lang="cs-CZ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splňuje Ohmův zákon, nezávisí-li jeho rezistivita </a:t>
                </a:r>
                <a14:m>
                  <m:oMath xmlns:m="http://schemas.openxmlformats.org/officeDocument/2006/math">
                    <m:r>
                      <a:rPr lang="cs-CZ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𝜌</m:t>
                    </m:r>
                    <m:r>
                      <a:rPr lang="cs-CZ" sz="2400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na intenzitě pole.</a:t>
                </a:r>
                <a:endParaRPr lang="en-GB" sz="2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4" y="4941168"/>
                <a:ext cx="6287616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552"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 animBg="1" autoUpdateAnimBg="0"/>
      <p:bldP spid="15374" grpId="0" animBg="1" autoUpdateAnimBg="0"/>
      <p:bldP spid="14" grpId="0"/>
      <p:bldP spid="15" grpId="0"/>
      <p:bldP spid="3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7800"/>
            <a:ext cx="391636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975537"/>
          </a:xfrm>
        </p:spPr>
        <p:txBody>
          <a:bodyPr/>
          <a:lstStyle/>
          <a:p>
            <a:pPr algn="l"/>
            <a:r>
              <a:rPr lang="cs-CZ" dirty="0" smtClean="0"/>
              <a:t>výkon v elektrických obvodech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292080" y="2852936"/>
                <a:ext cx="155779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cs-CZ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𝑈𝐼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852936"/>
                <a:ext cx="1557798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5292080" y="3708321"/>
                <a:ext cx="17391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cs-CZ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32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p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08321"/>
                <a:ext cx="173919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457200"/>
            <a:ext cx="3486150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133600"/>
            <a:ext cx="68484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990600"/>
            <a:ext cx="7691437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83568" y="1916832"/>
            <a:ext cx="7770813" cy="1141413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cs-CZ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obvody</a:t>
            </a:r>
            <a:endParaRPr lang="en-GB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5784" name="Picture 8" descr="https://encrypted-tbn2.google.com/images?q=tbn:ANd9GcRYLEhO0wX_Xv7F0BQLm50Qh7O8A2cSi1jslFxP4y4nYfRYhk5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"/>
          <a:stretch/>
        </p:blipFill>
        <p:spPr bwMode="auto">
          <a:xfrm>
            <a:off x="787708" y="3004905"/>
            <a:ext cx="2457450" cy="16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roud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390129"/>
            <a:ext cx="2054592" cy="13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5254352" cy="936451"/>
          </a:xfrm>
        </p:spPr>
        <p:txBody>
          <a:bodyPr/>
          <a:lstStyle/>
          <a:p>
            <a:pPr algn="l"/>
            <a:r>
              <a:rPr lang="cs-CZ" dirty="0"/>
              <a:t>pohybující se náboje</a:t>
            </a:r>
            <a:endParaRPr lang="en-GB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67944" y="620688"/>
            <a:ext cx="4598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elektrický proud</a:t>
            </a:r>
            <a:endParaRPr lang="en-GB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8610" name="Picture 2" descr="https://encrypted-tbn0.google.com/images?q=tbn:ANd9GcRlJ3NBgW4qAuhIhb6KrR9tx6jbrXqjT7AlMOxctfnVRrAyT-7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35" y="3100898"/>
            <a:ext cx="2278489" cy="206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3141671" y="1510318"/>
                <a:ext cx="1358321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671" y="1510318"/>
                <a:ext cx="1358321" cy="9105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4860032" y="1700808"/>
            <a:ext cx="402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… pohyb nabitých částic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10834" y="5333146"/>
            <a:ext cx="2332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ionty v elektrolytu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61496" y="5179258"/>
            <a:ext cx="2332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elektrony ve vakuu či v kovu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8612" name="Picture 4" descr="https://encrypted-tbn2.google.com/images?q=tbn:ANd9GcRCT5yJBLnbHKOmFoxGmRtGRUBNyv-gqq9Vu4kpuk0yI3TpOQ9a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496" y="321297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Skupina 21"/>
          <p:cNvGrpSpPr/>
          <p:nvPr/>
        </p:nvGrpSpPr>
        <p:grpSpPr>
          <a:xfrm>
            <a:off x="6228184" y="3100898"/>
            <a:ext cx="1944216" cy="544126"/>
            <a:chOff x="6228184" y="3100898"/>
            <a:chExt cx="1944216" cy="544126"/>
          </a:xfrm>
        </p:grpSpPr>
        <p:cxnSp>
          <p:nvCxnSpPr>
            <p:cNvPr id="7" name="Přímá spojnice se šipkou 6"/>
            <p:cNvCxnSpPr/>
            <p:nvPr/>
          </p:nvCxnSpPr>
          <p:spPr>
            <a:xfrm>
              <a:off x="6228184" y="3645024"/>
              <a:ext cx="1944216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7015447" y="3100898"/>
              <a:ext cx="5808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smtClean="0">
                  <a:solidFill>
                    <a:schemeClr val="accent6"/>
                  </a:solidFill>
                  <a:latin typeface="+mn-lt"/>
                </a:rPr>
                <a:t>I</a:t>
              </a:r>
              <a:endParaRPr lang="en-GB" i="1" dirty="0">
                <a:solidFill>
                  <a:schemeClr val="accent6"/>
                </a:solidFill>
                <a:latin typeface="+mn-lt"/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6871431" y="3933056"/>
            <a:ext cx="1084945" cy="936104"/>
            <a:chOff x="6871431" y="3933056"/>
            <a:chExt cx="1084945" cy="936104"/>
          </a:xfrm>
        </p:grpSpPr>
        <p:sp>
          <p:nvSpPr>
            <p:cNvPr id="19" name="Šipka doprava 18"/>
            <p:cNvSpPr/>
            <p:nvPr/>
          </p:nvSpPr>
          <p:spPr>
            <a:xfrm>
              <a:off x="6871431" y="3933056"/>
              <a:ext cx="1084945" cy="936104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6966679" y="4041640"/>
              <a:ext cx="580889" cy="58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+</a:t>
              </a:r>
              <a:endParaRPr lang="en-GB" b="1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6372201" y="4941168"/>
            <a:ext cx="1133862" cy="936104"/>
            <a:chOff x="6372201" y="4941168"/>
            <a:chExt cx="1133862" cy="936104"/>
          </a:xfrm>
        </p:grpSpPr>
        <p:sp>
          <p:nvSpPr>
            <p:cNvPr id="24" name="Šipka doprava 23"/>
            <p:cNvSpPr/>
            <p:nvPr/>
          </p:nvSpPr>
          <p:spPr>
            <a:xfrm rot="10800000">
              <a:off x="6372201" y="4941168"/>
              <a:ext cx="1084945" cy="936104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6925174" y="5061998"/>
              <a:ext cx="5808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600" b="1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−</a:t>
              </a:r>
              <a:endParaRPr lang="en-GB" b="1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17"/>
          <a:stretch/>
        </p:blipFill>
        <p:spPr bwMode="auto">
          <a:xfrm>
            <a:off x="467544" y="730841"/>
            <a:ext cx="1653517" cy="370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336"/>
            <a:ext cx="7772400" cy="1026400"/>
          </a:xfrm>
        </p:spPr>
        <p:txBody>
          <a:bodyPr/>
          <a:lstStyle/>
          <a:p>
            <a:pPr algn="l"/>
            <a:r>
              <a:rPr lang="cs-CZ" dirty="0" smtClean="0"/>
              <a:t>zdroje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1187624" y="4077072"/>
                <a:ext cx="25344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077072"/>
                <a:ext cx="253441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010068" y="1196752"/>
                <a:ext cx="481040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Zdroje</a:t>
                </a: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přemisťují kladný náboj neelektrickou silou ze záporné elektrody na kladnou (ve směru šipky) proti silám elektrického pole. Zvyšuje se potenciální energie náboje a na kladné elektrodě se udržuje potenciál </a:t>
                </a:r>
                <a:r>
                  <a:rPr lang="cs-CZ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vyšší o </a:t>
                </a:r>
                <a14:m>
                  <m:oMath xmlns:m="http://schemas.openxmlformats.org/officeDocument/2006/math">
                    <m:r>
                      <a:rPr lang="cs-CZ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/>
                        <a:ea typeface="Cambria Math"/>
                      </a:rPr>
                      <m:t>𝓔</m:t>
                    </m:r>
                  </m:oMath>
                </a14:m>
                <a:r>
                  <a:rPr lang="cs-CZ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:r>
                  <a:rPr lang="cs-CZ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(elektromotorické napětí</a:t>
                </a: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), než na záporné elektrodě.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068" y="1196752"/>
                <a:ext cx="4810404" cy="4401205"/>
              </a:xfrm>
              <a:prstGeom prst="rect">
                <a:avLst/>
              </a:prstGeom>
              <a:blipFill rotWithShape="1">
                <a:blip r:embed="rId4"/>
                <a:stretch>
                  <a:fillRect l="-2662" t="-1385" r="-4056" b="-2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120189" y="3337828"/>
                <a:ext cx="7064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189" y="3337828"/>
                <a:ext cx="70647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2129061" y="1124744"/>
                <a:ext cx="7147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061" y="1124744"/>
                <a:ext cx="71474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1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kirchho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624"/>
            <a:ext cx="265079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81050"/>
            <a:ext cx="4464496" cy="287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336"/>
            <a:ext cx="7772400" cy="1026400"/>
          </a:xfrm>
        </p:spPr>
        <p:txBody>
          <a:bodyPr/>
          <a:lstStyle/>
          <a:p>
            <a:pPr algn="l"/>
            <a:r>
              <a:rPr lang="cs-CZ" dirty="0" smtClean="0"/>
              <a:t>jednoduché obvody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611560" y="3492297"/>
                <a:ext cx="34440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𝑅𝐼</m:t>
                      </m:r>
                      <m:r>
                        <a:rPr lang="cs-CZ" sz="32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492297"/>
                <a:ext cx="344402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386504" y="4150821"/>
                <a:ext cx="24920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sz="36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sz="36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𝑅𝐼</m:t>
                      </m:r>
                      <m:r>
                        <a:rPr lang="cs-CZ" sz="36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04" y="4150821"/>
                <a:ext cx="2492029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ovéPole 13"/>
          <p:cNvSpPr txBox="1"/>
          <p:nvPr/>
        </p:nvSpPr>
        <p:spPr>
          <a:xfrm>
            <a:off x="686768" y="4996333"/>
            <a:ext cx="7760162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Smyčkové pravidlo (2. </a:t>
            </a: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Kirchhoffův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zákon):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Algebraický součet (úbytků) napětí při průchodu libovolnou uzavřenou smyčkou obvodu je nulový.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1" y="2852936"/>
            <a:ext cx="5457825" cy="37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923575" y="1067480"/>
                <a:ext cx="3779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𝐼𝑟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𝐼𝑅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575" y="1067480"/>
                <a:ext cx="3779111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059563" y="1846565"/>
                <a:ext cx="366985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sz="36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sz="36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cs-CZ" sz="36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36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563" y="1846565"/>
                <a:ext cx="366985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936104"/>
          </a:xfrm>
        </p:spPr>
        <p:txBody>
          <a:bodyPr/>
          <a:lstStyle/>
          <a:p>
            <a:pPr algn="l"/>
            <a:r>
              <a:rPr lang="cs-CZ" dirty="0" smtClean="0"/>
              <a:t>příklad obvodu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736153"/>
            <a:ext cx="4283968" cy="265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1308"/>
            <a:ext cx="4087439" cy="253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7238" y="35472"/>
            <a:ext cx="7772400" cy="1001166"/>
          </a:xfrm>
        </p:spPr>
        <p:txBody>
          <a:bodyPr/>
          <a:lstStyle/>
          <a:p>
            <a:pPr algn="l"/>
            <a:r>
              <a:rPr lang="cs-CZ" dirty="0" smtClean="0"/>
              <a:t>výkon v obvodu s reálnou baterií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572081" y="1158424"/>
                <a:ext cx="25822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𝐼𝑟</m:t>
                      </m:r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81" y="1158424"/>
                <a:ext cx="2582245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395536" y="3913892"/>
                <a:ext cx="5644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p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𝑏𝑎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ℰ</m:t>
                          </m:r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𝐼𝑟</m:t>
                          </m:r>
                        </m:e>
                      </m:d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p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913892"/>
                <a:ext cx="564443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4572000" y="1753652"/>
                <a:ext cx="40182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𝑏𝑎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53652"/>
                <a:ext cx="401821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5928548" y="2312304"/>
            <a:ext cx="2568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</a:rPr>
              <a:t>… svorkové napětí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86575" y="4653136"/>
                <a:ext cx="18430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𝑒𝑚𝑛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75" y="4653136"/>
                <a:ext cx="184306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391836" y="5426060"/>
                <a:ext cx="15688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p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36" y="5426060"/>
                <a:ext cx="156882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délník 17"/>
          <p:cNvSpPr/>
          <p:nvPr/>
        </p:nvSpPr>
        <p:spPr>
          <a:xfrm>
            <a:off x="467544" y="3429000"/>
            <a:ext cx="756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výkon dodaný zdrojem do zbytku obvodu (do rezistoru):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208084" y="5487615"/>
            <a:ext cx="6612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… ztrátový výkon zdroje na jeho vnitřním odporu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214786" y="4706094"/>
            <a:ext cx="2824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… výkon zdroje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emn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4" grpId="0"/>
      <p:bldP spid="5" grpId="0"/>
      <p:bldP spid="17" grpId="0"/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9"/>
          <a:stretch/>
        </p:blipFill>
        <p:spPr bwMode="auto">
          <a:xfrm>
            <a:off x="863118" y="3413596"/>
            <a:ext cx="1332618" cy="224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7238" y="17184"/>
            <a:ext cx="7772400" cy="1001166"/>
          </a:xfrm>
        </p:spPr>
        <p:txBody>
          <a:bodyPr/>
          <a:lstStyle/>
          <a:p>
            <a:pPr algn="l"/>
            <a:r>
              <a:rPr lang="cs-CZ" dirty="0" smtClean="0"/>
              <a:t>zásady pro praktický výpočet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délník 4"/>
              <p:cNvSpPr/>
              <p:nvPr/>
            </p:nvSpPr>
            <p:spPr>
              <a:xfrm>
                <a:off x="856723" y="5786100"/>
                <a:ext cx="16049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𝑒𝑚𝑛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23" y="5786100"/>
                <a:ext cx="160499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4417"/>
            <a:ext cx="3312368" cy="212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délník 14"/>
              <p:cNvSpPr/>
              <p:nvPr/>
            </p:nvSpPr>
            <p:spPr>
              <a:xfrm>
                <a:off x="708205" y="2996952"/>
                <a:ext cx="26287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𝑅𝐼</m:t>
                      </m:r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05" y="2996952"/>
                <a:ext cx="262879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/>
          <p:cNvGrpSpPr/>
          <p:nvPr/>
        </p:nvGrpSpPr>
        <p:grpSpPr>
          <a:xfrm>
            <a:off x="3851920" y="980728"/>
            <a:ext cx="5040560" cy="5632311"/>
            <a:chOff x="3851920" y="980728"/>
            <a:chExt cx="5040560" cy="563231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Obdélník 20"/>
                <p:cNvSpPr/>
                <p:nvPr/>
              </p:nvSpPr>
              <p:spPr>
                <a:xfrm>
                  <a:off x="3851920" y="980728"/>
                  <a:ext cx="5040560" cy="56323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00" indent="-457200">
                    <a:buFont typeface="+mj-lt"/>
                    <a:buAutoNum type="arabicPeriod"/>
                  </a:pPr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procházíme obvodovou </a:t>
                  </a:r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s</a:t>
                  </a:r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myčku ve zvoleném směru (       ); </a:t>
                  </a:r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při průchodu zdrojem ve směru jeho elektromotorického napětí (</a:t>
                  </a:r>
                  <a:r>
                    <a:rPr lang="cs-CZ" sz="24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emn</a:t>
                  </a:r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) </a:t>
                  </a:r>
                  <a14:m>
                    <m:oMath xmlns:m="http://schemas.openxmlformats.org/officeDocument/2006/math"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</m:oMath>
                  </a14:m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 (       ) přičítáme </a:t>
                  </a:r>
                  <a:r>
                    <a:rPr lang="cs-CZ" sz="24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emn</a:t>
                  </a:r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</m:oMath>
                  </a14:m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, v opačném směru je odečítáme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při průchodu rezistorem ve směru proudu </a:t>
                  </a:r>
                  <a14:m>
                    <m:oMath xmlns:m="http://schemas.openxmlformats.org/officeDocument/2006/math"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</m:oMath>
                  </a14:m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 odečítáme úbytek napětí </a:t>
                  </a:r>
                  <a14:m>
                    <m:oMath xmlns:m="http://schemas.openxmlformats.org/officeDocument/2006/math"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𝑅𝐼</m:t>
                      </m:r>
                    </m:oMath>
                  </a14:m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, v opačném směru jej přičítáme 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zdroj </a:t>
                  </a:r>
                  <a:r>
                    <a:rPr lang="cs-CZ" sz="24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emn</a:t>
                  </a:r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 dodává výkon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𝑒𝑚𝑛</m:t>
                          </m:r>
                        </m:sub>
                      </m:sSub>
                    </m:oMath>
                  </a14:m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 do obvodu, je-li směr proudu </a:t>
                  </a:r>
                  <a14:m>
                    <m:oMath xmlns:m="http://schemas.openxmlformats.org/officeDocument/2006/math"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</m:oMath>
                  </a14:m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  souhlasný se směrem </a:t>
                  </a:r>
                  <a:r>
                    <a:rPr lang="cs-CZ" sz="2400" dirty="0" err="1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emn</a:t>
                  </a:r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</m:oMath>
                  </a14:m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, v opačném případě zdroj odebírá výkon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𝑒𝑚𝑛</m:t>
                          </m:r>
                        </m:sub>
                      </m:sSub>
                    </m:oMath>
                  </a14:m>
                  <a:r>
                    <a:rPr lang="cs-CZ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z obvodu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𝑒𝑚𝑛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a14:m>
                  <a:r>
                    <a:rPr lang="cs-CZ" sz="24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</a:rPr>
                    <a:t>).</a:t>
                  </a:r>
                  <a:r>
                    <a:rPr lang="cs-CZ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  <a:endPara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endParaRPr>
                </a:p>
              </p:txBody>
            </p:sp>
          </mc:Choice>
          <mc:Fallback>
            <p:sp>
              <p:nvSpPr>
                <p:cNvPr id="21" name="Obdélník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920" y="980728"/>
                  <a:ext cx="5040560" cy="563231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814" t="-866" r="-2056" b="-140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Přímá spojnice se šipkou 5"/>
            <p:cNvCxnSpPr/>
            <p:nvPr/>
          </p:nvCxnSpPr>
          <p:spPr>
            <a:xfrm>
              <a:off x="7126188" y="1609750"/>
              <a:ext cx="432048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/>
            <p:cNvCxnSpPr/>
            <p:nvPr/>
          </p:nvCxnSpPr>
          <p:spPr>
            <a:xfrm>
              <a:off x="4834370" y="2703518"/>
              <a:ext cx="43204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63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4038600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700808"/>
            <a:ext cx="3098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524"/>
            <a:ext cx="7772400" cy="877732"/>
          </a:xfrm>
        </p:spPr>
        <p:txBody>
          <a:bodyPr/>
          <a:lstStyle/>
          <a:p>
            <a:pPr algn="l"/>
            <a:r>
              <a:rPr lang="cs-CZ" dirty="0" smtClean="0"/>
              <a:t>sériové zapojení rezistorů</a:t>
            </a:r>
            <a:endParaRPr lang="en-GB" dirty="0"/>
          </a:p>
        </p:txBody>
      </p:sp>
      <p:sp>
        <p:nvSpPr>
          <p:cNvPr id="9" name="Obdélník 8"/>
          <p:cNvSpPr/>
          <p:nvPr/>
        </p:nvSpPr>
        <p:spPr>
          <a:xfrm>
            <a:off x="539552" y="1124744"/>
            <a:ext cx="840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Rezistory prochází stejný proud a celkové napětí přiložené na rezistory je rovno součtu napětí na jednotlivých rezistorech.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2123728" y="4919964"/>
                <a:ext cx="2298834" cy="13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  <m:sSub>
                            <m:sSub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919964"/>
                <a:ext cx="2298834" cy="13173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5045697" y="4816924"/>
                <a:ext cx="2262607" cy="1492396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697" y="4816924"/>
                <a:ext cx="2262607" cy="14923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67056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52400"/>
            <a:ext cx="553402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209800"/>
            <a:ext cx="5562600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29221"/>
            <a:ext cx="4695825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8" descr="kirchho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20" t="6218" r="20599" b="47276"/>
          <a:stretch>
            <a:fillRect/>
          </a:stretch>
        </p:blipFill>
        <p:spPr bwMode="auto">
          <a:xfrm>
            <a:off x="827435" y="1196752"/>
            <a:ext cx="1584325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5574"/>
            <a:ext cx="7772400" cy="1027162"/>
          </a:xfrm>
        </p:spPr>
        <p:txBody>
          <a:bodyPr/>
          <a:lstStyle/>
          <a:p>
            <a:pPr algn="l"/>
            <a:r>
              <a:rPr lang="cs-CZ" dirty="0" smtClean="0"/>
              <a:t>obvody s více smyčkami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747279" y="3861048"/>
                <a:ext cx="25285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36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36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cs-CZ" sz="36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6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sz="36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79" y="3861048"/>
                <a:ext cx="252857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539552" y="4924325"/>
            <a:ext cx="8064896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Uzlové pravidlo (1. </a:t>
            </a:r>
            <a:r>
              <a:rPr lang="cs-CZ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Kirchhoffův</a:t>
            </a: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zákon):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Součet proudů vstupujících do uzlu se rovná součtu proudů z uzlu vystupujících (zachování náboje).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55491"/>
            <a:ext cx="3761184" cy="253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44" y="2147714"/>
            <a:ext cx="2894856" cy="251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524"/>
            <a:ext cx="7772400" cy="877732"/>
          </a:xfrm>
        </p:spPr>
        <p:txBody>
          <a:bodyPr/>
          <a:lstStyle/>
          <a:p>
            <a:pPr algn="l"/>
            <a:r>
              <a:rPr lang="cs-CZ" dirty="0" smtClean="0"/>
              <a:t>paralelní zapojení rezistorů</a:t>
            </a:r>
            <a:endParaRPr lang="en-GB" dirty="0"/>
          </a:p>
        </p:txBody>
      </p:sp>
      <p:sp>
        <p:nvSpPr>
          <p:cNvPr id="9" name="Obdélník 8"/>
          <p:cNvSpPr/>
          <p:nvPr/>
        </p:nvSpPr>
        <p:spPr>
          <a:xfrm>
            <a:off x="683568" y="98072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Napětí na každém rezistoru je rovno napětí přiloženému k celému zapojení, celkový proud je roven součtu proudů jednotlivými rezistory.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1989307" y="4919242"/>
                <a:ext cx="2654701" cy="13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𝑈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cs-CZ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07" y="4919242"/>
                <a:ext cx="2654701" cy="13173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5262427" y="4797152"/>
                <a:ext cx="2261901" cy="1492396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32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sz="32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32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cs-CZ" sz="3200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27" y="4797152"/>
                <a:ext cx="2261901" cy="14923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8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1280" y="1105322"/>
            <a:ext cx="4000500" cy="189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94" y="3549901"/>
            <a:ext cx="2681287" cy="239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936104"/>
          </a:xfrm>
        </p:spPr>
        <p:txBody>
          <a:bodyPr/>
          <a:lstStyle/>
          <a:p>
            <a:pPr algn="l"/>
            <a:r>
              <a:rPr lang="cs-CZ" dirty="0" smtClean="0"/>
              <a:t>zákon zachování náboje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827584" y="1196752"/>
                <a:ext cx="1355115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96752"/>
                <a:ext cx="1355115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4673996" y="2708920"/>
            <a:ext cx="3786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Ustálený proud </a:t>
            </a:r>
            <a:r>
              <a:rPr lang="cs-CZ" sz="2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I</a:t>
            </a: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ve vodiči má stejnou velikost ve všech průřezech </a:t>
            </a:r>
            <a:r>
              <a:rPr lang="cs-CZ" sz="2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a</a:t>
            </a: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, </a:t>
            </a:r>
            <a:r>
              <a:rPr lang="cs-CZ" sz="2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b</a:t>
            </a: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a </a:t>
            </a:r>
            <a:r>
              <a:rPr lang="cs-CZ" sz="2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c</a:t>
            </a:r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.</a:t>
            </a: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3203848" y="4489956"/>
                <a:ext cx="20160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489956"/>
                <a:ext cx="201606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/>
          <p:cNvSpPr/>
          <p:nvPr/>
        </p:nvSpPr>
        <p:spPr>
          <a:xfrm>
            <a:off x="4663058" y="4964975"/>
            <a:ext cx="3786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… rovnice kontinuity</a:t>
            </a:r>
            <a:endParaRPr lang="cs-CZ" sz="2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7038"/>
            <a:ext cx="7734300" cy="600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1479773"/>
            <a:ext cx="39830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pPr algn="l"/>
            <a:r>
              <a:rPr lang="cs-CZ" dirty="0" smtClean="0"/>
              <a:t>ampérmetr a voltmetr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71" y="1988840"/>
            <a:ext cx="53435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-27384"/>
            <a:ext cx="8208714" cy="1143000"/>
          </a:xfrm>
        </p:spPr>
        <p:txBody>
          <a:bodyPr/>
          <a:lstStyle/>
          <a:p>
            <a:pPr algn="l"/>
            <a:r>
              <a:rPr lang="cs-CZ" dirty="0" smtClean="0"/>
              <a:t>obvody RC: nabíjení kondenzátoru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7357"/>
            <a:ext cx="388620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12" y="3656462"/>
            <a:ext cx="7714478" cy="307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5747384" y="81200"/>
            <a:ext cx="1309464" cy="994569"/>
          </a:xfrm>
          <a:prstGeom prst="ellips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5887211" y="1017304"/>
            <a:ext cx="162397" cy="32894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62" name="Oval 26"/>
          <p:cNvSpPr>
            <a:spLocks noChangeArrowheads="1"/>
          </p:cNvSpPr>
          <p:nvPr/>
        </p:nvSpPr>
        <p:spPr bwMode="auto">
          <a:xfrm>
            <a:off x="3995936" y="2995808"/>
            <a:ext cx="533400" cy="3810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4399147" y="3194688"/>
            <a:ext cx="5683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C00000"/>
                </a:solidFill>
                <a:sym typeface="Symbol" pitchFamily="18" charset="2"/>
              </a:rPr>
              <a:t></a:t>
            </a:r>
            <a:r>
              <a:rPr lang="cs-CZ" sz="3600" baseline="-25000" dirty="0">
                <a:solidFill>
                  <a:srgbClr val="C00000"/>
                </a:solidFill>
                <a:sym typeface="Arial" charset="0"/>
              </a:rPr>
              <a:t>C</a:t>
            </a:r>
            <a:endParaRPr lang="cs-CZ" sz="3600" dirty="0">
              <a:solidFill>
                <a:srgbClr val="C00000"/>
              </a:solidFill>
            </a:endParaRPr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>
            <a:off x="2032761" y="3342932"/>
            <a:ext cx="2108971" cy="257057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1476375" y="5157788"/>
            <a:ext cx="3095625" cy="0"/>
          </a:xfrm>
          <a:prstGeom prst="line">
            <a:avLst/>
          </a:prstGeom>
          <a:noFill/>
          <a:ln w="19050">
            <a:solidFill>
              <a:srgbClr val="C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67" name="Text Box 31"/>
              <p:cNvSpPr txBox="1">
                <a:spLocks noChangeArrowheads="1"/>
              </p:cNvSpPr>
              <p:nvPr/>
            </p:nvSpPr>
            <p:spPr bwMode="auto">
              <a:xfrm>
                <a:off x="3563938" y="4797152"/>
                <a:ext cx="122874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sz="2000" dirty="0">
                    <a:solidFill>
                      <a:srgbClr val="C00000"/>
                    </a:solidFill>
                    <a:latin typeface="+mn-lt"/>
                  </a:rPr>
                  <a:t>0,63</a:t>
                </a:r>
                <a:r>
                  <a:rPr lang="cs-CZ" sz="20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cs-CZ" sz="20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ℰ</m:t>
                    </m:r>
                  </m:oMath>
                </a14:m>
                <a:endParaRPr lang="el-GR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9967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938" y="4797152"/>
                <a:ext cx="1228743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5473" t="-9091" b="-24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4884122" y="1124744"/>
                <a:ext cx="230479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𝑅𝐼</m:t>
                      </m:r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122" y="1124744"/>
                <a:ext cx="2304798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770762" y="190002"/>
                <a:ext cx="117750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40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762" y="190002"/>
                <a:ext cx="1177502" cy="793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5126666" y="1843233"/>
                <a:ext cx="209134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f>
                        <m:fPr>
                          <m:ctrlP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 sz="240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 sz="240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4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sz="24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den>
                      </m:f>
                      <m:r>
                        <a:rPr lang="cs-CZ" sz="24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666" y="1843233"/>
                <a:ext cx="2091342" cy="7936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1347429" y="2995808"/>
                <a:ext cx="3405163" cy="584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ℰ</m:t>
                      </m:r>
                      <m:d>
                        <m:d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𝑅𝐶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429" y="2995808"/>
                <a:ext cx="3405163" cy="58451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5220072" y="2780928"/>
                <a:ext cx="3150157" cy="910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cs-CZ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cs-CZ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ℰ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den>
                          </m:f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80928"/>
                <a:ext cx="3150157" cy="9105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 animBg="1"/>
      <p:bldP spid="39950" grpId="0" animBg="1"/>
      <p:bldP spid="39962" grpId="0" animBg="1"/>
      <p:bldP spid="39963" grpId="0"/>
      <p:bldP spid="39964" grpId="0" animBg="1"/>
      <p:bldP spid="39965" grpId="0" animBg="1"/>
      <p:bldP spid="39967" grpId="0"/>
      <p:bldP spid="18" grpId="0"/>
      <p:bldP spid="2" grpId="0"/>
      <p:bldP spid="20" grpId="0"/>
      <p:bldP spid="21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8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22512"/>
            <a:ext cx="5715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336"/>
            <a:ext cx="7772400" cy="1026400"/>
          </a:xfrm>
        </p:spPr>
        <p:txBody>
          <a:bodyPr/>
          <a:lstStyle/>
          <a:p>
            <a:pPr algn="l"/>
            <a:r>
              <a:rPr lang="cs-CZ" dirty="0" smtClean="0"/>
              <a:t>kontrola</a:t>
            </a:r>
            <a:endParaRPr lang="en-GB" dirty="0"/>
          </a:p>
        </p:txBody>
      </p:sp>
      <p:sp>
        <p:nvSpPr>
          <p:cNvPr id="3" name="Ovál 2"/>
          <p:cNvSpPr/>
          <p:nvPr/>
        </p:nvSpPr>
        <p:spPr>
          <a:xfrm>
            <a:off x="6084168" y="3861048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1" y="3379845"/>
            <a:ext cx="3204592" cy="278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1295400" y="1177485"/>
            <a:ext cx="762000" cy="1585913"/>
            <a:chOff x="576" y="816"/>
            <a:chExt cx="480" cy="999"/>
          </a:xfrm>
        </p:grpSpPr>
        <p:sp>
          <p:nvSpPr>
            <p:cNvPr id="7173" name="Oval 5"/>
            <p:cNvSpPr>
              <a:spLocks noChangeArrowheads="1"/>
            </p:cNvSpPr>
            <p:nvPr/>
          </p:nvSpPr>
          <p:spPr bwMode="auto">
            <a:xfrm>
              <a:off x="816" y="816"/>
              <a:ext cx="240" cy="91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576" y="1450"/>
              <a:ext cx="1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i="1" dirty="0">
                  <a:solidFill>
                    <a:srgbClr val="FF0000"/>
                  </a:solidFill>
                  <a:latin typeface="+mn-lt"/>
                </a:rPr>
                <a:t>S</a:t>
              </a:r>
              <a:endParaRPr lang="en-GB" sz="3200" dirty="0">
                <a:latin typeface="+mn-lt"/>
              </a:endParaRPr>
            </a:p>
          </p:txBody>
        </p:sp>
      </p:grp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857375" y="1891860"/>
            <a:ext cx="13716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191" name="Group 23"/>
          <p:cNvGrpSpPr>
            <a:grpSpLocks/>
          </p:cNvGrpSpPr>
          <p:nvPr/>
        </p:nvGrpSpPr>
        <p:grpSpPr bwMode="auto">
          <a:xfrm>
            <a:off x="4805363" y="1125098"/>
            <a:ext cx="1233487" cy="1223963"/>
            <a:chOff x="2631" y="767"/>
            <a:chExt cx="777" cy="771"/>
          </a:xfrm>
        </p:grpSpPr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2631" y="767"/>
              <a:ext cx="144" cy="76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8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47" y="1130"/>
                  <a:ext cx="432" cy="4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cs-CZ" sz="320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d</m:t>
                        </m:r>
                        <m:acc>
                          <m:accPr>
                            <m:chr m:val="⃗"/>
                            <m:ctrlPr>
                              <a:rPr lang="cs-CZ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sz="3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en-GB" b="1" i="1" dirty="0">
                    <a:solidFill>
                      <a:srgbClr val="FF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7183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47" y="1130"/>
                  <a:ext cx="432" cy="4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84" name="Line 16"/>
            <p:cNvSpPr>
              <a:spLocks noChangeShapeType="1"/>
            </p:cNvSpPr>
            <p:nvPr/>
          </p:nvSpPr>
          <p:spPr bwMode="auto">
            <a:xfrm>
              <a:off x="2715" y="1151"/>
              <a:ext cx="693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286000" y="1329885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i="1" dirty="0">
                <a:solidFill>
                  <a:srgbClr val="00CC00"/>
                </a:solidFill>
                <a:latin typeface="+mn-lt"/>
              </a:rPr>
              <a:t>I</a:t>
            </a:r>
            <a:endParaRPr lang="en-GB" sz="3200" dirty="0">
              <a:solidFill>
                <a:srgbClr val="00CC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7" name="Text Box 19"/>
              <p:cNvSpPr txBox="1">
                <a:spLocks noChangeArrowheads="1"/>
              </p:cNvSpPr>
              <p:nvPr/>
            </p:nvSpPr>
            <p:spPr bwMode="auto">
              <a:xfrm>
                <a:off x="5262563" y="836712"/>
                <a:ext cx="533400" cy="644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32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3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acc>
                    </m:oMath>
                  </m:oMathPara>
                </a14:m>
                <a:endParaRPr lang="en-GB" sz="3200" b="1" i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18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2563" y="836712"/>
                <a:ext cx="533400" cy="6446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88" name="Line 20"/>
          <p:cNvSpPr>
            <a:spLocks noChangeShapeType="1"/>
          </p:cNvSpPr>
          <p:nvPr/>
        </p:nvSpPr>
        <p:spPr bwMode="auto">
          <a:xfrm rot="20514066">
            <a:off x="4895850" y="1525148"/>
            <a:ext cx="1371600" cy="1587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944389"/>
          </a:xfrm>
        </p:spPr>
        <p:txBody>
          <a:bodyPr/>
          <a:lstStyle/>
          <a:p>
            <a:pPr algn="l"/>
            <a:r>
              <a:rPr lang="cs-CZ" dirty="0" smtClean="0"/>
              <a:t>proudová hustota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2286000" y="2313819"/>
                <a:ext cx="1084271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313819"/>
                <a:ext cx="1084271" cy="8991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4499992" y="2484965"/>
                <a:ext cx="3647537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𝐽</m:t>
                      </m:r>
                      <m:r>
                        <m:rPr>
                          <m:nor/>
                        </m:rP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m:rPr>
                          <m:nor/>
                        </m:rP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acc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nor/>
                        </m:rP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d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484965"/>
                <a:ext cx="3647537" cy="57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5232803" y="4077072"/>
                <a:ext cx="2291525" cy="138403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sz="32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32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cs-CZ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</m:acc>
                          <m:r>
                            <a:rPr lang="cs-CZ" sz="32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cs-CZ" sz="320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cs-CZ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3200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sz="32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803" y="4077072"/>
                <a:ext cx="2291525" cy="13840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2915816" y="5570076"/>
            <a:ext cx="365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n-lt"/>
              </a:rPr>
              <a:t>… proudové čáry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90" grpId="0" autoUpdateAnimBg="0"/>
      <p:bldP spid="7187" grpId="0" autoUpdateAnimBg="0"/>
      <p:bldP spid="7188" grpId="0" animBg="1"/>
      <p:bldP spid="20" grpId="0"/>
      <p:bldP spid="21" grpId="0"/>
      <p:bldP spid="2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533400" y="152400"/>
            <a:ext cx="8144110" cy="2133601"/>
            <a:chOff x="533400" y="152400"/>
            <a:chExt cx="8144110" cy="2133601"/>
          </a:xfrm>
        </p:grpSpPr>
        <p:sp>
          <p:nvSpPr>
            <p:cNvPr id="17430" name="Rectangle 2"/>
            <p:cNvSpPr>
              <a:spLocks noChangeArrowheads="1"/>
            </p:cNvSpPr>
            <p:nvPr/>
          </p:nvSpPr>
          <p:spPr bwMode="auto">
            <a:xfrm>
              <a:off x="533400" y="152400"/>
              <a:ext cx="8144110" cy="213360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94144" y="845640"/>
              <a:ext cx="7690205" cy="1335586"/>
              <a:chOff x="594144" y="845640"/>
              <a:chExt cx="7690205" cy="1335586"/>
            </a:xfrm>
          </p:grpSpPr>
          <p:grpSp>
            <p:nvGrpSpPr>
              <p:cNvPr id="17431" name="Group 3"/>
              <p:cNvGrpSpPr>
                <a:grpSpLocks/>
              </p:cNvGrpSpPr>
              <p:nvPr/>
            </p:nvGrpSpPr>
            <p:grpSpPr bwMode="auto">
              <a:xfrm>
                <a:off x="1009650" y="914400"/>
                <a:ext cx="4419601" cy="1266826"/>
                <a:chOff x="636" y="576"/>
                <a:chExt cx="2784" cy="798"/>
              </a:xfrm>
            </p:grpSpPr>
            <p:sp>
              <p:nvSpPr>
                <p:cNvPr id="17433" name="Freeform 7"/>
                <p:cNvSpPr>
                  <a:spLocks noChangeArrowheads="1"/>
                </p:cNvSpPr>
                <p:nvPr/>
              </p:nvSpPr>
              <p:spPr bwMode="auto">
                <a:xfrm>
                  <a:off x="636" y="576"/>
                  <a:ext cx="864" cy="798"/>
                </a:xfrm>
                <a:custGeom>
                  <a:avLst/>
                  <a:gdLst>
                    <a:gd name="T0" fmla="*/ 81 w 708"/>
                    <a:gd name="T1" fmla="*/ 221 h 606"/>
                    <a:gd name="T2" fmla="*/ 198 w 708"/>
                    <a:gd name="T3" fmla="*/ 87 h 606"/>
                    <a:gd name="T4" fmla="*/ 256 w 708"/>
                    <a:gd name="T5" fmla="*/ 63 h 606"/>
                    <a:gd name="T6" fmla="*/ 278 w 708"/>
                    <a:gd name="T7" fmla="*/ 47 h 606"/>
                    <a:gd name="T8" fmla="*/ 498 w 708"/>
                    <a:gd name="T9" fmla="*/ 0 h 606"/>
                    <a:gd name="T10" fmla="*/ 710 w 708"/>
                    <a:gd name="T11" fmla="*/ 32 h 606"/>
                    <a:gd name="T12" fmla="*/ 842 w 708"/>
                    <a:gd name="T13" fmla="*/ 198 h 606"/>
                    <a:gd name="T14" fmla="*/ 864 w 708"/>
                    <a:gd name="T15" fmla="*/ 284 h 606"/>
                    <a:gd name="T16" fmla="*/ 761 w 708"/>
                    <a:gd name="T17" fmla="*/ 648 h 606"/>
                    <a:gd name="T18" fmla="*/ 681 w 708"/>
                    <a:gd name="T19" fmla="*/ 743 h 606"/>
                    <a:gd name="T20" fmla="*/ 461 w 708"/>
                    <a:gd name="T21" fmla="*/ 798 h 606"/>
                    <a:gd name="T22" fmla="*/ 190 w 708"/>
                    <a:gd name="T23" fmla="*/ 758 h 606"/>
                    <a:gd name="T24" fmla="*/ 81 w 708"/>
                    <a:gd name="T25" fmla="*/ 703 h 606"/>
                    <a:gd name="T26" fmla="*/ 59 w 708"/>
                    <a:gd name="T27" fmla="*/ 687 h 606"/>
                    <a:gd name="T28" fmla="*/ 0 w 708"/>
                    <a:gd name="T29" fmla="*/ 569 h 606"/>
                    <a:gd name="T30" fmla="*/ 59 w 708"/>
                    <a:gd name="T31" fmla="*/ 269 h 606"/>
                    <a:gd name="T32" fmla="*/ 81 w 708"/>
                    <a:gd name="T33" fmla="*/ 221 h 6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8"/>
                    <a:gd name="T52" fmla="*/ 0 h 606"/>
                    <a:gd name="T53" fmla="*/ 708 w 708"/>
                    <a:gd name="T54" fmla="*/ 606 h 60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8" h="606">
                      <a:moveTo>
                        <a:pt x="66" y="168"/>
                      </a:moveTo>
                      <a:cubicBezTo>
                        <a:pt x="86" y="109"/>
                        <a:pt x="100" y="82"/>
                        <a:pt x="162" y="66"/>
                      </a:cubicBezTo>
                      <a:cubicBezTo>
                        <a:pt x="204" y="38"/>
                        <a:pt x="151" y="70"/>
                        <a:pt x="210" y="48"/>
                      </a:cubicBezTo>
                      <a:cubicBezTo>
                        <a:pt x="217" y="45"/>
                        <a:pt x="221" y="38"/>
                        <a:pt x="228" y="36"/>
                      </a:cubicBezTo>
                      <a:cubicBezTo>
                        <a:pt x="286" y="17"/>
                        <a:pt x="349" y="15"/>
                        <a:pt x="408" y="0"/>
                      </a:cubicBezTo>
                      <a:cubicBezTo>
                        <a:pt x="482" y="4"/>
                        <a:pt x="519" y="8"/>
                        <a:pt x="582" y="24"/>
                      </a:cubicBezTo>
                      <a:cubicBezTo>
                        <a:pt x="620" y="62"/>
                        <a:pt x="672" y="97"/>
                        <a:pt x="690" y="150"/>
                      </a:cubicBezTo>
                      <a:cubicBezTo>
                        <a:pt x="697" y="172"/>
                        <a:pt x="708" y="216"/>
                        <a:pt x="708" y="216"/>
                      </a:cubicBezTo>
                      <a:cubicBezTo>
                        <a:pt x="700" y="322"/>
                        <a:pt x="671" y="399"/>
                        <a:pt x="624" y="492"/>
                      </a:cubicBezTo>
                      <a:cubicBezTo>
                        <a:pt x="612" y="515"/>
                        <a:pt x="581" y="556"/>
                        <a:pt x="558" y="564"/>
                      </a:cubicBezTo>
                      <a:cubicBezTo>
                        <a:pt x="488" y="587"/>
                        <a:pt x="459" y="600"/>
                        <a:pt x="378" y="606"/>
                      </a:cubicBezTo>
                      <a:cubicBezTo>
                        <a:pt x="303" y="601"/>
                        <a:pt x="229" y="594"/>
                        <a:pt x="156" y="576"/>
                      </a:cubicBezTo>
                      <a:cubicBezTo>
                        <a:pt x="117" y="566"/>
                        <a:pt x="99" y="556"/>
                        <a:pt x="66" y="534"/>
                      </a:cubicBezTo>
                      <a:cubicBezTo>
                        <a:pt x="60" y="530"/>
                        <a:pt x="48" y="522"/>
                        <a:pt x="48" y="522"/>
                      </a:cubicBezTo>
                      <a:cubicBezTo>
                        <a:pt x="29" y="493"/>
                        <a:pt x="11" y="465"/>
                        <a:pt x="0" y="432"/>
                      </a:cubicBezTo>
                      <a:cubicBezTo>
                        <a:pt x="7" y="353"/>
                        <a:pt x="23" y="279"/>
                        <a:pt x="48" y="204"/>
                      </a:cubicBezTo>
                      <a:cubicBezTo>
                        <a:pt x="52" y="191"/>
                        <a:pt x="62" y="181"/>
                        <a:pt x="66" y="168"/>
                      </a:cubicBez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7434" name="Freeform 10"/>
                <p:cNvSpPr>
                  <a:spLocks/>
                </p:cNvSpPr>
                <p:nvPr/>
              </p:nvSpPr>
              <p:spPr bwMode="auto">
                <a:xfrm>
                  <a:off x="3036" y="960"/>
                  <a:ext cx="384" cy="201"/>
                </a:xfrm>
                <a:custGeom>
                  <a:avLst/>
                  <a:gdLst>
                    <a:gd name="T0" fmla="*/ 384 w 384"/>
                    <a:gd name="T1" fmla="*/ 192 h 201"/>
                    <a:gd name="T2" fmla="*/ 192 w 384"/>
                    <a:gd name="T3" fmla="*/ 54 h 201"/>
                    <a:gd name="T4" fmla="*/ 264 w 384"/>
                    <a:gd name="T5" fmla="*/ 192 h 201"/>
                    <a:gd name="T6" fmla="*/ 0 w 384"/>
                    <a:gd name="T7" fmla="*/ 0 h 2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201"/>
                    <a:gd name="T14" fmla="*/ 384 w 384"/>
                    <a:gd name="T15" fmla="*/ 201 h 2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201">
                      <a:moveTo>
                        <a:pt x="384" y="192"/>
                      </a:moveTo>
                      <a:cubicBezTo>
                        <a:pt x="352" y="169"/>
                        <a:pt x="212" y="54"/>
                        <a:pt x="192" y="54"/>
                      </a:cubicBezTo>
                      <a:cubicBezTo>
                        <a:pt x="172" y="54"/>
                        <a:pt x="296" y="201"/>
                        <a:pt x="264" y="192"/>
                      </a:cubicBezTo>
                      <a:cubicBezTo>
                        <a:pt x="232" y="183"/>
                        <a:pt x="55" y="40"/>
                        <a:pt x="0" y="0"/>
                      </a:cubicBezTo>
                    </a:path>
                  </a:pathLst>
                </a:custGeom>
                <a:noFill/>
                <a:ln w="28440">
                  <a:solidFill>
                    <a:srgbClr val="FF5050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Obdélník 3"/>
                  <p:cNvSpPr/>
                  <p:nvPr/>
                </p:nvSpPr>
                <p:spPr>
                  <a:xfrm>
                    <a:off x="1460450" y="1326214"/>
                    <a:ext cx="470000" cy="4431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  <m:brk m:alnAt="24"/>
                            </m:rPr>
                            <a:rPr lang="el-GR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4" name="Obdélník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0450" y="1326214"/>
                    <a:ext cx="470000" cy="44319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bdélník 27"/>
                  <p:cNvSpPr/>
                  <p:nvPr/>
                </p:nvSpPr>
                <p:spPr>
                  <a:xfrm>
                    <a:off x="594144" y="969578"/>
                    <a:ext cx="641522" cy="4431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brk m:alnAt="24"/>
                            </m:rPr>
                            <a:rPr lang="cs-CZ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8" name="Obdélník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144" y="969578"/>
                    <a:ext cx="641522" cy="443198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Obdélník 30"/>
                  <p:cNvSpPr/>
                  <p:nvPr/>
                </p:nvSpPr>
                <p:spPr>
                  <a:xfrm>
                    <a:off x="2463081" y="845640"/>
                    <a:ext cx="2911758" cy="99918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∯"/>
                              <m:limLoc m:val="undOvr"/>
                              <m:ctrlPr>
                                <a:rPr lang="cs-CZ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cs-CZ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m:rPr>
                                  <m:sty m:val="p"/>
                                </m:rPr>
                                <a:rPr lang="el-GR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cs-CZ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cs-CZ" sz="20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cs-CZ" sz="20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nary>
                          <m:r>
                            <a:rPr lang="cs-CZ" sz="20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nary>
                            <m:naryPr>
                              <m:chr m:val="∭"/>
                              <m:limLoc m:val="undOvr"/>
                              <m:ctrlPr>
                                <a:rPr lang="cs-CZ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4"/>
                                </m:rPr>
                                <a:rPr lang="el-GR" sz="20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sub>
                            <m:sup/>
                            <m:e>
                              <m:r>
                                <m:rPr>
                                  <m:nor/>
                                </m:rPr>
                                <a:rPr lang="cs-CZ" sz="20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div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20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0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cs-CZ" sz="2000" b="0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cs-CZ" sz="20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</m:nary>
                        </m:oMath>
                      </m:oMathPara>
                    </a14:m>
                    <a:endParaRPr lang="en-GB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Obdélník 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3081" y="845640"/>
                    <a:ext cx="2911758" cy="99918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bdélník 9"/>
                  <p:cNvSpPr/>
                  <p:nvPr/>
                </p:nvSpPr>
                <p:spPr>
                  <a:xfrm>
                    <a:off x="5451715" y="1536369"/>
                    <a:ext cx="2832634" cy="64485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cs-CZ" sz="180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div</m:t>
                          </m:r>
                          <m:r>
                            <a:rPr lang="cs-CZ" sz="1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</m:acc>
                          <m:r>
                            <a:rPr lang="cs-CZ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cs-CZ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1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cs-CZ" sz="1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1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8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cs-CZ" sz="18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cs-CZ" sz="1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1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18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cs-CZ" sz="1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oMath>
                      </m:oMathPara>
                    </a14:m>
                    <a:endParaRPr lang="en-GB" sz="1800" dirty="0"/>
                  </a:p>
                </p:txBody>
              </p:sp>
            </mc:Choice>
            <mc:Fallback xmlns="">
              <p:sp>
                <p:nvSpPr>
                  <p:cNvPr id="10" name="Obdélník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51715" y="1536369"/>
                    <a:ext cx="2832634" cy="64485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44080" y="5788936"/>
            <a:ext cx="1808163" cy="446088"/>
            <a:chOff x="877" y="3471"/>
            <a:chExt cx="1139" cy="281"/>
          </a:xfrm>
        </p:grpSpPr>
        <p:sp>
          <p:nvSpPr>
            <p:cNvPr id="17425" name="Text Box 19"/>
            <p:cNvSpPr txBox="1">
              <a:spLocks noChangeArrowheads="1"/>
            </p:cNvSpPr>
            <p:nvPr/>
          </p:nvSpPr>
          <p:spPr bwMode="auto">
            <a:xfrm>
              <a:off x="877" y="3471"/>
              <a:ext cx="87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r>
                <a:rPr lang="en-GB" dirty="0" err="1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libovolné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7426" name="Oval 20"/>
            <p:cNvSpPr>
              <a:spLocks noChangeArrowheads="1"/>
            </p:cNvSpPr>
            <p:nvPr/>
          </p:nvSpPr>
          <p:spPr bwMode="auto">
            <a:xfrm>
              <a:off x="1776" y="3504"/>
              <a:ext cx="240" cy="240"/>
            </a:xfrm>
            <a:prstGeom prst="ellipse">
              <a:avLst/>
            </a:prstGeom>
            <a:noFill/>
            <a:ln w="19080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85013" name="AutoShape 21"/>
          <p:cNvSpPr>
            <a:spLocks noChangeArrowheads="1"/>
          </p:cNvSpPr>
          <p:nvPr/>
        </p:nvSpPr>
        <p:spPr bwMode="auto">
          <a:xfrm>
            <a:off x="5004048" y="5340825"/>
            <a:ext cx="685800" cy="409575"/>
          </a:xfrm>
          <a:prstGeom prst="rightArrow">
            <a:avLst>
              <a:gd name="adj1" fmla="val 50000"/>
              <a:gd name="adj2" fmla="val 41860"/>
            </a:avLst>
          </a:prstGeom>
          <a:noFill/>
          <a:ln w="1908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5015" name="Oval 23"/>
          <p:cNvSpPr>
            <a:spLocks noChangeArrowheads="1"/>
          </p:cNvSpPr>
          <p:nvPr/>
        </p:nvSpPr>
        <p:spPr bwMode="auto">
          <a:xfrm>
            <a:off x="2537842" y="3789040"/>
            <a:ext cx="1962150" cy="1295284"/>
          </a:xfrm>
          <a:prstGeom prst="ellips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5016" name="Freeform 24"/>
          <p:cNvSpPr>
            <a:spLocks/>
          </p:cNvSpPr>
          <p:nvPr/>
        </p:nvSpPr>
        <p:spPr bwMode="auto">
          <a:xfrm>
            <a:off x="2743199" y="2286000"/>
            <a:ext cx="446183" cy="1517747"/>
          </a:xfrm>
          <a:custGeom>
            <a:avLst/>
            <a:gdLst>
              <a:gd name="T0" fmla="*/ 0 w 848"/>
              <a:gd name="T1" fmla="*/ 0 h 4234"/>
              <a:gd name="T2" fmla="*/ 304441 w 848"/>
              <a:gd name="T3" fmla="*/ 1523640 h 4234"/>
              <a:gd name="T4" fmla="*/ 0 60000 65536"/>
              <a:gd name="T5" fmla="*/ 0 60000 65536"/>
              <a:gd name="T6" fmla="*/ 0 w 848"/>
              <a:gd name="T7" fmla="*/ 0 h 4234"/>
              <a:gd name="T8" fmla="*/ 848 w 848"/>
              <a:gd name="T9" fmla="*/ 4234 h 42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8" h="4234">
                <a:moveTo>
                  <a:pt x="0" y="0"/>
                </a:moveTo>
                <a:lnTo>
                  <a:pt x="847" y="4233"/>
                </a:lnTo>
              </a:path>
            </a:pathLst>
          </a:custGeom>
          <a:noFill/>
          <a:ln w="2844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0813" cy="1141413"/>
          </a:xfrm>
        </p:spPr>
        <p:txBody>
          <a:bodyPr/>
          <a:lstStyle/>
          <a:p>
            <a:pPr algn="l"/>
            <a:r>
              <a:rPr lang="cs-CZ" dirty="0"/>
              <a:t>Gaussova-</a:t>
            </a:r>
            <a:r>
              <a:rPr lang="cs-CZ" dirty="0" err="1"/>
              <a:t>Ostrogradského</a:t>
            </a:r>
            <a:r>
              <a:rPr lang="cs-CZ" dirty="0"/>
              <a:t> věta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6012160" y="5037684"/>
                <a:ext cx="2558649" cy="911596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div</m:t>
                      </m:r>
                      <m:r>
                        <a:rPr lang="cs-CZ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acc>
                      <m:r>
                        <a:rPr lang="cs-CZ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cs-CZ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𝜕𝜌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GB" sz="3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32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5037684"/>
                <a:ext cx="2558649" cy="91159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Skupina 8"/>
          <p:cNvGrpSpPr/>
          <p:nvPr/>
        </p:nvGrpSpPr>
        <p:grpSpPr>
          <a:xfrm>
            <a:off x="3208070" y="2420888"/>
            <a:ext cx="3859196" cy="1368152"/>
            <a:chOff x="3208070" y="2420888"/>
            <a:chExt cx="3859196" cy="1368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délník 6"/>
                <p:cNvSpPr/>
                <p:nvPr/>
              </p:nvSpPr>
              <p:spPr>
                <a:xfrm>
                  <a:off x="3208070" y="2492896"/>
                  <a:ext cx="3524170" cy="12377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∯"/>
                            <m:limLoc m:val="undOvr"/>
                            <m:ctrlPr>
                              <a:rPr lang="cs-CZ" sz="2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cs-CZ" sz="2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l-GR" sz="2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cs-CZ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24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𝐽</m:t>
                                </m:r>
                              </m:e>
                            </m:acc>
                            <m:r>
                              <a:rPr lang="cs-CZ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m:rPr>
                                <m:nor/>
                              </m:rPr>
                              <a:rPr lang="cs-CZ" sz="24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d</m:t>
                            </m:r>
                            <m:acc>
                              <m:accPr>
                                <m:chr m:val="⃗"/>
                                <m:ctrlPr>
                                  <a:rPr lang="el-GR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</m:acc>
                          </m:e>
                        </m:nary>
                        <m:r>
                          <a:rPr lang="cs-CZ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cs-CZ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num>
                          <m:den>
                            <m:r>
                              <a:rPr lang="cs-CZ" sz="2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cs-CZ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  <m:nary>
                          <m:naryPr>
                            <m:chr m:val="∭"/>
                            <m:limLoc m:val="undOvr"/>
                            <m:ctrlPr>
                              <a:rPr lang="cs-CZ" sz="2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4"/>
                              </m:rPr>
                              <a:rPr lang="el-GR" sz="2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cs-CZ" sz="2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m:rPr>
                                <m:nor/>
                              </m:rPr>
                              <a:rPr lang="cs-CZ" sz="2400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d</m:t>
                            </m:r>
                            <m:r>
                              <a:rPr lang="cs-CZ" sz="2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e>
                        </m:nary>
                      </m:oMath>
                    </m:oMathPara>
                  </a14:m>
                  <a:endParaRPr lang="en-GB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Obdélník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8070" y="2492896"/>
                  <a:ext cx="3524170" cy="123771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5425219" y="2662350"/>
              <a:ext cx="1163005" cy="1126690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délník 7"/>
                <p:cNvSpPr/>
                <p:nvPr/>
              </p:nvSpPr>
              <p:spPr>
                <a:xfrm>
                  <a:off x="6588224" y="2420888"/>
                  <a:ext cx="479042" cy="4431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𝑄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bdélník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2420888"/>
                  <a:ext cx="479042" cy="44319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7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4423792" y="3724540"/>
                <a:ext cx="2314415" cy="1235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cs-CZ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cs-CZ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nary>
                        <m:naryPr>
                          <m:chr m:val="∭"/>
                          <m:limLoc m:val="undOvr"/>
                          <m:ctrlPr>
                            <a:rPr lang="cs-CZ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cs-CZ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m:rPr>
                              <m:nor/>
                            </m:rPr>
                            <a:rPr lang="cs-CZ" sz="2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792" y="3724540"/>
                <a:ext cx="2314415" cy="123572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délník 32"/>
              <p:cNvSpPr/>
              <p:nvPr/>
            </p:nvSpPr>
            <p:spPr>
              <a:xfrm>
                <a:off x="1446727" y="4883032"/>
                <a:ext cx="3485313" cy="1235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ctrlPr>
                            <a:rPr lang="cs-CZ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cs-CZ" sz="240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cs-CZ" sz="24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div</m:t>
                              </m:r>
                              <m:r>
                                <a:rPr lang="cs-CZ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cs-CZ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𝐽</m:t>
                                  </m:r>
                                </m:e>
                              </m:acc>
                              <m:r>
                                <a:rPr lang="cs-CZ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𝜕𝜌</m:t>
                                  </m:r>
                                </m:num>
                                <m:den>
                                  <m:r>
                                    <a:rPr lang="cs-CZ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cs-CZ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cs-CZ" sz="2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  <m:r>
                        <a:rPr lang="cs-CZ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GB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Obdélník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727" y="4883032"/>
                <a:ext cx="3485313" cy="123572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2703731" y="3716036"/>
                <a:ext cx="1796261" cy="1235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∭"/>
                          <m:limLoc m:val="undOvr"/>
                          <m:ctrlPr>
                            <a:rPr lang="cs-CZ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4"/>
                            </m:rPr>
                            <a:rPr lang="el-GR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lang="cs-CZ" sz="2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div</m:t>
                          </m:r>
                          <m:r>
                            <a:rPr lang="cs-CZ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cs-CZ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cs-CZ" sz="2400" b="0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d</m:t>
                          </m:r>
                          <m:r>
                            <a:rPr lang="cs-CZ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731" y="3716036"/>
                <a:ext cx="1796261" cy="123572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5981594" y="6063679"/>
            <a:ext cx="29338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 smtClean="0">
                <a:latin typeface="+mn-lt"/>
              </a:rPr>
              <a:t>… </a:t>
            </a:r>
            <a:r>
              <a:rPr lang="en-GB" sz="2400" dirty="0" err="1" smtClean="0">
                <a:latin typeface="+mn-lt"/>
              </a:rPr>
              <a:t>rovnice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kontinuity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213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8" dur="5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3" grpId="0" animBg="1"/>
      <p:bldP spid="85015" grpId="0" animBg="1"/>
      <p:bldP spid="85016" grpId="0" animBg="1"/>
      <p:bldP spid="6" grpId="0" animBg="1"/>
      <p:bldP spid="32" grpId="0"/>
      <p:bldP spid="33" grpId="0"/>
      <p:bldP spid="34" grpId="0"/>
      <p:bldP spid="3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833" b="34073"/>
          <a:stretch/>
        </p:blipFill>
        <p:spPr bwMode="auto">
          <a:xfrm>
            <a:off x="2483768" y="762000"/>
            <a:ext cx="433736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5097299" y="3615315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83568" y="5654675"/>
            <a:ext cx="54886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Příklad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měděný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vodič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=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450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A, </a:t>
            </a:r>
            <a:r>
              <a:rPr lang="cs-CZ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=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mm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502369" y="5780112"/>
            <a:ext cx="21020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</a:t>
            </a:r>
            <a:r>
              <a:rPr lang="en-GB" sz="24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=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36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mm/h</a:t>
            </a: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>
            <a:off x="5724128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noFill/>
          <a:ln w="28575">
            <a:solidFill>
              <a:srgbClr val="66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8048"/>
            <a:ext cx="7772400" cy="972680"/>
          </a:xfrm>
        </p:spPr>
        <p:txBody>
          <a:bodyPr/>
          <a:lstStyle/>
          <a:p>
            <a:pPr algn="l"/>
            <a:r>
              <a:rPr lang="cs-CZ" dirty="0" smtClean="0"/>
              <a:t>driftová rychlost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683568" y="3316277"/>
                <a:ext cx="1355115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16277"/>
                <a:ext cx="1355115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délník 19"/>
              <p:cNvSpPr/>
              <p:nvPr/>
            </p:nvSpPr>
            <p:spPr>
              <a:xfrm>
                <a:off x="2038683" y="3318534"/>
                <a:ext cx="1422377" cy="974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𝑛𝑆𝐿𝑒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cs-CZ" b="0" i="1" smtClean="0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Obdélní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683" y="3318534"/>
                <a:ext cx="1422377" cy="9745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3334827" y="3532538"/>
                <a:ext cx="16087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𝑛𝑆𝑒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827" y="3532538"/>
                <a:ext cx="160877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/>
              <p:cNvSpPr/>
              <p:nvPr/>
            </p:nvSpPr>
            <p:spPr>
              <a:xfrm>
                <a:off x="5806992" y="3318534"/>
                <a:ext cx="2568395" cy="89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𝑛𝑆𝑒</m:t>
                          </m:r>
                        </m:den>
                      </m:f>
                      <m:r>
                        <a:rPr lang="cs-CZ" b="0" i="0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𝑛𝑒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Obdélní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992" y="3318534"/>
                <a:ext cx="2568395" cy="8991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/>
              <p:cNvSpPr/>
              <p:nvPr/>
            </p:nvSpPr>
            <p:spPr>
              <a:xfrm>
                <a:off x="3419872" y="4662637"/>
                <a:ext cx="2293577" cy="78258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40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4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acc>
                      <m:r>
                        <a:rPr lang="cs-CZ" sz="4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4000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𝑛𝑒</m:t>
                      </m:r>
                      <m:sSub>
                        <m:sSubPr>
                          <m:ctrlPr>
                            <a:rPr lang="cs-CZ" sz="40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sz="4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sz="4000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cs-CZ" sz="4000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GB" sz="40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Obdélník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662637"/>
                <a:ext cx="2293577" cy="7825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utoUpdateAnimBg="0"/>
      <p:bldP spid="8209" grpId="0" autoUpdateAnimBg="0"/>
      <p:bldP spid="8210" grpId="0" animBg="1"/>
      <p:bldP spid="19" grpId="0"/>
      <p:bldP spid="20" grpId="0"/>
      <p:bldP spid="21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833" b="34073"/>
          <a:stretch/>
        </p:blipFill>
        <p:spPr bwMode="auto">
          <a:xfrm>
            <a:off x="4873253" y="260648"/>
            <a:ext cx="3803203" cy="233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83568" y="5574725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Experiment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endParaRPr lang="cs-CZ" sz="2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8048"/>
            <a:ext cx="7772400" cy="972680"/>
          </a:xfrm>
        </p:spPr>
        <p:txBody>
          <a:bodyPr/>
          <a:lstStyle/>
          <a:p>
            <a:pPr algn="l"/>
            <a:r>
              <a:rPr lang="cs-CZ" dirty="0" smtClean="0"/>
              <a:t>vodivost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délník 18"/>
              <p:cNvSpPr/>
              <p:nvPr/>
            </p:nvSpPr>
            <p:spPr>
              <a:xfrm>
                <a:off x="683568" y="1124744"/>
                <a:ext cx="1480918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Obdélní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124744"/>
                <a:ext cx="1480918" cy="5754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646992" y="1773401"/>
                <a:ext cx="2361544" cy="1010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cs-CZ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cs-CZ" i="1">
                                      <a:solidFill>
                                        <a:prstClr val="black">
                                          <a:lumMod val="75000"/>
                                          <a:lumOff val="25000"/>
                                        </a:prst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92" y="1773401"/>
                <a:ext cx="2361544" cy="10104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646992" y="2852936"/>
                <a:ext cx="2707087" cy="83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92" y="2852936"/>
                <a:ext cx="2707087" cy="8302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681543" y="3789040"/>
                <a:ext cx="3155351" cy="956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acc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𝑛𝑒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43" y="3789040"/>
                <a:ext cx="3155351" cy="9568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2706546" y="5517817"/>
                <a:ext cx="1361398" cy="57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acc>
                      <m:r>
                        <a:rPr lang="cs-CZ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546" y="5517817"/>
                <a:ext cx="1361398" cy="5754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2051720" y="4745905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+mn-lt"/>
              </a:rPr>
              <a:t>… chybné!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5033265" y="2852936"/>
                <a:ext cx="2752998" cy="8302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  <m:r>
                        <a:rPr lang="cs-CZ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r>
                        <a:rPr lang="cs-CZ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𝜏</m:t>
                      </m:r>
                      <m:acc>
                        <m:accPr>
                          <m:chr m:val="⃗"/>
                          <m:ctrlP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265" y="2852936"/>
                <a:ext cx="2752998" cy="8302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délník 23"/>
              <p:cNvSpPr/>
              <p:nvPr/>
            </p:nvSpPr>
            <p:spPr>
              <a:xfrm>
                <a:off x="5076056" y="3789040"/>
                <a:ext cx="3178306" cy="956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acc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𝑛𝑒</m:t>
                      </m:r>
                      <m:sSub>
                        <m:sSub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cs-CZ" i="1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cs-CZ" b="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prstClr val="black">
                                      <a:lumMod val="75000"/>
                                      <a:lumOff val="25000"/>
                                    </a:prst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num>
                        <m:den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Obdélník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789040"/>
                <a:ext cx="3178306" cy="9568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délník 24"/>
              <p:cNvSpPr/>
              <p:nvPr/>
            </p:nvSpPr>
            <p:spPr>
              <a:xfrm>
                <a:off x="5076056" y="5373216"/>
                <a:ext cx="1839478" cy="78258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sz="4000" i="1" smtClean="0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4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acc>
                      <m:r>
                        <a:rPr lang="cs-CZ" sz="4000" i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4000" i="1" smtClean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acc>
                        <m:accPr>
                          <m:chr m:val="⃗"/>
                          <m:ctrlPr>
                            <a:rPr lang="cs-CZ" sz="4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cs-CZ" sz="4000" i="1">
                              <a:solidFill>
                                <a:prstClr val="black">
                                  <a:lumMod val="75000"/>
                                  <a:lumOff val="25000"/>
                                </a:prstClr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GB" sz="4000" dirty="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Obdélník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373216"/>
                <a:ext cx="1839478" cy="7825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2339504" y="5660614"/>
            <a:ext cx="1487488" cy="738190"/>
            <a:chOff x="1149" y="3298"/>
            <a:chExt cx="937" cy="465"/>
          </a:xfrm>
        </p:grpSpPr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1149" y="3471"/>
              <a:ext cx="9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chemeClr val="bg1"/>
                  </a:solidFill>
                  <a:latin typeface="Times New Roman" pitchFamily="18" charset="0"/>
                  <a:ea typeface="MS Gothic" pitchFamily="49" charset="-128"/>
                </a:defRPr>
              </a:lvl9pPr>
            </a:lstStyle>
            <a:p>
              <a:pPr algn="r"/>
              <a:r>
                <a:rPr lang="cs-CZ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konstanta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1788" y="3298"/>
              <a:ext cx="240" cy="240"/>
            </a:xfrm>
            <a:prstGeom prst="ellipse">
              <a:avLst/>
            </a:prstGeom>
            <a:noFill/>
            <a:ln w="19080">
              <a:solidFill>
                <a:srgbClr val="FF5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017269" y="3893291"/>
            <a:ext cx="3803653" cy="1338267"/>
            <a:chOff x="5017269" y="3893291"/>
            <a:chExt cx="3803653" cy="1338267"/>
          </a:xfrm>
        </p:grpSpPr>
        <p:grpSp>
          <p:nvGrpSpPr>
            <p:cNvPr id="29" name="Group 18"/>
            <p:cNvGrpSpPr>
              <a:grpSpLocks/>
            </p:cNvGrpSpPr>
            <p:nvPr/>
          </p:nvGrpSpPr>
          <p:grpSpPr bwMode="auto">
            <a:xfrm>
              <a:off x="5017269" y="3893291"/>
              <a:ext cx="3803653" cy="1338267"/>
              <a:chOff x="-219" y="2774"/>
              <a:chExt cx="2396" cy="843"/>
            </a:xfrm>
          </p:grpSpPr>
          <p:sp>
            <p:nvSpPr>
              <p:cNvPr id="30" name="Text Box 19"/>
              <p:cNvSpPr txBox="1">
                <a:spLocks noChangeArrowheads="1"/>
              </p:cNvSpPr>
              <p:nvPr/>
            </p:nvSpPr>
            <p:spPr bwMode="auto">
              <a:xfrm>
                <a:off x="-219" y="3325"/>
                <a:ext cx="2396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1pPr>
                <a:lvl2pPr marL="742950" indent="-28575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2pPr>
                <a:lvl3pPr marL="11430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3pPr>
                <a:lvl4pPr marL="16002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4pPr>
                <a:lvl5pPr marL="2057400" indent="-2286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5pPr>
                <a:lvl6pPr marL="25146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6pPr>
                <a:lvl7pPr marL="29718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7pPr>
                <a:lvl8pPr marL="34290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8pPr>
                <a:lvl9pPr marL="3886200" indent="-228600" defTabSz="449263" eaLnBrk="0" fontAlgn="base" hangingPunct="0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chemeClr val="bg1"/>
                    </a:solidFill>
                    <a:latin typeface="Times New Roman" pitchFamily="18" charset="0"/>
                    <a:ea typeface="MS Gothic" pitchFamily="49" charset="-128"/>
                  </a:defRPr>
                </a:lvl9pPr>
              </a:lstStyle>
              <a:p>
                <a:pPr algn="r"/>
                <a:r>
                  <a:rPr lang="cs-CZ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střední doba mezi srážkami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31" name="Oval 20"/>
              <p:cNvSpPr>
                <a:spLocks noChangeArrowheads="1"/>
              </p:cNvSpPr>
              <p:nvPr/>
            </p:nvSpPr>
            <p:spPr bwMode="auto">
              <a:xfrm>
                <a:off x="1378" y="2774"/>
                <a:ext cx="240" cy="240"/>
              </a:xfrm>
              <a:prstGeom prst="ellipse">
                <a:avLst/>
              </a:prstGeom>
              <a:noFill/>
              <a:ln w="19080">
                <a:solidFill>
                  <a:srgbClr val="FF5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r"/>
                <a:endParaRPr lang="cs-CZ"/>
              </a:p>
            </p:txBody>
          </p:sp>
        </p:grpSp>
        <p:cxnSp>
          <p:nvCxnSpPr>
            <p:cNvPr id="7" name="Přímá spojnice se šipkou 6"/>
            <p:cNvCxnSpPr/>
            <p:nvPr/>
          </p:nvCxnSpPr>
          <p:spPr>
            <a:xfrm flipV="1">
              <a:off x="7743008" y="4274292"/>
              <a:ext cx="0" cy="49371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76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utoUpdateAnimBg="0"/>
      <p:bldP spid="19" grpId="0"/>
      <p:bldP spid="13" grpId="0"/>
      <p:bldP spid="14" grpId="0"/>
      <p:bldP spid="3" grpId="0"/>
      <p:bldP spid="4" grpId="0"/>
      <p:bldP spid="5" grpId="0"/>
      <p:bldP spid="18" grpId="0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ázdná prezenta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ázdná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1659</Words>
  <Application>Microsoft Office PowerPoint</Application>
  <PresentationFormat>Předvádění na obrazovce (4:3)</PresentationFormat>
  <Paragraphs>197</Paragraphs>
  <Slides>44</Slides>
  <Notes>1</Notes>
  <HiddenSlides>1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6" baseType="lpstr">
      <vt:lpstr>Default Design</vt:lpstr>
      <vt:lpstr>1_Prázdná prezentace</vt:lpstr>
      <vt:lpstr>Prezentace aplikace PowerPoint</vt:lpstr>
      <vt:lpstr>pohybující se náboje</vt:lpstr>
      <vt:lpstr>pohybující se náboje</vt:lpstr>
      <vt:lpstr>zákon zachování náboje</vt:lpstr>
      <vt:lpstr>kontrola</vt:lpstr>
      <vt:lpstr>proudová hustota</vt:lpstr>
      <vt:lpstr>Gaussova-Ostrogradského věta</vt:lpstr>
      <vt:lpstr>driftová rychlost </vt:lpstr>
      <vt:lpstr>vodivost </vt:lpstr>
      <vt:lpstr>vodivost, rezistivita, odpor </vt:lpstr>
      <vt:lpstr>stejná rezistivita, různý odpor </vt:lpstr>
      <vt:lpstr>odpor</vt:lpstr>
      <vt:lpstr>Prezentace aplikace PowerPoint</vt:lpstr>
      <vt:lpstr>Prezentace aplikace PowerPoint</vt:lpstr>
      <vt:lpstr>pásová struktura</vt:lpstr>
      <vt:lpstr>mikroskopický pohled</vt:lpstr>
      <vt:lpstr>mikroskopický pohled</vt:lpstr>
      <vt:lpstr>vodiče, izolátory, polovodiče</vt:lpstr>
      <vt:lpstr>příklad vodiče a polovodiče</vt:lpstr>
      <vt:lpstr>závislost na teplotě: kov</vt:lpstr>
      <vt:lpstr>závislost na teplotě: polovodič</vt:lpstr>
      <vt:lpstr>vlastnosti materiálů </vt:lpstr>
      <vt:lpstr>supravodivost</vt:lpstr>
      <vt:lpstr>Ohmův zákon</vt:lpstr>
      <vt:lpstr>výkon v elektrických obvodech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  <vt:lpstr>jednoduché obvody</vt:lpstr>
      <vt:lpstr>příklad obvodu</vt:lpstr>
      <vt:lpstr>výkon v obvodu s reálnou baterií</vt:lpstr>
      <vt:lpstr>zásady pro praktický výpočet</vt:lpstr>
      <vt:lpstr>sériové zapojení rezistorů</vt:lpstr>
      <vt:lpstr>Prezentace aplikace PowerPoint</vt:lpstr>
      <vt:lpstr>Prezentace aplikace PowerPoint</vt:lpstr>
      <vt:lpstr>obvody s více smyčkami</vt:lpstr>
      <vt:lpstr>paralelní zapojení rezistorů</vt:lpstr>
      <vt:lpstr>Prezentace aplikace PowerPoint</vt:lpstr>
      <vt:lpstr>ampérmetr a voltmetr</vt:lpstr>
      <vt:lpstr>obvody RC: nabíjení kondenzátoru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Radim Chmelik</dc:creator>
  <cp:lastModifiedBy>Radim Chmelik</cp:lastModifiedBy>
  <cp:revision>197</cp:revision>
  <dcterms:created xsi:type="dcterms:W3CDTF">1601-01-01T00:00:00Z</dcterms:created>
  <dcterms:modified xsi:type="dcterms:W3CDTF">2012-04-07T12:34:24Z</dcterms:modified>
</cp:coreProperties>
</file>