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2" r:id="rId2"/>
  </p:sldMasterIdLst>
  <p:notesMasterIdLst>
    <p:notesMasterId r:id="rId75"/>
  </p:notesMasterIdLst>
  <p:sldIdLst>
    <p:sldId id="358" r:id="rId3"/>
    <p:sldId id="361" r:id="rId4"/>
    <p:sldId id="299" r:id="rId5"/>
    <p:sldId id="259" r:id="rId6"/>
    <p:sldId id="297" r:id="rId7"/>
    <p:sldId id="260" r:id="rId8"/>
    <p:sldId id="345" r:id="rId9"/>
    <p:sldId id="365" r:id="rId10"/>
    <p:sldId id="258" r:id="rId11"/>
    <p:sldId id="264" r:id="rId12"/>
    <p:sldId id="263" r:id="rId13"/>
    <p:sldId id="268" r:id="rId14"/>
    <p:sldId id="265" r:id="rId15"/>
    <p:sldId id="266" r:id="rId16"/>
    <p:sldId id="269" r:id="rId17"/>
    <p:sldId id="278" r:id="rId18"/>
    <p:sldId id="272" r:id="rId19"/>
    <p:sldId id="298" r:id="rId20"/>
    <p:sldId id="302" r:id="rId21"/>
    <p:sldId id="270" r:id="rId22"/>
    <p:sldId id="271" r:id="rId23"/>
    <p:sldId id="363" r:id="rId24"/>
    <p:sldId id="348" r:id="rId25"/>
    <p:sldId id="352" r:id="rId26"/>
    <p:sldId id="303" r:id="rId27"/>
    <p:sldId id="304" r:id="rId28"/>
    <p:sldId id="305" r:id="rId29"/>
    <p:sldId id="306" r:id="rId30"/>
    <p:sldId id="308" r:id="rId31"/>
    <p:sldId id="364" r:id="rId32"/>
    <p:sldId id="309" r:id="rId33"/>
    <p:sldId id="310" r:id="rId34"/>
    <p:sldId id="311" r:id="rId35"/>
    <p:sldId id="366" r:id="rId36"/>
    <p:sldId id="346" r:id="rId37"/>
    <p:sldId id="347" r:id="rId38"/>
    <p:sldId id="313" r:id="rId39"/>
    <p:sldId id="312" r:id="rId40"/>
    <p:sldId id="368" r:id="rId41"/>
    <p:sldId id="315" r:id="rId42"/>
    <p:sldId id="316" r:id="rId43"/>
    <p:sldId id="317" r:id="rId44"/>
    <p:sldId id="318" r:id="rId45"/>
    <p:sldId id="340" r:id="rId46"/>
    <p:sldId id="344" r:id="rId47"/>
    <p:sldId id="319" r:id="rId48"/>
    <p:sldId id="338" r:id="rId49"/>
    <p:sldId id="339" r:id="rId50"/>
    <p:sldId id="341" r:id="rId51"/>
    <p:sldId id="353" r:id="rId52"/>
    <p:sldId id="354" r:id="rId53"/>
    <p:sldId id="357" r:id="rId54"/>
    <p:sldId id="355" r:id="rId55"/>
    <p:sldId id="320" r:id="rId56"/>
    <p:sldId id="321" r:id="rId57"/>
    <p:sldId id="322" r:id="rId58"/>
    <p:sldId id="324" r:id="rId59"/>
    <p:sldId id="325" r:id="rId60"/>
    <p:sldId id="326" r:id="rId61"/>
    <p:sldId id="327" r:id="rId62"/>
    <p:sldId id="356" r:id="rId63"/>
    <p:sldId id="328" r:id="rId64"/>
    <p:sldId id="329" r:id="rId65"/>
    <p:sldId id="370" r:id="rId66"/>
    <p:sldId id="372" r:id="rId67"/>
    <p:sldId id="371" r:id="rId68"/>
    <p:sldId id="330" r:id="rId69"/>
    <p:sldId id="369" r:id="rId70"/>
    <p:sldId id="331" r:id="rId71"/>
    <p:sldId id="332" r:id="rId72"/>
    <p:sldId id="333" r:id="rId73"/>
    <p:sldId id="334" r:id="rId74"/>
  </p:sldIdLst>
  <p:sldSz cx="9144000" cy="6858000" type="screen4x3"/>
  <p:notesSz cx="6858000" cy="9144000"/>
  <p:defaultTextStyle>
    <a:defPPr>
      <a:defRPr lang="en-US"/>
    </a:defPPr>
    <a:lvl1pPr algn="l" rtl="0" fontAlgn="base">
      <a:spcBef>
        <a:spcPct val="0"/>
      </a:spcBef>
      <a:spcAft>
        <a:spcPct val="0"/>
      </a:spcAft>
      <a:defRPr sz="6000" kern="1200">
        <a:solidFill>
          <a:schemeClr val="tx1"/>
        </a:solidFill>
        <a:latin typeface="Comic Sans MS" pitchFamily="66" charset="0"/>
        <a:ea typeface="+mn-ea"/>
        <a:cs typeface="+mn-cs"/>
      </a:defRPr>
    </a:lvl1pPr>
    <a:lvl2pPr marL="457200" algn="l" rtl="0" fontAlgn="base">
      <a:spcBef>
        <a:spcPct val="0"/>
      </a:spcBef>
      <a:spcAft>
        <a:spcPct val="0"/>
      </a:spcAft>
      <a:defRPr sz="6000" kern="1200">
        <a:solidFill>
          <a:schemeClr val="tx1"/>
        </a:solidFill>
        <a:latin typeface="Comic Sans MS" pitchFamily="66" charset="0"/>
        <a:ea typeface="+mn-ea"/>
        <a:cs typeface="+mn-cs"/>
      </a:defRPr>
    </a:lvl2pPr>
    <a:lvl3pPr marL="914400" algn="l" rtl="0" fontAlgn="base">
      <a:spcBef>
        <a:spcPct val="0"/>
      </a:spcBef>
      <a:spcAft>
        <a:spcPct val="0"/>
      </a:spcAft>
      <a:defRPr sz="6000" kern="1200">
        <a:solidFill>
          <a:schemeClr val="tx1"/>
        </a:solidFill>
        <a:latin typeface="Comic Sans MS" pitchFamily="66" charset="0"/>
        <a:ea typeface="+mn-ea"/>
        <a:cs typeface="+mn-cs"/>
      </a:defRPr>
    </a:lvl3pPr>
    <a:lvl4pPr marL="1371600" algn="l" rtl="0" fontAlgn="base">
      <a:spcBef>
        <a:spcPct val="0"/>
      </a:spcBef>
      <a:spcAft>
        <a:spcPct val="0"/>
      </a:spcAft>
      <a:defRPr sz="6000" kern="1200">
        <a:solidFill>
          <a:schemeClr val="tx1"/>
        </a:solidFill>
        <a:latin typeface="Comic Sans MS" pitchFamily="66" charset="0"/>
        <a:ea typeface="+mn-ea"/>
        <a:cs typeface="+mn-cs"/>
      </a:defRPr>
    </a:lvl4pPr>
    <a:lvl5pPr marL="1828800" algn="l" rtl="0" fontAlgn="base">
      <a:spcBef>
        <a:spcPct val="0"/>
      </a:spcBef>
      <a:spcAft>
        <a:spcPct val="0"/>
      </a:spcAft>
      <a:defRPr sz="6000" kern="1200">
        <a:solidFill>
          <a:schemeClr val="tx1"/>
        </a:solidFill>
        <a:latin typeface="Comic Sans MS" pitchFamily="66" charset="0"/>
        <a:ea typeface="+mn-ea"/>
        <a:cs typeface="+mn-cs"/>
      </a:defRPr>
    </a:lvl5pPr>
    <a:lvl6pPr marL="2286000" algn="l" defTabSz="914400" rtl="0" eaLnBrk="1" latinLnBrk="0" hangingPunct="1">
      <a:defRPr sz="6000" kern="1200">
        <a:solidFill>
          <a:schemeClr val="tx1"/>
        </a:solidFill>
        <a:latin typeface="Comic Sans MS" pitchFamily="66" charset="0"/>
        <a:ea typeface="+mn-ea"/>
        <a:cs typeface="+mn-cs"/>
      </a:defRPr>
    </a:lvl6pPr>
    <a:lvl7pPr marL="2743200" algn="l" defTabSz="914400" rtl="0" eaLnBrk="1" latinLnBrk="0" hangingPunct="1">
      <a:defRPr sz="6000" kern="1200">
        <a:solidFill>
          <a:schemeClr val="tx1"/>
        </a:solidFill>
        <a:latin typeface="Comic Sans MS" pitchFamily="66" charset="0"/>
        <a:ea typeface="+mn-ea"/>
        <a:cs typeface="+mn-cs"/>
      </a:defRPr>
    </a:lvl7pPr>
    <a:lvl8pPr marL="3200400" algn="l" defTabSz="914400" rtl="0" eaLnBrk="1" latinLnBrk="0" hangingPunct="1">
      <a:defRPr sz="6000" kern="1200">
        <a:solidFill>
          <a:schemeClr val="tx1"/>
        </a:solidFill>
        <a:latin typeface="Comic Sans MS" pitchFamily="66" charset="0"/>
        <a:ea typeface="+mn-ea"/>
        <a:cs typeface="+mn-cs"/>
      </a:defRPr>
    </a:lvl8pPr>
    <a:lvl9pPr marL="3657600" algn="l" defTabSz="914400" rtl="0" eaLnBrk="1" latinLnBrk="0" hangingPunct="1">
      <a:defRPr sz="60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FF9999"/>
    <a:srgbClr val="66FF33"/>
    <a:srgbClr val="FFCC00"/>
    <a:srgbClr val="00CCFF"/>
    <a:srgbClr val="00CC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341" autoAdjust="0"/>
  </p:normalViewPr>
  <p:slideViewPr>
    <p:cSldViewPr showGuides="1">
      <p:cViewPr>
        <p:scale>
          <a:sx n="50" d="100"/>
          <a:sy n="50" d="100"/>
        </p:scale>
        <p:origin x="-330" y="-138"/>
      </p:cViewPr>
      <p:guideLst>
        <p:guide orient="horz" pos="3748"/>
        <p:guide pos="256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image" Target="../media/image10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image" Target="../media/image122.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17.emf"/><Relationship Id="rId13" Type="http://schemas.openxmlformats.org/officeDocument/2006/relationships/image" Target="../media/image222.emf"/><Relationship Id="rId3" Type="http://schemas.openxmlformats.org/officeDocument/2006/relationships/image" Target="../media/image212.emf"/><Relationship Id="rId7" Type="http://schemas.openxmlformats.org/officeDocument/2006/relationships/image" Target="../media/image216.emf"/><Relationship Id="rId12" Type="http://schemas.openxmlformats.org/officeDocument/2006/relationships/image" Target="../media/image221.emf"/><Relationship Id="rId2" Type="http://schemas.openxmlformats.org/officeDocument/2006/relationships/image" Target="../media/image211.emf"/><Relationship Id="rId1" Type="http://schemas.openxmlformats.org/officeDocument/2006/relationships/image" Target="../media/image210.emf"/><Relationship Id="rId6" Type="http://schemas.openxmlformats.org/officeDocument/2006/relationships/image" Target="../media/image215.emf"/><Relationship Id="rId11" Type="http://schemas.openxmlformats.org/officeDocument/2006/relationships/image" Target="../media/image220.emf"/><Relationship Id="rId5" Type="http://schemas.openxmlformats.org/officeDocument/2006/relationships/image" Target="../media/image214.emf"/><Relationship Id="rId15" Type="http://schemas.openxmlformats.org/officeDocument/2006/relationships/image" Target="../media/image224.emf"/><Relationship Id="rId10" Type="http://schemas.openxmlformats.org/officeDocument/2006/relationships/image" Target="../media/image219.emf"/><Relationship Id="rId4" Type="http://schemas.openxmlformats.org/officeDocument/2006/relationships/image" Target="../media/image213.emf"/><Relationship Id="rId9" Type="http://schemas.openxmlformats.org/officeDocument/2006/relationships/image" Target="../media/image218.emf"/><Relationship Id="rId14" Type="http://schemas.openxmlformats.org/officeDocument/2006/relationships/image" Target="../media/image223.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17.emf"/><Relationship Id="rId13" Type="http://schemas.openxmlformats.org/officeDocument/2006/relationships/image" Target="../media/image222.emf"/><Relationship Id="rId3" Type="http://schemas.openxmlformats.org/officeDocument/2006/relationships/image" Target="../media/image212.emf"/><Relationship Id="rId7" Type="http://schemas.openxmlformats.org/officeDocument/2006/relationships/image" Target="../media/image216.emf"/><Relationship Id="rId12" Type="http://schemas.openxmlformats.org/officeDocument/2006/relationships/image" Target="../media/image221.emf"/><Relationship Id="rId2" Type="http://schemas.openxmlformats.org/officeDocument/2006/relationships/image" Target="../media/image211.emf"/><Relationship Id="rId1" Type="http://schemas.openxmlformats.org/officeDocument/2006/relationships/image" Target="../media/image210.emf"/><Relationship Id="rId6" Type="http://schemas.openxmlformats.org/officeDocument/2006/relationships/image" Target="../media/image215.emf"/><Relationship Id="rId11" Type="http://schemas.openxmlformats.org/officeDocument/2006/relationships/image" Target="../media/image220.emf"/><Relationship Id="rId5" Type="http://schemas.openxmlformats.org/officeDocument/2006/relationships/image" Target="../media/image214.emf"/><Relationship Id="rId15" Type="http://schemas.openxmlformats.org/officeDocument/2006/relationships/image" Target="../media/image224.emf"/><Relationship Id="rId10" Type="http://schemas.openxmlformats.org/officeDocument/2006/relationships/image" Target="../media/image219.emf"/><Relationship Id="rId4" Type="http://schemas.openxmlformats.org/officeDocument/2006/relationships/image" Target="../media/image213.emf"/><Relationship Id="rId9" Type="http://schemas.openxmlformats.org/officeDocument/2006/relationships/image" Target="../media/image218.emf"/><Relationship Id="rId14" Type="http://schemas.openxmlformats.org/officeDocument/2006/relationships/image" Target="../media/image223.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237.emf"/><Relationship Id="rId3" Type="http://schemas.openxmlformats.org/officeDocument/2006/relationships/image" Target="../media/image232.emf"/><Relationship Id="rId7" Type="http://schemas.openxmlformats.org/officeDocument/2006/relationships/image" Target="../media/image236.emf"/><Relationship Id="rId2" Type="http://schemas.openxmlformats.org/officeDocument/2006/relationships/image" Target="../media/image231.emf"/><Relationship Id="rId1" Type="http://schemas.openxmlformats.org/officeDocument/2006/relationships/image" Target="../media/image230.emf"/><Relationship Id="rId6" Type="http://schemas.openxmlformats.org/officeDocument/2006/relationships/image" Target="../media/image235.emf"/><Relationship Id="rId5" Type="http://schemas.openxmlformats.org/officeDocument/2006/relationships/image" Target="../media/image234.emf"/><Relationship Id="rId4" Type="http://schemas.openxmlformats.org/officeDocument/2006/relationships/image" Target="../media/image2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3A59B7-C8D4-4DBA-9937-CC020FCDE194}" type="datetimeFigureOut">
              <a:rPr lang="en-GB" smtClean="0"/>
              <a:t>29/04/2012</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206830-8958-4D3A-B9F8-1836D3BC4C68}" type="slidenum">
              <a:rPr lang="en-GB" smtClean="0"/>
              <a:t>‹#›</a:t>
            </a:fld>
            <a:endParaRPr lang="en-GB"/>
          </a:p>
        </p:txBody>
      </p:sp>
    </p:spTree>
    <p:extLst>
      <p:ext uri="{BB962C8B-B14F-4D97-AF65-F5344CB8AC3E}">
        <p14:creationId xmlns:p14="http://schemas.microsoft.com/office/powerpoint/2010/main" val="3832491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5pPr>
            <a:lvl6pPr marL="25146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6pPr>
            <a:lvl7pPr marL="29718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7pPr>
            <a:lvl8pPr marL="34290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8pPr>
            <a:lvl9pPr marL="38862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9pPr>
          </a:lstStyle>
          <a:p>
            <a:fld id="{D2D7C79A-D1F9-4A6F-98C2-1D8E9B7015E1}" type="slidenum">
              <a:rPr lang="en-GB" sz="1200" smtClean="0">
                <a:solidFill>
                  <a:srgbClr val="000000"/>
                </a:solidFill>
              </a:rPr>
              <a:pPr/>
              <a:t>2</a:t>
            </a:fld>
            <a:endParaRPr lang="en-GB" sz="1200" smtClean="0">
              <a:solidFill>
                <a:srgbClr val="000000"/>
              </a:solidFill>
            </a:endParaRPr>
          </a:p>
        </p:txBody>
      </p:sp>
      <p:sp>
        <p:nvSpPr>
          <p:cNvPr id="9011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90116" name="Rectangle 2"/>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4E206830-8958-4D3A-B9F8-1836D3BC4C68}" type="slidenum">
              <a:rPr lang="en-GB" smtClean="0"/>
              <a:t>30</a:t>
            </a:fld>
            <a:endParaRPr lang="en-GB"/>
          </a:p>
        </p:txBody>
      </p:sp>
    </p:spTree>
    <p:extLst>
      <p:ext uri="{BB962C8B-B14F-4D97-AF65-F5344CB8AC3E}">
        <p14:creationId xmlns:p14="http://schemas.microsoft.com/office/powerpoint/2010/main" val="232082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5pPr>
            <a:lvl6pPr marL="25146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6pPr>
            <a:lvl7pPr marL="29718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7pPr>
            <a:lvl8pPr marL="34290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8pPr>
            <a:lvl9pPr marL="38862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9pPr>
          </a:lstStyle>
          <a:p>
            <a:fld id="{C352EB7F-1E40-47BE-9B23-078DF3943FC8}" type="slidenum">
              <a:rPr lang="en-GB" sz="1200" smtClean="0">
                <a:solidFill>
                  <a:srgbClr val="000000"/>
                </a:solidFill>
              </a:rPr>
              <a:pPr/>
              <a:t>65</a:t>
            </a:fld>
            <a:endParaRPr lang="en-GB" sz="1200" smtClean="0">
              <a:solidFill>
                <a:srgbClr val="000000"/>
              </a:solidFill>
            </a:endParaRPr>
          </a:p>
        </p:txBody>
      </p:sp>
      <p:sp>
        <p:nvSpPr>
          <p:cNvPr id="16998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169988" name="Rectangle 2"/>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2ADE1436-913E-446A-8D03-CD2BE9306B6B}" type="slidenum">
              <a:rPr lang="cs-CZ" smtClean="0"/>
              <a:pPr>
                <a:defRPr/>
              </a:pPr>
              <a:t>‹#›</a:t>
            </a:fld>
            <a:endParaRPr lang="cs-CZ"/>
          </a:p>
        </p:txBody>
      </p:sp>
    </p:spTree>
    <p:extLst>
      <p:ext uri="{BB962C8B-B14F-4D97-AF65-F5344CB8AC3E}">
        <p14:creationId xmlns:p14="http://schemas.microsoft.com/office/powerpoint/2010/main" val="32290787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D4A1916-0654-4502-91EE-AF447463B752}" type="slidenum">
              <a:rPr lang="cs-CZ" smtClean="0"/>
              <a:pPr>
                <a:defRPr/>
              </a:pPr>
              <a:t>‹#›</a:t>
            </a:fld>
            <a:endParaRPr lang="cs-CZ"/>
          </a:p>
        </p:txBody>
      </p:sp>
    </p:spTree>
    <p:extLst>
      <p:ext uri="{BB962C8B-B14F-4D97-AF65-F5344CB8AC3E}">
        <p14:creationId xmlns:p14="http://schemas.microsoft.com/office/powerpoint/2010/main" val="67690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5151500-E336-4B8B-8BF4-207CE71605BC}" type="slidenum">
              <a:rPr lang="cs-CZ" smtClean="0"/>
              <a:pPr>
                <a:defRPr/>
              </a:pPr>
              <a:t>‹#›</a:t>
            </a:fld>
            <a:endParaRPr lang="cs-CZ"/>
          </a:p>
        </p:txBody>
      </p:sp>
    </p:spTree>
    <p:extLst>
      <p:ext uri="{BB962C8B-B14F-4D97-AF65-F5344CB8AC3E}">
        <p14:creationId xmlns:p14="http://schemas.microsoft.com/office/powerpoint/2010/main" val="40691465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2ADE1436-913E-446A-8D03-CD2BE9306B6B}" type="slidenum">
              <a:rPr lang="cs-CZ" smtClean="0"/>
              <a:pPr>
                <a:defRPr/>
              </a:pPr>
              <a:t>‹#›</a:t>
            </a:fld>
            <a:endParaRPr lang="cs-CZ"/>
          </a:p>
        </p:txBody>
      </p:sp>
    </p:spTree>
    <p:extLst>
      <p:ext uri="{BB962C8B-B14F-4D97-AF65-F5344CB8AC3E}">
        <p14:creationId xmlns:p14="http://schemas.microsoft.com/office/powerpoint/2010/main" val="3229078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FA4B466-05D4-4AEE-9F9B-5D897CACF3E0}" type="slidenum">
              <a:rPr lang="cs-CZ" smtClean="0"/>
              <a:pPr>
                <a:defRPr/>
              </a:pPr>
              <a:t>‹#›</a:t>
            </a:fld>
            <a:endParaRPr lang="cs-CZ"/>
          </a:p>
        </p:txBody>
      </p:sp>
    </p:spTree>
    <p:extLst>
      <p:ext uri="{BB962C8B-B14F-4D97-AF65-F5344CB8AC3E}">
        <p14:creationId xmlns:p14="http://schemas.microsoft.com/office/powerpoint/2010/main" val="331106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913DFBA-E6CD-4004-B74D-3482B87E0837}" type="slidenum">
              <a:rPr lang="cs-CZ" smtClean="0"/>
              <a:pPr>
                <a:defRPr/>
              </a:pPr>
              <a:t>‹#›</a:t>
            </a:fld>
            <a:endParaRPr lang="cs-CZ"/>
          </a:p>
        </p:txBody>
      </p:sp>
    </p:spTree>
    <p:extLst>
      <p:ext uri="{BB962C8B-B14F-4D97-AF65-F5344CB8AC3E}">
        <p14:creationId xmlns:p14="http://schemas.microsoft.com/office/powerpoint/2010/main" val="2493567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80EF0D42-C8CE-40A8-BE3A-249ADBBF26C5}" type="slidenum">
              <a:rPr lang="cs-CZ" smtClean="0"/>
              <a:pPr>
                <a:defRPr/>
              </a:pPr>
              <a:t>‹#›</a:t>
            </a:fld>
            <a:endParaRPr lang="cs-CZ"/>
          </a:p>
        </p:txBody>
      </p:sp>
    </p:spTree>
    <p:extLst>
      <p:ext uri="{BB962C8B-B14F-4D97-AF65-F5344CB8AC3E}">
        <p14:creationId xmlns:p14="http://schemas.microsoft.com/office/powerpoint/2010/main" val="778691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a:defRPr/>
            </a:pPr>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1F0CA7CA-60E9-4211-88CF-F8050AFA3831}" type="slidenum">
              <a:rPr lang="cs-CZ" smtClean="0"/>
              <a:pPr>
                <a:defRPr/>
              </a:pPr>
              <a:t>‹#›</a:t>
            </a:fld>
            <a:endParaRPr lang="cs-CZ"/>
          </a:p>
        </p:txBody>
      </p:sp>
    </p:spTree>
    <p:extLst>
      <p:ext uri="{BB962C8B-B14F-4D97-AF65-F5344CB8AC3E}">
        <p14:creationId xmlns:p14="http://schemas.microsoft.com/office/powerpoint/2010/main" val="1159380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a:defRPr/>
            </a:pPr>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3530EBFD-808E-420B-82B0-C298FFBADEF4}" type="slidenum">
              <a:rPr lang="cs-CZ" smtClean="0"/>
              <a:pPr>
                <a:defRPr/>
              </a:pPr>
              <a:t>‹#›</a:t>
            </a:fld>
            <a:endParaRPr lang="cs-CZ"/>
          </a:p>
        </p:txBody>
      </p:sp>
    </p:spTree>
    <p:extLst>
      <p:ext uri="{BB962C8B-B14F-4D97-AF65-F5344CB8AC3E}">
        <p14:creationId xmlns:p14="http://schemas.microsoft.com/office/powerpoint/2010/main" val="1604690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6A6C9984-7FBA-442F-9555-EA48491A89B3}" type="slidenum">
              <a:rPr lang="cs-CZ" smtClean="0"/>
              <a:pPr>
                <a:defRPr/>
              </a:pPr>
              <a:t>‹#›</a:t>
            </a:fld>
            <a:endParaRPr lang="cs-CZ"/>
          </a:p>
        </p:txBody>
      </p:sp>
    </p:spTree>
    <p:extLst>
      <p:ext uri="{BB962C8B-B14F-4D97-AF65-F5344CB8AC3E}">
        <p14:creationId xmlns:p14="http://schemas.microsoft.com/office/powerpoint/2010/main" val="2511287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2F5F3CD5-3EA9-498D-8984-290004E35736}" type="slidenum">
              <a:rPr lang="cs-CZ" smtClean="0"/>
              <a:pPr>
                <a:defRPr/>
              </a:pPr>
              <a:t>‹#›</a:t>
            </a:fld>
            <a:endParaRPr lang="cs-CZ"/>
          </a:p>
        </p:txBody>
      </p:sp>
    </p:spTree>
    <p:extLst>
      <p:ext uri="{BB962C8B-B14F-4D97-AF65-F5344CB8AC3E}">
        <p14:creationId xmlns:p14="http://schemas.microsoft.com/office/powerpoint/2010/main" val="37023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FA4B466-05D4-4AEE-9F9B-5D897CACF3E0}" type="slidenum">
              <a:rPr lang="cs-CZ" smtClean="0"/>
              <a:pPr>
                <a:defRPr/>
              </a:pPr>
              <a:t>‹#›</a:t>
            </a:fld>
            <a:endParaRPr lang="cs-CZ"/>
          </a:p>
        </p:txBody>
      </p:sp>
    </p:spTree>
    <p:extLst>
      <p:ext uri="{BB962C8B-B14F-4D97-AF65-F5344CB8AC3E}">
        <p14:creationId xmlns:p14="http://schemas.microsoft.com/office/powerpoint/2010/main" val="331106820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DA6792CF-E883-4F74-8647-81A95040729D}" type="slidenum">
              <a:rPr lang="cs-CZ" smtClean="0"/>
              <a:pPr>
                <a:defRPr/>
              </a:pPr>
              <a:t>‹#›</a:t>
            </a:fld>
            <a:endParaRPr lang="cs-CZ"/>
          </a:p>
        </p:txBody>
      </p:sp>
    </p:spTree>
    <p:extLst>
      <p:ext uri="{BB962C8B-B14F-4D97-AF65-F5344CB8AC3E}">
        <p14:creationId xmlns:p14="http://schemas.microsoft.com/office/powerpoint/2010/main" val="1986677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D4A1916-0654-4502-91EE-AF447463B752}" type="slidenum">
              <a:rPr lang="cs-CZ" smtClean="0"/>
              <a:pPr>
                <a:defRPr/>
              </a:pPr>
              <a:t>‹#›</a:t>
            </a:fld>
            <a:endParaRPr lang="cs-CZ"/>
          </a:p>
        </p:txBody>
      </p:sp>
    </p:spTree>
    <p:extLst>
      <p:ext uri="{BB962C8B-B14F-4D97-AF65-F5344CB8AC3E}">
        <p14:creationId xmlns:p14="http://schemas.microsoft.com/office/powerpoint/2010/main" val="676906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15151500-E336-4B8B-8BF4-207CE71605BC}" type="slidenum">
              <a:rPr lang="cs-CZ" smtClean="0"/>
              <a:pPr>
                <a:defRPr/>
              </a:pPr>
              <a:t>‹#›</a:t>
            </a:fld>
            <a:endParaRPr lang="cs-CZ"/>
          </a:p>
        </p:txBody>
      </p:sp>
    </p:spTree>
    <p:extLst>
      <p:ext uri="{BB962C8B-B14F-4D97-AF65-F5344CB8AC3E}">
        <p14:creationId xmlns:p14="http://schemas.microsoft.com/office/powerpoint/2010/main" val="40691465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E913DFBA-E6CD-4004-B74D-3482B87E0837}" type="slidenum">
              <a:rPr lang="cs-CZ" smtClean="0"/>
              <a:pPr>
                <a:defRPr/>
              </a:pPr>
              <a:t>‹#›</a:t>
            </a:fld>
            <a:endParaRPr lang="cs-CZ"/>
          </a:p>
        </p:txBody>
      </p:sp>
    </p:spTree>
    <p:extLst>
      <p:ext uri="{BB962C8B-B14F-4D97-AF65-F5344CB8AC3E}">
        <p14:creationId xmlns:p14="http://schemas.microsoft.com/office/powerpoint/2010/main" val="249356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80EF0D42-C8CE-40A8-BE3A-249ADBBF26C5}" type="slidenum">
              <a:rPr lang="cs-CZ" smtClean="0"/>
              <a:pPr>
                <a:defRPr/>
              </a:pPr>
              <a:t>‹#›</a:t>
            </a:fld>
            <a:endParaRPr lang="cs-CZ"/>
          </a:p>
        </p:txBody>
      </p:sp>
    </p:spTree>
    <p:extLst>
      <p:ext uri="{BB962C8B-B14F-4D97-AF65-F5344CB8AC3E}">
        <p14:creationId xmlns:p14="http://schemas.microsoft.com/office/powerpoint/2010/main" val="778691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pPr>
              <a:defRPr/>
            </a:pPr>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1F0CA7CA-60E9-4211-88CF-F8050AFA3831}" type="slidenum">
              <a:rPr lang="cs-CZ" smtClean="0"/>
              <a:pPr>
                <a:defRPr/>
              </a:pPr>
              <a:t>‹#›</a:t>
            </a:fld>
            <a:endParaRPr lang="cs-CZ"/>
          </a:p>
        </p:txBody>
      </p:sp>
    </p:spTree>
    <p:extLst>
      <p:ext uri="{BB962C8B-B14F-4D97-AF65-F5344CB8AC3E}">
        <p14:creationId xmlns:p14="http://schemas.microsoft.com/office/powerpoint/2010/main" val="115938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pPr>
              <a:defRPr/>
            </a:pPr>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3530EBFD-808E-420B-82B0-C298FFBADEF4}" type="slidenum">
              <a:rPr lang="cs-CZ" smtClean="0"/>
              <a:pPr>
                <a:defRPr/>
              </a:pPr>
              <a:t>‹#›</a:t>
            </a:fld>
            <a:endParaRPr lang="cs-CZ"/>
          </a:p>
        </p:txBody>
      </p:sp>
    </p:spTree>
    <p:extLst>
      <p:ext uri="{BB962C8B-B14F-4D97-AF65-F5344CB8AC3E}">
        <p14:creationId xmlns:p14="http://schemas.microsoft.com/office/powerpoint/2010/main" val="1604690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6A6C9984-7FBA-442F-9555-EA48491A89B3}" type="slidenum">
              <a:rPr lang="cs-CZ" smtClean="0"/>
              <a:pPr>
                <a:defRPr/>
              </a:pPr>
              <a:t>‹#›</a:t>
            </a:fld>
            <a:endParaRPr lang="cs-CZ"/>
          </a:p>
        </p:txBody>
      </p:sp>
    </p:spTree>
    <p:extLst>
      <p:ext uri="{BB962C8B-B14F-4D97-AF65-F5344CB8AC3E}">
        <p14:creationId xmlns:p14="http://schemas.microsoft.com/office/powerpoint/2010/main" val="251128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2F5F3CD5-3EA9-498D-8984-290004E35736}" type="slidenum">
              <a:rPr lang="cs-CZ" smtClean="0"/>
              <a:pPr>
                <a:defRPr/>
              </a:pPr>
              <a:t>‹#›</a:t>
            </a:fld>
            <a:endParaRPr lang="cs-CZ"/>
          </a:p>
        </p:txBody>
      </p:sp>
    </p:spTree>
    <p:extLst>
      <p:ext uri="{BB962C8B-B14F-4D97-AF65-F5344CB8AC3E}">
        <p14:creationId xmlns:p14="http://schemas.microsoft.com/office/powerpoint/2010/main" val="370234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DA6792CF-E883-4F74-8647-81A95040729D}" type="slidenum">
              <a:rPr lang="cs-CZ" smtClean="0"/>
              <a:pPr>
                <a:defRPr/>
              </a:pPr>
              <a:t>‹#›</a:t>
            </a:fld>
            <a:endParaRPr lang="cs-CZ"/>
          </a:p>
        </p:txBody>
      </p:sp>
    </p:spTree>
    <p:extLst>
      <p:ext uri="{BB962C8B-B14F-4D97-AF65-F5344CB8AC3E}">
        <p14:creationId xmlns:p14="http://schemas.microsoft.com/office/powerpoint/2010/main" val="198667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8719AA2-5103-4783-901E-CE99E3884D28}" type="slidenum">
              <a:rPr lang="cs-CZ" smtClean="0"/>
              <a:pPr>
                <a:defRPr/>
              </a:pPr>
              <a:t>‹#›</a:t>
            </a:fld>
            <a:endParaRPr lang="cs-CZ"/>
          </a:p>
        </p:txBody>
      </p:sp>
    </p:spTree>
    <p:extLst>
      <p:ext uri="{BB962C8B-B14F-4D97-AF65-F5344CB8AC3E}">
        <p14:creationId xmlns:p14="http://schemas.microsoft.com/office/powerpoint/2010/main" val="2837372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8719AA2-5103-4783-901E-CE99E3884D28}" type="slidenum">
              <a:rPr lang="cs-CZ" smtClean="0"/>
              <a:pPr>
                <a:defRPr/>
              </a:pPr>
              <a:t>‹#›</a:t>
            </a:fld>
            <a:endParaRPr lang="cs-CZ"/>
          </a:p>
        </p:txBody>
      </p:sp>
    </p:spTree>
    <p:extLst>
      <p:ext uri="{BB962C8B-B14F-4D97-AF65-F5344CB8AC3E}">
        <p14:creationId xmlns:p14="http://schemas.microsoft.com/office/powerpoint/2010/main" val="28373721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4.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gif"/><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2.emf"/><Relationship Id="rId5" Type="http://schemas.openxmlformats.org/officeDocument/2006/relationships/oleObject" Target="../embeddings/oleObject2.bin"/><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9.png"/><Relationship Id="rId7" Type="http://schemas.openxmlformats.org/officeDocument/2006/relationships/image" Target="../media/image74.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4.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4.png"/><Relationship Id="rId2" Type="http://schemas.openxmlformats.org/officeDocument/2006/relationships/image" Target="../media/image81.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8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92.gif"/><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04.emf"/><Relationship Id="rId5" Type="http://schemas.openxmlformats.org/officeDocument/2006/relationships/oleObject" Target="../embeddings/oleObject4.bin"/><Relationship Id="rId4" Type="http://schemas.openxmlformats.org/officeDocument/2006/relationships/image" Target="../media/image103.emf"/></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7.png"/><Relationship Id="rId7"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09.png"/><Relationship Id="rId4" Type="http://schemas.openxmlformats.org/officeDocument/2006/relationships/image" Target="../media/image1080.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4.png"/><Relationship Id="rId2" Type="http://schemas.openxmlformats.org/officeDocument/2006/relationships/image" Target="../media/image118.png"/><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21.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93.png"/><Relationship Id="rId11" Type="http://schemas.openxmlformats.org/officeDocument/2006/relationships/image" Target="../media/image4.png"/><Relationship Id="rId10" Type="http://schemas.openxmlformats.org/officeDocument/2006/relationships/image" Target="../media/image126.png"/><Relationship Id="rId4" Type="http://schemas.openxmlformats.org/officeDocument/2006/relationships/image" Target="../media/image124.png"/><Relationship Id="rId9"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20.wmf"/><Relationship Id="rId4" Type="http://schemas.openxmlformats.org/officeDocument/2006/relationships/oleObject" Target="../embeddings/oleObject6.bin"/></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3.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122.emf"/><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4.png"/><Relationship Id="rId2" Type="http://schemas.openxmlformats.org/officeDocument/2006/relationships/image" Target="../media/image125.jpeg"/><Relationship Id="rId1" Type="http://schemas.openxmlformats.org/officeDocument/2006/relationships/slideLayout" Target="../slideLayouts/slideLayout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42.png"/><Relationship Id="rId4" Type="http://schemas.openxmlformats.org/officeDocument/2006/relationships/image" Target="../media/image141.png"/></Relationships>
</file>

<file path=ppt/slides/_rels/slide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3.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4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33.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34.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3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62.png"/><Relationship Id="rId4" Type="http://schemas.openxmlformats.org/officeDocument/2006/relationships/image" Target="../media/image161.png"/></Relationships>
</file>

<file path=ppt/slides/_rels/slide55.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4.pn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6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4.png"/><Relationship Id="rId2" Type="http://schemas.openxmlformats.org/officeDocument/2006/relationships/image" Target="../media/image157.png"/><Relationship Id="rId1" Type="http://schemas.openxmlformats.org/officeDocument/2006/relationships/slideLayout" Target="../slideLayouts/slideLayout6.xml"/><Relationship Id="rId6" Type="http://schemas.openxmlformats.org/officeDocument/2006/relationships/image" Target="../media/image166.png"/><Relationship Id="rId5" Type="http://schemas.openxmlformats.org/officeDocument/2006/relationships/image" Target="../media/image164.png"/><Relationship Id="rId4" Type="http://schemas.openxmlformats.org/officeDocument/2006/relationships/image" Target="../media/image163.png"/></Relationships>
</file>

<file path=ppt/slides/_rels/slide58.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4.png"/><Relationship Id="rId2" Type="http://schemas.openxmlformats.org/officeDocument/2006/relationships/image" Target="../media/image167.png"/><Relationship Id="rId1" Type="http://schemas.openxmlformats.org/officeDocument/2006/relationships/slideLayout" Target="../slideLayouts/slideLayout6.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3.png"/></Relationships>
</file>

<file path=ppt/slides/_rels/slide5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hyperlink" Target="http://webphysics.davidson.edu/Applets/BField/Solenoid.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3.png"/><Relationship Id="rId7"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58.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58.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png"/><Relationship Id="rId3" Type="http://schemas.openxmlformats.org/officeDocument/2006/relationships/image" Target="../media/image4.png"/><Relationship Id="rId7" Type="http://schemas.openxmlformats.org/officeDocument/2006/relationships/image" Target="../media/image187.png"/><Relationship Id="rId12" Type="http://schemas.openxmlformats.org/officeDocument/2006/relationships/image" Target="../media/image192.png"/><Relationship Id="rId17" Type="http://schemas.openxmlformats.org/officeDocument/2006/relationships/image" Target="../media/image197.png"/><Relationship Id="rId2" Type="http://schemas.openxmlformats.org/officeDocument/2006/relationships/image" Target="../media/image183.png"/><Relationship Id="rId16" Type="http://schemas.openxmlformats.org/officeDocument/2006/relationships/image" Target="../media/image196.png"/><Relationship Id="rId1" Type="http://schemas.openxmlformats.org/officeDocument/2006/relationships/slideLayout" Target="../slideLayouts/slideLayout6.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5" Type="http://schemas.openxmlformats.org/officeDocument/2006/relationships/image" Target="../media/image195.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4.png"/></Relationships>
</file>

<file path=ppt/slides/_rels/slide6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s>
</file>

<file path=ppt/slides/_rels/slide6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209.png"/><Relationship Id="rId4" Type="http://schemas.openxmlformats.org/officeDocument/2006/relationships/image" Target="../media/image208.png"/></Relationships>
</file>

<file path=ppt/slides/_rels/slide67.xml.rels><?xml version="1.0" encoding="UTF-8" standalone="yes"?>
<Relationships xmlns="http://schemas.openxmlformats.org/package/2006/relationships"><Relationship Id="rId8" Type="http://schemas.openxmlformats.org/officeDocument/2006/relationships/image" Target="../media/image212.emf"/><Relationship Id="rId13" Type="http://schemas.openxmlformats.org/officeDocument/2006/relationships/oleObject" Target="../embeddings/oleObject14.bin"/><Relationship Id="rId18" Type="http://schemas.openxmlformats.org/officeDocument/2006/relationships/image" Target="../media/image217.emf"/><Relationship Id="rId26" Type="http://schemas.openxmlformats.org/officeDocument/2006/relationships/image" Target="../media/image221.emf"/><Relationship Id="rId3" Type="http://schemas.openxmlformats.org/officeDocument/2006/relationships/oleObject" Target="../embeddings/oleObject9.bin"/><Relationship Id="rId21" Type="http://schemas.openxmlformats.org/officeDocument/2006/relationships/oleObject" Target="../embeddings/oleObject18.bin"/><Relationship Id="rId34" Type="http://schemas.openxmlformats.org/officeDocument/2006/relationships/image" Target="../media/image4.png"/><Relationship Id="rId7" Type="http://schemas.openxmlformats.org/officeDocument/2006/relationships/oleObject" Target="../embeddings/oleObject11.bin"/><Relationship Id="rId12" Type="http://schemas.openxmlformats.org/officeDocument/2006/relationships/image" Target="../media/image214.emf"/><Relationship Id="rId17" Type="http://schemas.openxmlformats.org/officeDocument/2006/relationships/oleObject" Target="../embeddings/oleObject16.bin"/><Relationship Id="rId25" Type="http://schemas.openxmlformats.org/officeDocument/2006/relationships/oleObject" Target="../embeddings/oleObject20.bin"/><Relationship Id="rId33" Type="http://schemas.openxmlformats.org/officeDocument/2006/relationships/image" Target="../media/image225.png"/><Relationship Id="rId2" Type="http://schemas.openxmlformats.org/officeDocument/2006/relationships/slideLayout" Target="../slideLayouts/slideLayout7.xml"/><Relationship Id="rId16" Type="http://schemas.openxmlformats.org/officeDocument/2006/relationships/image" Target="../media/image216.emf"/><Relationship Id="rId20" Type="http://schemas.openxmlformats.org/officeDocument/2006/relationships/image" Target="../media/image218.emf"/><Relationship Id="rId29" Type="http://schemas.openxmlformats.org/officeDocument/2006/relationships/oleObject" Target="../embeddings/oleObject22.bin"/><Relationship Id="rId1" Type="http://schemas.openxmlformats.org/officeDocument/2006/relationships/vmlDrawing" Target="../drawings/vmlDrawing5.vml"/><Relationship Id="rId6" Type="http://schemas.openxmlformats.org/officeDocument/2006/relationships/image" Target="../media/image211.emf"/><Relationship Id="rId11" Type="http://schemas.openxmlformats.org/officeDocument/2006/relationships/oleObject" Target="../embeddings/oleObject13.bin"/><Relationship Id="rId24" Type="http://schemas.openxmlformats.org/officeDocument/2006/relationships/image" Target="../media/image220.emf"/><Relationship Id="rId32" Type="http://schemas.openxmlformats.org/officeDocument/2006/relationships/image" Target="../media/image224.emf"/><Relationship Id="rId5" Type="http://schemas.openxmlformats.org/officeDocument/2006/relationships/oleObject" Target="../embeddings/oleObject10.bin"/><Relationship Id="rId15" Type="http://schemas.openxmlformats.org/officeDocument/2006/relationships/oleObject" Target="../embeddings/oleObject15.bin"/><Relationship Id="rId23" Type="http://schemas.openxmlformats.org/officeDocument/2006/relationships/oleObject" Target="../embeddings/oleObject19.bin"/><Relationship Id="rId28" Type="http://schemas.openxmlformats.org/officeDocument/2006/relationships/image" Target="../media/image222.emf"/><Relationship Id="rId10" Type="http://schemas.openxmlformats.org/officeDocument/2006/relationships/image" Target="../media/image213.emf"/><Relationship Id="rId19" Type="http://schemas.openxmlformats.org/officeDocument/2006/relationships/oleObject" Target="../embeddings/oleObject17.bin"/><Relationship Id="rId31" Type="http://schemas.openxmlformats.org/officeDocument/2006/relationships/oleObject" Target="../embeddings/oleObject23.bin"/><Relationship Id="rId4" Type="http://schemas.openxmlformats.org/officeDocument/2006/relationships/image" Target="../media/image210.emf"/><Relationship Id="rId9" Type="http://schemas.openxmlformats.org/officeDocument/2006/relationships/oleObject" Target="../embeddings/oleObject12.bin"/><Relationship Id="rId14" Type="http://schemas.openxmlformats.org/officeDocument/2006/relationships/image" Target="../media/image215.emf"/><Relationship Id="rId22" Type="http://schemas.openxmlformats.org/officeDocument/2006/relationships/image" Target="../media/image219.emf"/><Relationship Id="rId27" Type="http://schemas.openxmlformats.org/officeDocument/2006/relationships/oleObject" Target="../embeddings/oleObject21.bin"/><Relationship Id="rId30" Type="http://schemas.openxmlformats.org/officeDocument/2006/relationships/image" Target="../media/image223.emf"/></Relationships>
</file>

<file path=ppt/slides/_rels/slide68.xml.rels><?xml version="1.0" encoding="UTF-8" standalone="yes"?>
<Relationships xmlns="http://schemas.openxmlformats.org/package/2006/relationships"><Relationship Id="rId8" Type="http://schemas.openxmlformats.org/officeDocument/2006/relationships/image" Target="../media/image212.emf"/><Relationship Id="rId13" Type="http://schemas.openxmlformats.org/officeDocument/2006/relationships/oleObject" Target="../embeddings/oleObject29.bin"/><Relationship Id="rId18" Type="http://schemas.openxmlformats.org/officeDocument/2006/relationships/image" Target="../media/image217.emf"/><Relationship Id="rId26" Type="http://schemas.openxmlformats.org/officeDocument/2006/relationships/image" Target="../media/image221.emf"/><Relationship Id="rId3" Type="http://schemas.openxmlformats.org/officeDocument/2006/relationships/oleObject" Target="../embeddings/oleObject24.bin"/><Relationship Id="rId21" Type="http://schemas.openxmlformats.org/officeDocument/2006/relationships/oleObject" Target="../embeddings/oleObject33.bin"/><Relationship Id="rId34" Type="http://schemas.openxmlformats.org/officeDocument/2006/relationships/image" Target="../media/image4.png"/><Relationship Id="rId7" Type="http://schemas.openxmlformats.org/officeDocument/2006/relationships/oleObject" Target="../embeddings/oleObject26.bin"/><Relationship Id="rId12" Type="http://schemas.openxmlformats.org/officeDocument/2006/relationships/image" Target="../media/image214.emf"/><Relationship Id="rId17" Type="http://schemas.openxmlformats.org/officeDocument/2006/relationships/oleObject" Target="../embeddings/oleObject31.bin"/><Relationship Id="rId25" Type="http://schemas.openxmlformats.org/officeDocument/2006/relationships/oleObject" Target="../embeddings/oleObject35.bin"/><Relationship Id="rId33" Type="http://schemas.openxmlformats.org/officeDocument/2006/relationships/image" Target="../media/image225.png"/><Relationship Id="rId2" Type="http://schemas.openxmlformats.org/officeDocument/2006/relationships/slideLayout" Target="../slideLayouts/slideLayout7.xml"/><Relationship Id="rId16" Type="http://schemas.openxmlformats.org/officeDocument/2006/relationships/image" Target="../media/image216.emf"/><Relationship Id="rId20" Type="http://schemas.openxmlformats.org/officeDocument/2006/relationships/image" Target="../media/image218.emf"/><Relationship Id="rId29" Type="http://schemas.openxmlformats.org/officeDocument/2006/relationships/oleObject" Target="../embeddings/oleObject37.bin"/><Relationship Id="rId1" Type="http://schemas.openxmlformats.org/officeDocument/2006/relationships/vmlDrawing" Target="../drawings/vmlDrawing6.vml"/><Relationship Id="rId6" Type="http://schemas.openxmlformats.org/officeDocument/2006/relationships/image" Target="../media/image211.emf"/><Relationship Id="rId11" Type="http://schemas.openxmlformats.org/officeDocument/2006/relationships/oleObject" Target="../embeddings/oleObject28.bin"/><Relationship Id="rId24" Type="http://schemas.openxmlformats.org/officeDocument/2006/relationships/image" Target="../media/image220.emf"/><Relationship Id="rId32" Type="http://schemas.openxmlformats.org/officeDocument/2006/relationships/image" Target="../media/image224.emf"/><Relationship Id="rId5" Type="http://schemas.openxmlformats.org/officeDocument/2006/relationships/oleObject" Target="../embeddings/oleObject25.bin"/><Relationship Id="rId15" Type="http://schemas.openxmlformats.org/officeDocument/2006/relationships/oleObject" Target="../embeddings/oleObject30.bin"/><Relationship Id="rId23" Type="http://schemas.openxmlformats.org/officeDocument/2006/relationships/oleObject" Target="../embeddings/oleObject34.bin"/><Relationship Id="rId28" Type="http://schemas.openxmlformats.org/officeDocument/2006/relationships/image" Target="../media/image222.emf"/><Relationship Id="rId10" Type="http://schemas.openxmlformats.org/officeDocument/2006/relationships/image" Target="../media/image213.emf"/><Relationship Id="rId19" Type="http://schemas.openxmlformats.org/officeDocument/2006/relationships/oleObject" Target="../embeddings/oleObject32.bin"/><Relationship Id="rId31" Type="http://schemas.openxmlformats.org/officeDocument/2006/relationships/oleObject" Target="../embeddings/oleObject38.bin"/><Relationship Id="rId4" Type="http://schemas.openxmlformats.org/officeDocument/2006/relationships/image" Target="../media/image210.emf"/><Relationship Id="rId9" Type="http://schemas.openxmlformats.org/officeDocument/2006/relationships/oleObject" Target="../embeddings/oleObject27.bin"/><Relationship Id="rId14" Type="http://schemas.openxmlformats.org/officeDocument/2006/relationships/image" Target="../media/image215.emf"/><Relationship Id="rId22" Type="http://schemas.openxmlformats.org/officeDocument/2006/relationships/image" Target="../media/image219.emf"/><Relationship Id="rId27" Type="http://schemas.openxmlformats.org/officeDocument/2006/relationships/oleObject" Target="../embeddings/oleObject36.bin"/><Relationship Id="rId30" Type="http://schemas.openxmlformats.org/officeDocument/2006/relationships/image" Target="../media/image223.emf"/></Relationships>
</file>

<file path=ppt/slides/_rels/slide6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hyperlink" Target="http://www.walter-fendt.de/ph14e/mfbar.htm" TargetMode="Externa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8" Type="http://schemas.openxmlformats.org/officeDocument/2006/relationships/image" Target="../media/image232.emf"/><Relationship Id="rId13" Type="http://schemas.openxmlformats.org/officeDocument/2006/relationships/oleObject" Target="../embeddings/oleObject44.bin"/><Relationship Id="rId18" Type="http://schemas.openxmlformats.org/officeDocument/2006/relationships/image" Target="../media/image237.emf"/><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234.emf"/><Relationship Id="rId17" Type="http://schemas.openxmlformats.org/officeDocument/2006/relationships/oleObject" Target="../embeddings/oleObject46.bin"/><Relationship Id="rId2" Type="http://schemas.openxmlformats.org/officeDocument/2006/relationships/slideLayout" Target="../slideLayouts/slideLayout7.xml"/><Relationship Id="rId16" Type="http://schemas.openxmlformats.org/officeDocument/2006/relationships/image" Target="../media/image236.emf"/><Relationship Id="rId1" Type="http://schemas.openxmlformats.org/officeDocument/2006/relationships/vmlDrawing" Target="../drawings/vmlDrawing7.vml"/><Relationship Id="rId6" Type="http://schemas.openxmlformats.org/officeDocument/2006/relationships/image" Target="../media/image231.emf"/><Relationship Id="rId11" Type="http://schemas.openxmlformats.org/officeDocument/2006/relationships/oleObject" Target="../embeddings/oleObject43.bin"/><Relationship Id="rId5" Type="http://schemas.openxmlformats.org/officeDocument/2006/relationships/oleObject" Target="../embeddings/oleObject40.bin"/><Relationship Id="rId15" Type="http://schemas.openxmlformats.org/officeDocument/2006/relationships/oleObject" Target="../embeddings/oleObject45.bin"/><Relationship Id="rId10" Type="http://schemas.openxmlformats.org/officeDocument/2006/relationships/image" Target="../media/image233.emf"/><Relationship Id="rId19" Type="http://schemas.openxmlformats.org/officeDocument/2006/relationships/image" Target="../media/image4.png"/><Relationship Id="rId4" Type="http://schemas.openxmlformats.org/officeDocument/2006/relationships/image" Target="../media/image230.emf"/><Relationship Id="rId9" Type="http://schemas.openxmlformats.org/officeDocument/2006/relationships/oleObject" Target="../embeddings/oleObject42.bin"/><Relationship Id="rId14" Type="http://schemas.openxmlformats.org/officeDocument/2006/relationships/image" Target="../media/image235.emf"/></Relationships>
</file>

<file path=ppt/slides/_rels/slide8.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683568" y="1916832"/>
            <a:ext cx="7770813" cy="1141413"/>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cs-CZ" b="1" dirty="0" smtClean="0">
                <a:solidFill>
                  <a:prstClr val="black">
                    <a:lumMod val="75000"/>
                    <a:lumOff val="25000"/>
                  </a:prstClr>
                </a:solidFill>
              </a:rPr>
              <a:t>magnetické pole</a:t>
            </a:r>
            <a:endParaRPr lang="en-GB" b="1" dirty="0">
              <a:solidFill>
                <a:prstClr val="black">
                  <a:lumMod val="75000"/>
                  <a:lumOff val="25000"/>
                </a:prstClr>
              </a:solidFill>
            </a:endParaRPr>
          </a:p>
        </p:txBody>
      </p:sp>
      <p:sp>
        <p:nvSpPr>
          <p:cNvPr id="2" name="AutoShape 2"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168275"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3" name="AutoShape 4"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320675"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5" name="AutoShape 6"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473075" y="122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7" name="AutoShape 8"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625475" y="2746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8" name="AutoShape 10"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777875" y="4270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9" name="AutoShape 12"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930275" y="5794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4" name="AutoShape 2"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AwABAgQFBgf/xABAEAABBAEDAgQDBgQCCQUBAAABAAIDEQQSITEFQRMiUWEGcYEUMkJSkaEHI7HRYsEVJDM1Q1NykvAlNIKi4fH/xAAZAQADAQEBAAAAAAAAAAAAAAAAAQIDBAX/xAAjEQEBAAICAgICAwEAAAAAAAAAAQIRAxIhMQRRE0EicYFh/9oADAMBAAIRAxEAPwCk1gCYmjSNpUdAu6XKUiBB0piNgjhopRcy0zZuZP4YItZD84hx8y2OpQ2ywOy5adpZIQlPNVItS9SLnaCB+ivYUjpm0HAV2XOvx53OLwCG+qv4rDpbqJTuMGnSRsYCPNqP9FaYQCs/p+wpaLWC73Umdr2SAlpujR+acC1JrQAQBXyTOaeAn7LSvkuEbC4kfqqD5fE3YQSOys5+P4sdcC1VOOfIyAknv7rTCS+zosErninAj6K5Bdgq1BjOEADmiwN0mY7idhQSuJAS8qNd0XIYGuruFBgLthuVNnkG0k9lF7e1K3HCe+yT2tB3T14JlRdAk6v1NhDvDga3+Y/vzwF1OVm9L+HsJsPlbpHliYLc7/z1WMeoy4EUjMfS3xK8x7fJYmQ1mTIXzjxHnlztynBQuq/FPUuqyuihqHGG3ht7/M91jukyySNx8gtj7O1jrjjaB7IMpDWuB2J4VjTIrJLhqkclLpDv573E/lHJRp3EBxaaNJdJJl87o3SvHoNh8z2QSuMKXIFsg8NnYvKj9glc7w4wXu9GhauR1LHjGl1SP/5cR2+rv7IbIOp9QZTGtxsc9uL/AMyluhnnBgxt83Ibf/Ki8zvqeAjwTZMtxdJxPCZwZB94/Nx/yWvidCxMenzXM/8Axcfor0krI20CGNHFbAJd9m589FEcTsjqMxcQL0NPP1WLK4X5RTew9FudXzWzNEGO7WSd6WFkxSRn+YxzT7haY790bDDikmA2SVDb12ilpRKSpc6YGBukQpkbJBuyDVciLWKWRk9IMj9TQuh0hRLSDtwpVHMy4MzWbt2+SrsxnaqAK6wssbhC+zDVdD9Et1SjhQljRfKvgUFJsBvZJsby827b0pAO1hKNDj63gHhNHE7XQdfzV2E6NyN6V4wK02GyyLqk0OHFG4OqyEd+ouO1pNBrhXNEaTcgJOj96CPGGkdrTzQ+SwmNMeeMl5JOynAwNHurbYA4U8oZiDXFqn9hA7mlWlFuKtuGlwQJBuSlRWH19tY7T/iWDbwNnFvva6jqzQMN5cAaIO65h1yAlxAHoVWISbnvj8j3F49R2Ro3idupx0t/M/YIePC99CKEP/xPFAf3VxnTGufrzJTLX4QaaEbGma/wHSFuPG/Mf6AFrB/f9lbZ0zLyWt+2zCKIcQxcD/JaPiQ40dMDY2DsAqGR1dnETS/+iXm+iXMfExMQ3FEA78x3KWTnwRfekGr0HKw8nPke0mWXSPyM2We7Mo+QD5ndVOPftNrbyOpzvB8Fgaz8z1lz5IJuaUyH0BoKjJkSy7OcSEwie/gErSYyAZ+Y6wY2tYB+UUq75HSvtxJ+a2em/C/V+oub9nwZXNP4iKb+p2XWdI/hs9srJeqzMDAbMUZsn5nhBbcJBgzyxNeyGRzTwQ0m0l73jYUePAyGGNjI2CmtA4CSWxtzhBCVWppUsTQ0p9OykQnHCRhltbqJFovKZzdtkHAqTgJ9KkAp0aGl2raqTtjdeyK0KQ2QchRNDSb5UnEDlMT6BIebYqtq0TXA/JFZTtk8UbdJRI49MTnFEKwCEASbKw7eP5IcUdO1KbjQIVQlJzjdqMo7ojoXEkjhCkPmrukQDuVEqT1EBIKXU2asKWzXlXKubGZg1rtQ/ZdjmxeJjSs9WkLkGYMjCSO/KvEr4WvtkcLA0uF+yz8jqznbRlQmxJw82ywqUmPMH02N2/qFeoWynndIbc4n5lVnTvqgaHst/E+E+pTtY6VjIWv+6Xu3P0G66nov8P8AEc5rsySSWj5g3yj+6e5EvNY4JZnU1rnOJ4AtdD0r4H611GnDDdFGd9cvkH7r2bpXQsDAaBh4UMW33g2yfqtlmKByUbDzDpP8LoI9L+pZhee7IW0P1P8AZdZ0/wCFulYFfZcCLUPxyDUf3XTmFoHCjopHkKLcY7XW3FIgxwNzVqzpS0p6JWEQCSPSSNDbgy204BUqT1tssFBkJuAp6VEhJUOADyplgLdkzWlEDCQgwvDKbR7K2BQ3CHWp2wQYQZ3U2x37o/htI3U2NFgNCleMAEFmqTmGr24Vqi27CFI69kbX1VwKd96lZa3yabsKrjPZkucWE+U77K40aBvQA9U5R1qBFbITuR7oM+dEJtIN70fZNl50OO+JpOuSU7MZu4e5HZXEXGjONC1RlOo7cq1I+xSqv9FNqNBOCipOFKDilsjSG2OHssGO3O4W9WxWSHBsjhtdq8KVR8G9yEhjMeB5AUdtkbovgkNFGlolTbBEyQNa5zH9iHEUtbCyOo4x/kZ81ej/ADD91miAsytcri6zYK04nCqHCA6TpnxOyNzMfPN5Dj5dDa1BdTDlNkA7WvKW2/4iw2n8v+a9Fg2A3KA1y4UoEhAY+28pa1SRk9IWpHY9pHmtMBkC0lIlpN0kgODSSCIxpJ3XOtA7DgptPcA/VEcE7NwkcQZd0VYYNqCYV6bqQGmimaNXypgNHZOa5Ca0quREtsokQp1gbpmrT6dCxpEjgHEnYFRa2ww3QBiTvbqLDRVWePQCNO4W5K2Rz3WKadhSpQ9IyMvL0RB5be57D6rPv5068ePHW7Wdit1Hys/QKxn4WRDi+NJA7QfzDldlgdIw+mQ+JOWucOXO4Cyet9fjka7GxAQDsXnv9FVlxm6y/JMstYTx9vOM/WwCWElrvW9wVQ6F1bGZK6HJAiyHOP8AMfw76rd65iyywMGG1gcHW43W3ouH+IMTIjf4skDmAiuNv1V4XftHNNeI7wua5vIPpSC4Wdl5xhda6hgPHgzEsH/DfuFv4fxnA+m5sDoz+ZnmH6cquv7ctdKW3yolo7qli9Zw8sXBK13tdH9FUzeutw8h0UsBIoEFrktUmsfZYExIy5BfDuUZnxBBI22xSfqFn5HUsYzueA8We4VYy7Jrw7iwbR7JWRD1jG4Gvb/Cjt61hM2c9zT7sK1SvuIvi0eKq2FLKHWOmudZyB/2lFPWenuYWx5bGurYkFBLeKC/4mxRxTL/AHXocS8u6V1CBnW8WTJzICGx0+S6F2vSMHqOFlu0YmXBM4CyI3gkBAaTeFMBQZwiJxKTRvakosdbqA2pTTFMknSQHDt90ZpFe6DfulqXOsR2wUmt8qGSD3R2C2WChRCNxFtFpOLgarfvaTJC3uVKY6/Nye6AgHX2TgWhGRkQ1PcGj1JpR+1RkXERL/0G1FrbDG30tBt8K7ixyOoNBPYUhfD+HldUnc0R0xvLuwXbQYuF0iDxJXAuaNyd/wBFMlv9Oi5Y8fj3VfpvSnuia7LtorYd0/VeuYPSIi2PS6QD7re3zXL/ABV8WzOhdFhkxsJqxyQvO8rrGZuWyGjyHbpTLXjCf6PxXP8AlyX/AB6BJ1qTqshe+cFv5eAFQyniOQusHV6FcBB1nIinsvv9lfyesOc+Nwk1uJAIaOE5x33VZZyY6jpXv1ElUMoDwyH+dt/ddwmhnL4Q8uoV3VaWUTDS3fewnPDmtVs7oXTsiMyGERvP4ozS5rK+GpA8+BM1w7B+y7GZ/wDq3m2I7LNn8Qbs1Fp/wqplYnUrjp+k9QxvMYH0PxM3H7IZyJAA2XUaFbrusdsskR02f2XJ9agkdmvOnnmgtMct+yyx8KcOXXlI2RTI143KqOxy1pc41SrOk0nZxVs2o1+jgoc0urkqo2a2hIvtGiqZJKVqIcK3QfGdqqgmWlrW71+q7j+FG/XJyd6gP9QuFA8rT6r0D+EsX/qWZLY8sIHPq7/8SKx6qzhTCjGpWrI7fZEQwp2gjpJ9kkBwiSXZJcqzhEjeWHbj3QwnTUN4jXcikiewOyCr+JgvdjuypQGY7dtbzX6eqw5efHD+1zHbD69iNzMQRMe5rw6+Nvqsrp8eT0SaCTPLoMWWyHNbZeONv7rqDn4rIzBjxNfJy9zhws/N6T48bMmSbxCCKYTZA9AuXi+Vbn1yvv06ML1m2+z48hgwW4vQsHXKBvtTW/3K5fMzuu5z5n5Imc9/qaoLQhjjhZUbGtHsE8ko8MkLq6fdXjy4y24zTiMpnU2X4jXfV9lZUzsgE6y4fMrq+oyW4kLn8qN0hFgla46hZZ7ZRL3OAs7q9jdPzJhqY07cHVStYPTnPkvSQPkukwoDHHTmqrlplbtzL3dWxARc4Z7jUFCLr2VA63tjcR6tortNNDZDlx4ZQRLDG8HnU0FLtGdrn8brcmfcToQ08ghy0YSa8yebAxMciSGBjHcW0UkHgAAKacGstHlXLdZkd9ukv2C6djrXN9a0OzZb2OyePs7PDGndcbifRVI2wFgDgb7laL8R87HCFuogElLHa+OH/YROru54tbys9M57YR920IloOyv5M21Pxw2xsqThqFhhAVSpsCLkmvAPFp3NLTu0hS0OrdnKCEjfqC9C/hJ/vHOPpCP6rzwMcxgscrvv4USsjzs4yPa24W1ZruhNetMNBBbmxv6g7C0v8RsYkJry0TXPqosyIyNnsPycE5nYDYIvuVQWxQT6gqDswAcoZzh6p6S0TMASKP8A2lJUBnD1SRoObCRCdTjjdI7S1pcfZctqwkSONzzpAO/CKzFkkc2OBpke41tutnHx4unQgz1Lkn8I3A+a835HzcMdyVrjjao4+D4I8TJNNH3WgclU+os6t1eUxYpkc1o2JFBg9gthwlmd4k+1b6fT5qpN1N0Qc3EeQTsXjbb2Xk8efL8nl1xzx9trqTyx4Onx4VtcXGX8ZPqikV3Tjfk2U9L3+Lgx45/1jcrTBmrYIORGQwgVurANKLzfO62pzTFnw9Z2G6DD0rcly3NIJSr0QrajjYjGcBH8MDYBHACi4IpK5bSgQjuCG4JEqZTLjHzWdLbStLMdpiv091nSSRuFE7n1QcLHkc4En1XPdV3z5j7rfaWhtMIXPdSP+uS/9SePtS10DCmzcsY8LbMtsu+L7pz8OSePLHjzMn8JxDncAkc8rX+BHaOp6gaIje4fRpUuhzGSGZ05JeS4k3RWeedxu424eOZ3Vct1sSGWNj2tDYmBgAd6d1CKfp7cIQTRy69erWwDj0VjrYvLd6Wh4nSxmRatRHK1nJOvlOfFN+DjAg6pL4mPkxQNAA0zu06iFR6phy4OQWTMc2+DyD8irUeO2OcxA6g3bhakeLFkYhxJCXNHmZZ+6fZVOWSsLhpzhLp4miNtiMb0FTkeQRRIPzWtBExuRKxjaa0Hgnn3WNORq+q6MdXHcZZeKKyeQcSPH/yKM3MyWjbJmHykKo6ktZCaW107OzH5LWOzcnQQb/nO9Pmit6nnHUYupZ1A0CHOKxIcl8LxIzkeoVuPq7WCnYWOQfTU3+hT0Gj/AKY6n36xmA+hc5JUx1rHr/dzPpM9JGg9gaYgbnkEcY5cQT+w7rWwoz1YeHihmLhxjzb+d3u4/wCSwHPbJ5HsLmXuAa/dDPxBPjziIwjHx2mmxN+78ye5915PzM85herXDD7ds+WPHjMGCwcU6Qir/sFTe6LEZ4sxt54Hc/Idlmy/E+K2CoA10pG7n8D5DuseXqgleXE6ieSV43B8Dk+Rl35/E+mttk1Grl5smQa+5HezQf8Ay1VVRuYTwwpHLPoF7vHjx8ePXCajPrlfa4DSe1RGW7s1N9qd6fstO0OYVdJTKn9pd6fsl40hPlS7RUwq6lSp+LLR3+iQllrewn2h9KuaUnsoE0qTppRw4pjLKW7ud+qO0H46KSVBxQXF5BG9FRDX+iXY5x0sljHx08WFRfjhw/lOo+h3CPNjym/DcWgm3C9j9FERuYbcNgjZdbFF8D2neEfNpXOdQaW9RkaCCLvY3S7HxGSN8pBpcl1fGlnychsWx1cq8PZUbAz5umzCeENcaLacNiCKUcPrMuBqDIWSNN7OJCz9EkULYz+EcoTneqLhMvZ455Y+qvGQdTe+Z74oKO7S7f59kdnU8fExTDG7U4bBwFLH0uqw11cXSG6N5P3Xfoj8Up3my/a63OjY7VRJKkzq/hu1NabsfRZ3gyflI+a2/hDozOsdajxckP8AB0Oc4sNcD1V9MYyudqHUnCDNmEY0slj8Rp9bC52UWd165N8JYMjPHm1PigZ4TW3Rr1JWU34d6PDhyyug8UFxovO7R7LWZyYyM9X28yPslRPZdp1z4e6fidPZPiGTxHEffdY3+iwP9HS8hhr2T7QaZWh1cFMWH0K1TivZsWn9ExiaOyfaDTK0lJagji7jdJHaDVeq+IAKb6pnecAOIKG0772ibACmkfJcVdERETAN42/opNijNnw6CVgn71lO4gndxJrsFNkqpDBlcGk3hB1+Y2nFCrBCfWGkgc+qnSpA/BcOHJxFJSQ0mUuDnl3JAOyOCNPJCWlQEQyjncJaXtDgQCPmjl7js4Uog0hcgYYeQP3Uxr/KU+ot4opvG1bGwPZEPRQtnnyGx+CGMP8AxHnZBkBEjmuDjRrYmlYZPpbUf9Uxc0/e7pjSDSGN5P1NpjOLof0SOm9iEhpNgbUkNH8UVuFHxGnakx00bO6iKTKxF4hHaifQKhNhNdI+RhJLuBsr7mtLq7JFtGgNlWNsZ5YyuZy+mZxmPgsiLP8AE4Wq56P1F3PgM+X/APF1um/vBN4Y5CvvUdI5YdAzCKdksA9gUh8NyEebKd9Aumc03/ZQcPmjvR0jn2/DkdjVLI79Au7+BMGHDwJoWffMlkk2eFggkcBHgyXwm43lp9kdqm4T9Oy6uyLH6PkOaNmtLqHdcFn5LY8Z8bWgtoGieLWjkdTy543RPmdoIoj1WRJhxveXPdI4nnzlPcT0V5csOYyIUIw6txyFnTSvilLXsodvda32KBrvLqb8nEKrk9JbJ/s8h4cfz7hazLC46sRcbL4oML9W2iwpvxonjzQsP0VV/SMxhOiWF/7KH2fqUW/huP8A0PKNT7Pz9LH+i8X/AJP/ANikqn2jqQ28Kb9v7JJdb9lt2zXAcWSjNceaBQH6nOu9gPQIYc8eYEb80sa1g4HmJLSD6p+TYPCFqc7ZrimcC14B4+aS4sahdDbVtwovDQ4NLgaCEXHc712US4BwJA3HNJVSw2QAUN1OyaN17KsI/EvzbjcgFMW6QAD25SPay+VwcCapPrcSSAK91XFkUXkV3Tiy0DST7lGlbGdKBtsfomtoBB2J7oLw1wA3Fb8prvzEPr3Rodk4yQNzwpatxW6hbbLbN1vSVBopIbSc/wBHD5pOkIGwDj7cKALNTgw2T+yVeUgjc9rQXY3mc7zV9FLYbO+ijtpBd5d/1UXEgg7UnorUiLNNcbCcmt7JQtYDuLUvFFUBZ9U4SYcCbKRIPApCfI0Cu6TZK7BMk6JNg2ouLieEPxDZ4+SkHah7oItJ5UCynWO6YyEEht2kXSckfumRw0jlRAI4AUg52++3oUgBd/sU0gubZ90x43HCK5hdtaFocHGzaAVCrUb22Uy2hYCgd+OUEVDuklqrkBJBeFwUQA7Y/wBU2vU+qIodlBjnXqc0+1FT1BzuKtBykXvZzwfVMXl7QDxfY8qbwwtJedh6obSGjZupo4I4KStiE15a2/opObZqOyB3KhE52g0wggpOeKN7d+UlbELSHDS2yokPds41/RCGQSaLgN9jSkZnGzYU00nB7TudvRSa42BZv2VR5kfM0Bx35BKKf5QF3/VM1sFwNf2URJeol23akF1FthziT6pg9uzbukBOyd2k7eyiXhwLbtw3Tuc4sIbWkevKEyHxNiS0nuEaGxb8tHd/egk19HSSQCmbbnFoHAUCAXODj5vQBLQFfICG7ix6qBIcdyD9FBzfQGvX0UgyxQePelREWANsEUUzAKqt03noaRq9b7KOqhd17ICZADjqOyQ07ltlD1Fz6DQG9yhskIcWkILY1lztx+yk5tDymtkMPI3DbTOJLrq9vXhA2k0kbHcnuFFxIIN7KLXCttgnY4OG6aUwTQJ49bSJH4XAhQbW+oEehUH7WWkE82mQrJA4EtJHzSDmkkA24cqvG4ltGgfUJ2OAs2SR6IA5c1rdjzymfTQHBu6GS0gudyeyiJXaRdE9tk9FRAXd2pJmvBAt2/zSRpIh/wBtXZPDvkm+wCSSRxEk27c7PNIjyQaBIFDZJJJSUhIkoEoB/wDcn5JJIqomRbW36ooA327FJJRVQKUnQw3vfKR4+qSSc9ASXj6BOwAB234UkkQHjTEm3CzSSSYSAGk7KLvvj5JJIEBicalFmgBW6mdmbeySSAULiSbJTOHnKSSf6I02wFeihxAwjknlJJH6KoP++0o8f4vkkkkAZOyi3l3ySSTJCMnW7c8Ig3bv6pJJkcfcd8iqz/usSSThJH7pUfxBJJUVHSSSS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AwABAgQFBgf/xABAEAABBAEDAgQDBgQCCQUBAAABAAIDEQQSITEFQRMiUWEGcYEUMkJSkaEHI7HRYsEVJDM1Q1NykvAlNIKi4fH/xAAZAQADAQEBAAAAAAAAAAAAAAAAAQIDBAX/xAAjEQEBAAICAgICAwEAAAAAAAAAAQIRAxIhMQRRE0EicYFh/9oADAMBAAIRAxEAPwCk1gCYmjSNpUdAu6XKUiBB0piNgjhopRcy0zZuZP4YItZD84hx8y2OpQ2ywOy5adpZIQlPNVItS9SLnaCB+ivYUjpm0HAV2XOvx53OLwCG+qv4rDpbqJTuMGnSRsYCPNqP9FaYQCs/p+wpaLWC73Umdr2SAlpujR+acC1JrQAQBXyTOaeAn7LSvkuEbC4kfqqD5fE3YQSOys5+P4sdcC1VOOfIyAknv7rTCS+zosErninAj6K5Bdgq1BjOEADmiwN0mY7idhQSuJAS8qNd0XIYGuruFBgLthuVNnkG0k9lF7e1K3HCe+yT2tB3T14JlRdAk6v1NhDvDga3+Y/vzwF1OVm9L+HsJsPlbpHliYLc7/z1WMeoy4EUjMfS3xK8x7fJYmQ1mTIXzjxHnlztynBQuq/FPUuqyuihqHGG3ht7/M91jukyySNx8gtj7O1jrjjaB7IMpDWuB2J4VjTIrJLhqkclLpDv573E/lHJRp3EBxaaNJdJJl87o3SvHoNh8z2QSuMKXIFsg8NnYvKj9glc7w4wXu9GhauR1LHjGl1SP/5cR2+rv7IbIOp9QZTGtxsc9uL/AMyluhnnBgxt83Ibf/Ki8zvqeAjwTZMtxdJxPCZwZB94/Nx/yWvidCxMenzXM/8Axcfor0krI20CGNHFbAJd9m589FEcTsjqMxcQL0NPP1WLK4X5RTew9FudXzWzNEGO7WSd6WFkxSRn+YxzT7haY790bDDikmA2SVDb12ilpRKSpc6YGBukQpkbJBuyDVciLWKWRk9IMj9TQuh0hRLSDtwpVHMy4MzWbt2+SrsxnaqAK6wssbhC+zDVdD9Et1SjhQljRfKvgUFJsBvZJsby827b0pAO1hKNDj63gHhNHE7XQdfzV2E6NyN6V4wK02GyyLqk0OHFG4OqyEd+ouO1pNBrhXNEaTcgJOj96CPGGkdrTzQ+SwmNMeeMl5JOynAwNHurbYA4U8oZiDXFqn9hA7mlWlFuKtuGlwQJBuSlRWH19tY7T/iWDbwNnFvva6jqzQMN5cAaIO65h1yAlxAHoVWISbnvj8j3F49R2Ro3idupx0t/M/YIePC99CKEP/xPFAf3VxnTGufrzJTLX4QaaEbGma/wHSFuPG/Mf6AFrB/f9lbZ0zLyWt+2zCKIcQxcD/JaPiQ40dMDY2DsAqGR1dnETS/+iXm+iXMfExMQ3FEA78x3KWTnwRfekGr0HKw8nPke0mWXSPyM2We7Mo+QD5ndVOPftNrbyOpzvB8Fgaz8z1lz5IJuaUyH0BoKjJkSy7OcSEwie/gErSYyAZ+Y6wY2tYB+UUq75HSvtxJ+a2em/C/V+oub9nwZXNP4iKb+p2XWdI/hs9srJeqzMDAbMUZsn5nhBbcJBgzyxNeyGRzTwQ0m0l73jYUePAyGGNjI2CmtA4CSWxtzhBCVWppUsTQ0p9OykQnHCRhltbqJFovKZzdtkHAqTgJ9KkAp0aGl2raqTtjdeyK0KQ2QchRNDSb5UnEDlMT6BIebYqtq0TXA/JFZTtk8UbdJRI49MTnFEKwCEASbKw7eP5IcUdO1KbjQIVQlJzjdqMo7ojoXEkjhCkPmrukQDuVEqT1EBIKXU2asKWzXlXKubGZg1rtQ/ZdjmxeJjSs9WkLkGYMjCSO/KvEr4WvtkcLA0uF+yz8jqznbRlQmxJw82ywqUmPMH02N2/qFeoWynndIbc4n5lVnTvqgaHst/E+E+pTtY6VjIWv+6Xu3P0G66nov8P8AEc5rsySSWj5g3yj+6e5EvNY4JZnU1rnOJ4AtdD0r4H611GnDDdFGd9cvkH7r2bpXQsDAaBh4UMW33g2yfqtlmKByUbDzDpP8LoI9L+pZhee7IW0P1P8AZdZ0/wCFulYFfZcCLUPxyDUf3XTmFoHCjopHkKLcY7XW3FIgxwNzVqzpS0p6JWEQCSPSSNDbgy204BUqT1tssFBkJuAp6VEhJUOADyplgLdkzWlEDCQgwvDKbR7K2BQ3CHWp2wQYQZ3U2x37o/htI3U2NFgNCleMAEFmqTmGr24Vqi27CFI69kbX1VwKd96lZa3yabsKrjPZkucWE+U77K40aBvQA9U5R1qBFbITuR7oM+dEJtIN70fZNl50OO+JpOuSU7MZu4e5HZXEXGjONC1RlOo7cq1I+xSqv9FNqNBOCipOFKDilsjSG2OHssGO3O4W9WxWSHBsjhtdq8KVR8G9yEhjMeB5AUdtkbovgkNFGlolTbBEyQNa5zH9iHEUtbCyOo4x/kZ81ej/ADD91miAsytcri6zYK04nCqHCA6TpnxOyNzMfPN5Dj5dDa1BdTDlNkA7WvKW2/4iw2n8v+a9Fg2A3KA1y4UoEhAY+28pa1SRk9IWpHY9pHmtMBkC0lIlpN0kgODSSCIxpJ3XOtA7DgptPcA/VEcE7NwkcQZd0VYYNqCYV6bqQGmimaNXypgNHZOa5Ca0quREtsokQp1gbpmrT6dCxpEjgHEnYFRa2ww3QBiTvbqLDRVWePQCNO4W5K2Rz3WKadhSpQ9IyMvL0RB5be57D6rPv5068ePHW7Wdit1Hys/QKxn4WRDi+NJA7QfzDldlgdIw+mQ+JOWucOXO4Cyet9fjka7GxAQDsXnv9FVlxm6y/JMstYTx9vOM/WwCWElrvW9wVQ6F1bGZK6HJAiyHOP8AMfw76rd65iyywMGG1gcHW43W3ouH+IMTIjf4skDmAiuNv1V4XftHNNeI7wua5vIPpSC4Wdl5xhda6hgPHgzEsH/DfuFv4fxnA+m5sDoz+ZnmH6cquv7ctdKW3yolo7qli9Zw8sXBK13tdH9FUzeutw8h0UsBIoEFrktUmsfZYExIy5BfDuUZnxBBI22xSfqFn5HUsYzueA8We4VYy7Jrw7iwbR7JWRD1jG4Gvb/Cjt61hM2c9zT7sK1SvuIvi0eKq2FLKHWOmudZyB/2lFPWenuYWx5bGurYkFBLeKC/4mxRxTL/AHXocS8u6V1CBnW8WTJzICGx0+S6F2vSMHqOFlu0YmXBM4CyI3gkBAaTeFMBQZwiJxKTRvakosdbqA2pTTFMknSQHDt90ZpFe6DfulqXOsR2wUmt8qGSD3R2C2WChRCNxFtFpOLgarfvaTJC3uVKY6/Nye6AgHX2TgWhGRkQ1PcGj1JpR+1RkXERL/0G1FrbDG30tBt8K7ixyOoNBPYUhfD+HldUnc0R0xvLuwXbQYuF0iDxJXAuaNyd/wBFMlv9Oi5Y8fj3VfpvSnuia7LtorYd0/VeuYPSIi2PS6QD7re3zXL/ABV8WzOhdFhkxsJqxyQvO8rrGZuWyGjyHbpTLXjCf6PxXP8AlyX/AB6BJ1qTqshe+cFv5eAFQyniOQusHV6FcBB1nIinsvv9lfyesOc+Nwk1uJAIaOE5x33VZZyY6jpXv1ElUMoDwyH+dt/ddwmhnL4Q8uoV3VaWUTDS3fewnPDmtVs7oXTsiMyGERvP4ozS5rK+GpA8+BM1w7B+y7GZ/wDq3m2I7LNn8Qbs1Fp/wqplYnUrjp+k9QxvMYH0PxM3H7IZyJAA2XUaFbrusdsskR02f2XJ9agkdmvOnnmgtMct+yyx8KcOXXlI2RTI143KqOxy1pc41SrOk0nZxVs2o1+jgoc0urkqo2a2hIvtGiqZJKVqIcK3QfGdqqgmWlrW71+q7j+FG/XJyd6gP9QuFA8rT6r0D+EsX/qWZLY8sIHPq7/8SKx6qzhTCjGpWrI7fZEQwp2gjpJ9kkBwiSXZJcqzhEjeWHbj3QwnTUN4jXcikiewOyCr+JgvdjuypQGY7dtbzX6eqw5efHD+1zHbD69iNzMQRMe5rw6+Nvqsrp8eT0SaCTPLoMWWyHNbZeONv7rqDn4rIzBjxNfJy9zhws/N6T48bMmSbxCCKYTZA9AuXi+Vbn1yvv06ML1m2+z48hgwW4vQsHXKBvtTW/3K5fMzuu5z5n5Imc9/qaoLQhjjhZUbGtHsE8ko8MkLq6fdXjy4y24zTiMpnU2X4jXfV9lZUzsgE6y4fMrq+oyW4kLn8qN0hFgla46hZZ7ZRL3OAs7q9jdPzJhqY07cHVStYPTnPkvSQPkukwoDHHTmqrlplbtzL3dWxARc4Z7jUFCLr2VA63tjcR6tortNNDZDlx4ZQRLDG8HnU0FLtGdrn8brcmfcToQ08ghy0YSa8yebAxMciSGBjHcW0UkHgAAKacGstHlXLdZkd9ukv2C6djrXN9a0OzZb2OyePs7PDGndcbifRVI2wFgDgb7laL8R87HCFuogElLHa+OH/YROru54tbys9M57YR920IloOyv5M21Pxw2xsqThqFhhAVSpsCLkmvAPFp3NLTu0hS0OrdnKCEjfqC9C/hJ/vHOPpCP6rzwMcxgscrvv4USsjzs4yPa24W1ZruhNetMNBBbmxv6g7C0v8RsYkJry0TXPqosyIyNnsPycE5nYDYIvuVQWxQT6gqDswAcoZzh6p6S0TMASKP8A2lJUBnD1SRoObCRCdTjjdI7S1pcfZctqwkSONzzpAO/CKzFkkc2OBpke41tutnHx4unQgz1Lkn8I3A+a835HzcMdyVrjjao4+D4I8TJNNH3WgclU+os6t1eUxYpkc1o2JFBg9gthwlmd4k+1b6fT5qpN1N0Qc3EeQTsXjbb2Xk8efL8nl1xzx9trqTyx4Onx4VtcXGX8ZPqikV3Tjfk2U9L3+Lgx45/1jcrTBmrYIORGQwgVurANKLzfO62pzTFnw9Z2G6DD0rcly3NIJSr0QrajjYjGcBH8MDYBHACi4IpK5bSgQjuCG4JEqZTLjHzWdLbStLMdpiv091nSSRuFE7n1QcLHkc4En1XPdV3z5j7rfaWhtMIXPdSP+uS/9SePtS10DCmzcsY8LbMtsu+L7pz8OSePLHjzMn8JxDncAkc8rX+BHaOp6gaIje4fRpUuhzGSGZ05JeS4k3RWeedxu424eOZ3Vct1sSGWNj2tDYmBgAd6d1CKfp7cIQTRy69erWwDj0VjrYvLd6Wh4nSxmRatRHK1nJOvlOfFN+DjAg6pL4mPkxQNAA0zu06iFR6phy4OQWTMc2+DyD8irUeO2OcxA6g3bhakeLFkYhxJCXNHmZZ+6fZVOWSsLhpzhLp4miNtiMb0FTkeQRRIPzWtBExuRKxjaa0Hgnn3WNORq+q6MdXHcZZeKKyeQcSPH/yKM3MyWjbJmHykKo6ktZCaW107OzH5LWOzcnQQb/nO9Pmit6nnHUYupZ1A0CHOKxIcl8LxIzkeoVuPq7WCnYWOQfTU3+hT0Gj/AKY6n36xmA+hc5JUx1rHr/dzPpM9JGg9gaYgbnkEcY5cQT+w7rWwoz1YeHihmLhxjzb+d3u4/wCSwHPbJ5HsLmXuAa/dDPxBPjziIwjHx2mmxN+78ye5915PzM85herXDD7ds+WPHjMGCwcU6Qir/sFTe6LEZ4sxt54Hc/Idlmy/E+K2CoA10pG7n8D5DuseXqgleXE6ieSV43B8Dk+Rl35/E+mttk1Grl5smQa+5HezQf8Ay1VVRuYTwwpHLPoF7vHjx8ePXCajPrlfa4DSe1RGW7s1N9qd6fstO0OYVdJTKn9pd6fsl40hPlS7RUwq6lSp+LLR3+iQllrewn2h9KuaUnsoE0qTppRw4pjLKW7ud+qO0H46KSVBxQXF5BG9FRDX+iXY5x0sljHx08WFRfjhw/lOo+h3CPNjym/DcWgm3C9j9FERuYbcNgjZdbFF8D2neEfNpXOdQaW9RkaCCLvY3S7HxGSN8pBpcl1fGlnychsWx1cq8PZUbAz5umzCeENcaLacNiCKUcPrMuBqDIWSNN7OJCz9EkULYz+EcoTneqLhMvZ455Y+qvGQdTe+Z74oKO7S7f59kdnU8fExTDG7U4bBwFLH0uqw11cXSG6N5P3Xfoj8Up3my/a63OjY7VRJKkzq/hu1NabsfRZ3gyflI+a2/hDozOsdajxckP8AB0Oc4sNcD1V9MYyudqHUnCDNmEY0slj8Rp9bC52UWd165N8JYMjPHm1PigZ4TW3Rr1JWU34d6PDhyyug8UFxovO7R7LWZyYyM9X28yPslRPZdp1z4e6fidPZPiGTxHEffdY3+iwP9HS8hhr2T7QaZWh1cFMWH0K1TivZsWn9ExiaOyfaDTK0lJagji7jdJHaDVeq+IAKb6pnecAOIKG0772ibACmkfJcVdERETAN42/opNijNnw6CVgn71lO4gndxJrsFNkqpDBlcGk3hB1+Y2nFCrBCfWGkgc+qnSpA/BcOHJxFJSQ0mUuDnl3JAOyOCNPJCWlQEQyjncJaXtDgQCPmjl7js4Uog0hcgYYeQP3Uxr/KU+ot4opvG1bGwPZEPRQtnnyGx+CGMP8AxHnZBkBEjmuDjRrYmlYZPpbUf9Uxc0/e7pjSDSGN5P1NpjOLof0SOm9iEhpNgbUkNH8UVuFHxGnakx00bO6iKTKxF4hHaifQKhNhNdI+RhJLuBsr7mtLq7JFtGgNlWNsZ5YyuZy+mZxmPgsiLP8AE4Wq56P1F3PgM+X/APF1um/vBN4Y5CvvUdI5YdAzCKdksA9gUh8NyEebKd9Aumc03/ZQcPmjvR0jn2/DkdjVLI79Au7+BMGHDwJoWffMlkk2eFggkcBHgyXwm43lp9kdqm4T9Oy6uyLH6PkOaNmtLqHdcFn5LY8Z8bWgtoGieLWjkdTy543RPmdoIoj1WRJhxveXPdI4nnzlPcT0V5csOYyIUIw6txyFnTSvilLXsodvda32KBrvLqb8nEKrk9JbJ/s8h4cfz7hazLC46sRcbL4oML9W2iwpvxonjzQsP0VV/SMxhOiWF/7KH2fqUW/huP8A0PKNT7Pz9LH+i8X/AJP/ANikqn2jqQ28Kb9v7JJdb9lt2zXAcWSjNceaBQH6nOu9gPQIYc8eYEb80sa1g4HmJLSD6p+TYPCFqc7ZrimcC14B4+aS4sahdDbVtwovDQ4NLgaCEXHc712US4BwJA3HNJVSw2QAUN1OyaN17KsI/EvzbjcgFMW6QAD25SPay+VwcCapPrcSSAK91XFkUXkV3Tiy0DST7lGlbGdKBtsfomtoBB2J7oLw1wA3Fb8prvzEPr3Rodk4yQNzwpatxW6hbbLbN1vSVBopIbSc/wBHD5pOkIGwDj7cKALNTgw2T+yVeUgjc9rQXY3mc7zV9FLYbO+ijtpBd5d/1UXEgg7UnorUiLNNcbCcmt7JQtYDuLUvFFUBZ9U4SYcCbKRIPApCfI0Cu6TZK7BMk6JNg2ouLieEPxDZ4+SkHah7oItJ5UCynWO6YyEEht2kXSckfumRw0jlRAI4AUg52++3oUgBd/sU0gubZ90x43HCK5hdtaFocHGzaAVCrUb22Uy2hYCgd+OUEVDuklqrkBJBeFwUQA7Y/wBU2vU+qIodlBjnXqc0+1FT1BzuKtBykXvZzwfVMXl7QDxfY8qbwwtJedh6obSGjZupo4I4KStiE15a2/opObZqOyB3KhE52g0wggpOeKN7d+UlbELSHDS2yokPds41/RCGQSaLgN9jSkZnGzYU00nB7TudvRSa42BZv2VR5kfM0Bx35BKKf5QF3/VM1sFwNf2URJeol23akF1FthziT6pg9uzbukBOyd2k7eyiXhwLbtw3Tuc4sIbWkevKEyHxNiS0nuEaGxb8tHd/egk19HSSQCmbbnFoHAUCAXODj5vQBLQFfICG7ix6qBIcdyD9FBzfQGvX0UgyxQePelREWANsEUUzAKqt03noaRq9b7KOqhd17ICZADjqOyQ07ltlD1Fz6DQG9yhskIcWkILY1lztx+yk5tDymtkMPI3DbTOJLrq9vXhA2k0kbHcnuFFxIIN7KLXCttgnY4OG6aUwTQJ49bSJH4XAhQbW+oEehUH7WWkE82mQrJA4EtJHzSDmkkA24cqvG4ltGgfUJ2OAs2SR6IA5c1rdjzymfTQHBu6GS0gudyeyiJXaRdE9tk9FRAXd2pJmvBAt2/zSRpIh/wBtXZPDvkm+wCSSRxEk27c7PNIjyQaBIFDZJJJSUhIkoEoB/wDcn5JJIqomRbW36ooA327FJJRVQKUnQw3vfKR4+qSSc9ASXj6BOwAB234UkkQHjTEm3CzSSSYSAGk7KLvvj5JJIEBicalFmgBW6mdmbeySSAULiSbJTOHnKSSf6I02wFeihxAwjknlJJH6KoP++0o8f4vkkkkAZOyi3l3ySSTJCMnW7c8Ig3bv6pJJkcfcd8iqz/usSSThJH7pUfxBJJUVHSSSSJ//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554" name="Picture 2" descr="https://encrypted-tbn2.google.com/images?q=tbn:ANd9GcRX2oAeXleM9JgfVTYQJUG62PlJyit_OZ9-f1lA0Z0WV6E6ETf7"/>
          <p:cNvPicPr>
            <a:picLocks noChangeAspect="1" noChangeArrowheads="1"/>
          </p:cNvPicPr>
          <p:nvPr/>
        </p:nvPicPr>
        <p:blipFill rotWithShape="1">
          <a:blip r:embed="rId2">
            <a:extLst>
              <a:ext uri="{28A0092B-C50C-407E-A947-70E740481C1C}">
                <a14:useLocalDpi xmlns:a14="http://schemas.microsoft.com/office/drawing/2010/main" val="0"/>
              </a:ext>
            </a:extLst>
          </a:blip>
          <a:srcRect t="6399" b="7070"/>
          <a:stretch/>
        </p:blipFill>
        <p:spPr bwMode="auto">
          <a:xfrm>
            <a:off x="802211" y="3140968"/>
            <a:ext cx="3121717" cy="2023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789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E:\VaV\Publikace_nase\Rozdelane\logo_cz_noblTrans.png"/>
          <p:cNvPicPr>
            <a:picLocks noChangeAspect="1" noChangeArrowheads="1"/>
          </p:cNvPicPr>
          <p:nvPr/>
        </p:nvPicPr>
        <p:blipFill>
          <a:blip r:embed="rId2"/>
          <a:srcRect l="12354" t="15231" r="5350" b="14978"/>
          <a:stretch>
            <a:fillRect/>
          </a:stretch>
        </p:blipFill>
        <p:spPr bwMode="auto">
          <a:xfrm>
            <a:off x="7668344" y="6316074"/>
            <a:ext cx="1472762" cy="564388"/>
          </a:xfrm>
          <a:prstGeom prst="rect">
            <a:avLst/>
          </a:prstGeom>
          <a:noFill/>
          <a:ln w="9525">
            <a:noFill/>
            <a:miter lim="800000"/>
            <a:headEnd/>
            <a:tailEnd/>
          </a:ln>
        </p:spPr>
      </p:pic>
      <p:sp>
        <p:nvSpPr>
          <p:cNvPr id="2" name="Nadpis 1"/>
          <p:cNvSpPr>
            <a:spLocks noGrp="1"/>
          </p:cNvSpPr>
          <p:nvPr>
            <p:ph type="title"/>
          </p:nvPr>
        </p:nvSpPr>
        <p:spPr>
          <a:xfrm>
            <a:off x="457200" y="-27384"/>
            <a:ext cx="8229600" cy="1143000"/>
          </a:xfrm>
        </p:spPr>
        <p:txBody>
          <a:bodyPr/>
          <a:lstStyle/>
          <a:p>
            <a:pPr algn="l"/>
            <a:r>
              <a:rPr lang="cs-CZ" dirty="0" smtClean="0"/>
              <a:t>objev elektronu</a:t>
            </a:r>
            <a:endParaRPr lang="en-GB" dirty="0"/>
          </a:p>
        </p:txBody>
      </p:sp>
      <p:sp>
        <p:nvSpPr>
          <p:cNvPr id="4" name="Obdélník 3"/>
          <p:cNvSpPr/>
          <p:nvPr/>
        </p:nvSpPr>
        <p:spPr>
          <a:xfrm>
            <a:off x="596161" y="1412776"/>
            <a:ext cx="4572000" cy="1200329"/>
          </a:xfrm>
          <a:prstGeom prst="rect">
            <a:avLst/>
          </a:prstGeom>
        </p:spPr>
        <p:txBody>
          <a:bodyPr>
            <a:spAutoFit/>
          </a:bodyPr>
          <a:lstStyle/>
          <a:p>
            <a:r>
              <a:rPr lang="en-GB" sz="2400" dirty="0">
                <a:latin typeface="+mn-lt"/>
              </a:rPr>
              <a:t>J. J. </a:t>
            </a:r>
            <a:r>
              <a:rPr lang="en-GB" sz="2400" dirty="0" smtClean="0">
                <a:latin typeface="+mn-lt"/>
              </a:rPr>
              <a:t>Thomson: Cathode Rays. Philosophical </a:t>
            </a:r>
            <a:r>
              <a:rPr lang="en-GB" sz="2400" dirty="0">
                <a:latin typeface="+mn-lt"/>
              </a:rPr>
              <a:t>Magazine, </a:t>
            </a:r>
            <a:r>
              <a:rPr lang="en-GB" sz="2400" b="1" dirty="0" smtClean="0">
                <a:latin typeface="+mn-lt"/>
              </a:rPr>
              <a:t>44</a:t>
            </a:r>
            <a:r>
              <a:rPr lang="en-GB" sz="2400" dirty="0" smtClean="0">
                <a:latin typeface="+mn-lt"/>
              </a:rPr>
              <a:t> </a:t>
            </a:r>
            <a:r>
              <a:rPr lang="en-GB" sz="2400" dirty="0">
                <a:latin typeface="+mn-lt"/>
              </a:rPr>
              <a:t>(</a:t>
            </a:r>
            <a:r>
              <a:rPr lang="en-GB" sz="2400" b="1" dirty="0" smtClean="0">
                <a:solidFill>
                  <a:srgbClr val="FF0000"/>
                </a:solidFill>
                <a:latin typeface="+mn-lt"/>
              </a:rPr>
              <a:t>1897</a:t>
            </a:r>
            <a:r>
              <a:rPr lang="en-GB" sz="2400" dirty="0" smtClean="0">
                <a:latin typeface="+mn-lt"/>
              </a:rPr>
              <a:t>) 293. </a:t>
            </a:r>
            <a:endParaRPr lang="en-GB" sz="2400" dirty="0">
              <a:latin typeface="+mn-lt"/>
            </a:endParaRPr>
          </a:p>
        </p:txBody>
      </p:sp>
      <p:grpSp>
        <p:nvGrpSpPr>
          <p:cNvPr id="8" name="Skupina 7"/>
          <p:cNvGrpSpPr/>
          <p:nvPr/>
        </p:nvGrpSpPr>
        <p:grpSpPr>
          <a:xfrm>
            <a:off x="5274795" y="404664"/>
            <a:ext cx="3473670" cy="3300174"/>
            <a:chOff x="5274795" y="404664"/>
            <a:chExt cx="3473670" cy="3300174"/>
          </a:xfrm>
        </p:grpSpPr>
        <p:pic>
          <p:nvPicPr>
            <p:cNvPr id="25602" name="Picture 2" descr="http://www.manep.ch/img/photo/challenges/nanotubes/thomp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4795" y="404664"/>
              <a:ext cx="3473669" cy="258560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5274795" y="2996952"/>
              <a:ext cx="3473670" cy="707886"/>
            </a:xfrm>
            <a:prstGeom prst="rect">
              <a:avLst/>
            </a:prstGeom>
          </p:spPr>
          <p:txBody>
            <a:bodyPr wrap="square">
              <a:spAutoFit/>
            </a:bodyPr>
            <a:lstStyle/>
            <a:p>
              <a:pPr lvl="0" algn="ctr"/>
              <a:r>
                <a:rPr lang="en-GB" sz="2000" dirty="0">
                  <a:solidFill>
                    <a:schemeClr val="tx1">
                      <a:lumMod val="75000"/>
                      <a:lumOff val="25000"/>
                    </a:schemeClr>
                  </a:solidFill>
                  <a:latin typeface="Cambria"/>
                </a:rPr>
                <a:t>J. J. Thomson (1856-1940</a:t>
              </a:r>
              <a:r>
                <a:rPr lang="en-GB" sz="2000" dirty="0" smtClean="0">
                  <a:solidFill>
                    <a:schemeClr val="tx1">
                      <a:lumMod val="75000"/>
                      <a:lumOff val="25000"/>
                    </a:schemeClr>
                  </a:solidFill>
                  <a:latin typeface="Cambria"/>
                </a:rPr>
                <a:t>)</a:t>
              </a:r>
            </a:p>
            <a:p>
              <a:pPr lvl="0" algn="ctr"/>
              <a:r>
                <a:rPr lang="en-GB" sz="2000" dirty="0" smtClean="0">
                  <a:solidFill>
                    <a:schemeClr val="tx1">
                      <a:lumMod val="75000"/>
                      <a:lumOff val="25000"/>
                    </a:schemeClr>
                  </a:solidFill>
                  <a:latin typeface="Cambria"/>
                </a:rPr>
                <a:t>1906: </a:t>
              </a:r>
              <a:r>
                <a:rPr lang="en-GB" sz="2000" dirty="0" err="1" smtClean="0">
                  <a:solidFill>
                    <a:schemeClr val="tx1">
                      <a:lumMod val="75000"/>
                      <a:lumOff val="25000"/>
                    </a:schemeClr>
                  </a:solidFill>
                  <a:latin typeface="Cambria"/>
                </a:rPr>
                <a:t>Nobelova</a:t>
              </a:r>
              <a:r>
                <a:rPr lang="en-GB" sz="2000" dirty="0" smtClean="0">
                  <a:solidFill>
                    <a:schemeClr val="tx1">
                      <a:lumMod val="75000"/>
                      <a:lumOff val="25000"/>
                    </a:schemeClr>
                  </a:solidFill>
                  <a:latin typeface="Cambria"/>
                </a:rPr>
                <a:t> </a:t>
              </a:r>
              <a:r>
                <a:rPr lang="en-GB" sz="2000" dirty="0" err="1" smtClean="0">
                  <a:solidFill>
                    <a:schemeClr val="tx1">
                      <a:lumMod val="75000"/>
                      <a:lumOff val="25000"/>
                    </a:schemeClr>
                  </a:solidFill>
                  <a:latin typeface="Cambria"/>
                </a:rPr>
                <a:t>cena</a:t>
              </a:r>
              <a:r>
                <a:rPr lang="en-GB" sz="2000" dirty="0" smtClean="0">
                  <a:solidFill>
                    <a:schemeClr val="tx1">
                      <a:lumMod val="75000"/>
                      <a:lumOff val="25000"/>
                    </a:schemeClr>
                  </a:solidFill>
                  <a:latin typeface="Cambria"/>
                </a:rPr>
                <a:t> </a:t>
              </a:r>
              <a:r>
                <a:rPr lang="en-GB" sz="2000" dirty="0" err="1" smtClean="0">
                  <a:solidFill>
                    <a:schemeClr val="tx1">
                      <a:lumMod val="75000"/>
                      <a:lumOff val="25000"/>
                    </a:schemeClr>
                  </a:solidFill>
                  <a:latin typeface="Cambria"/>
                </a:rPr>
                <a:t>za</a:t>
              </a:r>
              <a:r>
                <a:rPr lang="en-GB" sz="2000" dirty="0" smtClean="0">
                  <a:solidFill>
                    <a:schemeClr val="tx1">
                      <a:lumMod val="75000"/>
                      <a:lumOff val="25000"/>
                    </a:schemeClr>
                  </a:solidFill>
                  <a:latin typeface="Cambria"/>
                </a:rPr>
                <a:t> </a:t>
              </a:r>
              <a:r>
                <a:rPr lang="en-GB" sz="2000" dirty="0" err="1" smtClean="0">
                  <a:solidFill>
                    <a:schemeClr val="tx1">
                      <a:lumMod val="75000"/>
                      <a:lumOff val="25000"/>
                    </a:schemeClr>
                  </a:solidFill>
                  <a:latin typeface="Cambria"/>
                </a:rPr>
                <a:t>fyziku</a:t>
              </a:r>
              <a:endParaRPr lang="en-GB" sz="2000" dirty="0">
                <a:solidFill>
                  <a:schemeClr val="tx1">
                    <a:lumMod val="75000"/>
                    <a:lumOff val="25000"/>
                  </a:schemeClr>
                </a:solidFill>
                <a:latin typeface="Cambria"/>
              </a:endParaRPr>
            </a:p>
          </p:txBody>
        </p:sp>
      </p:grpSp>
      <p:pic>
        <p:nvPicPr>
          <p:cNvPr id="13" name="Picture 73" descr="http://upload.wikimedia.org/wikipedia/commons/thumb/4/4c/JJ_Thomson_Cathode_Ray_2.png/300px-JJ_Thomson_Cathode_Ray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708920"/>
            <a:ext cx="4285538" cy="1185667"/>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596161" y="4134559"/>
            <a:ext cx="8152303" cy="2246769"/>
          </a:xfrm>
          <a:prstGeom prst="rect">
            <a:avLst/>
          </a:prstGeom>
        </p:spPr>
        <p:txBody>
          <a:bodyPr wrap="square">
            <a:spAutoFit/>
          </a:bodyPr>
          <a:lstStyle/>
          <a:p>
            <a:r>
              <a:rPr lang="en-GB" sz="2000" dirty="0" smtClean="0">
                <a:solidFill>
                  <a:schemeClr val="tx1">
                    <a:lumMod val="75000"/>
                    <a:lumOff val="25000"/>
                  </a:schemeClr>
                </a:solidFill>
                <a:latin typeface="+mn-lt"/>
              </a:rPr>
              <a:t>“As </a:t>
            </a:r>
            <a:r>
              <a:rPr lang="en-GB" sz="2000" dirty="0">
                <a:solidFill>
                  <a:schemeClr val="tx1">
                    <a:lumMod val="75000"/>
                    <a:lumOff val="25000"/>
                  </a:schemeClr>
                </a:solidFill>
                <a:latin typeface="+mn-lt"/>
              </a:rPr>
              <a:t>the cathode rays carry a charge of negative electricity, are deflected by an electrostatic force as if they were negatively electrified, and are acted on by a magnetic force in just the way in which this force would act on a negatively electrified body moving along the path of these rays, I can see no escape from the conclusion that </a:t>
            </a:r>
            <a:r>
              <a:rPr lang="en-GB" sz="2000" dirty="0">
                <a:solidFill>
                  <a:srgbClr val="C00000"/>
                </a:solidFill>
                <a:latin typeface="+mn-lt"/>
              </a:rPr>
              <a:t>they are charges of negative electricity carried by particles of matter</a:t>
            </a:r>
            <a:r>
              <a:rPr lang="en-GB" sz="2000" dirty="0">
                <a:solidFill>
                  <a:schemeClr val="tx1">
                    <a:lumMod val="75000"/>
                    <a:lumOff val="25000"/>
                  </a:schemeClr>
                </a:solidFill>
                <a:latin typeface="+mn-lt"/>
              </a:rPr>
              <a:t>. The question next arises, </a:t>
            </a:r>
            <a:r>
              <a:rPr lang="en-GB" sz="2000" dirty="0">
                <a:solidFill>
                  <a:srgbClr val="C00000"/>
                </a:solidFill>
                <a:latin typeface="+mn-lt"/>
              </a:rPr>
              <a:t>What are these particles</a:t>
            </a:r>
            <a:r>
              <a:rPr lang="en-GB" sz="2000" dirty="0" smtClean="0">
                <a:solidFill>
                  <a:srgbClr val="C00000"/>
                </a:solidFill>
                <a:latin typeface="+mn-lt"/>
              </a:rPr>
              <a:t>?</a:t>
            </a:r>
            <a:r>
              <a:rPr lang="en-GB" sz="2000" dirty="0" smtClean="0">
                <a:solidFill>
                  <a:schemeClr val="tx1">
                    <a:lumMod val="75000"/>
                    <a:lumOff val="25000"/>
                  </a:schemeClr>
                </a:solidFill>
                <a:latin typeface="+mn-lt"/>
              </a:rPr>
              <a:t>”</a:t>
            </a:r>
            <a:endParaRPr lang="en-GB" sz="2000" dirty="0">
              <a:solidFill>
                <a:schemeClr val="tx1">
                  <a:lumMod val="75000"/>
                  <a:lumOff val="2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2" descr="trubice"/>
          <p:cNvPicPr>
            <a:picLocks noChangeAspect="1" noChangeArrowheads="1"/>
          </p:cNvPicPr>
          <p:nvPr/>
        </p:nvPicPr>
        <p:blipFill rotWithShape="1">
          <a:blip r:embed="rId2">
            <a:extLst>
              <a:ext uri="{28A0092B-C50C-407E-A947-70E740481C1C}">
                <a14:useLocalDpi xmlns:a14="http://schemas.microsoft.com/office/drawing/2010/main" val="0"/>
              </a:ext>
            </a:extLst>
          </a:blip>
          <a:srcRect l="1845" t="6612" r="4019" b="16280"/>
          <a:stretch/>
        </p:blipFill>
        <p:spPr bwMode="auto">
          <a:xfrm>
            <a:off x="1560939" y="2060848"/>
            <a:ext cx="7331541" cy="306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2291" name="Line 3"/>
          <p:cNvSpPr>
            <a:spLocks noChangeShapeType="1"/>
          </p:cNvSpPr>
          <p:nvPr/>
        </p:nvSpPr>
        <p:spPr bwMode="auto">
          <a:xfrm>
            <a:off x="4473232" y="3855860"/>
            <a:ext cx="4267200" cy="0"/>
          </a:xfrm>
          <a:prstGeom prst="line">
            <a:avLst/>
          </a:prstGeom>
          <a:noFill/>
          <a:ln w="28575">
            <a:solidFill>
              <a:srgbClr val="3366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2292" name="Freeform 4"/>
          <p:cNvSpPr>
            <a:spLocks/>
          </p:cNvSpPr>
          <p:nvPr/>
        </p:nvSpPr>
        <p:spPr bwMode="auto">
          <a:xfrm>
            <a:off x="4473232" y="3470097"/>
            <a:ext cx="4203700" cy="388938"/>
          </a:xfrm>
          <a:custGeom>
            <a:avLst/>
            <a:gdLst>
              <a:gd name="T0" fmla="*/ 0 w 2648"/>
              <a:gd name="T1" fmla="*/ 243 h 245"/>
              <a:gd name="T2" fmla="*/ 528 w 2648"/>
              <a:gd name="T3" fmla="*/ 243 h 245"/>
              <a:gd name="T4" fmla="*/ 754 w 2648"/>
              <a:gd name="T5" fmla="*/ 231 h 245"/>
              <a:gd name="T6" fmla="*/ 973 w 2648"/>
              <a:gd name="T7" fmla="*/ 213 h 245"/>
              <a:gd name="T8" fmla="*/ 1163 w 2648"/>
              <a:gd name="T9" fmla="*/ 190 h 245"/>
              <a:gd name="T10" fmla="*/ 1270 w 2648"/>
              <a:gd name="T11" fmla="*/ 172 h 245"/>
              <a:gd name="T12" fmla="*/ 2648 w 2648"/>
              <a:gd name="T13" fmla="*/ 0 h 245"/>
              <a:gd name="T14" fmla="*/ 0 60000 65536"/>
              <a:gd name="T15" fmla="*/ 0 60000 65536"/>
              <a:gd name="T16" fmla="*/ 0 60000 65536"/>
              <a:gd name="T17" fmla="*/ 0 60000 65536"/>
              <a:gd name="T18" fmla="*/ 0 60000 65536"/>
              <a:gd name="T19" fmla="*/ 0 60000 65536"/>
              <a:gd name="T20" fmla="*/ 0 60000 65536"/>
              <a:gd name="T21" fmla="*/ 0 w 2648"/>
              <a:gd name="T22" fmla="*/ 0 h 245"/>
              <a:gd name="T23" fmla="*/ 2648 w 2648"/>
              <a:gd name="T24" fmla="*/ 245 h 2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8" h="245">
                <a:moveTo>
                  <a:pt x="0" y="243"/>
                </a:moveTo>
                <a:cubicBezTo>
                  <a:pt x="212" y="243"/>
                  <a:pt x="402" y="245"/>
                  <a:pt x="528" y="243"/>
                </a:cubicBezTo>
                <a:cubicBezTo>
                  <a:pt x="654" y="241"/>
                  <a:pt x="680" y="236"/>
                  <a:pt x="754" y="231"/>
                </a:cubicBezTo>
                <a:cubicBezTo>
                  <a:pt x="828" y="226"/>
                  <a:pt x="905" y="220"/>
                  <a:pt x="973" y="213"/>
                </a:cubicBezTo>
                <a:cubicBezTo>
                  <a:pt x="1041" y="206"/>
                  <a:pt x="1114" y="197"/>
                  <a:pt x="1163" y="190"/>
                </a:cubicBezTo>
                <a:cubicBezTo>
                  <a:pt x="1212" y="183"/>
                  <a:pt x="1023" y="204"/>
                  <a:pt x="1270" y="172"/>
                </a:cubicBezTo>
                <a:cubicBezTo>
                  <a:pt x="1517" y="140"/>
                  <a:pt x="2361" y="36"/>
                  <a:pt x="2648" y="0"/>
                </a:cubicBezTo>
              </a:path>
            </a:pathLst>
          </a:custGeom>
          <a:noFill/>
          <a:ln w="28575">
            <a:solidFill>
              <a:schemeClr val="accent1">
                <a:lumMod val="75000"/>
              </a:schemeClr>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293" name="Freeform 5"/>
          <p:cNvSpPr>
            <a:spLocks/>
          </p:cNvSpPr>
          <p:nvPr/>
        </p:nvSpPr>
        <p:spPr bwMode="auto">
          <a:xfrm>
            <a:off x="4473232" y="3849510"/>
            <a:ext cx="4137025" cy="487362"/>
          </a:xfrm>
          <a:custGeom>
            <a:avLst/>
            <a:gdLst>
              <a:gd name="T0" fmla="*/ 0 w 2606"/>
              <a:gd name="T1" fmla="*/ 4 h 307"/>
              <a:gd name="T2" fmla="*/ 528 w 2606"/>
              <a:gd name="T3" fmla="*/ 4 h 307"/>
              <a:gd name="T4" fmla="*/ 837 w 2606"/>
              <a:gd name="T5" fmla="*/ 22 h 307"/>
              <a:gd name="T6" fmla="*/ 991 w 2606"/>
              <a:gd name="T7" fmla="*/ 34 h 307"/>
              <a:gd name="T8" fmla="*/ 1181 w 2606"/>
              <a:gd name="T9" fmla="*/ 52 h 307"/>
              <a:gd name="T10" fmla="*/ 1365 w 2606"/>
              <a:gd name="T11" fmla="*/ 75 h 307"/>
              <a:gd name="T12" fmla="*/ 2606 w 2606"/>
              <a:gd name="T13" fmla="*/ 307 h 307"/>
              <a:gd name="T14" fmla="*/ 0 60000 65536"/>
              <a:gd name="T15" fmla="*/ 0 60000 65536"/>
              <a:gd name="T16" fmla="*/ 0 60000 65536"/>
              <a:gd name="T17" fmla="*/ 0 60000 65536"/>
              <a:gd name="T18" fmla="*/ 0 60000 65536"/>
              <a:gd name="T19" fmla="*/ 0 60000 65536"/>
              <a:gd name="T20" fmla="*/ 0 60000 65536"/>
              <a:gd name="T21" fmla="*/ 0 w 2606"/>
              <a:gd name="T22" fmla="*/ 0 h 307"/>
              <a:gd name="T23" fmla="*/ 2606 w 2606"/>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06" h="307">
                <a:moveTo>
                  <a:pt x="0" y="4"/>
                </a:moveTo>
                <a:cubicBezTo>
                  <a:pt x="192" y="0"/>
                  <a:pt x="389" y="1"/>
                  <a:pt x="528" y="4"/>
                </a:cubicBezTo>
                <a:cubicBezTo>
                  <a:pt x="667" y="7"/>
                  <a:pt x="760" y="17"/>
                  <a:pt x="837" y="22"/>
                </a:cubicBezTo>
                <a:cubicBezTo>
                  <a:pt x="914" y="27"/>
                  <a:pt x="934" y="29"/>
                  <a:pt x="991" y="34"/>
                </a:cubicBezTo>
                <a:cubicBezTo>
                  <a:pt x="1048" y="39"/>
                  <a:pt x="1119" y="45"/>
                  <a:pt x="1181" y="52"/>
                </a:cubicBezTo>
                <a:cubicBezTo>
                  <a:pt x="1243" y="59"/>
                  <a:pt x="1128" y="33"/>
                  <a:pt x="1365" y="75"/>
                </a:cubicBezTo>
                <a:cubicBezTo>
                  <a:pt x="1602" y="117"/>
                  <a:pt x="2348" y="259"/>
                  <a:pt x="2606" y="307"/>
                </a:cubicBez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mc:AlternateContent xmlns:mc="http://schemas.openxmlformats.org/markup-compatibility/2006" xmlns:a14="http://schemas.microsoft.com/office/drawing/2010/main">
        <mc:Choice Requires="a14">
          <p:sp>
            <p:nvSpPr>
              <p:cNvPr id="12294" name="Text Box 6"/>
              <p:cNvSpPr txBox="1">
                <a:spLocks noChangeArrowheads="1"/>
              </p:cNvSpPr>
              <p:nvPr/>
            </p:nvSpPr>
            <p:spPr bwMode="auto">
              <a:xfrm>
                <a:off x="6604519" y="2784336"/>
                <a:ext cx="559769" cy="644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acc>
                        <m:accPr>
                          <m:chr m:val="⃗"/>
                          <m:ctrlPr>
                            <a:rPr lang="cs-CZ" sz="3200" i="1">
                              <a:solidFill>
                                <a:schemeClr val="accent1">
                                  <a:lumMod val="75000"/>
                                </a:schemeClr>
                              </a:solidFill>
                              <a:latin typeface="Cambria Math"/>
                              <a:ea typeface="Cambria Math"/>
                            </a:rPr>
                          </m:ctrlPr>
                        </m:accPr>
                        <m:e>
                          <m:r>
                            <a:rPr lang="cs-CZ" sz="3200" i="1">
                              <a:solidFill>
                                <a:schemeClr val="accent1">
                                  <a:lumMod val="75000"/>
                                </a:schemeClr>
                              </a:solidFill>
                              <a:latin typeface="Cambria Math"/>
                              <a:ea typeface="Cambria Math"/>
                            </a:rPr>
                            <m:t>𝐸</m:t>
                          </m:r>
                        </m:e>
                      </m:acc>
                    </m:oMath>
                  </m:oMathPara>
                </a14:m>
                <a:endParaRPr lang="cs-CZ" sz="3200" b="1" i="1" dirty="0">
                  <a:solidFill>
                    <a:schemeClr val="accent1">
                      <a:lumMod val="75000"/>
                    </a:schemeClr>
                  </a:solidFill>
                  <a:latin typeface="Times New Roman" pitchFamily="18" charset="0"/>
                </a:endParaRPr>
              </a:p>
            </p:txBody>
          </p:sp>
        </mc:Choice>
        <mc:Fallback xmlns="">
          <p:sp>
            <p:nvSpPr>
              <p:cNvPr id="12294" name="Text Box 6"/>
              <p:cNvSpPr txBox="1">
                <a:spLocks noRot="1" noChangeAspect="1" noMove="1" noResize="1" noEditPoints="1" noAdjustHandles="1" noChangeArrowheads="1" noChangeShapeType="1" noTextEdit="1"/>
              </p:cNvSpPr>
              <p:nvPr/>
            </p:nvSpPr>
            <p:spPr bwMode="auto">
              <a:xfrm>
                <a:off x="6604519" y="2784336"/>
                <a:ext cx="559769" cy="644664"/>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295" name="Text Box 7"/>
              <p:cNvSpPr txBox="1">
                <a:spLocks noChangeArrowheads="1"/>
              </p:cNvSpPr>
              <p:nvPr/>
            </p:nvSpPr>
            <p:spPr bwMode="auto">
              <a:xfrm>
                <a:off x="6606832" y="4329009"/>
                <a:ext cx="567591" cy="644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acc>
                        <m:accPr>
                          <m:chr m:val="⃗"/>
                          <m:ctrlPr>
                            <a:rPr lang="cs-CZ" sz="3200" i="1" smtClean="0">
                              <a:solidFill>
                                <a:srgbClr val="FF0000"/>
                              </a:solidFill>
                              <a:latin typeface="Cambria Math"/>
                              <a:ea typeface="Cambria Math"/>
                            </a:rPr>
                          </m:ctrlPr>
                        </m:accPr>
                        <m:e>
                          <m:r>
                            <a:rPr lang="cs-CZ" sz="3200" i="1">
                              <a:solidFill>
                                <a:srgbClr val="FF0000"/>
                              </a:solidFill>
                              <a:latin typeface="Cambria Math"/>
                              <a:ea typeface="Cambria Math"/>
                            </a:rPr>
                            <m:t>𝐵</m:t>
                          </m:r>
                        </m:e>
                      </m:acc>
                    </m:oMath>
                  </m:oMathPara>
                </a14:m>
                <a:endParaRPr lang="cs-CZ" sz="3200" b="1" i="1" dirty="0">
                  <a:solidFill>
                    <a:srgbClr val="FF0000"/>
                  </a:solidFill>
                  <a:latin typeface="Times New Roman" pitchFamily="18" charset="0"/>
                </a:endParaRPr>
              </a:p>
            </p:txBody>
          </p:sp>
        </mc:Choice>
        <mc:Fallback xmlns="">
          <p:sp>
            <p:nvSpPr>
              <p:cNvPr id="12295" name="Text Box 7"/>
              <p:cNvSpPr txBox="1">
                <a:spLocks noRot="1" noChangeAspect="1" noMove="1" noResize="1" noEditPoints="1" noAdjustHandles="1" noChangeArrowheads="1" noChangeShapeType="1" noTextEdit="1"/>
              </p:cNvSpPr>
              <p:nvPr/>
            </p:nvSpPr>
            <p:spPr bwMode="auto">
              <a:xfrm>
                <a:off x="6606832" y="4329009"/>
                <a:ext cx="567591" cy="644664"/>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2296" name="Rectangle 8"/>
          <p:cNvSpPr>
            <a:spLocks noChangeArrowheads="1"/>
          </p:cNvSpPr>
          <p:nvPr/>
        </p:nvSpPr>
        <p:spPr bwMode="auto">
          <a:xfrm>
            <a:off x="6711280" y="2784336"/>
            <a:ext cx="453008" cy="5174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cs-CZ" sz="2400">
              <a:solidFill>
                <a:schemeClr val="accent2"/>
              </a:solidFill>
              <a:latin typeface="Times New Roman" pitchFamily="18" charset="0"/>
            </a:endParaRPr>
          </a:p>
        </p:txBody>
      </p:sp>
      <p:sp>
        <p:nvSpPr>
          <p:cNvPr id="12297" name="Line 9"/>
          <p:cNvSpPr>
            <a:spLocks noChangeShapeType="1"/>
          </p:cNvSpPr>
          <p:nvPr/>
        </p:nvSpPr>
        <p:spPr bwMode="auto">
          <a:xfrm>
            <a:off x="4473232" y="3855860"/>
            <a:ext cx="4267200" cy="0"/>
          </a:xfrm>
          <a:prstGeom prst="line">
            <a:avLst/>
          </a:prstGeom>
          <a:noFill/>
          <a:ln w="28575">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12299" name="Text Box 11"/>
              <p:cNvSpPr txBox="1">
                <a:spLocks noChangeArrowheads="1"/>
              </p:cNvSpPr>
              <p:nvPr/>
            </p:nvSpPr>
            <p:spPr bwMode="auto">
              <a:xfrm>
                <a:off x="6606832" y="2780928"/>
                <a:ext cx="559769" cy="644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acc>
                        <m:accPr>
                          <m:chr m:val="⃗"/>
                          <m:ctrlPr>
                            <a:rPr lang="cs-CZ" sz="3200" i="1" smtClean="0">
                              <a:solidFill>
                                <a:schemeClr val="accent1">
                                  <a:lumMod val="75000"/>
                                </a:schemeClr>
                              </a:solidFill>
                              <a:latin typeface="Cambria Math"/>
                              <a:ea typeface="Cambria Math"/>
                            </a:rPr>
                          </m:ctrlPr>
                        </m:accPr>
                        <m:e>
                          <m:r>
                            <a:rPr lang="cs-CZ" sz="3200" i="1">
                              <a:solidFill>
                                <a:schemeClr val="accent1">
                                  <a:lumMod val="75000"/>
                                </a:schemeClr>
                              </a:solidFill>
                              <a:latin typeface="Cambria Math"/>
                              <a:ea typeface="Cambria Math"/>
                            </a:rPr>
                            <m:t>𝐸</m:t>
                          </m:r>
                        </m:e>
                      </m:acc>
                    </m:oMath>
                  </m:oMathPara>
                </a14:m>
                <a:endParaRPr lang="cs-CZ" sz="3200" b="1" i="1" dirty="0">
                  <a:solidFill>
                    <a:schemeClr val="accent1">
                      <a:lumMod val="75000"/>
                    </a:schemeClr>
                  </a:solidFill>
                  <a:latin typeface="Times New Roman" pitchFamily="18" charset="0"/>
                </a:endParaRPr>
              </a:p>
            </p:txBody>
          </p:sp>
        </mc:Choice>
        <mc:Fallback xmlns="">
          <p:sp>
            <p:nvSpPr>
              <p:cNvPr id="12299" name="Text Box 11"/>
              <p:cNvSpPr txBox="1">
                <a:spLocks noRot="1" noChangeAspect="1" noMove="1" noResize="1" noEditPoints="1" noAdjustHandles="1" noChangeArrowheads="1" noChangeShapeType="1" noTextEdit="1"/>
              </p:cNvSpPr>
              <p:nvPr/>
            </p:nvSpPr>
            <p:spPr bwMode="auto">
              <a:xfrm>
                <a:off x="6606832" y="2780928"/>
                <a:ext cx="559769" cy="644664"/>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2302" name="Oval 14"/>
          <p:cNvSpPr>
            <a:spLocks noChangeArrowheads="1"/>
          </p:cNvSpPr>
          <p:nvPr/>
        </p:nvSpPr>
        <p:spPr bwMode="auto">
          <a:xfrm>
            <a:off x="1746051" y="5442417"/>
            <a:ext cx="492125" cy="688975"/>
          </a:xfrm>
          <a:prstGeom prst="ellipse">
            <a:avLst/>
          </a:prstGeom>
          <a:noFill/>
          <a:ln w="28575">
            <a:solidFill>
              <a:srgbClr val="00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303" name="Oval 15"/>
          <p:cNvSpPr>
            <a:spLocks noChangeArrowheads="1"/>
          </p:cNvSpPr>
          <p:nvPr/>
        </p:nvSpPr>
        <p:spPr bwMode="auto">
          <a:xfrm>
            <a:off x="3917930" y="5424488"/>
            <a:ext cx="492125" cy="68897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pic>
        <p:nvPicPr>
          <p:cNvPr id="18" name="Picture 5" descr="E:\VaV\Publikace_nase\Rozdelane\logo_cz_noblTrans.png"/>
          <p:cNvPicPr>
            <a:picLocks noChangeAspect="1" noChangeArrowheads="1"/>
          </p:cNvPicPr>
          <p:nvPr/>
        </p:nvPicPr>
        <p:blipFill>
          <a:blip r:embed="rId6"/>
          <a:srcRect l="12354" t="15231" r="5350" b="14978"/>
          <a:stretch>
            <a:fillRect/>
          </a:stretch>
        </p:blipFill>
        <p:spPr bwMode="auto">
          <a:xfrm>
            <a:off x="7668344" y="6316074"/>
            <a:ext cx="1472762" cy="564388"/>
          </a:xfrm>
          <a:prstGeom prst="rect">
            <a:avLst/>
          </a:prstGeom>
          <a:noFill/>
          <a:ln w="9525">
            <a:noFill/>
            <a:miter lim="800000"/>
            <a:headEnd/>
            <a:tailEnd/>
          </a:ln>
        </p:spPr>
      </p:pic>
      <p:sp>
        <p:nvSpPr>
          <p:cNvPr id="2" name="Obdélník 1"/>
          <p:cNvSpPr/>
          <p:nvPr/>
        </p:nvSpPr>
        <p:spPr>
          <a:xfrm>
            <a:off x="1979712" y="1124744"/>
            <a:ext cx="6764619" cy="1015663"/>
          </a:xfrm>
          <a:prstGeom prst="rect">
            <a:avLst/>
          </a:prstGeom>
        </p:spPr>
        <p:txBody>
          <a:bodyPr wrap="square">
            <a:spAutoFit/>
          </a:bodyPr>
          <a:lstStyle/>
          <a:p>
            <a:r>
              <a:rPr lang="en-GB" sz="2000" dirty="0" smtClean="0">
                <a:solidFill>
                  <a:schemeClr val="tx1">
                    <a:lumMod val="75000"/>
                    <a:lumOff val="25000"/>
                  </a:schemeClr>
                </a:solidFill>
                <a:latin typeface="+mn-lt"/>
              </a:rPr>
              <a:t>“… To </a:t>
            </a:r>
            <a:r>
              <a:rPr lang="en-GB" sz="2000" dirty="0">
                <a:solidFill>
                  <a:schemeClr val="tx1">
                    <a:lumMod val="75000"/>
                    <a:lumOff val="25000"/>
                  </a:schemeClr>
                </a:solidFill>
                <a:latin typeface="+mn-lt"/>
              </a:rPr>
              <a:t>throw some light on this point, I have made a series of measurements of </a:t>
            </a:r>
            <a:r>
              <a:rPr lang="en-GB" sz="2000" dirty="0">
                <a:solidFill>
                  <a:srgbClr val="C00000"/>
                </a:solidFill>
                <a:latin typeface="+mn-lt"/>
              </a:rPr>
              <a:t>the ratio of the mass of these particles to the charge carried by it</a:t>
            </a:r>
            <a:r>
              <a:rPr lang="en-GB" sz="2000" dirty="0" smtClean="0">
                <a:solidFill>
                  <a:schemeClr val="tx1">
                    <a:lumMod val="75000"/>
                    <a:lumOff val="25000"/>
                  </a:schemeClr>
                </a:solidFill>
                <a:latin typeface="+mn-lt"/>
              </a:rPr>
              <a:t>.”</a:t>
            </a:r>
            <a:endParaRPr lang="en-GB" sz="2000" dirty="0">
              <a:solidFill>
                <a:schemeClr val="tx1">
                  <a:lumMod val="75000"/>
                  <a:lumOff val="25000"/>
                </a:schemeClr>
              </a:solidFill>
              <a:latin typeface="+mn-lt"/>
            </a:endParaRPr>
          </a:p>
        </p:txBody>
      </p:sp>
      <mc:AlternateContent xmlns:mc="http://schemas.openxmlformats.org/markup-compatibility/2006" xmlns:a14="http://schemas.microsoft.com/office/drawing/2010/main">
        <mc:Choice Requires="a14">
          <p:sp>
            <p:nvSpPr>
              <p:cNvPr id="21" name="Obdélník 20"/>
              <p:cNvSpPr/>
              <p:nvPr/>
            </p:nvSpPr>
            <p:spPr>
              <a:xfrm>
                <a:off x="521624" y="5407276"/>
                <a:ext cx="5268860" cy="7580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3600" i="1" smtClean="0">
                              <a:solidFill>
                                <a:schemeClr val="accent1">
                                  <a:lumMod val="50000"/>
                                </a:schemeClr>
                              </a:solidFill>
                              <a:latin typeface="Cambria Math"/>
                              <a:ea typeface="Cambria Math"/>
                            </a:rPr>
                          </m:ctrlPr>
                        </m:accPr>
                        <m:e>
                          <m:r>
                            <a:rPr lang="cs-CZ" sz="3600" i="1">
                              <a:solidFill>
                                <a:schemeClr val="accent1">
                                  <a:lumMod val="50000"/>
                                </a:schemeClr>
                              </a:solidFill>
                              <a:latin typeface="Cambria Math"/>
                              <a:ea typeface="Cambria Math"/>
                            </a:rPr>
                            <m:t>𝐹</m:t>
                          </m:r>
                        </m:e>
                      </m:acc>
                      <m:r>
                        <a:rPr lang="cs-CZ" sz="3600" i="1">
                          <a:solidFill>
                            <a:schemeClr val="accent1">
                              <a:lumMod val="50000"/>
                            </a:schemeClr>
                          </a:solidFill>
                          <a:latin typeface="Cambria Math"/>
                          <a:ea typeface="Cambria Math"/>
                        </a:rPr>
                        <m:t>=</m:t>
                      </m:r>
                      <m:r>
                        <a:rPr lang="cs-CZ" sz="3600" i="1">
                          <a:solidFill>
                            <a:schemeClr val="accent1">
                              <a:lumMod val="50000"/>
                            </a:schemeClr>
                          </a:solidFill>
                          <a:latin typeface="Cambria Math"/>
                          <a:ea typeface="Cambria Math"/>
                        </a:rPr>
                        <m:t>𝑄</m:t>
                      </m:r>
                      <m:acc>
                        <m:accPr>
                          <m:chr m:val="⃗"/>
                          <m:ctrlPr>
                            <a:rPr lang="cs-CZ" sz="3600" i="1">
                              <a:solidFill>
                                <a:schemeClr val="accent1">
                                  <a:lumMod val="50000"/>
                                </a:schemeClr>
                              </a:solidFill>
                              <a:latin typeface="Cambria Math"/>
                              <a:ea typeface="Cambria Math"/>
                            </a:rPr>
                          </m:ctrlPr>
                        </m:accPr>
                        <m:e>
                          <m:r>
                            <a:rPr lang="cs-CZ" sz="3600" i="1">
                              <a:solidFill>
                                <a:schemeClr val="accent1">
                                  <a:lumMod val="50000"/>
                                </a:schemeClr>
                              </a:solidFill>
                              <a:latin typeface="Cambria Math"/>
                              <a:ea typeface="Cambria Math"/>
                            </a:rPr>
                            <m:t>𝐸</m:t>
                          </m:r>
                        </m:e>
                      </m:acc>
                      <m:r>
                        <a:rPr lang="cs-CZ" sz="3600" b="0" i="1" smtClean="0">
                          <a:solidFill>
                            <a:schemeClr val="accent1">
                              <a:lumMod val="50000"/>
                            </a:schemeClr>
                          </a:solidFill>
                          <a:latin typeface="Cambria Math"/>
                          <a:ea typeface="Cambria Math"/>
                        </a:rPr>
                        <m:t>+</m:t>
                      </m:r>
                      <m:r>
                        <a:rPr lang="cs-CZ" sz="3600" i="1">
                          <a:solidFill>
                            <a:schemeClr val="accent1">
                              <a:lumMod val="50000"/>
                            </a:schemeClr>
                          </a:solidFill>
                          <a:latin typeface="Cambria Math"/>
                          <a:ea typeface="Cambria Math"/>
                        </a:rPr>
                        <m:t>𝑄</m:t>
                      </m:r>
                      <m:d>
                        <m:dPr>
                          <m:ctrlPr>
                            <a:rPr lang="cs-CZ" sz="3600" i="1">
                              <a:solidFill>
                                <a:schemeClr val="accent1">
                                  <a:lumMod val="50000"/>
                                </a:schemeClr>
                              </a:solidFill>
                              <a:latin typeface="Cambria Math"/>
                              <a:ea typeface="Cambria Math"/>
                            </a:rPr>
                          </m:ctrlPr>
                        </m:dPr>
                        <m:e>
                          <m:acc>
                            <m:accPr>
                              <m:chr m:val="⃗"/>
                              <m:ctrlPr>
                                <a:rPr lang="cs-CZ" sz="3600" i="1">
                                  <a:solidFill>
                                    <a:schemeClr val="accent1">
                                      <a:lumMod val="50000"/>
                                    </a:schemeClr>
                                  </a:solidFill>
                                  <a:latin typeface="Cambria Math"/>
                                  <a:ea typeface="Cambria Math"/>
                                </a:rPr>
                              </m:ctrlPr>
                            </m:accPr>
                            <m:e>
                              <m:r>
                                <a:rPr lang="cs-CZ" sz="3600" i="1">
                                  <a:solidFill>
                                    <a:schemeClr val="accent1">
                                      <a:lumMod val="50000"/>
                                    </a:schemeClr>
                                  </a:solidFill>
                                  <a:latin typeface="Cambria Math"/>
                                  <a:ea typeface="Cambria Math"/>
                                </a:rPr>
                                <m:t>𝑣</m:t>
                              </m:r>
                            </m:e>
                          </m:acc>
                          <m:r>
                            <a:rPr lang="cs-CZ" sz="3600" i="1">
                              <a:solidFill>
                                <a:schemeClr val="accent1">
                                  <a:lumMod val="50000"/>
                                </a:schemeClr>
                              </a:solidFill>
                              <a:latin typeface="Cambria Math"/>
                              <a:ea typeface="Cambria Math"/>
                            </a:rPr>
                            <m:t>×</m:t>
                          </m:r>
                          <m:acc>
                            <m:accPr>
                              <m:chr m:val="⃗"/>
                              <m:ctrlPr>
                                <a:rPr lang="cs-CZ" sz="3600" i="1">
                                  <a:solidFill>
                                    <a:schemeClr val="accent1">
                                      <a:lumMod val="50000"/>
                                    </a:schemeClr>
                                  </a:solidFill>
                                  <a:latin typeface="Cambria Math"/>
                                  <a:ea typeface="Cambria Math"/>
                                </a:rPr>
                              </m:ctrlPr>
                            </m:accPr>
                            <m:e>
                              <m:r>
                                <a:rPr lang="cs-CZ" sz="3600" i="1">
                                  <a:solidFill>
                                    <a:schemeClr val="accent1">
                                      <a:lumMod val="50000"/>
                                    </a:schemeClr>
                                  </a:solidFill>
                                  <a:latin typeface="Cambria Math"/>
                                  <a:ea typeface="Cambria Math"/>
                                </a:rPr>
                                <m:t>𝐵</m:t>
                              </m:r>
                            </m:e>
                          </m:acc>
                        </m:e>
                      </m:d>
                    </m:oMath>
                  </m:oMathPara>
                </a14:m>
                <a:endParaRPr lang="en-GB" sz="3600" dirty="0">
                  <a:solidFill>
                    <a:schemeClr val="accent1">
                      <a:lumMod val="50000"/>
                    </a:schemeClr>
                  </a:solidFill>
                </a:endParaRPr>
              </a:p>
            </p:txBody>
          </p:sp>
        </mc:Choice>
        <mc:Fallback xmlns="">
          <p:sp>
            <p:nvSpPr>
              <p:cNvPr id="21" name="Obdélník 20"/>
              <p:cNvSpPr>
                <a:spLocks noRot="1" noChangeAspect="1" noMove="1" noResize="1" noEditPoints="1" noAdjustHandles="1" noChangeArrowheads="1" noChangeShapeType="1" noTextEdit="1"/>
              </p:cNvSpPr>
              <p:nvPr/>
            </p:nvSpPr>
            <p:spPr>
              <a:xfrm>
                <a:off x="521624" y="5407276"/>
                <a:ext cx="5268860" cy="758028"/>
              </a:xfrm>
              <a:prstGeom prst="rect">
                <a:avLst/>
              </a:prstGeom>
              <a:blipFill rotWithShape="1">
                <a:blip r:embed="rId7"/>
                <a:stretch>
                  <a:fillRect/>
                </a:stretch>
              </a:blipFill>
            </p:spPr>
            <p:txBody>
              <a:bodyPr/>
              <a:lstStyle/>
              <a:p>
                <a:r>
                  <a:rPr lang="en-GB">
                    <a:noFill/>
                  </a:rPr>
                  <a:t> </a:t>
                </a:r>
              </a:p>
            </p:txBody>
          </p:sp>
        </mc:Fallback>
      </mc:AlternateContent>
      <p:sp>
        <p:nvSpPr>
          <p:cNvPr id="3" name="Nadpis 2"/>
          <p:cNvSpPr>
            <a:spLocks noGrp="1"/>
          </p:cNvSpPr>
          <p:nvPr>
            <p:ph type="title"/>
          </p:nvPr>
        </p:nvSpPr>
        <p:spPr>
          <a:xfrm>
            <a:off x="457200" y="8766"/>
            <a:ext cx="8229600" cy="1143000"/>
          </a:xfrm>
        </p:spPr>
        <p:txBody>
          <a:bodyPr/>
          <a:lstStyle/>
          <a:p>
            <a:pPr algn="l"/>
            <a:r>
              <a:rPr lang="cs-CZ" dirty="0"/>
              <a:t>objev elektronu</a:t>
            </a:r>
            <a:endParaRPr lang="en-GB" dirty="0"/>
          </a:p>
        </p:txBody>
      </p:sp>
      <p:pic>
        <p:nvPicPr>
          <p:cNvPr id="24" name="Picture 2" descr="http://www.manep.ch/img/photo/challenges/nanotubes/thompson.jpg"/>
          <p:cNvPicPr>
            <a:picLocks noChangeAspect="1" noChangeArrowheads="1"/>
          </p:cNvPicPr>
          <p:nvPr/>
        </p:nvPicPr>
        <p:blipFill rotWithShape="1">
          <a:blip r:embed="rId8">
            <a:extLst>
              <a:ext uri="{28A0092B-C50C-407E-A947-70E740481C1C}">
                <a14:useLocalDpi xmlns:a14="http://schemas.microsoft.com/office/drawing/2010/main" val="0"/>
              </a:ext>
            </a:extLst>
          </a:blip>
          <a:srcRect l="5059" r="31094"/>
          <a:stretch/>
        </p:blipFill>
        <p:spPr bwMode="auto">
          <a:xfrm>
            <a:off x="18993" y="1259908"/>
            <a:ext cx="1798774" cy="209708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Obdélník 24"/>
              <p:cNvSpPr/>
              <p:nvPr/>
            </p:nvSpPr>
            <p:spPr>
              <a:xfrm>
                <a:off x="5580112" y="5199586"/>
                <a:ext cx="2304256" cy="1133067"/>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f>
                        <m:fPr>
                          <m:ctrlPr>
                            <a:rPr lang="cs-CZ" sz="3600" i="1" smtClean="0">
                              <a:solidFill>
                                <a:schemeClr val="accent1">
                                  <a:lumMod val="50000"/>
                                </a:schemeClr>
                              </a:solidFill>
                              <a:latin typeface="Cambria Math"/>
                              <a:ea typeface="Cambria Math"/>
                            </a:rPr>
                          </m:ctrlPr>
                        </m:fPr>
                        <m:num>
                          <m:r>
                            <a:rPr lang="cs-CZ" sz="3600" b="0" i="1" smtClean="0">
                              <a:solidFill>
                                <a:schemeClr val="accent1">
                                  <a:lumMod val="50000"/>
                                </a:schemeClr>
                              </a:solidFill>
                              <a:latin typeface="Cambria Math"/>
                              <a:ea typeface="Cambria Math"/>
                            </a:rPr>
                            <m:t>𝑄</m:t>
                          </m:r>
                        </m:num>
                        <m:den>
                          <m:r>
                            <a:rPr lang="cs-CZ" sz="3600" b="0" i="1" smtClean="0">
                              <a:solidFill>
                                <a:schemeClr val="accent1">
                                  <a:lumMod val="50000"/>
                                </a:schemeClr>
                              </a:solidFill>
                              <a:latin typeface="Cambria Math"/>
                              <a:ea typeface="Cambria Math"/>
                            </a:rPr>
                            <m:t>𝑚</m:t>
                          </m:r>
                        </m:den>
                      </m:f>
                      <m:r>
                        <a:rPr lang="cs-CZ" sz="3600" b="0" i="1" smtClean="0">
                          <a:solidFill>
                            <a:schemeClr val="accent1">
                              <a:lumMod val="50000"/>
                            </a:schemeClr>
                          </a:solidFill>
                          <a:latin typeface="Cambria Math"/>
                          <a:ea typeface="Cambria Math"/>
                        </a:rPr>
                        <m:t>=</m:t>
                      </m:r>
                      <m:f>
                        <m:fPr>
                          <m:ctrlPr>
                            <a:rPr lang="cs-CZ" sz="3600" b="0" i="1" smtClean="0">
                              <a:solidFill>
                                <a:schemeClr val="accent1">
                                  <a:lumMod val="50000"/>
                                </a:schemeClr>
                              </a:solidFill>
                              <a:latin typeface="Cambria Math"/>
                              <a:ea typeface="Cambria Math"/>
                            </a:rPr>
                          </m:ctrlPr>
                        </m:fPr>
                        <m:num>
                          <m:r>
                            <a:rPr lang="cs-CZ" sz="3600" b="0" i="1" smtClean="0">
                              <a:solidFill>
                                <a:schemeClr val="accent1">
                                  <a:lumMod val="50000"/>
                                </a:schemeClr>
                              </a:solidFill>
                              <a:latin typeface="Cambria Math"/>
                              <a:ea typeface="Cambria Math"/>
                            </a:rPr>
                            <m:t>2</m:t>
                          </m:r>
                          <m:r>
                            <a:rPr lang="cs-CZ" sz="3600" b="0" i="1" smtClean="0">
                              <a:solidFill>
                                <a:schemeClr val="accent1">
                                  <a:lumMod val="50000"/>
                                </a:schemeClr>
                              </a:solidFill>
                              <a:latin typeface="Cambria Math"/>
                              <a:ea typeface="Cambria Math"/>
                            </a:rPr>
                            <m:t>𝑦𝐸</m:t>
                          </m:r>
                        </m:num>
                        <m:den>
                          <m:sSup>
                            <m:sSupPr>
                              <m:ctrlPr>
                                <a:rPr lang="cs-CZ" sz="3600" b="0" i="1" smtClean="0">
                                  <a:solidFill>
                                    <a:schemeClr val="accent1">
                                      <a:lumMod val="50000"/>
                                    </a:schemeClr>
                                  </a:solidFill>
                                  <a:latin typeface="Cambria Math"/>
                                  <a:ea typeface="Cambria Math"/>
                                </a:rPr>
                              </m:ctrlPr>
                            </m:sSupPr>
                            <m:e>
                              <m:r>
                                <a:rPr lang="cs-CZ" sz="3600" b="0" i="1" smtClean="0">
                                  <a:solidFill>
                                    <a:schemeClr val="accent1">
                                      <a:lumMod val="50000"/>
                                    </a:schemeClr>
                                  </a:solidFill>
                                  <a:latin typeface="Cambria Math"/>
                                  <a:ea typeface="Cambria Math"/>
                                </a:rPr>
                                <m:t>𝐵</m:t>
                              </m:r>
                            </m:e>
                            <m:sup>
                              <m:r>
                                <a:rPr lang="cs-CZ" sz="3600" b="0" i="1" smtClean="0">
                                  <a:solidFill>
                                    <a:schemeClr val="accent1">
                                      <a:lumMod val="50000"/>
                                    </a:schemeClr>
                                  </a:solidFill>
                                  <a:latin typeface="Cambria Math"/>
                                  <a:ea typeface="Cambria Math"/>
                                </a:rPr>
                                <m:t>2</m:t>
                              </m:r>
                            </m:sup>
                          </m:sSup>
                          <m:sSup>
                            <m:sSupPr>
                              <m:ctrlPr>
                                <a:rPr lang="cs-CZ" sz="3600" b="0" i="1" smtClean="0">
                                  <a:solidFill>
                                    <a:schemeClr val="accent1">
                                      <a:lumMod val="50000"/>
                                    </a:schemeClr>
                                  </a:solidFill>
                                  <a:latin typeface="Cambria Math"/>
                                  <a:ea typeface="Cambria Math"/>
                                </a:rPr>
                              </m:ctrlPr>
                            </m:sSupPr>
                            <m:e>
                              <m:r>
                                <a:rPr lang="cs-CZ" sz="3600" b="0" i="1" smtClean="0">
                                  <a:solidFill>
                                    <a:schemeClr val="accent1">
                                      <a:lumMod val="50000"/>
                                    </a:schemeClr>
                                  </a:solidFill>
                                  <a:latin typeface="Cambria Math"/>
                                  <a:ea typeface="Cambria Math"/>
                                </a:rPr>
                                <m:t>𝐿</m:t>
                              </m:r>
                            </m:e>
                            <m:sup>
                              <m:r>
                                <a:rPr lang="cs-CZ" sz="3600" b="0" i="1" smtClean="0">
                                  <a:solidFill>
                                    <a:schemeClr val="accent1">
                                      <a:lumMod val="50000"/>
                                    </a:schemeClr>
                                  </a:solidFill>
                                  <a:latin typeface="Cambria Math"/>
                                  <a:ea typeface="Cambria Math"/>
                                </a:rPr>
                                <m:t>2</m:t>
                              </m:r>
                            </m:sup>
                          </m:sSup>
                        </m:den>
                      </m:f>
                    </m:oMath>
                  </m:oMathPara>
                </a14:m>
                <a:endParaRPr lang="en-GB" sz="3600" dirty="0">
                  <a:solidFill>
                    <a:schemeClr val="accent1">
                      <a:lumMod val="50000"/>
                    </a:schemeClr>
                  </a:solidFill>
                </a:endParaRPr>
              </a:p>
            </p:txBody>
          </p:sp>
        </mc:Choice>
        <mc:Fallback xmlns="">
          <p:sp>
            <p:nvSpPr>
              <p:cNvPr id="25" name="Obdélník 24"/>
              <p:cNvSpPr>
                <a:spLocks noRot="1" noChangeAspect="1" noMove="1" noResize="1" noEditPoints="1" noAdjustHandles="1" noChangeArrowheads="1" noChangeShapeType="1" noTextEdit="1"/>
              </p:cNvSpPr>
              <p:nvPr/>
            </p:nvSpPr>
            <p:spPr>
              <a:xfrm>
                <a:off x="5580112" y="5199586"/>
                <a:ext cx="2304256" cy="1133067"/>
              </a:xfrm>
              <a:prstGeom prst="rect">
                <a:avLst/>
              </a:prstGeom>
              <a:blipFill rotWithShape="1">
                <a:blip r:embed="rId9"/>
                <a:stretch>
                  <a:fillRect/>
                </a:stretch>
              </a:blipFill>
            </p:spPr>
            <p:txBody>
              <a:bodyPr/>
              <a:lstStyle/>
              <a:p>
                <a:r>
                  <a:rPr lang="en-GB">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fade">
                                      <p:cBhvr>
                                        <p:cTn id="17" dur="500"/>
                                        <p:tgtEl>
                                          <p:spTgt spid="5125"/>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291"/>
                                        </p:tgtEl>
                                        <p:attrNameLst>
                                          <p:attrName>style.visibility</p:attrName>
                                        </p:attrNameLst>
                                      </p:cBhvr>
                                      <p:to>
                                        <p:strVal val="visible"/>
                                      </p:to>
                                    </p:set>
                                    <p:animEffect transition="in" filter="wipe(left)">
                                      <p:cBhvr>
                                        <p:cTn id="29" dur="500"/>
                                        <p:tgtEl>
                                          <p:spTgt spid="12291"/>
                                        </p:tgtEl>
                                      </p:cBhvr>
                                    </p:animEffect>
                                  </p:childTnLst>
                                  <p:subTnLst>
                                    <p:set>
                                      <p:cBhvr override="childStyle">
                                        <p:cTn dur="1" fill="hold" display="0" masterRel="nextClick" afterEffect="1"/>
                                        <p:tgtEl>
                                          <p:spTgt spid="12291"/>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12294"/>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499"/>
                                          </p:stCondLst>
                                        </p:cTn>
                                        <p:tgtEl>
                                          <p:spTgt spid="123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292"/>
                                        </p:tgtEl>
                                        <p:attrNameLst>
                                          <p:attrName>style.visibility</p:attrName>
                                        </p:attrNameLst>
                                      </p:cBhvr>
                                      <p:to>
                                        <p:strVal val="visible"/>
                                      </p:to>
                                    </p:set>
                                    <p:animEffect transition="in" filter="wipe(left)">
                                      <p:cBhvr>
                                        <p:cTn id="41" dur="500"/>
                                        <p:tgtEl>
                                          <p:spTgt spid="1229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12296"/>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499"/>
                                          </p:stCondLst>
                                        </p:cTn>
                                        <p:tgtEl>
                                          <p:spTgt spid="12295"/>
                                        </p:tgtEl>
                                        <p:attrNameLst>
                                          <p:attrName>style.visibility</p:attrName>
                                        </p:attrNameLst>
                                      </p:cBhvr>
                                      <p:to>
                                        <p:strVal val="visible"/>
                                      </p:to>
                                    </p:set>
                                  </p:child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499"/>
                                          </p:stCondLst>
                                        </p:cTn>
                                        <p:tgtEl>
                                          <p:spTgt spid="1230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2293"/>
                                        </p:tgtEl>
                                        <p:attrNameLst>
                                          <p:attrName>style.visibility</p:attrName>
                                        </p:attrNameLst>
                                      </p:cBhvr>
                                      <p:to>
                                        <p:strVal val="visible"/>
                                      </p:to>
                                    </p:set>
                                    <p:animEffect transition="in" filter="wipe(left)">
                                      <p:cBhvr>
                                        <p:cTn id="56" dur="500"/>
                                        <p:tgtEl>
                                          <p:spTgt spid="1229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1229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2297"/>
                                        </p:tgtEl>
                                        <p:attrNameLst>
                                          <p:attrName>style.visibility</p:attrName>
                                        </p:attrNameLst>
                                      </p:cBhvr>
                                      <p:to>
                                        <p:strVal val="visible"/>
                                      </p:to>
                                    </p:set>
                                    <p:animEffect transition="in" filter="wipe(left)">
                                      <p:cBhvr>
                                        <p:cTn id="65" dur="500"/>
                                        <p:tgtEl>
                                          <p:spTgt spid="12297"/>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p:bldP spid="12292" grpId="0" animBg="1"/>
      <p:bldP spid="12293" grpId="0" animBg="1"/>
      <p:bldP spid="12294" grpId="0" autoUpdateAnimBg="0"/>
      <p:bldP spid="12295" grpId="0" autoUpdateAnimBg="0"/>
      <p:bldP spid="12296" grpId="0" animBg="1" autoUpdateAnimBg="0"/>
      <p:bldP spid="12297" grpId="0" animBg="1"/>
      <p:bldP spid="12299" grpId="0" autoUpdateAnimBg="0"/>
      <p:bldP spid="12302" grpId="0" animBg="1"/>
      <p:bldP spid="12303" grpId="0" animBg="1"/>
      <p:bldP spid="2" grpId="0"/>
      <p:bldP spid="21"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826" b="10859"/>
          <a:stretch/>
        </p:blipFill>
        <p:spPr bwMode="auto">
          <a:xfrm>
            <a:off x="440432" y="1038279"/>
            <a:ext cx="4419600" cy="2030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06" b="5594"/>
          <a:stretch/>
        </p:blipFill>
        <p:spPr bwMode="auto">
          <a:xfrm>
            <a:off x="683568" y="3999701"/>
            <a:ext cx="2880320" cy="231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86" b="4970"/>
          <a:stretch/>
        </p:blipFill>
        <p:spPr bwMode="auto">
          <a:xfrm>
            <a:off x="4448236" y="3994795"/>
            <a:ext cx="2928059" cy="232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pic>
        <p:nvPicPr>
          <p:cNvPr id="24578" name="Picture 2" descr="http://upload.wikimedia.org/wikipedia/commons/thumb/c/c2/George_Paget_Thomson.jpg/220px-George_Paget_Thomson.jpg"/>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6081" r="6646" b="9537"/>
          <a:stretch/>
        </p:blipFill>
        <p:spPr bwMode="auto">
          <a:xfrm>
            <a:off x="6363306" y="260648"/>
            <a:ext cx="1621670" cy="2376264"/>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5472889" y="2708920"/>
            <a:ext cx="3473670" cy="707886"/>
          </a:xfrm>
          <a:prstGeom prst="rect">
            <a:avLst/>
          </a:prstGeom>
        </p:spPr>
        <p:txBody>
          <a:bodyPr wrap="square">
            <a:spAutoFit/>
          </a:bodyPr>
          <a:lstStyle/>
          <a:p>
            <a:pPr lvl="0" algn="ctr"/>
            <a:r>
              <a:rPr lang="en-GB" sz="2000" dirty="0" smtClean="0">
                <a:solidFill>
                  <a:schemeClr val="tx1">
                    <a:lumMod val="75000"/>
                    <a:lumOff val="25000"/>
                  </a:schemeClr>
                </a:solidFill>
                <a:latin typeface="Cambria"/>
              </a:rPr>
              <a:t>G. P. </a:t>
            </a:r>
            <a:r>
              <a:rPr lang="en-GB" sz="2000" dirty="0">
                <a:solidFill>
                  <a:schemeClr val="tx1">
                    <a:lumMod val="75000"/>
                    <a:lumOff val="25000"/>
                  </a:schemeClr>
                </a:solidFill>
                <a:latin typeface="Cambria"/>
              </a:rPr>
              <a:t>Thomson (</a:t>
            </a:r>
            <a:r>
              <a:rPr lang="en-GB" sz="2000" dirty="0" smtClean="0">
                <a:solidFill>
                  <a:schemeClr val="tx1">
                    <a:lumMod val="75000"/>
                    <a:lumOff val="25000"/>
                  </a:schemeClr>
                </a:solidFill>
                <a:latin typeface="Cambria"/>
              </a:rPr>
              <a:t>1892-1975)</a:t>
            </a:r>
          </a:p>
          <a:p>
            <a:pPr lvl="0" algn="ctr"/>
            <a:r>
              <a:rPr lang="en-GB" sz="2000" dirty="0" smtClean="0">
                <a:solidFill>
                  <a:schemeClr val="tx1">
                    <a:lumMod val="75000"/>
                    <a:lumOff val="25000"/>
                  </a:schemeClr>
                </a:solidFill>
                <a:latin typeface="Cambria"/>
              </a:rPr>
              <a:t>1937: </a:t>
            </a:r>
            <a:r>
              <a:rPr lang="en-GB" sz="2000" dirty="0" err="1" smtClean="0">
                <a:solidFill>
                  <a:schemeClr val="tx1">
                    <a:lumMod val="75000"/>
                    <a:lumOff val="25000"/>
                  </a:schemeClr>
                </a:solidFill>
                <a:latin typeface="Cambria"/>
              </a:rPr>
              <a:t>Nobelova</a:t>
            </a:r>
            <a:r>
              <a:rPr lang="en-GB" sz="2000" dirty="0" smtClean="0">
                <a:solidFill>
                  <a:schemeClr val="tx1">
                    <a:lumMod val="75000"/>
                    <a:lumOff val="25000"/>
                  </a:schemeClr>
                </a:solidFill>
                <a:latin typeface="Cambria"/>
              </a:rPr>
              <a:t> </a:t>
            </a:r>
            <a:r>
              <a:rPr lang="en-GB" sz="2000" dirty="0" err="1" smtClean="0">
                <a:solidFill>
                  <a:schemeClr val="tx1">
                    <a:lumMod val="75000"/>
                    <a:lumOff val="25000"/>
                  </a:schemeClr>
                </a:solidFill>
                <a:latin typeface="Cambria"/>
              </a:rPr>
              <a:t>cena</a:t>
            </a:r>
            <a:r>
              <a:rPr lang="en-GB" sz="2000" dirty="0" smtClean="0">
                <a:solidFill>
                  <a:schemeClr val="tx1">
                    <a:lumMod val="75000"/>
                    <a:lumOff val="25000"/>
                  </a:schemeClr>
                </a:solidFill>
                <a:latin typeface="Cambria"/>
              </a:rPr>
              <a:t> </a:t>
            </a:r>
            <a:r>
              <a:rPr lang="en-GB" sz="2000" dirty="0" err="1" smtClean="0">
                <a:solidFill>
                  <a:schemeClr val="tx1">
                    <a:lumMod val="75000"/>
                    <a:lumOff val="25000"/>
                  </a:schemeClr>
                </a:solidFill>
                <a:latin typeface="Cambria"/>
              </a:rPr>
              <a:t>za</a:t>
            </a:r>
            <a:r>
              <a:rPr lang="en-GB" sz="2000" dirty="0" smtClean="0">
                <a:solidFill>
                  <a:schemeClr val="tx1">
                    <a:lumMod val="75000"/>
                    <a:lumOff val="25000"/>
                  </a:schemeClr>
                </a:solidFill>
                <a:latin typeface="Cambria"/>
              </a:rPr>
              <a:t> </a:t>
            </a:r>
            <a:r>
              <a:rPr lang="en-GB" sz="2000" dirty="0" err="1" smtClean="0">
                <a:solidFill>
                  <a:schemeClr val="tx1">
                    <a:lumMod val="75000"/>
                    <a:lumOff val="25000"/>
                  </a:schemeClr>
                </a:solidFill>
                <a:latin typeface="Cambria"/>
              </a:rPr>
              <a:t>fyziku</a:t>
            </a:r>
            <a:endParaRPr lang="en-GB" sz="2000" dirty="0">
              <a:solidFill>
                <a:schemeClr val="tx1">
                  <a:lumMod val="75000"/>
                  <a:lumOff val="25000"/>
                </a:schemeClr>
              </a:solidFill>
              <a:latin typeface="Cambria"/>
            </a:endParaRPr>
          </a:p>
        </p:txBody>
      </p:sp>
      <p:sp>
        <p:nvSpPr>
          <p:cNvPr id="2" name="Nadpis 1"/>
          <p:cNvSpPr>
            <a:spLocks noGrp="1"/>
          </p:cNvSpPr>
          <p:nvPr>
            <p:ph type="title"/>
          </p:nvPr>
        </p:nvSpPr>
        <p:spPr>
          <a:xfrm>
            <a:off x="457200" y="26695"/>
            <a:ext cx="4817595" cy="1143000"/>
          </a:xfrm>
        </p:spPr>
        <p:txBody>
          <a:bodyPr/>
          <a:lstStyle/>
          <a:p>
            <a:pPr algn="l"/>
            <a:r>
              <a:rPr lang="cs-CZ" dirty="0" smtClean="0"/>
              <a:t>poznámka</a:t>
            </a:r>
            <a:endParaRPr lang="en-GB" dirty="0"/>
          </a:p>
        </p:txBody>
      </p:sp>
      <p:sp>
        <p:nvSpPr>
          <p:cNvPr id="11" name="Obdélník 10"/>
          <p:cNvSpPr/>
          <p:nvPr/>
        </p:nvSpPr>
        <p:spPr>
          <a:xfrm>
            <a:off x="683568" y="3532946"/>
            <a:ext cx="1800200" cy="400110"/>
          </a:xfrm>
          <a:prstGeom prst="rect">
            <a:avLst/>
          </a:prstGeom>
        </p:spPr>
        <p:txBody>
          <a:bodyPr wrap="square">
            <a:spAutoFit/>
          </a:bodyPr>
          <a:lstStyle/>
          <a:p>
            <a:r>
              <a:rPr lang="en-GB" sz="2000" dirty="0" err="1" smtClean="0">
                <a:solidFill>
                  <a:schemeClr val="tx1">
                    <a:lumMod val="75000"/>
                    <a:lumOff val="25000"/>
                  </a:schemeClr>
                </a:solidFill>
                <a:latin typeface="+mn-lt"/>
              </a:rPr>
              <a:t>rtg</a:t>
            </a:r>
            <a:r>
              <a:rPr lang="en-GB" sz="2000" dirty="0" smtClean="0">
                <a:solidFill>
                  <a:schemeClr val="tx1">
                    <a:lumMod val="75000"/>
                    <a:lumOff val="25000"/>
                  </a:schemeClr>
                </a:solidFill>
                <a:latin typeface="+mn-lt"/>
              </a:rPr>
              <a:t> </a:t>
            </a:r>
            <a:r>
              <a:rPr lang="en-GB" sz="2000" dirty="0" err="1" smtClean="0">
                <a:solidFill>
                  <a:schemeClr val="tx1">
                    <a:lumMod val="75000"/>
                    <a:lumOff val="25000"/>
                  </a:schemeClr>
                </a:solidFill>
                <a:latin typeface="+mn-lt"/>
              </a:rPr>
              <a:t>záření</a:t>
            </a:r>
            <a:r>
              <a:rPr lang="en-GB" sz="2000" dirty="0" smtClean="0">
                <a:solidFill>
                  <a:schemeClr val="tx1">
                    <a:lumMod val="75000"/>
                    <a:lumOff val="25000"/>
                  </a:schemeClr>
                </a:solidFill>
                <a:latin typeface="+mn-lt"/>
              </a:rPr>
              <a:t> …</a:t>
            </a:r>
            <a:endParaRPr lang="en-GB" sz="2000" dirty="0">
              <a:solidFill>
                <a:schemeClr val="tx1">
                  <a:lumMod val="75000"/>
                  <a:lumOff val="25000"/>
                </a:schemeClr>
              </a:solidFill>
              <a:latin typeface="+mn-lt"/>
            </a:endParaRPr>
          </a:p>
        </p:txBody>
      </p:sp>
      <p:sp>
        <p:nvSpPr>
          <p:cNvPr id="12" name="Obdélník 11"/>
          <p:cNvSpPr/>
          <p:nvPr/>
        </p:nvSpPr>
        <p:spPr>
          <a:xfrm>
            <a:off x="4716016" y="3536866"/>
            <a:ext cx="2664296" cy="400110"/>
          </a:xfrm>
          <a:prstGeom prst="rect">
            <a:avLst/>
          </a:prstGeom>
        </p:spPr>
        <p:txBody>
          <a:bodyPr wrap="square">
            <a:spAutoFit/>
          </a:bodyPr>
          <a:lstStyle/>
          <a:p>
            <a:pPr algn="r"/>
            <a:r>
              <a:rPr lang="en-GB" sz="2000" dirty="0" smtClean="0">
                <a:solidFill>
                  <a:schemeClr val="tx1">
                    <a:lumMod val="75000"/>
                    <a:lumOff val="25000"/>
                  </a:schemeClr>
                </a:solidFill>
                <a:latin typeface="+mn-lt"/>
              </a:rPr>
              <a:t>… a </a:t>
            </a:r>
            <a:r>
              <a:rPr lang="en-GB" sz="2000" dirty="0" err="1" smtClean="0">
                <a:solidFill>
                  <a:schemeClr val="tx1">
                    <a:lumMod val="75000"/>
                    <a:lumOff val="25000"/>
                  </a:schemeClr>
                </a:solidFill>
                <a:latin typeface="+mn-lt"/>
              </a:rPr>
              <a:t>svazek</a:t>
            </a:r>
            <a:r>
              <a:rPr lang="en-GB" sz="2000" dirty="0" smtClean="0">
                <a:solidFill>
                  <a:schemeClr val="tx1">
                    <a:lumMod val="75000"/>
                    <a:lumOff val="25000"/>
                  </a:schemeClr>
                </a:solidFill>
                <a:latin typeface="+mn-lt"/>
              </a:rPr>
              <a:t> </a:t>
            </a:r>
            <a:r>
              <a:rPr lang="en-GB" sz="2000" dirty="0" err="1" smtClean="0">
                <a:solidFill>
                  <a:schemeClr val="tx1">
                    <a:lumMod val="75000"/>
                    <a:lumOff val="25000"/>
                  </a:schemeClr>
                </a:solidFill>
                <a:latin typeface="+mn-lt"/>
              </a:rPr>
              <a:t>elektronů</a:t>
            </a:r>
            <a:endParaRPr lang="en-GB" sz="2000" dirty="0">
              <a:solidFill>
                <a:schemeClr val="tx1">
                  <a:lumMod val="75000"/>
                  <a:lumOff val="25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4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74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174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457200"/>
            <a:ext cx="6848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lum bright="-6000" contrast="12000"/>
            <a:extLst>
              <a:ext uri="{28A0092B-C50C-407E-A947-70E740481C1C}">
                <a14:useLocalDpi xmlns:a14="http://schemas.microsoft.com/office/drawing/2010/main" val="0"/>
              </a:ext>
            </a:extLst>
          </a:blip>
          <a:srcRect b="12964"/>
          <a:stretch/>
        </p:blipFill>
        <p:spPr bwMode="auto">
          <a:xfrm>
            <a:off x="395536" y="894465"/>
            <a:ext cx="1904752" cy="377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rotWithShape="1">
          <a:blip r:embed="rId3">
            <a:lum bright="-6000" contrast="12000"/>
            <a:extLst>
              <a:ext uri="{28A0092B-C50C-407E-A947-70E740481C1C}">
                <a14:useLocalDpi xmlns:a14="http://schemas.microsoft.com/office/drawing/2010/main" val="0"/>
              </a:ext>
            </a:extLst>
          </a:blip>
          <a:srcRect b="12504"/>
          <a:stretch/>
        </p:blipFill>
        <p:spPr bwMode="auto">
          <a:xfrm>
            <a:off x="2317266" y="894466"/>
            <a:ext cx="1650363" cy="377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p:cNvPicPr>
            <a:picLocks noChangeAspect="1" noChangeArrowheads="1"/>
          </p:cNvPicPr>
          <p:nvPr/>
        </p:nvPicPr>
        <p:blipFill rotWithShape="1">
          <a:blip r:embed="rId4">
            <a:lum bright="-6000" contrast="12000"/>
            <a:extLst>
              <a:ext uri="{28A0092B-C50C-407E-A947-70E740481C1C}">
                <a14:useLocalDpi xmlns:a14="http://schemas.microsoft.com/office/drawing/2010/main" val="0"/>
              </a:ext>
            </a:extLst>
          </a:blip>
          <a:srcRect b="12221"/>
          <a:stretch/>
        </p:blipFill>
        <p:spPr bwMode="auto">
          <a:xfrm>
            <a:off x="4111645" y="894464"/>
            <a:ext cx="1783253" cy="377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p:cNvSpPr>
            <a:spLocks noGrp="1"/>
          </p:cNvSpPr>
          <p:nvPr>
            <p:ph type="title"/>
          </p:nvPr>
        </p:nvSpPr>
        <p:spPr>
          <a:xfrm>
            <a:off x="457200" y="25574"/>
            <a:ext cx="2541588" cy="1143000"/>
          </a:xfrm>
        </p:spPr>
        <p:txBody>
          <a:bodyPr/>
          <a:lstStyle/>
          <a:p>
            <a:pPr algn="l"/>
            <a:r>
              <a:rPr lang="en-GB" dirty="0" err="1" smtClean="0"/>
              <a:t>Hallův</a:t>
            </a:r>
            <a:r>
              <a:rPr lang="en-GB" dirty="0" smtClean="0"/>
              <a:t> </a:t>
            </a:r>
            <a:r>
              <a:rPr lang="en-GB" dirty="0" err="1" smtClean="0"/>
              <a:t>jev</a:t>
            </a:r>
            <a:endParaRPr lang="en-GB" dirty="0"/>
          </a:p>
        </p:txBody>
      </p:sp>
      <mc:AlternateContent xmlns:mc="http://schemas.openxmlformats.org/markup-compatibility/2006" xmlns:a14="http://schemas.microsoft.com/office/drawing/2010/main">
        <mc:Choice Requires="a14">
          <p:sp>
            <p:nvSpPr>
              <p:cNvPr id="12" name="Obdélník 11"/>
              <p:cNvSpPr/>
              <p:nvPr/>
            </p:nvSpPr>
            <p:spPr>
              <a:xfrm>
                <a:off x="1907704" y="5074558"/>
                <a:ext cx="2465621" cy="123476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3600" i="1" smtClean="0">
                          <a:solidFill>
                            <a:schemeClr val="accent1">
                              <a:lumMod val="50000"/>
                            </a:schemeClr>
                          </a:solidFill>
                          <a:latin typeface="Cambria Math"/>
                          <a:ea typeface="Cambria Math"/>
                        </a:rPr>
                        <m:t>𝑛</m:t>
                      </m:r>
                      <m:r>
                        <a:rPr lang="cs-CZ" sz="3600" b="0" i="1" smtClean="0">
                          <a:solidFill>
                            <a:schemeClr val="accent1">
                              <a:lumMod val="50000"/>
                            </a:schemeClr>
                          </a:solidFill>
                          <a:latin typeface="Cambria Math"/>
                          <a:ea typeface="Cambria Math"/>
                        </a:rPr>
                        <m:t>=</m:t>
                      </m:r>
                      <m:f>
                        <m:fPr>
                          <m:ctrlPr>
                            <a:rPr lang="cs-CZ" sz="3600" b="0" i="1" smtClean="0">
                              <a:solidFill>
                                <a:schemeClr val="accent1">
                                  <a:lumMod val="50000"/>
                                </a:schemeClr>
                              </a:solidFill>
                              <a:latin typeface="Cambria Math"/>
                              <a:ea typeface="Cambria Math"/>
                            </a:rPr>
                          </m:ctrlPr>
                        </m:fPr>
                        <m:num>
                          <m:r>
                            <a:rPr lang="cs-CZ" sz="3600" b="0" i="1" smtClean="0">
                              <a:solidFill>
                                <a:schemeClr val="accent1">
                                  <a:lumMod val="50000"/>
                                </a:schemeClr>
                              </a:solidFill>
                              <a:latin typeface="Cambria Math"/>
                              <a:ea typeface="Cambria Math"/>
                            </a:rPr>
                            <m:t>𝐵𝐼𝑑</m:t>
                          </m:r>
                        </m:num>
                        <m:den>
                          <m:sSub>
                            <m:sSubPr>
                              <m:ctrlPr>
                                <a:rPr lang="cs-CZ" sz="3600" b="0" i="1" smtClean="0">
                                  <a:solidFill>
                                    <a:schemeClr val="accent1">
                                      <a:lumMod val="50000"/>
                                    </a:schemeClr>
                                  </a:solidFill>
                                  <a:latin typeface="Cambria Math"/>
                                  <a:ea typeface="Cambria Math"/>
                                </a:rPr>
                              </m:ctrlPr>
                            </m:sSubPr>
                            <m:e>
                              <m:r>
                                <a:rPr lang="cs-CZ" sz="3600" b="0" i="1" smtClean="0">
                                  <a:solidFill>
                                    <a:schemeClr val="accent1">
                                      <a:lumMod val="50000"/>
                                    </a:schemeClr>
                                  </a:solidFill>
                                  <a:latin typeface="Cambria Math"/>
                                  <a:ea typeface="Cambria Math"/>
                                </a:rPr>
                                <m:t>𝑈</m:t>
                              </m:r>
                            </m:e>
                            <m:sub>
                              <m:r>
                                <a:rPr lang="cs-CZ" sz="3600" b="0" i="1" smtClean="0">
                                  <a:solidFill>
                                    <a:schemeClr val="accent1">
                                      <a:lumMod val="50000"/>
                                    </a:schemeClr>
                                  </a:solidFill>
                                  <a:latin typeface="Cambria Math"/>
                                  <a:ea typeface="Cambria Math"/>
                                </a:rPr>
                                <m:t>𝐻</m:t>
                              </m:r>
                            </m:sub>
                          </m:sSub>
                          <m:r>
                            <a:rPr lang="cs-CZ" sz="3600" b="0" i="1" smtClean="0">
                              <a:solidFill>
                                <a:schemeClr val="accent1">
                                  <a:lumMod val="50000"/>
                                </a:schemeClr>
                              </a:solidFill>
                              <a:latin typeface="Cambria Math"/>
                              <a:ea typeface="Cambria Math"/>
                            </a:rPr>
                            <m:t>𝑆𝑄</m:t>
                          </m:r>
                        </m:den>
                      </m:f>
                    </m:oMath>
                  </m:oMathPara>
                </a14:m>
                <a:endParaRPr lang="en-GB" sz="3600" dirty="0">
                  <a:solidFill>
                    <a:schemeClr val="accent1">
                      <a:lumMod val="50000"/>
                    </a:schemeClr>
                  </a:solidFill>
                </a:endParaRPr>
              </a:p>
            </p:txBody>
          </p:sp>
        </mc:Choice>
        <mc:Fallback xmlns="">
          <p:sp>
            <p:nvSpPr>
              <p:cNvPr id="12" name="Obdélník 11"/>
              <p:cNvSpPr>
                <a:spLocks noRot="1" noChangeAspect="1" noMove="1" noResize="1" noEditPoints="1" noAdjustHandles="1" noChangeArrowheads="1" noChangeShapeType="1" noTextEdit="1"/>
              </p:cNvSpPr>
              <p:nvPr/>
            </p:nvSpPr>
            <p:spPr>
              <a:xfrm>
                <a:off x="1907704" y="5074558"/>
                <a:ext cx="2465621" cy="1234762"/>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bdélník 12"/>
              <p:cNvSpPr/>
              <p:nvPr/>
            </p:nvSpPr>
            <p:spPr>
              <a:xfrm>
                <a:off x="6300192" y="1618174"/>
                <a:ext cx="2645133" cy="1017523"/>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cs-CZ" sz="3200" b="0" i="1" smtClean="0">
                          <a:solidFill>
                            <a:schemeClr val="accent1">
                              <a:lumMod val="50000"/>
                            </a:schemeClr>
                          </a:solidFill>
                          <a:latin typeface="Cambria Math"/>
                          <a:ea typeface="Cambria Math"/>
                        </a:rPr>
                        <m:t>𝐵</m:t>
                      </m:r>
                      <m:r>
                        <a:rPr lang="cs-CZ" sz="3200" b="0" i="1" smtClean="0">
                          <a:solidFill>
                            <a:schemeClr val="accent1">
                              <a:lumMod val="50000"/>
                            </a:schemeClr>
                          </a:solidFill>
                          <a:latin typeface="Cambria Math"/>
                          <a:ea typeface="Cambria Math"/>
                        </a:rPr>
                        <m:t>=</m:t>
                      </m:r>
                      <m:f>
                        <m:fPr>
                          <m:ctrlPr>
                            <a:rPr lang="cs-CZ" sz="3200" b="0" i="1" smtClean="0">
                              <a:solidFill>
                                <a:schemeClr val="accent1">
                                  <a:lumMod val="50000"/>
                                </a:schemeClr>
                              </a:solidFill>
                              <a:latin typeface="Cambria Math"/>
                              <a:ea typeface="Cambria Math"/>
                            </a:rPr>
                          </m:ctrlPr>
                        </m:fPr>
                        <m:num>
                          <m:r>
                            <a:rPr lang="cs-CZ" sz="3200" b="0" i="1" smtClean="0">
                              <a:solidFill>
                                <a:schemeClr val="accent1">
                                  <a:lumMod val="50000"/>
                                </a:schemeClr>
                              </a:solidFill>
                              <a:latin typeface="Cambria Math"/>
                              <a:ea typeface="Cambria Math"/>
                            </a:rPr>
                            <m:t>𝑛𝑄𝑆</m:t>
                          </m:r>
                        </m:num>
                        <m:den>
                          <m:r>
                            <a:rPr lang="cs-CZ" sz="3200" b="0" i="1" smtClean="0">
                              <a:solidFill>
                                <a:schemeClr val="accent1">
                                  <a:lumMod val="50000"/>
                                </a:schemeClr>
                              </a:solidFill>
                              <a:latin typeface="Cambria Math"/>
                              <a:ea typeface="Cambria Math"/>
                            </a:rPr>
                            <m:t>𝐼𝑑</m:t>
                          </m:r>
                        </m:den>
                      </m:f>
                      <m:sSub>
                        <m:sSubPr>
                          <m:ctrlPr>
                            <a:rPr lang="cs-CZ" sz="3200" i="1">
                              <a:solidFill>
                                <a:schemeClr val="accent1">
                                  <a:lumMod val="50000"/>
                                </a:schemeClr>
                              </a:solidFill>
                              <a:latin typeface="Cambria Math"/>
                              <a:ea typeface="Cambria Math"/>
                            </a:rPr>
                          </m:ctrlPr>
                        </m:sSubPr>
                        <m:e>
                          <m:r>
                            <a:rPr lang="cs-CZ" sz="3200" i="1">
                              <a:solidFill>
                                <a:schemeClr val="accent1">
                                  <a:lumMod val="50000"/>
                                </a:schemeClr>
                              </a:solidFill>
                              <a:latin typeface="Cambria Math"/>
                              <a:ea typeface="Cambria Math"/>
                            </a:rPr>
                            <m:t>𝑈</m:t>
                          </m:r>
                        </m:e>
                        <m:sub>
                          <m:r>
                            <a:rPr lang="cs-CZ" sz="3200" i="1">
                              <a:solidFill>
                                <a:schemeClr val="accent1">
                                  <a:lumMod val="50000"/>
                                </a:schemeClr>
                              </a:solidFill>
                              <a:latin typeface="Cambria Math"/>
                              <a:ea typeface="Cambria Math"/>
                            </a:rPr>
                            <m:t>𝐻</m:t>
                          </m:r>
                        </m:sub>
                      </m:sSub>
                    </m:oMath>
                  </m:oMathPara>
                </a14:m>
                <a:endParaRPr lang="en-GB" sz="3200" dirty="0">
                  <a:solidFill>
                    <a:schemeClr val="accent1">
                      <a:lumMod val="50000"/>
                    </a:schemeClr>
                  </a:solidFill>
                </a:endParaRPr>
              </a:p>
            </p:txBody>
          </p:sp>
        </mc:Choice>
        <mc:Fallback xmlns="">
          <p:sp>
            <p:nvSpPr>
              <p:cNvPr id="13" name="Obdélník 12"/>
              <p:cNvSpPr>
                <a:spLocks noRot="1" noChangeAspect="1" noMove="1" noResize="1" noEditPoints="1" noAdjustHandles="1" noChangeArrowheads="1" noChangeShapeType="1" noTextEdit="1"/>
              </p:cNvSpPr>
              <p:nvPr/>
            </p:nvSpPr>
            <p:spPr>
              <a:xfrm>
                <a:off x="6300192" y="1618174"/>
                <a:ext cx="2645133" cy="1017523"/>
              </a:xfrm>
              <a:prstGeom prst="rect">
                <a:avLst/>
              </a:prstGeom>
              <a:blipFill rotWithShape="1">
                <a:blip r:embed="rId6"/>
                <a:stretch>
                  <a:fillRect/>
                </a:stretch>
              </a:blipFill>
            </p:spPr>
            <p:txBody>
              <a:bodyPr/>
              <a:lstStyle/>
              <a:p>
                <a:r>
                  <a:rPr lang="en-GB">
                    <a:noFill/>
                  </a:rPr>
                  <a:t> </a:t>
                </a:r>
              </a:p>
            </p:txBody>
          </p:sp>
        </mc:Fallback>
      </mc:AlternateContent>
      <p:grpSp>
        <p:nvGrpSpPr>
          <p:cNvPr id="5" name="Skupina 4"/>
          <p:cNvGrpSpPr/>
          <p:nvPr/>
        </p:nvGrpSpPr>
        <p:grpSpPr>
          <a:xfrm>
            <a:off x="6228184" y="2636912"/>
            <a:ext cx="2699792" cy="3263330"/>
            <a:chOff x="6228184" y="2924944"/>
            <a:chExt cx="2699792" cy="3263330"/>
          </a:xfrm>
        </p:grpSpPr>
        <p:grpSp>
          <p:nvGrpSpPr>
            <p:cNvPr id="2" name="Group 9"/>
            <p:cNvGrpSpPr>
              <a:grpSpLocks/>
            </p:cNvGrpSpPr>
            <p:nvPr/>
          </p:nvGrpSpPr>
          <p:grpSpPr bwMode="auto">
            <a:xfrm>
              <a:off x="6228184" y="2924944"/>
              <a:ext cx="2699792" cy="3263330"/>
              <a:chOff x="4422" y="0"/>
              <a:chExt cx="1270" cy="1570"/>
            </a:xfrm>
          </p:grpSpPr>
          <p:sp>
            <p:nvSpPr>
              <p:cNvPr id="33801" name="Rectangle 8"/>
              <p:cNvSpPr>
                <a:spLocks noChangeArrowheads="1"/>
              </p:cNvSpPr>
              <p:nvPr/>
            </p:nvSpPr>
            <p:spPr bwMode="auto">
              <a:xfrm>
                <a:off x="4422" y="0"/>
                <a:ext cx="1270" cy="1570"/>
              </a:xfrm>
              <a:prstGeom prst="rect">
                <a:avLst/>
              </a:prstGeom>
              <a:solidFill>
                <a:schemeClr val="bg1"/>
              </a:solidFill>
              <a:ln w="9525">
                <a:solidFill>
                  <a:schemeClr val="bg1"/>
                </a:solidFill>
                <a:miter lim="800000"/>
                <a:headEnd/>
                <a:tailEnd/>
              </a:ln>
            </p:spPr>
            <p:txBody>
              <a:bodyPr wrap="none" anchor="ctr"/>
              <a:lstStyle/>
              <a:p>
                <a:endParaRPr lang="cs-CZ"/>
              </a:p>
            </p:txBody>
          </p:sp>
          <p:pic>
            <p:nvPicPr>
              <p:cNvPr id="33802" name="Picture 7" descr="hall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3" y="49"/>
                <a:ext cx="1152" cy="14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4" name="Ovál 3"/>
                <p:cNvSpPr/>
                <p:nvPr/>
              </p:nvSpPr>
              <p:spPr>
                <a:xfrm>
                  <a:off x="7236296" y="3098801"/>
                  <a:ext cx="504056" cy="474215"/>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cs-CZ" sz="2000" i="1">
                                <a:solidFill>
                                  <a:schemeClr val="accent1">
                                    <a:lumMod val="50000"/>
                                  </a:schemeClr>
                                </a:solidFill>
                                <a:latin typeface="Cambria Math"/>
                                <a:ea typeface="Cambria Math"/>
                              </a:rPr>
                            </m:ctrlPr>
                          </m:sSubPr>
                          <m:e>
                            <m:r>
                              <a:rPr lang="cs-CZ" sz="2000" i="1">
                                <a:solidFill>
                                  <a:schemeClr val="accent1">
                                    <a:lumMod val="50000"/>
                                  </a:schemeClr>
                                </a:solidFill>
                                <a:latin typeface="Cambria Math"/>
                                <a:ea typeface="Cambria Math"/>
                              </a:rPr>
                              <m:t>𝑈</m:t>
                            </m:r>
                          </m:e>
                          <m:sub>
                            <m:r>
                              <a:rPr lang="cs-CZ" sz="2000" i="1">
                                <a:solidFill>
                                  <a:schemeClr val="accent1">
                                    <a:lumMod val="50000"/>
                                  </a:schemeClr>
                                </a:solidFill>
                                <a:latin typeface="Cambria Math"/>
                                <a:ea typeface="Cambria Math"/>
                              </a:rPr>
                              <m:t>𝐻</m:t>
                            </m:r>
                          </m:sub>
                        </m:sSub>
                      </m:oMath>
                    </m:oMathPara>
                  </a14:m>
                  <a:endParaRPr lang="en-GB" sz="2000" dirty="0"/>
                </a:p>
              </p:txBody>
            </p:sp>
          </mc:Choice>
          <mc:Fallback xmlns="">
            <p:sp>
              <p:nvSpPr>
                <p:cNvPr id="4" name="Ovál 3"/>
                <p:cNvSpPr>
                  <a:spLocks noRot="1" noChangeAspect="1" noMove="1" noResize="1" noEditPoints="1" noAdjustHandles="1" noChangeArrowheads="1" noChangeShapeType="1" noTextEdit="1"/>
                </p:cNvSpPr>
                <p:nvPr/>
              </p:nvSpPr>
              <p:spPr>
                <a:xfrm>
                  <a:off x="7236296" y="3098801"/>
                  <a:ext cx="504056" cy="474215"/>
                </a:xfrm>
                <a:prstGeom prst="ellipse">
                  <a:avLst/>
                </a:prstGeom>
                <a:blipFill rotWithShape="1">
                  <a:blip r:embed="rId8"/>
                  <a:stretch>
                    <a:fillRect l="-2326"/>
                  </a:stretch>
                </a:blipFill>
                <a:ln>
                  <a:solidFill>
                    <a:schemeClr val="tx1"/>
                  </a:solidFill>
                </a:ln>
              </p:spPr>
              <p:txBody>
                <a:bodyPr/>
                <a:lstStyle/>
                <a:p>
                  <a:r>
                    <a:rPr lang="en-GB">
                      <a:noFill/>
                    </a:rPr>
                    <a:t> </a:t>
                  </a:r>
                </a:p>
              </p:txBody>
            </p:sp>
          </mc:Fallback>
        </mc:AlternateContent>
      </p:grpSp>
      <p:pic>
        <p:nvPicPr>
          <p:cNvPr id="14" name="Picture 5" descr="E:\VaV\Publikace_nase\Rozdelane\logo_cz_noblTrans.png"/>
          <p:cNvPicPr>
            <a:picLocks noChangeAspect="1" noChangeArrowheads="1"/>
          </p:cNvPicPr>
          <p:nvPr/>
        </p:nvPicPr>
        <p:blipFill>
          <a:blip r:embed="rId9"/>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3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3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1536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19200"/>
            <a:ext cx="4653832" cy="4759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5561062" y="5517232"/>
            <a:ext cx="3384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a:solidFill>
                  <a:schemeClr val="tx1">
                    <a:lumMod val="75000"/>
                    <a:lumOff val="25000"/>
                  </a:schemeClr>
                </a:solidFill>
                <a:latin typeface="+mn-lt"/>
              </a:rPr>
              <a:t>cyklotronová frekvence</a:t>
            </a:r>
          </a:p>
        </p:txBody>
      </p:sp>
      <p:sp>
        <p:nvSpPr>
          <p:cNvPr id="18444" name="Text Box 12"/>
          <p:cNvSpPr txBox="1">
            <a:spLocks noChangeArrowheads="1"/>
          </p:cNvSpPr>
          <p:nvPr/>
        </p:nvSpPr>
        <p:spPr bwMode="auto">
          <a:xfrm>
            <a:off x="5553422" y="3668365"/>
            <a:ext cx="27778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a:solidFill>
                  <a:schemeClr val="tx1">
                    <a:lumMod val="75000"/>
                    <a:lumOff val="25000"/>
                  </a:schemeClr>
                </a:solidFill>
                <a:latin typeface="+mn-lt"/>
              </a:rPr>
              <a:t>poloměr trajektorie</a:t>
            </a:r>
          </a:p>
        </p:txBody>
      </p:sp>
      <p:sp>
        <p:nvSpPr>
          <p:cNvPr id="2" name="Nadpis 1"/>
          <p:cNvSpPr>
            <a:spLocks noGrp="1"/>
          </p:cNvSpPr>
          <p:nvPr>
            <p:ph type="title"/>
          </p:nvPr>
        </p:nvSpPr>
        <p:spPr>
          <a:xfrm>
            <a:off x="457200" y="-27384"/>
            <a:ext cx="8507288" cy="1143000"/>
          </a:xfrm>
        </p:spPr>
        <p:txBody>
          <a:bodyPr>
            <a:normAutofit fontScale="90000"/>
          </a:bodyPr>
          <a:lstStyle/>
          <a:p>
            <a:pPr algn="l"/>
            <a:r>
              <a:rPr lang="cs-CZ" dirty="0" smtClean="0"/>
              <a:t>pohyb po kružnici v magnetickém poli</a:t>
            </a:r>
            <a:endParaRPr lang="en-GB" dirty="0"/>
          </a:p>
        </p:txBody>
      </p:sp>
      <mc:AlternateContent xmlns:mc="http://schemas.openxmlformats.org/markup-compatibility/2006" xmlns:a14="http://schemas.microsoft.com/office/drawing/2010/main">
        <mc:Choice Requires="a14">
          <p:sp>
            <p:nvSpPr>
              <p:cNvPr id="11" name="Obdélník 10"/>
              <p:cNvSpPr/>
              <p:nvPr/>
            </p:nvSpPr>
            <p:spPr>
              <a:xfrm>
                <a:off x="5561062" y="1181100"/>
                <a:ext cx="2006587" cy="57547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cs-CZ" sz="2800" i="1" smtClean="0">
                              <a:solidFill>
                                <a:schemeClr val="tx1">
                                  <a:lumMod val="75000"/>
                                  <a:lumOff val="25000"/>
                                </a:schemeClr>
                              </a:solidFill>
                              <a:latin typeface="Cambria Math"/>
                              <a:ea typeface="Cambria Math"/>
                            </a:rPr>
                          </m:ctrlPr>
                        </m:sSubPr>
                        <m:e>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𝐹</m:t>
                              </m:r>
                            </m:e>
                          </m:acc>
                        </m:e>
                        <m:sub>
                          <m:r>
                            <a:rPr lang="cs-CZ" sz="2800" b="0" i="1" smtClean="0">
                              <a:solidFill>
                                <a:schemeClr val="tx1">
                                  <a:lumMod val="75000"/>
                                  <a:lumOff val="25000"/>
                                </a:schemeClr>
                              </a:solidFill>
                              <a:latin typeface="Cambria Math"/>
                              <a:ea typeface="Cambria Math"/>
                            </a:rPr>
                            <m:t>𝐵</m:t>
                          </m:r>
                        </m:sub>
                      </m:sSub>
                      <m:r>
                        <a:rPr lang="cs-CZ" sz="2800" i="1">
                          <a:solidFill>
                            <a:schemeClr val="tx1">
                              <a:lumMod val="75000"/>
                              <a:lumOff val="25000"/>
                            </a:schemeClr>
                          </a:solidFill>
                          <a:latin typeface="Cambria Math"/>
                          <a:ea typeface="Cambria Math"/>
                        </a:rPr>
                        <m:t>=</m:t>
                      </m:r>
                      <m:r>
                        <a:rPr lang="cs-CZ" sz="2800" b="0" i="1" smtClean="0">
                          <a:solidFill>
                            <a:schemeClr val="tx1">
                              <a:lumMod val="75000"/>
                              <a:lumOff val="25000"/>
                            </a:schemeClr>
                          </a:solidFill>
                          <a:latin typeface="Cambria Math"/>
                          <a:ea typeface="Cambria Math"/>
                        </a:rPr>
                        <m:t>𝑚</m:t>
                      </m:r>
                      <m:sSub>
                        <m:sSubPr>
                          <m:ctrlPr>
                            <a:rPr lang="cs-CZ" sz="2800" i="1">
                              <a:solidFill>
                                <a:schemeClr val="tx1">
                                  <a:lumMod val="75000"/>
                                  <a:lumOff val="25000"/>
                                </a:schemeClr>
                              </a:solidFill>
                              <a:latin typeface="Cambria Math"/>
                              <a:ea typeface="Cambria Math"/>
                            </a:rPr>
                          </m:ctrlPr>
                        </m:sSubPr>
                        <m:e>
                          <m:acc>
                            <m:accPr>
                              <m:chr m:val="⃗"/>
                              <m:ctrlPr>
                                <a:rPr lang="cs-CZ" sz="2800" i="1">
                                  <a:solidFill>
                                    <a:schemeClr val="tx1">
                                      <a:lumMod val="75000"/>
                                      <a:lumOff val="25000"/>
                                    </a:schemeClr>
                                  </a:solidFill>
                                  <a:latin typeface="Cambria Math"/>
                                  <a:ea typeface="Cambria Math"/>
                                </a:rPr>
                              </m:ctrlPr>
                            </m:accPr>
                            <m:e>
                              <m:r>
                                <a:rPr lang="cs-CZ" sz="2800" b="0" i="1" smtClean="0">
                                  <a:solidFill>
                                    <a:schemeClr val="tx1">
                                      <a:lumMod val="75000"/>
                                      <a:lumOff val="25000"/>
                                    </a:schemeClr>
                                  </a:solidFill>
                                  <a:latin typeface="Cambria Math"/>
                                  <a:ea typeface="Cambria Math"/>
                                </a:rPr>
                                <m:t>𝑎</m:t>
                              </m:r>
                            </m:e>
                          </m:acc>
                        </m:e>
                        <m:sub>
                          <m:r>
                            <a:rPr lang="cs-CZ" sz="2800" b="0" i="1" smtClean="0">
                              <a:solidFill>
                                <a:schemeClr val="tx1">
                                  <a:lumMod val="75000"/>
                                  <a:lumOff val="25000"/>
                                </a:schemeClr>
                              </a:solidFill>
                              <a:latin typeface="Cambria Math"/>
                              <a:ea typeface="Cambria Math"/>
                            </a:rPr>
                            <m:t>𝑛</m:t>
                          </m:r>
                        </m:sub>
                      </m:sSub>
                    </m:oMath>
                  </m:oMathPara>
                </a14:m>
                <a:endParaRPr lang="en-GB" sz="2800" b="1" dirty="0">
                  <a:solidFill>
                    <a:schemeClr val="accent1">
                      <a:lumMod val="50000"/>
                    </a:schemeClr>
                  </a:solidFill>
                </a:endParaRPr>
              </a:p>
            </p:txBody>
          </p:sp>
        </mc:Choice>
        <mc:Fallback xmlns="">
          <p:sp>
            <p:nvSpPr>
              <p:cNvPr id="11" name="Obdélník 10"/>
              <p:cNvSpPr>
                <a:spLocks noRot="1" noChangeAspect="1" noMove="1" noResize="1" noEditPoints="1" noAdjustHandles="1" noChangeArrowheads="1" noChangeShapeType="1" noTextEdit="1"/>
              </p:cNvSpPr>
              <p:nvPr/>
            </p:nvSpPr>
            <p:spPr>
              <a:xfrm>
                <a:off x="5561062" y="1181100"/>
                <a:ext cx="2006587" cy="575479"/>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bdélník 11"/>
              <p:cNvSpPr/>
              <p:nvPr/>
            </p:nvSpPr>
            <p:spPr>
              <a:xfrm>
                <a:off x="5527268" y="1805369"/>
                <a:ext cx="2040382" cy="95410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2800" b="0" i="1" smtClean="0">
                          <a:solidFill>
                            <a:schemeClr val="tx1">
                              <a:lumMod val="75000"/>
                              <a:lumOff val="25000"/>
                            </a:schemeClr>
                          </a:solidFill>
                          <a:latin typeface="Cambria Math"/>
                          <a:ea typeface="Cambria Math"/>
                        </a:rPr>
                        <m:t>𝑄𝑣𝐵</m:t>
                      </m:r>
                      <m:r>
                        <a:rPr lang="cs-CZ" sz="2800" b="0" i="1" smtClean="0">
                          <a:solidFill>
                            <a:schemeClr val="tx1">
                              <a:lumMod val="75000"/>
                              <a:lumOff val="25000"/>
                            </a:schemeClr>
                          </a:solidFill>
                          <a:latin typeface="Cambria Math"/>
                          <a:ea typeface="Cambria Math"/>
                        </a:rPr>
                        <m:t>=</m:t>
                      </m:r>
                      <m:f>
                        <m:fPr>
                          <m:ctrlPr>
                            <a:rPr lang="cs-CZ" sz="2800" b="0" i="1" smtClean="0">
                              <a:solidFill>
                                <a:schemeClr val="tx1">
                                  <a:lumMod val="75000"/>
                                  <a:lumOff val="25000"/>
                                </a:schemeClr>
                              </a:solidFill>
                              <a:latin typeface="Cambria Math"/>
                              <a:ea typeface="Cambria Math"/>
                            </a:rPr>
                          </m:ctrlPr>
                        </m:fPr>
                        <m:num>
                          <m:r>
                            <a:rPr lang="cs-CZ" sz="2800" b="0" i="1" smtClean="0">
                              <a:solidFill>
                                <a:schemeClr val="tx1">
                                  <a:lumMod val="75000"/>
                                  <a:lumOff val="25000"/>
                                </a:schemeClr>
                              </a:solidFill>
                              <a:latin typeface="Cambria Math"/>
                              <a:ea typeface="Cambria Math"/>
                            </a:rPr>
                            <m:t>𝑚</m:t>
                          </m:r>
                          <m:sSup>
                            <m:sSupPr>
                              <m:ctrlPr>
                                <a:rPr lang="cs-CZ" sz="2800" b="0" i="1" smtClean="0">
                                  <a:solidFill>
                                    <a:schemeClr val="tx1">
                                      <a:lumMod val="75000"/>
                                      <a:lumOff val="25000"/>
                                    </a:schemeClr>
                                  </a:solidFill>
                                  <a:latin typeface="Cambria Math"/>
                                  <a:ea typeface="Cambria Math"/>
                                </a:rPr>
                              </m:ctrlPr>
                            </m:sSupPr>
                            <m:e>
                              <m:r>
                                <a:rPr lang="cs-CZ" sz="2800" b="0" i="1" smtClean="0">
                                  <a:solidFill>
                                    <a:schemeClr val="tx1">
                                      <a:lumMod val="75000"/>
                                      <a:lumOff val="25000"/>
                                    </a:schemeClr>
                                  </a:solidFill>
                                  <a:latin typeface="Cambria Math"/>
                                  <a:ea typeface="Cambria Math"/>
                                </a:rPr>
                                <m:t>𝑣</m:t>
                              </m:r>
                            </m:e>
                            <m:sup>
                              <m:r>
                                <a:rPr lang="cs-CZ" sz="2800" b="0" i="1" smtClean="0">
                                  <a:solidFill>
                                    <a:schemeClr val="tx1">
                                      <a:lumMod val="75000"/>
                                      <a:lumOff val="25000"/>
                                    </a:schemeClr>
                                  </a:solidFill>
                                  <a:latin typeface="Cambria Math"/>
                                  <a:ea typeface="Cambria Math"/>
                                </a:rPr>
                                <m:t>2</m:t>
                              </m:r>
                            </m:sup>
                          </m:sSup>
                        </m:num>
                        <m:den>
                          <m:r>
                            <a:rPr lang="cs-CZ" sz="2800" b="0" i="1" smtClean="0">
                              <a:solidFill>
                                <a:schemeClr val="tx1">
                                  <a:lumMod val="75000"/>
                                  <a:lumOff val="25000"/>
                                </a:schemeClr>
                              </a:solidFill>
                              <a:latin typeface="Cambria Math"/>
                              <a:ea typeface="Cambria Math"/>
                            </a:rPr>
                            <m:t>𝑟</m:t>
                          </m:r>
                        </m:den>
                      </m:f>
                    </m:oMath>
                  </m:oMathPara>
                </a14:m>
                <a:endParaRPr lang="en-GB" sz="2800" dirty="0">
                  <a:solidFill>
                    <a:schemeClr val="tx1">
                      <a:lumMod val="75000"/>
                      <a:lumOff val="25000"/>
                    </a:schemeClr>
                  </a:solidFill>
                </a:endParaRPr>
              </a:p>
            </p:txBody>
          </p:sp>
        </mc:Choice>
        <mc:Fallback xmlns="">
          <p:sp>
            <p:nvSpPr>
              <p:cNvPr id="12" name="Obdélník 11"/>
              <p:cNvSpPr>
                <a:spLocks noRot="1" noChangeAspect="1" noMove="1" noResize="1" noEditPoints="1" noAdjustHandles="1" noChangeArrowheads="1" noChangeShapeType="1" noTextEdit="1"/>
              </p:cNvSpPr>
              <p:nvPr/>
            </p:nvSpPr>
            <p:spPr>
              <a:xfrm>
                <a:off x="5527268" y="1805369"/>
                <a:ext cx="2040382" cy="954107"/>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bdélník 12"/>
              <p:cNvSpPr/>
              <p:nvPr/>
            </p:nvSpPr>
            <p:spPr>
              <a:xfrm>
                <a:off x="5565367" y="2821915"/>
                <a:ext cx="1526913" cy="89511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2800" b="0" i="1" smtClean="0">
                          <a:solidFill>
                            <a:schemeClr val="tx1">
                              <a:lumMod val="75000"/>
                              <a:lumOff val="25000"/>
                            </a:schemeClr>
                          </a:solidFill>
                          <a:latin typeface="Cambria Math"/>
                          <a:ea typeface="Cambria Math"/>
                        </a:rPr>
                        <m:t>𝑟</m:t>
                      </m:r>
                      <m:r>
                        <a:rPr lang="cs-CZ" sz="2800" b="0" i="1" smtClean="0">
                          <a:solidFill>
                            <a:schemeClr val="tx1">
                              <a:lumMod val="75000"/>
                              <a:lumOff val="25000"/>
                            </a:schemeClr>
                          </a:solidFill>
                          <a:latin typeface="Cambria Math"/>
                          <a:ea typeface="Cambria Math"/>
                        </a:rPr>
                        <m:t>=</m:t>
                      </m:r>
                      <m:f>
                        <m:fPr>
                          <m:ctrlPr>
                            <a:rPr lang="cs-CZ" sz="2800" b="0" i="1" smtClean="0">
                              <a:solidFill>
                                <a:schemeClr val="tx1">
                                  <a:lumMod val="75000"/>
                                  <a:lumOff val="25000"/>
                                </a:schemeClr>
                              </a:solidFill>
                              <a:latin typeface="Cambria Math"/>
                              <a:ea typeface="Cambria Math"/>
                            </a:rPr>
                          </m:ctrlPr>
                        </m:fPr>
                        <m:num>
                          <m:r>
                            <a:rPr lang="cs-CZ" sz="2800" b="0" i="1" smtClean="0">
                              <a:solidFill>
                                <a:schemeClr val="tx1">
                                  <a:lumMod val="75000"/>
                                  <a:lumOff val="25000"/>
                                </a:schemeClr>
                              </a:solidFill>
                              <a:latin typeface="Cambria Math"/>
                              <a:ea typeface="Cambria Math"/>
                            </a:rPr>
                            <m:t>𝑚𝑣</m:t>
                          </m:r>
                        </m:num>
                        <m:den>
                          <m:r>
                            <a:rPr lang="cs-CZ" sz="2800" b="0" i="1" smtClean="0">
                              <a:solidFill>
                                <a:schemeClr val="tx1">
                                  <a:lumMod val="75000"/>
                                  <a:lumOff val="25000"/>
                                </a:schemeClr>
                              </a:solidFill>
                              <a:latin typeface="Cambria Math"/>
                              <a:ea typeface="Cambria Math"/>
                            </a:rPr>
                            <m:t>𝑄𝐵</m:t>
                          </m:r>
                        </m:den>
                      </m:f>
                    </m:oMath>
                  </m:oMathPara>
                </a14:m>
                <a:endParaRPr lang="en-GB" sz="2800" dirty="0">
                  <a:solidFill>
                    <a:schemeClr val="tx1">
                      <a:lumMod val="75000"/>
                      <a:lumOff val="25000"/>
                    </a:schemeClr>
                  </a:solidFill>
                </a:endParaRPr>
              </a:p>
            </p:txBody>
          </p:sp>
        </mc:Choice>
        <mc:Fallback xmlns="">
          <p:sp>
            <p:nvSpPr>
              <p:cNvPr id="13" name="Obdélník 12"/>
              <p:cNvSpPr>
                <a:spLocks noRot="1" noChangeAspect="1" noMove="1" noResize="1" noEditPoints="1" noAdjustHandles="1" noChangeArrowheads="1" noChangeShapeType="1" noTextEdit="1"/>
              </p:cNvSpPr>
              <p:nvPr/>
            </p:nvSpPr>
            <p:spPr>
              <a:xfrm>
                <a:off x="5565367" y="2821915"/>
                <a:ext cx="1526913" cy="895117"/>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bdélník 13"/>
              <p:cNvSpPr/>
              <p:nvPr/>
            </p:nvSpPr>
            <p:spPr>
              <a:xfrm>
                <a:off x="5633070" y="4399012"/>
                <a:ext cx="1934580" cy="113306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14:m>
                  <m:oMathPara xmlns:m="http://schemas.openxmlformats.org/officeDocument/2006/math">
                    <m:oMathParaPr>
                      <m:jc m:val="left"/>
                    </m:oMathParaPr>
                    <m:oMath xmlns:m="http://schemas.openxmlformats.org/officeDocument/2006/math">
                      <m:sSub>
                        <m:sSubPr>
                          <m:ctrlPr>
                            <a:rPr lang="cs-CZ" sz="3600" b="0" i="1" smtClean="0">
                              <a:solidFill>
                                <a:schemeClr val="tx1">
                                  <a:lumMod val="75000"/>
                                  <a:lumOff val="25000"/>
                                </a:schemeClr>
                              </a:solidFill>
                              <a:latin typeface="Cambria Math"/>
                              <a:ea typeface="Cambria Math"/>
                            </a:rPr>
                          </m:ctrlPr>
                        </m:sSubPr>
                        <m:e>
                          <m:r>
                            <a:rPr lang="cs-CZ" sz="3600" b="0" i="1" smtClean="0">
                              <a:solidFill>
                                <a:schemeClr val="tx1">
                                  <a:lumMod val="75000"/>
                                  <a:lumOff val="25000"/>
                                </a:schemeClr>
                              </a:solidFill>
                              <a:latin typeface="Cambria Math"/>
                              <a:ea typeface="Cambria Math"/>
                            </a:rPr>
                            <m:t>𝜔</m:t>
                          </m:r>
                        </m:e>
                        <m:sub>
                          <m:r>
                            <a:rPr lang="cs-CZ" sz="3600" b="0" i="1" smtClean="0">
                              <a:solidFill>
                                <a:schemeClr val="tx1">
                                  <a:lumMod val="75000"/>
                                  <a:lumOff val="25000"/>
                                </a:schemeClr>
                              </a:solidFill>
                              <a:latin typeface="Cambria Math"/>
                              <a:ea typeface="Cambria Math"/>
                            </a:rPr>
                            <m:t>𝑐</m:t>
                          </m:r>
                        </m:sub>
                      </m:sSub>
                      <m:r>
                        <a:rPr lang="cs-CZ" sz="3600" b="0" i="1" smtClean="0">
                          <a:solidFill>
                            <a:schemeClr val="tx1">
                              <a:lumMod val="75000"/>
                              <a:lumOff val="25000"/>
                            </a:schemeClr>
                          </a:solidFill>
                          <a:latin typeface="Cambria Math"/>
                          <a:ea typeface="Cambria Math"/>
                        </a:rPr>
                        <m:t>=</m:t>
                      </m:r>
                      <m:f>
                        <m:fPr>
                          <m:ctrlPr>
                            <a:rPr lang="cs-CZ" sz="3600" b="0" i="1" smtClean="0">
                              <a:solidFill>
                                <a:schemeClr val="tx1">
                                  <a:lumMod val="75000"/>
                                  <a:lumOff val="25000"/>
                                </a:schemeClr>
                              </a:solidFill>
                              <a:latin typeface="Cambria Math"/>
                              <a:ea typeface="Cambria Math"/>
                            </a:rPr>
                          </m:ctrlPr>
                        </m:fPr>
                        <m:num>
                          <m:r>
                            <a:rPr lang="cs-CZ" sz="3600" b="0" i="1" smtClean="0">
                              <a:solidFill>
                                <a:schemeClr val="tx1">
                                  <a:lumMod val="75000"/>
                                  <a:lumOff val="25000"/>
                                </a:schemeClr>
                              </a:solidFill>
                              <a:latin typeface="Cambria Math"/>
                              <a:ea typeface="Cambria Math"/>
                            </a:rPr>
                            <m:t>𝑄𝐵</m:t>
                          </m:r>
                        </m:num>
                        <m:den>
                          <m:r>
                            <a:rPr lang="cs-CZ" sz="3600" b="0" i="1" smtClean="0">
                              <a:solidFill>
                                <a:schemeClr val="tx1">
                                  <a:lumMod val="75000"/>
                                  <a:lumOff val="25000"/>
                                </a:schemeClr>
                              </a:solidFill>
                              <a:latin typeface="Cambria Math"/>
                              <a:ea typeface="Cambria Math"/>
                            </a:rPr>
                            <m:t>𝑚</m:t>
                          </m:r>
                        </m:den>
                      </m:f>
                    </m:oMath>
                  </m:oMathPara>
                </a14:m>
                <a:endParaRPr lang="en-GB" sz="3600" dirty="0">
                  <a:solidFill>
                    <a:schemeClr val="tx1">
                      <a:lumMod val="75000"/>
                      <a:lumOff val="25000"/>
                    </a:schemeClr>
                  </a:solidFill>
                </a:endParaRPr>
              </a:p>
            </p:txBody>
          </p:sp>
        </mc:Choice>
        <mc:Fallback xmlns="">
          <p:sp>
            <p:nvSpPr>
              <p:cNvPr id="14" name="Obdélník 13"/>
              <p:cNvSpPr>
                <a:spLocks noRot="1" noChangeAspect="1" noMove="1" noResize="1" noEditPoints="1" noAdjustHandles="1" noChangeArrowheads="1" noChangeShapeType="1" noTextEdit="1"/>
              </p:cNvSpPr>
              <p:nvPr/>
            </p:nvSpPr>
            <p:spPr>
              <a:xfrm>
                <a:off x="5633070" y="4399012"/>
                <a:ext cx="1934580" cy="1133067"/>
              </a:xfrm>
              <a:prstGeom prst="rect">
                <a:avLst/>
              </a:prstGeom>
              <a:blipFill rotWithShape="1">
                <a:blip r:embed="rId6"/>
                <a:stretch>
                  <a:fillRect/>
                </a:stretch>
              </a:blipFill>
            </p:spPr>
            <p:txBody>
              <a:bodyPr/>
              <a:lstStyle/>
              <a:p>
                <a:r>
                  <a:rPr lang="en-GB">
                    <a:noFill/>
                  </a:rPr>
                  <a:t> </a:t>
                </a:r>
              </a:p>
            </p:txBody>
          </p:sp>
        </mc:Fallback>
      </mc:AlternateContent>
      <p:pic>
        <p:nvPicPr>
          <p:cNvPr id="10"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84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8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2" grpId="0" autoUpdateAnimBg="0"/>
      <p:bldP spid="18444" grpId="0" autoUpdateAnimBg="0"/>
      <p:bldP spid="11" grpId="0"/>
      <p:bldP spid="12" grpId="0"/>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00" y="1268760"/>
            <a:ext cx="6172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44624"/>
            <a:ext cx="8229600" cy="1143000"/>
          </a:xfrm>
        </p:spPr>
        <p:txBody>
          <a:bodyPr>
            <a:normAutofit/>
          </a:bodyPr>
          <a:lstStyle/>
          <a:p>
            <a:pPr algn="l"/>
            <a:r>
              <a:rPr lang="en-GB" dirty="0" err="1" smtClean="0"/>
              <a:t>hmotnostní</a:t>
            </a:r>
            <a:r>
              <a:rPr lang="en-GB" dirty="0" smtClean="0"/>
              <a:t> </a:t>
            </a:r>
            <a:r>
              <a:rPr lang="en-GB" dirty="0" err="1" smtClean="0"/>
              <a:t>spektrometr</a:t>
            </a:r>
            <a:endParaRPr lang="en-GB" dirty="0"/>
          </a:p>
        </p:txBody>
      </p:sp>
      <mc:AlternateContent xmlns:mc="http://schemas.openxmlformats.org/markup-compatibility/2006" xmlns:a14="http://schemas.microsoft.com/office/drawing/2010/main">
        <mc:Choice Requires="a14">
          <p:sp>
            <p:nvSpPr>
              <p:cNvPr id="6" name="Obdélník 5"/>
              <p:cNvSpPr/>
              <p:nvPr/>
            </p:nvSpPr>
            <p:spPr>
              <a:xfrm>
                <a:off x="4124587" y="4725144"/>
                <a:ext cx="1887573" cy="89511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2800" b="0" i="1" smtClean="0">
                          <a:solidFill>
                            <a:schemeClr val="tx1">
                              <a:lumMod val="75000"/>
                              <a:lumOff val="25000"/>
                            </a:schemeClr>
                          </a:solidFill>
                          <a:latin typeface="Cambria Math"/>
                          <a:ea typeface="Cambria Math"/>
                        </a:rPr>
                        <m:t>𝑟</m:t>
                      </m:r>
                      <m:r>
                        <a:rPr lang="cs-CZ" sz="2800" b="0" i="1" smtClean="0">
                          <a:solidFill>
                            <a:schemeClr val="tx1">
                              <a:lumMod val="75000"/>
                              <a:lumOff val="25000"/>
                            </a:schemeClr>
                          </a:solidFill>
                          <a:latin typeface="Cambria Math"/>
                          <a:ea typeface="Cambria Math"/>
                        </a:rPr>
                        <m:t>=</m:t>
                      </m:r>
                      <m:r>
                        <a:rPr lang="cs-CZ" sz="2800" b="0" i="1" smtClean="0">
                          <a:solidFill>
                            <a:schemeClr val="tx1">
                              <a:lumMod val="75000"/>
                              <a:lumOff val="25000"/>
                            </a:schemeClr>
                          </a:solidFill>
                          <a:latin typeface="Cambria Math"/>
                          <a:ea typeface="Cambria Math"/>
                        </a:rPr>
                        <m:t>𝑚</m:t>
                      </m:r>
                      <m:f>
                        <m:fPr>
                          <m:ctrlPr>
                            <a:rPr lang="cs-CZ" sz="2800" b="0" i="1" smtClean="0">
                              <a:solidFill>
                                <a:schemeClr val="tx1">
                                  <a:lumMod val="75000"/>
                                  <a:lumOff val="25000"/>
                                </a:schemeClr>
                              </a:solidFill>
                              <a:latin typeface="Cambria Math"/>
                              <a:ea typeface="Cambria Math"/>
                            </a:rPr>
                          </m:ctrlPr>
                        </m:fPr>
                        <m:num>
                          <m:r>
                            <a:rPr lang="cs-CZ" sz="2800" b="0" i="1" smtClean="0">
                              <a:solidFill>
                                <a:schemeClr val="tx1">
                                  <a:lumMod val="75000"/>
                                  <a:lumOff val="25000"/>
                                </a:schemeClr>
                              </a:solidFill>
                              <a:latin typeface="Cambria Math"/>
                              <a:ea typeface="Cambria Math"/>
                            </a:rPr>
                            <m:t>𝑣</m:t>
                          </m:r>
                        </m:num>
                        <m:den>
                          <m:r>
                            <a:rPr lang="cs-CZ" sz="2800" b="0" i="1" smtClean="0">
                              <a:solidFill>
                                <a:schemeClr val="tx1">
                                  <a:lumMod val="75000"/>
                                  <a:lumOff val="25000"/>
                                </a:schemeClr>
                              </a:solidFill>
                              <a:latin typeface="Cambria Math"/>
                              <a:ea typeface="Cambria Math"/>
                            </a:rPr>
                            <m:t>𝑄𝐵</m:t>
                          </m:r>
                        </m:den>
                      </m:f>
                    </m:oMath>
                  </m:oMathPara>
                </a14:m>
                <a:endParaRPr lang="en-GB" sz="2800" dirty="0">
                  <a:solidFill>
                    <a:schemeClr val="tx1">
                      <a:lumMod val="75000"/>
                      <a:lumOff val="25000"/>
                    </a:schemeClr>
                  </a:solidFill>
                </a:endParaRPr>
              </a:p>
            </p:txBody>
          </p:sp>
        </mc:Choice>
        <mc:Fallback xmlns="">
          <p:sp>
            <p:nvSpPr>
              <p:cNvPr id="6" name="Obdélník 5"/>
              <p:cNvSpPr>
                <a:spLocks noRot="1" noChangeAspect="1" noMove="1" noResize="1" noEditPoints="1" noAdjustHandles="1" noChangeArrowheads="1" noChangeShapeType="1" noTextEdit="1"/>
              </p:cNvSpPr>
              <p:nvPr/>
            </p:nvSpPr>
            <p:spPr>
              <a:xfrm>
                <a:off x="4124587" y="4725144"/>
                <a:ext cx="1887573" cy="895117"/>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6212819" y="4399012"/>
                <a:ext cx="1887573" cy="136537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2800" b="0" i="1" smtClean="0">
                          <a:solidFill>
                            <a:schemeClr val="tx1">
                              <a:lumMod val="75000"/>
                              <a:lumOff val="25000"/>
                            </a:schemeClr>
                          </a:solidFill>
                          <a:latin typeface="Cambria Math"/>
                          <a:ea typeface="Cambria Math"/>
                        </a:rPr>
                        <m:t>𝑣</m:t>
                      </m:r>
                      <m:r>
                        <a:rPr lang="cs-CZ" sz="2800" b="0" i="1" smtClean="0">
                          <a:solidFill>
                            <a:schemeClr val="tx1">
                              <a:lumMod val="75000"/>
                              <a:lumOff val="25000"/>
                            </a:schemeClr>
                          </a:solidFill>
                          <a:latin typeface="Cambria Math"/>
                          <a:ea typeface="Cambria Math"/>
                        </a:rPr>
                        <m:t>=</m:t>
                      </m:r>
                      <m:rad>
                        <m:radPr>
                          <m:degHide m:val="on"/>
                          <m:ctrlPr>
                            <a:rPr lang="cs-CZ" sz="2800" b="0" i="1" smtClean="0">
                              <a:solidFill>
                                <a:schemeClr val="tx1">
                                  <a:lumMod val="75000"/>
                                  <a:lumOff val="25000"/>
                                </a:schemeClr>
                              </a:solidFill>
                              <a:latin typeface="Cambria Math"/>
                              <a:ea typeface="Cambria Math"/>
                            </a:rPr>
                          </m:ctrlPr>
                        </m:radPr>
                        <m:deg/>
                        <m:e>
                          <m:f>
                            <m:fPr>
                              <m:ctrlPr>
                                <a:rPr lang="cs-CZ" sz="2800" i="1">
                                  <a:solidFill>
                                    <a:schemeClr val="tx1">
                                      <a:lumMod val="75000"/>
                                      <a:lumOff val="25000"/>
                                    </a:schemeClr>
                                  </a:solidFill>
                                  <a:latin typeface="Cambria Math"/>
                                  <a:ea typeface="Cambria Math"/>
                                </a:rPr>
                              </m:ctrlPr>
                            </m:fPr>
                            <m:num>
                              <m:r>
                                <a:rPr lang="cs-CZ" sz="2800" b="0" i="1" smtClean="0">
                                  <a:solidFill>
                                    <a:schemeClr val="tx1">
                                      <a:lumMod val="75000"/>
                                      <a:lumOff val="25000"/>
                                    </a:schemeClr>
                                  </a:solidFill>
                                  <a:latin typeface="Cambria Math"/>
                                  <a:ea typeface="Cambria Math"/>
                                </a:rPr>
                                <m:t>2</m:t>
                              </m:r>
                              <m:r>
                                <a:rPr lang="cs-CZ" sz="2800" b="0" i="1" smtClean="0">
                                  <a:solidFill>
                                    <a:schemeClr val="tx1">
                                      <a:lumMod val="75000"/>
                                      <a:lumOff val="25000"/>
                                    </a:schemeClr>
                                  </a:solidFill>
                                  <a:latin typeface="Cambria Math"/>
                                  <a:ea typeface="Cambria Math"/>
                                </a:rPr>
                                <m:t>𝑄𝑈</m:t>
                              </m:r>
                            </m:num>
                            <m:den>
                              <m:r>
                                <a:rPr lang="cs-CZ" sz="2800" b="0" i="1" smtClean="0">
                                  <a:solidFill>
                                    <a:schemeClr val="tx1">
                                      <a:lumMod val="75000"/>
                                      <a:lumOff val="25000"/>
                                    </a:schemeClr>
                                  </a:solidFill>
                                  <a:latin typeface="Cambria Math"/>
                                  <a:ea typeface="Cambria Math"/>
                                </a:rPr>
                                <m:t>𝑚</m:t>
                              </m:r>
                            </m:den>
                          </m:f>
                        </m:e>
                      </m:rad>
                    </m:oMath>
                  </m:oMathPara>
                </a14:m>
                <a:endParaRPr lang="en-GB" sz="2800" dirty="0">
                  <a:solidFill>
                    <a:schemeClr val="tx1">
                      <a:lumMod val="75000"/>
                      <a:lumOff val="25000"/>
                    </a:schemeClr>
                  </a:solidFill>
                </a:endParaRPr>
              </a:p>
            </p:txBody>
          </p:sp>
        </mc:Choice>
        <mc:Fallback xmlns="">
          <p:sp>
            <p:nvSpPr>
              <p:cNvPr id="7" name="Obdélník 6"/>
              <p:cNvSpPr>
                <a:spLocks noRot="1" noChangeAspect="1" noMove="1" noResize="1" noEditPoints="1" noAdjustHandles="1" noChangeArrowheads="1" noChangeShapeType="1" noTextEdit="1"/>
              </p:cNvSpPr>
              <p:nvPr/>
            </p:nvSpPr>
            <p:spPr>
              <a:xfrm>
                <a:off x="6212819" y="4399012"/>
                <a:ext cx="1887573" cy="1365374"/>
              </a:xfrm>
              <a:prstGeom prst="rect">
                <a:avLst/>
              </a:prstGeom>
              <a:blipFill rotWithShape="1">
                <a:blip r:embed="rId4"/>
                <a:stretch>
                  <a:fillRect/>
                </a:stretch>
              </a:blipFill>
            </p:spPr>
            <p:txBody>
              <a:bodyPr/>
              <a:lstStyle/>
              <a:p>
                <a:r>
                  <a:rPr lang="en-GB">
                    <a:noFill/>
                  </a:rPr>
                  <a:t> </a:t>
                </a:r>
              </a:p>
            </p:txBody>
          </p:sp>
        </mc:Fallback>
      </mc:AlternateContent>
      <p:pic>
        <p:nvPicPr>
          <p:cNvPr id="8"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4"/>
          <p:cNvPicPr>
            <a:picLocks noChangeAspect="1" noChangeArrowheads="1"/>
          </p:cNvPicPr>
          <p:nvPr/>
        </p:nvPicPr>
        <p:blipFill>
          <a:blip r:embed="rId2">
            <a:lum bright="-42000" contrast="60000"/>
            <a:extLst>
              <a:ext uri="{28A0092B-C50C-407E-A947-70E740481C1C}">
                <a14:useLocalDpi xmlns:a14="http://schemas.microsoft.com/office/drawing/2010/main" val="0"/>
              </a:ext>
            </a:extLst>
          </a:blip>
          <a:srcRect/>
          <a:stretch>
            <a:fillRect/>
          </a:stretch>
        </p:blipFill>
        <p:spPr bwMode="auto">
          <a:xfrm>
            <a:off x="323528" y="1285081"/>
            <a:ext cx="524827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Line 8"/>
          <p:cNvSpPr>
            <a:spLocks noChangeShapeType="1"/>
          </p:cNvSpPr>
          <p:nvPr/>
        </p:nvSpPr>
        <p:spPr bwMode="auto">
          <a:xfrm>
            <a:off x="3923928" y="5390257"/>
            <a:ext cx="1296144" cy="0"/>
          </a:xfrm>
          <a:prstGeom prst="line">
            <a:avLst/>
          </a:prstGeom>
          <a:noFill/>
          <a:ln w="28575">
            <a:solidFill>
              <a:schemeClr val="tx1">
                <a:lumMod val="75000"/>
                <a:lumOff val="25000"/>
              </a:schemeClr>
            </a:solidFill>
            <a:round/>
            <a:headEnd type="arrow" w="med" len="med"/>
            <a:tailEnd/>
          </a:ln>
          <a:extLst>
            <a:ext uri="{909E8E84-426E-40DD-AFC4-6F175D3DCCD1}">
              <a14:hiddenFill xmlns:a14="http://schemas.microsoft.com/office/drawing/2010/main">
                <a:noFill/>
              </a14:hiddenFill>
            </a:ext>
          </a:extLst>
        </p:spPr>
        <p:txBody>
          <a:bodyPr/>
          <a:lstStyle/>
          <a:p>
            <a:endParaRPr lang="en-GB"/>
          </a:p>
        </p:txBody>
      </p:sp>
      <p:sp>
        <p:nvSpPr>
          <p:cNvPr id="21514" name="Line 10"/>
          <p:cNvSpPr>
            <a:spLocks noChangeShapeType="1"/>
          </p:cNvSpPr>
          <p:nvPr/>
        </p:nvSpPr>
        <p:spPr bwMode="auto">
          <a:xfrm>
            <a:off x="7668344" y="3861047"/>
            <a:ext cx="0" cy="808409"/>
          </a:xfrm>
          <a:prstGeom prst="line">
            <a:avLst/>
          </a:prstGeom>
          <a:noFill/>
          <a:ln w="28575">
            <a:solidFill>
              <a:schemeClr val="tx1">
                <a:lumMod val="75000"/>
                <a:lumOff val="2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 name="Nadpis 1"/>
          <p:cNvSpPr>
            <a:spLocks noGrp="1"/>
          </p:cNvSpPr>
          <p:nvPr>
            <p:ph type="title"/>
          </p:nvPr>
        </p:nvSpPr>
        <p:spPr>
          <a:xfrm>
            <a:off x="457200" y="25574"/>
            <a:ext cx="3276600" cy="1143000"/>
          </a:xfrm>
        </p:spPr>
        <p:txBody>
          <a:bodyPr/>
          <a:lstStyle/>
          <a:p>
            <a:pPr algn="l"/>
            <a:r>
              <a:rPr lang="cs-CZ" dirty="0" smtClean="0"/>
              <a:t>cyklotron</a:t>
            </a:r>
            <a:endParaRPr lang="en-GB" dirty="0"/>
          </a:p>
        </p:txBody>
      </p:sp>
      <mc:AlternateContent xmlns:mc="http://schemas.openxmlformats.org/markup-compatibility/2006" xmlns:a14="http://schemas.microsoft.com/office/drawing/2010/main">
        <mc:Choice Requires="a14">
          <p:sp>
            <p:nvSpPr>
              <p:cNvPr id="3" name="Obdélník 2"/>
              <p:cNvSpPr/>
              <p:nvPr/>
            </p:nvSpPr>
            <p:spPr>
              <a:xfrm>
                <a:off x="6084168" y="2439949"/>
                <a:ext cx="2068387" cy="11330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3600" i="1">
                              <a:solidFill>
                                <a:schemeClr val="tx1">
                                  <a:lumMod val="75000"/>
                                  <a:lumOff val="25000"/>
                                </a:schemeClr>
                              </a:solidFill>
                              <a:latin typeface="Cambria Math"/>
                              <a:ea typeface="Cambria Math"/>
                            </a:rPr>
                          </m:ctrlPr>
                        </m:sSubPr>
                        <m:e>
                          <m:r>
                            <a:rPr lang="cs-CZ" sz="3600" i="1">
                              <a:solidFill>
                                <a:schemeClr val="tx1">
                                  <a:lumMod val="75000"/>
                                  <a:lumOff val="25000"/>
                                </a:schemeClr>
                              </a:solidFill>
                              <a:latin typeface="Cambria Math"/>
                              <a:ea typeface="Cambria Math"/>
                            </a:rPr>
                            <m:t>𝜔</m:t>
                          </m:r>
                        </m:e>
                        <m:sub>
                          <m:r>
                            <a:rPr lang="cs-CZ" sz="3600" i="1">
                              <a:solidFill>
                                <a:schemeClr val="tx1">
                                  <a:lumMod val="75000"/>
                                  <a:lumOff val="25000"/>
                                </a:schemeClr>
                              </a:solidFill>
                              <a:latin typeface="Cambria Math"/>
                              <a:ea typeface="Cambria Math"/>
                            </a:rPr>
                            <m:t>𝑐</m:t>
                          </m:r>
                        </m:sub>
                      </m:sSub>
                      <m:r>
                        <a:rPr lang="cs-CZ" sz="3600" i="1">
                          <a:solidFill>
                            <a:schemeClr val="tx1">
                              <a:lumMod val="75000"/>
                              <a:lumOff val="25000"/>
                            </a:schemeClr>
                          </a:solidFill>
                          <a:latin typeface="Cambria Math"/>
                          <a:ea typeface="Cambria Math"/>
                        </a:rPr>
                        <m:t>=</m:t>
                      </m:r>
                      <m:f>
                        <m:fPr>
                          <m:ctrlPr>
                            <a:rPr lang="cs-CZ" sz="3600" i="1">
                              <a:solidFill>
                                <a:schemeClr val="tx1">
                                  <a:lumMod val="75000"/>
                                  <a:lumOff val="25000"/>
                                </a:schemeClr>
                              </a:solidFill>
                              <a:latin typeface="Cambria Math"/>
                              <a:ea typeface="Cambria Math"/>
                            </a:rPr>
                          </m:ctrlPr>
                        </m:fPr>
                        <m:num>
                          <m:r>
                            <a:rPr lang="cs-CZ" sz="3600" i="1">
                              <a:solidFill>
                                <a:schemeClr val="tx1">
                                  <a:lumMod val="75000"/>
                                  <a:lumOff val="25000"/>
                                </a:schemeClr>
                              </a:solidFill>
                              <a:latin typeface="Cambria Math"/>
                              <a:ea typeface="Cambria Math"/>
                            </a:rPr>
                            <m:t>𝑄𝐵</m:t>
                          </m:r>
                        </m:num>
                        <m:den>
                          <m:r>
                            <a:rPr lang="cs-CZ" sz="3600" i="1">
                              <a:solidFill>
                                <a:schemeClr val="tx1">
                                  <a:lumMod val="75000"/>
                                  <a:lumOff val="25000"/>
                                </a:schemeClr>
                              </a:solidFill>
                              <a:latin typeface="Cambria Math"/>
                              <a:ea typeface="Cambria Math"/>
                            </a:rPr>
                            <m:t>𝑚</m:t>
                          </m:r>
                        </m:den>
                      </m:f>
                    </m:oMath>
                  </m:oMathPara>
                </a14:m>
                <a:endParaRPr lang="en-GB" sz="3600" dirty="0"/>
              </a:p>
            </p:txBody>
          </p:sp>
        </mc:Choice>
        <mc:Fallback xmlns="">
          <p:sp>
            <p:nvSpPr>
              <p:cNvPr id="3" name="Obdélník 2"/>
              <p:cNvSpPr>
                <a:spLocks noRot="1" noChangeAspect="1" noMove="1" noResize="1" noEditPoints="1" noAdjustHandles="1" noChangeArrowheads="1" noChangeShapeType="1" noTextEdit="1"/>
              </p:cNvSpPr>
              <p:nvPr/>
            </p:nvSpPr>
            <p:spPr>
              <a:xfrm>
                <a:off x="6084168" y="2439949"/>
                <a:ext cx="2068387" cy="1133067"/>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bdélník 9"/>
              <p:cNvSpPr/>
              <p:nvPr/>
            </p:nvSpPr>
            <p:spPr>
              <a:xfrm>
                <a:off x="5508104" y="4885481"/>
                <a:ext cx="2748701" cy="76944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4400" i="1" smtClean="0">
                              <a:solidFill>
                                <a:schemeClr val="tx1">
                                  <a:lumMod val="75000"/>
                                  <a:lumOff val="25000"/>
                                </a:schemeClr>
                              </a:solidFill>
                              <a:latin typeface="Cambria Math"/>
                              <a:ea typeface="Cambria Math"/>
                            </a:rPr>
                          </m:ctrlPr>
                        </m:sSubPr>
                        <m:e>
                          <m:r>
                            <a:rPr lang="cs-CZ" sz="4400" i="1">
                              <a:solidFill>
                                <a:schemeClr val="tx1">
                                  <a:lumMod val="75000"/>
                                  <a:lumOff val="25000"/>
                                </a:schemeClr>
                              </a:solidFill>
                              <a:latin typeface="Cambria Math"/>
                              <a:ea typeface="Cambria Math"/>
                            </a:rPr>
                            <m:t>𝜔</m:t>
                          </m:r>
                        </m:e>
                        <m:sub>
                          <m:r>
                            <a:rPr lang="cs-CZ" sz="4400" b="0" i="1" smtClean="0">
                              <a:solidFill>
                                <a:schemeClr val="tx1">
                                  <a:lumMod val="75000"/>
                                  <a:lumOff val="25000"/>
                                </a:schemeClr>
                              </a:solidFill>
                              <a:latin typeface="Cambria Math"/>
                              <a:ea typeface="Cambria Math"/>
                            </a:rPr>
                            <m:t>𝑜𝑠𝑐</m:t>
                          </m:r>
                        </m:sub>
                      </m:sSub>
                      <m:r>
                        <a:rPr lang="cs-CZ" sz="4400" i="1">
                          <a:solidFill>
                            <a:schemeClr val="tx1">
                              <a:lumMod val="75000"/>
                              <a:lumOff val="25000"/>
                            </a:schemeClr>
                          </a:solidFill>
                          <a:latin typeface="Cambria Math"/>
                          <a:ea typeface="Cambria Math"/>
                        </a:rPr>
                        <m:t>=</m:t>
                      </m:r>
                      <m:sSub>
                        <m:sSubPr>
                          <m:ctrlPr>
                            <a:rPr lang="cs-CZ" sz="4400" i="1">
                              <a:solidFill>
                                <a:schemeClr val="tx1">
                                  <a:lumMod val="75000"/>
                                  <a:lumOff val="25000"/>
                                </a:schemeClr>
                              </a:solidFill>
                              <a:latin typeface="Cambria Math"/>
                              <a:ea typeface="Cambria Math"/>
                            </a:rPr>
                          </m:ctrlPr>
                        </m:sSubPr>
                        <m:e>
                          <m:r>
                            <a:rPr lang="cs-CZ" sz="4400" i="1">
                              <a:solidFill>
                                <a:schemeClr val="tx1">
                                  <a:lumMod val="75000"/>
                                  <a:lumOff val="25000"/>
                                </a:schemeClr>
                              </a:solidFill>
                              <a:latin typeface="Cambria Math"/>
                              <a:ea typeface="Cambria Math"/>
                            </a:rPr>
                            <m:t>𝜔</m:t>
                          </m:r>
                        </m:e>
                        <m:sub>
                          <m:r>
                            <a:rPr lang="cs-CZ" sz="4400" i="1">
                              <a:solidFill>
                                <a:schemeClr val="tx1">
                                  <a:lumMod val="75000"/>
                                  <a:lumOff val="25000"/>
                                </a:schemeClr>
                              </a:solidFill>
                              <a:latin typeface="Cambria Math"/>
                              <a:ea typeface="Cambria Math"/>
                            </a:rPr>
                            <m:t>𝑐</m:t>
                          </m:r>
                        </m:sub>
                      </m:sSub>
                    </m:oMath>
                  </m:oMathPara>
                </a14:m>
                <a:endParaRPr lang="en-GB" sz="4400" dirty="0"/>
              </a:p>
            </p:txBody>
          </p:sp>
        </mc:Choice>
        <mc:Fallback xmlns="">
          <p:sp>
            <p:nvSpPr>
              <p:cNvPr id="10" name="Obdélník 9"/>
              <p:cNvSpPr>
                <a:spLocks noRot="1" noChangeAspect="1" noMove="1" noResize="1" noEditPoints="1" noAdjustHandles="1" noChangeArrowheads="1" noChangeShapeType="1" noTextEdit="1"/>
              </p:cNvSpPr>
              <p:nvPr/>
            </p:nvSpPr>
            <p:spPr>
              <a:xfrm>
                <a:off x="5508104" y="4885481"/>
                <a:ext cx="2748701" cy="769441"/>
              </a:xfrm>
              <a:prstGeom prst="rect">
                <a:avLst/>
              </a:prstGeom>
              <a:blipFill rotWithShape="1">
                <a:blip r:embed="rId4"/>
                <a:stretch>
                  <a:fillRect/>
                </a:stretch>
              </a:blipFill>
            </p:spPr>
            <p:txBody>
              <a:bodyPr/>
              <a:lstStyle/>
              <a:p>
                <a:r>
                  <a:rPr lang="en-GB">
                    <a:noFill/>
                  </a:rPr>
                  <a:t> </a:t>
                </a:r>
              </a:p>
            </p:txBody>
          </p:sp>
        </mc:Fallback>
      </mc:AlternateContent>
      <p:pic>
        <p:nvPicPr>
          <p:cNvPr id="8"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514"/>
                                        </p:tgtEl>
                                        <p:attrNameLst>
                                          <p:attrName>style.visibility</p:attrName>
                                        </p:attrNameLst>
                                      </p:cBhvr>
                                      <p:to>
                                        <p:strVal val="visible"/>
                                      </p:to>
                                    </p:set>
                                    <p:animEffect transition="in" filter="wipe(up)">
                                      <p:cBhvr>
                                        <p:cTn id="11" dur="500"/>
                                        <p:tgtEl>
                                          <p:spTgt spid="215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1512"/>
                                        </p:tgtEl>
                                        <p:attrNameLst>
                                          <p:attrName>style.visibility</p:attrName>
                                        </p:attrNameLst>
                                      </p:cBhvr>
                                      <p:to>
                                        <p:strVal val="visible"/>
                                      </p:to>
                                    </p:set>
                                    <p:animEffect transition="in" filter="wipe(up)">
                                      <p:cBhvr>
                                        <p:cTn id="16" dur="500"/>
                                        <p:tgtEl>
                                          <p:spTgt spid="215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14" grpId="0" animBg="1"/>
      <p:bldP spid="3"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pd.chem.ucl.ac.uk/pdnn/inst2/pla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44624"/>
            <a:ext cx="3888432" cy="388843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95536" y="0"/>
            <a:ext cx="8229600" cy="1143000"/>
          </a:xfrm>
        </p:spPr>
        <p:txBody>
          <a:bodyPr/>
          <a:lstStyle/>
          <a:p>
            <a:pPr algn="l"/>
            <a:r>
              <a:rPr lang="cs-CZ" dirty="0" smtClean="0"/>
              <a:t>synchrotrony</a:t>
            </a:r>
            <a:endParaRPr lang="en-GB" dirty="0"/>
          </a:p>
        </p:txBody>
      </p:sp>
      <p:sp>
        <p:nvSpPr>
          <p:cNvPr id="10" name="Text Box 10"/>
          <p:cNvSpPr txBox="1">
            <a:spLocks noChangeArrowheads="1"/>
          </p:cNvSpPr>
          <p:nvPr/>
        </p:nvSpPr>
        <p:spPr bwMode="auto">
          <a:xfrm>
            <a:off x="467544" y="4000996"/>
            <a:ext cx="74298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marL="342900" indent="-342900" eaLnBrk="1" hangingPunct="1">
              <a:buFont typeface="Arial" pitchFamily="34" charset="0"/>
              <a:buChar char="•"/>
            </a:pPr>
            <a:r>
              <a:rPr lang="cs-CZ" sz="2400" dirty="0" smtClean="0">
                <a:solidFill>
                  <a:schemeClr val="tx1">
                    <a:lumMod val="75000"/>
                    <a:lumOff val="25000"/>
                  </a:schemeClr>
                </a:solidFill>
                <a:latin typeface="+mn-lt"/>
              </a:rPr>
              <a:t>elektronový synchrotron </a:t>
            </a:r>
            <a:r>
              <a:rPr lang="cs-CZ" sz="2400" b="1" dirty="0" smtClean="0">
                <a:solidFill>
                  <a:schemeClr val="tx1">
                    <a:lumMod val="75000"/>
                    <a:lumOff val="25000"/>
                  </a:schemeClr>
                </a:solidFill>
                <a:latin typeface="+mn-lt"/>
              </a:rPr>
              <a:t>6 </a:t>
            </a:r>
            <a:r>
              <a:rPr lang="cs-CZ" sz="2400" b="1" dirty="0" err="1" smtClean="0">
                <a:solidFill>
                  <a:schemeClr val="tx1">
                    <a:lumMod val="75000"/>
                    <a:lumOff val="25000"/>
                  </a:schemeClr>
                </a:solidFill>
                <a:latin typeface="+mn-lt"/>
              </a:rPr>
              <a:t>GeV</a:t>
            </a:r>
            <a:r>
              <a:rPr lang="cs-CZ" sz="2400" dirty="0" smtClean="0">
                <a:solidFill>
                  <a:schemeClr val="tx1">
                    <a:lumMod val="75000"/>
                    <a:lumOff val="25000"/>
                  </a:schemeClr>
                </a:solidFill>
                <a:latin typeface="+mn-lt"/>
              </a:rPr>
              <a:t>: ESRF Grenoble, www.esfr.fr</a:t>
            </a:r>
          </a:p>
          <a:p>
            <a:pPr marL="342900" indent="-342900" eaLnBrk="1" hangingPunct="1">
              <a:buFont typeface="Arial" pitchFamily="34" charset="0"/>
              <a:buChar char="•"/>
            </a:pPr>
            <a:r>
              <a:rPr lang="cs-CZ" sz="2400" dirty="0" smtClean="0">
                <a:solidFill>
                  <a:schemeClr val="tx1">
                    <a:lumMod val="75000"/>
                    <a:lumOff val="25000"/>
                  </a:schemeClr>
                </a:solidFill>
                <a:latin typeface="+mn-lt"/>
              </a:rPr>
              <a:t>protonový synchrotron </a:t>
            </a:r>
            <a:r>
              <a:rPr lang="cs-CZ" sz="2400" b="1" dirty="0" smtClean="0">
                <a:solidFill>
                  <a:schemeClr val="tx1">
                    <a:lumMod val="75000"/>
                    <a:lumOff val="25000"/>
                  </a:schemeClr>
                </a:solidFill>
                <a:latin typeface="+mn-lt"/>
              </a:rPr>
              <a:t>1 </a:t>
            </a:r>
            <a:r>
              <a:rPr lang="cs-CZ" sz="2400" b="1" dirty="0" err="1" smtClean="0">
                <a:solidFill>
                  <a:schemeClr val="tx1">
                    <a:lumMod val="75000"/>
                    <a:lumOff val="25000"/>
                  </a:schemeClr>
                </a:solidFill>
                <a:latin typeface="+mn-lt"/>
              </a:rPr>
              <a:t>TeV</a:t>
            </a:r>
            <a:r>
              <a:rPr lang="cs-CZ" sz="2400" dirty="0" smtClean="0">
                <a:solidFill>
                  <a:schemeClr val="tx1">
                    <a:lumMod val="75000"/>
                    <a:lumOff val="25000"/>
                  </a:schemeClr>
                </a:solidFill>
                <a:latin typeface="+mn-lt"/>
              </a:rPr>
              <a:t>: </a:t>
            </a:r>
            <a:r>
              <a:rPr lang="cs-CZ" sz="2400" dirty="0" err="1" smtClean="0">
                <a:solidFill>
                  <a:schemeClr val="tx1">
                    <a:lumMod val="75000"/>
                    <a:lumOff val="25000"/>
                  </a:schemeClr>
                </a:solidFill>
                <a:latin typeface="+mn-lt"/>
              </a:rPr>
              <a:t>Tevatron</a:t>
            </a:r>
            <a:r>
              <a:rPr lang="cs-CZ" sz="2400" dirty="0" smtClean="0">
                <a:solidFill>
                  <a:schemeClr val="tx1">
                    <a:lumMod val="75000"/>
                    <a:lumOff val="25000"/>
                  </a:schemeClr>
                </a:solidFill>
                <a:latin typeface="+mn-lt"/>
              </a:rPr>
              <a:t>, </a:t>
            </a:r>
            <a:r>
              <a:rPr lang="cs-CZ" sz="2400" dirty="0" err="1" smtClean="0">
                <a:solidFill>
                  <a:schemeClr val="tx1">
                    <a:lumMod val="75000"/>
                    <a:lumOff val="25000"/>
                  </a:schemeClr>
                </a:solidFill>
                <a:latin typeface="+mn-lt"/>
              </a:rPr>
              <a:t>Fermilab</a:t>
            </a:r>
            <a:r>
              <a:rPr lang="cs-CZ" sz="2400" dirty="0" smtClean="0">
                <a:solidFill>
                  <a:schemeClr val="tx1">
                    <a:lumMod val="75000"/>
                    <a:lumOff val="25000"/>
                  </a:schemeClr>
                </a:solidFill>
                <a:latin typeface="+mn-lt"/>
              </a:rPr>
              <a:t> Illinois</a:t>
            </a:r>
            <a:r>
              <a:rPr lang="cs-CZ" sz="2400" dirty="0">
                <a:solidFill>
                  <a:schemeClr val="tx1">
                    <a:lumMod val="75000"/>
                    <a:lumOff val="25000"/>
                  </a:schemeClr>
                </a:solidFill>
                <a:latin typeface="+mn-lt"/>
              </a:rPr>
              <a:t>, </a:t>
            </a:r>
            <a:r>
              <a:rPr lang="cs-CZ" sz="2400" dirty="0" smtClean="0">
                <a:solidFill>
                  <a:schemeClr val="tx1">
                    <a:lumMod val="75000"/>
                    <a:lumOff val="25000"/>
                  </a:schemeClr>
                </a:solidFill>
                <a:latin typeface="+mn-lt"/>
              </a:rPr>
              <a:t>www-bd.fnal.gov</a:t>
            </a:r>
          </a:p>
          <a:p>
            <a:pPr marL="342900" indent="-342900" eaLnBrk="1" hangingPunct="1">
              <a:buFont typeface="Arial" pitchFamily="34" charset="0"/>
              <a:buChar char="•"/>
            </a:pPr>
            <a:r>
              <a:rPr lang="cs-CZ" sz="2400" dirty="0" smtClean="0">
                <a:solidFill>
                  <a:schemeClr val="tx1">
                    <a:lumMod val="75000"/>
                    <a:lumOff val="25000"/>
                  </a:schemeClr>
                </a:solidFill>
                <a:latin typeface="+mn-lt"/>
              </a:rPr>
              <a:t>LHC (</a:t>
            </a:r>
            <a:r>
              <a:rPr lang="cs-CZ" sz="2400" dirty="0" err="1" smtClean="0">
                <a:solidFill>
                  <a:schemeClr val="tx1">
                    <a:lumMod val="75000"/>
                    <a:lumOff val="25000"/>
                  </a:schemeClr>
                </a:solidFill>
                <a:latin typeface="+mn-lt"/>
              </a:rPr>
              <a:t>Large</a:t>
            </a:r>
            <a:r>
              <a:rPr lang="cs-CZ" sz="2400" dirty="0" smtClean="0">
                <a:solidFill>
                  <a:schemeClr val="tx1">
                    <a:lumMod val="75000"/>
                    <a:lumOff val="25000"/>
                  </a:schemeClr>
                </a:solidFill>
                <a:latin typeface="+mn-lt"/>
              </a:rPr>
              <a:t> Hadron </a:t>
            </a:r>
            <a:r>
              <a:rPr lang="cs-CZ" sz="2400" dirty="0" err="1" smtClean="0">
                <a:solidFill>
                  <a:schemeClr val="tx1">
                    <a:lumMod val="75000"/>
                    <a:lumOff val="25000"/>
                  </a:schemeClr>
                </a:solidFill>
                <a:latin typeface="+mn-lt"/>
              </a:rPr>
              <a:t>Collider</a:t>
            </a:r>
            <a:r>
              <a:rPr lang="cs-CZ" sz="2400" dirty="0" smtClean="0">
                <a:solidFill>
                  <a:schemeClr val="tx1">
                    <a:lumMod val="75000"/>
                    <a:lumOff val="25000"/>
                  </a:schemeClr>
                </a:solidFill>
                <a:latin typeface="+mn-lt"/>
              </a:rPr>
              <a:t>, CERN), protonový synchrotron </a:t>
            </a:r>
            <a:r>
              <a:rPr lang="cs-CZ" sz="2400" b="1" dirty="0" smtClean="0">
                <a:solidFill>
                  <a:schemeClr val="tx1">
                    <a:lumMod val="75000"/>
                    <a:lumOff val="25000"/>
                  </a:schemeClr>
                </a:solidFill>
                <a:latin typeface="+mn-lt"/>
              </a:rPr>
              <a:t>7 </a:t>
            </a:r>
            <a:r>
              <a:rPr lang="cs-CZ" sz="2400" b="1" dirty="0" err="1" smtClean="0">
                <a:solidFill>
                  <a:schemeClr val="tx1">
                    <a:lumMod val="75000"/>
                    <a:lumOff val="25000"/>
                  </a:schemeClr>
                </a:solidFill>
                <a:latin typeface="+mn-lt"/>
              </a:rPr>
              <a:t>TeV</a:t>
            </a:r>
            <a:r>
              <a:rPr lang="cs-CZ" sz="2400" dirty="0" smtClean="0">
                <a:solidFill>
                  <a:schemeClr val="tx1">
                    <a:lumMod val="75000"/>
                    <a:lumOff val="25000"/>
                  </a:schemeClr>
                </a:solidFill>
                <a:latin typeface="+mn-lt"/>
              </a:rPr>
              <a:t>, lhc.web.cern.ch  </a:t>
            </a:r>
            <a:endParaRPr lang="cs-CZ" sz="2400" dirty="0">
              <a:solidFill>
                <a:schemeClr val="tx1">
                  <a:lumMod val="75000"/>
                  <a:lumOff val="25000"/>
                </a:schemeClr>
              </a:solidFill>
              <a:latin typeface="+mn-lt"/>
            </a:endParaRPr>
          </a:p>
        </p:txBody>
      </p:sp>
      <p:pic>
        <p:nvPicPr>
          <p:cNvPr id="28678" name="Picture 6"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532779"/>
            <a:ext cx="4295233" cy="20402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VaV\Publikace_nase\Rozdelane\logo_cz_noblTrans.png"/>
          <p:cNvPicPr>
            <a:picLocks noChangeAspect="1" noChangeArrowheads="1"/>
          </p:cNvPicPr>
          <p:nvPr/>
        </p:nvPicPr>
        <p:blipFill>
          <a:blip r:embed="rId4"/>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771900" y="2133600"/>
            <a:ext cx="1600200" cy="838200"/>
          </a:xfrm>
          <a:prstGeom prst="rect">
            <a:avLst/>
          </a:prstGeom>
          <a:solidFill>
            <a:srgbClr val="FF3300"/>
          </a:solidFill>
          <a:ln w="9525">
            <a:solidFill>
              <a:schemeClr val="tx1"/>
            </a:solidFill>
            <a:miter lim="800000"/>
            <a:headEnd/>
            <a:tailEnd/>
          </a:ln>
        </p:spPr>
        <p:txBody>
          <a:bodyPr wrap="none" anchor="ctr"/>
          <a:lstStyle/>
          <a:p>
            <a:pPr algn="ctr"/>
            <a:endParaRPr lang="cs-CZ">
              <a:solidFill>
                <a:srgbClr val="FFCC00"/>
              </a:solidFill>
            </a:endParaRPr>
          </a:p>
        </p:txBody>
      </p:sp>
      <p:sp>
        <p:nvSpPr>
          <p:cNvPr id="8197" name="Text Box 3"/>
          <p:cNvSpPr txBox="1">
            <a:spLocks noChangeArrowheads="1"/>
          </p:cNvSpPr>
          <p:nvPr/>
        </p:nvSpPr>
        <p:spPr bwMode="auto">
          <a:xfrm>
            <a:off x="1585913" y="152400"/>
            <a:ext cx="5970587" cy="1006475"/>
          </a:xfrm>
          <a:prstGeom prst="rect">
            <a:avLst/>
          </a:prstGeom>
          <a:gradFill rotWithShape="0">
            <a:gsLst>
              <a:gs pos="0">
                <a:srgbClr val="004747"/>
              </a:gs>
              <a:gs pos="50000">
                <a:srgbClr val="009999"/>
              </a:gs>
              <a:gs pos="100000">
                <a:srgbClr val="00474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a:solidFill>
                  <a:srgbClr val="FFFF66"/>
                </a:solidFill>
                <a:latin typeface="Times New Roman" pitchFamily="18" charset="0"/>
              </a:rPr>
              <a:t>1 eV = 1,60.10</a:t>
            </a:r>
            <a:r>
              <a:rPr lang="cs-CZ" baseline="30000">
                <a:solidFill>
                  <a:srgbClr val="FFFF66"/>
                </a:solidFill>
                <a:latin typeface="Times New Roman" pitchFamily="18" charset="0"/>
              </a:rPr>
              <a:t>-19 </a:t>
            </a:r>
            <a:r>
              <a:rPr lang="cs-CZ">
                <a:solidFill>
                  <a:srgbClr val="FFFF66"/>
                </a:solidFill>
                <a:latin typeface="Times New Roman" pitchFamily="18" charset="0"/>
              </a:rPr>
              <a:t>J</a:t>
            </a:r>
            <a:r>
              <a:rPr lang="cs-CZ" baseline="30000">
                <a:solidFill>
                  <a:srgbClr val="FFFF66"/>
                </a:solidFill>
                <a:latin typeface="Times New Roman" pitchFamily="18" charset="0"/>
              </a:rPr>
              <a:t> </a:t>
            </a:r>
            <a:endParaRPr lang="cs-CZ">
              <a:solidFill>
                <a:srgbClr val="FFFF66"/>
              </a:solidFill>
              <a:latin typeface="Times New Roman" pitchFamily="18" charset="0"/>
            </a:endParaRPr>
          </a:p>
        </p:txBody>
      </p:sp>
      <p:sp>
        <p:nvSpPr>
          <p:cNvPr id="53252" name="Text Box 4"/>
          <p:cNvSpPr txBox="1">
            <a:spLocks noChangeArrowheads="1"/>
          </p:cNvSpPr>
          <p:nvPr/>
        </p:nvSpPr>
        <p:spPr bwMode="auto">
          <a:xfrm>
            <a:off x="1970088" y="1828800"/>
            <a:ext cx="5202237"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r>
              <a:rPr lang="cs-CZ" sz="4400">
                <a:solidFill>
                  <a:srgbClr val="FFCC00"/>
                </a:solidFill>
                <a:latin typeface="Times New Roman" pitchFamily="18" charset="0"/>
              </a:rPr>
              <a:t>proton  1 TeV  </a:t>
            </a:r>
            <a:r>
              <a:rPr lang="cs-CZ" sz="4400">
                <a:solidFill>
                  <a:srgbClr val="FFCC00"/>
                </a:solidFill>
                <a:latin typeface="Times New Roman" pitchFamily="18" charset="0"/>
                <a:sym typeface="Symbol" pitchFamily="18" charset="2"/>
              </a:rPr>
              <a:t> </a:t>
            </a:r>
            <a:r>
              <a:rPr lang="cs-CZ" sz="4400" i="1">
                <a:solidFill>
                  <a:srgbClr val="FFCC00"/>
                </a:solidFill>
                <a:latin typeface="Times New Roman" pitchFamily="18" charset="0"/>
                <a:sym typeface="Symbol" pitchFamily="18" charset="2"/>
              </a:rPr>
              <a:t>v</a:t>
            </a:r>
            <a:r>
              <a:rPr lang="cs-CZ" sz="4400" i="1">
                <a:solidFill>
                  <a:srgbClr val="FFFF66"/>
                </a:solidFill>
                <a:latin typeface="Times New Roman" pitchFamily="18" charset="0"/>
                <a:sym typeface="Symbol" pitchFamily="18" charset="2"/>
              </a:rPr>
              <a:t> </a:t>
            </a:r>
            <a:r>
              <a:rPr lang="cs-CZ" sz="6600" b="1">
                <a:solidFill>
                  <a:srgbClr val="FF0000"/>
                </a:solidFill>
                <a:latin typeface="Times New Roman" pitchFamily="18" charset="0"/>
                <a:sym typeface="Symbol" pitchFamily="18" charset="2"/>
              </a:rPr>
              <a:t>?</a:t>
            </a:r>
            <a:r>
              <a:rPr lang="cs-CZ" sz="4400" baseline="30000">
                <a:solidFill>
                  <a:srgbClr val="FFFF66"/>
                </a:solidFill>
                <a:latin typeface="Times New Roman" pitchFamily="18" charset="0"/>
              </a:rPr>
              <a:t> </a:t>
            </a:r>
            <a:endParaRPr lang="cs-CZ" sz="4400">
              <a:solidFill>
                <a:srgbClr val="FFFF66"/>
              </a:solidFill>
              <a:latin typeface="Times New Roman" pitchFamily="18" charset="0"/>
            </a:endParaRPr>
          </a:p>
        </p:txBody>
      </p:sp>
      <p:graphicFrame>
        <p:nvGraphicFramePr>
          <p:cNvPr id="53253" name="Object 5"/>
          <p:cNvGraphicFramePr>
            <a:graphicFrameLocks noChangeAspect="1"/>
          </p:cNvGraphicFramePr>
          <p:nvPr/>
        </p:nvGraphicFramePr>
        <p:xfrm>
          <a:off x="854075" y="3724275"/>
          <a:ext cx="3041650" cy="1296988"/>
        </p:xfrm>
        <a:graphic>
          <a:graphicData uri="http://schemas.openxmlformats.org/presentationml/2006/ole">
            <mc:AlternateContent xmlns:mc="http://schemas.openxmlformats.org/markup-compatibility/2006">
              <mc:Choice xmlns:v="urn:schemas-microsoft-com:vml" Requires="v">
                <p:oleObj spid="_x0000_s8315" name="Rovnice" r:id="rId3" imgW="1218960" imgH="520560" progId="Equation.3">
                  <p:embed/>
                </p:oleObj>
              </mc:Choice>
              <mc:Fallback>
                <p:oleObj name="Rovnice" r:id="rId3" imgW="1218960" imgH="52056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75" y="3724275"/>
                        <a:ext cx="3041650" cy="129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4" name="Line 6"/>
          <p:cNvSpPr>
            <a:spLocks noChangeShapeType="1"/>
          </p:cNvSpPr>
          <p:nvPr/>
        </p:nvSpPr>
        <p:spPr bwMode="auto">
          <a:xfrm flipH="1" flipV="1">
            <a:off x="2819400" y="4495800"/>
            <a:ext cx="457200" cy="11430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3255" name="Text Box 7"/>
          <p:cNvSpPr txBox="1">
            <a:spLocks noChangeArrowheads="1"/>
          </p:cNvSpPr>
          <p:nvPr/>
        </p:nvSpPr>
        <p:spPr bwMode="auto">
          <a:xfrm>
            <a:off x="2514600" y="5638800"/>
            <a:ext cx="1390650" cy="6413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600">
                <a:latin typeface="Times New Roman" pitchFamily="18" charset="0"/>
              </a:rPr>
              <a:t>1 GeV</a:t>
            </a:r>
          </a:p>
        </p:txBody>
      </p:sp>
      <p:sp>
        <p:nvSpPr>
          <p:cNvPr id="53256" name="Line 8"/>
          <p:cNvSpPr>
            <a:spLocks noChangeShapeType="1"/>
          </p:cNvSpPr>
          <p:nvPr/>
        </p:nvSpPr>
        <p:spPr bwMode="auto">
          <a:xfrm flipH="1">
            <a:off x="3657600" y="2895600"/>
            <a:ext cx="914400" cy="10668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3257" name="AutoShape 9"/>
          <p:cNvSpPr>
            <a:spLocks noChangeArrowheads="1"/>
          </p:cNvSpPr>
          <p:nvPr/>
        </p:nvSpPr>
        <p:spPr bwMode="auto">
          <a:xfrm>
            <a:off x="4267200" y="3962400"/>
            <a:ext cx="976313" cy="485775"/>
          </a:xfrm>
          <a:prstGeom prst="rightArrow">
            <a:avLst>
              <a:gd name="adj1" fmla="val 50000"/>
              <a:gd name="adj2" fmla="val 50245"/>
            </a:avLst>
          </a:prstGeom>
          <a:solidFill>
            <a:srgbClr val="FFFF66"/>
          </a:solidFill>
          <a:ln w="9525">
            <a:solidFill>
              <a:schemeClr val="tx1"/>
            </a:solidFill>
            <a:miter lim="800000"/>
            <a:headEnd/>
            <a:tailEnd/>
          </a:ln>
        </p:spPr>
        <p:txBody>
          <a:bodyPr wrap="none" anchor="ctr"/>
          <a:lstStyle/>
          <a:p>
            <a:endParaRPr lang="cs-CZ"/>
          </a:p>
        </p:txBody>
      </p:sp>
      <p:graphicFrame>
        <p:nvGraphicFramePr>
          <p:cNvPr id="53258" name="Object 10"/>
          <p:cNvGraphicFramePr>
            <a:graphicFrameLocks noChangeAspect="1"/>
          </p:cNvGraphicFramePr>
          <p:nvPr/>
        </p:nvGraphicFramePr>
        <p:xfrm>
          <a:off x="5562600" y="3810000"/>
          <a:ext cx="2667000" cy="766763"/>
        </p:xfrm>
        <a:graphic>
          <a:graphicData uri="http://schemas.openxmlformats.org/presentationml/2006/ole">
            <mc:AlternateContent xmlns:mc="http://schemas.openxmlformats.org/markup-compatibility/2006">
              <mc:Choice xmlns:v="urn:schemas-microsoft-com:vml" Requires="v">
                <p:oleObj spid="_x0000_s8316" r:id="rId5" imgW="698197" imgH="203112" progId="Equation.3">
                  <p:embed/>
                </p:oleObj>
              </mc:Choice>
              <mc:Fallback>
                <p:oleObj r:id="rId5" imgW="698197" imgH="203112" progId="Equation.3">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810000"/>
                        <a:ext cx="2667000" cy="76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2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25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3250"/>
                                        </p:tgtEl>
                                        <p:attrNameLst>
                                          <p:attrName>style.visibility</p:attrName>
                                        </p:attrNameLst>
                                      </p:cBhvr>
                                      <p:to>
                                        <p:strVal val="visible"/>
                                      </p:to>
                                    </p:set>
                                    <p:animEffect transition="in" filter="dissolve">
                                      <p:cBhvr>
                                        <p:cTn id="15" dur="500"/>
                                        <p:tgtEl>
                                          <p:spTgt spid="53250"/>
                                        </p:tgtEl>
                                      </p:cBhvr>
                                    </p:animEffect>
                                  </p:childTnLst>
                                </p:cTn>
                              </p:par>
                            </p:childTnLst>
                          </p:cTn>
                        </p:par>
                        <p:par>
                          <p:cTn id="16" fill="hold" nodeType="afterGroup">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53256"/>
                                        </p:tgtEl>
                                        <p:attrNameLst>
                                          <p:attrName>style.visibility</p:attrName>
                                        </p:attrNameLst>
                                      </p:cBhvr>
                                      <p:to>
                                        <p:strVal val="visible"/>
                                      </p:to>
                                    </p:set>
                                    <p:animEffect transition="in" filter="wipe(up)">
                                      <p:cBhvr>
                                        <p:cTn id="19" dur="500"/>
                                        <p:tgtEl>
                                          <p:spTgt spid="5325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3255"/>
                                        </p:tgtEl>
                                        <p:attrNameLst>
                                          <p:attrName>style.visibility</p:attrName>
                                        </p:attrNameLst>
                                      </p:cBhvr>
                                      <p:to>
                                        <p:strVal val="visible"/>
                                      </p:to>
                                    </p:set>
                                  </p:childTnLst>
                                </p:cTn>
                              </p:par>
                            </p:childTnLst>
                          </p:cTn>
                        </p:par>
                        <p:par>
                          <p:cTn id="24" fill="hold" nodeType="afterGroup">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53254"/>
                                        </p:tgtEl>
                                        <p:attrNameLst>
                                          <p:attrName>style.visibility</p:attrName>
                                        </p:attrNameLst>
                                      </p:cBhvr>
                                      <p:to>
                                        <p:strVal val="visible"/>
                                      </p:to>
                                    </p:set>
                                    <p:animEffect transition="in" filter="wipe(down)">
                                      <p:cBhvr>
                                        <p:cTn id="27" dur="500"/>
                                        <p:tgtEl>
                                          <p:spTgt spid="532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53257"/>
                                        </p:tgtEl>
                                        <p:attrNameLst>
                                          <p:attrName>style.visibility</p:attrName>
                                        </p:attrNameLst>
                                      </p:cBhvr>
                                      <p:to>
                                        <p:strVal val="visible"/>
                                      </p:to>
                                    </p:set>
                                    <p:animEffect transition="in" filter="slide(fromLeft)">
                                      <p:cBhvr>
                                        <p:cTn id="32" dur="500"/>
                                        <p:tgtEl>
                                          <p:spTgt spid="5325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499"/>
                                          </p:stCondLst>
                                        </p:cTn>
                                        <p:tgtEl>
                                          <p:spTgt spid="53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autoUpdateAnimBg="0"/>
      <p:bldP spid="53252" grpId="0" autoUpdateAnimBg="0"/>
      <p:bldP spid="53254" grpId="0" animBg="1"/>
      <p:bldP spid="53255" grpId="0" animBg="1" autoUpdateAnimBg="0"/>
      <p:bldP spid="53256" grpId="0" animBg="1"/>
      <p:bldP spid="532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722478" y="1331248"/>
            <a:ext cx="2736303" cy="4099962"/>
            <a:chOff x="175330" y="1127422"/>
            <a:chExt cx="2277123" cy="3480409"/>
          </a:xfrm>
        </p:grpSpPr>
        <p:sp>
          <p:nvSpPr>
            <p:cNvPr id="5121" name="Text Box 1"/>
            <p:cNvSpPr txBox="1">
              <a:spLocks noChangeArrowheads="1"/>
            </p:cNvSpPr>
            <p:nvPr/>
          </p:nvSpPr>
          <p:spPr bwMode="auto">
            <a:xfrm>
              <a:off x="175330" y="4005064"/>
              <a:ext cx="2277123" cy="602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5pPr>
              <a:lvl6pPr marL="25146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6pPr>
              <a:lvl7pPr marL="29718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7pPr>
              <a:lvl8pPr marL="34290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8pPr>
              <a:lvl9pPr marL="38862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9pPr>
            </a:lstStyle>
            <a:p>
              <a:pPr algn="ctr">
                <a:spcBef>
                  <a:spcPts val="0"/>
                </a:spcBef>
              </a:pPr>
              <a:r>
                <a:rPr lang="en-GB" sz="2000" dirty="0" smtClean="0">
                  <a:solidFill>
                    <a:schemeClr val="tx1">
                      <a:lumMod val="50000"/>
                      <a:lumOff val="50000"/>
                    </a:schemeClr>
                  </a:solidFill>
                  <a:latin typeface="+mn-lt"/>
                </a:rPr>
                <a:t>Hans Christian </a:t>
              </a:r>
              <a:r>
                <a:rPr lang="en-GB" sz="2000" dirty="0" err="1" smtClean="0">
                  <a:solidFill>
                    <a:schemeClr val="tx1">
                      <a:lumMod val="50000"/>
                      <a:lumOff val="50000"/>
                    </a:schemeClr>
                  </a:solidFill>
                  <a:latin typeface="+mn-lt"/>
                </a:rPr>
                <a:t>Oersted</a:t>
              </a:r>
              <a:endParaRPr lang="en-GB" sz="2000" dirty="0" smtClean="0">
                <a:solidFill>
                  <a:schemeClr val="tx1">
                    <a:lumMod val="50000"/>
                    <a:lumOff val="50000"/>
                  </a:schemeClr>
                </a:solidFill>
                <a:latin typeface="+mn-lt"/>
              </a:endParaRPr>
            </a:p>
            <a:p>
              <a:pPr algn="ctr">
                <a:spcBef>
                  <a:spcPts val="0"/>
                </a:spcBef>
              </a:pPr>
              <a:r>
                <a:rPr lang="en-GB" sz="2000" dirty="0" smtClean="0">
                  <a:solidFill>
                    <a:schemeClr val="tx1">
                      <a:lumMod val="50000"/>
                      <a:lumOff val="50000"/>
                    </a:schemeClr>
                  </a:solidFill>
                  <a:latin typeface="+mn-lt"/>
                </a:rPr>
                <a:t>(</a:t>
              </a:r>
              <a:r>
                <a:rPr lang="en-GB" sz="2000" dirty="0">
                  <a:solidFill>
                    <a:schemeClr val="tx1">
                      <a:lumMod val="50000"/>
                      <a:lumOff val="50000"/>
                    </a:schemeClr>
                  </a:solidFill>
                  <a:latin typeface="+mn-lt"/>
                </a:rPr>
                <a:t>1777 - 1851)</a:t>
              </a:r>
              <a:r>
                <a:rPr lang="ar-SA" sz="2000" dirty="0">
                  <a:solidFill>
                    <a:schemeClr val="tx1">
                      <a:lumMod val="50000"/>
                      <a:lumOff val="50000"/>
                    </a:schemeClr>
                  </a:solidFill>
                  <a:latin typeface="+mn-lt"/>
                </a:rPr>
                <a:t>‏</a:t>
              </a:r>
              <a:endParaRPr lang="en-GB" sz="2000" dirty="0">
                <a:solidFill>
                  <a:schemeClr val="tx1">
                    <a:lumMod val="50000"/>
                    <a:lumOff val="50000"/>
                  </a:schemeClr>
                </a:solidFill>
                <a:latin typeface="+mn-lt"/>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30" y="1127422"/>
              <a:ext cx="2277123" cy="280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37" y="1700808"/>
            <a:ext cx="26574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Nadpis 1"/>
          <p:cNvSpPr>
            <a:spLocks noGrp="1"/>
          </p:cNvSpPr>
          <p:nvPr>
            <p:ph type="title"/>
          </p:nvPr>
        </p:nvSpPr>
        <p:spPr>
          <a:xfrm>
            <a:off x="685800" y="44625"/>
            <a:ext cx="7770813" cy="1082798"/>
          </a:xfrm>
        </p:spPr>
        <p:txBody>
          <a:bodyPr>
            <a:normAutofit/>
          </a:bodyPr>
          <a:lstStyle/>
          <a:p>
            <a:pPr algn="l"/>
            <a:r>
              <a:rPr lang="en-GB" dirty="0" err="1" smtClean="0">
                <a:solidFill>
                  <a:schemeClr val="tx1">
                    <a:lumMod val="75000"/>
                    <a:lumOff val="25000"/>
                  </a:schemeClr>
                </a:solidFill>
              </a:rPr>
              <a:t>náboje</a:t>
            </a:r>
            <a:r>
              <a:rPr lang="en-GB" dirty="0" smtClean="0">
                <a:solidFill>
                  <a:schemeClr val="tx1">
                    <a:lumMod val="75000"/>
                    <a:lumOff val="25000"/>
                  </a:schemeClr>
                </a:solidFill>
              </a:rPr>
              <a:t> v </a:t>
            </a:r>
            <a:r>
              <a:rPr lang="en-GB" dirty="0" err="1" smtClean="0">
                <a:solidFill>
                  <a:schemeClr val="tx1">
                    <a:lumMod val="75000"/>
                    <a:lumOff val="25000"/>
                  </a:schemeClr>
                </a:solidFill>
              </a:rPr>
              <a:t>pohybu</a:t>
            </a:r>
            <a:r>
              <a:rPr lang="en-GB" dirty="0" smtClean="0">
                <a:solidFill>
                  <a:schemeClr val="tx1">
                    <a:lumMod val="75000"/>
                    <a:lumOff val="25000"/>
                  </a:schemeClr>
                </a:solidFill>
              </a:rPr>
              <a:t> </a:t>
            </a:r>
            <a:endParaRPr lang="en-GB" dirty="0">
              <a:solidFill>
                <a:schemeClr val="tx1">
                  <a:lumMod val="75000"/>
                  <a:lumOff val="25000"/>
                </a:schemeClr>
              </a:solidFill>
            </a:endParaRPr>
          </a:p>
        </p:txBody>
      </p:sp>
      <p:sp>
        <p:nvSpPr>
          <p:cNvPr id="3" name="Obdélník 2"/>
          <p:cNvSpPr/>
          <p:nvPr/>
        </p:nvSpPr>
        <p:spPr>
          <a:xfrm>
            <a:off x="4522329" y="4168751"/>
            <a:ext cx="3146015" cy="1525289"/>
          </a:xfrm>
          <a:prstGeom prst="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a:spAutoFit/>
          </a:bodyPr>
          <a:lstStyle/>
          <a:p>
            <a:pPr>
              <a:lnSpc>
                <a:spcPct val="97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400" dirty="0" smtClean="0">
                <a:solidFill>
                  <a:schemeClr val="tx1">
                    <a:lumMod val="75000"/>
                    <a:lumOff val="25000"/>
                  </a:schemeClr>
                </a:solidFill>
              </a:rPr>
              <a:t>magnetická střelka se vychyluje, prochází-li blízkým vodičem proud</a:t>
            </a:r>
            <a:endParaRPr lang="cs-CZ" sz="2400" dirty="0">
              <a:solidFill>
                <a:schemeClr val="tx1">
                  <a:lumMod val="75000"/>
                  <a:lumOff val="25000"/>
                </a:schemeClr>
              </a:solidFill>
            </a:endParaRPr>
          </a:p>
        </p:txBody>
      </p:sp>
      <p:pic>
        <p:nvPicPr>
          <p:cNvPr id="10"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extLst>
      <p:ext uri="{BB962C8B-B14F-4D97-AF65-F5344CB8AC3E}">
        <p14:creationId xmlns:p14="http://schemas.microsoft.com/office/powerpoint/2010/main" val="34949366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08237"/>
            <a:ext cx="3962400"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340768"/>
            <a:ext cx="4211637"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obecný směr pohybu vůči poli</a:t>
            </a:r>
            <a:endParaRPr lang="en-GB" dirty="0"/>
          </a:p>
        </p:txBody>
      </p:sp>
      <mc:AlternateContent xmlns:mc="http://schemas.openxmlformats.org/markup-compatibility/2006" xmlns:a14="http://schemas.microsoft.com/office/drawing/2010/main">
        <mc:Choice Requires="a14">
          <p:sp>
            <p:nvSpPr>
              <p:cNvPr id="11" name="Obdélník 10"/>
              <p:cNvSpPr/>
              <p:nvPr/>
            </p:nvSpPr>
            <p:spPr>
              <a:xfrm>
                <a:off x="884847" y="3974043"/>
                <a:ext cx="1987265" cy="100982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3200" b="0" i="1" smtClean="0">
                          <a:solidFill>
                            <a:schemeClr val="tx1">
                              <a:lumMod val="75000"/>
                              <a:lumOff val="25000"/>
                            </a:schemeClr>
                          </a:solidFill>
                          <a:latin typeface="Cambria Math"/>
                          <a:ea typeface="Cambria Math"/>
                        </a:rPr>
                        <m:t>𝑟</m:t>
                      </m:r>
                      <m:r>
                        <a:rPr lang="cs-CZ" sz="3200" b="0" i="1" smtClean="0">
                          <a:solidFill>
                            <a:schemeClr val="tx1">
                              <a:lumMod val="75000"/>
                              <a:lumOff val="25000"/>
                            </a:schemeClr>
                          </a:solidFill>
                          <a:latin typeface="Cambria Math"/>
                          <a:ea typeface="Cambria Math"/>
                        </a:rPr>
                        <m:t>=</m:t>
                      </m:r>
                      <m:f>
                        <m:fPr>
                          <m:ctrlPr>
                            <a:rPr lang="cs-CZ" sz="3200" b="0" i="1" smtClean="0">
                              <a:solidFill>
                                <a:schemeClr val="tx1">
                                  <a:lumMod val="75000"/>
                                  <a:lumOff val="25000"/>
                                </a:schemeClr>
                              </a:solidFill>
                              <a:latin typeface="Cambria Math"/>
                              <a:ea typeface="Cambria Math"/>
                            </a:rPr>
                          </m:ctrlPr>
                        </m:fPr>
                        <m:num>
                          <m:r>
                            <a:rPr lang="cs-CZ" sz="3200" b="0" i="1" smtClean="0">
                              <a:solidFill>
                                <a:schemeClr val="tx1">
                                  <a:lumMod val="75000"/>
                                  <a:lumOff val="25000"/>
                                </a:schemeClr>
                              </a:solidFill>
                              <a:latin typeface="Cambria Math"/>
                              <a:ea typeface="Cambria Math"/>
                            </a:rPr>
                            <m:t>𝑚</m:t>
                          </m:r>
                          <m:sSub>
                            <m:sSubPr>
                              <m:ctrlPr>
                                <a:rPr lang="cs-CZ" sz="3200" b="0" i="1" smtClean="0">
                                  <a:solidFill>
                                    <a:schemeClr val="tx1">
                                      <a:lumMod val="75000"/>
                                      <a:lumOff val="25000"/>
                                    </a:schemeClr>
                                  </a:solidFill>
                                  <a:latin typeface="Cambria Math"/>
                                  <a:ea typeface="Cambria Math"/>
                                </a:rPr>
                              </m:ctrlPr>
                            </m:sSubPr>
                            <m:e>
                              <m:r>
                                <a:rPr lang="cs-CZ" sz="3200" b="0" i="1" smtClean="0">
                                  <a:solidFill>
                                    <a:schemeClr val="tx1">
                                      <a:lumMod val="75000"/>
                                      <a:lumOff val="25000"/>
                                    </a:schemeClr>
                                  </a:solidFill>
                                  <a:latin typeface="Cambria Math"/>
                                  <a:ea typeface="Cambria Math"/>
                                </a:rPr>
                                <m:t>𝑣</m:t>
                              </m:r>
                            </m:e>
                            <m:sub>
                              <m:r>
                                <a:rPr lang="cs-CZ" sz="3200" b="0" i="1" smtClean="0">
                                  <a:solidFill>
                                    <a:schemeClr val="tx1">
                                      <a:lumMod val="75000"/>
                                      <a:lumOff val="25000"/>
                                    </a:schemeClr>
                                  </a:solidFill>
                                  <a:latin typeface="Cambria Math"/>
                                  <a:ea typeface="Cambria Math"/>
                                </a:rPr>
                                <m:t>⊥</m:t>
                              </m:r>
                            </m:sub>
                          </m:sSub>
                        </m:num>
                        <m:den>
                          <m:r>
                            <a:rPr lang="cs-CZ" sz="3200" b="0" i="1" smtClean="0">
                              <a:solidFill>
                                <a:schemeClr val="tx1">
                                  <a:lumMod val="75000"/>
                                  <a:lumOff val="25000"/>
                                </a:schemeClr>
                              </a:solidFill>
                              <a:latin typeface="Cambria Math"/>
                              <a:ea typeface="Cambria Math"/>
                            </a:rPr>
                            <m:t>𝑄𝐵</m:t>
                          </m:r>
                        </m:den>
                      </m:f>
                    </m:oMath>
                  </m:oMathPara>
                </a14:m>
                <a:endParaRPr lang="en-GB" sz="3200" dirty="0">
                  <a:solidFill>
                    <a:schemeClr val="tx1">
                      <a:lumMod val="75000"/>
                      <a:lumOff val="25000"/>
                    </a:schemeClr>
                  </a:solidFill>
                </a:endParaRPr>
              </a:p>
            </p:txBody>
          </p:sp>
        </mc:Choice>
        <mc:Fallback xmlns="">
          <p:sp>
            <p:nvSpPr>
              <p:cNvPr id="11" name="Obdélník 10"/>
              <p:cNvSpPr>
                <a:spLocks noRot="1" noChangeAspect="1" noMove="1" noResize="1" noEditPoints="1" noAdjustHandles="1" noChangeArrowheads="1" noChangeShapeType="1" noTextEdit="1"/>
              </p:cNvSpPr>
              <p:nvPr/>
            </p:nvSpPr>
            <p:spPr>
              <a:xfrm>
                <a:off x="884847" y="3974043"/>
                <a:ext cx="1987265" cy="1009828"/>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Obdélník 2"/>
              <p:cNvSpPr/>
              <p:nvPr/>
            </p:nvSpPr>
            <p:spPr>
              <a:xfrm>
                <a:off x="827584" y="5335590"/>
                <a:ext cx="1650067" cy="9017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2800" i="1">
                              <a:solidFill>
                                <a:schemeClr val="tx1">
                                  <a:lumMod val="75000"/>
                                  <a:lumOff val="25000"/>
                                </a:schemeClr>
                              </a:solidFill>
                              <a:latin typeface="Cambria Math"/>
                              <a:ea typeface="Cambria Math"/>
                            </a:rPr>
                          </m:ctrlPr>
                        </m:sSubPr>
                        <m:e>
                          <m:r>
                            <a:rPr lang="cs-CZ" sz="2800" i="1">
                              <a:solidFill>
                                <a:schemeClr val="tx1">
                                  <a:lumMod val="75000"/>
                                  <a:lumOff val="25000"/>
                                </a:schemeClr>
                              </a:solidFill>
                              <a:latin typeface="Cambria Math"/>
                              <a:ea typeface="Cambria Math"/>
                            </a:rPr>
                            <m:t>𝜔</m:t>
                          </m:r>
                        </m:e>
                        <m:sub>
                          <m:r>
                            <a:rPr lang="cs-CZ" sz="2800" i="1">
                              <a:solidFill>
                                <a:schemeClr val="tx1">
                                  <a:lumMod val="75000"/>
                                  <a:lumOff val="25000"/>
                                </a:schemeClr>
                              </a:solidFill>
                              <a:latin typeface="Cambria Math"/>
                              <a:ea typeface="Cambria Math"/>
                            </a:rPr>
                            <m:t>𝑐</m:t>
                          </m:r>
                        </m:sub>
                      </m:sSub>
                      <m:r>
                        <a:rPr lang="cs-CZ" sz="2800" i="1">
                          <a:solidFill>
                            <a:schemeClr val="tx1">
                              <a:lumMod val="75000"/>
                              <a:lumOff val="25000"/>
                            </a:schemeClr>
                          </a:solidFill>
                          <a:latin typeface="Cambria Math"/>
                          <a:ea typeface="Cambria Math"/>
                        </a:rPr>
                        <m:t>=</m:t>
                      </m:r>
                      <m:f>
                        <m:fPr>
                          <m:ctrlPr>
                            <a:rPr lang="cs-CZ" sz="2800" i="1">
                              <a:solidFill>
                                <a:schemeClr val="tx1">
                                  <a:lumMod val="75000"/>
                                  <a:lumOff val="25000"/>
                                </a:schemeClr>
                              </a:solidFill>
                              <a:latin typeface="Cambria Math"/>
                              <a:ea typeface="Cambria Math"/>
                            </a:rPr>
                          </m:ctrlPr>
                        </m:fPr>
                        <m:num>
                          <m:r>
                            <a:rPr lang="cs-CZ" sz="2800" i="1">
                              <a:solidFill>
                                <a:schemeClr val="tx1">
                                  <a:lumMod val="75000"/>
                                  <a:lumOff val="25000"/>
                                </a:schemeClr>
                              </a:solidFill>
                              <a:latin typeface="Cambria Math"/>
                              <a:ea typeface="Cambria Math"/>
                            </a:rPr>
                            <m:t>𝑄𝐵</m:t>
                          </m:r>
                        </m:num>
                        <m:den>
                          <m:r>
                            <a:rPr lang="cs-CZ" sz="2800" i="1">
                              <a:solidFill>
                                <a:schemeClr val="tx1">
                                  <a:lumMod val="75000"/>
                                  <a:lumOff val="25000"/>
                                </a:schemeClr>
                              </a:solidFill>
                              <a:latin typeface="Cambria Math"/>
                              <a:ea typeface="Cambria Math"/>
                            </a:rPr>
                            <m:t>𝑚</m:t>
                          </m:r>
                        </m:den>
                      </m:f>
                    </m:oMath>
                  </m:oMathPara>
                </a14:m>
                <a:endParaRPr lang="en-GB" sz="2800" dirty="0"/>
              </a:p>
            </p:txBody>
          </p:sp>
        </mc:Choice>
        <mc:Fallback xmlns="">
          <p:sp>
            <p:nvSpPr>
              <p:cNvPr id="3" name="Obdélník 2"/>
              <p:cNvSpPr>
                <a:spLocks noRot="1" noChangeAspect="1" noMove="1" noResize="1" noEditPoints="1" noAdjustHandles="1" noChangeArrowheads="1" noChangeShapeType="1" noTextEdit="1"/>
              </p:cNvSpPr>
              <p:nvPr/>
            </p:nvSpPr>
            <p:spPr>
              <a:xfrm>
                <a:off x="827584" y="5335590"/>
                <a:ext cx="1650067" cy="901722"/>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bdélník 12"/>
              <p:cNvSpPr/>
              <p:nvPr/>
            </p:nvSpPr>
            <p:spPr>
              <a:xfrm>
                <a:off x="2872112" y="5343350"/>
                <a:ext cx="1699888" cy="9659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2800" b="0" i="1" smtClean="0">
                          <a:solidFill>
                            <a:schemeClr val="tx1">
                              <a:lumMod val="75000"/>
                              <a:lumOff val="25000"/>
                            </a:schemeClr>
                          </a:solidFill>
                          <a:latin typeface="Cambria Math"/>
                          <a:ea typeface="Cambria Math"/>
                        </a:rPr>
                        <m:t>𝑇</m:t>
                      </m:r>
                      <m:r>
                        <a:rPr lang="cs-CZ" sz="2800" i="1">
                          <a:solidFill>
                            <a:schemeClr val="tx1">
                              <a:lumMod val="75000"/>
                              <a:lumOff val="25000"/>
                            </a:schemeClr>
                          </a:solidFill>
                          <a:latin typeface="Cambria Math"/>
                          <a:ea typeface="Cambria Math"/>
                        </a:rPr>
                        <m:t>=</m:t>
                      </m:r>
                      <m:f>
                        <m:fPr>
                          <m:ctrlPr>
                            <a:rPr lang="cs-CZ" sz="2800" i="1">
                              <a:solidFill>
                                <a:schemeClr val="tx1">
                                  <a:lumMod val="75000"/>
                                  <a:lumOff val="25000"/>
                                </a:schemeClr>
                              </a:solidFill>
                              <a:latin typeface="Cambria Math"/>
                              <a:ea typeface="Cambria Math"/>
                            </a:rPr>
                          </m:ctrlPr>
                        </m:fPr>
                        <m:num>
                          <m:r>
                            <a:rPr lang="cs-CZ" sz="2800" b="0" i="1" smtClean="0">
                              <a:solidFill>
                                <a:schemeClr val="tx1">
                                  <a:lumMod val="75000"/>
                                  <a:lumOff val="25000"/>
                                </a:schemeClr>
                              </a:solidFill>
                              <a:latin typeface="Cambria Math"/>
                              <a:ea typeface="Cambria Math"/>
                            </a:rPr>
                            <m:t>2</m:t>
                          </m:r>
                          <m:r>
                            <a:rPr lang="cs-CZ" sz="2800" b="0" i="1" smtClean="0">
                              <a:solidFill>
                                <a:schemeClr val="tx1">
                                  <a:lumMod val="75000"/>
                                  <a:lumOff val="25000"/>
                                </a:schemeClr>
                              </a:solidFill>
                              <a:latin typeface="Cambria Math"/>
                              <a:ea typeface="Cambria Math"/>
                            </a:rPr>
                            <m:t>𝜋</m:t>
                          </m:r>
                          <m:r>
                            <a:rPr lang="cs-CZ" sz="2800" b="0" i="1" smtClean="0">
                              <a:solidFill>
                                <a:schemeClr val="tx1">
                                  <a:lumMod val="75000"/>
                                  <a:lumOff val="25000"/>
                                </a:schemeClr>
                              </a:solidFill>
                              <a:latin typeface="Cambria Math"/>
                              <a:ea typeface="Cambria Math"/>
                            </a:rPr>
                            <m:t>𝑚</m:t>
                          </m:r>
                        </m:num>
                        <m:den>
                          <m:r>
                            <a:rPr lang="cs-CZ" sz="2800" b="0" i="1" smtClean="0">
                              <a:solidFill>
                                <a:schemeClr val="tx1">
                                  <a:lumMod val="75000"/>
                                  <a:lumOff val="25000"/>
                                </a:schemeClr>
                              </a:solidFill>
                              <a:latin typeface="Cambria Math"/>
                              <a:ea typeface="Cambria Math"/>
                            </a:rPr>
                            <m:t>𝑄𝐵</m:t>
                          </m:r>
                        </m:den>
                      </m:f>
                    </m:oMath>
                  </m:oMathPara>
                </a14:m>
                <a:endParaRPr lang="en-GB" sz="2800" dirty="0"/>
              </a:p>
            </p:txBody>
          </p:sp>
        </mc:Choice>
        <mc:Fallback xmlns="">
          <p:sp>
            <p:nvSpPr>
              <p:cNvPr id="13" name="Obdélník 12"/>
              <p:cNvSpPr>
                <a:spLocks noRot="1" noChangeAspect="1" noMove="1" noResize="1" noEditPoints="1" noAdjustHandles="1" noChangeArrowheads="1" noChangeShapeType="1" noTextEdit="1"/>
              </p:cNvSpPr>
              <p:nvPr/>
            </p:nvSpPr>
            <p:spPr>
              <a:xfrm>
                <a:off x="2872112" y="5343350"/>
                <a:ext cx="1699888" cy="965970"/>
              </a:xfrm>
              <a:prstGeom prst="rect">
                <a:avLst/>
              </a:prstGeom>
              <a:blipFill rotWithShape="1">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bdélník 13"/>
              <p:cNvSpPr/>
              <p:nvPr/>
            </p:nvSpPr>
            <p:spPr>
              <a:xfrm>
                <a:off x="5095409" y="5271467"/>
                <a:ext cx="3437031" cy="10908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cs-CZ" sz="3200" b="0" i="1" smtClean="0">
                          <a:solidFill>
                            <a:schemeClr val="tx1">
                              <a:lumMod val="75000"/>
                              <a:lumOff val="25000"/>
                            </a:schemeClr>
                          </a:solidFill>
                          <a:latin typeface="Cambria Math"/>
                          <a:ea typeface="Cambria Math"/>
                        </a:rPr>
                        <m:t>𝑝</m:t>
                      </m:r>
                      <m:r>
                        <a:rPr lang="cs-CZ" sz="3200" b="0" i="1" smtClean="0">
                          <a:solidFill>
                            <a:schemeClr val="tx1">
                              <a:lumMod val="75000"/>
                              <a:lumOff val="25000"/>
                            </a:schemeClr>
                          </a:solidFill>
                          <a:latin typeface="Cambria Math"/>
                          <a:ea typeface="Cambria Math"/>
                        </a:rPr>
                        <m:t>=</m:t>
                      </m:r>
                      <m:sSub>
                        <m:sSubPr>
                          <m:ctrlPr>
                            <a:rPr lang="cs-CZ" sz="3200" b="0" i="1" smtClean="0">
                              <a:solidFill>
                                <a:schemeClr val="tx1">
                                  <a:lumMod val="75000"/>
                                  <a:lumOff val="25000"/>
                                </a:schemeClr>
                              </a:solidFill>
                              <a:latin typeface="Cambria Math"/>
                              <a:ea typeface="Cambria Math"/>
                            </a:rPr>
                          </m:ctrlPr>
                        </m:sSubPr>
                        <m:e>
                          <m:r>
                            <a:rPr lang="cs-CZ" sz="3200" b="0" i="1" smtClean="0">
                              <a:solidFill>
                                <a:schemeClr val="tx1">
                                  <a:lumMod val="75000"/>
                                  <a:lumOff val="25000"/>
                                </a:schemeClr>
                              </a:solidFill>
                              <a:latin typeface="Cambria Math"/>
                              <a:ea typeface="Cambria Math"/>
                            </a:rPr>
                            <m:t>𝑣</m:t>
                          </m:r>
                        </m:e>
                        <m:sub>
                          <m:r>
                            <a:rPr lang="cs-CZ" sz="3200" b="0" i="1" smtClean="0">
                              <a:solidFill>
                                <a:schemeClr val="tx1">
                                  <a:lumMod val="75000"/>
                                  <a:lumOff val="25000"/>
                                </a:schemeClr>
                              </a:solidFill>
                              <a:latin typeface="Cambria Math"/>
                              <a:ea typeface="Cambria Math"/>
                            </a:rPr>
                            <m:t>∥</m:t>
                          </m:r>
                        </m:sub>
                      </m:sSub>
                      <m:r>
                        <a:rPr lang="cs-CZ" sz="3200" b="0" i="1" smtClean="0">
                          <a:solidFill>
                            <a:schemeClr val="tx1">
                              <a:lumMod val="75000"/>
                              <a:lumOff val="25000"/>
                            </a:schemeClr>
                          </a:solidFill>
                          <a:latin typeface="Cambria Math"/>
                          <a:ea typeface="Cambria Math"/>
                        </a:rPr>
                        <m:t>𝑇</m:t>
                      </m:r>
                      <m:r>
                        <a:rPr lang="cs-CZ" sz="3200" i="1">
                          <a:solidFill>
                            <a:schemeClr val="tx1">
                              <a:lumMod val="75000"/>
                              <a:lumOff val="25000"/>
                            </a:schemeClr>
                          </a:solidFill>
                          <a:latin typeface="Cambria Math"/>
                          <a:ea typeface="Cambria Math"/>
                        </a:rPr>
                        <m:t>=</m:t>
                      </m:r>
                      <m:f>
                        <m:fPr>
                          <m:ctrlPr>
                            <a:rPr lang="cs-CZ" sz="3200" i="1">
                              <a:solidFill>
                                <a:schemeClr val="tx1">
                                  <a:lumMod val="75000"/>
                                  <a:lumOff val="25000"/>
                                </a:schemeClr>
                              </a:solidFill>
                              <a:latin typeface="Cambria Math"/>
                              <a:ea typeface="Cambria Math"/>
                            </a:rPr>
                          </m:ctrlPr>
                        </m:fPr>
                        <m:num>
                          <m:r>
                            <a:rPr lang="cs-CZ" sz="3200" b="0" i="1" smtClean="0">
                              <a:solidFill>
                                <a:schemeClr val="tx1">
                                  <a:lumMod val="75000"/>
                                  <a:lumOff val="25000"/>
                                </a:schemeClr>
                              </a:solidFill>
                              <a:latin typeface="Cambria Math"/>
                              <a:ea typeface="Cambria Math"/>
                            </a:rPr>
                            <m:t>2</m:t>
                          </m:r>
                          <m:r>
                            <a:rPr lang="cs-CZ" sz="3200" b="0" i="1" smtClean="0">
                              <a:solidFill>
                                <a:schemeClr val="tx1">
                                  <a:lumMod val="75000"/>
                                  <a:lumOff val="25000"/>
                                </a:schemeClr>
                              </a:solidFill>
                              <a:latin typeface="Cambria Math"/>
                              <a:ea typeface="Cambria Math"/>
                            </a:rPr>
                            <m:t>𝜋</m:t>
                          </m:r>
                          <m:r>
                            <a:rPr lang="cs-CZ" sz="3200" b="0" i="1" smtClean="0">
                              <a:solidFill>
                                <a:schemeClr val="tx1">
                                  <a:lumMod val="75000"/>
                                  <a:lumOff val="25000"/>
                                </a:schemeClr>
                              </a:solidFill>
                              <a:latin typeface="Cambria Math"/>
                              <a:ea typeface="Cambria Math"/>
                            </a:rPr>
                            <m:t>𝑚</m:t>
                          </m:r>
                          <m:sSub>
                            <m:sSubPr>
                              <m:ctrlPr>
                                <a:rPr lang="cs-CZ" sz="3200" i="1">
                                  <a:solidFill>
                                    <a:schemeClr val="tx1">
                                      <a:lumMod val="75000"/>
                                      <a:lumOff val="25000"/>
                                    </a:schemeClr>
                                  </a:solidFill>
                                  <a:latin typeface="Cambria Math"/>
                                  <a:ea typeface="Cambria Math"/>
                                </a:rPr>
                              </m:ctrlPr>
                            </m:sSubPr>
                            <m:e>
                              <m:r>
                                <a:rPr lang="cs-CZ" sz="3200" i="1">
                                  <a:solidFill>
                                    <a:schemeClr val="tx1">
                                      <a:lumMod val="75000"/>
                                      <a:lumOff val="25000"/>
                                    </a:schemeClr>
                                  </a:solidFill>
                                  <a:latin typeface="Cambria Math"/>
                                  <a:ea typeface="Cambria Math"/>
                                </a:rPr>
                                <m:t>𝑣</m:t>
                              </m:r>
                            </m:e>
                            <m:sub>
                              <m:r>
                                <a:rPr lang="cs-CZ" sz="3200" i="1">
                                  <a:solidFill>
                                    <a:schemeClr val="tx1">
                                      <a:lumMod val="75000"/>
                                      <a:lumOff val="25000"/>
                                    </a:schemeClr>
                                  </a:solidFill>
                                  <a:latin typeface="Cambria Math"/>
                                  <a:ea typeface="Cambria Math"/>
                                </a:rPr>
                                <m:t>∥</m:t>
                              </m:r>
                            </m:sub>
                          </m:sSub>
                        </m:num>
                        <m:den>
                          <m:r>
                            <a:rPr lang="cs-CZ" sz="3200" b="0" i="1" smtClean="0">
                              <a:solidFill>
                                <a:schemeClr val="tx1">
                                  <a:lumMod val="75000"/>
                                  <a:lumOff val="25000"/>
                                </a:schemeClr>
                              </a:solidFill>
                              <a:latin typeface="Cambria Math"/>
                              <a:ea typeface="Cambria Math"/>
                            </a:rPr>
                            <m:t>𝑄𝐵</m:t>
                          </m:r>
                        </m:den>
                      </m:f>
                    </m:oMath>
                  </m:oMathPara>
                </a14:m>
                <a:endParaRPr lang="en-GB" sz="3200" dirty="0"/>
              </a:p>
            </p:txBody>
          </p:sp>
        </mc:Choice>
        <mc:Fallback xmlns="">
          <p:sp>
            <p:nvSpPr>
              <p:cNvPr id="14" name="Obdélník 13"/>
              <p:cNvSpPr>
                <a:spLocks noRot="1" noChangeAspect="1" noMove="1" noResize="1" noEditPoints="1" noAdjustHandles="1" noChangeArrowheads="1" noChangeShapeType="1" noTextEdit="1"/>
              </p:cNvSpPr>
              <p:nvPr/>
            </p:nvSpPr>
            <p:spPr>
              <a:xfrm>
                <a:off x="5095409" y="5271467"/>
                <a:ext cx="3437031" cy="1090811"/>
              </a:xfrm>
              <a:prstGeom prst="rect">
                <a:avLst/>
              </a:prstGeom>
              <a:blipFill rotWithShape="1">
                <a:blip r:embed="rId7"/>
                <a:stretch>
                  <a:fillRect/>
                </a:stretch>
              </a:blipFill>
            </p:spPr>
            <p:txBody>
              <a:bodyPr/>
              <a:lstStyle/>
              <a:p>
                <a:r>
                  <a:rPr lang="en-GB">
                    <a:noFill/>
                  </a:rPr>
                  <a:t> </a:t>
                </a:r>
              </a:p>
            </p:txBody>
          </p:sp>
        </mc:Fallback>
      </mc:AlternateContent>
      <p:pic>
        <p:nvPicPr>
          <p:cNvPr id="9" name="Picture 5" descr="E:\VaV\Publikace_nase\Rozdelane\logo_cz_noblTrans.png"/>
          <p:cNvPicPr>
            <a:picLocks noChangeAspect="1" noChangeArrowheads="1"/>
          </p:cNvPicPr>
          <p:nvPr/>
        </p:nvPicPr>
        <p:blipFill>
          <a:blip r:embed="rId8"/>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0-#ppt_w/2"/>
                                          </p:val>
                                        </p:tav>
                                        <p:tav tm="100000">
                                          <p:val>
                                            <p:strVal val="#ppt_x"/>
                                          </p:val>
                                        </p:tav>
                                      </p:tavLst>
                                    </p:anim>
                                    <p:anim calcmode="lin" valueType="num">
                                      <p:cBhvr additive="base">
                                        <p:cTn id="8" dur="500" fill="hold"/>
                                        <p:tgtEl>
                                          <p:spTgt spid="194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agnetic Mirror"/>
          <p:cNvPicPr>
            <a:picLocks noChangeAspect="1" noChangeArrowheads="1"/>
          </p:cNvPicPr>
          <p:nvPr/>
        </p:nvPicPr>
        <p:blipFill rotWithShape="1">
          <a:blip r:embed="rId2">
            <a:extLst>
              <a:ext uri="{28A0092B-C50C-407E-A947-70E740481C1C}">
                <a14:useLocalDpi xmlns:a14="http://schemas.microsoft.com/office/drawing/2010/main" val="0"/>
              </a:ext>
            </a:extLst>
          </a:blip>
          <a:srcRect l="6601" r="35084" b="5643"/>
          <a:stretch/>
        </p:blipFill>
        <p:spPr bwMode="auto">
          <a:xfrm>
            <a:off x="2070245" y="3659460"/>
            <a:ext cx="4734003" cy="308190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384"/>
            <a:ext cx="8229600" cy="1143000"/>
          </a:xfrm>
        </p:spPr>
        <p:txBody>
          <a:bodyPr/>
          <a:lstStyle/>
          <a:p>
            <a:pPr algn="l"/>
            <a:r>
              <a:rPr lang="cs-CZ" dirty="0" smtClean="0"/>
              <a:t>magnetická zrcadlo a past</a:t>
            </a:r>
            <a:endParaRPr lang="en-GB" dirty="0"/>
          </a:p>
        </p:txBody>
      </p:sp>
      <p:pic>
        <p:nvPicPr>
          <p:cNvPr id="5"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pic>
        <p:nvPicPr>
          <p:cNvPr id="38914" name="Picture 2"/>
          <p:cNvPicPr>
            <a:picLocks noChangeAspect="1" noChangeArrowheads="1"/>
          </p:cNvPicPr>
          <p:nvPr/>
        </p:nvPicPr>
        <p:blipFill>
          <a:blip r:embed="rId4">
            <a:lum bright="-6000" contrast="18000"/>
            <a:extLst>
              <a:ext uri="{28A0092B-C50C-407E-A947-70E740481C1C}">
                <a14:useLocalDpi xmlns:a14="http://schemas.microsoft.com/office/drawing/2010/main" val="0"/>
              </a:ext>
            </a:extLst>
          </a:blip>
          <a:srcRect/>
          <a:stretch>
            <a:fillRect/>
          </a:stretch>
        </p:blipFill>
        <p:spPr bwMode="auto">
          <a:xfrm>
            <a:off x="1187624" y="1046403"/>
            <a:ext cx="6480720" cy="274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usion Energy Converting into Electricity"/>
          <p:cNvPicPr>
            <a:picLocks noChangeAspect="1" noChangeArrowheads="1"/>
          </p:cNvPicPr>
          <p:nvPr/>
        </p:nvPicPr>
        <p:blipFill rotWithShape="1">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l="10131" r="14737" b="11887"/>
          <a:stretch/>
        </p:blipFill>
        <p:spPr bwMode="auto">
          <a:xfrm>
            <a:off x="3321413" y="335604"/>
            <a:ext cx="5571067" cy="3021388"/>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www.midisdelascience.com/wp-content/uploads/2010/02/plasma_tokamak-300x2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104" y="3501008"/>
            <a:ext cx="3715498" cy="276185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17559" y="274638"/>
            <a:ext cx="2864213" cy="1143000"/>
          </a:xfrm>
        </p:spPr>
        <p:txBody>
          <a:bodyPr/>
          <a:lstStyle/>
          <a:p>
            <a:pPr algn="l"/>
            <a:r>
              <a:rPr lang="en-GB" dirty="0" err="1" smtClean="0">
                <a:solidFill>
                  <a:schemeClr val="tx1">
                    <a:lumMod val="75000"/>
                    <a:lumOff val="25000"/>
                  </a:schemeClr>
                </a:solidFill>
              </a:rPr>
              <a:t>tokamak</a:t>
            </a:r>
            <a:endParaRPr lang="en-GB" dirty="0"/>
          </a:p>
        </p:txBody>
      </p:sp>
      <p:sp>
        <p:nvSpPr>
          <p:cNvPr id="9" name="TextovéPole 8"/>
          <p:cNvSpPr txBox="1"/>
          <p:nvPr/>
        </p:nvSpPr>
        <p:spPr>
          <a:xfrm>
            <a:off x="539552" y="3501008"/>
            <a:ext cx="4103886" cy="2308324"/>
          </a:xfrm>
          <a:prstGeom prst="rect">
            <a:avLst/>
          </a:prstGeom>
          <a:noFill/>
        </p:spPr>
        <p:txBody>
          <a:bodyPr wrap="square" rtlCol="0">
            <a:spAutoFit/>
          </a:bodyPr>
          <a:lstStyle/>
          <a:p>
            <a:r>
              <a:rPr lang="cs-CZ" sz="2400" dirty="0" smtClean="0">
                <a:solidFill>
                  <a:schemeClr val="tx1">
                    <a:lumMod val="75000"/>
                    <a:lumOff val="25000"/>
                  </a:schemeClr>
                </a:solidFill>
                <a:latin typeface="+mn-lt"/>
              </a:rPr>
              <a:t>např. ITER:</a:t>
            </a:r>
          </a:p>
          <a:p>
            <a:pPr marL="342900" indent="-342900">
              <a:buFont typeface="Arial" pitchFamily="34" charset="0"/>
              <a:buChar char="•"/>
            </a:pPr>
            <a:r>
              <a:rPr lang="cs-CZ" sz="2400" dirty="0" smtClean="0">
                <a:solidFill>
                  <a:schemeClr val="tx1">
                    <a:lumMod val="75000"/>
                    <a:lumOff val="25000"/>
                  </a:schemeClr>
                </a:solidFill>
                <a:latin typeface="+mn-lt"/>
              </a:rPr>
              <a:t>830 m</a:t>
            </a:r>
            <a:r>
              <a:rPr lang="cs-CZ" sz="2400" baseline="30000" dirty="0" smtClean="0">
                <a:solidFill>
                  <a:schemeClr val="tx1">
                    <a:lumMod val="75000"/>
                    <a:lumOff val="25000"/>
                  </a:schemeClr>
                </a:solidFill>
                <a:latin typeface="+mn-lt"/>
              </a:rPr>
              <a:t>3</a:t>
            </a:r>
            <a:r>
              <a:rPr lang="cs-CZ" sz="2400" dirty="0" smtClean="0">
                <a:solidFill>
                  <a:schemeClr val="tx1">
                    <a:lumMod val="75000"/>
                    <a:lumOff val="25000"/>
                  </a:schemeClr>
                </a:solidFill>
                <a:latin typeface="+mn-lt"/>
              </a:rPr>
              <a:t> plazmatu o teplotě 150 000 000 °C</a:t>
            </a:r>
          </a:p>
          <a:p>
            <a:pPr marL="342900" indent="-342900">
              <a:buFont typeface="Arial" pitchFamily="34" charset="0"/>
              <a:buChar char="•"/>
            </a:pPr>
            <a:r>
              <a:rPr lang="cs-CZ" sz="2400" dirty="0" smtClean="0">
                <a:solidFill>
                  <a:schemeClr val="tx1">
                    <a:lumMod val="95000"/>
                    <a:lumOff val="5000"/>
                  </a:schemeClr>
                </a:solidFill>
                <a:latin typeface="+mn-lt"/>
              </a:rPr>
              <a:t>uzavřeno v magnetickém poli 11,8 T</a:t>
            </a:r>
          </a:p>
          <a:p>
            <a:pPr marL="342900" indent="-342900">
              <a:buFont typeface="Arial" pitchFamily="34" charset="0"/>
              <a:buChar char="•"/>
            </a:pPr>
            <a:r>
              <a:rPr lang="en-GB" sz="2400" dirty="0">
                <a:solidFill>
                  <a:schemeClr val="tx1">
                    <a:lumMod val="75000"/>
                    <a:lumOff val="25000"/>
                  </a:schemeClr>
                </a:solidFill>
                <a:latin typeface="+mn-lt"/>
              </a:rPr>
              <a:t>http://www.iter.org</a:t>
            </a:r>
          </a:p>
        </p:txBody>
      </p:sp>
      <p:pic>
        <p:nvPicPr>
          <p:cNvPr id="10" name="Picture 5" descr="E:\VaV\Publikace_nase\Rozdelane\logo_cz_noblTrans.png"/>
          <p:cNvPicPr>
            <a:picLocks noChangeAspect="1" noChangeArrowheads="1"/>
          </p:cNvPicPr>
          <p:nvPr/>
        </p:nvPicPr>
        <p:blipFill>
          <a:blip r:embed="rId4"/>
          <a:srcRect l="12354" t="15231" r="5350" b="14978"/>
          <a:stretch>
            <a:fillRect/>
          </a:stretch>
        </p:blipFill>
        <p:spPr bwMode="auto">
          <a:xfrm>
            <a:off x="7668344" y="6316074"/>
            <a:ext cx="1472762" cy="564388"/>
          </a:xfrm>
          <a:prstGeom prst="rect">
            <a:avLst/>
          </a:prstGeom>
          <a:noFill/>
          <a:ln w="9525">
            <a:noFill/>
            <a:miter lim="800000"/>
            <a:headEnd/>
            <a:tailEnd/>
          </a:ln>
        </p:spPr>
      </p:pic>
    </p:spTree>
    <p:extLst>
      <p:ext uri="{BB962C8B-B14F-4D97-AF65-F5344CB8AC3E}">
        <p14:creationId xmlns:p14="http://schemas.microsoft.com/office/powerpoint/2010/main" val="93686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Ecl2005_de_inc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741" y="23478"/>
            <a:ext cx="8425631" cy="682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125760"/>
            <a:ext cx="8229600" cy="1143000"/>
          </a:xfrm>
        </p:spPr>
        <p:txBody>
          <a:bodyPr/>
          <a:lstStyle/>
          <a:p>
            <a:r>
              <a:rPr lang="cs-CZ" dirty="0" smtClean="0">
                <a:solidFill>
                  <a:schemeClr val="bg1">
                    <a:lumMod val="75000"/>
                  </a:schemeClr>
                </a:solidFill>
              </a:rPr>
              <a:t>vnitřní sluneční korona</a:t>
            </a:r>
            <a:endParaRPr lang="en-GB"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Figure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836613"/>
            <a:ext cx="7431087"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6" name="Picture 8" descr="Figur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847725"/>
            <a:ext cx="7488237"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8" name="Picture 10" descr="Auro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836613"/>
            <a:ext cx="8569325"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778098"/>
          </a:xfrm>
        </p:spPr>
        <p:txBody>
          <a:bodyPr/>
          <a:lstStyle/>
          <a:p>
            <a:pPr algn="l"/>
            <a:r>
              <a:rPr lang="cs-CZ" dirty="0" smtClean="0"/>
              <a:t>magnetické pole Země</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6136"/>
                                        </p:tgtEl>
                                        <p:attrNameLst>
                                          <p:attrName>style.visibility</p:attrName>
                                        </p:attrNameLst>
                                      </p:cBhvr>
                                      <p:to>
                                        <p:strVal val="visible"/>
                                      </p:to>
                                    </p:set>
                                    <p:animEffect transition="in" filter="dissolve">
                                      <p:cBhvr>
                                        <p:cTn id="7" dur="2000"/>
                                        <p:tgtEl>
                                          <p:spTgt spid="1761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76138"/>
                                        </p:tgtEl>
                                        <p:attrNameLst>
                                          <p:attrName>style.visibility</p:attrName>
                                        </p:attrNameLst>
                                      </p:cBhvr>
                                      <p:to>
                                        <p:strVal val="visible"/>
                                      </p:to>
                                    </p:set>
                                    <p:animEffect transition="in" filter="fade">
                                      <p:cBhvr>
                                        <p:cTn id="12" dur="2000"/>
                                        <p:tgtEl>
                                          <p:spTgt spid="176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66838"/>
            <a:ext cx="178911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371600"/>
            <a:ext cx="15525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313" y="1371600"/>
            <a:ext cx="15017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Ampérova síla</a:t>
            </a:r>
            <a:endParaRPr lang="en-GB" dirty="0"/>
          </a:p>
        </p:txBody>
      </p:sp>
      <p:pic>
        <p:nvPicPr>
          <p:cNvPr id="6"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42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4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76313"/>
            <a:ext cx="3652838"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p:cNvSpPr>
            <a:spLocks noGrp="1"/>
          </p:cNvSpPr>
          <p:nvPr>
            <p:ph type="title"/>
          </p:nvPr>
        </p:nvSpPr>
        <p:spPr>
          <a:xfrm>
            <a:off x="457200" y="-27384"/>
            <a:ext cx="8229600" cy="1143000"/>
          </a:xfrm>
        </p:spPr>
        <p:txBody>
          <a:bodyPr/>
          <a:lstStyle/>
          <a:p>
            <a:pPr algn="l"/>
            <a:r>
              <a:rPr lang="cs-CZ" dirty="0" smtClean="0"/>
              <a:t>Ampérova síla</a:t>
            </a:r>
            <a:endParaRPr lang="en-GB" dirty="0"/>
          </a:p>
        </p:txBody>
      </p:sp>
      <mc:AlternateContent xmlns:mc="http://schemas.openxmlformats.org/markup-compatibility/2006" xmlns:a14="http://schemas.microsoft.com/office/drawing/2010/main">
        <mc:Choice Requires="a14">
          <p:sp>
            <p:nvSpPr>
              <p:cNvPr id="13" name="Obdélník 12"/>
              <p:cNvSpPr/>
              <p:nvPr/>
            </p:nvSpPr>
            <p:spPr>
              <a:xfrm>
                <a:off x="4533900" y="1340768"/>
                <a:ext cx="3456384" cy="68416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cs-CZ" sz="3200" i="1" smtClean="0">
                              <a:solidFill>
                                <a:schemeClr val="tx1">
                                  <a:lumMod val="75000"/>
                                  <a:lumOff val="25000"/>
                                </a:schemeClr>
                              </a:solidFill>
                              <a:latin typeface="Cambria Math"/>
                              <a:ea typeface="Cambria Math"/>
                            </a:rPr>
                          </m:ctrlPr>
                        </m:sSubPr>
                        <m:e>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𝐹</m:t>
                              </m:r>
                            </m:e>
                          </m:acc>
                        </m:e>
                        <m:sub>
                          <m:r>
                            <a:rPr lang="cs-CZ" sz="3200" i="1">
                              <a:solidFill>
                                <a:schemeClr val="tx1">
                                  <a:lumMod val="75000"/>
                                  <a:lumOff val="25000"/>
                                </a:schemeClr>
                              </a:solidFill>
                              <a:latin typeface="Cambria Math"/>
                              <a:ea typeface="Cambria Math"/>
                            </a:rPr>
                            <m:t>𝐵</m:t>
                          </m:r>
                        </m:sub>
                      </m:sSub>
                      <m:r>
                        <a:rPr lang="cs-CZ" sz="3200" i="1">
                          <a:solidFill>
                            <a:schemeClr val="tx1">
                              <a:lumMod val="75000"/>
                              <a:lumOff val="25000"/>
                            </a:schemeClr>
                          </a:solidFill>
                          <a:latin typeface="Cambria Math"/>
                          <a:ea typeface="Cambria Math"/>
                        </a:rPr>
                        <m:t>=</m:t>
                      </m:r>
                      <m:r>
                        <a:rPr lang="cs-CZ" sz="3200" i="1">
                          <a:solidFill>
                            <a:schemeClr val="tx1">
                              <a:lumMod val="75000"/>
                              <a:lumOff val="25000"/>
                            </a:schemeClr>
                          </a:solidFill>
                          <a:latin typeface="Cambria Math"/>
                          <a:ea typeface="Cambria Math"/>
                        </a:rPr>
                        <m:t>𝑄</m:t>
                      </m:r>
                      <m:d>
                        <m:dPr>
                          <m:ctrlPr>
                            <a:rPr lang="cs-CZ" sz="3200" i="1">
                              <a:solidFill>
                                <a:schemeClr val="tx1">
                                  <a:lumMod val="75000"/>
                                  <a:lumOff val="25000"/>
                                </a:schemeClr>
                              </a:solidFill>
                              <a:latin typeface="Cambria Math"/>
                              <a:ea typeface="Cambria Math"/>
                            </a:rPr>
                          </m:ctrlPr>
                        </m:dPr>
                        <m:e>
                          <m:sSub>
                            <m:sSubPr>
                              <m:ctrlPr>
                                <a:rPr lang="cs-CZ" sz="3200" i="1" smtClean="0">
                                  <a:solidFill>
                                    <a:schemeClr val="tx1">
                                      <a:lumMod val="75000"/>
                                      <a:lumOff val="25000"/>
                                    </a:schemeClr>
                                  </a:solidFill>
                                  <a:latin typeface="Cambria Math"/>
                                  <a:ea typeface="Cambria Math"/>
                                </a:rPr>
                              </m:ctrlPr>
                            </m:sSubPr>
                            <m:e>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𝑣</m:t>
                                  </m:r>
                                </m:e>
                              </m:acc>
                            </m:e>
                            <m:sub>
                              <m:r>
                                <a:rPr lang="cs-CZ" sz="3200" b="0" i="1" smtClean="0">
                                  <a:solidFill>
                                    <a:schemeClr val="tx1">
                                      <a:lumMod val="75000"/>
                                      <a:lumOff val="25000"/>
                                    </a:schemeClr>
                                  </a:solidFill>
                                  <a:latin typeface="Cambria Math"/>
                                  <a:ea typeface="Cambria Math"/>
                                </a:rPr>
                                <m:t>𝑑</m:t>
                              </m:r>
                            </m:sub>
                          </m:sSub>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e>
                      </m:d>
                    </m:oMath>
                  </m:oMathPara>
                </a14:m>
                <a:endParaRPr lang="en-GB" sz="3200" dirty="0"/>
              </a:p>
            </p:txBody>
          </p:sp>
        </mc:Choice>
        <mc:Fallback xmlns="">
          <p:sp>
            <p:nvSpPr>
              <p:cNvPr id="13" name="Obdélník 12"/>
              <p:cNvSpPr>
                <a:spLocks noRot="1" noChangeAspect="1" noMove="1" noResize="1" noEditPoints="1" noAdjustHandles="1" noChangeArrowheads="1" noChangeShapeType="1" noTextEdit="1"/>
              </p:cNvSpPr>
              <p:nvPr/>
            </p:nvSpPr>
            <p:spPr>
              <a:xfrm>
                <a:off x="4533900" y="1340768"/>
                <a:ext cx="3456384" cy="684162"/>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bdélník 13"/>
              <p:cNvSpPr/>
              <p:nvPr/>
            </p:nvSpPr>
            <p:spPr>
              <a:xfrm>
                <a:off x="4557142" y="2204864"/>
                <a:ext cx="3960440" cy="109748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cs-CZ" sz="3200" i="1" smtClean="0">
                              <a:solidFill>
                                <a:schemeClr val="tx1">
                                  <a:lumMod val="75000"/>
                                  <a:lumOff val="25000"/>
                                </a:schemeClr>
                              </a:solidFill>
                              <a:latin typeface="Cambria Math"/>
                              <a:ea typeface="Cambria Math"/>
                            </a:rPr>
                          </m:ctrlPr>
                        </m:sSubPr>
                        <m:e>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𝐹</m:t>
                              </m:r>
                            </m:e>
                          </m:acc>
                        </m:e>
                        <m:sub>
                          <m:r>
                            <a:rPr lang="cs-CZ" sz="3200" i="1">
                              <a:solidFill>
                                <a:schemeClr val="tx1">
                                  <a:lumMod val="75000"/>
                                  <a:lumOff val="25000"/>
                                </a:schemeClr>
                              </a:solidFill>
                              <a:latin typeface="Cambria Math"/>
                              <a:ea typeface="Cambria Math"/>
                            </a:rPr>
                            <m:t>𝐵</m:t>
                          </m:r>
                        </m:sub>
                      </m:sSub>
                      <m:r>
                        <a:rPr lang="cs-CZ" sz="3200" i="1">
                          <a:solidFill>
                            <a:schemeClr val="tx1">
                              <a:lumMod val="75000"/>
                              <a:lumOff val="25000"/>
                            </a:schemeClr>
                          </a:solidFill>
                          <a:latin typeface="Cambria Math"/>
                          <a:ea typeface="Cambria Math"/>
                        </a:rPr>
                        <m:t>=</m:t>
                      </m:r>
                      <m:f>
                        <m:fPr>
                          <m:ctrlPr>
                            <a:rPr lang="cs-CZ" sz="3200" i="1" smtClean="0">
                              <a:solidFill>
                                <a:schemeClr val="tx1">
                                  <a:lumMod val="75000"/>
                                  <a:lumOff val="25000"/>
                                </a:schemeClr>
                              </a:solidFill>
                              <a:latin typeface="Cambria Math"/>
                              <a:ea typeface="Cambria Math"/>
                            </a:rPr>
                          </m:ctrlPr>
                        </m:fPr>
                        <m:num>
                          <m:r>
                            <a:rPr lang="cs-CZ" sz="3200" b="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𝐼𝐿</m:t>
                          </m:r>
                        </m:num>
                        <m:den>
                          <m:sSub>
                            <m:sSubPr>
                              <m:ctrlPr>
                                <a:rPr lang="cs-CZ" sz="3200" i="1" smtClean="0">
                                  <a:solidFill>
                                    <a:schemeClr val="tx1">
                                      <a:lumMod val="75000"/>
                                      <a:lumOff val="25000"/>
                                    </a:schemeClr>
                                  </a:solidFill>
                                  <a:latin typeface="Cambria Math"/>
                                  <a:ea typeface="Cambria Math"/>
                                </a:rPr>
                              </m:ctrlPr>
                            </m:sSubPr>
                            <m:e>
                              <m:r>
                                <a:rPr lang="cs-CZ" sz="3200" b="0" i="1" smtClean="0">
                                  <a:solidFill>
                                    <a:schemeClr val="tx1">
                                      <a:lumMod val="75000"/>
                                      <a:lumOff val="25000"/>
                                    </a:schemeClr>
                                  </a:solidFill>
                                  <a:latin typeface="Cambria Math"/>
                                  <a:ea typeface="Cambria Math"/>
                                </a:rPr>
                                <m:t>𝑣</m:t>
                              </m:r>
                            </m:e>
                            <m:sub>
                              <m:r>
                                <a:rPr lang="cs-CZ" sz="3200" b="0" i="1" smtClean="0">
                                  <a:solidFill>
                                    <a:schemeClr val="tx1">
                                      <a:lumMod val="75000"/>
                                      <a:lumOff val="25000"/>
                                    </a:schemeClr>
                                  </a:solidFill>
                                  <a:latin typeface="Cambria Math"/>
                                  <a:ea typeface="Cambria Math"/>
                                </a:rPr>
                                <m:t>𝑑</m:t>
                              </m:r>
                            </m:sub>
                          </m:sSub>
                        </m:den>
                      </m:f>
                      <m:d>
                        <m:dPr>
                          <m:ctrlPr>
                            <a:rPr lang="cs-CZ" sz="3200" i="1">
                              <a:solidFill>
                                <a:schemeClr val="tx1">
                                  <a:lumMod val="75000"/>
                                  <a:lumOff val="25000"/>
                                </a:schemeClr>
                              </a:solidFill>
                              <a:latin typeface="Cambria Math"/>
                              <a:ea typeface="Cambria Math"/>
                            </a:rPr>
                          </m:ctrlPr>
                        </m:dPr>
                        <m:e>
                          <m:sSub>
                            <m:sSubPr>
                              <m:ctrlPr>
                                <a:rPr lang="cs-CZ" sz="3200" i="1" smtClean="0">
                                  <a:solidFill>
                                    <a:schemeClr val="tx1">
                                      <a:lumMod val="75000"/>
                                      <a:lumOff val="25000"/>
                                    </a:schemeClr>
                                  </a:solidFill>
                                  <a:latin typeface="Cambria Math"/>
                                  <a:ea typeface="Cambria Math"/>
                                </a:rPr>
                              </m:ctrlPr>
                            </m:sSubPr>
                            <m:e>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𝑣</m:t>
                                  </m:r>
                                </m:e>
                              </m:acc>
                            </m:e>
                            <m:sub>
                              <m:r>
                                <a:rPr lang="cs-CZ" sz="3200" b="0" i="1" smtClean="0">
                                  <a:solidFill>
                                    <a:schemeClr val="tx1">
                                      <a:lumMod val="75000"/>
                                      <a:lumOff val="25000"/>
                                    </a:schemeClr>
                                  </a:solidFill>
                                  <a:latin typeface="Cambria Math"/>
                                  <a:ea typeface="Cambria Math"/>
                                </a:rPr>
                                <m:t>𝑑</m:t>
                              </m:r>
                            </m:sub>
                          </m:sSub>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e>
                      </m:d>
                    </m:oMath>
                  </m:oMathPara>
                </a14:m>
                <a:endParaRPr lang="en-GB" sz="3200" dirty="0"/>
              </a:p>
            </p:txBody>
          </p:sp>
        </mc:Choice>
        <mc:Fallback xmlns="">
          <p:sp>
            <p:nvSpPr>
              <p:cNvPr id="14" name="Obdélník 13"/>
              <p:cNvSpPr>
                <a:spLocks noRot="1" noChangeAspect="1" noMove="1" noResize="1" noEditPoints="1" noAdjustHandles="1" noChangeArrowheads="1" noChangeShapeType="1" noTextEdit="1"/>
              </p:cNvSpPr>
              <p:nvPr/>
            </p:nvSpPr>
            <p:spPr>
              <a:xfrm>
                <a:off x="4557142" y="2204864"/>
                <a:ext cx="3960440" cy="1097480"/>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bdélník 14"/>
              <p:cNvSpPr/>
              <p:nvPr/>
            </p:nvSpPr>
            <p:spPr>
              <a:xfrm>
                <a:off x="4533900" y="3430044"/>
                <a:ext cx="4392488" cy="11988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cs-CZ" sz="3200" i="1" smtClean="0">
                              <a:solidFill>
                                <a:schemeClr val="tx1">
                                  <a:lumMod val="75000"/>
                                  <a:lumOff val="25000"/>
                                </a:schemeClr>
                              </a:solidFill>
                              <a:latin typeface="Cambria Math"/>
                              <a:ea typeface="Cambria Math"/>
                            </a:rPr>
                          </m:ctrlPr>
                        </m:sSubPr>
                        <m:e>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𝐹</m:t>
                              </m:r>
                            </m:e>
                          </m:acc>
                        </m:e>
                        <m:sub>
                          <m:r>
                            <a:rPr lang="cs-CZ" sz="3200" i="1">
                              <a:solidFill>
                                <a:schemeClr val="tx1">
                                  <a:lumMod val="75000"/>
                                  <a:lumOff val="25000"/>
                                </a:schemeClr>
                              </a:solidFill>
                              <a:latin typeface="Cambria Math"/>
                              <a:ea typeface="Cambria Math"/>
                            </a:rPr>
                            <m:t>𝐵</m:t>
                          </m:r>
                        </m:sub>
                      </m:sSub>
                      <m:r>
                        <a:rPr lang="cs-CZ" sz="3200" i="1">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𝐼</m:t>
                      </m:r>
                      <m:d>
                        <m:dPr>
                          <m:ctrlPr>
                            <a:rPr lang="cs-CZ" sz="3200" i="1">
                              <a:solidFill>
                                <a:schemeClr val="tx1">
                                  <a:lumMod val="75000"/>
                                  <a:lumOff val="25000"/>
                                </a:schemeClr>
                              </a:solidFill>
                              <a:latin typeface="Cambria Math"/>
                              <a:ea typeface="Cambria Math"/>
                            </a:rPr>
                          </m:ctrlPr>
                        </m:dPr>
                        <m:e>
                          <m:r>
                            <a:rPr lang="cs-CZ" sz="3200" b="0" i="1" smtClean="0">
                              <a:solidFill>
                                <a:schemeClr val="tx1">
                                  <a:lumMod val="75000"/>
                                  <a:lumOff val="25000"/>
                                </a:schemeClr>
                              </a:solidFill>
                              <a:latin typeface="Cambria Math"/>
                              <a:ea typeface="Cambria Math"/>
                            </a:rPr>
                            <m:t>𝐿</m:t>
                          </m:r>
                          <m:f>
                            <m:fPr>
                              <m:ctrlPr>
                                <a:rPr lang="cs-CZ" sz="3200" i="1" smtClean="0">
                                  <a:solidFill>
                                    <a:schemeClr val="tx1">
                                      <a:lumMod val="75000"/>
                                      <a:lumOff val="25000"/>
                                    </a:schemeClr>
                                  </a:solidFill>
                                  <a:latin typeface="Cambria Math"/>
                                  <a:ea typeface="Cambria Math"/>
                                </a:rPr>
                              </m:ctrlPr>
                            </m:fPr>
                            <m:num>
                              <m:r>
                                <a:rPr lang="cs-CZ" sz="3200" b="0" i="1" smtClean="0">
                                  <a:solidFill>
                                    <a:schemeClr val="tx1">
                                      <a:lumMod val="75000"/>
                                      <a:lumOff val="25000"/>
                                    </a:schemeClr>
                                  </a:solidFill>
                                  <a:latin typeface="Cambria Math"/>
                                  <a:ea typeface="Cambria Math"/>
                                </a:rPr>
                                <m:t>−</m:t>
                              </m:r>
                              <m:sSub>
                                <m:sSubPr>
                                  <m:ctrlPr>
                                    <a:rPr lang="cs-CZ" sz="3200" i="1">
                                      <a:solidFill>
                                        <a:schemeClr val="tx1">
                                          <a:lumMod val="75000"/>
                                          <a:lumOff val="25000"/>
                                        </a:schemeClr>
                                      </a:solidFill>
                                      <a:latin typeface="Cambria Math"/>
                                      <a:ea typeface="Cambria Math"/>
                                    </a:rPr>
                                  </m:ctrlPr>
                                </m:sSubPr>
                                <m:e>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𝑣</m:t>
                                      </m:r>
                                    </m:e>
                                  </m:acc>
                                </m:e>
                                <m:sub>
                                  <m:r>
                                    <a:rPr lang="cs-CZ" sz="3200" i="1">
                                      <a:solidFill>
                                        <a:schemeClr val="tx1">
                                          <a:lumMod val="75000"/>
                                          <a:lumOff val="25000"/>
                                        </a:schemeClr>
                                      </a:solidFill>
                                      <a:latin typeface="Cambria Math"/>
                                      <a:ea typeface="Cambria Math"/>
                                    </a:rPr>
                                    <m:t>𝑑</m:t>
                                  </m:r>
                                </m:sub>
                              </m:sSub>
                            </m:num>
                            <m:den>
                              <m:sSub>
                                <m:sSubPr>
                                  <m:ctrlPr>
                                    <a:rPr lang="cs-CZ" sz="3200" i="1" smtClean="0">
                                      <a:solidFill>
                                        <a:schemeClr val="tx1">
                                          <a:lumMod val="75000"/>
                                          <a:lumOff val="25000"/>
                                        </a:schemeClr>
                                      </a:solidFill>
                                      <a:latin typeface="Cambria Math"/>
                                      <a:ea typeface="Cambria Math"/>
                                    </a:rPr>
                                  </m:ctrlPr>
                                </m:sSubPr>
                                <m:e>
                                  <m:r>
                                    <a:rPr lang="cs-CZ" sz="3200" b="0" i="1" smtClean="0">
                                      <a:solidFill>
                                        <a:schemeClr val="tx1">
                                          <a:lumMod val="75000"/>
                                          <a:lumOff val="25000"/>
                                        </a:schemeClr>
                                      </a:solidFill>
                                      <a:latin typeface="Cambria Math"/>
                                      <a:ea typeface="Cambria Math"/>
                                    </a:rPr>
                                    <m:t>𝑣</m:t>
                                  </m:r>
                                </m:e>
                                <m:sub>
                                  <m:r>
                                    <a:rPr lang="cs-CZ" sz="3200" b="0" i="1" smtClean="0">
                                      <a:solidFill>
                                        <a:schemeClr val="tx1">
                                          <a:lumMod val="75000"/>
                                          <a:lumOff val="25000"/>
                                        </a:schemeClr>
                                      </a:solidFill>
                                      <a:latin typeface="Cambria Math"/>
                                      <a:ea typeface="Cambria Math"/>
                                    </a:rPr>
                                    <m:t>𝑑</m:t>
                                  </m:r>
                                </m:sub>
                              </m:sSub>
                            </m:den>
                          </m:f>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e>
                      </m:d>
                    </m:oMath>
                  </m:oMathPara>
                </a14:m>
                <a:endParaRPr lang="en-GB" sz="3200" dirty="0"/>
              </a:p>
            </p:txBody>
          </p:sp>
        </mc:Choice>
        <mc:Fallback xmlns="">
          <p:sp>
            <p:nvSpPr>
              <p:cNvPr id="15" name="Obdélník 14"/>
              <p:cNvSpPr>
                <a:spLocks noRot="1" noChangeAspect="1" noMove="1" noResize="1" noEditPoints="1" noAdjustHandles="1" noChangeArrowheads="1" noChangeShapeType="1" noTextEdit="1"/>
              </p:cNvSpPr>
              <p:nvPr/>
            </p:nvSpPr>
            <p:spPr>
              <a:xfrm>
                <a:off x="4533900" y="3430044"/>
                <a:ext cx="4392488" cy="1198854"/>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bdélník 15"/>
              <p:cNvSpPr/>
              <p:nvPr/>
            </p:nvSpPr>
            <p:spPr>
              <a:xfrm>
                <a:off x="4211960" y="5117321"/>
                <a:ext cx="3960440" cy="83195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sSub>
                        <m:sSubPr>
                          <m:ctrlPr>
                            <a:rPr lang="cs-CZ" sz="4000" i="1" smtClean="0">
                              <a:solidFill>
                                <a:schemeClr val="tx1">
                                  <a:lumMod val="75000"/>
                                  <a:lumOff val="25000"/>
                                </a:schemeClr>
                              </a:solidFill>
                              <a:latin typeface="Cambria Math"/>
                              <a:ea typeface="Cambria Math"/>
                            </a:rPr>
                          </m:ctrlPr>
                        </m:sSubPr>
                        <m:e>
                          <m:acc>
                            <m:accPr>
                              <m:chr m:val="⃗"/>
                              <m:ctrlPr>
                                <a:rPr lang="cs-CZ" sz="4000" i="1">
                                  <a:solidFill>
                                    <a:schemeClr val="tx1">
                                      <a:lumMod val="75000"/>
                                      <a:lumOff val="25000"/>
                                    </a:schemeClr>
                                  </a:solidFill>
                                  <a:latin typeface="Cambria Math"/>
                                  <a:ea typeface="Cambria Math"/>
                                </a:rPr>
                              </m:ctrlPr>
                            </m:accPr>
                            <m:e>
                              <m:r>
                                <a:rPr lang="cs-CZ" sz="4000" i="1">
                                  <a:solidFill>
                                    <a:schemeClr val="tx1">
                                      <a:lumMod val="75000"/>
                                      <a:lumOff val="25000"/>
                                    </a:schemeClr>
                                  </a:solidFill>
                                  <a:latin typeface="Cambria Math"/>
                                  <a:ea typeface="Cambria Math"/>
                                </a:rPr>
                                <m:t>𝐹</m:t>
                              </m:r>
                            </m:e>
                          </m:acc>
                        </m:e>
                        <m:sub>
                          <m:r>
                            <a:rPr lang="cs-CZ" sz="4000" i="1">
                              <a:solidFill>
                                <a:schemeClr val="tx1">
                                  <a:lumMod val="75000"/>
                                  <a:lumOff val="25000"/>
                                </a:schemeClr>
                              </a:solidFill>
                              <a:latin typeface="Cambria Math"/>
                              <a:ea typeface="Cambria Math"/>
                            </a:rPr>
                            <m:t>𝐵</m:t>
                          </m:r>
                        </m:sub>
                      </m:sSub>
                      <m:r>
                        <a:rPr lang="cs-CZ" sz="4000" i="1">
                          <a:solidFill>
                            <a:schemeClr val="tx1">
                              <a:lumMod val="75000"/>
                              <a:lumOff val="25000"/>
                            </a:schemeClr>
                          </a:solidFill>
                          <a:latin typeface="Cambria Math"/>
                          <a:ea typeface="Cambria Math"/>
                        </a:rPr>
                        <m:t>=</m:t>
                      </m:r>
                      <m:r>
                        <a:rPr lang="cs-CZ" sz="4000" b="0" i="1" smtClean="0">
                          <a:solidFill>
                            <a:schemeClr val="tx1">
                              <a:lumMod val="75000"/>
                              <a:lumOff val="25000"/>
                            </a:schemeClr>
                          </a:solidFill>
                          <a:latin typeface="Cambria Math"/>
                          <a:ea typeface="Cambria Math"/>
                        </a:rPr>
                        <m:t>𝐼</m:t>
                      </m:r>
                      <m:d>
                        <m:dPr>
                          <m:ctrlPr>
                            <a:rPr lang="cs-CZ" sz="4000" i="1">
                              <a:solidFill>
                                <a:schemeClr val="tx1">
                                  <a:lumMod val="75000"/>
                                  <a:lumOff val="25000"/>
                                </a:schemeClr>
                              </a:solidFill>
                              <a:latin typeface="Cambria Math"/>
                              <a:ea typeface="Cambria Math"/>
                            </a:rPr>
                          </m:ctrlPr>
                        </m:dPr>
                        <m:e>
                          <m:acc>
                            <m:accPr>
                              <m:chr m:val="⃗"/>
                              <m:ctrlPr>
                                <a:rPr lang="cs-CZ" sz="4000" i="1" smtClean="0">
                                  <a:solidFill>
                                    <a:schemeClr val="tx1">
                                      <a:lumMod val="75000"/>
                                      <a:lumOff val="25000"/>
                                    </a:schemeClr>
                                  </a:solidFill>
                                  <a:latin typeface="Cambria Math"/>
                                  <a:ea typeface="Cambria Math"/>
                                </a:rPr>
                              </m:ctrlPr>
                            </m:accPr>
                            <m:e>
                              <m:r>
                                <a:rPr lang="cs-CZ" sz="4000" b="0" i="1" smtClean="0">
                                  <a:solidFill>
                                    <a:schemeClr val="tx1">
                                      <a:lumMod val="75000"/>
                                      <a:lumOff val="25000"/>
                                    </a:schemeClr>
                                  </a:solidFill>
                                  <a:latin typeface="Cambria Math"/>
                                  <a:ea typeface="Cambria Math"/>
                                </a:rPr>
                                <m:t>𝐿</m:t>
                              </m:r>
                            </m:e>
                          </m:acc>
                          <m:r>
                            <a:rPr lang="cs-CZ" sz="4000" i="1">
                              <a:solidFill>
                                <a:schemeClr val="tx1">
                                  <a:lumMod val="75000"/>
                                  <a:lumOff val="25000"/>
                                </a:schemeClr>
                              </a:solidFill>
                              <a:latin typeface="Cambria Math"/>
                              <a:ea typeface="Cambria Math"/>
                            </a:rPr>
                            <m:t>×</m:t>
                          </m:r>
                          <m:acc>
                            <m:accPr>
                              <m:chr m:val="⃗"/>
                              <m:ctrlPr>
                                <a:rPr lang="cs-CZ" sz="4000" i="1">
                                  <a:solidFill>
                                    <a:schemeClr val="tx1">
                                      <a:lumMod val="75000"/>
                                      <a:lumOff val="25000"/>
                                    </a:schemeClr>
                                  </a:solidFill>
                                  <a:latin typeface="Cambria Math"/>
                                  <a:ea typeface="Cambria Math"/>
                                </a:rPr>
                              </m:ctrlPr>
                            </m:accPr>
                            <m:e>
                              <m:r>
                                <a:rPr lang="cs-CZ" sz="4000" i="1">
                                  <a:solidFill>
                                    <a:schemeClr val="tx1">
                                      <a:lumMod val="75000"/>
                                      <a:lumOff val="25000"/>
                                    </a:schemeClr>
                                  </a:solidFill>
                                  <a:latin typeface="Cambria Math"/>
                                  <a:ea typeface="Cambria Math"/>
                                </a:rPr>
                                <m:t>𝐵</m:t>
                              </m:r>
                            </m:e>
                          </m:acc>
                        </m:e>
                      </m:d>
                    </m:oMath>
                  </m:oMathPara>
                </a14:m>
                <a:endParaRPr lang="en-GB" sz="4000" dirty="0"/>
              </a:p>
            </p:txBody>
          </p:sp>
        </mc:Choice>
        <mc:Fallback xmlns="">
          <p:sp>
            <p:nvSpPr>
              <p:cNvPr id="16" name="Obdélník 15"/>
              <p:cNvSpPr>
                <a:spLocks noRot="1" noChangeAspect="1" noMove="1" noResize="1" noEditPoints="1" noAdjustHandles="1" noChangeArrowheads="1" noChangeShapeType="1" noTextEdit="1"/>
              </p:cNvSpPr>
              <p:nvPr/>
            </p:nvSpPr>
            <p:spPr>
              <a:xfrm>
                <a:off x="4211960" y="5117321"/>
                <a:ext cx="3960440" cy="831959"/>
              </a:xfrm>
              <a:prstGeom prst="rect">
                <a:avLst/>
              </a:prstGeom>
              <a:blipFill rotWithShape="1">
                <a:blip r:embed="rId6"/>
                <a:stretch>
                  <a:fillRect/>
                </a:stretch>
              </a:blipFill>
            </p:spPr>
            <p:txBody>
              <a:bodyPr/>
              <a:lstStyle/>
              <a:p>
                <a:r>
                  <a:rPr lang="en-GB">
                    <a:noFill/>
                  </a:rPr>
                  <a:t> </a:t>
                </a:r>
              </a:p>
            </p:txBody>
          </p:sp>
        </mc:Fallback>
      </mc:AlternateContent>
      <p:pic>
        <p:nvPicPr>
          <p:cNvPr id="8"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41" name="Oval 21"/>
          <p:cNvSpPr>
            <a:spLocks noChangeArrowheads="1"/>
          </p:cNvSpPr>
          <p:nvPr/>
        </p:nvSpPr>
        <p:spPr bwMode="auto">
          <a:xfrm>
            <a:off x="5004048" y="3068960"/>
            <a:ext cx="787152" cy="762000"/>
          </a:xfrm>
          <a:prstGeom prst="ellipse">
            <a:avLst/>
          </a:prstGeom>
          <a:noFill/>
          <a:ln w="28575">
            <a:solidFill>
              <a:schemeClr val="tx1">
                <a:lumMod val="75000"/>
                <a:lumOff val="2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56343" name="Line 23"/>
          <p:cNvSpPr>
            <a:spLocks noChangeShapeType="1"/>
          </p:cNvSpPr>
          <p:nvPr/>
        </p:nvSpPr>
        <p:spPr bwMode="auto">
          <a:xfrm>
            <a:off x="5397624" y="3830960"/>
            <a:ext cx="93526" cy="1599406"/>
          </a:xfrm>
          <a:prstGeom prst="line">
            <a:avLst/>
          </a:prstGeom>
          <a:noFill/>
          <a:ln w="28575">
            <a:solidFill>
              <a:schemeClr val="tx1">
                <a:lumMod val="75000"/>
                <a:lumOff val="25000"/>
              </a:schemeClr>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a:p>
        </p:txBody>
      </p:sp>
      <p:grpSp>
        <p:nvGrpSpPr>
          <p:cNvPr id="6" name="Skupina 5"/>
          <p:cNvGrpSpPr/>
          <p:nvPr/>
        </p:nvGrpSpPr>
        <p:grpSpPr>
          <a:xfrm>
            <a:off x="1676400" y="1359818"/>
            <a:ext cx="3276600" cy="2724150"/>
            <a:chOff x="1676400" y="1359818"/>
            <a:chExt cx="3276600" cy="2724150"/>
          </a:xfrm>
        </p:grpSpPr>
        <p:sp>
          <p:nvSpPr>
            <p:cNvPr id="56330" name="Line 10"/>
            <p:cNvSpPr>
              <a:spLocks noChangeShapeType="1"/>
            </p:cNvSpPr>
            <p:nvPr/>
          </p:nvSpPr>
          <p:spPr bwMode="auto">
            <a:xfrm>
              <a:off x="2879725" y="2940968"/>
              <a:ext cx="854075" cy="533400"/>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56" name="Freeform 5"/>
            <p:cNvSpPr>
              <a:spLocks/>
            </p:cNvSpPr>
            <p:nvPr/>
          </p:nvSpPr>
          <p:spPr bwMode="auto">
            <a:xfrm>
              <a:off x="1676400" y="2359943"/>
              <a:ext cx="3276600" cy="1724025"/>
            </a:xfrm>
            <a:custGeom>
              <a:avLst/>
              <a:gdLst>
                <a:gd name="T0" fmla="*/ 0 w 2064"/>
                <a:gd name="T1" fmla="*/ 1086 h 1086"/>
                <a:gd name="T2" fmla="*/ 168 w 2064"/>
                <a:gd name="T3" fmla="*/ 786 h 1086"/>
                <a:gd name="T4" fmla="*/ 360 w 2064"/>
                <a:gd name="T5" fmla="*/ 582 h 1086"/>
                <a:gd name="T6" fmla="*/ 630 w 2064"/>
                <a:gd name="T7" fmla="*/ 408 h 1086"/>
                <a:gd name="T8" fmla="*/ 882 w 2064"/>
                <a:gd name="T9" fmla="*/ 330 h 1086"/>
                <a:gd name="T10" fmla="*/ 1122 w 2064"/>
                <a:gd name="T11" fmla="*/ 318 h 1086"/>
                <a:gd name="T12" fmla="*/ 1410 w 2064"/>
                <a:gd name="T13" fmla="*/ 348 h 1086"/>
                <a:gd name="T14" fmla="*/ 1752 w 2064"/>
                <a:gd name="T15" fmla="*/ 270 h 1086"/>
                <a:gd name="T16" fmla="*/ 2064 w 2064"/>
                <a:gd name="T17" fmla="*/ 0 h 10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4"/>
                <a:gd name="T28" fmla="*/ 0 h 1086"/>
                <a:gd name="T29" fmla="*/ 2064 w 2064"/>
                <a:gd name="T30" fmla="*/ 1086 h 10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4" h="1086">
                  <a:moveTo>
                    <a:pt x="0" y="1086"/>
                  </a:moveTo>
                  <a:cubicBezTo>
                    <a:pt x="28" y="1036"/>
                    <a:pt x="108" y="870"/>
                    <a:pt x="168" y="786"/>
                  </a:cubicBezTo>
                  <a:cubicBezTo>
                    <a:pt x="228" y="702"/>
                    <a:pt x="283" y="645"/>
                    <a:pt x="360" y="582"/>
                  </a:cubicBezTo>
                  <a:cubicBezTo>
                    <a:pt x="437" y="519"/>
                    <a:pt x="543" y="450"/>
                    <a:pt x="630" y="408"/>
                  </a:cubicBezTo>
                  <a:cubicBezTo>
                    <a:pt x="717" y="366"/>
                    <a:pt x="800" y="345"/>
                    <a:pt x="882" y="330"/>
                  </a:cubicBezTo>
                  <a:cubicBezTo>
                    <a:pt x="964" y="315"/>
                    <a:pt x="1034" y="315"/>
                    <a:pt x="1122" y="318"/>
                  </a:cubicBezTo>
                  <a:cubicBezTo>
                    <a:pt x="1210" y="321"/>
                    <a:pt x="1305" y="356"/>
                    <a:pt x="1410" y="348"/>
                  </a:cubicBezTo>
                  <a:cubicBezTo>
                    <a:pt x="1515" y="340"/>
                    <a:pt x="1643" y="328"/>
                    <a:pt x="1752" y="270"/>
                  </a:cubicBezTo>
                  <a:cubicBezTo>
                    <a:pt x="1861" y="212"/>
                    <a:pt x="2012" y="45"/>
                    <a:pt x="206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57" name="Line 6"/>
            <p:cNvSpPr>
              <a:spLocks noChangeShapeType="1"/>
            </p:cNvSpPr>
            <p:nvPr/>
          </p:nvSpPr>
          <p:spPr bwMode="auto">
            <a:xfrm flipV="1">
              <a:off x="2876550" y="1359818"/>
              <a:ext cx="517525" cy="15811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58" name="Line 7"/>
            <p:cNvSpPr>
              <a:spLocks noChangeShapeType="1"/>
            </p:cNvSpPr>
            <p:nvPr/>
          </p:nvSpPr>
          <p:spPr bwMode="auto">
            <a:xfrm flipV="1">
              <a:off x="4533900" y="2312318"/>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59" name="Text Box 8"/>
            <p:cNvSpPr txBox="1">
              <a:spLocks noChangeArrowheads="1"/>
            </p:cNvSpPr>
            <p:nvPr/>
          </p:nvSpPr>
          <p:spPr bwMode="auto">
            <a:xfrm>
              <a:off x="4384675" y="2026568"/>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200" i="1" dirty="0">
                  <a:latin typeface="+mn-lt"/>
                </a:rPr>
                <a:t>I</a:t>
              </a:r>
            </a:p>
          </p:txBody>
        </p:sp>
        <p:sp>
          <p:nvSpPr>
            <p:cNvPr id="56322" name="Line 2"/>
            <p:cNvSpPr>
              <a:spLocks noChangeShapeType="1"/>
            </p:cNvSpPr>
            <p:nvPr/>
          </p:nvSpPr>
          <p:spPr bwMode="auto">
            <a:xfrm flipV="1">
              <a:off x="2895600" y="2845718"/>
              <a:ext cx="381000" cy="76200"/>
            </a:xfrm>
            <a:prstGeom prst="line">
              <a:avLst/>
            </a:prstGeom>
            <a:noFill/>
            <a:ln w="38100">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3" name="Obdélník 2"/>
                <p:cNvSpPr/>
                <p:nvPr/>
              </p:nvSpPr>
              <p:spPr>
                <a:xfrm>
                  <a:off x="2565981" y="1650503"/>
                  <a:ext cx="637867" cy="713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cs-CZ" sz="3600" i="1" smtClean="0">
                                <a:solidFill>
                                  <a:srgbClr val="FF0000"/>
                                </a:solidFill>
                                <a:latin typeface="Cambria Math"/>
                                <a:ea typeface="Cambria Math"/>
                              </a:rPr>
                            </m:ctrlPr>
                          </m:accPr>
                          <m:e>
                            <m:r>
                              <a:rPr lang="cs-CZ" sz="3600" i="1">
                                <a:solidFill>
                                  <a:srgbClr val="FF0000"/>
                                </a:solidFill>
                                <a:latin typeface="Cambria Math"/>
                                <a:ea typeface="Cambria Math"/>
                              </a:rPr>
                              <m:t>𝐵</m:t>
                            </m:r>
                          </m:e>
                        </m:acc>
                      </m:oMath>
                    </m:oMathPara>
                  </a14:m>
                  <a:endParaRPr lang="en-GB" sz="3600" dirty="0">
                    <a:solidFill>
                      <a:srgbClr val="FF0000"/>
                    </a:solidFill>
                  </a:endParaRPr>
                </a:p>
              </p:txBody>
            </p:sp>
          </mc:Choice>
          <mc:Fallback xmlns="">
            <p:sp>
              <p:nvSpPr>
                <p:cNvPr id="3" name="Obdélník 2"/>
                <p:cNvSpPr>
                  <a:spLocks noRot="1" noChangeAspect="1" noMove="1" noResize="1" noEditPoints="1" noAdjustHandles="1" noChangeArrowheads="1" noChangeShapeType="1" noTextEdit="1"/>
                </p:cNvSpPr>
                <p:nvPr/>
              </p:nvSpPr>
              <p:spPr>
                <a:xfrm>
                  <a:off x="2565981" y="1650503"/>
                  <a:ext cx="637867" cy="713657"/>
                </a:xfrm>
                <a:prstGeom prst="rect">
                  <a:avLst/>
                </a:prstGeom>
                <a:blipFill rotWithShape="1">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Obdélník 3"/>
                <p:cNvSpPr/>
                <p:nvPr/>
              </p:nvSpPr>
              <p:spPr>
                <a:xfrm>
                  <a:off x="2915816" y="2221885"/>
                  <a:ext cx="827599"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cs-CZ" sz="3600" b="0" i="0" smtClean="0">
                            <a:solidFill>
                              <a:srgbClr val="7030A0"/>
                            </a:solidFill>
                            <a:latin typeface="Cambria Math"/>
                            <a:ea typeface="Cambria Math"/>
                          </a:rPr>
                          <m:t>d</m:t>
                        </m:r>
                        <m:acc>
                          <m:accPr>
                            <m:chr m:val="⃗"/>
                            <m:ctrlPr>
                              <a:rPr lang="cs-CZ" sz="3600" i="1" smtClean="0">
                                <a:solidFill>
                                  <a:srgbClr val="7030A0"/>
                                </a:solidFill>
                                <a:latin typeface="Cambria Math"/>
                                <a:ea typeface="Cambria Math"/>
                              </a:rPr>
                            </m:ctrlPr>
                          </m:accPr>
                          <m:e>
                            <m:r>
                              <a:rPr lang="cs-CZ" sz="3600" b="0" i="1" smtClean="0">
                                <a:solidFill>
                                  <a:srgbClr val="7030A0"/>
                                </a:solidFill>
                                <a:latin typeface="Cambria Math"/>
                                <a:ea typeface="Cambria Math"/>
                              </a:rPr>
                              <m:t>𝑠</m:t>
                            </m:r>
                          </m:e>
                        </m:acc>
                      </m:oMath>
                    </m:oMathPara>
                  </a14:m>
                  <a:endParaRPr lang="en-GB" sz="3600" dirty="0">
                    <a:solidFill>
                      <a:srgbClr val="7030A0"/>
                    </a:solidFill>
                  </a:endParaRPr>
                </a:p>
              </p:txBody>
            </p:sp>
          </mc:Choice>
          <mc:Fallback xmlns="">
            <p:sp>
              <p:nvSpPr>
                <p:cNvPr id="4" name="Obdélník 3"/>
                <p:cNvSpPr>
                  <a:spLocks noRot="1" noChangeAspect="1" noMove="1" noResize="1" noEditPoints="1" noAdjustHandles="1" noChangeArrowheads="1" noChangeShapeType="1" noTextEdit="1"/>
                </p:cNvSpPr>
                <p:nvPr/>
              </p:nvSpPr>
              <p:spPr>
                <a:xfrm>
                  <a:off x="2915816" y="2221885"/>
                  <a:ext cx="827599" cy="646331"/>
                </a:xfrm>
                <a:prstGeom prst="rect">
                  <a:avLst/>
                </a:prstGeom>
                <a:blipFill rotWithShape="1">
                  <a:blip r:embed="rId3"/>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7" name="Obdélník 26"/>
              <p:cNvSpPr/>
              <p:nvPr/>
            </p:nvSpPr>
            <p:spPr>
              <a:xfrm>
                <a:off x="3851920" y="3068960"/>
                <a:ext cx="2719065" cy="6446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cs-CZ" sz="3200" b="0" i="0" smtClean="0">
                          <a:solidFill>
                            <a:srgbClr val="00B050"/>
                          </a:solidFill>
                          <a:latin typeface="Cambria Math"/>
                          <a:ea typeface="Cambria Math"/>
                        </a:rPr>
                        <m:t>d</m:t>
                      </m:r>
                      <m:sSub>
                        <m:sSubPr>
                          <m:ctrlPr>
                            <a:rPr lang="cs-CZ" sz="3200" i="1" smtClean="0">
                              <a:solidFill>
                                <a:srgbClr val="00B050"/>
                              </a:solidFill>
                              <a:latin typeface="Cambria Math"/>
                              <a:ea typeface="Cambria Math"/>
                            </a:rPr>
                          </m:ctrlPr>
                        </m:sSubPr>
                        <m:e>
                          <m:acc>
                            <m:accPr>
                              <m:chr m:val="⃗"/>
                              <m:ctrlPr>
                                <a:rPr lang="cs-CZ" sz="3200" i="1">
                                  <a:solidFill>
                                    <a:srgbClr val="00B050"/>
                                  </a:solidFill>
                                  <a:latin typeface="Cambria Math"/>
                                  <a:ea typeface="Cambria Math"/>
                                </a:rPr>
                              </m:ctrlPr>
                            </m:accPr>
                            <m:e>
                              <m:r>
                                <a:rPr lang="cs-CZ" sz="3200" i="1">
                                  <a:solidFill>
                                    <a:srgbClr val="00B050"/>
                                  </a:solidFill>
                                  <a:latin typeface="Cambria Math"/>
                                  <a:ea typeface="Cambria Math"/>
                                </a:rPr>
                                <m:t>𝐹</m:t>
                              </m:r>
                            </m:e>
                          </m:acc>
                        </m:e>
                        <m:sub>
                          <m:r>
                            <a:rPr lang="cs-CZ" sz="3200" i="1">
                              <a:solidFill>
                                <a:srgbClr val="00B050"/>
                              </a:solidFill>
                              <a:latin typeface="Cambria Math"/>
                              <a:ea typeface="Cambria Math"/>
                            </a:rPr>
                            <m:t>𝐵</m:t>
                          </m:r>
                        </m:sub>
                      </m:sSub>
                      <m:r>
                        <a:rPr lang="cs-CZ" sz="320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𝐼</m:t>
                      </m:r>
                      <m:r>
                        <m:rPr>
                          <m:nor/>
                        </m:rPr>
                        <a:rPr lang="cs-CZ" sz="3200" b="0" i="0" smtClean="0">
                          <a:solidFill>
                            <a:schemeClr val="tx1">
                              <a:lumMod val="75000"/>
                              <a:lumOff val="25000"/>
                            </a:schemeClr>
                          </a:solidFill>
                          <a:latin typeface="Cambria Math"/>
                          <a:ea typeface="Cambria Math"/>
                        </a:rPr>
                        <m:t>d</m:t>
                      </m:r>
                      <m:acc>
                        <m:accPr>
                          <m:chr m:val="⃗"/>
                          <m:ctrlPr>
                            <a:rPr lang="cs-CZ" sz="3200" i="1">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𝑠</m:t>
                          </m:r>
                        </m:e>
                      </m:acc>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oMath>
                  </m:oMathPara>
                </a14:m>
                <a:endParaRPr lang="en-GB" sz="3200" dirty="0">
                  <a:solidFill>
                    <a:srgbClr val="00B050"/>
                  </a:solidFill>
                </a:endParaRPr>
              </a:p>
            </p:txBody>
          </p:sp>
        </mc:Choice>
        <mc:Fallback xmlns="">
          <p:sp>
            <p:nvSpPr>
              <p:cNvPr id="27" name="Obdélník 26"/>
              <p:cNvSpPr>
                <a:spLocks noRot="1" noChangeAspect="1" noMove="1" noResize="1" noEditPoints="1" noAdjustHandles="1" noChangeArrowheads="1" noChangeShapeType="1" noTextEdit="1"/>
              </p:cNvSpPr>
              <p:nvPr/>
            </p:nvSpPr>
            <p:spPr>
              <a:xfrm>
                <a:off x="3851920" y="3068960"/>
                <a:ext cx="2719065" cy="644664"/>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Obdélník 27"/>
              <p:cNvSpPr/>
              <p:nvPr/>
            </p:nvSpPr>
            <p:spPr>
              <a:xfrm>
                <a:off x="4231010" y="5407124"/>
                <a:ext cx="2520280" cy="6446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cs-CZ" sz="3200" i="1" smtClean="0">
                              <a:solidFill>
                                <a:srgbClr val="00B050"/>
                              </a:solidFill>
                              <a:latin typeface="Cambria Math"/>
                              <a:ea typeface="Cambria Math"/>
                            </a:rPr>
                          </m:ctrlPr>
                        </m:sSubPr>
                        <m:e>
                          <m:acc>
                            <m:accPr>
                              <m:chr m:val="⃗"/>
                              <m:ctrlPr>
                                <a:rPr lang="cs-CZ" sz="3200" i="1">
                                  <a:solidFill>
                                    <a:srgbClr val="00B050"/>
                                  </a:solidFill>
                                  <a:latin typeface="Cambria Math"/>
                                  <a:ea typeface="Cambria Math"/>
                                </a:rPr>
                              </m:ctrlPr>
                            </m:accPr>
                            <m:e>
                              <m:r>
                                <a:rPr lang="cs-CZ" sz="3200" i="1">
                                  <a:solidFill>
                                    <a:srgbClr val="00B050"/>
                                  </a:solidFill>
                                  <a:latin typeface="Cambria Math"/>
                                  <a:ea typeface="Cambria Math"/>
                                </a:rPr>
                                <m:t>𝐹</m:t>
                              </m:r>
                            </m:e>
                          </m:acc>
                        </m:e>
                        <m:sub>
                          <m:r>
                            <a:rPr lang="cs-CZ" sz="3200" i="1">
                              <a:solidFill>
                                <a:srgbClr val="00B050"/>
                              </a:solidFill>
                              <a:latin typeface="Cambria Math"/>
                              <a:ea typeface="Cambria Math"/>
                            </a:rPr>
                            <m:t>𝐵</m:t>
                          </m:r>
                        </m:sub>
                      </m:sSub>
                      <m:r>
                        <a:rPr lang="cs-CZ" sz="320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𝑄</m:t>
                      </m:r>
                      <m:acc>
                        <m:accPr>
                          <m:chr m:val="⃗"/>
                          <m:ctrlPr>
                            <a:rPr lang="cs-CZ" sz="3200" i="1">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𝑣</m:t>
                          </m:r>
                        </m:e>
                      </m:acc>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oMath>
                  </m:oMathPara>
                </a14:m>
                <a:endParaRPr lang="en-GB" sz="3200" dirty="0">
                  <a:solidFill>
                    <a:srgbClr val="00B050"/>
                  </a:solidFill>
                </a:endParaRPr>
              </a:p>
            </p:txBody>
          </p:sp>
        </mc:Choice>
        <mc:Fallback xmlns="">
          <p:sp>
            <p:nvSpPr>
              <p:cNvPr id="28" name="Obdélník 27"/>
              <p:cNvSpPr>
                <a:spLocks noRot="1" noChangeAspect="1" noMove="1" noResize="1" noEditPoints="1" noAdjustHandles="1" noChangeArrowheads="1" noChangeShapeType="1" noTextEdit="1"/>
              </p:cNvSpPr>
              <p:nvPr/>
            </p:nvSpPr>
            <p:spPr>
              <a:xfrm>
                <a:off x="4231010" y="5407124"/>
                <a:ext cx="2520280" cy="644664"/>
              </a:xfrm>
              <a:prstGeom prst="rect">
                <a:avLst/>
              </a:prstGeom>
              <a:blipFill rotWithShape="1">
                <a:blip r:embed="rId5"/>
                <a:stretch>
                  <a:fillRect/>
                </a:stretch>
              </a:blipFill>
            </p:spPr>
            <p:txBody>
              <a:bodyPr/>
              <a:lstStyle/>
              <a:p>
                <a:r>
                  <a:rPr lang="en-GB">
                    <a:noFill/>
                  </a:rPr>
                  <a:t> </a:t>
                </a:r>
              </a:p>
            </p:txBody>
          </p:sp>
        </mc:Fallback>
      </mc:AlternateContent>
      <p:grpSp>
        <p:nvGrpSpPr>
          <p:cNvPr id="7" name="Skupina 6"/>
          <p:cNvGrpSpPr/>
          <p:nvPr/>
        </p:nvGrpSpPr>
        <p:grpSpPr>
          <a:xfrm>
            <a:off x="2445296" y="3717032"/>
            <a:ext cx="1766664" cy="2228850"/>
            <a:chOff x="2195736" y="3933056"/>
            <a:chExt cx="1766664" cy="2228850"/>
          </a:xfrm>
        </p:grpSpPr>
        <p:sp>
          <p:nvSpPr>
            <p:cNvPr id="56332" name="Line 12"/>
            <p:cNvSpPr>
              <a:spLocks noChangeShapeType="1"/>
            </p:cNvSpPr>
            <p:nvPr/>
          </p:nvSpPr>
          <p:spPr bwMode="auto">
            <a:xfrm>
              <a:off x="2819400" y="5476106"/>
              <a:ext cx="1143000" cy="685800"/>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60" name="Line 14"/>
            <p:cNvSpPr>
              <a:spLocks noChangeShapeType="1"/>
            </p:cNvSpPr>
            <p:nvPr/>
          </p:nvSpPr>
          <p:spPr bwMode="auto">
            <a:xfrm flipV="1">
              <a:off x="2835275" y="5304656"/>
              <a:ext cx="974725" cy="209550"/>
            </a:xfrm>
            <a:prstGeom prst="line">
              <a:avLst/>
            </a:prstGeom>
            <a:noFill/>
            <a:ln w="38100">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61" name="Line 15"/>
            <p:cNvSpPr>
              <a:spLocks noChangeShapeType="1"/>
            </p:cNvSpPr>
            <p:nvPr/>
          </p:nvSpPr>
          <p:spPr bwMode="auto">
            <a:xfrm flipV="1">
              <a:off x="2835275" y="3933056"/>
              <a:ext cx="517525" cy="15811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62" name="Oval 18"/>
            <p:cNvSpPr>
              <a:spLocks noChangeArrowheads="1"/>
            </p:cNvSpPr>
            <p:nvPr/>
          </p:nvSpPr>
          <p:spPr bwMode="auto">
            <a:xfrm>
              <a:off x="2743200" y="5380856"/>
              <a:ext cx="228600" cy="228600"/>
            </a:xfrm>
            <a:prstGeom prst="ellipse">
              <a:avLst/>
            </a:prstGeom>
            <a:solidFill>
              <a:srgbClr val="FF9900"/>
            </a:solidFill>
            <a:ln w="9525">
              <a:solidFill>
                <a:schemeClr val="tx1"/>
              </a:solidFill>
              <a:round/>
              <a:headEnd/>
              <a:tailEnd/>
            </a:ln>
          </p:spPr>
          <p:txBody>
            <a:bodyPr wrap="none" anchor="ctr"/>
            <a:lstStyle/>
            <a:p>
              <a:pPr algn="ctr"/>
              <a:endParaRPr lang="cs-CZ"/>
            </a:p>
          </p:txBody>
        </p:sp>
        <mc:AlternateContent xmlns:mc="http://schemas.openxmlformats.org/markup-compatibility/2006" xmlns:a14="http://schemas.microsoft.com/office/drawing/2010/main">
          <mc:Choice Requires="a14">
            <p:sp>
              <p:nvSpPr>
                <p:cNvPr id="10263" name="Text Box 19"/>
                <p:cNvSpPr txBox="1">
                  <a:spLocks noChangeArrowheads="1"/>
                </p:cNvSpPr>
                <p:nvPr/>
              </p:nvSpPr>
              <p:spPr bwMode="auto">
                <a:xfrm>
                  <a:off x="2195736" y="5229200"/>
                  <a:ext cx="527004"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r>
                          <a:rPr lang="cs-CZ" sz="2800" i="1" smtClean="0">
                            <a:solidFill>
                              <a:schemeClr val="tx1">
                                <a:lumMod val="75000"/>
                                <a:lumOff val="25000"/>
                              </a:schemeClr>
                            </a:solidFill>
                            <a:latin typeface="Cambria Math"/>
                            <a:ea typeface="Cambria Math"/>
                          </a:rPr>
                          <m:t>𝑄</m:t>
                        </m:r>
                      </m:oMath>
                    </m:oMathPara>
                  </a14:m>
                  <a:endParaRPr lang="cs-CZ" sz="2800" i="1" dirty="0">
                    <a:solidFill>
                      <a:srgbClr val="FF9900"/>
                    </a:solidFill>
                    <a:latin typeface="Times New Roman" pitchFamily="18" charset="0"/>
                  </a:endParaRPr>
                </a:p>
              </p:txBody>
            </p:sp>
          </mc:Choice>
          <mc:Fallback xmlns="">
            <p:sp>
              <p:nvSpPr>
                <p:cNvPr id="10263" name="Text Box 19"/>
                <p:cNvSpPr txBox="1">
                  <a:spLocks noRot="1" noChangeAspect="1" noMove="1" noResize="1" noEditPoints="1" noAdjustHandles="1" noChangeArrowheads="1" noChangeShapeType="1" noTextEdit="1"/>
                </p:cNvSpPr>
                <p:nvPr/>
              </p:nvSpPr>
              <p:spPr bwMode="auto">
                <a:xfrm>
                  <a:off x="2195736" y="5229200"/>
                  <a:ext cx="527004" cy="523220"/>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Obdélník 24"/>
                <p:cNvSpPr/>
                <p:nvPr/>
              </p:nvSpPr>
              <p:spPr>
                <a:xfrm>
                  <a:off x="2555776" y="4270175"/>
                  <a:ext cx="637867" cy="713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cs-CZ" sz="3600" i="1" smtClean="0">
                                <a:solidFill>
                                  <a:srgbClr val="FF0000"/>
                                </a:solidFill>
                                <a:latin typeface="Cambria Math"/>
                                <a:ea typeface="Cambria Math"/>
                              </a:rPr>
                            </m:ctrlPr>
                          </m:accPr>
                          <m:e>
                            <m:r>
                              <a:rPr lang="cs-CZ" sz="3600" i="1">
                                <a:solidFill>
                                  <a:srgbClr val="FF0000"/>
                                </a:solidFill>
                                <a:latin typeface="Cambria Math"/>
                                <a:ea typeface="Cambria Math"/>
                              </a:rPr>
                              <m:t>𝐵</m:t>
                            </m:r>
                          </m:e>
                        </m:acc>
                      </m:oMath>
                    </m:oMathPara>
                  </a14:m>
                  <a:endParaRPr lang="en-GB" sz="3600" dirty="0">
                    <a:solidFill>
                      <a:srgbClr val="FF0000"/>
                    </a:solidFill>
                  </a:endParaRPr>
                </a:p>
              </p:txBody>
            </p:sp>
          </mc:Choice>
          <mc:Fallback xmlns="">
            <p:sp>
              <p:nvSpPr>
                <p:cNvPr id="25" name="Obdélník 24"/>
                <p:cNvSpPr>
                  <a:spLocks noRot="1" noChangeAspect="1" noMove="1" noResize="1" noEditPoints="1" noAdjustHandles="1" noChangeArrowheads="1" noChangeShapeType="1" noTextEdit="1"/>
                </p:cNvSpPr>
                <p:nvPr/>
              </p:nvSpPr>
              <p:spPr>
                <a:xfrm>
                  <a:off x="2555776" y="4270175"/>
                  <a:ext cx="637867" cy="713657"/>
                </a:xfrm>
                <a:prstGeom prst="rect">
                  <a:avLst/>
                </a:prstGeom>
                <a:blipFill rotWithShape="1">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bdélník 28"/>
                <p:cNvSpPr/>
                <p:nvPr/>
              </p:nvSpPr>
              <p:spPr>
                <a:xfrm>
                  <a:off x="3059832" y="4784035"/>
                  <a:ext cx="58772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cs-CZ" sz="3600" i="1" smtClean="0">
                                <a:solidFill>
                                  <a:srgbClr val="7030A0"/>
                                </a:solidFill>
                                <a:latin typeface="Cambria Math"/>
                                <a:ea typeface="Cambria Math"/>
                              </a:rPr>
                            </m:ctrlPr>
                          </m:accPr>
                          <m:e>
                            <m:r>
                              <a:rPr lang="cs-CZ" sz="3600" b="0" i="1" smtClean="0">
                                <a:solidFill>
                                  <a:srgbClr val="7030A0"/>
                                </a:solidFill>
                                <a:latin typeface="Cambria Math"/>
                                <a:ea typeface="Cambria Math"/>
                              </a:rPr>
                              <m:t>𝑣</m:t>
                            </m:r>
                          </m:e>
                        </m:acc>
                      </m:oMath>
                    </m:oMathPara>
                  </a14:m>
                  <a:endParaRPr lang="en-GB" sz="3600" dirty="0">
                    <a:solidFill>
                      <a:srgbClr val="FF0000"/>
                    </a:solidFill>
                  </a:endParaRPr>
                </a:p>
              </p:txBody>
            </p:sp>
          </mc:Choice>
          <mc:Fallback xmlns="">
            <p:sp>
              <p:nvSpPr>
                <p:cNvPr id="29" name="Obdélník 28"/>
                <p:cNvSpPr>
                  <a:spLocks noRot="1" noChangeAspect="1" noMove="1" noResize="1" noEditPoints="1" noAdjustHandles="1" noChangeArrowheads="1" noChangeShapeType="1" noTextEdit="1"/>
                </p:cNvSpPr>
                <p:nvPr/>
              </p:nvSpPr>
              <p:spPr>
                <a:xfrm>
                  <a:off x="3059832" y="4784035"/>
                  <a:ext cx="587725" cy="646331"/>
                </a:xfrm>
                <a:prstGeom prst="rect">
                  <a:avLst/>
                </a:prstGeom>
                <a:blipFill rotWithShape="1">
                  <a:blip r:embed="rId8"/>
                  <a:stretch>
                    <a:fillRect/>
                  </a:stretch>
                </a:blipFill>
              </p:spPr>
              <p:txBody>
                <a:bodyPr/>
                <a:lstStyle/>
                <a:p>
                  <a:r>
                    <a:rPr lang="en-GB">
                      <a:noFill/>
                    </a:rPr>
                    <a:t> </a:t>
                  </a:r>
                </a:p>
              </p:txBody>
            </p:sp>
          </mc:Fallback>
        </mc:AlternateContent>
      </p:grpSp>
      <p:sp>
        <p:nvSpPr>
          <p:cNvPr id="30" name="Oval 21"/>
          <p:cNvSpPr>
            <a:spLocks noChangeArrowheads="1"/>
          </p:cNvSpPr>
          <p:nvPr/>
        </p:nvSpPr>
        <p:spPr bwMode="auto">
          <a:xfrm>
            <a:off x="5156448" y="5403304"/>
            <a:ext cx="787152" cy="762000"/>
          </a:xfrm>
          <a:prstGeom prst="ellipse">
            <a:avLst/>
          </a:prstGeom>
          <a:noFill/>
          <a:ln w="28575">
            <a:solidFill>
              <a:schemeClr val="tx1">
                <a:lumMod val="75000"/>
                <a:lumOff val="2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5" name="Nadpis 4"/>
          <p:cNvSpPr>
            <a:spLocks noGrp="1"/>
          </p:cNvSpPr>
          <p:nvPr>
            <p:ph type="title"/>
          </p:nvPr>
        </p:nvSpPr>
        <p:spPr>
          <a:xfrm>
            <a:off x="457200" y="-27384"/>
            <a:ext cx="8229600" cy="1143000"/>
          </a:xfrm>
        </p:spPr>
        <p:txBody>
          <a:bodyPr>
            <a:normAutofit/>
          </a:bodyPr>
          <a:lstStyle/>
          <a:p>
            <a:pPr algn="l"/>
            <a:r>
              <a:rPr lang="cs-CZ" dirty="0" smtClean="0"/>
              <a:t>náboj a element</a:t>
            </a:r>
            <a:r>
              <a:rPr lang="en-GB" dirty="0" smtClean="0"/>
              <a:t> </a:t>
            </a:r>
            <a:r>
              <a:rPr lang="cs-CZ" dirty="0" err="1" smtClean="0"/>
              <a:t>proudovodiče</a:t>
            </a:r>
            <a:endParaRPr lang="en-GB" dirty="0"/>
          </a:p>
        </p:txBody>
      </p:sp>
      <p:pic>
        <p:nvPicPr>
          <p:cNvPr id="26" name="Picture 5" descr="E:\VaV\Publikace_nase\Rozdelane\logo_cz_noblTrans.png"/>
          <p:cNvPicPr>
            <a:picLocks noChangeAspect="1" noChangeArrowheads="1"/>
          </p:cNvPicPr>
          <p:nvPr/>
        </p:nvPicPr>
        <p:blipFill>
          <a:blip r:embed="rId9"/>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6341"/>
                                        </p:tgtEl>
                                        <p:attrNameLst>
                                          <p:attrName>style.visibility</p:attrName>
                                        </p:attrNameLst>
                                      </p:cBhvr>
                                      <p:to>
                                        <p:strVal val="visible"/>
                                      </p:to>
                                    </p:set>
                                    <p:animEffect transition="in" filter="wheel(1)">
                                      <p:cBhvr>
                                        <p:cTn id="27" dur="1000"/>
                                        <p:tgtEl>
                                          <p:spTgt spid="5634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1)">
                                      <p:cBhvr>
                                        <p:cTn id="32" dur="1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56343"/>
                                        </p:tgtEl>
                                        <p:attrNameLst>
                                          <p:attrName>style.visibility</p:attrName>
                                        </p:attrNameLst>
                                      </p:cBhvr>
                                      <p:to>
                                        <p:strVal val="visible"/>
                                      </p:to>
                                    </p:set>
                                    <p:animEffect transition="in" filter="barn(outHorizontal)">
                                      <p:cBhvr>
                                        <p:cTn id="37" dur="500"/>
                                        <p:tgtEl>
                                          <p:spTgt spid="56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nimBg="1"/>
      <p:bldP spid="56343" grpId="0" animBg="1"/>
      <p:bldP spid="27" grpId="0"/>
      <p:bldP spid="28" grpId="0"/>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66" y="908720"/>
            <a:ext cx="3942010" cy="21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5574"/>
            <a:ext cx="8229600" cy="1143000"/>
          </a:xfrm>
        </p:spPr>
        <p:txBody>
          <a:bodyPr/>
          <a:lstStyle/>
          <a:p>
            <a:pPr algn="l"/>
            <a:r>
              <a:rPr lang="cs-CZ" dirty="0" smtClean="0"/>
              <a:t>proudová smyčka v </a:t>
            </a:r>
            <a:r>
              <a:rPr lang="cs-CZ" dirty="0" err="1" smtClean="0"/>
              <a:t>mag</a:t>
            </a:r>
            <a:r>
              <a:rPr lang="cs-CZ" dirty="0" smtClean="0"/>
              <a:t>. poli</a:t>
            </a:r>
            <a:endParaRPr lang="en-GB" dirty="0"/>
          </a:p>
        </p:txBody>
      </p:sp>
      <p:pic>
        <p:nvPicPr>
          <p:cNvPr id="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824" y="1124744"/>
            <a:ext cx="3894584" cy="342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27"/>
          <p:cNvPicPr>
            <a:picLocks noChangeAspect="1" noChangeArrowheads="1"/>
          </p:cNvPicPr>
          <p:nvPr/>
        </p:nvPicPr>
        <p:blipFill>
          <a:blip r:embed="rId4">
            <a:lum bright="-18000" contrast="36000"/>
            <a:extLst>
              <a:ext uri="{28A0092B-C50C-407E-A947-70E740481C1C}">
                <a14:useLocalDpi xmlns:a14="http://schemas.microsoft.com/office/drawing/2010/main" val="0"/>
              </a:ext>
            </a:extLst>
          </a:blip>
          <a:srcRect/>
          <a:stretch>
            <a:fillRect/>
          </a:stretch>
        </p:blipFill>
        <p:spPr bwMode="auto">
          <a:xfrm>
            <a:off x="611560" y="3861048"/>
            <a:ext cx="2553719" cy="2391384"/>
          </a:xfrm>
          <a:prstGeom prst="rect">
            <a:avLst/>
          </a:prstGeom>
          <a:noFill/>
          <a:ln w="19050">
            <a:solidFill>
              <a:srgbClr val="009900"/>
            </a:solidFill>
            <a:miter lim="800000"/>
            <a:headEnd/>
            <a:tailEnd/>
          </a:ln>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Obdélník 8"/>
              <p:cNvSpPr/>
              <p:nvPr/>
            </p:nvSpPr>
            <p:spPr>
              <a:xfrm>
                <a:off x="4572000" y="4860449"/>
                <a:ext cx="3456384" cy="5847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3200" b="0" i="1" smtClean="0">
                          <a:solidFill>
                            <a:schemeClr val="tx1">
                              <a:lumMod val="75000"/>
                              <a:lumOff val="25000"/>
                            </a:schemeClr>
                          </a:solidFill>
                          <a:latin typeface="Cambria Math"/>
                          <a:ea typeface="Cambria Math"/>
                        </a:rPr>
                        <m:t>𝑀</m:t>
                      </m:r>
                      <m:r>
                        <a:rPr lang="cs-CZ" sz="3200" i="1">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𝐼</m:t>
                      </m:r>
                      <m:d>
                        <m:dPr>
                          <m:ctrlPr>
                            <a:rPr lang="cs-CZ" sz="3200" b="0" i="1" smtClean="0">
                              <a:solidFill>
                                <a:schemeClr val="tx1">
                                  <a:lumMod val="75000"/>
                                  <a:lumOff val="25000"/>
                                </a:schemeClr>
                              </a:solidFill>
                              <a:latin typeface="Cambria Math"/>
                              <a:ea typeface="Cambria Math"/>
                            </a:rPr>
                          </m:ctrlPr>
                        </m:dPr>
                        <m:e>
                          <m:r>
                            <a:rPr lang="cs-CZ" sz="3200" b="0" i="1" smtClean="0">
                              <a:solidFill>
                                <a:schemeClr val="tx1">
                                  <a:lumMod val="75000"/>
                                  <a:lumOff val="25000"/>
                                </a:schemeClr>
                              </a:solidFill>
                              <a:latin typeface="Cambria Math"/>
                              <a:ea typeface="Cambria Math"/>
                            </a:rPr>
                            <m:t>𝑎𝑏</m:t>
                          </m:r>
                        </m:e>
                      </m:d>
                      <m:r>
                        <a:rPr lang="cs-CZ" sz="3200" b="0" i="1" smtClean="0">
                          <a:solidFill>
                            <a:schemeClr val="tx1">
                              <a:lumMod val="75000"/>
                              <a:lumOff val="25000"/>
                            </a:schemeClr>
                          </a:solidFill>
                          <a:latin typeface="Cambria Math"/>
                          <a:ea typeface="Cambria Math"/>
                        </a:rPr>
                        <m:t>𝐵</m:t>
                      </m:r>
                      <m:func>
                        <m:funcPr>
                          <m:ctrlPr>
                            <a:rPr lang="cs-CZ" sz="3200" b="0" i="1" smtClean="0">
                              <a:solidFill>
                                <a:schemeClr val="tx1">
                                  <a:lumMod val="75000"/>
                                  <a:lumOff val="25000"/>
                                </a:schemeClr>
                              </a:solidFill>
                              <a:latin typeface="Cambria Math"/>
                              <a:ea typeface="Cambria Math"/>
                            </a:rPr>
                          </m:ctrlPr>
                        </m:funcPr>
                        <m:fName>
                          <m:r>
                            <m:rPr>
                              <m:sty m:val="p"/>
                            </m:rPr>
                            <a:rPr lang="cs-CZ" sz="3200" b="0" i="0" smtClean="0">
                              <a:solidFill>
                                <a:schemeClr val="tx1">
                                  <a:lumMod val="75000"/>
                                  <a:lumOff val="25000"/>
                                </a:schemeClr>
                              </a:solidFill>
                              <a:latin typeface="Cambria Math"/>
                              <a:ea typeface="Cambria Math"/>
                            </a:rPr>
                            <m:t>sin</m:t>
                          </m:r>
                        </m:fName>
                        <m:e>
                          <m:r>
                            <a:rPr lang="cs-CZ" sz="3200" b="0" i="1" smtClean="0">
                              <a:solidFill>
                                <a:schemeClr val="tx1">
                                  <a:lumMod val="75000"/>
                                  <a:lumOff val="25000"/>
                                </a:schemeClr>
                              </a:solidFill>
                              <a:latin typeface="Cambria Math"/>
                              <a:ea typeface="Cambria Math"/>
                            </a:rPr>
                            <m:t>𝜃</m:t>
                          </m:r>
                        </m:e>
                      </m:func>
                    </m:oMath>
                  </m:oMathPara>
                </a14:m>
                <a:endParaRPr lang="en-GB" sz="3200" dirty="0"/>
              </a:p>
            </p:txBody>
          </p:sp>
        </mc:Choice>
        <mc:Fallback xmlns="">
          <p:sp>
            <p:nvSpPr>
              <p:cNvPr id="9" name="Obdélník 8"/>
              <p:cNvSpPr>
                <a:spLocks noRot="1" noChangeAspect="1" noMove="1" noResize="1" noEditPoints="1" noAdjustHandles="1" noChangeArrowheads="1" noChangeShapeType="1" noTextEdit="1"/>
              </p:cNvSpPr>
              <p:nvPr/>
            </p:nvSpPr>
            <p:spPr>
              <a:xfrm>
                <a:off x="4572000" y="4860449"/>
                <a:ext cx="3456384" cy="584775"/>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bdélník 9"/>
              <p:cNvSpPr/>
              <p:nvPr/>
            </p:nvSpPr>
            <p:spPr>
              <a:xfrm>
                <a:off x="4572000" y="5553150"/>
                <a:ext cx="4032448" cy="6446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3200" i="1" smtClean="0">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𝑀</m:t>
                          </m:r>
                        </m:e>
                      </m:acc>
                      <m:r>
                        <a:rPr lang="cs-CZ" sz="3200" i="1">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𝐼𝑆</m:t>
                      </m:r>
                      <m:acc>
                        <m:accPr>
                          <m:chr m:val="⃗"/>
                          <m:ctrlPr>
                            <a:rPr lang="cs-CZ" sz="3200" i="1">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𝑛</m:t>
                          </m:r>
                        </m:e>
                      </m:acc>
                      <m:r>
                        <a:rPr lang="cs-CZ" sz="3200" i="1" smtClean="0">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r>
                        <a:rPr lang="cs-CZ" sz="3200" b="0" i="1" smtClean="0">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smtClean="0">
                              <a:solidFill>
                                <a:schemeClr val="tx1">
                                  <a:lumMod val="75000"/>
                                  <a:lumOff val="25000"/>
                                </a:schemeClr>
                              </a:solidFill>
                              <a:latin typeface="Cambria Math"/>
                              <a:ea typeface="Cambria Math"/>
                            </a:rPr>
                            <m:t>𝜇</m:t>
                          </m:r>
                        </m:e>
                      </m:acc>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oMath>
                  </m:oMathPara>
                </a14:m>
                <a:endParaRPr lang="en-GB" sz="3200" dirty="0"/>
              </a:p>
            </p:txBody>
          </p:sp>
        </mc:Choice>
        <mc:Fallback xmlns="">
          <p:sp>
            <p:nvSpPr>
              <p:cNvPr id="10" name="Obdélník 9"/>
              <p:cNvSpPr>
                <a:spLocks noRot="1" noChangeAspect="1" noMove="1" noResize="1" noEditPoints="1" noAdjustHandles="1" noChangeArrowheads="1" noChangeShapeType="1" noTextEdit="1"/>
              </p:cNvSpPr>
              <p:nvPr/>
            </p:nvSpPr>
            <p:spPr>
              <a:xfrm>
                <a:off x="4572000" y="5553150"/>
                <a:ext cx="4032448" cy="644664"/>
              </a:xfrm>
              <a:prstGeom prst="rect">
                <a:avLst/>
              </a:prstGeom>
              <a:blipFill rotWithShape="1">
                <a:blip r:embed="rId6"/>
                <a:stretch>
                  <a:fillRect/>
                </a:stretch>
              </a:blipFill>
            </p:spPr>
            <p:txBody>
              <a:bodyPr/>
              <a:lstStyle/>
              <a:p>
                <a:r>
                  <a:rPr lang="en-GB">
                    <a:noFill/>
                  </a:rPr>
                  <a:t> </a:t>
                </a:r>
              </a:p>
            </p:txBody>
          </p:sp>
        </mc:Fallback>
      </mc:AlternateContent>
      <p:pic>
        <p:nvPicPr>
          <p:cNvPr id="8"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499"/>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up)">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2"/>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381000" y="1124744"/>
            <a:ext cx="2971800" cy="27813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59398" name="Text Box 6"/>
          <p:cNvSpPr txBox="1">
            <a:spLocks noChangeArrowheads="1"/>
          </p:cNvSpPr>
          <p:nvPr/>
        </p:nvSpPr>
        <p:spPr bwMode="auto">
          <a:xfrm>
            <a:off x="325511" y="3983815"/>
            <a:ext cx="47684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dirty="0">
                <a:solidFill>
                  <a:schemeClr val="tx1">
                    <a:lumMod val="75000"/>
                    <a:lumOff val="25000"/>
                  </a:schemeClr>
                </a:solidFill>
                <a:latin typeface="+mn-lt"/>
              </a:rPr>
              <a:t>moment síly působící na dipól</a:t>
            </a:r>
          </a:p>
        </p:txBody>
      </p:sp>
      <p:sp>
        <p:nvSpPr>
          <p:cNvPr id="59399" name="Text Box 7"/>
          <p:cNvSpPr txBox="1">
            <a:spLocks noChangeArrowheads="1"/>
          </p:cNvSpPr>
          <p:nvPr/>
        </p:nvSpPr>
        <p:spPr bwMode="auto">
          <a:xfrm>
            <a:off x="323850" y="5181600"/>
            <a:ext cx="4191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dirty="0">
                <a:solidFill>
                  <a:schemeClr val="tx1">
                    <a:lumMod val="75000"/>
                    <a:lumOff val="25000"/>
                  </a:schemeClr>
                </a:solidFill>
                <a:latin typeface="+mn-lt"/>
              </a:rPr>
              <a:t>potenciální energie dipólu</a:t>
            </a:r>
          </a:p>
        </p:txBody>
      </p:sp>
      <p:pic>
        <p:nvPicPr>
          <p:cNvPr id="594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571329"/>
            <a:ext cx="33528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Obdélník 11"/>
              <p:cNvSpPr/>
              <p:nvPr/>
            </p:nvSpPr>
            <p:spPr>
              <a:xfrm>
                <a:off x="3080543" y="4512528"/>
                <a:ext cx="2082379" cy="6446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3200" i="1" smtClean="0">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𝑀</m:t>
                          </m:r>
                        </m:e>
                      </m:acc>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smtClean="0">
                              <a:solidFill>
                                <a:schemeClr val="tx1">
                                  <a:lumMod val="75000"/>
                                  <a:lumOff val="25000"/>
                                </a:schemeClr>
                              </a:solidFill>
                              <a:latin typeface="Cambria Math"/>
                              <a:ea typeface="Cambria Math"/>
                            </a:rPr>
                            <m:t>𝜇</m:t>
                          </m:r>
                        </m:e>
                      </m:acc>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oMath>
                  </m:oMathPara>
                </a14:m>
                <a:endParaRPr lang="en-GB" sz="3200" dirty="0"/>
              </a:p>
            </p:txBody>
          </p:sp>
        </mc:Choice>
        <mc:Fallback xmlns="">
          <p:sp>
            <p:nvSpPr>
              <p:cNvPr id="12" name="Obdélník 11"/>
              <p:cNvSpPr>
                <a:spLocks noRot="1" noChangeAspect="1" noMove="1" noResize="1" noEditPoints="1" noAdjustHandles="1" noChangeArrowheads="1" noChangeShapeType="1" noTextEdit="1"/>
              </p:cNvSpPr>
              <p:nvPr/>
            </p:nvSpPr>
            <p:spPr>
              <a:xfrm>
                <a:off x="3080543" y="4512528"/>
                <a:ext cx="2082379" cy="644664"/>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bdélník 12"/>
              <p:cNvSpPr/>
              <p:nvPr/>
            </p:nvSpPr>
            <p:spPr>
              <a:xfrm>
                <a:off x="3995936" y="2204864"/>
                <a:ext cx="3327648" cy="707886"/>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14:m>
                  <m:oMathPara xmlns:m="http://schemas.openxmlformats.org/officeDocument/2006/math">
                    <m:oMathParaPr>
                      <m:jc m:val="center"/>
                    </m:oMathParaPr>
                    <m:oMath xmlns:m="http://schemas.openxmlformats.org/officeDocument/2006/math">
                      <m:acc>
                        <m:accPr>
                          <m:chr m:val="⃗"/>
                          <m:ctrlPr>
                            <a:rPr lang="cs-CZ" sz="4000" i="1" smtClean="0">
                              <a:solidFill>
                                <a:schemeClr val="tx1">
                                  <a:lumMod val="75000"/>
                                  <a:lumOff val="25000"/>
                                </a:schemeClr>
                              </a:solidFill>
                              <a:latin typeface="Cambria Math"/>
                              <a:ea typeface="Cambria Math"/>
                            </a:rPr>
                          </m:ctrlPr>
                        </m:accPr>
                        <m:e>
                          <m:r>
                            <a:rPr lang="cs-CZ" sz="4000" i="1" smtClean="0">
                              <a:solidFill>
                                <a:schemeClr val="tx1">
                                  <a:lumMod val="75000"/>
                                  <a:lumOff val="25000"/>
                                </a:schemeClr>
                              </a:solidFill>
                              <a:latin typeface="Cambria Math"/>
                              <a:ea typeface="Cambria Math"/>
                            </a:rPr>
                            <m:t>𝜇</m:t>
                          </m:r>
                        </m:e>
                      </m:acc>
                      <m:r>
                        <a:rPr lang="cs-CZ" sz="4000" b="0" i="1" smtClean="0">
                          <a:solidFill>
                            <a:schemeClr val="tx1">
                              <a:lumMod val="75000"/>
                              <a:lumOff val="25000"/>
                            </a:schemeClr>
                          </a:solidFill>
                          <a:latin typeface="Cambria Math"/>
                          <a:ea typeface="Cambria Math"/>
                        </a:rPr>
                        <m:t>=</m:t>
                      </m:r>
                      <m:r>
                        <a:rPr lang="cs-CZ" sz="4000" b="0" i="1" smtClean="0">
                          <a:solidFill>
                            <a:schemeClr val="tx1">
                              <a:lumMod val="75000"/>
                              <a:lumOff val="25000"/>
                            </a:schemeClr>
                          </a:solidFill>
                          <a:latin typeface="Cambria Math"/>
                          <a:ea typeface="Cambria Math"/>
                        </a:rPr>
                        <m:t>𝑁𝐼𝑆</m:t>
                      </m:r>
                      <m:acc>
                        <m:accPr>
                          <m:chr m:val="⃗"/>
                          <m:ctrlPr>
                            <a:rPr lang="cs-CZ" sz="4000" i="1">
                              <a:solidFill>
                                <a:schemeClr val="tx1">
                                  <a:lumMod val="75000"/>
                                  <a:lumOff val="25000"/>
                                </a:schemeClr>
                              </a:solidFill>
                              <a:latin typeface="Cambria Math"/>
                              <a:ea typeface="Cambria Math"/>
                            </a:rPr>
                          </m:ctrlPr>
                        </m:accPr>
                        <m:e>
                          <m:r>
                            <a:rPr lang="cs-CZ" sz="4000" b="0" i="1" smtClean="0">
                              <a:solidFill>
                                <a:schemeClr val="tx1">
                                  <a:lumMod val="75000"/>
                                  <a:lumOff val="25000"/>
                                </a:schemeClr>
                              </a:solidFill>
                              <a:latin typeface="Cambria Math"/>
                              <a:ea typeface="Cambria Math"/>
                            </a:rPr>
                            <m:t>𝑛</m:t>
                          </m:r>
                        </m:e>
                      </m:acc>
                    </m:oMath>
                  </m:oMathPara>
                </a14:m>
                <a:endParaRPr lang="en-GB" sz="4000" dirty="0"/>
              </a:p>
            </p:txBody>
          </p:sp>
        </mc:Choice>
        <mc:Fallback xmlns="">
          <p:sp>
            <p:nvSpPr>
              <p:cNvPr id="13" name="Obdélník 12"/>
              <p:cNvSpPr>
                <a:spLocks noRot="1" noChangeAspect="1" noMove="1" noResize="1" noEditPoints="1" noAdjustHandles="1" noChangeArrowheads="1" noChangeShapeType="1" noTextEdit="1"/>
              </p:cNvSpPr>
              <p:nvPr/>
            </p:nvSpPr>
            <p:spPr>
              <a:xfrm>
                <a:off x="3995936" y="2204864"/>
                <a:ext cx="3327648" cy="707886"/>
              </a:xfrm>
              <a:prstGeom prst="rect">
                <a:avLst/>
              </a:prstGeom>
              <a:blipFill rotWithShape="1">
                <a:blip r:embed="rId5"/>
                <a:stretch>
                  <a:fillRect/>
                </a:stretch>
              </a:blipFill>
            </p:spPr>
            <p:txBody>
              <a:bodyPr/>
              <a:lstStyle/>
              <a:p>
                <a:r>
                  <a:rPr lang="en-GB">
                    <a:noFill/>
                  </a:rPr>
                  <a:t> </a:t>
                </a:r>
              </a:p>
            </p:txBody>
          </p:sp>
        </mc:Fallback>
      </mc:AlternateContent>
      <p:sp>
        <p:nvSpPr>
          <p:cNvPr id="2" name="TextovéPole 1"/>
          <p:cNvSpPr txBox="1"/>
          <p:nvPr/>
        </p:nvSpPr>
        <p:spPr>
          <a:xfrm>
            <a:off x="3923928" y="1124744"/>
            <a:ext cx="3399656" cy="954107"/>
          </a:xfrm>
          <a:prstGeom prst="rect">
            <a:avLst/>
          </a:prstGeom>
          <a:noFill/>
        </p:spPr>
        <p:txBody>
          <a:bodyPr wrap="square" rtlCol="0">
            <a:spAutoFit/>
          </a:bodyPr>
          <a:lstStyle/>
          <a:p>
            <a:r>
              <a:rPr lang="cs-CZ" sz="2800" dirty="0" smtClean="0">
                <a:solidFill>
                  <a:schemeClr val="tx1">
                    <a:lumMod val="75000"/>
                    <a:lumOff val="25000"/>
                  </a:schemeClr>
                </a:solidFill>
                <a:latin typeface="+mn-lt"/>
              </a:rPr>
              <a:t>magnetický dipólový moment</a:t>
            </a:r>
            <a:endParaRPr lang="en-GB" sz="2800" dirty="0">
              <a:solidFill>
                <a:schemeClr val="tx1">
                  <a:lumMod val="75000"/>
                  <a:lumOff val="25000"/>
                </a:schemeClr>
              </a:solidFill>
              <a:latin typeface="+mn-lt"/>
            </a:endParaRPr>
          </a:p>
        </p:txBody>
      </p:sp>
      <mc:AlternateContent xmlns:mc="http://schemas.openxmlformats.org/markup-compatibility/2006" xmlns:a14="http://schemas.microsoft.com/office/drawing/2010/main">
        <mc:Choice Requires="a14">
          <p:sp>
            <p:nvSpPr>
              <p:cNvPr id="15" name="Obdélník 14"/>
              <p:cNvSpPr/>
              <p:nvPr/>
            </p:nvSpPr>
            <p:spPr>
              <a:xfrm>
                <a:off x="3006874" y="5733256"/>
                <a:ext cx="2481920" cy="69397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cs-CZ" sz="3200" i="1" smtClean="0">
                              <a:solidFill>
                                <a:schemeClr val="tx1">
                                  <a:lumMod val="75000"/>
                                  <a:lumOff val="25000"/>
                                </a:schemeClr>
                              </a:solidFill>
                              <a:latin typeface="Cambria Math"/>
                              <a:ea typeface="Cambria Math"/>
                            </a:rPr>
                          </m:ctrlPr>
                        </m:sSubPr>
                        <m:e>
                          <m:r>
                            <a:rPr lang="cs-CZ" sz="3200" b="0" i="1" smtClean="0">
                              <a:solidFill>
                                <a:schemeClr val="tx1">
                                  <a:lumMod val="75000"/>
                                  <a:lumOff val="25000"/>
                                </a:schemeClr>
                              </a:solidFill>
                              <a:latin typeface="Cambria Math"/>
                              <a:ea typeface="Cambria Math"/>
                            </a:rPr>
                            <m:t>𝐸</m:t>
                          </m:r>
                        </m:e>
                        <m:sub>
                          <m:r>
                            <a:rPr lang="cs-CZ" sz="3200" b="0" i="1" smtClean="0">
                              <a:solidFill>
                                <a:schemeClr val="tx1">
                                  <a:lumMod val="75000"/>
                                  <a:lumOff val="25000"/>
                                </a:schemeClr>
                              </a:solidFill>
                              <a:latin typeface="Cambria Math"/>
                              <a:ea typeface="Cambria Math"/>
                            </a:rPr>
                            <m:t>𝑝</m:t>
                          </m:r>
                        </m:sub>
                      </m:sSub>
                      <m:r>
                        <a:rPr lang="cs-CZ" sz="3200" i="1">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smtClean="0">
                              <a:solidFill>
                                <a:schemeClr val="tx1">
                                  <a:lumMod val="75000"/>
                                  <a:lumOff val="25000"/>
                                </a:schemeClr>
                              </a:solidFill>
                              <a:latin typeface="Cambria Math"/>
                              <a:ea typeface="Cambria Math"/>
                            </a:rPr>
                            <m:t>𝜇</m:t>
                          </m:r>
                        </m:e>
                      </m:acc>
                      <m:r>
                        <a:rPr lang="cs-CZ" sz="3200" i="1" smtClean="0">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oMath>
                  </m:oMathPara>
                </a14:m>
                <a:endParaRPr lang="en-GB" sz="3200" dirty="0"/>
              </a:p>
            </p:txBody>
          </p:sp>
        </mc:Choice>
        <mc:Fallback xmlns="">
          <p:sp>
            <p:nvSpPr>
              <p:cNvPr id="15" name="Obdélník 14"/>
              <p:cNvSpPr>
                <a:spLocks noRot="1" noChangeAspect="1" noMove="1" noResize="1" noEditPoints="1" noAdjustHandles="1" noChangeArrowheads="1" noChangeShapeType="1" noTextEdit="1"/>
              </p:cNvSpPr>
              <p:nvPr/>
            </p:nvSpPr>
            <p:spPr>
              <a:xfrm>
                <a:off x="3006874" y="5733256"/>
                <a:ext cx="2481920" cy="693973"/>
              </a:xfrm>
              <a:prstGeom prst="rect">
                <a:avLst/>
              </a:prstGeom>
              <a:blipFill rotWithShape="1">
                <a:blip r:embed="rId6"/>
                <a:stretch>
                  <a:fillRect/>
                </a:stretch>
              </a:blipFill>
            </p:spPr>
            <p:txBody>
              <a:bodyPr/>
              <a:lstStyle/>
              <a:p>
                <a:r>
                  <a:rPr lang="en-GB">
                    <a:noFill/>
                  </a:rPr>
                  <a:t> </a:t>
                </a:r>
              </a:p>
            </p:txBody>
          </p:sp>
        </mc:Fallback>
      </mc:AlternateContent>
      <p:sp>
        <p:nvSpPr>
          <p:cNvPr id="3" name="Nadpis 2"/>
          <p:cNvSpPr>
            <a:spLocks noGrp="1"/>
          </p:cNvSpPr>
          <p:nvPr>
            <p:ph type="title"/>
          </p:nvPr>
        </p:nvSpPr>
        <p:spPr>
          <a:xfrm>
            <a:off x="457200" y="-27384"/>
            <a:ext cx="8229600" cy="1035124"/>
          </a:xfrm>
        </p:spPr>
        <p:txBody>
          <a:bodyPr/>
          <a:lstStyle/>
          <a:p>
            <a:pPr algn="l"/>
            <a:r>
              <a:rPr lang="cs-CZ" dirty="0" smtClean="0"/>
              <a:t>magnetický dipól</a:t>
            </a:r>
            <a:endParaRPr lang="en-GB" dirty="0"/>
          </a:p>
        </p:txBody>
      </p:sp>
      <p:pic>
        <p:nvPicPr>
          <p:cNvPr id="11"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939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593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499"/>
                                          </p:stCondLst>
                                        </p:cTn>
                                        <p:tgtEl>
                                          <p:spTgt spid="59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autoUpdateAnimBg="0"/>
      <p:bldP spid="59399" grpId="0" autoUpdateAnimBg="0"/>
      <p:bldP spid="12" grpId="0"/>
      <p:bldP spid="13" grpId="0" animBg="1"/>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1482725"/>
            <a:ext cx="9113837"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Line 1028"/>
          <p:cNvSpPr>
            <a:spLocks noChangeShapeType="1"/>
          </p:cNvSpPr>
          <p:nvPr/>
        </p:nvSpPr>
        <p:spPr bwMode="auto">
          <a:xfrm flipH="1" flipV="1">
            <a:off x="1476375" y="2943225"/>
            <a:ext cx="647700" cy="144463"/>
          </a:xfrm>
          <a:prstGeom prst="line">
            <a:avLst/>
          </a:prstGeom>
          <a:noFill/>
          <a:ln w="57150">
            <a:solidFill>
              <a:schemeClr val="accent5">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50182" name="Text Box 1030"/>
              <p:cNvSpPr txBox="1">
                <a:spLocks noChangeArrowheads="1"/>
              </p:cNvSpPr>
              <p:nvPr/>
            </p:nvSpPr>
            <p:spPr bwMode="auto">
              <a:xfrm>
                <a:off x="1547813" y="3016250"/>
                <a:ext cx="431800" cy="5754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cs-CZ" sz="2800" i="1" smtClean="0">
                              <a:solidFill>
                                <a:schemeClr val="accent5">
                                  <a:lumMod val="60000"/>
                                  <a:lumOff val="40000"/>
                                </a:schemeClr>
                              </a:solidFill>
                              <a:latin typeface="Cambria Math"/>
                              <a:ea typeface="Cambria Math"/>
                            </a:rPr>
                          </m:ctrlPr>
                        </m:accPr>
                        <m:e>
                          <m:r>
                            <a:rPr lang="cs-CZ" sz="2800" i="1">
                              <a:solidFill>
                                <a:schemeClr val="accent5">
                                  <a:lumMod val="60000"/>
                                  <a:lumOff val="40000"/>
                                </a:schemeClr>
                              </a:solidFill>
                              <a:latin typeface="Cambria Math"/>
                              <a:ea typeface="Cambria Math"/>
                            </a:rPr>
                            <m:t>𝐹</m:t>
                          </m:r>
                        </m:e>
                      </m:acc>
                    </m:oMath>
                  </m:oMathPara>
                </a14:m>
                <a:endParaRPr lang="en-GB" sz="2800" b="1" i="1" dirty="0">
                  <a:solidFill>
                    <a:srgbClr val="FF0000"/>
                  </a:solidFill>
                  <a:latin typeface="Arial" charset="0"/>
                </a:endParaRPr>
              </a:p>
            </p:txBody>
          </p:sp>
        </mc:Choice>
        <mc:Fallback xmlns="">
          <p:sp>
            <p:nvSpPr>
              <p:cNvPr id="50182" name="Text Box 1030"/>
              <p:cNvSpPr txBox="1">
                <a:spLocks noRot="1" noChangeAspect="1" noMove="1" noResize="1" noEditPoints="1" noAdjustHandles="1" noChangeArrowheads="1" noChangeShapeType="1" noTextEdit="1"/>
              </p:cNvSpPr>
              <p:nvPr/>
            </p:nvSpPr>
            <p:spPr bwMode="auto">
              <a:xfrm>
                <a:off x="1547813" y="3016250"/>
                <a:ext cx="431800" cy="575479"/>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055" name="Text Box 1034"/>
          <p:cNvSpPr txBox="1">
            <a:spLocks noChangeArrowheads="1"/>
          </p:cNvSpPr>
          <p:nvPr/>
        </p:nvSpPr>
        <p:spPr bwMode="auto">
          <a:xfrm>
            <a:off x="2013306" y="2781300"/>
            <a:ext cx="863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dirty="0">
                <a:solidFill>
                  <a:schemeClr val="bg1"/>
                </a:solidFill>
                <a:latin typeface="+mn-lt"/>
              </a:rPr>
              <a:t>e</a:t>
            </a:r>
            <a:r>
              <a:rPr lang="cs-CZ" baseline="30000" dirty="0">
                <a:solidFill>
                  <a:schemeClr val="bg1"/>
                </a:solidFill>
                <a:latin typeface="+mn-lt"/>
              </a:rPr>
              <a:t>-</a:t>
            </a:r>
            <a:endParaRPr lang="en-GB" baseline="30000" dirty="0">
              <a:solidFill>
                <a:schemeClr val="bg1"/>
              </a:solidFill>
              <a:latin typeface="+mn-lt"/>
            </a:endParaRPr>
          </a:p>
        </p:txBody>
      </p:sp>
      <p:sp>
        <p:nvSpPr>
          <p:cNvPr id="2056" name="Text Box 1035"/>
          <p:cNvSpPr txBox="1">
            <a:spLocks noChangeArrowheads="1"/>
          </p:cNvSpPr>
          <p:nvPr/>
        </p:nvSpPr>
        <p:spPr bwMode="auto">
          <a:xfrm>
            <a:off x="2398117" y="4405651"/>
            <a:ext cx="863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dirty="0">
                <a:solidFill>
                  <a:schemeClr val="bg1"/>
                </a:solidFill>
                <a:latin typeface="+mn-lt"/>
              </a:rPr>
              <a:t>e</a:t>
            </a:r>
            <a:r>
              <a:rPr lang="cs-CZ" baseline="30000" dirty="0">
                <a:solidFill>
                  <a:schemeClr val="bg1"/>
                </a:solidFill>
                <a:latin typeface="+mn-lt"/>
              </a:rPr>
              <a:t>+</a:t>
            </a:r>
            <a:endParaRPr lang="en-GB" baseline="30000" dirty="0">
              <a:solidFill>
                <a:schemeClr val="bg1"/>
              </a:solidFill>
              <a:latin typeface="+mn-lt"/>
            </a:endParaRPr>
          </a:p>
        </p:txBody>
      </p:sp>
      <p:grpSp>
        <p:nvGrpSpPr>
          <p:cNvPr id="2" name="Group 1045"/>
          <p:cNvGrpSpPr>
            <a:grpSpLocks/>
          </p:cNvGrpSpPr>
          <p:nvPr/>
        </p:nvGrpSpPr>
        <p:grpSpPr bwMode="auto">
          <a:xfrm>
            <a:off x="2987675" y="2133600"/>
            <a:ext cx="1517650" cy="1127125"/>
            <a:chOff x="1882" y="1344"/>
            <a:chExt cx="956" cy="710"/>
          </a:xfrm>
        </p:grpSpPr>
        <p:grpSp>
          <p:nvGrpSpPr>
            <p:cNvPr id="2066" name="Group 1039"/>
            <p:cNvGrpSpPr>
              <a:grpSpLocks/>
            </p:cNvGrpSpPr>
            <p:nvPr/>
          </p:nvGrpSpPr>
          <p:grpSpPr bwMode="auto">
            <a:xfrm>
              <a:off x="1882" y="1477"/>
              <a:ext cx="572" cy="365"/>
              <a:chOff x="1882" y="1477"/>
              <a:chExt cx="572" cy="365"/>
            </a:xfrm>
          </p:grpSpPr>
          <p:sp>
            <p:nvSpPr>
              <p:cNvPr id="2068" name="Oval 1036"/>
              <p:cNvSpPr>
                <a:spLocks noChangeArrowheads="1"/>
              </p:cNvSpPr>
              <p:nvPr/>
            </p:nvSpPr>
            <p:spPr bwMode="auto">
              <a:xfrm>
                <a:off x="1882" y="1480"/>
                <a:ext cx="363" cy="362"/>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069" name="Text Box 1038"/>
              <p:cNvSpPr txBox="1">
                <a:spLocks noChangeArrowheads="1"/>
              </p:cNvSpPr>
              <p:nvPr/>
            </p:nvSpPr>
            <p:spPr bwMode="auto">
              <a:xfrm>
                <a:off x="1952" y="1477"/>
                <a:ext cx="50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en-GB" sz="3200" dirty="0">
                    <a:solidFill>
                      <a:srgbClr val="FFFF00"/>
                    </a:solidFill>
                    <a:sym typeface="Symbol" pitchFamily="18" charset="2"/>
                  </a:rPr>
                  <a:t></a:t>
                </a:r>
              </a:p>
            </p:txBody>
          </p:sp>
        </p:grpSp>
        <mc:AlternateContent xmlns:mc="http://schemas.openxmlformats.org/markup-compatibility/2006" xmlns:a14="http://schemas.microsoft.com/office/drawing/2010/main">
          <mc:Choice Requires="a14">
            <p:sp>
              <p:nvSpPr>
                <p:cNvPr id="2067" name="Text Box 1040"/>
                <p:cNvSpPr txBox="1">
                  <a:spLocks noChangeArrowheads="1"/>
                </p:cNvSpPr>
                <p:nvPr/>
              </p:nvSpPr>
              <p:spPr bwMode="auto">
                <a:xfrm>
                  <a:off x="2200" y="1344"/>
                  <a:ext cx="638" cy="7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cs-CZ" i="1" smtClean="0">
                                <a:solidFill>
                                  <a:srgbClr val="FFFF00"/>
                                </a:solidFill>
                                <a:latin typeface="Cambria Math"/>
                                <a:ea typeface="Cambria Math"/>
                              </a:rPr>
                            </m:ctrlPr>
                          </m:accPr>
                          <m:e>
                            <m:r>
                              <a:rPr lang="cs-CZ" i="1">
                                <a:solidFill>
                                  <a:srgbClr val="FFFF00"/>
                                </a:solidFill>
                                <a:latin typeface="Cambria Math"/>
                                <a:ea typeface="Cambria Math"/>
                              </a:rPr>
                              <m:t>𝐵</m:t>
                            </m:r>
                          </m:e>
                        </m:acc>
                      </m:oMath>
                    </m:oMathPara>
                  </a14:m>
                  <a:endParaRPr lang="en-GB" b="1" i="1" dirty="0">
                    <a:solidFill>
                      <a:srgbClr val="FFFF00"/>
                    </a:solidFill>
                    <a:latin typeface="Arial" charset="0"/>
                  </a:endParaRPr>
                </a:p>
              </p:txBody>
            </p:sp>
          </mc:Choice>
          <mc:Fallback xmlns="">
            <p:sp>
              <p:nvSpPr>
                <p:cNvPr id="2067" name="Text Box 1040"/>
                <p:cNvSpPr txBox="1">
                  <a:spLocks noRot="1" noChangeAspect="1" noMove="1" noResize="1" noEditPoints="1" noAdjustHandles="1" noChangeArrowheads="1" noChangeShapeType="1" noTextEdit="1"/>
                </p:cNvSpPr>
                <p:nvPr/>
              </p:nvSpPr>
              <p:spPr bwMode="auto">
                <a:xfrm>
                  <a:off x="2200" y="1344"/>
                  <a:ext cx="638" cy="710"/>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sp>
        <p:nvSpPr>
          <p:cNvPr id="50193" name="Line 1041"/>
          <p:cNvSpPr>
            <a:spLocks noChangeShapeType="1"/>
          </p:cNvSpPr>
          <p:nvPr/>
        </p:nvSpPr>
        <p:spPr bwMode="auto">
          <a:xfrm flipH="1">
            <a:off x="1116013" y="4292600"/>
            <a:ext cx="71437" cy="647700"/>
          </a:xfrm>
          <a:prstGeom prst="line">
            <a:avLst/>
          </a:prstGeom>
          <a:noFill/>
          <a:ln w="57150">
            <a:solidFill>
              <a:schemeClr val="accent5">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50194" name="Text Box 1042"/>
              <p:cNvSpPr txBox="1">
                <a:spLocks noChangeArrowheads="1"/>
              </p:cNvSpPr>
              <p:nvPr/>
            </p:nvSpPr>
            <p:spPr bwMode="auto">
              <a:xfrm>
                <a:off x="675737" y="4221088"/>
                <a:ext cx="431800" cy="644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cs-CZ" sz="3200" i="1" smtClean="0">
                              <a:solidFill>
                                <a:schemeClr val="accent5">
                                  <a:lumMod val="60000"/>
                                  <a:lumOff val="40000"/>
                                </a:schemeClr>
                              </a:solidFill>
                              <a:latin typeface="Cambria Math"/>
                              <a:ea typeface="Cambria Math"/>
                            </a:rPr>
                          </m:ctrlPr>
                        </m:accPr>
                        <m:e>
                          <m:r>
                            <a:rPr lang="cs-CZ" sz="3200" i="1">
                              <a:solidFill>
                                <a:schemeClr val="accent5">
                                  <a:lumMod val="60000"/>
                                  <a:lumOff val="40000"/>
                                </a:schemeClr>
                              </a:solidFill>
                              <a:latin typeface="Cambria Math"/>
                              <a:ea typeface="Cambria Math"/>
                            </a:rPr>
                            <m:t>𝐹</m:t>
                          </m:r>
                        </m:e>
                      </m:acc>
                    </m:oMath>
                  </m:oMathPara>
                </a14:m>
                <a:endParaRPr lang="en-GB" sz="3200" b="1" i="1" dirty="0">
                  <a:solidFill>
                    <a:schemeClr val="accent5">
                      <a:lumMod val="60000"/>
                      <a:lumOff val="40000"/>
                    </a:schemeClr>
                  </a:solidFill>
                  <a:latin typeface="Arial" charset="0"/>
                </a:endParaRPr>
              </a:p>
            </p:txBody>
          </p:sp>
        </mc:Choice>
        <mc:Fallback xmlns="">
          <p:sp>
            <p:nvSpPr>
              <p:cNvPr id="50194" name="Text Box 1042"/>
              <p:cNvSpPr txBox="1">
                <a:spLocks noRot="1" noChangeAspect="1" noMove="1" noResize="1" noEditPoints="1" noAdjustHandles="1" noChangeArrowheads="1" noChangeShapeType="1" noTextEdit="1"/>
              </p:cNvSpPr>
              <p:nvPr/>
            </p:nvSpPr>
            <p:spPr bwMode="auto">
              <a:xfrm>
                <a:off x="675737" y="4221088"/>
                <a:ext cx="431800" cy="644664"/>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0195" name="Line 1043"/>
          <p:cNvSpPr>
            <a:spLocks noChangeShapeType="1"/>
          </p:cNvSpPr>
          <p:nvPr/>
        </p:nvSpPr>
        <p:spPr bwMode="auto">
          <a:xfrm flipH="1" flipV="1">
            <a:off x="1403350" y="5084763"/>
            <a:ext cx="574675" cy="1587"/>
          </a:xfrm>
          <a:prstGeom prst="line">
            <a:avLst/>
          </a:prstGeom>
          <a:noFill/>
          <a:ln w="57150">
            <a:solidFill>
              <a:schemeClr val="accent5">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50196" name="Text Box 1044"/>
              <p:cNvSpPr txBox="1">
                <a:spLocks noChangeArrowheads="1"/>
              </p:cNvSpPr>
              <p:nvPr/>
            </p:nvSpPr>
            <p:spPr bwMode="auto">
              <a:xfrm>
                <a:off x="1476375" y="5084763"/>
                <a:ext cx="431800" cy="644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cs-CZ" sz="3200" i="1" smtClean="0">
                              <a:solidFill>
                                <a:schemeClr val="accent5">
                                  <a:lumMod val="60000"/>
                                  <a:lumOff val="40000"/>
                                </a:schemeClr>
                              </a:solidFill>
                              <a:latin typeface="Cambria Math"/>
                              <a:ea typeface="Cambria Math"/>
                            </a:rPr>
                          </m:ctrlPr>
                        </m:accPr>
                        <m:e>
                          <m:r>
                            <a:rPr lang="cs-CZ" sz="3200" i="1">
                              <a:solidFill>
                                <a:schemeClr val="accent5">
                                  <a:lumMod val="60000"/>
                                  <a:lumOff val="40000"/>
                                </a:schemeClr>
                              </a:solidFill>
                              <a:latin typeface="Cambria Math"/>
                              <a:ea typeface="Cambria Math"/>
                            </a:rPr>
                            <m:t>𝐹</m:t>
                          </m:r>
                        </m:e>
                      </m:acc>
                    </m:oMath>
                  </m:oMathPara>
                </a14:m>
                <a:endParaRPr lang="en-GB" sz="3200" b="1" i="1" dirty="0">
                  <a:solidFill>
                    <a:schemeClr val="accent5">
                      <a:lumMod val="60000"/>
                      <a:lumOff val="40000"/>
                    </a:schemeClr>
                  </a:solidFill>
                  <a:latin typeface="Arial" charset="0"/>
                </a:endParaRPr>
              </a:p>
            </p:txBody>
          </p:sp>
        </mc:Choice>
        <mc:Fallback xmlns="">
          <p:sp>
            <p:nvSpPr>
              <p:cNvPr id="50196" name="Text Box 1044"/>
              <p:cNvSpPr txBox="1">
                <a:spLocks noRot="1" noChangeAspect="1" noMove="1" noResize="1" noEditPoints="1" noAdjustHandles="1" noChangeArrowheads="1" noChangeShapeType="1" noTextEdit="1"/>
              </p:cNvSpPr>
              <p:nvPr/>
            </p:nvSpPr>
            <p:spPr bwMode="auto">
              <a:xfrm>
                <a:off x="1476375" y="5084763"/>
                <a:ext cx="431800" cy="644664"/>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0198" name="Line 1046"/>
          <p:cNvSpPr>
            <a:spLocks noChangeShapeType="1"/>
          </p:cNvSpPr>
          <p:nvPr/>
        </p:nvSpPr>
        <p:spPr bwMode="auto">
          <a:xfrm>
            <a:off x="1187450" y="4292600"/>
            <a:ext cx="647700" cy="73025"/>
          </a:xfrm>
          <a:prstGeom prst="line">
            <a:avLst/>
          </a:prstGeom>
          <a:noFill/>
          <a:ln w="57150">
            <a:solidFill>
              <a:schemeClr val="accent3">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50199" name="Text Box 1047"/>
              <p:cNvSpPr txBox="1">
                <a:spLocks noChangeArrowheads="1"/>
              </p:cNvSpPr>
              <p:nvPr/>
            </p:nvSpPr>
            <p:spPr bwMode="auto">
              <a:xfrm>
                <a:off x="1331913" y="3788148"/>
                <a:ext cx="431800"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cs-CZ" sz="3200" i="1" smtClean="0">
                              <a:solidFill>
                                <a:schemeClr val="accent3">
                                  <a:lumMod val="60000"/>
                                  <a:lumOff val="40000"/>
                                </a:schemeClr>
                              </a:solidFill>
                              <a:latin typeface="Cambria Math"/>
                              <a:ea typeface="Cambria Math"/>
                            </a:rPr>
                          </m:ctrlPr>
                        </m:accPr>
                        <m:e>
                          <m:r>
                            <a:rPr lang="cs-CZ" sz="3200" i="1">
                              <a:solidFill>
                                <a:schemeClr val="accent3">
                                  <a:lumMod val="60000"/>
                                  <a:lumOff val="40000"/>
                                </a:schemeClr>
                              </a:solidFill>
                              <a:latin typeface="Cambria Math"/>
                              <a:ea typeface="Cambria Math"/>
                            </a:rPr>
                            <m:t>𝑣</m:t>
                          </m:r>
                        </m:e>
                      </m:acc>
                    </m:oMath>
                  </m:oMathPara>
                </a14:m>
                <a:endParaRPr lang="en-GB" sz="3200" b="1" i="1" dirty="0">
                  <a:solidFill>
                    <a:schemeClr val="accent3">
                      <a:lumMod val="60000"/>
                      <a:lumOff val="40000"/>
                    </a:schemeClr>
                  </a:solidFill>
                  <a:latin typeface="Arial" charset="0"/>
                </a:endParaRPr>
              </a:p>
            </p:txBody>
          </p:sp>
        </mc:Choice>
        <mc:Fallback xmlns="">
          <p:sp>
            <p:nvSpPr>
              <p:cNvPr id="50199" name="Text Box 1047"/>
              <p:cNvSpPr txBox="1">
                <a:spLocks noRot="1" noChangeAspect="1" noMove="1" noResize="1" noEditPoints="1" noAdjustHandles="1" noChangeArrowheads="1" noChangeShapeType="1" noTextEdit="1"/>
              </p:cNvSpPr>
              <p:nvPr/>
            </p:nvSpPr>
            <p:spPr bwMode="auto">
              <a:xfrm>
                <a:off x="1331913" y="3788148"/>
                <a:ext cx="431800" cy="584775"/>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50200" name="Line 1048"/>
          <p:cNvSpPr>
            <a:spLocks noChangeShapeType="1"/>
          </p:cNvSpPr>
          <p:nvPr/>
        </p:nvSpPr>
        <p:spPr bwMode="auto">
          <a:xfrm>
            <a:off x="1979613" y="5084763"/>
            <a:ext cx="0" cy="576262"/>
          </a:xfrm>
          <a:prstGeom prst="line">
            <a:avLst/>
          </a:prstGeom>
          <a:noFill/>
          <a:ln w="57150">
            <a:solidFill>
              <a:schemeClr val="accent3">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50201" name="Text Box 1049"/>
              <p:cNvSpPr txBox="1">
                <a:spLocks noChangeArrowheads="1"/>
              </p:cNvSpPr>
              <p:nvPr/>
            </p:nvSpPr>
            <p:spPr bwMode="auto">
              <a:xfrm>
                <a:off x="2012140" y="5012110"/>
                <a:ext cx="431800"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cs-CZ" sz="3200" i="1" smtClean="0">
                              <a:solidFill>
                                <a:schemeClr val="accent3">
                                  <a:lumMod val="60000"/>
                                  <a:lumOff val="40000"/>
                                </a:schemeClr>
                              </a:solidFill>
                              <a:latin typeface="Cambria Math"/>
                              <a:ea typeface="Cambria Math"/>
                            </a:rPr>
                          </m:ctrlPr>
                        </m:accPr>
                        <m:e>
                          <m:r>
                            <a:rPr lang="cs-CZ" sz="3200" i="1">
                              <a:solidFill>
                                <a:schemeClr val="accent3">
                                  <a:lumMod val="60000"/>
                                  <a:lumOff val="40000"/>
                                </a:schemeClr>
                              </a:solidFill>
                              <a:latin typeface="Cambria Math"/>
                              <a:ea typeface="Cambria Math"/>
                            </a:rPr>
                            <m:t>𝑣</m:t>
                          </m:r>
                        </m:e>
                      </m:acc>
                    </m:oMath>
                  </m:oMathPara>
                </a14:m>
                <a:endParaRPr lang="en-GB" sz="3200" b="1" i="1" dirty="0">
                  <a:solidFill>
                    <a:schemeClr val="accent3">
                      <a:lumMod val="60000"/>
                      <a:lumOff val="40000"/>
                    </a:schemeClr>
                  </a:solidFill>
                  <a:latin typeface="Arial" charset="0"/>
                </a:endParaRPr>
              </a:p>
            </p:txBody>
          </p:sp>
        </mc:Choice>
        <mc:Fallback xmlns="">
          <p:sp>
            <p:nvSpPr>
              <p:cNvPr id="50201" name="Text Box 1049"/>
              <p:cNvSpPr txBox="1">
                <a:spLocks noRot="1" noChangeAspect="1" noMove="1" noResize="1" noEditPoints="1" noAdjustHandles="1" noChangeArrowheads="1" noChangeShapeType="1" noTextEdit="1"/>
              </p:cNvSpPr>
              <p:nvPr/>
            </p:nvSpPr>
            <p:spPr bwMode="auto">
              <a:xfrm>
                <a:off x="2012140" y="5012110"/>
                <a:ext cx="431800" cy="584775"/>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 name="Nadpis 2"/>
          <p:cNvSpPr>
            <a:spLocks noGrp="1"/>
          </p:cNvSpPr>
          <p:nvPr>
            <p:ph type="title"/>
          </p:nvPr>
        </p:nvSpPr>
        <p:spPr>
          <a:xfrm>
            <a:off x="457200" y="-27384"/>
            <a:ext cx="8229600" cy="1143000"/>
          </a:xfrm>
        </p:spPr>
        <p:txBody>
          <a:bodyPr>
            <a:normAutofit/>
          </a:bodyPr>
          <a:lstStyle/>
          <a:p>
            <a:pPr algn="l"/>
            <a:r>
              <a:rPr lang="cs-CZ" dirty="0">
                <a:solidFill>
                  <a:schemeClr val="tx1">
                    <a:lumMod val="75000"/>
                    <a:lumOff val="25000"/>
                  </a:schemeClr>
                </a:solidFill>
              </a:rPr>
              <a:t>pohyb v magnetickém poli </a:t>
            </a:r>
            <a:endParaRPr lang="en-GB" dirty="0"/>
          </a:p>
        </p:txBody>
      </p:sp>
      <mc:AlternateContent xmlns:mc="http://schemas.openxmlformats.org/markup-compatibility/2006" xmlns:a14="http://schemas.microsoft.com/office/drawing/2010/main">
        <mc:Choice Requires="a14">
          <p:sp>
            <p:nvSpPr>
              <p:cNvPr id="4" name="Obdélník 3"/>
              <p:cNvSpPr/>
              <p:nvPr/>
            </p:nvSpPr>
            <p:spPr>
              <a:xfrm>
                <a:off x="3819850" y="4603525"/>
                <a:ext cx="5324150" cy="12017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i="1" smtClean="0">
                              <a:solidFill>
                                <a:schemeClr val="accent5">
                                  <a:lumMod val="60000"/>
                                  <a:lumOff val="40000"/>
                                </a:schemeClr>
                              </a:solidFill>
                              <a:latin typeface="Cambria Math"/>
                              <a:ea typeface="Cambria Math"/>
                            </a:rPr>
                          </m:ctrlPr>
                        </m:sSubPr>
                        <m:e>
                          <m:acc>
                            <m:accPr>
                              <m:chr m:val="⃗"/>
                              <m:ctrlPr>
                                <a:rPr lang="cs-CZ" i="1">
                                  <a:solidFill>
                                    <a:schemeClr val="accent5">
                                      <a:lumMod val="60000"/>
                                      <a:lumOff val="40000"/>
                                    </a:schemeClr>
                                  </a:solidFill>
                                  <a:latin typeface="Cambria Math"/>
                                  <a:ea typeface="Cambria Math"/>
                                </a:rPr>
                              </m:ctrlPr>
                            </m:accPr>
                            <m:e>
                              <m:r>
                                <a:rPr lang="cs-CZ" i="1">
                                  <a:solidFill>
                                    <a:schemeClr val="accent5">
                                      <a:lumMod val="60000"/>
                                      <a:lumOff val="40000"/>
                                    </a:schemeClr>
                                  </a:solidFill>
                                  <a:latin typeface="Cambria Math"/>
                                  <a:ea typeface="Cambria Math"/>
                                </a:rPr>
                                <m:t>𝐹</m:t>
                              </m:r>
                            </m:e>
                          </m:acc>
                        </m:e>
                        <m:sub>
                          <m:r>
                            <a:rPr lang="cs-CZ" b="0" i="1" smtClean="0">
                              <a:solidFill>
                                <a:schemeClr val="accent5">
                                  <a:lumMod val="60000"/>
                                  <a:lumOff val="40000"/>
                                </a:schemeClr>
                              </a:solidFill>
                              <a:latin typeface="Cambria Math"/>
                              <a:ea typeface="Cambria Math"/>
                            </a:rPr>
                            <m:t>𝐵</m:t>
                          </m:r>
                        </m:sub>
                      </m:sSub>
                      <m:r>
                        <a:rPr lang="cs-CZ" b="0" i="1" smtClean="0">
                          <a:solidFill>
                            <a:schemeClr val="accent1">
                              <a:lumMod val="20000"/>
                              <a:lumOff val="80000"/>
                            </a:schemeClr>
                          </a:solidFill>
                          <a:latin typeface="Cambria Math"/>
                          <a:ea typeface="Cambria Math"/>
                        </a:rPr>
                        <m:t>=</m:t>
                      </m:r>
                      <m:r>
                        <a:rPr lang="cs-CZ" b="0" i="1" smtClean="0">
                          <a:solidFill>
                            <a:schemeClr val="accent1">
                              <a:lumMod val="20000"/>
                              <a:lumOff val="80000"/>
                            </a:schemeClr>
                          </a:solidFill>
                          <a:latin typeface="Cambria Math"/>
                          <a:ea typeface="Cambria Math"/>
                        </a:rPr>
                        <m:t>𝑄</m:t>
                      </m:r>
                      <m:d>
                        <m:dPr>
                          <m:ctrlPr>
                            <a:rPr lang="cs-CZ" b="0" i="1" smtClean="0">
                              <a:solidFill>
                                <a:schemeClr val="accent1">
                                  <a:lumMod val="20000"/>
                                  <a:lumOff val="80000"/>
                                </a:schemeClr>
                              </a:solidFill>
                              <a:latin typeface="Cambria Math"/>
                              <a:ea typeface="Cambria Math"/>
                            </a:rPr>
                          </m:ctrlPr>
                        </m:dPr>
                        <m:e>
                          <m:acc>
                            <m:accPr>
                              <m:chr m:val="⃗"/>
                              <m:ctrlPr>
                                <a:rPr lang="cs-CZ" b="0" i="1" smtClean="0">
                                  <a:solidFill>
                                    <a:schemeClr val="accent3">
                                      <a:lumMod val="60000"/>
                                      <a:lumOff val="40000"/>
                                    </a:schemeClr>
                                  </a:solidFill>
                                  <a:latin typeface="Cambria Math"/>
                                  <a:ea typeface="Cambria Math"/>
                                </a:rPr>
                              </m:ctrlPr>
                            </m:accPr>
                            <m:e>
                              <m:r>
                                <a:rPr lang="cs-CZ" b="0" i="1" smtClean="0">
                                  <a:solidFill>
                                    <a:schemeClr val="accent3">
                                      <a:lumMod val="60000"/>
                                      <a:lumOff val="40000"/>
                                    </a:schemeClr>
                                  </a:solidFill>
                                  <a:latin typeface="Cambria Math"/>
                                  <a:ea typeface="Cambria Math"/>
                                </a:rPr>
                                <m:t>𝑣</m:t>
                              </m:r>
                            </m:e>
                          </m:acc>
                          <m:r>
                            <a:rPr lang="cs-CZ" i="1" smtClean="0">
                              <a:solidFill>
                                <a:schemeClr val="accent1">
                                  <a:lumMod val="20000"/>
                                  <a:lumOff val="80000"/>
                                </a:schemeClr>
                              </a:solidFill>
                              <a:latin typeface="Cambria Math"/>
                              <a:ea typeface="Cambria Math"/>
                            </a:rPr>
                            <m:t>×</m:t>
                          </m:r>
                          <m:acc>
                            <m:accPr>
                              <m:chr m:val="⃗"/>
                              <m:ctrlPr>
                                <a:rPr lang="cs-CZ" i="1" smtClean="0">
                                  <a:solidFill>
                                    <a:srgbClr val="FFFF00"/>
                                  </a:solidFill>
                                  <a:latin typeface="Cambria Math"/>
                                  <a:ea typeface="Cambria Math"/>
                                </a:rPr>
                              </m:ctrlPr>
                            </m:accPr>
                            <m:e>
                              <m:r>
                                <a:rPr lang="cs-CZ" b="0" i="1" smtClean="0">
                                  <a:solidFill>
                                    <a:srgbClr val="FFFF00"/>
                                  </a:solidFill>
                                  <a:latin typeface="Cambria Math"/>
                                  <a:ea typeface="Cambria Math"/>
                                </a:rPr>
                                <m:t>𝐵</m:t>
                              </m:r>
                            </m:e>
                          </m:acc>
                        </m:e>
                      </m:d>
                    </m:oMath>
                  </m:oMathPara>
                </a14:m>
                <a:endParaRPr lang="en-GB" dirty="0">
                  <a:solidFill>
                    <a:schemeClr val="accent1">
                      <a:lumMod val="20000"/>
                      <a:lumOff val="80000"/>
                    </a:schemeClr>
                  </a:solidFill>
                </a:endParaRPr>
              </a:p>
            </p:txBody>
          </p:sp>
        </mc:Choice>
        <mc:Fallback xmlns="">
          <p:sp>
            <p:nvSpPr>
              <p:cNvPr id="4" name="Obdélník 3"/>
              <p:cNvSpPr>
                <a:spLocks noRot="1" noChangeAspect="1" noMove="1" noResize="1" noEditPoints="1" noAdjustHandles="1" noChangeArrowheads="1" noChangeShapeType="1" noTextEdit="1"/>
              </p:cNvSpPr>
              <p:nvPr/>
            </p:nvSpPr>
            <p:spPr>
              <a:xfrm>
                <a:off x="3819850" y="4603525"/>
                <a:ext cx="5324150" cy="1201739"/>
              </a:xfrm>
              <a:prstGeom prst="rect">
                <a:avLst/>
              </a:prstGeom>
              <a:blipFill rotWithShape="1">
                <a:blip r:embed="rId9"/>
                <a:stretch>
                  <a:fillRect/>
                </a:stretch>
              </a:blipFill>
            </p:spPr>
            <p:txBody>
              <a:bodyPr/>
              <a:lstStyle/>
              <a:p>
                <a:r>
                  <a:rPr lang="en-GB">
                    <a:noFill/>
                  </a:rPr>
                  <a:t> </a:t>
                </a:r>
              </a:p>
            </p:txBody>
          </p:sp>
        </mc:Fallback>
      </mc:AlternateContent>
      <p:pic>
        <p:nvPicPr>
          <p:cNvPr id="24" name="Picture 5" descr="E:\VaV\Publikace_nase\Rozdelane\logo_cz_noblTrans.png"/>
          <p:cNvPicPr>
            <a:picLocks noChangeAspect="1" noChangeArrowheads="1"/>
          </p:cNvPicPr>
          <p:nvPr/>
        </p:nvPicPr>
        <p:blipFill>
          <a:blip r:embed="rId10"/>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98"/>
                                        </p:tgtEl>
                                        <p:attrNameLst>
                                          <p:attrName>style.visibility</p:attrName>
                                        </p:attrNameLst>
                                      </p:cBhvr>
                                      <p:to>
                                        <p:strVal val="visible"/>
                                      </p:to>
                                    </p:set>
                                    <p:animEffect transition="in" filter="wipe(left)">
                                      <p:cBhvr>
                                        <p:cTn id="7" dur="500"/>
                                        <p:tgtEl>
                                          <p:spTgt spid="5019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01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0193"/>
                                        </p:tgtEl>
                                        <p:attrNameLst>
                                          <p:attrName>style.visibility</p:attrName>
                                        </p:attrNameLst>
                                      </p:cBhvr>
                                      <p:to>
                                        <p:strVal val="visible"/>
                                      </p:to>
                                    </p:set>
                                    <p:animEffect transition="in" filter="wipe(up)">
                                      <p:cBhvr>
                                        <p:cTn id="15" dur="500"/>
                                        <p:tgtEl>
                                          <p:spTgt spid="50193"/>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01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0200"/>
                                        </p:tgtEl>
                                        <p:attrNameLst>
                                          <p:attrName>style.visibility</p:attrName>
                                        </p:attrNameLst>
                                      </p:cBhvr>
                                      <p:to>
                                        <p:strVal val="visible"/>
                                      </p:to>
                                    </p:set>
                                    <p:animEffect transition="in" filter="wipe(up)">
                                      <p:cBhvr>
                                        <p:cTn id="23" dur="500"/>
                                        <p:tgtEl>
                                          <p:spTgt spid="50200"/>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5020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50195"/>
                                        </p:tgtEl>
                                        <p:attrNameLst>
                                          <p:attrName>style.visibility</p:attrName>
                                        </p:attrNameLst>
                                      </p:cBhvr>
                                      <p:to>
                                        <p:strVal val="visible"/>
                                      </p:to>
                                    </p:set>
                                    <p:animEffect transition="in" filter="wipe(right)">
                                      <p:cBhvr>
                                        <p:cTn id="31" dur="500"/>
                                        <p:tgtEl>
                                          <p:spTgt spid="50195"/>
                                        </p:tgtEl>
                                      </p:cBhvr>
                                    </p:animEffect>
                                  </p:childTnLst>
                                </p:cTn>
                              </p:par>
                            </p:childTnLst>
                          </p:cTn>
                        </p:par>
                        <p:par>
                          <p:cTn id="32" fill="hold" nodeType="afterGroup">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5019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50180"/>
                                        </p:tgtEl>
                                        <p:attrNameLst>
                                          <p:attrName>style.visibility</p:attrName>
                                        </p:attrNameLst>
                                      </p:cBhvr>
                                      <p:to>
                                        <p:strVal val="visible"/>
                                      </p:to>
                                    </p:set>
                                    <p:animEffect transition="in" filter="wipe(right)">
                                      <p:cBhvr>
                                        <p:cTn id="48" dur="500"/>
                                        <p:tgtEl>
                                          <p:spTgt spid="50180"/>
                                        </p:tgtEl>
                                      </p:cBhvr>
                                    </p:animEffec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50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50182" grpId="0"/>
      <p:bldP spid="50193" grpId="0" animBg="1"/>
      <p:bldP spid="50194" grpId="0"/>
      <p:bldP spid="50195" grpId="0" animBg="1"/>
      <p:bldP spid="50196" grpId="0"/>
      <p:bldP spid="50198" grpId="0" animBg="1"/>
      <p:bldP spid="50199" grpId="0"/>
      <p:bldP spid="50200" grpId="0" animBg="1"/>
      <p:bldP spid="50201"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lstStyle/>
          <a:p>
            <a:pPr algn="l"/>
            <a:r>
              <a:rPr lang="cs-CZ" dirty="0" smtClean="0">
                <a:solidFill>
                  <a:schemeClr val="tx1">
                    <a:lumMod val="75000"/>
                    <a:lumOff val="25000"/>
                  </a:schemeClr>
                </a:solidFill>
              </a:rPr>
              <a:t>nukleární magnetická rezonance</a:t>
            </a:r>
            <a:endParaRPr lang="cs-CZ" dirty="0"/>
          </a:p>
        </p:txBody>
      </p:sp>
      <mc:AlternateContent xmlns:mc="http://schemas.openxmlformats.org/markup-compatibility/2006" xmlns:a14="http://schemas.microsoft.com/office/drawing/2010/main">
        <mc:Choice Requires="a14">
          <p:sp>
            <p:nvSpPr>
              <p:cNvPr id="9" name="TextovéPole 8"/>
              <p:cNvSpPr txBox="1"/>
              <p:nvPr/>
            </p:nvSpPr>
            <p:spPr>
              <a:xfrm>
                <a:off x="448494" y="4038972"/>
                <a:ext cx="8424936" cy="2387385"/>
              </a:xfrm>
              <a:prstGeom prst="rect">
                <a:avLst/>
              </a:prstGeom>
              <a:noFill/>
            </p:spPr>
            <p:txBody>
              <a:bodyPr wrap="square" rtlCol="0">
                <a:spAutoFit/>
              </a:bodyPr>
              <a:lstStyle/>
              <a:p>
                <a:pPr marL="342900" indent="-342900">
                  <a:buFont typeface="Arial" pitchFamily="34" charset="0"/>
                  <a:buChar char="•"/>
                </a:pPr>
                <a:r>
                  <a:rPr lang="cs-CZ" sz="2400" dirty="0" smtClean="0">
                    <a:solidFill>
                      <a:schemeClr val="tx1">
                        <a:lumMod val="75000"/>
                        <a:lumOff val="25000"/>
                      </a:schemeClr>
                    </a:solidFill>
                    <a:latin typeface="+mn-lt"/>
                  </a:rPr>
                  <a:t>v </a:t>
                </a:r>
                <a:r>
                  <a:rPr lang="cs-CZ" sz="2400" dirty="0" smtClean="0">
                    <a:solidFill>
                      <a:schemeClr val="tx1">
                        <a:lumMod val="95000"/>
                        <a:lumOff val="5000"/>
                      </a:schemeClr>
                    </a:solidFill>
                    <a:latin typeface="+mn-lt"/>
                  </a:rPr>
                  <a:t>silném magnetickém poli (několik T)</a:t>
                </a:r>
                <a:r>
                  <a:rPr lang="cs-CZ" sz="2400" dirty="0" smtClean="0">
                    <a:solidFill>
                      <a:schemeClr val="tx1">
                        <a:lumMod val="75000"/>
                        <a:lumOff val="25000"/>
                      </a:schemeClr>
                    </a:solidFill>
                    <a:latin typeface="+mn-lt"/>
                  </a:rPr>
                  <a:t> se energiové hladiny atomového jádra štěpí úměrně velikosti pole (</a:t>
                </a:r>
                <a14:m>
                  <m:oMath xmlns:m="http://schemas.openxmlformats.org/officeDocument/2006/math">
                    <m:sSub>
                      <m:sSubPr>
                        <m:ctrlPr>
                          <a:rPr lang="cs-CZ" sz="2400" i="1" smtClean="0">
                            <a:solidFill>
                              <a:schemeClr val="tx1">
                                <a:lumMod val="75000"/>
                                <a:lumOff val="25000"/>
                              </a:schemeClr>
                            </a:solidFill>
                            <a:latin typeface="Cambria Math"/>
                            <a:ea typeface="Cambria Math"/>
                          </a:rPr>
                        </m:ctrlPr>
                      </m:sSubPr>
                      <m:e>
                        <m:r>
                          <a:rPr lang="cs-CZ" sz="2400" i="1" smtClean="0">
                            <a:solidFill>
                              <a:schemeClr val="tx1">
                                <a:lumMod val="75000"/>
                                <a:lumOff val="25000"/>
                              </a:schemeClr>
                            </a:solidFill>
                            <a:latin typeface="Cambria Math"/>
                            <a:ea typeface="Cambria Math"/>
                          </a:rPr>
                          <m:t>∆</m:t>
                        </m:r>
                        <m:r>
                          <a:rPr lang="cs-CZ" sz="2400" b="0" i="1" smtClean="0">
                            <a:solidFill>
                              <a:schemeClr val="tx1">
                                <a:lumMod val="75000"/>
                                <a:lumOff val="25000"/>
                              </a:schemeClr>
                            </a:solidFill>
                            <a:latin typeface="Cambria Math"/>
                            <a:ea typeface="Cambria Math"/>
                          </a:rPr>
                          <m:t>𝐸</m:t>
                        </m:r>
                      </m:e>
                      <m:sub>
                        <m:r>
                          <a:rPr lang="cs-CZ" sz="2400" b="0" i="1" smtClean="0">
                            <a:solidFill>
                              <a:schemeClr val="tx1">
                                <a:lumMod val="75000"/>
                                <a:lumOff val="25000"/>
                              </a:schemeClr>
                            </a:solidFill>
                            <a:latin typeface="Cambria Math"/>
                            <a:ea typeface="Cambria Math"/>
                          </a:rPr>
                          <m:t>𝑝</m:t>
                        </m:r>
                      </m:sub>
                    </m:sSub>
                    <m:r>
                      <a:rPr lang="cs-CZ" sz="2400" b="0" i="1" smtClean="0">
                        <a:solidFill>
                          <a:schemeClr val="tx1">
                            <a:lumMod val="75000"/>
                            <a:lumOff val="25000"/>
                          </a:schemeClr>
                        </a:solidFill>
                        <a:latin typeface="Cambria Math"/>
                        <a:ea typeface="Cambria Math"/>
                      </a:rPr>
                      <m:t>=</m:t>
                    </m:r>
                    <m:r>
                      <a:rPr lang="cs-CZ" sz="2400" b="0" i="1" smtClean="0">
                        <a:solidFill>
                          <a:schemeClr val="tx1">
                            <a:lumMod val="75000"/>
                            <a:lumOff val="25000"/>
                          </a:schemeClr>
                        </a:solidFill>
                        <a:latin typeface="Cambria Math"/>
                        <a:ea typeface="Cambria Math"/>
                      </a:rPr>
                      <m:t>2</m:t>
                    </m:r>
                    <m:r>
                      <a:rPr lang="cs-CZ" sz="2400" i="1">
                        <a:solidFill>
                          <a:schemeClr val="tx1">
                            <a:lumMod val="75000"/>
                            <a:lumOff val="25000"/>
                          </a:schemeClr>
                        </a:solidFill>
                        <a:latin typeface="Cambria Math"/>
                        <a:ea typeface="Cambria Math"/>
                      </a:rPr>
                      <m:t>𝜇</m:t>
                    </m:r>
                    <m:r>
                      <a:rPr lang="cs-CZ" sz="2400" i="1">
                        <a:solidFill>
                          <a:schemeClr val="tx1">
                            <a:lumMod val="75000"/>
                            <a:lumOff val="25000"/>
                          </a:schemeClr>
                        </a:solidFill>
                        <a:latin typeface="Cambria Math"/>
                        <a:ea typeface="Cambria Math"/>
                      </a:rPr>
                      <m:t>𝐵</m:t>
                    </m:r>
                  </m:oMath>
                </a14:m>
                <a:r>
                  <a:rPr lang="cs-CZ" sz="2400" dirty="0" smtClean="0">
                    <a:solidFill>
                      <a:schemeClr val="tx1">
                        <a:lumMod val="75000"/>
                        <a:lumOff val="25000"/>
                      </a:schemeClr>
                    </a:solidFill>
                    <a:latin typeface="+mn-lt"/>
                  </a:rPr>
                  <a:t>)</a:t>
                </a:r>
                <a:endParaRPr lang="cs-CZ" sz="2400" dirty="0" smtClean="0">
                  <a:solidFill>
                    <a:schemeClr val="tx1">
                      <a:lumMod val="95000"/>
                      <a:lumOff val="5000"/>
                    </a:schemeClr>
                  </a:solidFill>
                  <a:latin typeface="+mn-lt"/>
                </a:endParaRPr>
              </a:p>
              <a:p>
                <a:pPr marL="342900" indent="-342900">
                  <a:buFont typeface="Arial" pitchFamily="34" charset="0"/>
                  <a:buChar char="•"/>
                </a:pPr>
                <a:r>
                  <a:rPr lang="cs-CZ" sz="2400" dirty="0" smtClean="0">
                    <a:solidFill>
                      <a:schemeClr val="tx1">
                        <a:lumMod val="75000"/>
                        <a:lumOff val="25000"/>
                      </a:schemeClr>
                    </a:solidFill>
                    <a:latin typeface="+mn-lt"/>
                  </a:rPr>
                  <a:t>velikost rozštěpení </a:t>
                </a:r>
                <a14:m>
                  <m:oMath xmlns:m="http://schemas.openxmlformats.org/officeDocument/2006/math">
                    <m:sSub>
                      <m:sSubPr>
                        <m:ctrlPr>
                          <a:rPr lang="cs-CZ" sz="2400" i="1">
                            <a:solidFill>
                              <a:schemeClr val="tx1">
                                <a:lumMod val="75000"/>
                                <a:lumOff val="25000"/>
                              </a:schemeClr>
                            </a:solidFill>
                            <a:latin typeface="Cambria Math"/>
                            <a:ea typeface="Cambria Math"/>
                          </a:rPr>
                        </m:ctrlPr>
                      </m:sSubPr>
                      <m:e>
                        <m:r>
                          <a:rPr lang="cs-CZ" sz="2400" i="1">
                            <a:solidFill>
                              <a:schemeClr val="tx1">
                                <a:lumMod val="75000"/>
                                <a:lumOff val="25000"/>
                              </a:schemeClr>
                            </a:solidFill>
                            <a:latin typeface="Cambria Math"/>
                            <a:ea typeface="Cambria Math"/>
                          </a:rPr>
                          <m:t>∆</m:t>
                        </m:r>
                        <m:r>
                          <a:rPr lang="cs-CZ" sz="2400" i="1">
                            <a:solidFill>
                              <a:schemeClr val="tx1">
                                <a:lumMod val="75000"/>
                                <a:lumOff val="25000"/>
                              </a:schemeClr>
                            </a:solidFill>
                            <a:latin typeface="Cambria Math"/>
                            <a:ea typeface="Cambria Math"/>
                          </a:rPr>
                          <m:t>𝐸</m:t>
                        </m:r>
                      </m:e>
                      <m:sub>
                        <m:r>
                          <a:rPr lang="cs-CZ" sz="2400" i="1">
                            <a:solidFill>
                              <a:schemeClr val="tx1">
                                <a:lumMod val="75000"/>
                                <a:lumOff val="25000"/>
                              </a:schemeClr>
                            </a:solidFill>
                            <a:latin typeface="Cambria Math"/>
                            <a:ea typeface="Cambria Math"/>
                          </a:rPr>
                          <m:t>𝑝</m:t>
                        </m:r>
                      </m:sub>
                    </m:sSub>
                  </m:oMath>
                </a14:m>
                <a:r>
                  <a:rPr lang="cs-CZ" sz="2400" dirty="0" smtClean="0">
                    <a:solidFill>
                      <a:schemeClr val="tx1">
                        <a:lumMod val="75000"/>
                        <a:lumOff val="25000"/>
                      </a:schemeClr>
                    </a:solidFill>
                    <a:latin typeface="+mn-lt"/>
                  </a:rPr>
                  <a:t> pak odpovídá absorpci elektromagnetického vlnění určité frekvence (60-1000 MHz)</a:t>
                </a:r>
              </a:p>
              <a:p>
                <a:pPr marL="342900" indent="-342900">
                  <a:buFont typeface="Arial" pitchFamily="34" charset="0"/>
                  <a:buChar char="•"/>
                </a:pPr>
                <a:r>
                  <a:rPr lang="cs-CZ" sz="2400" dirty="0" smtClean="0">
                    <a:solidFill>
                      <a:schemeClr val="tx1">
                        <a:lumMod val="75000"/>
                        <a:lumOff val="25000"/>
                      </a:schemeClr>
                    </a:solidFill>
                    <a:latin typeface="+mn-lt"/>
                  </a:rPr>
                  <a:t>pro zobrazování s prostorovým rozlišením se používají </a:t>
                </a:r>
                <a:r>
                  <a:rPr lang="cs-CZ" sz="2400" dirty="0" smtClean="0">
                    <a:solidFill>
                      <a:schemeClr val="tx1">
                        <a:lumMod val="95000"/>
                        <a:lumOff val="5000"/>
                      </a:schemeClr>
                    </a:solidFill>
                    <a:latin typeface="+mn-lt"/>
                  </a:rPr>
                  <a:t>magnetická pole s prostorovým gradientem</a:t>
                </a:r>
                <a:endParaRPr lang="cs-CZ" sz="2400" dirty="0">
                  <a:solidFill>
                    <a:schemeClr val="tx1">
                      <a:lumMod val="95000"/>
                      <a:lumOff val="5000"/>
                    </a:schemeClr>
                  </a:solidFill>
                  <a:latin typeface="+mn-lt"/>
                </a:endParaRPr>
              </a:p>
            </p:txBody>
          </p:sp>
        </mc:Choice>
        <mc:Fallback xmlns="">
          <p:sp>
            <p:nvSpPr>
              <p:cNvPr id="9" name="TextovéPole 8"/>
              <p:cNvSpPr txBox="1">
                <a:spLocks noRot="1" noChangeAspect="1" noMove="1" noResize="1" noEditPoints="1" noAdjustHandles="1" noChangeArrowheads="1" noChangeShapeType="1" noTextEdit="1"/>
              </p:cNvSpPr>
              <p:nvPr/>
            </p:nvSpPr>
            <p:spPr>
              <a:xfrm>
                <a:off x="448494" y="4038972"/>
                <a:ext cx="8424936" cy="2387385"/>
              </a:xfrm>
              <a:prstGeom prst="rect">
                <a:avLst/>
              </a:prstGeom>
              <a:blipFill rotWithShape="1">
                <a:blip r:embed="rId3"/>
                <a:stretch>
                  <a:fillRect l="-1013" t="-2046" r="-724" b="-4092"/>
                </a:stretch>
              </a:blipFill>
            </p:spPr>
            <p:txBody>
              <a:bodyPr/>
              <a:lstStyle/>
              <a:p>
                <a:r>
                  <a:rPr lang="en-GB">
                    <a:noFill/>
                  </a:rPr>
                  <a:t> </a:t>
                </a:r>
              </a:p>
            </p:txBody>
          </p:sp>
        </mc:Fallback>
      </mc:AlternateContent>
      <p:pic>
        <p:nvPicPr>
          <p:cNvPr id="266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0384" b="7321"/>
          <a:stretch/>
        </p:blipFill>
        <p:spPr bwMode="auto">
          <a:xfrm>
            <a:off x="539552" y="1142434"/>
            <a:ext cx="4800600" cy="2704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descr="http://upload.wikimedia.org/wikipedia/commons/thumb/b/b4/Beating_Heart_axial.gif/220px-Beating_Heart_axial.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08103" y="1142434"/>
            <a:ext cx="3198621" cy="2704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VaV\Publikace_nase\Rozdelane\logo_cz_noblTrans.png"/>
          <p:cNvPicPr>
            <a:picLocks noChangeAspect="1" noChangeArrowheads="1"/>
          </p:cNvPicPr>
          <p:nvPr/>
        </p:nvPicPr>
        <p:blipFill>
          <a:blip r:embed="rId6"/>
          <a:srcRect l="12354" t="15231" r="5350" b="14978"/>
          <a:stretch>
            <a:fillRect/>
          </a:stretch>
        </p:blipFill>
        <p:spPr bwMode="auto">
          <a:xfrm>
            <a:off x="7668344" y="6316074"/>
            <a:ext cx="1472762" cy="564388"/>
          </a:xfrm>
          <a:prstGeom prst="rect">
            <a:avLst/>
          </a:prstGeom>
          <a:noFill/>
          <a:ln w="9525">
            <a:noFill/>
            <a:miter lim="800000"/>
            <a:headEnd/>
            <a:tailEnd/>
          </a:ln>
        </p:spPr>
      </p:pic>
    </p:spTree>
    <p:extLst>
      <p:ext uri="{BB962C8B-B14F-4D97-AF65-F5344CB8AC3E}">
        <p14:creationId xmlns:p14="http://schemas.microsoft.com/office/powerpoint/2010/main" val="283590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1843088"/>
            <a:ext cx="64198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5574"/>
            <a:ext cx="8229600" cy="1143000"/>
          </a:xfrm>
        </p:spPr>
        <p:txBody>
          <a:bodyPr/>
          <a:lstStyle/>
          <a:p>
            <a:pPr algn="l"/>
            <a:r>
              <a:rPr lang="cs-CZ" dirty="0" smtClean="0"/>
              <a:t>příklady </a:t>
            </a:r>
            <a:r>
              <a:rPr lang="cs-CZ" dirty="0" err="1" smtClean="0"/>
              <a:t>mag</a:t>
            </a:r>
            <a:r>
              <a:rPr lang="cs-CZ" dirty="0" smtClean="0"/>
              <a:t>. dipólových momentů</a:t>
            </a:r>
            <a:endParaRPr lang="en-GB" dirty="0"/>
          </a:p>
        </p:txBody>
      </p:sp>
      <p:pic>
        <p:nvPicPr>
          <p:cNvPr id="4"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828800"/>
            <a:ext cx="7620000"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838" y="685800"/>
            <a:ext cx="26003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E:\VaV\Publikace_nase\Rozdelane\logo_cz_noblTrans.png"/>
          <p:cNvPicPr>
            <a:picLocks noChangeAspect="1" noChangeArrowheads="1"/>
          </p:cNvPicPr>
          <p:nvPr/>
        </p:nvPicPr>
        <p:blipFill>
          <a:blip r:embed="rId4"/>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13" y="619125"/>
            <a:ext cx="7596187"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683568" y="1628800"/>
            <a:ext cx="7770813" cy="1141413"/>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endParaRPr lang="en-GB" b="1" dirty="0">
              <a:solidFill>
                <a:prstClr val="black">
                  <a:lumMod val="75000"/>
                  <a:lumOff val="25000"/>
                </a:prstClr>
              </a:solidFill>
            </a:endParaRPr>
          </a:p>
        </p:txBody>
      </p:sp>
      <p:sp>
        <p:nvSpPr>
          <p:cNvPr id="2" name="AutoShape 2"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168275"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3" name="AutoShape 4"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320675"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5" name="AutoShape 6"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473075" y="122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7" name="AutoShape 8"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625475" y="2746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8" name="AutoShape 10"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777875" y="4270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9" name="AutoShape 12"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930275" y="5794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4" name="AutoShape 2"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AwABAgQFBgf/xABAEAABBAEDAgQDBgQCCQUBAAABAAIDEQQSITEFQRMiUWEGcYEUMkJSkaEHI7HRYsEVJDM1Q1NykvAlNIKi4fH/xAAZAQADAQEBAAAAAAAAAAAAAAAAAQIDBAX/xAAjEQEBAAICAgICAwEAAAAAAAAAAQIRAxIhMQRRE0EicYFh/9oADAMBAAIRAxEAPwCk1gCYmjSNpUdAu6XKUiBB0piNgjhopRcy0zZuZP4YItZD84hx8y2OpQ2ywOy5adpZIQlPNVItS9SLnaCB+ivYUjpm0HAV2XOvx53OLwCG+qv4rDpbqJTuMGnSRsYCPNqP9FaYQCs/p+wpaLWC73Umdr2SAlpujR+acC1JrQAQBXyTOaeAn7LSvkuEbC4kfqqD5fE3YQSOys5+P4sdcC1VOOfIyAknv7rTCS+zosErninAj6K5Bdgq1BjOEADmiwN0mY7idhQSuJAS8qNd0XIYGuruFBgLthuVNnkG0k9lF7e1K3HCe+yT2tB3T14JlRdAk6v1NhDvDga3+Y/vzwF1OVm9L+HsJsPlbpHliYLc7/z1WMeoy4EUjMfS3xK8x7fJYmQ1mTIXzjxHnlztynBQuq/FPUuqyuihqHGG3ht7/M91jukyySNx8gtj7O1jrjjaB7IMpDWuB2J4VjTIrJLhqkclLpDv573E/lHJRp3EBxaaNJdJJl87o3SvHoNh8z2QSuMKXIFsg8NnYvKj9glc7w4wXu9GhauR1LHjGl1SP/5cR2+rv7IbIOp9QZTGtxsc9uL/AMyluhnnBgxt83Ibf/Ki8zvqeAjwTZMtxdJxPCZwZB94/Nx/yWvidCxMenzXM/8Axcfor0krI20CGNHFbAJd9m589FEcTsjqMxcQL0NPP1WLK4X5RTew9FudXzWzNEGO7WSd6WFkxSRn+YxzT7haY790bDDikmA2SVDb12ilpRKSpc6YGBukQpkbJBuyDVciLWKWRk9IMj9TQuh0hRLSDtwpVHMy4MzWbt2+SrsxnaqAK6wssbhC+zDVdD9Et1SjhQljRfKvgUFJsBvZJsby827b0pAO1hKNDj63gHhNHE7XQdfzV2E6NyN6V4wK02GyyLqk0OHFG4OqyEd+ouO1pNBrhXNEaTcgJOj96CPGGkdrTzQ+SwmNMeeMl5JOynAwNHurbYA4U8oZiDXFqn9hA7mlWlFuKtuGlwQJBuSlRWH19tY7T/iWDbwNnFvva6jqzQMN5cAaIO65h1yAlxAHoVWISbnvj8j3F49R2Ro3idupx0t/M/YIePC99CKEP/xPFAf3VxnTGufrzJTLX4QaaEbGma/wHSFuPG/Mf6AFrB/f9lbZ0zLyWt+2zCKIcQxcD/JaPiQ40dMDY2DsAqGR1dnETS/+iXm+iXMfExMQ3FEA78x3KWTnwRfekGr0HKw8nPke0mWXSPyM2We7Mo+QD5ndVOPftNrbyOpzvB8Fgaz8z1lz5IJuaUyH0BoKjJkSy7OcSEwie/gErSYyAZ+Y6wY2tYB+UUq75HSvtxJ+a2em/C/V+oub9nwZXNP4iKb+p2XWdI/hs9srJeqzMDAbMUZsn5nhBbcJBgzyxNeyGRzTwQ0m0l73jYUePAyGGNjI2CmtA4CSWxtzhBCVWppUsTQ0p9OykQnHCRhltbqJFovKZzdtkHAqTgJ9KkAp0aGl2raqTtjdeyK0KQ2QchRNDSb5UnEDlMT6BIebYqtq0TXA/JFZTtk8UbdJRI49MTnFEKwCEASbKw7eP5IcUdO1KbjQIVQlJzjdqMo7ojoXEkjhCkPmrukQDuVEqT1EBIKXU2asKWzXlXKubGZg1rtQ/ZdjmxeJjSs9WkLkGYMjCSO/KvEr4WvtkcLA0uF+yz8jqznbRlQmxJw82ywqUmPMH02N2/qFeoWynndIbc4n5lVnTvqgaHst/E+E+pTtY6VjIWv+6Xu3P0G66nov8P8AEc5rsySSWj5g3yj+6e5EvNY4JZnU1rnOJ4AtdD0r4H611GnDDdFGd9cvkH7r2bpXQsDAaBh4UMW33g2yfqtlmKByUbDzDpP8LoI9L+pZhee7IW0P1P8AZdZ0/wCFulYFfZcCLUPxyDUf3XTmFoHCjopHkKLcY7XW3FIgxwNzVqzpS0p6JWEQCSPSSNDbgy204BUqT1tssFBkJuAp6VEhJUOADyplgLdkzWlEDCQgwvDKbR7K2BQ3CHWp2wQYQZ3U2x37o/htI3U2NFgNCleMAEFmqTmGr24Vqi27CFI69kbX1VwKd96lZa3yabsKrjPZkucWE+U77K40aBvQA9U5R1qBFbITuR7oM+dEJtIN70fZNl50OO+JpOuSU7MZu4e5HZXEXGjONC1RlOo7cq1I+xSqv9FNqNBOCipOFKDilsjSG2OHssGO3O4W9WxWSHBsjhtdq8KVR8G9yEhjMeB5AUdtkbovgkNFGlolTbBEyQNa5zH9iHEUtbCyOo4x/kZ81ej/ADD91miAsytcri6zYK04nCqHCA6TpnxOyNzMfPN5Dj5dDa1BdTDlNkA7WvKW2/4iw2n8v+a9Fg2A3KA1y4UoEhAY+28pa1SRk9IWpHY9pHmtMBkC0lIlpN0kgODSSCIxpJ3XOtA7DgptPcA/VEcE7NwkcQZd0VYYNqCYV6bqQGmimaNXypgNHZOa5Ca0quREtsokQp1gbpmrT6dCxpEjgHEnYFRa2ww3QBiTvbqLDRVWePQCNO4W5K2Rz3WKadhSpQ9IyMvL0RB5be57D6rPv5068ePHW7Wdit1Hys/QKxn4WRDi+NJA7QfzDldlgdIw+mQ+JOWucOXO4Cyet9fjka7GxAQDsXnv9FVlxm6y/JMstYTx9vOM/WwCWElrvW9wVQ6F1bGZK6HJAiyHOP8AMfw76rd65iyywMGG1gcHW43W3ouH+IMTIjf4skDmAiuNv1V4XftHNNeI7wua5vIPpSC4Wdl5xhda6hgPHgzEsH/DfuFv4fxnA+m5sDoz+ZnmH6cquv7ctdKW3yolo7qli9Zw8sXBK13tdH9FUzeutw8h0UsBIoEFrktUmsfZYExIy5BfDuUZnxBBI22xSfqFn5HUsYzueA8We4VYy7Jrw7iwbR7JWRD1jG4Gvb/Cjt61hM2c9zT7sK1SvuIvi0eKq2FLKHWOmudZyB/2lFPWenuYWx5bGurYkFBLeKC/4mxRxTL/AHXocS8u6V1CBnW8WTJzICGx0+S6F2vSMHqOFlu0YmXBM4CyI3gkBAaTeFMBQZwiJxKTRvakosdbqA2pTTFMknSQHDt90ZpFe6DfulqXOsR2wUmt8qGSD3R2C2WChRCNxFtFpOLgarfvaTJC3uVKY6/Nye6AgHX2TgWhGRkQ1PcGj1JpR+1RkXERL/0G1FrbDG30tBt8K7ixyOoNBPYUhfD+HldUnc0R0xvLuwXbQYuF0iDxJXAuaNyd/wBFMlv9Oi5Y8fj3VfpvSnuia7LtorYd0/VeuYPSIi2PS6QD7re3zXL/ABV8WzOhdFhkxsJqxyQvO8rrGZuWyGjyHbpTLXjCf6PxXP8AlyX/AB6BJ1qTqshe+cFv5eAFQyniOQusHV6FcBB1nIinsvv9lfyesOc+Nwk1uJAIaOE5x33VZZyY6jpXv1ElUMoDwyH+dt/ddwmhnL4Q8uoV3VaWUTDS3fewnPDmtVs7oXTsiMyGERvP4ozS5rK+GpA8+BM1w7B+y7GZ/wDq3m2I7LNn8Qbs1Fp/wqplYnUrjp+k9QxvMYH0PxM3H7IZyJAA2XUaFbrusdsskR02f2XJ9agkdmvOnnmgtMct+yyx8KcOXXlI2RTI143KqOxy1pc41SrOk0nZxVs2o1+jgoc0urkqo2a2hIvtGiqZJKVqIcK3QfGdqqgmWlrW71+q7j+FG/XJyd6gP9QuFA8rT6r0D+EsX/qWZLY8sIHPq7/8SKx6qzhTCjGpWrI7fZEQwp2gjpJ9kkBwiSXZJcqzhEjeWHbj3QwnTUN4jXcikiewOyCr+JgvdjuypQGY7dtbzX6eqw5efHD+1zHbD69iNzMQRMe5rw6+Nvqsrp8eT0SaCTPLoMWWyHNbZeONv7rqDn4rIzBjxNfJy9zhws/N6T48bMmSbxCCKYTZA9AuXi+Vbn1yvv06ML1m2+z48hgwW4vQsHXKBvtTW/3K5fMzuu5z5n5Imc9/qaoLQhjjhZUbGtHsE8ko8MkLq6fdXjy4y24zTiMpnU2X4jXfV9lZUzsgE6y4fMrq+oyW4kLn8qN0hFgla46hZZ7ZRL3OAs7q9jdPzJhqY07cHVStYPTnPkvSQPkukwoDHHTmqrlplbtzL3dWxARc4Z7jUFCLr2VA63tjcR6tortNNDZDlx4ZQRLDG8HnU0FLtGdrn8brcmfcToQ08ghy0YSa8yebAxMciSGBjHcW0UkHgAAKacGstHlXLdZkd9ukv2C6djrXN9a0OzZb2OyePs7PDGndcbifRVI2wFgDgb7laL8R87HCFuogElLHa+OH/YROru54tbys9M57YR920IloOyv5M21Pxw2xsqThqFhhAVSpsCLkmvAPFp3NLTu0hS0OrdnKCEjfqC9C/hJ/vHOPpCP6rzwMcxgscrvv4USsjzs4yPa24W1ZruhNetMNBBbmxv6g7C0v8RsYkJry0TXPqosyIyNnsPycE5nYDYIvuVQWxQT6gqDswAcoZzh6p6S0TMASKP8A2lJUBnD1SRoObCRCdTjjdI7S1pcfZctqwkSONzzpAO/CKzFkkc2OBpke41tutnHx4unQgz1Lkn8I3A+a835HzcMdyVrjjao4+D4I8TJNNH3WgclU+os6t1eUxYpkc1o2JFBg9gthwlmd4k+1b6fT5qpN1N0Qc3EeQTsXjbb2Xk8efL8nl1xzx9trqTyx4Onx4VtcXGX8ZPqikV3Tjfk2U9L3+Lgx45/1jcrTBmrYIORGQwgVurANKLzfO62pzTFnw9Z2G6DD0rcly3NIJSr0QrajjYjGcBH8MDYBHACi4IpK5bSgQjuCG4JEqZTLjHzWdLbStLMdpiv091nSSRuFE7n1QcLHkc4En1XPdV3z5j7rfaWhtMIXPdSP+uS/9SePtS10DCmzcsY8LbMtsu+L7pz8OSePLHjzMn8JxDncAkc8rX+BHaOp6gaIje4fRpUuhzGSGZ05JeS4k3RWeedxu424eOZ3Vct1sSGWNj2tDYmBgAd6d1CKfp7cIQTRy69erWwDj0VjrYvLd6Wh4nSxmRatRHK1nJOvlOfFN+DjAg6pL4mPkxQNAA0zu06iFR6phy4OQWTMc2+DyD8irUeO2OcxA6g3bhakeLFkYhxJCXNHmZZ+6fZVOWSsLhpzhLp4miNtiMb0FTkeQRRIPzWtBExuRKxjaa0Hgnn3WNORq+q6MdXHcZZeKKyeQcSPH/yKM3MyWjbJmHykKo6ktZCaW107OzH5LWOzcnQQb/nO9Pmit6nnHUYupZ1A0CHOKxIcl8LxIzkeoVuPq7WCnYWOQfTU3+hT0Gj/AKY6n36xmA+hc5JUx1rHr/dzPpM9JGg9gaYgbnkEcY5cQT+w7rWwoz1YeHihmLhxjzb+d3u4/wCSwHPbJ5HsLmXuAa/dDPxBPjziIwjHx2mmxN+78ye5915PzM85herXDD7ds+WPHjMGCwcU6Qir/sFTe6LEZ4sxt54Hc/Idlmy/E+K2CoA10pG7n8D5DuseXqgleXE6ieSV43B8Dk+Rl35/E+mttk1Grl5smQa+5HezQf8Ay1VVRuYTwwpHLPoF7vHjx8ePXCajPrlfa4DSe1RGW7s1N9qd6fstO0OYVdJTKn9pd6fsl40hPlS7RUwq6lSp+LLR3+iQllrewn2h9KuaUnsoE0qTppRw4pjLKW7ud+qO0H46KSVBxQXF5BG9FRDX+iXY5x0sljHx08WFRfjhw/lOo+h3CPNjym/DcWgm3C9j9FERuYbcNgjZdbFF8D2neEfNpXOdQaW9RkaCCLvY3S7HxGSN8pBpcl1fGlnychsWx1cq8PZUbAz5umzCeENcaLacNiCKUcPrMuBqDIWSNN7OJCz9EkULYz+EcoTneqLhMvZ455Y+qvGQdTe+Z74oKO7S7f59kdnU8fExTDG7U4bBwFLH0uqw11cXSG6N5P3Xfoj8Up3my/a63OjY7VRJKkzq/hu1NabsfRZ3gyflI+a2/hDozOsdajxckP8AB0Oc4sNcD1V9MYyudqHUnCDNmEY0slj8Rp9bC52UWd165N8JYMjPHm1PigZ4TW3Rr1JWU34d6PDhyyug8UFxovO7R7LWZyYyM9X28yPslRPZdp1z4e6fidPZPiGTxHEffdY3+iwP9HS8hhr2T7QaZWh1cFMWH0K1TivZsWn9ExiaOyfaDTK0lJagji7jdJHaDVeq+IAKb6pnecAOIKG0772ibACmkfJcVdERETAN42/opNijNnw6CVgn71lO4gndxJrsFNkqpDBlcGk3hB1+Y2nFCrBCfWGkgc+qnSpA/BcOHJxFJSQ0mUuDnl3JAOyOCNPJCWlQEQyjncJaXtDgQCPmjl7js4Uog0hcgYYeQP3Uxr/KU+ot4opvG1bGwPZEPRQtnnyGx+CGMP8AxHnZBkBEjmuDjRrYmlYZPpbUf9Uxc0/e7pjSDSGN5P1NpjOLof0SOm9iEhpNgbUkNH8UVuFHxGnakx00bO6iKTKxF4hHaifQKhNhNdI+RhJLuBsr7mtLq7JFtGgNlWNsZ5YyuZy+mZxmPgsiLP8AE4Wq56P1F3PgM+X/APF1um/vBN4Y5CvvUdI5YdAzCKdksA9gUh8NyEebKd9Aumc03/ZQcPmjvR0jn2/DkdjVLI79Au7+BMGHDwJoWffMlkk2eFggkcBHgyXwm43lp9kdqm4T9Oy6uyLH6PkOaNmtLqHdcFn5LY8Z8bWgtoGieLWjkdTy543RPmdoIoj1WRJhxveXPdI4nnzlPcT0V5csOYyIUIw6txyFnTSvilLXsodvda32KBrvLqb8nEKrk9JbJ/s8h4cfz7hazLC46sRcbL4oML9W2iwpvxonjzQsP0VV/SMxhOiWF/7KH2fqUW/huP8A0PKNT7Pz9LH+i8X/AJP/ANikqn2jqQ28Kb9v7JJdb9lt2zXAcWSjNceaBQH6nOu9gPQIYc8eYEb80sa1g4HmJLSD6p+TYPCFqc7ZrimcC14B4+aS4sahdDbVtwovDQ4NLgaCEXHc712US4BwJA3HNJVSw2QAUN1OyaN17KsI/EvzbjcgFMW6QAD25SPay+VwcCapPrcSSAK91XFkUXkV3Tiy0DST7lGlbGdKBtsfomtoBB2J7oLw1wA3Fb8prvzEPr3Rodk4yQNzwpatxW6hbbLbN1vSVBopIbSc/wBHD5pOkIGwDj7cKALNTgw2T+yVeUgjc9rQXY3mc7zV9FLYbO+ijtpBd5d/1UXEgg7UnorUiLNNcbCcmt7JQtYDuLUvFFUBZ9U4SYcCbKRIPApCfI0Cu6TZK7BMk6JNg2ouLieEPxDZ4+SkHah7oItJ5UCynWO6YyEEht2kXSckfumRw0jlRAI4AUg52++3oUgBd/sU0gubZ90x43HCK5hdtaFocHGzaAVCrUb22Uy2hYCgd+OUEVDuklqrkBJBeFwUQA7Y/wBU2vU+qIodlBjnXqc0+1FT1BzuKtBykXvZzwfVMXl7QDxfY8qbwwtJedh6obSGjZupo4I4KStiE15a2/opObZqOyB3KhE52g0wggpOeKN7d+UlbELSHDS2yokPds41/RCGQSaLgN9jSkZnGzYU00nB7TudvRSa42BZv2VR5kfM0Bx35BKKf5QF3/VM1sFwNf2URJeol23akF1FthziT6pg9uzbukBOyd2k7eyiXhwLbtw3Tuc4sIbWkevKEyHxNiS0nuEaGxb8tHd/egk19HSSQCmbbnFoHAUCAXODj5vQBLQFfICG7ix6qBIcdyD9FBzfQGvX0UgyxQePelREWANsEUUzAKqt03noaRq9b7KOqhd17ICZADjqOyQ07ltlD1Fz6DQG9yhskIcWkILY1lztx+yk5tDymtkMPI3DbTOJLrq9vXhA2k0kbHcnuFFxIIN7KLXCttgnY4OG6aUwTQJ49bSJH4XAhQbW+oEehUH7WWkE82mQrJA4EtJHzSDmkkA24cqvG4ltGgfUJ2OAs2SR6IA5c1rdjzymfTQHBu6GS0gudyeyiJXaRdE9tk9FRAXd2pJmvBAt2/zSRpIh/wBtXZPDvkm+wCSSRxEk27c7PNIjyQaBIFDZJJJSUhIkoEoB/wDcn5JJIqomRbW36ooA327FJJRVQKUnQw3vfKR4+qSSc9ASXj6BOwAB234UkkQHjTEm3CzSSSYSAGk7KLvvj5JJIEBicalFmgBW6mdmbeySSAULiSbJTOHnKSSf6I02wFeihxAwjknlJJH6KoP++0o8f4vkkkkAZOyi3l3ySSTJCMnW7c8Ig3bv6pJJkcfcd8iqz/usSSThJH7pUfxBJJUVHSSSS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AwABAgQFBgf/xABAEAABBAEDAgQDBgQCCQUBAAABAAIDEQQSITEFQRMiUWEGcYEUMkJSkaEHI7HRYsEVJDM1Q1NykvAlNIKi4fH/xAAZAQADAQEBAAAAAAAAAAAAAAAAAQIDBAX/xAAjEQEBAAICAgICAwEAAAAAAAAAAQIRAxIhMQRRE0EicYFh/9oADAMBAAIRAxEAPwCk1gCYmjSNpUdAu6XKUiBB0piNgjhopRcy0zZuZP4YItZD84hx8y2OpQ2ywOy5adpZIQlPNVItS9SLnaCB+ivYUjpm0HAV2XOvx53OLwCG+qv4rDpbqJTuMGnSRsYCPNqP9FaYQCs/p+wpaLWC73Umdr2SAlpujR+acC1JrQAQBXyTOaeAn7LSvkuEbC4kfqqD5fE3YQSOys5+P4sdcC1VOOfIyAknv7rTCS+zosErninAj6K5Bdgq1BjOEADmiwN0mY7idhQSuJAS8qNd0XIYGuruFBgLthuVNnkG0k9lF7e1K3HCe+yT2tB3T14JlRdAk6v1NhDvDga3+Y/vzwF1OVm9L+HsJsPlbpHliYLc7/z1WMeoy4EUjMfS3xK8x7fJYmQ1mTIXzjxHnlztynBQuq/FPUuqyuihqHGG3ht7/M91jukyySNx8gtj7O1jrjjaB7IMpDWuB2J4VjTIrJLhqkclLpDv573E/lHJRp3EBxaaNJdJJl87o3SvHoNh8z2QSuMKXIFsg8NnYvKj9glc7w4wXu9GhauR1LHjGl1SP/5cR2+rv7IbIOp9QZTGtxsc9uL/AMyluhnnBgxt83Ibf/Ki8zvqeAjwTZMtxdJxPCZwZB94/Nx/yWvidCxMenzXM/8Axcfor0krI20CGNHFbAJd9m589FEcTsjqMxcQL0NPP1WLK4X5RTew9FudXzWzNEGO7WSd6WFkxSRn+YxzT7haY790bDDikmA2SVDb12ilpRKSpc6YGBukQpkbJBuyDVciLWKWRk9IMj9TQuh0hRLSDtwpVHMy4MzWbt2+SrsxnaqAK6wssbhC+zDVdD9Et1SjhQljRfKvgUFJsBvZJsby827b0pAO1hKNDj63gHhNHE7XQdfzV2E6NyN6V4wK02GyyLqk0OHFG4OqyEd+ouO1pNBrhXNEaTcgJOj96CPGGkdrTzQ+SwmNMeeMl5JOynAwNHurbYA4U8oZiDXFqn9hA7mlWlFuKtuGlwQJBuSlRWH19tY7T/iWDbwNnFvva6jqzQMN5cAaIO65h1yAlxAHoVWISbnvj8j3F49R2Ro3idupx0t/M/YIePC99CKEP/xPFAf3VxnTGufrzJTLX4QaaEbGma/wHSFuPG/Mf6AFrB/f9lbZ0zLyWt+2zCKIcQxcD/JaPiQ40dMDY2DsAqGR1dnETS/+iXm+iXMfExMQ3FEA78x3KWTnwRfekGr0HKw8nPke0mWXSPyM2We7Mo+QD5ndVOPftNrbyOpzvB8Fgaz8z1lz5IJuaUyH0BoKjJkSy7OcSEwie/gErSYyAZ+Y6wY2tYB+UUq75HSvtxJ+a2em/C/V+oub9nwZXNP4iKb+p2XWdI/hs9srJeqzMDAbMUZsn5nhBbcJBgzyxNeyGRzTwQ0m0l73jYUePAyGGNjI2CmtA4CSWxtzhBCVWppUsTQ0p9OykQnHCRhltbqJFovKZzdtkHAqTgJ9KkAp0aGl2raqTtjdeyK0KQ2QchRNDSb5UnEDlMT6BIebYqtq0TXA/JFZTtk8UbdJRI49MTnFEKwCEASbKw7eP5IcUdO1KbjQIVQlJzjdqMo7ojoXEkjhCkPmrukQDuVEqT1EBIKXU2asKWzXlXKubGZg1rtQ/ZdjmxeJjSs9WkLkGYMjCSO/KvEr4WvtkcLA0uF+yz8jqznbRlQmxJw82ywqUmPMH02N2/qFeoWynndIbc4n5lVnTvqgaHst/E+E+pTtY6VjIWv+6Xu3P0G66nov8P8AEc5rsySSWj5g3yj+6e5EvNY4JZnU1rnOJ4AtdD0r4H611GnDDdFGd9cvkH7r2bpXQsDAaBh4UMW33g2yfqtlmKByUbDzDpP8LoI9L+pZhee7IW0P1P8AZdZ0/wCFulYFfZcCLUPxyDUf3XTmFoHCjopHkKLcY7XW3FIgxwNzVqzpS0p6JWEQCSPSSNDbgy204BUqT1tssFBkJuAp6VEhJUOADyplgLdkzWlEDCQgwvDKbR7K2BQ3CHWp2wQYQZ3U2x37o/htI3U2NFgNCleMAEFmqTmGr24Vqi27CFI69kbX1VwKd96lZa3yabsKrjPZkucWE+U77K40aBvQA9U5R1qBFbITuR7oM+dEJtIN70fZNl50OO+JpOuSU7MZu4e5HZXEXGjONC1RlOo7cq1I+xSqv9FNqNBOCipOFKDilsjSG2OHssGO3O4W9WxWSHBsjhtdq8KVR8G9yEhjMeB5AUdtkbovgkNFGlolTbBEyQNa5zH9iHEUtbCyOo4x/kZ81ej/ADD91miAsytcri6zYK04nCqHCA6TpnxOyNzMfPN5Dj5dDa1BdTDlNkA7WvKW2/4iw2n8v+a9Fg2A3KA1y4UoEhAY+28pa1SRk9IWpHY9pHmtMBkC0lIlpN0kgODSSCIxpJ3XOtA7DgptPcA/VEcE7NwkcQZd0VYYNqCYV6bqQGmimaNXypgNHZOa5Ca0quREtsokQp1gbpmrT6dCxpEjgHEnYFRa2ww3QBiTvbqLDRVWePQCNO4W5K2Rz3WKadhSpQ9IyMvL0RB5be57D6rPv5068ePHW7Wdit1Hys/QKxn4WRDi+NJA7QfzDldlgdIw+mQ+JOWucOXO4Cyet9fjka7GxAQDsXnv9FVlxm6y/JMstYTx9vOM/WwCWElrvW9wVQ6F1bGZK6HJAiyHOP8AMfw76rd65iyywMGG1gcHW43W3ouH+IMTIjf4skDmAiuNv1V4XftHNNeI7wua5vIPpSC4Wdl5xhda6hgPHgzEsH/DfuFv4fxnA+m5sDoz+ZnmH6cquv7ctdKW3yolo7qli9Zw8sXBK13tdH9FUzeutw8h0UsBIoEFrktUmsfZYExIy5BfDuUZnxBBI22xSfqFn5HUsYzueA8We4VYy7Jrw7iwbR7JWRD1jG4Gvb/Cjt61hM2c9zT7sK1SvuIvi0eKq2FLKHWOmudZyB/2lFPWenuYWx5bGurYkFBLeKC/4mxRxTL/AHXocS8u6V1CBnW8WTJzICGx0+S6F2vSMHqOFlu0YmXBM4CyI3gkBAaTeFMBQZwiJxKTRvakosdbqA2pTTFMknSQHDt90ZpFe6DfulqXOsR2wUmt8qGSD3R2C2WChRCNxFtFpOLgarfvaTJC3uVKY6/Nye6AgHX2TgWhGRkQ1PcGj1JpR+1RkXERL/0G1FrbDG30tBt8K7ixyOoNBPYUhfD+HldUnc0R0xvLuwXbQYuF0iDxJXAuaNyd/wBFMlv9Oi5Y8fj3VfpvSnuia7LtorYd0/VeuYPSIi2PS6QD7re3zXL/ABV8WzOhdFhkxsJqxyQvO8rrGZuWyGjyHbpTLXjCf6PxXP8AlyX/AB6BJ1qTqshe+cFv5eAFQyniOQusHV6FcBB1nIinsvv9lfyesOc+Nwk1uJAIaOE5x33VZZyY6jpXv1ElUMoDwyH+dt/ddwmhnL4Q8uoV3VaWUTDS3fewnPDmtVs7oXTsiMyGERvP4ozS5rK+GpA8+BM1w7B+y7GZ/wDq3m2I7LNn8Qbs1Fp/wqplYnUrjp+k9QxvMYH0PxM3H7IZyJAA2XUaFbrusdsskR02f2XJ9agkdmvOnnmgtMct+yyx8KcOXXlI2RTI143KqOxy1pc41SrOk0nZxVs2o1+jgoc0urkqo2a2hIvtGiqZJKVqIcK3QfGdqqgmWlrW71+q7j+FG/XJyd6gP9QuFA8rT6r0D+EsX/qWZLY8sIHPq7/8SKx6qzhTCjGpWrI7fZEQwp2gjpJ9kkBwiSXZJcqzhEjeWHbj3QwnTUN4jXcikiewOyCr+JgvdjuypQGY7dtbzX6eqw5efHD+1zHbD69iNzMQRMe5rw6+Nvqsrp8eT0SaCTPLoMWWyHNbZeONv7rqDn4rIzBjxNfJy9zhws/N6T48bMmSbxCCKYTZA9AuXi+Vbn1yvv06ML1m2+z48hgwW4vQsHXKBvtTW/3K5fMzuu5z5n5Imc9/qaoLQhjjhZUbGtHsE8ko8MkLq6fdXjy4y24zTiMpnU2X4jXfV9lZUzsgE6y4fMrq+oyW4kLn8qN0hFgla46hZZ7ZRL3OAs7q9jdPzJhqY07cHVStYPTnPkvSQPkukwoDHHTmqrlplbtzL3dWxARc4Z7jUFCLr2VA63tjcR6tortNNDZDlx4ZQRLDG8HnU0FLtGdrn8brcmfcToQ08ghy0YSa8yebAxMciSGBjHcW0UkHgAAKacGstHlXLdZkd9ukv2C6djrXN9a0OzZb2OyePs7PDGndcbifRVI2wFgDgb7laL8R87HCFuogElLHa+OH/YROru54tbys9M57YR920IloOyv5M21Pxw2xsqThqFhhAVSpsCLkmvAPFp3NLTu0hS0OrdnKCEjfqC9C/hJ/vHOPpCP6rzwMcxgscrvv4USsjzs4yPa24W1ZruhNetMNBBbmxv6g7C0v8RsYkJry0TXPqosyIyNnsPycE5nYDYIvuVQWxQT6gqDswAcoZzh6p6S0TMASKP8A2lJUBnD1SRoObCRCdTjjdI7S1pcfZctqwkSONzzpAO/CKzFkkc2OBpke41tutnHx4unQgz1Lkn8I3A+a835HzcMdyVrjjao4+D4I8TJNNH3WgclU+os6t1eUxYpkc1o2JFBg9gthwlmd4k+1b6fT5qpN1N0Qc3EeQTsXjbb2Xk8efL8nl1xzx9trqTyx4Onx4VtcXGX8ZPqikV3Tjfk2U9L3+Lgx45/1jcrTBmrYIORGQwgVurANKLzfO62pzTFnw9Z2G6DD0rcly3NIJSr0QrajjYjGcBH8MDYBHACi4IpK5bSgQjuCG4JEqZTLjHzWdLbStLMdpiv091nSSRuFE7n1QcLHkc4En1XPdV3z5j7rfaWhtMIXPdSP+uS/9SePtS10DCmzcsY8LbMtsu+L7pz8OSePLHjzMn8JxDncAkc8rX+BHaOp6gaIje4fRpUuhzGSGZ05JeS4k3RWeedxu424eOZ3Vct1sSGWNj2tDYmBgAd6d1CKfp7cIQTRy69erWwDj0VjrYvLd6Wh4nSxmRatRHK1nJOvlOfFN+DjAg6pL4mPkxQNAA0zu06iFR6phy4OQWTMc2+DyD8irUeO2OcxA6g3bhakeLFkYhxJCXNHmZZ+6fZVOWSsLhpzhLp4miNtiMb0FTkeQRRIPzWtBExuRKxjaa0Hgnn3WNORq+q6MdXHcZZeKKyeQcSPH/yKM3MyWjbJmHykKo6ktZCaW107OzH5LWOzcnQQb/nO9Pmit6nnHUYupZ1A0CHOKxIcl8LxIzkeoVuPq7WCnYWOQfTU3+hT0Gj/AKY6n36xmA+hc5JUx1rHr/dzPpM9JGg9gaYgbnkEcY5cQT+w7rWwoz1YeHihmLhxjzb+d3u4/wCSwHPbJ5HsLmXuAa/dDPxBPjziIwjHx2mmxN+78ye5915PzM85herXDD7ds+WPHjMGCwcU6Qir/sFTe6LEZ4sxt54Hc/Idlmy/E+K2CoA10pG7n8D5DuseXqgleXE6ieSV43B8Dk+Rl35/E+mttk1Grl5smQa+5HezQf8Ay1VVRuYTwwpHLPoF7vHjx8ePXCajPrlfa4DSe1RGW7s1N9qd6fstO0OYVdJTKn9pd6fsl40hPlS7RUwq6lSp+LLR3+iQllrewn2h9KuaUnsoE0qTppRw4pjLKW7ud+qO0H46KSVBxQXF5BG9FRDX+iXY5x0sljHx08WFRfjhw/lOo+h3CPNjym/DcWgm3C9j9FERuYbcNgjZdbFF8D2neEfNpXOdQaW9RkaCCLvY3S7HxGSN8pBpcl1fGlnychsWx1cq8PZUbAz5umzCeENcaLacNiCKUcPrMuBqDIWSNN7OJCz9EkULYz+EcoTneqLhMvZ455Y+qvGQdTe+Z74oKO7S7f59kdnU8fExTDG7U4bBwFLH0uqw11cXSG6N5P3Xfoj8Up3my/a63OjY7VRJKkzq/hu1NabsfRZ3gyflI+a2/hDozOsdajxckP8AB0Oc4sNcD1V9MYyudqHUnCDNmEY0slj8Rp9bC52UWd165N8JYMjPHm1PigZ4TW3Rr1JWU34d6PDhyyug8UFxovO7R7LWZyYyM9X28yPslRPZdp1z4e6fidPZPiGTxHEffdY3+iwP9HS8hhr2T7QaZWh1cFMWH0K1TivZsWn9ExiaOyfaDTK0lJagji7jdJHaDVeq+IAKb6pnecAOIKG0772ibACmkfJcVdERETAN42/opNijNnw6CVgn71lO4gndxJrsFNkqpDBlcGk3hB1+Y2nFCrBCfWGkgc+qnSpA/BcOHJxFJSQ0mUuDnl3JAOyOCNPJCWlQEQyjncJaXtDgQCPmjl7js4Uog0hcgYYeQP3Uxr/KU+ot4opvG1bGwPZEPRQtnnyGx+CGMP8AxHnZBkBEjmuDjRrYmlYZPpbUf9Uxc0/e7pjSDSGN5P1NpjOLof0SOm9iEhpNgbUkNH8UVuFHxGnakx00bO6iKTKxF4hHaifQKhNhNdI+RhJLuBsr7mtLq7JFtGgNlWNsZ5YyuZy+mZxmPgsiLP8AE4Wq56P1F3PgM+X/APF1um/vBN4Y5CvvUdI5YdAzCKdksA9gUh8NyEebKd9Aumc03/ZQcPmjvR0jn2/DkdjVLI79Au7+BMGHDwJoWffMlkk2eFggkcBHgyXwm43lp9kdqm4T9Oy6uyLH6PkOaNmtLqHdcFn5LY8Z8bWgtoGieLWjkdTy543RPmdoIoj1WRJhxveXPdI4nnzlPcT0V5csOYyIUIw6txyFnTSvilLXsodvda32KBrvLqb8nEKrk9JbJ/s8h4cfz7hazLC46sRcbL4oML9W2iwpvxonjzQsP0VV/SMxhOiWF/7KH2fqUW/huP8A0PKNT7Pz9LH+i8X/AJP/ANikqn2jqQ28Kb9v7JJdb9lt2zXAcWSjNceaBQH6nOu9gPQIYc8eYEb80sa1g4HmJLSD6p+TYPCFqc7ZrimcC14B4+aS4sahdDbVtwovDQ4NLgaCEXHc712US4BwJA3HNJVSw2QAUN1OyaN17KsI/EvzbjcgFMW6QAD25SPay+VwcCapPrcSSAK91XFkUXkV3Tiy0DST7lGlbGdKBtsfomtoBB2J7oLw1wA3Fb8prvzEPr3Rodk4yQNzwpatxW6hbbLbN1vSVBopIbSc/wBHD5pOkIGwDj7cKALNTgw2T+yVeUgjc9rQXY3mc7zV9FLYbO+ijtpBd5d/1UXEgg7UnorUiLNNcbCcmt7JQtYDuLUvFFUBZ9U4SYcCbKRIPApCfI0Cu6TZK7BMk6JNg2ouLieEPxDZ4+SkHah7oItJ5UCynWO6YyEEht2kXSckfumRw0jlRAI4AUg52++3oUgBd/sU0gubZ90x43HCK5hdtaFocHGzaAVCrUb22Uy2hYCgd+OUEVDuklqrkBJBeFwUQA7Y/wBU2vU+qIodlBjnXqc0+1FT1BzuKtBykXvZzwfVMXl7QDxfY8qbwwtJedh6obSGjZupo4I4KStiE15a2/opObZqOyB3KhE52g0wggpOeKN7d+UlbELSHDS2yokPds41/RCGQSaLgN9jSkZnGzYU00nB7TudvRSa42BZv2VR5kfM0Bx35BKKf5QF3/VM1sFwNf2URJeol23akF1FthziT6pg9uzbukBOyd2k7eyiXhwLbtw3Tuc4sIbWkevKEyHxNiS0nuEaGxb8tHd/egk19HSSQCmbbnFoHAUCAXODj5vQBLQFfICG7ix6qBIcdyD9FBzfQGvX0UgyxQePelREWANsEUUzAKqt03noaRq9b7KOqhd17ICZADjqOyQ07ltlD1Fz6DQG9yhskIcWkILY1lztx+yk5tDymtkMPI3DbTOJLrq9vXhA2k0kbHcnuFFxIIN7KLXCttgnY4OG6aUwTQJ49bSJH4XAhQbW+oEehUH7WWkE82mQrJA4EtJHzSDmkkA24cqvG4ltGgfUJ2OAs2SR6IA5c1rdjzymfTQHBu6GS0gudyeyiJXaRdE9tk9FRAXd2pJmvBAt2/zSRpIh/wBtXZPDvkm+wCSSRxEk27c7PNIjyQaBIFDZJJJSUhIkoEoB/wDcn5JJIqomRbW36ooA327FJJRVQKUnQw3vfKR4+qSSc9ASXj6BOwAB234UkkQHjTEm3CzSSSYSAGk7KLvvj5JJIEBicalFmgBW6mdmbeySSAULiSbJTOHnKSSf6I02wFeihxAwjknlJJH6KoP++0o8f4vkkkkAZOyi3l3ySSTJCMnW7c8Ig3bv6pJJkcfcd8iqz/usSSThJH7pUfxBJJUVHSSSSJ//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794" name="Picture 2" descr="https://encrypted-tbn0.google.com/images?q=tbn:ANd9GcRrWAYmW9BV7hBv6l2Z_WE-iWtlwtoE0PYScAkmBeRC9TVqJHNKYA"/>
          <p:cNvPicPr>
            <a:picLocks noChangeAspect="1" noChangeArrowheads="1"/>
          </p:cNvPicPr>
          <p:nvPr/>
        </p:nvPicPr>
        <p:blipFill rotWithShape="1">
          <a:blip r:embed="rId2">
            <a:extLst>
              <a:ext uri="{28A0092B-C50C-407E-A947-70E740481C1C}">
                <a14:useLocalDpi xmlns:a14="http://schemas.microsoft.com/office/drawing/2010/main" val="0"/>
              </a:ext>
            </a:extLst>
          </a:blip>
          <a:srcRect b="7854"/>
          <a:stretch/>
        </p:blipFill>
        <p:spPr bwMode="auto">
          <a:xfrm>
            <a:off x="793527" y="2821626"/>
            <a:ext cx="2300213" cy="2119542"/>
          </a:xfrm>
          <a:prstGeom prst="rect">
            <a:avLst/>
          </a:prstGeom>
          <a:noFill/>
          <a:extLst>
            <a:ext uri="{909E8E84-426E-40DD-AFC4-6F175D3DCCD1}">
              <a14:hiddenFill xmlns:a14="http://schemas.microsoft.com/office/drawing/2010/main">
                <a:solidFill>
                  <a:srgbClr val="FFFFFF"/>
                </a:solidFill>
              </a14:hiddenFill>
            </a:ext>
          </a:extLst>
        </p:spPr>
      </p:pic>
      <p:sp>
        <p:nvSpPr>
          <p:cNvPr id="11" name="Nadpis 10"/>
          <p:cNvSpPr>
            <a:spLocks noGrp="1"/>
          </p:cNvSpPr>
          <p:nvPr>
            <p:ph type="title"/>
          </p:nvPr>
        </p:nvSpPr>
        <p:spPr>
          <a:xfrm>
            <a:off x="722313" y="1916832"/>
            <a:ext cx="7772400" cy="1362075"/>
          </a:xfrm>
        </p:spPr>
        <p:txBody>
          <a:bodyPr/>
          <a:lstStyle/>
          <a:p>
            <a:r>
              <a:rPr lang="cs-CZ" cap="none" dirty="0">
                <a:solidFill>
                  <a:prstClr val="black">
                    <a:lumMod val="75000"/>
                    <a:lumOff val="25000"/>
                  </a:prstClr>
                </a:solidFill>
              </a:rPr>
              <a:t>zdroje magnetického pole</a:t>
            </a:r>
            <a:r>
              <a:rPr lang="en-GB" cap="none" dirty="0">
                <a:solidFill>
                  <a:prstClr val="black">
                    <a:lumMod val="75000"/>
                    <a:lumOff val="25000"/>
                  </a:prstClr>
                </a:solidFill>
              </a:rPr>
              <a:t/>
            </a:r>
            <a:br>
              <a:rPr lang="en-GB" cap="none" dirty="0">
                <a:solidFill>
                  <a:prstClr val="black">
                    <a:lumMod val="75000"/>
                    <a:lumOff val="25000"/>
                  </a:prstClr>
                </a:solidFill>
              </a:rPr>
            </a:br>
            <a:endParaRPr lang="en-GB" cap="none" dirty="0"/>
          </a:p>
        </p:txBody>
      </p:sp>
    </p:spTree>
    <p:extLst>
      <p:ext uri="{BB962C8B-B14F-4D97-AF65-F5344CB8AC3E}">
        <p14:creationId xmlns:p14="http://schemas.microsoft.com/office/powerpoint/2010/main" val="4178358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Line 3"/>
          <p:cNvSpPr>
            <a:spLocks noChangeShapeType="1"/>
          </p:cNvSpPr>
          <p:nvPr/>
        </p:nvSpPr>
        <p:spPr bwMode="auto">
          <a:xfrm flipV="1">
            <a:off x="4495800" y="5085928"/>
            <a:ext cx="0" cy="838200"/>
          </a:xfrm>
          <a:prstGeom prst="line">
            <a:avLst/>
          </a:prstGeom>
          <a:noFill/>
          <a:ln w="28575">
            <a:solidFill>
              <a:schemeClr val="accent3">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148484" name="Text Box 4"/>
              <p:cNvSpPr txBox="1">
                <a:spLocks noChangeArrowheads="1"/>
              </p:cNvSpPr>
              <p:nvPr/>
            </p:nvSpPr>
            <p:spPr bwMode="auto">
              <a:xfrm>
                <a:off x="4495800" y="5162128"/>
                <a:ext cx="600229" cy="7136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acc>
                        <m:accPr>
                          <m:chr m:val="⃗"/>
                          <m:ctrlPr>
                            <a:rPr lang="cs-CZ" sz="3600" i="1" smtClean="0">
                              <a:solidFill>
                                <a:schemeClr val="accent3">
                                  <a:lumMod val="50000"/>
                                </a:schemeClr>
                              </a:solidFill>
                              <a:latin typeface="Cambria Math"/>
                              <a:ea typeface="Cambria Math"/>
                            </a:rPr>
                          </m:ctrlPr>
                        </m:accPr>
                        <m:e>
                          <m:r>
                            <a:rPr lang="cs-CZ" sz="3600" i="1">
                              <a:solidFill>
                                <a:schemeClr val="accent3">
                                  <a:lumMod val="50000"/>
                                </a:schemeClr>
                              </a:solidFill>
                              <a:latin typeface="Cambria Math"/>
                              <a:ea typeface="Cambria Math"/>
                            </a:rPr>
                            <m:t>𝐹</m:t>
                          </m:r>
                        </m:e>
                      </m:acc>
                    </m:oMath>
                  </m:oMathPara>
                </a14:m>
                <a:endParaRPr lang="cs-CZ" sz="3600" b="1" i="1" dirty="0">
                  <a:solidFill>
                    <a:schemeClr val="accent3">
                      <a:lumMod val="50000"/>
                    </a:schemeClr>
                  </a:solidFill>
                  <a:latin typeface="Times New Roman" pitchFamily="18" charset="0"/>
                </a:endParaRPr>
              </a:p>
            </p:txBody>
          </p:sp>
        </mc:Choice>
        <mc:Fallback xmlns="">
          <p:sp>
            <p:nvSpPr>
              <p:cNvPr id="148484" name="Text Box 4"/>
              <p:cNvSpPr txBox="1">
                <a:spLocks noRot="1" noChangeAspect="1" noMove="1" noResize="1" noEditPoints="1" noAdjustHandles="1" noChangeArrowheads="1" noChangeShapeType="1" noTextEdit="1"/>
              </p:cNvSpPr>
              <p:nvPr/>
            </p:nvSpPr>
            <p:spPr bwMode="auto">
              <a:xfrm>
                <a:off x="4495800" y="5162128"/>
                <a:ext cx="600229" cy="713657"/>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2" name="Group 7"/>
          <p:cNvGrpSpPr>
            <a:grpSpLocks/>
          </p:cNvGrpSpPr>
          <p:nvPr/>
        </p:nvGrpSpPr>
        <p:grpSpPr bwMode="auto">
          <a:xfrm>
            <a:off x="4178300" y="5717753"/>
            <a:ext cx="685800" cy="701675"/>
            <a:chOff x="2632" y="3326"/>
            <a:chExt cx="432" cy="442"/>
          </a:xfrm>
        </p:grpSpPr>
        <p:sp>
          <p:nvSpPr>
            <p:cNvPr id="13391" name="Oval 8"/>
            <p:cNvSpPr>
              <a:spLocks noChangeArrowheads="1"/>
            </p:cNvSpPr>
            <p:nvPr/>
          </p:nvSpPr>
          <p:spPr bwMode="auto">
            <a:xfrm>
              <a:off x="2688" y="3408"/>
              <a:ext cx="288" cy="287"/>
            </a:xfrm>
            <a:prstGeom prst="ellipse">
              <a:avLst/>
            </a:prstGeom>
            <a:solidFill>
              <a:schemeClr val="bg1">
                <a:lumMod val="75000"/>
              </a:schemeClr>
            </a:solidFill>
            <a:ln w="9525">
              <a:solidFill>
                <a:srgbClr val="000000"/>
              </a:solidFill>
              <a:round/>
              <a:headEnd/>
              <a:tailEnd/>
            </a:ln>
            <a:extLst/>
          </p:spPr>
          <p:txBody>
            <a:bodyPr wrap="none" anchor="ctr"/>
            <a:lstStyle/>
            <a:p>
              <a:endParaRPr lang="cs-CZ"/>
            </a:p>
          </p:txBody>
        </p:sp>
        <p:sp>
          <p:nvSpPr>
            <p:cNvPr id="13392" name="Text Box 9"/>
            <p:cNvSpPr txBox="1">
              <a:spLocks noChangeArrowheads="1"/>
            </p:cNvSpPr>
            <p:nvPr/>
          </p:nvSpPr>
          <p:spPr bwMode="auto">
            <a:xfrm>
              <a:off x="2632" y="3326"/>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dirty="0">
                  <a:solidFill>
                    <a:srgbClr val="C00000"/>
                  </a:solidFill>
                </a:rPr>
                <a:t>+</a:t>
              </a:r>
            </a:p>
          </p:txBody>
        </p:sp>
      </p:grpSp>
      <p:sp>
        <p:nvSpPr>
          <p:cNvPr id="148490" name="Text Box 10"/>
          <p:cNvSpPr txBox="1">
            <a:spLocks noChangeArrowheads="1"/>
          </p:cNvSpPr>
          <p:nvPr/>
        </p:nvSpPr>
        <p:spPr bwMode="auto">
          <a:xfrm>
            <a:off x="531292" y="1075308"/>
            <a:ext cx="17070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smtClean="0">
                <a:solidFill>
                  <a:schemeClr val="tx1">
                    <a:lumMod val="75000"/>
                    <a:lumOff val="25000"/>
                  </a:schemeClr>
                </a:solidFill>
                <a:latin typeface="+mn-lt"/>
              </a:rPr>
              <a:t>při </a:t>
            </a:r>
            <a:r>
              <a:rPr lang="cs-CZ" sz="2400" dirty="0">
                <a:solidFill>
                  <a:schemeClr val="tx1">
                    <a:lumMod val="75000"/>
                    <a:lumOff val="25000"/>
                  </a:schemeClr>
                </a:solidFill>
                <a:latin typeface="+mn-lt"/>
              </a:rPr>
              <a:t>pohybu:</a:t>
            </a:r>
          </a:p>
        </p:txBody>
      </p:sp>
      <p:sp>
        <p:nvSpPr>
          <p:cNvPr id="148491" name="Text Box 11"/>
          <p:cNvSpPr txBox="1">
            <a:spLocks noChangeArrowheads="1"/>
          </p:cNvSpPr>
          <p:nvPr/>
        </p:nvSpPr>
        <p:spPr bwMode="auto">
          <a:xfrm>
            <a:off x="539552" y="1556792"/>
            <a:ext cx="5029200"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lnSpc>
                <a:spcPct val="130000"/>
              </a:lnSpc>
            </a:pPr>
            <a:r>
              <a:rPr lang="cs-CZ" sz="2400" dirty="0">
                <a:solidFill>
                  <a:schemeClr val="tx1">
                    <a:lumMod val="75000"/>
                    <a:lumOff val="25000"/>
                  </a:schemeClr>
                </a:solidFill>
                <a:latin typeface="+mn-lt"/>
              </a:rPr>
              <a:t>• velikost náboje se nemění</a:t>
            </a:r>
          </a:p>
          <a:p>
            <a:pPr eaLnBrk="1" hangingPunct="1">
              <a:lnSpc>
                <a:spcPct val="130000"/>
              </a:lnSpc>
            </a:pPr>
            <a:r>
              <a:rPr lang="cs-CZ" sz="2400" dirty="0">
                <a:solidFill>
                  <a:schemeClr val="tx1">
                    <a:lumMod val="75000"/>
                    <a:lumOff val="25000"/>
                  </a:schemeClr>
                </a:solidFill>
                <a:latin typeface="+mn-lt"/>
              </a:rPr>
              <a:t>• síla je určena intenzitou   </a:t>
            </a:r>
          </a:p>
          <a:p>
            <a:pPr eaLnBrk="1" hangingPunct="1">
              <a:lnSpc>
                <a:spcPct val="130000"/>
              </a:lnSpc>
            </a:pPr>
            <a:r>
              <a:rPr lang="cs-CZ" sz="2400" dirty="0">
                <a:solidFill>
                  <a:schemeClr val="tx1">
                    <a:lumMod val="75000"/>
                    <a:lumOff val="25000"/>
                  </a:schemeClr>
                </a:solidFill>
                <a:latin typeface="+mn-lt"/>
              </a:rPr>
              <a:t>• vzdálenosti se zkracují</a:t>
            </a:r>
          </a:p>
        </p:txBody>
      </p:sp>
      <p:grpSp>
        <p:nvGrpSpPr>
          <p:cNvPr id="3" name="Group 12"/>
          <p:cNvGrpSpPr>
            <a:grpSpLocks/>
          </p:cNvGrpSpPr>
          <p:nvPr/>
        </p:nvGrpSpPr>
        <p:grpSpPr bwMode="auto">
          <a:xfrm>
            <a:off x="1062037" y="3409529"/>
            <a:ext cx="6934200" cy="1871663"/>
            <a:chOff x="669" y="1872"/>
            <a:chExt cx="4368" cy="1179"/>
          </a:xfrm>
        </p:grpSpPr>
        <mc:AlternateContent xmlns:mc="http://schemas.openxmlformats.org/markup-compatibility/2006" xmlns:a14="http://schemas.microsoft.com/office/drawing/2010/main">
          <mc:Choice Requires="a14">
            <p:sp>
              <p:nvSpPr>
                <p:cNvPr id="13363" name="Text Box 13"/>
                <p:cNvSpPr txBox="1">
                  <a:spLocks noChangeArrowheads="1"/>
                </p:cNvSpPr>
                <p:nvPr/>
              </p:nvSpPr>
              <p:spPr bwMode="auto">
                <a:xfrm>
                  <a:off x="1872" y="1872"/>
                  <a:ext cx="356" cy="4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acc>
                          <m:accPr>
                            <m:chr m:val="⃗"/>
                            <m:ctrlPr>
                              <a:rPr lang="cs-CZ" sz="3600" i="1" smtClean="0">
                                <a:solidFill>
                                  <a:srgbClr val="C00000"/>
                                </a:solidFill>
                                <a:latin typeface="Cambria Math"/>
                                <a:ea typeface="Cambria Math"/>
                              </a:rPr>
                            </m:ctrlPr>
                          </m:accPr>
                          <m:e>
                            <m:r>
                              <a:rPr lang="cs-CZ" sz="3600" b="0" i="1" smtClean="0">
                                <a:solidFill>
                                  <a:srgbClr val="C00000"/>
                                </a:solidFill>
                                <a:latin typeface="Cambria Math"/>
                                <a:ea typeface="Cambria Math"/>
                              </a:rPr>
                              <m:t>𝑣</m:t>
                            </m:r>
                          </m:e>
                        </m:acc>
                      </m:oMath>
                    </m:oMathPara>
                  </a14:m>
                  <a:endParaRPr lang="cs-CZ" sz="3600" b="1" i="1" dirty="0">
                    <a:solidFill>
                      <a:srgbClr val="C00000"/>
                    </a:solidFill>
                    <a:latin typeface="Times New Roman" pitchFamily="18" charset="0"/>
                  </a:endParaRPr>
                </a:p>
              </p:txBody>
            </p:sp>
          </mc:Choice>
          <mc:Fallback xmlns="">
            <p:sp>
              <p:nvSpPr>
                <p:cNvPr id="13363" name="Text Box 13"/>
                <p:cNvSpPr txBox="1">
                  <a:spLocks noRot="1" noChangeAspect="1" noMove="1" noResize="1" noEditPoints="1" noAdjustHandles="1" noChangeArrowheads="1" noChangeShapeType="1" noTextEdit="1"/>
                </p:cNvSpPr>
                <p:nvPr/>
              </p:nvSpPr>
              <p:spPr bwMode="auto">
                <a:xfrm>
                  <a:off x="1872" y="1872"/>
                  <a:ext cx="356" cy="407"/>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3364" name="Group 14"/>
            <p:cNvGrpSpPr>
              <a:grpSpLocks/>
            </p:cNvGrpSpPr>
            <p:nvPr/>
          </p:nvGrpSpPr>
          <p:grpSpPr bwMode="auto">
            <a:xfrm>
              <a:off x="669" y="2112"/>
              <a:ext cx="4368" cy="939"/>
              <a:chOff x="669" y="2112"/>
              <a:chExt cx="4368" cy="939"/>
            </a:xfrm>
          </p:grpSpPr>
          <p:sp>
            <p:nvSpPr>
              <p:cNvPr id="13365" name="Rectangle 15"/>
              <p:cNvSpPr>
                <a:spLocks noChangeArrowheads="1"/>
              </p:cNvSpPr>
              <p:nvPr/>
            </p:nvSpPr>
            <p:spPr bwMode="auto">
              <a:xfrm>
                <a:off x="669" y="2297"/>
                <a:ext cx="4368" cy="384"/>
              </a:xfrm>
              <a:prstGeom prst="rect">
                <a:avLst/>
              </a:prstGeom>
              <a:solidFill>
                <a:schemeClr val="bg1">
                  <a:lumMod val="95000"/>
                </a:schemeClr>
              </a:solidFill>
              <a:ln w="9525">
                <a:solidFill>
                  <a:schemeClr val="tx1"/>
                </a:solidFill>
                <a:miter lim="800000"/>
                <a:headEnd/>
                <a:tailEnd/>
              </a:ln>
            </p:spPr>
            <p:txBody>
              <a:bodyPr wrap="none" anchor="ctr"/>
              <a:lstStyle/>
              <a:p>
                <a:endParaRPr lang="cs-CZ"/>
              </a:p>
            </p:txBody>
          </p:sp>
          <p:sp>
            <p:nvSpPr>
              <p:cNvPr id="13366" name="Text Box 16"/>
              <p:cNvSpPr txBox="1">
                <a:spLocks noChangeArrowheads="1"/>
              </p:cNvSpPr>
              <p:nvPr/>
            </p:nvSpPr>
            <p:spPr bwMode="auto">
              <a:xfrm>
                <a:off x="720"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67" name="Text Box 17"/>
              <p:cNvSpPr txBox="1">
                <a:spLocks noChangeArrowheads="1"/>
              </p:cNvSpPr>
              <p:nvPr/>
            </p:nvSpPr>
            <p:spPr bwMode="auto">
              <a:xfrm>
                <a:off x="1104"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68" name="Text Box 18"/>
              <p:cNvSpPr txBox="1">
                <a:spLocks noChangeArrowheads="1"/>
              </p:cNvSpPr>
              <p:nvPr/>
            </p:nvSpPr>
            <p:spPr bwMode="auto">
              <a:xfrm>
                <a:off x="1488"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69" name="Text Box 19"/>
              <p:cNvSpPr txBox="1">
                <a:spLocks noChangeArrowheads="1"/>
              </p:cNvSpPr>
              <p:nvPr/>
            </p:nvSpPr>
            <p:spPr bwMode="auto">
              <a:xfrm>
                <a:off x="1872"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70" name="Text Box 20"/>
              <p:cNvSpPr txBox="1">
                <a:spLocks noChangeArrowheads="1"/>
              </p:cNvSpPr>
              <p:nvPr/>
            </p:nvSpPr>
            <p:spPr bwMode="auto">
              <a:xfrm>
                <a:off x="2256"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71" name="Text Box 21"/>
              <p:cNvSpPr txBox="1">
                <a:spLocks noChangeArrowheads="1"/>
              </p:cNvSpPr>
              <p:nvPr/>
            </p:nvSpPr>
            <p:spPr bwMode="auto">
              <a:xfrm>
                <a:off x="2640"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72" name="Text Box 22"/>
              <p:cNvSpPr txBox="1">
                <a:spLocks noChangeArrowheads="1"/>
              </p:cNvSpPr>
              <p:nvPr/>
            </p:nvSpPr>
            <p:spPr bwMode="auto">
              <a:xfrm>
                <a:off x="3024"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73" name="Text Box 23"/>
              <p:cNvSpPr txBox="1">
                <a:spLocks noChangeArrowheads="1"/>
              </p:cNvSpPr>
              <p:nvPr/>
            </p:nvSpPr>
            <p:spPr bwMode="auto">
              <a:xfrm>
                <a:off x="3408"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74" name="Text Box 24"/>
              <p:cNvSpPr txBox="1">
                <a:spLocks noChangeArrowheads="1"/>
              </p:cNvSpPr>
              <p:nvPr/>
            </p:nvSpPr>
            <p:spPr bwMode="auto">
              <a:xfrm>
                <a:off x="3792"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75" name="Text Box 25"/>
              <p:cNvSpPr txBox="1">
                <a:spLocks noChangeArrowheads="1"/>
              </p:cNvSpPr>
              <p:nvPr/>
            </p:nvSpPr>
            <p:spPr bwMode="auto">
              <a:xfrm>
                <a:off x="4176" y="215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76" name="Text Box 26"/>
              <p:cNvSpPr txBox="1">
                <a:spLocks noChangeArrowheads="1"/>
              </p:cNvSpPr>
              <p:nvPr/>
            </p:nvSpPr>
            <p:spPr bwMode="auto">
              <a:xfrm>
                <a:off x="720" y="2341"/>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77" name="Text Box 27"/>
              <p:cNvSpPr txBox="1">
                <a:spLocks noChangeArrowheads="1"/>
              </p:cNvSpPr>
              <p:nvPr/>
            </p:nvSpPr>
            <p:spPr bwMode="auto">
              <a:xfrm>
                <a:off x="1104" y="2333"/>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78" name="Text Box 28"/>
              <p:cNvSpPr txBox="1">
                <a:spLocks noChangeArrowheads="1"/>
              </p:cNvSpPr>
              <p:nvPr/>
            </p:nvSpPr>
            <p:spPr bwMode="auto">
              <a:xfrm>
                <a:off x="1488" y="2334"/>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79" name="Text Box 29"/>
              <p:cNvSpPr txBox="1">
                <a:spLocks noChangeArrowheads="1"/>
              </p:cNvSpPr>
              <p:nvPr/>
            </p:nvSpPr>
            <p:spPr bwMode="auto">
              <a:xfrm>
                <a:off x="1872" y="2341"/>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0" name="Text Box 30"/>
              <p:cNvSpPr txBox="1">
                <a:spLocks noChangeArrowheads="1"/>
              </p:cNvSpPr>
              <p:nvPr/>
            </p:nvSpPr>
            <p:spPr bwMode="auto">
              <a:xfrm>
                <a:off x="2256" y="2336"/>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1" name="Text Box 31"/>
              <p:cNvSpPr txBox="1">
                <a:spLocks noChangeArrowheads="1"/>
              </p:cNvSpPr>
              <p:nvPr/>
            </p:nvSpPr>
            <p:spPr bwMode="auto">
              <a:xfrm>
                <a:off x="2640" y="2337"/>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2" name="Text Box 32"/>
              <p:cNvSpPr txBox="1">
                <a:spLocks noChangeArrowheads="1"/>
              </p:cNvSpPr>
              <p:nvPr/>
            </p:nvSpPr>
            <p:spPr bwMode="auto">
              <a:xfrm>
                <a:off x="3024" y="233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3" name="Text Box 33"/>
              <p:cNvSpPr txBox="1">
                <a:spLocks noChangeArrowheads="1"/>
              </p:cNvSpPr>
              <p:nvPr/>
            </p:nvSpPr>
            <p:spPr bwMode="auto">
              <a:xfrm>
                <a:off x="3408" y="2339"/>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4" name="Text Box 34"/>
              <p:cNvSpPr txBox="1">
                <a:spLocks noChangeArrowheads="1"/>
              </p:cNvSpPr>
              <p:nvPr/>
            </p:nvSpPr>
            <p:spPr bwMode="auto">
              <a:xfrm>
                <a:off x="3792" y="2340"/>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5" name="Text Box 35"/>
              <p:cNvSpPr txBox="1">
                <a:spLocks noChangeArrowheads="1"/>
              </p:cNvSpPr>
              <p:nvPr/>
            </p:nvSpPr>
            <p:spPr bwMode="auto">
              <a:xfrm>
                <a:off x="4176" y="2341"/>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6" name="Text Box 36"/>
              <p:cNvSpPr txBox="1">
                <a:spLocks noChangeArrowheads="1"/>
              </p:cNvSpPr>
              <p:nvPr/>
            </p:nvSpPr>
            <p:spPr bwMode="auto">
              <a:xfrm>
                <a:off x="4560" y="2342"/>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87" name="Line 37"/>
              <p:cNvSpPr>
                <a:spLocks noChangeShapeType="1"/>
              </p:cNvSpPr>
              <p:nvPr/>
            </p:nvSpPr>
            <p:spPr bwMode="auto">
              <a:xfrm>
                <a:off x="3840" y="2857"/>
                <a:ext cx="1152" cy="0"/>
              </a:xfrm>
              <a:prstGeom prst="line">
                <a:avLst/>
              </a:prstGeom>
              <a:noFill/>
              <a:ln w="28575">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13388" name="Text Box 38"/>
                  <p:cNvSpPr txBox="1">
                    <a:spLocks noChangeArrowheads="1"/>
                  </p:cNvSpPr>
                  <p:nvPr/>
                </p:nvSpPr>
                <p:spPr bwMode="auto">
                  <a:xfrm>
                    <a:off x="3515" y="2644"/>
                    <a:ext cx="356" cy="4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acc>
                            <m:accPr>
                              <m:chr m:val="⃗"/>
                              <m:ctrlPr>
                                <a:rPr lang="cs-CZ" sz="3600" i="1" smtClean="0">
                                  <a:solidFill>
                                    <a:schemeClr val="accent1">
                                      <a:lumMod val="50000"/>
                                    </a:schemeClr>
                                  </a:solidFill>
                                  <a:latin typeface="Cambria Math"/>
                                  <a:ea typeface="Cambria Math"/>
                                </a:rPr>
                              </m:ctrlPr>
                            </m:accPr>
                            <m:e>
                              <m:r>
                                <a:rPr lang="cs-CZ" sz="3600" i="1">
                                  <a:solidFill>
                                    <a:schemeClr val="accent1">
                                      <a:lumMod val="50000"/>
                                    </a:schemeClr>
                                  </a:solidFill>
                                  <a:latin typeface="Cambria Math"/>
                                  <a:ea typeface="Cambria Math"/>
                                </a:rPr>
                                <m:t>𝑣</m:t>
                              </m:r>
                            </m:e>
                          </m:acc>
                        </m:oMath>
                      </m:oMathPara>
                    </a14:m>
                    <a:endParaRPr lang="cs-CZ" sz="3600" b="1" i="1" dirty="0">
                      <a:solidFill>
                        <a:srgbClr val="C00000"/>
                      </a:solidFill>
                      <a:latin typeface="Times New Roman" pitchFamily="18" charset="0"/>
                    </a:endParaRPr>
                  </a:p>
                </p:txBody>
              </p:sp>
            </mc:Choice>
            <mc:Fallback xmlns="">
              <p:sp>
                <p:nvSpPr>
                  <p:cNvPr id="13388" name="Text Box 38"/>
                  <p:cNvSpPr txBox="1">
                    <a:spLocks noRot="1" noChangeAspect="1" noMove="1" noResize="1" noEditPoints="1" noAdjustHandles="1" noChangeArrowheads="1" noChangeShapeType="1" noTextEdit="1"/>
                  </p:cNvSpPr>
                  <p:nvPr/>
                </p:nvSpPr>
                <p:spPr bwMode="auto">
                  <a:xfrm>
                    <a:off x="3515" y="2644"/>
                    <a:ext cx="356" cy="407"/>
                  </a:xfrm>
                  <a:prstGeom prst="rect">
                    <a:avLst/>
                  </a:prstGeom>
                  <a:blipFill rotWithShape="1">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3389" name="Line 39"/>
              <p:cNvSpPr>
                <a:spLocks noChangeShapeType="1"/>
              </p:cNvSpPr>
              <p:nvPr/>
            </p:nvSpPr>
            <p:spPr bwMode="auto">
              <a:xfrm>
                <a:off x="672" y="2112"/>
                <a:ext cx="1152" cy="0"/>
              </a:xfrm>
              <a:prstGeom prst="line">
                <a:avLst/>
              </a:prstGeom>
              <a:noFill/>
              <a:ln w="28575">
                <a:solidFill>
                  <a:srgbClr val="CC33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13390" name="Text Box 40"/>
              <p:cNvSpPr txBox="1">
                <a:spLocks noChangeArrowheads="1"/>
              </p:cNvSpPr>
              <p:nvPr/>
            </p:nvSpPr>
            <p:spPr bwMode="auto">
              <a:xfrm>
                <a:off x="4560" y="2151"/>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grpSp>
      </p:grpSp>
      <p:sp>
        <p:nvSpPr>
          <p:cNvPr id="148521" name="Line 41"/>
          <p:cNvSpPr>
            <a:spLocks noChangeShapeType="1"/>
          </p:cNvSpPr>
          <p:nvPr/>
        </p:nvSpPr>
        <p:spPr bwMode="auto">
          <a:xfrm flipV="1">
            <a:off x="4146550" y="1844824"/>
            <a:ext cx="1073522" cy="528532"/>
          </a:xfrm>
          <a:prstGeom prst="line">
            <a:avLst/>
          </a:prstGeom>
          <a:noFill/>
          <a:ln w="28575">
            <a:solidFill>
              <a:schemeClr val="tx1">
                <a:lumMod val="75000"/>
                <a:lumOff val="2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chemeClr val="tx1">
                  <a:lumMod val="75000"/>
                  <a:lumOff val="25000"/>
                </a:schemeClr>
              </a:solidFill>
              <a:latin typeface="+mn-lt"/>
            </a:endParaRPr>
          </a:p>
        </p:txBody>
      </p:sp>
      <p:sp>
        <p:nvSpPr>
          <p:cNvPr id="148522" name="Line 42"/>
          <p:cNvSpPr>
            <a:spLocks noChangeShapeType="1"/>
          </p:cNvSpPr>
          <p:nvPr/>
        </p:nvSpPr>
        <p:spPr bwMode="auto">
          <a:xfrm>
            <a:off x="4000500" y="2868409"/>
            <a:ext cx="1257300" cy="0"/>
          </a:xfrm>
          <a:prstGeom prst="line">
            <a:avLst/>
          </a:prstGeom>
          <a:noFill/>
          <a:ln w="28575">
            <a:solidFill>
              <a:schemeClr val="tx1">
                <a:lumMod val="75000"/>
                <a:lumOff val="2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solidFill>
                <a:schemeClr val="tx1">
                  <a:lumMod val="75000"/>
                  <a:lumOff val="25000"/>
                </a:schemeClr>
              </a:solidFill>
              <a:latin typeface="+mn-lt"/>
            </a:endParaRPr>
          </a:p>
        </p:txBody>
      </p:sp>
      <p:sp>
        <p:nvSpPr>
          <p:cNvPr id="148523" name="Line 43"/>
          <p:cNvSpPr>
            <a:spLocks noChangeShapeType="1"/>
          </p:cNvSpPr>
          <p:nvPr/>
        </p:nvSpPr>
        <p:spPr bwMode="auto">
          <a:xfrm>
            <a:off x="2438400" y="6076528"/>
            <a:ext cx="1828800" cy="0"/>
          </a:xfrm>
          <a:prstGeom prst="line">
            <a:avLst/>
          </a:prstGeom>
          <a:noFill/>
          <a:ln w="28575">
            <a:solidFill>
              <a:srgbClr val="CC3300"/>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148524" name="Text Box 44"/>
              <p:cNvSpPr txBox="1">
                <a:spLocks noChangeArrowheads="1"/>
              </p:cNvSpPr>
              <p:nvPr/>
            </p:nvSpPr>
            <p:spPr bwMode="auto">
              <a:xfrm>
                <a:off x="3276600" y="5466928"/>
                <a:ext cx="565283"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acc>
                        <m:accPr>
                          <m:chr m:val="⃗"/>
                          <m:ctrlPr>
                            <a:rPr lang="cs-CZ" sz="3600" i="1">
                              <a:solidFill>
                                <a:srgbClr val="C00000"/>
                              </a:solidFill>
                              <a:latin typeface="Cambria Math"/>
                              <a:ea typeface="Cambria Math"/>
                            </a:rPr>
                          </m:ctrlPr>
                        </m:accPr>
                        <m:e>
                          <m:r>
                            <a:rPr lang="cs-CZ" sz="3600" i="1">
                              <a:solidFill>
                                <a:srgbClr val="C00000"/>
                              </a:solidFill>
                              <a:latin typeface="Cambria Math"/>
                              <a:ea typeface="Cambria Math"/>
                            </a:rPr>
                            <m:t>𝑣</m:t>
                          </m:r>
                        </m:e>
                      </m:acc>
                    </m:oMath>
                  </m:oMathPara>
                </a14:m>
                <a:endParaRPr lang="cs-CZ" sz="3600" b="1" i="1" dirty="0">
                  <a:solidFill>
                    <a:srgbClr val="C00000"/>
                  </a:solidFill>
                  <a:latin typeface="Times New Roman" pitchFamily="18" charset="0"/>
                </a:endParaRPr>
              </a:p>
            </p:txBody>
          </p:sp>
        </mc:Choice>
        <mc:Fallback xmlns="">
          <p:sp>
            <p:nvSpPr>
              <p:cNvPr id="148524" name="Text Box 44"/>
              <p:cNvSpPr txBox="1">
                <a:spLocks noRot="1" noChangeAspect="1" noMove="1" noResize="1" noEditPoints="1" noAdjustHandles="1" noChangeArrowheads="1" noChangeShapeType="1" noTextEdit="1"/>
              </p:cNvSpPr>
              <p:nvPr/>
            </p:nvSpPr>
            <p:spPr bwMode="auto">
              <a:xfrm>
                <a:off x="3276600" y="5466928"/>
                <a:ext cx="565283" cy="646331"/>
              </a:xfrm>
              <a:prstGeom prst="rect">
                <a:avLst/>
              </a:prstGeom>
              <a:blipFill rotWithShape="1">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5" name="Group 45"/>
          <p:cNvGrpSpPr>
            <a:grpSpLocks/>
          </p:cNvGrpSpPr>
          <p:nvPr/>
        </p:nvGrpSpPr>
        <p:grpSpPr bwMode="auto">
          <a:xfrm>
            <a:off x="1066800" y="3866728"/>
            <a:ext cx="6934200" cy="998538"/>
            <a:chOff x="672" y="3691"/>
            <a:chExt cx="4368" cy="629"/>
          </a:xfrm>
        </p:grpSpPr>
        <p:sp>
          <p:nvSpPr>
            <p:cNvPr id="13328" name="Rectangle 46"/>
            <p:cNvSpPr>
              <a:spLocks noChangeArrowheads="1"/>
            </p:cNvSpPr>
            <p:nvPr/>
          </p:nvSpPr>
          <p:spPr bwMode="auto">
            <a:xfrm>
              <a:off x="672" y="3822"/>
              <a:ext cx="4368" cy="384"/>
            </a:xfrm>
            <a:prstGeom prst="rect">
              <a:avLst/>
            </a:prstGeom>
            <a:solidFill>
              <a:schemeClr val="bg1">
                <a:lumMod val="95000"/>
              </a:schemeClr>
            </a:solidFill>
            <a:ln w="9525">
              <a:solidFill>
                <a:srgbClr val="000000"/>
              </a:solidFill>
              <a:miter lim="800000"/>
              <a:headEnd/>
              <a:tailEnd/>
            </a:ln>
            <a:extLst/>
          </p:spPr>
          <p:txBody>
            <a:bodyPr wrap="none" anchor="ctr"/>
            <a:lstStyle/>
            <a:p>
              <a:endParaRPr lang="cs-CZ"/>
            </a:p>
          </p:txBody>
        </p:sp>
        <p:sp>
          <p:nvSpPr>
            <p:cNvPr id="13329" name="Text Box 47"/>
            <p:cNvSpPr txBox="1">
              <a:spLocks noChangeArrowheads="1"/>
            </p:cNvSpPr>
            <p:nvPr/>
          </p:nvSpPr>
          <p:spPr bwMode="auto">
            <a:xfrm>
              <a:off x="720" y="3696"/>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30" name="Text Box 48"/>
            <p:cNvSpPr txBox="1">
              <a:spLocks noChangeArrowheads="1"/>
            </p:cNvSpPr>
            <p:nvPr/>
          </p:nvSpPr>
          <p:spPr bwMode="auto">
            <a:xfrm>
              <a:off x="720"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31" name="Text Box 49"/>
            <p:cNvSpPr txBox="1">
              <a:spLocks noChangeArrowheads="1"/>
            </p:cNvSpPr>
            <p:nvPr/>
          </p:nvSpPr>
          <p:spPr bwMode="auto">
            <a:xfrm>
              <a:off x="1440" y="3695"/>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32" name="Text Box 50"/>
            <p:cNvSpPr txBox="1">
              <a:spLocks noChangeArrowheads="1"/>
            </p:cNvSpPr>
            <p:nvPr/>
          </p:nvSpPr>
          <p:spPr bwMode="auto">
            <a:xfrm>
              <a:off x="2160" y="3694"/>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33" name="Text Box 51"/>
            <p:cNvSpPr txBox="1">
              <a:spLocks noChangeArrowheads="1"/>
            </p:cNvSpPr>
            <p:nvPr/>
          </p:nvSpPr>
          <p:spPr bwMode="auto">
            <a:xfrm>
              <a:off x="2880" y="3693"/>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34" name="Text Box 52"/>
            <p:cNvSpPr txBox="1">
              <a:spLocks noChangeArrowheads="1"/>
            </p:cNvSpPr>
            <p:nvPr/>
          </p:nvSpPr>
          <p:spPr bwMode="auto">
            <a:xfrm>
              <a:off x="3600" y="3692"/>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35" name="Text Box 53"/>
            <p:cNvSpPr txBox="1">
              <a:spLocks noChangeArrowheads="1"/>
            </p:cNvSpPr>
            <p:nvPr/>
          </p:nvSpPr>
          <p:spPr bwMode="auto">
            <a:xfrm>
              <a:off x="4320" y="3691"/>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rgbClr val="CC3300"/>
                  </a:solidFill>
                </a:rPr>
                <a:t>+</a:t>
              </a:r>
            </a:p>
          </p:txBody>
        </p:sp>
        <p:sp>
          <p:nvSpPr>
            <p:cNvPr id="13336" name="Text Box 54"/>
            <p:cNvSpPr txBox="1">
              <a:spLocks noChangeArrowheads="1"/>
            </p:cNvSpPr>
            <p:nvPr/>
          </p:nvSpPr>
          <p:spPr bwMode="auto">
            <a:xfrm>
              <a:off x="864"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37" name="Text Box 55"/>
            <p:cNvSpPr txBox="1">
              <a:spLocks noChangeArrowheads="1"/>
            </p:cNvSpPr>
            <p:nvPr/>
          </p:nvSpPr>
          <p:spPr bwMode="auto">
            <a:xfrm>
              <a:off x="1008"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38" name="Text Box 56"/>
            <p:cNvSpPr txBox="1">
              <a:spLocks noChangeArrowheads="1"/>
            </p:cNvSpPr>
            <p:nvPr/>
          </p:nvSpPr>
          <p:spPr bwMode="auto">
            <a:xfrm>
              <a:off x="1152"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39" name="Text Box 57"/>
            <p:cNvSpPr txBox="1">
              <a:spLocks noChangeArrowheads="1"/>
            </p:cNvSpPr>
            <p:nvPr/>
          </p:nvSpPr>
          <p:spPr bwMode="auto">
            <a:xfrm>
              <a:off x="1296"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0" name="Text Box 58"/>
            <p:cNvSpPr txBox="1">
              <a:spLocks noChangeArrowheads="1"/>
            </p:cNvSpPr>
            <p:nvPr/>
          </p:nvSpPr>
          <p:spPr bwMode="auto">
            <a:xfrm>
              <a:off x="1440"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1" name="Text Box 59"/>
            <p:cNvSpPr txBox="1">
              <a:spLocks noChangeArrowheads="1"/>
            </p:cNvSpPr>
            <p:nvPr/>
          </p:nvSpPr>
          <p:spPr bwMode="auto">
            <a:xfrm>
              <a:off x="1584"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2" name="Text Box 60"/>
            <p:cNvSpPr txBox="1">
              <a:spLocks noChangeArrowheads="1"/>
            </p:cNvSpPr>
            <p:nvPr/>
          </p:nvSpPr>
          <p:spPr bwMode="auto">
            <a:xfrm>
              <a:off x="1728"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3" name="Text Box 61"/>
            <p:cNvSpPr txBox="1">
              <a:spLocks noChangeArrowheads="1"/>
            </p:cNvSpPr>
            <p:nvPr/>
          </p:nvSpPr>
          <p:spPr bwMode="auto">
            <a:xfrm>
              <a:off x="1872"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4" name="Text Box 62"/>
            <p:cNvSpPr txBox="1">
              <a:spLocks noChangeArrowheads="1"/>
            </p:cNvSpPr>
            <p:nvPr/>
          </p:nvSpPr>
          <p:spPr bwMode="auto">
            <a:xfrm>
              <a:off x="2016"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5" name="Text Box 63"/>
            <p:cNvSpPr txBox="1">
              <a:spLocks noChangeArrowheads="1"/>
            </p:cNvSpPr>
            <p:nvPr/>
          </p:nvSpPr>
          <p:spPr bwMode="auto">
            <a:xfrm>
              <a:off x="2160"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6" name="Text Box 64"/>
            <p:cNvSpPr txBox="1">
              <a:spLocks noChangeArrowheads="1"/>
            </p:cNvSpPr>
            <p:nvPr/>
          </p:nvSpPr>
          <p:spPr bwMode="auto">
            <a:xfrm>
              <a:off x="2304"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7" name="Text Box 65"/>
            <p:cNvSpPr txBox="1">
              <a:spLocks noChangeArrowheads="1"/>
            </p:cNvSpPr>
            <p:nvPr/>
          </p:nvSpPr>
          <p:spPr bwMode="auto">
            <a:xfrm>
              <a:off x="2448"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8" name="Text Box 66"/>
            <p:cNvSpPr txBox="1">
              <a:spLocks noChangeArrowheads="1"/>
            </p:cNvSpPr>
            <p:nvPr/>
          </p:nvSpPr>
          <p:spPr bwMode="auto">
            <a:xfrm>
              <a:off x="2592"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49" name="Text Box 67"/>
            <p:cNvSpPr txBox="1">
              <a:spLocks noChangeArrowheads="1"/>
            </p:cNvSpPr>
            <p:nvPr/>
          </p:nvSpPr>
          <p:spPr bwMode="auto">
            <a:xfrm>
              <a:off x="2736"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0" name="Text Box 68"/>
            <p:cNvSpPr txBox="1">
              <a:spLocks noChangeArrowheads="1"/>
            </p:cNvSpPr>
            <p:nvPr/>
          </p:nvSpPr>
          <p:spPr bwMode="auto">
            <a:xfrm>
              <a:off x="2880"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1" name="Text Box 69"/>
            <p:cNvSpPr txBox="1">
              <a:spLocks noChangeArrowheads="1"/>
            </p:cNvSpPr>
            <p:nvPr/>
          </p:nvSpPr>
          <p:spPr bwMode="auto">
            <a:xfrm>
              <a:off x="3024"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2" name="Text Box 70"/>
            <p:cNvSpPr txBox="1">
              <a:spLocks noChangeArrowheads="1"/>
            </p:cNvSpPr>
            <p:nvPr/>
          </p:nvSpPr>
          <p:spPr bwMode="auto">
            <a:xfrm>
              <a:off x="3168"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3" name="Text Box 71"/>
            <p:cNvSpPr txBox="1">
              <a:spLocks noChangeArrowheads="1"/>
            </p:cNvSpPr>
            <p:nvPr/>
          </p:nvSpPr>
          <p:spPr bwMode="auto">
            <a:xfrm>
              <a:off x="3312"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4" name="Text Box 72"/>
            <p:cNvSpPr txBox="1">
              <a:spLocks noChangeArrowheads="1"/>
            </p:cNvSpPr>
            <p:nvPr/>
          </p:nvSpPr>
          <p:spPr bwMode="auto">
            <a:xfrm>
              <a:off x="3456"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5" name="Text Box 73"/>
            <p:cNvSpPr txBox="1">
              <a:spLocks noChangeArrowheads="1"/>
            </p:cNvSpPr>
            <p:nvPr/>
          </p:nvSpPr>
          <p:spPr bwMode="auto">
            <a:xfrm>
              <a:off x="3600"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6" name="Text Box 74"/>
            <p:cNvSpPr txBox="1">
              <a:spLocks noChangeArrowheads="1"/>
            </p:cNvSpPr>
            <p:nvPr/>
          </p:nvSpPr>
          <p:spPr bwMode="auto">
            <a:xfrm>
              <a:off x="3744"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7" name="Text Box 75"/>
            <p:cNvSpPr txBox="1">
              <a:spLocks noChangeArrowheads="1"/>
            </p:cNvSpPr>
            <p:nvPr/>
          </p:nvSpPr>
          <p:spPr bwMode="auto">
            <a:xfrm>
              <a:off x="3888"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8" name="Text Box 76"/>
            <p:cNvSpPr txBox="1">
              <a:spLocks noChangeArrowheads="1"/>
            </p:cNvSpPr>
            <p:nvPr/>
          </p:nvSpPr>
          <p:spPr bwMode="auto">
            <a:xfrm>
              <a:off x="4032"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59" name="Text Box 77"/>
            <p:cNvSpPr txBox="1">
              <a:spLocks noChangeArrowheads="1"/>
            </p:cNvSpPr>
            <p:nvPr/>
          </p:nvSpPr>
          <p:spPr bwMode="auto">
            <a:xfrm>
              <a:off x="4176"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60" name="Text Box 78"/>
            <p:cNvSpPr txBox="1">
              <a:spLocks noChangeArrowheads="1"/>
            </p:cNvSpPr>
            <p:nvPr/>
          </p:nvSpPr>
          <p:spPr bwMode="auto">
            <a:xfrm>
              <a:off x="4320"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61" name="Text Box 79"/>
            <p:cNvSpPr txBox="1">
              <a:spLocks noChangeArrowheads="1"/>
            </p:cNvSpPr>
            <p:nvPr/>
          </p:nvSpPr>
          <p:spPr bwMode="auto">
            <a:xfrm>
              <a:off x="4464"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sp>
          <p:nvSpPr>
            <p:cNvPr id="13362" name="Text Box 80"/>
            <p:cNvSpPr txBox="1">
              <a:spLocks noChangeArrowheads="1"/>
            </p:cNvSpPr>
            <p:nvPr/>
          </p:nvSpPr>
          <p:spPr bwMode="auto">
            <a:xfrm>
              <a:off x="4608" y="3878"/>
              <a:ext cx="43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en-GB" sz="4000">
                  <a:solidFill>
                    <a:schemeClr val="accent2"/>
                  </a:solidFill>
                </a:rPr>
                <a:t>-</a:t>
              </a:r>
              <a:endParaRPr lang="en-GB" sz="4000">
                <a:solidFill>
                  <a:srgbClr val="CC3300"/>
                </a:solidFill>
              </a:endParaRPr>
            </a:p>
          </p:txBody>
        </p:sp>
      </p:grpSp>
      <p:sp>
        <p:nvSpPr>
          <p:cNvPr id="4" name="Nadpis 3"/>
          <p:cNvSpPr>
            <a:spLocks noGrp="1"/>
          </p:cNvSpPr>
          <p:nvPr>
            <p:ph type="title"/>
          </p:nvPr>
        </p:nvSpPr>
        <p:spPr>
          <a:xfrm>
            <a:off x="457200" y="-27384"/>
            <a:ext cx="8229600" cy="1143000"/>
          </a:xfrm>
        </p:spPr>
        <p:txBody>
          <a:bodyPr/>
          <a:lstStyle/>
          <a:p>
            <a:pPr algn="l"/>
            <a:r>
              <a:rPr lang="cs-CZ" dirty="0" smtClean="0"/>
              <a:t>elektřina, magnetismus a relativita</a:t>
            </a:r>
            <a:endParaRPr lang="en-GB" dirty="0"/>
          </a:p>
        </p:txBody>
      </p:sp>
      <mc:AlternateContent xmlns:mc="http://schemas.openxmlformats.org/markup-compatibility/2006" xmlns:a14="http://schemas.microsoft.com/office/drawing/2010/main">
        <mc:Choice Requires="a14">
          <p:sp>
            <p:nvSpPr>
              <p:cNvPr id="82" name="Obdélník 81"/>
              <p:cNvSpPr/>
              <p:nvPr/>
            </p:nvSpPr>
            <p:spPr>
              <a:xfrm>
                <a:off x="5220072" y="1344176"/>
                <a:ext cx="1583060" cy="64466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3200" b="0" i="1" smtClean="0">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𝐹</m:t>
                          </m:r>
                        </m:e>
                      </m:acc>
                      <m:r>
                        <a:rPr lang="cs-CZ" sz="3200" b="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𝑄</m:t>
                      </m:r>
                      <m:acc>
                        <m:accPr>
                          <m:chr m:val="⃗"/>
                          <m:ctrlPr>
                            <a:rPr lang="cs-CZ" sz="3200" i="1">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𝐸</m:t>
                          </m:r>
                        </m:e>
                      </m:acc>
                    </m:oMath>
                  </m:oMathPara>
                </a14:m>
                <a:endParaRPr lang="en-GB" sz="3200" dirty="0"/>
              </a:p>
            </p:txBody>
          </p:sp>
        </mc:Choice>
        <mc:Fallback xmlns="">
          <p:sp>
            <p:nvSpPr>
              <p:cNvPr id="82" name="Obdélník 81"/>
              <p:cNvSpPr>
                <a:spLocks noRot="1" noChangeAspect="1" noMove="1" noResize="1" noEditPoints="1" noAdjustHandles="1" noChangeArrowheads="1" noChangeShapeType="1" noTextEdit="1"/>
              </p:cNvSpPr>
              <p:nvPr/>
            </p:nvSpPr>
            <p:spPr>
              <a:xfrm>
                <a:off x="5220072" y="1344176"/>
                <a:ext cx="1583060" cy="644664"/>
              </a:xfrm>
              <a:prstGeom prst="rect">
                <a:avLst/>
              </a:prstGeom>
              <a:blipFill rotWithShape="1">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Obdélník 82"/>
              <p:cNvSpPr/>
              <p:nvPr/>
            </p:nvSpPr>
            <p:spPr>
              <a:xfrm>
                <a:off x="5325988" y="1988840"/>
                <a:ext cx="2764198" cy="154734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3200" b="0" i="1" smtClean="0">
                          <a:solidFill>
                            <a:schemeClr val="tx1">
                              <a:lumMod val="75000"/>
                              <a:lumOff val="25000"/>
                            </a:schemeClr>
                          </a:solidFill>
                          <a:latin typeface="Cambria Math"/>
                          <a:ea typeface="Cambria Math"/>
                        </a:rPr>
                        <m:t>𝑙</m:t>
                      </m:r>
                      <m:r>
                        <a:rPr lang="cs-CZ" sz="3200" b="0" i="1" smtClean="0">
                          <a:solidFill>
                            <a:schemeClr val="tx1">
                              <a:lumMod val="75000"/>
                              <a:lumOff val="25000"/>
                            </a:schemeClr>
                          </a:solidFill>
                          <a:latin typeface="Cambria Math"/>
                          <a:ea typeface="Cambria Math"/>
                        </a:rPr>
                        <m:t>=</m:t>
                      </m:r>
                      <m:sSub>
                        <m:sSubPr>
                          <m:ctrlPr>
                            <a:rPr lang="cs-CZ" sz="3200" b="0" i="1" smtClean="0">
                              <a:solidFill>
                                <a:schemeClr val="tx1">
                                  <a:lumMod val="75000"/>
                                  <a:lumOff val="25000"/>
                                </a:schemeClr>
                              </a:solidFill>
                              <a:latin typeface="Cambria Math"/>
                              <a:ea typeface="Cambria Math"/>
                            </a:rPr>
                          </m:ctrlPr>
                        </m:sSubPr>
                        <m:e>
                          <m:r>
                            <a:rPr lang="cs-CZ" sz="3200" b="0" i="1" smtClean="0">
                              <a:solidFill>
                                <a:schemeClr val="tx1">
                                  <a:lumMod val="75000"/>
                                  <a:lumOff val="25000"/>
                                </a:schemeClr>
                              </a:solidFill>
                              <a:latin typeface="Cambria Math"/>
                              <a:ea typeface="Cambria Math"/>
                            </a:rPr>
                            <m:t>𝑙</m:t>
                          </m:r>
                        </m:e>
                        <m:sub>
                          <m:r>
                            <a:rPr lang="cs-CZ" sz="3200" b="0" i="1" smtClean="0">
                              <a:solidFill>
                                <a:schemeClr val="tx1">
                                  <a:lumMod val="75000"/>
                                  <a:lumOff val="25000"/>
                                </a:schemeClr>
                              </a:solidFill>
                              <a:latin typeface="Cambria Math"/>
                              <a:ea typeface="Cambria Math"/>
                            </a:rPr>
                            <m:t>0</m:t>
                          </m:r>
                        </m:sub>
                      </m:sSub>
                      <m:rad>
                        <m:radPr>
                          <m:degHide m:val="on"/>
                          <m:ctrlPr>
                            <a:rPr lang="cs-CZ" sz="3200" b="0" i="1" smtClean="0">
                              <a:solidFill>
                                <a:schemeClr val="tx1">
                                  <a:lumMod val="75000"/>
                                  <a:lumOff val="25000"/>
                                </a:schemeClr>
                              </a:solidFill>
                              <a:latin typeface="Cambria Math"/>
                              <a:ea typeface="Cambria Math"/>
                            </a:rPr>
                          </m:ctrlPr>
                        </m:radPr>
                        <m:deg/>
                        <m:e>
                          <m:r>
                            <a:rPr lang="cs-CZ" sz="3200" b="0" i="1" smtClean="0">
                              <a:solidFill>
                                <a:schemeClr val="tx1">
                                  <a:lumMod val="75000"/>
                                  <a:lumOff val="25000"/>
                                </a:schemeClr>
                              </a:solidFill>
                              <a:latin typeface="Cambria Math"/>
                              <a:ea typeface="Cambria Math"/>
                            </a:rPr>
                            <m:t>1</m:t>
                          </m:r>
                          <m:r>
                            <a:rPr lang="cs-CZ" sz="3200" b="0" i="1" smtClean="0">
                              <a:solidFill>
                                <a:schemeClr val="tx1">
                                  <a:lumMod val="75000"/>
                                  <a:lumOff val="25000"/>
                                </a:schemeClr>
                              </a:solidFill>
                              <a:latin typeface="Cambria Math"/>
                              <a:ea typeface="Cambria Math"/>
                            </a:rPr>
                            <m:t>−</m:t>
                          </m:r>
                          <m:f>
                            <m:fPr>
                              <m:ctrlPr>
                                <a:rPr lang="cs-CZ" sz="3200" b="0" i="1" smtClean="0">
                                  <a:solidFill>
                                    <a:schemeClr val="tx1">
                                      <a:lumMod val="75000"/>
                                      <a:lumOff val="25000"/>
                                    </a:schemeClr>
                                  </a:solidFill>
                                  <a:latin typeface="Cambria Math"/>
                                  <a:ea typeface="Cambria Math"/>
                                </a:rPr>
                              </m:ctrlPr>
                            </m:fPr>
                            <m:num>
                              <m:sSup>
                                <m:sSupPr>
                                  <m:ctrlPr>
                                    <a:rPr lang="cs-CZ" sz="3200" b="0" i="1" smtClean="0">
                                      <a:solidFill>
                                        <a:schemeClr val="tx1">
                                          <a:lumMod val="75000"/>
                                          <a:lumOff val="25000"/>
                                        </a:schemeClr>
                                      </a:solidFill>
                                      <a:latin typeface="Cambria Math"/>
                                      <a:ea typeface="Cambria Math"/>
                                    </a:rPr>
                                  </m:ctrlPr>
                                </m:sSupPr>
                                <m:e>
                                  <m:r>
                                    <a:rPr lang="cs-CZ" sz="3200" b="0" i="1" smtClean="0">
                                      <a:solidFill>
                                        <a:schemeClr val="tx1">
                                          <a:lumMod val="75000"/>
                                          <a:lumOff val="25000"/>
                                        </a:schemeClr>
                                      </a:solidFill>
                                      <a:latin typeface="Cambria Math"/>
                                      <a:ea typeface="Cambria Math"/>
                                    </a:rPr>
                                    <m:t>𝑣</m:t>
                                  </m:r>
                                </m:e>
                                <m:sup>
                                  <m:r>
                                    <a:rPr lang="cs-CZ" sz="3200" b="0" i="1" smtClean="0">
                                      <a:solidFill>
                                        <a:schemeClr val="tx1">
                                          <a:lumMod val="75000"/>
                                          <a:lumOff val="25000"/>
                                        </a:schemeClr>
                                      </a:solidFill>
                                      <a:latin typeface="Cambria Math"/>
                                      <a:ea typeface="Cambria Math"/>
                                    </a:rPr>
                                    <m:t>2</m:t>
                                  </m:r>
                                </m:sup>
                              </m:sSup>
                            </m:num>
                            <m:den>
                              <m:sSup>
                                <m:sSupPr>
                                  <m:ctrlPr>
                                    <a:rPr lang="cs-CZ" sz="3200" b="0" i="1" smtClean="0">
                                      <a:solidFill>
                                        <a:schemeClr val="tx1">
                                          <a:lumMod val="75000"/>
                                          <a:lumOff val="25000"/>
                                        </a:schemeClr>
                                      </a:solidFill>
                                      <a:latin typeface="Cambria Math"/>
                                      <a:ea typeface="Cambria Math"/>
                                    </a:rPr>
                                  </m:ctrlPr>
                                </m:sSupPr>
                                <m:e>
                                  <m:r>
                                    <a:rPr lang="cs-CZ" sz="3200" b="0" i="1" smtClean="0">
                                      <a:solidFill>
                                        <a:schemeClr val="tx1">
                                          <a:lumMod val="75000"/>
                                          <a:lumOff val="25000"/>
                                        </a:schemeClr>
                                      </a:solidFill>
                                      <a:latin typeface="Cambria Math"/>
                                      <a:ea typeface="Cambria Math"/>
                                    </a:rPr>
                                    <m:t>𝑐</m:t>
                                  </m:r>
                                </m:e>
                                <m:sup>
                                  <m:r>
                                    <a:rPr lang="cs-CZ" sz="3200" b="0" i="1" smtClean="0">
                                      <a:solidFill>
                                        <a:schemeClr val="tx1">
                                          <a:lumMod val="75000"/>
                                          <a:lumOff val="25000"/>
                                        </a:schemeClr>
                                      </a:solidFill>
                                      <a:latin typeface="Cambria Math"/>
                                      <a:ea typeface="Cambria Math"/>
                                    </a:rPr>
                                    <m:t>2</m:t>
                                  </m:r>
                                </m:sup>
                              </m:sSup>
                            </m:den>
                          </m:f>
                        </m:e>
                      </m:rad>
                    </m:oMath>
                  </m:oMathPara>
                </a14:m>
                <a:endParaRPr lang="en-GB" sz="3200" dirty="0"/>
              </a:p>
            </p:txBody>
          </p:sp>
        </mc:Choice>
        <mc:Fallback xmlns="">
          <p:sp>
            <p:nvSpPr>
              <p:cNvPr id="83" name="Obdélník 82"/>
              <p:cNvSpPr>
                <a:spLocks noRot="1" noChangeAspect="1" noMove="1" noResize="1" noEditPoints="1" noAdjustHandles="1" noChangeArrowheads="1" noChangeShapeType="1" noTextEdit="1"/>
              </p:cNvSpPr>
              <p:nvPr/>
            </p:nvSpPr>
            <p:spPr>
              <a:xfrm>
                <a:off x="5325988" y="1988840"/>
                <a:ext cx="2764198" cy="1547347"/>
              </a:xfrm>
              <a:prstGeom prst="rect">
                <a:avLst/>
              </a:prstGeom>
              <a:blipFill rotWithShape="1">
                <a:blip r:embed="rId7"/>
                <a:stretch>
                  <a:fillRect/>
                </a:stretch>
              </a:blipFill>
            </p:spPr>
            <p:txBody>
              <a:bodyPr/>
              <a:lstStyle/>
              <a:p>
                <a:r>
                  <a:rPr lang="en-GB">
                    <a:noFill/>
                  </a:rPr>
                  <a:t> </a:t>
                </a:r>
              </a:p>
            </p:txBody>
          </p:sp>
        </mc:Fallback>
      </mc:AlternateContent>
      <p:pic>
        <p:nvPicPr>
          <p:cNvPr id="81" name="Picture 5" descr="E:\VaV\Publikace_nase\Rozdelane\logo_cz_noblTrans.png"/>
          <p:cNvPicPr>
            <a:picLocks noChangeAspect="1" noChangeArrowheads="1"/>
          </p:cNvPicPr>
          <p:nvPr/>
        </p:nvPicPr>
        <p:blipFill>
          <a:blip r:embed="rId8"/>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84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8491">
                                            <p:txEl>
                                              <p:pRg st="0" end="0"/>
                                            </p:txEl>
                                          </p:spTgt>
                                        </p:tgtEl>
                                        <p:attrNameLst>
                                          <p:attrName>style.visibility</p:attrName>
                                        </p:attrNameLst>
                                      </p:cBhvr>
                                      <p:to>
                                        <p:strVal val="visible"/>
                                      </p:to>
                                    </p:set>
                                    <p:animEffect transition="in" filter="fade">
                                      <p:cBhvr>
                                        <p:cTn id="11" dur="500"/>
                                        <p:tgtEl>
                                          <p:spTgt spid="14849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8491">
                                            <p:txEl>
                                              <p:pRg st="1" end="1"/>
                                            </p:txEl>
                                          </p:spTgt>
                                        </p:tgtEl>
                                        <p:attrNameLst>
                                          <p:attrName>style.visibility</p:attrName>
                                        </p:attrNameLst>
                                      </p:cBhvr>
                                      <p:to>
                                        <p:strVal val="visible"/>
                                      </p:to>
                                    </p:set>
                                    <p:animEffect transition="in" filter="fade">
                                      <p:cBhvr>
                                        <p:cTn id="16" dur="500"/>
                                        <p:tgtEl>
                                          <p:spTgt spid="14849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8491">
                                            <p:txEl>
                                              <p:pRg st="2" end="2"/>
                                            </p:txEl>
                                          </p:spTgt>
                                        </p:tgtEl>
                                        <p:attrNameLst>
                                          <p:attrName>style.visibility</p:attrName>
                                        </p:attrNameLst>
                                      </p:cBhvr>
                                      <p:to>
                                        <p:strVal val="visible"/>
                                      </p:to>
                                    </p:set>
                                    <p:animEffect transition="in" filter="fade">
                                      <p:cBhvr>
                                        <p:cTn id="21" dur="500"/>
                                        <p:tgtEl>
                                          <p:spTgt spid="14849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3" fill="hold" grpId="0" nodeType="clickEffect">
                                  <p:stCondLst>
                                    <p:cond delay="0"/>
                                  </p:stCondLst>
                                  <p:childTnLst>
                                    <p:set>
                                      <p:cBhvr>
                                        <p:cTn id="25" dur="1" fill="hold">
                                          <p:stCondLst>
                                            <p:cond delay="0"/>
                                          </p:stCondLst>
                                        </p:cTn>
                                        <p:tgtEl>
                                          <p:spTgt spid="148521"/>
                                        </p:tgtEl>
                                        <p:attrNameLst>
                                          <p:attrName>style.visibility</p:attrName>
                                        </p:attrNameLst>
                                      </p:cBhvr>
                                      <p:to>
                                        <p:strVal val="visible"/>
                                      </p:to>
                                    </p:set>
                                    <p:animEffect transition="in" filter="strips(upRight)">
                                      <p:cBhvr>
                                        <p:cTn id="26" dur="500"/>
                                        <p:tgtEl>
                                          <p:spTgt spid="148521"/>
                                        </p:tgtEl>
                                      </p:cBhvr>
                                    </p:animEffect>
                                  </p:childTnLst>
                                </p:cTn>
                              </p:par>
                            </p:childTnLst>
                          </p:cTn>
                        </p:par>
                        <p:par>
                          <p:cTn id="27" fill="hold" nodeType="withGroup">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wipe(up)">
                                      <p:cBhvr>
                                        <p:cTn id="30" dur="500"/>
                                        <p:tgtEl>
                                          <p:spTgt spid="82"/>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48522"/>
                                        </p:tgtEl>
                                        <p:attrNameLst>
                                          <p:attrName>style.visibility</p:attrName>
                                        </p:attrNameLst>
                                      </p:cBhvr>
                                      <p:to>
                                        <p:strVal val="visible"/>
                                      </p:to>
                                    </p:set>
                                    <p:animEffect transition="in" filter="strips(downRight)">
                                      <p:cBhvr>
                                        <p:cTn id="35" dur="500"/>
                                        <p:tgtEl>
                                          <p:spTgt spid="148522"/>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up)">
                                      <p:cBhvr>
                                        <p:cTn id="39" dur="500"/>
                                        <p:tgtEl>
                                          <p:spTgt spid="8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2" presetClass="entr" presetSubtype="2" fill="hold" grpId="0" nodeType="clickEffect">
                                  <p:stCondLst>
                                    <p:cond delay="0"/>
                                  </p:stCondLst>
                                  <p:childTnLst>
                                    <p:set>
                                      <p:cBhvr>
                                        <p:cTn id="52" dur="1" fill="hold">
                                          <p:stCondLst>
                                            <p:cond delay="0"/>
                                          </p:stCondLst>
                                        </p:cTn>
                                        <p:tgtEl>
                                          <p:spTgt spid="148523"/>
                                        </p:tgtEl>
                                        <p:attrNameLst>
                                          <p:attrName>style.visibility</p:attrName>
                                        </p:attrNameLst>
                                      </p:cBhvr>
                                      <p:to>
                                        <p:strVal val="visible"/>
                                      </p:to>
                                    </p:set>
                                    <p:animEffect transition="in" filter="slide(fromRight)">
                                      <p:cBhvr>
                                        <p:cTn id="53" dur="500"/>
                                        <p:tgtEl>
                                          <p:spTgt spid="148523"/>
                                        </p:tgtEl>
                                      </p:cBhvr>
                                    </p:animEffect>
                                  </p:childTnLst>
                                </p:cTn>
                              </p:par>
                            </p:childTnLst>
                          </p:cTn>
                        </p:par>
                        <p:par>
                          <p:cTn id="54" fill="hold">
                            <p:stCondLst>
                              <p:cond delay="500"/>
                            </p:stCondLst>
                            <p:childTnLst>
                              <p:par>
                                <p:cTn id="55" presetID="1" presetClass="entr" presetSubtype="0" fill="hold" grpId="0" nodeType="afterEffect">
                                  <p:stCondLst>
                                    <p:cond delay="0"/>
                                  </p:stCondLst>
                                  <p:childTnLst>
                                    <p:set>
                                      <p:cBhvr>
                                        <p:cTn id="56" dur="1" fill="hold">
                                          <p:stCondLst>
                                            <p:cond delay="499"/>
                                          </p:stCondLst>
                                        </p:cTn>
                                        <p:tgtEl>
                                          <p:spTgt spid="1485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dissolve">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148483"/>
                                        </p:tgtEl>
                                        <p:attrNameLst>
                                          <p:attrName>style.visibility</p:attrName>
                                        </p:attrNameLst>
                                      </p:cBhvr>
                                      <p:to>
                                        <p:strVal val="visible"/>
                                      </p:to>
                                    </p:set>
                                    <p:animEffect transition="in" filter="slide(fromBottom)">
                                      <p:cBhvr>
                                        <p:cTn id="66" dur="500"/>
                                        <p:tgtEl>
                                          <p:spTgt spid="148483"/>
                                        </p:tgtEl>
                                      </p:cBhvr>
                                    </p:animEffec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499"/>
                                          </p:stCondLst>
                                        </p:cTn>
                                        <p:tgtEl>
                                          <p:spTgt spid="148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animBg="1"/>
      <p:bldP spid="148484" grpId="0" autoUpdateAnimBg="0"/>
      <p:bldP spid="148490" grpId="0" autoUpdateAnimBg="0"/>
      <p:bldP spid="148491" grpId="0" build="p"/>
      <p:bldP spid="148521" grpId="0" animBg="1"/>
      <p:bldP spid="148522" grpId="0" animBg="1"/>
      <p:bldP spid="148523" grpId="0" animBg="1"/>
      <p:bldP spid="148524" grpId="0" autoUpdateAnimBg="0"/>
      <p:bldP spid="82" grpId="0"/>
      <p:bldP spid="8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2" name="Text Box 3"/>
          <p:cNvSpPr txBox="1">
            <a:spLocks noChangeArrowheads="1"/>
          </p:cNvSpPr>
          <p:nvPr/>
        </p:nvSpPr>
        <p:spPr bwMode="auto">
          <a:xfrm>
            <a:off x="2895600" y="16605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43" name="Text Box 4"/>
          <p:cNvSpPr txBox="1">
            <a:spLocks noChangeArrowheads="1"/>
          </p:cNvSpPr>
          <p:nvPr/>
        </p:nvSpPr>
        <p:spPr bwMode="auto">
          <a:xfrm>
            <a:off x="2286000" y="16605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44" name="Text Box 5"/>
          <p:cNvSpPr txBox="1">
            <a:spLocks noChangeArrowheads="1"/>
          </p:cNvSpPr>
          <p:nvPr/>
        </p:nvSpPr>
        <p:spPr bwMode="auto">
          <a:xfrm>
            <a:off x="3581400" y="16605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45" name="Text Box 6"/>
          <p:cNvSpPr txBox="1">
            <a:spLocks noChangeArrowheads="1"/>
          </p:cNvSpPr>
          <p:nvPr/>
        </p:nvSpPr>
        <p:spPr bwMode="auto">
          <a:xfrm>
            <a:off x="2895600" y="21939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46" name="Text Box 7"/>
          <p:cNvSpPr txBox="1">
            <a:spLocks noChangeArrowheads="1"/>
          </p:cNvSpPr>
          <p:nvPr/>
        </p:nvSpPr>
        <p:spPr bwMode="auto">
          <a:xfrm>
            <a:off x="2286000" y="21939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47" name="Text Box 8"/>
          <p:cNvSpPr txBox="1">
            <a:spLocks noChangeArrowheads="1"/>
          </p:cNvSpPr>
          <p:nvPr/>
        </p:nvSpPr>
        <p:spPr bwMode="auto">
          <a:xfrm>
            <a:off x="3581400" y="21939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48" name="Text Box 9"/>
          <p:cNvSpPr txBox="1">
            <a:spLocks noChangeArrowheads="1"/>
          </p:cNvSpPr>
          <p:nvPr/>
        </p:nvSpPr>
        <p:spPr bwMode="auto">
          <a:xfrm>
            <a:off x="4724400" y="16605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49" name="Text Box 10"/>
          <p:cNvSpPr txBox="1">
            <a:spLocks noChangeArrowheads="1"/>
          </p:cNvSpPr>
          <p:nvPr/>
        </p:nvSpPr>
        <p:spPr bwMode="auto">
          <a:xfrm>
            <a:off x="4114800" y="16605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0" name="Text Box 11"/>
          <p:cNvSpPr txBox="1">
            <a:spLocks noChangeArrowheads="1"/>
          </p:cNvSpPr>
          <p:nvPr/>
        </p:nvSpPr>
        <p:spPr bwMode="auto">
          <a:xfrm>
            <a:off x="5410200" y="16605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1" name="Text Box 12"/>
          <p:cNvSpPr txBox="1">
            <a:spLocks noChangeArrowheads="1"/>
          </p:cNvSpPr>
          <p:nvPr/>
        </p:nvSpPr>
        <p:spPr bwMode="auto">
          <a:xfrm>
            <a:off x="4724400" y="21939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2" name="Text Box 13"/>
          <p:cNvSpPr txBox="1">
            <a:spLocks noChangeArrowheads="1"/>
          </p:cNvSpPr>
          <p:nvPr/>
        </p:nvSpPr>
        <p:spPr bwMode="auto">
          <a:xfrm>
            <a:off x="4114800" y="21939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3" name="Text Box 14"/>
          <p:cNvSpPr txBox="1">
            <a:spLocks noChangeArrowheads="1"/>
          </p:cNvSpPr>
          <p:nvPr/>
        </p:nvSpPr>
        <p:spPr bwMode="auto">
          <a:xfrm>
            <a:off x="5410200" y="21939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4" name="Text Box 15"/>
          <p:cNvSpPr txBox="1">
            <a:spLocks noChangeArrowheads="1"/>
          </p:cNvSpPr>
          <p:nvPr/>
        </p:nvSpPr>
        <p:spPr bwMode="auto">
          <a:xfrm>
            <a:off x="2895600" y="27273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5" name="Text Box 16"/>
          <p:cNvSpPr txBox="1">
            <a:spLocks noChangeArrowheads="1"/>
          </p:cNvSpPr>
          <p:nvPr/>
        </p:nvSpPr>
        <p:spPr bwMode="auto">
          <a:xfrm>
            <a:off x="2286000" y="27273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6" name="Text Box 17"/>
          <p:cNvSpPr txBox="1">
            <a:spLocks noChangeArrowheads="1"/>
          </p:cNvSpPr>
          <p:nvPr/>
        </p:nvSpPr>
        <p:spPr bwMode="auto">
          <a:xfrm>
            <a:off x="3581400" y="27273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7" name="Text Box 18"/>
          <p:cNvSpPr txBox="1">
            <a:spLocks noChangeArrowheads="1"/>
          </p:cNvSpPr>
          <p:nvPr/>
        </p:nvSpPr>
        <p:spPr bwMode="auto">
          <a:xfrm>
            <a:off x="2895600" y="32607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8" name="Text Box 19"/>
          <p:cNvSpPr txBox="1">
            <a:spLocks noChangeArrowheads="1"/>
          </p:cNvSpPr>
          <p:nvPr/>
        </p:nvSpPr>
        <p:spPr bwMode="auto">
          <a:xfrm>
            <a:off x="2286000" y="32607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59" name="Text Box 20"/>
          <p:cNvSpPr txBox="1">
            <a:spLocks noChangeArrowheads="1"/>
          </p:cNvSpPr>
          <p:nvPr/>
        </p:nvSpPr>
        <p:spPr bwMode="auto">
          <a:xfrm>
            <a:off x="3581400" y="32607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60" name="Text Box 21"/>
          <p:cNvSpPr txBox="1">
            <a:spLocks noChangeArrowheads="1"/>
          </p:cNvSpPr>
          <p:nvPr/>
        </p:nvSpPr>
        <p:spPr bwMode="auto">
          <a:xfrm>
            <a:off x="4724400" y="27273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61" name="Text Box 22"/>
          <p:cNvSpPr txBox="1">
            <a:spLocks noChangeArrowheads="1"/>
          </p:cNvSpPr>
          <p:nvPr/>
        </p:nvSpPr>
        <p:spPr bwMode="auto">
          <a:xfrm>
            <a:off x="4114800" y="27273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62" name="Text Box 23"/>
          <p:cNvSpPr txBox="1">
            <a:spLocks noChangeArrowheads="1"/>
          </p:cNvSpPr>
          <p:nvPr/>
        </p:nvSpPr>
        <p:spPr bwMode="auto">
          <a:xfrm>
            <a:off x="5410200" y="27273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63" name="Text Box 24"/>
          <p:cNvSpPr txBox="1">
            <a:spLocks noChangeArrowheads="1"/>
          </p:cNvSpPr>
          <p:nvPr/>
        </p:nvSpPr>
        <p:spPr bwMode="auto">
          <a:xfrm>
            <a:off x="4724400" y="32607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64" name="Text Box 25"/>
          <p:cNvSpPr txBox="1">
            <a:spLocks noChangeArrowheads="1"/>
          </p:cNvSpPr>
          <p:nvPr/>
        </p:nvSpPr>
        <p:spPr bwMode="auto">
          <a:xfrm>
            <a:off x="4114800" y="32607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65" name="Text Box 26"/>
          <p:cNvSpPr txBox="1">
            <a:spLocks noChangeArrowheads="1"/>
          </p:cNvSpPr>
          <p:nvPr/>
        </p:nvSpPr>
        <p:spPr bwMode="auto">
          <a:xfrm>
            <a:off x="5410200" y="3260725"/>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000">
                <a:solidFill>
                  <a:srgbClr val="CC3300"/>
                </a:solidFill>
              </a:rPr>
              <a:t>x</a:t>
            </a:r>
          </a:p>
        </p:txBody>
      </p:sp>
      <p:sp>
        <p:nvSpPr>
          <p:cNvPr id="14366" name="Text Box 27"/>
          <p:cNvSpPr txBox="1">
            <a:spLocks noChangeArrowheads="1"/>
          </p:cNvSpPr>
          <p:nvPr/>
        </p:nvSpPr>
        <p:spPr bwMode="auto">
          <a:xfrm>
            <a:off x="6096000" y="1752600"/>
            <a:ext cx="48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600" b="1" i="1">
                <a:solidFill>
                  <a:srgbClr val="CC3300"/>
                </a:solidFill>
                <a:latin typeface="Times New Roman" pitchFamily="18" charset="0"/>
              </a:rPr>
              <a:t>B</a:t>
            </a:r>
            <a:endParaRPr lang="cs-CZ" sz="2000">
              <a:solidFill>
                <a:srgbClr val="CC3300"/>
              </a:solidFill>
            </a:endParaRPr>
          </a:p>
        </p:txBody>
      </p:sp>
      <p:sp>
        <p:nvSpPr>
          <p:cNvPr id="149532" name="Text Box 28"/>
          <p:cNvSpPr txBox="1">
            <a:spLocks noChangeArrowheads="1"/>
          </p:cNvSpPr>
          <p:nvPr/>
        </p:nvSpPr>
        <p:spPr bwMode="auto">
          <a:xfrm>
            <a:off x="1619250" y="3810000"/>
            <a:ext cx="581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a:solidFill>
                  <a:srgbClr val="CC6600"/>
                </a:solidFill>
              </a:rPr>
              <a:t>P</a:t>
            </a:r>
          </a:p>
        </p:txBody>
      </p:sp>
      <p:sp>
        <p:nvSpPr>
          <p:cNvPr id="149533" name="Text Box 29"/>
          <p:cNvSpPr txBox="1">
            <a:spLocks noChangeArrowheads="1"/>
          </p:cNvSpPr>
          <p:nvPr/>
        </p:nvSpPr>
        <p:spPr bwMode="auto">
          <a:xfrm>
            <a:off x="1600200" y="4876800"/>
            <a:ext cx="10048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a:solidFill>
                  <a:srgbClr val="3366FF"/>
                </a:solidFill>
              </a:rPr>
              <a:t>P´</a:t>
            </a:r>
          </a:p>
        </p:txBody>
      </p:sp>
      <p:grpSp>
        <p:nvGrpSpPr>
          <p:cNvPr id="2" name="Group 30"/>
          <p:cNvGrpSpPr>
            <a:grpSpLocks/>
          </p:cNvGrpSpPr>
          <p:nvPr/>
        </p:nvGrpSpPr>
        <p:grpSpPr bwMode="auto">
          <a:xfrm>
            <a:off x="2590800" y="3124200"/>
            <a:ext cx="1981200" cy="228600"/>
            <a:chOff x="1632" y="1968"/>
            <a:chExt cx="1248" cy="144"/>
          </a:xfrm>
        </p:grpSpPr>
        <p:sp>
          <p:nvSpPr>
            <p:cNvPr id="14378" name="Line 31"/>
            <p:cNvSpPr>
              <a:spLocks noChangeShapeType="1"/>
            </p:cNvSpPr>
            <p:nvPr/>
          </p:nvSpPr>
          <p:spPr bwMode="auto">
            <a:xfrm>
              <a:off x="1728" y="2064"/>
              <a:ext cx="1152" cy="0"/>
            </a:xfrm>
            <a:prstGeom prst="line">
              <a:avLst/>
            </a:prstGeom>
            <a:noFill/>
            <a:ln w="2857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79" name="Oval 32"/>
            <p:cNvSpPr>
              <a:spLocks noChangeArrowheads="1"/>
            </p:cNvSpPr>
            <p:nvPr/>
          </p:nvSpPr>
          <p:spPr bwMode="auto">
            <a:xfrm>
              <a:off x="1632" y="1968"/>
              <a:ext cx="144" cy="144"/>
            </a:xfrm>
            <a:prstGeom prst="ellipse">
              <a:avLst/>
            </a:prstGeom>
            <a:solidFill>
              <a:srgbClr val="3366FF"/>
            </a:solidFill>
            <a:ln w="9525">
              <a:solidFill>
                <a:srgbClr val="3366FF"/>
              </a:solidFill>
              <a:round/>
              <a:headEnd/>
              <a:tailEnd/>
            </a:ln>
          </p:spPr>
          <p:txBody>
            <a:bodyPr wrap="none" anchor="ctr"/>
            <a:lstStyle/>
            <a:p>
              <a:endParaRPr lang="cs-CZ"/>
            </a:p>
          </p:txBody>
        </p:sp>
      </p:grpSp>
      <p:sp>
        <p:nvSpPr>
          <p:cNvPr id="149537" name="Freeform 33"/>
          <p:cNvSpPr>
            <a:spLocks/>
          </p:cNvSpPr>
          <p:nvPr/>
        </p:nvSpPr>
        <p:spPr bwMode="auto">
          <a:xfrm>
            <a:off x="2819400" y="2619375"/>
            <a:ext cx="1352550" cy="657225"/>
          </a:xfrm>
          <a:custGeom>
            <a:avLst/>
            <a:gdLst>
              <a:gd name="T0" fmla="*/ 0 w 852"/>
              <a:gd name="T1" fmla="*/ 414 h 414"/>
              <a:gd name="T2" fmla="*/ 156 w 852"/>
              <a:gd name="T3" fmla="*/ 402 h 414"/>
              <a:gd name="T4" fmla="*/ 360 w 852"/>
              <a:gd name="T5" fmla="*/ 348 h 414"/>
              <a:gd name="T6" fmla="*/ 492 w 852"/>
              <a:gd name="T7" fmla="*/ 288 h 414"/>
              <a:gd name="T8" fmla="*/ 612 w 852"/>
              <a:gd name="T9" fmla="*/ 228 h 414"/>
              <a:gd name="T10" fmla="*/ 732 w 852"/>
              <a:gd name="T11" fmla="*/ 132 h 414"/>
              <a:gd name="T12" fmla="*/ 852 w 852"/>
              <a:gd name="T13" fmla="*/ 0 h 414"/>
              <a:gd name="T14" fmla="*/ 0 60000 65536"/>
              <a:gd name="T15" fmla="*/ 0 60000 65536"/>
              <a:gd name="T16" fmla="*/ 0 60000 65536"/>
              <a:gd name="T17" fmla="*/ 0 60000 65536"/>
              <a:gd name="T18" fmla="*/ 0 60000 65536"/>
              <a:gd name="T19" fmla="*/ 0 60000 65536"/>
              <a:gd name="T20" fmla="*/ 0 60000 65536"/>
              <a:gd name="T21" fmla="*/ 0 w 852"/>
              <a:gd name="T22" fmla="*/ 0 h 414"/>
              <a:gd name="T23" fmla="*/ 852 w 852"/>
              <a:gd name="T24" fmla="*/ 414 h 4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2" h="414">
                <a:moveTo>
                  <a:pt x="0" y="414"/>
                </a:moveTo>
                <a:cubicBezTo>
                  <a:pt x="26" y="412"/>
                  <a:pt x="96" y="413"/>
                  <a:pt x="156" y="402"/>
                </a:cubicBezTo>
                <a:cubicBezTo>
                  <a:pt x="216" y="391"/>
                  <a:pt x="304" y="367"/>
                  <a:pt x="360" y="348"/>
                </a:cubicBezTo>
                <a:cubicBezTo>
                  <a:pt x="416" y="329"/>
                  <a:pt x="450" y="308"/>
                  <a:pt x="492" y="288"/>
                </a:cubicBezTo>
                <a:cubicBezTo>
                  <a:pt x="534" y="268"/>
                  <a:pt x="572" y="254"/>
                  <a:pt x="612" y="228"/>
                </a:cubicBezTo>
                <a:cubicBezTo>
                  <a:pt x="652" y="202"/>
                  <a:pt x="692" y="170"/>
                  <a:pt x="732" y="132"/>
                </a:cubicBezTo>
                <a:cubicBezTo>
                  <a:pt x="772" y="94"/>
                  <a:pt x="832" y="22"/>
                  <a:pt x="852" y="0"/>
                </a:cubicBezTo>
              </a:path>
            </a:pathLst>
          </a:custGeom>
          <a:noFill/>
          <a:ln w="19050">
            <a:solidFill>
              <a:srgbClr val="66FF33"/>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9538" name="Text Box 34"/>
          <p:cNvSpPr txBox="1">
            <a:spLocks noChangeArrowheads="1"/>
          </p:cNvSpPr>
          <p:nvPr/>
        </p:nvSpPr>
        <p:spPr bwMode="auto">
          <a:xfrm>
            <a:off x="4648200" y="2819400"/>
            <a:ext cx="38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600" b="1" i="1">
                <a:solidFill>
                  <a:srgbClr val="3366FF"/>
                </a:solidFill>
                <a:latin typeface="Times New Roman" pitchFamily="18" charset="0"/>
              </a:rPr>
              <a:t>v</a:t>
            </a:r>
          </a:p>
        </p:txBody>
      </p:sp>
      <p:grpSp>
        <p:nvGrpSpPr>
          <p:cNvPr id="3" name="Group 35"/>
          <p:cNvGrpSpPr>
            <a:grpSpLocks/>
          </p:cNvGrpSpPr>
          <p:nvPr/>
        </p:nvGrpSpPr>
        <p:grpSpPr bwMode="auto">
          <a:xfrm>
            <a:off x="2743200" y="1066800"/>
            <a:ext cx="565150" cy="2133600"/>
            <a:chOff x="1728" y="672"/>
            <a:chExt cx="356" cy="1344"/>
          </a:xfrm>
        </p:grpSpPr>
        <p:sp>
          <p:nvSpPr>
            <p:cNvPr id="14376" name="Line 36"/>
            <p:cNvSpPr>
              <a:spLocks noChangeShapeType="1"/>
            </p:cNvSpPr>
            <p:nvPr/>
          </p:nvSpPr>
          <p:spPr bwMode="auto">
            <a:xfrm flipV="1">
              <a:off x="1728" y="960"/>
              <a:ext cx="0" cy="1056"/>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77" name="Text Box 37"/>
            <p:cNvSpPr txBox="1">
              <a:spLocks noChangeArrowheads="1"/>
            </p:cNvSpPr>
            <p:nvPr/>
          </p:nvSpPr>
          <p:spPr bwMode="auto">
            <a:xfrm>
              <a:off x="1776" y="672"/>
              <a:ext cx="30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600" b="1" i="1">
                  <a:solidFill>
                    <a:srgbClr val="FFFF66"/>
                  </a:solidFill>
                  <a:latin typeface="Times New Roman" pitchFamily="18" charset="0"/>
                </a:rPr>
                <a:t>F</a:t>
              </a:r>
            </a:p>
          </p:txBody>
        </p:sp>
      </p:grpSp>
      <p:grpSp>
        <p:nvGrpSpPr>
          <p:cNvPr id="4" name="Group 38"/>
          <p:cNvGrpSpPr>
            <a:grpSpLocks/>
          </p:cNvGrpSpPr>
          <p:nvPr/>
        </p:nvGrpSpPr>
        <p:grpSpPr bwMode="auto">
          <a:xfrm>
            <a:off x="2819400" y="4953000"/>
            <a:ext cx="2292350" cy="641350"/>
            <a:chOff x="1776" y="3120"/>
            <a:chExt cx="1444" cy="404"/>
          </a:xfrm>
        </p:grpSpPr>
        <p:sp>
          <p:nvSpPr>
            <p:cNvPr id="14374" name="Line 39"/>
            <p:cNvSpPr>
              <a:spLocks noChangeShapeType="1"/>
            </p:cNvSpPr>
            <p:nvPr/>
          </p:nvSpPr>
          <p:spPr bwMode="auto">
            <a:xfrm>
              <a:off x="1776" y="3312"/>
              <a:ext cx="1152" cy="0"/>
            </a:xfrm>
            <a:prstGeom prst="line">
              <a:avLst/>
            </a:prstGeom>
            <a:noFill/>
            <a:ln w="2857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4375" name="Text Box 40"/>
            <p:cNvSpPr txBox="1">
              <a:spLocks noChangeArrowheads="1"/>
            </p:cNvSpPr>
            <p:nvPr/>
          </p:nvSpPr>
          <p:spPr bwMode="auto">
            <a:xfrm>
              <a:off x="2976" y="3120"/>
              <a:ext cx="24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600" b="1" i="1">
                  <a:solidFill>
                    <a:srgbClr val="3366FF"/>
                  </a:solidFill>
                  <a:latin typeface="Times New Roman" pitchFamily="18" charset="0"/>
                </a:rPr>
                <a:t>v</a:t>
              </a:r>
            </a:p>
          </p:txBody>
        </p:sp>
      </p:grpSp>
      <p:graphicFrame>
        <p:nvGraphicFramePr>
          <p:cNvPr id="149545" name="Object 41"/>
          <p:cNvGraphicFramePr>
            <a:graphicFrameLocks noChangeAspect="1"/>
          </p:cNvGraphicFramePr>
          <p:nvPr/>
        </p:nvGraphicFramePr>
        <p:xfrm>
          <a:off x="2743200" y="3962400"/>
          <a:ext cx="2538413" cy="723900"/>
        </p:xfrm>
        <a:graphic>
          <a:graphicData uri="http://schemas.openxmlformats.org/presentationml/2006/ole">
            <mc:AlternateContent xmlns:mc="http://schemas.openxmlformats.org/markup-compatibility/2006">
              <mc:Choice xmlns:v="urn:schemas-microsoft-com:vml" Requires="v">
                <p:oleObj spid="_x0000_s14545" name="Equation" r:id="rId3" imgW="901440" imgH="253800" progId="Equation.DSMT4">
                  <p:embed/>
                </p:oleObj>
              </mc:Choice>
              <mc:Fallback>
                <p:oleObj name="Equation" r:id="rId3" imgW="901440" imgH="253800" progId="Equation.DSMT4">
                  <p:embed/>
                  <p:pic>
                    <p:nvPicPr>
                      <p:cNvPr id="0" name="Object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962400"/>
                        <a:ext cx="2538413"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546" name="Object 42"/>
          <p:cNvGraphicFramePr>
            <a:graphicFrameLocks noChangeAspect="1"/>
          </p:cNvGraphicFramePr>
          <p:nvPr/>
        </p:nvGraphicFramePr>
        <p:xfrm>
          <a:off x="2819400" y="5638800"/>
          <a:ext cx="1681163" cy="723900"/>
        </p:xfrm>
        <a:graphic>
          <a:graphicData uri="http://schemas.openxmlformats.org/presentationml/2006/ole">
            <mc:AlternateContent xmlns:mc="http://schemas.openxmlformats.org/markup-compatibility/2006">
              <mc:Choice xmlns:v="urn:schemas-microsoft-com:vml" Requires="v">
                <p:oleObj spid="_x0000_s14546" name="Rovnice" r:id="rId5" imgW="596880" imgH="253800" progId="Equation.3">
                  <p:embed/>
                </p:oleObj>
              </mc:Choice>
              <mc:Fallback>
                <p:oleObj name="Rovnice" r:id="rId5" imgW="596880" imgH="253800" progId="Equation.3">
                  <p:embed/>
                  <p:pic>
                    <p:nvPicPr>
                      <p:cNvPr id="0" name="Object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638800"/>
                        <a:ext cx="1681163"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547" name="Object 43"/>
          <p:cNvGraphicFramePr>
            <a:graphicFrameLocks noChangeAspect="1"/>
          </p:cNvGraphicFramePr>
          <p:nvPr/>
        </p:nvGraphicFramePr>
        <p:xfrm>
          <a:off x="5113338" y="5646738"/>
          <a:ext cx="2627312" cy="774700"/>
        </p:xfrm>
        <a:graphic>
          <a:graphicData uri="http://schemas.openxmlformats.org/presentationml/2006/ole">
            <mc:AlternateContent xmlns:mc="http://schemas.openxmlformats.org/markup-compatibility/2006">
              <mc:Choice xmlns:v="urn:schemas-microsoft-com:vml" Requires="v">
                <p:oleObj spid="_x0000_s14547" name="Equation" r:id="rId7" imgW="787320" imgH="228600" progId="Equation.DSMT4">
                  <p:embed/>
                </p:oleObj>
              </mc:Choice>
              <mc:Fallback>
                <p:oleObj name="Equation" r:id="rId7" imgW="787320" imgH="228600" progId="Equation.DSMT4">
                  <p:embed/>
                  <p:pic>
                    <p:nvPicPr>
                      <p:cNvPr id="0" name="Object 4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3338" y="5646738"/>
                        <a:ext cx="2627312" cy="774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Nadpis 6"/>
          <p:cNvSpPr>
            <a:spLocks noGrp="1"/>
          </p:cNvSpPr>
          <p:nvPr>
            <p:ph type="title"/>
          </p:nvPr>
        </p:nvSpPr>
        <p:spPr>
          <a:xfrm>
            <a:off x="457200" y="6524"/>
            <a:ext cx="8229600" cy="1143000"/>
          </a:xfrm>
        </p:spPr>
        <p:txBody>
          <a:bodyPr/>
          <a:lstStyle/>
          <a:p>
            <a:r>
              <a:rPr lang="cs-CZ" dirty="0"/>
              <a:t>elektřina, magnetismus a relativita</a:t>
            </a:r>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0-#ppt_w/2"/>
                                          </p:val>
                                        </p:tav>
                                        <p:tav tm="100000">
                                          <p:val>
                                            <p:strVal val="#ppt_x"/>
                                          </p:val>
                                        </p:tav>
                                      </p:tavLst>
                                    </p:anim>
                                    <p:anim calcmode="lin" valueType="num">
                                      <p:cBhvr additive="base">
                                        <p:cTn id="8" dur="50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499"/>
                                          </p:stCondLst>
                                        </p:cTn>
                                        <p:tgtEl>
                                          <p:spTgt spid="14953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par>
                          <p:cTn id="17" fill="hold" nodeType="afterGroup">
                            <p:stCondLst>
                              <p:cond delay="500"/>
                            </p:stCondLst>
                            <p:childTnLst>
                              <p:par>
                                <p:cTn id="18" presetID="22" presetClass="entr" presetSubtype="4" fill="hold" grpId="0" nodeType="afterEffect">
                                  <p:stCondLst>
                                    <p:cond delay="1000"/>
                                  </p:stCondLst>
                                  <p:childTnLst>
                                    <p:set>
                                      <p:cBhvr>
                                        <p:cTn id="19" dur="1" fill="hold">
                                          <p:stCondLst>
                                            <p:cond delay="0"/>
                                          </p:stCondLst>
                                        </p:cTn>
                                        <p:tgtEl>
                                          <p:spTgt spid="149537"/>
                                        </p:tgtEl>
                                        <p:attrNameLst>
                                          <p:attrName>style.visibility</p:attrName>
                                        </p:attrNameLst>
                                      </p:cBhvr>
                                      <p:to>
                                        <p:strVal val="visible"/>
                                      </p:to>
                                    </p:set>
                                    <p:animEffect transition="in" filter="wipe(down)">
                                      <p:cBhvr>
                                        <p:cTn id="20" dur="500"/>
                                        <p:tgtEl>
                                          <p:spTgt spid="14953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4953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499"/>
                                          </p:stCondLst>
                                        </p:cTn>
                                        <p:tgtEl>
                                          <p:spTgt spid="149545"/>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49533"/>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nodeType="afterEffect">
                                  <p:stCondLst>
                                    <p:cond delay="0"/>
                                  </p:stCondLst>
                                  <p:childTnLst>
                                    <p:set>
                                      <p:cBhvr>
                                        <p:cTn id="35" dur="1" fill="hold">
                                          <p:stCondLst>
                                            <p:cond delay="499"/>
                                          </p:stCondLst>
                                        </p:cTn>
                                        <p:tgtEl>
                                          <p:spTgt spid="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14954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499"/>
                                          </p:stCondLst>
                                        </p:cTn>
                                        <p:tgtEl>
                                          <p:spTgt spid="1495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32" grpId="0" autoUpdateAnimBg="0"/>
      <p:bldP spid="149533" grpId="0" autoUpdateAnimBg="0"/>
      <p:bldP spid="149537" grpId="0" animBg="1"/>
      <p:bldP spid="149538"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80728"/>
            <a:ext cx="3098800" cy="23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798303"/>
            <a:ext cx="2912160" cy="27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pole elektrického proudu</a:t>
            </a:r>
            <a:endParaRPr lang="en-GB" dirty="0"/>
          </a:p>
        </p:txBody>
      </p:sp>
      <p:grpSp>
        <p:nvGrpSpPr>
          <p:cNvPr id="4" name="Skupina 3"/>
          <p:cNvGrpSpPr/>
          <p:nvPr/>
        </p:nvGrpSpPr>
        <p:grpSpPr>
          <a:xfrm>
            <a:off x="611188" y="3443858"/>
            <a:ext cx="3096716" cy="1656184"/>
            <a:chOff x="611188" y="3717032"/>
            <a:chExt cx="3096716" cy="1656184"/>
          </a:xfrm>
        </p:grpSpPr>
        <p:sp>
          <p:nvSpPr>
            <p:cNvPr id="64521" name="Text Box 9"/>
            <p:cNvSpPr txBox="1">
              <a:spLocks noChangeArrowheads="1"/>
            </p:cNvSpPr>
            <p:nvPr/>
          </p:nvSpPr>
          <p:spPr bwMode="auto">
            <a:xfrm>
              <a:off x="611188" y="4916016"/>
              <a:ext cx="255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a:solidFill>
                    <a:schemeClr val="tx1">
                      <a:lumMod val="75000"/>
                      <a:lumOff val="25000"/>
                    </a:schemeClr>
                  </a:solidFill>
                  <a:latin typeface="+mn-lt"/>
                </a:rPr>
                <a:t>Coulombův zákon</a:t>
              </a:r>
            </a:p>
          </p:txBody>
        </p:sp>
        <mc:AlternateContent xmlns:mc="http://schemas.openxmlformats.org/markup-compatibility/2006" xmlns:a14="http://schemas.microsoft.com/office/drawing/2010/main">
          <mc:Choice Requires="a14">
            <p:sp>
              <p:nvSpPr>
                <p:cNvPr id="16" name="Obdélník 15"/>
                <p:cNvSpPr/>
                <p:nvPr/>
              </p:nvSpPr>
              <p:spPr>
                <a:xfrm>
                  <a:off x="611560" y="3717032"/>
                  <a:ext cx="3096344" cy="120225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cs-CZ" sz="3600" b="0" i="0" smtClean="0">
                            <a:solidFill>
                              <a:schemeClr val="tx1">
                                <a:lumMod val="75000"/>
                                <a:lumOff val="25000"/>
                              </a:schemeClr>
                            </a:solidFill>
                            <a:latin typeface="Cambria Math"/>
                            <a:ea typeface="Cambria Math"/>
                          </a:rPr>
                          <m:t>d</m:t>
                        </m:r>
                        <m:acc>
                          <m:accPr>
                            <m:chr m:val="⃗"/>
                            <m:ctrlPr>
                              <a:rPr lang="cs-CZ" sz="3600" b="0" i="1" smtClean="0">
                                <a:solidFill>
                                  <a:schemeClr val="tx1">
                                    <a:lumMod val="75000"/>
                                    <a:lumOff val="25000"/>
                                  </a:schemeClr>
                                </a:solidFill>
                                <a:latin typeface="Cambria Math"/>
                                <a:ea typeface="Cambria Math"/>
                              </a:rPr>
                            </m:ctrlPr>
                          </m:accPr>
                          <m:e>
                            <m:r>
                              <a:rPr lang="cs-CZ" sz="3600" b="0" i="1" smtClean="0">
                                <a:solidFill>
                                  <a:schemeClr val="tx1">
                                    <a:lumMod val="75000"/>
                                    <a:lumOff val="25000"/>
                                  </a:schemeClr>
                                </a:solidFill>
                                <a:latin typeface="Cambria Math"/>
                                <a:ea typeface="Cambria Math"/>
                              </a:rPr>
                              <m:t>𝐸</m:t>
                            </m:r>
                          </m:e>
                        </m:acc>
                        <m:r>
                          <a:rPr lang="cs-CZ" sz="3600" b="0" i="1" smtClean="0">
                            <a:solidFill>
                              <a:schemeClr val="tx1">
                                <a:lumMod val="75000"/>
                                <a:lumOff val="25000"/>
                              </a:schemeClr>
                            </a:solidFill>
                            <a:latin typeface="Cambria Math"/>
                            <a:ea typeface="Cambria Math"/>
                          </a:rPr>
                          <m:t>=</m:t>
                        </m:r>
                        <m:f>
                          <m:fPr>
                            <m:ctrlPr>
                              <a:rPr lang="en-GB" sz="3200" i="1">
                                <a:solidFill>
                                  <a:schemeClr val="tx1">
                                    <a:lumMod val="75000"/>
                                    <a:lumOff val="25000"/>
                                  </a:schemeClr>
                                </a:solidFill>
                                <a:latin typeface="Cambria Math"/>
                              </a:rPr>
                            </m:ctrlPr>
                          </m:fPr>
                          <m:num>
                            <m:r>
                              <a:rPr lang="en-GB" sz="3200" i="1">
                                <a:solidFill>
                                  <a:schemeClr val="tx1">
                                    <a:lumMod val="75000"/>
                                    <a:lumOff val="25000"/>
                                  </a:schemeClr>
                                </a:solidFill>
                                <a:latin typeface="Cambria Math"/>
                              </a:rPr>
                              <m:t>1</m:t>
                            </m:r>
                          </m:num>
                          <m:den>
                            <m:r>
                              <a:rPr lang="en-GB" sz="3200" i="1">
                                <a:solidFill>
                                  <a:schemeClr val="tx1">
                                    <a:lumMod val="75000"/>
                                    <a:lumOff val="25000"/>
                                  </a:schemeClr>
                                </a:solidFill>
                                <a:latin typeface="Cambria Math"/>
                              </a:rPr>
                              <m:t>4</m:t>
                            </m:r>
                            <m:r>
                              <a:rPr lang="en-GB" sz="3200" i="1">
                                <a:solidFill>
                                  <a:schemeClr val="tx1">
                                    <a:lumMod val="75000"/>
                                    <a:lumOff val="25000"/>
                                  </a:schemeClr>
                                </a:solidFill>
                                <a:latin typeface="Cambria Math"/>
                                <a:ea typeface="Cambria Math"/>
                              </a:rPr>
                              <m:t>𝜋</m:t>
                            </m:r>
                            <m:sSub>
                              <m:sSubPr>
                                <m:ctrlPr>
                                  <a:rPr lang="en-GB" sz="3200" i="1">
                                    <a:solidFill>
                                      <a:schemeClr val="tx1">
                                        <a:lumMod val="75000"/>
                                        <a:lumOff val="25000"/>
                                      </a:schemeClr>
                                    </a:solidFill>
                                    <a:latin typeface="Cambria Math"/>
                                    <a:ea typeface="Cambria Math"/>
                                  </a:rPr>
                                </m:ctrlPr>
                              </m:sSubPr>
                              <m:e>
                                <m:r>
                                  <a:rPr lang="en-GB" sz="3200" i="1">
                                    <a:solidFill>
                                      <a:schemeClr val="tx1">
                                        <a:lumMod val="75000"/>
                                        <a:lumOff val="25000"/>
                                      </a:schemeClr>
                                    </a:solidFill>
                                    <a:latin typeface="Cambria Math"/>
                                    <a:ea typeface="Cambria Math"/>
                                  </a:rPr>
                                  <m:t>𝜀</m:t>
                                </m:r>
                              </m:e>
                              <m:sub>
                                <m:r>
                                  <a:rPr lang="en-GB" sz="3200" i="1">
                                    <a:solidFill>
                                      <a:schemeClr val="tx1">
                                        <a:lumMod val="75000"/>
                                        <a:lumOff val="25000"/>
                                      </a:schemeClr>
                                    </a:solidFill>
                                    <a:latin typeface="Cambria Math"/>
                                    <a:ea typeface="Cambria Math"/>
                                  </a:rPr>
                                  <m:t>0</m:t>
                                </m:r>
                              </m:sub>
                            </m:sSub>
                          </m:den>
                        </m:f>
                        <m:f>
                          <m:fPr>
                            <m:ctrlPr>
                              <a:rPr lang="cs-CZ" sz="3200" i="1">
                                <a:solidFill>
                                  <a:schemeClr val="tx1">
                                    <a:lumMod val="75000"/>
                                    <a:lumOff val="25000"/>
                                  </a:schemeClr>
                                </a:solidFill>
                                <a:latin typeface="Cambria Math"/>
                              </a:rPr>
                            </m:ctrlPr>
                          </m:fPr>
                          <m:num>
                            <m:r>
                              <m:rPr>
                                <m:nor/>
                              </m:rPr>
                              <a:rPr lang="cs-CZ" sz="3200" b="0" i="0" smtClean="0">
                                <a:solidFill>
                                  <a:schemeClr val="tx1">
                                    <a:lumMod val="75000"/>
                                    <a:lumOff val="25000"/>
                                  </a:schemeClr>
                                </a:solidFill>
                                <a:latin typeface="Cambria Math"/>
                              </a:rPr>
                              <m:t>d</m:t>
                            </m:r>
                            <m:r>
                              <a:rPr lang="cs-CZ" sz="3200" b="0" i="1" smtClean="0">
                                <a:solidFill>
                                  <a:schemeClr val="tx1">
                                    <a:lumMod val="75000"/>
                                    <a:lumOff val="25000"/>
                                  </a:schemeClr>
                                </a:solidFill>
                                <a:latin typeface="Cambria Math"/>
                              </a:rPr>
                              <m:t>𝑄</m:t>
                            </m:r>
                          </m:num>
                          <m:den>
                            <m:sSubSup>
                              <m:sSubSupPr>
                                <m:ctrlPr>
                                  <a:rPr lang="cs-CZ" sz="3200" i="1">
                                    <a:solidFill>
                                      <a:schemeClr val="tx1">
                                        <a:lumMod val="75000"/>
                                        <a:lumOff val="25000"/>
                                      </a:schemeClr>
                                    </a:solidFill>
                                    <a:latin typeface="Cambria Math"/>
                                  </a:rPr>
                                </m:ctrlPr>
                              </m:sSubSupPr>
                              <m:e>
                                <m:r>
                                  <a:rPr lang="cs-CZ" sz="3200" b="0" i="1" smtClean="0">
                                    <a:solidFill>
                                      <a:schemeClr val="tx1">
                                        <a:lumMod val="75000"/>
                                        <a:lumOff val="25000"/>
                                      </a:schemeClr>
                                    </a:solidFill>
                                    <a:latin typeface="Cambria Math"/>
                                  </a:rPr>
                                  <m:t>𝑟</m:t>
                                </m:r>
                              </m:e>
                              <m:sub/>
                              <m:sup>
                                <m:r>
                                  <a:rPr lang="cs-CZ" sz="3200" i="1">
                                    <a:solidFill>
                                      <a:schemeClr val="tx1">
                                        <a:lumMod val="75000"/>
                                        <a:lumOff val="25000"/>
                                      </a:schemeClr>
                                    </a:solidFill>
                                    <a:latin typeface="Cambria Math"/>
                                  </a:rPr>
                                  <m:t>3</m:t>
                                </m:r>
                              </m:sup>
                            </m:sSubSup>
                          </m:den>
                        </m:f>
                        <m:acc>
                          <m:accPr>
                            <m:chr m:val="⃗"/>
                            <m:ctrlPr>
                              <a:rPr lang="cs-CZ" sz="3200" i="1">
                                <a:solidFill>
                                  <a:schemeClr val="tx1">
                                    <a:lumMod val="75000"/>
                                    <a:lumOff val="25000"/>
                                  </a:schemeClr>
                                </a:solidFill>
                                <a:latin typeface="Cambria Math"/>
                              </a:rPr>
                            </m:ctrlPr>
                          </m:accPr>
                          <m:e>
                            <m:r>
                              <a:rPr lang="cs-CZ" sz="3200" i="1">
                                <a:solidFill>
                                  <a:schemeClr val="tx1">
                                    <a:lumMod val="75000"/>
                                    <a:lumOff val="25000"/>
                                  </a:schemeClr>
                                </a:solidFill>
                                <a:latin typeface="Cambria Math"/>
                              </a:rPr>
                              <m:t>𝑟</m:t>
                            </m:r>
                          </m:e>
                        </m:acc>
                      </m:oMath>
                    </m:oMathPara>
                  </a14:m>
                  <a:endParaRPr lang="en-GB" sz="3200" dirty="0"/>
                </a:p>
              </p:txBody>
            </p:sp>
          </mc:Choice>
          <mc:Fallback xmlns="">
            <p:sp>
              <p:nvSpPr>
                <p:cNvPr id="16" name="Obdélník 15"/>
                <p:cNvSpPr>
                  <a:spLocks noRot="1" noChangeAspect="1" noMove="1" noResize="1" noEditPoints="1" noAdjustHandles="1" noChangeArrowheads="1" noChangeShapeType="1" noTextEdit="1"/>
                </p:cNvSpPr>
                <p:nvPr/>
              </p:nvSpPr>
              <p:spPr>
                <a:xfrm>
                  <a:off x="611560" y="3717032"/>
                  <a:ext cx="3096344" cy="1202252"/>
                </a:xfrm>
                <a:prstGeom prst="rect">
                  <a:avLst/>
                </a:prstGeom>
                <a:blipFill rotWithShape="1">
                  <a:blip r:embed="rId4"/>
                  <a:stretch>
                    <a:fillRect/>
                  </a:stretch>
                </a:blipFill>
              </p:spPr>
              <p:txBody>
                <a:bodyPr/>
                <a:lstStyle/>
                <a:p>
                  <a:r>
                    <a:rPr lang="en-GB">
                      <a:noFill/>
                    </a:rPr>
                    <a:t> </a:t>
                  </a:r>
                </a:p>
              </p:txBody>
            </p:sp>
          </mc:Fallback>
        </mc:AlternateContent>
      </p:grpSp>
      <p:grpSp>
        <p:nvGrpSpPr>
          <p:cNvPr id="3" name="Skupina 2"/>
          <p:cNvGrpSpPr/>
          <p:nvPr/>
        </p:nvGrpSpPr>
        <p:grpSpPr>
          <a:xfrm>
            <a:off x="4788024" y="3429000"/>
            <a:ext cx="3399930" cy="1658367"/>
            <a:chOff x="4788024" y="3702174"/>
            <a:chExt cx="3399930" cy="1658367"/>
          </a:xfrm>
        </p:grpSpPr>
        <p:sp>
          <p:nvSpPr>
            <p:cNvPr id="64522" name="Text Box 10"/>
            <p:cNvSpPr txBox="1">
              <a:spLocks noChangeArrowheads="1"/>
            </p:cNvSpPr>
            <p:nvPr/>
          </p:nvSpPr>
          <p:spPr bwMode="auto">
            <a:xfrm>
              <a:off x="4792216" y="4898876"/>
              <a:ext cx="3395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err="1">
                  <a:solidFill>
                    <a:schemeClr val="tx1">
                      <a:lumMod val="75000"/>
                      <a:lumOff val="25000"/>
                    </a:schemeClr>
                  </a:solidFill>
                  <a:latin typeface="+mn-lt"/>
                </a:rPr>
                <a:t>Biotův</a:t>
              </a:r>
              <a:r>
                <a:rPr lang="cs-CZ" sz="2400" dirty="0">
                  <a:solidFill>
                    <a:schemeClr val="tx1">
                      <a:lumMod val="75000"/>
                      <a:lumOff val="25000"/>
                    </a:schemeClr>
                  </a:solidFill>
                  <a:latin typeface="+mn-lt"/>
                </a:rPr>
                <a:t> </a:t>
              </a:r>
              <a:r>
                <a:rPr lang="cs-CZ" sz="2400" dirty="0" smtClean="0">
                  <a:solidFill>
                    <a:schemeClr val="tx1">
                      <a:lumMod val="75000"/>
                      <a:lumOff val="25000"/>
                    </a:schemeClr>
                  </a:solidFill>
                  <a:latin typeface="+mn-lt"/>
                </a:rPr>
                <a:t>– </a:t>
              </a:r>
              <a:r>
                <a:rPr lang="cs-CZ" sz="2400" dirty="0" err="1" smtClean="0">
                  <a:solidFill>
                    <a:schemeClr val="tx1">
                      <a:lumMod val="75000"/>
                      <a:lumOff val="25000"/>
                    </a:schemeClr>
                  </a:solidFill>
                  <a:latin typeface="+mn-lt"/>
                </a:rPr>
                <a:t>Savartův</a:t>
              </a:r>
              <a:r>
                <a:rPr lang="cs-CZ" sz="2400" dirty="0" smtClean="0">
                  <a:solidFill>
                    <a:schemeClr val="tx1">
                      <a:lumMod val="75000"/>
                      <a:lumOff val="25000"/>
                    </a:schemeClr>
                  </a:solidFill>
                  <a:latin typeface="+mn-lt"/>
                </a:rPr>
                <a:t> </a:t>
              </a:r>
              <a:r>
                <a:rPr lang="cs-CZ" sz="2400" dirty="0">
                  <a:solidFill>
                    <a:schemeClr val="tx1">
                      <a:lumMod val="75000"/>
                      <a:lumOff val="25000"/>
                    </a:schemeClr>
                  </a:solidFill>
                  <a:latin typeface="+mn-lt"/>
                </a:rPr>
                <a:t>zákon</a:t>
              </a:r>
            </a:p>
          </p:txBody>
        </p:sp>
        <mc:AlternateContent xmlns:mc="http://schemas.openxmlformats.org/markup-compatibility/2006" xmlns:a14="http://schemas.microsoft.com/office/drawing/2010/main">
          <mc:Choice Requires="a14">
            <p:sp>
              <p:nvSpPr>
                <p:cNvPr id="18" name="Obdélník 17"/>
                <p:cNvSpPr/>
                <p:nvPr/>
              </p:nvSpPr>
              <p:spPr>
                <a:xfrm>
                  <a:off x="4788024" y="3702174"/>
                  <a:ext cx="3168352" cy="1235595"/>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14:m>
                    <m:oMathPara xmlns:m="http://schemas.openxmlformats.org/officeDocument/2006/math">
                      <m:oMathParaPr>
                        <m:jc m:val="left"/>
                      </m:oMathParaPr>
                      <m:oMath xmlns:m="http://schemas.openxmlformats.org/officeDocument/2006/math">
                        <m:r>
                          <m:rPr>
                            <m:nor/>
                          </m:rPr>
                          <a:rPr lang="cs-CZ" sz="3600" b="0" i="0" smtClean="0">
                            <a:solidFill>
                              <a:schemeClr val="tx1">
                                <a:lumMod val="75000"/>
                                <a:lumOff val="25000"/>
                              </a:schemeClr>
                            </a:solidFill>
                            <a:latin typeface="Cambria Math"/>
                            <a:ea typeface="Cambria Math"/>
                          </a:rPr>
                          <m:t>d</m:t>
                        </m:r>
                        <m:acc>
                          <m:accPr>
                            <m:chr m:val="⃗"/>
                            <m:ctrlPr>
                              <a:rPr lang="cs-CZ" sz="3600" b="0" i="1" smtClean="0">
                                <a:solidFill>
                                  <a:schemeClr val="tx1">
                                    <a:lumMod val="75000"/>
                                    <a:lumOff val="25000"/>
                                  </a:schemeClr>
                                </a:solidFill>
                                <a:latin typeface="Cambria Math"/>
                                <a:ea typeface="Cambria Math"/>
                              </a:rPr>
                            </m:ctrlPr>
                          </m:accPr>
                          <m:e>
                            <m:r>
                              <a:rPr lang="cs-CZ" sz="3600" b="0" i="1" smtClean="0">
                                <a:solidFill>
                                  <a:schemeClr val="tx1">
                                    <a:lumMod val="75000"/>
                                    <a:lumOff val="25000"/>
                                  </a:schemeClr>
                                </a:solidFill>
                                <a:latin typeface="Cambria Math"/>
                                <a:ea typeface="Cambria Math"/>
                              </a:rPr>
                              <m:t>𝐵</m:t>
                            </m:r>
                          </m:e>
                        </m:acc>
                        <m:r>
                          <a:rPr lang="cs-CZ" sz="3600" b="0" i="1" smtClean="0">
                            <a:solidFill>
                              <a:schemeClr val="tx1">
                                <a:lumMod val="75000"/>
                                <a:lumOff val="25000"/>
                              </a:schemeClr>
                            </a:solidFill>
                            <a:latin typeface="Cambria Math"/>
                            <a:ea typeface="Cambria Math"/>
                          </a:rPr>
                          <m:t>=</m:t>
                        </m:r>
                        <m:f>
                          <m:fPr>
                            <m:ctrlPr>
                              <a:rPr lang="en-GB" sz="3200" i="1">
                                <a:solidFill>
                                  <a:schemeClr val="tx1">
                                    <a:lumMod val="75000"/>
                                    <a:lumOff val="25000"/>
                                  </a:schemeClr>
                                </a:solidFill>
                                <a:latin typeface="Cambria Math"/>
                              </a:rPr>
                            </m:ctrlPr>
                          </m:fPr>
                          <m:num>
                            <m:sSub>
                              <m:sSubPr>
                                <m:ctrlPr>
                                  <a:rPr lang="en-GB" sz="3200" i="1" smtClean="0">
                                    <a:solidFill>
                                      <a:schemeClr val="tx1">
                                        <a:lumMod val="75000"/>
                                        <a:lumOff val="25000"/>
                                      </a:schemeClr>
                                    </a:solidFill>
                                    <a:latin typeface="Cambria Math"/>
                                  </a:rPr>
                                </m:ctrlPr>
                              </m:sSubPr>
                              <m:e>
                                <m:r>
                                  <a:rPr lang="en-GB" sz="3200" i="1" smtClean="0">
                                    <a:solidFill>
                                      <a:schemeClr val="tx1">
                                        <a:lumMod val="75000"/>
                                        <a:lumOff val="25000"/>
                                      </a:schemeClr>
                                    </a:solidFill>
                                    <a:latin typeface="Cambria Math"/>
                                    <a:ea typeface="Cambria Math"/>
                                  </a:rPr>
                                  <m:t>𝜇</m:t>
                                </m:r>
                              </m:e>
                              <m:sub>
                                <m:r>
                                  <a:rPr lang="en-GB" sz="3200" b="0" i="1" smtClean="0">
                                    <a:solidFill>
                                      <a:schemeClr val="tx1">
                                        <a:lumMod val="75000"/>
                                        <a:lumOff val="25000"/>
                                      </a:schemeClr>
                                    </a:solidFill>
                                    <a:latin typeface="Cambria Math"/>
                                  </a:rPr>
                                  <m:t>0</m:t>
                                </m:r>
                              </m:sub>
                            </m:sSub>
                          </m:num>
                          <m:den>
                            <m:r>
                              <a:rPr lang="en-GB" sz="3200" i="1">
                                <a:solidFill>
                                  <a:schemeClr val="tx1">
                                    <a:lumMod val="75000"/>
                                    <a:lumOff val="25000"/>
                                  </a:schemeClr>
                                </a:solidFill>
                                <a:latin typeface="Cambria Math"/>
                              </a:rPr>
                              <m:t>4</m:t>
                            </m:r>
                            <m:r>
                              <a:rPr lang="en-GB" sz="3200" i="1">
                                <a:solidFill>
                                  <a:schemeClr val="tx1">
                                    <a:lumMod val="75000"/>
                                    <a:lumOff val="25000"/>
                                  </a:schemeClr>
                                </a:solidFill>
                                <a:latin typeface="Cambria Math"/>
                                <a:ea typeface="Cambria Math"/>
                              </a:rPr>
                              <m:t>𝜋</m:t>
                            </m:r>
                          </m:den>
                        </m:f>
                        <m:f>
                          <m:fPr>
                            <m:ctrlPr>
                              <a:rPr lang="cs-CZ" sz="3200" i="1">
                                <a:solidFill>
                                  <a:schemeClr val="tx1">
                                    <a:lumMod val="75000"/>
                                    <a:lumOff val="25000"/>
                                  </a:schemeClr>
                                </a:solidFill>
                                <a:latin typeface="Cambria Math"/>
                              </a:rPr>
                            </m:ctrlPr>
                          </m:fPr>
                          <m:num>
                            <m:r>
                              <m:rPr>
                                <m:nor/>
                              </m:rPr>
                              <a:rPr lang="cs-CZ" sz="3200" b="0" i="0" smtClean="0">
                                <a:solidFill>
                                  <a:schemeClr val="tx1">
                                    <a:lumMod val="75000"/>
                                    <a:lumOff val="25000"/>
                                  </a:schemeClr>
                                </a:solidFill>
                                <a:latin typeface="Cambria Math"/>
                              </a:rPr>
                              <m:t>Id</m:t>
                            </m:r>
                            <m:acc>
                              <m:accPr>
                                <m:chr m:val="⃗"/>
                                <m:ctrlPr>
                                  <a:rPr lang="cs-CZ" sz="3200" i="1">
                                    <a:solidFill>
                                      <a:schemeClr val="tx1">
                                        <a:lumMod val="75000"/>
                                        <a:lumOff val="25000"/>
                                      </a:schemeClr>
                                    </a:solidFill>
                                    <a:latin typeface="Cambria Math"/>
                                  </a:rPr>
                                </m:ctrlPr>
                              </m:accPr>
                              <m:e>
                                <m:r>
                                  <a:rPr lang="cs-CZ" sz="3200" b="0" i="1" smtClean="0">
                                    <a:solidFill>
                                      <a:schemeClr val="tx1">
                                        <a:lumMod val="75000"/>
                                        <a:lumOff val="25000"/>
                                      </a:schemeClr>
                                    </a:solidFill>
                                    <a:latin typeface="Cambria Math"/>
                                  </a:rPr>
                                  <m:t>𝑠</m:t>
                                </m:r>
                              </m:e>
                            </m:acc>
                            <m:r>
                              <a:rPr lang="cs-CZ" sz="3200" b="0" i="1" smtClean="0">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rPr>
                                </m:ctrlPr>
                              </m:accPr>
                              <m:e>
                                <m:r>
                                  <a:rPr lang="cs-CZ" sz="3200" i="1">
                                    <a:solidFill>
                                      <a:schemeClr val="tx1">
                                        <a:lumMod val="75000"/>
                                        <a:lumOff val="25000"/>
                                      </a:schemeClr>
                                    </a:solidFill>
                                    <a:latin typeface="Cambria Math"/>
                                  </a:rPr>
                                  <m:t>𝑟</m:t>
                                </m:r>
                              </m:e>
                            </m:acc>
                          </m:num>
                          <m:den>
                            <m:sSubSup>
                              <m:sSubSupPr>
                                <m:ctrlPr>
                                  <a:rPr lang="cs-CZ" sz="3200" i="1">
                                    <a:solidFill>
                                      <a:schemeClr val="tx1">
                                        <a:lumMod val="75000"/>
                                        <a:lumOff val="25000"/>
                                      </a:schemeClr>
                                    </a:solidFill>
                                    <a:latin typeface="Cambria Math"/>
                                  </a:rPr>
                                </m:ctrlPr>
                              </m:sSubSupPr>
                              <m:e>
                                <m:r>
                                  <a:rPr lang="cs-CZ" sz="3200" b="0" i="1" smtClean="0">
                                    <a:solidFill>
                                      <a:schemeClr val="tx1">
                                        <a:lumMod val="75000"/>
                                        <a:lumOff val="25000"/>
                                      </a:schemeClr>
                                    </a:solidFill>
                                    <a:latin typeface="Cambria Math"/>
                                  </a:rPr>
                                  <m:t>𝑟</m:t>
                                </m:r>
                              </m:e>
                              <m:sub/>
                              <m:sup>
                                <m:r>
                                  <a:rPr lang="cs-CZ" sz="3200" i="1">
                                    <a:solidFill>
                                      <a:schemeClr val="tx1">
                                        <a:lumMod val="75000"/>
                                        <a:lumOff val="25000"/>
                                      </a:schemeClr>
                                    </a:solidFill>
                                    <a:latin typeface="Cambria Math"/>
                                  </a:rPr>
                                  <m:t>3</m:t>
                                </m:r>
                              </m:sup>
                            </m:sSubSup>
                          </m:den>
                        </m:f>
                      </m:oMath>
                    </m:oMathPara>
                  </a14:m>
                  <a:endParaRPr lang="en-GB" sz="3200" dirty="0"/>
                </a:p>
              </p:txBody>
            </p:sp>
          </mc:Choice>
          <mc:Fallback xmlns="">
            <p:sp>
              <p:nvSpPr>
                <p:cNvPr id="18" name="Obdélník 17"/>
                <p:cNvSpPr>
                  <a:spLocks noRot="1" noChangeAspect="1" noMove="1" noResize="1" noEditPoints="1" noAdjustHandles="1" noChangeArrowheads="1" noChangeShapeType="1" noTextEdit="1"/>
                </p:cNvSpPr>
                <p:nvPr/>
              </p:nvSpPr>
              <p:spPr>
                <a:xfrm>
                  <a:off x="4788024" y="3702174"/>
                  <a:ext cx="3168352" cy="1235595"/>
                </a:xfrm>
                <a:prstGeom prst="rect">
                  <a:avLst/>
                </a:prstGeom>
                <a:blipFill rotWithShape="1">
                  <a:blip r:embed="rId5"/>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 name="Obdélník 4"/>
              <p:cNvSpPr/>
              <p:nvPr/>
            </p:nvSpPr>
            <p:spPr>
              <a:xfrm>
                <a:off x="611560" y="5373216"/>
                <a:ext cx="3017621"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4400" i="1" smtClean="0">
                              <a:solidFill>
                                <a:schemeClr val="accent1">
                                  <a:lumMod val="50000"/>
                                </a:schemeClr>
                              </a:solidFill>
                              <a:latin typeface="Cambria Math"/>
                            </a:rPr>
                          </m:ctrlPr>
                        </m:sSubPr>
                        <m:e>
                          <m:r>
                            <a:rPr lang="en-GB" sz="4400" i="1">
                              <a:solidFill>
                                <a:schemeClr val="accent1">
                                  <a:lumMod val="50000"/>
                                </a:schemeClr>
                              </a:solidFill>
                              <a:latin typeface="Cambria Math"/>
                              <a:ea typeface="Cambria Math"/>
                            </a:rPr>
                            <m:t>𝜇</m:t>
                          </m:r>
                        </m:e>
                        <m:sub>
                          <m:r>
                            <a:rPr lang="en-GB" sz="4400" i="1">
                              <a:solidFill>
                                <a:schemeClr val="accent1">
                                  <a:lumMod val="50000"/>
                                </a:schemeClr>
                              </a:solidFill>
                              <a:latin typeface="Cambria Math"/>
                            </a:rPr>
                            <m:t>0</m:t>
                          </m:r>
                        </m:sub>
                      </m:sSub>
                      <m:sSub>
                        <m:sSubPr>
                          <m:ctrlPr>
                            <a:rPr lang="en-GB" sz="4400" i="1">
                              <a:solidFill>
                                <a:schemeClr val="accent1">
                                  <a:lumMod val="50000"/>
                                </a:schemeClr>
                              </a:solidFill>
                              <a:latin typeface="Cambria Math"/>
                              <a:ea typeface="Cambria Math"/>
                            </a:rPr>
                          </m:ctrlPr>
                        </m:sSubPr>
                        <m:e>
                          <m:r>
                            <a:rPr lang="en-GB" sz="4400" i="1">
                              <a:solidFill>
                                <a:schemeClr val="accent1">
                                  <a:lumMod val="50000"/>
                                </a:schemeClr>
                              </a:solidFill>
                              <a:latin typeface="Cambria Math"/>
                              <a:ea typeface="Cambria Math"/>
                            </a:rPr>
                            <m:t>𝜀</m:t>
                          </m:r>
                        </m:e>
                        <m:sub>
                          <m:r>
                            <a:rPr lang="en-GB" sz="4400" i="1">
                              <a:solidFill>
                                <a:schemeClr val="accent1">
                                  <a:lumMod val="50000"/>
                                </a:schemeClr>
                              </a:solidFill>
                              <a:latin typeface="Cambria Math"/>
                              <a:ea typeface="Cambria Math"/>
                            </a:rPr>
                            <m:t>0</m:t>
                          </m:r>
                        </m:sub>
                      </m:sSub>
                      <m:r>
                        <a:rPr lang="en-GB" sz="4400" b="0" i="1" smtClean="0">
                          <a:solidFill>
                            <a:schemeClr val="accent1">
                              <a:lumMod val="50000"/>
                            </a:schemeClr>
                          </a:solidFill>
                          <a:latin typeface="Cambria Math"/>
                          <a:ea typeface="Cambria Math"/>
                        </a:rPr>
                        <m:t>=</m:t>
                      </m:r>
                      <m:sSup>
                        <m:sSupPr>
                          <m:ctrlPr>
                            <a:rPr lang="en-GB" sz="4400" b="0" i="1" smtClean="0">
                              <a:solidFill>
                                <a:schemeClr val="accent1">
                                  <a:lumMod val="50000"/>
                                </a:schemeClr>
                              </a:solidFill>
                              <a:latin typeface="Cambria Math"/>
                              <a:ea typeface="Cambria Math"/>
                            </a:rPr>
                          </m:ctrlPr>
                        </m:sSupPr>
                        <m:e>
                          <m:r>
                            <a:rPr lang="en-GB" sz="4400" b="0" i="1" smtClean="0">
                              <a:solidFill>
                                <a:schemeClr val="accent1">
                                  <a:lumMod val="50000"/>
                                </a:schemeClr>
                              </a:solidFill>
                              <a:latin typeface="Cambria Math"/>
                              <a:ea typeface="Cambria Math"/>
                            </a:rPr>
                            <m:t>𝑐</m:t>
                          </m:r>
                        </m:e>
                        <m:sup>
                          <m:r>
                            <a:rPr lang="en-GB" sz="4400" b="0" i="1" smtClean="0">
                              <a:solidFill>
                                <a:schemeClr val="accent1">
                                  <a:lumMod val="50000"/>
                                </a:schemeClr>
                              </a:solidFill>
                              <a:latin typeface="Cambria Math"/>
                              <a:ea typeface="Cambria Math"/>
                            </a:rPr>
                            <m:t>−2</m:t>
                          </m:r>
                        </m:sup>
                      </m:sSup>
                    </m:oMath>
                  </m:oMathPara>
                </a14:m>
                <a:endParaRPr lang="en-GB" sz="4400" dirty="0">
                  <a:solidFill>
                    <a:schemeClr val="accent1">
                      <a:lumMod val="50000"/>
                    </a:schemeClr>
                  </a:solidFill>
                </a:endParaRPr>
              </a:p>
            </p:txBody>
          </p:sp>
        </mc:Choice>
        <mc:Fallback xmlns="">
          <p:sp>
            <p:nvSpPr>
              <p:cNvPr id="5" name="Obdélník 4"/>
              <p:cNvSpPr>
                <a:spLocks noRot="1" noChangeAspect="1" noMove="1" noResize="1" noEditPoints="1" noAdjustHandles="1" noChangeArrowheads="1" noChangeShapeType="1" noTextEdit="1"/>
              </p:cNvSpPr>
              <p:nvPr/>
            </p:nvSpPr>
            <p:spPr>
              <a:xfrm>
                <a:off x="611560" y="5373216"/>
                <a:ext cx="3017621" cy="769441"/>
              </a:xfrm>
              <a:prstGeom prst="rect">
                <a:avLst/>
              </a:prstGeom>
              <a:blipFill rotWithShape="1">
                <a:blip r:embed="rId6"/>
                <a:stretch>
                  <a:fillRect/>
                </a:stretch>
              </a:blipFill>
            </p:spPr>
            <p:txBody>
              <a:bodyPr/>
              <a:lstStyle/>
              <a:p>
                <a:r>
                  <a:rPr lang="en-GB">
                    <a:noFill/>
                  </a:rPr>
                  <a:t> </a:t>
                </a:r>
              </a:p>
            </p:txBody>
          </p:sp>
        </mc:Fallback>
      </mc:AlternateContent>
      <p:grpSp>
        <p:nvGrpSpPr>
          <p:cNvPr id="7" name="Skupina 6"/>
          <p:cNvGrpSpPr/>
          <p:nvPr/>
        </p:nvGrpSpPr>
        <p:grpSpPr>
          <a:xfrm>
            <a:off x="4757239" y="5229200"/>
            <a:ext cx="4279257" cy="967690"/>
            <a:chOff x="4070969" y="5496098"/>
            <a:chExt cx="4279257" cy="967690"/>
          </a:xfrm>
        </p:grpSpPr>
        <mc:AlternateContent xmlns:mc="http://schemas.openxmlformats.org/markup-compatibility/2006" xmlns:a14="http://schemas.microsoft.com/office/drawing/2010/main">
          <mc:Choice Requires="a14">
            <p:sp>
              <p:nvSpPr>
                <p:cNvPr id="6" name="Obdélník 5"/>
                <p:cNvSpPr/>
                <p:nvPr/>
              </p:nvSpPr>
              <p:spPr>
                <a:xfrm>
                  <a:off x="4086200" y="5879013"/>
                  <a:ext cx="4264026" cy="58477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GB" sz="3200" i="1" smtClean="0">
                                <a:solidFill>
                                  <a:schemeClr val="accent1">
                                    <a:lumMod val="50000"/>
                                  </a:schemeClr>
                                </a:solidFill>
                                <a:latin typeface="Cambria Math"/>
                              </a:rPr>
                            </m:ctrlPr>
                          </m:sSubPr>
                          <m:e>
                            <m:r>
                              <a:rPr lang="en-GB" sz="3200" i="1">
                                <a:solidFill>
                                  <a:schemeClr val="accent1">
                                    <a:lumMod val="50000"/>
                                  </a:schemeClr>
                                </a:solidFill>
                                <a:latin typeface="Cambria Math"/>
                                <a:ea typeface="Cambria Math"/>
                              </a:rPr>
                              <m:t>𝜇</m:t>
                            </m:r>
                          </m:e>
                          <m:sub>
                            <m:r>
                              <a:rPr lang="en-GB" sz="3200" i="1">
                                <a:solidFill>
                                  <a:schemeClr val="accent1">
                                    <a:lumMod val="50000"/>
                                  </a:schemeClr>
                                </a:solidFill>
                                <a:latin typeface="Cambria Math"/>
                              </a:rPr>
                              <m:t>0</m:t>
                            </m:r>
                          </m:sub>
                        </m:sSub>
                        <m:r>
                          <a:rPr lang="cs-CZ" sz="3200" b="0" i="1" smtClean="0">
                            <a:solidFill>
                              <a:schemeClr val="accent1">
                                <a:lumMod val="50000"/>
                              </a:schemeClr>
                            </a:solidFill>
                            <a:latin typeface="Cambria Math"/>
                          </a:rPr>
                          <m:t>=4</m:t>
                        </m:r>
                        <m:r>
                          <a:rPr lang="cs-CZ" sz="3200" b="0" i="1" smtClean="0">
                            <a:solidFill>
                              <a:schemeClr val="accent1">
                                <a:lumMod val="50000"/>
                              </a:schemeClr>
                            </a:solidFill>
                            <a:latin typeface="Cambria Math"/>
                            <a:ea typeface="Cambria Math"/>
                          </a:rPr>
                          <m:t>𝜋</m:t>
                        </m:r>
                        <m:r>
                          <a:rPr lang="cs-CZ" sz="3200" i="1">
                            <a:solidFill>
                              <a:schemeClr val="accent1">
                                <a:lumMod val="50000"/>
                              </a:schemeClr>
                            </a:solidFill>
                            <a:latin typeface="Cambria Math"/>
                            <a:ea typeface="Cambria Math"/>
                          </a:rPr>
                          <m:t>∙</m:t>
                        </m:r>
                        <m:sSup>
                          <m:sSupPr>
                            <m:ctrlPr>
                              <a:rPr lang="cs-CZ" sz="3200" i="1">
                                <a:solidFill>
                                  <a:schemeClr val="accent1">
                                    <a:lumMod val="50000"/>
                                  </a:schemeClr>
                                </a:solidFill>
                                <a:latin typeface="Cambria Math"/>
                                <a:ea typeface="Cambria Math"/>
                              </a:rPr>
                            </m:ctrlPr>
                          </m:sSupPr>
                          <m:e>
                            <m:r>
                              <a:rPr lang="cs-CZ" sz="3200" i="1">
                                <a:solidFill>
                                  <a:schemeClr val="accent1">
                                    <a:lumMod val="50000"/>
                                  </a:schemeClr>
                                </a:solidFill>
                                <a:latin typeface="Cambria Math"/>
                                <a:ea typeface="Cambria Math"/>
                              </a:rPr>
                              <m:t>10</m:t>
                            </m:r>
                          </m:e>
                          <m:sup>
                            <m:r>
                              <a:rPr lang="cs-CZ" sz="3200" i="1">
                                <a:solidFill>
                                  <a:schemeClr val="accent1">
                                    <a:lumMod val="50000"/>
                                  </a:schemeClr>
                                </a:solidFill>
                                <a:latin typeface="Cambria Math"/>
                                <a:ea typeface="Cambria Math"/>
                              </a:rPr>
                              <m:t>−7</m:t>
                            </m:r>
                          </m:sup>
                        </m:sSup>
                        <m:r>
                          <m:rPr>
                            <m:nor/>
                          </m:rPr>
                          <a:rPr lang="cs-CZ" sz="3200">
                            <a:solidFill>
                              <a:schemeClr val="accent1">
                                <a:lumMod val="50000"/>
                              </a:schemeClr>
                            </a:solidFill>
                            <a:latin typeface="Cambria Math"/>
                            <a:ea typeface="Cambria Math"/>
                          </a:rPr>
                          <m:t>H</m:t>
                        </m:r>
                        <m:r>
                          <a:rPr lang="cs-CZ" sz="3200" i="1">
                            <a:solidFill>
                              <a:schemeClr val="accent1">
                                <a:lumMod val="50000"/>
                              </a:schemeClr>
                            </a:solidFill>
                            <a:latin typeface="Cambria Math"/>
                            <a:ea typeface="Cambria Math"/>
                          </a:rPr>
                          <m:t>∙</m:t>
                        </m:r>
                        <m:sSup>
                          <m:sSupPr>
                            <m:ctrlPr>
                              <a:rPr lang="cs-CZ" sz="3200" i="1">
                                <a:solidFill>
                                  <a:schemeClr val="accent1">
                                    <a:lumMod val="50000"/>
                                  </a:schemeClr>
                                </a:solidFill>
                                <a:latin typeface="Cambria Math"/>
                                <a:ea typeface="Cambria Math"/>
                              </a:rPr>
                            </m:ctrlPr>
                          </m:sSupPr>
                          <m:e>
                            <m:r>
                              <m:rPr>
                                <m:nor/>
                              </m:rPr>
                              <a:rPr lang="cs-CZ" sz="3200">
                                <a:solidFill>
                                  <a:schemeClr val="accent1">
                                    <a:lumMod val="50000"/>
                                  </a:schemeClr>
                                </a:solidFill>
                                <a:latin typeface="Cambria Math"/>
                                <a:ea typeface="Cambria Math"/>
                              </a:rPr>
                              <m:t>m</m:t>
                            </m:r>
                          </m:e>
                          <m:sup>
                            <m:r>
                              <a:rPr lang="cs-CZ" sz="3200" i="1">
                                <a:solidFill>
                                  <a:schemeClr val="accent1">
                                    <a:lumMod val="50000"/>
                                  </a:schemeClr>
                                </a:solidFill>
                                <a:latin typeface="Cambria Math"/>
                                <a:ea typeface="Cambria Math"/>
                              </a:rPr>
                              <m:t>−1</m:t>
                            </m:r>
                          </m:sup>
                        </m:sSup>
                      </m:oMath>
                    </m:oMathPara>
                  </a14:m>
                  <a:endParaRPr lang="en-GB" sz="3200" dirty="0">
                    <a:solidFill>
                      <a:schemeClr val="accent1">
                        <a:lumMod val="50000"/>
                      </a:schemeClr>
                    </a:solidFill>
                  </a:endParaRPr>
                </a:p>
              </p:txBody>
            </p:sp>
          </mc:Choice>
          <mc:Fallback xmlns="">
            <p:sp>
              <p:nvSpPr>
                <p:cNvPr id="6" name="Obdélník 5"/>
                <p:cNvSpPr>
                  <a:spLocks noRot="1" noChangeAspect="1" noMove="1" noResize="1" noEditPoints="1" noAdjustHandles="1" noChangeArrowheads="1" noChangeShapeType="1" noTextEdit="1"/>
                </p:cNvSpPr>
                <p:nvPr/>
              </p:nvSpPr>
              <p:spPr>
                <a:xfrm>
                  <a:off x="4086200" y="5879013"/>
                  <a:ext cx="4264026" cy="584775"/>
                </a:xfrm>
                <a:prstGeom prst="rect">
                  <a:avLst/>
                </a:prstGeom>
                <a:blipFill rotWithShape="1">
                  <a:blip r:embed="rId7"/>
                  <a:stretch>
                    <a:fillRect/>
                  </a:stretch>
                </a:blipFill>
              </p:spPr>
              <p:txBody>
                <a:bodyPr/>
                <a:lstStyle/>
                <a:p>
                  <a:r>
                    <a:rPr lang="en-GB">
                      <a:noFill/>
                    </a:rPr>
                    <a:t> </a:t>
                  </a:r>
                </a:p>
              </p:txBody>
            </p:sp>
          </mc:Fallback>
        </mc:AlternateContent>
        <p:sp>
          <p:nvSpPr>
            <p:cNvPr id="15" name="Text Box 10"/>
            <p:cNvSpPr txBox="1">
              <a:spLocks noChangeArrowheads="1"/>
            </p:cNvSpPr>
            <p:nvPr/>
          </p:nvSpPr>
          <p:spPr bwMode="auto">
            <a:xfrm>
              <a:off x="4070969" y="5496098"/>
              <a:ext cx="2795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smtClean="0">
                  <a:solidFill>
                    <a:schemeClr val="accent1">
                      <a:lumMod val="50000"/>
                    </a:schemeClr>
                  </a:solidFill>
                  <a:latin typeface="+mn-lt"/>
                </a:rPr>
                <a:t>permeabilita vakua:</a:t>
              </a:r>
              <a:endParaRPr lang="cs-CZ" sz="2400" dirty="0">
                <a:solidFill>
                  <a:schemeClr val="accent1">
                    <a:lumMod val="50000"/>
                  </a:schemeClr>
                </a:solidFill>
                <a:latin typeface="+mn-lt"/>
              </a:endParaRPr>
            </a:p>
          </p:txBody>
        </p:sp>
      </p:grpSp>
      <p:pic>
        <p:nvPicPr>
          <p:cNvPr id="17" name="Picture 5" descr="E:\VaV\Publikace_nase\Rozdelane\logo_cz_noblTrans.png"/>
          <p:cNvPicPr>
            <a:picLocks noChangeAspect="1" noChangeArrowheads="1"/>
          </p:cNvPicPr>
          <p:nvPr/>
        </p:nvPicPr>
        <p:blipFill>
          <a:blip r:embed="rId8"/>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45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645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467544" y="1116033"/>
            <a:ext cx="37737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3200" dirty="0">
                <a:solidFill>
                  <a:schemeClr val="tx1">
                    <a:lumMod val="75000"/>
                    <a:lumOff val="25000"/>
                  </a:schemeClr>
                </a:solidFill>
                <a:latin typeface="+mn-lt"/>
              </a:rPr>
              <a:t>p</a:t>
            </a:r>
            <a:r>
              <a:rPr lang="cs-CZ" sz="3200" dirty="0" smtClean="0">
                <a:solidFill>
                  <a:schemeClr val="tx1">
                    <a:lumMod val="75000"/>
                    <a:lumOff val="25000"/>
                  </a:schemeClr>
                </a:solidFill>
                <a:latin typeface="+mn-lt"/>
              </a:rPr>
              <a:t>rincip superpozice:</a:t>
            </a:r>
            <a:endParaRPr lang="cs-CZ" sz="3200" dirty="0">
              <a:solidFill>
                <a:schemeClr val="tx1">
                  <a:lumMod val="75000"/>
                  <a:lumOff val="25000"/>
                </a:schemeClr>
              </a:solidFill>
              <a:latin typeface="+mn-lt"/>
            </a:endParaRPr>
          </a:p>
        </p:txBody>
      </p:sp>
      <p:sp>
        <p:nvSpPr>
          <p:cNvPr id="2" name="Nadpis 1"/>
          <p:cNvSpPr>
            <a:spLocks noGrp="1"/>
          </p:cNvSpPr>
          <p:nvPr>
            <p:ph type="title"/>
          </p:nvPr>
        </p:nvSpPr>
        <p:spPr>
          <a:xfrm>
            <a:off x="457200" y="-27384"/>
            <a:ext cx="8229600" cy="1143000"/>
          </a:xfrm>
        </p:spPr>
        <p:txBody>
          <a:bodyPr/>
          <a:lstStyle/>
          <a:p>
            <a:pPr algn="l"/>
            <a:r>
              <a:rPr lang="cs-CZ" dirty="0" smtClean="0"/>
              <a:t>vlastnosti pole</a:t>
            </a:r>
            <a:endParaRPr lang="en-GB" dirty="0"/>
          </a:p>
        </p:txBody>
      </p:sp>
      <mc:AlternateContent xmlns:mc="http://schemas.openxmlformats.org/markup-compatibility/2006" xmlns:a14="http://schemas.microsoft.com/office/drawing/2010/main">
        <mc:Choice Requires="a14">
          <p:sp>
            <p:nvSpPr>
              <p:cNvPr id="6" name="TextovéPole 5"/>
              <p:cNvSpPr txBox="1"/>
              <p:nvPr/>
            </p:nvSpPr>
            <p:spPr>
              <a:xfrm>
                <a:off x="4328823" y="846152"/>
                <a:ext cx="2087491" cy="126855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cs-CZ" sz="2800" i="1" smtClean="0">
                              <a:solidFill>
                                <a:schemeClr val="tx1">
                                  <a:lumMod val="75000"/>
                                  <a:lumOff val="25000"/>
                                </a:schemeClr>
                              </a:solidFill>
                              <a:latin typeface="Cambria Math"/>
                            </a:rPr>
                          </m:ctrlPr>
                        </m:accPr>
                        <m:e>
                          <m:r>
                            <a:rPr lang="cs-CZ" sz="2800" b="0" i="1" smtClean="0">
                              <a:solidFill>
                                <a:schemeClr val="tx1">
                                  <a:lumMod val="75000"/>
                                  <a:lumOff val="25000"/>
                                </a:schemeClr>
                              </a:solidFill>
                              <a:latin typeface="Cambria Math"/>
                            </a:rPr>
                            <m:t>𝐵</m:t>
                          </m:r>
                        </m:e>
                      </m:acc>
                      <m:r>
                        <a:rPr lang="cs-CZ" sz="2800" b="0" i="1" smtClean="0">
                          <a:solidFill>
                            <a:schemeClr val="tx1">
                              <a:lumMod val="75000"/>
                              <a:lumOff val="25000"/>
                            </a:schemeClr>
                          </a:solidFill>
                          <a:latin typeface="Cambria Math"/>
                        </a:rPr>
                        <m:t>=</m:t>
                      </m:r>
                      <m:nary>
                        <m:naryPr>
                          <m:chr m:val="∑"/>
                          <m:ctrlPr>
                            <a:rPr lang="cs-CZ" sz="2800" b="0" i="1" smtClean="0">
                              <a:solidFill>
                                <a:schemeClr val="tx1">
                                  <a:lumMod val="75000"/>
                                  <a:lumOff val="25000"/>
                                </a:schemeClr>
                              </a:solidFill>
                              <a:latin typeface="Cambria Math"/>
                            </a:rPr>
                          </m:ctrlPr>
                        </m:naryPr>
                        <m:sub>
                          <m:r>
                            <m:rPr>
                              <m:brk m:alnAt="23"/>
                            </m:rPr>
                            <a:rPr lang="cs-CZ" sz="2800" b="0" i="1" smtClean="0">
                              <a:solidFill>
                                <a:schemeClr val="tx1">
                                  <a:lumMod val="75000"/>
                                  <a:lumOff val="25000"/>
                                </a:schemeClr>
                              </a:solidFill>
                              <a:latin typeface="Cambria Math"/>
                            </a:rPr>
                            <m:t>𝑖</m:t>
                          </m:r>
                          <m:r>
                            <a:rPr lang="cs-CZ" sz="2800" b="0" i="1" smtClean="0">
                              <a:solidFill>
                                <a:schemeClr val="tx1">
                                  <a:lumMod val="75000"/>
                                  <a:lumOff val="25000"/>
                                </a:schemeClr>
                              </a:solidFill>
                              <a:latin typeface="Cambria Math"/>
                            </a:rPr>
                            <m:t>=1</m:t>
                          </m:r>
                        </m:sub>
                        <m:sup>
                          <m:r>
                            <a:rPr lang="cs-CZ" sz="2800" b="0" i="1" smtClean="0">
                              <a:solidFill>
                                <a:schemeClr val="tx1">
                                  <a:lumMod val="75000"/>
                                  <a:lumOff val="25000"/>
                                </a:schemeClr>
                              </a:solidFill>
                              <a:latin typeface="Cambria Math"/>
                            </a:rPr>
                            <m:t>𝑝</m:t>
                          </m:r>
                        </m:sup>
                        <m:e>
                          <m:sSub>
                            <m:sSubPr>
                              <m:ctrlPr>
                                <a:rPr lang="cs-CZ" sz="2800" b="0" i="1" smtClean="0">
                                  <a:solidFill>
                                    <a:schemeClr val="tx1">
                                      <a:lumMod val="75000"/>
                                      <a:lumOff val="25000"/>
                                    </a:schemeClr>
                                  </a:solidFill>
                                  <a:latin typeface="Cambria Math"/>
                                </a:rPr>
                              </m:ctrlPr>
                            </m:sSubPr>
                            <m:e>
                              <m:acc>
                                <m:accPr>
                                  <m:chr m:val="⃗"/>
                                  <m:ctrlPr>
                                    <a:rPr lang="cs-CZ" sz="2800" i="1">
                                      <a:solidFill>
                                        <a:schemeClr val="tx1">
                                          <a:lumMod val="75000"/>
                                          <a:lumOff val="25000"/>
                                        </a:schemeClr>
                                      </a:solidFill>
                                      <a:latin typeface="Cambria Math"/>
                                    </a:rPr>
                                  </m:ctrlPr>
                                </m:accPr>
                                <m:e>
                                  <m:r>
                                    <a:rPr lang="cs-CZ" sz="2800" b="0" i="1" smtClean="0">
                                      <a:solidFill>
                                        <a:schemeClr val="tx1">
                                          <a:lumMod val="75000"/>
                                          <a:lumOff val="25000"/>
                                        </a:schemeClr>
                                      </a:solidFill>
                                      <a:latin typeface="Cambria Math"/>
                                    </a:rPr>
                                    <m:t>𝐵</m:t>
                                  </m:r>
                                </m:e>
                              </m:acc>
                            </m:e>
                            <m:sub>
                              <m:r>
                                <a:rPr lang="cs-CZ" sz="2800" b="0" i="1" smtClean="0">
                                  <a:solidFill>
                                    <a:schemeClr val="tx1">
                                      <a:lumMod val="75000"/>
                                      <a:lumOff val="25000"/>
                                    </a:schemeClr>
                                  </a:solidFill>
                                  <a:latin typeface="Cambria Math"/>
                                </a:rPr>
                                <m:t>𝑖</m:t>
                              </m:r>
                            </m:sub>
                          </m:sSub>
                          <m:r>
                            <m:rPr>
                              <m:nor/>
                            </m:rPr>
                            <a:rPr lang="en-GB" sz="2800" dirty="0">
                              <a:solidFill>
                                <a:schemeClr val="tx1">
                                  <a:lumMod val="75000"/>
                                  <a:lumOff val="25000"/>
                                </a:schemeClr>
                              </a:solidFill>
                            </a:rPr>
                            <m:t> </m:t>
                          </m:r>
                        </m:e>
                      </m:nary>
                    </m:oMath>
                  </m:oMathPara>
                </a14:m>
                <a:endParaRPr lang="en-GB" sz="2800" dirty="0">
                  <a:solidFill>
                    <a:schemeClr val="tx1">
                      <a:lumMod val="75000"/>
                      <a:lumOff val="25000"/>
                    </a:schemeClr>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4328823" y="846152"/>
                <a:ext cx="2087491" cy="1268552"/>
              </a:xfrm>
              <a:prstGeom prst="rect">
                <a:avLst/>
              </a:prstGeom>
              <a:blipFill rotWithShape="1">
                <a:blip r:embed="rId2"/>
                <a:stretch>
                  <a:fillRect/>
                </a:stretch>
              </a:blipFill>
            </p:spPr>
            <p:txBody>
              <a:bodyPr/>
              <a:lstStyle/>
              <a:p>
                <a:r>
                  <a:rPr lang="en-GB">
                    <a:noFill/>
                  </a:rPr>
                  <a:t> </a:t>
                </a:r>
              </a:p>
            </p:txBody>
          </p:sp>
        </mc:Fallback>
      </mc:AlternateContent>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408" y="2348880"/>
            <a:ext cx="4375864"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Skupina 2"/>
          <p:cNvGrpSpPr/>
          <p:nvPr/>
        </p:nvGrpSpPr>
        <p:grpSpPr>
          <a:xfrm>
            <a:off x="573460" y="2182431"/>
            <a:ext cx="1670872" cy="4073931"/>
            <a:chOff x="683567" y="1947357"/>
            <a:chExt cx="1670872" cy="4073931"/>
          </a:xfrm>
        </p:grpSpPr>
        <p:sp>
          <p:nvSpPr>
            <p:cNvPr id="8" name="Text Box 5"/>
            <p:cNvSpPr txBox="1">
              <a:spLocks noChangeArrowheads="1"/>
            </p:cNvSpPr>
            <p:nvPr/>
          </p:nvSpPr>
          <p:spPr bwMode="auto">
            <a:xfrm>
              <a:off x="683567" y="5005625"/>
              <a:ext cx="1670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r>
                <a:rPr lang="en-GB" sz="2000" dirty="0">
                  <a:solidFill>
                    <a:schemeClr val="tx1">
                      <a:lumMod val="75000"/>
                      <a:lumOff val="25000"/>
                    </a:schemeClr>
                  </a:solidFill>
                  <a:latin typeface="+mn-lt"/>
                </a:rPr>
                <a:t>Jean-Baptiste</a:t>
              </a:r>
              <a:r>
                <a:rPr lang="cs-CZ" sz="2000" dirty="0">
                  <a:solidFill>
                    <a:schemeClr val="tx1">
                      <a:lumMod val="75000"/>
                      <a:lumOff val="25000"/>
                    </a:schemeClr>
                  </a:solidFill>
                  <a:latin typeface="+mn-lt"/>
                </a:rPr>
                <a:t> </a:t>
              </a:r>
              <a:r>
                <a:rPr lang="en-GB" sz="2000" dirty="0" err="1">
                  <a:solidFill>
                    <a:schemeClr val="tx1">
                      <a:lumMod val="75000"/>
                      <a:lumOff val="25000"/>
                    </a:schemeClr>
                  </a:solidFill>
                  <a:latin typeface="+mn-lt"/>
                </a:rPr>
                <a:t>Biot</a:t>
              </a:r>
              <a:endParaRPr lang="cs-CZ" sz="2000" dirty="0">
                <a:solidFill>
                  <a:schemeClr val="tx1">
                    <a:lumMod val="75000"/>
                    <a:lumOff val="25000"/>
                  </a:schemeClr>
                </a:solidFill>
                <a:latin typeface="+mn-lt"/>
              </a:endParaRPr>
            </a:p>
            <a:p>
              <a:pPr algn="ctr" eaLnBrk="1" hangingPunct="1"/>
              <a:r>
                <a:rPr lang="cs-CZ" sz="2000" dirty="0">
                  <a:solidFill>
                    <a:schemeClr val="tx1">
                      <a:lumMod val="75000"/>
                      <a:lumOff val="25000"/>
                    </a:schemeClr>
                  </a:solidFill>
                  <a:latin typeface="+mn-lt"/>
                </a:rPr>
                <a:t>1774 - 1862</a:t>
              </a:r>
              <a:endParaRPr lang="en-GB" sz="2000" dirty="0">
                <a:solidFill>
                  <a:schemeClr val="tx1">
                    <a:lumMod val="75000"/>
                    <a:lumOff val="25000"/>
                  </a:schemeClr>
                </a:solidFill>
                <a:latin typeface="+mn-lt"/>
              </a:endParaRPr>
            </a:p>
          </p:txBody>
        </p:sp>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7" y="1947357"/>
              <a:ext cx="1670871" cy="308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mc:AlternateContent xmlns:mc="http://schemas.openxmlformats.org/markup-compatibility/2006" xmlns:a14="http://schemas.microsoft.com/office/drawing/2010/main">
        <mc:Choice Requires="a14">
          <p:sp>
            <p:nvSpPr>
              <p:cNvPr id="4" name="Obdélník 3"/>
              <p:cNvSpPr/>
              <p:nvPr/>
            </p:nvSpPr>
            <p:spPr>
              <a:xfrm>
                <a:off x="5364088" y="3220624"/>
                <a:ext cx="3205976" cy="11444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cs-CZ" sz="3200">
                          <a:solidFill>
                            <a:schemeClr val="tx1">
                              <a:lumMod val="75000"/>
                              <a:lumOff val="25000"/>
                            </a:schemeClr>
                          </a:solidFill>
                          <a:latin typeface="Cambria Math"/>
                          <a:ea typeface="Cambria Math"/>
                        </a:rPr>
                        <m:t>d</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r>
                        <a:rPr lang="cs-CZ" sz="3200" i="1">
                          <a:solidFill>
                            <a:schemeClr val="tx1">
                              <a:lumMod val="75000"/>
                              <a:lumOff val="25000"/>
                            </a:schemeClr>
                          </a:solidFill>
                          <a:latin typeface="Cambria Math"/>
                          <a:ea typeface="Cambria Math"/>
                        </a:rPr>
                        <m:t>=</m:t>
                      </m:r>
                      <m:f>
                        <m:fPr>
                          <m:ctrlPr>
                            <a:rPr lang="en-GB" sz="2800" i="1">
                              <a:solidFill>
                                <a:schemeClr val="tx1">
                                  <a:lumMod val="75000"/>
                                  <a:lumOff val="25000"/>
                                </a:schemeClr>
                              </a:solidFill>
                              <a:latin typeface="Cambria Math"/>
                            </a:rPr>
                          </m:ctrlPr>
                        </m:fPr>
                        <m:num>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𝜇</m:t>
                              </m:r>
                            </m:e>
                            <m:sub>
                              <m:r>
                                <a:rPr lang="en-GB" sz="2800" i="1">
                                  <a:solidFill>
                                    <a:schemeClr val="tx1">
                                      <a:lumMod val="75000"/>
                                      <a:lumOff val="25000"/>
                                    </a:schemeClr>
                                  </a:solidFill>
                                  <a:latin typeface="Cambria Math"/>
                                </a:rPr>
                                <m:t>0</m:t>
                              </m:r>
                            </m:sub>
                          </m:sSub>
                        </m:num>
                        <m:den>
                          <m:r>
                            <a:rPr lang="en-GB" sz="2800" i="1">
                              <a:solidFill>
                                <a:schemeClr val="tx1">
                                  <a:lumMod val="75000"/>
                                  <a:lumOff val="25000"/>
                                </a:schemeClr>
                              </a:solidFill>
                              <a:latin typeface="Cambria Math"/>
                            </a:rPr>
                            <m:t>4</m:t>
                          </m:r>
                          <m:r>
                            <a:rPr lang="en-GB" sz="2800" i="1">
                              <a:solidFill>
                                <a:schemeClr val="tx1">
                                  <a:lumMod val="75000"/>
                                  <a:lumOff val="25000"/>
                                </a:schemeClr>
                              </a:solidFill>
                              <a:latin typeface="Cambria Math"/>
                              <a:ea typeface="Cambria Math"/>
                            </a:rPr>
                            <m:t>𝜋</m:t>
                          </m:r>
                        </m:den>
                      </m:f>
                      <m:f>
                        <m:fPr>
                          <m:ctrlPr>
                            <a:rPr lang="cs-CZ" sz="2800" i="1">
                              <a:solidFill>
                                <a:schemeClr val="tx1">
                                  <a:lumMod val="75000"/>
                                  <a:lumOff val="25000"/>
                                </a:schemeClr>
                              </a:solidFill>
                              <a:latin typeface="Cambria Math"/>
                            </a:rPr>
                          </m:ctrlPr>
                        </m:fPr>
                        <m:num>
                          <m:r>
                            <m:rPr>
                              <m:nor/>
                            </m:rPr>
                            <a:rPr lang="cs-CZ" sz="2800">
                              <a:solidFill>
                                <a:schemeClr val="tx1">
                                  <a:lumMod val="75000"/>
                                  <a:lumOff val="25000"/>
                                </a:schemeClr>
                              </a:solidFill>
                              <a:latin typeface="Cambria Math"/>
                            </a:rPr>
                            <m:t>Id</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𝑠</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𝑟</m:t>
                              </m:r>
                            </m:e>
                          </m:acc>
                        </m:num>
                        <m:den>
                          <m:sSubSup>
                            <m:sSubSupPr>
                              <m:ctrlPr>
                                <a:rPr lang="cs-CZ" sz="2800" i="1">
                                  <a:solidFill>
                                    <a:schemeClr val="tx1">
                                      <a:lumMod val="75000"/>
                                      <a:lumOff val="25000"/>
                                    </a:schemeClr>
                                  </a:solidFill>
                                  <a:latin typeface="Cambria Math"/>
                                </a:rPr>
                              </m:ctrlPr>
                            </m:sSubSupPr>
                            <m:e>
                              <m:r>
                                <a:rPr lang="cs-CZ" sz="2800" i="1">
                                  <a:solidFill>
                                    <a:schemeClr val="tx1">
                                      <a:lumMod val="75000"/>
                                      <a:lumOff val="25000"/>
                                    </a:schemeClr>
                                  </a:solidFill>
                                  <a:latin typeface="Cambria Math"/>
                                </a:rPr>
                                <m:t>𝑟</m:t>
                              </m:r>
                            </m:e>
                            <m:sub/>
                            <m:sup>
                              <m:r>
                                <a:rPr lang="cs-CZ" sz="2800" i="1">
                                  <a:solidFill>
                                    <a:schemeClr val="tx1">
                                      <a:lumMod val="75000"/>
                                      <a:lumOff val="25000"/>
                                    </a:schemeClr>
                                  </a:solidFill>
                                  <a:latin typeface="Cambria Math"/>
                                </a:rPr>
                                <m:t>3</m:t>
                              </m:r>
                            </m:sup>
                          </m:sSubSup>
                        </m:den>
                      </m:f>
                    </m:oMath>
                  </m:oMathPara>
                </a14:m>
                <a:endParaRPr lang="en-GB" sz="2800" dirty="0"/>
              </a:p>
            </p:txBody>
          </p:sp>
        </mc:Choice>
        <mc:Fallback xmlns="">
          <p:sp>
            <p:nvSpPr>
              <p:cNvPr id="4" name="Obdélník 3"/>
              <p:cNvSpPr>
                <a:spLocks noRot="1" noChangeAspect="1" noMove="1" noResize="1" noEditPoints="1" noAdjustHandles="1" noChangeArrowheads="1" noChangeShapeType="1" noTextEdit="1"/>
              </p:cNvSpPr>
              <p:nvPr/>
            </p:nvSpPr>
            <p:spPr>
              <a:xfrm>
                <a:off x="5364088" y="3220624"/>
                <a:ext cx="3205976" cy="1144480"/>
              </a:xfrm>
              <a:prstGeom prst="rect">
                <a:avLst/>
              </a:prstGeom>
              <a:blipFill rotWithShape="1">
                <a:blip r:embed="rId5"/>
                <a:stretch>
                  <a:fillRect/>
                </a:stretch>
              </a:blipFill>
            </p:spPr>
            <p:txBody>
              <a:bodyPr/>
              <a:lstStyle/>
              <a:p>
                <a:r>
                  <a:rPr lang="en-GB">
                    <a:noFill/>
                  </a:rPr>
                  <a:t> </a:t>
                </a:r>
              </a:p>
            </p:txBody>
          </p:sp>
        </mc:Fallback>
      </mc:AlternateContent>
      <p:pic>
        <p:nvPicPr>
          <p:cNvPr id="7"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4149080"/>
            <a:ext cx="4253439" cy="2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4)">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utoUpdateAnimBg="0"/>
      <p:bldP spid="6"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41" name="Oval 21"/>
          <p:cNvSpPr>
            <a:spLocks noChangeArrowheads="1"/>
          </p:cNvSpPr>
          <p:nvPr/>
        </p:nvSpPr>
        <p:spPr bwMode="auto">
          <a:xfrm>
            <a:off x="5259392" y="2162944"/>
            <a:ext cx="787152" cy="762000"/>
          </a:xfrm>
          <a:prstGeom prst="ellipse">
            <a:avLst/>
          </a:prstGeom>
          <a:noFill/>
          <a:ln w="28575">
            <a:solidFill>
              <a:schemeClr val="tx1">
                <a:lumMod val="75000"/>
                <a:lumOff val="2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56343" name="Line 23"/>
          <p:cNvSpPr>
            <a:spLocks noChangeShapeType="1"/>
          </p:cNvSpPr>
          <p:nvPr/>
        </p:nvSpPr>
        <p:spPr bwMode="auto">
          <a:xfrm flipH="1">
            <a:off x="5517242" y="2924944"/>
            <a:ext cx="135725" cy="1713334"/>
          </a:xfrm>
          <a:prstGeom prst="line">
            <a:avLst/>
          </a:prstGeom>
          <a:noFill/>
          <a:ln w="28575">
            <a:solidFill>
              <a:schemeClr val="tx1">
                <a:lumMod val="75000"/>
                <a:lumOff val="25000"/>
              </a:schemeClr>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30" name="Oval 21"/>
          <p:cNvSpPr>
            <a:spLocks noChangeArrowheads="1"/>
          </p:cNvSpPr>
          <p:nvPr/>
        </p:nvSpPr>
        <p:spPr bwMode="auto">
          <a:xfrm>
            <a:off x="5084916" y="4611216"/>
            <a:ext cx="787152" cy="762000"/>
          </a:xfrm>
          <a:prstGeom prst="ellipse">
            <a:avLst/>
          </a:prstGeom>
          <a:noFill/>
          <a:ln w="28575">
            <a:solidFill>
              <a:schemeClr val="tx1">
                <a:lumMod val="75000"/>
                <a:lumOff val="2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5" name="Nadpis 4"/>
          <p:cNvSpPr>
            <a:spLocks noGrp="1"/>
          </p:cNvSpPr>
          <p:nvPr>
            <p:ph type="title"/>
          </p:nvPr>
        </p:nvSpPr>
        <p:spPr>
          <a:xfrm>
            <a:off x="457200" y="-27384"/>
            <a:ext cx="8229600" cy="1143000"/>
          </a:xfrm>
        </p:spPr>
        <p:txBody>
          <a:bodyPr>
            <a:normAutofit/>
          </a:bodyPr>
          <a:lstStyle/>
          <a:p>
            <a:pPr algn="l"/>
            <a:r>
              <a:rPr lang="cs-CZ" dirty="0" smtClean="0"/>
              <a:t>náboj v pohybu</a:t>
            </a:r>
            <a:endParaRPr lang="en-GB" dirty="0"/>
          </a:p>
        </p:txBody>
      </p:sp>
      <mc:AlternateContent xmlns:mc="http://schemas.openxmlformats.org/markup-compatibility/2006" xmlns:a14="http://schemas.microsoft.com/office/drawing/2010/main">
        <mc:Choice Requires="a14">
          <p:sp>
            <p:nvSpPr>
              <p:cNvPr id="26" name="Obdélník 25"/>
              <p:cNvSpPr/>
              <p:nvPr/>
            </p:nvSpPr>
            <p:spPr>
              <a:xfrm>
                <a:off x="3598272" y="2276872"/>
                <a:ext cx="3205976" cy="11444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cs-CZ" sz="3200" smtClean="0">
                          <a:solidFill>
                            <a:srgbClr val="FF0000"/>
                          </a:solidFill>
                          <a:latin typeface="Cambria Math"/>
                          <a:ea typeface="Cambria Math"/>
                        </a:rPr>
                        <m:t>d</m:t>
                      </m:r>
                      <m:acc>
                        <m:accPr>
                          <m:chr m:val="⃗"/>
                          <m:ctrlPr>
                            <a:rPr lang="cs-CZ" sz="3200" i="1">
                              <a:solidFill>
                                <a:srgbClr val="FF0000"/>
                              </a:solidFill>
                              <a:latin typeface="Cambria Math"/>
                              <a:ea typeface="Cambria Math"/>
                            </a:rPr>
                          </m:ctrlPr>
                        </m:accPr>
                        <m:e>
                          <m:r>
                            <a:rPr lang="cs-CZ" sz="3200" i="1">
                              <a:solidFill>
                                <a:srgbClr val="FF0000"/>
                              </a:solidFill>
                              <a:latin typeface="Cambria Math"/>
                              <a:ea typeface="Cambria Math"/>
                            </a:rPr>
                            <m:t>𝐵</m:t>
                          </m:r>
                        </m:e>
                      </m:acc>
                      <m:r>
                        <a:rPr lang="cs-CZ" sz="3200" i="1">
                          <a:solidFill>
                            <a:schemeClr val="tx1">
                              <a:lumMod val="75000"/>
                              <a:lumOff val="25000"/>
                            </a:schemeClr>
                          </a:solidFill>
                          <a:latin typeface="Cambria Math"/>
                          <a:ea typeface="Cambria Math"/>
                        </a:rPr>
                        <m:t>=</m:t>
                      </m:r>
                      <m:f>
                        <m:fPr>
                          <m:ctrlPr>
                            <a:rPr lang="en-GB" sz="2800" i="1">
                              <a:solidFill>
                                <a:schemeClr val="tx1">
                                  <a:lumMod val="75000"/>
                                  <a:lumOff val="25000"/>
                                </a:schemeClr>
                              </a:solidFill>
                              <a:latin typeface="Cambria Math"/>
                            </a:rPr>
                          </m:ctrlPr>
                        </m:fPr>
                        <m:num>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𝜇</m:t>
                              </m:r>
                            </m:e>
                            <m:sub>
                              <m:r>
                                <a:rPr lang="en-GB" sz="2800" i="1">
                                  <a:solidFill>
                                    <a:schemeClr val="tx1">
                                      <a:lumMod val="75000"/>
                                      <a:lumOff val="25000"/>
                                    </a:schemeClr>
                                  </a:solidFill>
                                  <a:latin typeface="Cambria Math"/>
                                </a:rPr>
                                <m:t>0</m:t>
                              </m:r>
                            </m:sub>
                          </m:sSub>
                        </m:num>
                        <m:den>
                          <m:r>
                            <a:rPr lang="en-GB" sz="2800" i="1">
                              <a:solidFill>
                                <a:schemeClr val="tx1">
                                  <a:lumMod val="75000"/>
                                  <a:lumOff val="25000"/>
                                </a:schemeClr>
                              </a:solidFill>
                              <a:latin typeface="Cambria Math"/>
                            </a:rPr>
                            <m:t>4</m:t>
                          </m:r>
                          <m:r>
                            <a:rPr lang="en-GB" sz="2800" i="1">
                              <a:solidFill>
                                <a:schemeClr val="tx1">
                                  <a:lumMod val="75000"/>
                                  <a:lumOff val="25000"/>
                                </a:schemeClr>
                              </a:solidFill>
                              <a:latin typeface="Cambria Math"/>
                              <a:ea typeface="Cambria Math"/>
                            </a:rPr>
                            <m:t>𝜋</m:t>
                          </m:r>
                        </m:den>
                      </m:f>
                      <m:f>
                        <m:fPr>
                          <m:ctrlPr>
                            <a:rPr lang="cs-CZ" sz="2800" i="1">
                              <a:solidFill>
                                <a:schemeClr val="tx1">
                                  <a:lumMod val="75000"/>
                                  <a:lumOff val="25000"/>
                                </a:schemeClr>
                              </a:solidFill>
                              <a:latin typeface="Cambria Math"/>
                            </a:rPr>
                          </m:ctrlPr>
                        </m:fPr>
                        <m:num>
                          <m:r>
                            <m:rPr>
                              <m:nor/>
                            </m:rPr>
                            <a:rPr lang="cs-CZ" sz="2800">
                              <a:solidFill>
                                <a:schemeClr val="tx1">
                                  <a:lumMod val="75000"/>
                                  <a:lumOff val="25000"/>
                                </a:schemeClr>
                              </a:solidFill>
                              <a:latin typeface="Cambria Math"/>
                            </a:rPr>
                            <m:t>Id</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𝑠</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𝑟</m:t>
                              </m:r>
                            </m:e>
                          </m:acc>
                        </m:num>
                        <m:den>
                          <m:sSubSup>
                            <m:sSubSupPr>
                              <m:ctrlPr>
                                <a:rPr lang="cs-CZ" sz="2800" i="1">
                                  <a:solidFill>
                                    <a:schemeClr val="tx1">
                                      <a:lumMod val="75000"/>
                                      <a:lumOff val="25000"/>
                                    </a:schemeClr>
                                  </a:solidFill>
                                  <a:latin typeface="Cambria Math"/>
                                </a:rPr>
                              </m:ctrlPr>
                            </m:sSubSupPr>
                            <m:e>
                              <m:r>
                                <a:rPr lang="cs-CZ" sz="2800" i="1">
                                  <a:solidFill>
                                    <a:schemeClr val="tx1">
                                      <a:lumMod val="75000"/>
                                      <a:lumOff val="25000"/>
                                    </a:schemeClr>
                                  </a:solidFill>
                                  <a:latin typeface="Cambria Math"/>
                                </a:rPr>
                                <m:t>𝑟</m:t>
                              </m:r>
                            </m:e>
                            <m:sub/>
                            <m:sup>
                              <m:r>
                                <a:rPr lang="cs-CZ" sz="2800" i="1">
                                  <a:solidFill>
                                    <a:schemeClr val="tx1">
                                      <a:lumMod val="75000"/>
                                      <a:lumOff val="25000"/>
                                    </a:schemeClr>
                                  </a:solidFill>
                                  <a:latin typeface="Cambria Math"/>
                                </a:rPr>
                                <m:t>3</m:t>
                              </m:r>
                            </m:sup>
                          </m:sSubSup>
                        </m:den>
                      </m:f>
                    </m:oMath>
                  </m:oMathPara>
                </a14:m>
                <a:endParaRPr lang="en-GB" sz="2800" dirty="0"/>
              </a:p>
            </p:txBody>
          </p:sp>
        </mc:Choice>
        <mc:Fallback xmlns="">
          <p:sp>
            <p:nvSpPr>
              <p:cNvPr id="26" name="Obdélník 25"/>
              <p:cNvSpPr>
                <a:spLocks noRot="1" noChangeAspect="1" noMove="1" noResize="1" noEditPoints="1" noAdjustHandles="1" noChangeArrowheads="1" noChangeShapeType="1" noTextEdit="1"/>
              </p:cNvSpPr>
              <p:nvPr/>
            </p:nvSpPr>
            <p:spPr>
              <a:xfrm>
                <a:off x="3598272" y="2276872"/>
                <a:ext cx="3205976" cy="1144480"/>
              </a:xfrm>
              <a:prstGeom prst="rect">
                <a:avLst/>
              </a:prstGeom>
              <a:blipFill rotWithShape="1">
                <a:blip r:embed="rId2"/>
                <a:stretch>
                  <a:fillRect/>
                </a:stretch>
              </a:blipFill>
            </p:spPr>
            <p:txBody>
              <a:bodyPr/>
              <a:lstStyle/>
              <a:p>
                <a:r>
                  <a:rPr lang="en-GB">
                    <a:noFill/>
                  </a:rPr>
                  <a:t> </a:t>
                </a:r>
              </a:p>
            </p:txBody>
          </p:sp>
        </mc:Fallback>
      </mc:AlternateContent>
      <p:grpSp>
        <p:nvGrpSpPr>
          <p:cNvPr id="8" name="Skupina 7"/>
          <p:cNvGrpSpPr/>
          <p:nvPr/>
        </p:nvGrpSpPr>
        <p:grpSpPr>
          <a:xfrm>
            <a:off x="1510040" y="1196752"/>
            <a:ext cx="3276600" cy="2057400"/>
            <a:chOff x="683568" y="1196752"/>
            <a:chExt cx="3276600" cy="2057400"/>
          </a:xfrm>
        </p:grpSpPr>
        <p:grpSp>
          <p:nvGrpSpPr>
            <p:cNvPr id="6" name="Skupina 5"/>
            <p:cNvGrpSpPr/>
            <p:nvPr/>
          </p:nvGrpSpPr>
          <p:grpSpPr>
            <a:xfrm>
              <a:off x="683568" y="1196752"/>
              <a:ext cx="3276600" cy="2057400"/>
              <a:chOff x="1676400" y="2026568"/>
              <a:chExt cx="3276600" cy="2057400"/>
            </a:xfrm>
          </p:grpSpPr>
          <p:sp>
            <p:nvSpPr>
              <p:cNvPr id="56330" name="Line 10"/>
              <p:cNvSpPr>
                <a:spLocks noChangeShapeType="1"/>
              </p:cNvSpPr>
              <p:nvPr/>
            </p:nvSpPr>
            <p:spPr bwMode="auto">
              <a:xfrm>
                <a:off x="2879725" y="2940968"/>
                <a:ext cx="854075" cy="533400"/>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56" name="Freeform 5"/>
              <p:cNvSpPr>
                <a:spLocks/>
              </p:cNvSpPr>
              <p:nvPr/>
            </p:nvSpPr>
            <p:spPr bwMode="auto">
              <a:xfrm>
                <a:off x="1676400" y="2359943"/>
                <a:ext cx="3276600" cy="1724025"/>
              </a:xfrm>
              <a:custGeom>
                <a:avLst/>
                <a:gdLst>
                  <a:gd name="T0" fmla="*/ 0 w 2064"/>
                  <a:gd name="T1" fmla="*/ 1086 h 1086"/>
                  <a:gd name="T2" fmla="*/ 168 w 2064"/>
                  <a:gd name="T3" fmla="*/ 786 h 1086"/>
                  <a:gd name="T4" fmla="*/ 360 w 2064"/>
                  <a:gd name="T5" fmla="*/ 582 h 1086"/>
                  <a:gd name="T6" fmla="*/ 630 w 2064"/>
                  <a:gd name="T7" fmla="*/ 408 h 1086"/>
                  <a:gd name="T8" fmla="*/ 882 w 2064"/>
                  <a:gd name="T9" fmla="*/ 330 h 1086"/>
                  <a:gd name="T10" fmla="*/ 1122 w 2064"/>
                  <a:gd name="T11" fmla="*/ 318 h 1086"/>
                  <a:gd name="T12" fmla="*/ 1410 w 2064"/>
                  <a:gd name="T13" fmla="*/ 348 h 1086"/>
                  <a:gd name="T14" fmla="*/ 1752 w 2064"/>
                  <a:gd name="T15" fmla="*/ 270 h 1086"/>
                  <a:gd name="T16" fmla="*/ 2064 w 2064"/>
                  <a:gd name="T17" fmla="*/ 0 h 10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64"/>
                  <a:gd name="T28" fmla="*/ 0 h 1086"/>
                  <a:gd name="T29" fmla="*/ 2064 w 2064"/>
                  <a:gd name="T30" fmla="*/ 1086 h 10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64" h="1086">
                    <a:moveTo>
                      <a:pt x="0" y="1086"/>
                    </a:moveTo>
                    <a:cubicBezTo>
                      <a:pt x="28" y="1036"/>
                      <a:pt x="108" y="870"/>
                      <a:pt x="168" y="786"/>
                    </a:cubicBezTo>
                    <a:cubicBezTo>
                      <a:pt x="228" y="702"/>
                      <a:pt x="283" y="645"/>
                      <a:pt x="360" y="582"/>
                    </a:cubicBezTo>
                    <a:cubicBezTo>
                      <a:pt x="437" y="519"/>
                      <a:pt x="543" y="450"/>
                      <a:pt x="630" y="408"/>
                    </a:cubicBezTo>
                    <a:cubicBezTo>
                      <a:pt x="717" y="366"/>
                      <a:pt x="800" y="345"/>
                      <a:pt x="882" y="330"/>
                    </a:cubicBezTo>
                    <a:cubicBezTo>
                      <a:pt x="964" y="315"/>
                      <a:pt x="1034" y="315"/>
                      <a:pt x="1122" y="318"/>
                    </a:cubicBezTo>
                    <a:cubicBezTo>
                      <a:pt x="1210" y="321"/>
                      <a:pt x="1305" y="356"/>
                      <a:pt x="1410" y="348"/>
                    </a:cubicBezTo>
                    <a:cubicBezTo>
                      <a:pt x="1515" y="340"/>
                      <a:pt x="1643" y="328"/>
                      <a:pt x="1752" y="270"/>
                    </a:cubicBezTo>
                    <a:cubicBezTo>
                      <a:pt x="1861" y="212"/>
                      <a:pt x="2012" y="45"/>
                      <a:pt x="206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57" name="Line 6"/>
              <p:cNvSpPr>
                <a:spLocks noChangeShapeType="1"/>
              </p:cNvSpPr>
              <p:nvPr/>
            </p:nvSpPr>
            <p:spPr bwMode="auto">
              <a:xfrm flipH="1">
                <a:off x="3647557" y="3474368"/>
                <a:ext cx="60843" cy="428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58" name="Line 7"/>
              <p:cNvSpPr>
                <a:spLocks noChangeShapeType="1"/>
              </p:cNvSpPr>
              <p:nvPr/>
            </p:nvSpPr>
            <p:spPr bwMode="auto">
              <a:xfrm flipV="1">
                <a:off x="4533900" y="2312318"/>
                <a:ext cx="304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59" name="Text Box 8"/>
              <p:cNvSpPr txBox="1">
                <a:spLocks noChangeArrowheads="1"/>
              </p:cNvSpPr>
              <p:nvPr/>
            </p:nvSpPr>
            <p:spPr bwMode="auto">
              <a:xfrm>
                <a:off x="4384675" y="2026568"/>
                <a:ext cx="549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200" i="1" dirty="0">
                    <a:latin typeface="+mn-lt"/>
                  </a:rPr>
                  <a:t>I</a:t>
                </a:r>
              </a:p>
            </p:txBody>
          </p:sp>
          <p:sp>
            <p:nvSpPr>
              <p:cNvPr id="56322" name="Line 2"/>
              <p:cNvSpPr>
                <a:spLocks noChangeShapeType="1"/>
              </p:cNvSpPr>
              <p:nvPr/>
            </p:nvSpPr>
            <p:spPr bwMode="auto">
              <a:xfrm flipV="1">
                <a:off x="2895600" y="2845718"/>
                <a:ext cx="381000" cy="76200"/>
              </a:xfrm>
              <a:prstGeom prst="line">
                <a:avLst/>
              </a:prstGeom>
              <a:noFill/>
              <a:ln w="38100">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4" name="Obdélník 3"/>
                  <p:cNvSpPr/>
                  <p:nvPr/>
                </p:nvSpPr>
                <p:spPr>
                  <a:xfrm>
                    <a:off x="2915816" y="2221885"/>
                    <a:ext cx="827599"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cs-CZ" sz="3600" b="0" i="0" smtClean="0">
                              <a:solidFill>
                                <a:srgbClr val="7030A0"/>
                              </a:solidFill>
                              <a:latin typeface="Cambria Math"/>
                              <a:ea typeface="Cambria Math"/>
                            </a:rPr>
                            <m:t>d</m:t>
                          </m:r>
                          <m:acc>
                            <m:accPr>
                              <m:chr m:val="⃗"/>
                              <m:ctrlPr>
                                <a:rPr lang="cs-CZ" sz="3600" i="1" smtClean="0">
                                  <a:solidFill>
                                    <a:srgbClr val="7030A0"/>
                                  </a:solidFill>
                                  <a:latin typeface="Cambria Math"/>
                                  <a:ea typeface="Cambria Math"/>
                                </a:rPr>
                              </m:ctrlPr>
                            </m:accPr>
                            <m:e>
                              <m:r>
                                <a:rPr lang="cs-CZ" sz="3600" b="0" i="1" smtClean="0">
                                  <a:solidFill>
                                    <a:srgbClr val="7030A0"/>
                                  </a:solidFill>
                                  <a:latin typeface="Cambria Math"/>
                                  <a:ea typeface="Cambria Math"/>
                                </a:rPr>
                                <m:t>𝑠</m:t>
                              </m:r>
                            </m:e>
                          </m:acc>
                        </m:oMath>
                      </m:oMathPara>
                    </a14:m>
                    <a:endParaRPr lang="en-GB" sz="3600" dirty="0">
                      <a:solidFill>
                        <a:srgbClr val="7030A0"/>
                      </a:solidFill>
                    </a:endParaRPr>
                  </a:p>
                </p:txBody>
              </p:sp>
            </mc:Choice>
            <mc:Fallback xmlns="">
              <p:sp>
                <p:nvSpPr>
                  <p:cNvPr id="4" name="Obdélník 3"/>
                  <p:cNvSpPr>
                    <a:spLocks noRot="1" noChangeAspect="1" noMove="1" noResize="1" noEditPoints="1" noAdjustHandles="1" noChangeArrowheads="1" noChangeShapeType="1" noTextEdit="1"/>
                  </p:cNvSpPr>
                  <p:nvPr/>
                </p:nvSpPr>
                <p:spPr>
                  <a:xfrm>
                    <a:off x="2915816" y="2221885"/>
                    <a:ext cx="827599" cy="646331"/>
                  </a:xfrm>
                  <a:prstGeom prst="rect">
                    <a:avLst/>
                  </a:prstGeom>
                  <a:blipFill rotWithShape="1">
                    <a:blip r:embed="rId3"/>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 name="Obdélník 1"/>
                <p:cNvSpPr/>
                <p:nvPr/>
              </p:nvSpPr>
              <p:spPr>
                <a:xfrm>
                  <a:off x="1749386" y="2242964"/>
                  <a:ext cx="55226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cs-CZ" sz="3600" i="1" smtClean="0">
                                <a:solidFill>
                                  <a:srgbClr val="00B050"/>
                                </a:solidFill>
                                <a:latin typeface="Cambria Math"/>
                                <a:ea typeface="Cambria Math"/>
                              </a:rPr>
                            </m:ctrlPr>
                          </m:accPr>
                          <m:e>
                            <m:r>
                              <a:rPr lang="cs-CZ" sz="3600" b="0" i="1" smtClean="0">
                                <a:solidFill>
                                  <a:srgbClr val="00B050"/>
                                </a:solidFill>
                                <a:latin typeface="Cambria Math"/>
                                <a:ea typeface="Cambria Math"/>
                              </a:rPr>
                              <m:t>𝑟</m:t>
                            </m:r>
                          </m:e>
                        </m:acc>
                      </m:oMath>
                    </m:oMathPara>
                  </a14:m>
                  <a:endParaRPr lang="en-GB" sz="3600" dirty="0">
                    <a:solidFill>
                      <a:srgbClr val="00B050"/>
                    </a:solidFill>
                  </a:endParaRPr>
                </a:p>
              </p:txBody>
            </p:sp>
          </mc:Choice>
          <mc:Fallback xmlns="">
            <p:sp>
              <p:nvSpPr>
                <p:cNvPr id="2" name="Obdélník 1"/>
                <p:cNvSpPr>
                  <a:spLocks noRot="1" noChangeAspect="1" noMove="1" noResize="1" noEditPoints="1" noAdjustHandles="1" noChangeArrowheads="1" noChangeShapeType="1" noTextEdit="1"/>
                </p:cNvSpPr>
                <p:nvPr/>
              </p:nvSpPr>
              <p:spPr>
                <a:xfrm>
                  <a:off x="1749386" y="2242964"/>
                  <a:ext cx="552266" cy="646331"/>
                </a:xfrm>
                <a:prstGeom prst="rect">
                  <a:avLst/>
                </a:prstGeom>
                <a:blipFill rotWithShape="1">
                  <a:blip r:embed="rId4"/>
                  <a:stretch>
                    <a:fillRect/>
                  </a:stretch>
                </a:blipFill>
              </p:spPr>
              <p:txBody>
                <a:bodyPr/>
                <a:lstStyle/>
                <a:p>
                  <a:r>
                    <a:rPr lang="en-GB">
                      <a:noFill/>
                    </a:rPr>
                    <a:t> </a:t>
                  </a:r>
                </a:p>
              </p:txBody>
            </p:sp>
          </mc:Fallback>
        </mc:AlternateContent>
      </p:grpSp>
      <p:grpSp>
        <p:nvGrpSpPr>
          <p:cNvPr id="9" name="Skupina 8"/>
          <p:cNvGrpSpPr/>
          <p:nvPr/>
        </p:nvGrpSpPr>
        <p:grpSpPr>
          <a:xfrm>
            <a:off x="1759600" y="3645024"/>
            <a:ext cx="1766664" cy="1936567"/>
            <a:chOff x="827584" y="4279979"/>
            <a:chExt cx="1766664" cy="1936567"/>
          </a:xfrm>
        </p:grpSpPr>
        <p:grpSp>
          <p:nvGrpSpPr>
            <p:cNvPr id="7" name="Skupina 6"/>
            <p:cNvGrpSpPr/>
            <p:nvPr/>
          </p:nvGrpSpPr>
          <p:grpSpPr>
            <a:xfrm>
              <a:off x="827584" y="4279979"/>
              <a:ext cx="1766664" cy="1936567"/>
              <a:chOff x="2195736" y="4784035"/>
              <a:chExt cx="1766664" cy="1936567"/>
            </a:xfrm>
          </p:grpSpPr>
          <p:sp>
            <p:nvSpPr>
              <p:cNvPr id="56332" name="Line 12"/>
              <p:cNvSpPr>
                <a:spLocks noChangeShapeType="1"/>
              </p:cNvSpPr>
              <p:nvPr/>
            </p:nvSpPr>
            <p:spPr bwMode="auto">
              <a:xfrm>
                <a:off x="2819400" y="5476106"/>
                <a:ext cx="1143000" cy="685800"/>
              </a:xfrm>
              <a:prstGeom prst="line">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60" name="Line 14"/>
              <p:cNvSpPr>
                <a:spLocks noChangeShapeType="1"/>
              </p:cNvSpPr>
              <p:nvPr/>
            </p:nvSpPr>
            <p:spPr bwMode="auto">
              <a:xfrm flipV="1">
                <a:off x="2835275" y="5304656"/>
                <a:ext cx="974725" cy="209550"/>
              </a:xfrm>
              <a:prstGeom prst="line">
                <a:avLst/>
              </a:prstGeom>
              <a:noFill/>
              <a:ln w="38100">
                <a:solidFill>
                  <a:srgbClr val="7030A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61" name="Line 15"/>
              <p:cNvSpPr>
                <a:spLocks noChangeShapeType="1"/>
              </p:cNvSpPr>
              <p:nvPr/>
            </p:nvSpPr>
            <p:spPr bwMode="auto">
              <a:xfrm flipH="1">
                <a:off x="3867150" y="6176361"/>
                <a:ext cx="76200" cy="54424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262" name="Oval 18"/>
              <p:cNvSpPr>
                <a:spLocks noChangeArrowheads="1"/>
              </p:cNvSpPr>
              <p:nvPr/>
            </p:nvSpPr>
            <p:spPr bwMode="auto">
              <a:xfrm>
                <a:off x="2743200" y="5380856"/>
                <a:ext cx="228600" cy="228600"/>
              </a:xfrm>
              <a:prstGeom prst="ellipse">
                <a:avLst/>
              </a:prstGeom>
              <a:solidFill>
                <a:srgbClr val="FF9900"/>
              </a:solidFill>
              <a:ln w="9525">
                <a:solidFill>
                  <a:schemeClr val="tx1"/>
                </a:solidFill>
                <a:round/>
                <a:headEnd/>
                <a:tailEnd/>
              </a:ln>
            </p:spPr>
            <p:txBody>
              <a:bodyPr wrap="none" anchor="ctr"/>
              <a:lstStyle/>
              <a:p>
                <a:pPr algn="ctr"/>
                <a:endParaRPr lang="cs-CZ"/>
              </a:p>
            </p:txBody>
          </p:sp>
          <mc:AlternateContent xmlns:mc="http://schemas.openxmlformats.org/markup-compatibility/2006" xmlns:a14="http://schemas.microsoft.com/office/drawing/2010/main">
            <mc:Choice Requires="a14">
              <p:sp>
                <p:nvSpPr>
                  <p:cNvPr id="10263" name="Text Box 19"/>
                  <p:cNvSpPr txBox="1">
                    <a:spLocks noChangeArrowheads="1"/>
                  </p:cNvSpPr>
                  <p:nvPr/>
                </p:nvSpPr>
                <p:spPr bwMode="auto">
                  <a:xfrm>
                    <a:off x="2195736" y="5229200"/>
                    <a:ext cx="527004" cy="5232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14:m>
                      <m:oMathPara xmlns:m="http://schemas.openxmlformats.org/officeDocument/2006/math">
                        <m:oMathParaPr>
                          <m:jc m:val="centerGroup"/>
                        </m:oMathParaPr>
                        <m:oMath xmlns:m="http://schemas.openxmlformats.org/officeDocument/2006/math">
                          <m:r>
                            <a:rPr lang="cs-CZ" sz="2800" i="1" smtClean="0">
                              <a:solidFill>
                                <a:schemeClr val="tx1">
                                  <a:lumMod val="75000"/>
                                  <a:lumOff val="25000"/>
                                </a:schemeClr>
                              </a:solidFill>
                              <a:latin typeface="Cambria Math"/>
                              <a:ea typeface="Cambria Math"/>
                            </a:rPr>
                            <m:t>𝑄</m:t>
                          </m:r>
                        </m:oMath>
                      </m:oMathPara>
                    </a14:m>
                    <a:endParaRPr lang="cs-CZ" sz="2800" i="1" dirty="0">
                      <a:solidFill>
                        <a:srgbClr val="FF9900"/>
                      </a:solidFill>
                      <a:latin typeface="Times New Roman" pitchFamily="18" charset="0"/>
                    </a:endParaRPr>
                  </a:p>
                </p:txBody>
              </p:sp>
            </mc:Choice>
            <mc:Fallback xmlns="">
              <p:sp>
                <p:nvSpPr>
                  <p:cNvPr id="10263" name="Text Box 19"/>
                  <p:cNvSpPr txBox="1">
                    <a:spLocks noRot="1" noChangeAspect="1" noMove="1" noResize="1" noEditPoints="1" noAdjustHandles="1" noChangeArrowheads="1" noChangeShapeType="1" noTextEdit="1"/>
                  </p:cNvSpPr>
                  <p:nvPr/>
                </p:nvSpPr>
                <p:spPr bwMode="auto">
                  <a:xfrm>
                    <a:off x="2195736" y="5229200"/>
                    <a:ext cx="527004" cy="523220"/>
                  </a:xfrm>
                  <a:prstGeom prst="rect">
                    <a:avLst/>
                  </a:prstGeom>
                  <a:blipFill rotWithShape="1">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bdélník 28"/>
                  <p:cNvSpPr/>
                  <p:nvPr/>
                </p:nvSpPr>
                <p:spPr>
                  <a:xfrm>
                    <a:off x="3059832" y="4784035"/>
                    <a:ext cx="58772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cs-CZ" sz="3600" i="1" smtClean="0">
                                  <a:solidFill>
                                    <a:srgbClr val="7030A0"/>
                                  </a:solidFill>
                                  <a:latin typeface="Cambria Math"/>
                                  <a:ea typeface="Cambria Math"/>
                                </a:rPr>
                              </m:ctrlPr>
                            </m:accPr>
                            <m:e>
                              <m:r>
                                <a:rPr lang="cs-CZ" sz="3600" b="0" i="1" smtClean="0">
                                  <a:solidFill>
                                    <a:srgbClr val="7030A0"/>
                                  </a:solidFill>
                                  <a:latin typeface="Cambria Math"/>
                                  <a:ea typeface="Cambria Math"/>
                                </a:rPr>
                                <m:t>𝑣</m:t>
                              </m:r>
                            </m:e>
                          </m:acc>
                        </m:oMath>
                      </m:oMathPara>
                    </a14:m>
                    <a:endParaRPr lang="en-GB" sz="3600" dirty="0">
                      <a:solidFill>
                        <a:srgbClr val="FF0000"/>
                      </a:solidFill>
                    </a:endParaRPr>
                  </a:p>
                </p:txBody>
              </p:sp>
            </mc:Choice>
            <mc:Fallback xmlns="">
              <p:sp>
                <p:nvSpPr>
                  <p:cNvPr id="29" name="Obdélník 28"/>
                  <p:cNvSpPr>
                    <a:spLocks noRot="1" noChangeAspect="1" noMove="1" noResize="1" noEditPoints="1" noAdjustHandles="1" noChangeArrowheads="1" noChangeShapeType="1" noTextEdit="1"/>
                  </p:cNvSpPr>
                  <p:nvPr/>
                </p:nvSpPr>
                <p:spPr>
                  <a:xfrm>
                    <a:off x="3059832" y="4784035"/>
                    <a:ext cx="587725" cy="646331"/>
                  </a:xfrm>
                  <a:prstGeom prst="rect">
                    <a:avLst/>
                  </a:prstGeom>
                  <a:blipFill rotWithShape="1">
                    <a:blip r:embed="rId8"/>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1" name="Obdélník 30"/>
                <p:cNvSpPr/>
                <p:nvPr/>
              </p:nvSpPr>
              <p:spPr>
                <a:xfrm>
                  <a:off x="1571462" y="5230941"/>
                  <a:ext cx="55226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cs-CZ" sz="3600" i="1" smtClean="0">
                                <a:solidFill>
                                  <a:srgbClr val="00B050"/>
                                </a:solidFill>
                                <a:latin typeface="Cambria Math"/>
                                <a:ea typeface="Cambria Math"/>
                              </a:rPr>
                            </m:ctrlPr>
                          </m:accPr>
                          <m:e>
                            <m:r>
                              <a:rPr lang="cs-CZ" sz="3600" b="0" i="1" smtClean="0">
                                <a:solidFill>
                                  <a:srgbClr val="00B050"/>
                                </a:solidFill>
                                <a:latin typeface="Cambria Math"/>
                                <a:ea typeface="Cambria Math"/>
                              </a:rPr>
                              <m:t>𝑟</m:t>
                            </m:r>
                          </m:e>
                        </m:acc>
                      </m:oMath>
                    </m:oMathPara>
                  </a14:m>
                  <a:endParaRPr lang="en-GB" sz="3600" dirty="0">
                    <a:solidFill>
                      <a:srgbClr val="00B050"/>
                    </a:solidFill>
                  </a:endParaRPr>
                </a:p>
              </p:txBody>
            </p:sp>
          </mc:Choice>
          <mc:Fallback xmlns="">
            <p:sp>
              <p:nvSpPr>
                <p:cNvPr id="31" name="Obdélník 30"/>
                <p:cNvSpPr>
                  <a:spLocks noRot="1" noChangeAspect="1" noMove="1" noResize="1" noEditPoints="1" noAdjustHandles="1" noChangeArrowheads="1" noChangeShapeType="1" noTextEdit="1"/>
                </p:cNvSpPr>
                <p:nvPr/>
              </p:nvSpPr>
              <p:spPr>
                <a:xfrm>
                  <a:off x="1571462" y="5230941"/>
                  <a:ext cx="552266" cy="646331"/>
                </a:xfrm>
                <a:prstGeom prst="rect">
                  <a:avLst/>
                </a:prstGeom>
                <a:blipFill rotWithShape="1">
                  <a:blip r:embed="rId9"/>
                  <a:stretch>
                    <a:fillRect/>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2" name="Obdélník 31"/>
              <p:cNvSpPr/>
              <p:nvPr/>
            </p:nvSpPr>
            <p:spPr>
              <a:xfrm>
                <a:off x="3488640" y="4725144"/>
                <a:ext cx="3205976" cy="123559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cs-CZ" sz="3600" i="1" smtClean="0">
                              <a:solidFill>
                                <a:srgbClr val="FF0000"/>
                              </a:solidFill>
                              <a:latin typeface="Cambria Math"/>
                              <a:ea typeface="Cambria Math"/>
                            </a:rPr>
                          </m:ctrlPr>
                        </m:accPr>
                        <m:e>
                          <m:r>
                            <a:rPr lang="cs-CZ" sz="3600" i="1">
                              <a:solidFill>
                                <a:srgbClr val="FF0000"/>
                              </a:solidFill>
                              <a:latin typeface="Cambria Math"/>
                              <a:ea typeface="Cambria Math"/>
                            </a:rPr>
                            <m:t>𝐵</m:t>
                          </m:r>
                        </m:e>
                      </m:acc>
                      <m:r>
                        <a:rPr lang="cs-CZ" sz="3600" i="1">
                          <a:solidFill>
                            <a:schemeClr val="tx1">
                              <a:lumMod val="75000"/>
                              <a:lumOff val="25000"/>
                            </a:schemeClr>
                          </a:solidFill>
                          <a:latin typeface="Cambria Math"/>
                          <a:ea typeface="Cambria Math"/>
                        </a:rPr>
                        <m:t>=</m:t>
                      </m:r>
                      <m:f>
                        <m:fPr>
                          <m:ctrlPr>
                            <a:rPr lang="en-GB" sz="3200" i="1">
                              <a:solidFill>
                                <a:schemeClr val="tx1">
                                  <a:lumMod val="75000"/>
                                  <a:lumOff val="25000"/>
                                </a:schemeClr>
                              </a:solidFill>
                              <a:latin typeface="Cambria Math"/>
                            </a:rPr>
                          </m:ctrlPr>
                        </m:fPr>
                        <m:num>
                          <m:sSub>
                            <m:sSubPr>
                              <m:ctrlPr>
                                <a:rPr lang="en-GB" sz="3200" i="1">
                                  <a:solidFill>
                                    <a:schemeClr val="tx1">
                                      <a:lumMod val="75000"/>
                                      <a:lumOff val="25000"/>
                                    </a:schemeClr>
                                  </a:solidFill>
                                  <a:latin typeface="Cambria Math"/>
                                </a:rPr>
                              </m:ctrlPr>
                            </m:sSubPr>
                            <m:e>
                              <m:r>
                                <a:rPr lang="en-GB" sz="3200" i="1">
                                  <a:solidFill>
                                    <a:schemeClr val="tx1">
                                      <a:lumMod val="75000"/>
                                      <a:lumOff val="25000"/>
                                    </a:schemeClr>
                                  </a:solidFill>
                                  <a:latin typeface="Cambria Math"/>
                                  <a:ea typeface="Cambria Math"/>
                                </a:rPr>
                                <m:t>𝜇</m:t>
                              </m:r>
                            </m:e>
                            <m:sub>
                              <m:r>
                                <a:rPr lang="en-GB" sz="3200" i="1">
                                  <a:solidFill>
                                    <a:schemeClr val="tx1">
                                      <a:lumMod val="75000"/>
                                      <a:lumOff val="25000"/>
                                    </a:schemeClr>
                                  </a:solidFill>
                                  <a:latin typeface="Cambria Math"/>
                                </a:rPr>
                                <m:t>0</m:t>
                              </m:r>
                            </m:sub>
                          </m:sSub>
                        </m:num>
                        <m:den>
                          <m:r>
                            <a:rPr lang="en-GB" sz="3200" i="1">
                              <a:solidFill>
                                <a:schemeClr val="tx1">
                                  <a:lumMod val="75000"/>
                                  <a:lumOff val="25000"/>
                                </a:schemeClr>
                              </a:solidFill>
                              <a:latin typeface="Cambria Math"/>
                            </a:rPr>
                            <m:t>4</m:t>
                          </m:r>
                          <m:r>
                            <a:rPr lang="en-GB" sz="3200" i="1">
                              <a:solidFill>
                                <a:schemeClr val="tx1">
                                  <a:lumMod val="75000"/>
                                  <a:lumOff val="25000"/>
                                </a:schemeClr>
                              </a:solidFill>
                              <a:latin typeface="Cambria Math"/>
                              <a:ea typeface="Cambria Math"/>
                            </a:rPr>
                            <m:t>𝜋</m:t>
                          </m:r>
                        </m:den>
                      </m:f>
                      <m:f>
                        <m:fPr>
                          <m:ctrlPr>
                            <a:rPr lang="cs-CZ" sz="3200" i="1">
                              <a:solidFill>
                                <a:schemeClr val="tx1">
                                  <a:lumMod val="75000"/>
                                  <a:lumOff val="25000"/>
                                </a:schemeClr>
                              </a:solidFill>
                              <a:latin typeface="Cambria Math"/>
                            </a:rPr>
                          </m:ctrlPr>
                        </m:fPr>
                        <m:num>
                          <m:r>
                            <a:rPr lang="cs-CZ" sz="3200" b="0" i="1" smtClean="0">
                              <a:solidFill>
                                <a:schemeClr val="tx1">
                                  <a:lumMod val="75000"/>
                                  <a:lumOff val="25000"/>
                                </a:schemeClr>
                              </a:solidFill>
                              <a:latin typeface="Cambria Math"/>
                            </a:rPr>
                            <m:t>𝑄</m:t>
                          </m:r>
                          <m:acc>
                            <m:accPr>
                              <m:chr m:val="⃗"/>
                              <m:ctrlPr>
                                <a:rPr lang="cs-CZ" sz="3200" i="1">
                                  <a:solidFill>
                                    <a:schemeClr val="tx1">
                                      <a:lumMod val="75000"/>
                                      <a:lumOff val="25000"/>
                                    </a:schemeClr>
                                  </a:solidFill>
                                  <a:latin typeface="Cambria Math"/>
                                </a:rPr>
                              </m:ctrlPr>
                            </m:accPr>
                            <m:e>
                              <m:r>
                                <a:rPr lang="cs-CZ" sz="3200" b="0" i="1" smtClean="0">
                                  <a:solidFill>
                                    <a:schemeClr val="tx1">
                                      <a:lumMod val="75000"/>
                                      <a:lumOff val="25000"/>
                                    </a:schemeClr>
                                  </a:solidFill>
                                  <a:latin typeface="Cambria Math"/>
                                </a:rPr>
                                <m:t>𝑣</m:t>
                              </m:r>
                            </m:e>
                          </m:acc>
                          <m:r>
                            <a:rPr lang="cs-CZ" sz="3200" i="1">
                              <a:solidFill>
                                <a:schemeClr val="tx1">
                                  <a:lumMod val="75000"/>
                                  <a:lumOff val="25000"/>
                                </a:schemeClr>
                              </a:solidFill>
                              <a:latin typeface="Cambria Math"/>
                              <a:ea typeface="Cambria Math"/>
                            </a:rPr>
                            <m:t>×</m:t>
                          </m:r>
                          <m:acc>
                            <m:accPr>
                              <m:chr m:val="⃗"/>
                              <m:ctrlPr>
                                <a:rPr lang="cs-CZ" sz="3200" i="1">
                                  <a:solidFill>
                                    <a:schemeClr val="tx1">
                                      <a:lumMod val="75000"/>
                                      <a:lumOff val="25000"/>
                                    </a:schemeClr>
                                  </a:solidFill>
                                  <a:latin typeface="Cambria Math"/>
                                </a:rPr>
                              </m:ctrlPr>
                            </m:accPr>
                            <m:e>
                              <m:r>
                                <a:rPr lang="cs-CZ" sz="3200" i="1">
                                  <a:solidFill>
                                    <a:schemeClr val="tx1">
                                      <a:lumMod val="75000"/>
                                      <a:lumOff val="25000"/>
                                    </a:schemeClr>
                                  </a:solidFill>
                                  <a:latin typeface="Cambria Math"/>
                                </a:rPr>
                                <m:t>𝑟</m:t>
                              </m:r>
                            </m:e>
                          </m:acc>
                        </m:num>
                        <m:den>
                          <m:sSubSup>
                            <m:sSubSupPr>
                              <m:ctrlPr>
                                <a:rPr lang="cs-CZ" sz="3200" i="1">
                                  <a:solidFill>
                                    <a:schemeClr val="tx1">
                                      <a:lumMod val="75000"/>
                                      <a:lumOff val="25000"/>
                                    </a:schemeClr>
                                  </a:solidFill>
                                  <a:latin typeface="Cambria Math"/>
                                </a:rPr>
                              </m:ctrlPr>
                            </m:sSubSupPr>
                            <m:e>
                              <m:r>
                                <a:rPr lang="cs-CZ" sz="3200" i="1">
                                  <a:solidFill>
                                    <a:schemeClr val="tx1">
                                      <a:lumMod val="75000"/>
                                      <a:lumOff val="25000"/>
                                    </a:schemeClr>
                                  </a:solidFill>
                                  <a:latin typeface="Cambria Math"/>
                                </a:rPr>
                                <m:t>𝑟</m:t>
                              </m:r>
                            </m:e>
                            <m:sub/>
                            <m:sup>
                              <m:r>
                                <a:rPr lang="cs-CZ" sz="3200" i="1">
                                  <a:solidFill>
                                    <a:schemeClr val="tx1">
                                      <a:lumMod val="75000"/>
                                      <a:lumOff val="25000"/>
                                    </a:schemeClr>
                                  </a:solidFill>
                                  <a:latin typeface="Cambria Math"/>
                                </a:rPr>
                                <m:t>3</m:t>
                              </m:r>
                            </m:sup>
                          </m:sSubSup>
                        </m:den>
                      </m:f>
                    </m:oMath>
                  </m:oMathPara>
                </a14:m>
                <a:endParaRPr lang="en-GB" sz="3200" dirty="0"/>
              </a:p>
            </p:txBody>
          </p:sp>
        </mc:Choice>
        <mc:Fallback xmlns="">
          <p:sp>
            <p:nvSpPr>
              <p:cNvPr id="32" name="Obdélník 31"/>
              <p:cNvSpPr>
                <a:spLocks noRot="1" noChangeAspect="1" noMove="1" noResize="1" noEditPoints="1" noAdjustHandles="1" noChangeArrowheads="1" noChangeShapeType="1" noTextEdit="1"/>
              </p:cNvSpPr>
              <p:nvPr/>
            </p:nvSpPr>
            <p:spPr>
              <a:xfrm>
                <a:off x="3488640" y="4725144"/>
                <a:ext cx="3205976" cy="1235595"/>
              </a:xfrm>
              <a:prstGeom prst="rect">
                <a:avLst/>
              </a:prstGeom>
              <a:blipFill rotWithShape="1">
                <a:blip r:embed="rId10"/>
                <a:stretch>
                  <a:fillRect/>
                </a:stretch>
              </a:blipFill>
            </p:spPr>
            <p:txBody>
              <a:bodyPr/>
              <a:lstStyle/>
              <a:p>
                <a:r>
                  <a:rPr lang="en-GB">
                    <a:noFill/>
                  </a:rPr>
                  <a:t> </a:t>
                </a:r>
              </a:p>
            </p:txBody>
          </p:sp>
        </mc:Fallback>
      </mc:AlternateContent>
      <p:pic>
        <p:nvPicPr>
          <p:cNvPr id="33" name="Picture 5" descr="E:\VaV\Publikace_nase\Rozdelane\logo_cz_noblTrans.png"/>
          <p:cNvPicPr>
            <a:picLocks noChangeAspect="1" noChangeArrowheads="1"/>
          </p:cNvPicPr>
          <p:nvPr/>
        </p:nvPicPr>
        <p:blipFill>
          <a:blip r:embed="rId11"/>
          <a:srcRect l="12354" t="15231" r="5350" b="14978"/>
          <a:stretch>
            <a:fillRect/>
          </a:stretch>
        </p:blipFill>
        <p:spPr bwMode="auto">
          <a:xfrm>
            <a:off x="7668344" y="6316074"/>
            <a:ext cx="1472762" cy="564388"/>
          </a:xfrm>
          <a:prstGeom prst="rect">
            <a:avLst/>
          </a:prstGeom>
          <a:noFill/>
          <a:ln w="9525">
            <a:noFill/>
            <a:miter lim="800000"/>
            <a:headEnd/>
            <a:tailEnd/>
          </a:ln>
        </p:spPr>
      </p:pic>
    </p:spTree>
    <p:extLst>
      <p:ext uri="{BB962C8B-B14F-4D97-AF65-F5344CB8AC3E}">
        <p14:creationId xmlns:p14="http://schemas.microsoft.com/office/powerpoint/2010/main" val="100022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56341"/>
                                        </p:tgtEl>
                                        <p:attrNameLst>
                                          <p:attrName>style.visibility</p:attrName>
                                        </p:attrNameLst>
                                      </p:cBhvr>
                                      <p:to>
                                        <p:strVal val="visible"/>
                                      </p:to>
                                    </p:set>
                                    <p:animEffect transition="in" filter="wheel(1)">
                                      <p:cBhvr>
                                        <p:cTn id="27" dur="1000"/>
                                        <p:tgtEl>
                                          <p:spTgt spid="5634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1)">
                                      <p:cBhvr>
                                        <p:cTn id="32" dur="1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42" fill="hold" grpId="0" nodeType="clickEffect">
                                  <p:stCondLst>
                                    <p:cond delay="0"/>
                                  </p:stCondLst>
                                  <p:childTnLst>
                                    <p:set>
                                      <p:cBhvr>
                                        <p:cTn id="36" dur="1" fill="hold">
                                          <p:stCondLst>
                                            <p:cond delay="0"/>
                                          </p:stCondLst>
                                        </p:cTn>
                                        <p:tgtEl>
                                          <p:spTgt spid="56343"/>
                                        </p:tgtEl>
                                        <p:attrNameLst>
                                          <p:attrName>style.visibility</p:attrName>
                                        </p:attrNameLst>
                                      </p:cBhvr>
                                      <p:to>
                                        <p:strVal val="visible"/>
                                      </p:to>
                                    </p:set>
                                    <p:animEffect transition="in" filter="barn(outHorizontal)">
                                      <p:cBhvr>
                                        <p:cTn id="37" dur="500"/>
                                        <p:tgtEl>
                                          <p:spTgt spid="56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nimBg="1"/>
      <p:bldP spid="56343" grpId="0" animBg="1"/>
      <p:bldP spid="30" grpId="0" animBg="1"/>
      <p:bldP spid="26"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1" name="Line 8"/>
          <p:cNvSpPr>
            <a:spLocks noChangeShapeType="1"/>
          </p:cNvSpPr>
          <p:nvPr/>
        </p:nvSpPr>
        <p:spPr bwMode="auto">
          <a:xfrm>
            <a:off x="1043608" y="1052736"/>
            <a:ext cx="0" cy="822101"/>
          </a:xfrm>
          <a:prstGeom prst="line">
            <a:avLst/>
          </a:prstGeom>
          <a:noFill/>
          <a:ln w="5715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6632" name="Line 9"/>
          <p:cNvSpPr>
            <a:spLocks noChangeShapeType="1"/>
          </p:cNvSpPr>
          <p:nvPr/>
        </p:nvSpPr>
        <p:spPr bwMode="auto">
          <a:xfrm flipH="1">
            <a:off x="4284463" y="1052736"/>
            <a:ext cx="0" cy="822101"/>
          </a:xfrm>
          <a:prstGeom prst="line">
            <a:avLst/>
          </a:prstGeom>
          <a:noFill/>
          <a:ln w="5715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 name="Nadpis 1"/>
          <p:cNvSpPr>
            <a:spLocks noGrp="1"/>
          </p:cNvSpPr>
          <p:nvPr>
            <p:ph type="title"/>
          </p:nvPr>
        </p:nvSpPr>
        <p:spPr>
          <a:xfrm>
            <a:off x="457200" y="44624"/>
            <a:ext cx="8229600" cy="1143000"/>
          </a:xfrm>
        </p:spPr>
        <p:txBody>
          <a:bodyPr>
            <a:normAutofit fontScale="90000"/>
          </a:bodyPr>
          <a:lstStyle/>
          <a:p>
            <a:pPr algn="l"/>
            <a:r>
              <a:rPr lang="cs-CZ" dirty="0" smtClean="0">
                <a:solidFill>
                  <a:schemeClr val="tx1">
                    <a:lumMod val="75000"/>
                    <a:lumOff val="25000"/>
                  </a:schemeClr>
                </a:solidFill>
              </a:rPr>
              <a:t>magnetická síla a magnetická indukce</a:t>
            </a:r>
            <a:endParaRPr lang="en-GB" dirty="0"/>
          </a:p>
        </p:txBody>
      </p:sp>
      <mc:AlternateContent xmlns:mc="http://schemas.openxmlformats.org/markup-compatibility/2006" xmlns:a14="http://schemas.microsoft.com/office/drawing/2010/main">
        <mc:Choice Requires="a14">
          <p:sp>
            <p:nvSpPr>
              <p:cNvPr id="11" name="Obdélník 10"/>
              <p:cNvSpPr/>
              <p:nvPr/>
            </p:nvSpPr>
            <p:spPr>
              <a:xfrm>
                <a:off x="635223" y="2078038"/>
                <a:ext cx="4296817" cy="979884"/>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4800" i="1" smtClean="0">
                              <a:solidFill>
                                <a:schemeClr val="tx1">
                                  <a:lumMod val="75000"/>
                                  <a:lumOff val="25000"/>
                                </a:schemeClr>
                              </a:solidFill>
                              <a:latin typeface="Cambria Math"/>
                              <a:ea typeface="Cambria Math"/>
                            </a:rPr>
                          </m:ctrlPr>
                        </m:sSubPr>
                        <m:e>
                          <m:acc>
                            <m:accPr>
                              <m:chr m:val="⃗"/>
                              <m:ctrlPr>
                                <a:rPr lang="cs-CZ" sz="4800" i="1">
                                  <a:solidFill>
                                    <a:schemeClr val="tx1">
                                      <a:lumMod val="75000"/>
                                      <a:lumOff val="25000"/>
                                    </a:schemeClr>
                                  </a:solidFill>
                                  <a:latin typeface="Cambria Math"/>
                                  <a:ea typeface="Cambria Math"/>
                                </a:rPr>
                              </m:ctrlPr>
                            </m:accPr>
                            <m:e>
                              <m:r>
                                <a:rPr lang="cs-CZ" sz="4800" i="1">
                                  <a:solidFill>
                                    <a:schemeClr val="tx1">
                                      <a:lumMod val="75000"/>
                                      <a:lumOff val="25000"/>
                                    </a:schemeClr>
                                  </a:solidFill>
                                  <a:latin typeface="Cambria Math"/>
                                  <a:ea typeface="Cambria Math"/>
                                </a:rPr>
                                <m:t>𝐹</m:t>
                              </m:r>
                            </m:e>
                          </m:acc>
                        </m:e>
                        <m:sub>
                          <m:r>
                            <a:rPr lang="cs-CZ" sz="4800" b="0" i="1" smtClean="0">
                              <a:solidFill>
                                <a:schemeClr val="tx1">
                                  <a:lumMod val="75000"/>
                                  <a:lumOff val="25000"/>
                                </a:schemeClr>
                              </a:solidFill>
                              <a:latin typeface="Cambria Math"/>
                              <a:ea typeface="Cambria Math"/>
                            </a:rPr>
                            <m:t>𝐵</m:t>
                          </m:r>
                        </m:sub>
                      </m:sSub>
                      <m:r>
                        <a:rPr lang="cs-CZ" sz="4800" b="0" i="1" smtClean="0">
                          <a:solidFill>
                            <a:schemeClr val="tx1">
                              <a:lumMod val="75000"/>
                              <a:lumOff val="25000"/>
                            </a:schemeClr>
                          </a:solidFill>
                          <a:latin typeface="Cambria Math"/>
                          <a:ea typeface="Cambria Math"/>
                        </a:rPr>
                        <m:t>=</m:t>
                      </m:r>
                      <m:r>
                        <a:rPr lang="cs-CZ" sz="4800" b="0" i="1" smtClean="0">
                          <a:solidFill>
                            <a:schemeClr val="tx1">
                              <a:lumMod val="75000"/>
                              <a:lumOff val="25000"/>
                            </a:schemeClr>
                          </a:solidFill>
                          <a:latin typeface="Cambria Math"/>
                          <a:ea typeface="Cambria Math"/>
                        </a:rPr>
                        <m:t>𝑄</m:t>
                      </m:r>
                      <m:d>
                        <m:dPr>
                          <m:ctrlPr>
                            <a:rPr lang="cs-CZ" sz="4800" b="0" i="1" smtClean="0">
                              <a:solidFill>
                                <a:schemeClr val="tx1">
                                  <a:lumMod val="75000"/>
                                  <a:lumOff val="25000"/>
                                </a:schemeClr>
                              </a:solidFill>
                              <a:latin typeface="Cambria Math"/>
                              <a:ea typeface="Cambria Math"/>
                            </a:rPr>
                          </m:ctrlPr>
                        </m:dPr>
                        <m:e>
                          <m:acc>
                            <m:accPr>
                              <m:chr m:val="⃗"/>
                              <m:ctrlPr>
                                <a:rPr lang="cs-CZ" sz="4800" b="0" i="1" smtClean="0">
                                  <a:solidFill>
                                    <a:schemeClr val="tx1">
                                      <a:lumMod val="75000"/>
                                      <a:lumOff val="25000"/>
                                    </a:schemeClr>
                                  </a:solidFill>
                                  <a:latin typeface="Cambria Math"/>
                                  <a:ea typeface="Cambria Math"/>
                                </a:rPr>
                              </m:ctrlPr>
                            </m:accPr>
                            <m:e>
                              <m:r>
                                <a:rPr lang="cs-CZ" sz="4800" b="0" i="1" smtClean="0">
                                  <a:solidFill>
                                    <a:schemeClr val="tx1">
                                      <a:lumMod val="75000"/>
                                      <a:lumOff val="25000"/>
                                    </a:schemeClr>
                                  </a:solidFill>
                                  <a:latin typeface="Cambria Math"/>
                                  <a:ea typeface="Cambria Math"/>
                                </a:rPr>
                                <m:t>𝑣</m:t>
                              </m:r>
                            </m:e>
                          </m:acc>
                          <m:r>
                            <a:rPr lang="cs-CZ" sz="4800" i="1" smtClean="0">
                              <a:solidFill>
                                <a:schemeClr val="tx1">
                                  <a:lumMod val="75000"/>
                                  <a:lumOff val="25000"/>
                                </a:schemeClr>
                              </a:solidFill>
                              <a:latin typeface="Cambria Math"/>
                              <a:ea typeface="Cambria Math"/>
                            </a:rPr>
                            <m:t>×</m:t>
                          </m:r>
                          <m:acc>
                            <m:accPr>
                              <m:chr m:val="⃗"/>
                              <m:ctrlPr>
                                <a:rPr lang="cs-CZ" sz="4800" i="1" smtClean="0">
                                  <a:solidFill>
                                    <a:schemeClr val="tx1">
                                      <a:lumMod val="75000"/>
                                      <a:lumOff val="25000"/>
                                    </a:schemeClr>
                                  </a:solidFill>
                                  <a:latin typeface="Cambria Math"/>
                                  <a:ea typeface="Cambria Math"/>
                                </a:rPr>
                              </m:ctrlPr>
                            </m:accPr>
                            <m:e>
                              <m:r>
                                <a:rPr lang="cs-CZ" sz="4800" b="0" i="1" smtClean="0">
                                  <a:solidFill>
                                    <a:schemeClr val="tx1">
                                      <a:lumMod val="75000"/>
                                      <a:lumOff val="25000"/>
                                    </a:schemeClr>
                                  </a:solidFill>
                                  <a:latin typeface="Cambria Math"/>
                                  <a:ea typeface="Cambria Math"/>
                                </a:rPr>
                                <m:t>𝐵</m:t>
                              </m:r>
                            </m:e>
                          </m:acc>
                        </m:e>
                      </m:d>
                    </m:oMath>
                  </m:oMathPara>
                </a14:m>
                <a:endParaRPr lang="en-GB" sz="4800" dirty="0">
                  <a:solidFill>
                    <a:schemeClr val="tx1">
                      <a:lumMod val="75000"/>
                      <a:lumOff val="25000"/>
                    </a:schemeClr>
                  </a:solidFill>
                </a:endParaRPr>
              </a:p>
            </p:txBody>
          </p:sp>
        </mc:Choice>
        <mc:Fallback xmlns="">
          <p:sp>
            <p:nvSpPr>
              <p:cNvPr id="11" name="Obdélník 10"/>
              <p:cNvSpPr>
                <a:spLocks noRot="1" noChangeAspect="1" noMove="1" noResize="1" noEditPoints="1" noAdjustHandles="1" noChangeArrowheads="1" noChangeShapeType="1" noTextEdit="1"/>
              </p:cNvSpPr>
              <p:nvPr/>
            </p:nvSpPr>
            <p:spPr>
              <a:xfrm>
                <a:off x="635223" y="2078038"/>
                <a:ext cx="4296817" cy="979884"/>
              </a:xfrm>
              <a:prstGeom prst="rect">
                <a:avLst/>
              </a:prstGeom>
              <a:blipFill rotWithShape="1">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Obdélník 2"/>
              <p:cNvSpPr/>
              <p:nvPr/>
            </p:nvSpPr>
            <p:spPr>
              <a:xfrm>
                <a:off x="622588" y="3163615"/>
                <a:ext cx="4165436"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4400" i="1" smtClean="0">
                              <a:solidFill>
                                <a:schemeClr val="tx1">
                                  <a:lumMod val="75000"/>
                                  <a:lumOff val="25000"/>
                                </a:schemeClr>
                              </a:solidFill>
                              <a:latin typeface="Cambria Math"/>
                              <a:ea typeface="Cambria Math"/>
                            </a:rPr>
                          </m:ctrlPr>
                        </m:sSubPr>
                        <m:e>
                          <m:r>
                            <a:rPr lang="cs-CZ" sz="4400" b="0" i="1" smtClean="0">
                              <a:solidFill>
                                <a:schemeClr val="tx1">
                                  <a:lumMod val="75000"/>
                                  <a:lumOff val="25000"/>
                                </a:schemeClr>
                              </a:solidFill>
                              <a:latin typeface="Cambria Math"/>
                              <a:ea typeface="Cambria Math"/>
                            </a:rPr>
                            <m:t>𝐹</m:t>
                          </m:r>
                        </m:e>
                        <m:sub>
                          <m:r>
                            <a:rPr lang="cs-CZ" sz="4400" b="0" i="1" smtClean="0">
                              <a:solidFill>
                                <a:schemeClr val="tx1">
                                  <a:lumMod val="75000"/>
                                  <a:lumOff val="25000"/>
                                </a:schemeClr>
                              </a:solidFill>
                              <a:latin typeface="Cambria Math"/>
                              <a:ea typeface="Cambria Math"/>
                            </a:rPr>
                            <m:t>𝐵</m:t>
                          </m:r>
                        </m:sub>
                      </m:sSub>
                      <m:r>
                        <a:rPr lang="cs-CZ" sz="4400" b="0" i="1" smtClean="0">
                          <a:solidFill>
                            <a:schemeClr val="tx1">
                              <a:lumMod val="75000"/>
                              <a:lumOff val="25000"/>
                            </a:schemeClr>
                          </a:solidFill>
                          <a:latin typeface="Cambria Math"/>
                          <a:ea typeface="Cambria Math"/>
                        </a:rPr>
                        <m:t>=</m:t>
                      </m:r>
                      <m:r>
                        <a:rPr lang="cs-CZ" sz="4400" i="1">
                          <a:solidFill>
                            <a:schemeClr val="tx1">
                              <a:lumMod val="75000"/>
                              <a:lumOff val="25000"/>
                            </a:schemeClr>
                          </a:solidFill>
                          <a:latin typeface="Cambria Math"/>
                          <a:ea typeface="Cambria Math"/>
                        </a:rPr>
                        <m:t>𝑄</m:t>
                      </m:r>
                      <m:r>
                        <a:rPr lang="cs-CZ" sz="4400" b="0" i="1" smtClean="0">
                          <a:solidFill>
                            <a:schemeClr val="tx1">
                              <a:lumMod val="75000"/>
                              <a:lumOff val="25000"/>
                            </a:schemeClr>
                          </a:solidFill>
                          <a:latin typeface="Cambria Math"/>
                          <a:ea typeface="Cambria Math"/>
                        </a:rPr>
                        <m:t>𝑣𝐵</m:t>
                      </m:r>
                      <m:func>
                        <m:funcPr>
                          <m:ctrlPr>
                            <a:rPr lang="cs-CZ" sz="4400" b="0" i="1" smtClean="0">
                              <a:solidFill>
                                <a:schemeClr val="tx1">
                                  <a:lumMod val="75000"/>
                                  <a:lumOff val="25000"/>
                                </a:schemeClr>
                              </a:solidFill>
                              <a:latin typeface="Cambria Math"/>
                              <a:ea typeface="Cambria Math"/>
                            </a:rPr>
                          </m:ctrlPr>
                        </m:funcPr>
                        <m:fName>
                          <m:r>
                            <m:rPr>
                              <m:sty m:val="p"/>
                            </m:rPr>
                            <a:rPr lang="cs-CZ" sz="4400" b="0" i="0" smtClean="0">
                              <a:solidFill>
                                <a:schemeClr val="tx1">
                                  <a:lumMod val="75000"/>
                                  <a:lumOff val="25000"/>
                                </a:schemeClr>
                              </a:solidFill>
                              <a:latin typeface="Cambria Math"/>
                              <a:ea typeface="Cambria Math"/>
                            </a:rPr>
                            <m:t>sin</m:t>
                          </m:r>
                        </m:fName>
                        <m:e>
                          <m:r>
                            <a:rPr lang="cs-CZ" sz="4400" i="1">
                              <a:solidFill>
                                <a:schemeClr val="tx1">
                                  <a:lumMod val="75000"/>
                                  <a:lumOff val="25000"/>
                                </a:schemeClr>
                              </a:solidFill>
                              <a:latin typeface="Cambria Math"/>
                              <a:ea typeface="Cambria Math"/>
                            </a:rPr>
                            <m:t>𝛼</m:t>
                          </m:r>
                          <m:r>
                            <m:rPr>
                              <m:nor/>
                            </m:rPr>
                            <a:rPr lang="en-GB" sz="4400" dirty="0"/>
                            <m:t> </m:t>
                          </m:r>
                        </m:e>
                      </m:func>
                    </m:oMath>
                  </m:oMathPara>
                </a14:m>
                <a:endParaRPr lang="en-GB" sz="4400" dirty="0"/>
              </a:p>
            </p:txBody>
          </p:sp>
        </mc:Choice>
        <mc:Fallback xmlns="">
          <p:sp>
            <p:nvSpPr>
              <p:cNvPr id="3" name="Obdélník 2"/>
              <p:cNvSpPr>
                <a:spLocks noRot="1" noChangeAspect="1" noMove="1" noResize="1" noEditPoints="1" noAdjustHandles="1" noChangeArrowheads="1" noChangeShapeType="1" noTextEdit="1"/>
              </p:cNvSpPr>
              <p:nvPr/>
            </p:nvSpPr>
            <p:spPr>
              <a:xfrm>
                <a:off x="622588" y="3163615"/>
                <a:ext cx="4165436" cy="769441"/>
              </a:xfrm>
              <a:prstGeom prst="rect">
                <a:avLst/>
              </a:prstGeom>
              <a:blipFill rotWithShape="1">
                <a:blip r:embed="rId3"/>
                <a:stretch>
                  <a:fillRect/>
                </a:stretch>
              </a:blipFill>
            </p:spPr>
            <p:txBody>
              <a:bodyPr/>
              <a:lstStyle/>
              <a:p>
                <a:r>
                  <a:rPr lang="en-GB">
                    <a:noFill/>
                  </a:rPr>
                  <a:t> </a:t>
                </a:r>
              </a:p>
            </p:txBody>
          </p:sp>
        </mc:Fallback>
      </mc:AlternateContent>
      <p:grpSp>
        <p:nvGrpSpPr>
          <p:cNvPr id="6" name="Skupina 5"/>
          <p:cNvGrpSpPr/>
          <p:nvPr/>
        </p:nvGrpSpPr>
        <p:grpSpPr>
          <a:xfrm>
            <a:off x="5436096" y="4005065"/>
            <a:ext cx="3563888" cy="2376263"/>
            <a:chOff x="6512340" y="3284984"/>
            <a:chExt cx="3713224" cy="2376263"/>
          </a:xfrm>
        </p:grpSpPr>
        <p:pic>
          <p:nvPicPr>
            <p:cNvPr id="27650" name="Picture 2" descr="Soubor:N.Tesla.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l="21516" t="7429" r="7793" b="24194"/>
            <a:stretch/>
          </p:blipFill>
          <p:spPr bwMode="auto">
            <a:xfrm>
              <a:off x="6512340" y="3332310"/>
              <a:ext cx="1841016" cy="23289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
            <p:cNvSpPr txBox="1">
              <a:spLocks noChangeArrowheads="1"/>
            </p:cNvSpPr>
            <p:nvPr/>
          </p:nvSpPr>
          <p:spPr bwMode="auto">
            <a:xfrm>
              <a:off x="8384547" y="3284984"/>
              <a:ext cx="1841017" cy="71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5pPr>
              <a:lvl6pPr marL="25146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6pPr>
              <a:lvl7pPr marL="29718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7pPr>
              <a:lvl8pPr marL="34290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8pPr>
              <a:lvl9pPr marL="3886200" indent="-228600" defTabSz="449263" eaLnBrk="0" fontAlgn="base" hangingPunct="0">
                <a:lnSpc>
                  <a:spcPct val="95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pitchFamily="18" charset="0"/>
                  <a:ea typeface="MS Gothic" pitchFamily="49" charset="-128"/>
                </a:defRPr>
              </a:lvl9pPr>
            </a:lstStyle>
            <a:p>
              <a:pPr>
                <a:spcBef>
                  <a:spcPts val="0"/>
                </a:spcBef>
              </a:pPr>
              <a:r>
                <a:rPr lang="en-GB" sz="2000" dirty="0" smtClean="0">
                  <a:solidFill>
                    <a:schemeClr val="tx1">
                      <a:lumMod val="50000"/>
                      <a:lumOff val="50000"/>
                    </a:schemeClr>
                  </a:solidFill>
                  <a:latin typeface="+mn-lt"/>
                </a:rPr>
                <a:t>Nikola Tesla</a:t>
              </a:r>
            </a:p>
            <a:p>
              <a:pPr>
                <a:spcBef>
                  <a:spcPts val="0"/>
                </a:spcBef>
              </a:pPr>
              <a:r>
                <a:rPr lang="en-GB" sz="2000" dirty="0" smtClean="0">
                  <a:solidFill>
                    <a:schemeClr val="tx1">
                      <a:lumMod val="50000"/>
                      <a:lumOff val="50000"/>
                    </a:schemeClr>
                  </a:solidFill>
                  <a:latin typeface="+mn-lt"/>
                </a:rPr>
                <a:t>(1856-1943)</a:t>
              </a:r>
              <a:r>
                <a:rPr lang="ar-SA" sz="2000" dirty="0">
                  <a:solidFill>
                    <a:schemeClr val="tx1">
                      <a:lumMod val="50000"/>
                      <a:lumOff val="50000"/>
                    </a:schemeClr>
                  </a:solidFill>
                  <a:latin typeface="+mn-lt"/>
                </a:rPr>
                <a:t>‏</a:t>
              </a:r>
              <a:endParaRPr lang="en-GB" sz="2000" dirty="0">
                <a:solidFill>
                  <a:schemeClr val="tx1">
                    <a:lumMod val="50000"/>
                    <a:lumOff val="50000"/>
                  </a:schemeClr>
                </a:solidFill>
                <a:latin typeface="+mn-lt"/>
              </a:endParaRPr>
            </a:p>
          </p:txBody>
        </p:sp>
      </p:grpSp>
      <p:sp>
        <p:nvSpPr>
          <p:cNvPr id="5" name="Obdélník 4"/>
          <p:cNvSpPr/>
          <p:nvPr/>
        </p:nvSpPr>
        <p:spPr>
          <a:xfrm>
            <a:off x="755576" y="4627002"/>
            <a:ext cx="4464496" cy="1754326"/>
          </a:xfrm>
          <a:prstGeom prst="rect">
            <a:avLst/>
          </a:prstGeom>
        </p:spPr>
        <p:txBody>
          <a:bodyPr wrap="square">
            <a:spAutoFit/>
          </a:bodyPr>
          <a:lstStyle/>
          <a:p>
            <a:pPr lvl="0"/>
            <a:r>
              <a:rPr lang="cs-CZ" sz="2800" dirty="0" smtClean="0">
                <a:solidFill>
                  <a:prstClr val="black">
                    <a:lumMod val="75000"/>
                    <a:lumOff val="25000"/>
                  </a:prstClr>
                </a:solidFill>
                <a:latin typeface="+mn-lt"/>
              </a:rPr>
              <a:t>jednotka magnetické indukce:</a:t>
            </a:r>
            <a:endParaRPr lang="cs-CZ" sz="2800" dirty="0">
              <a:solidFill>
                <a:prstClr val="black">
                  <a:lumMod val="75000"/>
                  <a:lumOff val="25000"/>
                </a:prstClr>
              </a:solidFill>
              <a:latin typeface="+mn-lt"/>
            </a:endParaRPr>
          </a:p>
          <a:p>
            <a:pPr lvl="0"/>
            <a:r>
              <a:rPr lang="cs-CZ" sz="2800" dirty="0">
                <a:solidFill>
                  <a:prstClr val="black">
                    <a:lumMod val="75000"/>
                    <a:lumOff val="25000"/>
                  </a:prstClr>
                </a:solidFill>
                <a:latin typeface="+mn-lt"/>
              </a:rPr>
              <a:t>1 </a:t>
            </a:r>
            <a:r>
              <a:rPr lang="cs-CZ" sz="2800" dirty="0" smtClean="0">
                <a:solidFill>
                  <a:prstClr val="black">
                    <a:lumMod val="75000"/>
                    <a:lumOff val="25000"/>
                  </a:prstClr>
                </a:solidFill>
                <a:latin typeface="+mn-lt"/>
              </a:rPr>
              <a:t>N⋅A</a:t>
            </a:r>
            <a:r>
              <a:rPr lang="cs-CZ" sz="2800" baseline="30000" dirty="0" smtClean="0">
                <a:solidFill>
                  <a:prstClr val="black">
                    <a:lumMod val="75000"/>
                    <a:lumOff val="25000"/>
                  </a:prstClr>
                </a:solidFill>
                <a:latin typeface="+mn-lt"/>
              </a:rPr>
              <a:t>−</a:t>
            </a:r>
            <a:r>
              <a:rPr lang="cs-CZ" sz="2800" baseline="30000" dirty="0">
                <a:solidFill>
                  <a:prstClr val="black">
                    <a:lumMod val="75000"/>
                    <a:lumOff val="25000"/>
                  </a:prstClr>
                </a:solidFill>
                <a:latin typeface="+mn-lt"/>
              </a:rPr>
              <a:t>1 </a:t>
            </a:r>
            <a:r>
              <a:rPr lang="cs-CZ" sz="2800" dirty="0" smtClean="0">
                <a:solidFill>
                  <a:prstClr val="black">
                    <a:lumMod val="75000"/>
                    <a:lumOff val="25000"/>
                  </a:prstClr>
                </a:solidFill>
                <a:latin typeface="+mn-lt"/>
              </a:rPr>
              <a:t>⋅m</a:t>
            </a:r>
            <a:r>
              <a:rPr lang="cs-CZ" sz="2800" baseline="30000" dirty="0" smtClean="0">
                <a:solidFill>
                  <a:prstClr val="black">
                    <a:lumMod val="75000"/>
                    <a:lumOff val="25000"/>
                  </a:prstClr>
                </a:solidFill>
                <a:latin typeface="+mn-lt"/>
              </a:rPr>
              <a:t>−</a:t>
            </a:r>
            <a:r>
              <a:rPr lang="cs-CZ" sz="2800" baseline="30000" dirty="0">
                <a:solidFill>
                  <a:prstClr val="black">
                    <a:lumMod val="75000"/>
                    <a:lumOff val="25000"/>
                  </a:prstClr>
                </a:solidFill>
                <a:latin typeface="+mn-lt"/>
              </a:rPr>
              <a:t>1 </a:t>
            </a:r>
            <a:r>
              <a:rPr lang="cs-CZ" sz="2800" dirty="0" smtClean="0">
                <a:solidFill>
                  <a:prstClr val="black">
                    <a:lumMod val="75000"/>
                    <a:lumOff val="25000"/>
                  </a:prstClr>
                </a:solidFill>
                <a:latin typeface="+mn-lt"/>
              </a:rPr>
              <a:t>= </a:t>
            </a:r>
            <a:r>
              <a:rPr lang="cs-CZ" sz="2800" dirty="0">
                <a:solidFill>
                  <a:prstClr val="black">
                    <a:lumMod val="75000"/>
                    <a:lumOff val="25000"/>
                  </a:prstClr>
                </a:solidFill>
                <a:latin typeface="+mn-lt"/>
              </a:rPr>
              <a:t>1 </a:t>
            </a:r>
            <a:r>
              <a:rPr lang="cs-CZ" sz="2800" dirty="0" smtClean="0">
                <a:solidFill>
                  <a:prstClr val="black">
                    <a:lumMod val="75000"/>
                    <a:lumOff val="25000"/>
                  </a:prstClr>
                </a:solidFill>
                <a:latin typeface="+mn-lt"/>
              </a:rPr>
              <a:t>T (</a:t>
            </a:r>
            <a:r>
              <a:rPr lang="cs-CZ" sz="2800" dirty="0" err="1" smtClean="0">
                <a:solidFill>
                  <a:prstClr val="black">
                    <a:lumMod val="75000"/>
                    <a:lumOff val="25000"/>
                  </a:prstClr>
                </a:solidFill>
                <a:latin typeface="+mn-lt"/>
              </a:rPr>
              <a:t>tesla</a:t>
            </a:r>
            <a:r>
              <a:rPr lang="cs-CZ" sz="2800" dirty="0" smtClean="0">
                <a:solidFill>
                  <a:prstClr val="black">
                    <a:lumMod val="75000"/>
                    <a:lumOff val="25000"/>
                  </a:prstClr>
                </a:solidFill>
                <a:latin typeface="+mn-lt"/>
              </a:rPr>
              <a:t>)</a:t>
            </a:r>
          </a:p>
          <a:p>
            <a:pPr lvl="0"/>
            <a:r>
              <a:rPr lang="cs-CZ" sz="2400" dirty="0">
                <a:solidFill>
                  <a:schemeClr val="tx1">
                    <a:lumMod val="75000"/>
                    <a:lumOff val="25000"/>
                  </a:schemeClr>
                </a:solidFill>
                <a:latin typeface="+mn-lt"/>
              </a:rPr>
              <a:t>1 G (gauss) = 10</a:t>
            </a:r>
            <a:r>
              <a:rPr lang="cs-CZ" sz="2400" baseline="30000" dirty="0">
                <a:solidFill>
                  <a:schemeClr val="tx1">
                    <a:lumMod val="75000"/>
                    <a:lumOff val="25000"/>
                  </a:schemeClr>
                </a:solidFill>
                <a:latin typeface="+mn-lt"/>
              </a:rPr>
              <a:t>-4</a:t>
            </a:r>
            <a:r>
              <a:rPr lang="cs-CZ" sz="2400" dirty="0">
                <a:solidFill>
                  <a:schemeClr val="tx1">
                    <a:lumMod val="75000"/>
                    <a:lumOff val="25000"/>
                  </a:schemeClr>
                </a:solidFill>
                <a:latin typeface="+mn-lt"/>
              </a:rPr>
              <a:t> T</a:t>
            </a:r>
            <a:endParaRPr lang="en-GB" sz="2400" dirty="0">
              <a:solidFill>
                <a:schemeClr val="tx1">
                  <a:lumMod val="75000"/>
                  <a:lumOff val="25000"/>
                </a:schemeClr>
              </a:solidFill>
              <a:latin typeface="+mn-lt"/>
            </a:endParaRPr>
          </a:p>
        </p:txBody>
      </p:sp>
      <p:pic>
        <p:nvPicPr>
          <p:cNvPr id="26628" name="Picture 4"/>
          <p:cNvPicPr>
            <a:picLocks noChangeAspect="1" noChangeArrowheads="1"/>
          </p:cNvPicPr>
          <p:nvPr/>
        </p:nvPicPr>
        <p:blipFill rotWithShape="1">
          <a:blip r:embed="rId6">
            <a:clrChange>
              <a:clrFrom>
                <a:srgbClr val="FFFFFF"/>
              </a:clrFrom>
              <a:clrTo>
                <a:srgbClr val="FFFFFF">
                  <a:alpha val="0"/>
                </a:srgbClr>
              </a:clrTo>
            </a:clrChange>
            <a:lum bright="-36000" contrast="48000"/>
            <a:extLst>
              <a:ext uri="{28A0092B-C50C-407E-A947-70E740481C1C}">
                <a14:useLocalDpi xmlns:a14="http://schemas.microsoft.com/office/drawing/2010/main" val="0"/>
              </a:ext>
            </a:extLst>
          </a:blip>
          <a:srcRect l="8403" t="9028" r="9836" b="10185"/>
          <a:stretch/>
        </p:blipFill>
        <p:spPr bwMode="auto">
          <a:xfrm>
            <a:off x="5292080" y="1001686"/>
            <a:ext cx="2376264" cy="252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wipe(up)">
                                      <p:cBhvr>
                                        <p:cTn id="7" dur="500"/>
                                        <p:tgtEl>
                                          <p:spTgt spid="2663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6632"/>
                                        </p:tgtEl>
                                        <p:attrNameLst>
                                          <p:attrName>style.visibility</p:attrName>
                                        </p:attrNameLst>
                                      </p:cBhvr>
                                      <p:to>
                                        <p:strVal val="visible"/>
                                      </p:to>
                                    </p:set>
                                    <p:animEffect transition="in" filter="wipe(up)">
                                      <p:cBhvr>
                                        <p:cTn id="10" dur="500"/>
                                        <p:tgtEl>
                                          <p:spTgt spid="266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628"/>
                                        </p:tgtEl>
                                        <p:attrNameLst>
                                          <p:attrName>style.visibility</p:attrName>
                                        </p:attrNameLst>
                                      </p:cBhvr>
                                      <p:to>
                                        <p:strVal val="visible"/>
                                      </p:to>
                                    </p:set>
                                    <p:anim calcmode="lin" valueType="num">
                                      <p:cBhvr>
                                        <p:cTn id="25" dur="500" fill="hold"/>
                                        <p:tgtEl>
                                          <p:spTgt spid="26628"/>
                                        </p:tgtEl>
                                        <p:attrNameLst>
                                          <p:attrName>ppt_w</p:attrName>
                                        </p:attrNameLst>
                                      </p:cBhvr>
                                      <p:tavLst>
                                        <p:tav tm="0">
                                          <p:val>
                                            <p:fltVal val="0"/>
                                          </p:val>
                                        </p:tav>
                                        <p:tav tm="100000">
                                          <p:val>
                                            <p:strVal val="#ppt_w"/>
                                          </p:val>
                                        </p:tav>
                                      </p:tavLst>
                                    </p:anim>
                                    <p:anim calcmode="lin" valueType="num">
                                      <p:cBhvr>
                                        <p:cTn id="26" dur="500" fill="hold"/>
                                        <p:tgtEl>
                                          <p:spTgt spid="26628"/>
                                        </p:tgtEl>
                                        <p:attrNameLst>
                                          <p:attrName>ppt_h</p:attrName>
                                        </p:attrNameLst>
                                      </p:cBhvr>
                                      <p:tavLst>
                                        <p:tav tm="0">
                                          <p:val>
                                            <p:fltVal val="0"/>
                                          </p:val>
                                        </p:tav>
                                        <p:tav tm="100000">
                                          <p:val>
                                            <p:strVal val="#ppt_h"/>
                                          </p:val>
                                        </p:tav>
                                      </p:tavLst>
                                    </p:anim>
                                    <p:animEffect transition="in" filter="fade">
                                      <p:cBhvr>
                                        <p:cTn id="27" dur="500"/>
                                        <p:tgtEl>
                                          <p:spTgt spid="266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P spid="26632" grpId="0" animBg="1"/>
      <p:bldP spid="11"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0100" y="76200"/>
            <a:ext cx="7696200" cy="5499100"/>
            <a:chOff x="336" y="240"/>
            <a:chExt cx="4848" cy="3464"/>
          </a:xfrm>
        </p:grpSpPr>
        <p:grpSp>
          <p:nvGrpSpPr>
            <p:cNvPr id="18471" name="Group 3"/>
            <p:cNvGrpSpPr>
              <a:grpSpLocks/>
            </p:cNvGrpSpPr>
            <p:nvPr/>
          </p:nvGrpSpPr>
          <p:grpSpPr bwMode="auto">
            <a:xfrm>
              <a:off x="336" y="240"/>
              <a:ext cx="4848" cy="3464"/>
              <a:chOff x="96" y="336"/>
              <a:chExt cx="4858" cy="3464"/>
            </a:xfrm>
          </p:grpSpPr>
          <p:pic>
            <p:nvPicPr>
              <p:cNvPr id="18486" name="Picture 4" descr="akce_reak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336"/>
                <a:ext cx="3850" cy="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87" name="Rectangle 5"/>
              <p:cNvSpPr>
                <a:spLocks noChangeArrowheads="1"/>
              </p:cNvSpPr>
              <p:nvPr/>
            </p:nvSpPr>
            <p:spPr bwMode="auto">
              <a:xfrm>
                <a:off x="96" y="336"/>
                <a:ext cx="1056"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8472" name="Group 6"/>
            <p:cNvGrpSpPr>
              <a:grpSpLocks/>
            </p:cNvGrpSpPr>
            <p:nvPr/>
          </p:nvGrpSpPr>
          <p:grpSpPr bwMode="auto">
            <a:xfrm>
              <a:off x="1344" y="720"/>
              <a:ext cx="3840" cy="2976"/>
              <a:chOff x="1344" y="720"/>
              <a:chExt cx="3840" cy="2976"/>
            </a:xfrm>
          </p:grpSpPr>
          <p:grpSp>
            <p:nvGrpSpPr>
              <p:cNvPr id="18473" name="Group 7"/>
              <p:cNvGrpSpPr>
                <a:grpSpLocks/>
              </p:cNvGrpSpPr>
              <p:nvPr/>
            </p:nvGrpSpPr>
            <p:grpSpPr bwMode="auto">
              <a:xfrm>
                <a:off x="2928" y="720"/>
                <a:ext cx="576" cy="912"/>
                <a:chOff x="2928" y="720"/>
                <a:chExt cx="576" cy="912"/>
              </a:xfrm>
            </p:grpSpPr>
            <p:sp>
              <p:nvSpPr>
                <p:cNvPr id="18484" name="Rectangle 8"/>
                <p:cNvSpPr>
                  <a:spLocks noChangeArrowheads="1"/>
                </p:cNvSpPr>
                <p:nvPr/>
              </p:nvSpPr>
              <p:spPr bwMode="auto">
                <a:xfrm>
                  <a:off x="2928" y="720"/>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85" name="Rectangle 9"/>
                <p:cNvSpPr>
                  <a:spLocks noChangeArrowheads="1"/>
                </p:cNvSpPr>
                <p:nvPr/>
              </p:nvSpPr>
              <p:spPr bwMode="auto">
                <a:xfrm>
                  <a:off x="2928" y="1152"/>
                  <a:ext cx="192"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8474" name="Group 10"/>
              <p:cNvGrpSpPr>
                <a:grpSpLocks/>
              </p:cNvGrpSpPr>
              <p:nvPr/>
            </p:nvGrpSpPr>
            <p:grpSpPr bwMode="auto">
              <a:xfrm>
                <a:off x="3120" y="1632"/>
                <a:ext cx="2064" cy="912"/>
                <a:chOff x="3120" y="1632"/>
                <a:chExt cx="2064" cy="912"/>
              </a:xfrm>
            </p:grpSpPr>
            <p:sp>
              <p:nvSpPr>
                <p:cNvPr id="18482" name="Rectangle 11"/>
                <p:cNvSpPr>
                  <a:spLocks noChangeArrowheads="1"/>
                </p:cNvSpPr>
                <p:nvPr/>
              </p:nvSpPr>
              <p:spPr bwMode="auto">
                <a:xfrm>
                  <a:off x="3264" y="1632"/>
                  <a:ext cx="1920" cy="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83" name="Line 12"/>
                <p:cNvSpPr>
                  <a:spLocks noChangeShapeType="1"/>
                </p:cNvSpPr>
                <p:nvPr/>
              </p:nvSpPr>
              <p:spPr bwMode="auto">
                <a:xfrm>
                  <a:off x="3120" y="1632"/>
                  <a:ext cx="192" cy="96"/>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18475" name="Group 13"/>
              <p:cNvGrpSpPr>
                <a:grpSpLocks/>
              </p:cNvGrpSpPr>
              <p:nvPr/>
            </p:nvGrpSpPr>
            <p:grpSpPr bwMode="auto">
              <a:xfrm>
                <a:off x="1344" y="1440"/>
                <a:ext cx="2688" cy="2256"/>
                <a:chOff x="1344" y="1440"/>
                <a:chExt cx="2688" cy="2256"/>
              </a:xfrm>
            </p:grpSpPr>
            <p:grpSp>
              <p:nvGrpSpPr>
                <p:cNvPr id="18476" name="Group 14"/>
                <p:cNvGrpSpPr>
                  <a:grpSpLocks/>
                </p:cNvGrpSpPr>
                <p:nvPr/>
              </p:nvGrpSpPr>
              <p:grpSpPr bwMode="auto">
                <a:xfrm>
                  <a:off x="1344" y="1440"/>
                  <a:ext cx="480" cy="768"/>
                  <a:chOff x="1344" y="1440"/>
                  <a:chExt cx="480" cy="768"/>
                </a:xfrm>
              </p:grpSpPr>
              <p:sp>
                <p:nvSpPr>
                  <p:cNvPr id="18480" name="Rectangle 15"/>
                  <p:cNvSpPr>
                    <a:spLocks noChangeArrowheads="1"/>
                  </p:cNvSpPr>
                  <p:nvPr/>
                </p:nvSpPr>
                <p:spPr bwMode="auto">
                  <a:xfrm>
                    <a:off x="1344" y="1440"/>
                    <a:ext cx="480"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81" name="Rectangle 16"/>
                  <p:cNvSpPr>
                    <a:spLocks noChangeArrowheads="1"/>
                  </p:cNvSpPr>
                  <p:nvPr/>
                </p:nvSpPr>
                <p:spPr bwMode="auto">
                  <a:xfrm>
                    <a:off x="1488" y="1632"/>
                    <a:ext cx="192"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8477" name="Group 17"/>
                <p:cNvGrpSpPr>
                  <a:grpSpLocks/>
                </p:cNvGrpSpPr>
                <p:nvPr/>
              </p:nvGrpSpPr>
              <p:grpSpPr bwMode="auto">
                <a:xfrm>
                  <a:off x="1440" y="2304"/>
                  <a:ext cx="2592" cy="1392"/>
                  <a:chOff x="1440" y="2304"/>
                  <a:chExt cx="2592" cy="1392"/>
                </a:xfrm>
              </p:grpSpPr>
              <p:sp>
                <p:nvSpPr>
                  <p:cNvPr id="18478" name="Rectangle 18"/>
                  <p:cNvSpPr>
                    <a:spLocks noChangeArrowheads="1"/>
                  </p:cNvSpPr>
                  <p:nvPr/>
                </p:nvSpPr>
                <p:spPr bwMode="auto">
                  <a:xfrm>
                    <a:off x="1440" y="2592"/>
                    <a:ext cx="2592" cy="1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79" name="Line 19"/>
                  <p:cNvSpPr>
                    <a:spLocks noChangeShapeType="1"/>
                  </p:cNvSpPr>
                  <p:nvPr/>
                </p:nvSpPr>
                <p:spPr bwMode="auto">
                  <a:xfrm flipH="1">
                    <a:off x="1536" y="2304"/>
                    <a:ext cx="96" cy="2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grpSp>
        <p:nvGrpSpPr>
          <p:cNvPr id="10" name="Group 20"/>
          <p:cNvGrpSpPr>
            <a:grpSpLocks/>
          </p:cNvGrpSpPr>
          <p:nvPr/>
        </p:nvGrpSpPr>
        <p:grpSpPr bwMode="auto">
          <a:xfrm>
            <a:off x="800100" y="76200"/>
            <a:ext cx="7696200" cy="5499100"/>
            <a:chOff x="336" y="240"/>
            <a:chExt cx="4848" cy="3464"/>
          </a:xfrm>
        </p:grpSpPr>
        <p:grpSp>
          <p:nvGrpSpPr>
            <p:cNvPr id="18457" name="Group 21"/>
            <p:cNvGrpSpPr>
              <a:grpSpLocks/>
            </p:cNvGrpSpPr>
            <p:nvPr/>
          </p:nvGrpSpPr>
          <p:grpSpPr bwMode="auto">
            <a:xfrm>
              <a:off x="336" y="240"/>
              <a:ext cx="4848" cy="3464"/>
              <a:chOff x="336" y="240"/>
              <a:chExt cx="4848" cy="3464"/>
            </a:xfrm>
          </p:grpSpPr>
          <p:grpSp>
            <p:nvGrpSpPr>
              <p:cNvPr id="18465" name="Group 22"/>
              <p:cNvGrpSpPr>
                <a:grpSpLocks/>
              </p:cNvGrpSpPr>
              <p:nvPr/>
            </p:nvGrpSpPr>
            <p:grpSpPr bwMode="auto">
              <a:xfrm>
                <a:off x="336" y="240"/>
                <a:ext cx="4848" cy="3464"/>
                <a:chOff x="96" y="336"/>
                <a:chExt cx="4858" cy="3464"/>
              </a:xfrm>
            </p:grpSpPr>
            <p:pic>
              <p:nvPicPr>
                <p:cNvPr id="18469" name="Picture 23" descr="akce_reak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336"/>
                  <a:ext cx="3850" cy="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0" name="Rectangle 24"/>
                <p:cNvSpPr>
                  <a:spLocks noChangeArrowheads="1"/>
                </p:cNvSpPr>
                <p:nvPr/>
              </p:nvSpPr>
              <p:spPr bwMode="auto">
                <a:xfrm>
                  <a:off x="96" y="336"/>
                  <a:ext cx="1056"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8466" name="Group 25"/>
              <p:cNvGrpSpPr>
                <a:grpSpLocks/>
              </p:cNvGrpSpPr>
              <p:nvPr/>
            </p:nvGrpSpPr>
            <p:grpSpPr bwMode="auto">
              <a:xfrm>
                <a:off x="3120" y="1632"/>
                <a:ext cx="2064" cy="912"/>
                <a:chOff x="3120" y="1632"/>
                <a:chExt cx="2064" cy="912"/>
              </a:xfrm>
            </p:grpSpPr>
            <p:sp>
              <p:nvSpPr>
                <p:cNvPr id="18467" name="Rectangle 26"/>
                <p:cNvSpPr>
                  <a:spLocks noChangeArrowheads="1"/>
                </p:cNvSpPr>
                <p:nvPr/>
              </p:nvSpPr>
              <p:spPr bwMode="auto">
                <a:xfrm>
                  <a:off x="3264" y="1632"/>
                  <a:ext cx="1920" cy="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68" name="Line 27"/>
                <p:cNvSpPr>
                  <a:spLocks noChangeShapeType="1"/>
                </p:cNvSpPr>
                <p:nvPr/>
              </p:nvSpPr>
              <p:spPr bwMode="auto">
                <a:xfrm>
                  <a:off x="3120" y="1632"/>
                  <a:ext cx="192" cy="96"/>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nvGrpSpPr>
            <p:cNvPr id="18458" name="Group 28"/>
            <p:cNvGrpSpPr>
              <a:grpSpLocks/>
            </p:cNvGrpSpPr>
            <p:nvPr/>
          </p:nvGrpSpPr>
          <p:grpSpPr bwMode="auto">
            <a:xfrm>
              <a:off x="1344" y="1440"/>
              <a:ext cx="2688" cy="2256"/>
              <a:chOff x="1344" y="1440"/>
              <a:chExt cx="2688" cy="2256"/>
            </a:xfrm>
          </p:grpSpPr>
          <p:grpSp>
            <p:nvGrpSpPr>
              <p:cNvPr id="18459" name="Group 29"/>
              <p:cNvGrpSpPr>
                <a:grpSpLocks/>
              </p:cNvGrpSpPr>
              <p:nvPr/>
            </p:nvGrpSpPr>
            <p:grpSpPr bwMode="auto">
              <a:xfrm>
                <a:off x="1344" y="1440"/>
                <a:ext cx="480" cy="768"/>
                <a:chOff x="1344" y="1440"/>
                <a:chExt cx="480" cy="768"/>
              </a:xfrm>
            </p:grpSpPr>
            <p:sp>
              <p:nvSpPr>
                <p:cNvPr id="18463" name="Rectangle 30"/>
                <p:cNvSpPr>
                  <a:spLocks noChangeArrowheads="1"/>
                </p:cNvSpPr>
                <p:nvPr/>
              </p:nvSpPr>
              <p:spPr bwMode="auto">
                <a:xfrm>
                  <a:off x="1344" y="1440"/>
                  <a:ext cx="480"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64" name="Rectangle 31"/>
                <p:cNvSpPr>
                  <a:spLocks noChangeArrowheads="1"/>
                </p:cNvSpPr>
                <p:nvPr/>
              </p:nvSpPr>
              <p:spPr bwMode="auto">
                <a:xfrm>
                  <a:off x="1488" y="1632"/>
                  <a:ext cx="192"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8460" name="Group 32"/>
              <p:cNvGrpSpPr>
                <a:grpSpLocks/>
              </p:cNvGrpSpPr>
              <p:nvPr/>
            </p:nvGrpSpPr>
            <p:grpSpPr bwMode="auto">
              <a:xfrm>
                <a:off x="1440" y="2304"/>
                <a:ext cx="2592" cy="1392"/>
                <a:chOff x="1440" y="2304"/>
                <a:chExt cx="2592" cy="1392"/>
              </a:xfrm>
            </p:grpSpPr>
            <p:sp>
              <p:nvSpPr>
                <p:cNvPr id="18461" name="Rectangle 33"/>
                <p:cNvSpPr>
                  <a:spLocks noChangeArrowheads="1"/>
                </p:cNvSpPr>
                <p:nvPr/>
              </p:nvSpPr>
              <p:spPr bwMode="auto">
                <a:xfrm>
                  <a:off x="1440" y="2592"/>
                  <a:ext cx="2592" cy="1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62" name="Line 34"/>
                <p:cNvSpPr>
                  <a:spLocks noChangeShapeType="1"/>
                </p:cNvSpPr>
                <p:nvPr/>
              </p:nvSpPr>
              <p:spPr bwMode="auto">
                <a:xfrm flipH="1">
                  <a:off x="1536" y="2304"/>
                  <a:ext cx="96" cy="2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sp>
        <p:nvSpPr>
          <p:cNvPr id="66595" name="Text Box 35"/>
          <p:cNvSpPr txBox="1">
            <a:spLocks noChangeArrowheads="1"/>
          </p:cNvSpPr>
          <p:nvPr/>
        </p:nvSpPr>
        <p:spPr bwMode="auto">
          <a:xfrm>
            <a:off x="4953000" y="5791200"/>
            <a:ext cx="3860800" cy="8239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4800" i="1">
                <a:solidFill>
                  <a:srgbClr val="FFFF66"/>
                </a:solidFill>
                <a:latin typeface="Times New Roman" pitchFamily="18" charset="0"/>
              </a:rPr>
              <a:t>F</a:t>
            </a:r>
            <a:r>
              <a:rPr lang="cs-CZ" sz="4800" i="1" baseline="-25000">
                <a:solidFill>
                  <a:srgbClr val="FFFF66"/>
                </a:solidFill>
                <a:latin typeface="Times New Roman" pitchFamily="18" charset="0"/>
              </a:rPr>
              <a:t>m </a:t>
            </a:r>
            <a:r>
              <a:rPr lang="cs-CZ" sz="4800" i="1">
                <a:solidFill>
                  <a:srgbClr val="FFFF66"/>
                </a:solidFill>
                <a:latin typeface="Times New Roman" pitchFamily="18" charset="0"/>
              </a:rPr>
              <a:t>/F</a:t>
            </a:r>
            <a:r>
              <a:rPr lang="cs-CZ" sz="4800" i="1" baseline="-25000">
                <a:solidFill>
                  <a:srgbClr val="FFFF66"/>
                </a:solidFill>
                <a:latin typeface="Times New Roman" pitchFamily="18" charset="0"/>
              </a:rPr>
              <a:t>e</a:t>
            </a:r>
            <a:r>
              <a:rPr lang="cs-CZ" sz="4800" i="1">
                <a:solidFill>
                  <a:srgbClr val="FFFF66"/>
                </a:solidFill>
                <a:latin typeface="Times New Roman" pitchFamily="18" charset="0"/>
              </a:rPr>
              <a:t> </a:t>
            </a:r>
            <a:r>
              <a:rPr lang="cs-CZ" sz="4400" i="1">
                <a:solidFill>
                  <a:srgbClr val="FFFF66"/>
                </a:solidFill>
                <a:latin typeface="Times New Roman" pitchFamily="18" charset="0"/>
                <a:sym typeface="Symbol" pitchFamily="18" charset="2"/>
              </a:rPr>
              <a:t></a:t>
            </a:r>
            <a:r>
              <a:rPr lang="cs-CZ" sz="4800" i="1">
                <a:solidFill>
                  <a:srgbClr val="FFFF66"/>
                </a:solidFill>
                <a:latin typeface="Times New Roman" pitchFamily="18" charset="0"/>
              </a:rPr>
              <a:t>  v</a:t>
            </a:r>
            <a:r>
              <a:rPr lang="cs-CZ" sz="4800" i="1" baseline="30000">
                <a:solidFill>
                  <a:srgbClr val="FFFF66"/>
                </a:solidFill>
                <a:latin typeface="Times New Roman" pitchFamily="18" charset="0"/>
              </a:rPr>
              <a:t>2</a:t>
            </a:r>
            <a:r>
              <a:rPr lang="cs-CZ" sz="4800" i="1">
                <a:solidFill>
                  <a:srgbClr val="FFFF66"/>
                </a:solidFill>
                <a:latin typeface="Times New Roman" pitchFamily="18" charset="0"/>
              </a:rPr>
              <a:t>/ c</a:t>
            </a:r>
            <a:r>
              <a:rPr lang="cs-CZ" sz="4800" i="1" baseline="30000">
                <a:solidFill>
                  <a:srgbClr val="FFFF66"/>
                </a:solidFill>
                <a:latin typeface="Times New Roman" pitchFamily="18" charset="0"/>
              </a:rPr>
              <a:t>2</a:t>
            </a:r>
            <a:r>
              <a:rPr lang="cs-CZ" sz="4800" i="1">
                <a:solidFill>
                  <a:srgbClr val="FFFF66"/>
                </a:solidFill>
                <a:latin typeface="Times New Roman" pitchFamily="18" charset="0"/>
              </a:rPr>
              <a:t> </a:t>
            </a:r>
          </a:p>
        </p:txBody>
      </p:sp>
      <p:grpSp>
        <p:nvGrpSpPr>
          <p:cNvPr id="17" name="Group 36"/>
          <p:cNvGrpSpPr>
            <a:grpSpLocks/>
          </p:cNvGrpSpPr>
          <p:nvPr/>
        </p:nvGrpSpPr>
        <p:grpSpPr bwMode="auto">
          <a:xfrm>
            <a:off x="800100" y="76200"/>
            <a:ext cx="7696200" cy="5499100"/>
            <a:chOff x="336" y="240"/>
            <a:chExt cx="4848" cy="3464"/>
          </a:xfrm>
        </p:grpSpPr>
        <p:grpSp>
          <p:nvGrpSpPr>
            <p:cNvPr id="18447" name="Group 37"/>
            <p:cNvGrpSpPr>
              <a:grpSpLocks/>
            </p:cNvGrpSpPr>
            <p:nvPr/>
          </p:nvGrpSpPr>
          <p:grpSpPr bwMode="auto">
            <a:xfrm>
              <a:off x="336" y="240"/>
              <a:ext cx="4848" cy="3464"/>
              <a:chOff x="96" y="336"/>
              <a:chExt cx="4858" cy="3464"/>
            </a:xfrm>
          </p:grpSpPr>
          <p:pic>
            <p:nvPicPr>
              <p:cNvPr id="18455" name="Picture 38" descr="akce_reak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336"/>
                <a:ext cx="3850" cy="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6" name="Rectangle 39"/>
              <p:cNvSpPr>
                <a:spLocks noChangeArrowheads="1"/>
              </p:cNvSpPr>
              <p:nvPr/>
            </p:nvSpPr>
            <p:spPr bwMode="auto">
              <a:xfrm>
                <a:off x="96" y="336"/>
                <a:ext cx="1056"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8448" name="Group 40"/>
            <p:cNvGrpSpPr>
              <a:grpSpLocks/>
            </p:cNvGrpSpPr>
            <p:nvPr/>
          </p:nvGrpSpPr>
          <p:grpSpPr bwMode="auto">
            <a:xfrm>
              <a:off x="1344" y="1440"/>
              <a:ext cx="2688" cy="2256"/>
              <a:chOff x="1344" y="1440"/>
              <a:chExt cx="2688" cy="2256"/>
            </a:xfrm>
          </p:grpSpPr>
          <p:grpSp>
            <p:nvGrpSpPr>
              <p:cNvPr id="18449" name="Group 41"/>
              <p:cNvGrpSpPr>
                <a:grpSpLocks/>
              </p:cNvGrpSpPr>
              <p:nvPr/>
            </p:nvGrpSpPr>
            <p:grpSpPr bwMode="auto">
              <a:xfrm>
                <a:off x="1344" y="1440"/>
                <a:ext cx="480" cy="768"/>
                <a:chOff x="1344" y="1440"/>
                <a:chExt cx="480" cy="768"/>
              </a:xfrm>
            </p:grpSpPr>
            <p:sp>
              <p:nvSpPr>
                <p:cNvPr id="18453" name="Rectangle 42"/>
                <p:cNvSpPr>
                  <a:spLocks noChangeArrowheads="1"/>
                </p:cNvSpPr>
                <p:nvPr/>
              </p:nvSpPr>
              <p:spPr bwMode="auto">
                <a:xfrm>
                  <a:off x="1344" y="1440"/>
                  <a:ext cx="480"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54" name="Rectangle 43"/>
                <p:cNvSpPr>
                  <a:spLocks noChangeArrowheads="1"/>
                </p:cNvSpPr>
                <p:nvPr/>
              </p:nvSpPr>
              <p:spPr bwMode="auto">
                <a:xfrm>
                  <a:off x="1488" y="1632"/>
                  <a:ext cx="192"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grpSp>
            <p:nvGrpSpPr>
              <p:cNvPr id="18450" name="Group 44"/>
              <p:cNvGrpSpPr>
                <a:grpSpLocks/>
              </p:cNvGrpSpPr>
              <p:nvPr/>
            </p:nvGrpSpPr>
            <p:grpSpPr bwMode="auto">
              <a:xfrm>
                <a:off x="1440" y="2304"/>
                <a:ext cx="2592" cy="1392"/>
                <a:chOff x="1440" y="2304"/>
                <a:chExt cx="2592" cy="1392"/>
              </a:xfrm>
            </p:grpSpPr>
            <p:sp>
              <p:nvSpPr>
                <p:cNvPr id="18451" name="Rectangle 45"/>
                <p:cNvSpPr>
                  <a:spLocks noChangeArrowheads="1"/>
                </p:cNvSpPr>
                <p:nvPr/>
              </p:nvSpPr>
              <p:spPr bwMode="auto">
                <a:xfrm>
                  <a:off x="1440" y="2592"/>
                  <a:ext cx="2592" cy="1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52" name="Line 46"/>
                <p:cNvSpPr>
                  <a:spLocks noChangeShapeType="1"/>
                </p:cNvSpPr>
                <p:nvPr/>
              </p:nvSpPr>
              <p:spPr bwMode="auto">
                <a:xfrm flipH="1">
                  <a:off x="1536" y="2304"/>
                  <a:ext cx="96" cy="2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grpSp>
      </p:grpSp>
      <p:grpSp>
        <p:nvGrpSpPr>
          <p:cNvPr id="22" name="Group 47"/>
          <p:cNvGrpSpPr>
            <a:grpSpLocks/>
          </p:cNvGrpSpPr>
          <p:nvPr/>
        </p:nvGrpSpPr>
        <p:grpSpPr bwMode="auto">
          <a:xfrm>
            <a:off x="228600" y="76200"/>
            <a:ext cx="8610600" cy="5499100"/>
            <a:chOff x="144" y="192"/>
            <a:chExt cx="5424" cy="3464"/>
          </a:xfrm>
        </p:grpSpPr>
        <p:pic>
          <p:nvPicPr>
            <p:cNvPr id="18444" name="Picture 48" descr="akce_reak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 y="192"/>
              <a:ext cx="3842" cy="3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Rectangle 49"/>
            <p:cNvSpPr>
              <a:spLocks noChangeArrowheads="1"/>
            </p:cNvSpPr>
            <p:nvPr/>
          </p:nvSpPr>
          <p:spPr bwMode="auto">
            <a:xfrm>
              <a:off x="144" y="192"/>
              <a:ext cx="1414" cy="3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18446" name="Rectangle 50"/>
            <p:cNvSpPr>
              <a:spLocks noChangeArrowheads="1"/>
            </p:cNvSpPr>
            <p:nvPr/>
          </p:nvSpPr>
          <p:spPr bwMode="auto">
            <a:xfrm>
              <a:off x="5328" y="192"/>
              <a:ext cx="240" cy="3456"/>
            </a:xfrm>
            <a:prstGeom prst="rect">
              <a:avLst/>
            </a:prstGeom>
            <a:solidFill>
              <a:schemeClr val="bg1"/>
            </a:solidFill>
            <a:ln w="9525">
              <a:solidFill>
                <a:schemeClr val="bg1"/>
              </a:solidFill>
              <a:miter lim="800000"/>
              <a:headEnd/>
              <a:tailEnd/>
            </a:ln>
          </p:spPr>
          <p:txBody>
            <a:bodyPr wrap="none" anchor="ctr"/>
            <a:lstStyle/>
            <a:p>
              <a:endParaRPr lang="cs-CZ"/>
            </a:p>
          </p:txBody>
        </p:sp>
      </p:grpSp>
      <p:sp>
        <p:nvSpPr>
          <p:cNvPr id="66611" name="Line 51"/>
          <p:cNvSpPr>
            <a:spLocks noChangeShapeType="1"/>
          </p:cNvSpPr>
          <p:nvPr/>
        </p:nvSpPr>
        <p:spPr bwMode="auto">
          <a:xfrm flipV="1">
            <a:off x="1066800" y="3276600"/>
            <a:ext cx="1752600" cy="657225"/>
          </a:xfrm>
          <a:prstGeom prst="line">
            <a:avLst/>
          </a:prstGeom>
          <a:noFill/>
          <a:ln w="38100">
            <a:solidFill>
              <a:srgbClr val="000099"/>
            </a:solidFill>
            <a:round/>
            <a:headEnd type="triangle" w="med" len="med"/>
            <a:tailEnd/>
          </a:ln>
          <a:extLst>
            <a:ext uri="{909E8E84-426E-40DD-AFC4-6F175D3DCCD1}">
              <a14:hiddenFill xmlns:a14="http://schemas.microsoft.com/office/drawing/2010/main">
                <a:noFill/>
              </a14:hiddenFill>
            </a:ext>
          </a:extLst>
        </p:spPr>
        <p:txBody>
          <a:bodyPr/>
          <a:lstStyle/>
          <a:p>
            <a:endParaRPr lang="en-GB"/>
          </a:p>
        </p:txBody>
      </p:sp>
      <p:sp>
        <p:nvSpPr>
          <p:cNvPr id="66612" name="Text Box 52"/>
          <p:cNvSpPr txBox="1">
            <a:spLocks noChangeArrowheads="1"/>
          </p:cNvSpPr>
          <p:nvPr/>
        </p:nvSpPr>
        <p:spPr bwMode="auto">
          <a:xfrm>
            <a:off x="228600" y="4038600"/>
            <a:ext cx="228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i="1">
                <a:solidFill>
                  <a:srgbClr val="000099"/>
                </a:solidFill>
                <a:latin typeface="Times New Roman" pitchFamily="18" charset="0"/>
              </a:rPr>
              <a:t>F</a:t>
            </a:r>
            <a:r>
              <a:rPr lang="cs-CZ" sz="2800" baseline="-25000">
                <a:solidFill>
                  <a:srgbClr val="000099"/>
                </a:solidFill>
                <a:latin typeface="Times New Roman" pitchFamily="18" charset="0"/>
              </a:rPr>
              <a:t>2</a:t>
            </a:r>
            <a:r>
              <a:rPr lang="cs-CZ" sz="2800" i="1" baseline="-25000">
                <a:solidFill>
                  <a:srgbClr val="000099"/>
                </a:solidFill>
                <a:latin typeface="Times New Roman" pitchFamily="18" charset="0"/>
              </a:rPr>
              <a:t>e </a:t>
            </a:r>
            <a:r>
              <a:rPr lang="cs-CZ" sz="2800" i="1">
                <a:solidFill>
                  <a:srgbClr val="000099"/>
                </a:solidFill>
                <a:latin typeface="Times New Roman" pitchFamily="18" charset="0"/>
              </a:rPr>
              <a:t>= Q</a:t>
            </a:r>
            <a:r>
              <a:rPr lang="cs-CZ" sz="2800" baseline="-25000">
                <a:solidFill>
                  <a:srgbClr val="000099"/>
                </a:solidFill>
                <a:latin typeface="Times New Roman" pitchFamily="18" charset="0"/>
              </a:rPr>
              <a:t>1</a:t>
            </a:r>
            <a:r>
              <a:rPr lang="cs-CZ" sz="2800" b="1" i="1">
                <a:solidFill>
                  <a:srgbClr val="000099"/>
                </a:solidFill>
                <a:latin typeface="Times New Roman" pitchFamily="18" charset="0"/>
              </a:rPr>
              <a:t>E</a:t>
            </a:r>
            <a:r>
              <a:rPr lang="cs-CZ" sz="2800" baseline="-25000">
                <a:solidFill>
                  <a:srgbClr val="000099"/>
                </a:solidFill>
                <a:latin typeface="Times New Roman" pitchFamily="18" charset="0"/>
              </a:rPr>
              <a:t>1</a:t>
            </a:r>
            <a:r>
              <a:rPr lang="cs-CZ" sz="2800">
                <a:solidFill>
                  <a:srgbClr val="000099"/>
                </a:solidFill>
                <a:latin typeface="Times New Roman" pitchFamily="18" charset="0"/>
              </a:rPr>
              <a:t>(2)</a:t>
            </a:r>
            <a:endParaRPr lang="cs-CZ" sz="2800" baseline="-25000">
              <a:solidFill>
                <a:srgbClr val="000099"/>
              </a:solidFill>
              <a:latin typeface="Times New Roman" pitchFamily="18" charset="0"/>
            </a:endParaRPr>
          </a:p>
        </p:txBody>
      </p:sp>
      <p:sp>
        <p:nvSpPr>
          <p:cNvPr id="66613" name="Line 53"/>
          <p:cNvSpPr>
            <a:spLocks noChangeShapeType="1"/>
          </p:cNvSpPr>
          <p:nvPr/>
        </p:nvSpPr>
        <p:spPr bwMode="auto">
          <a:xfrm flipV="1">
            <a:off x="5257800" y="1600200"/>
            <a:ext cx="1828800" cy="685800"/>
          </a:xfrm>
          <a:prstGeom prst="line">
            <a:avLst/>
          </a:prstGeom>
          <a:noFill/>
          <a:ln w="38100">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6614" name="Text Box 54"/>
          <p:cNvSpPr txBox="1">
            <a:spLocks noChangeArrowheads="1"/>
          </p:cNvSpPr>
          <p:nvPr/>
        </p:nvSpPr>
        <p:spPr bwMode="auto">
          <a:xfrm>
            <a:off x="6553200" y="990600"/>
            <a:ext cx="2286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i="1">
                <a:solidFill>
                  <a:srgbClr val="000099"/>
                </a:solidFill>
                <a:latin typeface="Times New Roman" pitchFamily="18" charset="0"/>
              </a:rPr>
              <a:t>F</a:t>
            </a:r>
            <a:r>
              <a:rPr lang="cs-CZ" sz="2800" baseline="-25000">
                <a:solidFill>
                  <a:srgbClr val="000099"/>
                </a:solidFill>
                <a:latin typeface="Times New Roman" pitchFamily="18" charset="0"/>
              </a:rPr>
              <a:t>2</a:t>
            </a:r>
            <a:r>
              <a:rPr lang="cs-CZ" sz="2800" i="1" baseline="-25000">
                <a:solidFill>
                  <a:srgbClr val="000099"/>
                </a:solidFill>
                <a:latin typeface="Times New Roman" pitchFamily="18" charset="0"/>
              </a:rPr>
              <a:t>e </a:t>
            </a:r>
            <a:r>
              <a:rPr lang="cs-CZ" sz="2800" i="1">
                <a:solidFill>
                  <a:srgbClr val="000099"/>
                </a:solidFill>
                <a:latin typeface="Times New Roman" pitchFamily="18" charset="0"/>
              </a:rPr>
              <a:t>= Q</a:t>
            </a:r>
            <a:r>
              <a:rPr lang="cs-CZ" sz="2800" baseline="-25000">
                <a:solidFill>
                  <a:srgbClr val="000099"/>
                </a:solidFill>
                <a:latin typeface="Times New Roman" pitchFamily="18" charset="0"/>
              </a:rPr>
              <a:t>1</a:t>
            </a:r>
            <a:r>
              <a:rPr lang="cs-CZ" sz="2800" b="1" i="1">
                <a:solidFill>
                  <a:srgbClr val="000099"/>
                </a:solidFill>
                <a:latin typeface="Times New Roman" pitchFamily="18" charset="0"/>
              </a:rPr>
              <a:t>E</a:t>
            </a:r>
            <a:r>
              <a:rPr lang="cs-CZ" sz="2800" baseline="-25000">
                <a:solidFill>
                  <a:srgbClr val="000099"/>
                </a:solidFill>
                <a:latin typeface="Times New Roman" pitchFamily="18" charset="0"/>
              </a:rPr>
              <a:t>1</a:t>
            </a:r>
            <a:r>
              <a:rPr lang="cs-CZ" sz="2800">
                <a:solidFill>
                  <a:srgbClr val="000099"/>
                </a:solidFill>
                <a:latin typeface="Times New Roman" pitchFamily="18" charset="0"/>
              </a:rPr>
              <a:t>(2)</a:t>
            </a:r>
            <a:endParaRPr lang="cs-CZ" sz="2800" baseline="-25000">
              <a:solidFill>
                <a:srgbClr val="000099"/>
              </a:solidFill>
              <a:latin typeface="Times New Roman" pitchFamily="18" charset="0"/>
            </a:endParaRPr>
          </a:p>
        </p:txBody>
      </p:sp>
      <p:graphicFrame>
        <p:nvGraphicFramePr>
          <p:cNvPr id="66616" name="Object 56"/>
          <p:cNvGraphicFramePr>
            <a:graphicFrameLocks noChangeAspect="1"/>
          </p:cNvGraphicFramePr>
          <p:nvPr/>
        </p:nvGraphicFramePr>
        <p:xfrm>
          <a:off x="1376363" y="5715000"/>
          <a:ext cx="1900237" cy="993775"/>
        </p:xfrm>
        <a:graphic>
          <a:graphicData uri="http://schemas.openxmlformats.org/presentationml/2006/ole">
            <mc:AlternateContent xmlns:mc="http://schemas.openxmlformats.org/markup-compatibility/2006">
              <mc:Choice xmlns:v="urn:schemas-microsoft-com:vml" Requires="v">
                <p:oleObj spid="_x0000_s18542" name="Equation" r:id="rId4" imgW="723600" imgH="380880" progId="Equation.DSMT4">
                  <p:embed/>
                </p:oleObj>
              </mc:Choice>
              <mc:Fallback>
                <p:oleObj name="Equation" r:id="rId4" imgW="723600" imgH="380880" progId="Equation.DSMT4">
                  <p:embed/>
                  <p:pic>
                    <p:nvPicPr>
                      <p:cNvPr id="0" name="Object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6363" y="5715000"/>
                        <a:ext cx="1900237" cy="993775"/>
                      </a:xfrm>
                      <a:prstGeom prst="rect">
                        <a:avLst/>
                      </a:prstGeom>
                      <a:solidFill>
                        <a:srgbClr val="FF9999"/>
                      </a:solid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6611"/>
                                        </p:tgtEl>
                                        <p:attrNameLst>
                                          <p:attrName>style.visibility</p:attrName>
                                        </p:attrNameLst>
                                      </p:cBhvr>
                                      <p:to>
                                        <p:strVal val="visible"/>
                                      </p:to>
                                    </p:set>
                                    <p:animEffect transition="in" filter="wipe(up)">
                                      <p:cBhvr>
                                        <p:cTn id="23" dur="500"/>
                                        <p:tgtEl>
                                          <p:spTgt spid="66611"/>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499"/>
                                          </p:stCondLst>
                                        </p:cTn>
                                        <p:tgtEl>
                                          <p:spTgt spid="666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6613"/>
                                        </p:tgtEl>
                                        <p:attrNameLst>
                                          <p:attrName>style.visibility</p:attrName>
                                        </p:attrNameLst>
                                      </p:cBhvr>
                                      <p:to>
                                        <p:strVal val="visible"/>
                                      </p:to>
                                    </p:set>
                                    <p:animEffect transition="in" filter="wipe(down)">
                                      <p:cBhvr>
                                        <p:cTn id="31" dur="500"/>
                                        <p:tgtEl>
                                          <p:spTgt spid="66613"/>
                                        </p:tgtEl>
                                      </p:cBhvr>
                                    </p:animEffect>
                                  </p:childTnLst>
                                </p:cTn>
                              </p:par>
                            </p:childTnLst>
                          </p:cTn>
                        </p:par>
                        <p:par>
                          <p:cTn id="32" fill="hold" nodeType="afterGroup">
                            <p:stCondLst>
                              <p:cond delay="500"/>
                            </p:stCondLst>
                            <p:childTnLst>
                              <p:par>
                                <p:cTn id="33" presetID="1" presetClass="entr" presetSubtype="0" fill="hold" grpId="0" nodeType="afterEffect">
                                  <p:stCondLst>
                                    <p:cond delay="0"/>
                                  </p:stCondLst>
                                  <p:childTnLst>
                                    <p:set>
                                      <p:cBhvr>
                                        <p:cTn id="34" dur="1" fill="hold">
                                          <p:stCondLst>
                                            <p:cond delay="499"/>
                                          </p:stCondLst>
                                        </p:cTn>
                                        <p:tgtEl>
                                          <p:spTgt spid="666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666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66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5" grpId="0" animBg="1" autoUpdateAnimBg="0"/>
      <p:bldP spid="66611" grpId="0" animBg="1"/>
      <p:bldP spid="66612" grpId="0" autoUpdateAnimBg="0"/>
      <p:bldP spid="66613" grpId="0" animBg="1"/>
      <p:bldP spid="66614"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descr="realtivita"/>
          <p:cNvPicPr>
            <a:picLocks noChangeAspect="1" noChangeArrowheads="1"/>
          </p:cNvPicPr>
          <p:nvPr/>
        </p:nvPicPr>
        <p:blipFill>
          <a:blip r:embed="rId3">
            <a:extLst>
              <a:ext uri="{28A0092B-C50C-407E-A947-70E740481C1C}">
                <a14:useLocalDpi xmlns:a14="http://schemas.microsoft.com/office/drawing/2010/main" val="0"/>
              </a:ext>
            </a:extLst>
          </a:blip>
          <a:srcRect b="8235"/>
          <a:stretch>
            <a:fillRect/>
          </a:stretch>
        </p:blipFill>
        <p:spPr bwMode="auto">
          <a:xfrm>
            <a:off x="762000" y="914400"/>
            <a:ext cx="4049713"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3"/>
          <p:cNvSpPr txBox="1">
            <a:spLocks noChangeArrowheads="1"/>
          </p:cNvSpPr>
          <p:nvPr/>
        </p:nvSpPr>
        <p:spPr bwMode="auto">
          <a:xfrm>
            <a:off x="1019175" y="152400"/>
            <a:ext cx="7550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200">
                <a:solidFill>
                  <a:schemeClr val="accent1"/>
                </a:solidFill>
              </a:rPr>
              <a:t>Elektřina, magnetismus a relativita III</a:t>
            </a:r>
          </a:p>
        </p:txBody>
      </p:sp>
      <p:graphicFrame>
        <p:nvGraphicFramePr>
          <p:cNvPr id="67588" name="Object 4"/>
          <p:cNvGraphicFramePr>
            <a:graphicFrameLocks noChangeAspect="1"/>
          </p:cNvGraphicFramePr>
          <p:nvPr/>
        </p:nvGraphicFramePr>
        <p:xfrm>
          <a:off x="6172200" y="5181600"/>
          <a:ext cx="2438400" cy="1257300"/>
        </p:xfrm>
        <a:graphic>
          <a:graphicData uri="http://schemas.openxmlformats.org/presentationml/2006/ole">
            <mc:AlternateContent xmlns:mc="http://schemas.openxmlformats.org/markup-compatibility/2006">
              <mc:Choice xmlns:v="urn:schemas-microsoft-com:vml" Requires="v">
                <p:oleObj spid="_x0000_s19571" name="Rovnice" r:id="rId4" imgW="812520" imgH="419040" progId="Equation.3">
                  <p:embed/>
                </p:oleObj>
              </mc:Choice>
              <mc:Fallback>
                <p:oleObj name="Rovnice" r:id="rId4" imgW="812520" imgH="4190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5181600"/>
                        <a:ext cx="24384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589" name="Object 5"/>
          <p:cNvGraphicFramePr>
            <a:graphicFrameLocks noChangeAspect="1"/>
          </p:cNvGraphicFramePr>
          <p:nvPr/>
        </p:nvGraphicFramePr>
        <p:xfrm>
          <a:off x="5054600" y="3581400"/>
          <a:ext cx="4089400" cy="1350963"/>
        </p:xfrm>
        <a:graphic>
          <a:graphicData uri="http://schemas.openxmlformats.org/presentationml/2006/ole">
            <mc:AlternateContent xmlns:mc="http://schemas.openxmlformats.org/markup-compatibility/2006">
              <mc:Choice xmlns:v="urn:schemas-microsoft-com:vml" Requires="v">
                <p:oleObj spid="_x0000_s19572" name="Rovnice" r:id="rId6" imgW="1384200" imgH="457200" progId="Equation.3">
                  <p:embed/>
                </p:oleObj>
              </mc:Choice>
              <mc:Fallback>
                <p:oleObj name="Rovnice" r:id="rId6" imgW="1384200" imgH="4572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4600" y="3581400"/>
                        <a:ext cx="4089400" cy="1350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590" name="Text Box 6"/>
          <p:cNvSpPr txBox="1">
            <a:spLocks noChangeArrowheads="1"/>
          </p:cNvSpPr>
          <p:nvPr/>
        </p:nvSpPr>
        <p:spPr bwMode="auto">
          <a:xfrm>
            <a:off x="5029200" y="1600200"/>
            <a:ext cx="33512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FFFF66"/>
                </a:solidFill>
              </a:rPr>
              <a:t>elektromagnetická </a:t>
            </a:r>
          </a:p>
          <a:p>
            <a:pPr eaLnBrk="1" hangingPunct="1"/>
            <a:r>
              <a:rPr lang="cs-CZ" sz="2800">
                <a:solidFill>
                  <a:srgbClr val="FFFF66"/>
                </a:solidFill>
              </a:rPr>
              <a:t>indukce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dissolve">
                                      <p:cBhvr>
                                        <p:cTn id="7" dur="500"/>
                                        <p:tgtEl>
                                          <p:spTgt spid="675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6758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67588"/>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iterate type="lt">
                                    <p:tmAbs val="75"/>
                                  </p:iterate>
                                  <p:childTnLst>
                                    <p:set>
                                      <p:cBhvr>
                                        <p:cTn id="19" dur="1" fill="hold">
                                          <p:stCondLst>
                                            <p:cond delay="74"/>
                                          </p:stCondLst>
                                        </p:cTn>
                                        <p:tgtEl>
                                          <p:spTgt spid="675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r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33500"/>
            <a:ext cx="375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drat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9654" y="2977802"/>
            <a:ext cx="2850778" cy="325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340768"/>
            <a:ext cx="3496809" cy="491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pole dlouhého přímého vodiče</a:t>
            </a:r>
            <a:endParaRPr lang="en-GB" dirty="0"/>
          </a:p>
        </p:txBody>
      </p:sp>
      <mc:AlternateContent xmlns:mc="http://schemas.openxmlformats.org/markup-compatibility/2006" xmlns:a14="http://schemas.microsoft.com/office/drawing/2010/main">
        <mc:Choice Requires="a14">
          <p:sp>
            <p:nvSpPr>
              <p:cNvPr id="9" name="Obdélník 8"/>
              <p:cNvSpPr/>
              <p:nvPr/>
            </p:nvSpPr>
            <p:spPr>
              <a:xfrm>
                <a:off x="2123728" y="1196752"/>
                <a:ext cx="3205976" cy="11444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cs-CZ" sz="3200" smtClean="0">
                          <a:solidFill>
                            <a:schemeClr val="tx1">
                              <a:lumMod val="75000"/>
                              <a:lumOff val="25000"/>
                            </a:schemeClr>
                          </a:solidFill>
                          <a:latin typeface="Cambria Math"/>
                          <a:ea typeface="Cambria Math"/>
                        </a:rPr>
                        <m:t>d</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r>
                        <a:rPr lang="cs-CZ" sz="3200" i="1">
                          <a:solidFill>
                            <a:schemeClr val="tx1">
                              <a:lumMod val="75000"/>
                              <a:lumOff val="25000"/>
                            </a:schemeClr>
                          </a:solidFill>
                          <a:latin typeface="Cambria Math"/>
                          <a:ea typeface="Cambria Math"/>
                        </a:rPr>
                        <m:t>=</m:t>
                      </m:r>
                      <m:f>
                        <m:fPr>
                          <m:ctrlPr>
                            <a:rPr lang="en-GB" sz="2800" i="1">
                              <a:solidFill>
                                <a:schemeClr val="tx1">
                                  <a:lumMod val="75000"/>
                                  <a:lumOff val="25000"/>
                                </a:schemeClr>
                              </a:solidFill>
                              <a:latin typeface="Cambria Math"/>
                            </a:rPr>
                          </m:ctrlPr>
                        </m:fPr>
                        <m:num>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𝜇</m:t>
                              </m:r>
                            </m:e>
                            <m:sub>
                              <m:r>
                                <a:rPr lang="en-GB" sz="2800" i="1">
                                  <a:solidFill>
                                    <a:schemeClr val="tx1">
                                      <a:lumMod val="75000"/>
                                      <a:lumOff val="25000"/>
                                    </a:schemeClr>
                                  </a:solidFill>
                                  <a:latin typeface="Cambria Math"/>
                                </a:rPr>
                                <m:t>0</m:t>
                              </m:r>
                            </m:sub>
                          </m:sSub>
                        </m:num>
                        <m:den>
                          <m:r>
                            <a:rPr lang="en-GB" sz="2800" i="1">
                              <a:solidFill>
                                <a:schemeClr val="tx1">
                                  <a:lumMod val="75000"/>
                                  <a:lumOff val="25000"/>
                                </a:schemeClr>
                              </a:solidFill>
                              <a:latin typeface="Cambria Math"/>
                            </a:rPr>
                            <m:t>4</m:t>
                          </m:r>
                          <m:r>
                            <a:rPr lang="en-GB" sz="2800" i="1">
                              <a:solidFill>
                                <a:schemeClr val="tx1">
                                  <a:lumMod val="75000"/>
                                  <a:lumOff val="25000"/>
                                </a:schemeClr>
                              </a:solidFill>
                              <a:latin typeface="Cambria Math"/>
                              <a:ea typeface="Cambria Math"/>
                            </a:rPr>
                            <m:t>𝜋</m:t>
                          </m:r>
                        </m:den>
                      </m:f>
                      <m:f>
                        <m:fPr>
                          <m:ctrlPr>
                            <a:rPr lang="cs-CZ" sz="2800" i="1">
                              <a:solidFill>
                                <a:schemeClr val="tx1">
                                  <a:lumMod val="75000"/>
                                  <a:lumOff val="25000"/>
                                </a:schemeClr>
                              </a:solidFill>
                              <a:latin typeface="Cambria Math"/>
                            </a:rPr>
                          </m:ctrlPr>
                        </m:fPr>
                        <m:num>
                          <m:r>
                            <m:rPr>
                              <m:nor/>
                            </m:rPr>
                            <a:rPr lang="cs-CZ" sz="2800">
                              <a:solidFill>
                                <a:schemeClr val="tx1">
                                  <a:lumMod val="75000"/>
                                  <a:lumOff val="25000"/>
                                </a:schemeClr>
                              </a:solidFill>
                              <a:latin typeface="Cambria Math"/>
                            </a:rPr>
                            <m:t>Id</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𝑠</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𝑟</m:t>
                              </m:r>
                            </m:e>
                          </m:acc>
                        </m:num>
                        <m:den>
                          <m:sSubSup>
                            <m:sSubSupPr>
                              <m:ctrlPr>
                                <a:rPr lang="cs-CZ" sz="2800" i="1">
                                  <a:solidFill>
                                    <a:schemeClr val="tx1">
                                      <a:lumMod val="75000"/>
                                      <a:lumOff val="25000"/>
                                    </a:schemeClr>
                                  </a:solidFill>
                                  <a:latin typeface="Cambria Math"/>
                                </a:rPr>
                              </m:ctrlPr>
                            </m:sSubSupPr>
                            <m:e>
                              <m:r>
                                <a:rPr lang="cs-CZ" sz="2800" i="1">
                                  <a:solidFill>
                                    <a:schemeClr val="tx1">
                                      <a:lumMod val="75000"/>
                                      <a:lumOff val="25000"/>
                                    </a:schemeClr>
                                  </a:solidFill>
                                  <a:latin typeface="Cambria Math"/>
                                </a:rPr>
                                <m:t>𝑟</m:t>
                              </m:r>
                            </m:e>
                            <m:sub/>
                            <m:sup>
                              <m:r>
                                <a:rPr lang="cs-CZ" sz="2800" i="1">
                                  <a:solidFill>
                                    <a:schemeClr val="tx1">
                                      <a:lumMod val="75000"/>
                                      <a:lumOff val="25000"/>
                                    </a:schemeClr>
                                  </a:solidFill>
                                  <a:latin typeface="Cambria Math"/>
                                </a:rPr>
                                <m:t>3</m:t>
                              </m:r>
                            </m:sup>
                          </m:sSubSup>
                        </m:den>
                      </m:f>
                    </m:oMath>
                  </m:oMathPara>
                </a14:m>
                <a:endParaRPr lang="en-GB" sz="2800" dirty="0">
                  <a:solidFill>
                    <a:schemeClr val="tx1">
                      <a:lumMod val="75000"/>
                      <a:lumOff val="25000"/>
                    </a:schemeClr>
                  </a:solidFill>
                </a:endParaRPr>
              </a:p>
            </p:txBody>
          </p:sp>
        </mc:Choice>
        <mc:Fallback xmlns="">
          <p:sp>
            <p:nvSpPr>
              <p:cNvPr id="9" name="Obdélník 8"/>
              <p:cNvSpPr>
                <a:spLocks noRot="1" noChangeAspect="1" noMove="1" noResize="1" noEditPoints="1" noAdjustHandles="1" noChangeArrowheads="1" noChangeShapeType="1" noTextEdit="1"/>
              </p:cNvSpPr>
              <p:nvPr/>
            </p:nvSpPr>
            <p:spPr>
              <a:xfrm>
                <a:off x="2123728" y="1196752"/>
                <a:ext cx="3205976" cy="1144480"/>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bdélník 9"/>
              <p:cNvSpPr/>
              <p:nvPr/>
            </p:nvSpPr>
            <p:spPr>
              <a:xfrm>
                <a:off x="5940152" y="1484784"/>
                <a:ext cx="2088232" cy="109491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cs-CZ" sz="3600" b="0" i="1" smtClean="0">
                          <a:solidFill>
                            <a:schemeClr val="tx1">
                              <a:lumMod val="75000"/>
                              <a:lumOff val="25000"/>
                            </a:schemeClr>
                          </a:solidFill>
                          <a:latin typeface="Cambria Math"/>
                          <a:ea typeface="Cambria Math"/>
                        </a:rPr>
                        <m:t>𝐵</m:t>
                      </m:r>
                      <m:r>
                        <a:rPr lang="cs-CZ" sz="3600" i="1">
                          <a:solidFill>
                            <a:schemeClr val="tx1">
                              <a:lumMod val="75000"/>
                              <a:lumOff val="25000"/>
                            </a:schemeClr>
                          </a:solidFill>
                          <a:latin typeface="Cambria Math"/>
                          <a:ea typeface="Cambria Math"/>
                        </a:rPr>
                        <m:t>=</m:t>
                      </m:r>
                      <m:f>
                        <m:fPr>
                          <m:ctrlPr>
                            <a:rPr lang="en-GB" sz="3200" i="1">
                              <a:solidFill>
                                <a:schemeClr val="tx1">
                                  <a:lumMod val="75000"/>
                                  <a:lumOff val="25000"/>
                                </a:schemeClr>
                              </a:solidFill>
                              <a:latin typeface="Cambria Math"/>
                            </a:rPr>
                          </m:ctrlPr>
                        </m:fPr>
                        <m:num>
                          <m:sSub>
                            <m:sSubPr>
                              <m:ctrlPr>
                                <a:rPr lang="en-GB" sz="3200" i="1">
                                  <a:solidFill>
                                    <a:schemeClr val="tx1">
                                      <a:lumMod val="75000"/>
                                      <a:lumOff val="25000"/>
                                    </a:schemeClr>
                                  </a:solidFill>
                                  <a:latin typeface="Cambria Math"/>
                                </a:rPr>
                              </m:ctrlPr>
                            </m:sSubPr>
                            <m:e>
                              <m:r>
                                <a:rPr lang="en-GB" sz="3200" i="1">
                                  <a:solidFill>
                                    <a:schemeClr val="tx1">
                                      <a:lumMod val="75000"/>
                                      <a:lumOff val="25000"/>
                                    </a:schemeClr>
                                  </a:solidFill>
                                  <a:latin typeface="Cambria Math"/>
                                  <a:ea typeface="Cambria Math"/>
                                </a:rPr>
                                <m:t>𝜇</m:t>
                              </m:r>
                            </m:e>
                            <m:sub>
                              <m:r>
                                <a:rPr lang="en-GB" sz="3200" i="1">
                                  <a:solidFill>
                                    <a:schemeClr val="tx1">
                                      <a:lumMod val="75000"/>
                                      <a:lumOff val="25000"/>
                                    </a:schemeClr>
                                  </a:solidFill>
                                  <a:latin typeface="Cambria Math"/>
                                </a:rPr>
                                <m:t>0</m:t>
                              </m:r>
                            </m:sub>
                          </m:sSub>
                          <m:r>
                            <a:rPr lang="en-GB" sz="3200" b="0" i="1" smtClean="0">
                              <a:solidFill>
                                <a:schemeClr val="tx1">
                                  <a:lumMod val="75000"/>
                                  <a:lumOff val="25000"/>
                                </a:schemeClr>
                              </a:solidFill>
                              <a:latin typeface="Cambria Math"/>
                            </a:rPr>
                            <m:t>𝐼</m:t>
                          </m:r>
                        </m:num>
                        <m:den>
                          <m:r>
                            <a:rPr lang="en-GB" sz="3200" b="0" i="1" smtClean="0">
                              <a:solidFill>
                                <a:schemeClr val="tx1">
                                  <a:lumMod val="75000"/>
                                  <a:lumOff val="25000"/>
                                </a:schemeClr>
                              </a:solidFill>
                              <a:latin typeface="Cambria Math"/>
                            </a:rPr>
                            <m:t>2</m:t>
                          </m:r>
                          <m:r>
                            <a:rPr lang="en-GB" sz="3200" i="1">
                              <a:solidFill>
                                <a:schemeClr val="tx1">
                                  <a:lumMod val="75000"/>
                                  <a:lumOff val="25000"/>
                                </a:schemeClr>
                              </a:solidFill>
                              <a:latin typeface="Cambria Math"/>
                              <a:ea typeface="Cambria Math"/>
                            </a:rPr>
                            <m:t>𝜋</m:t>
                          </m:r>
                          <m:r>
                            <a:rPr lang="en-GB" sz="3200" b="0" i="1" smtClean="0">
                              <a:solidFill>
                                <a:schemeClr val="tx1">
                                  <a:lumMod val="75000"/>
                                  <a:lumOff val="25000"/>
                                </a:schemeClr>
                              </a:solidFill>
                              <a:latin typeface="Cambria Math"/>
                              <a:ea typeface="Cambria Math"/>
                            </a:rPr>
                            <m:t>𝑅</m:t>
                          </m:r>
                        </m:den>
                      </m:f>
                    </m:oMath>
                  </m:oMathPara>
                </a14:m>
                <a:endParaRPr lang="en-GB" sz="3200" dirty="0">
                  <a:solidFill>
                    <a:schemeClr val="tx1">
                      <a:lumMod val="75000"/>
                      <a:lumOff val="25000"/>
                    </a:schemeClr>
                  </a:solidFill>
                </a:endParaRPr>
              </a:p>
            </p:txBody>
          </p:sp>
        </mc:Choice>
        <mc:Fallback xmlns="">
          <p:sp>
            <p:nvSpPr>
              <p:cNvPr id="10" name="Obdélník 9"/>
              <p:cNvSpPr>
                <a:spLocks noRot="1" noChangeAspect="1" noMove="1" noResize="1" noEditPoints="1" noAdjustHandles="1" noChangeArrowheads="1" noChangeShapeType="1" noTextEdit="1"/>
              </p:cNvSpPr>
              <p:nvPr/>
            </p:nvSpPr>
            <p:spPr>
              <a:xfrm>
                <a:off x="5940152" y="1484784"/>
                <a:ext cx="2088232" cy="1094915"/>
              </a:xfrm>
              <a:prstGeom prst="rect">
                <a:avLst/>
              </a:prstGeom>
              <a:blipFill rotWithShape="1">
                <a:blip r:embed="rId6"/>
                <a:stretch>
                  <a:fillRect/>
                </a:stretch>
              </a:blipFill>
            </p:spPr>
            <p:txBody>
              <a:bodyPr/>
              <a:lstStyle/>
              <a:p>
                <a:r>
                  <a:rPr lang="en-GB">
                    <a:noFill/>
                  </a:rPr>
                  <a:t> </a:t>
                </a:r>
              </a:p>
            </p:txBody>
          </p:sp>
        </mc:Fallback>
      </mc:AlternateContent>
      <p:pic>
        <p:nvPicPr>
          <p:cNvPr id="11"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68611"/>
                                        </p:tgtEl>
                                        <p:attrNameLst>
                                          <p:attrName>style.visibility</p:attrName>
                                        </p:attrNameLst>
                                      </p:cBhvr>
                                      <p:to>
                                        <p:strVal val="visible"/>
                                      </p:to>
                                    </p:set>
                                    <p:animEffect transition="in" filter="strips(downRight)">
                                      <p:cBhvr>
                                        <p:cTn id="17"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312863" y="2189163"/>
            <a:ext cx="6516687" cy="4668837"/>
            <a:chOff x="827" y="1488"/>
            <a:chExt cx="4105" cy="2941"/>
          </a:xfrm>
        </p:grpSpPr>
        <p:pic>
          <p:nvPicPr>
            <p:cNvPr id="522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 y="1488"/>
              <a:ext cx="4105" cy="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ctangle 4"/>
            <p:cNvSpPr>
              <a:spLocks noChangeArrowheads="1"/>
            </p:cNvSpPr>
            <p:nvPr/>
          </p:nvSpPr>
          <p:spPr bwMode="auto">
            <a:xfrm>
              <a:off x="2592" y="1584"/>
              <a:ext cx="2208" cy="27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pic>
        <p:nvPicPr>
          <p:cNvPr id="522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925" y="152400"/>
            <a:ext cx="65325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p:cNvPicPr>
            <a:picLocks noChangeAspect="1" noChangeArrowheads="1"/>
          </p:cNvPicPr>
          <p:nvPr/>
        </p:nvPicPr>
        <p:blipFill>
          <a:blip r:embed="rId2">
            <a:extLst>
              <a:ext uri="{28A0092B-C50C-407E-A947-70E740481C1C}">
                <a14:useLocalDpi xmlns:a14="http://schemas.microsoft.com/office/drawing/2010/main" val="0"/>
              </a:ext>
            </a:extLst>
          </a:blip>
          <a:srcRect t="3264"/>
          <a:stretch>
            <a:fillRect/>
          </a:stretch>
        </p:blipFill>
        <p:spPr bwMode="auto">
          <a:xfrm>
            <a:off x="1312863" y="2286000"/>
            <a:ext cx="6516687"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E:\VaV\Publikace_nase\Rozdelane\logo_cz_noblTrans.png"/>
          <p:cNvPicPr>
            <a:picLocks noChangeAspect="1" noChangeArrowheads="1"/>
          </p:cNvPicPr>
          <p:nvPr/>
        </p:nvPicPr>
        <p:blipFill>
          <a:blip r:embed="rId4"/>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9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4729137" cy="248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dva dlouhé přímé </a:t>
            </a:r>
            <a:r>
              <a:rPr lang="cs-CZ" dirty="0"/>
              <a:t>vodiče</a:t>
            </a:r>
            <a:endParaRPr lang="en-GB" dirty="0"/>
          </a:p>
        </p:txBody>
      </p:sp>
      <mc:AlternateContent xmlns:mc="http://schemas.openxmlformats.org/markup-compatibility/2006" xmlns:a14="http://schemas.microsoft.com/office/drawing/2010/main">
        <mc:Choice Requires="a14">
          <p:sp>
            <p:nvSpPr>
              <p:cNvPr id="3" name="Obdélník 2"/>
              <p:cNvSpPr/>
              <p:nvPr/>
            </p:nvSpPr>
            <p:spPr>
              <a:xfrm>
                <a:off x="5592233" y="2133587"/>
                <a:ext cx="2169055" cy="10949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cs-CZ" sz="3600" i="1" smtClean="0">
                              <a:solidFill>
                                <a:schemeClr val="tx1">
                                  <a:lumMod val="75000"/>
                                  <a:lumOff val="25000"/>
                                </a:schemeClr>
                              </a:solidFill>
                              <a:latin typeface="Cambria Math"/>
                              <a:ea typeface="Cambria Math"/>
                            </a:rPr>
                          </m:ctrlPr>
                        </m:sSubPr>
                        <m:e>
                          <m:r>
                            <a:rPr lang="cs-CZ" sz="3600" b="0" i="1" smtClean="0">
                              <a:solidFill>
                                <a:schemeClr val="tx1">
                                  <a:lumMod val="75000"/>
                                  <a:lumOff val="25000"/>
                                </a:schemeClr>
                              </a:solidFill>
                              <a:latin typeface="Cambria Math"/>
                              <a:ea typeface="Cambria Math"/>
                            </a:rPr>
                            <m:t>𝐵</m:t>
                          </m:r>
                        </m:e>
                        <m:sub>
                          <m:r>
                            <a:rPr lang="cs-CZ" sz="3600" b="0" i="1" smtClean="0">
                              <a:solidFill>
                                <a:schemeClr val="tx1">
                                  <a:lumMod val="75000"/>
                                  <a:lumOff val="25000"/>
                                </a:schemeClr>
                              </a:solidFill>
                              <a:latin typeface="Cambria Math"/>
                              <a:ea typeface="Cambria Math"/>
                            </a:rPr>
                            <m:t>𝑎</m:t>
                          </m:r>
                        </m:sub>
                      </m:sSub>
                      <m:r>
                        <a:rPr lang="cs-CZ" sz="3600" i="1">
                          <a:solidFill>
                            <a:schemeClr val="tx1">
                              <a:lumMod val="75000"/>
                              <a:lumOff val="25000"/>
                            </a:schemeClr>
                          </a:solidFill>
                          <a:latin typeface="Cambria Math"/>
                          <a:ea typeface="Cambria Math"/>
                        </a:rPr>
                        <m:t>=</m:t>
                      </m:r>
                      <m:f>
                        <m:fPr>
                          <m:ctrlPr>
                            <a:rPr lang="en-GB" sz="3200" i="1">
                              <a:solidFill>
                                <a:schemeClr val="tx1">
                                  <a:lumMod val="75000"/>
                                  <a:lumOff val="25000"/>
                                </a:schemeClr>
                              </a:solidFill>
                              <a:latin typeface="Cambria Math"/>
                            </a:rPr>
                          </m:ctrlPr>
                        </m:fPr>
                        <m:num>
                          <m:sSub>
                            <m:sSubPr>
                              <m:ctrlPr>
                                <a:rPr lang="en-GB" sz="3200" i="1">
                                  <a:solidFill>
                                    <a:schemeClr val="tx1">
                                      <a:lumMod val="75000"/>
                                      <a:lumOff val="25000"/>
                                    </a:schemeClr>
                                  </a:solidFill>
                                  <a:latin typeface="Cambria Math"/>
                                </a:rPr>
                              </m:ctrlPr>
                            </m:sSubPr>
                            <m:e>
                              <m:r>
                                <a:rPr lang="en-GB" sz="3200" i="1">
                                  <a:solidFill>
                                    <a:schemeClr val="tx1">
                                      <a:lumMod val="75000"/>
                                      <a:lumOff val="25000"/>
                                    </a:schemeClr>
                                  </a:solidFill>
                                  <a:latin typeface="Cambria Math"/>
                                  <a:ea typeface="Cambria Math"/>
                                </a:rPr>
                                <m:t>𝜇</m:t>
                              </m:r>
                            </m:e>
                            <m:sub>
                              <m:r>
                                <a:rPr lang="en-GB" sz="3200" i="1">
                                  <a:solidFill>
                                    <a:schemeClr val="tx1">
                                      <a:lumMod val="75000"/>
                                      <a:lumOff val="25000"/>
                                    </a:schemeClr>
                                  </a:solidFill>
                                  <a:latin typeface="Cambria Math"/>
                                </a:rPr>
                                <m:t>0</m:t>
                              </m:r>
                            </m:sub>
                          </m:sSub>
                          <m:sSub>
                            <m:sSubPr>
                              <m:ctrlPr>
                                <a:rPr lang="en-GB" sz="3200" i="1" smtClean="0">
                                  <a:solidFill>
                                    <a:schemeClr val="tx1">
                                      <a:lumMod val="75000"/>
                                      <a:lumOff val="25000"/>
                                    </a:schemeClr>
                                  </a:solidFill>
                                  <a:latin typeface="Cambria Math"/>
                                </a:rPr>
                              </m:ctrlPr>
                            </m:sSubPr>
                            <m:e>
                              <m:r>
                                <a:rPr lang="en-GB" sz="3200" b="0" i="1" smtClean="0">
                                  <a:solidFill>
                                    <a:schemeClr val="tx1">
                                      <a:lumMod val="75000"/>
                                      <a:lumOff val="25000"/>
                                    </a:schemeClr>
                                  </a:solidFill>
                                  <a:latin typeface="Cambria Math"/>
                                </a:rPr>
                                <m:t>𝐼</m:t>
                              </m:r>
                            </m:e>
                            <m:sub>
                              <m:r>
                                <a:rPr lang="en-GB" sz="3200" b="0" i="1" smtClean="0">
                                  <a:solidFill>
                                    <a:schemeClr val="tx1">
                                      <a:lumMod val="75000"/>
                                      <a:lumOff val="25000"/>
                                    </a:schemeClr>
                                  </a:solidFill>
                                  <a:latin typeface="Cambria Math"/>
                                </a:rPr>
                                <m:t>𝑎</m:t>
                              </m:r>
                            </m:sub>
                          </m:sSub>
                        </m:num>
                        <m:den>
                          <m:r>
                            <a:rPr lang="en-GB" sz="3200" i="1">
                              <a:solidFill>
                                <a:schemeClr val="tx1">
                                  <a:lumMod val="75000"/>
                                  <a:lumOff val="25000"/>
                                </a:schemeClr>
                              </a:solidFill>
                              <a:latin typeface="Cambria Math"/>
                            </a:rPr>
                            <m:t>2</m:t>
                          </m:r>
                          <m:r>
                            <a:rPr lang="en-GB" sz="3200" i="1">
                              <a:solidFill>
                                <a:schemeClr val="tx1">
                                  <a:lumMod val="75000"/>
                                  <a:lumOff val="25000"/>
                                </a:schemeClr>
                              </a:solidFill>
                              <a:latin typeface="Cambria Math"/>
                              <a:ea typeface="Cambria Math"/>
                            </a:rPr>
                            <m:t>𝜋</m:t>
                          </m:r>
                          <m:r>
                            <a:rPr lang="en-GB" sz="3200" b="0" i="1" smtClean="0">
                              <a:solidFill>
                                <a:schemeClr val="tx1">
                                  <a:lumMod val="75000"/>
                                  <a:lumOff val="25000"/>
                                </a:schemeClr>
                              </a:solidFill>
                              <a:latin typeface="Cambria Math"/>
                              <a:ea typeface="Cambria Math"/>
                            </a:rPr>
                            <m:t>𝑑</m:t>
                          </m:r>
                        </m:den>
                      </m:f>
                    </m:oMath>
                  </m:oMathPara>
                </a14:m>
                <a:endParaRPr lang="en-GB" sz="3200" dirty="0"/>
              </a:p>
            </p:txBody>
          </p:sp>
        </mc:Choice>
        <mc:Fallback xmlns="">
          <p:sp>
            <p:nvSpPr>
              <p:cNvPr id="3" name="Obdélník 2"/>
              <p:cNvSpPr>
                <a:spLocks noRot="1" noChangeAspect="1" noMove="1" noResize="1" noEditPoints="1" noAdjustHandles="1" noChangeArrowheads="1" noChangeShapeType="1" noTextEdit="1"/>
              </p:cNvSpPr>
              <p:nvPr/>
            </p:nvSpPr>
            <p:spPr>
              <a:xfrm>
                <a:off x="5592233" y="2133587"/>
                <a:ext cx="2169055" cy="1094915"/>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 name="Obdélník 3"/>
              <p:cNvSpPr/>
              <p:nvPr/>
            </p:nvSpPr>
            <p:spPr>
              <a:xfrm>
                <a:off x="4427984" y="3717032"/>
                <a:ext cx="3563888" cy="7580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cs-CZ" sz="3600" i="1" smtClean="0">
                              <a:solidFill>
                                <a:schemeClr val="tx1">
                                  <a:lumMod val="75000"/>
                                  <a:lumOff val="25000"/>
                                </a:schemeClr>
                              </a:solidFill>
                              <a:latin typeface="Cambria Math"/>
                              <a:ea typeface="Cambria Math"/>
                            </a:rPr>
                          </m:ctrlPr>
                        </m:sSubPr>
                        <m:e>
                          <m:acc>
                            <m:accPr>
                              <m:chr m:val="⃗"/>
                              <m:ctrlPr>
                                <a:rPr lang="cs-CZ" sz="3600" i="1">
                                  <a:solidFill>
                                    <a:schemeClr val="tx1">
                                      <a:lumMod val="75000"/>
                                      <a:lumOff val="25000"/>
                                    </a:schemeClr>
                                  </a:solidFill>
                                  <a:latin typeface="Cambria Math"/>
                                  <a:ea typeface="Cambria Math"/>
                                </a:rPr>
                              </m:ctrlPr>
                            </m:accPr>
                            <m:e>
                              <m:r>
                                <a:rPr lang="cs-CZ" sz="3600" i="1">
                                  <a:solidFill>
                                    <a:schemeClr val="tx1">
                                      <a:lumMod val="75000"/>
                                      <a:lumOff val="25000"/>
                                    </a:schemeClr>
                                  </a:solidFill>
                                  <a:latin typeface="Cambria Math"/>
                                  <a:ea typeface="Cambria Math"/>
                                </a:rPr>
                                <m:t>𝐹</m:t>
                              </m:r>
                            </m:e>
                          </m:acc>
                        </m:e>
                        <m:sub>
                          <m:r>
                            <a:rPr lang="cs-CZ" sz="3600" b="0" i="1" smtClean="0">
                              <a:solidFill>
                                <a:schemeClr val="tx1">
                                  <a:lumMod val="75000"/>
                                  <a:lumOff val="25000"/>
                                </a:schemeClr>
                              </a:solidFill>
                              <a:latin typeface="Cambria Math"/>
                              <a:ea typeface="Cambria Math"/>
                            </a:rPr>
                            <m:t>𝑏𝑎</m:t>
                          </m:r>
                        </m:sub>
                      </m:sSub>
                      <m:r>
                        <a:rPr lang="cs-CZ" sz="3600" i="1">
                          <a:solidFill>
                            <a:schemeClr val="tx1">
                              <a:lumMod val="75000"/>
                              <a:lumOff val="25000"/>
                            </a:schemeClr>
                          </a:solidFill>
                          <a:latin typeface="Cambria Math"/>
                          <a:ea typeface="Cambria Math"/>
                        </a:rPr>
                        <m:t>=</m:t>
                      </m:r>
                      <m:sSub>
                        <m:sSubPr>
                          <m:ctrlPr>
                            <a:rPr lang="cs-CZ" sz="3600" i="1" smtClean="0">
                              <a:solidFill>
                                <a:schemeClr val="tx1">
                                  <a:lumMod val="75000"/>
                                  <a:lumOff val="25000"/>
                                </a:schemeClr>
                              </a:solidFill>
                              <a:latin typeface="Cambria Math"/>
                              <a:ea typeface="Cambria Math"/>
                            </a:rPr>
                          </m:ctrlPr>
                        </m:sSubPr>
                        <m:e>
                          <m:r>
                            <a:rPr lang="cs-CZ" sz="3600" b="0" i="1" smtClean="0">
                              <a:solidFill>
                                <a:schemeClr val="tx1">
                                  <a:lumMod val="75000"/>
                                  <a:lumOff val="25000"/>
                                </a:schemeClr>
                              </a:solidFill>
                              <a:latin typeface="Cambria Math"/>
                              <a:ea typeface="Cambria Math"/>
                            </a:rPr>
                            <m:t>𝐼</m:t>
                          </m:r>
                        </m:e>
                        <m:sub>
                          <m:r>
                            <a:rPr lang="cs-CZ" sz="3600" b="0" i="1" smtClean="0">
                              <a:solidFill>
                                <a:schemeClr val="tx1">
                                  <a:lumMod val="75000"/>
                                  <a:lumOff val="25000"/>
                                </a:schemeClr>
                              </a:solidFill>
                              <a:latin typeface="Cambria Math"/>
                              <a:ea typeface="Cambria Math"/>
                            </a:rPr>
                            <m:t>𝑏</m:t>
                          </m:r>
                        </m:sub>
                      </m:sSub>
                      <m:d>
                        <m:dPr>
                          <m:ctrlPr>
                            <a:rPr lang="cs-CZ" sz="3600" i="1">
                              <a:solidFill>
                                <a:schemeClr val="tx1">
                                  <a:lumMod val="75000"/>
                                  <a:lumOff val="25000"/>
                                </a:schemeClr>
                              </a:solidFill>
                              <a:latin typeface="Cambria Math"/>
                              <a:ea typeface="Cambria Math"/>
                            </a:rPr>
                          </m:ctrlPr>
                        </m:dPr>
                        <m:e>
                          <m:acc>
                            <m:accPr>
                              <m:chr m:val="⃗"/>
                              <m:ctrlPr>
                                <a:rPr lang="cs-CZ" sz="3600" i="1">
                                  <a:solidFill>
                                    <a:schemeClr val="tx1">
                                      <a:lumMod val="75000"/>
                                      <a:lumOff val="25000"/>
                                    </a:schemeClr>
                                  </a:solidFill>
                                  <a:latin typeface="Cambria Math"/>
                                  <a:ea typeface="Cambria Math"/>
                                </a:rPr>
                              </m:ctrlPr>
                            </m:accPr>
                            <m:e>
                              <m:r>
                                <a:rPr lang="cs-CZ" sz="3600" i="1">
                                  <a:solidFill>
                                    <a:schemeClr val="tx1">
                                      <a:lumMod val="75000"/>
                                      <a:lumOff val="25000"/>
                                    </a:schemeClr>
                                  </a:solidFill>
                                  <a:latin typeface="Cambria Math"/>
                                  <a:ea typeface="Cambria Math"/>
                                </a:rPr>
                                <m:t>𝐿</m:t>
                              </m:r>
                            </m:e>
                          </m:acc>
                          <m:r>
                            <a:rPr lang="cs-CZ" sz="3600" i="1">
                              <a:solidFill>
                                <a:schemeClr val="tx1">
                                  <a:lumMod val="75000"/>
                                  <a:lumOff val="25000"/>
                                </a:schemeClr>
                              </a:solidFill>
                              <a:latin typeface="Cambria Math"/>
                              <a:ea typeface="Cambria Math"/>
                            </a:rPr>
                            <m:t>×</m:t>
                          </m:r>
                          <m:sSub>
                            <m:sSubPr>
                              <m:ctrlPr>
                                <a:rPr lang="cs-CZ" sz="3600" i="1" smtClean="0">
                                  <a:solidFill>
                                    <a:schemeClr val="tx1">
                                      <a:lumMod val="75000"/>
                                      <a:lumOff val="25000"/>
                                    </a:schemeClr>
                                  </a:solidFill>
                                  <a:latin typeface="Cambria Math"/>
                                  <a:ea typeface="Cambria Math"/>
                                </a:rPr>
                              </m:ctrlPr>
                            </m:sSubPr>
                            <m:e>
                              <m:acc>
                                <m:accPr>
                                  <m:chr m:val="⃗"/>
                                  <m:ctrlPr>
                                    <a:rPr lang="cs-CZ" sz="3600" i="1">
                                      <a:solidFill>
                                        <a:schemeClr val="tx1">
                                          <a:lumMod val="75000"/>
                                          <a:lumOff val="25000"/>
                                        </a:schemeClr>
                                      </a:solidFill>
                                      <a:latin typeface="Cambria Math"/>
                                      <a:ea typeface="Cambria Math"/>
                                    </a:rPr>
                                  </m:ctrlPr>
                                </m:accPr>
                                <m:e>
                                  <m:r>
                                    <a:rPr lang="cs-CZ" sz="3600" i="1">
                                      <a:solidFill>
                                        <a:schemeClr val="tx1">
                                          <a:lumMod val="75000"/>
                                          <a:lumOff val="25000"/>
                                        </a:schemeClr>
                                      </a:solidFill>
                                      <a:latin typeface="Cambria Math"/>
                                      <a:ea typeface="Cambria Math"/>
                                    </a:rPr>
                                    <m:t>𝐵</m:t>
                                  </m:r>
                                </m:e>
                              </m:acc>
                            </m:e>
                            <m:sub>
                              <m:r>
                                <a:rPr lang="cs-CZ" sz="3600" b="0" i="1" smtClean="0">
                                  <a:solidFill>
                                    <a:schemeClr val="tx1">
                                      <a:lumMod val="75000"/>
                                      <a:lumOff val="25000"/>
                                    </a:schemeClr>
                                  </a:solidFill>
                                  <a:latin typeface="Cambria Math"/>
                                  <a:ea typeface="Cambria Math"/>
                                </a:rPr>
                                <m:t>𝑎</m:t>
                              </m:r>
                            </m:sub>
                          </m:sSub>
                        </m:e>
                      </m:d>
                    </m:oMath>
                  </m:oMathPara>
                </a14:m>
                <a:endParaRPr lang="en-GB" sz="3600" dirty="0"/>
              </a:p>
            </p:txBody>
          </p:sp>
        </mc:Choice>
        <mc:Fallback xmlns="">
          <p:sp>
            <p:nvSpPr>
              <p:cNvPr id="4" name="Obdélník 3"/>
              <p:cNvSpPr>
                <a:spLocks noRot="1" noChangeAspect="1" noMove="1" noResize="1" noEditPoints="1" noAdjustHandles="1" noChangeArrowheads="1" noChangeShapeType="1" noTextEdit="1"/>
              </p:cNvSpPr>
              <p:nvPr/>
            </p:nvSpPr>
            <p:spPr>
              <a:xfrm>
                <a:off x="4427984" y="3717032"/>
                <a:ext cx="3563888" cy="758028"/>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Obdélník 8"/>
              <p:cNvSpPr/>
              <p:nvPr/>
            </p:nvSpPr>
            <p:spPr>
              <a:xfrm>
                <a:off x="648072" y="4920476"/>
                <a:ext cx="7524328" cy="12448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cs-CZ" sz="4000" i="1" smtClean="0">
                              <a:solidFill>
                                <a:schemeClr val="tx1">
                                  <a:lumMod val="75000"/>
                                  <a:lumOff val="25000"/>
                                </a:schemeClr>
                              </a:solidFill>
                              <a:latin typeface="Cambria Math"/>
                              <a:ea typeface="Cambria Math"/>
                            </a:rPr>
                          </m:ctrlPr>
                        </m:sSubPr>
                        <m:e>
                          <m:r>
                            <a:rPr lang="cs-CZ" sz="4000" i="1">
                              <a:solidFill>
                                <a:schemeClr val="tx1">
                                  <a:lumMod val="75000"/>
                                  <a:lumOff val="25000"/>
                                </a:schemeClr>
                              </a:solidFill>
                              <a:latin typeface="Cambria Math"/>
                              <a:ea typeface="Cambria Math"/>
                            </a:rPr>
                            <m:t>𝐹</m:t>
                          </m:r>
                        </m:e>
                        <m:sub>
                          <m:r>
                            <a:rPr lang="cs-CZ" sz="4000" i="1">
                              <a:solidFill>
                                <a:schemeClr val="tx1">
                                  <a:lumMod val="75000"/>
                                  <a:lumOff val="25000"/>
                                </a:schemeClr>
                              </a:solidFill>
                              <a:latin typeface="Cambria Math"/>
                              <a:ea typeface="Cambria Math"/>
                            </a:rPr>
                            <m:t>𝑏𝑎</m:t>
                          </m:r>
                        </m:sub>
                      </m:sSub>
                      <m:r>
                        <a:rPr lang="cs-CZ" sz="4000" i="1">
                          <a:solidFill>
                            <a:schemeClr val="tx1">
                              <a:lumMod val="75000"/>
                              <a:lumOff val="25000"/>
                            </a:schemeClr>
                          </a:solidFill>
                          <a:latin typeface="Cambria Math"/>
                          <a:ea typeface="Cambria Math"/>
                        </a:rPr>
                        <m:t>=</m:t>
                      </m:r>
                      <m:sSub>
                        <m:sSubPr>
                          <m:ctrlPr>
                            <a:rPr lang="cs-CZ" sz="4000" i="1">
                              <a:solidFill>
                                <a:schemeClr val="tx1">
                                  <a:lumMod val="75000"/>
                                  <a:lumOff val="25000"/>
                                </a:schemeClr>
                              </a:solidFill>
                              <a:latin typeface="Cambria Math"/>
                              <a:ea typeface="Cambria Math"/>
                            </a:rPr>
                          </m:ctrlPr>
                        </m:sSubPr>
                        <m:e>
                          <m:r>
                            <a:rPr lang="cs-CZ" sz="4000" i="1">
                              <a:solidFill>
                                <a:schemeClr val="tx1">
                                  <a:lumMod val="75000"/>
                                  <a:lumOff val="25000"/>
                                </a:schemeClr>
                              </a:solidFill>
                              <a:latin typeface="Cambria Math"/>
                              <a:ea typeface="Cambria Math"/>
                            </a:rPr>
                            <m:t>𝐼</m:t>
                          </m:r>
                        </m:e>
                        <m:sub>
                          <m:r>
                            <a:rPr lang="cs-CZ" sz="4000" i="1">
                              <a:solidFill>
                                <a:schemeClr val="tx1">
                                  <a:lumMod val="75000"/>
                                  <a:lumOff val="25000"/>
                                </a:schemeClr>
                              </a:solidFill>
                              <a:latin typeface="Cambria Math"/>
                              <a:ea typeface="Cambria Math"/>
                            </a:rPr>
                            <m:t>𝑏</m:t>
                          </m:r>
                        </m:sub>
                      </m:sSub>
                      <m:r>
                        <a:rPr lang="cs-CZ" sz="4000" i="1">
                          <a:solidFill>
                            <a:schemeClr val="tx1">
                              <a:lumMod val="75000"/>
                              <a:lumOff val="25000"/>
                            </a:schemeClr>
                          </a:solidFill>
                          <a:latin typeface="Cambria Math"/>
                          <a:ea typeface="Cambria Math"/>
                        </a:rPr>
                        <m:t>𝐿</m:t>
                      </m:r>
                      <m:sSub>
                        <m:sSubPr>
                          <m:ctrlPr>
                            <a:rPr lang="cs-CZ" sz="4000" i="1">
                              <a:solidFill>
                                <a:schemeClr val="tx1">
                                  <a:lumMod val="75000"/>
                                  <a:lumOff val="25000"/>
                                </a:schemeClr>
                              </a:solidFill>
                              <a:latin typeface="Cambria Math"/>
                              <a:ea typeface="Cambria Math"/>
                            </a:rPr>
                          </m:ctrlPr>
                        </m:sSubPr>
                        <m:e>
                          <m:r>
                            <a:rPr lang="cs-CZ" sz="4000" i="1">
                              <a:solidFill>
                                <a:schemeClr val="tx1">
                                  <a:lumMod val="75000"/>
                                  <a:lumOff val="25000"/>
                                </a:schemeClr>
                              </a:solidFill>
                              <a:latin typeface="Cambria Math"/>
                              <a:ea typeface="Cambria Math"/>
                            </a:rPr>
                            <m:t>𝐵</m:t>
                          </m:r>
                        </m:e>
                        <m:sub>
                          <m:r>
                            <a:rPr lang="cs-CZ" sz="4000" i="1">
                              <a:solidFill>
                                <a:schemeClr val="tx1">
                                  <a:lumMod val="75000"/>
                                  <a:lumOff val="25000"/>
                                </a:schemeClr>
                              </a:solidFill>
                              <a:latin typeface="Cambria Math"/>
                              <a:ea typeface="Cambria Math"/>
                            </a:rPr>
                            <m:t>𝑎</m:t>
                          </m:r>
                        </m:sub>
                      </m:sSub>
                      <m:func>
                        <m:funcPr>
                          <m:ctrlPr>
                            <a:rPr lang="cs-CZ" sz="4000" i="1">
                              <a:solidFill>
                                <a:schemeClr val="tx1">
                                  <a:lumMod val="75000"/>
                                  <a:lumOff val="25000"/>
                                </a:schemeClr>
                              </a:solidFill>
                              <a:latin typeface="Cambria Math"/>
                              <a:ea typeface="Cambria Math"/>
                            </a:rPr>
                          </m:ctrlPr>
                        </m:funcPr>
                        <m:fName>
                          <m:r>
                            <m:rPr>
                              <m:sty m:val="p"/>
                            </m:rPr>
                            <a:rPr lang="cs-CZ" sz="4000" i="1">
                              <a:solidFill>
                                <a:schemeClr val="tx1">
                                  <a:lumMod val="75000"/>
                                  <a:lumOff val="25000"/>
                                </a:schemeClr>
                              </a:solidFill>
                              <a:latin typeface="Cambria Math"/>
                              <a:ea typeface="Cambria Math"/>
                            </a:rPr>
                            <m:t>sin</m:t>
                          </m:r>
                        </m:fName>
                        <m:e>
                          <m:r>
                            <a:rPr lang="cs-CZ" sz="4000" i="1">
                              <a:solidFill>
                                <a:schemeClr val="tx1">
                                  <a:lumMod val="75000"/>
                                  <a:lumOff val="25000"/>
                                </a:schemeClr>
                              </a:solidFill>
                              <a:latin typeface="Cambria Math"/>
                              <a:ea typeface="Cambria Math"/>
                            </a:rPr>
                            <m:t>90°</m:t>
                          </m:r>
                        </m:e>
                      </m:func>
                      <m:r>
                        <a:rPr lang="cs-CZ" sz="4000" i="1">
                          <a:solidFill>
                            <a:schemeClr val="tx1">
                              <a:lumMod val="75000"/>
                              <a:lumOff val="25000"/>
                            </a:schemeClr>
                          </a:solidFill>
                          <a:latin typeface="Cambria Math"/>
                          <a:ea typeface="Cambria Math"/>
                        </a:rPr>
                        <m:t>=</m:t>
                      </m:r>
                      <m:f>
                        <m:fPr>
                          <m:ctrlPr>
                            <a:rPr lang="cs-CZ" sz="4000" i="1">
                              <a:solidFill>
                                <a:schemeClr val="tx1">
                                  <a:lumMod val="75000"/>
                                  <a:lumOff val="25000"/>
                                </a:schemeClr>
                              </a:solidFill>
                              <a:latin typeface="Cambria Math"/>
                              <a:ea typeface="Cambria Math"/>
                            </a:rPr>
                          </m:ctrlPr>
                        </m:fPr>
                        <m:num>
                          <m:sSub>
                            <m:sSubPr>
                              <m:ctrlPr>
                                <a:rPr lang="en-GB" sz="4000" i="1">
                                  <a:solidFill>
                                    <a:schemeClr val="tx1">
                                      <a:lumMod val="75000"/>
                                      <a:lumOff val="25000"/>
                                    </a:schemeClr>
                                  </a:solidFill>
                                  <a:latin typeface="Cambria Math"/>
                                  <a:ea typeface="Cambria Math"/>
                                </a:rPr>
                              </m:ctrlPr>
                            </m:sSubPr>
                            <m:e>
                              <m:r>
                                <a:rPr lang="en-GB" sz="4000" i="1">
                                  <a:solidFill>
                                    <a:schemeClr val="tx1">
                                      <a:lumMod val="75000"/>
                                      <a:lumOff val="25000"/>
                                    </a:schemeClr>
                                  </a:solidFill>
                                  <a:latin typeface="Cambria Math"/>
                                  <a:ea typeface="Cambria Math"/>
                                </a:rPr>
                                <m:t>𝜇</m:t>
                              </m:r>
                            </m:e>
                            <m:sub>
                              <m:r>
                                <a:rPr lang="en-GB" sz="4000" i="1">
                                  <a:solidFill>
                                    <a:schemeClr val="tx1">
                                      <a:lumMod val="75000"/>
                                      <a:lumOff val="25000"/>
                                    </a:schemeClr>
                                  </a:solidFill>
                                  <a:latin typeface="Cambria Math"/>
                                  <a:ea typeface="Cambria Math"/>
                                </a:rPr>
                                <m:t>0</m:t>
                              </m:r>
                            </m:sub>
                          </m:sSub>
                          <m:r>
                            <a:rPr lang="cs-CZ" sz="4000" i="1">
                              <a:solidFill>
                                <a:schemeClr val="tx1">
                                  <a:lumMod val="75000"/>
                                  <a:lumOff val="25000"/>
                                </a:schemeClr>
                              </a:solidFill>
                              <a:latin typeface="Cambria Math"/>
                              <a:ea typeface="Cambria Math"/>
                            </a:rPr>
                            <m:t>𝐿</m:t>
                          </m:r>
                          <m:sSub>
                            <m:sSubPr>
                              <m:ctrlPr>
                                <a:rPr lang="cs-CZ" sz="4000" i="1">
                                  <a:solidFill>
                                    <a:schemeClr val="tx1">
                                      <a:lumMod val="75000"/>
                                      <a:lumOff val="25000"/>
                                    </a:schemeClr>
                                  </a:solidFill>
                                  <a:latin typeface="Cambria Math"/>
                                  <a:ea typeface="Cambria Math"/>
                                </a:rPr>
                              </m:ctrlPr>
                            </m:sSubPr>
                            <m:e>
                              <m:sSub>
                                <m:sSubPr>
                                  <m:ctrlPr>
                                    <a:rPr lang="cs-CZ" sz="4000" i="1">
                                      <a:solidFill>
                                        <a:schemeClr val="tx1">
                                          <a:lumMod val="75000"/>
                                          <a:lumOff val="25000"/>
                                        </a:schemeClr>
                                      </a:solidFill>
                                      <a:latin typeface="Cambria Math"/>
                                      <a:ea typeface="Cambria Math"/>
                                    </a:rPr>
                                  </m:ctrlPr>
                                </m:sSubPr>
                                <m:e>
                                  <m:r>
                                    <a:rPr lang="cs-CZ" sz="4000" i="1">
                                      <a:solidFill>
                                        <a:schemeClr val="tx1">
                                          <a:lumMod val="75000"/>
                                          <a:lumOff val="25000"/>
                                        </a:schemeClr>
                                      </a:solidFill>
                                      <a:latin typeface="Cambria Math"/>
                                      <a:ea typeface="Cambria Math"/>
                                    </a:rPr>
                                    <m:t>𝐼</m:t>
                                  </m:r>
                                </m:e>
                                <m:sub>
                                  <m:r>
                                    <a:rPr lang="cs-CZ" sz="4000" b="0" i="1" smtClean="0">
                                      <a:solidFill>
                                        <a:schemeClr val="tx1">
                                          <a:lumMod val="75000"/>
                                          <a:lumOff val="25000"/>
                                        </a:schemeClr>
                                      </a:solidFill>
                                      <a:latin typeface="Cambria Math"/>
                                      <a:ea typeface="Cambria Math"/>
                                    </a:rPr>
                                    <m:t>𝑎</m:t>
                                  </m:r>
                                </m:sub>
                              </m:sSub>
                              <m:r>
                                <a:rPr lang="cs-CZ" sz="4000" i="1">
                                  <a:solidFill>
                                    <a:schemeClr val="tx1">
                                      <a:lumMod val="75000"/>
                                      <a:lumOff val="25000"/>
                                    </a:schemeClr>
                                  </a:solidFill>
                                  <a:latin typeface="Cambria Math"/>
                                  <a:ea typeface="Cambria Math"/>
                                </a:rPr>
                                <m:t>𝐼</m:t>
                              </m:r>
                            </m:e>
                            <m:sub>
                              <m:r>
                                <a:rPr lang="cs-CZ" sz="4000" i="1">
                                  <a:solidFill>
                                    <a:schemeClr val="tx1">
                                      <a:lumMod val="75000"/>
                                      <a:lumOff val="25000"/>
                                    </a:schemeClr>
                                  </a:solidFill>
                                  <a:latin typeface="Cambria Math"/>
                                  <a:ea typeface="Cambria Math"/>
                                </a:rPr>
                                <m:t>𝑏</m:t>
                              </m:r>
                            </m:sub>
                          </m:sSub>
                        </m:num>
                        <m:den>
                          <m:r>
                            <a:rPr lang="en-GB" sz="4000" i="1">
                              <a:solidFill>
                                <a:schemeClr val="tx1">
                                  <a:lumMod val="75000"/>
                                  <a:lumOff val="25000"/>
                                </a:schemeClr>
                              </a:solidFill>
                              <a:latin typeface="Cambria Math"/>
                              <a:ea typeface="Cambria Math"/>
                            </a:rPr>
                            <m:t>2</m:t>
                          </m:r>
                          <m:r>
                            <a:rPr lang="en-GB" sz="4000" i="1">
                              <a:solidFill>
                                <a:schemeClr val="tx1">
                                  <a:lumMod val="75000"/>
                                  <a:lumOff val="25000"/>
                                </a:schemeClr>
                              </a:solidFill>
                              <a:latin typeface="Cambria Math"/>
                              <a:ea typeface="Cambria Math"/>
                            </a:rPr>
                            <m:t>𝜋</m:t>
                          </m:r>
                          <m:r>
                            <a:rPr lang="en-GB" sz="4000" i="1">
                              <a:solidFill>
                                <a:schemeClr val="tx1">
                                  <a:lumMod val="75000"/>
                                  <a:lumOff val="25000"/>
                                </a:schemeClr>
                              </a:solidFill>
                              <a:latin typeface="Cambria Math"/>
                              <a:ea typeface="Cambria Math"/>
                            </a:rPr>
                            <m:t>𝑑</m:t>
                          </m:r>
                        </m:den>
                      </m:f>
                    </m:oMath>
                  </m:oMathPara>
                </a14:m>
                <a:endParaRPr lang="en-GB" sz="4000" i="1" dirty="0">
                  <a:solidFill>
                    <a:schemeClr val="tx1">
                      <a:lumMod val="75000"/>
                      <a:lumOff val="25000"/>
                    </a:schemeClr>
                  </a:solidFill>
                  <a:latin typeface="Cambria Math"/>
                  <a:ea typeface="Cambria Math"/>
                </a:endParaRPr>
              </a:p>
            </p:txBody>
          </p:sp>
        </mc:Choice>
        <mc:Fallback xmlns="">
          <p:sp>
            <p:nvSpPr>
              <p:cNvPr id="9" name="Obdélník 8"/>
              <p:cNvSpPr>
                <a:spLocks noRot="1" noChangeAspect="1" noMove="1" noResize="1" noEditPoints="1" noAdjustHandles="1" noChangeArrowheads="1" noChangeShapeType="1" noTextEdit="1"/>
              </p:cNvSpPr>
              <p:nvPr/>
            </p:nvSpPr>
            <p:spPr>
              <a:xfrm>
                <a:off x="648072" y="4920476"/>
                <a:ext cx="7524328" cy="1244828"/>
              </a:xfrm>
              <a:prstGeom prst="rect">
                <a:avLst/>
              </a:prstGeom>
              <a:blipFill rotWithShape="1">
                <a:blip r:embed="rId5"/>
                <a:stretch>
                  <a:fillRect/>
                </a:stretch>
              </a:blipFill>
            </p:spPr>
            <p:txBody>
              <a:bodyPr/>
              <a:lstStyle/>
              <a:p>
                <a:r>
                  <a:rPr lang="en-GB">
                    <a:noFill/>
                  </a:rPr>
                  <a:t> </a:t>
                </a:r>
              </a:p>
            </p:txBody>
          </p:sp>
        </mc:Fallback>
      </mc:AlternateContent>
      <p:pic>
        <p:nvPicPr>
          <p:cNvPr id="10" name="Picture 5" descr="E:\VaV\Publikace_nase\Rozdelane\logo_cz_noblTrans.png"/>
          <p:cNvPicPr>
            <a:picLocks noChangeAspect="1" noChangeArrowheads="1"/>
          </p:cNvPicPr>
          <p:nvPr/>
        </p:nvPicPr>
        <p:blipFill>
          <a:blip r:embed="rId6"/>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21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6436" name="Text Box 4"/>
              <p:cNvSpPr txBox="1">
                <a:spLocks noChangeArrowheads="1"/>
              </p:cNvSpPr>
              <p:nvPr/>
            </p:nvSpPr>
            <p:spPr bwMode="auto">
              <a:xfrm>
                <a:off x="795338" y="3213100"/>
                <a:ext cx="7704137" cy="3155929"/>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algn="ctr" eaLnBrk="1" hangingPunct="1">
                  <a:spcBef>
                    <a:spcPct val="50000"/>
                  </a:spcBef>
                </a:pPr>
                <a:r>
                  <a:rPr lang="cs-CZ" sz="3200" b="1" dirty="0" smtClean="0">
                    <a:solidFill>
                      <a:schemeClr val="tx1">
                        <a:lumMod val="75000"/>
                        <a:lumOff val="25000"/>
                      </a:schemeClr>
                    </a:solidFill>
                    <a:latin typeface="+mn-lt"/>
                  </a:rPr>
                  <a:t>1 ampér </a:t>
                </a:r>
                <a:r>
                  <a:rPr lang="cs-CZ" sz="3200" dirty="0">
                    <a:solidFill>
                      <a:schemeClr val="tx1">
                        <a:lumMod val="75000"/>
                        <a:lumOff val="25000"/>
                      </a:schemeClr>
                    </a:solidFill>
                    <a:latin typeface="+mn-lt"/>
                  </a:rPr>
                  <a:t>je velikost stálého elektrického </a:t>
                </a:r>
                <a:r>
                  <a:rPr lang="cs-CZ" sz="3200" dirty="0" smtClean="0">
                    <a:solidFill>
                      <a:schemeClr val="tx1">
                        <a:lumMod val="75000"/>
                        <a:lumOff val="25000"/>
                      </a:schemeClr>
                    </a:solidFill>
                    <a:latin typeface="+mn-lt"/>
                  </a:rPr>
                  <a:t>proudu (</a:t>
                </a:r>
                <a14:m>
                  <m:oMath xmlns:m="http://schemas.openxmlformats.org/officeDocument/2006/math">
                    <m:sSub>
                      <m:sSubPr>
                        <m:ctrlPr>
                          <a:rPr lang="cs-CZ" sz="3200" i="1">
                            <a:solidFill>
                              <a:schemeClr val="tx1">
                                <a:lumMod val="75000"/>
                                <a:lumOff val="25000"/>
                              </a:schemeClr>
                            </a:solidFill>
                            <a:latin typeface="Cambria Math"/>
                            <a:ea typeface="Cambria Math"/>
                          </a:rPr>
                        </m:ctrlPr>
                      </m:sSubPr>
                      <m:e>
                        <m:sSub>
                          <m:sSubPr>
                            <m:ctrlPr>
                              <a:rPr lang="cs-CZ" sz="3200" i="1">
                                <a:solidFill>
                                  <a:schemeClr val="tx1">
                                    <a:lumMod val="75000"/>
                                    <a:lumOff val="25000"/>
                                  </a:schemeClr>
                                </a:solidFill>
                                <a:latin typeface="Cambria Math"/>
                                <a:ea typeface="Cambria Math"/>
                              </a:rPr>
                            </m:ctrlPr>
                          </m:sSubPr>
                          <m:e>
                            <m:r>
                              <a:rPr lang="cs-CZ" sz="3200" i="1">
                                <a:solidFill>
                                  <a:schemeClr val="tx1">
                                    <a:lumMod val="75000"/>
                                    <a:lumOff val="25000"/>
                                  </a:schemeClr>
                                </a:solidFill>
                                <a:latin typeface="Cambria Math"/>
                                <a:ea typeface="Cambria Math"/>
                              </a:rPr>
                              <m:t>𝐼</m:t>
                            </m:r>
                          </m:e>
                          <m:sub>
                            <m:r>
                              <a:rPr lang="cs-CZ" sz="3200" i="1">
                                <a:solidFill>
                                  <a:schemeClr val="tx1">
                                    <a:lumMod val="75000"/>
                                    <a:lumOff val="25000"/>
                                  </a:schemeClr>
                                </a:solidFill>
                                <a:latin typeface="Cambria Math"/>
                                <a:ea typeface="Cambria Math"/>
                              </a:rPr>
                              <m:t>𝑎</m:t>
                            </m:r>
                          </m:sub>
                        </m:sSub>
                        <m:r>
                          <a:rPr lang="cs-CZ" sz="3200" b="0" i="1" smtClean="0">
                            <a:solidFill>
                              <a:schemeClr val="tx1">
                                <a:lumMod val="75000"/>
                                <a:lumOff val="25000"/>
                              </a:schemeClr>
                            </a:solidFill>
                            <a:latin typeface="Cambria Math"/>
                            <a:ea typeface="Cambria Math"/>
                          </a:rPr>
                          <m:t>=</m:t>
                        </m:r>
                        <m:r>
                          <a:rPr lang="cs-CZ" sz="3200" i="1">
                            <a:solidFill>
                              <a:schemeClr val="tx1">
                                <a:lumMod val="75000"/>
                                <a:lumOff val="25000"/>
                              </a:schemeClr>
                            </a:solidFill>
                            <a:latin typeface="Cambria Math"/>
                            <a:ea typeface="Cambria Math"/>
                          </a:rPr>
                          <m:t>𝐼</m:t>
                        </m:r>
                      </m:e>
                      <m:sub>
                        <m:r>
                          <a:rPr lang="cs-CZ" sz="3200" i="1">
                            <a:solidFill>
                              <a:schemeClr val="tx1">
                                <a:lumMod val="75000"/>
                                <a:lumOff val="25000"/>
                              </a:schemeClr>
                            </a:solidFill>
                            <a:latin typeface="Cambria Math"/>
                            <a:ea typeface="Cambria Math"/>
                          </a:rPr>
                          <m:t>𝑏</m:t>
                        </m:r>
                      </m:sub>
                    </m:sSub>
                  </m:oMath>
                </a14:m>
                <a:r>
                  <a:rPr lang="cs-CZ" sz="3200" dirty="0" smtClean="0">
                    <a:solidFill>
                      <a:schemeClr val="tx1">
                        <a:lumMod val="75000"/>
                        <a:lumOff val="25000"/>
                      </a:schemeClr>
                    </a:solidFill>
                    <a:latin typeface="+mn-lt"/>
                  </a:rPr>
                  <a:t>), </a:t>
                </a:r>
                <a:r>
                  <a:rPr lang="cs-CZ" sz="3200" dirty="0">
                    <a:solidFill>
                      <a:schemeClr val="tx1">
                        <a:lumMod val="75000"/>
                        <a:lumOff val="25000"/>
                      </a:schemeClr>
                    </a:solidFill>
                    <a:latin typeface="+mn-lt"/>
                  </a:rPr>
                  <a:t>který při průtoku dvěma přímými rovnoběžnými velmi dlouhými vodiči zanedbatelného průřezu vzdálenými </a:t>
                </a:r>
                <a14:m>
                  <m:oMath xmlns:m="http://schemas.openxmlformats.org/officeDocument/2006/math">
                    <m:r>
                      <a:rPr lang="en-GB" sz="3200" i="1">
                        <a:solidFill>
                          <a:schemeClr val="tx1">
                            <a:lumMod val="75000"/>
                            <a:lumOff val="25000"/>
                          </a:schemeClr>
                        </a:solidFill>
                        <a:latin typeface="Cambria Math"/>
                        <a:ea typeface="Cambria Math"/>
                      </a:rPr>
                      <m:t>𝑑</m:t>
                    </m:r>
                    <m:r>
                      <a:rPr lang="cs-CZ" sz="3200" b="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1</m:t>
                    </m:r>
                    <m:r>
                      <m:rPr>
                        <m:nor/>
                      </m:rPr>
                      <a:rPr lang="cs-CZ" sz="3200" b="0" i="0" smtClean="0">
                        <a:solidFill>
                          <a:schemeClr val="tx1">
                            <a:lumMod val="75000"/>
                            <a:lumOff val="25000"/>
                          </a:schemeClr>
                        </a:solidFill>
                        <a:latin typeface="Cambria Math"/>
                        <a:ea typeface="Cambria Math"/>
                      </a:rPr>
                      <m:t>m</m:t>
                    </m:r>
                  </m:oMath>
                </a14:m>
                <a:r>
                  <a:rPr lang="cs-CZ" sz="3200" dirty="0">
                    <a:solidFill>
                      <a:schemeClr val="tx1">
                        <a:lumMod val="75000"/>
                        <a:lumOff val="25000"/>
                      </a:schemeClr>
                    </a:solidFill>
                    <a:latin typeface="+mn-lt"/>
                  </a:rPr>
                  <a:t>, vyvolá sílu</a:t>
                </a:r>
                <a:r>
                  <a:rPr lang="cs-CZ" sz="3200" dirty="0" smtClean="0">
                    <a:solidFill>
                      <a:schemeClr val="tx1">
                        <a:lumMod val="75000"/>
                        <a:lumOff val="25000"/>
                      </a:schemeClr>
                    </a:solidFill>
                    <a:latin typeface="+mn-lt"/>
                  </a:rPr>
                  <a:t> </a:t>
                </a:r>
                <a14:m>
                  <m:oMath xmlns:m="http://schemas.openxmlformats.org/officeDocument/2006/math">
                    <m:sSub>
                      <m:sSubPr>
                        <m:ctrlPr>
                          <a:rPr lang="cs-CZ" sz="3200" i="1" smtClean="0">
                            <a:solidFill>
                              <a:schemeClr val="tx1">
                                <a:lumMod val="75000"/>
                                <a:lumOff val="25000"/>
                              </a:schemeClr>
                            </a:solidFill>
                            <a:latin typeface="Cambria Math"/>
                            <a:ea typeface="Cambria Math"/>
                          </a:rPr>
                        </m:ctrlPr>
                      </m:sSubPr>
                      <m:e>
                        <m:r>
                          <a:rPr lang="cs-CZ" sz="3200" b="0" i="1" smtClean="0">
                            <a:solidFill>
                              <a:schemeClr val="tx1">
                                <a:lumMod val="75000"/>
                                <a:lumOff val="25000"/>
                              </a:schemeClr>
                            </a:solidFill>
                            <a:latin typeface="Cambria Math"/>
                            <a:ea typeface="Cambria Math"/>
                          </a:rPr>
                          <m:t>𝐹</m:t>
                        </m:r>
                      </m:e>
                      <m:sub>
                        <m:r>
                          <a:rPr lang="cs-CZ" sz="3200" b="0" i="1" smtClean="0">
                            <a:solidFill>
                              <a:schemeClr val="tx1">
                                <a:lumMod val="75000"/>
                                <a:lumOff val="25000"/>
                              </a:schemeClr>
                            </a:solidFill>
                            <a:latin typeface="Cambria Math"/>
                            <a:ea typeface="Cambria Math"/>
                          </a:rPr>
                          <m:t>𝑎𝑏</m:t>
                        </m:r>
                      </m:sub>
                    </m:sSub>
                    <m:r>
                      <a:rPr lang="cs-CZ" sz="3200" b="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2</m:t>
                    </m:r>
                    <m:r>
                      <a:rPr lang="cs-CZ" sz="3200" b="0" i="1" smtClean="0">
                        <a:solidFill>
                          <a:schemeClr val="tx1">
                            <a:lumMod val="75000"/>
                            <a:lumOff val="25000"/>
                          </a:schemeClr>
                        </a:solidFill>
                        <a:latin typeface="Cambria Math"/>
                        <a:ea typeface="Cambria Math"/>
                      </a:rPr>
                      <m:t>∙</m:t>
                    </m:r>
                    <m:sSup>
                      <m:sSupPr>
                        <m:ctrlPr>
                          <a:rPr lang="cs-CZ" sz="3200" b="0" i="1" smtClean="0">
                            <a:solidFill>
                              <a:schemeClr val="tx1">
                                <a:lumMod val="75000"/>
                                <a:lumOff val="25000"/>
                              </a:schemeClr>
                            </a:solidFill>
                            <a:latin typeface="Cambria Math"/>
                            <a:ea typeface="Cambria Math"/>
                          </a:rPr>
                        </m:ctrlPr>
                      </m:sSupPr>
                      <m:e>
                        <m:r>
                          <a:rPr lang="cs-CZ" sz="3200" b="0" i="1" smtClean="0">
                            <a:solidFill>
                              <a:schemeClr val="tx1">
                                <a:lumMod val="75000"/>
                                <a:lumOff val="25000"/>
                              </a:schemeClr>
                            </a:solidFill>
                            <a:latin typeface="Cambria Math"/>
                            <a:ea typeface="Cambria Math"/>
                          </a:rPr>
                          <m:t>10</m:t>
                        </m:r>
                      </m:e>
                      <m:sup>
                        <m:r>
                          <a:rPr lang="cs-CZ" sz="3200" b="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7</m:t>
                        </m:r>
                      </m:sup>
                    </m:sSup>
                    <m:r>
                      <m:rPr>
                        <m:nor/>
                      </m:rPr>
                      <a:rPr lang="cs-CZ" sz="3200" b="0" i="0" smtClean="0">
                        <a:solidFill>
                          <a:schemeClr val="tx1">
                            <a:lumMod val="75000"/>
                            <a:lumOff val="25000"/>
                          </a:schemeClr>
                        </a:solidFill>
                        <a:latin typeface="Cambria Math"/>
                        <a:ea typeface="Cambria Math"/>
                      </a:rPr>
                      <m:t>N</m:t>
                    </m:r>
                  </m:oMath>
                </a14:m>
                <a:r>
                  <a:rPr lang="cs-CZ" sz="3200" dirty="0" smtClean="0">
                    <a:solidFill>
                      <a:schemeClr val="tx1">
                        <a:lumMod val="75000"/>
                        <a:lumOff val="25000"/>
                      </a:schemeClr>
                    </a:solidFill>
                    <a:latin typeface="+mn-lt"/>
                  </a:rPr>
                  <a:t> působící </a:t>
                </a:r>
                <a:r>
                  <a:rPr lang="cs-CZ" sz="3200" dirty="0">
                    <a:solidFill>
                      <a:schemeClr val="tx1">
                        <a:lumMod val="75000"/>
                        <a:lumOff val="25000"/>
                      </a:schemeClr>
                    </a:solidFill>
                    <a:latin typeface="+mn-lt"/>
                  </a:rPr>
                  <a:t>na </a:t>
                </a:r>
                <a14:m>
                  <m:oMath xmlns:m="http://schemas.openxmlformats.org/officeDocument/2006/math">
                    <m:r>
                      <a:rPr lang="cs-CZ" sz="3200" b="0" i="1" smtClean="0">
                        <a:solidFill>
                          <a:schemeClr val="tx1">
                            <a:lumMod val="75000"/>
                            <a:lumOff val="25000"/>
                          </a:schemeClr>
                        </a:solidFill>
                        <a:latin typeface="Cambria Math"/>
                        <a:ea typeface="Cambria Math"/>
                      </a:rPr>
                      <m:t>𝐿</m:t>
                    </m:r>
                    <m:r>
                      <a:rPr lang="cs-CZ" sz="3200" b="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1</m:t>
                    </m:r>
                    <m:r>
                      <m:rPr>
                        <m:nor/>
                      </m:rPr>
                      <a:rPr lang="cs-CZ" sz="3200" b="0" i="0" smtClean="0">
                        <a:solidFill>
                          <a:schemeClr val="tx1">
                            <a:lumMod val="75000"/>
                            <a:lumOff val="25000"/>
                          </a:schemeClr>
                        </a:solidFill>
                        <a:latin typeface="Cambria Math"/>
                        <a:ea typeface="Cambria Math"/>
                      </a:rPr>
                      <m:t>m</m:t>
                    </m:r>
                    <m:r>
                      <a:rPr lang="cs-CZ" sz="3200" i="1">
                        <a:solidFill>
                          <a:schemeClr val="tx1">
                            <a:lumMod val="75000"/>
                            <a:lumOff val="25000"/>
                          </a:schemeClr>
                        </a:solidFill>
                        <a:latin typeface="Cambria Math"/>
                        <a:ea typeface="Cambria Math"/>
                      </a:rPr>
                      <m:t> </m:t>
                    </m:r>
                  </m:oMath>
                </a14:m>
                <a:r>
                  <a:rPr lang="cs-CZ" sz="3200" dirty="0" smtClean="0">
                    <a:solidFill>
                      <a:schemeClr val="tx1">
                        <a:lumMod val="75000"/>
                        <a:lumOff val="25000"/>
                      </a:schemeClr>
                    </a:solidFill>
                    <a:latin typeface="+mn-lt"/>
                  </a:rPr>
                  <a:t>jejich </a:t>
                </a:r>
                <a:r>
                  <a:rPr lang="cs-CZ" sz="3200" dirty="0">
                    <a:solidFill>
                      <a:schemeClr val="tx1">
                        <a:lumMod val="75000"/>
                        <a:lumOff val="25000"/>
                      </a:schemeClr>
                    </a:solidFill>
                    <a:latin typeface="+mn-lt"/>
                  </a:rPr>
                  <a:t>délky.</a:t>
                </a:r>
                <a:endParaRPr lang="en-US" sz="3200" dirty="0">
                  <a:solidFill>
                    <a:schemeClr val="tx1">
                      <a:lumMod val="75000"/>
                      <a:lumOff val="25000"/>
                    </a:schemeClr>
                  </a:solidFill>
                  <a:latin typeface="+mn-lt"/>
                </a:endParaRPr>
              </a:p>
            </p:txBody>
          </p:sp>
        </mc:Choice>
        <mc:Fallback xmlns="">
          <p:sp>
            <p:nvSpPr>
              <p:cNvPr id="146436" name="Text Box 4"/>
              <p:cNvSpPr txBox="1">
                <a:spLocks noRot="1" noChangeAspect="1" noMove="1" noResize="1" noEditPoints="1" noAdjustHandles="1" noChangeArrowheads="1" noChangeShapeType="1" noTextEdit="1"/>
              </p:cNvSpPr>
              <p:nvPr/>
            </p:nvSpPr>
            <p:spPr bwMode="auto">
              <a:xfrm>
                <a:off x="795338" y="3213100"/>
                <a:ext cx="7704137" cy="3155929"/>
              </a:xfrm>
              <a:prstGeom prst="rect">
                <a:avLst/>
              </a:prstGeom>
              <a:blipFill rotWithShape="1">
                <a:blip r:embed="rId2"/>
                <a:stretch>
                  <a:fillRect t="-845"/>
                </a:stretch>
              </a:blipFill>
              <a:ln>
                <a:headEnd/>
                <a:tailEnd/>
              </a:ln>
              <a:extLst/>
            </p:spPr>
            <p:txBody>
              <a:bodyPr/>
              <a:lstStyle/>
              <a:p>
                <a:r>
                  <a:rPr lang="en-GB">
                    <a:noFill/>
                  </a:rPr>
                  <a:t> </a:t>
                </a:r>
              </a:p>
            </p:txBody>
          </p:sp>
        </mc:Fallback>
      </mc:AlternateContent>
      <p:pic>
        <p:nvPicPr>
          <p:cNvPr id="14644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516" y="620688"/>
            <a:ext cx="4385948" cy="23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definice ampéru</a:t>
            </a:r>
            <a:endParaRPr lang="en-GB" dirty="0"/>
          </a:p>
        </p:txBody>
      </p:sp>
      <mc:AlternateContent xmlns:mc="http://schemas.openxmlformats.org/markup-compatibility/2006" xmlns:a14="http://schemas.microsoft.com/office/drawing/2010/main">
        <mc:Choice Requires="a14">
          <p:sp>
            <p:nvSpPr>
              <p:cNvPr id="8" name="Obdélník 7"/>
              <p:cNvSpPr/>
              <p:nvPr/>
            </p:nvSpPr>
            <p:spPr>
              <a:xfrm>
                <a:off x="677044" y="1258774"/>
                <a:ext cx="3318892" cy="12448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cs-CZ" sz="4000" i="1" smtClean="0">
                              <a:solidFill>
                                <a:schemeClr val="tx1">
                                  <a:lumMod val="75000"/>
                                  <a:lumOff val="25000"/>
                                </a:schemeClr>
                              </a:solidFill>
                              <a:latin typeface="Cambria Math"/>
                              <a:ea typeface="Cambria Math"/>
                            </a:rPr>
                          </m:ctrlPr>
                        </m:sSubPr>
                        <m:e>
                          <m:r>
                            <a:rPr lang="cs-CZ" sz="4000" i="1">
                              <a:solidFill>
                                <a:schemeClr val="tx1">
                                  <a:lumMod val="75000"/>
                                  <a:lumOff val="25000"/>
                                </a:schemeClr>
                              </a:solidFill>
                              <a:latin typeface="Cambria Math"/>
                              <a:ea typeface="Cambria Math"/>
                            </a:rPr>
                            <m:t>𝐹</m:t>
                          </m:r>
                        </m:e>
                        <m:sub>
                          <m:r>
                            <a:rPr lang="cs-CZ" sz="4000" i="1">
                              <a:solidFill>
                                <a:schemeClr val="tx1">
                                  <a:lumMod val="75000"/>
                                  <a:lumOff val="25000"/>
                                </a:schemeClr>
                              </a:solidFill>
                              <a:latin typeface="Cambria Math"/>
                              <a:ea typeface="Cambria Math"/>
                            </a:rPr>
                            <m:t>𝑏𝑎</m:t>
                          </m:r>
                        </m:sub>
                      </m:sSub>
                      <m:r>
                        <a:rPr lang="cs-CZ" sz="4000" i="1">
                          <a:solidFill>
                            <a:schemeClr val="tx1">
                              <a:lumMod val="75000"/>
                              <a:lumOff val="25000"/>
                            </a:schemeClr>
                          </a:solidFill>
                          <a:latin typeface="Cambria Math"/>
                          <a:ea typeface="Cambria Math"/>
                        </a:rPr>
                        <m:t>=</m:t>
                      </m:r>
                      <m:f>
                        <m:fPr>
                          <m:ctrlPr>
                            <a:rPr lang="cs-CZ" sz="4000" i="1">
                              <a:solidFill>
                                <a:schemeClr val="tx1">
                                  <a:lumMod val="75000"/>
                                  <a:lumOff val="25000"/>
                                </a:schemeClr>
                              </a:solidFill>
                              <a:latin typeface="Cambria Math"/>
                              <a:ea typeface="Cambria Math"/>
                            </a:rPr>
                          </m:ctrlPr>
                        </m:fPr>
                        <m:num>
                          <m:sSub>
                            <m:sSubPr>
                              <m:ctrlPr>
                                <a:rPr lang="en-GB" sz="4000" i="1">
                                  <a:solidFill>
                                    <a:schemeClr val="tx1">
                                      <a:lumMod val="75000"/>
                                      <a:lumOff val="25000"/>
                                    </a:schemeClr>
                                  </a:solidFill>
                                  <a:latin typeface="Cambria Math"/>
                                  <a:ea typeface="Cambria Math"/>
                                </a:rPr>
                              </m:ctrlPr>
                            </m:sSubPr>
                            <m:e>
                              <m:r>
                                <a:rPr lang="en-GB" sz="4000" i="1">
                                  <a:solidFill>
                                    <a:schemeClr val="tx1">
                                      <a:lumMod val="75000"/>
                                      <a:lumOff val="25000"/>
                                    </a:schemeClr>
                                  </a:solidFill>
                                  <a:latin typeface="Cambria Math"/>
                                  <a:ea typeface="Cambria Math"/>
                                </a:rPr>
                                <m:t>𝜇</m:t>
                              </m:r>
                            </m:e>
                            <m:sub>
                              <m:r>
                                <a:rPr lang="en-GB" sz="4000" i="1">
                                  <a:solidFill>
                                    <a:schemeClr val="tx1">
                                      <a:lumMod val="75000"/>
                                      <a:lumOff val="25000"/>
                                    </a:schemeClr>
                                  </a:solidFill>
                                  <a:latin typeface="Cambria Math"/>
                                  <a:ea typeface="Cambria Math"/>
                                </a:rPr>
                                <m:t>0</m:t>
                              </m:r>
                            </m:sub>
                          </m:sSub>
                          <m:r>
                            <a:rPr lang="cs-CZ" sz="4000" i="1">
                              <a:solidFill>
                                <a:schemeClr val="tx1">
                                  <a:lumMod val="75000"/>
                                  <a:lumOff val="25000"/>
                                </a:schemeClr>
                              </a:solidFill>
                              <a:latin typeface="Cambria Math"/>
                              <a:ea typeface="Cambria Math"/>
                            </a:rPr>
                            <m:t>𝐿</m:t>
                          </m:r>
                          <m:sSub>
                            <m:sSubPr>
                              <m:ctrlPr>
                                <a:rPr lang="cs-CZ" sz="4000" i="1">
                                  <a:solidFill>
                                    <a:schemeClr val="tx1">
                                      <a:lumMod val="75000"/>
                                      <a:lumOff val="25000"/>
                                    </a:schemeClr>
                                  </a:solidFill>
                                  <a:latin typeface="Cambria Math"/>
                                  <a:ea typeface="Cambria Math"/>
                                </a:rPr>
                              </m:ctrlPr>
                            </m:sSubPr>
                            <m:e>
                              <m:sSub>
                                <m:sSubPr>
                                  <m:ctrlPr>
                                    <a:rPr lang="cs-CZ" sz="4000" i="1">
                                      <a:solidFill>
                                        <a:schemeClr val="tx1">
                                          <a:lumMod val="75000"/>
                                          <a:lumOff val="25000"/>
                                        </a:schemeClr>
                                      </a:solidFill>
                                      <a:latin typeface="Cambria Math"/>
                                      <a:ea typeface="Cambria Math"/>
                                    </a:rPr>
                                  </m:ctrlPr>
                                </m:sSubPr>
                                <m:e>
                                  <m:r>
                                    <a:rPr lang="cs-CZ" sz="4000" i="1">
                                      <a:solidFill>
                                        <a:schemeClr val="tx1">
                                          <a:lumMod val="75000"/>
                                          <a:lumOff val="25000"/>
                                        </a:schemeClr>
                                      </a:solidFill>
                                      <a:latin typeface="Cambria Math"/>
                                      <a:ea typeface="Cambria Math"/>
                                    </a:rPr>
                                    <m:t>𝐼</m:t>
                                  </m:r>
                                </m:e>
                                <m:sub>
                                  <m:r>
                                    <a:rPr lang="cs-CZ" sz="4000" b="0" i="1" smtClean="0">
                                      <a:solidFill>
                                        <a:schemeClr val="tx1">
                                          <a:lumMod val="75000"/>
                                          <a:lumOff val="25000"/>
                                        </a:schemeClr>
                                      </a:solidFill>
                                      <a:latin typeface="Cambria Math"/>
                                      <a:ea typeface="Cambria Math"/>
                                    </a:rPr>
                                    <m:t>𝑎</m:t>
                                  </m:r>
                                </m:sub>
                              </m:sSub>
                              <m:r>
                                <a:rPr lang="cs-CZ" sz="4000" i="1">
                                  <a:solidFill>
                                    <a:schemeClr val="tx1">
                                      <a:lumMod val="75000"/>
                                      <a:lumOff val="25000"/>
                                    </a:schemeClr>
                                  </a:solidFill>
                                  <a:latin typeface="Cambria Math"/>
                                  <a:ea typeface="Cambria Math"/>
                                </a:rPr>
                                <m:t>𝐼</m:t>
                              </m:r>
                            </m:e>
                            <m:sub>
                              <m:r>
                                <a:rPr lang="cs-CZ" sz="4000" i="1">
                                  <a:solidFill>
                                    <a:schemeClr val="tx1">
                                      <a:lumMod val="75000"/>
                                      <a:lumOff val="25000"/>
                                    </a:schemeClr>
                                  </a:solidFill>
                                  <a:latin typeface="Cambria Math"/>
                                  <a:ea typeface="Cambria Math"/>
                                </a:rPr>
                                <m:t>𝑏</m:t>
                              </m:r>
                            </m:sub>
                          </m:sSub>
                        </m:num>
                        <m:den>
                          <m:r>
                            <a:rPr lang="en-GB" sz="4000" i="1">
                              <a:solidFill>
                                <a:schemeClr val="tx1">
                                  <a:lumMod val="75000"/>
                                  <a:lumOff val="25000"/>
                                </a:schemeClr>
                              </a:solidFill>
                              <a:latin typeface="Cambria Math"/>
                              <a:ea typeface="Cambria Math"/>
                            </a:rPr>
                            <m:t>2</m:t>
                          </m:r>
                          <m:r>
                            <a:rPr lang="en-GB" sz="4000" i="1">
                              <a:solidFill>
                                <a:schemeClr val="tx1">
                                  <a:lumMod val="75000"/>
                                  <a:lumOff val="25000"/>
                                </a:schemeClr>
                              </a:solidFill>
                              <a:latin typeface="Cambria Math"/>
                              <a:ea typeface="Cambria Math"/>
                            </a:rPr>
                            <m:t>𝜋</m:t>
                          </m:r>
                          <m:r>
                            <a:rPr lang="en-GB" sz="4000" i="1">
                              <a:solidFill>
                                <a:schemeClr val="tx1">
                                  <a:lumMod val="75000"/>
                                  <a:lumOff val="25000"/>
                                </a:schemeClr>
                              </a:solidFill>
                              <a:latin typeface="Cambria Math"/>
                              <a:ea typeface="Cambria Math"/>
                            </a:rPr>
                            <m:t>𝑑</m:t>
                          </m:r>
                        </m:den>
                      </m:f>
                    </m:oMath>
                  </m:oMathPara>
                </a14:m>
                <a:endParaRPr lang="en-GB" sz="4000" i="1" dirty="0">
                  <a:solidFill>
                    <a:schemeClr val="tx1">
                      <a:lumMod val="75000"/>
                      <a:lumOff val="25000"/>
                    </a:schemeClr>
                  </a:solidFill>
                  <a:latin typeface="Cambria Math"/>
                  <a:ea typeface="Cambria Math"/>
                </a:endParaRPr>
              </a:p>
            </p:txBody>
          </p:sp>
        </mc:Choice>
        <mc:Fallback xmlns="">
          <p:sp>
            <p:nvSpPr>
              <p:cNvPr id="8" name="Obdélník 7"/>
              <p:cNvSpPr>
                <a:spLocks noRot="1" noChangeAspect="1" noMove="1" noResize="1" noEditPoints="1" noAdjustHandles="1" noChangeArrowheads="1" noChangeShapeType="1" noTextEdit="1"/>
              </p:cNvSpPr>
              <p:nvPr/>
            </p:nvSpPr>
            <p:spPr>
              <a:xfrm>
                <a:off x="677044" y="1258774"/>
                <a:ext cx="3318892" cy="1244828"/>
              </a:xfrm>
              <a:prstGeom prst="rect">
                <a:avLst/>
              </a:prstGeom>
              <a:blipFill rotWithShape="1">
                <a:blip r:embed="rId4"/>
                <a:stretch>
                  <a:fillRect/>
                </a:stretch>
              </a:blipFill>
            </p:spPr>
            <p:txBody>
              <a:bodyPr/>
              <a:lstStyle/>
              <a:p>
                <a:r>
                  <a:rPr lang="en-GB">
                    <a:noFill/>
                  </a:rPr>
                  <a:t> </a:t>
                </a:r>
              </a:p>
            </p:txBody>
          </p:sp>
        </mc:Fallback>
      </mc:AlternateContent>
      <p:pic>
        <p:nvPicPr>
          <p:cNvPr id="9"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64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wd">
                                    <p:tmPct val="10000"/>
                                  </p:iterate>
                                  <p:childTnLst>
                                    <p:set>
                                      <p:cBhvr>
                                        <p:cTn id="15" dur="1" fill="hold">
                                          <p:stCondLst>
                                            <p:cond delay="0"/>
                                          </p:stCondLst>
                                        </p:cTn>
                                        <p:tgtEl>
                                          <p:spTgt spid="146436"/>
                                        </p:tgtEl>
                                        <p:attrNameLst>
                                          <p:attrName>style.visibility</p:attrName>
                                        </p:attrNameLst>
                                      </p:cBhvr>
                                      <p:to>
                                        <p:strVal val="visible"/>
                                      </p:to>
                                    </p:set>
                                    <p:animEffect transition="in" filter="fade">
                                      <p:cBhvr>
                                        <p:cTn id="16" dur="3000"/>
                                        <p:tgtEl>
                                          <p:spTgt spid="14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75" y="1143000"/>
            <a:ext cx="7967663"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clrChange>
              <a:clrFrom>
                <a:srgbClr val="FFFFFF"/>
              </a:clrFrom>
              <a:clrTo>
                <a:srgbClr val="FFFFFF">
                  <a:alpha val="0"/>
                </a:srgbClr>
              </a:clrTo>
            </a:clrChange>
            <a:lum bright="-12000" contrast="18000"/>
            <a:extLst>
              <a:ext uri="{28A0092B-C50C-407E-A947-70E740481C1C}">
                <a14:useLocalDpi xmlns:a14="http://schemas.microsoft.com/office/drawing/2010/main" val="0"/>
              </a:ext>
            </a:extLst>
          </a:blip>
          <a:srcRect/>
          <a:stretch>
            <a:fillRect/>
          </a:stretch>
        </p:blipFill>
        <p:spPr bwMode="auto">
          <a:xfrm>
            <a:off x="685800" y="1115764"/>
            <a:ext cx="7781925"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pole kruhového oblouku</a:t>
            </a:r>
            <a:endParaRPr lang="en-GB" dirty="0"/>
          </a:p>
        </p:txBody>
      </p:sp>
      <mc:AlternateContent xmlns:mc="http://schemas.openxmlformats.org/markup-compatibility/2006" xmlns:a14="http://schemas.microsoft.com/office/drawing/2010/main">
        <mc:Choice Requires="a14">
          <p:sp>
            <p:nvSpPr>
              <p:cNvPr id="6" name="Obdélník 5"/>
              <p:cNvSpPr/>
              <p:nvPr/>
            </p:nvSpPr>
            <p:spPr>
              <a:xfrm>
                <a:off x="2950200" y="3292632"/>
                <a:ext cx="3205976" cy="11444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cs-CZ" sz="3200" smtClean="0">
                          <a:solidFill>
                            <a:schemeClr val="tx1">
                              <a:lumMod val="75000"/>
                              <a:lumOff val="25000"/>
                            </a:schemeClr>
                          </a:solidFill>
                          <a:latin typeface="Cambria Math"/>
                          <a:ea typeface="Cambria Math"/>
                        </a:rPr>
                        <m:t>d</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r>
                        <a:rPr lang="cs-CZ" sz="3200" i="1">
                          <a:solidFill>
                            <a:schemeClr val="tx1">
                              <a:lumMod val="75000"/>
                              <a:lumOff val="25000"/>
                            </a:schemeClr>
                          </a:solidFill>
                          <a:latin typeface="Cambria Math"/>
                          <a:ea typeface="Cambria Math"/>
                        </a:rPr>
                        <m:t>=</m:t>
                      </m:r>
                      <m:f>
                        <m:fPr>
                          <m:ctrlPr>
                            <a:rPr lang="en-GB" sz="2800" i="1">
                              <a:solidFill>
                                <a:schemeClr val="tx1">
                                  <a:lumMod val="75000"/>
                                  <a:lumOff val="25000"/>
                                </a:schemeClr>
                              </a:solidFill>
                              <a:latin typeface="Cambria Math"/>
                            </a:rPr>
                          </m:ctrlPr>
                        </m:fPr>
                        <m:num>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𝜇</m:t>
                              </m:r>
                            </m:e>
                            <m:sub>
                              <m:r>
                                <a:rPr lang="en-GB" sz="2800" i="1">
                                  <a:solidFill>
                                    <a:schemeClr val="tx1">
                                      <a:lumMod val="75000"/>
                                      <a:lumOff val="25000"/>
                                    </a:schemeClr>
                                  </a:solidFill>
                                  <a:latin typeface="Cambria Math"/>
                                </a:rPr>
                                <m:t>0</m:t>
                              </m:r>
                            </m:sub>
                          </m:sSub>
                        </m:num>
                        <m:den>
                          <m:r>
                            <a:rPr lang="en-GB" sz="2800" i="1">
                              <a:solidFill>
                                <a:schemeClr val="tx1">
                                  <a:lumMod val="75000"/>
                                  <a:lumOff val="25000"/>
                                </a:schemeClr>
                              </a:solidFill>
                              <a:latin typeface="Cambria Math"/>
                            </a:rPr>
                            <m:t>4</m:t>
                          </m:r>
                          <m:r>
                            <a:rPr lang="en-GB" sz="2800" i="1">
                              <a:solidFill>
                                <a:schemeClr val="tx1">
                                  <a:lumMod val="75000"/>
                                  <a:lumOff val="25000"/>
                                </a:schemeClr>
                              </a:solidFill>
                              <a:latin typeface="Cambria Math"/>
                              <a:ea typeface="Cambria Math"/>
                            </a:rPr>
                            <m:t>𝜋</m:t>
                          </m:r>
                        </m:den>
                      </m:f>
                      <m:f>
                        <m:fPr>
                          <m:ctrlPr>
                            <a:rPr lang="cs-CZ" sz="2800" i="1">
                              <a:solidFill>
                                <a:schemeClr val="tx1">
                                  <a:lumMod val="75000"/>
                                  <a:lumOff val="25000"/>
                                </a:schemeClr>
                              </a:solidFill>
                              <a:latin typeface="Cambria Math"/>
                            </a:rPr>
                          </m:ctrlPr>
                        </m:fPr>
                        <m:num>
                          <m:r>
                            <m:rPr>
                              <m:nor/>
                            </m:rPr>
                            <a:rPr lang="cs-CZ" sz="2800">
                              <a:solidFill>
                                <a:schemeClr val="tx1">
                                  <a:lumMod val="75000"/>
                                  <a:lumOff val="25000"/>
                                </a:schemeClr>
                              </a:solidFill>
                              <a:latin typeface="Cambria Math"/>
                            </a:rPr>
                            <m:t>Id</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𝑠</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𝑟</m:t>
                              </m:r>
                            </m:e>
                          </m:acc>
                        </m:num>
                        <m:den>
                          <m:sSubSup>
                            <m:sSubSupPr>
                              <m:ctrlPr>
                                <a:rPr lang="cs-CZ" sz="2800" i="1">
                                  <a:solidFill>
                                    <a:schemeClr val="tx1">
                                      <a:lumMod val="75000"/>
                                      <a:lumOff val="25000"/>
                                    </a:schemeClr>
                                  </a:solidFill>
                                  <a:latin typeface="Cambria Math"/>
                                </a:rPr>
                              </m:ctrlPr>
                            </m:sSubSupPr>
                            <m:e>
                              <m:r>
                                <a:rPr lang="cs-CZ" sz="2800" i="1">
                                  <a:solidFill>
                                    <a:schemeClr val="tx1">
                                      <a:lumMod val="75000"/>
                                      <a:lumOff val="25000"/>
                                    </a:schemeClr>
                                  </a:solidFill>
                                  <a:latin typeface="Cambria Math"/>
                                </a:rPr>
                                <m:t>𝑟</m:t>
                              </m:r>
                            </m:e>
                            <m:sub/>
                            <m:sup>
                              <m:r>
                                <a:rPr lang="cs-CZ" sz="2800" i="1">
                                  <a:solidFill>
                                    <a:schemeClr val="tx1">
                                      <a:lumMod val="75000"/>
                                      <a:lumOff val="25000"/>
                                    </a:schemeClr>
                                  </a:solidFill>
                                  <a:latin typeface="Cambria Math"/>
                                </a:rPr>
                                <m:t>3</m:t>
                              </m:r>
                            </m:sup>
                          </m:sSubSup>
                        </m:den>
                      </m:f>
                    </m:oMath>
                  </m:oMathPara>
                </a14:m>
                <a:endParaRPr lang="en-GB" sz="2800" dirty="0">
                  <a:solidFill>
                    <a:schemeClr val="tx1">
                      <a:lumMod val="75000"/>
                      <a:lumOff val="25000"/>
                    </a:schemeClr>
                  </a:solidFill>
                </a:endParaRPr>
              </a:p>
            </p:txBody>
          </p:sp>
        </mc:Choice>
        <mc:Fallback xmlns="">
          <p:sp>
            <p:nvSpPr>
              <p:cNvPr id="6" name="Obdélník 5"/>
              <p:cNvSpPr>
                <a:spLocks noRot="1" noChangeAspect="1" noMove="1" noResize="1" noEditPoints="1" noAdjustHandles="1" noChangeArrowheads="1" noChangeShapeType="1" noTextEdit="1"/>
              </p:cNvSpPr>
              <p:nvPr/>
            </p:nvSpPr>
            <p:spPr>
              <a:xfrm>
                <a:off x="2950200" y="3292632"/>
                <a:ext cx="3205976" cy="1144480"/>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3275856" y="4710349"/>
                <a:ext cx="2527573" cy="109491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cs-CZ" sz="3600" b="0" i="1" smtClean="0">
                          <a:solidFill>
                            <a:schemeClr val="tx1">
                              <a:lumMod val="75000"/>
                              <a:lumOff val="25000"/>
                            </a:schemeClr>
                          </a:solidFill>
                          <a:latin typeface="Cambria Math"/>
                          <a:ea typeface="Cambria Math"/>
                        </a:rPr>
                        <m:t>𝐵</m:t>
                      </m:r>
                      <m:r>
                        <a:rPr lang="cs-CZ" sz="3600" i="1">
                          <a:solidFill>
                            <a:schemeClr val="tx1">
                              <a:lumMod val="75000"/>
                              <a:lumOff val="25000"/>
                            </a:schemeClr>
                          </a:solidFill>
                          <a:latin typeface="Cambria Math"/>
                          <a:ea typeface="Cambria Math"/>
                        </a:rPr>
                        <m:t>=</m:t>
                      </m:r>
                      <m:f>
                        <m:fPr>
                          <m:ctrlPr>
                            <a:rPr lang="en-GB" sz="3200" i="1">
                              <a:solidFill>
                                <a:schemeClr val="tx1">
                                  <a:lumMod val="75000"/>
                                  <a:lumOff val="25000"/>
                                </a:schemeClr>
                              </a:solidFill>
                              <a:latin typeface="Cambria Math"/>
                            </a:rPr>
                          </m:ctrlPr>
                        </m:fPr>
                        <m:num>
                          <m:sSub>
                            <m:sSubPr>
                              <m:ctrlPr>
                                <a:rPr lang="en-GB" sz="3200" i="1">
                                  <a:solidFill>
                                    <a:schemeClr val="tx1">
                                      <a:lumMod val="75000"/>
                                      <a:lumOff val="25000"/>
                                    </a:schemeClr>
                                  </a:solidFill>
                                  <a:latin typeface="Cambria Math"/>
                                </a:rPr>
                              </m:ctrlPr>
                            </m:sSubPr>
                            <m:e>
                              <m:r>
                                <a:rPr lang="en-GB" sz="3200" i="1">
                                  <a:solidFill>
                                    <a:schemeClr val="tx1">
                                      <a:lumMod val="75000"/>
                                      <a:lumOff val="25000"/>
                                    </a:schemeClr>
                                  </a:solidFill>
                                  <a:latin typeface="Cambria Math"/>
                                  <a:ea typeface="Cambria Math"/>
                                </a:rPr>
                                <m:t>𝜇</m:t>
                              </m:r>
                            </m:e>
                            <m:sub>
                              <m:r>
                                <a:rPr lang="en-GB" sz="3200" i="1">
                                  <a:solidFill>
                                    <a:schemeClr val="tx1">
                                      <a:lumMod val="75000"/>
                                      <a:lumOff val="25000"/>
                                    </a:schemeClr>
                                  </a:solidFill>
                                  <a:latin typeface="Cambria Math"/>
                                </a:rPr>
                                <m:t>0</m:t>
                              </m:r>
                            </m:sub>
                          </m:sSub>
                          <m:r>
                            <a:rPr lang="en-GB" sz="3200" b="0" i="1" smtClean="0">
                              <a:solidFill>
                                <a:schemeClr val="tx1">
                                  <a:lumMod val="75000"/>
                                  <a:lumOff val="25000"/>
                                </a:schemeClr>
                              </a:solidFill>
                              <a:latin typeface="Cambria Math"/>
                            </a:rPr>
                            <m:t>𝐼</m:t>
                          </m:r>
                          <m:sSub>
                            <m:sSubPr>
                              <m:ctrlPr>
                                <a:rPr lang="en-GB" sz="3200" b="0" i="1" smtClean="0">
                                  <a:solidFill>
                                    <a:schemeClr val="tx1">
                                      <a:lumMod val="75000"/>
                                      <a:lumOff val="25000"/>
                                    </a:schemeClr>
                                  </a:solidFill>
                                  <a:latin typeface="Cambria Math"/>
                                </a:rPr>
                              </m:ctrlPr>
                            </m:sSubPr>
                            <m:e>
                              <m:r>
                                <a:rPr lang="en-GB" sz="3200" b="0" i="1" smtClean="0">
                                  <a:solidFill>
                                    <a:schemeClr val="tx1">
                                      <a:lumMod val="75000"/>
                                      <a:lumOff val="25000"/>
                                    </a:schemeClr>
                                  </a:solidFill>
                                  <a:latin typeface="Cambria Math"/>
                                  <a:ea typeface="Cambria Math"/>
                                </a:rPr>
                                <m:t>𝜑</m:t>
                              </m:r>
                            </m:e>
                            <m:sub>
                              <m:r>
                                <a:rPr lang="en-GB" sz="3200" b="0" i="1" smtClean="0">
                                  <a:solidFill>
                                    <a:schemeClr val="tx1">
                                      <a:lumMod val="75000"/>
                                      <a:lumOff val="25000"/>
                                    </a:schemeClr>
                                  </a:solidFill>
                                  <a:latin typeface="Cambria Math"/>
                                </a:rPr>
                                <m:t>0</m:t>
                              </m:r>
                            </m:sub>
                          </m:sSub>
                        </m:num>
                        <m:den>
                          <m:r>
                            <a:rPr lang="en-GB" sz="3200" b="0" i="1" smtClean="0">
                              <a:solidFill>
                                <a:schemeClr val="tx1">
                                  <a:lumMod val="75000"/>
                                  <a:lumOff val="25000"/>
                                </a:schemeClr>
                              </a:solidFill>
                              <a:latin typeface="Cambria Math"/>
                            </a:rPr>
                            <m:t>4</m:t>
                          </m:r>
                          <m:r>
                            <a:rPr lang="en-GB" sz="3200" i="1">
                              <a:solidFill>
                                <a:schemeClr val="tx1">
                                  <a:lumMod val="75000"/>
                                  <a:lumOff val="25000"/>
                                </a:schemeClr>
                              </a:solidFill>
                              <a:latin typeface="Cambria Math"/>
                              <a:ea typeface="Cambria Math"/>
                            </a:rPr>
                            <m:t>𝜋</m:t>
                          </m:r>
                          <m:r>
                            <a:rPr lang="en-GB" sz="3200" b="0" i="1" smtClean="0">
                              <a:solidFill>
                                <a:schemeClr val="tx1">
                                  <a:lumMod val="75000"/>
                                  <a:lumOff val="25000"/>
                                </a:schemeClr>
                              </a:solidFill>
                              <a:latin typeface="Cambria Math"/>
                              <a:ea typeface="Cambria Math"/>
                            </a:rPr>
                            <m:t>𝑅</m:t>
                          </m:r>
                        </m:den>
                      </m:f>
                    </m:oMath>
                  </m:oMathPara>
                </a14:m>
                <a:endParaRPr lang="en-GB" sz="3200" dirty="0">
                  <a:solidFill>
                    <a:schemeClr val="tx1">
                      <a:lumMod val="75000"/>
                      <a:lumOff val="25000"/>
                    </a:schemeClr>
                  </a:solidFill>
                </a:endParaRPr>
              </a:p>
            </p:txBody>
          </p:sp>
        </mc:Choice>
        <mc:Fallback xmlns="">
          <p:sp>
            <p:nvSpPr>
              <p:cNvPr id="7" name="Obdélník 6"/>
              <p:cNvSpPr>
                <a:spLocks noRot="1" noChangeAspect="1" noMove="1" noResize="1" noEditPoints="1" noAdjustHandles="1" noChangeArrowheads="1" noChangeShapeType="1" noTextEdit="1"/>
              </p:cNvSpPr>
              <p:nvPr/>
            </p:nvSpPr>
            <p:spPr>
              <a:xfrm>
                <a:off x="3275856" y="4710349"/>
                <a:ext cx="2527573" cy="1094915"/>
              </a:xfrm>
              <a:prstGeom prst="rect">
                <a:avLst/>
              </a:prstGeom>
              <a:blipFill rotWithShape="1">
                <a:blip r:embed="rId4"/>
                <a:stretch>
                  <a:fillRect/>
                </a:stretch>
              </a:blipFill>
            </p:spPr>
            <p:txBody>
              <a:bodyPr/>
              <a:lstStyle/>
              <a:p>
                <a:r>
                  <a:rPr lang="en-GB">
                    <a:noFill/>
                  </a:rPr>
                  <a:t> </a:t>
                </a:r>
              </a:p>
            </p:txBody>
          </p:sp>
        </mc:Fallback>
      </mc:AlternateContent>
      <p:pic>
        <p:nvPicPr>
          <p:cNvPr id="8"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0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893" y="1196752"/>
            <a:ext cx="562927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a:t>pole kruhového oblouku</a:t>
            </a:r>
            <a:endParaRPr lang="en-GB" dirty="0"/>
          </a:p>
        </p:txBody>
      </p:sp>
      <mc:AlternateContent xmlns:mc="http://schemas.openxmlformats.org/markup-compatibility/2006" xmlns:a14="http://schemas.microsoft.com/office/drawing/2010/main">
        <mc:Choice Requires="a14">
          <p:sp>
            <p:nvSpPr>
              <p:cNvPr id="5" name="Obdélník 4"/>
              <p:cNvSpPr/>
              <p:nvPr/>
            </p:nvSpPr>
            <p:spPr>
              <a:xfrm>
                <a:off x="5508104" y="4144921"/>
                <a:ext cx="3205976" cy="11444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cs-CZ" sz="3200" smtClean="0">
                          <a:solidFill>
                            <a:schemeClr val="tx1">
                              <a:lumMod val="75000"/>
                              <a:lumOff val="25000"/>
                            </a:schemeClr>
                          </a:solidFill>
                          <a:latin typeface="Cambria Math"/>
                          <a:ea typeface="Cambria Math"/>
                        </a:rPr>
                        <m:t>d</m:t>
                      </m:r>
                      <m:acc>
                        <m:accPr>
                          <m:chr m:val="⃗"/>
                          <m:ctrlPr>
                            <a:rPr lang="cs-CZ"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𝐵</m:t>
                          </m:r>
                        </m:e>
                      </m:acc>
                      <m:r>
                        <a:rPr lang="cs-CZ" sz="3200" i="1">
                          <a:solidFill>
                            <a:schemeClr val="tx1">
                              <a:lumMod val="75000"/>
                              <a:lumOff val="25000"/>
                            </a:schemeClr>
                          </a:solidFill>
                          <a:latin typeface="Cambria Math"/>
                          <a:ea typeface="Cambria Math"/>
                        </a:rPr>
                        <m:t>=</m:t>
                      </m:r>
                      <m:f>
                        <m:fPr>
                          <m:ctrlPr>
                            <a:rPr lang="en-GB" sz="2800" i="1">
                              <a:solidFill>
                                <a:schemeClr val="tx1">
                                  <a:lumMod val="75000"/>
                                  <a:lumOff val="25000"/>
                                </a:schemeClr>
                              </a:solidFill>
                              <a:latin typeface="Cambria Math"/>
                            </a:rPr>
                          </m:ctrlPr>
                        </m:fPr>
                        <m:num>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𝜇</m:t>
                              </m:r>
                            </m:e>
                            <m:sub>
                              <m:r>
                                <a:rPr lang="en-GB" sz="2800" i="1">
                                  <a:solidFill>
                                    <a:schemeClr val="tx1">
                                      <a:lumMod val="75000"/>
                                      <a:lumOff val="25000"/>
                                    </a:schemeClr>
                                  </a:solidFill>
                                  <a:latin typeface="Cambria Math"/>
                                </a:rPr>
                                <m:t>0</m:t>
                              </m:r>
                            </m:sub>
                          </m:sSub>
                        </m:num>
                        <m:den>
                          <m:r>
                            <a:rPr lang="en-GB" sz="2800" i="1">
                              <a:solidFill>
                                <a:schemeClr val="tx1">
                                  <a:lumMod val="75000"/>
                                  <a:lumOff val="25000"/>
                                </a:schemeClr>
                              </a:solidFill>
                              <a:latin typeface="Cambria Math"/>
                            </a:rPr>
                            <m:t>4</m:t>
                          </m:r>
                          <m:r>
                            <a:rPr lang="en-GB" sz="2800" i="1">
                              <a:solidFill>
                                <a:schemeClr val="tx1">
                                  <a:lumMod val="75000"/>
                                  <a:lumOff val="25000"/>
                                </a:schemeClr>
                              </a:solidFill>
                              <a:latin typeface="Cambria Math"/>
                              <a:ea typeface="Cambria Math"/>
                            </a:rPr>
                            <m:t>𝜋</m:t>
                          </m:r>
                        </m:den>
                      </m:f>
                      <m:f>
                        <m:fPr>
                          <m:ctrlPr>
                            <a:rPr lang="cs-CZ" sz="2800" i="1">
                              <a:solidFill>
                                <a:schemeClr val="tx1">
                                  <a:lumMod val="75000"/>
                                  <a:lumOff val="25000"/>
                                </a:schemeClr>
                              </a:solidFill>
                              <a:latin typeface="Cambria Math"/>
                            </a:rPr>
                          </m:ctrlPr>
                        </m:fPr>
                        <m:num>
                          <m:r>
                            <m:rPr>
                              <m:nor/>
                            </m:rPr>
                            <a:rPr lang="cs-CZ" sz="2800">
                              <a:solidFill>
                                <a:schemeClr val="tx1">
                                  <a:lumMod val="75000"/>
                                  <a:lumOff val="25000"/>
                                </a:schemeClr>
                              </a:solidFill>
                              <a:latin typeface="Cambria Math"/>
                            </a:rPr>
                            <m:t>Id</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𝑠</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𝑟</m:t>
                              </m:r>
                            </m:e>
                          </m:acc>
                        </m:num>
                        <m:den>
                          <m:sSubSup>
                            <m:sSubSupPr>
                              <m:ctrlPr>
                                <a:rPr lang="cs-CZ" sz="2800" i="1">
                                  <a:solidFill>
                                    <a:schemeClr val="tx1">
                                      <a:lumMod val="75000"/>
                                      <a:lumOff val="25000"/>
                                    </a:schemeClr>
                                  </a:solidFill>
                                  <a:latin typeface="Cambria Math"/>
                                </a:rPr>
                              </m:ctrlPr>
                            </m:sSubSupPr>
                            <m:e>
                              <m:r>
                                <a:rPr lang="cs-CZ" sz="2800" i="1">
                                  <a:solidFill>
                                    <a:schemeClr val="tx1">
                                      <a:lumMod val="75000"/>
                                      <a:lumOff val="25000"/>
                                    </a:schemeClr>
                                  </a:solidFill>
                                  <a:latin typeface="Cambria Math"/>
                                </a:rPr>
                                <m:t>𝑟</m:t>
                              </m:r>
                            </m:e>
                            <m:sub/>
                            <m:sup>
                              <m:r>
                                <a:rPr lang="cs-CZ" sz="2800" i="1">
                                  <a:solidFill>
                                    <a:schemeClr val="tx1">
                                      <a:lumMod val="75000"/>
                                      <a:lumOff val="25000"/>
                                    </a:schemeClr>
                                  </a:solidFill>
                                  <a:latin typeface="Cambria Math"/>
                                </a:rPr>
                                <m:t>3</m:t>
                              </m:r>
                            </m:sup>
                          </m:sSubSup>
                        </m:den>
                      </m:f>
                    </m:oMath>
                  </m:oMathPara>
                </a14:m>
                <a:endParaRPr lang="en-GB" sz="2800" dirty="0">
                  <a:solidFill>
                    <a:schemeClr val="tx1">
                      <a:lumMod val="75000"/>
                      <a:lumOff val="25000"/>
                    </a:schemeClr>
                  </a:solidFill>
                </a:endParaRPr>
              </a:p>
            </p:txBody>
          </p:sp>
        </mc:Choice>
        <mc:Fallback xmlns="">
          <p:sp>
            <p:nvSpPr>
              <p:cNvPr id="5" name="Obdélník 4"/>
              <p:cNvSpPr>
                <a:spLocks noRot="1" noChangeAspect="1" noMove="1" noResize="1" noEditPoints="1" noAdjustHandles="1" noChangeArrowheads="1" noChangeShapeType="1" noTextEdit="1"/>
              </p:cNvSpPr>
              <p:nvPr/>
            </p:nvSpPr>
            <p:spPr>
              <a:xfrm>
                <a:off x="5508104" y="4144921"/>
                <a:ext cx="3205976" cy="1144480"/>
              </a:xfrm>
              <a:prstGeom prst="rect">
                <a:avLst/>
              </a:prstGeom>
              <a:blipFill rotWithShape="1">
                <a:blip r:embed="rId3"/>
                <a:stretch>
                  <a:fillRect/>
                </a:stretch>
              </a:blipFill>
            </p:spPr>
            <p:txBody>
              <a:bodyPr/>
              <a:lstStyle/>
              <a:p>
                <a:r>
                  <a:rPr lang="en-GB">
                    <a:noFill/>
                  </a:rPr>
                  <a:t> </a:t>
                </a:r>
              </a:p>
            </p:txBody>
          </p:sp>
        </mc:Fallback>
      </mc:AlternateContent>
      <p:pic>
        <p:nvPicPr>
          <p:cNvPr id="6" name="Picture 5" descr="E:\VaV\Publikace_nase\Rozdelane\logo_cz_noblTrans.png"/>
          <p:cNvPicPr>
            <a:picLocks noChangeAspect="1" noChangeArrowheads="1"/>
          </p:cNvPicPr>
          <p:nvPr/>
        </p:nvPicPr>
        <p:blipFill>
          <a:blip r:embed="rId4"/>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a:stretch>
            <a:fillRect/>
          </a:stretch>
        </p:blipFill>
        <p:spPr bwMode="auto">
          <a:xfrm>
            <a:off x="179388" y="1334120"/>
            <a:ext cx="403225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5157192"/>
            <a:ext cx="56007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p:cNvGrpSpPr>
            <a:grpSpLocks/>
          </p:cNvGrpSpPr>
          <p:nvPr/>
        </p:nvGrpSpPr>
        <p:grpSpPr bwMode="auto">
          <a:xfrm>
            <a:off x="4284663" y="1330945"/>
            <a:ext cx="4679950" cy="3168650"/>
            <a:chOff x="2744" y="2160"/>
            <a:chExt cx="2948" cy="1996"/>
          </a:xfrm>
        </p:grpSpPr>
        <p:sp>
          <p:nvSpPr>
            <p:cNvPr id="58373" name="Rectangle 6"/>
            <p:cNvSpPr>
              <a:spLocks noChangeArrowheads="1"/>
            </p:cNvSpPr>
            <p:nvPr/>
          </p:nvSpPr>
          <p:spPr bwMode="auto">
            <a:xfrm>
              <a:off x="2744" y="2160"/>
              <a:ext cx="2948" cy="1996"/>
            </a:xfrm>
            <a:prstGeom prst="rect">
              <a:avLst/>
            </a:prstGeom>
            <a:solidFill>
              <a:schemeClr val="bg1"/>
            </a:solidFill>
            <a:ln w="9525">
              <a:solidFill>
                <a:schemeClr val="bg1"/>
              </a:solidFill>
              <a:miter lim="800000"/>
              <a:headEnd/>
              <a:tailEnd/>
            </a:ln>
          </p:spPr>
          <p:txBody>
            <a:bodyPr wrap="none" anchor="ctr"/>
            <a:lstStyle/>
            <a:p>
              <a:endParaRPr lang="cs-CZ"/>
            </a:p>
          </p:txBody>
        </p:sp>
        <p:pic>
          <p:nvPicPr>
            <p:cNvPr id="58374" name="Picture 5" descr="bar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5" y="2341"/>
              <a:ext cx="2803"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Nadpis 2"/>
          <p:cNvSpPr>
            <a:spLocks noGrp="1"/>
          </p:cNvSpPr>
          <p:nvPr>
            <p:ph type="title"/>
          </p:nvPr>
        </p:nvSpPr>
        <p:spPr>
          <a:xfrm>
            <a:off x="457200" y="-27384"/>
            <a:ext cx="8229600" cy="1143000"/>
          </a:xfrm>
        </p:spPr>
        <p:txBody>
          <a:bodyPr/>
          <a:lstStyle/>
          <a:p>
            <a:pPr algn="l"/>
            <a:r>
              <a:rPr lang="cs-CZ" dirty="0" smtClean="0"/>
              <a:t>pole magnetického dipólu</a:t>
            </a:r>
            <a:endParaRPr lang="en-GB" dirty="0"/>
          </a:p>
        </p:txBody>
      </p:sp>
      <p:pic>
        <p:nvPicPr>
          <p:cNvPr id="8"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500" fill="hold"/>
                                        <p:tgtEl>
                                          <p:spTgt spid="93187"/>
                                        </p:tgtEl>
                                        <p:attrNameLst>
                                          <p:attrName>ppt_x</p:attrName>
                                        </p:attrNameLst>
                                      </p:cBhvr>
                                      <p:tavLst>
                                        <p:tav tm="0">
                                          <p:val>
                                            <p:strVal val="#ppt_x"/>
                                          </p:val>
                                        </p:tav>
                                        <p:tav tm="100000">
                                          <p:val>
                                            <p:strVal val="#ppt_x"/>
                                          </p:val>
                                        </p:tav>
                                      </p:tavLst>
                                    </p:anim>
                                    <p:anim calcmode="lin" valueType="num">
                                      <p:cBhvr additive="base">
                                        <p:cTn id="8" dur="500" fill="hold"/>
                                        <p:tgtEl>
                                          <p:spTgt spid="9318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18" y="1412776"/>
            <a:ext cx="854551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a:solidFill>
                  <a:schemeClr val="tx1">
                    <a:lumMod val="75000"/>
                    <a:lumOff val="25000"/>
                  </a:schemeClr>
                </a:solidFill>
              </a:rPr>
              <a:t>magnetická </a:t>
            </a:r>
            <a:r>
              <a:rPr lang="cs-CZ" dirty="0" smtClean="0">
                <a:solidFill>
                  <a:schemeClr val="tx1">
                    <a:lumMod val="75000"/>
                    <a:lumOff val="25000"/>
                  </a:schemeClr>
                </a:solidFill>
              </a:rPr>
              <a:t>indukce – příklady</a:t>
            </a:r>
            <a:endParaRPr lang="en-GB" dirty="0"/>
          </a:p>
        </p:txBody>
      </p:sp>
      <p:pic>
        <p:nvPicPr>
          <p:cNvPr id="5"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u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5" y="1148511"/>
            <a:ext cx="5112568" cy="573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ChangeArrowheads="1"/>
          </p:cNvSpPr>
          <p:nvPr/>
        </p:nvSpPr>
        <p:spPr bwMode="auto">
          <a:xfrm>
            <a:off x="539552" y="1052736"/>
            <a:ext cx="2911475"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1800" dirty="0">
                <a:solidFill>
                  <a:schemeClr val="tx1">
                    <a:lumMod val="75000"/>
                    <a:lumOff val="25000"/>
                  </a:schemeClr>
                </a:solidFill>
                <a:latin typeface="+mn-lt"/>
              </a:rPr>
              <a:t>A snapshot of the region (yellow) where the fluid flow is the greatest. The core-mantle boundary is the blue mesh; the inner core boundary is the red mesh. Large zonal flows (eastward near the inner core and westward near the mantle) exist on an imaginary "tangent cylinder" due to the effects of large rotation, small fluid viscosity, and the presence of the solid inner core within spherical shell of the outer fluid core. </a:t>
            </a:r>
          </a:p>
        </p:txBody>
      </p:sp>
      <p:sp>
        <p:nvSpPr>
          <p:cNvPr id="2" name="Nadpis 1"/>
          <p:cNvSpPr>
            <a:spLocks noGrp="1"/>
          </p:cNvSpPr>
          <p:nvPr>
            <p:ph type="title"/>
          </p:nvPr>
        </p:nvSpPr>
        <p:spPr>
          <a:xfrm>
            <a:off x="457200" y="-27384"/>
            <a:ext cx="8229600" cy="1143000"/>
          </a:xfrm>
        </p:spPr>
        <p:txBody>
          <a:bodyPr/>
          <a:lstStyle/>
          <a:p>
            <a:pPr algn="l"/>
            <a:r>
              <a:rPr lang="cs-CZ" dirty="0" smtClean="0"/>
              <a:t>magnetické pole Země</a:t>
            </a:r>
            <a:endParaRPr lang="en-GB"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ie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234811"/>
            <a:ext cx="5148063" cy="5650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4"/>
          <p:cNvSpPr>
            <a:spLocks noChangeArrowheads="1"/>
          </p:cNvSpPr>
          <p:nvPr/>
        </p:nvSpPr>
        <p:spPr bwMode="auto">
          <a:xfrm>
            <a:off x="508769" y="1124744"/>
            <a:ext cx="355917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GB" sz="1800" dirty="0">
                <a:solidFill>
                  <a:schemeClr val="tx1">
                    <a:lumMod val="75000"/>
                    <a:lumOff val="25000"/>
                  </a:schemeClr>
                </a:solidFill>
                <a:latin typeface="+mn-lt"/>
              </a:rPr>
              <a:t>A snapshot of the 3D magnetic field structure simulated with the </a:t>
            </a:r>
            <a:r>
              <a:rPr lang="en-GB" sz="1800" dirty="0" err="1">
                <a:solidFill>
                  <a:schemeClr val="tx1">
                    <a:lumMod val="75000"/>
                    <a:lumOff val="25000"/>
                  </a:schemeClr>
                </a:solidFill>
                <a:latin typeface="+mn-lt"/>
              </a:rPr>
              <a:t>Glatzmaier</a:t>
            </a:r>
            <a:r>
              <a:rPr lang="en-GB" sz="1800" dirty="0">
                <a:solidFill>
                  <a:schemeClr val="tx1">
                    <a:lumMod val="75000"/>
                    <a:lumOff val="25000"/>
                  </a:schemeClr>
                </a:solidFill>
                <a:latin typeface="+mn-lt"/>
              </a:rPr>
              <a:t>-Roberts </a:t>
            </a:r>
            <a:r>
              <a:rPr lang="en-GB" sz="1800" dirty="0" err="1">
                <a:solidFill>
                  <a:schemeClr val="tx1">
                    <a:lumMod val="75000"/>
                    <a:lumOff val="25000"/>
                  </a:schemeClr>
                </a:solidFill>
                <a:latin typeface="+mn-lt"/>
              </a:rPr>
              <a:t>geodynamo</a:t>
            </a:r>
            <a:r>
              <a:rPr lang="en-GB" sz="1800" dirty="0">
                <a:solidFill>
                  <a:schemeClr val="tx1">
                    <a:lumMod val="75000"/>
                    <a:lumOff val="25000"/>
                  </a:schemeClr>
                </a:solidFill>
                <a:latin typeface="+mn-lt"/>
              </a:rPr>
              <a:t> model. Magnetic field lines are blue where the field is directed inward and yellow where directed outward. The rotation axis of the model Earth is vertical and through the </a:t>
            </a:r>
            <a:r>
              <a:rPr lang="en-GB" sz="1800" dirty="0" err="1">
                <a:solidFill>
                  <a:schemeClr val="tx1">
                    <a:lumMod val="75000"/>
                    <a:lumOff val="25000"/>
                  </a:schemeClr>
                </a:solidFill>
                <a:latin typeface="+mn-lt"/>
              </a:rPr>
              <a:t>center</a:t>
            </a:r>
            <a:r>
              <a:rPr lang="en-GB" sz="1800" dirty="0">
                <a:solidFill>
                  <a:schemeClr val="tx1">
                    <a:lumMod val="75000"/>
                    <a:lumOff val="25000"/>
                  </a:schemeClr>
                </a:solidFill>
                <a:latin typeface="+mn-lt"/>
              </a:rPr>
              <a:t>. A transition occurs at the core-mantle boundary from the intense, complicated field structure in the fluid core, where the field is generated, to the smooth, potential field structure outside the core. The field lines are drawn out to two Earth radii. Magnetic field is rapped around the "tangent cylinder" due to the shear of the </a:t>
            </a:r>
            <a:r>
              <a:rPr lang="en-GB" sz="1800" dirty="0" err="1">
                <a:solidFill>
                  <a:schemeClr val="tx1">
                    <a:lumMod val="75000"/>
                    <a:lumOff val="25000"/>
                  </a:schemeClr>
                </a:solidFill>
                <a:latin typeface="+mn-lt"/>
              </a:rPr>
              <a:t>zonal</a:t>
            </a:r>
            <a:r>
              <a:rPr lang="en-GB" sz="1800" dirty="0">
                <a:solidFill>
                  <a:schemeClr val="tx1">
                    <a:lumMod val="75000"/>
                    <a:lumOff val="25000"/>
                  </a:schemeClr>
                </a:solidFill>
                <a:latin typeface="+mn-lt"/>
              </a:rPr>
              <a:t> fluid flow</a:t>
            </a:r>
            <a:r>
              <a:rPr lang="en-US" sz="1800" dirty="0">
                <a:solidFill>
                  <a:schemeClr val="tx1">
                    <a:lumMod val="75000"/>
                    <a:lumOff val="25000"/>
                  </a:schemeClr>
                </a:solidFill>
                <a:latin typeface="+mn-lt"/>
              </a:rPr>
              <a:t>. </a:t>
            </a:r>
          </a:p>
        </p:txBody>
      </p:sp>
      <p:sp>
        <p:nvSpPr>
          <p:cNvPr id="2" name="Nadpis 1"/>
          <p:cNvSpPr>
            <a:spLocks noGrp="1"/>
          </p:cNvSpPr>
          <p:nvPr>
            <p:ph type="title"/>
          </p:nvPr>
        </p:nvSpPr>
        <p:spPr>
          <a:xfrm>
            <a:off x="457200" y="-27384"/>
            <a:ext cx="8229600" cy="1143000"/>
          </a:xfrm>
        </p:spPr>
        <p:txBody>
          <a:bodyPr/>
          <a:lstStyle/>
          <a:p>
            <a:pPr algn="l"/>
            <a:r>
              <a:rPr lang="cs-CZ" dirty="0"/>
              <a:t>magnetické pole Země</a:t>
            </a:r>
            <a:endParaRPr lang="en-GB"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84"/>
            <a:ext cx="8229600" cy="1143000"/>
          </a:xfrm>
        </p:spPr>
        <p:txBody>
          <a:bodyPr/>
          <a:lstStyle/>
          <a:p>
            <a:pPr algn="l"/>
            <a:r>
              <a:rPr lang="cs-CZ" dirty="0"/>
              <a:t>magnetické pole Země</a:t>
            </a:r>
            <a:endParaRPr lang="en-GB" dirty="0"/>
          </a:p>
        </p:txBody>
      </p:sp>
      <p:pic>
        <p:nvPicPr>
          <p:cNvPr id="24578" name="Picture 2" descr="File:Animati3.gif"/>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3808412" y="1412776"/>
            <a:ext cx="5334000" cy="485775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72952" y="1340768"/>
            <a:ext cx="3268860" cy="3170099"/>
          </a:xfrm>
          <a:prstGeom prst="rect">
            <a:avLst/>
          </a:prstGeom>
        </p:spPr>
        <p:txBody>
          <a:bodyPr wrap="square">
            <a:spAutoFit/>
          </a:bodyPr>
          <a:lstStyle/>
          <a:p>
            <a:r>
              <a:rPr lang="en-GB" sz="2000" dirty="0">
                <a:latin typeface="+mn-lt"/>
              </a:rPr>
              <a:t>Simulation of the interaction between Earth's magnetic field and the interplanetary magnetic field. The magnetosphere is compressed on the day (Sun) side due to the force of the arriving particles, and extended on the night side</a:t>
            </a:r>
            <a:r>
              <a:rPr lang="en-GB" sz="2000" dirty="0" smtClean="0">
                <a:latin typeface="+mn-lt"/>
              </a:rPr>
              <a:t>. (</a:t>
            </a:r>
            <a:r>
              <a:rPr lang="en-GB" sz="2000" dirty="0" err="1" smtClean="0">
                <a:latin typeface="+mn-lt"/>
              </a:rPr>
              <a:t>wikipedia</a:t>
            </a:r>
            <a:r>
              <a:rPr lang="en-GB" sz="2000" dirty="0" smtClean="0">
                <a:latin typeface="+mn-lt"/>
              </a:rPr>
              <a:t>)</a:t>
            </a:r>
            <a:endParaRPr lang="en-GB" sz="2000" dirty="0">
              <a:latin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field1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668" y="1268760"/>
            <a:ext cx="5068885" cy="556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4"/>
          <p:cNvSpPr>
            <a:spLocks noChangeArrowheads="1"/>
          </p:cNvSpPr>
          <p:nvPr/>
        </p:nvSpPr>
        <p:spPr bwMode="auto">
          <a:xfrm>
            <a:off x="594842" y="1261209"/>
            <a:ext cx="25209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cs-CZ" sz="2000" dirty="0">
                <a:solidFill>
                  <a:schemeClr val="tx1">
                    <a:lumMod val="75000"/>
                    <a:lumOff val="25000"/>
                  </a:schemeClr>
                </a:solidFill>
                <a:latin typeface="+mn-lt"/>
              </a:rPr>
              <a:t>T</a:t>
            </a:r>
            <a:r>
              <a:rPr lang="en-GB" sz="2000" dirty="0">
                <a:solidFill>
                  <a:schemeClr val="tx1">
                    <a:lumMod val="75000"/>
                    <a:lumOff val="25000"/>
                  </a:schemeClr>
                </a:solidFill>
                <a:latin typeface="+mn-lt"/>
              </a:rPr>
              <a:t>he middle of a magnetic dipole reversal</a:t>
            </a:r>
            <a:r>
              <a:rPr lang="en-US" sz="2000" dirty="0">
                <a:solidFill>
                  <a:schemeClr val="tx1">
                    <a:lumMod val="75000"/>
                    <a:lumOff val="25000"/>
                  </a:schemeClr>
                </a:solidFill>
                <a:latin typeface="+mn-lt"/>
              </a:rPr>
              <a:t>. </a:t>
            </a:r>
          </a:p>
        </p:txBody>
      </p:sp>
      <p:sp>
        <p:nvSpPr>
          <p:cNvPr id="2" name="Nadpis 1"/>
          <p:cNvSpPr>
            <a:spLocks noGrp="1"/>
          </p:cNvSpPr>
          <p:nvPr>
            <p:ph type="title"/>
          </p:nvPr>
        </p:nvSpPr>
        <p:spPr>
          <a:xfrm>
            <a:off x="457200" y="-27384"/>
            <a:ext cx="8229600" cy="1143000"/>
          </a:xfrm>
        </p:spPr>
        <p:txBody>
          <a:bodyPr/>
          <a:lstStyle/>
          <a:p>
            <a:pPr algn="l"/>
            <a:r>
              <a:rPr lang="cs-CZ" dirty="0"/>
              <a:t>magnetické pole Země</a:t>
            </a:r>
            <a:endParaRPr lang="en-GB"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2"/>
          <p:cNvSpPr txBox="1">
            <a:spLocks noChangeArrowheads="1"/>
          </p:cNvSpPr>
          <p:nvPr/>
        </p:nvSpPr>
        <p:spPr bwMode="auto">
          <a:xfrm>
            <a:off x="2755900" y="228600"/>
            <a:ext cx="378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2800" b="1" i="1">
                <a:solidFill>
                  <a:schemeClr val="bg1"/>
                </a:solidFill>
                <a:latin typeface="Times New Roman" pitchFamily="18" charset="0"/>
              </a:rPr>
              <a:t>Více o magnetickém poli</a:t>
            </a:r>
          </a:p>
        </p:txBody>
      </p:sp>
      <p:sp>
        <p:nvSpPr>
          <p:cNvPr id="71687" name="Text Box 7"/>
          <p:cNvSpPr txBox="1">
            <a:spLocks noChangeArrowheads="1"/>
          </p:cNvSpPr>
          <p:nvPr/>
        </p:nvSpPr>
        <p:spPr bwMode="auto">
          <a:xfrm>
            <a:off x="467544" y="1249596"/>
            <a:ext cx="26807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dirty="0">
                <a:solidFill>
                  <a:schemeClr val="accent1">
                    <a:lumMod val="50000"/>
                  </a:schemeClr>
                </a:solidFill>
                <a:latin typeface="+mn-lt"/>
              </a:rPr>
              <a:t>Elektrické pole</a:t>
            </a:r>
          </a:p>
        </p:txBody>
      </p:sp>
      <p:sp>
        <p:nvSpPr>
          <p:cNvPr id="71693" name="Text Box 13"/>
          <p:cNvSpPr txBox="1">
            <a:spLocks noChangeArrowheads="1"/>
          </p:cNvSpPr>
          <p:nvPr/>
        </p:nvSpPr>
        <p:spPr bwMode="auto">
          <a:xfrm>
            <a:off x="4506144" y="1249596"/>
            <a:ext cx="29629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a:solidFill>
                  <a:srgbClr val="C00000"/>
                </a:solidFill>
                <a:latin typeface="+mn-lt"/>
              </a:rPr>
              <a:t>Magnetické pole </a:t>
            </a:r>
          </a:p>
        </p:txBody>
      </p:sp>
      <p:sp>
        <p:nvSpPr>
          <p:cNvPr id="157696" name="Text Box 0"/>
          <p:cNvSpPr txBox="1">
            <a:spLocks noChangeArrowheads="1"/>
          </p:cNvSpPr>
          <p:nvPr/>
        </p:nvSpPr>
        <p:spPr bwMode="auto">
          <a:xfrm>
            <a:off x="558032" y="5877272"/>
            <a:ext cx="8456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smtClean="0">
                <a:solidFill>
                  <a:schemeClr val="accent1">
                    <a:lumMod val="50000"/>
                  </a:schemeClr>
                </a:solidFill>
                <a:latin typeface="+mn-lt"/>
              </a:rPr>
              <a:t>(tok)</a:t>
            </a:r>
            <a:endParaRPr lang="cs-CZ" sz="2400" dirty="0">
              <a:solidFill>
                <a:schemeClr val="accent1">
                  <a:lumMod val="50000"/>
                </a:schemeClr>
              </a:solidFill>
              <a:latin typeface="+mn-lt"/>
            </a:endParaRPr>
          </a:p>
        </p:txBody>
      </p:sp>
      <p:sp>
        <p:nvSpPr>
          <p:cNvPr id="157697" name="Text Box 1"/>
          <p:cNvSpPr txBox="1">
            <a:spLocks noChangeArrowheads="1"/>
          </p:cNvSpPr>
          <p:nvPr/>
        </p:nvSpPr>
        <p:spPr bwMode="auto">
          <a:xfrm>
            <a:off x="4522717" y="5919663"/>
            <a:ext cx="17054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smtClean="0">
                <a:solidFill>
                  <a:srgbClr val="C00000"/>
                </a:solidFill>
                <a:latin typeface="+mn-lt"/>
              </a:rPr>
              <a:t>(cirkulace)</a:t>
            </a:r>
            <a:r>
              <a:rPr lang="cs-CZ" sz="2400" dirty="0" smtClean="0">
                <a:solidFill>
                  <a:srgbClr val="C00000"/>
                </a:solidFill>
              </a:rPr>
              <a:t> </a:t>
            </a:r>
            <a:endParaRPr lang="cs-CZ" sz="2400" dirty="0">
              <a:solidFill>
                <a:srgbClr val="C00000"/>
              </a:solidFill>
            </a:endParaRPr>
          </a:p>
        </p:txBody>
      </p:sp>
      <p:sp>
        <p:nvSpPr>
          <p:cNvPr id="4" name="Nadpis 3"/>
          <p:cNvSpPr>
            <a:spLocks noGrp="1"/>
          </p:cNvSpPr>
          <p:nvPr>
            <p:ph type="title"/>
          </p:nvPr>
        </p:nvSpPr>
        <p:spPr>
          <a:xfrm>
            <a:off x="457200" y="-27384"/>
            <a:ext cx="8229600" cy="1143000"/>
          </a:xfrm>
        </p:spPr>
        <p:txBody>
          <a:bodyPr/>
          <a:lstStyle/>
          <a:p>
            <a:pPr algn="l"/>
            <a:r>
              <a:rPr lang="en-GB" dirty="0" err="1" smtClean="0"/>
              <a:t>Ampérův</a:t>
            </a:r>
            <a:r>
              <a:rPr lang="en-GB" dirty="0" smtClean="0"/>
              <a:t> </a:t>
            </a:r>
            <a:r>
              <a:rPr lang="en-GB" dirty="0" err="1" smtClean="0"/>
              <a:t>zákon</a:t>
            </a:r>
            <a:endParaRPr lang="en-GB" dirty="0"/>
          </a:p>
        </p:txBody>
      </p:sp>
      <p:grpSp>
        <p:nvGrpSpPr>
          <p:cNvPr id="20" name="Skupina 19"/>
          <p:cNvGrpSpPr/>
          <p:nvPr/>
        </p:nvGrpSpPr>
        <p:grpSpPr>
          <a:xfrm>
            <a:off x="470620" y="1992671"/>
            <a:ext cx="3127176" cy="1679886"/>
            <a:chOff x="580728" y="3296548"/>
            <a:chExt cx="3127176" cy="1679886"/>
          </a:xfrm>
        </p:grpSpPr>
        <p:sp>
          <p:nvSpPr>
            <p:cNvPr id="21" name="Text Box 9"/>
            <p:cNvSpPr txBox="1">
              <a:spLocks noChangeArrowheads="1"/>
            </p:cNvSpPr>
            <p:nvPr/>
          </p:nvSpPr>
          <p:spPr bwMode="auto">
            <a:xfrm>
              <a:off x="580728" y="3296548"/>
              <a:ext cx="2551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a:solidFill>
                    <a:schemeClr val="tx1">
                      <a:lumMod val="75000"/>
                      <a:lumOff val="25000"/>
                    </a:schemeClr>
                  </a:solidFill>
                  <a:latin typeface="+mn-lt"/>
                </a:rPr>
                <a:t>Coulombův zákon</a:t>
              </a:r>
            </a:p>
          </p:txBody>
        </p:sp>
        <mc:AlternateContent xmlns:mc="http://schemas.openxmlformats.org/markup-compatibility/2006" xmlns:a14="http://schemas.microsoft.com/office/drawing/2010/main">
          <mc:Choice Requires="a14">
            <p:sp>
              <p:nvSpPr>
                <p:cNvPr id="22" name="Obdélník 21"/>
                <p:cNvSpPr/>
                <p:nvPr/>
              </p:nvSpPr>
              <p:spPr>
                <a:xfrm>
                  <a:off x="611560" y="3774182"/>
                  <a:ext cx="3096344" cy="120225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cs-CZ" sz="3600" b="0" i="0" smtClean="0">
                            <a:solidFill>
                              <a:schemeClr val="accent1">
                                <a:lumMod val="50000"/>
                              </a:schemeClr>
                            </a:solidFill>
                            <a:latin typeface="Cambria Math"/>
                            <a:ea typeface="Cambria Math"/>
                          </a:rPr>
                          <m:t>d</m:t>
                        </m:r>
                        <m:acc>
                          <m:accPr>
                            <m:chr m:val="⃗"/>
                            <m:ctrlPr>
                              <a:rPr lang="cs-CZ" sz="3600" b="0" i="1" smtClean="0">
                                <a:solidFill>
                                  <a:schemeClr val="accent1">
                                    <a:lumMod val="50000"/>
                                  </a:schemeClr>
                                </a:solidFill>
                                <a:latin typeface="Cambria Math"/>
                                <a:ea typeface="Cambria Math"/>
                              </a:rPr>
                            </m:ctrlPr>
                          </m:accPr>
                          <m:e>
                            <m:r>
                              <a:rPr lang="cs-CZ" sz="3600" b="0" i="1" smtClean="0">
                                <a:solidFill>
                                  <a:schemeClr val="accent1">
                                    <a:lumMod val="50000"/>
                                  </a:schemeClr>
                                </a:solidFill>
                                <a:latin typeface="Cambria Math"/>
                                <a:ea typeface="Cambria Math"/>
                              </a:rPr>
                              <m:t>𝐸</m:t>
                            </m:r>
                          </m:e>
                        </m:acc>
                        <m:r>
                          <a:rPr lang="cs-CZ" sz="3600" b="0" i="1" smtClean="0">
                            <a:solidFill>
                              <a:schemeClr val="accent1">
                                <a:lumMod val="50000"/>
                              </a:schemeClr>
                            </a:solidFill>
                            <a:latin typeface="Cambria Math"/>
                            <a:ea typeface="Cambria Math"/>
                          </a:rPr>
                          <m:t>=</m:t>
                        </m:r>
                        <m:f>
                          <m:fPr>
                            <m:ctrlPr>
                              <a:rPr lang="en-GB" sz="3200" i="1">
                                <a:solidFill>
                                  <a:schemeClr val="accent1">
                                    <a:lumMod val="50000"/>
                                  </a:schemeClr>
                                </a:solidFill>
                                <a:latin typeface="Cambria Math"/>
                              </a:rPr>
                            </m:ctrlPr>
                          </m:fPr>
                          <m:num>
                            <m:r>
                              <a:rPr lang="en-GB" sz="3200" i="1">
                                <a:solidFill>
                                  <a:schemeClr val="accent1">
                                    <a:lumMod val="50000"/>
                                  </a:schemeClr>
                                </a:solidFill>
                                <a:latin typeface="Cambria Math"/>
                              </a:rPr>
                              <m:t>1</m:t>
                            </m:r>
                          </m:num>
                          <m:den>
                            <m:r>
                              <a:rPr lang="en-GB" sz="3200" i="1">
                                <a:solidFill>
                                  <a:schemeClr val="accent1">
                                    <a:lumMod val="50000"/>
                                  </a:schemeClr>
                                </a:solidFill>
                                <a:latin typeface="Cambria Math"/>
                              </a:rPr>
                              <m:t>4</m:t>
                            </m:r>
                            <m:r>
                              <a:rPr lang="en-GB" sz="3200" i="1">
                                <a:solidFill>
                                  <a:schemeClr val="accent1">
                                    <a:lumMod val="50000"/>
                                  </a:schemeClr>
                                </a:solidFill>
                                <a:latin typeface="Cambria Math"/>
                                <a:ea typeface="Cambria Math"/>
                              </a:rPr>
                              <m:t>𝜋</m:t>
                            </m:r>
                            <m:sSub>
                              <m:sSubPr>
                                <m:ctrlPr>
                                  <a:rPr lang="en-GB" sz="3200" i="1">
                                    <a:solidFill>
                                      <a:schemeClr val="accent1">
                                        <a:lumMod val="50000"/>
                                      </a:schemeClr>
                                    </a:solidFill>
                                    <a:latin typeface="Cambria Math"/>
                                    <a:ea typeface="Cambria Math"/>
                                  </a:rPr>
                                </m:ctrlPr>
                              </m:sSubPr>
                              <m:e>
                                <m:r>
                                  <a:rPr lang="en-GB" sz="3200" i="1">
                                    <a:solidFill>
                                      <a:schemeClr val="accent1">
                                        <a:lumMod val="50000"/>
                                      </a:schemeClr>
                                    </a:solidFill>
                                    <a:latin typeface="Cambria Math"/>
                                    <a:ea typeface="Cambria Math"/>
                                  </a:rPr>
                                  <m:t>𝜀</m:t>
                                </m:r>
                              </m:e>
                              <m:sub>
                                <m:r>
                                  <a:rPr lang="en-GB" sz="3200" i="1">
                                    <a:solidFill>
                                      <a:schemeClr val="accent1">
                                        <a:lumMod val="50000"/>
                                      </a:schemeClr>
                                    </a:solidFill>
                                    <a:latin typeface="Cambria Math"/>
                                    <a:ea typeface="Cambria Math"/>
                                  </a:rPr>
                                  <m:t>0</m:t>
                                </m:r>
                              </m:sub>
                            </m:sSub>
                          </m:den>
                        </m:f>
                        <m:f>
                          <m:fPr>
                            <m:ctrlPr>
                              <a:rPr lang="cs-CZ" sz="3200" i="1">
                                <a:solidFill>
                                  <a:schemeClr val="accent1">
                                    <a:lumMod val="50000"/>
                                  </a:schemeClr>
                                </a:solidFill>
                                <a:latin typeface="Cambria Math"/>
                              </a:rPr>
                            </m:ctrlPr>
                          </m:fPr>
                          <m:num>
                            <m:r>
                              <m:rPr>
                                <m:nor/>
                              </m:rPr>
                              <a:rPr lang="cs-CZ" sz="3200" b="0" i="0" smtClean="0">
                                <a:solidFill>
                                  <a:schemeClr val="accent1">
                                    <a:lumMod val="50000"/>
                                  </a:schemeClr>
                                </a:solidFill>
                                <a:latin typeface="Cambria Math"/>
                              </a:rPr>
                              <m:t>d</m:t>
                            </m:r>
                            <m:r>
                              <a:rPr lang="cs-CZ" sz="3200" b="0" i="1" smtClean="0">
                                <a:solidFill>
                                  <a:schemeClr val="accent1">
                                    <a:lumMod val="50000"/>
                                  </a:schemeClr>
                                </a:solidFill>
                                <a:latin typeface="Cambria Math"/>
                              </a:rPr>
                              <m:t>𝑄</m:t>
                            </m:r>
                          </m:num>
                          <m:den>
                            <m:sSubSup>
                              <m:sSubSupPr>
                                <m:ctrlPr>
                                  <a:rPr lang="cs-CZ" sz="3200" i="1">
                                    <a:solidFill>
                                      <a:schemeClr val="accent1">
                                        <a:lumMod val="50000"/>
                                      </a:schemeClr>
                                    </a:solidFill>
                                    <a:latin typeface="Cambria Math"/>
                                  </a:rPr>
                                </m:ctrlPr>
                              </m:sSubSupPr>
                              <m:e>
                                <m:r>
                                  <a:rPr lang="cs-CZ" sz="3200" b="0" i="1" smtClean="0">
                                    <a:solidFill>
                                      <a:schemeClr val="accent1">
                                        <a:lumMod val="50000"/>
                                      </a:schemeClr>
                                    </a:solidFill>
                                    <a:latin typeface="Cambria Math"/>
                                  </a:rPr>
                                  <m:t>𝑟</m:t>
                                </m:r>
                              </m:e>
                              <m:sub/>
                              <m:sup>
                                <m:r>
                                  <a:rPr lang="cs-CZ" sz="3200" i="1">
                                    <a:solidFill>
                                      <a:schemeClr val="accent1">
                                        <a:lumMod val="50000"/>
                                      </a:schemeClr>
                                    </a:solidFill>
                                    <a:latin typeface="Cambria Math"/>
                                  </a:rPr>
                                  <m:t>3</m:t>
                                </m:r>
                              </m:sup>
                            </m:sSubSup>
                          </m:den>
                        </m:f>
                        <m:acc>
                          <m:accPr>
                            <m:chr m:val="⃗"/>
                            <m:ctrlPr>
                              <a:rPr lang="cs-CZ" sz="3200" i="1">
                                <a:solidFill>
                                  <a:schemeClr val="accent1">
                                    <a:lumMod val="50000"/>
                                  </a:schemeClr>
                                </a:solidFill>
                                <a:latin typeface="Cambria Math"/>
                              </a:rPr>
                            </m:ctrlPr>
                          </m:accPr>
                          <m:e>
                            <m:r>
                              <a:rPr lang="cs-CZ" sz="3200" i="1">
                                <a:solidFill>
                                  <a:schemeClr val="accent1">
                                    <a:lumMod val="50000"/>
                                  </a:schemeClr>
                                </a:solidFill>
                                <a:latin typeface="Cambria Math"/>
                              </a:rPr>
                              <m:t>𝑟</m:t>
                            </m:r>
                          </m:e>
                        </m:acc>
                      </m:oMath>
                    </m:oMathPara>
                  </a14:m>
                  <a:endParaRPr lang="en-GB" sz="3200" dirty="0">
                    <a:solidFill>
                      <a:schemeClr val="accent1">
                        <a:lumMod val="50000"/>
                      </a:schemeClr>
                    </a:solidFill>
                  </a:endParaRPr>
                </a:p>
              </p:txBody>
            </p:sp>
          </mc:Choice>
          <mc:Fallback xmlns="">
            <p:sp>
              <p:nvSpPr>
                <p:cNvPr id="22" name="Obdélník 21"/>
                <p:cNvSpPr>
                  <a:spLocks noRot="1" noChangeAspect="1" noMove="1" noResize="1" noEditPoints="1" noAdjustHandles="1" noChangeArrowheads="1" noChangeShapeType="1" noTextEdit="1"/>
                </p:cNvSpPr>
                <p:nvPr/>
              </p:nvSpPr>
              <p:spPr>
                <a:xfrm>
                  <a:off x="611560" y="3774182"/>
                  <a:ext cx="3096344" cy="1202252"/>
                </a:xfrm>
                <a:prstGeom prst="rect">
                  <a:avLst/>
                </a:prstGeom>
                <a:blipFill rotWithShape="1">
                  <a:blip r:embed="rId2"/>
                  <a:stretch>
                    <a:fillRect/>
                  </a:stretch>
                </a:blipFill>
              </p:spPr>
              <p:txBody>
                <a:bodyPr/>
                <a:lstStyle/>
                <a:p>
                  <a:r>
                    <a:rPr lang="en-GB">
                      <a:noFill/>
                    </a:rPr>
                    <a:t> </a:t>
                  </a:r>
                </a:p>
              </p:txBody>
            </p:sp>
          </mc:Fallback>
        </mc:AlternateContent>
      </p:grpSp>
      <p:grpSp>
        <p:nvGrpSpPr>
          <p:cNvPr id="6" name="Skupina 5"/>
          <p:cNvGrpSpPr/>
          <p:nvPr/>
        </p:nvGrpSpPr>
        <p:grpSpPr>
          <a:xfrm>
            <a:off x="4446240" y="1978273"/>
            <a:ext cx="3438128" cy="1738759"/>
            <a:chOff x="4734272" y="1455167"/>
            <a:chExt cx="3438128" cy="1738759"/>
          </a:xfrm>
        </p:grpSpPr>
        <p:sp>
          <p:nvSpPr>
            <p:cNvPr id="24" name="Text Box 10"/>
            <p:cNvSpPr txBox="1">
              <a:spLocks noChangeArrowheads="1"/>
            </p:cNvSpPr>
            <p:nvPr/>
          </p:nvSpPr>
          <p:spPr bwMode="auto">
            <a:xfrm>
              <a:off x="4792216" y="1455167"/>
              <a:ext cx="3328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400" dirty="0" err="1" smtClean="0">
                  <a:solidFill>
                    <a:schemeClr val="tx1">
                      <a:lumMod val="75000"/>
                      <a:lumOff val="25000"/>
                    </a:schemeClr>
                  </a:solidFill>
                  <a:latin typeface="+mn-lt"/>
                </a:rPr>
                <a:t>Biotův</a:t>
              </a:r>
              <a:r>
                <a:rPr lang="cs-CZ" sz="2400" dirty="0" smtClean="0">
                  <a:solidFill>
                    <a:schemeClr val="tx1">
                      <a:lumMod val="75000"/>
                      <a:lumOff val="25000"/>
                    </a:schemeClr>
                  </a:solidFill>
                  <a:latin typeface="+mn-lt"/>
                </a:rPr>
                <a:t> – </a:t>
              </a:r>
              <a:r>
                <a:rPr lang="cs-CZ" sz="2400" dirty="0" err="1" smtClean="0">
                  <a:solidFill>
                    <a:schemeClr val="tx1">
                      <a:lumMod val="75000"/>
                      <a:lumOff val="25000"/>
                    </a:schemeClr>
                  </a:solidFill>
                  <a:latin typeface="+mn-lt"/>
                </a:rPr>
                <a:t>Savartův</a:t>
              </a:r>
              <a:r>
                <a:rPr lang="cs-CZ" sz="2400" dirty="0" smtClean="0">
                  <a:solidFill>
                    <a:schemeClr val="tx1">
                      <a:lumMod val="75000"/>
                      <a:lumOff val="25000"/>
                    </a:schemeClr>
                  </a:solidFill>
                  <a:latin typeface="+mn-lt"/>
                </a:rPr>
                <a:t> </a:t>
              </a:r>
              <a:r>
                <a:rPr lang="cs-CZ" sz="2400" dirty="0">
                  <a:solidFill>
                    <a:schemeClr val="tx1">
                      <a:lumMod val="75000"/>
                      <a:lumOff val="25000"/>
                    </a:schemeClr>
                  </a:solidFill>
                  <a:latin typeface="+mn-lt"/>
                </a:rPr>
                <a:t>zákon</a:t>
              </a:r>
            </a:p>
          </p:txBody>
        </p:sp>
        <mc:AlternateContent xmlns:mc="http://schemas.openxmlformats.org/markup-compatibility/2006" xmlns:a14="http://schemas.microsoft.com/office/drawing/2010/main">
          <mc:Choice Requires="a14">
            <p:sp>
              <p:nvSpPr>
                <p:cNvPr id="5" name="Obdélník 4"/>
                <p:cNvSpPr/>
                <p:nvPr/>
              </p:nvSpPr>
              <p:spPr>
                <a:xfrm>
                  <a:off x="4734272" y="1917936"/>
                  <a:ext cx="3438128" cy="12759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cs-CZ" sz="3600" smtClean="0">
                            <a:solidFill>
                              <a:srgbClr val="C00000"/>
                            </a:solidFill>
                            <a:latin typeface="Cambria Math"/>
                            <a:ea typeface="Cambria Math"/>
                          </a:rPr>
                          <m:t>d</m:t>
                        </m:r>
                        <m:acc>
                          <m:accPr>
                            <m:chr m:val="⃗"/>
                            <m:ctrlPr>
                              <a:rPr lang="cs-CZ" sz="3600" i="1">
                                <a:solidFill>
                                  <a:srgbClr val="C00000"/>
                                </a:solidFill>
                                <a:latin typeface="Cambria Math"/>
                                <a:ea typeface="Cambria Math"/>
                              </a:rPr>
                            </m:ctrlPr>
                          </m:accPr>
                          <m:e>
                            <m:r>
                              <a:rPr lang="cs-CZ" sz="3600" i="1">
                                <a:solidFill>
                                  <a:srgbClr val="C00000"/>
                                </a:solidFill>
                                <a:latin typeface="Cambria Math"/>
                                <a:ea typeface="Cambria Math"/>
                              </a:rPr>
                              <m:t>𝐵</m:t>
                            </m:r>
                          </m:e>
                        </m:acc>
                        <m:r>
                          <a:rPr lang="cs-CZ" sz="3600" i="1">
                            <a:solidFill>
                              <a:srgbClr val="C00000"/>
                            </a:solidFill>
                            <a:latin typeface="Cambria Math"/>
                            <a:ea typeface="Cambria Math"/>
                          </a:rPr>
                          <m:t>=</m:t>
                        </m:r>
                        <m:f>
                          <m:fPr>
                            <m:ctrlPr>
                              <a:rPr lang="en-GB" sz="3200" i="1">
                                <a:solidFill>
                                  <a:srgbClr val="C00000"/>
                                </a:solidFill>
                                <a:latin typeface="Cambria Math"/>
                              </a:rPr>
                            </m:ctrlPr>
                          </m:fPr>
                          <m:num>
                            <m:sSub>
                              <m:sSubPr>
                                <m:ctrlPr>
                                  <a:rPr lang="en-GB" sz="3200" i="1">
                                    <a:solidFill>
                                      <a:srgbClr val="C00000"/>
                                    </a:solidFill>
                                    <a:latin typeface="Cambria Math"/>
                                  </a:rPr>
                                </m:ctrlPr>
                              </m:sSubPr>
                              <m:e>
                                <m:r>
                                  <a:rPr lang="en-GB" sz="3200" i="1">
                                    <a:solidFill>
                                      <a:srgbClr val="C00000"/>
                                    </a:solidFill>
                                    <a:latin typeface="Cambria Math"/>
                                    <a:ea typeface="Cambria Math"/>
                                  </a:rPr>
                                  <m:t>𝜇</m:t>
                                </m:r>
                              </m:e>
                              <m:sub>
                                <m:r>
                                  <a:rPr lang="en-GB" sz="3200" i="1">
                                    <a:solidFill>
                                      <a:srgbClr val="C00000"/>
                                    </a:solidFill>
                                    <a:latin typeface="Cambria Math"/>
                                  </a:rPr>
                                  <m:t>0</m:t>
                                </m:r>
                              </m:sub>
                            </m:sSub>
                          </m:num>
                          <m:den>
                            <m:r>
                              <a:rPr lang="en-GB" sz="3200" i="1">
                                <a:solidFill>
                                  <a:srgbClr val="C00000"/>
                                </a:solidFill>
                                <a:latin typeface="Cambria Math"/>
                              </a:rPr>
                              <m:t>4</m:t>
                            </m:r>
                            <m:r>
                              <a:rPr lang="en-GB" sz="3200" i="1">
                                <a:solidFill>
                                  <a:srgbClr val="C00000"/>
                                </a:solidFill>
                                <a:latin typeface="Cambria Math"/>
                                <a:ea typeface="Cambria Math"/>
                              </a:rPr>
                              <m:t>𝜋</m:t>
                            </m:r>
                          </m:den>
                        </m:f>
                        <m:f>
                          <m:fPr>
                            <m:ctrlPr>
                              <a:rPr lang="cs-CZ" sz="3200" i="1">
                                <a:solidFill>
                                  <a:srgbClr val="C00000"/>
                                </a:solidFill>
                                <a:latin typeface="Cambria Math"/>
                              </a:rPr>
                            </m:ctrlPr>
                          </m:fPr>
                          <m:num>
                            <m:r>
                              <m:rPr>
                                <m:nor/>
                              </m:rPr>
                              <a:rPr lang="cs-CZ" sz="3200">
                                <a:solidFill>
                                  <a:srgbClr val="C00000"/>
                                </a:solidFill>
                                <a:latin typeface="Cambria Math"/>
                              </a:rPr>
                              <m:t>Id</m:t>
                            </m:r>
                            <m:acc>
                              <m:accPr>
                                <m:chr m:val="⃗"/>
                                <m:ctrlPr>
                                  <a:rPr lang="cs-CZ" sz="3200" i="1">
                                    <a:solidFill>
                                      <a:srgbClr val="C00000"/>
                                    </a:solidFill>
                                    <a:latin typeface="Cambria Math"/>
                                  </a:rPr>
                                </m:ctrlPr>
                              </m:accPr>
                              <m:e>
                                <m:r>
                                  <a:rPr lang="cs-CZ" sz="3200" i="1">
                                    <a:solidFill>
                                      <a:srgbClr val="C00000"/>
                                    </a:solidFill>
                                    <a:latin typeface="Cambria Math"/>
                                  </a:rPr>
                                  <m:t>𝑠</m:t>
                                </m:r>
                              </m:e>
                            </m:acc>
                            <m:r>
                              <a:rPr lang="cs-CZ" sz="3200" i="1">
                                <a:solidFill>
                                  <a:srgbClr val="C00000"/>
                                </a:solidFill>
                                <a:latin typeface="Cambria Math"/>
                                <a:ea typeface="Cambria Math"/>
                              </a:rPr>
                              <m:t>×</m:t>
                            </m:r>
                            <m:acc>
                              <m:accPr>
                                <m:chr m:val="⃗"/>
                                <m:ctrlPr>
                                  <a:rPr lang="cs-CZ" sz="3200" i="1">
                                    <a:solidFill>
                                      <a:srgbClr val="C00000"/>
                                    </a:solidFill>
                                    <a:latin typeface="Cambria Math"/>
                                  </a:rPr>
                                </m:ctrlPr>
                              </m:accPr>
                              <m:e>
                                <m:r>
                                  <a:rPr lang="cs-CZ" sz="3200" i="1">
                                    <a:solidFill>
                                      <a:srgbClr val="C00000"/>
                                    </a:solidFill>
                                    <a:latin typeface="Cambria Math"/>
                                  </a:rPr>
                                  <m:t>𝑟</m:t>
                                </m:r>
                              </m:e>
                            </m:acc>
                          </m:num>
                          <m:den>
                            <m:sSubSup>
                              <m:sSubSupPr>
                                <m:ctrlPr>
                                  <a:rPr lang="cs-CZ" sz="3200" i="1">
                                    <a:solidFill>
                                      <a:srgbClr val="C00000"/>
                                    </a:solidFill>
                                    <a:latin typeface="Cambria Math"/>
                                  </a:rPr>
                                </m:ctrlPr>
                              </m:sSubSupPr>
                              <m:e>
                                <m:r>
                                  <a:rPr lang="cs-CZ" sz="3200" i="1">
                                    <a:solidFill>
                                      <a:srgbClr val="C00000"/>
                                    </a:solidFill>
                                    <a:latin typeface="Cambria Math"/>
                                  </a:rPr>
                                  <m:t>𝑟</m:t>
                                </m:r>
                              </m:e>
                              <m:sub/>
                              <m:sup>
                                <m:r>
                                  <a:rPr lang="cs-CZ" sz="3200" i="1">
                                    <a:solidFill>
                                      <a:srgbClr val="C00000"/>
                                    </a:solidFill>
                                    <a:latin typeface="Cambria Math"/>
                                  </a:rPr>
                                  <m:t>3</m:t>
                                </m:r>
                              </m:sup>
                            </m:sSubSup>
                          </m:den>
                        </m:f>
                      </m:oMath>
                    </m:oMathPara>
                  </a14:m>
                  <a:endParaRPr lang="en-GB" sz="3200" dirty="0">
                    <a:solidFill>
                      <a:srgbClr val="C00000"/>
                    </a:solidFill>
                  </a:endParaRPr>
                </a:p>
              </p:txBody>
            </p:sp>
          </mc:Choice>
          <mc:Fallback xmlns="">
            <p:sp>
              <p:nvSpPr>
                <p:cNvPr id="5" name="Obdélník 4"/>
                <p:cNvSpPr>
                  <a:spLocks noRot="1" noChangeAspect="1" noMove="1" noResize="1" noEditPoints="1" noAdjustHandles="1" noChangeArrowheads="1" noChangeShapeType="1" noTextEdit="1"/>
                </p:cNvSpPr>
                <p:nvPr/>
              </p:nvSpPr>
              <p:spPr>
                <a:xfrm>
                  <a:off x="4734272" y="1917936"/>
                  <a:ext cx="3438128" cy="1275990"/>
                </a:xfrm>
                <a:prstGeom prst="rect">
                  <a:avLst/>
                </a:prstGeom>
                <a:blipFill rotWithShape="1">
                  <a:blip r:embed="rId3"/>
                  <a:stretch>
                    <a:fillRect/>
                  </a:stretch>
                </a:blipFill>
              </p:spPr>
              <p:txBody>
                <a:bodyPr/>
                <a:lstStyle/>
                <a:p>
                  <a:r>
                    <a:rPr lang="en-GB">
                      <a:noFill/>
                    </a:rPr>
                    <a:t> </a:t>
                  </a:r>
                </a:p>
              </p:txBody>
            </p:sp>
          </mc:Fallback>
        </mc:AlternateContent>
      </p:grpSp>
      <p:grpSp>
        <p:nvGrpSpPr>
          <p:cNvPr id="9" name="Skupina 8"/>
          <p:cNvGrpSpPr/>
          <p:nvPr/>
        </p:nvGrpSpPr>
        <p:grpSpPr>
          <a:xfrm>
            <a:off x="486594" y="4062313"/>
            <a:ext cx="2992165" cy="1670943"/>
            <a:chOff x="486594" y="3903439"/>
            <a:chExt cx="2992165" cy="1670943"/>
          </a:xfrm>
        </p:grpSpPr>
        <p:sp>
          <p:nvSpPr>
            <p:cNvPr id="20498" name="Text Box 6"/>
            <p:cNvSpPr txBox="1">
              <a:spLocks noChangeArrowheads="1"/>
            </p:cNvSpPr>
            <p:nvPr/>
          </p:nvSpPr>
          <p:spPr bwMode="auto">
            <a:xfrm>
              <a:off x="533400" y="3903439"/>
              <a:ext cx="22058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400">
                  <a:solidFill>
                    <a:schemeClr val="tx1">
                      <a:lumMod val="75000"/>
                      <a:lumOff val="25000"/>
                    </a:schemeClr>
                  </a:solidFill>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cs-CZ" dirty="0"/>
                <a:t>Gaussův zákon </a:t>
              </a:r>
            </a:p>
          </p:txBody>
        </p:sp>
        <mc:AlternateContent xmlns:mc="http://schemas.openxmlformats.org/markup-compatibility/2006" xmlns:a14="http://schemas.microsoft.com/office/drawing/2010/main">
          <mc:Choice Requires="a14">
            <p:sp>
              <p:nvSpPr>
                <p:cNvPr id="8" name="Obdélník 7"/>
                <p:cNvSpPr/>
                <p:nvPr/>
              </p:nvSpPr>
              <p:spPr>
                <a:xfrm>
                  <a:off x="486594" y="4331093"/>
                  <a:ext cx="2992165" cy="124328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ctrlPr>
                          </m:naryPr>
                          <m:sub>
                            <m:r>
                              <m:rPr>
                                <m:brk m:alnAt="23"/>
                              </m:rP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t>𝑆</m:t>
                            </m:r>
                          </m:sub>
                          <m:sup/>
                          <m:e>
                            <m:acc>
                              <m:accPr>
                                <m:chr m:val="⃗"/>
                                <m:ctrlPr>
                                  <a:rPr kumimoji="0" lang="cs-CZ" sz="3200" b="0" i="1" u="none" strike="noStrike" kern="0" cap="none" spc="0" normalizeH="0" baseline="0" noProof="0">
                                    <a:ln>
                                      <a:noFill/>
                                    </a:ln>
                                    <a:solidFill>
                                      <a:schemeClr val="accent1">
                                        <a:lumMod val="50000"/>
                                      </a:schemeClr>
                                    </a:solidFill>
                                    <a:effectLst/>
                                    <a:uLnTx/>
                                    <a:uFillTx/>
                                    <a:latin typeface="Cambria Math"/>
                                    <a:ea typeface="Cambria Math"/>
                                  </a:rPr>
                                </m:ctrlPr>
                              </m:accPr>
                              <m:e>
                                <m:r>
                                  <a:rPr kumimoji="0" lang="cs-CZ" sz="3200" b="0" i="1" u="none" strike="noStrike" kern="0" cap="none" spc="0" normalizeH="0" baseline="0" noProof="0">
                                    <a:ln>
                                      <a:noFill/>
                                    </a:ln>
                                    <a:solidFill>
                                      <a:schemeClr val="accent1">
                                        <a:lumMod val="50000"/>
                                      </a:schemeClr>
                                    </a:solidFill>
                                    <a:effectLst/>
                                    <a:uLnTx/>
                                    <a:uFillTx/>
                                    <a:latin typeface="Cambria Math"/>
                                    <a:ea typeface="Cambria Math"/>
                                  </a:rPr>
                                  <m:t>𝐸</m:t>
                                </m:r>
                              </m:e>
                            </m:acc>
                            <m:r>
                              <a:rPr kumimoji="0" lang="cs-CZ" sz="3200" b="0" i="1" u="none" strike="noStrike" kern="0" cap="none" spc="0" normalizeH="0" baseline="0" noProof="0">
                                <a:ln>
                                  <a:noFill/>
                                </a:ln>
                                <a:solidFill>
                                  <a:schemeClr val="accent1">
                                    <a:lumMod val="50000"/>
                                  </a:schemeClr>
                                </a:solidFill>
                                <a:effectLst/>
                                <a:uLnTx/>
                                <a:uFillTx/>
                                <a:latin typeface="Cambria Math"/>
                                <a:ea typeface="Cambria Math"/>
                              </a:rPr>
                              <m:t>∙</m:t>
                            </m:r>
                            <m:r>
                              <m:rPr>
                                <m:nor/>
                              </m:rPr>
                              <a:rPr kumimoji="0" lang="cs-CZ" sz="3200" b="0" i="0" u="none" strike="noStrike" kern="0" cap="none" spc="0" normalizeH="0" baseline="0" noProof="0">
                                <a:ln>
                                  <a:noFill/>
                                </a:ln>
                                <a:solidFill>
                                  <a:schemeClr val="accent1">
                                    <a:lumMod val="50000"/>
                                  </a:schemeClr>
                                </a:solidFill>
                                <a:effectLst/>
                                <a:uLnTx/>
                                <a:uFillTx/>
                                <a:latin typeface="Cambria Math"/>
                                <a:ea typeface="Cambria Math"/>
                              </a:rPr>
                              <m:t>d</m:t>
                            </m:r>
                            <m:acc>
                              <m:accPr>
                                <m:chr m:val="⃗"/>
                                <m:ctrlPr>
                                  <a:rPr kumimoji="0" lang="el-GR" sz="3200" b="0" i="1" u="none" strike="noStrike" kern="0" cap="none" spc="0" normalizeH="0" baseline="0" noProof="0">
                                    <a:ln>
                                      <a:noFill/>
                                    </a:ln>
                                    <a:solidFill>
                                      <a:schemeClr val="accent1">
                                        <a:lumMod val="50000"/>
                                      </a:schemeClr>
                                    </a:solidFill>
                                    <a:effectLst/>
                                    <a:uLnTx/>
                                    <a:uFillTx/>
                                    <a:latin typeface="Cambria Math"/>
                                    <a:ea typeface="Cambria Math"/>
                                  </a:rPr>
                                </m:ctrlPr>
                              </m:accPr>
                              <m:e>
                                <m:r>
                                  <a:rPr kumimoji="0" lang="cs-CZ" sz="3200" b="0" i="1" u="none" strike="noStrike" kern="0" cap="none" spc="0" normalizeH="0" baseline="0" noProof="0">
                                    <a:ln>
                                      <a:noFill/>
                                    </a:ln>
                                    <a:solidFill>
                                      <a:schemeClr val="accent1">
                                        <a:lumMod val="50000"/>
                                      </a:schemeClr>
                                    </a:solidFill>
                                    <a:effectLst/>
                                    <a:uLnTx/>
                                    <a:uFillTx/>
                                    <a:latin typeface="Cambria Math"/>
                                    <a:ea typeface="Cambria Math"/>
                                  </a:rPr>
                                  <m:t>𝑆</m:t>
                                </m:r>
                              </m:e>
                            </m:acc>
                          </m:e>
                        </m:nary>
                        <m: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t>=</m:t>
                        </m:r>
                        <m:f>
                          <m:fPr>
                            <m:ctrlP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ctrlPr>
                          </m:fPr>
                          <m:num>
                            <m: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t>𝑄</m:t>
                            </m:r>
                          </m:num>
                          <m:den>
                            <m:sSub>
                              <m:sSubPr>
                                <m:ctrlP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ctrlPr>
                              </m:sSubPr>
                              <m:e>
                                <m: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t>𝜀</m:t>
                                </m:r>
                              </m:e>
                              <m:sub>
                                <m:r>
                                  <a:rPr kumimoji="0" lang="cs-CZ" sz="3200" b="0" i="1" u="none" strike="noStrike" kern="0" cap="none" spc="0" normalizeH="0" baseline="0" noProof="0" smtClean="0">
                                    <a:ln>
                                      <a:noFill/>
                                    </a:ln>
                                    <a:solidFill>
                                      <a:schemeClr val="accent1">
                                        <a:lumMod val="50000"/>
                                      </a:schemeClr>
                                    </a:solidFill>
                                    <a:effectLst/>
                                    <a:uLnTx/>
                                    <a:uFillTx/>
                                    <a:latin typeface="Cambria Math"/>
                                    <a:ea typeface="Cambria Math"/>
                                  </a:rPr>
                                  <m:t>0</m:t>
                                </m:r>
                              </m:sub>
                            </m:sSub>
                          </m:den>
                        </m:f>
                      </m:oMath>
                    </m:oMathPara>
                  </a14:m>
                  <a:endParaRPr kumimoji="0" lang="en-GB" sz="1800" b="0" i="0" u="none" strike="noStrike" kern="0" cap="none" spc="0" normalizeH="0" baseline="0" noProof="0" dirty="0" smtClean="0">
                    <a:ln>
                      <a:noFill/>
                    </a:ln>
                    <a:solidFill>
                      <a:schemeClr val="accent1">
                        <a:lumMod val="50000"/>
                      </a:schemeClr>
                    </a:solidFill>
                    <a:effectLst/>
                    <a:uLnTx/>
                    <a:uFillTx/>
                  </a:endParaRPr>
                </a:p>
              </p:txBody>
            </p:sp>
          </mc:Choice>
          <mc:Fallback xmlns="">
            <p:sp>
              <p:nvSpPr>
                <p:cNvPr id="8" name="Obdélník 7"/>
                <p:cNvSpPr>
                  <a:spLocks noRot="1" noChangeAspect="1" noMove="1" noResize="1" noEditPoints="1" noAdjustHandles="1" noChangeArrowheads="1" noChangeShapeType="1" noTextEdit="1"/>
                </p:cNvSpPr>
                <p:nvPr/>
              </p:nvSpPr>
              <p:spPr>
                <a:xfrm>
                  <a:off x="486594" y="4331093"/>
                  <a:ext cx="2992165" cy="1243289"/>
                </a:xfrm>
                <a:prstGeom prst="rect">
                  <a:avLst/>
                </a:prstGeom>
                <a:blipFill rotWithShape="1">
                  <a:blip r:embed="rId4"/>
                  <a:stretch>
                    <a:fillRect/>
                  </a:stretch>
                </a:blipFill>
              </p:spPr>
              <p:txBody>
                <a:bodyPr/>
                <a:lstStyle/>
                <a:p>
                  <a:r>
                    <a:rPr lang="en-GB">
                      <a:noFill/>
                    </a:rPr>
                    <a:t> </a:t>
                  </a:r>
                </a:p>
              </p:txBody>
            </p:sp>
          </mc:Fallback>
        </mc:AlternateContent>
      </p:grpSp>
      <p:grpSp>
        <p:nvGrpSpPr>
          <p:cNvPr id="31" name="Skupina 30"/>
          <p:cNvGrpSpPr/>
          <p:nvPr/>
        </p:nvGrpSpPr>
        <p:grpSpPr>
          <a:xfrm>
            <a:off x="4527248" y="3892673"/>
            <a:ext cx="3429128" cy="1958845"/>
            <a:chOff x="382415" y="3759423"/>
            <a:chExt cx="3429128" cy="1958845"/>
          </a:xfrm>
        </p:grpSpPr>
        <p:sp>
          <p:nvSpPr>
            <p:cNvPr id="32" name="Text Box 6"/>
            <p:cNvSpPr txBox="1">
              <a:spLocks noChangeArrowheads="1"/>
            </p:cNvSpPr>
            <p:nvPr/>
          </p:nvSpPr>
          <p:spPr bwMode="auto">
            <a:xfrm>
              <a:off x="382415" y="3759423"/>
              <a:ext cx="26720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1" hangingPunct="1">
                <a:defRPr sz="2400">
                  <a:solidFill>
                    <a:schemeClr val="tx1">
                      <a:lumMod val="75000"/>
                      <a:lumOff val="25000"/>
                    </a:schemeClr>
                  </a:solidFill>
                  <a:latin typeface="+mn-lt"/>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cs-CZ" sz="2800" dirty="0" smtClean="0"/>
                <a:t>Ampérův </a:t>
              </a:r>
              <a:r>
                <a:rPr lang="cs-CZ" sz="2800" dirty="0"/>
                <a:t>zákon </a:t>
              </a:r>
            </a:p>
          </p:txBody>
        </p:sp>
        <mc:AlternateContent xmlns:mc="http://schemas.openxmlformats.org/markup-compatibility/2006" xmlns:a14="http://schemas.microsoft.com/office/drawing/2010/main">
          <mc:Choice Requires="a14">
            <p:sp>
              <p:nvSpPr>
                <p:cNvPr id="33" name="Obdélník 32"/>
                <p:cNvSpPr/>
                <p:nvPr/>
              </p:nvSpPr>
              <p:spPr>
                <a:xfrm>
                  <a:off x="486594" y="4331093"/>
                  <a:ext cx="3324949" cy="1387175"/>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kumimoji="0" lang="cs-CZ" sz="3600" b="0" i="1" u="none" strike="noStrike" kern="0" cap="none" spc="0" normalizeH="0" baseline="0" noProof="0" smtClean="0">
                                <a:ln>
                                  <a:noFill/>
                                </a:ln>
                                <a:solidFill>
                                  <a:srgbClr val="C00000"/>
                                </a:solidFill>
                                <a:effectLst/>
                                <a:uLnTx/>
                                <a:uFillTx/>
                                <a:latin typeface="Cambria Math"/>
                                <a:ea typeface="Cambria Math"/>
                              </a:rPr>
                            </m:ctrlPr>
                          </m:naryPr>
                          <m:sub>
                            <m:r>
                              <m:rPr>
                                <m:brk m:alnAt="23"/>
                              </m:rPr>
                              <a:rPr kumimoji="0" lang="cs-CZ" sz="3600" b="0" i="1" u="none" strike="noStrike" kern="0" cap="none" spc="0" normalizeH="0" baseline="0" noProof="0" smtClean="0">
                                <a:ln>
                                  <a:noFill/>
                                </a:ln>
                                <a:solidFill>
                                  <a:srgbClr val="C00000"/>
                                </a:solidFill>
                                <a:effectLst/>
                                <a:uLnTx/>
                                <a:uFillTx/>
                                <a:latin typeface="Cambria Math"/>
                                <a:ea typeface="Cambria Math"/>
                              </a:rPr>
                              <m:t>𝐶</m:t>
                            </m:r>
                          </m:sub>
                          <m:sup/>
                          <m:e>
                            <m:acc>
                              <m:accPr>
                                <m:chr m:val="⃗"/>
                                <m:ctrlPr>
                                  <a:rPr lang="cs-CZ" sz="3600" i="1" kern="0">
                                    <a:solidFill>
                                      <a:srgbClr val="C00000"/>
                                    </a:solidFill>
                                    <a:latin typeface="Cambria Math"/>
                                    <a:ea typeface="Cambria Math"/>
                                  </a:rPr>
                                </m:ctrlPr>
                              </m:accPr>
                              <m:e>
                                <m:r>
                                  <a:rPr lang="cs-CZ" sz="3600" i="1" kern="0">
                                    <a:solidFill>
                                      <a:srgbClr val="C00000"/>
                                    </a:solidFill>
                                    <a:latin typeface="Cambria Math"/>
                                    <a:ea typeface="Cambria Math"/>
                                  </a:rPr>
                                  <m:t>𝐵</m:t>
                                </m:r>
                              </m:e>
                            </m:acc>
                            <m:r>
                              <a:rPr lang="cs-CZ" sz="3600" i="1" kern="0">
                                <a:solidFill>
                                  <a:srgbClr val="C00000"/>
                                </a:solidFill>
                                <a:latin typeface="Cambria Math"/>
                                <a:ea typeface="Cambria Math"/>
                              </a:rPr>
                              <m:t>∙</m:t>
                            </m:r>
                            <m:r>
                              <m:rPr>
                                <m:nor/>
                              </m:rPr>
                              <a:rPr lang="cs-CZ" sz="3600" kern="0">
                                <a:solidFill>
                                  <a:srgbClr val="C00000"/>
                                </a:solidFill>
                                <a:latin typeface="Cambria Math"/>
                                <a:ea typeface="Cambria Math"/>
                              </a:rPr>
                              <m:t>d</m:t>
                            </m:r>
                            <m:acc>
                              <m:accPr>
                                <m:chr m:val="⃗"/>
                                <m:ctrlPr>
                                  <a:rPr lang="el-GR" sz="3600" i="1" kern="0">
                                    <a:solidFill>
                                      <a:srgbClr val="C00000"/>
                                    </a:solidFill>
                                    <a:latin typeface="Cambria Math"/>
                                    <a:ea typeface="Cambria Math"/>
                                  </a:rPr>
                                </m:ctrlPr>
                              </m:accPr>
                              <m:e>
                                <m:r>
                                  <a:rPr lang="cs-CZ" sz="3600" i="1" kern="0">
                                    <a:solidFill>
                                      <a:srgbClr val="C00000"/>
                                    </a:solidFill>
                                    <a:latin typeface="Cambria Math"/>
                                    <a:ea typeface="Cambria Math"/>
                                  </a:rPr>
                                  <m:t>𝑠</m:t>
                                </m:r>
                              </m:e>
                            </m:acc>
                          </m:e>
                        </m:nary>
                        <m:r>
                          <a:rPr kumimoji="0" lang="cs-CZ" sz="3600" b="0" i="1" u="none" strike="noStrike" kern="0" cap="none" spc="0" normalizeH="0" baseline="0" noProof="0" smtClean="0">
                            <a:ln>
                              <a:noFill/>
                            </a:ln>
                            <a:solidFill>
                              <a:srgbClr val="C00000"/>
                            </a:solidFill>
                            <a:effectLst/>
                            <a:uLnTx/>
                            <a:uFillTx/>
                            <a:latin typeface="Cambria Math"/>
                            <a:ea typeface="Cambria Math"/>
                          </a:rPr>
                          <m:t>=</m:t>
                        </m:r>
                        <m:sSub>
                          <m:sSubPr>
                            <m:ctrlPr>
                              <a:rPr lang="cs-CZ" sz="3600" i="1" kern="0">
                                <a:solidFill>
                                  <a:srgbClr val="C00000"/>
                                </a:solidFill>
                                <a:latin typeface="Cambria Math"/>
                                <a:ea typeface="Cambria Math"/>
                              </a:rPr>
                            </m:ctrlPr>
                          </m:sSubPr>
                          <m:e>
                            <m:r>
                              <a:rPr lang="cs-CZ" sz="3600" i="1" kern="0" smtClean="0">
                                <a:solidFill>
                                  <a:srgbClr val="C00000"/>
                                </a:solidFill>
                                <a:latin typeface="Cambria Math"/>
                                <a:ea typeface="Cambria Math"/>
                              </a:rPr>
                              <m:t>𝜇</m:t>
                            </m:r>
                          </m:e>
                          <m:sub>
                            <m:r>
                              <a:rPr lang="cs-CZ" sz="3600" i="1" kern="0">
                                <a:solidFill>
                                  <a:srgbClr val="C00000"/>
                                </a:solidFill>
                                <a:latin typeface="Cambria Math"/>
                                <a:ea typeface="Cambria Math"/>
                              </a:rPr>
                              <m:t>0</m:t>
                            </m:r>
                          </m:sub>
                        </m:sSub>
                        <m:r>
                          <a:rPr lang="cs-CZ" sz="3600" b="0" i="1" kern="0" smtClean="0">
                            <a:solidFill>
                              <a:srgbClr val="C00000"/>
                            </a:solidFill>
                            <a:latin typeface="Cambria Math"/>
                            <a:ea typeface="Cambria Math"/>
                          </a:rPr>
                          <m:t>𝐼</m:t>
                        </m:r>
                      </m:oMath>
                    </m:oMathPara>
                  </a14:m>
                  <a:endParaRPr kumimoji="0" lang="en-GB" sz="2000" b="0" i="0" u="none" strike="noStrike" kern="0" cap="none" spc="0" normalizeH="0" baseline="0" noProof="0" dirty="0" smtClean="0">
                    <a:ln>
                      <a:noFill/>
                    </a:ln>
                    <a:solidFill>
                      <a:srgbClr val="C00000"/>
                    </a:solidFill>
                    <a:effectLst/>
                    <a:uLnTx/>
                    <a:uFillTx/>
                  </a:endParaRPr>
                </a:p>
              </p:txBody>
            </p:sp>
          </mc:Choice>
          <mc:Fallback xmlns="">
            <p:sp>
              <p:nvSpPr>
                <p:cNvPr id="33" name="Obdélník 32"/>
                <p:cNvSpPr>
                  <a:spLocks noRot="1" noChangeAspect="1" noMove="1" noResize="1" noEditPoints="1" noAdjustHandles="1" noChangeArrowheads="1" noChangeShapeType="1" noTextEdit="1"/>
                </p:cNvSpPr>
                <p:nvPr/>
              </p:nvSpPr>
              <p:spPr>
                <a:xfrm>
                  <a:off x="486594" y="4331093"/>
                  <a:ext cx="3324949" cy="1387175"/>
                </a:xfrm>
                <a:prstGeom prst="rect">
                  <a:avLst/>
                </a:prstGeom>
                <a:blipFill rotWithShape="1">
                  <a:blip r:embed="rId5"/>
                  <a:stretch>
                    <a:fillRect/>
                  </a:stretch>
                </a:blipFill>
              </p:spPr>
              <p:txBody>
                <a:bodyPr/>
                <a:lstStyle/>
                <a:p>
                  <a:r>
                    <a:rPr lang="en-GB">
                      <a:noFill/>
                    </a:rPr>
                    <a:t> </a:t>
                  </a:r>
                </a:p>
              </p:txBody>
            </p:sp>
          </mc:Fallback>
        </mc:AlternateContent>
      </p:grpSp>
      <p:pic>
        <p:nvPicPr>
          <p:cNvPr id="34" name="Picture 5" descr="E:\VaV\Publikace_nase\Rozdelane\logo_cz_noblTrans.png"/>
          <p:cNvPicPr>
            <a:picLocks noChangeAspect="1" noChangeArrowheads="1"/>
          </p:cNvPicPr>
          <p:nvPr/>
        </p:nvPicPr>
        <p:blipFill>
          <a:blip r:embed="rId6"/>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up)">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576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57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autoUpdateAnimBg="0"/>
      <p:bldP spid="71693" grpId="0" autoUpdateAnimBg="0"/>
      <p:bldP spid="157696" grpId="0" autoUpdateAnimBg="0"/>
      <p:bldP spid="157697"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8063"/>
            <a:ext cx="4337720" cy="2259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887" y="836712"/>
            <a:ext cx="2685553" cy="278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Line 7"/>
          <p:cNvSpPr>
            <a:spLocks noChangeShapeType="1"/>
          </p:cNvSpPr>
          <p:nvPr/>
        </p:nvSpPr>
        <p:spPr bwMode="auto">
          <a:xfrm flipV="1">
            <a:off x="3287266" y="4114800"/>
            <a:ext cx="438150" cy="8382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2712" name="Line 8"/>
          <p:cNvSpPr>
            <a:spLocks noChangeShapeType="1"/>
          </p:cNvSpPr>
          <p:nvPr/>
        </p:nvSpPr>
        <p:spPr bwMode="auto">
          <a:xfrm flipH="1" flipV="1">
            <a:off x="6221524" y="4114800"/>
            <a:ext cx="726740" cy="10668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2" name="Obdélník 1"/>
              <p:cNvSpPr/>
              <p:nvPr/>
            </p:nvSpPr>
            <p:spPr>
              <a:xfrm>
                <a:off x="2232248" y="2780928"/>
                <a:ext cx="4572000" cy="1674882"/>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lang="cs-CZ" sz="4400" i="1" kern="0" smtClean="0">
                              <a:solidFill>
                                <a:schemeClr val="tx1">
                                  <a:lumMod val="75000"/>
                                  <a:lumOff val="25000"/>
                                </a:schemeClr>
                              </a:solidFill>
                              <a:latin typeface="Cambria Math"/>
                              <a:ea typeface="Cambria Math"/>
                            </a:rPr>
                          </m:ctrlPr>
                        </m:naryPr>
                        <m:sub>
                          <m:r>
                            <m:rPr>
                              <m:brk m:alnAt="23"/>
                            </m:rPr>
                            <a:rPr lang="cs-CZ" sz="4400" i="1" kern="0">
                              <a:solidFill>
                                <a:schemeClr val="tx1">
                                  <a:lumMod val="75000"/>
                                  <a:lumOff val="25000"/>
                                </a:schemeClr>
                              </a:solidFill>
                              <a:latin typeface="Cambria Math"/>
                              <a:ea typeface="Cambria Math"/>
                            </a:rPr>
                            <m:t>𝐶</m:t>
                          </m:r>
                        </m:sub>
                        <m:sup/>
                        <m:e>
                          <m:acc>
                            <m:accPr>
                              <m:chr m:val="⃗"/>
                              <m:ctrlPr>
                                <a:rPr lang="cs-CZ" sz="4400" i="1" kern="0">
                                  <a:solidFill>
                                    <a:schemeClr val="tx1">
                                      <a:lumMod val="75000"/>
                                      <a:lumOff val="25000"/>
                                    </a:schemeClr>
                                  </a:solidFill>
                                  <a:latin typeface="Cambria Math"/>
                                  <a:ea typeface="Cambria Math"/>
                                </a:rPr>
                              </m:ctrlPr>
                            </m:accPr>
                            <m:e>
                              <m:r>
                                <a:rPr lang="cs-CZ" sz="4400" i="1" kern="0">
                                  <a:solidFill>
                                    <a:schemeClr val="tx1">
                                      <a:lumMod val="75000"/>
                                      <a:lumOff val="25000"/>
                                    </a:schemeClr>
                                  </a:solidFill>
                                  <a:latin typeface="Cambria Math"/>
                                  <a:ea typeface="Cambria Math"/>
                                </a:rPr>
                                <m:t>𝐵</m:t>
                              </m:r>
                            </m:e>
                          </m:acc>
                          <m:r>
                            <a:rPr lang="cs-CZ" sz="4400" i="1" kern="0">
                              <a:solidFill>
                                <a:schemeClr val="tx1">
                                  <a:lumMod val="75000"/>
                                  <a:lumOff val="25000"/>
                                </a:schemeClr>
                              </a:solidFill>
                              <a:latin typeface="Cambria Math"/>
                              <a:ea typeface="Cambria Math"/>
                            </a:rPr>
                            <m:t>∙</m:t>
                          </m:r>
                          <m:r>
                            <m:rPr>
                              <m:nor/>
                            </m:rPr>
                            <a:rPr lang="cs-CZ" sz="4400" kern="0">
                              <a:solidFill>
                                <a:schemeClr val="tx1">
                                  <a:lumMod val="75000"/>
                                  <a:lumOff val="25000"/>
                                </a:schemeClr>
                              </a:solidFill>
                              <a:latin typeface="Cambria Math"/>
                              <a:ea typeface="Cambria Math"/>
                            </a:rPr>
                            <m:t>d</m:t>
                          </m:r>
                          <m:acc>
                            <m:accPr>
                              <m:chr m:val="⃗"/>
                              <m:ctrlPr>
                                <a:rPr lang="el-GR" sz="4400" i="1" kern="0">
                                  <a:solidFill>
                                    <a:schemeClr val="tx1">
                                      <a:lumMod val="75000"/>
                                      <a:lumOff val="25000"/>
                                    </a:schemeClr>
                                  </a:solidFill>
                                  <a:latin typeface="Cambria Math"/>
                                  <a:ea typeface="Cambria Math"/>
                                </a:rPr>
                              </m:ctrlPr>
                            </m:accPr>
                            <m:e>
                              <m:r>
                                <a:rPr lang="cs-CZ" sz="4400" i="1" kern="0">
                                  <a:solidFill>
                                    <a:schemeClr val="tx1">
                                      <a:lumMod val="75000"/>
                                      <a:lumOff val="25000"/>
                                    </a:schemeClr>
                                  </a:solidFill>
                                  <a:latin typeface="Cambria Math"/>
                                  <a:ea typeface="Cambria Math"/>
                                </a:rPr>
                                <m:t>𝑠</m:t>
                              </m:r>
                            </m:e>
                          </m:acc>
                        </m:e>
                      </m:nary>
                      <m:r>
                        <a:rPr lang="cs-CZ" sz="4400" i="1" kern="0">
                          <a:solidFill>
                            <a:schemeClr val="tx1">
                              <a:lumMod val="75000"/>
                              <a:lumOff val="25000"/>
                            </a:schemeClr>
                          </a:solidFill>
                          <a:latin typeface="Cambria Math"/>
                          <a:ea typeface="Cambria Math"/>
                        </a:rPr>
                        <m:t>=</m:t>
                      </m:r>
                      <m:sSub>
                        <m:sSubPr>
                          <m:ctrlPr>
                            <a:rPr lang="cs-CZ" sz="4400" i="1" kern="0">
                              <a:solidFill>
                                <a:schemeClr val="tx1">
                                  <a:lumMod val="75000"/>
                                  <a:lumOff val="25000"/>
                                </a:schemeClr>
                              </a:solidFill>
                              <a:latin typeface="Cambria Math"/>
                              <a:ea typeface="Cambria Math"/>
                            </a:rPr>
                          </m:ctrlPr>
                        </m:sSubPr>
                        <m:e>
                          <m:r>
                            <a:rPr lang="cs-CZ" sz="4400" i="1" kern="0" smtClean="0">
                              <a:solidFill>
                                <a:schemeClr val="tx1">
                                  <a:lumMod val="75000"/>
                                  <a:lumOff val="25000"/>
                                </a:schemeClr>
                              </a:solidFill>
                              <a:latin typeface="Cambria Math"/>
                              <a:ea typeface="Cambria Math"/>
                            </a:rPr>
                            <m:t>𝜇</m:t>
                          </m:r>
                        </m:e>
                        <m:sub>
                          <m:r>
                            <a:rPr lang="cs-CZ" sz="4400" i="1" kern="0">
                              <a:solidFill>
                                <a:schemeClr val="tx1">
                                  <a:lumMod val="75000"/>
                                  <a:lumOff val="25000"/>
                                </a:schemeClr>
                              </a:solidFill>
                              <a:latin typeface="Cambria Math"/>
                              <a:ea typeface="Cambria Math"/>
                            </a:rPr>
                            <m:t>0</m:t>
                          </m:r>
                        </m:sub>
                      </m:sSub>
                      <m:sSub>
                        <m:sSubPr>
                          <m:ctrlPr>
                            <a:rPr lang="cs-CZ" sz="4400" i="1" kern="0" smtClean="0">
                              <a:solidFill>
                                <a:schemeClr val="tx1">
                                  <a:lumMod val="75000"/>
                                  <a:lumOff val="25000"/>
                                </a:schemeClr>
                              </a:solidFill>
                              <a:latin typeface="Cambria Math"/>
                              <a:ea typeface="Cambria Math"/>
                            </a:rPr>
                          </m:ctrlPr>
                        </m:sSubPr>
                        <m:e>
                          <m:r>
                            <a:rPr lang="cs-CZ" sz="4400" b="0" i="1" kern="0" smtClean="0">
                              <a:solidFill>
                                <a:schemeClr val="tx1">
                                  <a:lumMod val="75000"/>
                                  <a:lumOff val="25000"/>
                                </a:schemeClr>
                              </a:solidFill>
                              <a:latin typeface="Cambria Math"/>
                              <a:ea typeface="Cambria Math"/>
                            </a:rPr>
                            <m:t>𝐼</m:t>
                          </m:r>
                        </m:e>
                        <m:sub>
                          <m:r>
                            <a:rPr lang="cs-CZ" sz="4400" b="0" i="1" kern="0" smtClean="0">
                              <a:solidFill>
                                <a:schemeClr val="tx1">
                                  <a:lumMod val="75000"/>
                                  <a:lumOff val="25000"/>
                                </a:schemeClr>
                              </a:solidFill>
                              <a:latin typeface="Cambria Math"/>
                              <a:ea typeface="Cambria Math"/>
                            </a:rPr>
                            <m:t>𝑐</m:t>
                          </m:r>
                        </m:sub>
                      </m:sSub>
                    </m:oMath>
                  </m:oMathPara>
                </a14:m>
                <a:endParaRPr lang="en-GB" sz="2800" kern="0" dirty="0">
                  <a:solidFill>
                    <a:schemeClr val="tx1">
                      <a:lumMod val="75000"/>
                      <a:lumOff val="25000"/>
                    </a:schemeClr>
                  </a:solidFill>
                </a:endParaRPr>
              </a:p>
            </p:txBody>
          </p:sp>
        </mc:Choice>
        <mc:Fallback xmlns="">
          <p:sp>
            <p:nvSpPr>
              <p:cNvPr id="2" name="Obdélník 1"/>
              <p:cNvSpPr>
                <a:spLocks noRot="1" noChangeAspect="1" noMove="1" noResize="1" noEditPoints="1" noAdjustHandles="1" noChangeArrowheads="1" noChangeShapeType="1" noTextEdit="1"/>
              </p:cNvSpPr>
              <p:nvPr/>
            </p:nvSpPr>
            <p:spPr>
              <a:xfrm>
                <a:off x="2232248" y="2780928"/>
                <a:ext cx="4572000" cy="1674882"/>
              </a:xfrm>
              <a:prstGeom prst="rect">
                <a:avLst/>
              </a:prstGeom>
              <a:blipFill rotWithShape="1">
                <a:blip r:embed="rId4"/>
                <a:stretch>
                  <a:fillRect/>
                </a:stretch>
              </a:blipFill>
            </p:spPr>
            <p:txBody>
              <a:bodyPr/>
              <a:lstStyle/>
              <a:p>
                <a:r>
                  <a:rPr lang="en-GB">
                    <a:noFill/>
                  </a:rPr>
                  <a:t> </a:t>
                </a:r>
              </a:p>
            </p:txBody>
          </p:sp>
        </mc:Fallback>
      </mc:AlternateContent>
      <p:sp>
        <p:nvSpPr>
          <p:cNvPr id="3" name="Nadpis 2"/>
          <p:cNvSpPr>
            <a:spLocks noGrp="1"/>
          </p:cNvSpPr>
          <p:nvPr>
            <p:ph type="title"/>
          </p:nvPr>
        </p:nvSpPr>
        <p:spPr>
          <a:xfrm>
            <a:off x="457200" y="-27384"/>
            <a:ext cx="8229600" cy="1143000"/>
          </a:xfrm>
        </p:spPr>
        <p:txBody>
          <a:bodyPr/>
          <a:lstStyle/>
          <a:p>
            <a:pPr algn="l"/>
            <a:r>
              <a:rPr lang="cs-CZ" dirty="0" smtClean="0"/>
              <a:t>výpočet podle Ampérova zákona</a:t>
            </a:r>
            <a:endParaRPr lang="en-GB" dirty="0"/>
          </a:p>
        </p:txBody>
      </p:sp>
      <p:pic>
        <p:nvPicPr>
          <p:cNvPr id="72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9416" y="5181600"/>
            <a:ext cx="2667000" cy="7191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270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08" y="4953000"/>
            <a:ext cx="4114800" cy="117475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727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72707"/>
                                        </p:tgtEl>
                                        <p:attrNameLst>
                                          <p:attrName>style.visibility</p:attrName>
                                        </p:attrNameLst>
                                      </p:cBhvr>
                                      <p:to>
                                        <p:strVal val="visible"/>
                                      </p:to>
                                    </p:se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72711"/>
                                        </p:tgtEl>
                                        <p:attrNameLst>
                                          <p:attrName>style.visibility</p:attrName>
                                        </p:attrNameLst>
                                      </p:cBhvr>
                                      <p:to>
                                        <p:strVal val="visible"/>
                                      </p:to>
                                    </p:set>
                                    <p:animEffect transition="in" filter="wipe(down)">
                                      <p:cBhvr>
                                        <p:cTn id="19" dur="500"/>
                                        <p:tgtEl>
                                          <p:spTgt spid="727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7270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72708"/>
                                        </p:tgtEl>
                                        <p:attrNameLst>
                                          <p:attrName>style.visibility</p:attrName>
                                        </p:attrNameLst>
                                      </p:cBhvr>
                                      <p:to>
                                        <p:strVal val="visible"/>
                                      </p:to>
                                    </p:se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72712"/>
                                        </p:tgtEl>
                                        <p:attrNameLst>
                                          <p:attrName>style.visibility</p:attrName>
                                        </p:attrNameLst>
                                      </p:cBhvr>
                                      <p:to>
                                        <p:strVal val="visible"/>
                                      </p:to>
                                    </p:set>
                                    <p:animEffect transition="in" filter="wipe(down)">
                                      <p:cBhvr>
                                        <p:cTn id="31" dur="500"/>
                                        <p:tgtEl>
                                          <p:spTgt spid="7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animBg="1"/>
      <p:bldP spid="72712" grpId="0" animBg="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954088"/>
            <a:ext cx="73247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2776"/>
            <a:ext cx="55626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944" y="3113807"/>
            <a:ext cx="243840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1932707"/>
            <a:ext cx="1371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344" y="1916832"/>
            <a:ext cx="9144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Line 7"/>
          <p:cNvSpPr>
            <a:spLocks noChangeShapeType="1"/>
          </p:cNvSpPr>
          <p:nvPr/>
        </p:nvSpPr>
        <p:spPr bwMode="auto">
          <a:xfrm>
            <a:off x="6630144" y="2656607"/>
            <a:ext cx="228600" cy="685800"/>
          </a:xfrm>
          <a:prstGeom prst="line">
            <a:avLst/>
          </a:prstGeom>
          <a:noFill/>
          <a:ln w="38100">
            <a:solidFill>
              <a:srgbClr val="CC66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5784" name="Line 8"/>
          <p:cNvSpPr>
            <a:spLocks noChangeShapeType="1"/>
          </p:cNvSpPr>
          <p:nvPr/>
        </p:nvSpPr>
        <p:spPr bwMode="auto">
          <a:xfrm flipH="1">
            <a:off x="8077944" y="2656607"/>
            <a:ext cx="304800" cy="685800"/>
          </a:xfrm>
          <a:prstGeom prst="line">
            <a:avLst/>
          </a:prstGeom>
          <a:noFill/>
          <a:ln w="38100">
            <a:solidFill>
              <a:srgbClr val="CC66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5785" name="AutoShape 9"/>
          <p:cNvSpPr>
            <a:spLocks noChangeArrowheads="1"/>
          </p:cNvSpPr>
          <p:nvPr/>
        </p:nvSpPr>
        <p:spPr bwMode="auto">
          <a:xfrm>
            <a:off x="7239744" y="3875807"/>
            <a:ext cx="381000" cy="685800"/>
          </a:xfrm>
          <a:prstGeom prst="downArrow">
            <a:avLst>
              <a:gd name="adj1" fmla="val 50000"/>
              <a:gd name="adj2" fmla="val 45000"/>
            </a:avLst>
          </a:prstGeom>
          <a:solidFill>
            <a:srgbClr val="FF0000"/>
          </a:solidFill>
          <a:ln w="9525">
            <a:solidFill>
              <a:srgbClr val="FF0000"/>
            </a:solidFill>
            <a:miter lim="800000"/>
            <a:headEnd/>
            <a:tailEnd/>
          </a:ln>
        </p:spPr>
        <p:txBody>
          <a:bodyPr wrap="none" anchor="ctr"/>
          <a:lstStyle/>
          <a:p>
            <a:endParaRPr lang="cs-CZ"/>
          </a:p>
        </p:txBody>
      </p:sp>
      <p:pic>
        <p:nvPicPr>
          <p:cNvPr id="7578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944" y="4561607"/>
            <a:ext cx="17526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smtClean="0"/>
              <a:t>dlouhý přímý vodič – pole vně</a:t>
            </a:r>
            <a:endParaRPr lang="en-GB" dirty="0"/>
          </a:p>
        </p:txBody>
      </p:sp>
      <p:pic>
        <p:nvPicPr>
          <p:cNvPr id="12"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57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5781"/>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5783"/>
                                        </p:tgtEl>
                                        <p:attrNameLst>
                                          <p:attrName>style.visibility</p:attrName>
                                        </p:attrNameLst>
                                      </p:cBhvr>
                                      <p:to>
                                        <p:strVal val="visible"/>
                                      </p:to>
                                    </p:set>
                                    <p:animEffect transition="in" filter="wipe(up)">
                                      <p:cBhvr>
                                        <p:cTn id="14" dur="500"/>
                                        <p:tgtEl>
                                          <p:spTgt spid="757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5782"/>
                                        </p:tgtEl>
                                        <p:attrNameLst>
                                          <p:attrName>style.visibility</p:attrName>
                                        </p:attrNameLst>
                                      </p:cBhvr>
                                      <p:to>
                                        <p:strVal val="visible"/>
                                      </p:to>
                                    </p:set>
                                  </p:childTnLst>
                                </p:cTn>
                              </p:par>
                            </p:childTnLst>
                          </p:cTn>
                        </p:par>
                        <p:par>
                          <p:cTn id="19" fill="hold" nodeType="afterGroup">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75784"/>
                                        </p:tgtEl>
                                        <p:attrNameLst>
                                          <p:attrName>style.visibility</p:attrName>
                                        </p:attrNameLst>
                                      </p:cBhvr>
                                      <p:to>
                                        <p:strVal val="visible"/>
                                      </p:to>
                                    </p:set>
                                    <p:animEffect transition="in" filter="wipe(up)">
                                      <p:cBhvr>
                                        <p:cTn id="22" dur="500"/>
                                        <p:tgtEl>
                                          <p:spTgt spid="7578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5785"/>
                                        </p:tgtEl>
                                        <p:attrNameLst>
                                          <p:attrName>style.visibility</p:attrName>
                                        </p:attrNameLst>
                                      </p:cBhvr>
                                      <p:to>
                                        <p:strVal val="visible"/>
                                      </p:to>
                                    </p:set>
                                    <p:animEffect transition="in" filter="wipe(up)">
                                      <p:cBhvr>
                                        <p:cTn id="27" dur="500"/>
                                        <p:tgtEl>
                                          <p:spTgt spid="75785"/>
                                        </p:tgtEl>
                                      </p:cBhvr>
                                    </p:animEffect>
                                  </p:childTnLst>
                                </p:cTn>
                              </p:par>
                            </p:childTnLst>
                          </p:cTn>
                        </p:par>
                        <p:par>
                          <p:cTn id="28" fill="hold" nodeType="afterGroup">
                            <p:stCondLst>
                              <p:cond delay="500"/>
                            </p:stCondLst>
                            <p:childTnLst>
                              <p:par>
                                <p:cTn id="29" presetID="9" presetClass="entr" presetSubtype="0" fill="hold" nodeType="afterEffect">
                                  <p:stCondLst>
                                    <p:cond delay="0"/>
                                  </p:stCondLst>
                                  <p:childTnLst>
                                    <p:set>
                                      <p:cBhvr>
                                        <p:cTn id="30" dur="1" fill="hold">
                                          <p:stCondLst>
                                            <p:cond delay="0"/>
                                          </p:stCondLst>
                                        </p:cTn>
                                        <p:tgtEl>
                                          <p:spTgt spid="75786"/>
                                        </p:tgtEl>
                                        <p:attrNameLst>
                                          <p:attrName>style.visibility</p:attrName>
                                        </p:attrNameLst>
                                      </p:cBhvr>
                                      <p:to>
                                        <p:strVal val="visible"/>
                                      </p:to>
                                    </p:set>
                                    <p:animEffect transition="in" filter="dissolve">
                                      <p:cBhvr>
                                        <p:cTn id="31" dur="500"/>
                                        <p:tgtEl>
                                          <p:spTgt spid="75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3" grpId="0" animBg="1"/>
      <p:bldP spid="75784" grpId="0" animBg="1"/>
      <p:bldP spid="7578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84784"/>
            <a:ext cx="5257800"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6704" y="3013100"/>
            <a:ext cx="27432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793900"/>
            <a:ext cx="13716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Line 6"/>
          <p:cNvSpPr>
            <a:spLocks noChangeShapeType="1"/>
          </p:cNvSpPr>
          <p:nvPr/>
        </p:nvSpPr>
        <p:spPr bwMode="auto">
          <a:xfrm>
            <a:off x="6193904" y="2441600"/>
            <a:ext cx="228600" cy="685800"/>
          </a:xfrm>
          <a:prstGeom prst="line">
            <a:avLst/>
          </a:prstGeom>
          <a:noFill/>
          <a:ln w="38100">
            <a:solidFill>
              <a:srgbClr val="CC66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768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8304" y="1628800"/>
            <a:ext cx="16764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Line 8"/>
          <p:cNvSpPr>
            <a:spLocks noChangeShapeType="1"/>
          </p:cNvSpPr>
          <p:nvPr/>
        </p:nvSpPr>
        <p:spPr bwMode="auto">
          <a:xfrm flipH="1">
            <a:off x="7870304" y="2441600"/>
            <a:ext cx="76200" cy="800100"/>
          </a:xfrm>
          <a:prstGeom prst="line">
            <a:avLst/>
          </a:prstGeom>
          <a:noFill/>
          <a:ln w="38100">
            <a:solidFill>
              <a:srgbClr val="CC66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6809" name="AutoShape 9"/>
          <p:cNvSpPr>
            <a:spLocks noChangeArrowheads="1"/>
          </p:cNvSpPr>
          <p:nvPr/>
        </p:nvSpPr>
        <p:spPr bwMode="auto">
          <a:xfrm>
            <a:off x="7032104" y="4003700"/>
            <a:ext cx="381000" cy="685800"/>
          </a:xfrm>
          <a:prstGeom prst="downArrow">
            <a:avLst>
              <a:gd name="adj1" fmla="val 50000"/>
              <a:gd name="adj2" fmla="val 45000"/>
            </a:avLst>
          </a:prstGeom>
          <a:solidFill>
            <a:srgbClr val="FF0000"/>
          </a:solidFill>
          <a:ln w="9525">
            <a:solidFill>
              <a:srgbClr val="FF0000"/>
            </a:solidFill>
            <a:miter lim="800000"/>
            <a:headEnd/>
            <a:tailEnd/>
          </a:ln>
        </p:spPr>
        <p:txBody>
          <a:bodyPr wrap="none" anchor="ctr"/>
          <a:lstStyle/>
          <a:p>
            <a:endParaRPr lang="cs-CZ"/>
          </a:p>
        </p:txBody>
      </p:sp>
      <p:pic>
        <p:nvPicPr>
          <p:cNvPr id="7681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7704" y="4689500"/>
            <a:ext cx="22098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lstStyle/>
          <a:p>
            <a:pPr algn="l"/>
            <a:r>
              <a:rPr lang="cs-CZ" dirty="0"/>
              <a:t>dlouhý přímý vodič – </a:t>
            </a:r>
            <a:r>
              <a:rPr lang="cs-CZ" dirty="0" smtClean="0"/>
              <a:t>pole uvnitř</a:t>
            </a:r>
            <a:endParaRPr lang="en-GB" dirty="0"/>
          </a:p>
        </p:txBody>
      </p:sp>
      <p:pic>
        <p:nvPicPr>
          <p:cNvPr id="12" name="Picture 5" descr="E:\VaV\Publikace_nase\Rozdelane\logo_cz_noblTrans.png"/>
          <p:cNvPicPr>
            <a:picLocks noChangeAspect="1" noChangeArrowheads="1"/>
          </p:cNvPicPr>
          <p:nvPr/>
        </p:nvPicPr>
        <p:blipFill>
          <a:blip r:embed="rId7"/>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68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6805"/>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6806"/>
                                        </p:tgtEl>
                                        <p:attrNameLst>
                                          <p:attrName>style.visibility</p:attrName>
                                        </p:attrNameLst>
                                      </p:cBhvr>
                                      <p:to>
                                        <p:strVal val="visible"/>
                                      </p:to>
                                    </p:set>
                                    <p:animEffect transition="in" filter="wipe(up)">
                                      <p:cBhvr>
                                        <p:cTn id="14" dur="500"/>
                                        <p:tgtEl>
                                          <p:spTgt spid="7680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6807"/>
                                        </p:tgtEl>
                                        <p:attrNameLst>
                                          <p:attrName>style.visibility</p:attrName>
                                        </p:attrNameLst>
                                      </p:cBhvr>
                                      <p:to>
                                        <p:strVal val="visible"/>
                                      </p:to>
                                    </p:set>
                                  </p:childTnLst>
                                </p:cTn>
                              </p:par>
                            </p:childTnLst>
                          </p:cTn>
                        </p:par>
                        <p:par>
                          <p:cTn id="19" fill="hold" nodeType="afterGroup">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76808"/>
                                        </p:tgtEl>
                                        <p:attrNameLst>
                                          <p:attrName>style.visibility</p:attrName>
                                        </p:attrNameLst>
                                      </p:cBhvr>
                                      <p:to>
                                        <p:strVal val="visible"/>
                                      </p:to>
                                    </p:set>
                                    <p:animEffect transition="in" filter="wipe(up)">
                                      <p:cBhvr>
                                        <p:cTn id="22" dur="500"/>
                                        <p:tgtEl>
                                          <p:spTgt spid="768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6809"/>
                                        </p:tgtEl>
                                        <p:attrNameLst>
                                          <p:attrName>style.visibility</p:attrName>
                                        </p:attrNameLst>
                                      </p:cBhvr>
                                      <p:to>
                                        <p:strVal val="visible"/>
                                      </p:to>
                                    </p:set>
                                    <p:animEffect transition="in" filter="wipe(up)">
                                      <p:cBhvr>
                                        <p:cTn id="27" dur="500"/>
                                        <p:tgtEl>
                                          <p:spTgt spid="76809"/>
                                        </p:tgtEl>
                                      </p:cBhvr>
                                    </p:animEffect>
                                  </p:childTnLst>
                                </p:cTn>
                              </p:par>
                            </p:childTnLst>
                          </p:cTn>
                        </p:par>
                        <p:par>
                          <p:cTn id="28" fill="hold" nodeType="afterGroup">
                            <p:stCondLst>
                              <p:cond delay="500"/>
                            </p:stCondLst>
                            <p:childTnLst>
                              <p:par>
                                <p:cTn id="29" presetID="9" presetClass="entr" presetSubtype="0" fill="hold" nodeType="afterEffect">
                                  <p:stCondLst>
                                    <p:cond delay="0"/>
                                  </p:stCondLst>
                                  <p:childTnLst>
                                    <p:set>
                                      <p:cBhvr>
                                        <p:cTn id="30" dur="1" fill="hold">
                                          <p:stCondLst>
                                            <p:cond delay="0"/>
                                          </p:stCondLst>
                                        </p:cTn>
                                        <p:tgtEl>
                                          <p:spTgt spid="76810"/>
                                        </p:tgtEl>
                                        <p:attrNameLst>
                                          <p:attrName>style.visibility</p:attrName>
                                        </p:attrNameLst>
                                      </p:cBhvr>
                                      <p:to>
                                        <p:strVal val="visible"/>
                                      </p:to>
                                    </p:set>
                                    <p:animEffect transition="in" filter="dissolve">
                                      <p:cBhvr>
                                        <p:cTn id="31" dur="500"/>
                                        <p:tgtEl>
                                          <p:spTgt spid="76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6" grpId="0" animBg="1"/>
      <p:bldP spid="76808" grpId="0" animBg="1"/>
      <p:bldP spid="7680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6752" y="332656"/>
            <a:ext cx="3338811"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17165" y="2644923"/>
            <a:ext cx="631507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title"/>
          </p:nvPr>
        </p:nvSpPr>
        <p:spPr>
          <a:xfrm>
            <a:off x="457200" y="-27384"/>
            <a:ext cx="8229600" cy="1143000"/>
          </a:xfrm>
        </p:spPr>
        <p:txBody>
          <a:bodyPr>
            <a:normAutofit/>
          </a:bodyPr>
          <a:lstStyle/>
          <a:p>
            <a:pPr algn="l"/>
            <a:r>
              <a:rPr lang="en-GB" dirty="0"/>
              <a:t>s</a:t>
            </a:r>
            <a:r>
              <a:rPr lang="en-GB" dirty="0" smtClean="0"/>
              <a:t>olenoid</a:t>
            </a:r>
            <a:endParaRPr lang="en-GB" dirty="0"/>
          </a:p>
        </p:txBody>
      </p:sp>
      <p:sp>
        <p:nvSpPr>
          <p:cNvPr id="6" name="AutoShape 2">
            <a:hlinkClick r:id="rId4" highlightClick="1"/>
          </p:cNvPr>
          <p:cNvSpPr>
            <a:spLocks noChangeArrowheads="1"/>
          </p:cNvSpPr>
          <p:nvPr/>
        </p:nvSpPr>
        <p:spPr bwMode="auto">
          <a:xfrm>
            <a:off x="6948264" y="4077072"/>
            <a:ext cx="1800920" cy="1159123"/>
          </a:xfrm>
          <a:prstGeom prst="actionButtonBlank">
            <a:avLst/>
          </a:prstGeom>
          <a:ln/>
          <a:extLst/>
        </p:spPr>
        <p:style>
          <a:lnRef idx="0">
            <a:schemeClr val="accent2"/>
          </a:lnRef>
          <a:fillRef idx="3">
            <a:schemeClr val="accent2"/>
          </a:fillRef>
          <a:effectRef idx="3">
            <a:schemeClr val="accent2"/>
          </a:effectRef>
          <a:fontRef idx="minor">
            <a:schemeClr val="lt1"/>
          </a:fontRef>
        </p:style>
        <p:txBody>
          <a:bodyPr wrap="none" anchor="ctr"/>
          <a:lstStyle/>
          <a:p>
            <a:pPr algn="ctr"/>
            <a:r>
              <a:rPr lang="en-GB" sz="3600" dirty="0" smtClean="0"/>
              <a:t>solenoid</a:t>
            </a:r>
            <a:endParaRPr lang="cs-CZ" sz="3600" dirty="0"/>
          </a:p>
        </p:txBody>
      </p:sp>
      <p:pic>
        <p:nvPicPr>
          <p:cNvPr id="7"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dissolve">
                                      <p:cBhvr>
                                        <p:cTn id="7" dur="500"/>
                                        <p:tgtEl>
                                          <p:spTgt spid="778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7" name="Group 13"/>
          <p:cNvGrpSpPr>
            <a:grpSpLocks/>
          </p:cNvGrpSpPr>
          <p:nvPr/>
        </p:nvGrpSpPr>
        <p:grpSpPr bwMode="auto">
          <a:xfrm>
            <a:off x="535062" y="1629940"/>
            <a:ext cx="3244850" cy="4751388"/>
            <a:chOff x="249" y="709"/>
            <a:chExt cx="2044" cy="2993"/>
          </a:xfrm>
        </p:grpSpPr>
        <p:pic>
          <p:nvPicPr>
            <p:cNvPr id="308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 y="709"/>
              <a:ext cx="2044" cy="2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Line 11"/>
            <p:cNvSpPr>
              <a:spLocks noChangeShapeType="1"/>
            </p:cNvSpPr>
            <p:nvPr/>
          </p:nvSpPr>
          <p:spPr bwMode="auto">
            <a:xfrm flipV="1">
              <a:off x="1701" y="981"/>
              <a:ext cx="544" cy="45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3082" name="Text Box 12"/>
                <p:cNvSpPr txBox="1">
                  <a:spLocks noChangeArrowheads="1"/>
                </p:cNvSpPr>
                <p:nvPr/>
              </p:nvSpPr>
              <p:spPr bwMode="auto">
                <a:xfrm>
                  <a:off x="1701" y="709"/>
                  <a:ext cx="408" cy="5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acc>
                          <m:accPr>
                            <m:chr m:val="⃗"/>
                            <m:ctrlPr>
                              <a:rPr lang="cs-CZ" sz="4800" i="1">
                                <a:solidFill>
                                  <a:schemeClr val="tx1">
                                    <a:lumMod val="75000"/>
                                    <a:lumOff val="25000"/>
                                  </a:schemeClr>
                                </a:solidFill>
                                <a:latin typeface="Cambria Math"/>
                                <a:ea typeface="Cambria Math"/>
                              </a:rPr>
                            </m:ctrlPr>
                          </m:accPr>
                          <m:e>
                            <m:r>
                              <a:rPr lang="cs-CZ" sz="4800" i="1">
                                <a:solidFill>
                                  <a:schemeClr val="tx1">
                                    <a:lumMod val="75000"/>
                                    <a:lumOff val="25000"/>
                                  </a:schemeClr>
                                </a:solidFill>
                                <a:latin typeface="Cambria Math"/>
                                <a:ea typeface="Cambria Math"/>
                              </a:rPr>
                              <m:t>𝐵</m:t>
                            </m:r>
                          </m:e>
                        </m:acc>
                      </m:oMath>
                    </m:oMathPara>
                  </a14:m>
                  <a:endParaRPr lang="en-GB" sz="4800" b="1" i="1" dirty="0">
                    <a:solidFill>
                      <a:srgbClr val="FF0000"/>
                    </a:solidFill>
                    <a:latin typeface="Arial" charset="0"/>
                  </a:endParaRPr>
                </a:p>
              </p:txBody>
            </p:sp>
          </mc:Choice>
          <mc:Fallback xmlns="">
            <p:sp>
              <p:nvSpPr>
                <p:cNvPr id="3082" name="Text Box 12"/>
                <p:cNvSpPr txBox="1">
                  <a:spLocks noRot="1" noChangeAspect="1" noMove="1" noResize="1" noEditPoints="1" noAdjustHandles="1" noChangeArrowheads="1" noChangeShapeType="1" noTextEdit="1"/>
                </p:cNvSpPr>
                <p:nvPr/>
              </p:nvSpPr>
              <p:spPr bwMode="auto">
                <a:xfrm>
                  <a:off x="1701" y="709"/>
                  <a:ext cx="408" cy="580"/>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9235" name="Text Box 19"/>
              <p:cNvSpPr txBox="1">
                <a:spLocks noChangeArrowheads="1"/>
              </p:cNvSpPr>
              <p:nvPr/>
            </p:nvSpPr>
            <p:spPr bwMode="auto">
              <a:xfrm>
                <a:off x="4067943" y="476672"/>
                <a:ext cx="4752529" cy="45057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marL="457200" indent="-457200" eaLnBrk="1" hangingPunct="1">
                  <a:buFont typeface="Arial" pitchFamily="34" charset="0"/>
                  <a:buChar char="•"/>
                </a:pPr>
                <a:r>
                  <a:rPr lang="cs-CZ" sz="2800" dirty="0" smtClean="0">
                    <a:solidFill>
                      <a:schemeClr val="tx1">
                        <a:lumMod val="75000"/>
                        <a:lumOff val="25000"/>
                      </a:schemeClr>
                    </a:solidFill>
                    <a:latin typeface="+mn-lt"/>
                  </a:rPr>
                  <a:t>křivky</a:t>
                </a:r>
                <a:r>
                  <a:rPr lang="cs-CZ" sz="2800" dirty="0">
                    <a:solidFill>
                      <a:schemeClr val="tx1">
                        <a:lumMod val="75000"/>
                        <a:lumOff val="25000"/>
                      </a:schemeClr>
                    </a:solidFill>
                    <a:latin typeface="+mn-lt"/>
                  </a:rPr>
                  <a:t>, k nimž je vektor indukce </a:t>
                </a:r>
                <a14:m>
                  <m:oMath xmlns:m="http://schemas.openxmlformats.org/officeDocument/2006/math">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𝐵</m:t>
                        </m:r>
                      </m:e>
                    </m:acc>
                  </m:oMath>
                </a14:m>
                <a:r>
                  <a:rPr lang="cs-CZ" sz="2800" dirty="0" smtClean="0">
                    <a:solidFill>
                      <a:schemeClr val="tx1">
                        <a:lumMod val="75000"/>
                        <a:lumOff val="25000"/>
                      </a:schemeClr>
                    </a:solidFill>
                    <a:latin typeface="+mn-lt"/>
                  </a:rPr>
                  <a:t> </a:t>
                </a:r>
                <a:r>
                  <a:rPr lang="cs-CZ" sz="2800" dirty="0">
                    <a:solidFill>
                      <a:schemeClr val="tx1">
                        <a:lumMod val="75000"/>
                        <a:lumOff val="25000"/>
                      </a:schemeClr>
                    </a:solidFill>
                    <a:latin typeface="+mn-lt"/>
                  </a:rPr>
                  <a:t>tečný v každém bodě</a:t>
                </a:r>
              </a:p>
              <a:p>
                <a:pPr marL="457200" indent="-457200" eaLnBrk="1" hangingPunct="1">
                  <a:buFont typeface="Arial" pitchFamily="34" charset="0"/>
                  <a:buChar char="•"/>
                </a:pPr>
                <a:r>
                  <a:rPr lang="cs-CZ" sz="2800" dirty="0" smtClean="0">
                    <a:solidFill>
                      <a:schemeClr val="tx1">
                        <a:lumMod val="75000"/>
                        <a:lumOff val="25000"/>
                      </a:schemeClr>
                    </a:solidFill>
                    <a:latin typeface="+mn-lt"/>
                  </a:rPr>
                  <a:t>velikost vektoru </a:t>
                </a:r>
                <a14:m>
                  <m:oMath xmlns:m="http://schemas.openxmlformats.org/officeDocument/2006/math">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𝐵</m:t>
                        </m:r>
                      </m:e>
                    </m:acc>
                  </m:oMath>
                </a14:m>
                <a:r>
                  <a:rPr lang="cs-CZ" sz="2800" dirty="0" smtClean="0">
                    <a:solidFill>
                      <a:schemeClr val="tx1">
                        <a:lumMod val="75000"/>
                        <a:lumOff val="25000"/>
                      </a:schemeClr>
                    </a:solidFill>
                    <a:latin typeface="+mn-lt"/>
                  </a:rPr>
                  <a:t> je úměrná hustotě indukčních čar</a:t>
                </a:r>
              </a:p>
              <a:p>
                <a:pPr marL="457200" indent="-457200" eaLnBrk="1" hangingPunct="1">
                  <a:buFont typeface="Arial" pitchFamily="34" charset="0"/>
                  <a:buChar char="•"/>
                </a:pPr>
                <a:r>
                  <a:rPr lang="cs-CZ" sz="2800" dirty="0" smtClean="0">
                    <a:solidFill>
                      <a:schemeClr val="tx1">
                        <a:lumMod val="75000"/>
                        <a:lumOff val="25000"/>
                      </a:schemeClr>
                    </a:solidFill>
                    <a:latin typeface="+mn-lt"/>
                  </a:rPr>
                  <a:t>vycházejí </a:t>
                </a:r>
                <a:r>
                  <a:rPr lang="cs-CZ" sz="2800" dirty="0">
                    <a:solidFill>
                      <a:schemeClr val="tx1">
                        <a:lumMod val="75000"/>
                        <a:lumOff val="25000"/>
                      </a:schemeClr>
                    </a:solidFill>
                    <a:latin typeface="+mn-lt"/>
                  </a:rPr>
                  <a:t>ze S </a:t>
                </a:r>
                <a:r>
                  <a:rPr lang="cs-CZ" sz="2800" dirty="0" smtClean="0">
                    <a:solidFill>
                      <a:schemeClr val="tx1">
                        <a:lumMod val="75000"/>
                        <a:lumOff val="25000"/>
                      </a:schemeClr>
                    </a:solidFill>
                    <a:latin typeface="+mn-lt"/>
                  </a:rPr>
                  <a:t>pólu magnetu, </a:t>
                </a:r>
                <a:r>
                  <a:rPr lang="cs-CZ" sz="2800" dirty="0">
                    <a:solidFill>
                      <a:schemeClr val="tx1">
                        <a:lumMod val="75000"/>
                        <a:lumOff val="25000"/>
                      </a:schemeClr>
                    </a:solidFill>
                    <a:latin typeface="+mn-lt"/>
                  </a:rPr>
                  <a:t>vstupují do J pólu</a:t>
                </a:r>
              </a:p>
              <a:p>
                <a:pPr marL="457200" indent="-457200" eaLnBrk="1" hangingPunct="1">
                  <a:buFont typeface="Arial" pitchFamily="34" charset="0"/>
                  <a:buChar char="•"/>
                </a:pPr>
                <a:r>
                  <a:rPr lang="cs-CZ" sz="2800" dirty="0" smtClean="0">
                    <a:solidFill>
                      <a:schemeClr val="tx1">
                        <a:lumMod val="75000"/>
                        <a:lumOff val="25000"/>
                      </a:schemeClr>
                    </a:solidFill>
                    <a:latin typeface="+mn-lt"/>
                  </a:rPr>
                  <a:t>jsou </a:t>
                </a:r>
                <a:r>
                  <a:rPr lang="cs-CZ" sz="2800" dirty="0">
                    <a:solidFill>
                      <a:schemeClr val="tx1">
                        <a:lumMod val="75000"/>
                        <a:lumOff val="25000"/>
                      </a:schemeClr>
                    </a:solidFill>
                    <a:latin typeface="+mn-lt"/>
                  </a:rPr>
                  <a:t>vždy uzavřené:</a:t>
                </a:r>
              </a:p>
            </p:txBody>
          </p:sp>
        </mc:Choice>
        <mc:Fallback xmlns="">
          <p:sp>
            <p:nvSpPr>
              <p:cNvPr id="9235" name="Text Box 19"/>
              <p:cNvSpPr txBox="1">
                <a:spLocks noRot="1" noChangeAspect="1" noMove="1" noResize="1" noEditPoints="1" noAdjustHandles="1" noChangeArrowheads="1" noChangeShapeType="1" noTextEdit="1"/>
              </p:cNvSpPr>
              <p:nvPr/>
            </p:nvSpPr>
            <p:spPr bwMode="auto">
              <a:xfrm>
                <a:off x="4067943" y="476672"/>
                <a:ext cx="4752529" cy="4505721"/>
              </a:xfrm>
              <a:prstGeom prst="rect">
                <a:avLst/>
              </a:prstGeom>
              <a:blipFill rotWithShape="1">
                <a:blip r:embed="rId4"/>
                <a:stretch>
                  <a:fillRect l="-2179" t="-1353" r="-641" b="-28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pic>
        <p:nvPicPr>
          <p:cNvPr id="11" name="Picture 5" descr="E:\VaV\Publikace_nase\Rozdelane\logo_cz_noblTrans.png"/>
          <p:cNvPicPr>
            <a:picLocks noChangeAspect="1" noChangeArrowheads="1"/>
          </p:cNvPicPr>
          <p:nvPr/>
        </p:nvPicPr>
        <p:blipFill>
          <a:blip r:embed="rId5"/>
          <a:srcRect l="12354" t="15231" r="5350" b="14978"/>
          <a:stretch>
            <a:fillRect/>
          </a:stretch>
        </p:blipFill>
        <p:spPr bwMode="auto">
          <a:xfrm>
            <a:off x="7668344" y="6316074"/>
            <a:ext cx="1472762" cy="564388"/>
          </a:xfrm>
          <a:prstGeom prst="rect">
            <a:avLst/>
          </a:prstGeom>
          <a:noFill/>
          <a:ln w="9525">
            <a:noFill/>
            <a:miter lim="800000"/>
            <a:headEnd/>
            <a:tailEnd/>
          </a:ln>
        </p:spPr>
      </p:pic>
      <p:sp>
        <p:nvSpPr>
          <p:cNvPr id="2" name="Nadpis 1"/>
          <p:cNvSpPr>
            <a:spLocks noGrp="1"/>
          </p:cNvSpPr>
          <p:nvPr>
            <p:ph type="title"/>
          </p:nvPr>
        </p:nvSpPr>
        <p:spPr>
          <a:xfrm>
            <a:off x="457200" y="26695"/>
            <a:ext cx="8229600" cy="1143000"/>
          </a:xfrm>
        </p:spPr>
        <p:txBody>
          <a:bodyPr/>
          <a:lstStyle/>
          <a:p>
            <a:pPr algn="l"/>
            <a:r>
              <a:rPr lang="cs-CZ" dirty="0" smtClean="0"/>
              <a:t>indukční čáry</a:t>
            </a:r>
            <a:endParaRPr lang="en-GB" dirty="0"/>
          </a:p>
        </p:txBody>
      </p:sp>
      <mc:AlternateContent xmlns:mc="http://schemas.openxmlformats.org/markup-compatibility/2006" xmlns:a14="http://schemas.microsoft.com/office/drawing/2010/main">
        <mc:Choice Requires="a14">
          <p:sp>
            <p:nvSpPr>
              <p:cNvPr id="13" name="Obdélník 12"/>
              <p:cNvSpPr/>
              <p:nvPr/>
            </p:nvSpPr>
            <p:spPr>
              <a:xfrm>
                <a:off x="4514524" y="4797152"/>
                <a:ext cx="2649764" cy="162012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ctrlPr>
                            <a:rPr lang="cs-CZ" sz="3200" i="1" smtClean="0">
                              <a:solidFill>
                                <a:schemeClr val="tx1">
                                  <a:lumMod val="75000"/>
                                  <a:lumOff val="25000"/>
                                </a:schemeClr>
                              </a:solidFill>
                              <a:latin typeface="Cambria Math"/>
                              <a:ea typeface="Cambria Math"/>
                            </a:rPr>
                          </m:ctrlPr>
                        </m:naryPr>
                        <m:sub>
                          <m:r>
                            <a:rPr lang="cs-CZ" sz="3200" b="0" i="1" smtClean="0">
                              <a:solidFill>
                                <a:schemeClr val="tx1">
                                  <a:lumMod val="75000"/>
                                  <a:lumOff val="25000"/>
                                </a:schemeClr>
                              </a:solidFill>
                              <a:latin typeface="Cambria Math"/>
                              <a:ea typeface="Cambria Math"/>
                            </a:rPr>
                            <m:t>𝑆</m:t>
                          </m:r>
                        </m:sub>
                        <m:sup/>
                        <m:e>
                          <m:acc>
                            <m:accPr>
                              <m:chr m:val="⃗"/>
                              <m:ctrlPr>
                                <a:rPr lang="cs-CZ" sz="3200" i="1">
                                  <a:solidFill>
                                    <a:schemeClr val="tx1">
                                      <a:lumMod val="75000"/>
                                      <a:lumOff val="25000"/>
                                    </a:schemeClr>
                                  </a:solidFill>
                                  <a:latin typeface="Cambria Math"/>
                                  <a:ea typeface="Cambria Math"/>
                                </a:rPr>
                              </m:ctrlPr>
                            </m:accPr>
                            <m:e>
                              <m:r>
                                <a:rPr lang="cs-CZ" sz="3200" b="0" i="1" smtClean="0">
                                  <a:solidFill>
                                    <a:schemeClr val="tx1">
                                      <a:lumMod val="75000"/>
                                      <a:lumOff val="25000"/>
                                    </a:schemeClr>
                                  </a:solidFill>
                                  <a:latin typeface="Cambria Math"/>
                                  <a:ea typeface="Cambria Math"/>
                                </a:rPr>
                                <m:t>𝐵</m:t>
                              </m:r>
                            </m:e>
                          </m:acc>
                          <m:r>
                            <a:rPr lang="cs-CZ" sz="3200" i="1">
                              <a:solidFill>
                                <a:schemeClr val="tx1">
                                  <a:lumMod val="75000"/>
                                  <a:lumOff val="25000"/>
                                </a:schemeClr>
                              </a:solidFill>
                              <a:latin typeface="Cambria Math"/>
                              <a:ea typeface="Cambria Math"/>
                            </a:rPr>
                            <m:t>∙</m:t>
                          </m:r>
                          <m:r>
                            <m:rPr>
                              <m:nor/>
                            </m:rPr>
                            <a:rPr lang="cs-CZ" sz="3200">
                              <a:solidFill>
                                <a:schemeClr val="tx1">
                                  <a:lumMod val="75000"/>
                                  <a:lumOff val="25000"/>
                                </a:schemeClr>
                              </a:solidFill>
                              <a:latin typeface="Cambria Math"/>
                              <a:ea typeface="Cambria Math"/>
                            </a:rPr>
                            <m:t>d</m:t>
                          </m:r>
                          <m:acc>
                            <m:accPr>
                              <m:chr m:val="⃗"/>
                              <m:ctrlPr>
                                <a:rPr lang="el-GR" sz="3200" i="1">
                                  <a:solidFill>
                                    <a:schemeClr val="tx1">
                                      <a:lumMod val="75000"/>
                                      <a:lumOff val="25000"/>
                                    </a:schemeClr>
                                  </a:solidFill>
                                  <a:latin typeface="Cambria Math"/>
                                  <a:ea typeface="Cambria Math"/>
                                </a:rPr>
                              </m:ctrlPr>
                            </m:accPr>
                            <m:e>
                              <m:r>
                                <a:rPr lang="cs-CZ" sz="3200" i="1">
                                  <a:solidFill>
                                    <a:schemeClr val="tx1">
                                      <a:lumMod val="75000"/>
                                      <a:lumOff val="25000"/>
                                    </a:schemeClr>
                                  </a:solidFill>
                                  <a:latin typeface="Cambria Math"/>
                                  <a:ea typeface="Cambria Math"/>
                                </a:rPr>
                                <m:t>𝑆</m:t>
                              </m:r>
                            </m:e>
                          </m:acc>
                        </m:e>
                      </m:nary>
                      <m:r>
                        <a:rPr lang="cs-CZ" sz="3200" b="0" i="1" smtClean="0">
                          <a:solidFill>
                            <a:schemeClr val="tx1">
                              <a:lumMod val="75000"/>
                              <a:lumOff val="25000"/>
                            </a:schemeClr>
                          </a:solidFill>
                          <a:latin typeface="Cambria Math"/>
                          <a:ea typeface="Cambria Math"/>
                        </a:rPr>
                        <m:t>=</m:t>
                      </m:r>
                      <m:r>
                        <a:rPr lang="cs-CZ" sz="3200" b="0" i="1" smtClean="0">
                          <a:solidFill>
                            <a:schemeClr val="tx1">
                              <a:lumMod val="75000"/>
                              <a:lumOff val="25000"/>
                            </a:schemeClr>
                          </a:solidFill>
                          <a:latin typeface="Cambria Math"/>
                          <a:ea typeface="Cambria Math"/>
                        </a:rPr>
                        <m:t>0</m:t>
                      </m:r>
                    </m:oMath>
                  </m:oMathPara>
                </a14:m>
                <a:endParaRPr lang="en-GB" sz="3200" dirty="0">
                  <a:solidFill>
                    <a:schemeClr val="tx1">
                      <a:lumMod val="75000"/>
                      <a:lumOff val="25000"/>
                    </a:schemeClr>
                  </a:solidFill>
                </a:endParaRPr>
              </a:p>
            </p:txBody>
          </p:sp>
        </mc:Choice>
        <mc:Fallback xmlns="">
          <p:sp>
            <p:nvSpPr>
              <p:cNvPr id="13" name="Obdélník 12"/>
              <p:cNvSpPr>
                <a:spLocks noRot="1" noChangeAspect="1" noMove="1" noResize="1" noEditPoints="1" noAdjustHandles="1" noChangeArrowheads="1" noChangeShapeType="1" noTextEdit="1"/>
              </p:cNvSpPr>
              <p:nvPr/>
            </p:nvSpPr>
            <p:spPr>
              <a:xfrm>
                <a:off x="4514524" y="4797152"/>
                <a:ext cx="2649764" cy="1620124"/>
              </a:xfrm>
              <a:prstGeom prst="rect">
                <a:avLst/>
              </a:prstGeom>
              <a:blipFill rotWithShape="1">
                <a:blip r:embed="rId6"/>
                <a:stretch>
                  <a:fillRect/>
                </a:stretch>
              </a:blipFill>
            </p:spPr>
            <p:txBody>
              <a:bodyPr/>
              <a:lstStyle/>
              <a:p>
                <a:r>
                  <a:rPr lang="en-GB">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9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
                                          </p:stCondLst>
                                        </p:cTn>
                                        <p:tgtEl>
                                          <p:spTgt spid="9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
                                          </p:stCondLst>
                                        </p:cTn>
                                        <p:tgtEl>
                                          <p:spTgt spid="92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74"/>
                                          </p:stCondLst>
                                        </p:cTn>
                                        <p:tgtEl>
                                          <p:spTgt spid="92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5" grpId="0" build="p" autoUpdateAnimBg="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40768"/>
            <a:ext cx="2857500" cy="193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113" y="1340768"/>
            <a:ext cx="6067391" cy="2252762"/>
          </a:xfrm>
          <a:prstGeom prst="rect">
            <a:avLst/>
          </a:prstGeom>
          <a:noFill/>
          <a:ln w="19050">
            <a:solidFill>
              <a:srgbClr val="FF9999"/>
            </a:solidFill>
            <a:miter lim="800000"/>
            <a:headEnd/>
            <a:tailEnd/>
          </a:ln>
          <a:extLst>
            <a:ext uri="{909E8E84-426E-40DD-AFC4-6F175D3DCCD1}">
              <a14:hiddenFill xmlns:a14="http://schemas.microsoft.com/office/drawing/2010/main">
                <a:solidFill>
                  <a:srgbClr val="FFFFFF"/>
                </a:solidFill>
              </a14:hiddenFill>
            </a:ext>
          </a:extLst>
        </p:spPr>
      </p:pic>
      <p:pic>
        <p:nvPicPr>
          <p:cNvPr id="788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4267200"/>
            <a:ext cx="2514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0" y="4038600"/>
            <a:ext cx="7620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4038600"/>
            <a:ext cx="136207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AutoShape 7"/>
          <p:cNvSpPr>
            <a:spLocks noChangeArrowheads="1"/>
          </p:cNvSpPr>
          <p:nvPr/>
        </p:nvSpPr>
        <p:spPr bwMode="auto">
          <a:xfrm>
            <a:off x="4381500" y="5181600"/>
            <a:ext cx="381000" cy="609600"/>
          </a:xfrm>
          <a:prstGeom prst="downArrow">
            <a:avLst>
              <a:gd name="adj1" fmla="val 50000"/>
              <a:gd name="adj2" fmla="val 40000"/>
            </a:avLst>
          </a:prstGeom>
          <a:solidFill>
            <a:srgbClr val="FF0000"/>
          </a:solidFill>
          <a:ln w="9525">
            <a:solidFill>
              <a:srgbClr val="FF0000"/>
            </a:solidFill>
            <a:miter lim="800000"/>
            <a:headEnd/>
            <a:tailEnd/>
          </a:ln>
        </p:spPr>
        <p:txBody>
          <a:bodyPr wrap="none" anchor="ctr"/>
          <a:lstStyle/>
          <a:p>
            <a:endParaRPr lang="cs-CZ"/>
          </a:p>
        </p:txBody>
      </p:sp>
      <p:pic>
        <p:nvPicPr>
          <p:cNvPr id="788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6938" y="5791200"/>
            <a:ext cx="2270125"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Line 9"/>
          <p:cNvSpPr>
            <a:spLocks noChangeShapeType="1"/>
          </p:cNvSpPr>
          <p:nvPr/>
        </p:nvSpPr>
        <p:spPr bwMode="auto">
          <a:xfrm>
            <a:off x="2667000" y="4572000"/>
            <a:ext cx="6858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8858" name="Line 10"/>
          <p:cNvSpPr>
            <a:spLocks noChangeShapeType="1"/>
          </p:cNvSpPr>
          <p:nvPr/>
        </p:nvSpPr>
        <p:spPr bwMode="auto">
          <a:xfrm flipH="1">
            <a:off x="5715000" y="4552950"/>
            <a:ext cx="685800" cy="152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 name="Nadpis 1"/>
          <p:cNvSpPr>
            <a:spLocks noGrp="1"/>
          </p:cNvSpPr>
          <p:nvPr>
            <p:ph type="title"/>
          </p:nvPr>
        </p:nvSpPr>
        <p:spPr>
          <a:xfrm>
            <a:off x="457200" y="-27384"/>
            <a:ext cx="8229600" cy="1143000"/>
          </a:xfrm>
        </p:spPr>
        <p:txBody>
          <a:bodyPr/>
          <a:lstStyle/>
          <a:p>
            <a:pPr algn="l"/>
            <a:r>
              <a:rPr lang="en-GB" dirty="0" smtClean="0"/>
              <a:t>solenoid - </a:t>
            </a:r>
            <a:r>
              <a:rPr lang="en-GB" dirty="0" err="1" smtClean="0"/>
              <a:t>aproximace</a:t>
            </a:r>
            <a:endParaRPr lang="en-GB" dirty="0"/>
          </a:p>
        </p:txBody>
      </p:sp>
      <p:pic>
        <p:nvPicPr>
          <p:cNvPr id="13" name="Picture 5" descr="E:\VaV\Publikace_nase\Rozdelane\logo_cz_noblTrans.png"/>
          <p:cNvPicPr>
            <a:picLocks noChangeAspect="1" noChangeArrowheads="1"/>
          </p:cNvPicPr>
          <p:nvPr/>
        </p:nvPicPr>
        <p:blipFill>
          <a:blip r:embed="rId8"/>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78851"/>
                                        </p:tgtEl>
                                        <p:attrNameLst>
                                          <p:attrName>style.visibility</p:attrName>
                                        </p:attrNameLst>
                                      </p:cBhvr>
                                      <p:to>
                                        <p:strVal val="visible"/>
                                      </p:to>
                                    </p:set>
                                    <p:animEffect transition="in" filter="strips(downRight)">
                                      <p:cBhvr>
                                        <p:cTn id="7" dur="500"/>
                                        <p:tgtEl>
                                          <p:spTgt spid="78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7885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78853"/>
                                        </p:tgtEl>
                                        <p:attrNameLst>
                                          <p:attrName>style.visibility</p:attrName>
                                        </p:attrNameLst>
                                      </p:cBhvr>
                                      <p:to>
                                        <p:strVal val="visible"/>
                                      </p:to>
                                    </p:set>
                                  </p:childTnLst>
                                </p:cTn>
                              </p:par>
                            </p:childTnLst>
                          </p:cTn>
                        </p:par>
                        <p:par>
                          <p:cTn id="16" fill="hold" nodeType="afterGroup">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8857"/>
                                        </p:tgtEl>
                                        <p:attrNameLst>
                                          <p:attrName>style.visibility</p:attrName>
                                        </p:attrNameLst>
                                      </p:cBhvr>
                                      <p:to>
                                        <p:strVal val="visible"/>
                                      </p:to>
                                    </p:set>
                                    <p:animEffect transition="in" filter="wipe(left)">
                                      <p:cBhvr>
                                        <p:cTn id="19" dur="500"/>
                                        <p:tgtEl>
                                          <p:spTgt spid="7885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78854"/>
                                        </p:tgtEl>
                                        <p:attrNameLst>
                                          <p:attrName>style.visibility</p:attrName>
                                        </p:attrNameLst>
                                      </p:cBhvr>
                                      <p:to>
                                        <p:strVal val="visible"/>
                                      </p:to>
                                    </p:set>
                                  </p:childTnLst>
                                </p:cTn>
                              </p:par>
                            </p:childTnLst>
                          </p:cTn>
                        </p:par>
                        <p:par>
                          <p:cTn id="24" fill="hold" nodeType="afterGroup">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78858"/>
                                        </p:tgtEl>
                                        <p:attrNameLst>
                                          <p:attrName>style.visibility</p:attrName>
                                        </p:attrNameLst>
                                      </p:cBhvr>
                                      <p:to>
                                        <p:strVal val="visible"/>
                                      </p:to>
                                    </p:set>
                                    <p:animEffect transition="in" filter="wipe(right)">
                                      <p:cBhvr>
                                        <p:cTn id="27" dur="500"/>
                                        <p:tgtEl>
                                          <p:spTgt spid="7885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8855"/>
                                        </p:tgtEl>
                                        <p:attrNameLst>
                                          <p:attrName>style.visibility</p:attrName>
                                        </p:attrNameLst>
                                      </p:cBhvr>
                                      <p:to>
                                        <p:strVal val="visible"/>
                                      </p:to>
                                    </p:set>
                                    <p:animEffect transition="in" filter="wipe(up)">
                                      <p:cBhvr>
                                        <p:cTn id="32" dur="500"/>
                                        <p:tgtEl>
                                          <p:spTgt spid="78855"/>
                                        </p:tgtEl>
                                      </p:cBhvr>
                                    </p:animEffect>
                                  </p:childTnLst>
                                </p:cTn>
                              </p:par>
                            </p:childTnLst>
                          </p:cTn>
                        </p:par>
                        <p:par>
                          <p:cTn id="33" fill="hold" nodeType="afterGroup">
                            <p:stCondLst>
                              <p:cond delay="500"/>
                            </p:stCondLst>
                            <p:childTnLst>
                              <p:par>
                                <p:cTn id="34" presetID="9" presetClass="entr" presetSubtype="0" fill="hold" nodeType="afterEffect">
                                  <p:stCondLst>
                                    <p:cond delay="0"/>
                                  </p:stCondLst>
                                  <p:childTnLst>
                                    <p:set>
                                      <p:cBhvr>
                                        <p:cTn id="35" dur="1" fill="hold">
                                          <p:stCondLst>
                                            <p:cond delay="0"/>
                                          </p:stCondLst>
                                        </p:cTn>
                                        <p:tgtEl>
                                          <p:spTgt spid="78856"/>
                                        </p:tgtEl>
                                        <p:attrNameLst>
                                          <p:attrName>style.visibility</p:attrName>
                                        </p:attrNameLst>
                                      </p:cBhvr>
                                      <p:to>
                                        <p:strVal val="visible"/>
                                      </p:to>
                                    </p:set>
                                    <p:animEffect transition="in" filter="dissolve">
                                      <p:cBhvr>
                                        <p:cTn id="36" dur="500"/>
                                        <p:tgtEl>
                                          <p:spTgt spid="7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5" grpId="0" animBg="1"/>
      <p:bldP spid="78857" grpId="0" animBg="1"/>
      <p:bldP spid="7885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187450" y="1628775"/>
            <a:ext cx="6911975" cy="4105275"/>
            <a:chOff x="2744" y="2160"/>
            <a:chExt cx="2948" cy="1996"/>
          </a:xfrm>
        </p:grpSpPr>
        <p:sp>
          <p:nvSpPr>
            <p:cNvPr id="70666" name="Rectangle 5"/>
            <p:cNvSpPr>
              <a:spLocks noChangeArrowheads="1"/>
            </p:cNvSpPr>
            <p:nvPr/>
          </p:nvSpPr>
          <p:spPr bwMode="auto">
            <a:xfrm>
              <a:off x="2744" y="2160"/>
              <a:ext cx="2948" cy="1996"/>
            </a:xfrm>
            <a:prstGeom prst="rect">
              <a:avLst/>
            </a:prstGeom>
            <a:solidFill>
              <a:schemeClr val="bg1"/>
            </a:solidFill>
            <a:ln w="9525">
              <a:solidFill>
                <a:schemeClr val="bg1"/>
              </a:solidFill>
              <a:miter lim="800000"/>
              <a:headEnd/>
              <a:tailEnd/>
            </a:ln>
          </p:spPr>
          <p:txBody>
            <a:bodyPr wrap="none" anchor="ctr"/>
            <a:lstStyle/>
            <a:p>
              <a:endParaRPr lang="cs-CZ"/>
            </a:p>
          </p:txBody>
        </p:sp>
        <p:pic>
          <p:nvPicPr>
            <p:cNvPr id="70667" name="Picture 6" descr="bars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 y="2341"/>
              <a:ext cx="2803" cy="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660" name="Group 10"/>
          <p:cNvGrpSpPr>
            <a:grpSpLocks/>
          </p:cNvGrpSpPr>
          <p:nvPr/>
        </p:nvGrpSpPr>
        <p:grpSpPr bwMode="auto">
          <a:xfrm>
            <a:off x="3016250" y="3049588"/>
            <a:ext cx="504825" cy="1368425"/>
            <a:chOff x="1882" y="1933"/>
            <a:chExt cx="318" cy="862"/>
          </a:xfrm>
        </p:grpSpPr>
        <p:sp>
          <p:nvSpPr>
            <p:cNvPr id="70664" name="Line 8"/>
            <p:cNvSpPr>
              <a:spLocks noChangeShapeType="1"/>
            </p:cNvSpPr>
            <p:nvPr/>
          </p:nvSpPr>
          <p:spPr bwMode="auto">
            <a:xfrm flipV="1">
              <a:off x="1882" y="1933"/>
              <a:ext cx="0" cy="8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0665" name="Text Box 9"/>
            <p:cNvSpPr txBox="1">
              <a:spLocks noChangeArrowheads="1"/>
            </p:cNvSpPr>
            <p:nvPr/>
          </p:nvSpPr>
          <p:spPr bwMode="auto">
            <a:xfrm>
              <a:off x="1882" y="2126"/>
              <a:ext cx="3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en-GB" sz="4000" b="1">
                  <a:solidFill>
                    <a:srgbClr val="FF0000"/>
                  </a:solidFill>
                  <a:sym typeface="Symbol" pitchFamily="18" charset="2"/>
                </a:rPr>
                <a:t></a:t>
              </a:r>
            </a:p>
          </p:txBody>
        </p:sp>
      </p:grpSp>
      <p:grpSp>
        <p:nvGrpSpPr>
          <p:cNvPr id="70661" name="Group 11"/>
          <p:cNvGrpSpPr>
            <a:grpSpLocks/>
          </p:cNvGrpSpPr>
          <p:nvPr/>
        </p:nvGrpSpPr>
        <p:grpSpPr bwMode="auto">
          <a:xfrm>
            <a:off x="6353175" y="3040063"/>
            <a:ext cx="504825" cy="1368425"/>
            <a:chOff x="1882" y="1933"/>
            <a:chExt cx="318" cy="862"/>
          </a:xfrm>
        </p:grpSpPr>
        <p:sp>
          <p:nvSpPr>
            <p:cNvPr id="70662" name="Line 12"/>
            <p:cNvSpPr>
              <a:spLocks noChangeShapeType="1"/>
            </p:cNvSpPr>
            <p:nvPr/>
          </p:nvSpPr>
          <p:spPr bwMode="auto">
            <a:xfrm flipV="1">
              <a:off x="1882" y="1933"/>
              <a:ext cx="0" cy="8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0663" name="Text Box 13"/>
            <p:cNvSpPr txBox="1">
              <a:spLocks noChangeArrowheads="1"/>
            </p:cNvSpPr>
            <p:nvPr/>
          </p:nvSpPr>
          <p:spPr bwMode="auto">
            <a:xfrm>
              <a:off x="1882" y="2126"/>
              <a:ext cx="3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en-GB" sz="4000" b="1">
                  <a:solidFill>
                    <a:srgbClr val="FF0000"/>
                  </a:solidFill>
                  <a:sym typeface="Symbol" pitchFamily="18" charset="2"/>
                </a:rPr>
                <a:t></a:t>
              </a:r>
            </a:p>
          </p:txBody>
        </p:sp>
      </p:grpSp>
      <p:sp>
        <p:nvSpPr>
          <p:cNvPr id="3" name="Nadpis 2"/>
          <p:cNvSpPr>
            <a:spLocks noGrp="1"/>
          </p:cNvSpPr>
          <p:nvPr>
            <p:ph type="title"/>
          </p:nvPr>
        </p:nvSpPr>
        <p:spPr>
          <a:xfrm>
            <a:off x="457200" y="274638"/>
            <a:ext cx="8507288" cy="1143000"/>
          </a:xfrm>
        </p:spPr>
        <p:txBody>
          <a:bodyPr>
            <a:normAutofit/>
          </a:bodyPr>
          <a:lstStyle/>
          <a:p>
            <a:pPr algn="l"/>
            <a:r>
              <a:rPr lang="cs-CZ" dirty="0" smtClean="0"/>
              <a:t>pole solenoidu a tyčového magnetu</a:t>
            </a:r>
            <a:endParaRPr lang="en-GB" dirty="0"/>
          </a:p>
        </p:txBody>
      </p:sp>
      <p:pic>
        <p:nvPicPr>
          <p:cNvPr id="13"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88640"/>
            <a:ext cx="258127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251023" y="1340768"/>
            <a:ext cx="4953000" cy="4632325"/>
            <a:chOff x="192" y="1392"/>
            <a:chExt cx="2841" cy="2678"/>
          </a:xfrm>
        </p:grpSpPr>
        <p:pic>
          <p:nvPicPr>
            <p:cNvPr id="716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392"/>
              <a:ext cx="2841" cy="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3" name="Rectangle 6"/>
            <p:cNvSpPr>
              <a:spLocks noChangeArrowheads="1"/>
            </p:cNvSpPr>
            <p:nvPr/>
          </p:nvSpPr>
          <p:spPr bwMode="auto">
            <a:xfrm>
              <a:off x="192" y="1488"/>
              <a:ext cx="336" cy="5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grpSp>
      <p:pic>
        <p:nvPicPr>
          <p:cNvPr id="798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023" y="3169568"/>
            <a:ext cx="2514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AutoShape 8"/>
          <p:cNvSpPr>
            <a:spLocks noChangeArrowheads="1"/>
          </p:cNvSpPr>
          <p:nvPr/>
        </p:nvSpPr>
        <p:spPr bwMode="auto">
          <a:xfrm>
            <a:off x="7109023" y="4083968"/>
            <a:ext cx="381000" cy="609600"/>
          </a:xfrm>
          <a:prstGeom prst="downArrow">
            <a:avLst>
              <a:gd name="adj1" fmla="val 50000"/>
              <a:gd name="adj2" fmla="val 40000"/>
            </a:avLst>
          </a:prstGeom>
          <a:solidFill>
            <a:srgbClr val="FF0000"/>
          </a:solidFill>
          <a:ln w="9525">
            <a:solidFill>
              <a:srgbClr val="CC0000"/>
            </a:solidFill>
            <a:miter lim="800000"/>
            <a:headEnd/>
            <a:tailEnd/>
          </a:ln>
        </p:spPr>
        <p:txBody>
          <a:bodyPr wrap="none" anchor="ctr"/>
          <a:lstStyle/>
          <a:p>
            <a:endParaRPr lang="cs-CZ"/>
          </a:p>
        </p:txBody>
      </p:sp>
      <p:pic>
        <p:nvPicPr>
          <p:cNvPr id="798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623" y="4693568"/>
            <a:ext cx="22098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5023" y="1950368"/>
            <a:ext cx="12287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6223" y="2026568"/>
            <a:ext cx="10382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4" name="Line 12"/>
          <p:cNvSpPr>
            <a:spLocks noChangeShapeType="1"/>
          </p:cNvSpPr>
          <p:nvPr/>
        </p:nvSpPr>
        <p:spPr bwMode="auto">
          <a:xfrm>
            <a:off x="6347023" y="2483768"/>
            <a:ext cx="304800" cy="7620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9885" name="Line 13"/>
          <p:cNvSpPr>
            <a:spLocks noChangeShapeType="1"/>
          </p:cNvSpPr>
          <p:nvPr/>
        </p:nvSpPr>
        <p:spPr bwMode="auto">
          <a:xfrm flipH="1">
            <a:off x="8023423" y="2540918"/>
            <a:ext cx="76200" cy="8001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 name="Nadpis 2"/>
          <p:cNvSpPr>
            <a:spLocks noGrp="1"/>
          </p:cNvSpPr>
          <p:nvPr>
            <p:ph type="title"/>
          </p:nvPr>
        </p:nvSpPr>
        <p:spPr>
          <a:xfrm>
            <a:off x="457200" y="-27384"/>
            <a:ext cx="8229600" cy="1143000"/>
          </a:xfrm>
        </p:spPr>
        <p:txBody>
          <a:bodyPr/>
          <a:lstStyle/>
          <a:p>
            <a:pPr algn="l"/>
            <a:r>
              <a:rPr lang="cs-CZ" dirty="0" smtClean="0"/>
              <a:t>pole toroidu</a:t>
            </a:r>
            <a:endParaRPr lang="en-GB" dirty="0"/>
          </a:p>
        </p:txBody>
      </p:sp>
      <p:pic>
        <p:nvPicPr>
          <p:cNvPr id="15" name="Picture 5" descr="E:\VaV\Publikace_nase\Rozdelane\logo_cz_noblTrans.png"/>
          <p:cNvPicPr>
            <a:picLocks noChangeAspect="1" noChangeArrowheads="1"/>
          </p:cNvPicPr>
          <p:nvPr/>
        </p:nvPicPr>
        <p:blipFill>
          <a:blip r:embed="rId8"/>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79879"/>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79882"/>
                                        </p:tgtEl>
                                        <p:attrNameLst>
                                          <p:attrName>style.visibility</p:attrName>
                                        </p:attrNameLst>
                                      </p:cBhvr>
                                      <p:to>
                                        <p:strVal val="visible"/>
                                      </p:to>
                                    </p:set>
                                  </p:childTnLst>
                                </p:cTn>
                              </p:par>
                            </p:childTnLst>
                          </p:cTn>
                        </p:par>
                        <p:par>
                          <p:cTn id="16" fill="hold" nodeType="afterGroup">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79884"/>
                                        </p:tgtEl>
                                        <p:attrNameLst>
                                          <p:attrName>style.visibility</p:attrName>
                                        </p:attrNameLst>
                                      </p:cBhvr>
                                      <p:to>
                                        <p:strVal val="visible"/>
                                      </p:to>
                                    </p:set>
                                    <p:animEffect transition="in" filter="wipe(up)">
                                      <p:cBhvr>
                                        <p:cTn id="19" dur="500"/>
                                        <p:tgtEl>
                                          <p:spTgt spid="7988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499"/>
                                          </p:stCondLst>
                                        </p:cTn>
                                        <p:tgtEl>
                                          <p:spTgt spid="79883"/>
                                        </p:tgtEl>
                                        <p:attrNameLst>
                                          <p:attrName>style.visibility</p:attrName>
                                        </p:attrNameLst>
                                      </p:cBhvr>
                                      <p:to>
                                        <p:strVal val="visible"/>
                                      </p:to>
                                    </p:set>
                                  </p:childTnLst>
                                </p:cTn>
                              </p:par>
                            </p:childTnLst>
                          </p:cTn>
                        </p:par>
                        <p:par>
                          <p:cTn id="24" fill="hold" nodeType="afterGroup">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79885"/>
                                        </p:tgtEl>
                                        <p:attrNameLst>
                                          <p:attrName>style.visibility</p:attrName>
                                        </p:attrNameLst>
                                      </p:cBhvr>
                                      <p:to>
                                        <p:strVal val="visible"/>
                                      </p:to>
                                    </p:set>
                                    <p:animEffect transition="in" filter="wipe(up)">
                                      <p:cBhvr>
                                        <p:cTn id="27" dur="500"/>
                                        <p:tgtEl>
                                          <p:spTgt spid="7988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9880"/>
                                        </p:tgtEl>
                                        <p:attrNameLst>
                                          <p:attrName>style.visibility</p:attrName>
                                        </p:attrNameLst>
                                      </p:cBhvr>
                                      <p:to>
                                        <p:strVal val="visible"/>
                                      </p:to>
                                    </p:set>
                                    <p:animEffect transition="in" filter="wipe(up)">
                                      <p:cBhvr>
                                        <p:cTn id="32" dur="500"/>
                                        <p:tgtEl>
                                          <p:spTgt spid="798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79881"/>
                                        </p:tgtEl>
                                        <p:attrNameLst>
                                          <p:attrName>style.visibility</p:attrName>
                                        </p:attrNameLst>
                                      </p:cBhvr>
                                      <p:to>
                                        <p:strVal val="visible"/>
                                      </p:to>
                                    </p:set>
                                    <p:animEffect transition="in" filter="dissolve">
                                      <p:cBhvr>
                                        <p:cTn id="37" dur="500"/>
                                        <p:tgtEl>
                                          <p:spTgt spid="79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P spid="79884" grpId="0" animBg="1"/>
      <p:bldP spid="79885"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47900" y="76200"/>
            <a:ext cx="4648200" cy="6781800"/>
            <a:chOff x="1416" y="48"/>
            <a:chExt cx="2928" cy="4272"/>
          </a:xfrm>
        </p:grpSpPr>
        <p:pic>
          <p:nvPicPr>
            <p:cNvPr id="72713" name="Picture 3" descr="srovnani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 y="48"/>
              <a:ext cx="2923"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Rectangle 4"/>
            <p:cNvSpPr>
              <a:spLocks noChangeArrowheads="1"/>
            </p:cNvSpPr>
            <p:nvPr/>
          </p:nvSpPr>
          <p:spPr bwMode="auto">
            <a:xfrm>
              <a:off x="1416" y="1920"/>
              <a:ext cx="2928" cy="2400"/>
            </a:xfrm>
            <a:prstGeom prst="rect">
              <a:avLst/>
            </a:prstGeom>
            <a:solidFill>
              <a:schemeClr val="accent1"/>
            </a:solidFill>
            <a:ln w="9525">
              <a:solidFill>
                <a:schemeClr val="tx1"/>
              </a:solidFill>
              <a:miter lim="800000"/>
              <a:headEnd/>
              <a:tailEnd/>
            </a:ln>
          </p:spPr>
          <p:txBody>
            <a:bodyPr wrap="none" anchor="ctr"/>
            <a:lstStyle/>
            <a:p>
              <a:endParaRPr lang="cs-CZ"/>
            </a:p>
          </p:txBody>
        </p:sp>
      </p:grpSp>
      <p:grpSp>
        <p:nvGrpSpPr>
          <p:cNvPr id="3" name="Group 5"/>
          <p:cNvGrpSpPr>
            <a:grpSpLocks/>
          </p:cNvGrpSpPr>
          <p:nvPr/>
        </p:nvGrpSpPr>
        <p:grpSpPr bwMode="auto">
          <a:xfrm>
            <a:off x="2247900" y="76200"/>
            <a:ext cx="4648200" cy="6781800"/>
            <a:chOff x="1416" y="48"/>
            <a:chExt cx="2928" cy="4272"/>
          </a:xfrm>
        </p:grpSpPr>
        <p:pic>
          <p:nvPicPr>
            <p:cNvPr id="72711" name="Picture 6" descr="srovnani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 y="48"/>
              <a:ext cx="2923"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Rectangle 7"/>
            <p:cNvSpPr>
              <a:spLocks noChangeArrowheads="1"/>
            </p:cNvSpPr>
            <p:nvPr/>
          </p:nvSpPr>
          <p:spPr bwMode="auto">
            <a:xfrm>
              <a:off x="1416" y="3792"/>
              <a:ext cx="2928" cy="528"/>
            </a:xfrm>
            <a:prstGeom prst="rect">
              <a:avLst/>
            </a:prstGeom>
            <a:solidFill>
              <a:schemeClr val="accent1"/>
            </a:solidFill>
            <a:ln w="9525">
              <a:solidFill>
                <a:schemeClr val="tx1"/>
              </a:solidFill>
              <a:miter lim="800000"/>
              <a:headEnd/>
              <a:tailEnd/>
            </a:ln>
          </p:spPr>
          <p:txBody>
            <a:bodyPr wrap="none" anchor="ctr"/>
            <a:lstStyle/>
            <a:p>
              <a:endParaRPr lang="cs-CZ"/>
            </a:p>
          </p:txBody>
        </p:sp>
      </p:grpSp>
      <p:pic>
        <p:nvPicPr>
          <p:cNvPr id="80904" name="Picture 8" descr="srovnani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152400"/>
            <a:ext cx="4640263"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Text Box 9"/>
          <p:cNvSpPr txBox="1">
            <a:spLocks noChangeArrowheads="1"/>
          </p:cNvSpPr>
          <p:nvPr/>
        </p:nvSpPr>
        <p:spPr bwMode="auto">
          <a:xfrm>
            <a:off x="990600" y="179388"/>
            <a:ext cx="304800" cy="649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00CCFF"/>
                </a:solidFill>
              </a:rPr>
              <a:t>Elektrické</a:t>
            </a:r>
          </a:p>
          <a:p>
            <a:pPr eaLnBrk="1" hangingPunct="1"/>
            <a:r>
              <a:rPr lang="cs-CZ" sz="2800">
                <a:solidFill>
                  <a:srgbClr val="00CCFF"/>
                </a:solidFill>
              </a:rPr>
              <a:t> pole</a:t>
            </a:r>
          </a:p>
        </p:txBody>
      </p:sp>
      <p:sp>
        <p:nvSpPr>
          <p:cNvPr id="80906" name="Text Box 10"/>
          <p:cNvSpPr txBox="1">
            <a:spLocks noChangeArrowheads="1"/>
          </p:cNvSpPr>
          <p:nvPr/>
        </p:nvSpPr>
        <p:spPr bwMode="auto">
          <a:xfrm>
            <a:off x="7543800" y="228600"/>
            <a:ext cx="381000" cy="649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FF5050"/>
                </a:solidFill>
              </a:rPr>
              <a:t>Magnetické</a:t>
            </a:r>
          </a:p>
          <a:p>
            <a:pPr eaLnBrk="1" hangingPunct="1"/>
            <a:r>
              <a:rPr lang="cs-CZ" sz="2800">
                <a:solidFill>
                  <a:srgbClr val="FF5050"/>
                </a:solidFill>
              </a:rPr>
              <a:t> pole </a:t>
            </a:r>
            <a:endParaRPr lang="cs-CZ" sz="2800">
              <a:solidFill>
                <a:srgbClr val="00CCFF"/>
              </a:solidFill>
            </a:endParaRPr>
          </a:p>
        </p:txBody>
      </p:sp>
      <p:pic>
        <p:nvPicPr>
          <p:cNvPr id="11"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09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iterate type="lt">
                                    <p:tmAbs val="75"/>
                                  </p:iterate>
                                  <p:childTnLst>
                                    <p:set>
                                      <p:cBhvr>
                                        <p:cTn id="10" dur="1" fill="hold">
                                          <p:stCondLst>
                                            <p:cond delay="74"/>
                                          </p:stCondLst>
                                        </p:cTn>
                                        <p:tgtEl>
                                          <p:spTgt spid="809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09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autoUpdateAnimBg="0"/>
      <p:bldP spid="8090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2"/>
          <p:cNvSpPr txBox="1">
            <a:spLocks noChangeArrowheads="1"/>
          </p:cNvSpPr>
          <p:nvPr/>
        </p:nvSpPr>
        <p:spPr bwMode="auto">
          <a:xfrm>
            <a:off x="2755900" y="228600"/>
            <a:ext cx="378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2800" b="1" i="1">
                <a:solidFill>
                  <a:schemeClr val="bg1"/>
                </a:solidFill>
                <a:latin typeface="Times New Roman" pitchFamily="18" charset="0"/>
              </a:rPr>
              <a:t>Více o magnetickém poli</a:t>
            </a:r>
          </a:p>
        </p:txBody>
      </p:sp>
      <p:sp>
        <p:nvSpPr>
          <p:cNvPr id="4" name="Nadpis 3"/>
          <p:cNvSpPr>
            <a:spLocks noGrp="1"/>
          </p:cNvSpPr>
          <p:nvPr>
            <p:ph type="title"/>
          </p:nvPr>
        </p:nvSpPr>
        <p:spPr>
          <a:xfrm>
            <a:off x="457200" y="-27384"/>
            <a:ext cx="8229600" cy="1143000"/>
          </a:xfrm>
        </p:spPr>
        <p:txBody>
          <a:bodyPr/>
          <a:lstStyle/>
          <a:p>
            <a:pPr algn="l"/>
            <a:r>
              <a:rPr lang="en-GB" dirty="0" err="1" smtClean="0"/>
              <a:t>Poissonova</a:t>
            </a:r>
            <a:r>
              <a:rPr lang="en-GB" dirty="0" smtClean="0"/>
              <a:t> </a:t>
            </a:r>
            <a:r>
              <a:rPr lang="en-GB" dirty="0" err="1" smtClean="0"/>
              <a:t>rovnice</a:t>
            </a:r>
            <a:endParaRPr lang="en-GB" dirty="0"/>
          </a:p>
        </p:txBody>
      </p:sp>
      <mc:AlternateContent xmlns:mc="http://schemas.openxmlformats.org/markup-compatibility/2006" xmlns:a14="http://schemas.microsoft.com/office/drawing/2010/main">
        <mc:Choice Requires="a14">
          <p:sp>
            <p:nvSpPr>
              <p:cNvPr id="8" name="Obdélník 7"/>
              <p:cNvSpPr/>
              <p:nvPr/>
            </p:nvSpPr>
            <p:spPr>
              <a:xfrm>
                <a:off x="485674" y="1268760"/>
                <a:ext cx="1941301" cy="81176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ctrlPr>
                        </m:naryPr>
                        <m:sub>
                          <m:r>
                            <m:rPr>
                              <m:brk m:alnAt="23"/>
                            </m:rP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𝑆</m:t>
                          </m:r>
                        </m:sub>
                        <m:sup/>
                        <m:e>
                          <m:acc>
                            <m:accPr>
                              <m:chr m:val="⃗"/>
                              <m:ctrlPr>
                                <a:rPr kumimoji="0" lang="cs-CZ" sz="2000" b="0" i="1" u="none" strike="noStrike" kern="0" cap="none" spc="0" normalizeH="0" baseline="0" noProof="0">
                                  <a:ln>
                                    <a:noFill/>
                                  </a:ln>
                                  <a:solidFill>
                                    <a:schemeClr val="tx1">
                                      <a:lumMod val="75000"/>
                                      <a:lumOff val="25000"/>
                                    </a:schemeClr>
                                  </a:solidFill>
                                  <a:effectLst/>
                                  <a:uLnTx/>
                                  <a:uFillTx/>
                                  <a:latin typeface="Cambria Math"/>
                                  <a:ea typeface="Cambria Math"/>
                                </a:rPr>
                              </m:ctrlPr>
                            </m:accPr>
                            <m:e>
                              <m:r>
                                <a:rPr kumimoji="0" lang="cs-CZ" sz="2000" b="0" i="1" u="none" strike="noStrike" kern="0" cap="none" spc="0" normalizeH="0" baseline="0" noProof="0">
                                  <a:ln>
                                    <a:noFill/>
                                  </a:ln>
                                  <a:solidFill>
                                    <a:schemeClr val="tx1">
                                      <a:lumMod val="75000"/>
                                      <a:lumOff val="25000"/>
                                    </a:schemeClr>
                                  </a:solidFill>
                                  <a:effectLst/>
                                  <a:uLnTx/>
                                  <a:uFillTx/>
                                  <a:latin typeface="Cambria Math"/>
                                  <a:ea typeface="Cambria Math"/>
                                </a:rPr>
                                <m:t>𝐸</m:t>
                              </m:r>
                            </m:e>
                          </m:acc>
                          <m:r>
                            <a:rPr kumimoji="0" lang="cs-CZ" sz="2000" b="0" i="1" u="none" strike="noStrike" kern="0" cap="none" spc="0" normalizeH="0" baseline="0" noProof="0">
                              <a:ln>
                                <a:noFill/>
                              </a:ln>
                              <a:solidFill>
                                <a:schemeClr val="tx1">
                                  <a:lumMod val="75000"/>
                                  <a:lumOff val="25000"/>
                                </a:schemeClr>
                              </a:solidFill>
                              <a:effectLst/>
                              <a:uLnTx/>
                              <a:uFillTx/>
                              <a:latin typeface="Cambria Math"/>
                              <a:ea typeface="Cambria Math"/>
                            </a:rPr>
                            <m:t>∙</m:t>
                          </m:r>
                          <m:r>
                            <m:rPr>
                              <m:nor/>
                            </m:rPr>
                            <a:rPr kumimoji="0" lang="cs-CZ" sz="2000" b="0" i="0" u="none" strike="noStrike" kern="0" cap="none" spc="0" normalizeH="0" baseline="0" noProof="0">
                              <a:ln>
                                <a:noFill/>
                              </a:ln>
                              <a:solidFill>
                                <a:schemeClr val="tx1">
                                  <a:lumMod val="75000"/>
                                  <a:lumOff val="25000"/>
                                </a:schemeClr>
                              </a:solidFill>
                              <a:effectLst/>
                              <a:uLnTx/>
                              <a:uFillTx/>
                              <a:latin typeface="Cambria Math"/>
                              <a:ea typeface="Cambria Math"/>
                            </a:rPr>
                            <m:t>d</m:t>
                          </m:r>
                          <m:acc>
                            <m:accPr>
                              <m:chr m:val="⃗"/>
                              <m:ctrlPr>
                                <a:rPr kumimoji="0" lang="el-GR" sz="2000" b="0" i="1" u="none" strike="noStrike" kern="0" cap="none" spc="0" normalizeH="0" baseline="0" noProof="0">
                                  <a:ln>
                                    <a:noFill/>
                                  </a:ln>
                                  <a:solidFill>
                                    <a:schemeClr val="tx1">
                                      <a:lumMod val="75000"/>
                                      <a:lumOff val="25000"/>
                                    </a:schemeClr>
                                  </a:solidFill>
                                  <a:effectLst/>
                                  <a:uLnTx/>
                                  <a:uFillTx/>
                                  <a:latin typeface="Cambria Math"/>
                                  <a:ea typeface="Cambria Math"/>
                                </a:rPr>
                              </m:ctrlPr>
                            </m:accPr>
                            <m:e>
                              <m:r>
                                <a:rPr kumimoji="0" lang="cs-CZ" sz="2000" b="0" i="1" u="none" strike="noStrike" kern="0" cap="none" spc="0" normalizeH="0" baseline="0" noProof="0">
                                  <a:ln>
                                    <a:noFill/>
                                  </a:ln>
                                  <a:solidFill>
                                    <a:schemeClr val="tx1">
                                      <a:lumMod val="75000"/>
                                      <a:lumOff val="25000"/>
                                    </a:schemeClr>
                                  </a:solidFill>
                                  <a:effectLst/>
                                  <a:uLnTx/>
                                  <a:uFillTx/>
                                  <a:latin typeface="Cambria Math"/>
                                  <a:ea typeface="Cambria Math"/>
                                </a:rPr>
                                <m:t>𝑆</m:t>
                              </m:r>
                            </m:e>
                          </m:acc>
                        </m:e>
                      </m:nary>
                      <m: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m:t>
                      </m:r>
                      <m:f>
                        <m:fPr>
                          <m:ctrlP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ctrlPr>
                        </m:fPr>
                        <m:num>
                          <m: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𝑄</m:t>
                          </m:r>
                        </m:num>
                        <m:den>
                          <m:sSub>
                            <m:sSubPr>
                              <m:ctrlP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ctrlPr>
                            </m:sSubPr>
                            <m:e>
                              <m: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𝜀</m:t>
                              </m:r>
                            </m:e>
                            <m:sub>
                              <m: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0</m:t>
                              </m:r>
                            </m:sub>
                          </m:sSub>
                        </m:den>
                      </m:f>
                    </m:oMath>
                  </m:oMathPara>
                </a14:m>
                <a:endParaRPr kumimoji="0" lang="en-GB" sz="2000" b="0" i="0" u="none" strike="noStrike" kern="0" cap="none" spc="0" normalizeH="0" baseline="0" noProof="0" dirty="0" smtClean="0">
                  <a:ln>
                    <a:noFill/>
                  </a:ln>
                  <a:solidFill>
                    <a:schemeClr val="tx1">
                      <a:lumMod val="75000"/>
                      <a:lumOff val="25000"/>
                    </a:schemeClr>
                  </a:solidFill>
                  <a:effectLst/>
                  <a:uLnTx/>
                  <a:uFillTx/>
                </a:endParaRPr>
              </a:p>
            </p:txBody>
          </p:sp>
        </mc:Choice>
        <mc:Fallback xmlns="">
          <p:sp>
            <p:nvSpPr>
              <p:cNvPr id="8" name="Obdélník 7"/>
              <p:cNvSpPr>
                <a:spLocks noRot="1" noChangeAspect="1" noMove="1" noResize="1" noEditPoints="1" noAdjustHandles="1" noChangeArrowheads="1" noChangeShapeType="1" noTextEdit="1"/>
              </p:cNvSpPr>
              <p:nvPr/>
            </p:nvSpPr>
            <p:spPr>
              <a:xfrm>
                <a:off x="485674" y="1268760"/>
                <a:ext cx="1941301" cy="811761"/>
              </a:xfrm>
              <a:prstGeom prst="rect">
                <a:avLst/>
              </a:prstGeom>
              <a:blipFill rotWithShape="1">
                <a:blip r:embed="rId2"/>
                <a:stretch>
                  <a:fillRect/>
                </a:stretch>
              </a:blipFill>
            </p:spPr>
            <p:txBody>
              <a:bodyPr/>
              <a:lstStyle/>
              <a:p>
                <a:r>
                  <a:rPr lang="en-GB">
                    <a:noFill/>
                  </a:rPr>
                  <a:t> </a:t>
                </a:r>
              </a:p>
            </p:txBody>
          </p:sp>
        </mc:Fallback>
      </mc:AlternateContent>
      <p:pic>
        <p:nvPicPr>
          <p:cNvPr id="34"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Obdélník 1"/>
              <p:cNvSpPr/>
              <p:nvPr/>
            </p:nvSpPr>
            <p:spPr>
              <a:xfrm>
                <a:off x="4677916" y="1268760"/>
                <a:ext cx="2160240" cy="81176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nary>
                        <m:naryPr>
                          <m:chr m:val="∮"/>
                          <m:ctrlPr>
                            <a:rPr lang="cs-CZ" sz="2000" i="1" kern="0" smtClean="0">
                              <a:solidFill>
                                <a:schemeClr val="tx1">
                                  <a:lumMod val="75000"/>
                                  <a:lumOff val="25000"/>
                                </a:schemeClr>
                              </a:solidFill>
                              <a:latin typeface="Cambria Math"/>
                              <a:ea typeface="Cambria Math"/>
                            </a:rPr>
                          </m:ctrlPr>
                        </m:naryPr>
                        <m:sub>
                          <m:r>
                            <m:rPr>
                              <m:brk m:alnAt="23"/>
                            </m:rPr>
                            <a:rPr lang="cs-CZ" sz="2000" i="1" kern="0">
                              <a:solidFill>
                                <a:schemeClr val="tx1">
                                  <a:lumMod val="75000"/>
                                  <a:lumOff val="25000"/>
                                </a:schemeClr>
                              </a:solidFill>
                              <a:latin typeface="Cambria Math"/>
                              <a:ea typeface="Cambria Math"/>
                            </a:rPr>
                            <m:t>𝐶</m:t>
                          </m:r>
                        </m:sub>
                        <m:sup/>
                        <m:e>
                          <m:acc>
                            <m:accPr>
                              <m:chr m:val="⃗"/>
                              <m:ctrlPr>
                                <a:rPr lang="cs-CZ" sz="2000" i="1" kern="0">
                                  <a:solidFill>
                                    <a:schemeClr val="tx1">
                                      <a:lumMod val="75000"/>
                                      <a:lumOff val="25000"/>
                                    </a:schemeClr>
                                  </a:solidFill>
                                  <a:latin typeface="Cambria Math"/>
                                  <a:ea typeface="Cambria Math"/>
                                </a:rPr>
                              </m:ctrlPr>
                            </m:accPr>
                            <m:e>
                              <m:r>
                                <a:rPr lang="cs-CZ" sz="2000" i="1" kern="0">
                                  <a:solidFill>
                                    <a:schemeClr val="tx1">
                                      <a:lumMod val="75000"/>
                                      <a:lumOff val="25000"/>
                                    </a:schemeClr>
                                  </a:solidFill>
                                  <a:latin typeface="Cambria Math"/>
                                  <a:ea typeface="Cambria Math"/>
                                </a:rPr>
                                <m:t>𝐵</m:t>
                              </m:r>
                            </m:e>
                          </m:acc>
                          <m:r>
                            <a:rPr lang="cs-CZ" sz="2000" i="1" kern="0">
                              <a:solidFill>
                                <a:schemeClr val="tx1">
                                  <a:lumMod val="75000"/>
                                  <a:lumOff val="25000"/>
                                </a:schemeClr>
                              </a:solidFill>
                              <a:latin typeface="Cambria Math"/>
                              <a:ea typeface="Cambria Math"/>
                            </a:rPr>
                            <m:t>∙</m:t>
                          </m:r>
                          <m:r>
                            <m:rPr>
                              <m:nor/>
                            </m:rPr>
                            <a:rPr lang="cs-CZ" sz="2000" kern="0">
                              <a:solidFill>
                                <a:schemeClr val="tx1">
                                  <a:lumMod val="75000"/>
                                  <a:lumOff val="25000"/>
                                </a:schemeClr>
                              </a:solidFill>
                              <a:latin typeface="Cambria Math"/>
                              <a:ea typeface="Cambria Math"/>
                            </a:rPr>
                            <m:t>d</m:t>
                          </m:r>
                          <m:acc>
                            <m:accPr>
                              <m:chr m:val="⃗"/>
                              <m:ctrlPr>
                                <a:rPr lang="el-GR" sz="2000" i="1" kern="0">
                                  <a:solidFill>
                                    <a:schemeClr val="tx1">
                                      <a:lumMod val="75000"/>
                                      <a:lumOff val="25000"/>
                                    </a:schemeClr>
                                  </a:solidFill>
                                  <a:latin typeface="Cambria Math"/>
                                  <a:ea typeface="Cambria Math"/>
                                </a:rPr>
                              </m:ctrlPr>
                            </m:accPr>
                            <m:e>
                              <m:r>
                                <a:rPr lang="cs-CZ" sz="2000" i="1" kern="0">
                                  <a:solidFill>
                                    <a:schemeClr val="tx1">
                                      <a:lumMod val="75000"/>
                                      <a:lumOff val="25000"/>
                                    </a:schemeClr>
                                  </a:solidFill>
                                  <a:latin typeface="Cambria Math"/>
                                  <a:ea typeface="Cambria Math"/>
                                </a:rPr>
                                <m:t>𝑠</m:t>
                              </m:r>
                            </m:e>
                          </m:acc>
                        </m:e>
                      </m:nary>
                      <m:r>
                        <a:rPr lang="cs-CZ" sz="2000" i="1" kern="0">
                          <a:solidFill>
                            <a:schemeClr val="tx1">
                              <a:lumMod val="75000"/>
                              <a:lumOff val="25000"/>
                            </a:schemeClr>
                          </a:solidFill>
                          <a:latin typeface="Cambria Math"/>
                          <a:ea typeface="Cambria Math"/>
                        </a:rPr>
                        <m:t>=</m:t>
                      </m:r>
                      <m:sSub>
                        <m:sSubPr>
                          <m:ctrlPr>
                            <a:rPr lang="cs-CZ" sz="2000" i="1" kern="0">
                              <a:solidFill>
                                <a:schemeClr val="tx1">
                                  <a:lumMod val="75000"/>
                                  <a:lumOff val="25000"/>
                                </a:schemeClr>
                              </a:solidFill>
                              <a:latin typeface="Cambria Math"/>
                              <a:ea typeface="Cambria Math"/>
                            </a:rPr>
                          </m:ctrlPr>
                        </m:sSubPr>
                        <m:e>
                          <m:r>
                            <a:rPr lang="cs-CZ" sz="2000" i="1" kern="0">
                              <a:solidFill>
                                <a:schemeClr val="tx1">
                                  <a:lumMod val="75000"/>
                                  <a:lumOff val="25000"/>
                                </a:schemeClr>
                              </a:solidFill>
                              <a:latin typeface="Cambria Math"/>
                              <a:ea typeface="Cambria Math"/>
                            </a:rPr>
                            <m:t>𝜇</m:t>
                          </m:r>
                        </m:e>
                        <m:sub>
                          <m:r>
                            <a:rPr lang="cs-CZ" sz="2000" i="1" kern="0">
                              <a:solidFill>
                                <a:schemeClr val="tx1">
                                  <a:lumMod val="75000"/>
                                  <a:lumOff val="25000"/>
                                </a:schemeClr>
                              </a:solidFill>
                              <a:latin typeface="Cambria Math"/>
                              <a:ea typeface="Cambria Math"/>
                            </a:rPr>
                            <m:t>0</m:t>
                          </m:r>
                        </m:sub>
                      </m:sSub>
                      <m:r>
                        <a:rPr lang="cs-CZ" sz="2000" i="1" kern="0">
                          <a:solidFill>
                            <a:schemeClr val="tx1">
                              <a:lumMod val="75000"/>
                              <a:lumOff val="25000"/>
                            </a:schemeClr>
                          </a:solidFill>
                          <a:latin typeface="Cambria Math"/>
                          <a:ea typeface="Cambria Math"/>
                        </a:rPr>
                        <m:t>𝐼</m:t>
                      </m:r>
                    </m:oMath>
                  </m:oMathPara>
                </a14:m>
                <a:endParaRPr lang="en-GB" sz="2000" kern="0" dirty="0">
                  <a:solidFill>
                    <a:schemeClr val="tx1">
                      <a:lumMod val="75000"/>
                      <a:lumOff val="25000"/>
                    </a:schemeClr>
                  </a:solidFill>
                </a:endParaRPr>
              </a:p>
            </p:txBody>
          </p:sp>
        </mc:Choice>
        <mc:Fallback xmlns="">
          <p:sp>
            <p:nvSpPr>
              <p:cNvPr id="2" name="Obdélník 1"/>
              <p:cNvSpPr>
                <a:spLocks noRot="1" noChangeAspect="1" noMove="1" noResize="1" noEditPoints="1" noAdjustHandles="1" noChangeArrowheads="1" noChangeShapeType="1" noTextEdit="1"/>
              </p:cNvSpPr>
              <p:nvPr/>
            </p:nvSpPr>
            <p:spPr>
              <a:xfrm>
                <a:off x="4677916" y="1268760"/>
                <a:ext cx="2160240" cy="811761"/>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délník 6"/>
              <p:cNvSpPr/>
              <p:nvPr/>
            </p:nvSpPr>
            <p:spPr>
              <a:xfrm>
                <a:off x="2699792" y="2028221"/>
                <a:ext cx="1636602" cy="752707"/>
              </a:xfrm>
              <a:prstGeom prst="rect">
                <a:avLst/>
              </a:prstGeom>
            </p:spPr>
            <p:txBody>
              <a:bodyPr wrap="none">
                <a:spAutoFit/>
              </a:bodyPr>
              <a:lstStyle/>
              <a:p>
                <a:pPr defTabSz="449263" eaLnBrk="0" hangingPunct="0">
                  <a:lnSpc>
                    <a:spcPct val="95000"/>
                  </a:lnSpc>
                  <a:buClr>
                    <a:srgbClr val="000000"/>
                  </a:buClr>
                  <a:buSzPct val="100000"/>
                  <a:buFont typeface="Times New Roman" pitchFamily="18" charset="0"/>
                  <a:buNone/>
                </a:pPr>
                <a14:m>
                  <m:oMathPara xmlns:m="http://schemas.openxmlformats.org/officeDocument/2006/math">
                    <m:oMathParaPr>
                      <m:jc m:val="left"/>
                    </m:oMathParaPr>
                    <m:oMath xmlns:m="http://schemas.openxmlformats.org/officeDocument/2006/math">
                      <m:r>
                        <m:rPr>
                          <m:nor/>
                        </m:rPr>
                        <a:rPr lang="cs-CZ" sz="2400" smtClean="0">
                          <a:solidFill>
                            <a:schemeClr val="tx1">
                              <a:lumMod val="75000"/>
                              <a:lumOff val="25000"/>
                            </a:schemeClr>
                          </a:solidFill>
                          <a:latin typeface="Cambria Math"/>
                        </a:rPr>
                        <m:t>div</m:t>
                      </m:r>
                      <m:r>
                        <m:rPr>
                          <m:nor/>
                        </m:rPr>
                        <a:rPr lang="cs-CZ" sz="2400" smtClean="0">
                          <a:solidFill>
                            <a:schemeClr val="tx1">
                              <a:lumMod val="75000"/>
                              <a:lumOff val="25000"/>
                            </a:schemeClr>
                          </a:solidFill>
                          <a:latin typeface="Cambria Math"/>
                        </a:rPr>
                        <m:t> </m:t>
                      </m:r>
                      <m:acc>
                        <m:accPr>
                          <m:chr m:val="⃗"/>
                          <m:ctrlPr>
                            <a:rPr lang="cs-CZ" sz="2400" i="1">
                              <a:solidFill>
                                <a:schemeClr val="tx1">
                                  <a:lumMod val="75000"/>
                                  <a:lumOff val="25000"/>
                                </a:schemeClr>
                              </a:solidFill>
                              <a:latin typeface="Cambria Math"/>
                            </a:rPr>
                          </m:ctrlPr>
                        </m:accPr>
                        <m:e>
                          <m:r>
                            <a:rPr lang="cs-CZ" sz="2400" i="1">
                              <a:solidFill>
                                <a:schemeClr val="tx1">
                                  <a:lumMod val="75000"/>
                                  <a:lumOff val="25000"/>
                                </a:schemeClr>
                              </a:solidFill>
                              <a:latin typeface="Cambria Math"/>
                            </a:rPr>
                            <m:t>𝐸</m:t>
                          </m:r>
                        </m:e>
                      </m:acc>
                      <m:r>
                        <a:rPr lang="en-GB" sz="2400" i="1">
                          <a:solidFill>
                            <a:schemeClr val="tx1">
                              <a:lumMod val="75000"/>
                              <a:lumOff val="25000"/>
                            </a:schemeClr>
                          </a:solidFill>
                          <a:latin typeface="Cambria Math"/>
                        </a:rPr>
                        <m:t>=</m:t>
                      </m:r>
                      <m:f>
                        <m:fPr>
                          <m:ctrlPr>
                            <a:rPr lang="en-GB" sz="2400" i="1">
                              <a:solidFill>
                                <a:schemeClr val="tx1">
                                  <a:lumMod val="75000"/>
                                  <a:lumOff val="25000"/>
                                </a:schemeClr>
                              </a:solidFill>
                              <a:latin typeface="Cambria Math"/>
                            </a:rPr>
                          </m:ctrlPr>
                        </m:fPr>
                        <m:num>
                          <m:r>
                            <a:rPr lang="en-GB" sz="2400" i="1">
                              <a:solidFill>
                                <a:schemeClr val="tx1">
                                  <a:lumMod val="75000"/>
                                  <a:lumOff val="25000"/>
                                </a:schemeClr>
                              </a:solidFill>
                              <a:latin typeface="Cambria Math"/>
                              <a:ea typeface="Cambria Math"/>
                            </a:rPr>
                            <m:t>𝜌</m:t>
                          </m:r>
                        </m:num>
                        <m:den>
                          <m:sSub>
                            <m:sSubPr>
                              <m:ctrlPr>
                                <a:rPr lang="en-GB" sz="2400" i="1">
                                  <a:solidFill>
                                    <a:schemeClr val="tx1">
                                      <a:lumMod val="75000"/>
                                      <a:lumOff val="25000"/>
                                    </a:schemeClr>
                                  </a:solidFill>
                                  <a:latin typeface="Cambria Math"/>
                                </a:rPr>
                              </m:ctrlPr>
                            </m:sSubPr>
                            <m:e>
                              <m:r>
                                <a:rPr lang="en-GB" sz="2400" i="1">
                                  <a:solidFill>
                                    <a:schemeClr val="tx1">
                                      <a:lumMod val="75000"/>
                                      <a:lumOff val="25000"/>
                                    </a:schemeClr>
                                  </a:solidFill>
                                  <a:latin typeface="Cambria Math"/>
                                  <a:ea typeface="Cambria Math"/>
                                </a:rPr>
                                <m:t>𝜀</m:t>
                              </m:r>
                            </m:e>
                            <m:sub>
                              <m:r>
                                <a:rPr lang="cs-CZ" sz="2400" i="1">
                                  <a:solidFill>
                                    <a:schemeClr val="tx1">
                                      <a:lumMod val="75000"/>
                                      <a:lumOff val="25000"/>
                                    </a:schemeClr>
                                  </a:solidFill>
                                  <a:latin typeface="Cambria Math"/>
                                </a:rPr>
                                <m:t>0</m:t>
                              </m:r>
                            </m:sub>
                          </m:sSub>
                        </m:den>
                      </m:f>
                    </m:oMath>
                  </m:oMathPara>
                </a14:m>
                <a:endParaRPr lang="en-GB" sz="2400" dirty="0">
                  <a:solidFill>
                    <a:schemeClr val="tx1">
                      <a:lumMod val="75000"/>
                      <a:lumOff val="25000"/>
                    </a:schemeClr>
                  </a:solidFill>
                </a:endParaRPr>
              </a:p>
            </p:txBody>
          </p:sp>
        </mc:Choice>
        <mc:Fallback xmlns="">
          <p:sp>
            <p:nvSpPr>
              <p:cNvPr id="7" name="Obdélník 6"/>
              <p:cNvSpPr>
                <a:spLocks noRot="1" noChangeAspect="1" noMove="1" noResize="1" noEditPoints="1" noAdjustHandles="1" noChangeArrowheads="1" noChangeShapeType="1" noTextEdit="1"/>
              </p:cNvSpPr>
              <p:nvPr/>
            </p:nvSpPr>
            <p:spPr>
              <a:xfrm>
                <a:off x="2699792" y="2028221"/>
                <a:ext cx="1636602" cy="752707"/>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Obdélník 24"/>
              <p:cNvSpPr/>
              <p:nvPr/>
            </p:nvSpPr>
            <p:spPr>
              <a:xfrm>
                <a:off x="6678341" y="2079898"/>
                <a:ext cx="1782091" cy="485710"/>
              </a:xfrm>
              <a:prstGeom prst="rect">
                <a:avLst/>
              </a:prstGeom>
            </p:spPr>
            <p:txBody>
              <a:bodyPr wrap="none">
                <a:spAutoFit/>
              </a:bodyPr>
              <a:lstStyle/>
              <a:p>
                <a:pPr defTabSz="449263" eaLnBrk="0" hangingPunct="0">
                  <a:lnSpc>
                    <a:spcPct val="95000"/>
                  </a:lnSpc>
                  <a:buClr>
                    <a:srgbClr val="000000"/>
                  </a:buClr>
                  <a:buSzPct val="100000"/>
                  <a:buFont typeface="Times New Roman" pitchFamily="18" charset="0"/>
                  <a:buNone/>
                </a:pPr>
                <a14:m>
                  <m:oMathPara xmlns:m="http://schemas.openxmlformats.org/officeDocument/2006/math">
                    <m:oMathParaPr>
                      <m:jc m:val="left"/>
                    </m:oMathParaPr>
                    <m:oMath xmlns:m="http://schemas.openxmlformats.org/officeDocument/2006/math">
                      <m:r>
                        <m:rPr>
                          <m:nor/>
                        </m:rPr>
                        <a:rPr lang="cs-CZ" sz="2400" b="0" i="0" smtClean="0">
                          <a:solidFill>
                            <a:schemeClr val="tx1">
                              <a:lumMod val="75000"/>
                              <a:lumOff val="25000"/>
                            </a:schemeClr>
                          </a:solidFill>
                          <a:latin typeface="Cambria Math"/>
                        </a:rPr>
                        <m:t>rot</m:t>
                      </m:r>
                      <m:r>
                        <m:rPr>
                          <m:nor/>
                        </m:rPr>
                        <a:rPr lang="cs-CZ" sz="2400" smtClean="0">
                          <a:solidFill>
                            <a:schemeClr val="tx1">
                              <a:lumMod val="75000"/>
                              <a:lumOff val="25000"/>
                            </a:schemeClr>
                          </a:solidFill>
                          <a:latin typeface="Cambria Math"/>
                        </a:rPr>
                        <m:t> </m:t>
                      </m:r>
                      <m:acc>
                        <m:accPr>
                          <m:chr m:val="⃗"/>
                          <m:ctrlPr>
                            <a:rPr lang="cs-CZ" sz="2400" i="1">
                              <a:solidFill>
                                <a:schemeClr val="tx1">
                                  <a:lumMod val="75000"/>
                                  <a:lumOff val="25000"/>
                                </a:schemeClr>
                              </a:solidFill>
                              <a:latin typeface="Cambria Math"/>
                            </a:rPr>
                          </m:ctrlPr>
                        </m:accPr>
                        <m:e>
                          <m:r>
                            <a:rPr lang="cs-CZ" sz="2400" b="0" i="1" smtClean="0">
                              <a:solidFill>
                                <a:schemeClr val="tx1">
                                  <a:lumMod val="75000"/>
                                  <a:lumOff val="25000"/>
                                </a:schemeClr>
                              </a:solidFill>
                              <a:latin typeface="Cambria Math"/>
                            </a:rPr>
                            <m:t>𝐵</m:t>
                          </m:r>
                        </m:e>
                      </m:acc>
                      <m:r>
                        <a:rPr lang="en-GB" sz="2400" i="1">
                          <a:solidFill>
                            <a:schemeClr val="tx1">
                              <a:lumMod val="75000"/>
                              <a:lumOff val="25000"/>
                            </a:schemeClr>
                          </a:solidFill>
                          <a:latin typeface="Cambria Math"/>
                        </a:rPr>
                        <m:t>=</m:t>
                      </m:r>
                      <m:sSub>
                        <m:sSubPr>
                          <m:ctrlPr>
                            <a:rPr lang="cs-CZ" sz="2400" i="1" kern="0">
                              <a:solidFill>
                                <a:schemeClr val="tx1">
                                  <a:lumMod val="75000"/>
                                  <a:lumOff val="25000"/>
                                </a:schemeClr>
                              </a:solidFill>
                              <a:latin typeface="Cambria Math"/>
                              <a:ea typeface="Cambria Math"/>
                            </a:rPr>
                          </m:ctrlPr>
                        </m:sSubPr>
                        <m:e>
                          <m:r>
                            <a:rPr lang="cs-CZ" sz="2400" i="1" kern="0">
                              <a:solidFill>
                                <a:schemeClr val="tx1">
                                  <a:lumMod val="75000"/>
                                  <a:lumOff val="25000"/>
                                </a:schemeClr>
                              </a:solidFill>
                              <a:latin typeface="Cambria Math"/>
                              <a:ea typeface="Cambria Math"/>
                            </a:rPr>
                            <m:t>𝜇</m:t>
                          </m:r>
                        </m:e>
                        <m:sub>
                          <m:r>
                            <a:rPr lang="cs-CZ" sz="2400" i="1" kern="0">
                              <a:solidFill>
                                <a:schemeClr val="tx1">
                                  <a:lumMod val="75000"/>
                                  <a:lumOff val="25000"/>
                                </a:schemeClr>
                              </a:solidFill>
                              <a:latin typeface="Cambria Math"/>
                              <a:ea typeface="Cambria Math"/>
                            </a:rPr>
                            <m:t>0</m:t>
                          </m:r>
                        </m:sub>
                      </m:sSub>
                      <m:acc>
                        <m:accPr>
                          <m:chr m:val="⃗"/>
                          <m:ctrlPr>
                            <a:rPr lang="cs-CZ" sz="2400" i="1">
                              <a:solidFill>
                                <a:schemeClr val="tx1">
                                  <a:lumMod val="75000"/>
                                  <a:lumOff val="25000"/>
                                </a:schemeClr>
                              </a:solidFill>
                              <a:latin typeface="Cambria Math"/>
                            </a:rPr>
                          </m:ctrlPr>
                        </m:accPr>
                        <m:e>
                          <m:r>
                            <a:rPr lang="cs-CZ" sz="2400" b="0" i="1" smtClean="0">
                              <a:solidFill>
                                <a:schemeClr val="tx1">
                                  <a:lumMod val="75000"/>
                                  <a:lumOff val="25000"/>
                                </a:schemeClr>
                              </a:solidFill>
                              <a:latin typeface="Cambria Math"/>
                            </a:rPr>
                            <m:t>𝐽</m:t>
                          </m:r>
                        </m:e>
                      </m:acc>
                    </m:oMath>
                  </m:oMathPara>
                </a14:m>
                <a:endParaRPr lang="en-GB" sz="2400" dirty="0">
                  <a:solidFill>
                    <a:schemeClr val="tx1">
                      <a:lumMod val="75000"/>
                      <a:lumOff val="25000"/>
                    </a:schemeClr>
                  </a:solidFill>
                </a:endParaRPr>
              </a:p>
            </p:txBody>
          </p:sp>
        </mc:Choice>
        <mc:Fallback xmlns="">
          <p:sp>
            <p:nvSpPr>
              <p:cNvPr id="25" name="Obdélník 24"/>
              <p:cNvSpPr>
                <a:spLocks noRot="1" noChangeAspect="1" noMove="1" noResize="1" noEditPoints="1" noAdjustHandles="1" noChangeArrowheads="1" noChangeShapeType="1" noTextEdit="1"/>
              </p:cNvSpPr>
              <p:nvPr/>
            </p:nvSpPr>
            <p:spPr>
              <a:xfrm>
                <a:off x="6678341" y="2079898"/>
                <a:ext cx="1782091" cy="485710"/>
              </a:xfrm>
              <a:prstGeom prst="rect">
                <a:avLst/>
              </a:prstGeom>
              <a:blipFill rotWithShape="1">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Obdélník 9"/>
              <p:cNvSpPr/>
              <p:nvPr/>
            </p:nvSpPr>
            <p:spPr>
              <a:xfrm>
                <a:off x="2305523" y="3933056"/>
                <a:ext cx="1993303" cy="485710"/>
              </a:xfrm>
              <a:prstGeom prst="rect">
                <a:avLst/>
              </a:prstGeom>
            </p:spPr>
            <p:txBody>
              <a:bodyPr wrap="none">
                <a:spAutoFit/>
              </a:bodyPr>
              <a:lstStyle/>
              <a:p>
                <a:pPr defTabSz="449263" eaLnBrk="0" hangingPunct="0">
                  <a:lnSpc>
                    <a:spcPct val="95000"/>
                  </a:lnSpc>
                  <a:buClr>
                    <a:srgbClr val="000000"/>
                  </a:buClr>
                  <a:buSzPct val="100000"/>
                  <a:buFont typeface="Times New Roman" pitchFamily="18" charset="0"/>
                  <a:buNone/>
                </a:pPr>
                <a14:m>
                  <m:oMathPara xmlns:m="http://schemas.openxmlformats.org/officeDocument/2006/math">
                    <m:oMathParaPr>
                      <m:jc m:val="left"/>
                    </m:oMathParaPr>
                    <m:oMath xmlns:m="http://schemas.openxmlformats.org/officeDocument/2006/math">
                      <m:acc>
                        <m:accPr>
                          <m:chr m:val="⃗"/>
                          <m:ctrlPr>
                            <a:rPr lang="cs-CZ" sz="2400" i="1" smtClean="0">
                              <a:solidFill>
                                <a:schemeClr val="tx1">
                                  <a:lumMod val="75000"/>
                                  <a:lumOff val="25000"/>
                                </a:schemeClr>
                              </a:solidFill>
                              <a:latin typeface="Cambria Math"/>
                            </a:rPr>
                          </m:ctrlPr>
                        </m:accPr>
                        <m:e>
                          <m:r>
                            <a:rPr lang="cs-CZ" sz="2400" i="1">
                              <a:solidFill>
                                <a:schemeClr val="tx1">
                                  <a:lumMod val="75000"/>
                                  <a:lumOff val="25000"/>
                                </a:schemeClr>
                              </a:solidFill>
                              <a:latin typeface="Cambria Math"/>
                            </a:rPr>
                            <m:t>𝐸</m:t>
                          </m:r>
                        </m:e>
                      </m:acc>
                      <m:r>
                        <a:rPr lang="en-GB" sz="2400" i="1">
                          <a:solidFill>
                            <a:schemeClr val="tx1">
                              <a:lumMod val="75000"/>
                              <a:lumOff val="25000"/>
                            </a:schemeClr>
                          </a:solidFill>
                          <a:latin typeface="Cambria Math"/>
                        </a:rPr>
                        <m:t>=</m:t>
                      </m:r>
                      <m:r>
                        <a:rPr lang="cs-CZ" sz="2400">
                          <a:solidFill>
                            <a:schemeClr val="tx1">
                              <a:lumMod val="75000"/>
                              <a:lumOff val="25000"/>
                            </a:schemeClr>
                          </a:solidFill>
                          <a:latin typeface="Cambria Math"/>
                        </a:rPr>
                        <m:t>−</m:t>
                      </m:r>
                      <m:r>
                        <m:rPr>
                          <m:sty m:val="p"/>
                        </m:rPr>
                        <a:rPr lang="cs-CZ" sz="2400">
                          <a:solidFill>
                            <a:schemeClr val="tx1">
                              <a:lumMod val="75000"/>
                              <a:lumOff val="25000"/>
                            </a:schemeClr>
                          </a:solidFill>
                          <a:latin typeface="Cambria Math"/>
                        </a:rPr>
                        <m:t>grad</m:t>
                      </m:r>
                      <m:r>
                        <a:rPr lang="cs-CZ" sz="2400">
                          <a:solidFill>
                            <a:schemeClr val="tx1">
                              <a:lumMod val="75000"/>
                              <a:lumOff val="25000"/>
                            </a:schemeClr>
                          </a:solidFill>
                          <a:latin typeface="Cambria Math"/>
                        </a:rPr>
                        <m:t> </m:t>
                      </m:r>
                      <m:r>
                        <a:rPr lang="el-GR" sz="2400" i="1">
                          <a:solidFill>
                            <a:schemeClr val="tx1">
                              <a:lumMod val="75000"/>
                              <a:lumOff val="25000"/>
                            </a:schemeClr>
                          </a:solidFill>
                          <a:latin typeface="Cambria Math"/>
                          <a:ea typeface="Cambria Math"/>
                        </a:rPr>
                        <m:t>𝜑</m:t>
                      </m:r>
                    </m:oMath>
                  </m:oMathPara>
                </a14:m>
                <a:endParaRPr lang="en-GB" sz="2400" dirty="0">
                  <a:solidFill>
                    <a:schemeClr val="tx1">
                      <a:lumMod val="75000"/>
                      <a:lumOff val="25000"/>
                    </a:schemeClr>
                  </a:solidFill>
                </a:endParaRPr>
              </a:p>
            </p:txBody>
          </p:sp>
        </mc:Choice>
        <mc:Fallback xmlns="">
          <p:sp>
            <p:nvSpPr>
              <p:cNvPr id="10" name="Obdélník 9"/>
              <p:cNvSpPr>
                <a:spLocks noRot="1" noChangeAspect="1" noMove="1" noResize="1" noEditPoints="1" noAdjustHandles="1" noChangeArrowheads="1" noChangeShapeType="1" noTextEdit="1"/>
              </p:cNvSpPr>
              <p:nvPr/>
            </p:nvSpPr>
            <p:spPr>
              <a:xfrm>
                <a:off x="2305523" y="3933056"/>
                <a:ext cx="1993303" cy="485710"/>
              </a:xfrm>
              <a:prstGeom prst="rect">
                <a:avLst/>
              </a:prstGeom>
              <a:blipFill rotWithShape="1">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Obdélník 10"/>
              <p:cNvSpPr/>
              <p:nvPr/>
            </p:nvSpPr>
            <p:spPr>
              <a:xfrm>
                <a:off x="1043608" y="4509120"/>
                <a:ext cx="2574032" cy="7874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cs-CZ" sz="2400">
                          <a:solidFill>
                            <a:schemeClr val="tx1">
                              <a:lumMod val="75000"/>
                              <a:lumOff val="25000"/>
                            </a:schemeClr>
                          </a:solidFill>
                          <a:latin typeface="Cambria Math"/>
                        </a:rPr>
                        <m:t>div</m:t>
                      </m:r>
                      <m:r>
                        <m:rPr>
                          <m:nor/>
                        </m:rPr>
                        <a:rPr lang="cs-CZ" sz="2400">
                          <a:solidFill>
                            <a:schemeClr val="tx1">
                              <a:lumMod val="75000"/>
                              <a:lumOff val="25000"/>
                            </a:schemeClr>
                          </a:solidFill>
                          <a:latin typeface="Cambria Math"/>
                        </a:rPr>
                        <m:t> </m:t>
                      </m:r>
                      <m:r>
                        <m:rPr>
                          <m:nor/>
                        </m:rPr>
                        <a:rPr lang="cs-CZ" sz="2400">
                          <a:solidFill>
                            <a:schemeClr val="tx1">
                              <a:lumMod val="75000"/>
                              <a:lumOff val="25000"/>
                            </a:schemeClr>
                          </a:solidFill>
                          <a:latin typeface="Cambria Math"/>
                        </a:rPr>
                        <m:t>grad</m:t>
                      </m:r>
                      <m:r>
                        <a:rPr lang="cs-CZ" sz="2400" i="1">
                          <a:solidFill>
                            <a:schemeClr val="tx1">
                              <a:lumMod val="75000"/>
                              <a:lumOff val="25000"/>
                            </a:schemeClr>
                          </a:solidFill>
                          <a:latin typeface="Cambria Math"/>
                        </a:rPr>
                        <m:t> </m:t>
                      </m:r>
                      <m:r>
                        <a:rPr lang="cs-CZ" sz="2400" i="1">
                          <a:solidFill>
                            <a:schemeClr val="tx1">
                              <a:lumMod val="75000"/>
                              <a:lumOff val="25000"/>
                            </a:schemeClr>
                          </a:solidFill>
                          <a:latin typeface="Cambria Math"/>
                          <a:ea typeface="Cambria Math"/>
                        </a:rPr>
                        <m:t>𝜑</m:t>
                      </m:r>
                      <m:r>
                        <a:rPr lang="en-GB" sz="2400" i="1">
                          <a:solidFill>
                            <a:schemeClr val="tx1">
                              <a:lumMod val="75000"/>
                              <a:lumOff val="25000"/>
                            </a:schemeClr>
                          </a:solidFill>
                          <a:latin typeface="Cambria Math"/>
                        </a:rPr>
                        <m:t>=</m:t>
                      </m:r>
                      <m:r>
                        <a:rPr lang="cs-CZ" sz="2400" i="1">
                          <a:solidFill>
                            <a:schemeClr val="tx1">
                              <a:lumMod val="75000"/>
                              <a:lumOff val="25000"/>
                            </a:schemeClr>
                          </a:solidFill>
                          <a:latin typeface="Cambria Math"/>
                        </a:rPr>
                        <m:t>−</m:t>
                      </m:r>
                      <m:f>
                        <m:fPr>
                          <m:ctrlPr>
                            <a:rPr lang="en-GB" sz="2400" i="1">
                              <a:solidFill>
                                <a:schemeClr val="tx1">
                                  <a:lumMod val="75000"/>
                                  <a:lumOff val="25000"/>
                                </a:schemeClr>
                              </a:solidFill>
                              <a:latin typeface="Cambria Math"/>
                            </a:rPr>
                          </m:ctrlPr>
                        </m:fPr>
                        <m:num>
                          <m:r>
                            <a:rPr lang="en-GB" sz="2400" i="1">
                              <a:solidFill>
                                <a:schemeClr val="tx1">
                                  <a:lumMod val="75000"/>
                                  <a:lumOff val="25000"/>
                                </a:schemeClr>
                              </a:solidFill>
                              <a:latin typeface="Cambria Math"/>
                              <a:ea typeface="Cambria Math"/>
                            </a:rPr>
                            <m:t>𝜌</m:t>
                          </m:r>
                        </m:num>
                        <m:den>
                          <m:sSub>
                            <m:sSubPr>
                              <m:ctrlPr>
                                <a:rPr lang="en-GB" sz="2400" i="1">
                                  <a:solidFill>
                                    <a:schemeClr val="tx1">
                                      <a:lumMod val="75000"/>
                                      <a:lumOff val="25000"/>
                                    </a:schemeClr>
                                  </a:solidFill>
                                  <a:latin typeface="Cambria Math"/>
                                </a:rPr>
                              </m:ctrlPr>
                            </m:sSubPr>
                            <m:e>
                              <m:r>
                                <a:rPr lang="en-GB" sz="2400" i="1">
                                  <a:solidFill>
                                    <a:schemeClr val="tx1">
                                      <a:lumMod val="75000"/>
                                      <a:lumOff val="25000"/>
                                    </a:schemeClr>
                                  </a:solidFill>
                                  <a:latin typeface="Cambria Math"/>
                                  <a:ea typeface="Cambria Math"/>
                                </a:rPr>
                                <m:t>𝜀</m:t>
                              </m:r>
                            </m:e>
                            <m:sub>
                              <m:r>
                                <a:rPr lang="cs-CZ" sz="2400" i="1">
                                  <a:solidFill>
                                    <a:schemeClr val="tx1">
                                      <a:lumMod val="75000"/>
                                      <a:lumOff val="25000"/>
                                    </a:schemeClr>
                                  </a:solidFill>
                                  <a:latin typeface="Cambria Math"/>
                                </a:rPr>
                                <m:t>0</m:t>
                              </m:r>
                            </m:sub>
                          </m:sSub>
                        </m:den>
                      </m:f>
                    </m:oMath>
                  </m:oMathPara>
                </a14:m>
                <a:endParaRPr lang="en-GB" sz="2400" dirty="0"/>
              </a:p>
            </p:txBody>
          </p:sp>
        </mc:Choice>
        <mc:Fallback xmlns="">
          <p:sp>
            <p:nvSpPr>
              <p:cNvPr id="11" name="Obdélník 10"/>
              <p:cNvSpPr>
                <a:spLocks noRot="1" noChangeAspect="1" noMove="1" noResize="1" noEditPoints="1" noAdjustHandles="1" noChangeArrowheads="1" noChangeShapeType="1" noTextEdit="1"/>
              </p:cNvSpPr>
              <p:nvPr/>
            </p:nvSpPr>
            <p:spPr>
              <a:xfrm>
                <a:off x="1043608" y="4509120"/>
                <a:ext cx="2574032" cy="787460"/>
              </a:xfrm>
              <a:prstGeom prst="rect">
                <a:avLst/>
              </a:prstGeom>
              <a:blipFill rotWithShape="1">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Obdélník 28"/>
              <p:cNvSpPr/>
              <p:nvPr/>
            </p:nvSpPr>
            <p:spPr>
              <a:xfrm>
                <a:off x="552737" y="2996952"/>
                <a:ext cx="1715007" cy="81176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nary>
                        <m:naryPr>
                          <m:chr m:val="∮"/>
                          <m:ctrlPr>
                            <a:rPr lang="cs-CZ" sz="2000" i="1" kern="0" smtClean="0">
                              <a:solidFill>
                                <a:schemeClr val="tx1">
                                  <a:lumMod val="75000"/>
                                  <a:lumOff val="25000"/>
                                </a:schemeClr>
                              </a:solidFill>
                              <a:latin typeface="Cambria Math"/>
                              <a:ea typeface="Cambria Math"/>
                            </a:rPr>
                          </m:ctrlPr>
                        </m:naryPr>
                        <m:sub>
                          <m:r>
                            <m:rPr>
                              <m:brk m:alnAt="23"/>
                            </m:rPr>
                            <a:rPr lang="cs-CZ" sz="2000" i="1" kern="0">
                              <a:solidFill>
                                <a:schemeClr val="tx1">
                                  <a:lumMod val="75000"/>
                                  <a:lumOff val="25000"/>
                                </a:schemeClr>
                              </a:solidFill>
                              <a:latin typeface="Cambria Math"/>
                              <a:ea typeface="Cambria Math"/>
                            </a:rPr>
                            <m:t>𝐶</m:t>
                          </m:r>
                        </m:sub>
                        <m:sup/>
                        <m:e>
                          <m:acc>
                            <m:accPr>
                              <m:chr m:val="⃗"/>
                              <m:ctrlPr>
                                <a:rPr lang="cs-CZ" sz="2000" i="1" kern="0">
                                  <a:solidFill>
                                    <a:schemeClr val="tx1">
                                      <a:lumMod val="75000"/>
                                      <a:lumOff val="25000"/>
                                    </a:schemeClr>
                                  </a:solidFill>
                                  <a:latin typeface="Cambria Math"/>
                                  <a:ea typeface="Cambria Math"/>
                                </a:rPr>
                              </m:ctrlPr>
                            </m:accPr>
                            <m:e>
                              <m:r>
                                <a:rPr lang="cs-CZ" sz="2000" b="0" i="1" kern="0" smtClean="0">
                                  <a:solidFill>
                                    <a:schemeClr val="tx1">
                                      <a:lumMod val="75000"/>
                                      <a:lumOff val="25000"/>
                                    </a:schemeClr>
                                  </a:solidFill>
                                  <a:latin typeface="Cambria Math"/>
                                  <a:ea typeface="Cambria Math"/>
                                </a:rPr>
                                <m:t>𝐸</m:t>
                              </m:r>
                            </m:e>
                          </m:acc>
                          <m:r>
                            <a:rPr lang="cs-CZ" sz="2000" i="1" kern="0">
                              <a:solidFill>
                                <a:schemeClr val="tx1">
                                  <a:lumMod val="75000"/>
                                  <a:lumOff val="25000"/>
                                </a:schemeClr>
                              </a:solidFill>
                              <a:latin typeface="Cambria Math"/>
                              <a:ea typeface="Cambria Math"/>
                            </a:rPr>
                            <m:t>∙</m:t>
                          </m:r>
                          <m:r>
                            <m:rPr>
                              <m:nor/>
                            </m:rPr>
                            <a:rPr lang="cs-CZ" sz="2000" kern="0">
                              <a:solidFill>
                                <a:schemeClr val="tx1">
                                  <a:lumMod val="75000"/>
                                  <a:lumOff val="25000"/>
                                </a:schemeClr>
                              </a:solidFill>
                              <a:latin typeface="Cambria Math"/>
                              <a:ea typeface="Cambria Math"/>
                            </a:rPr>
                            <m:t>d</m:t>
                          </m:r>
                          <m:acc>
                            <m:accPr>
                              <m:chr m:val="⃗"/>
                              <m:ctrlPr>
                                <a:rPr lang="el-GR" sz="2000" i="1" kern="0">
                                  <a:solidFill>
                                    <a:schemeClr val="tx1">
                                      <a:lumMod val="75000"/>
                                      <a:lumOff val="25000"/>
                                    </a:schemeClr>
                                  </a:solidFill>
                                  <a:latin typeface="Cambria Math"/>
                                  <a:ea typeface="Cambria Math"/>
                                </a:rPr>
                              </m:ctrlPr>
                            </m:accPr>
                            <m:e>
                              <m:r>
                                <a:rPr lang="cs-CZ" sz="2000" i="1" kern="0">
                                  <a:solidFill>
                                    <a:schemeClr val="tx1">
                                      <a:lumMod val="75000"/>
                                      <a:lumOff val="25000"/>
                                    </a:schemeClr>
                                  </a:solidFill>
                                  <a:latin typeface="Cambria Math"/>
                                  <a:ea typeface="Cambria Math"/>
                                </a:rPr>
                                <m:t>𝑠</m:t>
                              </m:r>
                            </m:e>
                          </m:acc>
                        </m:e>
                      </m:nary>
                      <m:r>
                        <a:rPr lang="cs-CZ" sz="2000" i="1" kern="0">
                          <a:solidFill>
                            <a:schemeClr val="tx1">
                              <a:lumMod val="75000"/>
                              <a:lumOff val="25000"/>
                            </a:schemeClr>
                          </a:solidFill>
                          <a:latin typeface="Cambria Math"/>
                          <a:ea typeface="Cambria Math"/>
                        </a:rPr>
                        <m:t>=</m:t>
                      </m:r>
                      <m:r>
                        <a:rPr lang="cs-CZ" sz="2000" b="0" i="1" kern="0" smtClean="0">
                          <a:solidFill>
                            <a:schemeClr val="tx1">
                              <a:lumMod val="75000"/>
                              <a:lumOff val="25000"/>
                            </a:schemeClr>
                          </a:solidFill>
                          <a:latin typeface="Cambria Math"/>
                          <a:ea typeface="Cambria Math"/>
                        </a:rPr>
                        <m:t>0</m:t>
                      </m:r>
                    </m:oMath>
                  </m:oMathPara>
                </a14:m>
                <a:endParaRPr lang="en-GB" sz="2000" kern="0" dirty="0">
                  <a:solidFill>
                    <a:schemeClr val="tx1">
                      <a:lumMod val="75000"/>
                      <a:lumOff val="25000"/>
                    </a:schemeClr>
                  </a:solidFill>
                </a:endParaRPr>
              </a:p>
            </p:txBody>
          </p:sp>
        </mc:Choice>
        <mc:Fallback xmlns="">
          <p:sp>
            <p:nvSpPr>
              <p:cNvPr id="29" name="Obdélník 28"/>
              <p:cNvSpPr>
                <a:spLocks noRot="1" noChangeAspect="1" noMove="1" noResize="1" noEditPoints="1" noAdjustHandles="1" noChangeArrowheads="1" noChangeShapeType="1" noTextEdit="1"/>
              </p:cNvSpPr>
              <p:nvPr/>
            </p:nvSpPr>
            <p:spPr>
              <a:xfrm>
                <a:off x="552737" y="2996952"/>
                <a:ext cx="1715007" cy="811761"/>
              </a:xfrm>
              <a:prstGeom prst="rect">
                <a:avLst/>
              </a:prstGeom>
              <a:blipFill rotWithShape="1">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Obdélník 29"/>
              <p:cNvSpPr/>
              <p:nvPr/>
            </p:nvSpPr>
            <p:spPr>
              <a:xfrm>
                <a:off x="1615554" y="3573016"/>
                <a:ext cx="1294137" cy="420243"/>
              </a:xfrm>
              <a:prstGeom prst="rect">
                <a:avLst/>
              </a:prstGeom>
            </p:spPr>
            <p:txBody>
              <a:bodyPr wrap="none">
                <a:spAutoFit/>
              </a:bodyPr>
              <a:lstStyle/>
              <a:p>
                <a:pPr defTabSz="449263" eaLnBrk="0" hangingPunct="0">
                  <a:lnSpc>
                    <a:spcPct val="95000"/>
                  </a:lnSpc>
                  <a:buClr>
                    <a:srgbClr val="000000"/>
                  </a:buClr>
                  <a:buSzPct val="100000"/>
                  <a:buFont typeface="Times New Roman" pitchFamily="18" charset="0"/>
                  <a:buNone/>
                </a:pPr>
                <a14:m>
                  <m:oMathPara xmlns:m="http://schemas.openxmlformats.org/officeDocument/2006/math">
                    <m:oMathParaPr>
                      <m:jc m:val="left"/>
                    </m:oMathParaPr>
                    <m:oMath xmlns:m="http://schemas.openxmlformats.org/officeDocument/2006/math">
                      <m:r>
                        <m:rPr>
                          <m:nor/>
                        </m:rPr>
                        <a:rPr lang="cs-CZ" sz="2000" b="0" i="0" smtClean="0">
                          <a:solidFill>
                            <a:schemeClr val="tx1">
                              <a:lumMod val="75000"/>
                              <a:lumOff val="25000"/>
                            </a:schemeClr>
                          </a:solidFill>
                          <a:latin typeface="Cambria Math"/>
                        </a:rPr>
                        <m:t>rot</m:t>
                      </m:r>
                      <m:r>
                        <m:rPr>
                          <m:nor/>
                        </m:rPr>
                        <a:rPr lang="cs-CZ" sz="2000" smtClean="0">
                          <a:solidFill>
                            <a:schemeClr val="tx1">
                              <a:lumMod val="75000"/>
                              <a:lumOff val="25000"/>
                            </a:schemeClr>
                          </a:solidFill>
                          <a:latin typeface="Cambria Math"/>
                        </a:rPr>
                        <m:t> </m:t>
                      </m:r>
                      <m:acc>
                        <m:accPr>
                          <m:chr m:val="⃗"/>
                          <m:ctrlPr>
                            <a:rPr lang="cs-CZ" sz="2000" i="1">
                              <a:solidFill>
                                <a:schemeClr val="tx1">
                                  <a:lumMod val="75000"/>
                                  <a:lumOff val="25000"/>
                                </a:schemeClr>
                              </a:solidFill>
                              <a:latin typeface="Cambria Math"/>
                            </a:rPr>
                          </m:ctrlPr>
                        </m:accPr>
                        <m:e>
                          <m:r>
                            <a:rPr lang="cs-CZ" sz="2000" b="0" i="1" smtClean="0">
                              <a:solidFill>
                                <a:schemeClr val="tx1">
                                  <a:lumMod val="75000"/>
                                  <a:lumOff val="25000"/>
                                </a:schemeClr>
                              </a:solidFill>
                              <a:latin typeface="Cambria Math"/>
                            </a:rPr>
                            <m:t>𝐸</m:t>
                          </m:r>
                        </m:e>
                      </m:acc>
                      <m:r>
                        <a:rPr lang="en-GB" sz="2000" i="1">
                          <a:solidFill>
                            <a:schemeClr val="tx1">
                              <a:lumMod val="75000"/>
                              <a:lumOff val="25000"/>
                            </a:schemeClr>
                          </a:solidFill>
                          <a:latin typeface="Cambria Math"/>
                        </a:rPr>
                        <m:t>=</m:t>
                      </m:r>
                      <m:r>
                        <a:rPr lang="cs-CZ" sz="2000" i="1" kern="0" smtClean="0">
                          <a:solidFill>
                            <a:schemeClr val="tx1">
                              <a:lumMod val="75000"/>
                              <a:lumOff val="25000"/>
                            </a:schemeClr>
                          </a:solidFill>
                          <a:latin typeface="Cambria Math"/>
                          <a:ea typeface="Cambria Math"/>
                        </a:rPr>
                        <m:t>0</m:t>
                      </m:r>
                    </m:oMath>
                  </m:oMathPara>
                </a14:m>
                <a:endParaRPr lang="en-GB" sz="2000" dirty="0">
                  <a:solidFill>
                    <a:schemeClr val="tx1">
                      <a:lumMod val="75000"/>
                      <a:lumOff val="25000"/>
                    </a:schemeClr>
                  </a:solidFill>
                </a:endParaRPr>
              </a:p>
            </p:txBody>
          </p:sp>
        </mc:Choice>
        <mc:Fallback xmlns="">
          <p:sp>
            <p:nvSpPr>
              <p:cNvPr id="30" name="Obdélník 29"/>
              <p:cNvSpPr>
                <a:spLocks noRot="1" noChangeAspect="1" noMove="1" noResize="1" noEditPoints="1" noAdjustHandles="1" noChangeArrowheads="1" noChangeShapeType="1" noTextEdit="1"/>
              </p:cNvSpPr>
              <p:nvPr/>
            </p:nvSpPr>
            <p:spPr>
              <a:xfrm>
                <a:off x="1615554" y="3573016"/>
                <a:ext cx="1294137" cy="420243"/>
              </a:xfrm>
              <a:prstGeom prst="rect">
                <a:avLst/>
              </a:prstGeom>
              <a:blipFill rotWithShape="1">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Obdélník 34"/>
              <p:cNvSpPr/>
              <p:nvPr/>
            </p:nvSpPr>
            <p:spPr>
              <a:xfrm>
                <a:off x="4644008" y="3015630"/>
                <a:ext cx="1856662" cy="81176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ctrlPr>
                        </m:naryPr>
                        <m:sub>
                          <m:r>
                            <m:rPr>
                              <m:brk m:alnAt="23"/>
                            </m:rP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𝑆</m:t>
                          </m:r>
                        </m:sub>
                        <m:sup/>
                        <m:e>
                          <m:acc>
                            <m:accPr>
                              <m:chr m:val="⃗"/>
                              <m:ctrlPr>
                                <a:rPr kumimoji="0" lang="cs-CZ" sz="2000" b="0" i="1" u="none" strike="noStrike" kern="0" cap="none" spc="0" normalizeH="0" baseline="0" noProof="0">
                                  <a:ln>
                                    <a:noFill/>
                                  </a:ln>
                                  <a:solidFill>
                                    <a:schemeClr val="tx1">
                                      <a:lumMod val="75000"/>
                                      <a:lumOff val="25000"/>
                                    </a:schemeClr>
                                  </a:solidFill>
                                  <a:effectLst/>
                                  <a:uLnTx/>
                                  <a:uFillTx/>
                                  <a:latin typeface="Cambria Math"/>
                                  <a:ea typeface="Cambria Math"/>
                                </a:rPr>
                              </m:ctrlPr>
                            </m:accPr>
                            <m:e>
                              <m: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𝐵</m:t>
                              </m:r>
                            </m:e>
                          </m:acc>
                          <m:r>
                            <a:rPr kumimoji="0" lang="cs-CZ" sz="2000" b="0" i="1" u="none" strike="noStrike" kern="0" cap="none" spc="0" normalizeH="0" baseline="0" noProof="0">
                              <a:ln>
                                <a:noFill/>
                              </a:ln>
                              <a:solidFill>
                                <a:schemeClr val="tx1">
                                  <a:lumMod val="75000"/>
                                  <a:lumOff val="25000"/>
                                </a:schemeClr>
                              </a:solidFill>
                              <a:effectLst/>
                              <a:uLnTx/>
                              <a:uFillTx/>
                              <a:latin typeface="Cambria Math"/>
                              <a:ea typeface="Cambria Math"/>
                            </a:rPr>
                            <m:t>∙</m:t>
                          </m:r>
                          <m:r>
                            <m:rPr>
                              <m:nor/>
                            </m:rPr>
                            <a:rPr kumimoji="0" lang="cs-CZ" sz="2000" b="0" i="0" u="none" strike="noStrike" kern="0" cap="none" spc="0" normalizeH="0" baseline="0" noProof="0">
                              <a:ln>
                                <a:noFill/>
                              </a:ln>
                              <a:solidFill>
                                <a:schemeClr val="tx1">
                                  <a:lumMod val="75000"/>
                                  <a:lumOff val="25000"/>
                                </a:schemeClr>
                              </a:solidFill>
                              <a:effectLst/>
                              <a:uLnTx/>
                              <a:uFillTx/>
                              <a:latin typeface="Cambria Math"/>
                              <a:ea typeface="Cambria Math"/>
                            </a:rPr>
                            <m:t>d</m:t>
                          </m:r>
                          <m:acc>
                            <m:accPr>
                              <m:chr m:val="⃗"/>
                              <m:ctrlPr>
                                <a:rPr kumimoji="0" lang="el-GR" sz="2000" b="0" i="1" u="none" strike="noStrike" kern="0" cap="none" spc="0" normalizeH="0" baseline="0" noProof="0">
                                  <a:ln>
                                    <a:noFill/>
                                  </a:ln>
                                  <a:solidFill>
                                    <a:schemeClr val="tx1">
                                      <a:lumMod val="75000"/>
                                      <a:lumOff val="25000"/>
                                    </a:schemeClr>
                                  </a:solidFill>
                                  <a:effectLst/>
                                  <a:uLnTx/>
                                  <a:uFillTx/>
                                  <a:latin typeface="Cambria Math"/>
                                  <a:ea typeface="Cambria Math"/>
                                </a:rPr>
                              </m:ctrlPr>
                            </m:accPr>
                            <m:e>
                              <m:r>
                                <a:rPr kumimoji="0" lang="cs-CZ" sz="2000" b="0" i="1" u="none" strike="noStrike" kern="0" cap="none" spc="0" normalizeH="0" baseline="0" noProof="0">
                                  <a:ln>
                                    <a:noFill/>
                                  </a:ln>
                                  <a:solidFill>
                                    <a:schemeClr val="tx1">
                                      <a:lumMod val="75000"/>
                                      <a:lumOff val="25000"/>
                                    </a:schemeClr>
                                  </a:solidFill>
                                  <a:effectLst/>
                                  <a:uLnTx/>
                                  <a:uFillTx/>
                                  <a:latin typeface="Cambria Math"/>
                                  <a:ea typeface="Cambria Math"/>
                                </a:rPr>
                                <m:t>𝑆</m:t>
                              </m:r>
                            </m:e>
                          </m:acc>
                        </m:e>
                      </m:nary>
                      <m:r>
                        <a:rPr kumimoji="0" lang="cs-CZ" sz="2000" b="0" i="1" u="none" strike="noStrike" kern="0" cap="none" spc="0" normalizeH="0" baseline="0" noProof="0" smtClean="0">
                          <a:ln>
                            <a:noFill/>
                          </a:ln>
                          <a:solidFill>
                            <a:schemeClr val="tx1">
                              <a:lumMod val="75000"/>
                              <a:lumOff val="25000"/>
                            </a:schemeClr>
                          </a:solidFill>
                          <a:effectLst/>
                          <a:uLnTx/>
                          <a:uFillTx/>
                          <a:latin typeface="Cambria Math"/>
                          <a:ea typeface="Cambria Math"/>
                        </a:rPr>
                        <m:t>=0</m:t>
                      </m:r>
                    </m:oMath>
                  </m:oMathPara>
                </a14:m>
                <a:endParaRPr kumimoji="0" lang="en-GB" sz="2000" b="0" i="0" u="none" strike="noStrike" kern="0" cap="none" spc="0" normalizeH="0" baseline="0" noProof="0" dirty="0" smtClean="0">
                  <a:ln>
                    <a:noFill/>
                  </a:ln>
                  <a:solidFill>
                    <a:schemeClr val="tx1">
                      <a:lumMod val="75000"/>
                      <a:lumOff val="25000"/>
                    </a:schemeClr>
                  </a:solidFill>
                  <a:effectLst/>
                  <a:uLnTx/>
                  <a:uFillTx/>
                </a:endParaRPr>
              </a:p>
            </p:txBody>
          </p:sp>
        </mc:Choice>
        <mc:Fallback xmlns="">
          <p:sp>
            <p:nvSpPr>
              <p:cNvPr id="35" name="Obdélník 34"/>
              <p:cNvSpPr>
                <a:spLocks noRot="1" noChangeAspect="1" noMove="1" noResize="1" noEditPoints="1" noAdjustHandles="1" noChangeArrowheads="1" noChangeShapeType="1" noTextEdit="1"/>
              </p:cNvSpPr>
              <p:nvPr/>
            </p:nvSpPr>
            <p:spPr>
              <a:xfrm>
                <a:off x="4644008" y="3015630"/>
                <a:ext cx="1856662" cy="811761"/>
              </a:xfrm>
              <a:prstGeom prst="rect">
                <a:avLst/>
              </a:prstGeom>
              <a:blipFill rotWithShape="1">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Obdélník 35"/>
              <p:cNvSpPr/>
              <p:nvPr/>
            </p:nvSpPr>
            <p:spPr>
              <a:xfrm>
                <a:off x="5850852" y="3584821"/>
                <a:ext cx="1313436" cy="420243"/>
              </a:xfrm>
              <a:prstGeom prst="rect">
                <a:avLst/>
              </a:prstGeom>
            </p:spPr>
            <p:txBody>
              <a:bodyPr wrap="none">
                <a:spAutoFit/>
              </a:bodyPr>
              <a:lstStyle/>
              <a:p>
                <a:pPr defTabSz="449263" eaLnBrk="0" hangingPunct="0">
                  <a:lnSpc>
                    <a:spcPct val="95000"/>
                  </a:lnSpc>
                  <a:buClr>
                    <a:srgbClr val="000000"/>
                  </a:buClr>
                  <a:buSzPct val="100000"/>
                  <a:buFont typeface="Times New Roman" pitchFamily="18" charset="0"/>
                  <a:buNone/>
                </a:pPr>
                <a14:m>
                  <m:oMathPara xmlns:m="http://schemas.openxmlformats.org/officeDocument/2006/math">
                    <m:oMathParaPr>
                      <m:jc m:val="left"/>
                    </m:oMathParaPr>
                    <m:oMath xmlns:m="http://schemas.openxmlformats.org/officeDocument/2006/math">
                      <m:r>
                        <m:rPr>
                          <m:nor/>
                        </m:rPr>
                        <a:rPr lang="cs-CZ" sz="2000" smtClean="0">
                          <a:solidFill>
                            <a:schemeClr val="tx1">
                              <a:lumMod val="75000"/>
                              <a:lumOff val="25000"/>
                            </a:schemeClr>
                          </a:solidFill>
                          <a:latin typeface="Cambria Math"/>
                        </a:rPr>
                        <m:t>div</m:t>
                      </m:r>
                      <m:r>
                        <m:rPr>
                          <m:nor/>
                        </m:rPr>
                        <a:rPr lang="cs-CZ" sz="2000" smtClean="0">
                          <a:solidFill>
                            <a:schemeClr val="tx1">
                              <a:lumMod val="75000"/>
                              <a:lumOff val="25000"/>
                            </a:schemeClr>
                          </a:solidFill>
                          <a:latin typeface="Cambria Math"/>
                        </a:rPr>
                        <m:t> </m:t>
                      </m:r>
                      <m:acc>
                        <m:accPr>
                          <m:chr m:val="⃗"/>
                          <m:ctrlPr>
                            <a:rPr lang="cs-CZ" sz="2000" i="1">
                              <a:solidFill>
                                <a:schemeClr val="tx1">
                                  <a:lumMod val="75000"/>
                                  <a:lumOff val="25000"/>
                                </a:schemeClr>
                              </a:solidFill>
                              <a:latin typeface="Cambria Math"/>
                            </a:rPr>
                          </m:ctrlPr>
                        </m:accPr>
                        <m:e>
                          <m:r>
                            <a:rPr lang="cs-CZ" sz="2000" b="0" i="1" smtClean="0">
                              <a:solidFill>
                                <a:schemeClr val="tx1">
                                  <a:lumMod val="75000"/>
                                  <a:lumOff val="25000"/>
                                </a:schemeClr>
                              </a:solidFill>
                              <a:latin typeface="Cambria Math"/>
                            </a:rPr>
                            <m:t>𝐵</m:t>
                          </m:r>
                        </m:e>
                      </m:acc>
                      <m:r>
                        <a:rPr lang="en-GB" sz="2000" i="1">
                          <a:solidFill>
                            <a:schemeClr val="tx1">
                              <a:lumMod val="75000"/>
                              <a:lumOff val="25000"/>
                            </a:schemeClr>
                          </a:solidFill>
                          <a:latin typeface="Cambria Math"/>
                        </a:rPr>
                        <m:t>=</m:t>
                      </m:r>
                      <m:r>
                        <a:rPr lang="en-GB" sz="2000" b="0" i="1" smtClean="0">
                          <a:solidFill>
                            <a:schemeClr val="tx1">
                              <a:lumMod val="75000"/>
                              <a:lumOff val="25000"/>
                            </a:schemeClr>
                          </a:solidFill>
                          <a:latin typeface="Cambria Math"/>
                        </a:rPr>
                        <m:t>0</m:t>
                      </m:r>
                    </m:oMath>
                  </m:oMathPara>
                </a14:m>
                <a:endParaRPr lang="en-GB" sz="2000" dirty="0">
                  <a:solidFill>
                    <a:schemeClr val="tx1">
                      <a:lumMod val="75000"/>
                      <a:lumOff val="25000"/>
                    </a:schemeClr>
                  </a:solidFill>
                </a:endParaRPr>
              </a:p>
            </p:txBody>
          </p:sp>
        </mc:Choice>
        <mc:Fallback xmlns="">
          <p:sp>
            <p:nvSpPr>
              <p:cNvPr id="36" name="Obdélník 35"/>
              <p:cNvSpPr>
                <a:spLocks noRot="1" noChangeAspect="1" noMove="1" noResize="1" noEditPoints="1" noAdjustHandles="1" noChangeArrowheads="1" noChangeShapeType="1" noTextEdit="1"/>
              </p:cNvSpPr>
              <p:nvPr/>
            </p:nvSpPr>
            <p:spPr>
              <a:xfrm>
                <a:off x="5850852" y="3584821"/>
                <a:ext cx="1313436" cy="420243"/>
              </a:xfrm>
              <a:prstGeom prst="rect">
                <a:avLst/>
              </a:prstGeom>
              <a:blipFill rotWithShape="1">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7" name="Obdélník 36"/>
              <p:cNvSpPr/>
              <p:nvPr/>
            </p:nvSpPr>
            <p:spPr>
              <a:xfrm>
                <a:off x="6902057" y="3933056"/>
                <a:ext cx="1558375" cy="485710"/>
              </a:xfrm>
              <a:prstGeom prst="rect">
                <a:avLst/>
              </a:prstGeom>
            </p:spPr>
            <p:txBody>
              <a:bodyPr wrap="none">
                <a:spAutoFit/>
              </a:bodyPr>
              <a:lstStyle/>
              <a:p>
                <a:pPr defTabSz="449263" eaLnBrk="0" hangingPunct="0">
                  <a:lnSpc>
                    <a:spcPct val="95000"/>
                  </a:lnSpc>
                  <a:buClr>
                    <a:srgbClr val="000000"/>
                  </a:buClr>
                  <a:buSzPct val="100000"/>
                  <a:buFont typeface="Times New Roman" pitchFamily="18" charset="0"/>
                  <a:buNone/>
                </a:pPr>
                <a14:m>
                  <m:oMathPara xmlns:m="http://schemas.openxmlformats.org/officeDocument/2006/math">
                    <m:oMathParaPr>
                      <m:jc m:val="left"/>
                    </m:oMathParaPr>
                    <m:oMath xmlns:m="http://schemas.openxmlformats.org/officeDocument/2006/math">
                      <m:acc>
                        <m:accPr>
                          <m:chr m:val="⃗"/>
                          <m:ctrlPr>
                            <a:rPr lang="cs-CZ" sz="2400" i="1" smtClean="0">
                              <a:solidFill>
                                <a:schemeClr val="tx1">
                                  <a:lumMod val="75000"/>
                                  <a:lumOff val="25000"/>
                                </a:schemeClr>
                              </a:solidFill>
                              <a:latin typeface="Cambria Math"/>
                            </a:rPr>
                          </m:ctrlPr>
                        </m:accPr>
                        <m:e>
                          <m:r>
                            <a:rPr lang="cs-CZ" sz="2400" b="0" i="1" smtClean="0">
                              <a:solidFill>
                                <a:schemeClr val="tx1">
                                  <a:lumMod val="75000"/>
                                  <a:lumOff val="25000"/>
                                </a:schemeClr>
                              </a:solidFill>
                              <a:latin typeface="Cambria Math"/>
                            </a:rPr>
                            <m:t>𝐵</m:t>
                          </m:r>
                        </m:e>
                      </m:acc>
                      <m:r>
                        <a:rPr lang="en-GB" sz="2400" i="1">
                          <a:solidFill>
                            <a:schemeClr val="tx1">
                              <a:lumMod val="75000"/>
                              <a:lumOff val="25000"/>
                            </a:schemeClr>
                          </a:solidFill>
                          <a:latin typeface="Cambria Math"/>
                        </a:rPr>
                        <m:t>=</m:t>
                      </m:r>
                      <m:r>
                        <m:rPr>
                          <m:nor/>
                        </m:rPr>
                        <a:rPr lang="cs-CZ" sz="2400">
                          <a:solidFill>
                            <a:schemeClr val="tx1">
                              <a:lumMod val="75000"/>
                              <a:lumOff val="25000"/>
                            </a:schemeClr>
                          </a:solidFill>
                          <a:latin typeface="Cambria Math"/>
                        </a:rPr>
                        <m:t>rot</m:t>
                      </m:r>
                      <m:r>
                        <m:rPr>
                          <m:nor/>
                        </m:rPr>
                        <a:rPr lang="cs-CZ" sz="2400">
                          <a:solidFill>
                            <a:schemeClr val="tx1">
                              <a:lumMod val="75000"/>
                              <a:lumOff val="25000"/>
                            </a:schemeClr>
                          </a:solidFill>
                          <a:latin typeface="Cambria Math"/>
                        </a:rPr>
                        <m:t> </m:t>
                      </m:r>
                      <m:acc>
                        <m:accPr>
                          <m:chr m:val="⃗"/>
                          <m:ctrlPr>
                            <a:rPr lang="cs-CZ" sz="2400" i="1">
                              <a:solidFill>
                                <a:schemeClr val="tx1">
                                  <a:lumMod val="75000"/>
                                  <a:lumOff val="25000"/>
                                </a:schemeClr>
                              </a:solidFill>
                              <a:latin typeface="Cambria Math"/>
                            </a:rPr>
                          </m:ctrlPr>
                        </m:accPr>
                        <m:e>
                          <m:r>
                            <a:rPr lang="cs-CZ" sz="2400" b="0" i="1" smtClean="0">
                              <a:solidFill>
                                <a:schemeClr val="tx1">
                                  <a:lumMod val="75000"/>
                                  <a:lumOff val="25000"/>
                                </a:schemeClr>
                              </a:solidFill>
                              <a:latin typeface="Cambria Math"/>
                            </a:rPr>
                            <m:t>𝐴</m:t>
                          </m:r>
                        </m:e>
                      </m:acc>
                    </m:oMath>
                  </m:oMathPara>
                </a14:m>
                <a:endParaRPr lang="en-GB" sz="2400" dirty="0">
                  <a:solidFill>
                    <a:schemeClr val="tx1">
                      <a:lumMod val="75000"/>
                      <a:lumOff val="25000"/>
                    </a:schemeClr>
                  </a:solidFill>
                </a:endParaRPr>
              </a:p>
            </p:txBody>
          </p:sp>
        </mc:Choice>
        <mc:Fallback xmlns="">
          <p:sp>
            <p:nvSpPr>
              <p:cNvPr id="37" name="Obdélník 36"/>
              <p:cNvSpPr>
                <a:spLocks noRot="1" noChangeAspect="1" noMove="1" noResize="1" noEditPoints="1" noAdjustHandles="1" noChangeArrowheads="1" noChangeShapeType="1" noTextEdit="1"/>
              </p:cNvSpPr>
              <p:nvPr/>
            </p:nvSpPr>
            <p:spPr>
              <a:xfrm>
                <a:off x="6902057" y="3933056"/>
                <a:ext cx="1558375" cy="485710"/>
              </a:xfrm>
              <a:prstGeom prst="rect">
                <a:avLst/>
              </a:prstGeom>
              <a:blipFill rotWithShape="1">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Obdélník 11"/>
              <p:cNvSpPr/>
              <p:nvPr/>
            </p:nvSpPr>
            <p:spPr>
              <a:xfrm>
                <a:off x="1178384" y="5301208"/>
                <a:ext cx="1875770" cy="903261"/>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n-GB" sz="2800" i="1" smtClean="0">
                          <a:solidFill>
                            <a:schemeClr val="tx1">
                              <a:lumMod val="75000"/>
                              <a:lumOff val="25000"/>
                            </a:schemeClr>
                          </a:solidFill>
                          <a:latin typeface="Cambria Math"/>
                          <a:ea typeface="Cambria Math"/>
                        </a:rPr>
                        <m:t>∆</m:t>
                      </m:r>
                      <m:r>
                        <a:rPr lang="en-GB" sz="2800" i="1" smtClean="0">
                          <a:solidFill>
                            <a:schemeClr val="tx1">
                              <a:lumMod val="75000"/>
                              <a:lumOff val="25000"/>
                            </a:schemeClr>
                          </a:solidFill>
                          <a:latin typeface="Cambria Math"/>
                          <a:ea typeface="Cambria Math"/>
                        </a:rPr>
                        <m:t>𝜑</m:t>
                      </m:r>
                      <m:r>
                        <a:rPr lang="cs-CZ" sz="2800" i="1">
                          <a:solidFill>
                            <a:schemeClr val="tx1">
                              <a:lumMod val="75000"/>
                              <a:lumOff val="25000"/>
                            </a:schemeClr>
                          </a:solidFill>
                          <a:latin typeface="Cambria Math"/>
                          <a:ea typeface="Cambria Math"/>
                        </a:rPr>
                        <m:t>=</m:t>
                      </m:r>
                      <m:r>
                        <a:rPr lang="cs-CZ" sz="2800" i="1">
                          <a:solidFill>
                            <a:schemeClr val="tx1">
                              <a:lumMod val="75000"/>
                              <a:lumOff val="25000"/>
                            </a:schemeClr>
                          </a:solidFill>
                          <a:latin typeface="Cambria Math"/>
                        </a:rPr>
                        <m:t>−</m:t>
                      </m:r>
                      <m:f>
                        <m:fPr>
                          <m:ctrlPr>
                            <a:rPr lang="en-GB" sz="2800" i="1">
                              <a:solidFill>
                                <a:schemeClr val="tx1">
                                  <a:lumMod val="75000"/>
                                  <a:lumOff val="25000"/>
                                </a:schemeClr>
                              </a:solidFill>
                              <a:latin typeface="Cambria Math"/>
                            </a:rPr>
                          </m:ctrlPr>
                        </m:fPr>
                        <m:num>
                          <m:r>
                            <a:rPr lang="en-GB" sz="2800" i="1">
                              <a:solidFill>
                                <a:schemeClr val="tx1">
                                  <a:lumMod val="75000"/>
                                  <a:lumOff val="25000"/>
                                </a:schemeClr>
                              </a:solidFill>
                              <a:latin typeface="Cambria Math"/>
                              <a:ea typeface="Cambria Math"/>
                            </a:rPr>
                            <m:t>𝜌</m:t>
                          </m:r>
                        </m:num>
                        <m:den>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𝜀</m:t>
                              </m:r>
                            </m:e>
                            <m:sub>
                              <m:r>
                                <a:rPr lang="cs-CZ" sz="2800" i="1">
                                  <a:solidFill>
                                    <a:schemeClr val="tx1">
                                      <a:lumMod val="75000"/>
                                      <a:lumOff val="25000"/>
                                    </a:schemeClr>
                                  </a:solidFill>
                                  <a:latin typeface="Cambria Math"/>
                                </a:rPr>
                                <m:t>0</m:t>
                              </m:r>
                            </m:sub>
                          </m:sSub>
                        </m:den>
                      </m:f>
                    </m:oMath>
                  </m:oMathPara>
                </a14:m>
                <a:endParaRPr lang="en-GB" sz="2800" dirty="0">
                  <a:solidFill>
                    <a:schemeClr val="tx1">
                      <a:lumMod val="75000"/>
                      <a:lumOff val="25000"/>
                    </a:schemeClr>
                  </a:solidFill>
                </a:endParaRPr>
              </a:p>
            </p:txBody>
          </p:sp>
        </mc:Choice>
        <mc:Fallback xmlns="">
          <p:sp>
            <p:nvSpPr>
              <p:cNvPr id="12" name="Obdélník 11"/>
              <p:cNvSpPr>
                <a:spLocks noRot="1" noChangeAspect="1" noMove="1" noResize="1" noEditPoints="1" noAdjustHandles="1" noChangeArrowheads="1" noChangeShapeType="1" noTextEdit="1"/>
              </p:cNvSpPr>
              <p:nvPr/>
            </p:nvSpPr>
            <p:spPr>
              <a:xfrm>
                <a:off x="1178384" y="5301208"/>
                <a:ext cx="1875770" cy="903261"/>
              </a:xfrm>
              <a:prstGeom prst="rect">
                <a:avLst/>
              </a:prstGeom>
              <a:blipFill rotWithShape="1">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8" name="Obdélník 37"/>
              <p:cNvSpPr/>
              <p:nvPr/>
            </p:nvSpPr>
            <p:spPr>
              <a:xfrm>
                <a:off x="5362836" y="5374648"/>
                <a:ext cx="1951688" cy="578300"/>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14:m>
                  <m:oMathPara xmlns:m="http://schemas.openxmlformats.org/officeDocument/2006/math">
                    <m:oMathParaPr>
                      <m:jc m:val="centerGroup"/>
                    </m:oMathParaPr>
                    <m:oMath xmlns:m="http://schemas.openxmlformats.org/officeDocument/2006/math">
                      <m:r>
                        <a:rPr lang="en-GB"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𝐴</m:t>
                          </m:r>
                        </m:e>
                      </m:acc>
                      <m:r>
                        <a:rPr lang="cs-CZ" sz="2800" i="1">
                          <a:solidFill>
                            <a:schemeClr val="tx1">
                              <a:lumMod val="75000"/>
                              <a:lumOff val="25000"/>
                            </a:schemeClr>
                          </a:solidFill>
                          <a:latin typeface="Cambria Math"/>
                          <a:ea typeface="Cambria Math"/>
                        </a:rPr>
                        <m:t>=−</m:t>
                      </m:r>
                      <m:sSub>
                        <m:sSubPr>
                          <m:ctrlPr>
                            <a:rPr lang="cs-CZ" sz="2800" i="1" kern="0">
                              <a:solidFill>
                                <a:schemeClr val="tx1">
                                  <a:lumMod val="75000"/>
                                  <a:lumOff val="25000"/>
                                </a:schemeClr>
                              </a:solidFill>
                              <a:latin typeface="Cambria Math"/>
                              <a:ea typeface="Cambria Math"/>
                            </a:rPr>
                          </m:ctrlPr>
                        </m:sSubPr>
                        <m:e>
                          <m:r>
                            <a:rPr lang="cs-CZ" sz="2800" i="1" kern="0">
                              <a:solidFill>
                                <a:schemeClr val="tx1">
                                  <a:lumMod val="75000"/>
                                  <a:lumOff val="25000"/>
                                </a:schemeClr>
                              </a:solidFill>
                              <a:latin typeface="Cambria Math"/>
                              <a:ea typeface="Cambria Math"/>
                            </a:rPr>
                            <m:t>𝜇</m:t>
                          </m:r>
                        </m:e>
                        <m:sub>
                          <m:r>
                            <a:rPr lang="cs-CZ" sz="2800" i="1" kern="0">
                              <a:solidFill>
                                <a:schemeClr val="tx1">
                                  <a:lumMod val="75000"/>
                                  <a:lumOff val="25000"/>
                                </a:schemeClr>
                              </a:solidFill>
                              <a:latin typeface="Cambria Math"/>
                              <a:ea typeface="Cambria Math"/>
                            </a:rPr>
                            <m:t>0</m:t>
                          </m:r>
                        </m:sub>
                      </m:sSub>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𝐽</m:t>
                          </m:r>
                        </m:e>
                      </m:acc>
                    </m:oMath>
                  </m:oMathPara>
                </a14:m>
                <a:endParaRPr lang="en-GB" sz="2800" i="1" dirty="0">
                  <a:solidFill>
                    <a:schemeClr val="tx1">
                      <a:lumMod val="75000"/>
                      <a:lumOff val="25000"/>
                    </a:schemeClr>
                  </a:solidFill>
                  <a:latin typeface="Cambria Math"/>
                  <a:ea typeface="Cambria Math"/>
                </a:endParaRPr>
              </a:p>
            </p:txBody>
          </p:sp>
        </mc:Choice>
        <mc:Fallback xmlns="">
          <p:sp>
            <p:nvSpPr>
              <p:cNvPr id="38" name="Obdélník 37"/>
              <p:cNvSpPr>
                <a:spLocks noRot="1" noChangeAspect="1" noMove="1" noResize="1" noEditPoints="1" noAdjustHandles="1" noChangeArrowheads="1" noChangeShapeType="1" noTextEdit="1"/>
              </p:cNvSpPr>
              <p:nvPr/>
            </p:nvSpPr>
            <p:spPr>
              <a:xfrm>
                <a:off x="5362836" y="5374648"/>
                <a:ext cx="1951688" cy="578300"/>
              </a:xfrm>
              <a:prstGeom prst="rect">
                <a:avLst/>
              </a:prstGeom>
              <a:blipFill rotWithShape="1">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Obdélník 38"/>
              <p:cNvSpPr/>
              <p:nvPr/>
            </p:nvSpPr>
            <p:spPr>
              <a:xfrm>
                <a:off x="5239122" y="4581128"/>
                <a:ext cx="2208040" cy="5088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chemeClr val="tx1">
                              <a:lumMod val="75000"/>
                              <a:lumOff val="25000"/>
                            </a:schemeClr>
                          </a:solidFill>
                          <a:latin typeface="Cambria Math"/>
                          <a:ea typeface="Cambria Math"/>
                        </a:rPr>
                        <m:t>rot</m:t>
                      </m:r>
                      <m:r>
                        <m:rPr>
                          <m:nor/>
                        </m:rPr>
                        <a:rPr lang="en-GB" sz="2400" b="0" i="0" smtClean="0">
                          <a:solidFill>
                            <a:schemeClr val="tx1">
                              <a:lumMod val="75000"/>
                              <a:lumOff val="25000"/>
                            </a:schemeClr>
                          </a:solidFill>
                          <a:latin typeface="Cambria Math"/>
                          <a:ea typeface="Cambria Math"/>
                        </a:rPr>
                        <m:t> </m:t>
                      </m:r>
                      <m:r>
                        <m:rPr>
                          <m:nor/>
                        </m:rPr>
                        <a:rPr lang="en-GB" sz="2400" b="0" i="0" smtClean="0">
                          <a:solidFill>
                            <a:schemeClr val="tx1">
                              <a:lumMod val="75000"/>
                              <a:lumOff val="25000"/>
                            </a:schemeClr>
                          </a:solidFill>
                          <a:latin typeface="Cambria Math"/>
                          <a:ea typeface="Cambria Math"/>
                        </a:rPr>
                        <m:t>rot</m:t>
                      </m:r>
                      <m:r>
                        <m:rPr>
                          <m:nor/>
                        </m:rPr>
                        <a:rPr lang="cs-CZ" sz="2400" b="0" i="0" smtClean="0">
                          <a:solidFill>
                            <a:schemeClr val="tx1">
                              <a:lumMod val="75000"/>
                              <a:lumOff val="25000"/>
                            </a:schemeClr>
                          </a:solidFill>
                          <a:latin typeface="Cambria Math"/>
                          <a:ea typeface="Cambria Math"/>
                        </a:rPr>
                        <m:t> </m:t>
                      </m:r>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𝐴</m:t>
                          </m:r>
                        </m:e>
                      </m:acc>
                      <m:r>
                        <a:rPr lang="cs-CZ" sz="2400" i="1">
                          <a:solidFill>
                            <a:schemeClr val="tx1">
                              <a:lumMod val="75000"/>
                              <a:lumOff val="25000"/>
                            </a:schemeClr>
                          </a:solidFill>
                          <a:latin typeface="Cambria Math"/>
                          <a:ea typeface="Cambria Math"/>
                        </a:rPr>
                        <m:t>=</m:t>
                      </m:r>
                      <m:sSub>
                        <m:sSubPr>
                          <m:ctrlPr>
                            <a:rPr lang="cs-CZ" sz="2400" i="1" kern="0">
                              <a:solidFill>
                                <a:schemeClr val="tx1">
                                  <a:lumMod val="75000"/>
                                  <a:lumOff val="25000"/>
                                </a:schemeClr>
                              </a:solidFill>
                              <a:latin typeface="Cambria Math"/>
                              <a:ea typeface="Cambria Math"/>
                            </a:rPr>
                          </m:ctrlPr>
                        </m:sSubPr>
                        <m:e>
                          <m:r>
                            <a:rPr lang="cs-CZ" sz="2400" i="1" kern="0">
                              <a:solidFill>
                                <a:schemeClr val="tx1">
                                  <a:lumMod val="75000"/>
                                  <a:lumOff val="25000"/>
                                </a:schemeClr>
                              </a:solidFill>
                              <a:latin typeface="Cambria Math"/>
                              <a:ea typeface="Cambria Math"/>
                            </a:rPr>
                            <m:t>𝜇</m:t>
                          </m:r>
                        </m:e>
                        <m:sub>
                          <m:r>
                            <a:rPr lang="cs-CZ" sz="2400" i="1" kern="0">
                              <a:solidFill>
                                <a:schemeClr val="tx1">
                                  <a:lumMod val="75000"/>
                                  <a:lumOff val="25000"/>
                                </a:schemeClr>
                              </a:solidFill>
                              <a:latin typeface="Cambria Math"/>
                              <a:ea typeface="Cambria Math"/>
                            </a:rPr>
                            <m:t>0</m:t>
                          </m:r>
                        </m:sub>
                      </m:sSub>
                      <m:acc>
                        <m:accPr>
                          <m:chr m:val="⃗"/>
                          <m:ctrlPr>
                            <a:rPr lang="cs-CZ" sz="2400" i="1">
                              <a:solidFill>
                                <a:schemeClr val="tx1">
                                  <a:lumMod val="75000"/>
                                  <a:lumOff val="25000"/>
                                </a:schemeClr>
                              </a:solidFill>
                              <a:latin typeface="Cambria Math"/>
                            </a:rPr>
                          </m:ctrlPr>
                        </m:accPr>
                        <m:e>
                          <m:r>
                            <a:rPr lang="cs-CZ" sz="2400" i="1">
                              <a:solidFill>
                                <a:schemeClr val="tx1">
                                  <a:lumMod val="75000"/>
                                  <a:lumOff val="25000"/>
                                </a:schemeClr>
                              </a:solidFill>
                              <a:latin typeface="Cambria Math"/>
                            </a:rPr>
                            <m:t>𝐽</m:t>
                          </m:r>
                        </m:e>
                      </m:acc>
                    </m:oMath>
                  </m:oMathPara>
                </a14:m>
                <a:endParaRPr lang="en-GB" sz="2400" i="1" dirty="0">
                  <a:solidFill>
                    <a:schemeClr val="tx1">
                      <a:lumMod val="75000"/>
                      <a:lumOff val="25000"/>
                    </a:schemeClr>
                  </a:solidFill>
                  <a:latin typeface="Cambria Math"/>
                  <a:ea typeface="Cambria Math"/>
                </a:endParaRPr>
              </a:p>
            </p:txBody>
          </p:sp>
        </mc:Choice>
        <mc:Fallback xmlns="">
          <p:sp>
            <p:nvSpPr>
              <p:cNvPr id="39" name="Obdélník 38"/>
              <p:cNvSpPr>
                <a:spLocks noRot="1" noChangeAspect="1" noMove="1" noResize="1" noEditPoints="1" noAdjustHandles="1" noChangeArrowheads="1" noChangeShapeType="1" noTextEdit="1"/>
              </p:cNvSpPr>
              <p:nvPr/>
            </p:nvSpPr>
            <p:spPr>
              <a:xfrm>
                <a:off x="5239122" y="4581128"/>
                <a:ext cx="2208040" cy="508857"/>
              </a:xfrm>
              <a:prstGeom prst="rect">
                <a:avLst/>
              </a:prstGeom>
              <a:blipFill rotWithShape="1">
                <a:blip r:embed="rId16"/>
                <a:stretch>
                  <a:fillRect/>
                </a:stretch>
              </a:blipFill>
            </p:spPr>
            <p:txBody>
              <a:bodyPr/>
              <a:lstStyle/>
              <a:p>
                <a:r>
                  <a:rPr lang="en-GB">
                    <a:noFill/>
                  </a:rPr>
                  <a:t> </a:t>
                </a:r>
              </a:p>
            </p:txBody>
          </p:sp>
        </mc:Fallback>
      </mc:AlternateContent>
      <p:sp>
        <p:nvSpPr>
          <p:cNvPr id="40" name="Text Box 33"/>
          <p:cNvSpPr txBox="1">
            <a:spLocks noChangeArrowheads="1"/>
          </p:cNvSpPr>
          <p:nvPr/>
        </p:nvSpPr>
        <p:spPr bwMode="auto">
          <a:xfrm>
            <a:off x="542219" y="2143195"/>
            <a:ext cx="228765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1600" dirty="0">
                <a:solidFill>
                  <a:schemeClr val="tx1">
                    <a:lumMod val="75000"/>
                    <a:lumOff val="25000"/>
                  </a:schemeClr>
                </a:solidFill>
                <a:latin typeface="+mn-lt"/>
              </a:rPr>
              <a:t>Gaussova-</a:t>
            </a:r>
            <a:r>
              <a:rPr lang="cs-CZ" sz="1600" dirty="0" err="1">
                <a:solidFill>
                  <a:schemeClr val="tx1">
                    <a:lumMod val="75000"/>
                    <a:lumOff val="25000"/>
                  </a:schemeClr>
                </a:solidFill>
                <a:latin typeface="+mn-lt"/>
              </a:rPr>
              <a:t>Ostrogradského</a:t>
            </a:r>
            <a:r>
              <a:rPr lang="cs-CZ" sz="1600" dirty="0">
                <a:solidFill>
                  <a:schemeClr val="tx1">
                    <a:lumMod val="75000"/>
                    <a:lumOff val="25000"/>
                  </a:schemeClr>
                </a:solidFill>
                <a:latin typeface="+mn-lt"/>
              </a:rPr>
              <a:t> </a:t>
            </a:r>
            <a:r>
              <a:rPr lang="cs-CZ" sz="1600" dirty="0" smtClean="0">
                <a:solidFill>
                  <a:schemeClr val="tx1">
                    <a:lumMod val="75000"/>
                    <a:lumOff val="25000"/>
                  </a:schemeClr>
                </a:solidFill>
                <a:latin typeface="+mn-lt"/>
              </a:rPr>
              <a:t>věta</a:t>
            </a:r>
            <a:endParaRPr lang="en-GB" sz="1600" dirty="0">
              <a:solidFill>
                <a:schemeClr val="tx1">
                  <a:lumMod val="75000"/>
                  <a:lumOff val="25000"/>
                </a:schemeClr>
              </a:solidFill>
              <a:latin typeface="+mn-lt"/>
            </a:endParaRPr>
          </a:p>
        </p:txBody>
      </p:sp>
      <p:sp>
        <p:nvSpPr>
          <p:cNvPr id="41" name="Text Box 34"/>
          <p:cNvSpPr txBox="1">
            <a:spLocks noChangeArrowheads="1"/>
          </p:cNvSpPr>
          <p:nvPr/>
        </p:nvSpPr>
        <p:spPr bwMode="auto">
          <a:xfrm>
            <a:off x="4629150" y="2228354"/>
            <a:ext cx="158417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1600" dirty="0" err="1">
                <a:solidFill>
                  <a:schemeClr val="tx1">
                    <a:lumMod val="75000"/>
                    <a:lumOff val="25000"/>
                  </a:schemeClr>
                </a:solidFill>
                <a:latin typeface="+mn-lt"/>
              </a:rPr>
              <a:t>Stokesova</a:t>
            </a:r>
            <a:r>
              <a:rPr lang="cs-CZ" sz="1600" dirty="0">
                <a:solidFill>
                  <a:schemeClr val="tx1">
                    <a:lumMod val="75000"/>
                    <a:lumOff val="25000"/>
                  </a:schemeClr>
                </a:solidFill>
                <a:latin typeface="+mn-lt"/>
              </a:rPr>
              <a:t> </a:t>
            </a:r>
            <a:r>
              <a:rPr lang="cs-CZ" sz="1600" dirty="0" smtClean="0">
                <a:solidFill>
                  <a:schemeClr val="tx1">
                    <a:lumMod val="75000"/>
                    <a:lumOff val="25000"/>
                  </a:schemeClr>
                </a:solidFill>
                <a:latin typeface="+mn-lt"/>
              </a:rPr>
              <a:t>věta</a:t>
            </a:r>
            <a:endParaRPr lang="en-GB" sz="1600" dirty="0">
              <a:solidFill>
                <a:schemeClr val="tx1">
                  <a:lumMod val="75000"/>
                  <a:lumOff val="25000"/>
                </a:schemeClr>
              </a:solidFill>
              <a:latin typeface="+mn-lt"/>
            </a:endParaRPr>
          </a:p>
        </p:txBody>
      </p:sp>
      <p:sp>
        <p:nvSpPr>
          <p:cNvPr id="43" name="Line 35"/>
          <p:cNvSpPr>
            <a:spLocks noChangeShapeType="1"/>
          </p:cNvSpPr>
          <p:nvPr/>
        </p:nvSpPr>
        <p:spPr bwMode="auto">
          <a:xfrm>
            <a:off x="2262622" y="2396629"/>
            <a:ext cx="43717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4" name="Line 35"/>
          <p:cNvSpPr>
            <a:spLocks noChangeShapeType="1"/>
          </p:cNvSpPr>
          <p:nvPr/>
        </p:nvSpPr>
        <p:spPr bwMode="auto">
          <a:xfrm>
            <a:off x="6223062" y="2386980"/>
            <a:ext cx="43717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5" name="Line 35"/>
          <p:cNvSpPr>
            <a:spLocks noChangeShapeType="1"/>
          </p:cNvSpPr>
          <p:nvPr/>
        </p:nvSpPr>
        <p:spPr bwMode="auto">
          <a:xfrm>
            <a:off x="1178384" y="3809428"/>
            <a:ext cx="43717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 name="Line 35"/>
          <p:cNvSpPr>
            <a:spLocks noChangeShapeType="1"/>
          </p:cNvSpPr>
          <p:nvPr/>
        </p:nvSpPr>
        <p:spPr bwMode="auto">
          <a:xfrm>
            <a:off x="1828912" y="4206230"/>
            <a:ext cx="43717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7" name="Line 35"/>
          <p:cNvSpPr>
            <a:spLocks noChangeShapeType="1"/>
          </p:cNvSpPr>
          <p:nvPr/>
        </p:nvSpPr>
        <p:spPr bwMode="auto">
          <a:xfrm>
            <a:off x="5362836" y="3847528"/>
            <a:ext cx="43717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8" name="Line 35"/>
          <p:cNvSpPr>
            <a:spLocks noChangeShapeType="1"/>
          </p:cNvSpPr>
          <p:nvPr/>
        </p:nvSpPr>
        <p:spPr bwMode="auto">
          <a:xfrm>
            <a:off x="6394550" y="4214011"/>
            <a:ext cx="43717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mc:AlternateContent xmlns:mc="http://schemas.openxmlformats.org/markup-compatibility/2006" xmlns:a14="http://schemas.microsoft.com/office/drawing/2010/main">
        <mc:Choice Requires="a14">
          <p:sp>
            <p:nvSpPr>
              <p:cNvPr id="13" name="Obdélník 12"/>
              <p:cNvSpPr/>
              <p:nvPr/>
            </p:nvSpPr>
            <p:spPr>
              <a:xfrm>
                <a:off x="5292080" y="5949280"/>
                <a:ext cx="1384353"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cs-CZ" sz="1800" b="0" i="0" smtClean="0">
                          <a:solidFill>
                            <a:schemeClr val="tx1">
                              <a:lumMod val="75000"/>
                              <a:lumOff val="25000"/>
                            </a:schemeClr>
                          </a:solidFill>
                          <a:latin typeface="Cambria Math"/>
                        </a:rPr>
                        <m:t>(</m:t>
                      </m:r>
                      <m:r>
                        <m:rPr>
                          <m:nor/>
                        </m:rPr>
                        <a:rPr lang="cs-CZ" sz="1800" smtClean="0">
                          <a:solidFill>
                            <a:schemeClr val="tx1">
                              <a:lumMod val="75000"/>
                              <a:lumOff val="25000"/>
                            </a:schemeClr>
                          </a:solidFill>
                          <a:latin typeface="Cambria Math"/>
                        </a:rPr>
                        <m:t>div</m:t>
                      </m:r>
                      <m:r>
                        <m:rPr>
                          <m:nor/>
                        </m:rPr>
                        <a:rPr lang="cs-CZ" sz="1800" smtClean="0">
                          <a:solidFill>
                            <a:schemeClr val="tx1">
                              <a:lumMod val="75000"/>
                              <a:lumOff val="25000"/>
                            </a:schemeClr>
                          </a:solidFill>
                          <a:latin typeface="Cambria Math"/>
                        </a:rPr>
                        <m:t> </m:t>
                      </m:r>
                      <m:acc>
                        <m:accPr>
                          <m:chr m:val="⃗"/>
                          <m:ctrlPr>
                            <a:rPr lang="cs-CZ" sz="1800" i="1">
                              <a:solidFill>
                                <a:schemeClr val="tx1">
                                  <a:lumMod val="75000"/>
                                  <a:lumOff val="25000"/>
                                </a:schemeClr>
                              </a:solidFill>
                              <a:latin typeface="Cambria Math"/>
                            </a:rPr>
                          </m:ctrlPr>
                        </m:accPr>
                        <m:e>
                          <m:r>
                            <a:rPr lang="cs-CZ" sz="1800" b="0" i="1" smtClean="0">
                              <a:solidFill>
                                <a:schemeClr val="tx1">
                                  <a:lumMod val="75000"/>
                                  <a:lumOff val="25000"/>
                                </a:schemeClr>
                              </a:solidFill>
                              <a:latin typeface="Cambria Math"/>
                            </a:rPr>
                            <m:t>𝐴</m:t>
                          </m:r>
                        </m:e>
                      </m:acc>
                      <m:r>
                        <a:rPr lang="en-GB" sz="1800" i="1">
                          <a:solidFill>
                            <a:schemeClr val="tx1">
                              <a:lumMod val="75000"/>
                              <a:lumOff val="25000"/>
                            </a:schemeClr>
                          </a:solidFill>
                          <a:latin typeface="Cambria Math"/>
                        </a:rPr>
                        <m:t>=</m:t>
                      </m:r>
                      <m:r>
                        <a:rPr lang="en-GB" sz="1800" b="0" i="1" smtClean="0">
                          <a:solidFill>
                            <a:schemeClr val="tx1">
                              <a:lumMod val="75000"/>
                              <a:lumOff val="25000"/>
                            </a:schemeClr>
                          </a:solidFill>
                          <a:latin typeface="Cambria Math"/>
                        </a:rPr>
                        <m:t>0)</m:t>
                      </m:r>
                    </m:oMath>
                  </m:oMathPara>
                </a14:m>
                <a:endParaRPr lang="en-GB" sz="1800" dirty="0"/>
              </a:p>
            </p:txBody>
          </p:sp>
        </mc:Choice>
        <mc:Fallback xmlns="">
          <p:sp>
            <p:nvSpPr>
              <p:cNvPr id="13" name="Obdélník 12"/>
              <p:cNvSpPr>
                <a:spLocks noRot="1" noChangeAspect="1" noMove="1" noResize="1" noEditPoints="1" noAdjustHandles="1" noChangeArrowheads="1" noChangeShapeType="1" noTextEdit="1"/>
              </p:cNvSpPr>
              <p:nvPr/>
            </p:nvSpPr>
            <p:spPr>
              <a:xfrm>
                <a:off x="5292080" y="5949280"/>
                <a:ext cx="1384353" cy="404791"/>
              </a:xfrm>
              <a:prstGeom prst="rect">
                <a:avLst/>
              </a:prstGeom>
              <a:blipFill rotWithShape="1">
                <a:blip r:embed="rId17"/>
                <a:stretch>
                  <a:fillRect t="-21212" b="-13636"/>
                </a:stretch>
              </a:blipFill>
            </p:spPr>
            <p:txBody>
              <a:bodyPr/>
              <a:lstStyle/>
              <a:p>
                <a:r>
                  <a:rPr lang="en-GB">
                    <a:noFill/>
                  </a:rPr>
                  <a:t> </a:t>
                </a:r>
              </a:p>
            </p:txBody>
          </p:sp>
        </mc:Fallback>
      </mc:AlternateContent>
    </p:spTree>
    <p:extLst>
      <p:ext uri="{BB962C8B-B14F-4D97-AF65-F5344CB8AC3E}">
        <p14:creationId xmlns:p14="http://schemas.microsoft.com/office/powerpoint/2010/main" val="10285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up)">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up)">
                                      <p:cBhvr>
                                        <p:cTn id="64" dur="500"/>
                                        <p:tgtEl>
                                          <p:spTgt spid="41"/>
                                        </p:tgtEl>
                                      </p:cBhvr>
                                    </p:animEffect>
                                  </p:childTnLst>
                                </p:cTn>
                              </p:par>
                            </p:childTnLst>
                          </p:cTn>
                        </p:par>
                        <p:par>
                          <p:cTn id="65" fill="hold">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up)">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ipe(left)">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500"/>
                                        <p:tgtEl>
                                          <p:spTgt spid="35"/>
                                        </p:tgtEl>
                                      </p:cBhvr>
                                    </p:animEffect>
                                  </p:childTnLst>
                                </p:cTn>
                              </p:par>
                            </p:childTnLst>
                          </p:cTn>
                        </p:par>
                        <p:par>
                          <p:cTn id="79" fill="hold">
                            <p:stCondLst>
                              <p:cond delay="500"/>
                            </p:stCondLst>
                            <p:childTnLst>
                              <p:par>
                                <p:cTn id="80" presetID="22" presetClass="entr" presetSubtype="1"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up)">
                                      <p:cBhvr>
                                        <p:cTn id="82" dur="500"/>
                                        <p:tgtEl>
                                          <p:spTgt spid="4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left)">
                                      <p:cBhvr>
                                        <p:cTn id="87" dur="500"/>
                                        <p:tgtEl>
                                          <p:spTgt spid="36"/>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up)">
                                      <p:cBhvr>
                                        <p:cTn id="91" dur="500"/>
                                        <p:tgtEl>
                                          <p:spTgt spid="4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wipe(left)">
                                      <p:cBhvr>
                                        <p:cTn id="96" dur="5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1000"/>
                                        <p:tgtEl>
                                          <p:spTgt spid="13"/>
                                        </p:tgtEl>
                                      </p:cBhvr>
                                    </p:animEffect>
                                    <p:anim calcmode="lin" valueType="num">
                                      <p:cBhvr>
                                        <p:cTn id="112" dur="1000" fill="hold"/>
                                        <p:tgtEl>
                                          <p:spTgt spid="13"/>
                                        </p:tgtEl>
                                        <p:attrNameLst>
                                          <p:attrName>ppt_x</p:attrName>
                                        </p:attrNameLst>
                                      </p:cBhvr>
                                      <p:tavLst>
                                        <p:tav tm="0">
                                          <p:val>
                                            <p:strVal val="#ppt_x"/>
                                          </p:val>
                                        </p:tav>
                                        <p:tav tm="100000">
                                          <p:val>
                                            <p:strVal val="#ppt_x"/>
                                          </p:val>
                                        </p:tav>
                                      </p:tavLst>
                                    </p:anim>
                                    <p:anim calcmode="lin" valueType="num">
                                      <p:cBhvr>
                                        <p:cTn id="1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7" grpId="0"/>
      <p:bldP spid="25" grpId="0"/>
      <p:bldP spid="10" grpId="0"/>
      <p:bldP spid="11" grpId="0"/>
      <p:bldP spid="29" grpId="0"/>
      <p:bldP spid="30" grpId="0"/>
      <p:bldP spid="35" grpId="0"/>
      <p:bldP spid="36" grpId="0"/>
      <p:bldP spid="37" grpId="0"/>
      <p:bldP spid="12" grpId="0" animBg="1"/>
      <p:bldP spid="38" grpId="0" animBg="1"/>
      <p:bldP spid="39" grpId="0"/>
      <p:bldP spid="40" grpId="0"/>
      <p:bldP spid="41" grpId="0"/>
      <p:bldP spid="43" grpId="0" animBg="1"/>
      <p:bldP spid="44" grpId="0" animBg="1"/>
      <p:bldP spid="45" grpId="0" animBg="1"/>
      <p:bldP spid="46" grpId="0" animBg="1"/>
      <p:bldP spid="47" grpId="0" animBg="1"/>
      <p:bldP spid="48" grpId="0" animBg="1"/>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13" name="AutoShape 21"/>
          <p:cNvSpPr>
            <a:spLocks noChangeArrowheads="1"/>
          </p:cNvSpPr>
          <p:nvPr/>
        </p:nvSpPr>
        <p:spPr bwMode="auto">
          <a:xfrm>
            <a:off x="1187624" y="5360914"/>
            <a:ext cx="685800" cy="628193"/>
          </a:xfrm>
          <a:prstGeom prst="rightArrow">
            <a:avLst>
              <a:gd name="adj1" fmla="val 50000"/>
              <a:gd name="adj2" fmla="val 41860"/>
            </a:avLst>
          </a:prstGeom>
          <a:ln>
            <a:headEnd/>
            <a:tailEnd/>
          </a:ln>
          <a:extLst/>
        </p:spPr>
        <p:style>
          <a:lnRef idx="0">
            <a:schemeClr val="accent6"/>
          </a:lnRef>
          <a:fillRef idx="3">
            <a:schemeClr val="accent6"/>
          </a:fillRef>
          <a:effectRef idx="3">
            <a:schemeClr val="accent6"/>
          </a:effectRef>
          <a:fontRef idx="minor">
            <a:schemeClr val="lt1"/>
          </a:fontRef>
        </p:style>
        <p:txBody>
          <a:bodyPr wrap="none" anchor="ctr"/>
          <a:lstStyle/>
          <a:p>
            <a:pPr defTabSz="449263" eaLnBrk="0" hangingPunct="0">
              <a:lnSpc>
                <a:spcPct val="95000"/>
              </a:lnSpc>
              <a:buClr>
                <a:srgbClr val="000000"/>
              </a:buClr>
              <a:buSzPct val="100000"/>
              <a:buFont typeface="Times New Roman" pitchFamily="18" charset="0"/>
              <a:buNone/>
            </a:pPr>
            <a:endParaRPr lang="cs-CZ" b="0">
              <a:solidFill>
                <a:prstClr val="white"/>
              </a:solidFill>
              <a:ea typeface="MS Gothic" pitchFamily="49" charset="-128"/>
            </a:endParaRPr>
          </a:p>
        </p:txBody>
      </p:sp>
      <p:sp>
        <p:nvSpPr>
          <p:cNvPr id="3" name="Nadpis 2"/>
          <p:cNvSpPr>
            <a:spLocks noGrp="1"/>
          </p:cNvSpPr>
          <p:nvPr>
            <p:ph type="title"/>
          </p:nvPr>
        </p:nvSpPr>
        <p:spPr>
          <a:xfrm>
            <a:off x="685800" y="-27383"/>
            <a:ext cx="8062663" cy="1057624"/>
          </a:xfrm>
        </p:spPr>
        <p:txBody>
          <a:bodyPr>
            <a:normAutofit/>
          </a:bodyPr>
          <a:lstStyle/>
          <a:p>
            <a:pPr algn="l"/>
            <a:r>
              <a:rPr lang="cs-CZ" dirty="0"/>
              <a:t>integrální vztahy pro potenciály</a:t>
            </a:r>
            <a:endParaRPr lang="en-GB" dirty="0"/>
          </a:p>
        </p:txBody>
      </p:sp>
      <mc:AlternateContent xmlns:mc="http://schemas.openxmlformats.org/markup-compatibility/2006">
        <mc:Choice xmlns:a14="http://schemas.microsoft.com/office/drawing/2010/main" Requires="a14">
          <p:sp>
            <p:nvSpPr>
              <p:cNvPr id="8" name="Obdélník 7"/>
              <p:cNvSpPr/>
              <p:nvPr/>
            </p:nvSpPr>
            <p:spPr>
              <a:xfrm>
                <a:off x="714627" y="1285238"/>
                <a:ext cx="2596160" cy="752707"/>
              </a:xfrm>
              <a:prstGeom prst="rect">
                <a:avLst/>
              </a:prstGeom>
            </p:spPr>
            <p:txBody>
              <a:bodyPr wrap="none">
                <a:spAutoFit/>
              </a:bodyPr>
              <a:lstStyle/>
              <a:p>
                <a:pPr defTabSz="449263" eaLnBrk="0" hangingPunct="0">
                  <a:lnSpc>
                    <a:spcPct val="95000"/>
                  </a:lnSpc>
                  <a:buClr>
                    <a:srgbClr val="000000"/>
                  </a:buClr>
                  <a:buSzPct val="100000"/>
                  <a:buFont typeface="Times New Roman" pitchFamily="18" charset="0"/>
                  <a:buNone/>
                </a:pPr>
                <a14:m>
                  <m:oMathPara xmlns:m="http://schemas.openxmlformats.org/officeDocument/2006/math">
                    <m:oMathParaPr>
                      <m:jc m:val="left"/>
                    </m:oMathParaPr>
                    <m:oMath xmlns:m="http://schemas.openxmlformats.org/officeDocument/2006/math">
                      <m:r>
                        <m:rPr>
                          <m:nor/>
                        </m:rPr>
                        <a:rPr lang="cs-CZ" sz="2400" b="0" smtClean="0">
                          <a:solidFill>
                            <a:schemeClr val="accent1">
                              <a:lumMod val="50000"/>
                            </a:schemeClr>
                          </a:solidFill>
                          <a:latin typeface="Cambria Math"/>
                        </a:rPr>
                        <m:t>div</m:t>
                      </m:r>
                      <m:r>
                        <m:rPr>
                          <m:nor/>
                        </m:rPr>
                        <a:rPr lang="cs-CZ" sz="2400" b="0" smtClean="0">
                          <a:solidFill>
                            <a:schemeClr val="accent1">
                              <a:lumMod val="50000"/>
                            </a:schemeClr>
                          </a:solidFill>
                          <a:latin typeface="Cambria Math"/>
                        </a:rPr>
                        <m:t> </m:t>
                      </m:r>
                      <m:r>
                        <m:rPr>
                          <m:nor/>
                        </m:rPr>
                        <a:rPr lang="cs-CZ" sz="2400" b="0" i="0" smtClean="0">
                          <a:solidFill>
                            <a:schemeClr val="accent1">
                              <a:lumMod val="50000"/>
                            </a:schemeClr>
                          </a:solidFill>
                          <a:latin typeface="Cambria Math"/>
                        </a:rPr>
                        <m:t>grad</m:t>
                      </m:r>
                      <m:r>
                        <a:rPr lang="cs-CZ" sz="2400" b="0" i="1" smtClean="0">
                          <a:solidFill>
                            <a:schemeClr val="accent1">
                              <a:lumMod val="50000"/>
                            </a:schemeClr>
                          </a:solidFill>
                          <a:latin typeface="Cambria Math"/>
                        </a:rPr>
                        <m:t> </m:t>
                      </m:r>
                      <m:r>
                        <a:rPr lang="cs-CZ" sz="2400" b="0" i="1" smtClean="0">
                          <a:solidFill>
                            <a:schemeClr val="accent1">
                              <a:lumMod val="50000"/>
                            </a:schemeClr>
                          </a:solidFill>
                          <a:latin typeface="Cambria Math"/>
                          <a:ea typeface="Cambria Math"/>
                        </a:rPr>
                        <m:t>𝜑</m:t>
                      </m:r>
                      <m:r>
                        <a:rPr lang="en-GB" sz="2400" b="0" i="1">
                          <a:solidFill>
                            <a:schemeClr val="accent1">
                              <a:lumMod val="50000"/>
                            </a:schemeClr>
                          </a:solidFill>
                          <a:latin typeface="Cambria Math"/>
                        </a:rPr>
                        <m:t>=</m:t>
                      </m:r>
                      <m:r>
                        <a:rPr lang="cs-CZ" sz="2400" b="0" i="1" smtClean="0">
                          <a:solidFill>
                            <a:schemeClr val="accent1">
                              <a:lumMod val="50000"/>
                            </a:schemeClr>
                          </a:solidFill>
                          <a:latin typeface="Cambria Math"/>
                        </a:rPr>
                        <m:t>−</m:t>
                      </m:r>
                      <m:f>
                        <m:fPr>
                          <m:ctrlPr>
                            <a:rPr lang="en-GB" sz="2400" b="0" i="1">
                              <a:solidFill>
                                <a:schemeClr val="accent1">
                                  <a:lumMod val="50000"/>
                                </a:schemeClr>
                              </a:solidFill>
                              <a:latin typeface="Cambria Math"/>
                            </a:rPr>
                          </m:ctrlPr>
                        </m:fPr>
                        <m:num>
                          <m:r>
                            <a:rPr lang="en-GB" sz="2400" b="0" i="1">
                              <a:solidFill>
                                <a:schemeClr val="accent1">
                                  <a:lumMod val="50000"/>
                                </a:schemeClr>
                              </a:solidFill>
                              <a:latin typeface="Cambria Math"/>
                              <a:ea typeface="Cambria Math"/>
                            </a:rPr>
                            <m:t>𝜌</m:t>
                          </m:r>
                        </m:num>
                        <m:den>
                          <m:sSub>
                            <m:sSubPr>
                              <m:ctrlPr>
                                <a:rPr lang="en-GB" sz="2400" b="0" i="1">
                                  <a:solidFill>
                                    <a:schemeClr val="accent1">
                                      <a:lumMod val="50000"/>
                                    </a:schemeClr>
                                  </a:solidFill>
                                  <a:latin typeface="Cambria Math"/>
                                </a:rPr>
                              </m:ctrlPr>
                            </m:sSubPr>
                            <m:e>
                              <m:r>
                                <a:rPr lang="en-GB" sz="2400" b="0" i="1">
                                  <a:solidFill>
                                    <a:schemeClr val="accent1">
                                      <a:lumMod val="50000"/>
                                    </a:schemeClr>
                                  </a:solidFill>
                                  <a:latin typeface="Cambria Math"/>
                                  <a:ea typeface="Cambria Math"/>
                                </a:rPr>
                                <m:t>𝜀</m:t>
                              </m:r>
                            </m:e>
                            <m:sub>
                              <m:r>
                                <a:rPr lang="cs-CZ" sz="2400" b="0" i="1">
                                  <a:solidFill>
                                    <a:schemeClr val="accent1">
                                      <a:lumMod val="50000"/>
                                    </a:schemeClr>
                                  </a:solidFill>
                                  <a:latin typeface="Cambria Math"/>
                                </a:rPr>
                                <m:t>0</m:t>
                              </m:r>
                            </m:sub>
                          </m:sSub>
                        </m:den>
                      </m:f>
                    </m:oMath>
                  </m:oMathPara>
                </a14:m>
                <a:endParaRPr lang="en-GB" sz="2400" b="0" dirty="0">
                  <a:solidFill>
                    <a:schemeClr val="accent1">
                      <a:lumMod val="50000"/>
                    </a:schemeClr>
                  </a:solidFill>
                </a:endParaRPr>
              </a:p>
            </p:txBody>
          </p:sp>
        </mc:Choice>
        <mc:Fallback>
          <p:sp>
            <p:nvSpPr>
              <p:cNvPr id="8" name="Obdélník 7"/>
              <p:cNvSpPr>
                <a:spLocks noRot="1" noChangeAspect="1" noMove="1" noResize="1" noEditPoints="1" noAdjustHandles="1" noChangeArrowheads="1" noChangeShapeType="1" noTextEdit="1"/>
              </p:cNvSpPr>
              <p:nvPr/>
            </p:nvSpPr>
            <p:spPr>
              <a:xfrm>
                <a:off x="714627" y="1285238"/>
                <a:ext cx="2596160" cy="752707"/>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 name="Obdélník 1"/>
              <p:cNvSpPr/>
              <p:nvPr/>
            </p:nvSpPr>
            <p:spPr>
              <a:xfrm>
                <a:off x="3942978" y="2217253"/>
                <a:ext cx="2736304" cy="106106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cs-CZ" sz="2400" i="1" smtClean="0">
                          <a:solidFill>
                            <a:schemeClr val="accent1">
                              <a:lumMod val="50000"/>
                            </a:schemeClr>
                          </a:solidFill>
                          <a:latin typeface="Cambria Math"/>
                          <a:ea typeface="Cambria Math"/>
                        </a:rPr>
                        <m:t>𝜑</m:t>
                      </m:r>
                      <m:r>
                        <a:rPr lang="cs-CZ" sz="2400" i="1" smtClean="0">
                          <a:solidFill>
                            <a:schemeClr val="accent1">
                              <a:lumMod val="50000"/>
                            </a:schemeClr>
                          </a:solidFill>
                          <a:latin typeface="Cambria Math"/>
                          <a:ea typeface="Cambria Math"/>
                        </a:rPr>
                        <m:t>=</m:t>
                      </m:r>
                      <m:f>
                        <m:fPr>
                          <m:ctrlPr>
                            <a:rPr lang="cs-CZ" sz="2400" i="1">
                              <a:solidFill>
                                <a:schemeClr val="accent1">
                                  <a:lumMod val="50000"/>
                                </a:schemeClr>
                              </a:solidFill>
                              <a:latin typeface="Cambria Math"/>
                            </a:rPr>
                          </m:ctrlPr>
                        </m:fPr>
                        <m:num>
                          <m:r>
                            <a:rPr lang="cs-CZ" sz="2400" i="1">
                              <a:solidFill>
                                <a:schemeClr val="accent1">
                                  <a:lumMod val="50000"/>
                                </a:schemeClr>
                              </a:solidFill>
                              <a:latin typeface="Cambria Math"/>
                            </a:rPr>
                            <m:t>1</m:t>
                          </m:r>
                        </m:num>
                        <m:den>
                          <m:r>
                            <a:rPr lang="cs-CZ" sz="2400" i="1">
                              <a:solidFill>
                                <a:schemeClr val="accent1">
                                  <a:lumMod val="50000"/>
                                </a:schemeClr>
                              </a:solidFill>
                              <a:latin typeface="Cambria Math"/>
                            </a:rPr>
                            <m:t>4</m:t>
                          </m:r>
                          <m:r>
                            <a:rPr lang="cs-CZ" sz="2400" i="1">
                              <a:solidFill>
                                <a:schemeClr val="accent1">
                                  <a:lumMod val="50000"/>
                                </a:schemeClr>
                              </a:solidFill>
                              <a:latin typeface="Cambria Math"/>
                              <a:ea typeface="Cambria Math"/>
                            </a:rPr>
                            <m:t>𝜋</m:t>
                          </m:r>
                          <m:sSub>
                            <m:sSubPr>
                              <m:ctrlPr>
                                <a:rPr lang="cs-CZ" sz="2400" i="1">
                                  <a:solidFill>
                                    <a:schemeClr val="accent1">
                                      <a:lumMod val="50000"/>
                                    </a:schemeClr>
                                  </a:solidFill>
                                  <a:latin typeface="Cambria Math"/>
                                  <a:ea typeface="Cambria Math"/>
                                </a:rPr>
                              </m:ctrlPr>
                            </m:sSubPr>
                            <m:e>
                              <m:r>
                                <a:rPr lang="cs-CZ" sz="2400" i="1">
                                  <a:solidFill>
                                    <a:schemeClr val="accent1">
                                      <a:lumMod val="50000"/>
                                    </a:schemeClr>
                                  </a:solidFill>
                                  <a:latin typeface="Cambria Math"/>
                                  <a:ea typeface="Cambria Math"/>
                                </a:rPr>
                                <m:t>𝜀</m:t>
                              </m:r>
                            </m:e>
                            <m:sub>
                              <m:r>
                                <a:rPr lang="cs-CZ" sz="2400" i="1">
                                  <a:solidFill>
                                    <a:schemeClr val="accent1">
                                      <a:lumMod val="50000"/>
                                    </a:schemeClr>
                                  </a:solidFill>
                                  <a:latin typeface="Cambria Math"/>
                                  <a:ea typeface="Cambria Math"/>
                                </a:rPr>
                                <m:t>0</m:t>
                              </m:r>
                            </m:sub>
                          </m:sSub>
                        </m:den>
                      </m:f>
                      <m:nary>
                        <m:naryPr>
                          <m:chr m:val="∭"/>
                          <m:limLoc m:val="undOvr"/>
                          <m:subHide m:val="on"/>
                          <m:supHide m:val="on"/>
                          <m:ctrlPr>
                            <a:rPr lang="cs-CZ" sz="2400" i="1" smtClean="0">
                              <a:solidFill>
                                <a:schemeClr val="accent1">
                                  <a:lumMod val="50000"/>
                                </a:schemeClr>
                              </a:solidFill>
                              <a:latin typeface="Cambria Math"/>
                              <a:ea typeface="Cambria Math"/>
                            </a:rPr>
                          </m:ctrlPr>
                        </m:naryPr>
                        <m:sub/>
                        <m:sup/>
                        <m:e>
                          <m:f>
                            <m:fPr>
                              <m:ctrlPr>
                                <a:rPr lang="cs-CZ" sz="2400" i="1">
                                  <a:solidFill>
                                    <a:schemeClr val="accent1">
                                      <a:lumMod val="50000"/>
                                    </a:schemeClr>
                                  </a:solidFill>
                                  <a:latin typeface="Cambria Math"/>
                                  <a:ea typeface="Cambria Math"/>
                                </a:rPr>
                              </m:ctrlPr>
                            </m:fPr>
                            <m:num>
                              <m:r>
                                <a:rPr lang="en-GB" sz="2400" i="1">
                                  <a:solidFill>
                                    <a:schemeClr val="accent1">
                                      <a:lumMod val="50000"/>
                                    </a:schemeClr>
                                  </a:solidFill>
                                  <a:latin typeface="Cambria Math"/>
                                  <a:ea typeface="Cambria Math"/>
                                </a:rPr>
                                <m:t>𝜌</m:t>
                              </m:r>
                              <m:r>
                                <m:rPr>
                                  <m:nor/>
                                </m:rPr>
                                <a:rPr lang="cs-CZ" sz="2400">
                                  <a:solidFill>
                                    <a:schemeClr val="accent1">
                                      <a:lumMod val="50000"/>
                                    </a:schemeClr>
                                  </a:solidFill>
                                  <a:latin typeface="Cambria Math"/>
                                  <a:ea typeface="Cambria Math"/>
                                </a:rPr>
                                <m:t>d</m:t>
                              </m:r>
                              <m:r>
                                <a:rPr lang="cs-CZ" sz="2400" i="1">
                                  <a:solidFill>
                                    <a:schemeClr val="accent1">
                                      <a:lumMod val="50000"/>
                                    </a:schemeClr>
                                  </a:solidFill>
                                  <a:latin typeface="Cambria Math"/>
                                  <a:ea typeface="Cambria Math"/>
                                </a:rPr>
                                <m:t>𝑉</m:t>
                              </m:r>
                            </m:num>
                            <m:den>
                              <m:r>
                                <a:rPr lang="cs-CZ" sz="2400" i="1">
                                  <a:solidFill>
                                    <a:schemeClr val="accent1">
                                      <a:lumMod val="50000"/>
                                    </a:schemeClr>
                                  </a:solidFill>
                                  <a:latin typeface="Cambria Math"/>
                                  <a:ea typeface="Cambria Math"/>
                                </a:rPr>
                                <m:t>𝑟</m:t>
                              </m:r>
                            </m:den>
                          </m:f>
                        </m:e>
                      </m:nary>
                    </m:oMath>
                  </m:oMathPara>
                </a14:m>
                <a:endParaRPr lang="en-GB" sz="2400" dirty="0">
                  <a:solidFill>
                    <a:schemeClr val="accent1">
                      <a:lumMod val="50000"/>
                    </a:schemeClr>
                  </a:solidFill>
                </a:endParaRPr>
              </a:p>
            </p:txBody>
          </p:sp>
        </mc:Choice>
        <mc:Fallback>
          <p:sp>
            <p:nvSpPr>
              <p:cNvPr id="2" name="Obdélník 1"/>
              <p:cNvSpPr>
                <a:spLocks noRot="1" noChangeAspect="1" noMove="1" noResize="1" noEditPoints="1" noAdjustHandles="1" noChangeArrowheads="1" noChangeShapeType="1" noTextEdit="1"/>
              </p:cNvSpPr>
              <p:nvPr/>
            </p:nvSpPr>
            <p:spPr>
              <a:xfrm>
                <a:off x="3942978" y="2217253"/>
                <a:ext cx="2736304" cy="1061060"/>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4" name="Obdélník 3"/>
              <p:cNvSpPr/>
              <p:nvPr/>
            </p:nvSpPr>
            <p:spPr>
              <a:xfrm>
                <a:off x="3942978" y="1196752"/>
                <a:ext cx="3952360" cy="929678"/>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GB" sz="2400" i="1" smtClean="0">
                              <a:solidFill>
                                <a:schemeClr val="accent1">
                                  <a:lumMod val="50000"/>
                                </a:schemeClr>
                              </a:solidFill>
                              <a:latin typeface="Cambria Math"/>
                            </a:rPr>
                          </m:ctrlPr>
                        </m:dPr>
                        <m:e>
                          <m:f>
                            <m:fPr>
                              <m:ctrlPr>
                                <a:rPr lang="cs-CZ" sz="2400" i="1">
                                  <a:solidFill>
                                    <a:schemeClr val="accent1">
                                      <a:lumMod val="50000"/>
                                    </a:schemeClr>
                                  </a:solidFill>
                                  <a:latin typeface="Cambria Math"/>
                                </a:rPr>
                              </m:ctrlPr>
                            </m:fPr>
                            <m:num>
                              <m:sSup>
                                <m:sSupPr>
                                  <m:ctrlPr>
                                    <a:rPr lang="cs-CZ" sz="2400" i="1">
                                      <a:solidFill>
                                        <a:schemeClr val="accent1">
                                          <a:lumMod val="50000"/>
                                        </a:schemeClr>
                                      </a:solidFill>
                                      <a:latin typeface="Cambria Math"/>
                                    </a:rPr>
                                  </m:ctrlPr>
                                </m:sSupPr>
                                <m:e>
                                  <m:r>
                                    <a:rPr lang="cs-CZ" sz="2400" i="1">
                                      <a:solidFill>
                                        <a:schemeClr val="accent1">
                                          <a:lumMod val="50000"/>
                                        </a:schemeClr>
                                      </a:solidFill>
                                      <a:latin typeface="Cambria Math"/>
                                    </a:rPr>
                                    <m:t>𝜕</m:t>
                                  </m:r>
                                </m:e>
                                <m:sup>
                                  <m:r>
                                    <a:rPr lang="cs-CZ" sz="2400" i="1">
                                      <a:solidFill>
                                        <a:schemeClr val="accent1">
                                          <a:lumMod val="50000"/>
                                        </a:schemeClr>
                                      </a:solidFill>
                                      <a:latin typeface="Cambria Math"/>
                                    </a:rPr>
                                    <m:t>2</m:t>
                                  </m:r>
                                </m:sup>
                              </m:sSup>
                              <m:r>
                                <a:rPr lang="cs-CZ" sz="2400" i="1">
                                  <a:solidFill>
                                    <a:schemeClr val="accent1">
                                      <a:lumMod val="50000"/>
                                    </a:schemeClr>
                                  </a:solidFill>
                                  <a:latin typeface="Cambria Math"/>
                                  <a:ea typeface="Cambria Math"/>
                                </a:rPr>
                                <m:t>𝜑</m:t>
                              </m:r>
                            </m:num>
                            <m:den>
                              <m:r>
                                <a:rPr lang="cs-CZ" sz="2400" i="1">
                                  <a:solidFill>
                                    <a:schemeClr val="accent1">
                                      <a:lumMod val="50000"/>
                                    </a:schemeClr>
                                  </a:solidFill>
                                  <a:latin typeface="Cambria Math"/>
                                </a:rPr>
                                <m:t>𝜕</m:t>
                              </m:r>
                              <m:sSup>
                                <m:sSupPr>
                                  <m:ctrlPr>
                                    <a:rPr lang="cs-CZ" sz="2400" i="1">
                                      <a:solidFill>
                                        <a:schemeClr val="accent1">
                                          <a:lumMod val="50000"/>
                                        </a:schemeClr>
                                      </a:solidFill>
                                      <a:latin typeface="Cambria Math"/>
                                    </a:rPr>
                                  </m:ctrlPr>
                                </m:sSupPr>
                                <m:e>
                                  <m:r>
                                    <a:rPr lang="cs-CZ" sz="2400" i="1">
                                      <a:solidFill>
                                        <a:schemeClr val="accent1">
                                          <a:lumMod val="50000"/>
                                        </a:schemeClr>
                                      </a:solidFill>
                                      <a:latin typeface="Cambria Math"/>
                                    </a:rPr>
                                    <m:t>𝑥</m:t>
                                  </m:r>
                                </m:e>
                                <m:sup>
                                  <m:r>
                                    <a:rPr lang="cs-CZ" sz="2400" i="1">
                                      <a:solidFill>
                                        <a:schemeClr val="accent1">
                                          <a:lumMod val="50000"/>
                                        </a:schemeClr>
                                      </a:solidFill>
                                      <a:latin typeface="Cambria Math"/>
                                    </a:rPr>
                                    <m:t>2</m:t>
                                  </m:r>
                                </m:sup>
                              </m:sSup>
                            </m:den>
                          </m:f>
                          <m:r>
                            <a:rPr lang="cs-CZ" sz="2400" i="1">
                              <a:solidFill>
                                <a:schemeClr val="accent1">
                                  <a:lumMod val="50000"/>
                                </a:schemeClr>
                              </a:solidFill>
                              <a:latin typeface="Cambria Math"/>
                            </a:rPr>
                            <m:t>+</m:t>
                          </m:r>
                          <m:f>
                            <m:fPr>
                              <m:ctrlPr>
                                <a:rPr lang="cs-CZ" sz="2400" i="1">
                                  <a:solidFill>
                                    <a:schemeClr val="accent1">
                                      <a:lumMod val="50000"/>
                                    </a:schemeClr>
                                  </a:solidFill>
                                  <a:latin typeface="Cambria Math"/>
                                </a:rPr>
                              </m:ctrlPr>
                            </m:fPr>
                            <m:num>
                              <m:sSup>
                                <m:sSupPr>
                                  <m:ctrlPr>
                                    <a:rPr lang="cs-CZ" sz="2400" i="1">
                                      <a:solidFill>
                                        <a:schemeClr val="accent1">
                                          <a:lumMod val="50000"/>
                                        </a:schemeClr>
                                      </a:solidFill>
                                      <a:latin typeface="Cambria Math"/>
                                    </a:rPr>
                                  </m:ctrlPr>
                                </m:sSupPr>
                                <m:e>
                                  <m:r>
                                    <a:rPr lang="cs-CZ" sz="2400" i="1">
                                      <a:solidFill>
                                        <a:schemeClr val="accent1">
                                          <a:lumMod val="50000"/>
                                        </a:schemeClr>
                                      </a:solidFill>
                                      <a:latin typeface="Cambria Math"/>
                                    </a:rPr>
                                    <m:t>𝜕</m:t>
                                  </m:r>
                                </m:e>
                                <m:sup>
                                  <m:r>
                                    <a:rPr lang="cs-CZ" sz="2400" i="1">
                                      <a:solidFill>
                                        <a:schemeClr val="accent1">
                                          <a:lumMod val="50000"/>
                                        </a:schemeClr>
                                      </a:solidFill>
                                      <a:latin typeface="Cambria Math"/>
                                    </a:rPr>
                                    <m:t>2</m:t>
                                  </m:r>
                                </m:sup>
                              </m:sSup>
                              <m:r>
                                <a:rPr lang="cs-CZ" sz="2400" i="1">
                                  <a:solidFill>
                                    <a:schemeClr val="accent1">
                                      <a:lumMod val="50000"/>
                                    </a:schemeClr>
                                  </a:solidFill>
                                  <a:latin typeface="Cambria Math"/>
                                  <a:ea typeface="Cambria Math"/>
                                </a:rPr>
                                <m:t>𝜑</m:t>
                              </m:r>
                            </m:num>
                            <m:den>
                              <m:r>
                                <a:rPr lang="cs-CZ" sz="2400" i="1">
                                  <a:solidFill>
                                    <a:schemeClr val="accent1">
                                      <a:lumMod val="50000"/>
                                    </a:schemeClr>
                                  </a:solidFill>
                                  <a:latin typeface="Cambria Math"/>
                                </a:rPr>
                                <m:t>𝜕</m:t>
                              </m:r>
                              <m:sSup>
                                <m:sSupPr>
                                  <m:ctrlPr>
                                    <a:rPr lang="cs-CZ" sz="2400" i="1">
                                      <a:solidFill>
                                        <a:schemeClr val="accent1">
                                          <a:lumMod val="50000"/>
                                        </a:schemeClr>
                                      </a:solidFill>
                                      <a:latin typeface="Cambria Math"/>
                                    </a:rPr>
                                  </m:ctrlPr>
                                </m:sSupPr>
                                <m:e>
                                  <m:r>
                                    <a:rPr lang="cs-CZ" sz="2400" i="1">
                                      <a:solidFill>
                                        <a:schemeClr val="accent1">
                                          <a:lumMod val="50000"/>
                                        </a:schemeClr>
                                      </a:solidFill>
                                      <a:latin typeface="Cambria Math"/>
                                    </a:rPr>
                                    <m:t>𝑦</m:t>
                                  </m:r>
                                </m:e>
                                <m:sup>
                                  <m:r>
                                    <a:rPr lang="cs-CZ" sz="2400" i="1">
                                      <a:solidFill>
                                        <a:schemeClr val="accent1">
                                          <a:lumMod val="50000"/>
                                        </a:schemeClr>
                                      </a:solidFill>
                                      <a:latin typeface="Cambria Math"/>
                                    </a:rPr>
                                    <m:t>2</m:t>
                                  </m:r>
                                </m:sup>
                              </m:sSup>
                            </m:den>
                          </m:f>
                          <m:r>
                            <a:rPr lang="cs-CZ" sz="2400" i="1">
                              <a:solidFill>
                                <a:schemeClr val="accent1">
                                  <a:lumMod val="50000"/>
                                </a:schemeClr>
                              </a:solidFill>
                              <a:latin typeface="Cambria Math"/>
                            </a:rPr>
                            <m:t>+</m:t>
                          </m:r>
                          <m:f>
                            <m:fPr>
                              <m:ctrlPr>
                                <a:rPr lang="cs-CZ" sz="2400" i="1">
                                  <a:solidFill>
                                    <a:schemeClr val="accent1">
                                      <a:lumMod val="50000"/>
                                    </a:schemeClr>
                                  </a:solidFill>
                                  <a:latin typeface="Cambria Math"/>
                                </a:rPr>
                              </m:ctrlPr>
                            </m:fPr>
                            <m:num>
                              <m:sSup>
                                <m:sSupPr>
                                  <m:ctrlPr>
                                    <a:rPr lang="cs-CZ" sz="2400" i="1">
                                      <a:solidFill>
                                        <a:schemeClr val="accent1">
                                          <a:lumMod val="50000"/>
                                        </a:schemeClr>
                                      </a:solidFill>
                                      <a:latin typeface="Cambria Math"/>
                                    </a:rPr>
                                  </m:ctrlPr>
                                </m:sSupPr>
                                <m:e>
                                  <m:r>
                                    <a:rPr lang="cs-CZ" sz="2400" i="1">
                                      <a:solidFill>
                                        <a:schemeClr val="accent1">
                                          <a:lumMod val="50000"/>
                                        </a:schemeClr>
                                      </a:solidFill>
                                      <a:latin typeface="Cambria Math"/>
                                    </a:rPr>
                                    <m:t>𝜕</m:t>
                                  </m:r>
                                </m:e>
                                <m:sup>
                                  <m:r>
                                    <a:rPr lang="cs-CZ" sz="2400" i="1">
                                      <a:solidFill>
                                        <a:schemeClr val="accent1">
                                          <a:lumMod val="50000"/>
                                        </a:schemeClr>
                                      </a:solidFill>
                                      <a:latin typeface="Cambria Math"/>
                                    </a:rPr>
                                    <m:t>2</m:t>
                                  </m:r>
                                </m:sup>
                              </m:sSup>
                              <m:r>
                                <a:rPr lang="cs-CZ" sz="2400" i="1">
                                  <a:solidFill>
                                    <a:schemeClr val="accent1">
                                      <a:lumMod val="50000"/>
                                    </a:schemeClr>
                                  </a:solidFill>
                                  <a:latin typeface="Cambria Math"/>
                                  <a:ea typeface="Cambria Math"/>
                                </a:rPr>
                                <m:t>𝜑</m:t>
                              </m:r>
                            </m:num>
                            <m:den>
                              <m:r>
                                <a:rPr lang="cs-CZ" sz="2400" i="1">
                                  <a:solidFill>
                                    <a:schemeClr val="accent1">
                                      <a:lumMod val="50000"/>
                                    </a:schemeClr>
                                  </a:solidFill>
                                  <a:latin typeface="Cambria Math"/>
                                </a:rPr>
                                <m:t>𝜕</m:t>
                              </m:r>
                              <m:sSup>
                                <m:sSupPr>
                                  <m:ctrlPr>
                                    <a:rPr lang="cs-CZ" sz="2400" i="1">
                                      <a:solidFill>
                                        <a:schemeClr val="accent1">
                                          <a:lumMod val="50000"/>
                                        </a:schemeClr>
                                      </a:solidFill>
                                      <a:latin typeface="Cambria Math"/>
                                    </a:rPr>
                                  </m:ctrlPr>
                                </m:sSupPr>
                                <m:e>
                                  <m:r>
                                    <a:rPr lang="cs-CZ" sz="2400" i="1">
                                      <a:solidFill>
                                        <a:schemeClr val="accent1">
                                          <a:lumMod val="50000"/>
                                        </a:schemeClr>
                                      </a:solidFill>
                                      <a:latin typeface="Cambria Math"/>
                                    </a:rPr>
                                    <m:t>𝑧</m:t>
                                  </m:r>
                                </m:e>
                                <m:sup>
                                  <m:r>
                                    <a:rPr lang="cs-CZ" sz="2400" i="1">
                                      <a:solidFill>
                                        <a:schemeClr val="accent1">
                                          <a:lumMod val="50000"/>
                                        </a:schemeClr>
                                      </a:solidFill>
                                      <a:latin typeface="Cambria Math"/>
                                    </a:rPr>
                                    <m:t>2</m:t>
                                  </m:r>
                                </m:sup>
                              </m:sSup>
                            </m:den>
                          </m:f>
                        </m:e>
                      </m:d>
                      <m:r>
                        <a:rPr lang="en-GB" sz="2400" i="1">
                          <a:solidFill>
                            <a:schemeClr val="accent1">
                              <a:lumMod val="50000"/>
                            </a:schemeClr>
                          </a:solidFill>
                          <a:latin typeface="Cambria Math"/>
                        </a:rPr>
                        <m:t>=</m:t>
                      </m:r>
                      <m:r>
                        <a:rPr lang="cs-CZ" sz="2400" i="1">
                          <a:solidFill>
                            <a:schemeClr val="accent1">
                              <a:lumMod val="50000"/>
                            </a:schemeClr>
                          </a:solidFill>
                          <a:latin typeface="Cambria Math"/>
                        </a:rPr>
                        <m:t>−</m:t>
                      </m:r>
                      <m:f>
                        <m:fPr>
                          <m:ctrlPr>
                            <a:rPr lang="en-GB" sz="2400" i="1">
                              <a:solidFill>
                                <a:schemeClr val="accent1">
                                  <a:lumMod val="50000"/>
                                </a:schemeClr>
                              </a:solidFill>
                              <a:latin typeface="Cambria Math"/>
                            </a:rPr>
                          </m:ctrlPr>
                        </m:fPr>
                        <m:num>
                          <m:r>
                            <a:rPr lang="en-GB" sz="2400" i="1">
                              <a:solidFill>
                                <a:schemeClr val="accent1">
                                  <a:lumMod val="50000"/>
                                </a:schemeClr>
                              </a:solidFill>
                              <a:latin typeface="Cambria Math"/>
                              <a:ea typeface="Cambria Math"/>
                            </a:rPr>
                            <m:t>𝜌</m:t>
                          </m:r>
                        </m:num>
                        <m:den>
                          <m:sSub>
                            <m:sSubPr>
                              <m:ctrlPr>
                                <a:rPr lang="en-GB" sz="2400" i="1">
                                  <a:solidFill>
                                    <a:schemeClr val="accent1">
                                      <a:lumMod val="50000"/>
                                    </a:schemeClr>
                                  </a:solidFill>
                                  <a:latin typeface="Cambria Math"/>
                                </a:rPr>
                              </m:ctrlPr>
                            </m:sSubPr>
                            <m:e>
                              <m:r>
                                <a:rPr lang="en-GB" sz="2400" i="1">
                                  <a:solidFill>
                                    <a:schemeClr val="accent1">
                                      <a:lumMod val="50000"/>
                                    </a:schemeClr>
                                  </a:solidFill>
                                  <a:latin typeface="Cambria Math"/>
                                  <a:ea typeface="Cambria Math"/>
                                </a:rPr>
                                <m:t>𝜀</m:t>
                              </m:r>
                            </m:e>
                            <m:sub>
                              <m:r>
                                <a:rPr lang="cs-CZ" sz="2400" i="1">
                                  <a:solidFill>
                                    <a:schemeClr val="accent1">
                                      <a:lumMod val="50000"/>
                                    </a:schemeClr>
                                  </a:solidFill>
                                  <a:latin typeface="Cambria Math"/>
                                </a:rPr>
                                <m:t>0</m:t>
                              </m:r>
                            </m:sub>
                          </m:sSub>
                        </m:den>
                      </m:f>
                    </m:oMath>
                  </m:oMathPara>
                </a14:m>
                <a:endParaRPr lang="en-GB" sz="2400" dirty="0">
                  <a:solidFill>
                    <a:schemeClr val="accent1">
                      <a:lumMod val="50000"/>
                    </a:schemeClr>
                  </a:solidFill>
                </a:endParaRPr>
              </a:p>
            </p:txBody>
          </p:sp>
        </mc:Choice>
        <mc:Fallback>
          <p:sp>
            <p:nvSpPr>
              <p:cNvPr id="4" name="Obdélník 3"/>
              <p:cNvSpPr>
                <a:spLocks noRot="1" noChangeAspect="1" noMove="1" noResize="1" noEditPoints="1" noAdjustHandles="1" noChangeArrowheads="1" noChangeShapeType="1" noTextEdit="1"/>
              </p:cNvSpPr>
              <p:nvPr/>
            </p:nvSpPr>
            <p:spPr>
              <a:xfrm>
                <a:off x="3942978" y="1196752"/>
                <a:ext cx="3952360" cy="929678"/>
              </a:xfrm>
              <a:prstGeom prst="rect">
                <a:avLst/>
              </a:prstGeom>
              <a:blipFill rotWithShape="1">
                <a:blip r:embed="rId5"/>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2" name="Obdélník 11"/>
              <p:cNvSpPr/>
              <p:nvPr/>
            </p:nvSpPr>
            <p:spPr>
              <a:xfrm>
                <a:off x="679376" y="3671432"/>
                <a:ext cx="2208040" cy="5088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GB" sz="2400" b="0" i="0" smtClean="0">
                          <a:solidFill>
                            <a:schemeClr val="tx1">
                              <a:lumMod val="75000"/>
                              <a:lumOff val="25000"/>
                            </a:schemeClr>
                          </a:solidFill>
                          <a:latin typeface="Cambria Math"/>
                          <a:ea typeface="Cambria Math"/>
                        </a:rPr>
                        <m:t>rot</m:t>
                      </m:r>
                      <m:r>
                        <m:rPr>
                          <m:nor/>
                        </m:rPr>
                        <a:rPr lang="en-GB" sz="2400" b="0" i="0" smtClean="0">
                          <a:solidFill>
                            <a:schemeClr val="tx1">
                              <a:lumMod val="75000"/>
                              <a:lumOff val="25000"/>
                            </a:schemeClr>
                          </a:solidFill>
                          <a:latin typeface="Cambria Math"/>
                          <a:ea typeface="Cambria Math"/>
                        </a:rPr>
                        <m:t> </m:t>
                      </m:r>
                      <m:r>
                        <m:rPr>
                          <m:nor/>
                        </m:rPr>
                        <a:rPr lang="en-GB" sz="2400" b="0" i="0" smtClean="0">
                          <a:solidFill>
                            <a:schemeClr val="tx1">
                              <a:lumMod val="75000"/>
                              <a:lumOff val="25000"/>
                            </a:schemeClr>
                          </a:solidFill>
                          <a:latin typeface="Cambria Math"/>
                          <a:ea typeface="Cambria Math"/>
                        </a:rPr>
                        <m:t>rot</m:t>
                      </m:r>
                      <m:r>
                        <m:rPr>
                          <m:nor/>
                        </m:rPr>
                        <a:rPr lang="cs-CZ" sz="2400" b="0" i="0" smtClean="0">
                          <a:solidFill>
                            <a:schemeClr val="tx1">
                              <a:lumMod val="75000"/>
                              <a:lumOff val="25000"/>
                            </a:schemeClr>
                          </a:solidFill>
                          <a:latin typeface="Cambria Math"/>
                          <a:ea typeface="Cambria Math"/>
                        </a:rPr>
                        <m:t> </m:t>
                      </m:r>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𝐴</m:t>
                          </m:r>
                        </m:e>
                      </m:acc>
                      <m:r>
                        <a:rPr lang="cs-CZ" sz="2400" i="1">
                          <a:solidFill>
                            <a:schemeClr val="tx1">
                              <a:lumMod val="75000"/>
                              <a:lumOff val="25000"/>
                            </a:schemeClr>
                          </a:solidFill>
                          <a:latin typeface="Cambria Math"/>
                          <a:ea typeface="Cambria Math"/>
                        </a:rPr>
                        <m:t>=</m:t>
                      </m:r>
                      <m:sSub>
                        <m:sSubPr>
                          <m:ctrlPr>
                            <a:rPr lang="cs-CZ" sz="2400" i="1" kern="0">
                              <a:solidFill>
                                <a:schemeClr val="tx1">
                                  <a:lumMod val="75000"/>
                                  <a:lumOff val="25000"/>
                                </a:schemeClr>
                              </a:solidFill>
                              <a:latin typeface="Cambria Math"/>
                              <a:ea typeface="Cambria Math"/>
                            </a:rPr>
                          </m:ctrlPr>
                        </m:sSubPr>
                        <m:e>
                          <m:r>
                            <a:rPr lang="cs-CZ" sz="2400" i="1" kern="0">
                              <a:solidFill>
                                <a:schemeClr val="tx1">
                                  <a:lumMod val="75000"/>
                                  <a:lumOff val="25000"/>
                                </a:schemeClr>
                              </a:solidFill>
                              <a:latin typeface="Cambria Math"/>
                              <a:ea typeface="Cambria Math"/>
                            </a:rPr>
                            <m:t>𝜇</m:t>
                          </m:r>
                        </m:e>
                        <m:sub>
                          <m:r>
                            <a:rPr lang="cs-CZ" sz="2400" i="1" kern="0">
                              <a:solidFill>
                                <a:schemeClr val="tx1">
                                  <a:lumMod val="75000"/>
                                  <a:lumOff val="25000"/>
                                </a:schemeClr>
                              </a:solidFill>
                              <a:latin typeface="Cambria Math"/>
                              <a:ea typeface="Cambria Math"/>
                            </a:rPr>
                            <m:t>0</m:t>
                          </m:r>
                        </m:sub>
                      </m:sSub>
                      <m:acc>
                        <m:accPr>
                          <m:chr m:val="⃗"/>
                          <m:ctrlPr>
                            <a:rPr lang="cs-CZ" sz="2400" i="1">
                              <a:solidFill>
                                <a:schemeClr val="tx1">
                                  <a:lumMod val="75000"/>
                                  <a:lumOff val="25000"/>
                                </a:schemeClr>
                              </a:solidFill>
                              <a:latin typeface="Cambria Math"/>
                            </a:rPr>
                          </m:ctrlPr>
                        </m:accPr>
                        <m:e>
                          <m:r>
                            <a:rPr lang="cs-CZ" sz="2400" i="1">
                              <a:solidFill>
                                <a:schemeClr val="tx1">
                                  <a:lumMod val="75000"/>
                                  <a:lumOff val="25000"/>
                                </a:schemeClr>
                              </a:solidFill>
                              <a:latin typeface="Cambria Math"/>
                            </a:rPr>
                            <m:t>𝐽</m:t>
                          </m:r>
                        </m:e>
                      </m:acc>
                    </m:oMath>
                  </m:oMathPara>
                </a14:m>
                <a:endParaRPr lang="en-GB" sz="2400" i="1" dirty="0">
                  <a:solidFill>
                    <a:schemeClr val="tx1">
                      <a:lumMod val="75000"/>
                      <a:lumOff val="25000"/>
                    </a:schemeClr>
                  </a:solidFill>
                  <a:latin typeface="Cambria Math"/>
                  <a:ea typeface="Cambria Math"/>
                </a:endParaRPr>
              </a:p>
            </p:txBody>
          </p:sp>
        </mc:Choice>
        <mc:Fallback>
          <p:sp>
            <p:nvSpPr>
              <p:cNvPr id="12" name="Obdélník 11"/>
              <p:cNvSpPr>
                <a:spLocks noRot="1" noChangeAspect="1" noMove="1" noResize="1" noEditPoints="1" noAdjustHandles="1" noChangeArrowheads="1" noChangeShapeType="1" noTextEdit="1"/>
              </p:cNvSpPr>
              <p:nvPr/>
            </p:nvSpPr>
            <p:spPr>
              <a:xfrm>
                <a:off x="679376" y="3671432"/>
                <a:ext cx="2208040" cy="508857"/>
              </a:xfrm>
              <a:prstGeom prst="rect">
                <a:avLst/>
              </a:prstGeom>
              <a:blipFill rotWithShape="1">
                <a:blip r:embed="rId6"/>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3" name="Obdélník 12"/>
              <p:cNvSpPr/>
              <p:nvPr/>
            </p:nvSpPr>
            <p:spPr>
              <a:xfrm>
                <a:off x="679376" y="4140729"/>
                <a:ext cx="1384353" cy="40479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cs-CZ" sz="1800" b="0" i="0" smtClean="0">
                          <a:solidFill>
                            <a:schemeClr val="tx1">
                              <a:lumMod val="75000"/>
                              <a:lumOff val="25000"/>
                            </a:schemeClr>
                          </a:solidFill>
                          <a:latin typeface="Cambria Math"/>
                        </a:rPr>
                        <m:t>(</m:t>
                      </m:r>
                      <m:r>
                        <m:rPr>
                          <m:nor/>
                        </m:rPr>
                        <a:rPr lang="cs-CZ" sz="1800" smtClean="0">
                          <a:solidFill>
                            <a:schemeClr val="tx1">
                              <a:lumMod val="75000"/>
                              <a:lumOff val="25000"/>
                            </a:schemeClr>
                          </a:solidFill>
                          <a:latin typeface="Cambria Math"/>
                        </a:rPr>
                        <m:t>div</m:t>
                      </m:r>
                      <m:r>
                        <m:rPr>
                          <m:nor/>
                        </m:rPr>
                        <a:rPr lang="cs-CZ" sz="1800" smtClean="0">
                          <a:solidFill>
                            <a:schemeClr val="tx1">
                              <a:lumMod val="75000"/>
                              <a:lumOff val="25000"/>
                            </a:schemeClr>
                          </a:solidFill>
                          <a:latin typeface="Cambria Math"/>
                        </a:rPr>
                        <m:t> </m:t>
                      </m:r>
                      <m:acc>
                        <m:accPr>
                          <m:chr m:val="⃗"/>
                          <m:ctrlPr>
                            <a:rPr lang="cs-CZ" sz="1800" i="1">
                              <a:solidFill>
                                <a:schemeClr val="tx1">
                                  <a:lumMod val="75000"/>
                                  <a:lumOff val="25000"/>
                                </a:schemeClr>
                              </a:solidFill>
                              <a:latin typeface="Cambria Math"/>
                            </a:rPr>
                          </m:ctrlPr>
                        </m:accPr>
                        <m:e>
                          <m:r>
                            <a:rPr lang="cs-CZ" sz="1800" b="0" i="1" smtClean="0">
                              <a:solidFill>
                                <a:schemeClr val="tx1">
                                  <a:lumMod val="75000"/>
                                  <a:lumOff val="25000"/>
                                </a:schemeClr>
                              </a:solidFill>
                              <a:latin typeface="Cambria Math"/>
                            </a:rPr>
                            <m:t>𝐴</m:t>
                          </m:r>
                        </m:e>
                      </m:acc>
                      <m:r>
                        <a:rPr lang="en-GB" sz="1800" i="1">
                          <a:solidFill>
                            <a:schemeClr val="tx1">
                              <a:lumMod val="75000"/>
                              <a:lumOff val="25000"/>
                            </a:schemeClr>
                          </a:solidFill>
                          <a:latin typeface="Cambria Math"/>
                        </a:rPr>
                        <m:t>=</m:t>
                      </m:r>
                      <m:r>
                        <a:rPr lang="en-GB" sz="1800" b="0" i="1" smtClean="0">
                          <a:solidFill>
                            <a:schemeClr val="tx1">
                              <a:lumMod val="75000"/>
                              <a:lumOff val="25000"/>
                            </a:schemeClr>
                          </a:solidFill>
                          <a:latin typeface="Cambria Math"/>
                        </a:rPr>
                        <m:t>0</m:t>
                      </m:r>
                      <m:r>
                        <a:rPr lang="en-GB" sz="1800" b="0" i="1" smtClean="0">
                          <a:solidFill>
                            <a:schemeClr val="tx1">
                              <a:lumMod val="75000"/>
                              <a:lumOff val="25000"/>
                            </a:schemeClr>
                          </a:solidFill>
                          <a:latin typeface="Cambria Math"/>
                        </a:rPr>
                        <m:t>)</m:t>
                      </m:r>
                    </m:oMath>
                  </m:oMathPara>
                </a14:m>
                <a:endParaRPr lang="en-GB" sz="1800" dirty="0"/>
              </a:p>
            </p:txBody>
          </p:sp>
        </mc:Choice>
        <mc:Fallback>
          <p:sp>
            <p:nvSpPr>
              <p:cNvPr id="13" name="Obdélník 12"/>
              <p:cNvSpPr>
                <a:spLocks noRot="1" noChangeAspect="1" noMove="1" noResize="1" noEditPoints="1" noAdjustHandles="1" noChangeArrowheads="1" noChangeShapeType="1" noTextEdit="1"/>
              </p:cNvSpPr>
              <p:nvPr/>
            </p:nvSpPr>
            <p:spPr>
              <a:xfrm>
                <a:off x="679376" y="4140729"/>
                <a:ext cx="1384353" cy="404791"/>
              </a:xfrm>
              <a:prstGeom prst="rect">
                <a:avLst/>
              </a:prstGeom>
              <a:blipFill rotWithShape="1">
                <a:blip r:embed="rId7"/>
                <a:stretch>
                  <a:fillRect t="-20896" b="-11940"/>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4" name="Obdélník 13"/>
              <p:cNvSpPr/>
              <p:nvPr/>
            </p:nvSpPr>
            <p:spPr>
              <a:xfrm>
                <a:off x="3957783" y="3573016"/>
                <a:ext cx="4128664" cy="104689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GB" sz="2400" i="1" smtClean="0">
                              <a:solidFill>
                                <a:schemeClr val="tx1">
                                  <a:lumMod val="75000"/>
                                  <a:lumOff val="25000"/>
                                </a:schemeClr>
                              </a:solidFill>
                              <a:latin typeface="Cambria Math"/>
                            </a:rPr>
                          </m:ctrlPr>
                        </m:dPr>
                        <m:e>
                          <m:f>
                            <m:fPr>
                              <m:ctrlPr>
                                <a:rPr lang="cs-CZ" sz="2400" i="1">
                                  <a:solidFill>
                                    <a:schemeClr val="tx1">
                                      <a:lumMod val="75000"/>
                                      <a:lumOff val="25000"/>
                                    </a:schemeClr>
                                  </a:solidFill>
                                  <a:latin typeface="Cambria Math"/>
                                </a:rPr>
                              </m:ctrlPr>
                            </m:fPr>
                            <m:num>
                              <m:sSup>
                                <m:sSupPr>
                                  <m:ctrlPr>
                                    <a:rPr lang="cs-CZ" sz="2400" i="1">
                                      <a:solidFill>
                                        <a:schemeClr val="tx1">
                                          <a:lumMod val="75000"/>
                                          <a:lumOff val="25000"/>
                                        </a:schemeClr>
                                      </a:solidFill>
                                      <a:latin typeface="Cambria Math"/>
                                    </a:rPr>
                                  </m:ctrlPr>
                                </m:sSupPr>
                                <m:e>
                                  <m:r>
                                    <a:rPr lang="cs-CZ" sz="2400" i="1">
                                      <a:solidFill>
                                        <a:schemeClr val="tx1">
                                          <a:lumMod val="75000"/>
                                          <a:lumOff val="25000"/>
                                        </a:schemeClr>
                                      </a:solidFill>
                                      <a:latin typeface="Cambria Math"/>
                                    </a:rPr>
                                    <m:t>𝜕</m:t>
                                  </m:r>
                                </m:e>
                                <m:sup>
                                  <m:r>
                                    <a:rPr lang="cs-CZ" sz="2400" i="1">
                                      <a:solidFill>
                                        <a:schemeClr val="tx1">
                                          <a:lumMod val="75000"/>
                                          <a:lumOff val="25000"/>
                                        </a:schemeClr>
                                      </a:solidFill>
                                      <a:latin typeface="Cambria Math"/>
                                    </a:rPr>
                                    <m:t>2</m:t>
                                  </m:r>
                                </m:sup>
                              </m:sSup>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𝐴</m:t>
                                  </m:r>
                                </m:e>
                              </m:acc>
                            </m:num>
                            <m:den>
                              <m:r>
                                <a:rPr lang="cs-CZ" sz="2400" i="1">
                                  <a:solidFill>
                                    <a:schemeClr val="tx1">
                                      <a:lumMod val="75000"/>
                                      <a:lumOff val="25000"/>
                                    </a:schemeClr>
                                  </a:solidFill>
                                  <a:latin typeface="Cambria Math"/>
                                </a:rPr>
                                <m:t>𝜕</m:t>
                              </m:r>
                              <m:sSup>
                                <m:sSupPr>
                                  <m:ctrlPr>
                                    <a:rPr lang="cs-CZ" sz="2400" i="1">
                                      <a:solidFill>
                                        <a:schemeClr val="tx1">
                                          <a:lumMod val="75000"/>
                                          <a:lumOff val="25000"/>
                                        </a:schemeClr>
                                      </a:solidFill>
                                      <a:latin typeface="Cambria Math"/>
                                    </a:rPr>
                                  </m:ctrlPr>
                                </m:sSupPr>
                                <m:e>
                                  <m:r>
                                    <a:rPr lang="cs-CZ" sz="2400" i="1">
                                      <a:solidFill>
                                        <a:schemeClr val="tx1">
                                          <a:lumMod val="75000"/>
                                          <a:lumOff val="25000"/>
                                        </a:schemeClr>
                                      </a:solidFill>
                                      <a:latin typeface="Cambria Math"/>
                                    </a:rPr>
                                    <m:t>𝑥</m:t>
                                  </m:r>
                                </m:e>
                                <m:sup>
                                  <m:r>
                                    <a:rPr lang="cs-CZ" sz="2400" i="1">
                                      <a:solidFill>
                                        <a:schemeClr val="tx1">
                                          <a:lumMod val="75000"/>
                                          <a:lumOff val="25000"/>
                                        </a:schemeClr>
                                      </a:solidFill>
                                      <a:latin typeface="Cambria Math"/>
                                    </a:rPr>
                                    <m:t>2</m:t>
                                  </m:r>
                                </m:sup>
                              </m:sSup>
                            </m:den>
                          </m:f>
                          <m:r>
                            <a:rPr lang="cs-CZ" sz="2400" i="1">
                              <a:solidFill>
                                <a:schemeClr val="tx1">
                                  <a:lumMod val="75000"/>
                                  <a:lumOff val="25000"/>
                                </a:schemeClr>
                              </a:solidFill>
                              <a:latin typeface="Cambria Math"/>
                            </a:rPr>
                            <m:t>+</m:t>
                          </m:r>
                          <m:f>
                            <m:fPr>
                              <m:ctrlPr>
                                <a:rPr lang="cs-CZ" sz="2400" i="1" smtClean="0">
                                  <a:solidFill>
                                    <a:schemeClr val="tx1">
                                      <a:lumMod val="75000"/>
                                      <a:lumOff val="25000"/>
                                    </a:schemeClr>
                                  </a:solidFill>
                                  <a:latin typeface="Cambria Math"/>
                                </a:rPr>
                              </m:ctrlPr>
                            </m:fPr>
                            <m:num>
                              <m:sSup>
                                <m:sSupPr>
                                  <m:ctrlPr>
                                    <a:rPr lang="cs-CZ" sz="2400" i="1">
                                      <a:solidFill>
                                        <a:schemeClr val="tx1">
                                          <a:lumMod val="75000"/>
                                          <a:lumOff val="25000"/>
                                        </a:schemeClr>
                                      </a:solidFill>
                                      <a:latin typeface="Cambria Math"/>
                                    </a:rPr>
                                  </m:ctrlPr>
                                </m:sSupPr>
                                <m:e>
                                  <m:r>
                                    <a:rPr lang="cs-CZ" sz="2400" i="1">
                                      <a:solidFill>
                                        <a:schemeClr val="tx1">
                                          <a:lumMod val="75000"/>
                                          <a:lumOff val="25000"/>
                                        </a:schemeClr>
                                      </a:solidFill>
                                      <a:latin typeface="Cambria Math"/>
                                    </a:rPr>
                                    <m:t>𝜕</m:t>
                                  </m:r>
                                </m:e>
                                <m:sup>
                                  <m:r>
                                    <a:rPr lang="cs-CZ" sz="2400" i="1">
                                      <a:solidFill>
                                        <a:schemeClr val="tx1">
                                          <a:lumMod val="75000"/>
                                          <a:lumOff val="25000"/>
                                        </a:schemeClr>
                                      </a:solidFill>
                                      <a:latin typeface="Cambria Math"/>
                                    </a:rPr>
                                    <m:t>2</m:t>
                                  </m:r>
                                </m:sup>
                              </m:sSup>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𝐴</m:t>
                                  </m:r>
                                </m:e>
                              </m:acc>
                            </m:num>
                            <m:den>
                              <m:r>
                                <a:rPr lang="cs-CZ" sz="2400" i="1">
                                  <a:solidFill>
                                    <a:schemeClr val="tx1">
                                      <a:lumMod val="75000"/>
                                      <a:lumOff val="25000"/>
                                    </a:schemeClr>
                                  </a:solidFill>
                                  <a:latin typeface="Cambria Math"/>
                                </a:rPr>
                                <m:t>𝜕</m:t>
                              </m:r>
                              <m:sSup>
                                <m:sSupPr>
                                  <m:ctrlPr>
                                    <a:rPr lang="cs-CZ" sz="2400" i="1">
                                      <a:solidFill>
                                        <a:schemeClr val="tx1">
                                          <a:lumMod val="75000"/>
                                          <a:lumOff val="25000"/>
                                        </a:schemeClr>
                                      </a:solidFill>
                                      <a:latin typeface="Cambria Math"/>
                                    </a:rPr>
                                  </m:ctrlPr>
                                </m:sSupPr>
                                <m:e>
                                  <m:r>
                                    <a:rPr lang="cs-CZ" sz="2400" i="1">
                                      <a:solidFill>
                                        <a:schemeClr val="tx1">
                                          <a:lumMod val="75000"/>
                                          <a:lumOff val="25000"/>
                                        </a:schemeClr>
                                      </a:solidFill>
                                      <a:latin typeface="Cambria Math"/>
                                    </a:rPr>
                                    <m:t>𝑦</m:t>
                                  </m:r>
                                </m:e>
                                <m:sup>
                                  <m:r>
                                    <a:rPr lang="cs-CZ" sz="2400" i="1">
                                      <a:solidFill>
                                        <a:schemeClr val="tx1">
                                          <a:lumMod val="75000"/>
                                          <a:lumOff val="25000"/>
                                        </a:schemeClr>
                                      </a:solidFill>
                                      <a:latin typeface="Cambria Math"/>
                                    </a:rPr>
                                    <m:t>2</m:t>
                                  </m:r>
                                </m:sup>
                              </m:sSup>
                            </m:den>
                          </m:f>
                          <m:r>
                            <a:rPr lang="cs-CZ" sz="2400" i="1">
                              <a:solidFill>
                                <a:schemeClr val="tx1">
                                  <a:lumMod val="75000"/>
                                  <a:lumOff val="25000"/>
                                </a:schemeClr>
                              </a:solidFill>
                              <a:latin typeface="Cambria Math"/>
                            </a:rPr>
                            <m:t>+</m:t>
                          </m:r>
                          <m:f>
                            <m:fPr>
                              <m:ctrlPr>
                                <a:rPr lang="cs-CZ" sz="2400" i="1">
                                  <a:solidFill>
                                    <a:schemeClr val="tx1">
                                      <a:lumMod val="75000"/>
                                      <a:lumOff val="25000"/>
                                    </a:schemeClr>
                                  </a:solidFill>
                                  <a:latin typeface="Cambria Math"/>
                                </a:rPr>
                              </m:ctrlPr>
                            </m:fPr>
                            <m:num>
                              <m:sSup>
                                <m:sSupPr>
                                  <m:ctrlPr>
                                    <a:rPr lang="cs-CZ" sz="2400" i="1">
                                      <a:solidFill>
                                        <a:schemeClr val="tx1">
                                          <a:lumMod val="75000"/>
                                          <a:lumOff val="25000"/>
                                        </a:schemeClr>
                                      </a:solidFill>
                                      <a:latin typeface="Cambria Math"/>
                                    </a:rPr>
                                  </m:ctrlPr>
                                </m:sSupPr>
                                <m:e>
                                  <m:r>
                                    <a:rPr lang="cs-CZ" sz="2400" i="1">
                                      <a:solidFill>
                                        <a:schemeClr val="tx1">
                                          <a:lumMod val="75000"/>
                                          <a:lumOff val="25000"/>
                                        </a:schemeClr>
                                      </a:solidFill>
                                      <a:latin typeface="Cambria Math"/>
                                    </a:rPr>
                                    <m:t>𝜕</m:t>
                                  </m:r>
                                </m:e>
                                <m:sup>
                                  <m:r>
                                    <a:rPr lang="cs-CZ" sz="2400" i="1">
                                      <a:solidFill>
                                        <a:schemeClr val="tx1">
                                          <a:lumMod val="75000"/>
                                          <a:lumOff val="25000"/>
                                        </a:schemeClr>
                                      </a:solidFill>
                                      <a:latin typeface="Cambria Math"/>
                                    </a:rPr>
                                    <m:t>2</m:t>
                                  </m:r>
                                </m:sup>
                              </m:sSup>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𝐴</m:t>
                                  </m:r>
                                </m:e>
                              </m:acc>
                            </m:num>
                            <m:den>
                              <m:r>
                                <a:rPr lang="cs-CZ" sz="2400" i="1">
                                  <a:solidFill>
                                    <a:schemeClr val="tx1">
                                      <a:lumMod val="75000"/>
                                      <a:lumOff val="25000"/>
                                    </a:schemeClr>
                                  </a:solidFill>
                                  <a:latin typeface="Cambria Math"/>
                                </a:rPr>
                                <m:t>𝜕</m:t>
                              </m:r>
                              <m:sSup>
                                <m:sSupPr>
                                  <m:ctrlPr>
                                    <a:rPr lang="cs-CZ" sz="2400" i="1">
                                      <a:solidFill>
                                        <a:schemeClr val="tx1">
                                          <a:lumMod val="75000"/>
                                          <a:lumOff val="25000"/>
                                        </a:schemeClr>
                                      </a:solidFill>
                                      <a:latin typeface="Cambria Math"/>
                                    </a:rPr>
                                  </m:ctrlPr>
                                </m:sSupPr>
                                <m:e>
                                  <m:r>
                                    <a:rPr lang="cs-CZ" sz="2400" i="1">
                                      <a:solidFill>
                                        <a:schemeClr val="tx1">
                                          <a:lumMod val="75000"/>
                                          <a:lumOff val="25000"/>
                                        </a:schemeClr>
                                      </a:solidFill>
                                      <a:latin typeface="Cambria Math"/>
                                    </a:rPr>
                                    <m:t>𝑧</m:t>
                                  </m:r>
                                </m:e>
                                <m:sup>
                                  <m:r>
                                    <a:rPr lang="cs-CZ" sz="2400" i="1">
                                      <a:solidFill>
                                        <a:schemeClr val="tx1">
                                          <a:lumMod val="75000"/>
                                          <a:lumOff val="25000"/>
                                        </a:schemeClr>
                                      </a:solidFill>
                                      <a:latin typeface="Cambria Math"/>
                                    </a:rPr>
                                    <m:t>2</m:t>
                                  </m:r>
                                </m:sup>
                              </m:sSup>
                            </m:den>
                          </m:f>
                        </m:e>
                      </m:d>
                      <m:r>
                        <a:rPr lang="en-GB" sz="2400" i="1">
                          <a:solidFill>
                            <a:schemeClr val="tx1">
                              <a:lumMod val="75000"/>
                              <a:lumOff val="25000"/>
                            </a:schemeClr>
                          </a:solidFill>
                          <a:latin typeface="Cambria Math"/>
                        </a:rPr>
                        <m:t>=</m:t>
                      </m:r>
                      <m:r>
                        <a:rPr lang="en-GB" sz="2400" b="0" i="1" smtClean="0">
                          <a:solidFill>
                            <a:schemeClr val="tx1">
                              <a:lumMod val="75000"/>
                              <a:lumOff val="25000"/>
                            </a:schemeClr>
                          </a:solidFill>
                          <a:latin typeface="Cambria Math"/>
                        </a:rPr>
                        <m:t>−</m:t>
                      </m:r>
                      <m:sSub>
                        <m:sSubPr>
                          <m:ctrlPr>
                            <a:rPr lang="en-GB" sz="2400" i="1">
                              <a:solidFill>
                                <a:schemeClr val="tx1">
                                  <a:lumMod val="75000"/>
                                  <a:lumOff val="25000"/>
                                </a:schemeClr>
                              </a:solidFill>
                              <a:latin typeface="Cambria Math"/>
                            </a:rPr>
                          </m:ctrlPr>
                        </m:sSubPr>
                        <m:e>
                          <m:r>
                            <a:rPr lang="en-GB" sz="2400" i="1" smtClean="0">
                              <a:solidFill>
                                <a:schemeClr val="tx1">
                                  <a:lumMod val="75000"/>
                                  <a:lumOff val="25000"/>
                                </a:schemeClr>
                              </a:solidFill>
                              <a:latin typeface="Cambria Math"/>
                              <a:ea typeface="Cambria Math"/>
                            </a:rPr>
                            <m:t>𝜇</m:t>
                          </m:r>
                        </m:e>
                        <m:sub>
                          <m:r>
                            <a:rPr lang="cs-CZ" sz="2400" i="1">
                              <a:solidFill>
                                <a:schemeClr val="tx1">
                                  <a:lumMod val="75000"/>
                                  <a:lumOff val="25000"/>
                                </a:schemeClr>
                              </a:solidFill>
                              <a:latin typeface="Cambria Math"/>
                            </a:rPr>
                            <m:t>0</m:t>
                          </m:r>
                        </m:sub>
                      </m:sSub>
                      <m:acc>
                        <m:accPr>
                          <m:chr m:val="⃗"/>
                          <m:ctrlPr>
                            <a:rPr lang="cs-CZ" sz="2400" i="1">
                              <a:solidFill>
                                <a:schemeClr val="tx1">
                                  <a:lumMod val="75000"/>
                                  <a:lumOff val="25000"/>
                                </a:schemeClr>
                              </a:solidFill>
                              <a:latin typeface="Cambria Math"/>
                              <a:ea typeface="Cambria Math"/>
                            </a:rPr>
                          </m:ctrlPr>
                        </m:accPr>
                        <m:e>
                          <m:r>
                            <a:rPr lang="cs-CZ" sz="2400" b="0" i="1" smtClean="0">
                              <a:solidFill>
                                <a:schemeClr val="tx1">
                                  <a:lumMod val="75000"/>
                                  <a:lumOff val="25000"/>
                                </a:schemeClr>
                              </a:solidFill>
                              <a:latin typeface="Cambria Math"/>
                              <a:ea typeface="Cambria Math"/>
                            </a:rPr>
                            <m:t>𝐽</m:t>
                          </m:r>
                        </m:e>
                      </m:acc>
                    </m:oMath>
                  </m:oMathPara>
                </a14:m>
                <a:endParaRPr lang="en-GB" sz="2400" dirty="0">
                  <a:solidFill>
                    <a:schemeClr val="tx1">
                      <a:lumMod val="75000"/>
                      <a:lumOff val="25000"/>
                    </a:schemeClr>
                  </a:solidFill>
                </a:endParaRPr>
              </a:p>
            </p:txBody>
          </p:sp>
        </mc:Choice>
        <mc:Fallback>
          <p:sp>
            <p:nvSpPr>
              <p:cNvPr id="14" name="Obdélník 13"/>
              <p:cNvSpPr>
                <a:spLocks noRot="1" noChangeAspect="1" noMove="1" noResize="1" noEditPoints="1" noAdjustHandles="1" noChangeArrowheads="1" noChangeShapeType="1" noTextEdit="1"/>
              </p:cNvSpPr>
              <p:nvPr/>
            </p:nvSpPr>
            <p:spPr>
              <a:xfrm>
                <a:off x="3957783" y="3573016"/>
                <a:ext cx="4128664" cy="1046890"/>
              </a:xfrm>
              <a:prstGeom prst="rect">
                <a:avLst/>
              </a:prstGeom>
              <a:blipFill rotWithShape="1">
                <a:blip r:embed="rId8"/>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5" name="Obdélník 14"/>
              <p:cNvSpPr/>
              <p:nvPr/>
            </p:nvSpPr>
            <p:spPr>
              <a:xfrm>
                <a:off x="2339752" y="5040703"/>
                <a:ext cx="4339530" cy="126861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2800" i="1" smtClean="0">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𝐴</m:t>
                          </m:r>
                        </m:e>
                      </m:acc>
                      <m:r>
                        <a:rPr lang="cs-CZ" sz="2800" i="1" smtClean="0">
                          <a:solidFill>
                            <a:schemeClr val="tx1">
                              <a:lumMod val="75000"/>
                              <a:lumOff val="25000"/>
                            </a:schemeClr>
                          </a:solidFill>
                          <a:latin typeface="Cambria Math"/>
                          <a:ea typeface="Cambria Math"/>
                        </a:rPr>
                        <m:t>=</m:t>
                      </m:r>
                      <m:f>
                        <m:fPr>
                          <m:ctrlPr>
                            <a:rPr lang="cs-CZ" sz="2800" i="1">
                              <a:solidFill>
                                <a:schemeClr val="tx1">
                                  <a:lumMod val="75000"/>
                                  <a:lumOff val="25000"/>
                                </a:schemeClr>
                              </a:solidFill>
                              <a:latin typeface="Cambria Math"/>
                            </a:rPr>
                          </m:ctrlPr>
                        </m:fPr>
                        <m:num>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𝜇</m:t>
                              </m:r>
                            </m:e>
                            <m:sub>
                              <m:r>
                                <a:rPr lang="cs-CZ" sz="2800" i="1">
                                  <a:solidFill>
                                    <a:schemeClr val="tx1">
                                      <a:lumMod val="75000"/>
                                      <a:lumOff val="25000"/>
                                    </a:schemeClr>
                                  </a:solidFill>
                                  <a:latin typeface="Cambria Math"/>
                                </a:rPr>
                                <m:t>0</m:t>
                              </m:r>
                            </m:sub>
                          </m:sSub>
                        </m:num>
                        <m:den>
                          <m:r>
                            <a:rPr lang="cs-CZ" sz="2800" i="1">
                              <a:solidFill>
                                <a:schemeClr val="tx1">
                                  <a:lumMod val="75000"/>
                                  <a:lumOff val="25000"/>
                                </a:schemeClr>
                              </a:solidFill>
                              <a:latin typeface="Cambria Math"/>
                            </a:rPr>
                            <m:t>4</m:t>
                          </m:r>
                          <m:r>
                            <a:rPr lang="cs-CZ" sz="2800" i="1">
                              <a:solidFill>
                                <a:schemeClr val="tx1">
                                  <a:lumMod val="75000"/>
                                  <a:lumOff val="25000"/>
                                </a:schemeClr>
                              </a:solidFill>
                              <a:latin typeface="Cambria Math"/>
                              <a:ea typeface="Cambria Math"/>
                            </a:rPr>
                            <m:t>𝜋</m:t>
                          </m:r>
                        </m:den>
                      </m:f>
                      <m:nary>
                        <m:naryPr>
                          <m:chr m:val="∭"/>
                          <m:limLoc m:val="undOvr"/>
                          <m:subHide m:val="on"/>
                          <m:supHide m:val="on"/>
                          <m:ctrlPr>
                            <a:rPr lang="cs-CZ" sz="2800" i="1" smtClean="0">
                              <a:solidFill>
                                <a:schemeClr val="tx1">
                                  <a:lumMod val="75000"/>
                                  <a:lumOff val="25000"/>
                                </a:schemeClr>
                              </a:solidFill>
                              <a:latin typeface="Cambria Math"/>
                              <a:ea typeface="Cambria Math"/>
                            </a:rPr>
                          </m:ctrlPr>
                        </m:naryPr>
                        <m:sub/>
                        <m:sup/>
                        <m:e>
                          <m:f>
                            <m:fPr>
                              <m:ctrlPr>
                                <a:rPr lang="cs-CZ" sz="2800" i="1">
                                  <a:solidFill>
                                    <a:schemeClr val="tx1">
                                      <a:lumMod val="75000"/>
                                      <a:lumOff val="25000"/>
                                    </a:schemeClr>
                                  </a:solidFill>
                                  <a:latin typeface="Cambria Math"/>
                                  <a:ea typeface="Cambria Math"/>
                                </a:rPr>
                              </m:ctrlPr>
                            </m:fPr>
                            <m:num>
                              <m:acc>
                                <m:accPr>
                                  <m:chr m:val="⃗"/>
                                  <m:ctrlPr>
                                    <a:rPr lang="cs-CZ" sz="2800" i="1">
                                      <a:solidFill>
                                        <a:schemeClr val="tx1">
                                          <a:lumMod val="75000"/>
                                          <a:lumOff val="25000"/>
                                        </a:schemeClr>
                                      </a:solidFill>
                                      <a:latin typeface="Cambria Math"/>
                                    </a:rPr>
                                  </m:ctrlPr>
                                </m:accPr>
                                <m:e>
                                  <m:r>
                                    <a:rPr lang="cs-CZ" sz="2800" i="1">
                                      <a:solidFill>
                                        <a:schemeClr val="tx1">
                                          <a:lumMod val="75000"/>
                                          <a:lumOff val="25000"/>
                                        </a:schemeClr>
                                      </a:solidFill>
                                      <a:latin typeface="Cambria Math"/>
                                    </a:rPr>
                                    <m:t>𝐽</m:t>
                                  </m:r>
                                </m:e>
                              </m:acc>
                              <m:r>
                                <m:rPr>
                                  <m:nor/>
                                </m:rPr>
                                <a:rPr lang="cs-CZ" sz="2800">
                                  <a:solidFill>
                                    <a:schemeClr val="tx1">
                                      <a:lumMod val="75000"/>
                                      <a:lumOff val="25000"/>
                                    </a:schemeClr>
                                  </a:solidFill>
                                  <a:latin typeface="Cambria Math"/>
                                  <a:ea typeface="Cambria Math"/>
                                </a:rPr>
                                <m:t>d</m:t>
                              </m:r>
                              <m:r>
                                <a:rPr lang="cs-CZ" sz="2800" i="1">
                                  <a:solidFill>
                                    <a:schemeClr val="tx1">
                                      <a:lumMod val="75000"/>
                                      <a:lumOff val="25000"/>
                                    </a:schemeClr>
                                  </a:solidFill>
                                  <a:latin typeface="Cambria Math"/>
                                  <a:ea typeface="Cambria Math"/>
                                </a:rPr>
                                <m:t>𝑉</m:t>
                              </m:r>
                            </m:num>
                            <m:den>
                              <m:r>
                                <a:rPr lang="cs-CZ" sz="2800" i="1">
                                  <a:solidFill>
                                    <a:schemeClr val="tx1">
                                      <a:lumMod val="75000"/>
                                      <a:lumOff val="25000"/>
                                    </a:schemeClr>
                                  </a:solidFill>
                                  <a:latin typeface="Cambria Math"/>
                                  <a:ea typeface="Cambria Math"/>
                                </a:rPr>
                                <m:t>𝑟</m:t>
                              </m:r>
                            </m:den>
                          </m:f>
                        </m:e>
                      </m:nary>
                      <m:r>
                        <a:rPr lang="cs-CZ" sz="2800" b="0" i="1" smtClean="0">
                          <a:solidFill>
                            <a:schemeClr val="tx1">
                              <a:lumMod val="75000"/>
                              <a:lumOff val="25000"/>
                            </a:schemeClr>
                          </a:solidFill>
                          <a:latin typeface="Cambria Math"/>
                          <a:ea typeface="Cambria Math"/>
                        </a:rPr>
                        <m:t>=</m:t>
                      </m:r>
                      <m:f>
                        <m:fPr>
                          <m:ctrlPr>
                            <a:rPr lang="cs-CZ" sz="2800" i="1">
                              <a:solidFill>
                                <a:schemeClr val="tx1">
                                  <a:lumMod val="75000"/>
                                  <a:lumOff val="25000"/>
                                </a:schemeClr>
                              </a:solidFill>
                              <a:latin typeface="Cambria Math"/>
                            </a:rPr>
                          </m:ctrlPr>
                        </m:fPr>
                        <m:num>
                          <m:sSub>
                            <m:sSubPr>
                              <m:ctrlPr>
                                <a:rPr lang="en-GB" sz="2800" i="1">
                                  <a:solidFill>
                                    <a:schemeClr val="tx1">
                                      <a:lumMod val="75000"/>
                                      <a:lumOff val="25000"/>
                                    </a:schemeClr>
                                  </a:solidFill>
                                  <a:latin typeface="Cambria Math"/>
                                </a:rPr>
                              </m:ctrlPr>
                            </m:sSubPr>
                            <m:e>
                              <m:r>
                                <a:rPr lang="en-GB" sz="2800" i="1">
                                  <a:solidFill>
                                    <a:schemeClr val="tx1">
                                      <a:lumMod val="75000"/>
                                      <a:lumOff val="25000"/>
                                    </a:schemeClr>
                                  </a:solidFill>
                                  <a:latin typeface="Cambria Math"/>
                                  <a:ea typeface="Cambria Math"/>
                                </a:rPr>
                                <m:t>𝜇</m:t>
                              </m:r>
                            </m:e>
                            <m:sub>
                              <m:r>
                                <a:rPr lang="cs-CZ" sz="2800" i="1">
                                  <a:solidFill>
                                    <a:schemeClr val="tx1">
                                      <a:lumMod val="75000"/>
                                      <a:lumOff val="25000"/>
                                    </a:schemeClr>
                                  </a:solidFill>
                                  <a:latin typeface="Cambria Math"/>
                                </a:rPr>
                                <m:t>0</m:t>
                              </m:r>
                            </m:sub>
                          </m:sSub>
                          <m:r>
                            <a:rPr lang="cs-CZ" sz="2800" b="0" i="1" smtClean="0">
                              <a:solidFill>
                                <a:schemeClr val="tx1">
                                  <a:lumMod val="75000"/>
                                  <a:lumOff val="25000"/>
                                </a:schemeClr>
                              </a:solidFill>
                              <a:latin typeface="Cambria Math"/>
                            </a:rPr>
                            <m:t>𝐼</m:t>
                          </m:r>
                        </m:num>
                        <m:den>
                          <m:r>
                            <a:rPr lang="cs-CZ" sz="2800" i="1">
                              <a:solidFill>
                                <a:schemeClr val="tx1">
                                  <a:lumMod val="75000"/>
                                  <a:lumOff val="25000"/>
                                </a:schemeClr>
                              </a:solidFill>
                              <a:latin typeface="Cambria Math"/>
                            </a:rPr>
                            <m:t>4</m:t>
                          </m:r>
                          <m:r>
                            <a:rPr lang="cs-CZ" sz="2800" i="1">
                              <a:solidFill>
                                <a:schemeClr val="tx1">
                                  <a:lumMod val="75000"/>
                                  <a:lumOff val="25000"/>
                                </a:schemeClr>
                              </a:solidFill>
                              <a:latin typeface="Cambria Math"/>
                              <a:ea typeface="Cambria Math"/>
                            </a:rPr>
                            <m:t>𝜋</m:t>
                          </m:r>
                        </m:den>
                      </m:f>
                      <m:nary>
                        <m:naryPr>
                          <m:limLoc m:val="undOvr"/>
                          <m:subHide m:val="on"/>
                          <m:supHide m:val="on"/>
                          <m:ctrlPr>
                            <a:rPr lang="cs-CZ" sz="2800" i="1" smtClean="0">
                              <a:solidFill>
                                <a:schemeClr val="tx1">
                                  <a:lumMod val="75000"/>
                                  <a:lumOff val="25000"/>
                                </a:schemeClr>
                              </a:solidFill>
                              <a:latin typeface="Cambria Math"/>
                              <a:ea typeface="Cambria Math"/>
                            </a:rPr>
                          </m:ctrlPr>
                        </m:naryPr>
                        <m:sub/>
                        <m:sup/>
                        <m:e>
                          <m:f>
                            <m:fPr>
                              <m:ctrlPr>
                                <a:rPr lang="cs-CZ" sz="2800" i="1">
                                  <a:solidFill>
                                    <a:schemeClr val="tx1">
                                      <a:lumMod val="75000"/>
                                      <a:lumOff val="25000"/>
                                    </a:schemeClr>
                                  </a:solidFill>
                                  <a:latin typeface="Cambria Math"/>
                                  <a:ea typeface="Cambria Math"/>
                                </a:rPr>
                              </m:ctrlPr>
                            </m:fPr>
                            <m:num>
                              <m:r>
                                <m:rPr>
                                  <m:nor/>
                                </m:rPr>
                                <a:rPr lang="cs-CZ" sz="2800">
                                  <a:solidFill>
                                    <a:schemeClr val="tx1">
                                      <a:lumMod val="75000"/>
                                      <a:lumOff val="25000"/>
                                    </a:schemeClr>
                                  </a:solidFill>
                                  <a:latin typeface="Cambria Math"/>
                                  <a:ea typeface="Cambria Math"/>
                                </a:rPr>
                                <m:t>d</m:t>
                              </m:r>
                              <m:acc>
                                <m:accPr>
                                  <m:chr m:val="⃗"/>
                                  <m:ctrlPr>
                                    <a:rPr lang="cs-CZ" sz="2800" i="1">
                                      <a:solidFill>
                                        <a:schemeClr val="tx1">
                                          <a:lumMod val="75000"/>
                                          <a:lumOff val="25000"/>
                                        </a:schemeClr>
                                      </a:solidFill>
                                      <a:latin typeface="Cambria Math"/>
                                    </a:rPr>
                                  </m:ctrlPr>
                                </m:accPr>
                                <m:e>
                                  <m:r>
                                    <a:rPr lang="cs-CZ" sz="2800" b="0" i="1" smtClean="0">
                                      <a:solidFill>
                                        <a:schemeClr val="tx1">
                                          <a:lumMod val="75000"/>
                                          <a:lumOff val="25000"/>
                                        </a:schemeClr>
                                      </a:solidFill>
                                      <a:latin typeface="Cambria Math"/>
                                    </a:rPr>
                                    <m:t>𝑙</m:t>
                                  </m:r>
                                </m:e>
                              </m:acc>
                            </m:num>
                            <m:den>
                              <m:r>
                                <a:rPr lang="cs-CZ" sz="2800" i="1">
                                  <a:solidFill>
                                    <a:schemeClr val="tx1">
                                      <a:lumMod val="75000"/>
                                      <a:lumOff val="25000"/>
                                    </a:schemeClr>
                                  </a:solidFill>
                                  <a:latin typeface="Cambria Math"/>
                                  <a:ea typeface="Cambria Math"/>
                                </a:rPr>
                                <m:t>𝑟</m:t>
                              </m:r>
                            </m:den>
                          </m:f>
                        </m:e>
                      </m:nary>
                    </m:oMath>
                  </m:oMathPara>
                </a14:m>
                <a:endParaRPr lang="en-GB" sz="2800" dirty="0"/>
              </a:p>
            </p:txBody>
          </p:sp>
        </mc:Choice>
        <mc:Fallback>
          <p:sp>
            <p:nvSpPr>
              <p:cNvPr id="15" name="Obdélník 14"/>
              <p:cNvSpPr>
                <a:spLocks noRot="1" noChangeAspect="1" noMove="1" noResize="1" noEditPoints="1" noAdjustHandles="1" noChangeArrowheads="1" noChangeShapeType="1" noTextEdit="1"/>
              </p:cNvSpPr>
              <p:nvPr/>
            </p:nvSpPr>
            <p:spPr>
              <a:xfrm>
                <a:off x="2339752" y="5040703"/>
                <a:ext cx="4339530" cy="1268617"/>
              </a:xfrm>
              <a:prstGeom prst="rect">
                <a:avLst/>
              </a:prstGeom>
              <a:blipFill rotWithShape="1">
                <a:blip r:embed="rId9"/>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 name="Obdélník 15"/>
              <p:cNvSpPr/>
              <p:nvPr/>
            </p:nvSpPr>
            <p:spPr>
              <a:xfrm>
                <a:off x="3237649" y="1389534"/>
                <a:ext cx="61427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accent1">
                              <a:lumMod val="50000"/>
                            </a:schemeClr>
                          </a:solidFill>
                          <a:latin typeface="Cambria Math"/>
                          <a:ea typeface="Cambria Math"/>
                        </a:rPr>
                        <m:t>⟺</m:t>
                      </m:r>
                    </m:oMath>
                  </m:oMathPara>
                </a14:m>
                <a:endParaRPr lang="en-GB" sz="2400" i="1" dirty="0">
                  <a:solidFill>
                    <a:schemeClr val="accent1">
                      <a:lumMod val="50000"/>
                    </a:schemeClr>
                  </a:solidFill>
                  <a:latin typeface="Cambria Math"/>
                  <a:ea typeface="Cambria Math"/>
                </a:endParaRPr>
              </a:p>
            </p:txBody>
          </p:sp>
        </mc:Choice>
        <mc:Fallback>
          <p:sp>
            <p:nvSpPr>
              <p:cNvPr id="16" name="Obdélník 15"/>
              <p:cNvSpPr>
                <a:spLocks noRot="1" noChangeAspect="1" noMove="1" noResize="1" noEditPoints="1" noAdjustHandles="1" noChangeArrowheads="1" noChangeShapeType="1" noTextEdit="1"/>
              </p:cNvSpPr>
              <p:nvPr/>
            </p:nvSpPr>
            <p:spPr>
              <a:xfrm>
                <a:off x="3237649" y="1389534"/>
                <a:ext cx="614271" cy="461665"/>
              </a:xfrm>
              <a:prstGeom prst="rect">
                <a:avLst/>
              </a:prstGeom>
              <a:blipFill rotWithShape="1">
                <a:blip r:embed="rId10"/>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 name="Obdélník 16"/>
              <p:cNvSpPr/>
              <p:nvPr/>
            </p:nvSpPr>
            <p:spPr>
              <a:xfrm>
                <a:off x="3237649" y="3827818"/>
                <a:ext cx="61427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2400" b="0" i="1" smtClean="0">
                          <a:solidFill>
                            <a:schemeClr val="tx1">
                              <a:lumMod val="75000"/>
                              <a:lumOff val="25000"/>
                            </a:schemeClr>
                          </a:solidFill>
                          <a:latin typeface="Cambria Math"/>
                          <a:ea typeface="Cambria Math"/>
                        </a:rPr>
                        <m:t>⟺</m:t>
                      </m:r>
                    </m:oMath>
                  </m:oMathPara>
                </a14:m>
                <a:endParaRPr lang="en-GB" sz="2400" i="1" dirty="0">
                  <a:solidFill>
                    <a:schemeClr val="tx1">
                      <a:lumMod val="75000"/>
                      <a:lumOff val="25000"/>
                    </a:schemeClr>
                  </a:solidFill>
                  <a:latin typeface="Cambria Math"/>
                  <a:ea typeface="Cambria Math"/>
                </a:endParaRPr>
              </a:p>
            </p:txBody>
          </p:sp>
        </mc:Choice>
        <mc:Fallback>
          <p:sp>
            <p:nvSpPr>
              <p:cNvPr id="17" name="Obdélník 16"/>
              <p:cNvSpPr>
                <a:spLocks noRot="1" noChangeAspect="1" noMove="1" noResize="1" noEditPoints="1" noAdjustHandles="1" noChangeArrowheads="1" noChangeShapeType="1" noTextEdit="1"/>
              </p:cNvSpPr>
              <p:nvPr/>
            </p:nvSpPr>
            <p:spPr>
              <a:xfrm>
                <a:off x="3237649" y="3827818"/>
                <a:ext cx="614271" cy="461665"/>
              </a:xfrm>
              <a:prstGeom prst="rect">
                <a:avLst/>
              </a:prstGeom>
              <a:blipFill rotWithShape="1">
                <a:blip r:embed="rId11"/>
                <a:stretch>
                  <a:fillRect/>
                </a:stretch>
              </a:blipFill>
            </p:spPr>
            <p:txBody>
              <a:bodyPr/>
              <a:lstStyle/>
              <a:p>
                <a:r>
                  <a:rPr lang="en-GB">
                    <a:noFill/>
                  </a:rPr>
                  <a:t> </a:t>
                </a:r>
              </a:p>
            </p:txBody>
          </p:sp>
        </mc:Fallback>
      </mc:AlternateContent>
      <p:sp>
        <p:nvSpPr>
          <p:cNvPr id="5" name="TextovéPole 4"/>
          <p:cNvSpPr txBox="1"/>
          <p:nvPr/>
        </p:nvSpPr>
        <p:spPr>
          <a:xfrm>
            <a:off x="6660232" y="4437112"/>
            <a:ext cx="2088232" cy="369332"/>
          </a:xfrm>
          <a:prstGeom prst="rect">
            <a:avLst/>
          </a:prstGeom>
          <a:noFill/>
        </p:spPr>
        <p:txBody>
          <a:bodyPr wrap="square" rtlCol="0">
            <a:spAutoFit/>
          </a:bodyPr>
          <a:lstStyle/>
          <a:p>
            <a:r>
              <a:rPr lang="cs-CZ" sz="1800" dirty="0" smtClean="0">
                <a:solidFill>
                  <a:schemeClr val="tx1">
                    <a:lumMod val="75000"/>
                    <a:lumOff val="25000"/>
                  </a:schemeClr>
                </a:solidFill>
                <a:latin typeface="+mn-lt"/>
              </a:rPr>
              <a:t>(po souřadnicích)</a:t>
            </a:r>
            <a:endParaRPr lang="en-GB" sz="1800" dirty="0">
              <a:solidFill>
                <a:schemeClr val="tx1">
                  <a:lumMod val="75000"/>
                  <a:lumOff val="25000"/>
                </a:schemeClr>
              </a:solidFill>
              <a:latin typeface="+mn-lt"/>
            </a:endParaRPr>
          </a:p>
        </p:txBody>
      </p:sp>
      <p:cxnSp>
        <p:nvCxnSpPr>
          <p:cNvPr id="9" name="Přímá spojnice 8"/>
          <p:cNvCxnSpPr/>
          <p:nvPr/>
        </p:nvCxnSpPr>
        <p:spPr>
          <a:xfrm>
            <a:off x="827584" y="3337942"/>
            <a:ext cx="6804756"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a:off x="1187624" y="2463279"/>
            <a:ext cx="2664296" cy="461665"/>
          </a:xfrm>
          <a:prstGeom prst="rect">
            <a:avLst/>
          </a:prstGeom>
          <a:noFill/>
        </p:spPr>
        <p:txBody>
          <a:bodyPr wrap="square" rtlCol="0">
            <a:spAutoFit/>
          </a:bodyPr>
          <a:lstStyle/>
          <a:p>
            <a:r>
              <a:rPr lang="cs-CZ" sz="2400" dirty="0" smtClean="0">
                <a:solidFill>
                  <a:schemeClr val="accent1">
                    <a:lumMod val="50000"/>
                  </a:schemeClr>
                </a:solidFill>
                <a:latin typeface="+mn-lt"/>
              </a:rPr>
              <a:t>a současně platí:</a:t>
            </a:r>
            <a:endParaRPr lang="en-GB" sz="2400" dirty="0">
              <a:solidFill>
                <a:schemeClr val="accent1">
                  <a:lumMod val="50000"/>
                </a:schemeClr>
              </a:solidFill>
              <a:latin typeface="+mn-lt"/>
            </a:endParaRPr>
          </a:p>
        </p:txBody>
      </p:sp>
    </p:spTree>
    <p:extLst>
      <p:ext uri="{BB962C8B-B14F-4D97-AF65-F5344CB8AC3E}">
        <p14:creationId xmlns:p14="http://schemas.microsoft.com/office/powerpoint/2010/main" val="3391978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left)">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type="lt">
                                    <p:tmAbs val="100"/>
                                  </p:iterate>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additive="repl">
                                        <p:cTn id="56" dur="1" fill="hold">
                                          <p:stCondLst>
                                            <p:cond delay="0"/>
                                          </p:stCondLst>
                                        </p:cTn>
                                        <p:tgtEl>
                                          <p:spTgt spid="85013"/>
                                        </p:tgtEl>
                                        <p:attrNameLst>
                                          <p:attrName>style.visibility</p:attrName>
                                        </p:attrNameLst>
                                      </p:cBhvr>
                                      <p:to>
                                        <p:strVal val="visible"/>
                                      </p:to>
                                    </p:set>
                                    <p:animEffect transition="in" filter="wipe(left)">
                                      <p:cBhvr additive="repl">
                                        <p:cTn id="57" dur="500"/>
                                        <p:tgtEl>
                                          <p:spTgt spid="85013"/>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13" grpId="0" animBg="1"/>
      <p:bldP spid="8" grpId="0"/>
      <p:bldP spid="2" grpId="0"/>
      <p:bldP spid="4" grpId="0"/>
      <p:bldP spid="12" grpId="0"/>
      <p:bldP spid="13" grpId="0"/>
      <p:bldP spid="14" grpId="0"/>
      <p:bldP spid="15" grpId="0" animBg="1"/>
      <p:bldP spid="16" grpId="0"/>
      <p:bldP spid="17" grpId="0"/>
      <p:bldP spid="5" grpId="0"/>
      <p:bldP spid="2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2"/>
          <p:cNvSpPr txBox="1">
            <a:spLocks noChangeArrowheads="1"/>
          </p:cNvSpPr>
          <p:nvPr/>
        </p:nvSpPr>
        <p:spPr bwMode="auto">
          <a:xfrm>
            <a:off x="2755900" y="228600"/>
            <a:ext cx="37830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2800" b="1" i="1">
                <a:solidFill>
                  <a:schemeClr val="bg1"/>
                </a:solidFill>
                <a:latin typeface="Times New Roman" pitchFamily="18" charset="0"/>
              </a:rPr>
              <a:t>Více o magnetickém poli</a:t>
            </a:r>
          </a:p>
        </p:txBody>
      </p:sp>
      <p:sp>
        <p:nvSpPr>
          <p:cNvPr id="4" name="Nadpis 3"/>
          <p:cNvSpPr>
            <a:spLocks noGrp="1"/>
          </p:cNvSpPr>
          <p:nvPr>
            <p:ph type="title"/>
          </p:nvPr>
        </p:nvSpPr>
        <p:spPr>
          <a:xfrm>
            <a:off x="457200" y="-27384"/>
            <a:ext cx="8229600" cy="1143000"/>
          </a:xfrm>
        </p:spPr>
        <p:txBody>
          <a:bodyPr/>
          <a:lstStyle/>
          <a:p>
            <a:pPr algn="l"/>
            <a:r>
              <a:rPr lang="en-GB" dirty="0" err="1" smtClean="0"/>
              <a:t>Aharonův-Bohmův</a:t>
            </a:r>
            <a:r>
              <a:rPr lang="en-GB" dirty="0" smtClean="0"/>
              <a:t> </a:t>
            </a:r>
            <a:r>
              <a:rPr lang="en-GB" dirty="0" err="1" smtClean="0"/>
              <a:t>jev</a:t>
            </a:r>
            <a:endParaRPr lang="en-GB" dirty="0"/>
          </a:p>
        </p:txBody>
      </p:sp>
      <p:pic>
        <p:nvPicPr>
          <p:cNvPr id="34" name="Picture 5" descr="E:\VaV\Publikace_nase\Rozdelane\logo_cz_noblTrans.png"/>
          <p:cNvPicPr>
            <a:picLocks noChangeAspect="1" noChangeArrowheads="1"/>
          </p:cNvPicPr>
          <p:nvPr/>
        </p:nvPicPr>
        <p:blipFill>
          <a:blip r:embed="rId2"/>
          <a:srcRect l="12354" t="15231" r="5350" b="14978"/>
          <a:stretch>
            <a:fillRect/>
          </a:stretch>
        </p:blipFill>
        <p:spPr bwMode="auto">
          <a:xfrm>
            <a:off x="7668344" y="6316074"/>
            <a:ext cx="1472762" cy="564388"/>
          </a:xfrm>
          <a:prstGeom prst="rect">
            <a:avLst/>
          </a:prstGeom>
          <a:noFill/>
          <a:ln w="9525">
            <a:noFill/>
            <a:miter lim="800000"/>
            <a:headEnd/>
            <a:tailEnd/>
          </a:ln>
        </p:spPr>
      </p:pic>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44" r="3591"/>
          <a:stretch/>
        </p:blipFill>
        <p:spPr bwMode="auto">
          <a:xfrm>
            <a:off x="5258122" y="1052736"/>
            <a:ext cx="356235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221087"/>
            <a:ext cx="8242870" cy="213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501452" y="2132856"/>
            <a:ext cx="4536504" cy="2031325"/>
          </a:xfrm>
          <a:prstGeom prst="rect">
            <a:avLst/>
          </a:prstGeom>
          <a:noFill/>
        </p:spPr>
        <p:txBody>
          <a:bodyPr wrap="square" rtlCol="0">
            <a:spAutoFit/>
          </a:bodyPr>
          <a:lstStyle/>
          <a:p>
            <a:pPr algn="just"/>
            <a:r>
              <a:rPr lang="en-GB" sz="1800" dirty="0" smtClean="0">
                <a:solidFill>
                  <a:schemeClr val="tx1">
                    <a:lumMod val="75000"/>
                    <a:lumOff val="25000"/>
                  </a:schemeClr>
                </a:solidFill>
                <a:latin typeface="+mn-lt"/>
              </a:rPr>
              <a:t>A. </a:t>
            </a:r>
            <a:r>
              <a:rPr lang="en-GB" sz="1800" dirty="0" err="1" smtClean="0">
                <a:solidFill>
                  <a:schemeClr val="tx1">
                    <a:lumMod val="75000"/>
                    <a:lumOff val="25000"/>
                  </a:schemeClr>
                </a:solidFill>
                <a:latin typeface="+mn-lt"/>
              </a:rPr>
              <a:t>Tonomura</a:t>
            </a:r>
            <a:r>
              <a:rPr lang="en-GB" sz="1800" dirty="0" smtClean="0">
                <a:solidFill>
                  <a:schemeClr val="tx1">
                    <a:lumMod val="75000"/>
                    <a:lumOff val="25000"/>
                  </a:schemeClr>
                </a:solidFill>
                <a:latin typeface="+mn-lt"/>
              </a:rPr>
              <a:t> </a:t>
            </a:r>
            <a:r>
              <a:rPr lang="en-GB" sz="1800" i="1" dirty="0" smtClean="0">
                <a:solidFill>
                  <a:schemeClr val="tx1">
                    <a:lumMod val="75000"/>
                    <a:lumOff val="25000"/>
                  </a:schemeClr>
                </a:solidFill>
                <a:latin typeface="+mn-lt"/>
              </a:rPr>
              <a:t>et al</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Phys</a:t>
            </a:r>
            <a:r>
              <a:rPr lang="en-GB" sz="1800" dirty="0" smtClean="0">
                <a:solidFill>
                  <a:schemeClr val="tx1">
                    <a:lumMod val="75000"/>
                    <a:lumOff val="25000"/>
                  </a:schemeClr>
                </a:solidFill>
                <a:latin typeface="+mn-lt"/>
              </a:rPr>
              <a:t> Rev </a:t>
            </a:r>
            <a:r>
              <a:rPr lang="en-GB" sz="1800" dirty="0" err="1" smtClean="0">
                <a:solidFill>
                  <a:schemeClr val="tx1">
                    <a:lumMod val="75000"/>
                    <a:lumOff val="25000"/>
                  </a:schemeClr>
                </a:solidFill>
                <a:latin typeface="+mn-lt"/>
              </a:rPr>
              <a:t>Lett</a:t>
            </a:r>
            <a:r>
              <a:rPr lang="en-GB" sz="1800" dirty="0" smtClean="0">
                <a:solidFill>
                  <a:schemeClr val="tx1">
                    <a:lumMod val="75000"/>
                    <a:lumOff val="25000"/>
                  </a:schemeClr>
                </a:solidFill>
                <a:latin typeface="+mn-lt"/>
              </a:rPr>
              <a:t> 56 (1986) p.792. V </a:t>
            </a:r>
            <a:r>
              <a:rPr lang="en-GB" sz="1800" dirty="0" err="1" smtClean="0">
                <a:solidFill>
                  <a:schemeClr val="tx1">
                    <a:lumMod val="75000"/>
                    <a:lumOff val="25000"/>
                  </a:schemeClr>
                </a:solidFill>
                <a:latin typeface="+mn-lt"/>
              </a:rPr>
              <a:t>elektronově</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holografické</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sestavě</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jeden</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ze</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svazků</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procházel</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stíněným</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supravodivým</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toroidním</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magnetem</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tj</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prakticky</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žádné</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magnetické</a:t>
            </a:r>
            <a:r>
              <a:rPr lang="en-GB" sz="1800" dirty="0" smtClean="0">
                <a:solidFill>
                  <a:schemeClr val="tx1">
                    <a:lumMod val="75000"/>
                    <a:lumOff val="25000"/>
                  </a:schemeClr>
                </a:solidFill>
                <a:latin typeface="+mn-lt"/>
              </a:rPr>
              <a:t> pole </a:t>
            </a:r>
            <a:r>
              <a:rPr lang="en-GB" sz="1800" dirty="0" err="1" smtClean="0">
                <a:solidFill>
                  <a:schemeClr val="tx1">
                    <a:lumMod val="75000"/>
                    <a:lumOff val="25000"/>
                  </a:schemeClr>
                </a:solidFill>
                <a:latin typeface="+mn-lt"/>
              </a:rPr>
              <a:t>nebylo</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mimo</a:t>
            </a:r>
            <a:r>
              <a:rPr lang="en-GB" sz="1800" dirty="0" smtClean="0">
                <a:solidFill>
                  <a:schemeClr val="tx1">
                    <a:lumMod val="75000"/>
                    <a:lumOff val="25000"/>
                  </a:schemeClr>
                </a:solidFill>
                <a:latin typeface="+mn-lt"/>
              </a:rPr>
              <a:t> toroid. </a:t>
            </a:r>
            <a:r>
              <a:rPr lang="en-GB" sz="1800" dirty="0" err="1" smtClean="0">
                <a:solidFill>
                  <a:schemeClr val="tx1">
                    <a:lumMod val="75000"/>
                    <a:lumOff val="25000"/>
                  </a:schemeClr>
                </a:solidFill>
                <a:latin typeface="+mn-lt"/>
              </a:rPr>
              <a:t>Přesto</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byl</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svazek</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elektronů</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polem</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fázově</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ovlivněn</a:t>
            </a:r>
            <a:r>
              <a:rPr lang="en-GB" sz="1800" dirty="0" smtClean="0">
                <a:solidFill>
                  <a:schemeClr val="tx1">
                    <a:lumMod val="75000"/>
                    <a:lumOff val="25000"/>
                  </a:schemeClr>
                </a:solidFill>
                <a:latin typeface="+mn-lt"/>
              </a:rPr>
              <a:t>.</a:t>
            </a:r>
            <a:endParaRPr lang="en-GB" sz="1800" dirty="0">
              <a:solidFill>
                <a:schemeClr val="tx1">
                  <a:lumMod val="75000"/>
                  <a:lumOff val="25000"/>
                </a:schemeClr>
              </a:solidFill>
              <a:latin typeface="+mn-lt"/>
            </a:endParaRPr>
          </a:p>
        </p:txBody>
      </p:sp>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1266025"/>
            <a:ext cx="5226695" cy="88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482401" y="999778"/>
            <a:ext cx="4995813" cy="369332"/>
          </a:xfrm>
          <a:prstGeom prst="rect">
            <a:avLst/>
          </a:prstGeom>
        </p:spPr>
        <p:txBody>
          <a:bodyPr wrap="square">
            <a:spAutoFit/>
          </a:bodyPr>
          <a:lstStyle/>
          <a:p>
            <a:r>
              <a:rPr lang="en-GB" sz="1800" dirty="0" err="1" smtClean="0">
                <a:solidFill>
                  <a:schemeClr val="tx1">
                    <a:lumMod val="75000"/>
                    <a:lumOff val="25000"/>
                  </a:schemeClr>
                </a:solidFill>
                <a:latin typeface="+mn-lt"/>
              </a:rPr>
              <a:t>Schrödingerova</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rovnice</a:t>
            </a:r>
            <a:r>
              <a:rPr lang="en-GB" sz="1800" dirty="0" smtClean="0">
                <a:solidFill>
                  <a:schemeClr val="tx1">
                    <a:lumMod val="75000"/>
                    <a:lumOff val="25000"/>
                  </a:schemeClr>
                </a:solidFill>
                <a:latin typeface="+mn-lt"/>
              </a:rPr>
              <a:t> pro </a:t>
            </a:r>
            <a:r>
              <a:rPr lang="en-GB" sz="1800" dirty="0" err="1" smtClean="0">
                <a:solidFill>
                  <a:schemeClr val="tx1">
                    <a:lumMod val="75000"/>
                    <a:lumOff val="25000"/>
                  </a:schemeClr>
                </a:solidFill>
                <a:latin typeface="+mn-lt"/>
              </a:rPr>
              <a:t>nabitou</a:t>
            </a:r>
            <a:r>
              <a:rPr lang="en-GB" sz="1800" dirty="0" smtClean="0">
                <a:solidFill>
                  <a:schemeClr val="tx1">
                    <a:lumMod val="75000"/>
                    <a:lumOff val="25000"/>
                  </a:schemeClr>
                </a:solidFill>
                <a:latin typeface="+mn-lt"/>
              </a:rPr>
              <a:t> </a:t>
            </a:r>
            <a:r>
              <a:rPr lang="en-GB" sz="1800" dirty="0" err="1" smtClean="0">
                <a:solidFill>
                  <a:schemeClr val="tx1">
                    <a:lumMod val="75000"/>
                    <a:lumOff val="25000"/>
                  </a:schemeClr>
                </a:solidFill>
                <a:latin typeface="+mn-lt"/>
              </a:rPr>
              <a:t>částici</a:t>
            </a:r>
            <a:r>
              <a:rPr lang="en-GB" sz="1800" dirty="0" smtClean="0">
                <a:solidFill>
                  <a:schemeClr val="tx1">
                    <a:lumMod val="75000"/>
                    <a:lumOff val="25000"/>
                  </a:schemeClr>
                </a:solidFill>
                <a:latin typeface="+mn-lt"/>
              </a:rPr>
              <a:t> (</a:t>
            </a:r>
            <a:r>
              <a:rPr lang="en-GB" sz="1800" i="1" dirty="0" smtClean="0">
                <a:solidFill>
                  <a:schemeClr val="tx1">
                    <a:lumMod val="75000"/>
                    <a:lumOff val="25000"/>
                  </a:schemeClr>
                </a:solidFill>
                <a:latin typeface="+mn-lt"/>
              </a:rPr>
              <a:t>q</a:t>
            </a:r>
            <a:r>
              <a:rPr lang="en-GB" sz="1800" dirty="0" smtClean="0">
                <a:solidFill>
                  <a:schemeClr val="tx1">
                    <a:lumMod val="75000"/>
                    <a:lumOff val="25000"/>
                  </a:schemeClr>
                </a:solidFill>
                <a:latin typeface="+mn-lt"/>
              </a:rPr>
              <a:t>):</a:t>
            </a:r>
            <a:endParaRPr lang="en-GB" sz="1800" dirty="0">
              <a:latin typeface="+mn-lt"/>
            </a:endParaRPr>
          </a:p>
        </p:txBody>
      </p:sp>
    </p:spTree>
    <p:extLst>
      <p:ext uri="{BB962C8B-B14F-4D97-AF65-F5344CB8AC3E}">
        <p14:creationId xmlns:p14="http://schemas.microsoft.com/office/powerpoint/2010/main" val="829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80"/>
                                        </p:tgtEl>
                                        <p:attrNameLst>
                                          <p:attrName>style.visibility</p:attrName>
                                        </p:attrNameLst>
                                      </p:cBhvr>
                                      <p:to>
                                        <p:strVal val="visible"/>
                                      </p:to>
                                    </p:set>
                                    <p:animEffect transition="in" filter="fade">
                                      <p:cBhvr>
                                        <p:cTn id="12" dur="500"/>
                                        <p:tgtEl>
                                          <p:spTgt spid="245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78"/>
                                        </p:tgtEl>
                                        <p:attrNameLst>
                                          <p:attrName>style.visibility</p:attrName>
                                        </p:attrNameLst>
                                      </p:cBhvr>
                                      <p:to>
                                        <p:strVal val="visible"/>
                                      </p:to>
                                    </p:set>
                                    <p:animEffect transition="in" filter="fade">
                                      <p:cBhvr>
                                        <p:cTn id="22" dur="500"/>
                                        <p:tgtEl>
                                          <p:spTgt spid="2457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79"/>
                                        </p:tgtEl>
                                        <p:attrNameLst>
                                          <p:attrName>style.visibility</p:attrName>
                                        </p:attrNameLst>
                                      </p:cBhvr>
                                      <p:to>
                                        <p:strVal val="visible"/>
                                      </p:to>
                                    </p:set>
                                    <p:animEffect transition="in" filter="fade">
                                      <p:cBhvr>
                                        <p:cTn id="27"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1957" name="Line 37"/>
          <p:cNvSpPr>
            <a:spLocks noChangeShapeType="1"/>
          </p:cNvSpPr>
          <p:nvPr/>
        </p:nvSpPr>
        <p:spPr bwMode="auto">
          <a:xfrm flipH="1">
            <a:off x="1258888" y="4005263"/>
            <a:ext cx="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1956" name="Line 36"/>
          <p:cNvSpPr>
            <a:spLocks noChangeShapeType="1"/>
          </p:cNvSpPr>
          <p:nvPr/>
        </p:nvSpPr>
        <p:spPr bwMode="auto">
          <a:xfrm flipH="1">
            <a:off x="5791200" y="1844675"/>
            <a:ext cx="4763"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1955" name="Line 35"/>
          <p:cNvSpPr>
            <a:spLocks noChangeShapeType="1"/>
          </p:cNvSpPr>
          <p:nvPr/>
        </p:nvSpPr>
        <p:spPr bwMode="auto">
          <a:xfrm flipH="1">
            <a:off x="1258888" y="1844675"/>
            <a:ext cx="4762"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aphicFrame>
        <p:nvGraphicFramePr>
          <p:cNvPr id="81923" name="Object 3"/>
          <p:cNvGraphicFramePr>
            <a:graphicFrameLocks noChangeAspect="1"/>
          </p:cNvGraphicFramePr>
          <p:nvPr/>
        </p:nvGraphicFramePr>
        <p:xfrm>
          <a:off x="515938" y="1089025"/>
          <a:ext cx="2471737" cy="877888"/>
        </p:xfrm>
        <a:graphic>
          <a:graphicData uri="http://schemas.openxmlformats.org/presentationml/2006/ole">
            <mc:AlternateContent xmlns:mc="http://schemas.openxmlformats.org/markup-compatibility/2006">
              <mc:Choice xmlns:v="urn:schemas-microsoft-com:vml" Requires="v">
                <p:oleObj spid="_x0000_s22376" name="Equation" r:id="rId3" imgW="1066680" imgH="380880" progId="Equation.DSMT4">
                  <p:embed/>
                </p:oleObj>
              </mc:Choice>
              <mc:Fallback>
                <p:oleObj name="Equation" r:id="rId3" imgW="1066680" imgH="38088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1089025"/>
                        <a:ext cx="2471737" cy="8778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24" name="Text Box 4"/>
          <p:cNvSpPr txBox="1">
            <a:spLocks noChangeArrowheads="1"/>
          </p:cNvSpPr>
          <p:nvPr/>
        </p:nvSpPr>
        <p:spPr bwMode="auto">
          <a:xfrm>
            <a:off x="395288" y="620713"/>
            <a:ext cx="2281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2400">
                <a:solidFill>
                  <a:srgbClr val="FFFF00"/>
                </a:solidFill>
              </a:rPr>
              <a:t>Gaussův zákon</a:t>
            </a:r>
            <a:r>
              <a:rPr lang="cs-CZ" sz="2200" i="1">
                <a:solidFill>
                  <a:srgbClr val="FFFF00"/>
                </a:solidFill>
                <a:latin typeface="Century Gothic" pitchFamily="34" charset="0"/>
              </a:rPr>
              <a:t> </a:t>
            </a:r>
            <a:endParaRPr lang="cs-CZ" sz="2200" b="1">
              <a:solidFill>
                <a:srgbClr val="FFFF00"/>
              </a:solidFill>
              <a:latin typeface="Century Gothic" pitchFamily="34" charset="0"/>
            </a:endParaRPr>
          </a:p>
        </p:txBody>
      </p:sp>
      <p:graphicFrame>
        <p:nvGraphicFramePr>
          <p:cNvPr id="81925" name="Object 5"/>
          <p:cNvGraphicFramePr>
            <a:graphicFrameLocks noChangeAspect="1"/>
          </p:cNvGraphicFramePr>
          <p:nvPr/>
        </p:nvGraphicFramePr>
        <p:xfrm>
          <a:off x="563563" y="3392488"/>
          <a:ext cx="1776412" cy="900112"/>
        </p:xfrm>
        <a:graphic>
          <a:graphicData uri="http://schemas.openxmlformats.org/presentationml/2006/ole">
            <mc:AlternateContent xmlns:mc="http://schemas.openxmlformats.org/markup-compatibility/2006">
              <mc:Choice xmlns:v="urn:schemas-microsoft-com:vml" Requires="v">
                <p:oleObj spid="_x0000_s22377" name="Equation" r:id="rId5" imgW="622080" imgH="317160" progId="Equation.DSMT4">
                  <p:embed/>
                </p:oleObj>
              </mc:Choice>
              <mc:Fallback>
                <p:oleObj name="Equation" r:id="rId5" imgW="622080" imgH="31716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3392488"/>
                        <a:ext cx="1776412" cy="900112"/>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6" name="Object 6"/>
          <p:cNvGraphicFramePr>
            <a:graphicFrameLocks noChangeAspect="1"/>
          </p:cNvGraphicFramePr>
          <p:nvPr/>
        </p:nvGraphicFramePr>
        <p:xfrm>
          <a:off x="457200" y="2452688"/>
          <a:ext cx="1330325" cy="831850"/>
        </p:xfrm>
        <a:graphic>
          <a:graphicData uri="http://schemas.openxmlformats.org/presentationml/2006/ole">
            <mc:AlternateContent xmlns:mc="http://schemas.openxmlformats.org/markup-compatibility/2006">
              <mc:Choice xmlns:v="urn:schemas-microsoft-com:vml" Requires="v">
                <p:oleObj spid="_x0000_s22378" name="Rovnice" r:id="rId7" imgW="685800" imgH="431640" progId="Equation.3">
                  <p:embed/>
                </p:oleObj>
              </mc:Choice>
              <mc:Fallback>
                <p:oleObj name="Rovnice" r:id="rId7" imgW="685800" imgH="43164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2688"/>
                        <a:ext cx="1330325" cy="831850"/>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27" name="Object 7"/>
          <p:cNvGraphicFramePr>
            <a:graphicFrameLocks noChangeAspect="1"/>
          </p:cNvGraphicFramePr>
          <p:nvPr/>
        </p:nvGraphicFramePr>
        <p:xfrm>
          <a:off x="527050" y="4476750"/>
          <a:ext cx="1084263" cy="465138"/>
        </p:xfrm>
        <a:graphic>
          <a:graphicData uri="http://schemas.openxmlformats.org/presentationml/2006/ole">
            <mc:AlternateContent xmlns:mc="http://schemas.openxmlformats.org/markup-compatibility/2006">
              <mc:Choice xmlns:v="urn:schemas-microsoft-com:vml" Requires="v">
                <p:oleObj spid="_x0000_s22379" name="Rovnice" r:id="rId9" imgW="558720" imgH="241200" progId="Equation.3">
                  <p:embed/>
                </p:oleObj>
              </mc:Choice>
              <mc:Fallback>
                <p:oleObj name="Rovnice" r:id="rId9" imgW="558720" imgH="2412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050" y="4476750"/>
                        <a:ext cx="1084263"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28" name="Object 8"/>
          <p:cNvGraphicFramePr>
            <a:graphicFrameLocks noChangeAspect="1"/>
          </p:cNvGraphicFramePr>
          <p:nvPr/>
        </p:nvGraphicFramePr>
        <p:xfrm>
          <a:off x="1676400" y="6019800"/>
          <a:ext cx="1603375" cy="439738"/>
        </p:xfrm>
        <a:graphic>
          <a:graphicData uri="http://schemas.openxmlformats.org/presentationml/2006/ole">
            <mc:AlternateContent xmlns:mc="http://schemas.openxmlformats.org/markup-compatibility/2006">
              <mc:Choice xmlns:v="urn:schemas-microsoft-com:vml" Requires="v">
                <p:oleObj spid="_x0000_s22380" name="Equation" r:id="rId11" imgW="825480" imgH="228600" progId="Equation.DSMT4">
                  <p:embed/>
                </p:oleObj>
              </mc:Choice>
              <mc:Fallback>
                <p:oleObj name="Equation" r:id="rId11" imgW="825480" imgH="228600" progId="Equation.DSMT4">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6019800"/>
                        <a:ext cx="1603375" cy="4397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6600"/>
                            </a:solidFill>
                            <a:miter lim="800000"/>
                            <a:headEnd/>
                            <a:tailEnd/>
                          </a14:hiddenLine>
                        </a:ext>
                      </a:extLst>
                    </p:spPr>
                  </p:pic>
                </p:oleObj>
              </mc:Fallback>
            </mc:AlternateContent>
          </a:graphicData>
        </a:graphic>
      </p:graphicFrame>
      <p:graphicFrame>
        <p:nvGraphicFramePr>
          <p:cNvPr id="81929" name="Object 9"/>
          <p:cNvGraphicFramePr>
            <a:graphicFrameLocks noChangeAspect="1"/>
          </p:cNvGraphicFramePr>
          <p:nvPr/>
        </p:nvGraphicFramePr>
        <p:xfrm>
          <a:off x="2203450" y="4476750"/>
          <a:ext cx="1504950" cy="465138"/>
        </p:xfrm>
        <a:graphic>
          <a:graphicData uri="http://schemas.openxmlformats.org/presentationml/2006/ole">
            <mc:AlternateContent xmlns:mc="http://schemas.openxmlformats.org/markup-compatibility/2006">
              <mc:Choice xmlns:v="urn:schemas-microsoft-com:vml" Requires="v">
                <p:oleObj spid="_x0000_s22381" name="Rovnice" r:id="rId13" imgW="774360" imgH="241200" progId="Equation.3">
                  <p:embed/>
                </p:oleObj>
              </mc:Choice>
              <mc:Fallback>
                <p:oleObj name="Rovnice" r:id="rId13" imgW="774360" imgH="241200" progId="Equation.3">
                  <p:embed/>
                  <p:pic>
                    <p:nvPicPr>
                      <p:cNvPr id="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3450" y="4476750"/>
                        <a:ext cx="1504950"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0" name="Object 10"/>
          <p:cNvGraphicFramePr>
            <a:graphicFrameLocks noChangeAspect="1"/>
          </p:cNvGraphicFramePr>
          <p:nvPr/>
        </p:nvGraphicFramePr>
        <p:xfrm>
          <a:off x="5040313" y="3359150"/>
          <a:ext cx="2052637" cy="862013"/>
        </p:xfrm>
        <a:graphic>
          <a:graphicData uri="http://schemas.openxmlformats.org/presentationml/2006/ole">
            <mc:AlternateContent xmlns:mc="http://schemas.openxmlformats.org/markup-compatibility/2006">
              <mc:Choice xmlns:v="urn:schemas-microsoft-com:vml" Requires="v">
                <p:oleObj spid="_x0000_s22382" name="Equation" r:id="rId15" imgW="749160" imgH="317160" progId="Equation.DSMT4">
                  <p:embed/>
                </p:oleObj>
              </mc:Choice>
              <mc:Fallback>
                <p:oleObj name="Equation" r:id="rId15" imgW="749160" imgH="317160" progId="Equation.DSMT4">
                  <p:embed/>
                  <p:pic>
                    <p:nvPicPr>
                      <p:cNvPr id="0" name="Object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40313" y="3359150"/>
                        <a:ext cx="2052637" cy="86201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31" name="Object 11"/>
          <p:cNvGraphicFramePr>
            <a:graphicFrameLocks noChangeAspect="1"/>
          </p:cNvGraphicFramePr>
          <p:nvPr/>
        </p:nvGraphicFramePr>
        <p:xfrm>
          <a:off x="5029200" y="2578100"/>
          <a:ext cx="1428750" cy="490538"/>
        </p:xfrm>
        <a:graphic>
          <a:graphicData uri="http://schemas.openxmlformats.org/presentationml/2006/ole">
            <mc:AlternateContent xmlns:mc="http://schemas.openxmlformats.org/markup-compatibility/2006">
              <mc:Choice xmlns:v="urn:schemas-microsoft-com:vml" Requires="v">
                <p:oleObj spid="_x0000_s22383" name="Rovnice" r:id="rId17" imgW="736560" imgH="253800" progId="Equation.3">
                  <p:embed/>
                </p:oleObj>
              </mc:Choice>
              <mc:Fallback>
                <p:oleObj name="Rovnice" r:id="rId17" imgW="736560" imgH="253800" progId="Equation.3">
                  <p:embed/>
                  <p:pic>
                    <p:nvPicPr>
                      <p:cNvPr id="0" name="Object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9200" y="2578100"/>
                        <a:ext cx="1428750" cy="4905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2" name="Object 12"/>
          <p:cNvGraphicFramePr>
            <a:graphicFrameLocks noChangeAspect="1"/>
          </p:cNvGraphicFramePr>
          <p:nvPr/>
        </p:nvGraphicFramePr>
        <p:xfrm>
          <a:off x="5003800" y="4476750"/>
          <a:ext cx="1108075" cy="465138"/>
        </p:xfrm>
        <a:graphic>
          <a:graphicData uri="http://schemas.openxmlformats.org/presentationml/2006/ole">
            <mc:AlternateContent xmlns:mc="http://schemas.openxmlformats.org/markup-compatibility/2006">
              <mc:Choice xmlns:v="urn:schemas-microsoft-com:vml" Requires="v">
                <p:oleObj spid="_x0000_s22384" name="Rovnice" r:id="rId19" imgW="571320" imgH="241200" progId="Equation.3">
                  <p:embed/>
                </p:oleObj>
              </mc:Choice>
              <mc:Fallback>
                <p:oleObj name="Rovnice" r:id="rId19" imgW="571320" imgH="241200" progId="Equation.3">
                  <p:embed/>
                  <p:pic>
                    <p:nvPicPr>
                      <p:cNvPr id="0" name="Object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03800" y="4476750"/>
                        <a:ext cx="1108075"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3" name="Object 13"/>
          <p:cNvGraphicFramePr>
            <a:graphicFrameLocks noChangeAspect="1"/>
          </p:cNvGraphicFramePr>
          <p:nvPr/>
        </p:nvGraphicFramePr>
        <p:xfrm>
          <a:off x="6832600" y="4476750"/>
          <a:ext cx="1133475" cy="465138"/>
        </p:xfrm>
        <a:graphic>
          <a:graphicData uri="http://schemas.openxmlformats.org/presentationml/2006/ole">
            <mc:AlternateContent xmlns:mc="http://schemas.openxmlformats.org/markup-compatibility/2006">
              <mc:Choice xmlns:v="urn:schemas-microsoft-com:vml" Requires="v">
                <p:oleObj spid="_x0000_s22385" name="Rovnice" r:id="rId21" imgW="583920" imgH="241200" progId="Equation.3">
                  <p:embed/>
                </p:oleObj>
              </mc:Choice>
              <mc:Fallback>
                <p:oleObj name="Rovnice" r:id="rId21" imgW="583920" imgH="241200" progId="Equation.3">
                  <p:embed/>
                  <p:pic>
                    <p:nvPicPr>
                      <p:cNvPr id="0" name="Object 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32600" y="4476750"/>
                        <a:ext cx="1133475"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4" name="Object 14"/>
          <p:cNvGraphicFramePr>
            <a:graphicFrameLocks noChangeAspect="1"/>
          </p:cNvGraphicFramePr>
          <p:nvPr/>
        </p:nvGraphicFramePr>
        <p:xfrm>
          <a:off x="4876800" y="5334000"/>
          <a:ext cx="1822450" cy="488950"/>
        </p:xfrm>
        <a:graphic>
          <a:graphicData uri="http://schemas.openxmlformats.org/presentationml/2006/ole">
            <mc:AlternateContent xmlns:mc="http://schemas.openxmlformats.org/markup-compatibility/2006">
              <mc:Choice xmlns:v="urn:schemas-microsoft-com:vml" Requires="v">
                <p:oleObj spid="_x0000_s22386" name="Rovnice" r:id="rId23" imgW="939600" imgH="253800" progId="Equation.3">
                  <p:embed/>
                </p:oleObj>
              </mc:Choice>
              <mc:Fallback>
                <p:oleObj name="Rovnice" r:id="rId23" imgW="939600" imgH="253800" progId="Equation.3">
                  <p:embed/>
                  <p:pic>
                    <p:nvPicPr>
                      <p:cNvPr id="0" name="Object 1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876800" y="5334000"/>
                        <a:ext cx="1822450" cy="488950"/>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6" name="Object 16"/>
          <p:cNvGraphicFramePr>
            <a:graphicFrameLocks noChangeAspect="1"/>
          </p:cNvGraphicFramePr>
          <p:nvPr/>
        </p:nvGraphicFramePr>
        <p:xfrm>
          <a:off x="5029200" y="1119188"/>
          <a:ext cx="2279650" cy="796925"/>
        </p:xfrm>
        <a:graphic>
          <a:graphicData uri="http://schemas.openxmlformats.org/presentationml/2006/ole">
            <mc:AlternateContent xmlns:mc="http://schemas.openxmlformats.org/markup-compatibility/2006">
              <mc:Choice xmlns:v="urn:schemas-microsoft-com:vml" Requires="v">
                <p:oleObj spid="_x0000_s22387" name="Equation" r:id="rId25" imgW="901440" imgH="317160" progId="Equation.DSMT4">
                  <p:embed/>
                </p:oleObj>
              </mc:Choice>
              <mc:Fallback>
                <p:oleObj name="Equation" r:id="rId25" imgW="901440" imgH="317160" progId="Equation.DSMT4">
                  <p:embed/>
                  <p:pic>
                    <p:nvPicPr>
                      <p:cNvPr id="0" name="Object 16"/>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29200" y="1119188"/>
                        <a:ext cx="2279650" cy="7969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37" name="Text Box 17"/>
          <p:cNvSpPr txBox="1">
            <a:spLocks noChangeArrowheads="1"/>
          </p:cNvSpPr>
          <p:nvPr/>
        </p:nvSpPr>
        <p:spPr bwMode="auto">
          <a:xfrm>
            <a:off x="4953000" y="62071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2400">
                <a:solidFill>
                  <a:srgbClr val="FFFF00"/>
                </a:solidFill>
              </a:rPr>
              <a:t>Ampérův zákon</a:t>
            </a:r>
          </a:p>
        </p:txBody>
      </p:sp>
      <p:sp>
        <p:nvSpPr>
          <p:cNvPr id="81938" name="Line 18"/>
          <p:cNvSpPr>
            <a:spLocks noChangeShapeType="1"/>
          </p:cNvSpPr>
          <p:nvPr/>
        </p:nvSpPr>
        <p:spPr bwMode="auto">
          <a:xfrm>
            <a:off x="4572000" y="0"/>
            <a:ext cx="0" cy="6858000"/>
          </a:xfrm>
          <a:prstGeom prst="line">
            <a:avLst/>
          </a:prstGeom>
          <a:noFill/>
          <a:ln w="28575">
            <a:solidFill>
              <a:srgbClr val="FFFF66"/>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1939" name="AutoShape 19"/>
          <p:cNvSpPr>
            <a:spLocks noChangeArrowheads="1"/>
          </p:cNvSpPr>
          <p:nvPr/>
        </p:nvSpPr>
        <p:spPr bwMode="auto">
          <a:xfrm>
            <a:off x="1706563" y="4629150"/>
            <a:ext cx="457200" cy="228600"/>
          </a:xfrm>
          <a:prstGeom prst="rightArrow">
            <a:avLst>
              <a:gd name="adj1" fmla="val 50000"/>
              <a:gd name="adj2" fmla="val 50000"/>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1940" name="AutoShape 20"/>
          <p:cNvSpPr>
            <a:spLocks noChangeArrowheads="1"/>
          </p:cNvSpPr>
          <p:nvPr/>
        </p:nvSpPr>
        <p:spPr bwMode="auto">
          <a:xfrm>
            <a:off x="6223000" y="4629150"/>
            <a:ext cx="457200" cy="228600"/>
          </a:xfrm>
          <a:prstGeom prst="rightArrow">
            <a:avLst>
              <a:gd name="adj1" fmla="val 50000"/>
              <a:gd name="adj2" fmla="val 50000"/>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1941" name="Line 21"/>
          <p:cNvSpPr>
            <a:spLocks noChangeShapeType="1"/>
          </p:cNvSpPr>
          <p:nvPr/>
        </p:nvSpPr>
        <p:spPr bwMode="auto">
          <a:xfrm>
            <a:off x="381000" y="5257800"/>
            <a:ext cx="8458200" cy="0"/>
          </a:xfrm>
          <a:prstGeom prst="line">
            <a:avLst/>
          </a:prstGeom>
          <a:noFill/>
          <a:ln w="28575">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GB"/>
          </a:p>
        </p:txBody>
      </p:sp>
      <p:sp>
        <p:nvSpPr>
          <p:cNvPr id="81942" name="Text Box 22"/>
          <p:cNvSpPr txBox="1">
            <a:spLocks noChangeArrowheads="1"/>
          </p:cNvSpPr>
          <p:nvPr/>
        </p:nvSpPr>
        <p:spPr bwMode="auto">
          <a:xfrm>
            <a:off x="1066800" y="44450"/>
            <a:ext cx="2733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a:solidFill>
                  <a:srgbClr val="00CCFF"/>
                </a:solidFill>
              </a:rPr>
              <a:t>Elektrické pole</a:t>
            </a:r>
          </a:p>
        </p:txBody>
      </p:sp>
      <p:sp>
        <p:nvSpPr>
          <p:cNvPr id="81943" name="Text Box 23"/>
          <p:cNvSpPr txBox="1">
            <a:spLocks noChangeArrowheads="1"/>
          </p:cNvSpPr>
          <p:nvPr/>
        </p:nvSpPr>
        <p:spPr bwMode="auto">
          <a:xfrm>
            <a:off x="5334000" y="44450"/>
            <a:ext cx="3090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a:solidFill>
                  <a:srgbClr val="FF5050"/>
                </a:solidFill>
              </a:rPr>
              <a:t>Magnetické pole </a:t>
            </a:r>
            <a:endParaRPr lang="cs-CZ" sz="2800" b="1">
              <a:solidFill>
                <a:srgbClr val="00CCFF"/>
              </a:solidFill>
            </a:endParaRPr>
          </a:p>
        </p:txBody>
      </p:sp>
      <p:graphicFrame>
        <p:nvGraphicFramePr>
          <p:cNvPr id="81944" name="Object 24"/>
          <p:cNvGraphicFramePr>
            <a:graphicFrameLocks noChangeAspect="1"/>
          </p:cNvGraphicFramePr>
          <p:nvPr/>
        </p:nvGraphicFramePr>
        <p:xfrm>
          <a:off x="5410200" y="6019800"/>
          <a:ext cx="1452563" cy="488950"/>
        </p:xfrm>
        <a:graphic>
          <a:graphicData uri="http://schemas.openxmlformats.org/presentationml/2006/ole">
            <mc:AlternateContent xmlns:mc="http://schemas.openxmlformats.org/markup-compatibility/2006">
              <mc:Choice xmlns:v="urn:schemas-microsoft-com:vml" Requires="v">
                <p:oleObj spid="_x0000_s22388" name="Rovnice" r:id="rId27" imgW="749160" imgH="253800" progId="Equation.3">
                  <p:embed/>
                </p:oleObj>
              </mc:Choice>
              <mc:Fallback>
                <p:oleObj name="Rovnice" r:id="rId27" imgW="749160" imgH="253800" progId="Equation.3">
                  <p:embed/>
                  <p:pic>
                    <p:nvPicPr>
                      <p:cNvPr id="0" name="Object 2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10200" y="6019800"/>
                        <a:ext cx="1452563" cy="488950"/>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45" name="Object 25"/>
          <p:cNvGraphicFramePr>
            <a:graphicFrameLocks noChangeAspect="1"/>
          </p:cNvGraphicFramePr>
          <p:nvPr/>
        </p:nvGraphicFramePr>
        <p:xfrm>
          <a:off x="7086600" y="5638800"/>
          <a:ext cx="1108075" cy="465138"/>
        </p:xfrm>
        <a:graphic>
          <a:graphicData uri="http://schemas.openxmlformats.org/presentationml/2006/ole">
            <mc:AlternateContent xmlns:mc="http://schemas.openxmlformats.org/markup-compatibility/2006">
              <mc:Choice xmlns:v="urn:schemas-microsoft-com:vml" Requires="v">
                <p:oleObj spid="_x0000_s22389" name="Rovnice" r:id="rId29" imgW="571320" imgH="241200" progId="Equation.3">
                  <p:embed/>
                </p:oleObj>
              </mc:Choice>
              <mc:Fallback>
                <p:oleObj name="Rovnice" r:id="rId29" imgW="571320" imgH="241200" progId="Equation.3">
                  <p:embed/>
                  <p:pic>
                    <p:nvPicPr>
                      <p:cNvPr id="0" name="Object 25"/>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86600" y="5638800"/>
                        <a:ext cx="1108075" cy="4651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66FFCC"/>
                            </a:solidFill>
                          </a14:hiddenFill>
                        </a:ext>
                      </a:extLst>
                    </p:spPr>
                  </p:pic>
                </p:oleObj>
              </mc:Fallback>
            </mc:AlternateContent>
          </a:graphicData>
        </a:graphic>
      </p:graphicFrame>
      <p:graphicFrame>
        <p:nvGraphicFramePr>
          <p:cNvPr id="81948" name="Object 28"/>
          <p:cNvGraphicFramePr>
            <a:graphicFrameLocks noChangeAspect="1"/>
          </p:cNvGraphicFramePr>
          <p:nvPr/>
        </p:nvGraphicFramePr>
        <p:xfrm>
          <a:off x="685800" y="5410200"/>
          <a:ext cx="2417763" cy="439738"/>
        </p:xfrm>
        <a:graphic>
          <a:graphicData uri="http://schemas.openxmlformats.org/presentationml/2006/ole">
            <mc:AlternateContent xmlns:mc="http://schemas.openxmlformats.org/markup-compatibility/2006">
              <mc:Choice xmlns:v="urn:schemas-microsoft-com:vml" Requires="v">
                <p:oleObj spid="_x0000_s22390" name="Equation" r:id="rId31" imgW="1244520" imgH="228600" progId="Equation.DSMT4">
                  <p:embed/>
                </p:oleObj>
              </mc:Choice>
              <mc:Fallback>
                <p:oleObj name="Equation" r:id="rId31" imgW="1244520" imgH="228600" progId="Equation.DSMT4">
                  <p:embed/>
                  <p:pic>
                    <p:nvPicPr>
                      <p:cNvPr id="0" name="Object 2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5800" y="5410200"/>
                        <a:ext cx="2417763" cy="4397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pic>
        <p:nvPicPr>
          <p:cNvPr id="81949" name="Picture 2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462963" y="4800600"/>
            <a:ext cx="6810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3" name="Text Box 33"/>
          <p:cNvSpPr txBox="1">
            <a:spLocks noChangeArrowheads="1"/>
          </p:cNvSpPr>
          <p:nvPr/>
        </p:nvSpPr>
        <p:spPr bwMode="auto">
          <a:xfrm>
            <a:off x="395288" y="2155825"/>
            <a:ext cx="338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1600" dirty="0">
                <a:solidFill>
                  <a:srgbClr val="66FF33"/>
                </a:solidFill>
              </a:rPr>
              <a:t>Gaussova-</a:t>
            </a:r>
            <a:r>
              <a:rPr lang="cs-CZ" sz="1600" dirty="0" err="1">
                <a:solidFill>
                  <a:srgbClr val="66FF33"/>
                </a:solidFill>
              </a:rPr>
              <a:t>Ostrogradského</a:t>
            </a:r>
            <a:r>
              <a:rPr lang="cs-CZ" sz="1600" dirty="0">
                <a:solidFill>
                  <a:srgbClr val="66FF33"/>
                </a:solidFill>
              </a:rPr>
              <a:t> věta:</a:t>
            </a:r>
            <a:endParaRPr lang="en-GB" sz="1600" dirty="0">
              <a:solidFill>
                <a:srgbClr val="66FF33"/>
              </a:solidFill>
            </a:endParaRPr>
          </a:p>
        </p:txBody>
      </p:sp>
      <p:sp>
        <p:nvSpPr>
          <p:cNvPr id="81954" name="Text Box 34"/>
          <p:cNvSpPr txBox="1">
            <a:spLocks noChangeArrowheads="1"/>
          </p:cNvSpPr>
          <p:nvPr/>
        </p:nvSpPr>
        <p:spPr bwMode="auto">
          <a:xfrm>
            <a:off x="4932363" y="2155825"/>
            <a:ext cx="2881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1600">
                <a:solidFill>
                  <a:srgbClr val="66FF33"/>
                </a:solidFill>
              </a:rPr>
              <a:t>Stokesova věta:</a:t>
            </a:r>
            <a:endParaRPr lang="en-GB" sz="1600">
              <a:solidFill>
                <a:srgbClr val="66FF33"/>
              </a:solidFill>
            </a:endParaRPr>
          </a:p>
        </p:txBody>
      </p:sp>
      <p:sp>
        <p:nvSpPr>
          <p:cNvPr id="81958" name="Line 38"/>
          <p:cNvSpPr>
            <a:spLocks noChangeShapeType="1"/>
          </p:cNvSpPr>
          <p:nvPr/>
        </p:nvSpPr>
        <p:spPr bwMode="auto">
          <a:xfrm flipH="1">
            <a:off x="5791200" y="4005263"/>
            <a:ext cx="4763"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32" name="Picture 5" descr="E:\VaV\Publikace_nase\Rozdelane\logo_cz_noblTrans.png"/>
          <p:cNvPicPr>
            <a:picLocks noChangeAspect="1" noChangeArrowheads="1"/>
          </p:cNvPicPr>
          <p:nvPr/>
        </p:nvPicPr>
        <p:blipFill>
          <a:blip r:embed="rId34"/>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4"/>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8192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8192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1938"/>
                                        </p:tgtEl>
                                        <p:attrNameLst>
                                          <p:attrName>style.visibility</p:attrName>
                                        </p:attrNameLst>
                                      </p:cBhvr>
                                      <p:to>
                                        <p:strVal val="visible"/>
                                      </p:to>
                                    </p:set>
                                    <p:animEffect transition="in" filter="wipe(up)">
                                      <p:cBhvr>
                                        <p:cTn id="22" dur="500"/>
                                        <p:tgtEl>
                                          <p:spTgt spid="819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19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37"/>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819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81930"/>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1953"/>
                                        </p:tgtEl>
                                        <p:attrNameLst>
                                          <p:attrName>style.visibility</p:attrName>
                                        </p:attrNameLst>
                                      </p:cBhvr>
                                      <p:to>
                                        <p:strVal val="visible"/>
                                      </p:to>
                                    </p:set>
                                    <p:animEffect transition="in" filter="wipe(up)">
                                      <p:cBhvr>
                                        <p:cTn id="42" dur="500"/>
                                        <p:tgtEl>
                                          <p:spTgt spid="81953"/>
                                        </p:tgtEl>
                                      </p:cBhvr>
                                    </p:animEffect>
                                  </p:childTnLst>
                                </p:cTn>
                              </p:par>
                            </p:childTnLst>
                          </p:cTn>
                        </p:par>
                        <p:par>
                          <p:cTn id="43" fill="hold" nodeType="afterGroup">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81955"/>
                                        </p:tgtEl>
                                        <p:attrNameLst>
                                          <p:attrName>style.visibility</p:attrName>
                                        </p:attrNameLst>
                                      </p:cBhvr>
                                      <p:to>
                                        <p:strVal val="visible"/>
                                      </p:to>
                                    </p:set>
                                    <p:animEffect transition="in" filter="wipe(up)">
                                      <p:cBhvr>
                                        <p:cTn id="46" dur="500"/>
                                        <p:tgtEl>
                                          <p:spTgt spid="8195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8192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1954"/>
                                        </p:tgtEl>
                                        <p:attrNameLst>
                                          <p:attrName>style.visibility</p:attrName>
                                        </p:attrNameLst>
                                      </p:cBhvr>
                                      <p:to>
                                        <p:strVal val="visible"/>
                                      </p:to>
                                    </p:set>
                                    <p:animEffect transition="in" filter="wipe(up)">
                                      <p:cBhvr>
                                        <p:cTn id="55" dur="500"/>
                                        <p:tgtEl>
                                          <p:spTgt spid="81954"/>
                                        </p:tgtEl>
                                      </p:cBhvr>
                                    </p:animEffec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81956"/>
                                        </p:tgtEl>
                                        <p:attrNameLst>
                                          <p:attrName>style.visibility</p:attrName>
                                        </p:attrNameLst>
                                      </p:cBhvr>
                                      <p:to>
                                        <p:strVal val="visible"/>
                                      </p:to>
                                    </p:set>
                                    <p:animEffect transition="in" filter="wipe(up)">
                                      <p:cBhvr>
                                        <p:cTn id="59" dur="500"/>
                                        <p:tgtEl>
                                          <p:spTgt spid="8195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499"/>
                                          </p:stCondLst>
                                        </p:cTn>
                                        <p:tgtEl>
                                          <p:spTgt spid="8193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81957"/>
                                        </p:tgtEl>
                                        <p:attrNameLst>
                                          <p:attrName>style.visibility</p:attrName>
                                        </p:attrNameLst>
                                      </p:cBhvr>
                                      <p:to>
                                        <p:strVal val="visible"/>
                                      </p:to>
                                    </p:set>
                                    <p:animEffect transition="in" filter="wipe(up)">
                                      <p:cBhvr>
                                        <p:cTn id="68" dur="500"/>
                                        <p:tgtEl>
                                          <p:spTgt spid="8195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499"/>
                                          </p:stCondLst>
                                        </p:cTn>
                                        <p:tgtEl>
                                          <p:spTgt spid="81927"/>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8" fill="hold" grpId="0" nodeType="clickEffect">
                                  <p:stCondLst>
                                    <p:cond delay="0"/>
                                  </p:stCondLst>
                                  <p:childTnLst>
                                    <p:set>
                                      <p:cBhvr>
                                        <p:cTn id="76" dur="1" fill="hold">
                                          <p:stCondLst>
                                            <p:cond delay="0"/>
                                          </p:stCondLst>
                                        </p:cTn>
                                        <p:tgtEl>
                                          <p:spTgt spid="81939"/>
                                        </p:tgtEl>
                                        <p:attrNameLst>
                                          <p:attrName>style.visibility</p:attrName>
                                        </p:attrNameLst>
                                      </p:cBhvr>
                                      <p:to>
                                        <p:strVal val="visible"/>
                                      </p:to>
                                    </p:set>
                                    <p:animEffect transition="in" filter="slide(fromLeft)">
                                      <p:cBhvr>
                                        <p:cTn id="77" dur="500"/>
                                        <p:tgtEl>
                                          <p:spTgt spid="81939"/>
                                        </p:tgtEl>
                                      </p:cBhvr>
                                    </p:animEffect>
                                  </p:childTnLst>
                                </p:cTn>
                              </p:par>
                            </p:childTnLst>
                          </p:cTn>
                        </p:par>
                        <p:par>
                          <p:cTn id="78" fill="hold" nodeType="afterGroup">
                            <p:stCondLst>
                              <p:cond delay="500"/>
                            </p:stCondLst>
                            <p:childTnLst>
                              <p:par>
                                <p:cTn id="79" presetID="1" presetClass="entr" presetSubtype="0" fill="hold" nodeType="afterEffect">
                                  <p:stCondLst>
                                    <p:cond delay="0"/>
                                  </p:stCondLst>
                                  <p:childTnLst>
                                    <p:set>
                                      <p:cBhvr>
                                        <p:cTn id="80" dur="1" fill="hold">
                                          <p:stCondLst>
                                            <p:cond delay="499"/>
                                          </p:stCondLst>
                                        </p:cTn>
                                        <p:tgtEl>
                                          <p:spTgt spid="819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81958"/>
                                        </p:tgtEl>
                                        <p:attrNameLst>
                                          <p:attrName>style.visibility</p:attrName>
                                        </p:attrNameLst>
                                      </p:cBhvr>
                                      <p:to>
                                        <p:strVal val="visible"/>
                                      </p:to>
                                    </p:set>
                                    <p:animEffect transition="in" filter="wipe(up)">
                                      <p:cBhvr>
                                        <p:cTn id="85" dur="500"/>
                                        <p:tgtEl>
                                          <p:spTgt spid="8195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nodeType="clickEffect">
                                  <p:stCondLst>
                                    <p:cond delay="0"/>
                                  </p:stCondLst>
                                  <p:childTnLst>
                                    <p:set>
                                      <p:cBhvr>
                                        <p:cTn id="89" dur="1" fill="hold">
                                          <p:stCondLst>
                                            <p:cond delay="499"/>
                                          </p:stCondLst>
                                        </p:cTn>
                                        <p:tgtEl>
                                          <p:spTgt spid="81932"/>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2" presetClass="entr" presetSubtype="8" fill="hold" grpId="0" nodeType="clickEffect">
                                  <p:stCondLst>
                                    <p:cond delay="0"/>
                                  </p:stCondLst>
                                  <p:childTnLst>
                                    <p:set>
                                      <p:cBhvr>
                                        <p:cTn id="93" dur="1" fill="hold">
                                          <p:stCondLst>
                                            <p:cond delay="0"/>
                                          </p:stCondLst>
                                        </p:cTn>
                                        <p:tgtEl>
                                          <p:spTgt spid="81940"/>
                                        </p:tgtEl>
                                        <p:attrNameLst>
                                          <p:attrName>style.visibility</p:attrName>
                                        </p:attrNameLst>
                                      </p:cBhvr>
                                      <p:to>
                                        <p:strVal val="visible"/>
                                      </p:to>
                                    </p:set>
                                    <p:animEffect transition="in" filter="slide(fromLeft)">
                                      <p:cBhvr>
                                        <p:cTn id="94" dur="500"/>
                                        <p:tgtEl>
                                          <p:spTgt spid="81940"/>
                                        </p:tgtEl>
                                      </p:cBhvr>
                                    </p:animEffect>
                                  </p:childTnLst>
                                </p:cTn>
                              </p:par>
                            </p:childTnLst>
                          </p:cTn>
                        </p:par>
                        <p:par>
                          <p:cTn id="95" fill="hold" nodeType="afterGroup">
                            <p:stCondLst>
                              <p:cond delay="500"/>
                            </p:stCondLst>
                            <p:childTnLst>
                              <p:par>
                                <p:cTn id="96" presetID="1" presetClass="entr" presetSubtype="0" fill="hold" nodeType="afterEffect">
                                  <p:stCondLst>
                                    <p:cond delay="0"/>
                                  </p:stCondLst>
                                  <p:childTnLst>
                                    <p:set>
                                      <p:cBhvr>
                                        <p:cTn id="97" dur="1" fill="hold">
                                          <p:stCondLst>
                                            <p:cond delay="499"/>
                                          </p:stCondLst>
                                        </p:cTn>
                                        <p:tgtEl>
                                          <p:spTgt spid="81933"/>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10" fill="hold" grpId="0" nodeType="clickEffect">
                                  <p:stCondLst>
                                    <p:cond delay="0"/>
                                  </p:stCondLst>
                                  <p:childTnLst>
                                    <p:set>
                                      <p:cBhvr>
                                        <p:cTn id="101" dur="1" fill="hold">
                                          <p:stCondLst>
                                            <p:cond delay="0"/>
                                          </p:stCondLst>
                                        </p:cTn>
                                        <p:tgtEl>
                                          <p:spTgt spid="81941"/>
                                        </p:tgtEl>
                                        <p:attrNameLst>
                                          <p:attrName>style.visibility</p:attrName>
                                        </p:attrNameLst>
                                      </p:cBhvr>
                                      <p:to>
                                        <p:strVal val="visible"/>
                                      </p:to>
                                    </p:set>
                                    <p:anim calcmode="lin" valueType="num">
                                      <p:cBhvr>
                                        <p:cTn id="102" dur="500" fill="hold"/>
                                        <p:tgtEl>
                                          <p:spTgt spid="81941"/>
                                        </p:tgtEl>
                                        <p:attrNameLst>
                                          <p:attrName>ppt_w</p:attrName>
                                        </p:attrNameLst>
                                      </p:cBhvr>
                                      <p:tavLst>
                                        <p:tav tm="0">
                                          <p:val>
                                            <p:fltVal val="0"/>
                                          </p:val>
                                        </p:tav>
                                        <p:tav tm="100000">
                                          <p:val>
                                            <p:strVal val="#ppt_w"/>
                                          </p:val>
                                        </p:tav>
                                      </p:tavLst>
                                    </p:anim>
                                    <p:anim calcmode="lin" valueType="num">
                                      <p:cBhvr>
                                        <p:cTn id="103" dur="500" fill="hold"/>
                                        <p:tgtEl>
                                          <p:spTgt spid="81941"/>
                                        </p:tgtEl>
                                        <p:attrNameLst>
                                          <p:attrName>ppt_h</p:attrName>
                                        </p:attrNameLst>
                                      </p:cBhvr>
                                      <p:tavLst>
                                        <p:tav tm="0">
                                          <p:val>
                                            <p:strVal val="#ppt_h"/>
                                          </p:val>
                                        </p:tav>
                                        <p:tav tm="100000">
                                          <p:val>
                                            <p:strVal val="#ppt_h"/>
                                          </p:val>
                                        </p:tav>
                                      </p:tavLst>
                                    </p:anim>
                                  </p:childTnLst>
                                </p:cTn>
                              </p:par>
                            </p:childTnLst>
                          </p:cTn>
                        </p:par>
                        <p:par>
                          <p:cTn id="104" fill="hold" nodeType="afterGroup">
                            <p:stCondLst>
                              <p:cond delay="500"/>
                            </p:stCondLst>
                            <p:childTnLst>
                              <p:par>
                                <p:cTn id="105" presetID="15" presetClass="entr" presetSubtype="0" fill="hold" nodeType="afterEffect">
                                  <p:stCondLst>
                                    <p:cond delay="0"/>
                                  </p:stCondLst>
                                  <p:childTnLst>
                                    <p:set>
                                      <p:cBhvr>
                                        <p:cTn id="106" dur="1" fill="hold">
                                          <p:stCondLst>
                                            <p:cond delay="0"/>
                                          </p:stCondLst>
                                        </p:cTn>
                                        <p:tgtEl>
                                          <p:spTgt spid="81949"/>
                                        </p:tgtEl>
                                        <p:attrNameLst>
                                          <p:attrName>style.visibility</p:attrName>
                                        </p:attrNameLst>
                                      </p:cBhvr>
                                      <p:to>
                                        <p:strVal val="visible"/>
                                      </p:to>
                                    </p:set>
                                    <p:anim calcmode="lin" valueType="num">
                                      <p:cBhvr>
                                        <p:cTn id="107" dur="1000" fill="hold"/>
                                        <p:tgtEl>
                                          <p:spTgt spid="81949"/>
                                        </p:tgtEl>
                                        <p:attrNameLst>
                                          <p:attrName>ppt_w</p:attrName>
                                        </p:attrNameLst>
                                      </p:cBhvr>
                                      <p:tavLst>
                                        <p:tav tm="0">
                                          <p:val>
                                            <p:fltVal val="0"/>
                                          </p:val>
                                        </p:tav>
                                        <p:tav tm="100000">
                                          <p:val>
                                            <p:strVal val="#ppt_w"/>
                                          </p:val>
                                        </p:tav>
                                      </p:tavLst>
                                    </p:anim>
                                    <p:anim calcmode="lin" valueType="num">
                                      <p:cBhvr>
                                        <p:cTn id="108" dur="1000" fill="hold"/>
                                        <p:tgtEl>
                                          <p:spTgt spid="81949"/>
                                        </p:tgtEl>
                                        <p:attrNameLst>
                                          <p:attrName>ppt_h</p:attrName>
                                        </p:attrNameLst>
                                      </p:cBhvr>
                                      <p:tavLst>
                                        <p:tav tm="0">
                                          <p:val>
                                            <p:fltVal val="0"/>
                                          </p:val>
                                        </p:tav>
                                        <p:tav tm="100000">
                                          <p:val>
                                            <p:strVal val="#ppt_h"/>
                                          </p:val>
                                        </p:tav>
                                      </p:tavLst>
                                    </p:anim>
                                    <p:anim calcmode="lin" valueType="num">
                                      <p:cBhvr>
                                        <p:cTn id="109" dur="1000" fill="hold"/>
                                        <p:tgtEl>
                                          <p:spTgt spid="81949"/>
                                        </p:tgtEl>
                                        <p:attrNameLst>
                                          <p:attrName>ppt_x</p:attrName>
                                        </p:attrNameLst>
                                      </p:cBhvr>
                                      <p:tavLst>
                                        <p:tav tm="0" fmla="#ppt_x+(cos(-2*pi*(1-$))*-#ppt_x-sin(-2*pi*(1-$))*(1-#ppt_y))*(1-$)">
                                          <p:val>
                                            <p:fltVal val="0"/>
                                          </p:val>
                                        </p:tav>
                                        <p:tav tm="100000">
                                          <p:val>
                                            <p:fltVal val="1"/>
                                          </p:val>
                                        </p:tav>
                                      </p:tavLst>
                                    </p:anim>
                                    <p:anim calcmode="lin" valueType="num">
                                      <p:cBhvr>
                                        <p:cTn id="110" dur="1000" fill="hold"/>
                                        <p:tgtEl>
                                          <p:spTgt spid="819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499"/>
                                          </p:stCondLst>
                                        </p:cTn>
                                        <p:tgtEl>
                                          <p:spTgt spid="81948"/>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499"/>
                                          </p:stCondLst>
                                        </p:cTn>
                                        <p:tgtEl>
                                          <p:spTgt spid="81928"/>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nodeType="clickEffect">
                                  <p:stCondLst>
                                    <p:cond delay="0"/>
                                  </p:stCondLst>
                                  <p:childTnLst>
                                    <p:set>
                                      <p:cBhvr>
                                        <p:cTn id="122" dur="1" fill="hold">
                                          <p:stCondLst>
                                            <p:cond delay="499"/>
                                          </p:stCondLst>
                                        </p:cTn>
                                        <p:tgtEl>
                                          <p:spTgt spid="8193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 presetClass="entr" presetSubtype="16" fill="hold" nodeType="clickEffect">
                                  <p:stCondLst>
                                    <p:cond delay="0"/>
                                  </p:stCondLst>
                                  <p:childTnLst>
                                    <p:set>
                                      <p:cBhvr>
                                        <p:cTn id="126" dur="1" fill="hold">
                                          <p:stCondLst>
                                            <p:cond delay="0"/>
                                          </p:stCondLst>
                                        </p:cTn>
                                        <p:tgtEl>
                                          <p:spTgt spid="81945"/>
                                        </p:tgtEl>
                                        <p:attrNameLst>
                                          <p:attrName>style.visibility</p:attrName>
                                        </p:attrNameLst>
                                      </p:cBhvr>
                                      <p:to>
                                        <p:strVal val="visible"/>
                                      </p:to>
                                    </p:set>
                                    <p:animEffect transition="in" filter="box(in)">
                                      <p:cBhvr>
                                        <p:cTn id="127" dur="500"/>
                                        <p:tgtEl>
                                          <p:spTgt spid="8194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nodeType="clickEffect">
                                  <p:stCondLst>
                                    <p:cond delay="0"/>
                                  </p:stCondLst>
                                  <p:childTnLst>
                                    <p:set>
                                      <p:cBhvr>
                                        <p:cTn id="131" dur="1" fill="hold">
                                          <p:stCondLst>
                                            <p:cond delay="499"/>
                                          </p:stCondLst>
                                        </p:cTn>
                                        <p:tgtEl>
                                          <p:spTgt spid="81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7" grpId="0" animBg="1"/>
      <p:bldP spid="81956" grpId="0" animBg="1"/>
      <p:bldP spid="81955" grpId="0" animBg="1"/>
      <p:bldP spid="81924" grpId="0"/>
      <p:bldP spid="81937" grpId="0"/>
      <p:bldP spid="81938" grpId="0" animBg="1"/>
      <p:bldP spid="81939" grpId="0" animBg="1"/>
      <p:bldP spid="81940" grpId="0" animBg="1"/>
      <p:bldP spid="81941" grpId="0" animBg="1"/>
      <p:bldP spid="81942" grpId="0" autoUpdateAnimBg="0"/>
      <p:bldP spid="81943" grpId="0" autoUpdateAnimBg="0"/>
      <p:bldP spid="81953" grpId="0"/>
      <p:bldP spid="81954" grpId="0"/>
      <p:bldP spid="81958"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1957" name="Line 37"/>
          <p:cNvSpPr>
            <a:spLocks noChangeShapeType="1"/>
          </p:cNvSpPr>
          <p:nvPr/>
        </p:nvSpPr>
        <p:spPr bwMode="auto">
          <a:xfrm flipH="1">
            <a:off x="1258888" y="4005263"/>
            <a:ext cx="0"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1956" name="Line 36"/>
          <p:cNvSpPr>
            <a:spLocks noChangeShapeType="1"/>
          </p:cNvSpPr>
          <p:nvPr/>
        </p:nvSpPr>
        <p:spPr bwMode="auto">
          <a:xfrm flipH="1">
            <a:off x="5791200" y="1844675"/>
            <a:ext cx="4763"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1955" name="Line 35"/>
          <p:cNvSpPr>
            <a:spLocks noChangeShapeType="1"/>
          </p:cNvSpPr>
          <p:nvPr/>
        </p:nvSpPr>
        <p:spPr bwMode="auto">
          <a:xfrm flipH="1">
            <a:off x="1258888" y="1844675"/>
            <a:ext cx="4762" cy="8001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aphicFrame>
        <p:nvGraphicFramePr>
          <p:cNvPr id="81923" name="Object 3"/>
          <p:cNvGraphicFramePr>
            <a:graphicFrameLocks noChangeAspect="1"/>
          </p:cNvGraphicFramePr>
          <p:nvPr/>
        </p:nvGraphicFramePr>
        <p:xfrm>
          <a:off x="515938" y="1089025"/>
          <a:ext cx="2471737" cy="877888"/>
        </p:xfrm>
        <a:graphic>
          <a:graphicData uri="http://schemas.openxmlformats.org/presentationml/2006/ole">
            <mc:AlternateContent xmlns:mc="http://schemas.openxmlformats.org/markup-compatibility/2006">
              <mc:Choice xmlns:v="urn:schemas-microsoft-com:vml" Requires="v">
                <p:oleObj spid="_x0000_s23704" name="Equation" r:id="rId3" imgW="1066680" imgH="380880" progId="Equation.DSMT4">
                  <p:embed/>
                </p:oleObj>
              </mc:Choice>
              <mc:Fallback>
                <p:oleObj name="Equation" r:id="rId3" imgW="1066680" imgH="380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38" y="1089025"/>
                        <a:ext cx="2471737" cy="8778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24" name="Text Box 4"/>
          <p:cNvSpPr txBox="1">
            <a:spLocks noChangeArrowheads="1"/>
          </p:cNvSpPr>
          <p:nvPr/>
        </p:nvSpPr>
        <p:spPr bwMode="auto">
          <a:xfrm>
            <a:off x="395288" y="620713"/>
            <a:ext cx="2281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2400">
                <a:solidFill>
                  <a:srgbClr val="FFFF00"/>
                </a:solidFill>
              </a:rPr>
              <a:t>Gaussův zákon</a:t>
            </a:r>
            <a:r>
              <a:rPr lang="cs-CZ" sz="2200" i="1">
                <a:solidFill>
                  <a:srgbClr val="FFFF00"/>
                </a:solidFill>
                <a:latin typeface="Century Gothic" pitchFamily="34" charset="0"/>
              </a:rPr>
              <a:t> </a:t>
            </a:r>
            <a:endParaRPr lang="cs-CZ" sz="2200" b="1">
              <a:solidFill>
                <a:srgbClr val="FFFF00"/>
              </a:solidFill>
              <a:latin typeface="Century Gothic" pitchFamily="34" charset="0"/>
            </a:endParaRPr>
          </a:p>
        </p:txBody>
      </p:sp>
      <p:graphicFrame>
        <p:nvGraphicFramePr>
          <p:cNvPr id="81925" name="Object 5"/>
          <p:cNvGraphicFramePr>
            <a:graphicFrameLocks noChangeAspect="1"/>
          </p:cNvGraphicFramePr>
          <p:nvPr/>
        </p:nvGraphicFramePr>
        <p:xfrm>
          <a:off x="563563" y="3392488"/>
          <a:ext cx="1776412" cy="900112"/>
        </p:xfrm>
        <a:graphic>
          <a:graphicData uri="http://schemas.openxmlformats.org/presentationml/2006/ole">
            <mc:AlternateContent xmlns:mc="http://schemas.openxmlformats.org/markup-compatibility/2006">
              <mc:Choice xmlns:v="urn:schemas-microsoft-com:vml" Requires="v">
                <p:oleObj spid="_x0000_s23705" name="Equation" r:id="rId5" imgW="622080" imgH="317160" progId="Equation.DSMT4">
                  <p:embed/>
                </p:oleObj>
              </mc:Choice>
              <mc:Fallback>
                <p:oleObj name="Equation" r:id="rId5" imgW="622080" imgH="3171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3392488"/>
                        <a:ext cx="1776412" cy="900112"/>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26" name="Object 6"/>
          <p:cNvGraphicFramePr>
            <a:graphicFrameLocks noChangeAspect="1"/>
          </p:cNvGraphicFramePr>
          <p:nvPr/>
        </p:nvGraphicFramePr>
        <p:xfrm>
          <a:off x="457200" y="2452688"/>
          <a:ext cx="1330325" cy="831850"/>
        </p:xfrm>
        <a:graphic>
          <a:graphicData uri="http://schemas.openxmlformats.org/presentationml/2006/ole">
            <mc:AlternateContent xmlns:mc="http://schemas.openxmlformats.org/markup-compatibility/2006">
              <mc:Choice xmlns:v="urn:schemas-microsoft-com:vml" Requires="v">
                <p:oleObj spid="_x0000_s23706" name="Rovnice" r:id="rId7" imgW="685800" imgH="431640" progId="Equation.3">
                  <p:embed/>
                </p:oleObj>
              </mc:Choice>
              <mc:Fallback>
                <p:oleObj name="Rovnice" r:id="rId7" imgW="68580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2688"/>
                        <a:ext cx="1330325" cy="831850"/>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27" name="Object 7"/>
          <p:cNvGraphicFramePr>
            <a:graphicFrameLocks noChangeAspect="1"/>
          </p:cNvGraphicFramePr>
          <p:nvPr/>
        </p:nvGraphicFramePr>
        <p:xfrm>
          <a:off x="527050" y="4476750"/>
          <a:ext cx="1084263" cy="465138"/>
        </p:xfrm>
        <a:graphic>
          <a:graphicData uri="http://schemas.openxmlformats.org/presentationml/2006/ole">
            <mc:AlternateContent xmlns:mc="http://schemas.openxmlformats.org/markup-compatibility/2006">
              <mc:Choice xmlns:v="urn:schemas-microsoft-com:vml" Requires="v">
                <p:oleObj spid="_x0000_s23707" name="Rovnice" r:id="rId9" imgW="558720" imgH="241200" progId="Equation.3">
                  <p:embed/>
                </p:oleObj>
              </mc:Choice>
              <mc:Fallback>
                <p:oleObj name="Rovnice" r:id="rId9" imgW="55872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050" y="4476750"/>
                        <a:ext cx="1084263"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28" name="Object 8"/>
          <p:cNvGraphicFramePr>
            <a:graphicFrameLocks noChangeAspect="1"/>
          </p:cNvGraphicFramePr>
          <p:nvPr/>
        </p:nvGraphicFramePr>
        <p:xfrm>
          <a:off x="1676400" y="6019800"/>
          <a:ext cx="1603375" cy="439738"/>
        </p:xfrm>
        <a:graphic>
          <a:graphicData uri="http://schemas.openxmlformats.org/presentationml/2006/ole">
            <mc:AlternateContent xmlns:mc="http://schemas.openxmlformats.org/markup-compatibility/2006">
              <mc:Choice xmlns:v="urn:schemas-microsoft-com:vml" Requires="v">
                <p:oleObj spid="_x0000_s23708" name="Equation" r:id="rId11" imgW="825480" imgH="228600" progId="Equation.DSMT4">
                  <p:embed/>
                </p:oleObj>
              </mc:Choice>
              <mc:Fallback>
                <p:oleObj name="Equation" r:id="rId11" imgW="82548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6019800"/>
                        <a:ext cx="1603375" cy="4397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6600"/>
                            </a:solidFill>
                            <a:miter lim="800000"/>
                            <a:headEnd/>
                            <a:tailEnd/>
                          </a14:hiddenLine>
                        </a:ext>
                      </a:extLst>
                    </p:spPr>
                  </p:pic>
                </p:oleObj>
              </mc:Fallback>
            </mc:AlternateContent>
          </a:graphicData>
        </a:graphic>
      </p:graphicFrame>
      <p:graphicFrame>
        <p:nvGraphicFramePr>
          <p:cNvPr id="81929" name="Object 9"/>
          <p:cNvGraphicFramePr>
            <a:graphicFrameLocks noChangeAspect="1"/>
          </p:cNvGraphicFramePr>
          <p:nvPr/>
        </p:nvGraphicFramePr>
        <p:xfrm>
          <a:off x="2203450" y="4476750"/>
          <a:ext cx="1504950" cy="465138"/>
        </p:xfrm>
        <a:graphic>
          <a:graphicData uri="http://schemas.openxmlformats.org/presentationml/2006/ole">
            <mc:AlternateContent xmlns:mc="http://schemas.openxmlformats.org/markup-compatibility/2006">
              <mc:Choice xmlns:v="urn:schemas-microsoft-com:vml" Requires="v">
                <p:oleObj spid="_x0000_s23709" name="Rovnice" r:id="rId13" imgW="774360" imgH="241200" progId="Equation.3">
                  <p:embed/>
                </p:oleObj>
              </mc:Choice>
              <mc:Fallback>
                <p:oleObj name="Rovnice" r:id="rId13" imgW="774360" imgH="2412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03450" y="4476750"/>
                        <a:ext cx="1504950"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0" name="Object 10"/>
          <p:cNvGraphicFramePr>
            <a:graphicFrameLocks noChangeAspect="1"/>
          </p:cNvGraphicFramePr>
          <p:nvPr/>
        </p:nvGraphicFramePr>
        <p:xfrm>
          <a:off x="5040313" y="3359150"/>
          <a:ext cx="2052637" cy="862013"/>
        </p:xfrm>
        <a:graphic>
          <a:graphicData uri="http://schemas.openxmlformats.org/presentationml/2006/ole">
            <mc:AlternateContent xmlns:mc="http://schemas.openxmlformats.org/markup-compatibility/2006">
              <mc:Choice xmlns:v="urn:schemas-microsoft-com:vml" Requires="v">
                <p:oleObj spid="_x0000_s23710" name="Equation" r:id="rId15" imgW="749160" imgH="317160" progId="Equation.DSMT4">
                  <p:embed/>
                </p:oleObj>
              </mc:Choice>
              <mc:Fallback>
                <p:oleObj name="Equation" r:id="rId15" imgW="749160" imgH="31716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40313" y="3359150"/>
                        <a:ext cx="2052637" cy="862013"/>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31" name="Object 11"/>
          <p:cNvGraphicFramePr>
            <a:graphicFrameLocks noChangeAspect="1"/>
          </p:cNvGraphicFramePr>
          <p:nvPr/>
        </p:nvGraphicFramePr>
        <p:xfrm>
          <a:off x="5029200" y="2578100"/>
          <a:ext cx="1428750" cy="490538"/>
        </p:xfrm>
        <a:graphic>
          <a:graphicData uri="http://schemas.openxmlformats.org/presentationml/2006/ole">
            <mc:AlternateContent xmlns:mc="http://schemas.openxmlformats.org/markup-compatibility/2006">
              <mc:Choice xmlns:v="urn:schemas-microsoft-com:vml" Requires="v">
                <p:oleObj spid="_x0000_s23711" name="Rovnice" r:id="rId17" imgW="736560" imgH="253800" progId="Equation.3">
                  <p:embed/>
                </p:oleObj>
              </mc:Choice>
              <mc:Fallback>
                <p:oleObj name="Rovnice" r:id="rId17" imgW="736560" imgH="2538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029200" y="2578100"/>
                        <a:ext cx="1428750" cy="4905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2" name="Object 12"/>
          <p:cNvGraphicFramePr>
            <a:graphicFrameLocks noChangeAspect="1"/>
          </p:cNvGraphicFramePr>
          <p:nvPr/>
        </p:nvGraphicFramePr>
        <p:xfrm>
          <a:off x="5003800" y="4476750"/>
          <a:ext cx="1108075" cy="465138"/>
        </p:xfrm>
        <a:graphic>
          <a:graphicData uri="http://schemas.openxmlformats.org/presentationml/2006/ole">
            <mc:AlternateContent xmlns:mc="http://schemas.openxmlformats.org/markup-compatibility/2006">
              <mc:Choice xmlns:v="urn:schemas-microsoft-com:vml" Requires="v">
                <p:oleObj spid="_x0000_s23712" name="Rovnice" r:id="rId19" imgW="571320" imgH="241200" progId="Equation.3">
                  <p:embed/>
                </p:oleObj>
              </mc:Choice>
              <mc:Fallback>
                <p:oleObj name="Rovnice" r:id="rId19" imgW="571320" imgH="24120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03800" y="4476750"/>
                        <a:ext cx="1108075"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3" name="Object 13"/>
          <p:cNvGraphicFramePr>
            <a:graphicFrameLocks noChangeAspect="1"/>
          </p:cNvGraphicFramePr>
          <p:nvPr/>
        </p:nvGraphicFramePr>
        <p:xfrm>
          <a:off x="6832600" y="4476750"/>
          <a:ext cx="1133475" cy="465138"/>
        </p:xfrm>
        <a:graphic>
          <a:graphicData uri="http://schemas.openxmlformats.org/presentationml/2006/ole">
            <mc:AlternateContent xmlns:mc="http://schemas.openxmlformats.org/markup-compatibility/2006">
              <mc:Choice xmlns:v="urn:schemas-microsoft-com:vml" Requires="v">
                <p:oleObj spid="_x0000_s23713" name="Rovnice" r:id="rId21" imgW="583920" imgH="241200" progId="Equation.3">
                  <p:embed/>
                </p:oleObj>
              </mc:Choice>
              <mc:Fallback>
                <p:oleObj name="Rovnice" r:id="rId21" imgW="583920" imgH="24120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32600" y="4476750"/>
                        <a:ext cx="1133475" cy="4651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4" name="Object 14"/>
          <p:cNvGraphicFramePr>
            <a:graphicFrameLocks noChangeAspect="1"/>
          </p:cNvGraphicFramePr>
          <p:nvPr/>
        </p:nvGraphicFramePr>
        <p:xfrm>
          <a:off x="4876800" y="5334000"/>
          <a:ext cx="1822450" cy="488950"/>
        </p:xfrm>
        <a:graphic>
          <a:graphicData uri="http://schemas.openxmlformats.org/presentationml/2006/ole">
            <mc:AlternateContent xmlns:mc="http://schemas.openxmlformats.org/markup-compatibility/2006">
              <mc:Choice xmlns:v="urn:schemas-microsoft-com:vml" Requires="v">
                <p:oleObj spid="_x0000_s23714" name="Rovnice" r:id="rId23" imgW="939600" imgH="253800" progId="Equation.3">
                  <p:embed/>
                </p:oleObj>
              </mc:Choice>
              <mc:Fallback>
                <p:oleObj name="Rovnice" r:id="rId23" imgW="939600" imgH="2538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876800" y="5334000"/>
                        <a:ext cx="1822450" cy="488950"/>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36" name="Object 16"/>
          <p:cNvGraphicFramePr>
            <a:graphicFrameLocks noChangeAspect="1"/>
          </p:cNvGraphicFramePr>
          <p:nvPr/>
        </p:nvGraphicFramePr>
        <p:xfrm>
          <a:off x="5029200" y="1119188"/>
          <a:ext cx="2279650" cy="796925"/>
        </p:xfrm>
        <a:graphic>
          <a:graphicData uri="http://schemas.openxmlformats.org/presentationml/2006/ole">
            <mc:AlternateContent xmlns:mc="http://schemas.openxmlformats.org/markup-compatibility/2006">
              <mc:Choice xmlns:v="urn:schemas-microsoft-com:vml" Requires="v">
                <p:oleObj spid="_x0000_s23715" name="Equation" r:id="rId25" imgW="901440" imgH="317160" progId="Equation.DSMT4">
                  <p:embed/>
                </p:oleObj>
              </mc:Choice>
              <mc:Fallback>
                <p:oleObj name="Equation" r:id="rId25" imgW="901440" imgH="31716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29200" y="1119188"/>
                        <a:ext cx="2279650" cy="79692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37" name="Text Box 17"/>
          <p:cNvSpPr txBox="1">
            <a:spLocks noChangeArrowheads="1"/>
          </p:cNvSpPr>
          <p:nvPr/>
        </p:nvSpPr>
        <p:spPr bwMode="auto">
          <a:xfrm>
            <a:off x="4953000" y="620713"/>
            <a:ext cx="232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r>
              <a:rPr lang="cs-CZ" sz="2400">
                <a:solidFill>
                  <a:srgbClr val="FFFF00"/>
                </a:solidFill>
              </a:rPr>
              <a:t>Ampérův zákon</a:t>
            </a:r>
          </a:p>
        </p:txBody>
      </p:sp>
      <p:sp>
        <p:nvSpPr>
          <p:cNvPr id="81938" name="Line 18"/>
          <p:cNvSpPr>
            <a:spLocks noChangeShapeType="1"/>
          </p:cNvSpPr>
          <p:nvPr/>
        </p:nvSpPr>
        <p:spPr bwMode="auto">
          <a:xfrm>
            <a:off x="4572000" y="0"/>
            <a:ext cx="0" cy="6858000"/>
          </a:xfrm>
          <a:prstGeom prst="line">
            <a:avLst/>
          </a:prstGeom>
          <a:noFill/>
          <a:ln w="28575">
            <a:solidFill>
              <a:srgbClr val="FFFF66"/>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1939" name="AutoShape 19"/>
          <p:cNvSpPr>
            <a:spLocks noChangeArrowheads="1"/>
          </p:cNvSpPr>
          <p:nvPr/>
        </p:nvSpPr>
        <p:spPr bwMode="auto">
          <a:xfrm>
            <a:off x="1706563" y="4629150"/>
            <a:ext cx="457200" cy="228600"/>
          </a:xfrm>
          <a:prstGeom prst="rightArrow">
            <a:avLst>
              <a:gd name="adj1" fmla="val 50000"/>
              <a:gd name="adj2" fmla="val 50000"/>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1940" name="AutoShape 20"/>
          <p:cNvSpPr>
            <a:spLocks noChangeArrowheads="1"/>
          </p:cNvSpPr>
          <p:nvPr/>
        </p:nvSpPr>
        <p:spPr bwMode="auto">
          <a:xfrm>
            <a:off x="6223000" y="4629150"/>
            <a:ext cx="457200" cy="228600"/>
          </a:xfrm>
          <a:prstGeom prst="rightArrow">
            <a:avLst>
              <a:gd name="adj1" fmla="val 50000"/>
              <a:gd name="adj2" fmla="val 50000"/>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1941" name="Line 21"/>
          <p:cNvSpPr>
            <a:spLocks noChangeShapeType="1"/>
          </p:cNvSpPr>
          <p:nvPr/>
        </p:nvSpPr>
        <p:spPr bwMode="auto">
          <a:xfrm>
            <a:off x="381000" y="5257800"/>
            <a:ext cx="8458200" cy="0"/>
          </a:xfrm>
          <a:prstGeom prst="line">
            <a:avLst/>
          </a:prstGeom>
          <a:noFill/>
          <a:ln w="28575">
            <a:solidFill>
              <a:schemeClr val="bg1"/>
            </a:solidFill>
            <a:prstDash val="lgDash"/>
            <a:round/>
            <a:headEnd/>
            <a:tailEnd/>
          </a:ln>
          <a:extLst>
            <a:ext uri="{909E8E84-426E-40DD-AFC4-6F175D3DCCD1}">
              <a14:hiddenFill xmlns:a14="http://schemas.microsoft.com/office/drawing/2010/main">
                <a:noFill/>
              </a14:hiddenFill>
            </a:ext>
          </a:extLst>
        </p:spPr>
        <p:txBody>
          <a:bodyPr/>
          <a:lstStyle/>
          <a:p>
            <a:endParaRPr lang="en-GB"/>
          </a:p>
        </p:txBody>
      </p:sp>
      <p:sp>
        <p:nvSpPr>
          <p:cNvPr id="81942" name="Text Box 22"/>
          <p:cNvSpPr txBox="1">
            <a:spLocks noChangeArrowheads="1"/>
          </p:cNvSpPr>
          <p:nvPr/>
        </p:nvSpPr>
        <p:spPr bwMode="auto">
          <a:xfrm>
            <a:off x="1066800" y="44450"/>
            <a:ext cx="2733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a:solidFill>
                  <a:srgbClr val="00CCFF"/>
                </a:solidFill>
              </a:rPr>
              <a:t>Elektrické pole</a:t>
            </a:r>
          </a:p>
        </p:txBody>
      </p:sp>
      <p:sp>
        <p:nvSpPr>
          <p:cNvPr id="81943" name="Text Box 23"/>
          <p:cNvSpPr txBox="1">
            <a:spLocks noChangeArrowheads="1"/>
          </p:cNvSpPr>
          <p:nvPr/>
        </p:nvSpPr>
        <p:spPr bwMode="auto">
          <a:xfrm>
            <a:off x="5334000" y="44450"/>
            <a:ext cx="30908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b="1">
                <a:solidFill>
                  <a:srgbClr val="FF5050"/>
                </a:solidFill>
              </a:rPr>
              <a:t>Magnetické pole </a:t>
            </a:r>
            <a:endParaRPr lang="cs-CZ" sz="2800" b="1">
              <a:solidFill>
                <a:srgbClr val="00CCFF"/>
              </a:solidFill>
            </a:endParaRPr>
          </a:p>
        </p:txBody>
      </p:sp>
      <p:graphicFrame>
        <p:nvGraphicFramePr>
          <p:cNvPr id="81944" name="Object 24"/>
          <p:cNvGraphicFramePr>
            <a:graphicFrameLocks noChangeAspect="1"/>
          </p:cNvGraphicFramePr>
          <p:nvPr/>
        </p:nvGraphicFramePr>
        <p:xfrm>
          <a:off x="5410200" y="6019800"/>
          <a:ext cx="1452563" cy="488950"/>
        </p:xfrm>
        <a:graphic>
          <a:graphicData uri="http://schemas.openxmlformats.org/presentationml/2006/ole">
            <mc:AlternateContent xmlns:mc="http://schemas.openxmlformats.org/markup-compatibility/2006">
              <mc:Choice xmlns:v="urn:schemas-microsoft-com:vml" Requires="v">
                <p:oleObj spid="_x0000_s23716" name="Rovnice" r:id="rId27" imgW="749160" imgH="253800" progId="Equation.3">
                  <p:embed/>
                </p:oleObj>
              </mc:Choice>
              <mc:Fallback>
                <p:oleObj name="Rovnice" r:id="rId27" imgW="749160" imgH="25380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10200" y="6019800"/>
                        <a:ext cx="1452563" cy="488950"/>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graphicFrame>
        <p:nvGraphicFramePr>
          <p:cNvPr id="81945" name="Object 25"/>
          <p:cNvGraphicFramePr>
            <a:graphicFrameLocks noChangeAspect="1"/>
          </p:cNvGraphicFramePr>
          <p:nvPr/>
        </p:nvGraphicFramePr>
        <p:xfrm>
          <a:off x="7086600" y="5638800"/>
          <a:ext cx="1108075" cy="465138"/>
        </p:xfrm>
        <a:graphic>
          <a:graphicData uri="http://schemas.openxmlformats.org/presentationml/2006/ole">
            <mc:AlternateContent xmlns:mc="http://schemas.openxmlformats.org/markup-compatibility/2006">
              <mc:Choice xmlns:v="urn:schemas-microsoft-com:vml" Requires="v">
                <p:oleObj spid="_x0000_s23717" name="Rovnice" r:id="rId29" imgW="571320" imgH="241200" progId="Equation.3">
                  <p:embed/>
                </p:oleObj>
              </mc:Choice>
              <mc:Fallback>
                <p:oleObj name="Rovnice" r:id="rId29" imgW="571320" imgH="24120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86600" y="5638800"/>
                        <a:ext cx="1108075" cy="465138"/>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66FFCC"/>
                            </a:solidFill>
                          </a14:hiddenFill>
                        </a:ext>
                      </a:extLst>
                    </p:spPr>
                  </p:pic>
                </p:oleObj>
              </mc:Fallback>
            </mc:AlternateContent>
          </a:graphicData>
        </a:graphic>
      </p:graphicFrame>
      <p:graphicFrame>
        <p:nvGraphicFramePr>
          <p:cNvPr id="81948" name="Object 28"/>
          <p:cNvGraphicFramePr>
            <a:graphicFrameLocks noChangeAspect="1"/>
          </p:cNvGraphicFramePr>
          <p:nvPr/>
        </p:nvGraphicFramePr>
        <p:xfrm>
          <a:off x="685800" y="5410200"/>
          <a:ext cx="2417763" cy="439738"/>
        </p:xfrm>
        <a:graphic>
          <a:graphicData uri="http://schemas.openxmlformats.org/presentationml/2006/ole">
            <mc:AlternateContent xmlns:mc="http://schemas.openxmlformats.org/markup-compatibility/2006">
              <mc:Choice xmlns:v="urn:schemas-microsoft-com:vml" Requires="v">
                <p:oleObj spid="_x0000_s23718" name="Equation" r:id="rId31" imgW="1244520" imgH="228600" progId="Equation.DSMT4">
                  <p:embed/>
                </p:oleObj>
              </mc:Choice>
              <mc:Fallback>
                <p:oleObj name="Equation" r:id="rId31" imgW="1244520" imgH="22860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5800" y="5410200"/>
                        <a:ext cx="2417763" cy="439738"/>
                      </a:xfrm>
                      <a:prstGeom prst="rect">
                        <a:avLst/>
                      </a:prstGeom>
                      <a:noFill/>
                      <a:ln>
                        <a:noFill/>
                      </a:ln>
                      <a:extLst>
                        <a:ext uri="{909E8E84-426E-40DD-AFC4-6F175D3DCCD1}">
                          <a14:hiddenFill xmlns:a14="http://schemas.microsoft.com/office/drawing/2010/main">
                            <a:solidFill>
                              <a:srgbClr val="66FFCC"/>
                            </a:solidFill>
                          </a14:hiddenFill>
                        </a:ext>
                        <a:ext uri="{91240B29-F687-4F45-9708-019B960494DF}">
                          <a14:hiddenLine xmlns:a14="http://schemas.microsoft.com/office/drawing/2010/main" w="19050">
                            <a:solidFill>
                              <a:srgbClr val="FFFF66"/>
                            </a:solidFill>
                            <a:miter lim="800000"/>
                            <a:headEnd/>
                            <a:tailEnd/>
                          </a14:hiddenLine>
                        </a:ext>
                      </a:extLst>
                    </p:spPr>
                  </p:pic>
                </p:oleObj>
              </mc:Fallback>
            </mc:AlternateContent>
          </a:graphicData>
        </a:graphic>
      </p:graphicFrame>
      <p:pic>
        <p:nvPicPr>
          <p:cNvPr id="81949" name="Picture 2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8462963" y="4800600"/>
            <a:ext cx="6810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3" name="Text Box 33"/>
          <p:cNvSpPr txBox="1">
            <a:spLocks noChangeArrowheads="1"/>
          </p:cNvSpPr>
          <p:nvPr/>
        </p:nvSpPr>
        <p:spPr bwMode="auto">
          <a:xfrm>
            <a:off x="395288" y="2155825"/>
            <a:ext cx="338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1600">
                <a:solidFill>
                  <a:srgbClr val="66FF33"/>
                </a:solidFill>
              </a:rPr>
              <a:t>Gaussova-Ostrogradského věta:</a:t>
            </a:r>
            <a:endParaRPr lang="en-GB" sz="1600">
              <a:solidFill>
                <a:srgbClr val="66FF33"/>
              </a:solidFill>
            </a:endParaRPr>
          </a:p>
        </p:txBody>
      </p:sp>
      <p:sp>
        <p:nvSpPr>
          <p:cNvPr id="81954" name="Text Box 34"/>
          <p:cNvSpPr txBox="1">
            <a:spLocks noChangeArrowheads="1"/>
          </p:cNvSpPr>
          <p:nvPr/>
        </p:nvSpPr>
        <p:spPr bwMode="auto">
          <a:xfrm>
            <a:off x="4932363" y="2155825"/>
            <a:ext cx="2881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1600">
                <a:solidFill>
                  <a:srgbClr val="66FF33"/>
                </a:solidFill>
              </a:rPr>
              <a:t>Stokesova věta:</a:t>
            </a:r>
            <a:endParaRPr lang="en-GB" sz="1600">
              <a:solidFill>
                <a:srgbClr val="66FF33"/>
              </a:solidFill>
            </a:endParaRPr>
          </a:p>
        </p:txBody>
      </p:sp>
      <p:sp>
        <p:nvSpPr>
          <p:cNvPr id="81958" name="Line 38"/>
          <p:cNvSpPr>
            <a:spLocks noChangeShapeType="1"/>
          </p:cNvSpPr>
          <p:nvPr/>
        </p:nvSpPr>
        <p:spPr bwMode="auto">
          <a:xfrm flipH="1">
            <a:off x="5791200" y="4005263"/>
            <a:ext cx="4763" cy="65563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32" name="Picture 5" descr="E:\VaV\Publikace_nase\Rozdelane\logo_cz_noblTrans.png"/>
          <p:cNvPicPr>
            <a:picLocks noChangeAspect="1" noChangeArrowheads="1"/>
          </p:cNvPicPr>
          <p:nvPr/>
        </p:nvPicPr>
        <p:blipFill>
          <a:blip r:embed="rId34"/>
          <a:srcRect l="12354" t="15231" r="5350" b="14978"/>
          <a:stretch>
            <a:fillRect/>
          </a:stretch>
        </p:blipFill>
        <p:spPr bwMode="auto">
          <a:xfrm>
            <a:off x="7668344" y="6316074"/>
            <a:ext cx="1472762" cy="564388"/>
          </a:xfrm>
          <a:prstGeom prst="rect">
            <a:avLst/>
          </a:prstGeom>
          <a:noFill/>
          <a:ln w="9525">
            <a:noFill/>
            <a:miter lim="800000"/>
            <a:headEnd/>
            <a:tailEnd/>
          </a:ln>
        </p:spPr>
      </p:pic>
    </p:spTree>
    <p:extLst>
      <p:ext uri="{BB962C8B-B14F-4D97-AF65-F5344CB8AC3E}">
        <p14:creationId xmlns:p14="http://schemas.microsoft.com/office/powerpoint/2010/main" val="303551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4"/>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8192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499"/>
                                          </p:stCondLst>
                                        </p:cTn>
                                        <p:tgtEl>
                                          <p:spTgt spid="8192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1938"/>
                                        </p:tgtEl>
                                        <p:attrNameLst>
                                          <p:attrName>style.visibility</p:attrName>
                                        </p:attrNameLst>
                                      </p:cBhvr>
                                      <p:to>
                                        <p:strVal val="visible"/>
                                      </p:to>
                                    </p:set>
                                    <p:animEffect transition="in" filter="wipe(up)">
                                      <p:cBhvr>
                                        <p:cTn id="22" dur="500"/>
                                        <p:tgtEl>
                                          <p:spTgt spid="819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19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37"/>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819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81930"/>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1953"/>
                                        </p:tgtEl>
                                        <p:attrNameLst>
                                          <p:attrName>style.visibility</p:attrName>
                                        </p:attrNameLst>
                                      </p:cBhvr>
                                      <p:to>
                                        <p:strVal val="visible"/>
                                      </p:to>
                                    </p:set>
                                    <p:animEffect transition="in" filter="wipe(up)">
                                      <p:cBhvr>
                                        <p:cTn id="42" dur="500"/>
                                        <p:tgtEl>
                                          <p:spTgt spid="81953"/>
                                        </p:tgtEl>
                                      </p:cBhvr>
                                    </p:animEffect>
                                  </p:childTnLst>
                                </p:cTn>
                              </p:par>
                            </p:childTnLst>
                          </p:cTn>
                        </p:par>
                        <p:par>
                          <p:cTn id="43" fill="hold" nodeType="afterGroup">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81955"/>
                                        </p:tgtEl>
                                        <p:attrNameLst>
                                          <p:attrName>style.visibility</p:attrName>
                                        </p:attrNameLst>
                                      </p:cBhvr>
                                      <p:to>
                                        <p:strVal val="visible"/>
                                      </p:to>
                                    </p:set>
                                    <p:animEffect transition="in" filter="wipe(up)">
                                      <p:cBhvr>
                                        <p:cTn id="46" dur="500"/>
                                        <p:tgtEl>
                                          <p:spTgt spid="8195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8192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1954"/>
                                        </p:tgtEl>
                                        <p:attrNameLst>
                                          <p:attrName>style.visibility</p:attrName>
                                        </p:attrNameLst>
                                      </p:cBhvr>
                                      <p:to>
                                        <p:strVal val="visible"/>
                                      </p:to>
                                    </p:set>
                                    <p:animEffect transition="in" filter="wipe(up)">
                                      <p:cBhvr>
                                        <p:cTn id="55" dur="500"/>
                                        <p:tgtEl>
                                          <p:spTgt spid="81954"/>
                                        </p:tgtEl>
                                      </p:cBhvr>
                                    </p:animEffec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81956"/>
                                        </p:tgtEl>
                                        <p:attrNameLst>
                                          <p:attrName>style.visibility</p:attrName>
                                        </p:attrNameLst>
                                      </p:cBhvr>
                                      <p:to>
                                        <p:strVal val="visible"/>
                                      </p:to>
                                    </p:set>
                                    <p:animEffect transition="in" filter="wipe(up)">
                                      <p:cBhvr>
                                        <p:cTn id="59" dur="500"/>
                                        <p:tgtEl>
                                          <p:spTgt spid="81956"/>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499"/>
                                          </p:stCondLst>
                                        </p:cTn>
                                        <p:tgtEl>
                                          <p:spTgt spid="8193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81957"/>
                                        </p:tgtEl>
                                        <p:attrNameLst>
                                          <p:attrName>style.visibility</p:attrName>
                                        </p:attrNameLst>
                                      </p:cBhvr>
                                      <p:to>
                                        <p:strVal val="visible"/>
                                      </p:to>
                                    </p:set>
                                    <p:animEffect transition="in" filter="wipe(up)">
                                      <p:cBhvr>
                                        <p:cTn id="68" dur="500"/>
                                        <p:tgtEl>
                                          <p:spTgt spid="8195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nodeType="clickEffect">
                                  <p:stCondLst>
                                    <p:cond delay="0"/>
                                  </p:stCondLst>
                                  <p:childTnLst>
                                    <p:set>
                                      <p:cBhvr>
                                        <p:cTn id="72" dur="1" fill="hold">
                                          <p:stCondLst>
                                            <p:cond delay="499"/>
                                          </p:stCondLst>
                                        </p:cTn>
                                        <p:tgtEl>
                                          <p:spTgt spid="81927"/>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2" presetClass="entr" presetSubtype="8" fill="hold" grpId="0" nodeType="clickEffect">
                                  <p:stCondLst>
                                    <p:cond delay="0"/>
                                  </p:stCondLst>
                                  <p:childTnLst>
                                    <p:set>
                                      <p:cBhvr>
                                        <p:cTn id="76" dur="1" fill="hold">
                                          <p:stCondLst>
                                            <p:cond delay="0"/>
                                          </p:stCondLst>
                                        </p:cTn>
                                        <p:tgtEl>
                                          <p:spTgt spid="81939"/>
                                        </p:tgtEl>
                                        <p:attrNameLst>
                                          <p:attrName>style.visibility</p:attrName>
                                        </p:attrNameLst>
                                      </p:cBhvr>
                                      <p:to>
                                        <p:strVal val="visible"/>
                                      </p:to>
                                    </p:set>
                                    <p:animEffect transition="in" filter="slide(fromLeft)">
                                      <p:cBhvr>
                                        <p:cTn id="77" dur="500"/>
                                        <p:tgtEl>
                                          <p:spTgt spid="81939"/>
                                        </p:tgtEl>
                                      </p:cBhvr>
                                    </p:animEffect>
                                  </p:childTnLst>
                                </p:cTn>
                              </p:par>
                            </p:childTnLst>
                          </p:cTn>
                        </p:par>
                        <p:par>
                          <p:cTn id="78" fill="hold" nodeType="afterGroup">
                            <p:stCondLst>
                              <p:cond delay="500"/>
                            </p:stCondLst>
                            <p:childTnLst>
                              <p:par>
                                <p:cTn id="79" presetID="1" presetClass="entr" presetSubtype="0" fill="hold" nodeType="afterEffect">
                                  <p:stCondLst>
                                    <p:cond delay="0"/>
                                  </p:stCondLst>
                                  <p:childTnLst>
                                    <p:set>
                                      <p:cBhvr>
                                        <p:cTn id="80" dur="1" fill="hold">
                                          <p:stCondLst>
                                            <p:cond delay="499"/>
                                          </p:stCondLst>
                                        </p:cTn>
                                        <p:tgtEl>
                                          <p:spTgt spid="819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81958"/>
                                        </p:tgtEl>
                                        <p:attrNameLst>
                                          <p:attrName>style.visibility</p:attrName>
                                        </p:attrNameLst>
                                      </p:cBhvr>
                                      <p:to>
                                        <p:strVal val="visible"/>
                                      </p:to>
                                    </p:set>
                                    <p:animEffect transition="in" filter="wipe(up)">
                                      <p:cBhvr>
                                        <p:cTn id="85" dur="500"/>
                                        <p:tgtEl>
                                          <p:spTgt spid="8195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nodeType="clickEffect">
                                  <p:stCondLst>
                                    <p:cond delay="0"/>
                                  </p:stCondLst>
                                  <p:childTnLst>
                                    <p:set>
                                      <p:cBhvr>
                                        <p:cTn id="89" dur="1" fill="hold">
                                          <p:stCondLst>
                                            <p:cond delay="499"/>
                                          </p:stCondLst>
                                        </p:cTn>
                                        <p:tgtEl>
                                          <p:spTgt spid="81932"/>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2" presetClass="entr" presetSubtype="8" fill="hold" grpId="0" nodeType="clickEffect">
                                  <p:stCondLst>
                                    <p:cond delay="0"/>
                                  </p:stCondLst>
                                  <p:childTnLst>
                                    <p:set>
                                      <p:cBhvr>
                                        <p:cTn id="93" dur="1" fill="hold">
                                          <p:stCondLst>
                                            <p:cond delay="0"/>
                                          </p:stCondLst>
                                        </p:cTn>
                                        <p:tgtEl>
                                          <p:spTgt spid="81940"/>
                                        </p:tgtEl>
                                        <p:attrNameLst>
                                          <p:attrName>style.visibility</p:attrName>
                                        </p:attrNameLst>
                                      </p:cBhvr>
                                      <p:to>
                                        <p:strVal val="visible"/>
                                      </p:to>
                                    </p:set>
                                    <p:animEffect transition="in" filter="slide(fromLeft)">
                                      <p:cBhvr>
                                        <p:cTn id="94" dur="500"/>
                                        <p:tgtEl>
                                          <p:spTgt spid="81940"/>
                                        </p:tgtEl>
                                      </p:cBhvr>
                                    </p:animEffect>
                                  </p:childTnLst>
                                </p:cTn>
                              </p:par>
                            </p:childTnLst>
                          </p:cTn>
                        </p:par>
                        <p:par>
                          <p:cTn id="95" fill="hold" nodeType="afterGroup">
                            <p:stCondLst>
                              <p:cond delay="500"/>
                            </p:stCondLst>
                            <p:childTnLst>
                              <p:par>
                                <p:cTn id="96" presetID="1" presetClass="entr" presetSubtype="0" fill="hold" nodeType="afterEffect">
                                  <p:stCondLst>
                                    <p:cond delay="0"/>
                                  </p:stCondLst>
                                  <p:childTnLst>
                                    <p:set>
                                      <p:cBhvr>
                                        <p:cTn id="97" dur="1" fill="hold">
                                          <p:stCondLst>
                                            <p:cond delay="499"/>
                                          </p:stCondLst>
                                        </p:cTn>
                                        <p:tgtEl>
                                          <p:spTgt spid="81933"/>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10" fill="hold" grpId="0" nodeType="clickEffect">
                                  <p:stCondLst>
                                    <p:cond delay="0"/>
                                  </p:stCondLst>
                                  <p:childTnLst>
                                    <p:set>
                                      <p:cBhvr>
                                        <p:cTn id="101" dur="1" fill="hold">
                                          <p:stCondLst>
                                            <p:cond delay="0"/>
                                          </p:stCondLst>
                                        </p:cTn>
                                        <p:tgtEl>
                                          <p:spTgt spid="81941"/>
                                        </p:tgtEl>
                                        <p:attrNameLst>
                                          <p:attrName>style.visibility</p:attrName>
                                        </p:attrNameLst>
                                      </p:cBhvr>
                                      <p:to>
                                        <p:strVal val="visible"/>
                                      </p:to>
                                    </p:set>
                                    <p:anim calcmode="lin" valueType="num">
                                      <p:cBhvr>
                                        <p:cTn id="102" dur="500" fill="hold"/>
                                        <p:tgtEl>
                                          <p:spTgt spid="81941"/>
                                        </p:tgtEl>
                                        <p:attrNameLst>
                                          <p:attrName>ppt_w</p:attrName>
                                        </p:attrNameLst>
                                      </p:cBhvr>
                                      <p:tavLst>
                                        <p:tav tm="0">
                                          <p:val>
                                            <p:fltVal val="0"/>
                                          </p:val>
                                        </p:tav>
                                        <p:tav tm="100000">
                                          <p:val>
                                            <p:strVal val="#ppt_w"/>
                                          </p:val>
                                        </p:tav>
                                      </p:tavLst>
                                    </p:anim>
                                    <p:anim calcmode="lin" valueType="num">
                                      <p:cBhvr>
                                        <p:cTn id="103" dur="500" fill="hold"/>
                                        <p:tgtEl>
                                          <p:spTgt spid="81941"/>
                                        </p:tgtEl>
                                        <p:attrNameLst>
                                          <p:attrName>ppt_h</p:attrName>
                                        </p:attrNameLst>
                                      </p:cBhvr>
                                      <p:tavLst>
                                        <p:tav tm="0">
                                          <p:val>
                                            <p:strVal val="#ppt_h"/>
                                          </p:val>
                                        </p:tav>
                                        <p:tav tm="100000">
                                          <p:val>
                                            <p:strVal val="#ppt_h"/>
                                          </p:val>
                                        </p:tav>
                                      </p:tavLst>
                                    </p:anim>
                                  </p:childTnLst>
                                </p:cTn>
                              </p:par>
                            </p:childTnLst>
                          </p:cTn>
                        </p:par>
                        <p:par>
                          <p:cTn id="104" fill="hold" nodeType="afterGroup">
                            <p:stCondLst>
                              <p:cond delay="500"/>
                            </p:stCondLst>
                            <p:childTnLst>
                              <p:par>
                                <p:cTn id="105" presetID="15" presetClass="entr" presetSubtype="0" fill="hold" nodeType="afterEffect">
                                  <p:stCondLst>
                                    <p:cond delay="0"/>
                                  </p:stCondLst>
                                  <p:childTnLst>
                                    <p:set>
                                      <p:cBhvr>
                                        <p:cTn id="106" dur="1" fill="hold">
                                          <p:stCondLst>
                                            <p:cond delay="0"/>
                                          </p:stCondLst>
                                        </p:cTn>
                                        <p:tgtEl>
                                          <p:spTgt spid="81949"/>
                                        </p:tgtEl>
                                        <p:attrNameLst>
                                          <p:attrName>style.visibility</p:attrName>
                                        </p:attrNameLst>
                                      </p:cBhvr>
                                      <p:to>
                                        <p:strVal val="visible"/>
                                      </p:to>
                                    </p:set>
                                    <p:anim calcmode="lin" valueType="num">
                                      <p:cBhvr>
                                        <p:cTn id="107" dur="1000" fill="hold"/>
                                        <p:tgtEl>
                                          <p:spTgt spid="81949"/>
                                        </p:tgtEl>
                                        <p:attrNameLst>
                                          <p:attrName>ppt_w</p:attrName>
                                        </p:attrNameLst>
                                      </p:cBhvr>
                                      <p:tavLst>
                                        <p:tav tm="0">
                                          <p:val>
                                            <p:fltVal val="0"/>
                                          </p:val>
                                        </p:tav>
                                        <p:tav tm="100000">
                                          <p:val>
                                            <p:strVal val="#ppt_w"/>
                                          </p:val>
                                        </p:tav>
                                      </p:tavLst>
                                    </p:anim>
                                    <p:anim calcmode="lin" valueType="num">
                                      <p:cBhvr>
                                        <p:cTn id="108" dur="1000" fill="hold"/>
                                        <p:tgtEl>
                                          <p:spTgt spid="81949"/>
                                        </p:tgtEl>
                                        <p:attrNameLst>
                                          <p:attrName>ppt_h</p:attrName>
                                        </p:attrNameLst>
                                      </p:cBhvr>
                                      <p:tavLst>
                                        <p:tav tm="0">
                                          <p:val>
                                            <p:fltVal val="0"/>
                                          </p:val>
                                        </p:tav>
                                        <p:tav tm="100000">
                                          <p:val>
                                            <p:strVal val="#ppt_h"/>
                                          </p:val>
                                        </p:tav>
                                      </p:tavLst>
                                    </p:anim>
                                    <p:anim calcmode="lin" valueType="num">
                                      <p:cBhvr>
                                        <p:cTn id="109" dur="1000" fill="hold"/>
                                        <p:tgtEl>
                                          <p:spTgt spid="81949"/>
                                        </p:tgtEl>
                                        <p:attrNameLst>
                                          <p:attrName>ppt_x</p:attrName>
                                        </p:attrNameLst>
                                      </p:cBhvr>
                                      <p:tavLst>
                                        <p:tav tm="0" fmla="#ppt_x+(cos(-2*pi*(1-$))*-#ppt_x-sin(-2*pi*(1-$))*(1-#ppt_y))*(1-$)">
                                          <p:val>
                                            <p:fltVal val="0"/>
                                          </p:val>
                                        </p:tav>
                                        <p:tav tm="100000">
                                          <p:val>
                                            <p:fltVal val="1"/>
                                          </p:val>
                                        </p:tav>
                                      </p:tavLst>
                                    </p:anim>
                                    <p:anim calcmode="lin" valueType="num">
                                      <p:cBhvr>
                                        <p:cTn id="110" dur="1000" fill="hold"/>
                                        <p:tgtEl>
                                          <p:spTgt spid="819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499"/>
                                          </p:stCondLst>
                                        </p:cTn>
                                        <p:tgtEl>
                                          <p:spTgt spid="81948"/>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499"/>
                                          </p:stCondLst>
                                        </p:cTn>
                                        <p:tgtEl>
                                          <p:spTgt spid="81928"/>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nodeType="clickEffect">
                                  <p:stCondLst>
                                    <p:cond delay="0"/>
                                  </p:stCondLst>
                                  <p:childTnLst>
                                    <p:set>
                                      <p:cBhvr>
                                        <p:cTn id="122" dur="1" fill="hold">
                                          <p:stCondLst>
                                            <p:cond delay="499"/>
                                          </p:stCondLst>
                                        </p:cTn>
                                        <p:tgtEl>
                                          <p:spTgt spid="81934"/>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4" presetClass="entr" presetSubtype="16" fill="hold" nodeType="clickEffect">
                                  <p:stCondLst>
                                    <p:cond delay="0"/>
                                  </p:stCondLst>
                                  <p:childTnLst>
                                    <p:set>
                                      <p:cBhvr>
                                        <p:cTn id="126" dur="1" fill="hold">
                                          <p:stCondLst>
                                            <p:cond delay="0"/>
                                          </p:stCondLst>
                                        </p:cTn>
                                        <p:tgtEl>
                                          <p:spTgt spid="81945"/>
                                        </p:tgtEl>
                                        <p:attrNameLst>
                                          <p:attrName>style.visibility</p:attrName>
                                        </p:attrNameLst>
                                      </p:cBhvr>
                                      <p:to>
                                        <p:strVal val="visible"/>
                                      </p:to>
                                    </p:set>
                                    <p:animEffect transition="in" filter="box(in)">
                                      <p:cBhvr>
                                        <p:cTn id="127" dur="500"/>
                                        <p:tgtEl>
                                          <p:spTgt spid="8194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nodeType="clickEffect">
                                  <p:stCondLst>
                                    <p:cond delay="0"/>
                                  </p:stCondLst>
                                  <p:childTnLst>
                                    <p:set>
                                      <p:cBhvr>
                                        <p:cTn id="131" dur="1" fill="hold">
                                          <p:stCondLst>
                                            <p:cond delay="499"/>
                                          </p:stCondLst>
                                        </p:cTn>
                                        <p:tgtEl>
                                          <p:spTgt spid="81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7" grpId="0" animBg="1"/>
      <p:bldP spid="81956" grpId="0" animBg="1"/>
      <p:bldP spid="81955" grpId="0" animBg="1"/>
      <p:bldP spid="81924" grpId="0"/>
      <p:bldP spid="81937" grpId="0"/>
      <p:bldP spid="81938" grpId="0" animBg="1"/>
      <p:bldP spid="81939" grpId="0" animBg="1"/>
      <p:bldP spid="81940" grpId="0" animBg="1"/>
      <p:bldP spid="81941" grpId="0" animBg="1"/>
      <p:bldP spid="81942" grpId="0" autoUpdateAnimBg="0"/>
      <p:bldP spid="81943" grpId="0" autoUpdateAnimBg="0"/>
      <p:bldP spid="81953" grpId="0"/>
      <p:bldP spid="81954" grpId="0"/>
      <p:bldP spid="8195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838" y="685800"/>
            <a:ext cx="26003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8" y="1905000"/>
            <a:ext cx="70961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E:\VaV\Publikace_nase\Rozdelane\logo_cz_noblTrans.png"/>
          <p:cNvPicPr>
            <a:picLocks noChangeAspect="1" noChangeArrowheads="1"/>
          </p:cNvPicPr>
          <p:nvPr/>
        </p:nvPicPr>
        <p:blipFill>
          <a:blip r:embed="rId4"/>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57024" t="5050" r="6724" b="24500"/>
          <a:stretch/>
        </p:blipFill>
        <p:spPr bwMode="auto">
          <a:xfrm>
            <a:off x="1403648" y="1318888"/>
            <a:ext cx="2065126" cy="501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6"/>
          <p:cNvPicPr>
            <a:picLocks noChangeAspect="1" noChangeArrowheads="1"/>
          </p:cNvPicPr>
          <p:nvPr/>
        </p:nvPicPr>
        <p:blipFill rotWithShape="1">
          <a:blip r:embed="rId4" cstate="print">
            <a:clrChange>
              <a:clrFrom>
                <a:srgbClr val="FFFFFF"/>
              </a:clrFrom>
              <a:clrTo>
                <a:srgbClr val="FFFFFF">
                  <a:alpha val="0"/>
                </a:srgbClr>
              </a:clrTo>
            </a:clrChange>
            <a:lum bright="-30000" contrast="6000"/>
            <a:extLst>
              <a:ext uri="{28A0092B-C50C-407E-A947-70E740481C1C}">
                <a14:useLocalDpi xmlns:a14="http://schemas.microsoft.com/office/drawing/2010/main" val="0"/>
              </a:ext>
            </a:extLst>
          </a:blip>
          <a:srcRect/>
          <a:stretch/>
        </p:blipFill>
        <p:spPr bwMode="auto">
          <a:xfrm>
            <a:off x="1403648" y="1368152"/>
            <a:ext cx="2065126"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AutoShape 7">
            <a:hlinkClick r:id="rId5" highlightClick="1"/>
          </p:cNvPr>
          <p:cNvSpPr>
            <a:spLocks noChangeArrowheads="1"/>
          </p:cNvSpPr>
          <p:nvPr/>
        </p:nvSpPr>
        <p:spPr bwMode="auto">
          <a:xfrm>
            <a:off x="4392126" y="3045477"/>
            <a:ext cx="1728787" cy="955204"/>
          </a:xfrm>
          <a:prstGeom prst="actionButtonBlank">
            <a:avLst/>
          </a:prstGeom>
          <a:ln/>
          <a:extLst/>
        </p:spPr>
        <p:style>
          <a:lnRef idx="0">
            <a:schemeClr val="accent2"/>
          </a:lnRef>
          <a:fillRef idx="3">
            <a:schemeClr val="accent2"/>
          </a:fillRef>
          <a:effectRef idx="3">
            <a:schemeClr val="accent2"/>
          </a:effectRef>
          <a:fontRef idx="minor">
            <a:schemeClr val="lt1"/>
          </a:fontRef>
        </p:style>
        <p:txBody>
          <a:bodyPr wrap="none" anchor="ctr"/>
          <a:lstStyle/>
          <a:p>
            <a:pPr algn="ctr"/>
            <a:r>
              <a:rPr lang="cs-CZ" sz="3600" dirty="0" smtClean="0"/>
              <a:t>příklad</a:t>
            </a:r>
            <a:endParaRPr lang="cs-CZ" sz="3600" dirty="0"/>
          </a:p>
        </p:txBody>
      </p:sp>
      <p:sp>
        <p:nvSpPr>
          <p:cNvPr id="147464" name="Text Box 8"/>
          <p:cNvSpPr txBox="1">
            <a:spLocks noChangeArrowheads="1"/>
          </p:cNvSpPr>
          <p:nvPr/>
        </p:nvSpPr>
        <p:spPr bwMode="auto">
          <a:xfrm>
            <a:off x="4283968" y="1196752"/>
            <a:ext cx="374560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2800" dirty="0" smtClean="0">
                <a:solidFill>
                  <a:schemeClr val="tx1">
                    <a:lumMod val="75000"/>
                    <a:lumOff val="25000"/>
                  </a:schemeClr>
                </a:solidFill>
                <a:latin typeface="+mn-lt"/>
              </a:rPr>
              <a:t>opačné </a:t>
            </a:r>
            <a:r>
              <a:rPr lang="cs-CZ" sz="2800" dirty="0">
                <a:solidFill>
                  <a:schemeClr val="tx1">
                    <a:lumMod val="75000"/>
                    <a:lumOff val="25000"/>
                  </a:schemeClr>
                </a:solidFill>
                <a:latin typeface="+mn-lt"/>
              </a:rPr>
              <a:t>póly magnetu se vzájemně přitahují, souhlasné se odpuzují</a:t>
            </a:r>
            <a:endParaRPr lang="en-GB" sz="2800" dirty="0">
              <a:solidFill>
                <a:schemeClr val="tx1">
                  <a:lumMod val="75000"/>
                  <a:lumOff val="25000"/>
                </a:schemeClr>
              </a:solidFill>
              <a:latin typeface="+mn-lt"/>
            </a:endParaRPr>
          </a:p>
        </p:txBody>
      </p:sp>
      <p:pic>
        <p:nvPicPr>
          <p:cNvPr id="6" name="Picture 5" descr="E:\VaV\Publikace_nase\Rozdelane\logo_cz_noblTrans.png"/>
          <p:cNvPicPr>
            <a:picLocks noChangeAspect="1" noChangeArrowheads="1"/>
          </p:cNvPicPr>
          <p:nvPr/>
        </p:nvPicPr>
        <p:blipFill>
          <a:blip r:embed="rId6"/>
          <a:srcRect l="12354" t="15231" r="5350" b="14978"/>
          <a:stretch>
            <a:fillRect/>
          </a:stretch>
        </p:blipFill>
        <p:spPr bwMode="auto">
          <a:xfrm>
            <a:off x="7668344" y="6316074"/>
            <a:ext cx="1472762" cy="564388"/>
          </a:xfrm>
          <a:prstGeom prst="rect">
            <a:avLst/>
          </a:prstGeom>
          <a:noFill/>
          <a:ln w="9525">
            <a:noFill/>
            <a:miter lim="800000"/>
            <a:headEnd/>
            <a:tailEnd/>
          </a:ln>
        </p:spPr>
      </p:pic>
      <p:sp>
        <p:nvSpPr>
          <p:cNvPr id="2" name="Nadpis 1"/>
          <p:cNvSpPr>
            <a:spLocks noGrp="1"/>
          </p:cNvSpPr>
          <p:nvPr>
            <p:ph type="title"/>
          </p:nvPr>
        </p:nvSpPr>
        <p:spPr>
          <a:xfrm>
            <a:off x="457200" y="-27384"/>
            <a:ext cx="8229600" cy="1143000"/>
          </a:xfrm>
        </p:spPr>
        <p:txBody>
          <a:bodyPr/>
          <a:lstStyle/>
          <a:p>
            <a:pPr algn="l"/>
            <a:r>
              <a:rPr lang="cs-CZ" dirty="0" smtClean="0"/>
              <a:t>magnetická interakce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7464"/>
                                        </p:tgtEl>
                                        <p:attrNameLst>
                                          <p:attrName>style.visibility</p:attrName>
                                        </p:attrNameLst>
                                      </p:cBhvr>
                                      <p:to>
                                        <p:strVal val="visible"/>
                                      </p:to>
                                    </p:set>
                                    <p:anim calcmode="lin" valueType="num">
                                      <p:cBhvr>
                                        <p:cTn id="7" dur="2000" fill="hold"/>
                                        <p:tgtEl>
                                          <p:spTgt spid="147464"/>
                                        </p:tgtEl>
                                        <p:attrNameLst>
                                          <p:attrName>ppt_w</p:attrName>
                                        </p:attrNameLst>
                                      </p:cBhvr>
                                      <p:tavLst>
                                        <p:tav tm="0">
                                          <p:val>
                                            <p:fltVal val="0"/>
                                          </p:val>
                                        </p:tav>
                                        <p:tav tm="100000">
                                          <p:val>
                                            <p:strVal val="#ppt_w"/>
                                          </p:val>
                                        </p:tav>
                                      </p:tavLst>
                                    </p:anim>
                                    <p:anim calcmode="lin" valueType="num">
                                      <p:cBhvr>
                                        <p:cTn id="8" dur="2000" fill="hold"/>
                                        <p:tgtEl>
                                          <p:spTgt spid="147464"/>
                                        </p:tgtEl>
                                        <p:attrNameLst>
                                          <p:attrName>ppt_h</p:attrName>
                                        </p:attrNameLst>
                                      </p:cBhvr>
                                      <p:tavLst>
                                        <p:tav tm="0">
                                          <p:val>
                                            <p:fltVal val="0"/>
                                          </p:val>
                                        </p:tav>
                                        <p:tav tm="100000">
                                          <p:val>
                                            <p:strVal val="#ppt_h"/>
                                          </p:val>
                                        </p:tav>
                                      </p:tavLst>
                                    </p:anim>
                                    <p:animEffect transition="in" filter="fade">
                                      <p:cBhvr>
                                        <p:cTn id="9" dur="2000"/>
                                        <p:tgtEl>
                                          <p:spTgt spid="14746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7462"/>
                                        </p:tgtEl>
                                        <p:attrNameLst>
                                          <p:attrName>style.visibility</p:attrName>
                                        </p:attrNameLst>
                                      </p:cBhvr>
                                      <p:to>
                                        <p:strVal val="visible"/>
                                      </p:to>
                                    </p:set>
                                    <p:animEffect transition="in" filter="dissolve">
                                      <p:cBhvr>
                                        <p:cTn id="14" dur="500"/>
                                        <p:tgtEl>
                                          <p:spTgt spid="14746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676"/>
                                        </p:tgtEl>
                                        <p:attrNameLst>
                                          <p:attrName>style.visibility</p:attrName>
                                        </p:attrNameLst>
                                      </p:cBhvr>
                                      <p:to>
                                        <p:strVal val="visible"/>
                                      </p:to>
                                    </p:set>
                                    <p:animEffect transition="in" filter="fade">
                                      <p:cBhvr>
                                        <p:cTn id="19"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14746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004888"/>
            <a:ext cx="70008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E:\VaV\Publikace_nase\Rozdelane\logo_cz_noblTrans.png"/>
          <p:cNvPicPr>
            <a:picLocks noChangeAspect="1" noChangeArrowheads="1"/>
          </p:cNvPicPr>
          <p:nvPr/>
        </p:nvPicPr>
        <p:blipFill>
          <a:blip r:embed="rId3"/>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990600"/>
            <a:ext cx="696277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3429000"/>
            <a:ext cx="3238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E:\VaV\Publikace_nase\Rozdelane\logo_cz_noblTrans.png"/>
          <p:cNvPicPr>
            <a:picLocks noChangeAspect="1" noChangeArrowheads="1"/>
          </p:cNvPicPr>
          <p:nvPr/>
        </p:nvPicPr>
        <p:blipFill>
          <a:blip r:embed="rId4"/>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8" name="Text Box 2"/>
          <p:cNvSpPr txBox="1">
            <a:spLocks noChangeArrowheads="1"/>
          </p:cNvSpPr>
          <p:nvPr/>
        </p:nvSpPr>
        <p:spPr bwMode="auto">
          <a:xfrm>
            <a:off x="2422525" y="76200"/>
            <a:ext cx="39020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4400">
                <a:solidFill>
                  <a:srgbClr val="FFCC00"/>
                </a:solidFill>
              </a:rPr>
              <a:t>Epilog - prolog</a:t>
            </a:r>
          </a:p>
        </p:txBody>
      </p:sp>
      <p:graphicFrame>
        <p:nvGraphicFramePr>
          <p:cNvPr id="86020" name="Object 4"/>
          <p:cNvGraphicFramePr>
            <a:graphicFrameLocks noChangeAspect="1"/>
          </p:cNvGraphicFramePr>
          <p:nvPr/>
        </p:nvGraphicFramePr>
        <p:xfrm>
          <a:off x="850900" y="2028825"/>
          <a:ext cx="2543175" cy="903288"/>
        </p:xfrm>
        <a:graphic>
          <a:graphicData uri="http://schemas.openxmlformats.org/presentationml/2006/ole">
            <mc:AlternateContent xmlns:mc="http://schemas.openxmlformats.org/markup-compatibility/2006">
              <mc:Choice xmlns:v="urn:schemas-microsoft-com:vml" Requires="v">
                <p:oleObj spid="_x0000_s22989" name="Equation" r:id="rId3" imgW="1066680" imgH="380880" progId="Equation.DSMT4">
                  <p:embed/>
                </p:oleObj>
              </mc:Choice>
              <mc:Fallback>
                <p:oleObj name="Equation" r:id="rId3" imgW="1066680" imgH="38088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2028825"/>
                        <a:ext cx="25431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CC00"/>
                            </a:solidFill>
                            <a:miter lim="800000"/>
                            <a:headEnd/>
                            <a:tailEnd/>
                          </a14:hiddenLine>
                        </a:ext>
                      </a:extLst>
                    </p:spPr>
                  </p:pic>
                </p:oleObj>
              </mc:Fallback>
            </mc:AlternateContent>
          </a:graphicData>
        </a:graphic>
      </p:graphicFrame>
      <p:graphicFrame>
        <p:nvGraphicFramePr>
          <p:cNvPr id="86021" name="Object 5"/>
          <p:cNvGraphicFramePr>
            <a:graphicFrameLocks noChangeAspect="1"/>
          </p:cNvGraphicFramePr>
          <p:nvPr/>
        </p:nvGraphicFramePr>
        <p:xfrm>
          <a:off x="793750" y="3200400"/>
          <a:ext cx="1479550" cy="750888"/>
        </p:xfrm>
        <a:graphic>
          <a:graphicData uri="http://schemas.openxmlformats.org/presentationml/2006/ole">
            <mc:AlternateContent xmlns:mc="http://schemas.openxmlformats.org/markup-compatibility/2006">
              <mc:Choice xmlns:v="urn:schemas-microsoft-com:vml" Requires="v">
                <p:oleObj spid="_x0000_s22990" name="Equation" r:id="rId5" imgW="622080" imgH="317160" progId="Equation.DSMT4">
                  <p:embed/>
                </p:oleObj>
              </mc:Choice>
              <mc:Fallback>
                <p:oleObj name="Equation" r:id="rId5" imgW="622080" imgH="31716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750" y="3200400"/>
                        <a:ext cx="14795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86023" name="Object 7"/>
          <p:cNvGraphicFramePr>
            <a:graphicFrameLocks noChangeAspect="1"/>
          </p:cNvGraphicFramePr>
          <p:nvPr/>
        </p:nvGraphicFramePr>
        <p:xfrm>
          <a:off x="762000" y="5786438"/>
          <a:ext cx="1789113" cy="752475"/>
        </p:xfrm>
        <a:graphic>
          <a:graphicData uri="http://schemas.openxmlformats.org/presentationml/2006/ole">
            <mc:AlternateContent xmlns:mc="http://schemas.openxmlformats.org/markup-compatibility/2006">
              <mc:Choice xmlns:v="urn:schemas-microsoft-com:vml" Requires="v">
                <p:oleObj spid="_x0000_s22991" name="Equation" r:id="rId7" imgW="749160" imgH="317160" progId="Equation.DSMT4">
                  <p:embed/>
                </p:oleObj>
              </mc:Choice>
              <mc:Fallback>
                <p:oleObj name="Equation" r:id="rId7" imgW="749160" imgH="317160"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5786438"/>
                        <a:ext cx="17891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86024" name="Object 8"/>
          <p:cNvGraphicFramePr>
            <a:graphicFrameLocks noChangeAspect="1"/>
          </p:cNvGraphicFramePr>
          <p:nvPr/>
        </p:nvGraphicFramePr>
        <p:xfrm>
          <a:off x="798513" y="4719638"/>
          <a:ext cx="2305050" cy="752475"/>
        </p:xfrm>
        <a:graphic>
          <a:graphicData uri="http://schemas.openxmlformats.org/presentationml/2006/ole">
            <mc:AlternateContent xmlns:mc="http://schemas.openxmlformats.org/markup-compatibility/2006">
              <mc:Choice xmlns:v="urn:schemas-microsoft-com:vml" Requires="v">
                <p:oleObj spid="_x0000_s22992" name="Equation" r:id="rId9" imgW="965160" imgH="317160" progId="Equation.DSMT4">
                  <p:embed/>
                </p:oleObj>
              </mc:Choice>
              <mc:Fallback>
                <p:oleObj name="Equation" r:id="rId9" imgW="965160" imgH="317160"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8513" y="4719638"/>
                        <a:ext cx="23050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CC00"/>
                            </a:solidFill>
                            <a:miter lim="800000"/>
                            <a:headEnd/>
                            <a:tailEnd/>
                          </a14:hiddenLine>
                        </a:ext>
                      </a:extLst>
                    </p:spPr>
                  </p:pic>
                </p:oleObj>
              </mc:Fallback>
            </mc:AlternateContent>
          </a:graphicData>
        </a:graphic>
      </p:graphicFrame>
      <p:sp>
        <p:nvSpPr>
          <p:cNvPr id="86025" name="Text Box 9"/>
          <p:cNvSpPr txBox="1">
            <a:spLocks noChangeArrowheads="1"/>
          </p:cNvSpPr>
          <p:nvPr/>
        </p:nvSpPr>
        <p:spPr bwMode="auto">
          <a:xfrm>
            <a:off x="25400" y="1503363"/>
            <a:ext cx="18732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00CCFF"/>
                </a:solidFill>
              </a:rPr>
              <a:t>elektrické</a:t>
            </a:r>
          </a:p>
        </p:txBody>
      </p:sp>
      <p:sp>
        <p:nvSpPr>
          <p:cNvPr id="86026" name="Text Box 10"/>
          <p:cNvSpPr txBox="1">
            <a:spLocks noChangeArrowheads="1"/>
          </p:cNvSpPr>
          <p:nvPr/>
        </p:nvSpPr>
        <p:spPr bwMode="auto">
          <a:xfrm>
            <a:off x="76200" y="4103688"/>
            <a:ext cx="21574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FF5050"/>
                </a:solidFill>
              </a:rPr>
              <a:t>magnetické </a:t>
            </a:r>
            <a:endParaRPr lang="cs-CZ" sz="2800">
              <a:solidFill>
                <a:srgbClr val="00CCFF"/>
              </a:solidFill>
            </a:endParaRPr>
          </a:p>
        </p:txBody>
      </p:sp>
      <p:sp>
        <p:nvSpPr>
          <p:cNvPr id="86027" name="Line 11"/>
          <p:cNvSpPr>
            <a:spLocks noChangeShapeType="1"/>
          </p:cNvSpPr>
          <p:nvPr/>
        </p:nvSpPr>
        <p:spPr bwMode="auto">
          <a:xfrm flipH="1">
            <a:off x="4343400" y="1066800"/>
            <a:ext cx="0" cy="5334000"/>
          </a:xfrm>
          <a:prstGeom prst="line">
            <a:avLst/>
          </a:prstGeom>
          <a:noFill/>
          <a:ln w="76200">
            <a:solidFill>
              <a:srgbClr val="0099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6028" name="Text Box 12"/>
          <p:cNvSpPr txBox="1">
            <a:spLocks noChangeArrowheads="1"/>
          </p:cNvSpPr>
          <p:nvPr/>
        </p:nvSpPr>
        <p:spPr bwMode="auto">
          <a:xfrm>
            <a:off x="4724400" y="1503363"/>
            <a:ext cx="3257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00CCFF"/>
                </a:solidFill>
              </a:rPr>
              <a:t>elektr</a:t>
            </a:r>
            <a:r>
              <a:rPr lang="cs-CZ" sz="2800">
                <a:solidFill>
                  <a:srgbClr val="FFFF00"/>
                </a:solidFill>
              </a:rPr>
              <a:t>o</a:t>
            </a:r>
            <a:r>
              <a:rPr lang="cs-CZ" sz="2800">
                <a:solidFill>
                  <a:srgbClr val="FF5050"/>
                </a:solidFill>
              </a:rPr>
              <a:t>magnetické</a:t>
            </a:r>
            <a:endParaRPr lang="cs-CZ" sz="2800">
              <a:solidFill>
                <a:srgbClr val="FFFF00"/>
              </a:solidFill>
            </a:endParaRPr>
          </a:p>
        </p:txBody>
      </p:sp>
      <p:graphicFrame>
        <p:nvGraphicFramePr>
          <p:cNvPr id="86030" name="Object 14"/>
          <p:cNvGraphicFramePr>
            <a:graphicFrameLocks noChangeAspect="1"/>
          </p:cNvGraphicFramePr>
          <p:nvPr/>
        </p:nvGraphicFramePr>
        <p:xfrm>
          <a:off x="5384800" y="2028825"/>
          <a:ext cx="2543175" cy="903288"/>
        </p:xfrm>
        <a:graphic>
          <a:graphicData uri="http://schemas.openxmlformats.org/presentationml/2006/ole">
            <mc:AlternateContent xmlns:mc="http://schemas.openxmlformats.org/markup-compatibility/2006">
              <mc:Choice xmlns:v="urn:schemas-microsoft-com:vml" Requires="v">
                <p:oleObj spid="_x0000_s22993" name="Equation" r:id="rId11" imgW="1066680" imgH="380880" progId="Equation.DSMT4">
                  <p:embed/>
                </p:oleObj>
              </mc:Choice>
              <mc:Fallback>
                <p:oleObj name="Equation" r:id="rId11" imgW="1066680" imgH="380880" progId="Equation.DSMT4">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4800" y="2028825"/>
                        <a:ext cx="254317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CC00"/>
                            </a:solidFill>
                            <a:miter lim="800000"/>
                            <a:headEnd/>
                            <a:tailEnd/>
                          </a14:hiddenLine>
                        </a:ext>
                      </a:extLst>
                    </p:spPr>
                  </p:pic>
                </p:oleObj>
              </mc:Fallback>
            </mc:AlternateContent>
          </a:graphicData>
        </a:graphic>
      </p:graphicFrame>
      <p:graphicFrame>
        <p:nvGraphicFramePr>
          <p:cNvPr id="86031" name="Object 15"/>
          <p:cNvGraphicFramePr>
            <a:graphicFrameLocks noChangeAspect="1"/>
          </p:cNvGraphicFramePr>
          <p:nvPr/>
        </p:nvGraphicFramePr>
        <p:xfrm>
          <a:off x="5376863" y="3200400"/>
          <a:ext cx="1479550" cy="750888"/>
        </p:xfrm>
        <a:graphic>
          <a:graphicData uri="http://schemas.openxmlformats.org/presentationml/2006/ole">
            <mc:AlternateContent xmlns:mc="http://schemas.openxmlformats.org/markup-compatibility/2006">
              <mc:Choice xmlns:v="urn:schemas-microsoft-com:vml" Requires="v">
                <p:oleObj spid="_x0000_s22994" name="Equation" r:id="rId13" imgW="622080" imgH="317160" progId="Equation.DSMT4">
                  <p:embed/>
                </p:oleObj>
              </mc:Choice>
              <mc:Fallback>
                <p:oleObj name="Equation" r:id="rId13" imgW="622080" imgH="317160" progId="Equation.DSMT4">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76863" y="3200400"/>
                        <a:ext cx="14795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86032" name="Object 16"/>
          <p:cNvGraphicFramePr>
            <a:graphicFrameLocks noChangeAspect="1"/>
          </p:cNvGraphicFramePr>
          <p:nvPr/>
        </p:nvGraphicFramePr>
        <p:xfrm>
          <a:off x="5334000" y="5791200"/>
          <a:ext cx="1785938" cy="752475"/>
        </p:xfrm>
        <a:graphic>
          <a:graphicData uri="http://schemas.openxmlformats.org/presentationml/2006/ole">
            <mc:AlternateContent xmlns:mc="http://schemas.openxmlformats.org/markup-compatibility/2006">
              <mc:Choice xmlns:v="urn:schemas-microsoft-com:vml" Requires="v">
                <p:oleObj spid="_x0000_s22995" name="Equation" r:id="rId15" imgW="749160" imgH="317160" progId="Equation.DSMT4">
                  <p:embed/>
                </p:oleObj>
              </mc:Choice>
              <mc:Fallback>
                <p:oleObj name="Equation" r:id="rId15" imgW="749160" imgH="317160" progId="Equation.DSMT4">
                  <p:embed/>
                  <p:pic>
                    <p:nvPicPr>
                      <p:cNvPr id="0" name="Object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0" y="5791200"/>
                        <a:ext cx="1785938"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pic>
                </p:oleObj>
              </mc:Fallback>
            </mc:AlternateContent>
          </a:graphicData>
        </a:graphic>
      </p:graphicFrame>
      <p:graphicFrame>
        <p:nvGraphicFramePr>
          <p:cNvPr id="86033" name="Object 17"/>
          <p:cNvGraphicFramePr>
            <a:graphicFrameLocks noChangeAspect="1"/>
          </p:cNvGraphicFramePr>
          <p:nvPr/>
        </p:nvGraphicFramePr>
        <p:xfrm>
          <a:off x="5359400" y="4719638"/>
          <a:ext cx="2152650" cy="752475"/>
        </p:xfrm>
        <a:graphic>
          <a:graphicData uri="http://schemas.openxmlformats.org/presentationml/2006/ole">
            <mc:AlternateContent xmlns:mc="http://schemas.openxmlformats.org/markup-compatibility/2006">
              <mc:Choice xmlns:v="urn:schemas-microsoft-com:vml" Requires="v">
                <p:oleObj spid="_x0000_s22996" name="Equation" r:id="rId17" imgW="901440" imgH="317160" progId="Equation.DSMT4">
                  <p:embed/>
                </p:oleObj>
              </mc:Choice>
              <mc:Fallback>
                <p:oleObj name="Equation" r:id="rId17" imgW="901440" imgH="317160" progId="Equation.DSMT4">
                  <p:embed/>
                  <p:pic>
                    <p:nvPicPr>
                      <p:cNvPr id="0" name="Object 1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59400" y="4719638"/>
                        <a:ext cx="21526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CC00"/>
                            </a:solidFill>
                            <a:miter lim="800000"/>
                            <a:headEnd/>
                            <a:tailEnd/>
                          </a14:hiddenLine>
                        </a:ext>
                      </a:extLst>
                    </p:spPr>
                  </p:pic>
                </p:oleObj>
              </mc:Fallback>
            </mc:AlternateContent>
          </a:graphicData>
        </a:graphic>
      </p:graphicFrame>
      <p:sp>
        <p:nvSpPr>
          <p:cNvPr id="86034" name="Oval 18"/>
          <p:cNvSpPr>
            <a:spLocks noChangeArrowheads="1"/>
          </p:cNvSpPr>
          <p:nvPr/>
        </p:nvSpPr>
        <p:spPr bwMode="auto">
          <a:xfrm>
            <a:off x="7467600" y="3136900"/>
            <a:ext cx="762000" cy="685800"/>
          </a:xfrm>
          <a:prstGeom prst="ellipse">
            <a:avLst/>
          </a:prstGeom>
          <a:gradFill rotWithShape="0">
            <a:gsLst>
              <a:gs pos="0">
                <a:srgbClr val="FF5050"/>
              </a:gs>
              <a:gs pos="100000">
                <a:srgbClr val="762525"/>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sp>
        <p:nvSpPr>
          <p:cNvPr id="86035" name="Oval 19"/>
          <p:cNvSpPr>
            <a:spLocks noChangeArrowheads="1"/>
          </p:cNvSpPr>
          <p:nvPr/>
        </p:nvSpPr>
        <p:spPr bwMode="auto">
          <a:xfrm>
            <a:off x="8001000" y="4648200"/>
            <a:ext cx="762000" cy="685800"/>
          </a:xfrm>
          <a:prstGeom prst="ellipse">
            <a:avLst/>
          </a:prstGeom>
          <a:gradFill rotWithShape="0">
            <a:gsLst>
              <a:gs pos="0">
                <a:srgbClr val="00CCFF"/>
              </a:gs>
              <a:gs pos="100000">
                <a:srgbClr val="005E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cs-CZ"/>
          </a:p>
        </p:txBody>
      </p:sp>
      <p:sp>
        <p:nvSpPr>
          <p:cNvPr id="86036" name="Text Box 20"/>
          <p:cNvSpPr txBox="1">
            <a:spLocks noChangeArrowheads="1"/>
          </p:cNvSpPr>
          <p:nvPr/>
        </p:nvSpPr>
        <p:spPr bwMode="auto">
          <a:xfrm>
            <a:off x="6934200" y="3175000"/>
            <a:ext cx="3794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200">
                <a:solidFill>
                  <a:srgbClr val="996633"/>
                </a:solidFill>
              </a:rPr>
              <a:t>+</a:t>
            </a:r>
          </a:p>
        </p:txBody>
      </p:sp>
      <p:sp>
        <p:nvSpPr>
          <p:cNvPr id="86037" name="Text Box 21"/>
          <p:cNvSpPr txBox="1">
            <a:spLocks noChangeArrowheads="1"/>
          </p:cNvSpPr>
          <p:nvPr/>
        </p:nvSpPr>
        <p:spPr bwMode="auto">
          <a:xfrm>
            <a:off x="7556500" y="4711700"/>
            <a:ext cx="3794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3200">
                <a:solidFill>
                  <a:srgbClr val="996633"/>
                </a:solidFill>
              </a:rPr>
              <a:t>+</a:t>
            </a:r>
          </a:p>
        </p:txBody>
      </p:sp>
      <p:sp>
        <p:nvSpPr>
          <p:cNvPr id="86038" name="Text Box 22"/>
          <p:cNvSpPr txBox="1">
            <a:spLocks noChangeArrowheads="1"/>
          </p:cNvSpPr>
          <p:nvPr/>
        </p:nvSpPr>
        <p:spPr bwMode="auto">
          <a:xfrm>
            <a:off x="0" y="969963"/>
            <a:ext cx="2489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FFCC00"/>
                </a:solidFill>
              </a:rPr>
              <a:t>Statická pole:</a:t>
            </a:r>
            <a:endParaRPr lang="cs-CZ" sz="2800">
              <a:solidFill>
                <a:srgbClr val="00CCFF"/>
              </a:solidFill>
            </a:endParaRPr>
          </a:p>
        </p:txBody>
      </p:sp>
      <p:sp>
        <p:nvSpPr>
          <p:cNvPr id="86039" name="Text Box 23"/>
          <p:cNvSpPr txBox="1">
            <a:spLocks noChangeArrowheads="1"/>
          </p:cNvSpPr>
          <p:nvPr/>
        </p:nvSpPr>
        <p:spPr bwMode="auto">
          <a:xfrm>
            <a:off x="4724400" y="969963"/>
            <a:ext cx="28241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r>
              <a:rPr lang="cs-CZ" sz="2800">
                <a:solidFill>
                  <a:srgbClr val="FFCC00"/>
                </a:solidFill>
              </a:rPr>
              <a:t>Dynamické pole:</a:t>
            </a:r>
            <a:endParaRPr lang="cs-CZ" sz="2800">
              <a:solidFill>
                <a:srgbClr val="00CCFF"/>
              </a:solidFill>
            </a:endParaRPr>
          </a:p>
        </p:txBody>
      </p:sp>
      <p:pic>
        <p:nvPicPr>
          <p:cNvPr id="21" name="Picture 5" descr="E:\VaV\Publikace_nase\Rozdelane\logo_cz_noblTrans.png"/>
          <p:cNvPicPr>
            <a:picLocks noChangeAspect="1" noChangeArrowheads="1"/>
          </p:cNvPicPr>
          <p:nvPr/>
        </p:nvPicPr>
        <p:blipFill>
          <a:blip r:embed="rId19"/>
          <a:srcRect l="12354" t="15231" r="5350" b="14978"/>
          <a:stretch>
            <a:fillRect/>
          </a:stretch>
        </p:blipFill>
        <p:spPr bwMode="auto">
          <a:xfrm>
            <a:off x="7668344" y="6316074"/>
            <a:ext cx="1472762" cy="5643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60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60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60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60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60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6023"/>
                                        </p:tgtEl>
                                        <p:attrNameLst>
                                          <p:attrName>style.visibility</p:attrName>
                                        </p:attrNameLst>
                                      </p:cBhvr>
                                      <p:to>
                                        <p:strVal val="visible"/>
                                      </p:to>
                                    </p:set>
                                  </p:childTnLst>
                                </p:cTn>
                              </p:par>
                            </p:childTnLst>
                          </p:cTn>
                        </p:par>
                        <p:par>
                          <p:cTn id="31" fill="hold" nodeType="afterGroup">
                            <p:stCondLst>
                              <p:cond delay="500"/>
                            </p:stCondLst>
                            <p:childTnLst>
                              <p:par>
                                <p:cTn id="32" presetID="4" presetClass="entr" presetSubtype="32" fill="hold" grpId="0" nodeType="afterEffect">
                                  <p:stCondLst>
                                    <p:cond delay="0"/>
                                  </p:stCondLst>
                                  <p:childTnLst>
                                    <p:set>
                                      <p:cBhvr>
                                        <p:cTn id="33" dur="1" fill="hold">
                                          <p:stCondLst>
                                            <p:cond delay="0"/>
                                          </p:stCondLst>
                                        </p:cTn>
                                        <p:tgtEl>
                                          <p:spTgt spid="86027"/>
                                        </p:tgtEl>
                                        <p:attrNameLst>
                                          <p:attrName>style.visibility</p:attrName>
                                        </p:attrNameLst>
                                      </p:cBhvr>
                                      <p:to>
                                        <p:strVal val="visible"/>
                                      </p:to>
                                    </p:set>
                                    <p:animEffect transition="in" filter="box(out)">
                                      <p:cBhvr>
                                        <p:cTn id="34" dur="500"/>
                                        <p:tgtEl>
                                          <p:spTgt spid="8602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603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860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8603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8603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8603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86036"/>
                                        </p:tgtEl>
                                        <p:attrNameLst>
                                          <p:attrName>style.visibility</p:attrName>
                                        </p:attrNameLst>
                                      </p:cBhvr>
                                      <p:to>
                                        <p:strVal val="visible"/>
                                      </p:to>
                                    </p:set>
                                  </p:childTnLst>
                                </p:cTn>
                              </p:par>
                            </p:childTnLst>
                          </p:cTn>
                        </p:par>
                        <p:par>
                          <p:cTn id="59" fill="hold" nodeType="afterGroup">
                            <p:stCondLst>
                              <p:cond delay="500"/>
                            </p:stCondLst>
                            <p:childTnLst>
                              <p:par>
                                <p:cTn id="60" presetID="4" presetClass="entr" presetSubtype="32" fill="hold" grpId="0" nodeType="afterEffect">
                                  <p:stCondLst>
                                    <p:cond delay="0"/>
                                  </p:stCondLst>
                                  <p:childTnLst>
                                    <p:set>
                                      <p:cBhvr>
                                        <p:cTn id="61" dur="1" fill="hold">
                                          <p:stCondLst>
                                            <p:cond delay="0"/>
                                          </p:stCondLst>
                                        </p:cTn>
                                        <p:tgtEl>
                                          <p:spTgt spid="86034"/>
                                        </p:tgtEl>
                                        <p:attrNameLst>
                                          <p:attrName>style.visibility</p:attrName>
                                        </p:attrNameLst>
                                      </p:cBhvr>
                                      <p:to>
                                        <p:strVal val="visible"/>
                                      </p:to>
                                    </p:set>
                                    <p:animEffect transition="in" filter="box(out)">
                                      <p:cBhvr>
                                        <p:cTn id="62" dur="500"/>
                                        <p:tgtEl>
                                          <p:spTgt spid="8603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86037"/>
                                        </p:tgtEl>
                                        <p:attrNameLst>
                                          <p:attrName>style.visibility</p:attrName>
                                        </p:attrNameLst>
                                      </p:cBhvr>
                                      <p:to>
                                        <p:strVal val="visible"/>
                                      </p:to>
                                    </p:set>
                                  </p:childTnLst>
                                </p:cTn>
                              </p:par>
                            </p:childTnLst>
                          </p:cTn>
                        </p:par>
                        <p:par>
                          <p:cTn id="67" fill="hold" nodeType="afterGroup">
                            <p:stCondLst>
                              <p:cond delay="500"/>
                            </p:stCondLst>
                            <p:childTnLst>
                              <p:par>
                                <p:cTn id="68" presetID="4" presetClass="entr" presetSubtype="32" fill="hold" grpId="0" nodeType="afterEffect">
                                  <p:stCondLst>
                                    <p:cond delay="0"/>
                                  </p:stCondLst>
                                  <p:childTnLst>
                                    <p:set>
                                      <p:cBhvr>
                                        <p:cTn id="69" dur="1" fill="hold">
                                          <p:stCondLst>
                                            <p:cond delay="0"/>
                                          </p:stCondLst>
                                        </p:cTn>
                                        <p:tgtEl>
                                          <p:spTgt spid="86035"/>
                                        </p:tgtEl>
                                        <p:attrNameLst>
                                          <p:attrName>style.visibility</p:attrName>
                                        </p:attrNameLst>
                                      </p:cBhvr>
                                      <p:to>
                                        <p:strVal val="visible"/>
                                      </p:to>
                                    </p:set>
                                    <p:animEffect transition="in" filter="box(out)">
                                      <p:cBhvr>
                                        <p:cTn id="70" dur="500"/>
                                        <p:tgtEl>
                                          <p:spTgt spid="8603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iterate type="lt">
                                    <p:tmAbs val="75"/>
                                  </p:iterate>
                                  <p:childTnLst>
                                    <p:set>
                                      <p:cBhvr>
                                        <p:cTn id="74" dur="1" fill="hold">
                                          <p:stCondLst>
                                            <p:cond delay="74"/>
                                          </p:stCondLst>
                                        </p:cTn>
                                        <p:tgtEl>
                                          <p:spTgt spid="86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autoUpdateAnimBg="0"/>
      <p:bldP spid="86026" grpId="0" autoUpdateAnimBg="0"/>
      <p:bldP spid="86027" grpId="0" animBg="1"/>
      <p:bldP spid="86028" grpId="0" autoUpdateAnimBg="0"/>
      <p:bldP spid="86034" grpId="0" animBg="1"/>
      <p:bldP spid="86035" grpId="0" animBg="1"/>
      <p:bldP spid="86036" grpId="0" autoUpdateAnimBg="0"/>
      <p:bldP spid="86037" grpId="0" autoUpdateAnimBg="0"/>
      <p:bldP spid="86038" grpId="0" autoUpdateAnimBg="0"/>
      <p:bldP spid="8603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a:xfrm>
            <a:off x="683568" y="1628800"/>
            <a:ext cx="7770813" cy="1141413"/>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cs-CZ" b="1" dirty="0" smtClean="0">
                <a:solidFill>
                  <a:prstClr val="black">
                    <a:lumMod val="75000"/>
                    <a:lumOff val="25000"/>
                  </a:prstClr>
                </a:solidFill>
              </a:rPr>
              <a:t>pohyb v elektrickém</a:t>
            </a:r>
          </a:p>
          <a:p>
            <a:pPr algn="l"/>
            <a:r>
              <a:rPr lang="cs-CZ" b="1" dirty="0" smtClean="0">
                <a:solidFill>
                  <a:prstClr val="black">
                    <a:lumMod val="75000"/>
                    <a:lumOff val="25000"/>
                  </a:prstClr>
                </a:solidFill>
              </a:rPr>
              <a:t>a magnetickém poli</a:t>
            </a:r>
            <a:endParaRPr lang="en-GB" b="1" dirty="0">
              <a:solidFill>
                <a:prstClr val="black">
                  <a:lumMod val="75000"/>
                  <a:lumOff val="25000"/>
                </a:prstClr>
              </a:solidFill>
            </a:endParaRPr>
          </a:p>
        </p:txBody>
      </p:sp>
      <p:sp>
        <p:nvSpPr>
          <p:cNvPr id="2" name="AutoShape 2"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168275"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3" name="AutoShape 4"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320675"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5" name="AutoShape 6"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473075" y="1222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7" name="AutoShape 8"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625475" y="2746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8" name="AutoShape 10"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777875" y="4270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9" name="AutoShape 12" descr="data:image/jpeg;base64,/9j/4AAQSkZJRgABAQAAAQABAAD/2wCEAAkGBhQSERUUExQUFRUWGBgZFhcXFhcYHhoeGhcXGR8bHxcaHCYeHBokHRcYHy8gIygpLSwtGB8xNTAqNScrLikBCQoKDgwOGg8PGiolHyQuLC4sLCwwLCwsKiwqLyksKTQtMCosLCosLCwsLCwqLCwtLCksLSwuLS0sLCwsLyksLP/AABEIAMIBAwMBIgACEQEDEQH/xAAcAAACAgMBAQAAAAAAAAAAAAAABQQGAQIDBwj/xABUEAACAQIDBAQICQgHBgQHAAABAgMABAURIRIxQVEGE2FxByIyQlKBkaEUIzNTYnKCkrEVJENzorLBwhY0Y5Oz0fBEg4TD0uElNXSjFzZFRlVk8f/EABoBAAIDAQEAAAAAAAAAAAAAAAIDAAEEBQb/xABBEQABAgIGBwYDBgQGAwAAAAABAAIDEQQSITFBURNhcYGRscEiMqHR4fAzQlIFFCNigvFyssLSFSRTkqLiNEOT/9oADAMBAAIRAxEAPwDzz4rEx5sV6B3JP/k/4/hVrm2aNijqVZTkQdCDTO6wpWUzWpZkXV0PykXacvKTk49eRpnbYlHfKIrpgk4GUVwfO5JJ/Bv9HE12itba3LFvpqwwsXOY7QCbJlmIxZ6asMJhR+jnSYIpt7kdZbPoRvKfSX8cvWO2P0k6NG2IZT1kD6xyDcRyOXH8fwX4nhklvIY5VKsPeOYPEdtNujnSURAwTr1ls/lKddnPzl5Hj/3qOYWHTQbQbxnrGvmrcwwzp6PaDaRg7WNfPHNV2invSPo4bciSNust5NY5Br9k8m/H2gIq1Q4jYjazblshRWxWh7DYiiiijTEy6P4gIZ0dtU1WQc0YbLD2E1yxfDjBNJEddhiAeY3g+sEH11Dp5jHx1tBceco6iTvQZofWhy+xSXdmIDnZ1HVZ3diKHZ2dR18Eiqbg04SeMt5O1st9VvFb9kmoVZppExJOcKwIXS6gKOyHerFT3g5Vypnj4zlEnzqJJ62UbX7YallUwzaCqY6s0FPb3XDrc+jNOvtEbfxqL0Zu+qvLd/RlQnu2hn7qlEZ4YPo3JH3oh/00kVsjmOFIY2sxzDm7xSqPYHD8x5zVu8K9rsYpP9MRuPtRrn7waR4nHndFOTLH90Kn8KunhJt+uu7CUbriGL3Of4MKp+FjrsQi/tLhP2pR/nWWhPP3ZhODZcLOie/4vvFTvCVNtYrdnlKV+6Av8tVmnPTSbaxG8bncTf4jUmrZRhVgsGockRvRRRRT1SKzWKn4FhLXVxFAm+RwufIcW7gMye6hc4NBcbgovVPB7CuHYTNfSDxpRtKDxVSVjX7UhJ7gK8kv715pHlkYs7kszHiTXo/hjxpV6mwh0jiVWYDh4uzGp7VTX7deYVyvsyGXh1KeLYhnsb8o4Jjz8uSKkWNk80ixxqXdyFVRvJNcVUkgDUmrRdsMOiaFSDeSrlOw/QIw+RU/OMPlDwHiDzq6UR5bINvN3mdQ9EAXHF71LaI2luwcnL4VOu6Rgc+rQ/MoePnsNrcFquGg1iiYwMEuJzKhRRRRRqkUUUVFFIs714nDxsVYbiP9ajspubaO81iCx3HGLcknbH6L/Q3HhypBWQaW5k7RYUp8OsawsOfnmPYVmscXSVBa32YC6Ry5ePCd2Rz1Kcwd34KcawSS2fZfIg6o66q68CpqbHfpdAJcHYlAyS458lly1I+nvHHMbpNrfGDO0vULQnUZamPPdJG24qd+mh9ueUVobuyNrereo5G/GK0JxLBrLc9beo5G+P0d6SdSDFKvWW8mjodcvpLyPH/vWvSLo71GzLE3WW8mscg/dbkw9+XeK4Y5gLW5VgwkhfWOVdzD+DDiK79HekXUbUUq9ZbyaSRn95eTf65VZFumg2zvGfk4ehVltv3ij2zvGfk4eh1KZLQhFfQq2YzHAjgeR49xrhVmxPChbZSIeus5txH4E+bIuuR7+0UkvrLqyCDtIwzRvSH8GG4jga0Q4oeJj36haYUZsQTGPuWojEKJT3o58Yk9t86m1H+sizce1dtfXSKpOHXphlSRd6MGHqOeVXFaXNIF+G0XIozC9hAvw2i0eKjUU16S2QiuXC+QxDx/Ucba+45eqlVExwc0OGKJjw9ocMU0vPGtYG4q0kZ9REg/xG9lK6a2njWky+g8UnqO1Gf3lpVQsxGv16oYdkxkedvVPbfXDZey4iPtjkH8KRinlj/5dc/roPwlpFQwr37egQQe88fm6BenXp63DMMuPmBcIfsRsV98Xvqm9CEzxKzH/wCxD7pFNWfArza6P3iZZtDKpHYJCqk+xnHrqu+D4Z4pZ/r4/wB4VzYILIUdv0l3jN39S0SNets8Eu6QSbV3cNzmlPtdjS+u9+2crnm7H3muFdVgk0BQooooo1FkV6/4L8Ijsrea7nHjiIM39nGRthf1ki7J7FeP0jXnXR2xTJ7mZdqGDLxTulkOexF3Egs3JEbiRVv6Z4m8GGQQO2c94xubg7jkW2gCOGbZDL+yyrkfaM44bRm/MQDsvPhzGtMZZaqDi+JvcTyTSHN5GLH1ncOwbh3VEFFWHo9hsaRm8uVDQodmKI/p5d4T9WujOeWS72rpOc2E2wagOQCC9SLBBh8K3Lj86lXO1Q5fFKf9oYekf0YP1+C51eRySSSSTqSdcyeOdSMTxKS4leWVtp3ObH+AG4ADIADQAAVFqQ2Edp15v8hqHqoUUUUU1UiiiiooiiiiooiiiiooinFhi6lBDcAvF5pHlxE8UJ4c0Oh7DrSeihcwOEigewPEirRBO1oOrkAuLObUEbm+kp8yQcRoefOoGOYF1QWWJust38iQcD6DDzXHvrhheMGLNGUSQv5cbbj2g+a44MPwpxbS/BlMkX5xZy+LLG29fouB5Ljg40OWnKshD4bpi88HeTufLC4PhPrC88HeTvA8oHR7pD1G1HIvWW8mkkZ/eXkw/h3ETsQwtYAPG6yzmOccoGZjbnlwYbiPOA5gZQcawNUUTwMXt3OQPnIfQccDyPGjo/j3U7UUq9ZbyaSJ/MvJhUc2t+LC3jOXJw9Co5tb8aD+oZy5OHjccJLLyzaJyrZdhGoIOoYHiCNQaj1bcRwTJUjDB43zNpNzz1MLHgSd2e5uwnKqOhBIIII0IPCtEKKIgmFqgxhFbMe/eIwNidYn8bZ28vGMtA/q8dP2WI+zSOnmCfGW11Dx2FmXvibI/sO3spHVQrKzcjzt9FUGyszI+Bt6y3JrgQzFwnpQOfuFZP5D7aVmmnRoZz5elHMvthk/jlSqib3yNh5+SJtkRw2HmOieWA/8Puf1sH/NpHT20OWHT/SnhHsWU0jFDC7z9vQIYPef/F0C9D8G9oJLS9hPlXEMgQczCgb27Ui1XfB6f/FLP9fH72pz0PxH4NfYep3bPj/8QT/KY6gYVZ/BccijOgivUX1CYAH2ZGubaHxh9TZjxbyAT4RLmhxzPCdirN4PjH+s34muNT8fh2LqdfRlkHsdhUCuswzaCrRUixsnmkSONSzuwVVHEk5AVHqyYZ+aWjXJ0mn24rfmqeTNKPUeqU/Sk4rQxH1RZebBt92nUrCZ2Vgt1e22HwkNbwsdtxukbQzTdx2Qi/RVOJNJ+nOO/C76WUeQDsRfUTxV9uW19o076Hxm2w2+vdzFRbQntkI2yO5SPYapMELOyqoLMxAUDUkk5AAcyaxQGgxnOwZ2d57Tjy4FEbkx6O4J8JlIZurijUvPKd0aDecuLHRVXixArbpHjfwiQBF6uCJdiCL0EBz15uxzZm4knspj0kmFrELCIglSGu3Xz5Rn8WDxjizKjmxY8qq9aYf4h0pu+XZnv5bShNliKKKK0KkUUV2tLR5XVI1Z3Y5Kqgkk8gBvqiZWlRchVj6PdC3uEM8rrbWinx55Nx+ii75H7B7asWDdCY7Zsp4/hl4BtCzjYbEXHauZvJUDfs55czka449j0TSBrhxfzr4scEW0lpDwCjZyaXLQZJkDxZq5r6W6IakHj5A2fqMhlWRhsr1ouN4TH4iYZLcKugmkndGf6RVRsjXgOGVZpjBa9IHUNH1kKEeLGjRwqo4ARAjZHZlRWEugztiD/wCzuliK32FT5uiTsC9s6XKD5vRx3xHxvZnSOSMqSCCCN4IyPsrMM7IQykqRuIJBHrFPE6VmQBbuJLhfSbxZB3SLr7c67X4rPzDgfI+CwfjQ/wAw4HyP/FV+irD+Q7ef+qzhW+ZnyQ9yyeS3upTiGFSwNsyxsh+kN/cdxHdRMitcZY5GwpjI7HmrccjYVEqbhmKPA+0mRBGTKwzV14qy8RUKimEBwkUxzQ4SNytdnOIw09sNuBhlc2znPZB5+knovvHHtX41gyqontyXt3OWvlRt6D9vI8aXWF+8LiSNtlh7+YI3EHcQaslhdjJ5rdAVI/OrQ6grxZOaceaHsrE5roTqw/fUdeR3FYHtfAdXb++o68nbjmluAY4sYaGcF7eTy14qeDryYe+p3SjBDs9aCHyALON0qHRZfrblcc9k+dS7G8HVAs0JL28h8VjvQ8Y35MPeNan9Eukax/EXGsDE5E+YWGR+wwJBHbnVPs/Ghbxnnv8AeAQxBL/MQd4zz3557QEv6JzBbuIN5Lkxt3SKU/mpXPCUZlO9SQe8HKmmOYW1ndbIOYUh425rnmp92XeDR0thC3k2W5m2x3OA/wDNT2PDnhzbnDl+60Q3tfED23ObyP8A2WvRX+tR9z/4b0ppv0YHxzN6EM7f+04/EilNGPiHYOqa34rtg/qTuXxcNQfOXDt6kjVfxc0sw60MsqRje7Bfacs/Vvpp0j8RLaDjHEGb60p6w/slR6q54MOqiluDvA6qL68gIJH1U2j3laWx0oZcLyTLebOiSxxEIuF5JlvMh0XDFcR2rl5E0Af4vsCZBPcoqz+EKTK+gvU8m4jgnH1lADDvzQH11R6ub/nWCA75LCXI/qp+PcHAFJjsEN8N2HdOx13iBxWyG2q2qMOiXeES12MTustzSmQd0oEg9z1XKtfTIdbDZXY/SwCKT9Zbnqzn2lOrNVSn0UzgtBvFh2iw+IVuvU/A8Ja5njhUgF2yLHcoGrOfoqoLHsBqR0mxVZ5yYwRDGBFAp4Rpouf0jq5+k7VNwb4ixubjz5SLWI8gw25j9wKn+9NL+jOG/CLyCHg8iA92evuzoS8VnRHXNHqfLir1K59O4fgmE4fabmfank78tPfIw+zSLo+Pgds183yrForMH0svjJu6MEAH02Ho1ZPCpbvd4zFaxb1SKIcl2s5CT2APmewVTul+KpLPsQ/1eBRDAOaLn45+k7FnJ+l2Vz6CDEgMafnm92xxnLfdsBROsKRsaxRRXaS0VmgV6B0c8HKRxC7xV/g9vvSMnKSXjkF8oA8gNojkNaz0ikw6O2s87ALSTkBirAJVd6L9DZ75j1YCRKfjJnzCL2c2fki5k1fLi4s8IQxxswlIycoV+EydhfVbSM8tZCMtFIzrtL0iu75Oqw2JbGxjBHXtlHkvEhvN7djM821quHGMPw7+rKL25G+eUfFqeaJxPb+1XGfEi0l0nj9Df6zcNluoTtTJBtylx4Rd3sOcpjw7DwdrZOaBvpEMduZz6Uh14cqjt0vssPBXDYetl3G6mGZ+wumQ9ncaqWOdJLi8fbnlZzwG5V+qo0FK63MoJePxjZ9IsbvN7t9mpDWyTq56ZXrsWa6nzOpykZR6lUgAdwopLRW0QIQsDRwCGZRRRRTlSKb2HSaaJdgkSRfNSjbX1A7vVlSiihcxrxJwmgfDa8ScJqw7FncbibSQ8DnJEfX5aevMVBxLo9NANpl2ozukQh0P2hp6jlS9EJOQBJ5DWpmHYvNbk9W7JnvXeD2FTofWKVUezuGeo+d/GaTo3s7jp6j538ZqBUizvHidXjYqynMEf691OPh9rcfLR/B5D+khGaHtaEnT7J9VR73o1IimSMrPF85EdoD6y+Uh7xU0rT2XiW2477lemaezEEp53Hfcdl+pOsPvUdXkjQFGH53ajcR89Fyy35eaezcgxrCOoYFW24pBtRSDzl7eTDcRwNRLO7eJ1kjYqynMEVb7KSK5hcZBY2OcqD9A+4Txj5knIMvDPllSHAwHVh3T7/bO7JZXh1GfXFrTf7zGBxuNskvw0G+tzAdZoFLQNxZdNqM+4ionSoZvC3F7eEnvC7B/crGGl7K+TrPFKOA/LZbQkHiCpzB7qZ+EJc5IWyy8RkOW7aSV9r3nP10INWO0N7pmRvv6FC01KS0N7rgSN9p4yB4pVhQ2La5k5qkK97vtH9mM+2ufR3DxLMNvSKMGSU8kXUjvOijtNd8SQx29vAB4z5zOBvzfxUGXPYXP7dSrq0aKMWcSl5nKtcbOpzz8WIcwuebdp7KYX2GV7jwAsn7zCaX2GRtcTuAsJ6jWQlc7yXlySBm8rnIcs+HYAPYBXTHLpc1hiOcUOYDemx8uT1kADsUVIupltUaKMhpnGzNIuoUcYkPH6Tcdw0zzRGmsFaRwF3n5J0NtYggdkXefQLFWboDjCQ3JjmP5vco0E3Yr6Bvstkc+GtVmsijiwxFYWHFagZK92ODvleYRL8sr9da/SkjGqr+ti1Haq1RCNavtvcNiNtHLExGI2KgjLypokOasOckfLeRzpf0qsFuYhiUC5LI2zdRgaRTHeR/ZyeUDwJI5Vgo8UseWvvJkdTvJwtGuYvREKJ0hOxZYfEOMUsx75J3TP7sKD1Uz8EdvniIfLPqopZPXs7A970u6Rrt2WHyjXKOWBuxopncD7kymrL4EYc7ic5blhX1NcR5+4UulOq0GJ+ocXEFW3vBbdIbvq7jFr3zjK1nAfpMNmRgeaxIR/vBXmhq6eEK42UtofS626fta5lZlz7REsftqmyRFcswRmMxmCNOfdWmgsqwgd25tg5T3oXG1aVKw3DZLiRYoUaSRjkqqMyf8h2nQUy6MdEZr1jsZJEmssz6JGO08W5KNT769Bnt7bDoCm29vE48dgB8LuhyC/wCzwHkcieOR31SKa2GdGy12WW2XLkLVA2dqgdH8GispNiCJcQxEcBrb2p5s+53HPMAHcQRrxxrELeGUzX835SvPmlOUEX0SdxAPmgZcxxqvYx04d4+otkW1tvm497dryb2Pu76rNIhUN73aSMZE8ZZTHdGpu9xRF2ATvpD0xuLzSV8ox5MSDZjXlko395zNI6KK6cOGyG2qwSCXOaKKKKNRFFFFRRFFN/6Qc7e1P+6y/dIrH5Zj42lue4zj8JaXWd9PJJrvHy+I9EpopuMUt+NmvqmlH4k0G9tDvtpB9W4/6ozVV3fSfDzU0jvoPh5pUrkHMEg8xUtcWl3FtscnAf8AfBqWJbI747le6SNv+WKNmxPnXS/Zib+YVReDe08EJiA95p4T5TUb4dG3lwr3ozIfftL7qk2VzGjbcM80D8yMx62Q5kfZoWzsz+nnHfbqfwlrtHgUDeTcsf8Ahpf5c6AuZKRnwPUJbnwyJGtwPUEJl1cdz8qkbOf01syhj2tbts7X2QDUSTAri0broT1ir5yg5gHeJImG0oI3gjLtoToYW8iYHvguR/yjTvDejGJQ6wzrkODGQD7siDSsb4rIYk14lk6YHpy1LC+MyEJNeJfS6YHpy1LhiNkl/addAMpIR4ybyF4pzKjUoeWa8BTDGLIXVvZMdA2TSNyUIWkb9g0XFrcxMJDAqTtp1lsxybcSHiyIOfPTWosikQh1VNZGdlXUKBkMmTghzIyOhFZQSZFpsBJFs5TEjundin0L7MjUxgiwngNa4ytBlMEGdt07jfgQucNq5ke62Qsz+NEH0S3iy2VlcncdkAIu85Z5HSltniCJKsVtm+2cpp2HjOufjgZ+RHlmSd5yzJG6md063SBp7lBqT1KukQzBy2mJ2mLHLPPZ3HTIUsuoEClEuLOFD5QjMzsw+k/Vkkdmg7K0w7bHdZCXiZcOaS1siWRBaLJSMhKzaZYWSxvtVYfect2ela05/JdqN94D9SCQ/vbNY6uyXz7mTuSOMe0sx91dHSjAHgV0tMMAeB6gJRUqzw2SXMoug8pjkqr3udB6zUz8qwp8lbJn6UzGU/d8VPapqHe4pJLltsSBuXQKO5Bko9Qq5vNwlt9PNFWe64S2+Q81Osr5bORZIXLzoc1dc1RT7mf3D6wq74ZiYu2a5tkDTFNm9w8+TPH5zwjn52yNVOoz87zCrrhELpBG+HLG9xs5yyZq06NrmscT+SuW50DMc943VipkFpAd810zdsOrZaDaE2GJX2p7F0IZ7eWCI521wVuLGWTJCsq5hoHU+N1hj2h4oOfVqe6f4E7KFbi4VZutbq0ZtlGVBsyAjJnyZtct6Ad9c+j/AExWWXqsRVra4YptO4MaSFMthyCPibhMhlIPFO5huykWmIJYYrfyonVkwMQkmSrJJtI2agHyXObAAnf6hw6QY74UWjuvIBGRtAvx2iWZAJkNcKEYjhUE1TunnSJlxCdYVjQRN1QcIC+USiMeO2ZXyPM2a6dDugkl8Tc3cjR2wzLSO3jSZbwpbgOLnQdp3b4bgEJke+xBtmBnLKmTZyszFiAB4xQcSN/Mb6k9KfCLbXGSLBNJEoAWN5BDHpuzihG0cuA6wAcAK6JfEqNgUYXCRflLKcpnfYgfDMNxD78lN6TeE2GFFtsNjVUj0V8vFU+kqnyn/tG9Q415+llc3bs6pPO7HNmCvISe0gGp39MZF+RhtYORjgQt/eS7b+vaqHedILqfSSeeQeiZHI9S55AdgFa6LRfu7ZMaBmSZk7f3Si6d6kHobcr8oscP66aGI/ddw2fZlWDgUK/KXtv2iNZpT6iIwn7VQ4sDuG8mCZu6Jz+AqZH0Jv23WV1/cS/iVrQXy70QDgOc0O5a9VYrve6l7BHHEPvF5D+zWv5RtlHiWpbtmndvdGI6nL4N8RIz+CSgfSAX94ig+Du9G+OJfrXNsv4y0GmgYxB/uHSSuRyS6bHM1KrDbxg6eLEGOvJpC7DvBzpYasa9BJvOnsU+te238HNZPQrLfe4eP+I2v3FNG2PBHdPVSRVaoqy/0Pj/APyNh9+4P4QUVf3mHr4HyVVSo5xSz4WTH61w/wDBRWfy3a8LGP1zTH+apH9CSvytzax9hlzPsArH5EsU8u9L9kULH3k5UivANxcdheeS5dejnul52F55WKOOkUQ3WVt6+tb8XrH9JxwtLMf7on95jUjrsNTdHdSn6TIg/Z1rH9JLdPkrCHvkZ5fcSKkgbobjtPmZ+Ckge7Ccdp83T8Fx/pW/CG0Hdbx/xFTbbFsQk0iiz+pax/j1dRz04uB8mIYR/ZxIPeQTUG66S3Unlzyns2yB7BpV6En5Gjbb06q/u7nf+tg229Oqsqpio1eQQDm7wx+7f7q5SXco+WxbLsiaWQ/sgD31TWcneSe+sAUQouchsaOs0QoU76o2NA51la5MdgXfPf3B7ZeqU+9mrW2x15XCW1qhY7tsvO3eTI2yB25ZVFwXojJMBI4ZIuBClmfsRBqe85Ac6sf5HMahZdiytCfHUuDNNlwZlz3+iNByNZojoDOyDM7egvOoDbJZYr6PDNUGZ29BedQG2S3CO0WT3DSSOwjjEZ2Y9vMeKqpkHA85/JA3ZmiDBnADQsx+PCdYnzZXMsV3AcdeBFSbW4tQGu123WL4tCw2EVcjmsab9xyzOpL95pde4y9xhUshyTKYKAnigLkni6b/ACqxiuTJokJgGYxOrVuSINMpMMGHCsa5wDpgSmcJahhYuXSvDrZJFWRWjLAn4RGo2Sdog7UWfLLPZIOu46VWMQwOSJQ/iyRHyZYztIewnep7GANP7HEkntQk+qKVSRt5TMZRTDuy6thxGzxpIzz2MzKGyPEeUkinUHI6MhGozro0euwVJ2jO47Mv2sW2i6Rg0ZM3DO47MtloustSo0VeMK6BviEYnjQWi5gO0uYhbM5ZxsfGzz8zUcjwrWW6wyxJWOJr+ddC82ccKkcoh4z68Go/vrC4sYC5wvAw2m4cV02GsLbNqqdhhU07bMMUkp5IjOf2QasCeDG+y2pUjt15zzRRe5m2vdXPEfCPfSrsLN1EfCO3AhUdmSZE+smq3LKWJLEkneScz7TR/wCZd9LeLv7eqOxWo9CYU+WxOxXsjaSY/sJl7DR+RcMTVsRmfLhFaMPY0jj8KqedZRCSAASToANc6mhiG+Idwb5HmpMZK+jpJYCMxNPis6EZbLG3Ay7NvbI9WVb2OFdXC1zOGVVdEiikB2pNzbJ3EII8tRzGVZtMNjwaJZ7pVlv3GdvbtqIRwllHpcl/jmVt3QyOLFbEtdyFnTrg7abQLyRvtqSCFIVQoyGgJA0riUiO2CzSMnUmAXXz2CV2E8cM10KHSDBeqzh89o8ge8Mixo211XVvJGIsxkuYbaVdpss8st3OrYjYZIPzS2tJOxPgjP8A3dyFOfcaX9CekmaT2co+PtttA6qC7QxswKgEfGdWST1Zz2lJAGYqt9IuiMMsoWIxW9w4Dxptfm1yp3PBKx+LJ+bc5AnIGlOZpIxbELmyutm2WchLjMyxkpS6Tp31wFY7/EPg/lLf2w5jC7Er99QR76Uv0vRxkMbvYxy+CZZf3cgqmx4zf2EhjEtxA6aFCzDL7B0y9VTx4Rpn/rMFpdczLAob76bJz7a2igOAmADrFXq0/wAyxVk3mvVf/wC4Zz2PHeL7gWFQpcCWT/6zbv8ArHuV/eQ1HGL4VL8rZT259K3n2h9yUH2Z1uOjeGy/IYl1Z9G5hZf/AHEJX3Uxo0d9dv6Wn+RpVXrmegW1uxHDG/4kr++grA8G058iexf6t3Cf4iureC27YZ27210OcE6H3NsmkmIdEryD5W2nQDiY2y+8Bl76dDjVzJkZpORAnwmFRGpN/wD4WYh5sUbfVuLc/wDMrnJ4MMTH+ySnuKt+DGqvW8dyy7mYdxIrTVpP1t/2n+5VYnp8HuIj/Y7j+7NZpSMbnH6eb+8f/OipKk5t4HzUsUKiit0jJOQBJ5DX3VqQrSirBh3Qa7m1ERQc5PE9x191M/6I2lv/AFu7XP0ItT3Z6n3CsrqXCaaoMzkLT4LE+nQGmqHTOTbT4Km0ww/o/cT/ACUTsOeWQ+8dPfViTpHZwkLaWfWPuDy+MSexdT7Mql32MTgZ3s5iHC2gyWQjkxHya/WJPZSnUmL8rJbb+A8wkPpcY91kp3Vrz+ls/EjWo1h4NXJymmjjIGZVfHYDmdwA7c653Fzh9m2UUZupF8928QHuAyb2EdtJsT6RvKvVoBDD82meva7HxnbtNbWWGJGgmuc9g6xxA5NL2/Rj5tx4dgaKIe1HcdTRZyt8d6DQxXdqkPNtzW2crfGQxMlYB0quZkM00nUW4OQWIbLSEeYjHM97bgO3SkbNPiM4VRkNFVczsxqTpqfx3sa5XcjTESznYTLKNFGXijcsacF+kdO80zivjb2plACGXaS3QeaNzzE7y2XiBjzOWQqxDbCE2NFY2DIeZzKtsJsAThtAcbBkPM4k/soPSTEh4ttEfiYPFBHnt5znvbPLsqYkmzgxHp3OXsQH+WqzFEzMFUFiTkAASSTwAG816rbdB4YLC3bFJTBGrPIYR8pIzZZLkNRko1AGeu8UFKiQqO1jXG2tOQtJNpu1lanUaxjG4OBJ2TMztKpfQbA57qdooo2dHRkkOXiqCMwzNuGTBW56aVdoreys0ETmLEb63jdkTXqkyIJjz/SFfGYKe0eLVfx3wmu4W3soxaWikZImjvkd7sOfEA68SarV9dGC9d49CkzMvqcnLu4Up0CPSXTidgXhoNpl9RGc5EDinRGgO7HelMHCYs6yXTpF0uub19qeQkDyEXxUT6qDQd+/tolk+FRlj/WIxmx+dQb2PORRvPEa7xrp0ltFSbbjGUcyiWPsD71+ywZfVS+zumjdXXepzH+R7Durow2M0bdGJSuw3eaqelaIjb/dh5FcaxU7FrZVkzTyHAdO5tcvUc1+zUGntMxNNa6sJhZAr0vCsNjwW1W8uUD30o/NYG/RD5xxzHLhoN+ZWD4M8DiUS4ldD83tNVHzkumyBnvyJXTmy8M6q3SbpDJe3LzynxnOg4Ko3KOwD26nea5sUmlRTAb3G985n6eruGJTR2RNT+nty810J3O110MEgbnnEqt7HVxpxBq6+CeKNMOvZpc9kNk285qsRZhp2MfYKpGHD4XbfBv08G09vzdD40kI+kMusUcfjBvYVc+hDZYLcL6fw8/dtI/+9Zae2VFEAWSLRuFo8BxmiZ3ppJ05iltcRF/bnJJXE0Ui6jaIDMCe0ljlxVu+nF7e281ssjqfgFw52wozewuTqxQfMv5WxuIJyyOQMbwfYxDLaT2dyu2qDrAP7Pz8uIaP5QEa5F9+WVcfye2FSt1gNxht0NiQjip1G7RZU8pSN+WnYs3iC7vssBurtGR+oX7Z4Eqa1ExO9ktStriEa3lvs5wShvGCHc8Fxqdn6DZrplkKXXPQ8SqZLCT4SgGbR5bM8Y+lDmdoD0oyw7qdXSpaH4FeEz2EvxlrcLq0YfdLH2cHj9ffWMbwSawmUh8wfHgniY7LrwdHG48xvBrbAdOVQyJtH0u3YHMCRBzQlJiuVYq0DpVFc+LiEPWNu+Ew7KTDtbzJvtAN9Kudx0MZ1MlnIt5GBmerBEqD6dufHH1l2l7a2CPVsiCry4+cihlkq6khU5gkHmDl76e4b09v4Pk7qYDkzbY9j5ikJWsUyJCZEEntB2iakyFdx4U5ZNLq1s7ocTJCob7w3eythj2DzfLWE0BO9reYsPuvp7qo1FZfuEEdybf4SR4Ay8FdYq9/knAzqLy8XPgYQSPWFyNFUSip9zd/qv4t/tUraleThGF23yszXDjzU3fs/wAWrnJ4QEiGzZ2scQ9Jhr7B/EmqXTXDOjssy7fixxDfLIdlB3Hzj2DOhdRYYFaO4u2mzgLFyXUKEBWpDy7abOAkOaMR6U3M/wApM+Xog7I9i5e+utl0bYoJZ2FvEdzODtN9SPym793bXf8AKdva6W6ddKP08q6D6kR09bZ91Jb2/kmcvI7Ox3ljn/odlOY0ylDFUbLdww38E+G0yqwm1G7Ldww38E4k6QpCClmhj4GZ8jK3cd0Y7F17aR5ljxZie8kn3k12sMPeZ9lFzO88AAN5ZjoqjmaZNfR2o2bc7cu5p8tF7Igd31zryy4mA2GZNEz7vPvUmANhGTBNx92n3qC2W1S08aYCSfesJ1VO2Xmf7P73Kot1iWbGRj10ralmHir2BTvy3ajIcuNLGYnfUixsHmkWOJWd2OSqozJq6gHaedp93D2UbYVs3GZ9+HszU7BrA3MpaViI0G3NIdclHD6x8kDtp/hfRS6xicvEnVwLkiu2YSNF0Cr6TAcBxOuVXq16B2lhaI2ISgRgh3jB+Vk4A5eMyrwQdpNU3pl4VZbleotV+DWoGyFXJWYciV0Vfor6ya4zaZEpbz90FgsrnugYy+ongLNauFDm7SRLMANWeqfKWtWrC7mwwyZbeyC3N2cxLcvkViA1c5jQZAHxV9bVRfCRjTXM8TsSc4VYZ8A7Mw7vFK1wsoTBaZj5a8PVxjiI88mP2myXuFL+lUoN3KF8lCI17o1Ef8tOotEaykaQkudb2jec9QFsgBks+kdFpEx3ROQwmJAnxluKXW0e06rzYD2kCu+MybVxMRuMj5feNb4IPj1Y7kzkP2AX/ly9dQGbM511vn3e+S03v2Dn+yd3B6zD424wytH9mQba/tB/bSOneE+NaXa8hDIPsybJ9z0koIVhcMjzt6oINhc3I85HqmLHbthzifL7L5keoMrfeqAq5nIak7hUzCzn1iemjZd6+OPeuXrqzeCbARc4lGW+TgBmf7BGyPvFfUDQRozYEN73XC33vTYY7Rb7t9ZqT4Qr34PBbYWhyECK9xl50zjaIPPZDH73ZVCqZjGIGeeWVt8kjuftMT/GodXRoOihhpvvOsm0+KMmZXSCdkZWUlWUgqwORBBzBB4EGvZei7G8sUkSPZ23vln2ctnaezILqo8lWbZ03BmIGQyFeLV6j4O7zYs7U+jiqK31ZrcxnPsrD9qsnCDm3g8wUbL15zhmJPbzJNEdl0YMp7uBHEHUEcQTXoll0jjhQMUEmG3JKtGfG+DSb2iPHY89eOzkRqpqo9JMEVGkkgHxaSNHLHmSYXDEbJz1MZyOyx+qdRrFwDGhAzJIpkt5QFmjzyzAOYZSd0iHVW56biadHgspLKwG7H0IvB6FUDIr0qXo1H8HNu0m3YyHbtp/Ka0kbcGPGByci27XXI61ULa+ayaTDsRjZ7fa8ZR5UTHdNCx7DnluYHtqZhOPSYVIqlvhFlMC0bAaMhORIB3MNzxnjn2E3jpD0at8Xs0a3ZeujX4h89GX5pidQM92fknszrjmKaK4Nj2w3HvDA56jnxvnNkq1168l6SdF2tSrqyzW8usM6eS45H0XHFDqKUW9w0bB0ZkZTmrKSpB5gjUGn+C489m0ltcRGS3Ztme3fMZEabSnekq8GHLXsOkXRURILm2cz2jnJZMvGjPzcqjyXHPc28V3WRS0iHFtnccHeR8DeMgqWIWw6VpcaX8ImPz8ZEU47SwGxL9tSfpCtW6IiYbVjMtzx6ojq5x/uSSH/wB2zdwquUK2Wopmhq/DMtV44YbpKp5reaBkYqylWByIIIIPIg6g1zqxQ9MXdQl3Gl2g0HW5iRR9G4X4wdzFl7Kz+RLW41tbjq3+YuiqHuW4Hxbfb6v11NKW/EEtYtHmN4lrUlkq5RTiboheKxU2txmOUTsPUyggjtBoo9ND+ocVJFSuttLXyQLuX0mBESnsXfJ68hSvE8YluGzlctl5I3Ko5Ko0A7qhZ1vFCWYKoLMTkABmSeQAqmwmtNY2nM+7NyzsgtaazrTmfchuktKZWGD7S9bK3VQ+kRmXPoovnHt3Dia7i1ittZcpZuEQOaJ+sYbz9BT3nhS6+xB5m2pGzO4cAANwAGgA5CpWL+7dn5efNSs6J3LBn5efNS77F806qFeqh4rnmzkedI3nHs3DgKWVKw3C5biQRQo0jtuVRn6+wdp0r13o74LLawj+FYpIhK69WT8Wp5HjI3YNOw1jpVOgUJsnWuNzRa4n3inw4UhJqo/QvwZ3OIEPl1UHGVxv+ovnHt3dtX/FMcscAj6m0jEt0y+M7anvdhuHJFy9W+uOPeFJmiMkSmK3GawKdHnYaZ5DyIV4gandnwrx29vHlkaRyWZjmTXNhwKR9oPrUrswx8gxP5jjrF2+apsYF5ay4XnXkNmJ3ZqXj3SKe8lMtxIXbhwCjkq7gO6tuj+E/CJgpOyigvK3ooupP8O80sAqzYl+Z2otxpNOA8/NV3pH/E123yhtEOGJTsEsBnu5pFIiOADG9512rM7ucgt7XEhcX4myyigUui+ikKkoPWQvraqvJIWJJ1JJJ9dOLP4uymfjMywr9VcpH/5Y9dJquE0AmVwkBu/dDAYGk1bhIDd6nwU608WGV+LbMa+s7Te5QPtVAqdfeKscfIbTfWfI/uhB7ag01uaezE5p10eb4u7HO3PukjNJac9Hd11/6aT95KTUtnfdu5JcP4j93JSLGfYkRuTAnuz191ep+DuMWllcyjy5zcIp+hbW8rlgeW2QPZXkor1iY9SkFr8zhF1Kw5PcRszevLKsH2mKzBDzv2Nt5yWlg7VZeTmsVk1iuqhRV16MTn8k3+z5UMtpOv8AeFM/wqlVcvB2OsW/g+dspSo5tGVcD8ax034U8i07g4E+CJt6x0zvDb4pPLHkUnyl2W1WRJ0WQqw4qSx7iMwQQDSPFMPTZ6+DMwscipObRMddhjxGh2X3MBwIYBr0p+NssPuN56p7Z+wwP4vrMcieykOG4k0LZgBlI2XRtVdTvVhy0BzGoIBBBANSjg6JpF4sOurZ0sUdep+B4yqo1vcAtbSHM5atE+WQljz84biu5xoeBDPDsVuMJnGywkhfJlKk7EqHQOh4HTLmCCrDTKkeI4eoXroc2hY5a6tG2/YfLjvybcwGehDKsnB8ZQIbe5Be3Y5jLV4WOnWR58d20m5wOBAIkWE17SZTBvHvFQFeiY9gUGNRC5tnVbgDIg6beQ8l/Rcbg27LLhkR59heL3GGzupTLPxJ4JRmki+i6neMtx7cwa3jluMMnV43DK42kdczHMme/hpnoQcmU5g5EV6Gj2eOQZN8XcIMg2m2nYfTjz/0DXLmaG2q/twDji3bq8R4I+9tVIxfo1FPE13h+00S6zW5Oclv283h5ON3HcaqZqxXlheYRdKwJjcaxyLqrjjkToynip9YpnLhcOKKZLRUhvACZLUaJLlqXgz3NxMZ9Xb0YcbRtBJrMNzstur83HMiRPaqTWc62liKkqwIIJBBGRBG8EHca0regUyHF5kUKk0qqNwWRgB6gcqKh0UGjbkFc1PsMJaQFiQkSnxpH0Udg4s30RmakS4ssSlLYFQRk0rfKPzAy+TU+iNTxJqJf4k8xG0Rkuioo2VUclUaD8TxzrfB8FmupBFBG0jngBuHMncB2mgcBKtENg4Db7kkCGX2v4YevJQau/QnwVXF9lI+cNvv22GrD6Cnf9Y6d9X3op4J7axT4Tfujuo2iGPxUft8o9p07KR9OfDOz5w2GaJuM2WTH6g80fSOvLKuHE+041LeYNAE83nujZn7sWwMDbXcFY8S6RYfgMRht0DzkaqDmxPOSTgOz2AV5rPik2JSNc30hFvFvVdBmd0ca+kee/LUmkWD4S11IdptlFzeaVtQo3kk8WPAcTW+PYyJdmKIFLeLSNeJ5u3N291Po32eyA4yJdEPeebxsynh44LHHjOiO0UOzM5DzOGV+U+GNYu1xJtEBVA2Y0G5FG5R/rWl1ZqZhGFvcTLEg1Y7+AHEnsArsdmG3IBF2ITMgE16MWSoHu5hnHD5Cn9JJ5q9w3mkt7eNNI0jnNnJJPfTbpRiaMVgh+QgGyv0285z2k+7vqN0ctlacM4zjiBlk7k1y+0dlftUhkwDGdebhkMBtPpgs0MkB0d4tNwyGA2m867MF16RfF9Vb/Mxjb/WP47+zNV+zSmIgEbQzGYzHMcRW11ctI7OxzZ2LHvJzNcafDbVbI+81phsqsAN+O03+K63E5d2Y72JJ9dcqKKNMFic9Hh4l0eVu3vkjFJqdYGcoLw/2Kj2zR/5UlpTO+7aOQSIffftHIKbgth19xDEP0kiJ95gP416Did6JsYxPLctrdxr2CKDYy/YNIPBRaB8UgLeTHtyt2bCMQfblWnRC7Mt7cMd8tvfE97QStXPpPaiP/Kz+Y/9VrFyqdFFFdVLRVq8GF6I8UttryXYxMOYkVky9rCqrUixujFKki70ZXHepBH4UmPD0sJzMwRxVgyM1bIbImyxCzOZe0mE6DsRjBL+yyN9mqYa9NxiVLfpAWb+r3gXa5GO6i2WJ7mYt9mvO8Vw9oJpIX8qN2Ru9SR/CstDiVrfqAdxEjwI8UTgo6yEAgEgHQjPfrnrz1ANYzrFFdBAnGD40qIYJ1Mlu5zKjyo23dZEToH5g6MBkeBG89vLYyxzRPtI3jQzJnsuNxBB3EbmjOo48CUlNcIxrqg0ci9bA5HWRE5ajQOja7Eo4N6iCCRSHw5TIE53jP1545q5r1/AsYt8VtCkqBgMutjPlRncHU7wOTDduPb550u6BzYewmiZng2gUlXRkOegbLyTnuYaHsOlQYzLYSx3dpJtxEkJJlodPGilTPxXy3odCNVJGRr2Xoz0hiv7cyxAZgZXFu2uzmNSAfKjOv8ArSvNxdJ9mO0sG2Ebxkem3ccE4SfYb15dHicGKAR3bJBeAAR3R0SXLQLOBubgJB692tWxnBZbWVoZ0KOu8HiOBBGhU8CNK9A6aeC7Rp7EErveAale1PSH0d/LPcK7hHSpHiFpiCtJANIpR8rbn6JPlJzjPLTcBXUotIa5mko9rcW4t2eV305ECMCqpRV3Pglu38a2aC4hbWOVZUUOOeyxzU8CDuIIrFav8Qo3+o3iENQ5KR0J8Ec97syTZwQHXMjx3H0VO4fSPqBr03Ecaw/AoOrjUbZGYjXIu59JmPD6R9XKq3058NIXahsMmO4zEZgfUHnH6R0768durt5HLyMzuxzZmJJJ7Sa4bKHSvtMiJTOzDwYMdvvgm1mssbenvS7p1c4g+crbMYPiRLnsr/1N2n1ZUpwrCnuJRGg1O8ncoG9ieAFcrGxeaRY41LMxyAH+t3bT3Fb1LaI2kBDMf6xMPPI/RqfQHvNd8NbBaIMEAZDADM+7SsMaK6dRnePgMz0z4rjjmKIqC1tj8Spzd+Mz+kfojgKQ0Z1inw2BgkP3RwoYhtkOOZWcqtUv5ha7G65uV8bnHEfN7Gbj/wBq4dF8PRFa8nHxUPkKf0knmqOwbz//AGkuJYg88rSyHNmOZ/yHYBpSHfjPqfKL9ZwG687tazP/AB4lT5W36zgN153DNRs6c/I2X07lv/bjP80n+HS2ws2lkSNfKdgo9Z39w31Kx+8WSY7HyaARx/VQZA+vVu9jTX9pwbvPTx5Jz+08M3ndd427ktooopqeiiiioonWFnKzuzz6lfbIW/lpLTq10w+Y+lPCPYkppLSofedt6BIhd5519Arx4Nfi48RuPmrKRVPJpCAP3TS7wcrniEa+klwn3raUfxpl0f8Ai8CxCTjLLbwg/VIcj2NSnwdvlilp2yqv3s1/jXPPaFJdu4NHUla8lXTWK3lTJiORI9laV1UtFZFdrKzaVwi7zn7ACSe4AE+qmw6Hzlyg2NoEjZ2xmfJyyz4Ntr3Zja2cxnFE66Y/HYdht0N6xvbOeRhbxPapJqH05HXfBr0f7TEOsP8AbQ5RSe3JG+3Vhwzo5LJg1zbtsExyR3cJDjLYI2HYk+Sux4+uRy1IFLMLwSaXDbqB42BgZbmEnIDRB1q5nnEyPl9Htrkwvw/0PI/S+RHCY4JhtVGopw/RacBWCgqyRvtA6KJBtLtaaEj1a5Z0N0VuBnmgABIzLABspOrOznq2Tcta6yWk9FM26OTjLajKDPLxiBl4hkJI35BASdNMsjrpWw6MXJYKIXLE7IAyzz2A+7PPLZOee6oouWE4w0BYZB43GUsTZ7Ljty1DDeGGqnUGnNjcyWUi3thIxjBAYNq0ef6KZRoVOWjjRssxssCFXwdFLhygVM9rq9cxkvWkBNonRcyfceVdsMw27gcPEmYYFTnslHUxiQo2Z2WUqQctx4ZkUmJCDwbL7wbjtVgr17C+k6XEPwu3B2F/rMA1eA8XUDVoTqdNRqRxVV3SroJBiK9fblEnIz2hlsS9+W4n0x6894q1rg93ZSreWKlSMuth2trZDb1JOReHtOqaZnyXa4ptAfCrBAyHYa6sldGMJkAYSRFTs7LA7RXPIjXTXZ8tFocSixBEo5ll/a7objttLg4OEivG7zB54XaOSKRWU5EbJ/EaEccxvor6Kw7FjLGrpmyncd2oJBBByIYEEEHcQaKf/jNJFhgW7T5KaMZr5mrFFFeoSFbOh2kF640ZYfFYaEZ7WeR3jdVVNFFZYPxYm0cgsVH+NF2j+ULWiiitS2q3dKtLGwA0BjYkDQZ+Lrlz1OvbVSoorLRPh73cysVA+Dvd/MU46LfKueIgnIPI9U2vfSeiimt+I7YOqc34rtg6rFFFFNT0UUUVFE7X/wAtP/qR/hGklFFKhfNtKRB+baVez/8ALQ7cQ1/uDSDoR/5lZ/8AqYP8RaKKwwfhRv4nrUbwluKD46X67/vGotFFdFndCBbxSFSCpIIOYIORB5g1OkxefI/HS73/AEjcdTx4nU0UUSit/g4v5JJL4PI7j4DdnJmLb9jPeeNQ/BheO2IwoXcodsFSxIIFvKuRXcRsgL3DKs0VyYt9I/hH8pR4BVdL+QBgJHAOzmAza7Oi8eA0HIVt+Vpsh8bL53ntxYMePFtT260UV1kC3tr2Rpotp3OTJlmxOWeyp48gB3AU5x28eNYwjumU8mWyxXLKC1UbuS6d2lFFRRIExKUAgSSZZL57eaQV48MtOVby4nKQQZZD42erseGXPkAPUKxRVhRO+lOKTJdDYlkXJI8tl2GWagnLI6a6038EuJSnFo85ZDtCQN47eMAmgOuoGyu/kOVFFYaf/wCLF/hPIom94JZ4Sp2jxS6SNiih9FUlQPFU6AaDWs0UU6jWwWbByVG9f//Z"/>
          <p:cNvSpPr>
            <a:spLocks noChangeAspect="1" noChangeArrowheads="1"/>
          </p:cNvSpPr>
          <p:nvPr/>
        </p:nvSpPr>
        <p:spPr bwMode="auto">
          <a:xfrm>
            <a:off x="930275" y="5794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hangingPunct="0"/>
            <a:endParaRPr lang="en-GB" sz="2400">
              <a:solidFill>
                <a:prstClr val="black"/>
              </a:solidFill>
              <a:latin typeface="Times New Roman" pitchFamily="18" charset="0"/>
            </a:endParaRPr>
          </a:p>
        </p:txBody>
      </p:sp>
      <p:sp>
        <p:nvSpPr>
          <p:cNvPr id="4" name="AutoShape 2"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AwABAgQFBgf/xABAEAABBAEDAgQDBgQCCQUBAAABAAIDEQQSITEFQRMiUWEGcYEUMkJSkaEHI7HRYsEVJDM1Q1NykvAlNIKi4fH/xAAZAQADAQEBAAAAAAAAAAAAAAAAAQIDBAX/xAAjEQEBAAICAgICAwEAAAAAAAAAAQIRAxIhMQRRE0EicYFh/9oADAMBAAIRAxEAPwCk1gCYmjSNpUdAu6XKUiBB0piNgjhopRcy0zZuZP4YItZD84hx8y2OpQ2ywOy5adpZIQlPNVItS9SLnaCB+ivYUjpm0HAV2XOvx53OLwCG+qv4rDpbqJTuMGnSRsYCPNqP9FaYQCs/p+wpaLWC73Umdr2SAlpujR+acC1JrQAQBXyTOaeAn7LSvkuEbC4kfqqD5fE3YQSOys5+P4sdcC1VOOfIyAknv7rTCS+zosErninAj6K5Bdgq1BjOEADmiwN0mY7idhQSuJAS8qNd0XIYGuruFBgLthuVNnkG0k9lF7e1K3HCe+yT2tB3T14JlRdAk6v1NhDvDga3+Y/vzwF1OVm9L+HsJsPlbpHliYLc7/z1WMeoy4EUjMfS3xK8x7fJYmQ1mTIXzjxHnlztynBQuq/FPUuqyuihqHGG3ht7/M91jukyySNx8gtj7O1jrjjaB7IMpDWuB2J4VjTIrJLhqkclLpDv573E/lHJRp3EBxaaNJdJJl87o3SvHoNh8z2QSuMKXIFsg8NnYvKj9glc7w4wXu9GhauR1LHjGl1SP/5cR2+rv7IbIOp9QZTGtxsc9uL/AMyluhnnBgxt83Ibf/Ki8zvqeAjwTZMtxdJxPCZwZB94/Nx/yWvidCxMenzXM/8Axcfor0krI20CGNHFbAJd9m589FEcTsjqMxcQL0NPP1WLK4X5RTew9FudXzWzNEGO7WSd6WFkxSRn+YxzT7haY790bDDikmA2SVDb12ilpRKSpc6YGBukQpkbJBuyDVciLWKWRk9IMj9TQuh0hRLSDtwpVHMy4MzWbt2+SrsxnaqAK6wssbhC+zDVdD9Et1SjhQljRfKvgUFJsBvZJsby827b0pAO1hKNDj63gHhNHE7XQdfzV2E6NyN6V4wK02GyyLqk0OHFG4OqyEd+ouO1pNBrhXNEaTcgJOj96CPGGkdrTzQ+SwmNMeeMl5JOynAwNHurbYA4U8oZiDXFqn9hA7mlWlFuKtuGlwQJBuSlRWH19tY7T/iWDbwNnFvva6jqzQMN5cAaIO65h1yAlxAHoVWISbnvj8j3F49R2Ro3idupx0t/M/YIePC99CKEP/xPFAf3VxnTGufrzJTLX4QaaEbGma/wHSFuPG/Mf6AFrB/f9lbZ0zLyWt+2zCKIcQxcD/JaPiQ40dMDY2DsAqGR1dnETS/+iXm+iXMfExMQ3FEA78x3KWTnwRfekGr0HKw8nPke0mWXSPyM2We7Mo+QD5ndVOPftNrbyOpzvB8Fgaz8z1lz5IJuaUyH0BoKjJkSy7OcSEwie/gErSYyAZ+Y6wY2tYB+UUq75HSvtxJ+a2em/C/V+oub9nwZXNP4iKb+p2XWdI/hs9srJeqzMDAbMUZsn5nhBbcJBgzyxNeyGRzTwQ0m0l73jYUePAyGGNjI2CmtA4CSWxtzhBCVWppUsTQ0p9OykQnHCRhltbqJFovKZzdtkHAqTgJ9KkAp0aGl2raqTtjdeyK0KQ2QchRNDSb5UnEDlMT6BIebYqtq0TXA/JFZTtk8UbdJRI49MTnFEKwCEASbKw7eP5IcUdO1KbjQIVQlJzjdqMo7ojoXEkjhCkPmrukQDuVEqT1EBIKXU2asKWzXlXKubGZg1rtQ/ZdjmxeJjSs9WkLkGYMjCSO/KvEr4WvtkcLA0uF+yz8jqznbRlQmxJw82ywqUmPMH02N2/qFeoWynndIbc4n5lVnTvqgaHst/E+E+pTtY6VjIWv+6Xu3P0G66nov8P8AEc5rsySSWj5g3yj+6e5EvNY4JZnU1rnOJ4AtdD0r4H611GnDDdFGd9cvkH7r2bpXQsDAaBh4UMW33g2yfqtlmKByUbDzDpP8LoI9L+pZhee7IW0P1P8AZdZ0/wCFulYFfZcCLUPxyDUf3XTmFoHCjopHkKLcY7XW3FIgxwNzVqzpS0p6JWEQCSPSSNDbgy204BUqT1tssFBkJuAp6VEhJUOADyplgLdkzWlEDCQgwvDKbR7K2BQ3CHWp2wQYQZ3U2x37o/htI3U2NFgNCleMAEFmqTmGr24Vqi27CFI69kbX1VwKd96lZa3yabsKrjPZkucWE+U77K40aBvQA9U5R1qBFbITuR7oM+dEJtIN70fZNl50OO+JpOuSU7MZu4e5HZXEXGjONC1RlOo7cq1I+xSqv9FNqNBOCipOFKDilsjSG2OHssGO3O4W9WxWSHBsjhtdq8KVR8G9yEhjMeB5AUdtkbovgkNFGlolTbBEyQNa5zH9iHEUtbCyOo4x/kZ81ej/ADD91miAsytcri6zYK04nCqHCA6TpnxOyNzMfPN5Dj5dDa1BdTDlNkA7WvKW2/4iw2n8v+a9Fg2A3KA1y4UoEhAY+28pa1SRk9IWpHY9pHmtMBkC0lIlpN0kgODSSCIxpJ3XOtA7DgptPcA/VEcE7NwkcQZd0VYYNqCYV6bqQGmimaNXypgNHZOa5Ca0quREtsokQp1gbpmrT6dCxpEjgHEnYFRa2ww3QBiTvbqLDRVWePQCNO4W5K2Rz3WKadhSpQ9IyMvL0RB5be57D6rPv5068ePHW7Wdit1Hys/QKxn4WRDi+NJA7QfzDldlgdIw+mQ+JOWucOXO4Cyet9fjka7GxAQDsXnv9FVlxm6y/JMstYTx9vOM/WwCWElrvW9wVQ6F1bGZK6HJAiyHOP8AMfw76rd65iyywMGG1gcHW43W3ouH+IMTIjf4skDmAiuNv1V4XftHNNeI7wua5vIPpSC4Wdl5xhda6hgPHgzEsH/DfuFv4fxnA+m5sDoz+ZnmH6cquv7ctdKW3yolo7qli9Zw8sXBK13tdH9FUzeutw8h0UsBIoEFrktUmsfZYExIy5BfDuUZnxBBI22xSfqFn5HUsYzueA8We4VYy7Jrw7iwbR7JWRD1jG4Gvb/Cjt61hM2c9zT7sK1SvuIvi0eKq2FLKHWOmudZyB/2lFPWenuYWx5bGurYkFBLeKC/4mxRxTL/AHXocS8u6V1CBnW8WTJzICGx0+S6F2vSMHqOFlu0YmXBM4CyI3gkBAaTeFMBQZwiJxKTRvakosdbqA2pTTFMknSQHDt90ZpFe6DfulqXOsR2wUmt8qGSD3R2C2WChRCNxFtFpOLgarfvaTJC3uVKY6/Nye6AgHX2TgWhGRkQ1PcGj1JpR+1RkXERL/0G1FrbDG30tBt8K7ixyOoNBPYUhfD+HldUnc0R0xvLuwXbQYuF0iDxJXAuaNyd/wBFMlv9Oi5Y8fj3VfpvSnuia7LtorYd0/VeuYPSIi2PS6QD7re3zXL/ABV8WzOhdFhkxsJqxyQvO8rrGZuWyGjyHbpTLXjCf6PxXP8AlyX/AB6BJ1qTqshe+cFv5eAFQyniOQusHV6FcBB1nIinsvv9lfyesOc+Nwk1uJAIaOE5x33VZZyY6jpXv1ElUMoDwyH+dt/ddwmhnL4Q8uoV3VaWUTDS3fewnPDmtVs7oXTsiMyGERvP4ozS5rK+GpA8+BM1w7B+y7GZ/wDq3m2I7LNn8Qbs1Fp/wqplYnUrjp+k9QxvMYH0PxM3H7IZyJAA2XUaFbrusdsskR02f2XJ9agkdmvOnnmgtMct+yyx8KcOXXlI2RTI143KqOxy1pc41SrOk0nZxVs2o1+jgoc0urkqo2a2hIvtGiqZJKVqIcK3QfGdqqgmWlrW71+q7j+FG/XJyd6gP9QuFA8rT6r0D+EsX/qWZLY8sIHPq7/8SKx6qzhTCjGpWrI7fZEQwp2gjpJ9kkBwiSXZJcqzhEjeWHbj3QwnTUN4jXcikiewOyCr+JgvdjuypQGY7dtbzX6eqw5efHD+1zHbD69iNzMQRMe5rw6+Nvqsrp8eT0SaCTPLoMWWyHNbZeONv7rqDn4rIzBjxNfJy9zhws/N6T48bMmSbxCCKYTZA9AuXi+Vbn1yvv06ML1m2+z48hgwW4vQsHXKBvtTW/3K5fMzuu5z5n5Imc9/qaoLQhjjhZUbGtHsE8ko8MkLq6fdXjy4y24zTiMpnU2X4jXfV9lZUzsgE6y4fMrq+oyW4kLn8qN0hFgla46hZZ7ZRL3OAs7q9jdPzJhqY07cHVStYPTnPkvSQPkukwoDHHTmqrlplbtzL3dWxARc4Z7jUFCLr2VA63tjcR6tortNNDZDlx4ZQRLDG8HnU0FLtGdrn8brcmfcToQ08ghy0YSa8yebAxMciSGBjHcW0UkHgAAKacGstHlXLdZkd9ukv2C6djrXN9a0OzZb2OyePs7PDGndcbifRVI2wFgDgb7laL8R87HCFuogElLHa+OH/YROru54tbys9M57YR920IloOyv5M21Pxw2xsqThqFhhAVSpsCLkmvAPFp3NLTu0hS0OrdnKCEjfqC9C/hJ/vHOPpCP6rzwMcxgscrvv4USsjzs4yPa24W1ZruhNetMNBBbmxv6g7C0v8RsYkJry0TXPqosyIyNnsPycE5nYDYIvuVQWxQT6gqDswAcoZzh6p6S0TMASKP8A2lJUBnD1SRoObCRCdTjjdI7S1pcfZctqwkSONzzpAO/CKzFkkc2OBpke41tutnHx4unQgz1Lkn8I3A+a835HzcMdyVrjjao4+D4I8TJNNH3WgclU+os6t1eUxYpkc1o2JFBg9gthwlmd4k+1b6fT5qpN1N0Qc3EeQTsXjbb2Xk8efL8nl1xzx9trqTyx4Onx4VtcXGX8ZPqikV3Tjfk2U9L3+Lgx45/1jcrTBmrYIORGQwgVurANKLzfO62pzTFnw9Z2G6DD0rcly3NIJSr0QrajjYjGcBH8MDYBHACi4IpK5bSgQjuCG4JEqZTLjHzWdLbStLMdpiv091nSSRuFE7n1QcLHkc4En1XPdV3z5j7rfaWhtMIXPdSP+uS/9SePtS10DCmzcsY8LbMtsu+L7pz8OSePLHjzMn8JxDncAkc8rX+BHaOp6gaIje4fRpUuhzGSGZ05JeS4k3RWeedxu424eOZ3Vct1sSGWNj2tDYmBgAd6d1CKfp7cIQTRy69erWwDj0VjrYvLd6Wh4nSxmRatRHK1nJOvlOfFN+DjAg6pL4mPkxQNAA0zu06iFR6phy4OQWTMc2+DyD8irUeO2OcxA6g3bhakeLFkYhxJCXNHmZZ+6fZVOWSsLhpzhLp4miNtiMb0FTkeQRRIPzWtBExuRKxjaa0Hgnn3WNORq+q6MdXHcZZeKKyeQcSPH/yKM3MyWjbJmHykKo6ktZCaW107OzH5LWOzcnQQb/nO9Pmit6nnHUYupZ1A0CHOKxIcl8LxIzkeoVuPq7WCnYWOQfTU3+hT0Gj/AKY6n36xmA+hc5JUx1rHr/dzPpM9JGg9gaYgbnkEcY5cQT+w7rWwoz1YeHihmLhxjzb+d3u4/wCSwHPbJ5HsLmXuAa/dDPxBPjziIwjHx2mmxN+78ye5915PzM85herXDD7ds+WPHjMGCwcU6Qir/sFTe6LEZ4sxt54Hc/Idlmy/E+K2CoA10pG7n8D5DuseXqgleXE6ieSV43B8Dk+Rl35/E+mttk1Grl5smQa+5HezQf8Ay1VVRuYTwwpHLPoF7vHjx8ePXCajPrlfa4DSe1RGW7s1N9qd6fstO0OYVdJTKn9pd6fsl40hPlS7RUwq6lSp+LLR3+iQllrewn2h9KuaUnsoE0qTppRw4pjLKW7ud+qO0H46KSVBxQXF5BG9FRDX+iXY5x0sljHx08WFRfjhw/lOo+h3CPNjym/DcWgm3C9j9FERuYbcNgjZdbFF8D2neEfNpXOdQaW9RkaCCLvY3S7HxGSN8pBpcl1fGlnychsWx1cq8PZUbAz5umzCeENcaLacNiCKUcPrMuBqDIWSNN7OJCz9EkULYz+EcoTneqLhMvZ455Y+qvGQdTe+Z74oKO7S7f59kdnU8fExTDG7U4bBwFLH0uqw11cXSG6N5P3Xfoj8Up3my/a63OjY7VRJKkzq/hu1NabsfRZ3gyflI+a2/hDozOsdajxckP8AB0Oc4sNcD1V9MYyudqHUnCDNmEY0slj8Rp9bC52UWd165N8JYMjPHm1PigZ4TW3Rr1JWU34d6PDhyyug8UFxovO7R7LWZyYyM9X28yPslRPZdp1z4e6fidPZPiGTxHEffdY3+iwP9HS8hhr2T7QaZWh1cFMWH0K1TivZsWn9ExiaOyfaDTK0lJagji7jdJHaDVeq+IAKb6pnecAOIKG0772ibACmkfJcVdERETAN42/opNijNnw6CVgn71lO4gndxJrsFNkqpDBlcGk3hB1+Y2nFCrBCfWGkgc+qnSpA/BcOHJxFJSQ0mUuDnl3JAOyOCNPJCWlQEQyjncJaXtDgQCPmjl7js4Uog0hcgYYeQP3Uxr/KU+ot4opvG1bGwPZEPRQtnnyGx+CGMP8AxHnZBkBEjmuDjRrYmlYZPpbUf9Uxc0/e7pjSDSGN5P1NpjOLof0SOm9iEhpNgbUkNH8UVuFHxGnakx00bO6iKTKxF4hHaifQKhNhNdI+RhJLuBsr7mtLq7JFtGgNlWNsZ5YyuZy+mZxmPgsiLP8AE4Wq56P1F3PgM+X/APF1um/vBN4Y5CvvUdI5YdAzCKdksA9gUh8NyEebKd9Aumc03/ZQcPmjvR0jn2/DkdjVLI79Au7+BMGHDwJoWffMlkk2eFggkcBHgyXwm43lp9kdqm4T9Oy6uyLH6PkOaNmtLqHdcFn5LY8Z8bWgtoGieLWjkdTy543RPmdoIoj1WRJhxveXPdI4nnzlPcT0V5csOYyIUIw6txyFnTSvilLXsodvda32KBrvLqb8nEKrk9JbJ/s8h4cfz7hazLC46sRcbL4oML9W2iwpvxonjzQsP0VV/SMxhOiWF/7KH2fqUW/huP8A0PKNT7Pz9LH+i8X/AJP/ANikqn2jqQ28Kb9v7JJdb9lt2zXAcWSjNceaBQH6nOu9gPQIYc8eYEb80sa1g4HmJLSD6p+TYPCFqc7ZrimcC14B4+aS4sahdDbVtwovDQ4NLgaCEXHc712US4BwJA3HNJVSw2QAUN1OyaN17KsI/EvzbjcgFMW6QAD25SPay+VwcCapPrcSSAK91XFkUXkV3Tiy0DST7lGlbGdKBtsfomtoBB2J7oLw1wA3Fb8prvzEPr3Rodk4yQNzwpatxW6hbbLbN1vSVBopIbSc/wBHD5pOkIGwDj7cKALNTgw2T+yVeUgjc9rQXY3mc7zV9FLYbO+ijtpBd5d/1UXEgg7UnorUiLNNcbCcmt7JQtYDuLUvFFUBZ9U4SYcCbKRIPApCfI0Cu6TZK7BMk6JNg2ouLieEPxDZ4+SkHah7oItJ5UCynWO6YyEEht2kXSckfumRw0jlRAI4AUg52++3oUgBd/sU0gubZ90x43HCK5hdtaFocHGzaAVCrUb22Uy2hYCgd+OUEVDuklqrkBJBeFwUQA7Y/wBU2vU+qIodlBjnXqc0+1FT1BzuKtBykXvZzwfVMXl7QDxfY8qbwwtJedh6obSGjZupo4I4KStiE15a2/opObZqOyB3KhE52g0wggpOeKN7d+UlbELSHDS2yokPds41/RCGQSaLgN9jSkZnGzYU00nB7TudvRSa42BZv2VR5kfM0Bx35BKKf5QF3/VM1sFwNf2URJeol23akF1FthziT6pg9uzbukBOyd2k7eyiXhwLbtw3Tuc4sIbWkevKEyHxNiS0nuEaGxb8tHd/egk19HSSQCmbbnFoHAUCAXODj5vQBLQFfICG7ix6qBIcdyD9FBzfQGvX0UgyxQePelREWANsEUUzAKqt03noaRq9b7KOqhd17ICZADjqOyQ07ltlD1Fz6DQG9yhskIcWkILY1lztx+yk5tDymtkMPI3DbTOJLrq9vXhA2k0kbHcnuFFxIIN7KLXCttgnY4OG6aUwTQJ49bSJH4XAhQbW+oEehUH7WWkE82mQrJA4EtJHzSDmkkA24cqvG4ltGgfUJ2OAs2SR6IA5c1rdjzymfTQHBu6GS0gudyeyiJXaRdE9tk9FRAXd2pJmvBAt2/zSRpIh/wBtXZPDvkm+wCSSRxEk27c7PNIjyQaBIFDZJJJSUhIkoEoB/wDcn5JJIqomRbW36ooA327FJJRVQKUnQw3vfKR4+qSSc9ASXj6BOwAB234UkkQHjTEm3CzSSSYSAGk7KLvvj5JJIEBicalFmgBW6mdmbeySSAULiSbJTOHnKSSf6I02wFeihxAwjknlJJH6KoP++0o8f4vkkkkAZOyi3l3ySSTJCMnW7c8Ig3bv6pJJkcfcd8iqz/usSSThJH7pUfxBJJUVHSSSSJ//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data:image/jpeg;base64,/9j/4AAQSkZJRgABAQAAAQABAAD/2wBDAAkGBwgHBgkIBwgKCgkLDRYPDQwMDRsUFRAWIB0iIiAdHx8kKDQsJCYxJx8fLT0tMTU3Ojo6Iys/RD84QzQ5Ojf/2wBDAQoKCg0MDRoPDxo3JR8lNzc3Nzc3Nzc3Nzc3Nzc3Nzc3Nzc3Nzc3Nzc3Nzc3Nzc3Nzc3Nzc3Nzc3Nzc3Nzc3Nzf/wAARCADCAQMDASIAAhEBAxEB/8QAGwAAAQUBAQAAAAAAAAAAAAAAAwABAgQFBgf/xABAEAABBAEDAgQDBgQCCQUBAAABAAIDEQQSITEFQRMiUWEGcYEUMkJSkaEHI7HRYsEVJDM1Q1NykvAlNIKi4fH/xAAZAQADAQEBAAAAAAAAAAAAAAAAAQIDBAX/xAAjEQEBAAICAgICAwEAAAAAAAAAAQIRAxIhMQRRE0EicYFh/9oADAMBAAIRAxEAPwCk1gCYmjSNpUdAu6XKUiBB0piNgjhopRcy0zZuZP4YItZD84hx8y2OpQ2ywOy5adpZIQlPNVItS9SLnaCB+ivYUjpm0HAV2XOvx53OLwCG+qv4rDpbqJTuMGnSRsYCPNqP9FaYQCs/p+wpaLWC73Umdr2SAlpujR+acC1JrQAQBXyTOaeAn7LSvkuEbC4kfqqD5fE3YQSOys5+P4sdcC1VOOfIyAknv7rTCS+zosErninAj6K5Bdgq1BjOEADmiwN0mY7idhQSuJAS8qNd0XIYGuruFBgLthuVNnkG0k9lF7e1K3HCe+yT2tB3T14JlRdAk6v1NhDvDga3+Y/vzwF1OVm9L+HsJsPlbpHliYLc7/z1WMeoy4EUjMfS3xK8x7fJYmQ1mTIXzjxHnlztynBQuq/FPUuqyuihqHGG3ht7/M91jukyySNx8gtj7O1jrjjaB7IMpDWuB2J4VjTIrJLhqkclLpDv573E/lHJRp3EBxaaNJdJJl87o3SvHoNh8z2QSuMKXIFsg8NnYvKj9glc7w4wXu9GhauR1LHjGl1SP/5cR2+rv7IbIOp9QZTGtxsc9uL/AMyluhnnBgxt83Ibf/Ki8zvqeAjwTZMtxdJxPCZwZB94/Nx/yWvidCxMenzXM/8Axcfor0krI20CGNHFbAJd9m589FEcTsjqMxcQL0NPP1WLK4X5RTew9FudXzWzNEGO7WSd6WFkxSRn+YxzT7haY790bDDikmA2SVDb12ilpRKSpc6YGBukQpkbJBuyDVciLWKWRk9IMj9TQuh0hRLSDtwpVHMy4MzWbt2+SrsxnaqAK6wssbhC+zDVdD9Et1SjhQljRfKvgUFJsBvZJsby827b0pAO1hKNDj63gHhNHE7XQdfzV2E6NyN6V4wK02GyyLqk0OHFG4OqyEd+ouO1pNBrhXNEaTcgJOj96CPGGkdrTzQ+SwmNMeeMl5JOynAwNHurbYA4U8oZiDXFqn9hA7mlWlFuKtuGlwQJBuSlRWH19tY7T/iWDbwNnFvva6jqzQMN5cAaIO65h1yAlxAHoVWISbnvj8j3F49R2Ro3idupx0t/M/YIePC99CKEP/xPFAf3VxnTGufrzJTLX4QaaEbGma/wHSFuPG/Mf6AFrB/f9lbZ0zLyWt+2zCKIcQxcD/JaPiQ40dMDY2DsAqGR1dnETS/+iXm+iXMfExMQ3FEA78x3KWTnwRfekGr0HKw8nPke0mWXSPyM2We7Mo+QD5ndVOPftNrbyOpzvB8Fgaz8z1lz5IJuaUyH0BoKjJkSy7OcSEwie/gErSYyAZ+Y6wY2tYB+UUq75HSvtxJ+a2em/C/V+oub9nwZXNP4iKb+p2XWdI/hs9srJeqzMDAbMUZsn5nhBbcJBgzyxNeyGRzTwQ0m0l73jYUePAyGGNjI2CmtA4CSWxtzhBCVWppUsTQ0p9OykQnHCRhltbqJFovKZzdtkHAqTgJ9KkAp0aGl2raqTtjdeyK0KQ2QchRNDSb5UnEDlMT6BIebYqtq0TXA/JFZTtk8UbdJRI49MTnFEKwCEASbKw7eP5IcUdO1KbjQIVQlJzjdqMo7ojoXEkjhCkPmrukQDuVEqT1EBIKXU2asKWzXlXKubGZg1rtQ/ZdjmxeJjSs9WkLkGYMjCSO/KvEr4WvtkcLA0uF+yz8jqznbRlQmxJw82ywqUmPMH02N2/qFeoWynndIbc4n5lVnTvqgaHst/E+E+pTtY6VjIWv+6Xu3P0G66nov8P8AEc5rsySSWj5g3yj+6e5EvNY4JZnU1rnOJ4AtdD0r4H611GnDDdFGd9cvkH7r2bpXQsDAaBh4UMW33g2yfqtlmKByUbDzDpP8LoI9L+pZhee7IW0P1P8AZdZ0/wCFulYFfZcCLUPxyDUf3XTmFoHCjopHkKLcY7XW3FIgxwNzVqzpS0p6JWEQCSPSSNDbgy204BUqT1tssFBkJuAp6VEhJUOADyplgLdkzWlEDCQgwvDKbR7K2BQ3CHWp2wQYQZ3U2x37o/htI3U2NFgNCleMAEFmqTmGr24Vqi27CFI69kbX1VwKd96lZa3yabsKrjPZkucWE+U77K40aBvQA9U5R1qBFbITuR7oM+dEJtIN70fZNl50OO+JpOuSU7MZu4e5HZXEXGjONC1RlOo7cq1I+xSqv9FNqNBOCipOFKDilsjSG2OHssGO3O4W9WxWSHBsjhtdq8KVR8G9yEhjMeB5AUdtkbovgkNFGlolTbBEyQNa5zH9iHEUtbCyOo4x/kZ81ej/ADD91miAsytcri6zYK04nCqHCA6TpnxOyNzMfPN5Dj5dDa1BdTDlNkA7WvKW2/4iw2n8v+a9Fg2A3KA1y4UoEhAY+28pa1SRk9IWpHY9pHmtMBkC0lIlpN0kgODSSCIxpJ3XOtA7DgptPcA/VEcE7NwkcQZd0VYYNqCYV6bqQGmimaNXypgNHZOa5Ca0quREtsokQp1gbpmrT6dCxpEjgHEnYFRa2ww3QBiTvbqLDRVWePQCNO4W5K2Rz3WKadhSpQ9IyMvL0RB5be57D6rPv5068ePHW7Wdit1Hys/QKxn4WRDi+NJA7QfzDldlgdIw+mQ+JOWucOXO4Cyet9fjka7GxAQDsXnv9FVlxm6y/JMstYTx9vOM/WwCWElrvW9wVQ6F1bGZK6HJAiyHOP8AMfw76rd65iyywMGG1gcHW43W3ouH+IMTIjf4skDmAiuNv1V4XftHNNeI7wua5vIPpSC4Wdl5xhda6hgPHgzEsH/DfuFv4fxnA+m5sDoz+ZnmH6cquv7ctdKW3yolo7qli9Zw8sXBK13tdH9FUzeutw8h0UsBIoEFrktUmsfZYExIy5BfDuUZnxBBI22xSfqFn5HUsYzueA8We4VYy7Jrw7iwbR7JWRD1jG4Gvb/Cjt61hM2c9zT7sK1SvuIvi0eKq2FLKHWOmudZyB/2lFPWenuYWx5bGurYkFBLeKC/4mxRxTL/AHXocS8u6V1CBnW8WTJzICGx0+S6F2vSMHqOFlu0YmXBM4CyI3gkBAaTeFMBQZwiJxKTRvakosdbqA2pTTFMknSQHDt90ZpFe6DfulqXOsR2wUmt8qGSD3R2C2WChRCNxFtFpOLgarfvaTJC3uVKY6/Nye6AgHX2TgWhGRkQ1PcGj1JpR+1RkXERL/0G1FrbDG30tBt8K7ixyOoNBPYUhfD+HldUnc0R0xvLuwXbQYuF0iDxJXAuaNyd/wBFMlv9Oi5Y8fj3VfpvSnuia7LtorYd0/VeuYPSIi2PS6QD7re3zXL/ABV8WzOhdFhkxsJqxyQvO8rrGZuWyGjyHbpTLXjCf6PxXP8AlyX/AB6BJ1qTqshe+cFv5eAFQyniOQusHV6FcBB1nIinsvv9lfyesOc+Nwk1uJAIaOE5x33VZZyY6jpXv1ElUMoDwyH+dt/ddwmhnL4Q8uoV3VaWUTDS3fewnPDmtVs7oXTsiMyGERvP4ozS5rK+GpA8+BM1w7B+y7GZ/wDq3m2I7LNn8Qbs1Fp/wqplYnUrjp+k9QxvMYH0PxM3H7IZyJAA2XUaFbrusdsskR02f2XJ9agkdmvOnnmgtMct+yyx8KcOXXlI2RTI143KqOxy1pc41SrOk0nZxVs2o1+jgoc0urkqo2a2hIvtGiqZJKVqIcK3QfGdqqgmWlrW71+q7j+FG/XJyd6gP9QuFA8rT6r0D+EsX/qWZLY8sIHPq7/8SKx6qzhTCjGpWrI7fZEQwp2gjpJ9kkBwiSXZJcqzhEjeWHbj3QwnTUN4jXcikiewOyCr+JgvdjuypQGY7dtbzX6eqw5efHD+1zHbD69iNzMQRMe5rw6+Nvqsrp8eT0SaCTPLoMWWyHNbZeONv7rqDn4rIzBjxNfJy9zhws/N6T48bMmSbxCCKYTZA9AuXi+Vbn1yvv06ML1m2+z48hgwW4vQsHXKBvtTW/3K5fMzuu5z5n5Imc9/qaoLQhjjhZUbGtHsE8ko8MkLq6fdXjy4y24zTiMpnU2X4jXfV9lZUzsgE6y4fMrq+oyW4kLn8qN0hFgla46hZZ7ZRL3OAs7q9jdPzJhqY07cHVStYPTnPkvSQPkukwoDHHTmqrlplbtzL3dWxARc4Z7jUFCLr2VA63tjcR6tortNNDZDlx4ZQRLDG8HnU0FLtGdrn8brcmfcToQ08ghy0YSa8yebAxMciSGBjHcW0UkHgAAKacGstHlXLdZkd9ukv2C6djrXN9a0OzZb2OyePs7PDGndcbifRVI2wFgDgb7laL8R87HCFuogElLHa+OH/YROru54tbys9M57YR920IloOyv5M21Pxw2xsqThqFhhAVSpsCLkmvAPFp3NLTu0hS0OrdnKCEjfqC9C/hJ/vHOPpCP6rzwMcxgscrvv4USsjzs4yPa24W1ZruhNetMNBBbmxv6g7C0v8RsYkJry0TXPqosyIyNnsPycE5nYDYIvuVQWxQT6gqDswAcoZzh6p6S0TMASKP8A2lJUBnD1SRoObCRCdTjjdI7S1pcfZctqwkSONzzpAO/CKzFkkc2OBpke41tutnHx4unQgz1Lkn8I3A+a835HzcMdyVrjjao4+D4I8TJNNH3WgclU+os6t1eUxYpkc1o2JFBg9gthwlmd4k+1b6fT5qpN1N0Qc3EeQTsXjbb2Xk8efL8nl1xzx9trqTyx4Onx4VtcXGX8ZPqikV3Tjfk2U9L3+Lgx45/1jcrTBmrYIORGQwgVurANKLzfO62pzTFnw9Z2G6DD0rcly3NIJSr0QrajjYjGcBH8MDYBHACi4IpK5bSgQjuCG4JEqZTLjHzWdLbStLMdpiv091nSSRuFE7n1QcLHkc4En1XPdV3z5j7rfaWhtMIXPdSP+uS/9SePtS10DCmzcsY8LbMtsu+L7pz8OSePLHjzMn8JxDncAkc8rX+BHaOp6gaIje4fRpUuhzGSGZ05JeS4k3RWeedxu424eOZ3Vct1sSGWNj2tDYmBgAd6d1CKfp7cIQTRy69erWwDj0VjrYvLd6Wh4nSxmRatRHK1nJOvlOfFN+DjAg6pL4mPkxQNAA0zu06iFR6phy4OQWTMc2+DyD8irUeO2OcxA6g3bhakeLFkYhxJCXNHmZZ+6fZVOWSsLhpzhLp4miNtiMb0FTkeQRRIPzWtBExuRKxjaa0Hgnn3WNORq+q6MdXHcZZeKKyeQcSPH/yKM3MyWjbJmHykKo6ktZCaW107OzH5LWOzcnQQb/nO9Pmit6nnHUYupZ1A0CHOKxIcl8LxIzkeoVuPq7WCnYWOQfTU3+hT0Gj/AKY6n36xmA+hc5JUx1rHr/dzPpM9JGg9gaYgbnkEcY5cQT+w7rWwoz1YeHihmLhxjzb+d3u4/wCSwHPbJ5HsLmXuAa/dDPxBPjziIwjHx2mmxN+78ye5915PzM85herXDD7ds+WPHjMGCwcU6Qir/sFTe6LEZ4sxt54Hc/Idlmy/E+K2CoA10pG7n8D5DuseXqgleXE6ieSV43B8Dk+Rl35/E+mttk1Grl5smQa+5HezQf8Ay1VVRuYTwwpHLPoF7vHjx8ePXCajPrlfa4DSe1RGW7s1N9qd6fstO0OYVdJTKn9pd6fsl40hPlS7RUwq6lSp+LLR3+iQllrewn2h9KuaUnsoE0qTppRw4pjLKW7ud+qO0H46KSVBxQXF5BG9FRDX+iXY5x0sljHx08WFRfjhw/lOo+h3CPNjym/DcWgm3C9j9FERuYbcNgjZdbFF8D2neEfNpXOdQaW9RkaCCLvY3S7HxGSN8pBpcl1fGlnychsWx1cq8PZUbAz5umzCeENcaLacNiCKUcPrMuBqDIWSNN7OJCz9EkULYz+EcoTneqLhMvZ455Y+qvGQdTe+Z74oKO7S7f59kdnU8fExTDG7U4bBwFLH0uqw11cXSG6N5P3Xfoj8Up3my/a63OjY7VRJKkzq/hu1NabsfRZ3gyflI+a2/hDozOsdajxckP8AB0Oc4sNcD1V9MYyudqHUnCDNmEY0slj8Rp9bC52UWd165N8JYMjPHm1PigZ4TW3Rr1JWU34d6PDhyyug8UFxovO7R7LWZyYyM9X28yPslRPZdp1z4e6fidPZPiGTxHEffdY3+iwP9HS8hhr2T7QaZWh1cFMWH0K1TivZsWn9ExiaOyfaDTK0lJagji7jdJHaDVeq+IAKb6pnecAOIKG0772ibACmkfJcVdERETAN42/opNijNnw6CVgn71lO4gndxJrsFNkqpDBlcGk3hB1+Y2nFCrBCfWGkgc+qnSpA/BcOHJxFJSQ0mUuDnl3JAOyOCNPJCWlQEQyjncJaXtDgQCPmjl7js4Uog0hcgYYeQP3Uxr/KU+ot4opvG1bGwPZEPRQtnnyGx+CGMP8AxHnZBkBEjmuDjRrYmlYZPpbUf9Uxc0/e7pjSDSGN5P1NpjOLof0SOm9iEhpNgbUkNH8UVuFHxGnakx00bO6iKTKxF4hHaifQKhNhNdI+RhJLuBsr7mtLq7JFtGgNlWNsZ5YyuZy+mZxmPgsiLP8AE4Wq56P1F3PgM+X/APF1um/vBN4Y5CvvUdI5YdAzCKdksA9gUh8NyEebKd9Aumc03/ZQcPmjvR0jn2/DkdjVLI79Au7+BMGHDwJoWffMlkk2eFggkcBHgyXwm43lp9kdqm4T9Oy6uyLH6PkOaNmtLqHdcFn5LY8Z8bWgtoGieLWjkdTy543RPmdoIoj1WRJhxveXPdI4nnzlPcT0V5csOYyIUIw6txyFnTSvilLXsodvda32KBrvLqb8nEKrk9JbJ/s8h4cfz7hazLC46sRcbL4oML9W2iwpvxonjzQsP0VV/SMxhOiWF/7KH2fqUW/huP8A0PKNT7Pz9LH+i8X/AJP/ANikqn2jqQ28Kb9v7JJdb9lt2zXAcWSjNceaBQH6nOu9gPQIYc8eYEb80sa1g4HmJLSD6p+TYPCFqc7ZrimcC14B4+aS4sahdDbVtwovDQ4NLgaCEXHc712US4BwJA3HNJVSw2QAUN1OyaN17KsI/EvzbjcgFMW6QAD25SPay+VwcCapPrcSSAK91XFkUXkV3Tiy0DST7lGlbGdKBtsfomtoBB2J7oLw1wA3Fb8prvzEPr3Rodk4yQNzwpatxW6hbbLbN1vSVBopIbSc/wBHD5pOkIGwDj7cKALNTgw2T+yVeUgjc9rQXY3mc7zV9FLYbO+ijtpBd5d/1UXEgg7UnorUiLNNcbCcmt7JQtYDuLUvFFUBZ9U4SYcCbKRIPApCfI0Cu6TZK7BMk6JNg2ouLieEPxDZ4+SkHah7oItJ5UCynWO6YyEEht2kXSckfumRw0jlRAI4AUg52++3oUgBd/sU0gubZ90x43HCK5hdtaFocHGzaAVCrUb22Uy2hYCgd+OUEVDuklqrkBJBeFwUQA7Y/wBU2vU+qIodlBjnXqc0+1FT1BzuKtBykXvZzwfVMXl7QDxfY8qbwwtJedh6obSGjZupo4I4KStiE15a2/opObZqOyB3KhE52g0wggpOeKN7d+UlbELSHDS2yokPds41/RCGQSaLgN9jSkZnGzYU00nB7TudvRSa42BZv2VR5kfM0Bx35BKKf5QF3/VM1sFwNf2URJeol23akF1FthziT6pg9uzbukBOyd2k7eyiXhwLbtw3Tuc4sIbWkevKEyHxNiS0nuEaGxb8tHd/egk19HSSQCmbbnFoHAUCAXODj5vQBLQFfICG7ix6qBIcdyD9FBzfQGvX0UgyxQePelREWANsEUUzAKqt03noaRq9b7KOqhd17ICZADjqOyQ07ltlD1Fz6DQG9yhskIcWkILY1lztx+yk5tDymtkMPI3DbTOJLrq9vXhA2k0kbHcnuFFxIIN7KLXCttgnY4OG6aUwTQJ49bSJH4XAhQbW+oEehUH7WWkE82mQrJA4EtJHzSDmkkA24cqvG4ltGgfUJ2OAs2SR6IA5c1rdjzymfTQHBu6GS0gudyeyiJXaRdE9tk9FRAXd2pJmvBAt2/zSRpIh/wBtXZPDvkm+wCSSRxEk27c7PNIjyQaBIFDZJJJSUhIkoEoB/wDcn5JJIqomRbW36ooA327FJJRVQKUnQw3vfKR4+qSSc9ASXj6BOwAB234UkkQHjTEm3CzSSSYSAGk7KLvvj5JJIEBicalFmgBW6mdmbeySSAULiSbJTOHnKSSf6I02wFeihxAwjknlJJH6KoP++0o8f4vkkkkAZOyi3l3ySSTJCMnW7c8Ig3bv6pJJkcfcd8iqz/usSSThJH7pUfxBJJUVHSSSSJ//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3556" name="Picture 4" descr="File:JJ Thomson exp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4" y="3140968"/>
            <a:ext cx="2281957" cy="180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093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E:\VaV\Publikace_nase\Rozdelane\logo_cz_noblTrans.png"/>
          <p:cNvPicPr>
            <a:picLocks noChangeAspect="1" noChangeArrowheads="1"/>
          </p:cNvPicPr>
          <p:nvPr/>
        </p:nvPicPr>
        <p:blipFill>
          <a:blip r:embed="rId2"/>
          <a:srcRect l="12354" t="15231" r="5350" b="14978"/>
          <a:stretch>
            <a:fillRect/>
          </a:stretch>
        </p:blipFill>
        <p:spPr bwMode="auto">
          <a:xfrm>
            <a:off x="7668344" y="6316074"/>
            <a:ext cx="1472762" cy="564388"/>
          </a:xfrm>
          <a:prstGeom prst="rect">
            <a:avLst/>
          </a:prstGeom>
          <a:noFill/>
          <a:ln w="9525">
            <a:noFill/>
            <a:miter lim="800000"/>
            <a:headEnd/>
            <a:tailEnd/>
          </a:ln>
        </p:spPr>
      </p:pic>
      <p:sp>
        <p:nvSpPr>
          <p:cNvPr id="2" name="Nadpis 1"/>
          <p:cNvSpPr>
            <a:spLocks noGrp="1"/>
          </p:cNvSpPr>
          <p:nvPr>
            <p:ph type="title"/>
          </p:nvPr>
        </p:nvSpPr>
        <p:spPr>
          <a:xfrm>
            <a:off x="457200" y="-27384"/>
            <a:ext cx="8229600" cy="1143000"/>
          </a:xfrm>
        </p:spPr>
        <p:txBody>
          <a:bodyPr/>
          <a:lstStyle/>
          <a:p>
            <a:pPr algn="l"/>
            <a:r>
              <a:rPr lang="cs-CZ" dirty="0" smtClean="0"/>
              <a:t>elektrická a magnetická síla</a:t>
            </a:r>
            <a:endParaRPr lang="en-GB" dirty="0"/>
          </a:p>
        </p:txBody>
      </p:sp>
      <mc:AlternateContent xmlns:mc="http://schemas.openxmlformats.org/markup-compatibility/2006" xmlns:a14="http://schemas.microsoft.com/office/drawing/2010/main">
        <mc:Choice Requires="a14">
          <p:sp>
            <p:nvSpPr>
              <p:cNvPr id="3" name="Obdélník 2"/>
              <p:cNvSpPr/>
              <p:nvPr/>
            </p:nvSpPr>
            <p:spPr>
              <a:xfrm>
                <a:off x="3203848" y="1514999"/>
                <a:ext cx="3870176" cy="9058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cs-CZ" sz="4400" i="1">
                              <a:solidFill>
                                <a:schemeClr val="tx1">
                                  <a:lumMod val="75000"/>
                                  <a:lumOff val="25000"/>
                                </a:schemeClr>
                              </a:solidFill>
                              <a:latin typeface="Cambria Math"/>
                              <a:ea typeface="Cambria Math"/>
                            </a:rPr>
                          </m:ctrlPr>
                        </m:sSubPr>
                        <m:e>
                          <m:acc>
                            <m:accPr>
                              <m:chr m:val="⃗"/>
                              <m:ctrlPr>
                                <a:rPr lang="cs-CZ" sz="4400" i="1">
                                  <a:solidFill>
                                    <a:schemeClr val="tx1">
                                      <a:lumMod val="75000"/>
                                      <a:lumOff val="25000"/>
                                    </a:schemeClr>
                                  </a:solidFill>
                                  <a:latin typeface="Cambria Math"/>
                                  <a:ea typeface="Cambria Math"/>
                                </a:rPr>
                              </m:ctrlPr>
                            </m:accPr>
                            <m:e>
                              <m:r>
                                <a:rPr lang="cs-CZ" sz="4400" i="1">
                                  <a:solidFill>
                                    <a:schemeClr val="tx1">
                                      <a:lumMod val="75000"/>
                                      <a:lumOff val="25000"/>
                                    </a:schemeClr>
                                  </a:solidFill>
                                  <a:latin typeface="Cambria Math"/>
                                  <a:ea typeface="Cambria Math"/>
                                </a:rPr>
                                <m:t>𝐹</m:t>
                              </m:r>
                            </m:e>
                          </m:acc>
                        </m:e>
                        <m:sub>
                          <m:r>
                            <a:rPr lang="cs-CZ" sz="4400" i="1">
                              <a:solidFill>
                                <a:schemeClr val="tx1">
                                  <a:lumMod val="75000"/>
                                  <a:lumOff val="25000"/>
                                </a:schemeClr>
                              </a:solidFill>
                              <a:latin typeface="Cambria Math"/>
                              <a:ea typeface="Cambria Math"/>
                            </a:rPr>
                            <m:t>𝐵</m:t>
                          </m:r>
                        </m:sub>
                      </m:sSub>
                      <m:r>
                        <a:rPr lang="cs-CZ" sz="4400" i="1">
                          <a:solidFill>
                            <a:schemeClr val="tx1">
                              <a:lumMod val="75000"/>
                              <a:lumOff val="25000"/>
                            </a:schemeClr>
                          </a:solidFill>
                          <a:latin typeface="Cambria Math"/>
                          <a:ea typeface="Cambria Math"/>
                        </a:rPr>
                        <m:t>=</m:t>
                      </m:r>
                      <m:r>
                        <a:rPr lang="cs-CZ" sz="4400" i="1">
                          <a:solidFill>
                            <a:schemeClr val="tx1">
                              <a:lumMod val="75000"/>
                              <a:lumOff val="25000"/>
                            </a:schemeClr>
                          </a:solidFill>
                          <a:latin typeface="Cambria Math"/>
                          <a:ea typeface="Cambria Math"/>
                        </a:rPr>
                        <m:t>𝑄</m:t>
                      </m:r>
                      <m:d>
                        <m:dPr>
                          <m:ctrlPr>
                            <a:rPr lang="cs-CZ" sz="4400" i="1">
                              <a:solidFill>
                                <a:schemeClr val="tx1">
                                  <a:lumMod val="75000"/>
                                  <a:lumOff val="25000"/>
                                </a:schemeClr>
                              </a:solidFill>
                              <a:latin typeface="Cambria Math"/>
                              <a:ea typeface="Cambria Math"/>
                            </a:rPr>
                          </m:ctrlPr>
                        </m:dPr>
                        <m:e>
                          <m:acc>
                            <m:accPr>
                              <m:chr m:val="⃗"/>
                              <m:ctrlPr>
                                <a:rPr lang="cs-CZ" sz="4400" i="1">
                                  <a:solidFill>
                                    <a:schemeClr val="tx1">
                                      <a:lumMod val="75000"/>
                                      <a:lumOff val="25000"/>
                                    </a:schemeClr>
                                  </a:solidFill>
                                  <a:latin typeface="Cambria Math"/>
                                  <a:ea typeface="Cambria Math"/>
                                </a:rPr>
                              </m:ctrlPr>
                            </m:accPr>
                            <m:e>
                              <m:r>
                                <a:rPr lang="cs-CZ" sz="4400" i="1">
                                  <a:solidFill>
                                    <a:schemeClr val="tx1">
                                      <a:lumMod val="75000"/>
                                      <a:lumOff val="25000"/>
                                    </a:schemeClr>
                                  </a:solidFill>
                                  <a:latin typeface="Cambria Math"/>
                                  <a:ea typeface="Cambria Math"/>
                                </a:rPr>
                                <m:t>𝑣</m:t>
                              </m:r>
                            </m:e>
                          </m:acc>
                          <m:r>
                            <a:rPr lang="cs-CZ" sz="4400" i="1">
                              <a:solidFill>
                                <a:schemeClr val="tx1">
                                  <a:lumMod val="75000"/>
                                  <a:lumOff val="25000"/>
                                </a:schemeClr>
                              </a:solidFill>
                              <a:latin typeface="Cambria Math"/>
                              <a:ea typeface="Cambria Math"/>
                            </a:rPr>
                            <m:t>×</m:t>
                          </m:r>
                          <m:acc>
                            <m:accPr>
                              <m:chr m:val="⃗"/>
                              <m:ctrlPr>
                                <a:rPr lang="cs-CZ" sz="4400" i="1">
                                  <a:solidFill>
                                    <a:schemeClr val="tx1">
                                      <a:lumMod val="75000"/>
                                      <a:lumOff val="25000"/>
                                    </a:schemeClr>
                                  </a:solidFill>
                                  <a:latin typeface="Cambria Math"/>
                                  <a:ea typeface="Cambria Math"/>
                                </a:rPr>
                              </m:ctrlPr>
                            </m:accPr>
                            <m:e>
                              <m:r>
                                <a:rPr lang="cs-CZ" sz="4400" i="1">
                                  <a:solidFill>
                                    <a:schemeClr val="tx1">
                                      <a:lumMod val="75000"/>
                                      <a:lumOff val="25000"/>
                                    </a:schemeClr>
                                  </a:solidFill>
                                  <a:latin typeface="Cambria Math"/>
                                  <a:ea typeface="Cambria Math"/>
                                </a:rPr>
                                <m:t>𝐵</m:t>
                              </m:r>
                            </m:e>
                          </m:acc>
                        </m:e>
                      </m:d>
                    </m:oMath>
                  </m:oMathPara>
                </a14:m>
                <a:endParaRPr lang="en-GB" sz="4400" dirty="0"/>
              </a:p>
            </p:txBody>
          </p:sp>
        </mc:Choice>
        <mc:Fallback xmlns="">
          <p:sp>
            <p:nvSpPr>
              <p:cNvPr id="3" name="Obdélník 2"/>
              <p:cNvSpPr>
                <a:spLocks noRot="1" noChangeAspect="1" noMove="1" noResize="1" noEditPoints="1" noAdjustHandles="1" noChangeArrowheads="1" noChangeShapeType="1" noTextEdit="1"/>
              </p:cNvSpPr>
              <p:nvPr/>
            </p:nvSpPr>
            <p:spPr>
              <a:xfrm>
                <a:off x="3203848" y="1514999"/>
                <a:ext cx="3870176" cy="905889"/>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bdélník 12"/>
              <p:cNvSpPr/>
              <p:nvPr/>
            </p:nvSpPr>
            <p:spPr>
              <a:xfrm>
                <a:off x="503694" y="1524194"/>
                <a:ext cx="2424399" cy="851643"/>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cs-CZ" sz="4400" i="1" smtClean="0">
                              <a:solidFill>
                                <a:schemeClr val="tx1">
                                  <a:lumMod val="75000"/>
                                  <a:lumOff val="25000"/>
                                </a:schemeClr>
                              </a:solidFill>
                              <a:latin typeface="Cambria Math"/>
                              <a:ea typeface="Cambria Math"/>
                            </a:rPr>
                          </m:ctrlPr>
                        </m:sSubPr>
                        <m:e>
                          <m:acc>
                            <m:accPr>
                              <m:chr m:val="⃗"/>
                              <m:ctrlPr>
                                <a:rPr lang="cs-CZ" sz="4400" i="1">
                                  <a:solidFill>
                                    <a:schemeClr val="tx1">
                                      <a:lumMod val="75000"/>
                                      <a:lumOff val="25000"/>
                                    </a:schemeClr>
                                  </a:solidFill>
                                  <a:latin typeface="Cambria Math"/>
                                  <a:ea typeface="Cambria Math"/>
                                </a:rPr>
                              </m:ctrlPr>
                            </m:accPr>
                            <m:e>
                              <m:r>
                                <a:rPr lang="cs-CZ" sz="4400" i="1">
                                  <a:solidFill>
                                    <a:schemeClr val="tx1">
                                      <a:lumMod val="75000"/>
                                      <a:lumOff val="25000"/>
                                    </a:schemeClr>
                                  </a:solidFill>
                                  <a:latin typeface="Cambria Math"/>
                                  <a:ea typeface="Cambria Math"/>
                                </a:rPr>
                                <m:t>𝐹</m:t>
                              </m:r>
                            </m:e>
                          </m:acc>
                        </m:e>
                        <m:sub>
                          <m:r>
                            <a:rPr lang="cs-CZ" sz="4400" b="0" i="1" smtClean="0">
                              <a:solidFill>
                                <a:schemeClr val="tx1">
                                  <a:lumMod val="75000"/>
                                  <a:lumOff val="25000"/>
                                </a:schemeClr>
                              </a:solidFill>
                              <a:latin typeface="Cambria Math"/>
                              <a:ea typeface="Cambria Math"/>
                            </a:rPr>
                            <m:t>𝑒</m:t>
                          </m:r>
                        </m:sub>
                      </m:sSub>
                      <m:r>
                        <a:rPr lang="cs-CZ" sz="4400" i="1">
                          <a:solidFill>
                            <a:schemeClr val="tx1">
                              <a:lumMod val="75000"/>
                              <a:lumOff val="25000"/>
                            </a:schemeClr>
                          </a:solidFill>
                          <a:latin typeface="Cambria Math"/>
                          <a:ea typeface="Cambria Math"/>
                        </a:rPr>
                        <m:t>=</m:t>
                      </m:r>
                      <m:r>
                        <a:rPr lang="cs-CZ" sz="4400" i="1">
                          <a:solidFill>
                            <a:schemeClr val="tx1">
                              <a:lumMod val="75000"/>
                              <a:lumOff val="25000"/>
                            </a:schemeClr>
                          </a:solidFill>
                          <a:latin typeface="Cambria Math"/>
                          <a:ea typeface="Cambria Math"/>
                        </a:rPr>
                        <m:t>𝑄</m:t>
                      </m:r>
                      <m:acc>
                        <m:accPr>
                          <m:chr m:val="⃗"/>
                          <m:ctrlPr>
                            <a:rPr lang="cs-CZ" sz="4400" i="1">
                              <a:solidFill>
                                <a:schemeClr val="tx1">
                                  <a:lumMod val="75000"/>
                                  <a:lumOff val="25000"/>
                                </a:schemeClr>
                              </a:solidFill>
                              <a:latin typeface="Cambria Math"/>
                              <a:ea typeface="Cambria Math"/>
                            </a:rPr>
                          </m:ctrlPr>
                        </m:accPr>
                        <m:e>
                          <m:r>
                            <a:rPr lang="cs-CZ" sz="4400" b="0" i="1" smtClean="0">
                              <a:solidFill>
                                <a:schemeClr val="tx1">
                                  <a:lumMod val="75000"/>
                                  <a:lumOff val="25000"/>
                                </a:schemeClr>
                              </a:solidFill>
                              <a:latin typeface="Cambria Math"/>
                              <a:ea typeface="Cambria Math"/>
                            </a:rPr>
                            <m:t>𝐸</m:t>
                          </m:r>
                        </m:e>
                      </m:acc>
                    </m:oMath>
                  </m:oMathPara>
                </a14:m>
                <a:endParaRPr lang="en-GB" sz="4400" dirty="0"/>
              </a:p>
            </p:txBody>
          </p:sp>
        </mc:Choice>
        <mc:Fallback xmlns="">
          <p:sp>
            <p:nvSpPr>
              <p:cNvPr id="13" name="Obdélník 12"/>
              <p:cNvSpPr>
                <a:spLocks noRot="1" noChangeAspect="1" noMove="1" noResize="1" noEditPoints="1" noAdjustHandles="1" noChangeArrowheads="1" noChangeShapeType="1" noTextEdit="1"/>
              </p:cNvSpPr>
              <p:nvPr/>
            </p:nvSpPr>
            <p:spPr>
              <a:xfrm>
                <a:off x="503694" y="1524194"/>
                <a:ext cx="2424399" cy="851643"/>
              </a:xfrm>
              <a:prstGeom prst="rect">
                <a:avLst/>
              </a:prstGeom>
              <a:blipFill rotWithShape="1">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bdélník 13"/>
              <p:cNvSpPr/>
              <p:nvPr/>
            </p:nvSpPr>
            <p:spPr>
              <a:xfrm>
                <a:off x="521624" y="2307087"/>
                <a:ext cx="5268860" cy="90588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4400" i="1" smtClean="0">
                              <a:solidFill>
                                <a:schemeClr val="accent1">
                                  <a:lumMod val="50000"/>
                                </a:schemeClr>
                              </a:solidFill>
                              <a:latin typeface="Cambria Math"/>
                              <a:ea typeface="Cambria Math"/>
                            </a:rPr>
                          </m:ctrlPr>
                        </m:accPr>
                        <m:e>
                          <m:r>
                            <a:rPr lang="cs-CZ" sz="4400" i="1">
                              <a:solidFill>
                                <a:schemeClr val="accent1">
                                  <a:lumMod val="50000"/>
                                </a:schemeClr>
                              </a:solidFill>
                              <a:latin typeface="Cambria Math"/>
                              <a:ea typeface="Cambria Math"/>
                            </a:rPr>
                            <m:t>𝐹</m:t>
                          </m:r>
                        </m:e>
                      </m:acc>
                      <m:r>
                        <a:rPr lang="cs-CZ" sz="4400" i="1">
                          <a:solidFill>
                            <a:schemeClr val="accent1">
                              <a:lumMod val="50000"/>
                            </a:schemeClr>
                          </a:solidFill>
                          <a:latin typeface="Cambria Math"/>
                          <a:ea typeface="Cambria Math"/>
                        </a:rPr>
                        <m:t>=</m:t>
                      </m:r>
                      <m:r>
                        <a:rPr lang="cs-CZ" sz="4400" i="1">
                          <a:solidFill>
                            <a:schemeClr val="accent1">
                              <a:lumMod val="50000"/>
                            </a:schemeClr>
                          </a:solidFill>
                          <a:latin typeface="Cambria Math"/>
                          <a:ea typeface="Cambria Math"/>
                        </a:rPr>
                        <m:t>𝑄</m:t>
                      </m:r>
                      <m:acc>
                        <m:accPr>
                          <m:chr m:val="⃗"/>
                          <m:ctrlPr>
                            <a:rPr lang="cs-CZ" sz="4400" i="1">
                              <a:solidFill>
                                <a:schemeClr val="accent1">
                                  <a:lumMod val="50000"/>
                                </a:schemeClr>
                              </a:solidFill>
                              <a:latin typeface="Cambria Math"/>
                              <a:ea typeface="Cambria Math"/>
                            </a:rPr>
                          </m:ctrlPr>
                        </m:accPr>
                        <m:e>
                          <m:r>
                            <a:rPr lang="cs-CZ" sz="4400" i="1">
                              <a:solidFill>
                                <a:schemeClr val="accent1">
                                  <a:lumMod val="50000"/>
                                </a:schemeClr>
                              </a:solidFill>
                              <a:latin typeface="Cambria Math"/>
                              <a:ea typeface="Cambria Math"/>
                            </a:rPr>
                            <m:t>𝐸</m:t>
                          </m:r>
                        </m:e>
                      </m:acc>
                      <m:r>
                        <a:rPr lang="cs-CZ" sz="4400" b="0" i="1" smtClean="0">
                          <a:solidFill>
                            <a:schemeClr val="accent1">
                              <a:lumMod val="50000"/>
                            </a:schemeClr>
                          </a:solidFill>
                          <a:latin typeface="Cambria Math"/>
                          <a:ea typeface="Cambria Math"/>
                        </a:rPr>
                        <m:t>+</m:t>
                      </m:r>
                      <m:r>
                        <a:rPr lang="cs-CZ" sz="4400" i="1">
                          <a:solidFill>
                            <a:schemeClr val="accent1">
                              <a:lumMod val="50000"/>
                            </a:schemeClr>
                          </a:solidFill>
                          <a:latin typeface="Cambria Math"/>
                          <a:ea typeface="Cambria Math"/>
                        </a:rPr>
                        <m:t>𝑄</m:t>
                      </m:r>
                      <m:d>
                        <m:dPr>
                          <m:ctrlPr>
                            <a:rPr lang="cs-CZ" sz="4400" i="1">
                              <a:solidFill>
                                <a:schemeClr val="accent1">
                                  <a:lumMod val="50000"/>
                                </a:schemeClr>
                              </a:solidFill>
                              <a:latin typeface="Cambria Math"/>
                              <a:ea typeface="Cambria Math"/>
                            </a:rPr>
                          </m:ctrlPr>
                        </m:dPr>
                        <m:e>
                          <m:acc>
                            <m:accPr>
                              <m:chr m:val="⃗"/>
                              <m:ctrlPr>
                                <a:rPr lang="cs-CZ" sz="4400" i="1">
                                  <a:solidFill>
                                    <a:schemeClr val="accent1">
                                      <a:lumMod val="50000"/>
                                    </a:schemeClr>
                                  </a:solidFill>
                                  <a:latin typeface="Cambria Math"/>
                                  <a:ea typeface="Cambria Math"/>
                                </a:rPr>
                              </m:ctrlPr>
                            </m:accPr>
                            <m:e>
                              <m:r>
                                <a:rPr lang="cs-CZ" sz="4400" i="1">
                                  <a:solidFill>
                                    <a:schemeClr val="accent1">
                                      <a:lumMod val="50000"/>
                                    </a:schemeClr>
                                  </a:solidFill>
                                  <a:latin typeface="Cambria Math"/>
                                  <a:ea typeface="Cambria Math"/>
                                </a:rPr>
                                <m:t>𝑣</m:t>
                              </m:r>
                            </m:e>
                          </m:acc>
                          <m:r>
                            <a:rPr lang="cs-CZ" sz="4400" i="1">
                              <a:solidFill>
                                <a:schemeClr val="accent1">
                                  <a:lumMod val="50000"/>
                                </a:schemeClr>
                              </a:solidFill>
                              <a:latin typeface="Cambria Math"/>
                              <a:ea typeface="Cambria Math"/>
                            </a:rPr>
                            <m:t>×</m:t>
                          </m:r>
                          <m:acc>
                            <m:accPr>
                              <m:chr m:val="⃗"/>
                              <m:ctrlPr>
                                <a:rPr lang="cs-CZ" sz="4400" i="1">
                                  <a:solidFill>
                                    <a:schemeClr val="accent1">
                                      <a:lumMod val="50000"/>
                                    </a:schemeClr>
                                  </a:solidFill>
                                  <a:latin typeface="Cambria Math"/>
                                  <a:ea typeface="Cambria Math"/>
                                </a:rPr>
                              </m:ctrlPr>
                            </m:accPr>
                            <m:e>
                              <m:r>
                                <a:rPr lang="cs-CZ" sz="4400" i="1">
                                  <a:solidFill>
                                    <a:schemeClr val="accent1">
                                      <a:lumMod val="50000"/>
                                    </a:schemeClr>
                                  </a:solidFill>
                                  <a:latin typeface="Cambria Math"/>
                                  <a:ea typeface="Cambria Math"/>
                                </a:rPr>
                                <m:t>𝐵</m:t>
                              </m:r>
                            </m:e>
                          </m:acc>
                        </m:e>
                      </m:d>
                    </m:oMath>
                  </m:oMathPara>
                </a14:m>
                <a:endParaRPr lang="en-GB" sz="4400" dirty="0">
                  <a:solidFill>
                    <a:schemeClr val="accent1">
                      <a:lumMod val="50000"/>
                    </a:schemeClr>
                  </a:solidFill>
                </a:endParaRPr>
              </a:p>
            </p:txBody>
          </p:sp>
        </mc:Choice>
        <mc:Fallback xmlns="">
          <p:sp>
            <p:nvSpPr>
              <p:cNvPr id="14" name="Obdélník 13"/>
              <p:cNvSpPr>
                <a:spLocks noRot="1" noChangeAspect="1" noMove="1" noResize="1" noEditPoints="1" noAdjustHandles="1" noChangeArrowheads="1" noChangeShapeType="1" noTextEdit="1"/>
              </p:cNvSpPr>
              <p:nvPr/>
            </p:nvSpPr>
            <p:spPr>
              <a:xfrm>
                <a:off x="521624" y="2307087"/>
                <a:ext cx="5268860" cy="905889"/>
              </a:xfrm>
              <a:prstGeom prst="rect">
                <a:avLst/>
              </a:prstGeom>
              <a:blipFill rotWithShape="1">
                <a:blip r:embed="rId5"/>
                <a:stretch>
                  <a:fillRect/>
                </a:stretch>
              </a:blipFill>
            </p:spPr>
            <p:txBody>
              <a:bodyPr/>
              <a:lstStyle/>
              <a:p>
                <a:r>
                  <a:rPr lang="en-GB">
                    <a:noFill/>
                  </a:rPr>
                  <a:t> </a:t>
                </a:r>
              </a:p>
            </p:txBody>
          </p:sp>
        </mc:Fallback>
      </mc:AlternateContent>
      <p:sp>
        <p:nvSpPr>
          <p:cNvPr id="15" name="Line 8"/>
          <p:cNvSpPr>
            <a:spLocks noChangeShapeType="1"/>
          </p:cNvSpPr>
          <p:nvPr/>
        </p:nvSpPr>
        <p:spPr bwMode="auto">
          <a:xfrm>
            <a:off x="683568" y="908720"/>
            <a:ext cx="0" cy="606077"/>
          </a:xfrm>
          <a:prstGeom prst="line">
            <a:avLst/>
          </a:prstGeom>
          <a:noFill/>
          <a:ln w="5715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6" name="Line 9"/>
          <p:cNvSpPr>
            <a:spLocks noChangeShapeType="1"/>
          </p:cNvSpPr>
          <p:nvPr/>
        </p:nvSpPr>
        <p:spPr bwMode="auto">
          <a:xfrm flipH="1">
            <a:off x="3563888" y="908720"/>
            <a:ext cx="0" cy="606077"/>
          </a:xfrm>
          <a:prstGeom prst="line">
            <a:avLst/>
          </a:prstGeom>
          <a:noFill/>
          <a:ln w="57150">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7" name="Text Box 8"/>
          <p:cNvSpPr txBox="1">
            <a:spLocks noChangeArrowheads="1"/>
          </p:cNvSpPr>
          <p:nvPr/>
        </p:nvSpPr>
        <p:spPr bwMode="auto">
          <a:xfrm>
            <a:off x="5625739" y="2564904"/>
            <a:ext cx="3122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2800" dirty="0" smtClean="0">
                <a:solidFill>
                  <a:schemeClr val="accent1">
                    <a:lumMod val="50000"/>
                  </a:schemeClr>
                </a:solidFill>
                <a:latin typeface="+mn-lt"/>
              </a:rPr>
              <a:t>… Lorentzova síla</a:t>
            </a:r>
            <a:endParaRPr lang="en-GB" sz="2800" dirty="0">
              <a:solidFill>
                <a:schemeClr val="accent1">
                  <a:lumMod val="50000"/>
                </a:schemeClr>
              </a:solidFill>
              <a:latin typeface="+mn-lt"/>
            </a:endParaRPr>
          </a:p>
        </p:txBody>
      </p:sp>
      <mc:AlternateContent xmlns:mc="http://schemas.openxmlformats.org/markup-compatibility/2006" xmlns:a14="http://schemas.microsoft.com/office/drawing/2010/main">
        <mc:Choice Requires="a14">
          <p:sp>
            <p:nvSpPr>
              <p:cNvPr id="18" name="Obdélník 17"/>
              <p:cNvSpPr/>
              <p:nvPr/>
            </p:nvSpPr>
            <p:spPr>
              <a:xfrm>
                <a:off x="521623" y="4293096"/>
                <a:ext cx="3618329" cy="101046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2800" i="1" smtClean="0">
                              <a:solidFill>
                                <a:schemeClr val="tx1">
                                  <a:lumMod val="75000"/>
                                  <a:lumOff val="25000"/>
                                </a:schemeClr>
                              </a:solidFill>
                              <a:latin typeface="Cambria Math"/>
                              <a:ea typeface="Cambria Math"/>
                            </a:rPr>
                          </m:ctrlPr>
                        </m:accPr>
                        <m:e>
                          <m:r>
                            <a:rPr lang="cs-CZ" sz="2800" b="0" i="1" smtClean="0">
                              <a:solidFill>
                                <a:schemeClr val="tx1">
                                  <a:lumMod val="75000"/>
                                  <a:lumOff val="25000"/>
                                </a:schemeClr>
                              </a:solidFill>
                              <a:latin typeface="Cambria Math"/>
                              <a:ea typeface="Cambria Math"/>
                            </a:rPr>
                            <m:t>𝑓</m:t>
                          </m:r>
                        </m:e>
                      </m:acc>
                      <m:r>
                        <a:rPr lang="cs-CZ" sz="2800" b="0" i="1" smtClean="0">
                          <a:solidFill>
                            <a:schemeClr val="tx1">
                              <a:lumMod val="75000"/>
                              <a:lumOff val="25000"/>
                            </a:schemeClr>
                          </a:solidFill>
                          <a:latin typeface="Cambria Math"/>
                          <a:ea typeface="Cambria Math"/>
                        </a:rPr>
                        <m:t>=</m:t>
                      </m:r>
                      <m:f>
                        <m:fPr>
                          <m:ctrlPr>
                            <a:rPr lang="cs-CZ" sz="2800" i="1" smtClean="0">
                              <a:solidFill>
                                <a:schemeClr val="tx1">
                                  <a:lumMod val="75000"/>
                                  <a:lumOff val="25000"/>
                                </a:schemeClr>
                              </a:solidFill>
                              <a:latin typeface="Cambria Math"/>
                              <a:ea typeface="Cambria Math"/>
                            </a:rPr>
                          </m:ctrlPr>
                        </m:fPr>
                        <m:num>
                          <m:r>
                            <m:rPr>
                              <m:nor/>
                            </m:rPr>
                            <a:rPr lang="cs-CZ" sz="2800" i="0" smtClean="0">
                              <a:solidFill>
                                <a:schemeClr val="tx1">
                                  <a:lumMod val="75000"/>
                                  <a:lumOff val="25000"/>
                                </a:schemeClr>
                              </a:solidFill>
                              <a:latin typeface="Cambria Math"/>
                              <a:ea typeface="Cambria Math"/>
                            </a:rPr>
                            <m:t>d</m:t>
                          </m:r>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𝐹</m:t>
                              </m:r>
                            </m:e>
                          </m:acc>
                        </m:num>
                        <m:den>
                          <m:r>
                            <m:rPr>
                              <m:nor/>
                            </m:rPr>
                            <a:rPr lang="cs-CZ" sz="2800" i="0" smtClean="0">
                              <a:solidFill>
                                <a:schemeClr val="tx1">
                                  <a:lumMod val="75000"/>
                                  <a:lumOff val="25000"/>
                                </a:schemeClr>
                              </a:solidFill>
                              <a:latin typeface="Cambria Math"/>
                              <a:ea typeface="Cambria Math"/>
                            </a:rPr>
                            <m:t>d</m:t>
                          </m:r>
                          <m:r>
                            <a:rPr lang="cs-CZ" sz="2800" b="0" i="1" smtClean="0">
                              <a:solidFill>
                                <a:schemeClr val="tx1">
                                  <a:lumMod val="75000"/>
                                  <a:lumOff val="25000"/>
                                </a:schemeClr>
                              </a:solidFill>
                              <a:latin typeface="Cambria Math"/>
                              <a:ea typeface="Cambria Math"/>
                            </a:rPr>
                            <m:t>𝑉</m:t>
                          </m:r>
                        </m:den>
                      </m:f>
                      <m:r>
                        <a:rPr lang="cs-CZ" sz="2800" i="1">
                          <a:solidFill>
                            <a:schemeClr val="tx1">
                              <a:lumMod val="75000"/>
                              <a:lumOff val="25000"/>
                            </a:schemeClr>
                          </a:solidFill>
                          <a:latin typeface="Cambria Math"/>
                          <a:ea typeface="Cambria Math"/>
                        </a:rPr>
                        <m:t>=</m:t>
                      </m:r>
                      <m:r>
                        <a:rPr lang="cs-CZ" sz="2800" i="1" smtClean="0">
                          <a:solidFill>
                            <a:schemeClr val="tx1">
                              <a:lumMod val="75000"/>
                              <a:lumOff val="25000"/>
                            </a:schemeClr>
                          </a:solidFill>
                          <a:latin typeface="Cambria Math"/>
                          <a:ea typeface="Cambria Math"/>
                        </a:rPr>
                        <m:t>𝜌</m:t>
                      </m:r>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𝐸</m:t>
                          </m:r>
                        </m:e>
                      </m:acc>
                      <m:r>
                        <a:rPr lang="cs-CZ" sz="2800" b="0" i="1" smtClean="0">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ea typeface="Cambria Math"/>
                            </a:rPr>
                          </m:ctrlPr>
                        </m:accPr>
                        <m:e>
                          <m:r>
                            <a:rPr lang="cs-CZ" sz="2800" b="0" i="1" smtClean="0">
                              <a:solidFill>
                                <a:schemeClr val="tx1">
                                  <a:lumMod val="75000"/>
                                  <a:lumOff val="25000"/>
                                </a:schemeClr>
                              </a:solidFill>
                              <a:latin typeface="Cambria Math"/>
                              <a:ea typeface="Cambria Math"/>
                            </a:rPr>
                            <m:t>𝐽</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𝐵</m:t>
                          </m:r>
                        </m:e>
                      </m:acc>
                    </m:oMath>
                  </m:oMathPara>
                </a14:m>
                <a:endParaRPr lang="en-GB" sz="2800" dirty="0">
                  <a:solidFill>
                    <a:schemeClr val="tx1">
                      <a:lumMod val="75000"/>
                      <a:lumOff val="25000"/>
                    </a:schemeClr>
                  </a:solidFill>
                </a:endParaRPr>
              </a:p>
            </p:txBody>
          </p:sp>
        </mc:Choice>
        <mc:Fallback xmlns="">
          <p:sp>
            <p:nvSpPr>
              <p:cNvPr id="18" name="Obdélník 17"/>
              <p:cNvSpPr>
                <a:spLocks noRot="1" noChangeAspect="1" noMove="1" noResize="1" noEditPoints="1" noAdjustHandles="1" noChangeArrowheads="1" noChangeShapeType="1" noTextEdit="1"/>
              </p:cNvSpPr>
              <p:nvPr/>
            </p:nvSpPr>
            <p:spPr>
              <a:xfrm>
                <a:off x="521623" y="4293096"/>
                <a:ext cx="3618329" cy="1010469"/>
              </a:xfrm>
              <a:prstGeom prst="rect">
                <a:avLst/>
              </a:prstGeom>
              <a:blipFill rotWithShape="1">
                <a:blip r:embed="rId6"/>
                <a:stretch>
                  <a:fillRect/>
                </a:stretch>
              </a:blipFill>
            </p:spPr>
            <p:txBody>
              <a:bodyPr/>
              <a:lstStyle/>
              <a:p>
                <a:r>
                  <a:rPr lang="en-GB">
                    <a:noFill/>
                  </a:rPr>
                  <a:t> </a:t>
                </a:r>
              </a:p>
            </p:txBody>
          </p:sp>
        </mc:Fallback>
      </mc:AlternateContent>
      <p:sp>
        <p:nvSpPr>
          <p:cNvPr id="19" name="Text Box 8"/>
          <p:cNvSpPr txBox="1">
            <a:spLocks noChangeArrowheads="1"/>
          </p:cNvSpPr>
          <p:nvPr/>
        </p:nvSpPr>
        <p:spPr bwMode="auto">
          <a:xfrm>
            <a:off x="521914" y="3573016"/>
            <a:ext cx="63543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2400" dirty="0" smtClean="0">
                <a:solidFill>
                  <a:schemeClr val="tx1">
                    <a:lumMod val="75000"/>
                    <a:lumOff val="25000"/>
                  </a:schemeClr>
                </a:solidFill>
                <a:latin typeface="+mn-lt"/>
              </a:rPr>
              <a:t>pro spojité rozložení náboje se definuje </a:t>
            </a:r>
            <a:r>
              <a:rPr lang="cs-CZ" sz="2400" b="1" dirty="0" smtClean="0">
                <a:solidFill>
                  <a:schemeClr val="tx1">
                    <a:lumMod val="75000"/>
                    <a:lumOff val="25000"/>
                  </a:schemeClr>
                </a:solidFill>
                <a:latin typeface="+mn-lt"/>
              </a:rPr>
              <a:t>objemová hustota síly</a:t>
            </a:r>
            <a:r>
              <a:rPr lang="cs-CZ" sz="2400" dirty="0" smtClean="0">
                <a:solidFill>
                  <a:schemeClr val="tx1">
                    <a:lumMod val="75000"/>
                    <a:lumOff val="25000"/>
                  </a:schemeClr>
                </a:solidFill>
                <a:latin typeface="+mn-lt"/>
              </a:rPr>
              <a:t>:</a:t>
            </a:r>
            <a:endParaRPr lang="en-GB" sz="2400" dirty="0">
              <a:solidFill>
                <a:schemeClr val="tx1">
                  <a:lumMod val="75000"/>
                  <a:lumOff val="25000"/>
                </a:schemeClr>
              </a:solidFill>
              <a:latin typeface="+mn-lt"/>
            </a:endParaRPr>
          </a:p>
        </p:txBody>
      </p:sp>
      <mc:AlternateContent xmlns:mc="http://schemas.openxmlformats.org/markup-compatibility/2006" xmlns:a14="http://schemas.microsoft.com/office/drawing/2010/main">
        <mc:Choice Requires="a14">
          <p:sp>
            <p:nvSpPr>
              <p:cNvPr id="20" name="Obdélník 19"/>
              <p:cNvSpPr/>
              <p:nvPr/>
            </p:nvSpPr>
            <p:spPr>
              <a:xfrm>
                <a:off x="4572002" y="4348065"/>
                <a:ext cx="4176462" cy="122251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acc>
                        <m:accPr>
                          <m:chr m:val="⃗"/>
                          <m:ctrlPr>
                            <a:rPr lang="cs-CZ" sz="2800" i="1" smtClean="0">
                              <a:solidFill>
                                <a:schemeClr val="tx1">
                                  <a:lumMod val="75000"/>
                                  <a:lumOff val="25000"/>
                                </a:schemeClr>
                              </a:solidFill>
                              <a:latin typeface="Cambria Math"/>
                              <a:ea typeface="Cambria Math"/>
                            </a:rPr>
                          </m:ctrlPr>
                        </m:accPr>
                        <m:e>
                          <m:r>
                            <a:rPr lang="cs-CZ" sz="2800" b="0" i="1" smtClean="0">
                              <a:solidFill>
                                <a:schemeClr val="tx1">
                                  <a:lumMod val="75000"/>
                                  <a:lumOff val="25000"/>
                                </a:schemeClr>
                              </a:solidFill>
                              <a:latin typeface="Cambria Math"/>
                              <a:ea typeface="Cambria Math"/>
                            </a:rPr>
                            <m:t>𝐹</m:t>
                          </m:r>
                        </m:e>
                      </m:acc>
                      <m:r>
                        <a:rPr lang="cs-CZ" sz="2800" b="0" i="1" smtClean="0">
                          <a:solidFill>
                            <a:schemeClr val="tx1">
                              <a:lumMod val="75000"/>
                              <a:lumOff val="25000"/>
                            </a:schemeClr>
                          </a:solidFill>
                          <a:latin typeface="Cambria Math"/>
                          <a:ea typeface="Cambria Math"/>
                        </a:rPr>
                        <m:t>=</m:t>
                      </m:r>
                      <m:nary>
                        <m:naryPr>
                          <m:chr m:val="∭"/>
                          <m:limLoc m:val="undOvr"/>
                          <m:subHide m:val="on"/>
                          <m:supHide m:val="on"/>
                          <m:ctrlPr>
                            <a:rPr lang="cs-CZ" sz="2800" b="0" i="1" smtClean="0">
                              <a:solidFill>
                                <a:schemeClr val="tx1">
                                  <a:lumMod val="75000"/>
                                  <a:lumOff val="25000"/>
                                </a:schemeClr>
                              </a:solidFill>
                              <a:latin typeface="Cambria Math"/>
                              <a:ea typeface="Cambria Math"/>
                            </a:rPr>
                          </m:ctrlPr>
                        </m:naryPr>
                        <m:sub/>
                        <m:sup/>
                        <m:e>
                          <m:d>
                            <m:dPr>
                              <m:ctrlPr>
                                <a:rPr lang="cs-CZ" sz="2800" b="0" i="1" smtClean="0">
                                  <a:solidFill>
                                    <a:schemeClr val="tx1">
                                      <a:lumMod val="75000"/>
                                      <a:lumOff val="25000"/>
                                    </a:schemeClr>
                                  </a:solidFill>
                                  <a:latin typeface="Cambria Math"/>
                                  <a:ea typeface="Cambria Math"/>
                                </a:rPr>
                              </m:ctrlPr>
                            </m:dPr>
                            <m:e>
                              <m:r>
                                <a:rPr lang="cs-CZ" sz="2800" i="1">
                                  <a:solidFill>
                                    <a:schemeClr val="tx1">
                                      <a:lumMod val="75000"/>
                                      <a:lumOff val="25000"/>
                                    </a:schemeClr>
                                  </a:solidFill>
                                  <a:latin typeface="Cambria Math"/>
                                  <a:ea typeface="Cambria Math"/>
                                </a:rPr>
                                <m:t>𝜌</m:t>
                              </m:r>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𝐸</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𝐽</m:t>
                                  </m:r>
                                </m:e>
                              </m:acc>
                              <m:r>
                                <a:rPr lang="cs-CZ" sz="2800" i="1">
                                  <a:solidFill>
                                    <a:schemeClr val="tx1">
                                      <a:lumMod val="75000"/>
                                      <a:lumOff val="25000"/>
                                    </a:schemeClr>
                                  </a:solidFill>
                                  <a:latin typeface="Cambria Math"/>
                                  <a:ea typeface="Cambria Math"/>
                                </a:rPr>
                                <m:t>×</m:t>
                              </m:r>
                              <m:acc>
                                <m:accPr>
                                  <m:chr m:val="⃗"/>
                                  <m:ctrlPr>
                                    <a:rPr lang="cs-CZ" sz="2800" i="1">
                                      <a:solidFill>
                                        <a:schemeClr val="tx1">
                                          <a:lumMod val="75000"/>
                                          <a:lumOff val="25000"/>
                                        </a:schemeClr>
                                      </a:solidFill>
                                      <a:latin typeface="Cambria Math"/>
                                      <a:ea typeface="Cambria Math"/>
                                    </a:rPr>
                                  </m:ctrlPr>
                                </m:accPr>
                                <m:e>
                                  <m:r>
                                    <a:rPr lang="cs-CZ" sz="2800" i="1">
                                      <a:solidFill>
                                        <a:schemeClr val="tx1">
                                          <a:lumMod val="75000"/>
                                          <a:lumOff val="25000"/>
                                        </a:schemeClr>
                                      </a:solidFill>
                                      <a:latin typeface="Cambria Math"/>
                                      <a:ea typeface="Cambria Math"/>
                                    </a:rPr>
                                    <m:t>𝐵</m:t>
                                  </m:r>
                                </m:e>
                              </m:acc>
                            </m:e>
                          </m:d>
                          <m:r>
                            <m:rPr>
                              <m:nor/>
                            </m:rPr>
                            <a:rPr lang="cs-CZ" sz="2800">
                              <a:solidFill>
                                <a:schemeClr val="tx1">
                                  <a:lumMod val="75000"/>
                                  <a:lumOff val="25000"/>
                                </a:schemeClr>
                              </a:solidFill>
                              <a:latin typeface="Cambria Math"/>
                              <a:ea typeface="Cambria Math"/>
                            </a:rPr>
                            <m:t>d</m:t>
                          </m:r>
                          <m:r>
                            <a:rPr lang="cs-CZ" sz="2800" i="1">
                              <a:solidFill>
                                <a:schemeClr val="tx1">
                                  <a:lumMod val="75000"/>
                                  <a:lumOff val="25000"/>
                                </a:schemeClr>
                              </a:solidFill>
                              <a:latin typeface="Cambria Math"/>
                              <a:ea typeface="Cambria Math"/>
                            </a:rPr>
                            <m:t>𝑉</m:t>
                          </m:r>
                        </m:e>
                      </m:nary>
                    </m:oMath>
                  </m:oMathPara>
                </a14:m>
                <a:endParaRPr lang="en-GB" sz="2800" dirty="0">
                  <a:solidFill>
                    <a:schemeClr val="tx1">
                      <a:lumMod val="75000"/>
                      <a:lumOff val="25000"/>
                    </a:schemeClr>
                  </a:solidFill>
                </a:endParaRPr>
              </a:p>
            </p:txBody>
          </p:sp>
        </mc:Choice>
        <mc:Fallback xmlns="">
          <p:sp>
            <p:nvSpPr>
              <p:cNvPr id="20" name="Obdélník 19"/>
              <p:cNvSpPr>
                <a:spLocks noRot="1" noChangeAspect="1" noMove="1" noResize="1" noEditPoints="1" noAdjustHandles="1" noChangeArrowheads="1" noChangeShapeType="1" noTextEdit="1"/>
              </p:cNvSpPr>
              <p:nvPr/>
            </p:nvSpPr>
            <p:spPr>
              <a:xfrm>
                <a:off x="4572002" y="4348065"/>
                <a:ext cx="4176462" cy="1222514"/>
              </a:xfrm>
              <a:prstGeom prst="rect">
                <a:avLst/>
              </a:prstGeom>
              <a:blipFill rotWithShape="1">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 Box 8"/>
              <p:cNvSpPr txBox="1">
                <a:spLocks noChangeArrowheads="1"/>
              </p:cNvSpPr>
              <p:nvPr/>
            </p:nvSpPr>
            <p:spPr bwMode="auto">
              <a:xfrm>
                <a:off x="520890" y="5301208"/>
                <a:ext cx="7507494" cy="8864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sz="6000">
                    <a:solidFill>
                      <a:schemeClr val="tx1"/>
                    </a:solidFill>
                    <a:latin typeface="Comic Sans MS" pitchFamily="66" charset="0"/>
                  </a:defRPr>
                </a:lvl1pPr>
                <a:lvl2pPr marL="742950" indent="-285750" eaLnBrk="0" hangingPunct="0">
                  <a:defRPr sz="6000">
                    <a:solidFill>
                      <a:schemeClr val="tx1"/>
                    </a:solidFill>
                    <a:latin typeface="Comic Sans MS" pitchFamily="66" charset="0"/>
                  </a:defRPr>
                </a:lvl2pPr>
                <a:lvl3pPr marL="1143000" indent="-228600" eaLnBrk="0" hangingPunct="0">
                  <a:defRPr sz="6000">
                    <a:solidFill>
                      <a:schemeClr val="tx1"/>
                    </a:solidFill>
                    <a:latin typeface="Comic Sans MS" pitchFamily="66" charset="0"/>
                  </a:defRPr>
                </a:lvl3pPr>
                <a:lvl4pPr marL="1600200" indent="-228600" eaLnBrk="0" hangingPunct="0">
                  <a:defRPr sz="6000">
                    <a:solidFill>
                      <a:schemeClr val="tx1"/>
                    </a:solidFill>
                    <a:latin typeface="Comic Sans MS" pitchFamily="66" charset="0"/>
                  </a:defRPr>
                </a:lvl4pPr>
                <a:lvl5pPr marL="2057400" indent="-228600" eaLnBrk="0" hangingPunct="0">
                  <a:defRPr sz="6000">
                    <a:solidFill>
                      <a:schemeClr val="tx1"/>
                    </a:solidFill>
                    <a:latin typeface="Comic Sans MS" pitchFamily="66" charset="0"/>
                  </a:defRPr>
                </a:lvl5pPr>
                <a:lvl6pPr marL="2514600" indent="-228600" eaLnBrk="0" fontAlgn="base" hangingPunct="0">
                  <a:spcBef>
                    <a:spcPct val="0"/>
                  </a:spcBef>
                  <a:spcAft>
                    <a:spcPct val="0"/>
                  </a:spcAft>
                  <a:defRPr sz="6000">
                    <a:solidFill>
                      <a:schemeClr val="tx1"/>
                    </a:solidFill>
                    <a:latin typeface="Comic Sans MS" pitchFamily="66" charset="0"/>
                  </a:defRPr>
                </a:lvl6pPr>
                <a:lvl7pPr marL="2971800" indent="-228600" eaLnBrk="0" fontAlgn="base" hangingPunct="0">
                  <a:spcBef>
                    <a:spcPct val="0"/>
                  </a:spcBef>
                  <a:spcAft>
                    <a:spcPct val="0"/>
                  </a:spcAft>
                  <a:defRPr sz="6000">
                    <a:solidFill>
                      <a:schemeClr val="tx1"/>
                    </a:solidFill>
                    <a:latin typeface="Comic Sans MS" pitchFamily="66" charset="0"/>
                  </a:defRPr>
                </a:lvl7pPr>
                <a:lvl8pPr marL="3429000" indent="-228600" eaLnBrk="0" fontAlgn="base" hangingPunct="0">
                  <a:spcBef>
                    <a:spcPct val="0"/>
                  </a:spcBef>
                  <a:spcAft>
                    <a:spcPct val="0"/>
                  </a:spcAft>
                  <a:defRPr sz="6000">
                    <a:solidFill>
                      <a:schemeClr val="tx1"/>
                    </a:solidFill>
                    <a:latin typeface="Comic Sans MS" pitchFamily="66" charset="0"/>
                  </a:defRPr>
                </a:lvl8pPr>
                <a:lvl9pPr marL="3886200" indent="-228600" eaLnBrk="0" fontAlgn="base" hangingPunct="0">
                  <a:spcBef>
                    <a:spcPct val="0"/>
                  </a:spcBef>
                  <a:spcAft>
                    <a:spcPct val="0"/>
                  </a:spcAft>
                  <a:defRPr sz="6000">
                    <a:solidFill>
                      <a:schemeClr val="tx1"/>
                    </a:solidFill>
                    <a:latin typeface="Comic Sans MS" pitchFamily="66" charset="0"/>
                  </a:defRPr>
                </a:lvl9pPr>
              </a:lstStyle>
              <a:p>
                <a:pPr eaLnBrk="1" hangingPunct="1">
                  <a:spcBef>
                    <a:spcPct val="50000"/>
                  </a:spcBef>
                </a:pPr>
                <a:r>
                  <a:rPr lang="cs-CZ" sz="2400" dirty="0">
                    <a:solidFill>
                      <a:schemeClr val="tx1">
                        <a:lumMod val="75000"/>
                        <a:lumOff val="25000"/>
                      </a:schemeClr>
                    </a:solidFill>
                    <a:latin typeface="+mn-lt"/>
                  </a:rPr>
                  <a:t>závislost </a:t>
                </a:r>
                <a14:m>
                  <m:oMath xmlns:m="http://schemas.openxmlformats.org/officeDocument/2006/math">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𝑓</m:t>
                        </m:r>
                      </m:e>
                    </m:acc>
                  </m:oMath>
                </a14:m>
                <a:r>
                  <a:rPr lang="cs-CZ" sz="2400" dirty="0" smtClean="0">
                    <a:solidFill>
                      <a:schemeClr val="tx1">
                        <a:lumMod val="75000"/>
                        <a:lumOff val="25000"/>
                      </a:schemeClr>
                    </a:solidFill>
                    <a:latin typeface="+mn-lt"/>
                  </a:rPr>
                  <a:t> pouze na vektorech pole </a:t>
                </a:r>
                <a14:m>
                  <m:oMath xmlns:m="http://schemas.openxmlformats.org/officeDocument/2006/math">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𝐸</m:t>
                        </m:r>
                      </m:e>
                    </m:acc>
                  </m:oMath>
                </a14:m>
                <a:r>
                  <a:rPr lang="cs-CZ" sz="2400" dirty="0" smtClean="0">
                    <a:solidFill>
                      <a:schemeClr val="tx1">
                        <a:lumMod val="75000"/>
                        <a:lumOff val="25000"/>
                      </a:schemeClr>
                    </a:solidFill>
                    <a:latin typeface="+mn-lt"/>
                  </a:rPr>
                  <a:t> a </a:t>
                </a:r>
                <a14:m>
                  <m:oMath xmlns:m="http://schemas.openxmlformats.org/officeDocument/2006/math">
                    <m:acc>
                      <m:accPr>
                        <m:chr m:val="⃗"/>
                        <m:ctrlPr>
                          <a:rPr lang="cs-CZ" sz="2400" i="1">
                            <a:solidFill>
                              <a:schemeClr val="tx1">
                                <a:lumMod val="75000"/>
                                <a:lumOff val="25000"/>
                              </a:schemeClr>
                            </a:solidFill>
                            <a:latin typeface="Cambria Math"/>
                            <a:ea typeface="Cambria Math"/>
                          </a:rPr>
                        </m:ctrlPr>
                      </m:accPr>
                      <m:e>
                        <m:r>
                          <a:rPr lang="cs-CZ" sz="2400" i="1">
                            <a:solidFill>
                              <a:schemeClr val="tx1">
                                <a:lumMod val="75000"/>
                                <a:lumOff val="25000"/>
                              </a:schemeClr>
                            </a:solidFill>
                            <a:latin typeface="Cambria Math"/>
                            <a:ea typeface="Cambria Math"/>
                          </a:rPr>
                          <m:t>𝐵</m:t>
                        </m:r>
                      </m:e>
                    </m:acc>
                  </m:oMath>
                </a14:m>
                <a:r>
                  <a:rPr lang="cs-CZ" sz="2400" dirty="0" smtClean="0">
                    <a:solidFill>
                      <a:schemeClr val="tx1">
                        <a:lumMod val="75000"/>
                        <a:lumOff val="25000"/>
                      </a:schemeClr>
                    </a:solidFill>
                    <a:latin typeface="+mn-lt"/>
                  </a:rPr>
                  <a:t> se vyjadřuje pomocí </a:t>
                </a:r>
                <a:r>
                  <a:rPr lang="cs-CZ" sz="2400" b="1" dirty="0" smtClean="0">
                    <a:solidFill>
                      <a:schemeClr val="tx1">
                        <a:lumMod val="75000"/>
                        <a:lumOff val="25000"/>
                      </a:schemeClr>
                    </a:solidFill>
                    <a:latin typeface="+mn-lt"/>
                  </a:rPr>
                  <a:t>Maxwellova tenzoru napětí</a:t>
                </a:r>
                <a:endParaRPr lang="en-GB" sz="2400" b="1" dirty="0">
                  <a:solidFill>
                    <a:schemeClr val="tx1">
                      <a:lumMod val="75000"/>
                      <a:lumOff val="25000"/>
                    </a:schemeClr>
                  </a:solidFill>
                  <a:latin typeface="+mn-lt"/>
                </a:endParaRPr>
              </a:p>
            </p:txBody>
          </p:sp>
        </mc:Choice>
        <mc:Fallback xmlns="">
          <p:sp>
            <p:nvSpPr>
              <p:cNvPr id="21" name="Text Box 8"/>
              <p:cNvSpPr txBox="1">
                <a:spLocks noRot="1" noChangeAspect="1" noMove="1" noResize="1" noEditPoints="1" noAdjustHandles="1" noChangeArrowheads="1" noChangeShapeType="1" noTextEdit="1"/>
              </p:cNvSpPr>
              <p:nvPr/>
            </p:nvSpPr>
            <p:spPr bwMode="auto">
              <a:xfrm>
                <a:off x="520890" y="5301208"/>
                <a:ext cx="7507494" cy="886461"/>
              </a:xfrm>
              <a:prstGeom prst="rect">
                <a:avLst/>
              </a:prstGeom>
              <a:blipFill rotWithShape="1">
                <a:blip r:embed="rId8"/>
                <a:stretch>
                  <a:fillRect l="-1218" b="-151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fltVal val="0"/>
                                          </p:val>
                                        </p:tav>
                                        <p:tav tm="100000">
                                          <p:val>
                                            <p:strVal val="#ppt_w"/>
                                          </p:val>
                                        </p:tav>
                                      </p:tavLst>
                                    </p:anim>
                                    <p:anim calcmode="lin" valueType="num">
                                      <p:cBhvr>
                                        <p:cTn id="33" dur="2000" fill="hold"/>
                                        <p:tgtEl>
                                          <p:spTgt spid="17"/>
                                        </p:tgtEl>
                                        <p:attrNameLst>
                                          <p:attrName>ppt_h</p:attrName>
                                        </p:attrNameLst>
                                      </p:cBhvr>
                                      <p:tavLst>
                                        <p:tav tm="0">
                                          <p:val>
                                            <p:fltVal val="0"/>
                                          </p:val>
                                        </p:tav>
                                        <p:tav tm="100000">
                                          <p:val>
                                            <p:strVal val="#ppt_h"/>
                                          </p:val>
                                        </p:tav>
                                      </p:tavLst>
                                    </p:anim>
                                    <p:animEffect transition="in" filter="fade">
                                      <p:cBhvr>
                                        <p:cTn id="34" dur="2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5" grpId="0" animBg="1"/>
      <p:bldP spid="16" grpId="0" animBg="1"/>
      <p:bldP spid="17" grpId="0"/>
      <p:bldP spid="18" grpId="0"/>
      <p:bldP spid="19" grpId="0"/>
      <p:bldP spid="20" grpId="0"/>
      <p:bldP spid="21" grpId="0"/>
    </p:bldLst>
  </p:timing>
</p:sld>
</file>

<file path=ppt/theme/theme1.xml><?xml version="1.0" encoding="utf-8"?>
<a:theme xmlns:a="http://schemas.openxmlformats.org/drawingml/2006/main" name="RCH1">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3642</TotalTime>
  <Words>2533</Words>
  <Application>Microsoft Office PowerPoint</Application>
  <PresentationFormat>Předvádění na obrazovce (4:3)</PresentationFormat>
  <Paragraphs>370</Paragraphs>
  <Slides>72</Slides>
  <Notes>3</Notes>
  <HiddenSlides>8</HiddenSlides>
  <MMClips>0</MMClips>
  <ScaleCrop>false</ScaleCrop>
  <HeadingPairs>
    <vt:vector size="6" baseType="variant">
      <vt:variant>
        <vt:lpstr>Motiv</vt:lpstr>
      </vt:variant>
      <vt:variant>
        <vt:i4>2</vt:i4>
      </vt:variant>
      <vt:variant>
        <vt:lpstr>Vložené servery OLE</vt:lpstr>
      </vt:variant>
      <vt:variant>
        <vt:i4>3</vt:i4>
      </vt:variant>
      <vt:variant>
        <vt:lpstr>Nadpisy snímků</vt:lpstr>
      </vt:variant>
      <vt:variant>
        <vt:i4>72</vt:i4>
      </vt:variant>
    </vt:vector>
  </HeadingPairs>
  <TitlesOfParts>
    <vt:vector size="77" baseType="lpstr">
      <vt:lpstr>RCH1</vt:lpstr>
      <vt:lpstr>1_Motiv systému Office</vt:lpstr>
      <vt:lpstr>Rovnice</vt:lpstr>
      <vt:lpstr>Editor rovnic 3.0</vt:lpstr>
      <vt:lpstr>Equation</vt:lpstr>
      <vt:lpstr>Prezentace aplikace PowerPoint</vt:lpstr>
      <vt:lpstr>náboje v pohybu </vt:lpstr>
      <vt:lpstr>pohyb v magnetickém poli </vt:lpstr>
      <vt:lpstr>magnetická síla a magnetická indukce</vt:lpstr>
      <vt:lpstr>magnetická indukce – příklady</vt:lpstr>
      <vt:lpstr>indukční čáry</vt:lpstr>
      <vt:lpstr>magnetická interakce</vt:lpstr>
      <vt:lpstr>Prezentace aplikace PowerPoint</vt:lpstr>
      <vt:lpstr>elektrická a magnetická síla</vt:lpstr>
      <vt:lpstr>objev elektronu</vt:lpstr>
      <vt:lpstr>objev elektronu</vt:lpstr>
      <vt:lpstr>poznámka</vt:lpstr>
      <vt:lpstr>Prezentace aplikace PowerPoint</vt:lpstr>
      <vt:lpstr>Hallův jev</vt:lpstr>
      <vt:lpstr>pohyb po kružnici v magnetickém poli</vt:lpstr>
      <vt:lpstr>hmotnostní spektrometr</vt:lpstr>
      <vt:lpstr>cyklotron</vt:lpstr>
      <vt:lpstr>synchrotrony</vt:lpstr>
      <vt:lpstr>Prezentace aplikace PowerPoint</vt:lpstr>
      <vt:lpstr>obecný směr pohybu vůči poli</vt:lpstr>
      <vt:lpstr>magnetická zrcadlo a past</vt:lpstr>
      <vt:lpstr>tokamak</vt:lpstr>
      <vt:lpstr>vnitřní sluneční korona</vt:lpstr>
      <vt:lpstr>magnetické pole Země</vt:lpstr>
      <vt:lpstr>Ampérova síla</vt:lpstr>
      <vt:lpstr>Ampérova síla</vt:lpstr>
      <vt:lpstr>náboj a element proudovodiče</vt:lpstr>
      <vt:lpstr>proudová smyčka v mag. poli</vt:lpstr>
      <vt:lpstr>magnetický dipól</vt:lpstr>
      <vt:lpstr>nukleární magnetická rezonance</vt:lpstr>
      <vt:lpstr>příklady mag. dipólových momentů</vt:lpstr>
      <vt:lpstr>Prezentace aplikace PowerPoint</vt:lpstr>
      <vt:lpstr>Prezentace aplikace PowerPoint</vt:lpstr>
      <vt:lpstr>zdroje magnetického pole </vt:lpstr>
      <vt:lpstr>elektřina, magnetismus a relativita</vt:lpstr>
      <vt:lpstr>elektřina, magnetismus a relativita</vt:lpstr>
      <vt:lpstr>pole elektrického proudu</vt:lpstr>
      <vt:lpstr>vlastnosti pole</vt:lpstr>
      <vt:lpstr>náboj v pohybu</vt:lpstr>
      <vt:lpstr>Prezentace aplikace PowerPoint</vt:lpstr>
      <vt:lpstr>Prezentace aplikace PowerPoint</vt:lpstr>
      <vt:lpstr>pole dlouhého přímého vodiče</vt:lpstr>
      <vt:lpstr>Prezentace aplikace PowerPoint</vt:lpstr>
      <vt:lpstr>dva dlouhé přímé vodiče</vt:lpstr>
      <vt:lpstr>definice ampéru</vt:lpstr>
      <vt:lpstr>Prezentace aplikace PowerPoint</vt:lpstr>
      <vt:lpstr>pole kruhového oblouku</vt:lpstr>
      <vt:lpstr>pole kruhového oblouku</vt:lpstr>
      <vt:lpstr>pole magnetického dipólu</vt:lpstr>
      <vt:lpstr>magnetické pole Země</vt:lpstr>
      <vt:lpstr>magnetické pole Země</vt:lpstr>
      <vt:lpstr>magnetické pole Země</vt:lpstr>
      <vt:lpstr>magnetické pole Země</vt:lpstr>
      <vt:lpstr>Ampérův zákon</vt:lpstr>
      <vt:lpstr>výpočet podle Ampérova zákona</vt:lpstr>
      <vt:lpstr>Prezentace aplikace PowerPoint</vt:lpstr>
      <vt:lpstr>dlouhý přímý vodič – pole vně</vt:lpstr>
      <vt:lpstr>dlouhý přímý vodič – pole uvnitř</vt:lpstr>
      <vt:lpstr>solenoid</vt:lpstr>
      <vt:lpstr>solenoid - aproximace</vt:lpstr>
      <vt:lpstr>pole solenoidu a tyčového magnetu</vt:lpstr>
      <vt:lpstr>pole toroidu</vt:lpstr>
      <vt:lpstr>Prezentace aplikace PowerPoint</vt:lpstr>
      <vt:lpstr>Poissonova rovnice</vt:lpstr>
      <vt:lpstr>integrální vztahy pro potenciály</vt:lpstr>
      <vt:lpstr>Aharonův-Bohmův jev</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Radim Chmelik</dc:creator>
  <cp:lastModifiedBy>Radim Chmelik</cp:lastModifiedBy>
  <cp:revision>259</cp:revision>
  <dcterms:created xsi:type="dcterms:W3CDTF">1601-01-01T00:00:00Z</dcterms:created>
  <dcterms:modified xsi:type="dcterms:W3CDTF">2012-04-29T14:13:07Z</dcterms:modified>
</cp:coreProperties>
</file>