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31"/>
  </p:notesMasterIdLst>
  <p:sldIdLst>
    <p:sldId id="317" r:id="rId2"/>
    <p:sldId id="315" r:id="rId3"/>
    <p:sldId id="269" r:id="rId4"/>
    <p:sldId id="268" r:id="rId5"/>
    <p:sldId id="257" r:id="rId6"/>
    <p:sldId id="258" r:id="rId7"/>
    <p:sldId id="259" r:id="rId8"/>
    <p:sldId id="260" r:id="rId9"/>
    <p:sldId id="281" r:id="rId10"/>
    <p:sldId id="273" r:id="rId11"/>
    <p:sldId id="276" r:id="rId12"/>
    <p:sldId id="261" r:id="rId13"/>
    <p:sldId id="265" r:id="rId14"/>
    <p:sldId id="274" r:id="rId15"/>
    <p:sldId id="275" r:id="rId16"/>
    <p:sldId id="279" r:id="rId17"/>
    <p:sldId id="298" r:id="rId18"/>
    <p:sldId id="266" r:id="rId19"/>
    <p:sldId id="267" r:id="rId20"/>
    <p:sldId id="256" r:id="rId21"/>
    <p:sldId id="318" r:id="rId22"/>
    <p:sldId id="302" r:id="rId23"/>
    <p:sldId id="305" r:id="rId24"/>
    <p:sldId id="307" r:id="rId25"/>
    <p:sldId id="308" r:id="rId26"/>
    <p:sldId id="309" r:id="rId27"/>
    <p:sldId id="319" r:id="rId28"/>
    <p:sldId id="312" r:id="rId29"/>
    <p:sldId id="31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F3300"/>
    <a:srgbClr val="663300"/>
    <a:srgbClr val="996633"/>
    <a:srgbClr val="CC9900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35" autoAdjust="0"/>
  </p:normalViewPr>
  <p:slideViewPr>
    <p:cSldViewPr showGuides="1">
      <p:cViewPr>
        <p:scale>
          <a:sx n="50" d="100"/>
          <a:sy n="50" d="100"/>
        </p:scale>
        <p:origin x="-330" y="-102"/>
      </p:cViewPr>
      <p:guideLst>
        <p:guide orient="horz" pos="216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10" Type="http://schemas.openxmlformats.org/officeDocument/2006/relationships/image" Target="../media/image88.emf"/><Relationship Id="rId4" Type="http://schemas.openxmlformats.org/officeDocument/2006/relationships/image" Target="../media/image82.emf"/><Relationship Id="rId9" Type="http://schemas.openxmlformats.org/officeDocument/2006/relationships/image" Target="../media/image8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C7EF5-D5D9-44D9-BDB6-045217DE2AFA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489D-C937-45DD-B9EE-503C45EF1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6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E1436-913E-446A-8D03-CD2BE9306B6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5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A1916-0654-4502-91EE-AF447463B75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5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51500-E336-4B8B-8BF4-207CE7160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8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4B466-05D4-4AEE-9F9B-5D897CACF3E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3DFBA-E6CD-4004-B74D-3482B87E083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5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F0D42-C8CE-40A8-BE3A-249ADBBF26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0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CA7CA-60E9-4211-88CF-F8050AFA383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0EBFD-808E-420B-82B0-C298FFBADE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0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C9984-7FBA-442F-9555-EA48491A89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4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F3CD5-3EA9-498D-8984-290004E3573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8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792CF-E883-4F74-8647-81A95040729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7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719AA2-5103-4783-901E-CE99E3884D2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4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78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3.emf"/><Relationship Id="rId18" Type="http://schemas.openxmlformats.org/officeDocument/2006/relationships/oleObject" Target="../embeddings/oleObject11.bin"/><Relationship Id="rId3" Type="http://schemas.openxmlformats.org/officeDocument/2006/relationships/oleObject" Target="../embeddings/oleObject4.bin"/><Relationship Id="rId21" Type="http://schemas.openxmlformats.org/officeDocument/2006/relationships/image" Target="../media/image87.emf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8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80.emf"/><Relationship Id="rId11" Type="http://schemas.openxmlformats.org/officeDocument/2006/relationships/image" Target="../media/image82.e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84.emf"/><Relationship Id="rId23" Type="http://schemas.openxmlformats.org/officeDocument/2006/relationships/image" Target="../media/image88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86.emf"/><Relationship Id="rId4" Type="http://schemas.openxmlformats.org/officeDocument/2006/relationships/image" Target="../media/image79.emf"/><Relationship Id="rId9" Type="http://schemas.openxmlformats.org/officeDocument/2006/relationships/image" Target="../media/image89.jpeg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9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1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93.emf"/><Relationship Id="rId4" Type="http://schemas.openxmlformats.org/officeDocument/2006/relationships/image" Target="../media/image90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9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83568" y="1916832"/>
            <a:ext cx="7770813" cy="11414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elektromagnetická indukce</a:t>
            </a:r>
            <a:endParaRPr lang="en-GB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AutoShape 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AutoShape 4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AutoShape 6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473075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AutoShape 8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625475" y="274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AutoShape 10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777875" y="427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AutoShape 1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930275" y="579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QUBAQAAAAAAAAAAAAAAAwABAgQFBgf/xABAEAABBAEDAgQDBgQCCQUBAAABAAIDEQQSITEFQRMiUWEGcYEUMkJSkaEHI7HRYsEVJDM1Q1NykvAlNIKi4fH/xAAZAQADAQEBAAAAAAAAAAAAAAAAAQIDBAX/xAAjEQEBAAICAgICAwEAAAAAAAAAAQIRAxIhMQRRE0EicYFh/9oADAMBAAIRAxEAPwCk1gCYmjSNpUdAu6XKUiBB0piNgjhopRcy0zZuZP4YItZD84hx8y2OpQ2ywOy5adpZIQlPNVItS9SLnaCB+ivYUjpm0HAV2XOvx53OLwCG+qv4rDpbqJTuMGnSRsYCPNqP9FaYQCs/p+wpaLWC73Umdr2SAlpujR+acC1JrQAQBXyTOaeAn7LSvkuEbC4kfqqD5fE3YQSOys5+P4sdcC1VOOfIyAknv7rTCS+zosErninAj6K5Bdgq1BjOEADmiwN0mY7idhQSuJAS8qNd0XIYGuruFBgLthuVNnkG0k9lF7e1K3HCe+yT2tB3T14JlRdAk6v1NhDvDga3+Y/vzwF1OVm9L+HsJsPlbpHliYLc7/z1WMeoy4EUjMfS3xK8x7fJYmQ1mTIXzjxHnlztynBQuq/FPUuqyuihqHGG3ht7/M91jukyySNx8gtj7O1jrjjaB7IMpDWuB2J4VjTIrJLhqkclLpDv573E/lHJRp3EBxaaNJdJJl87o3SvHoNh8z2QSuMKXIFsg8NnYvKj9glc7w4wXu9GhauR1LHjGl1SP/5cR2+rv7IbIOp9QZTGtxsc9uL/AMyluhnnBgxt83Ibf/Ki8zvqeAjwTZMtxdJxPCZwZB94/Nx/yWvidCxMenzXM/8Axcfor0krI20CGNHFbAJd9m589FEcTsjqMxcQL0NPP1WLK4X5RTew9FudXzWzNEGO7WSd6WFkxSRn+YxzT7haY790bDDikmA2SVDb12ilpRKSpc6YGBukQpkbJBuyDVciLWKWRk9IMj9TQuh0hRLSDtwpVHMy4MzWbt2+SrsxnaqAK6wssbhC+zDVdD9Et1SjhQljRfKvgUFJsBvZJsby827b0pAO1hKNDj63gHhNHE7XQdfzV2E6NyN6V4wK02GyyLqk0OHFG4OqyEd+ouO1pNBrhXNEaTcgJOj96CPGGkdrTzQ+SwmNMeeMl5JOynAwNHurbYA4U8oZiDXFqn9hA7mlWlFuKtuGlwQJBuSlRWH19tY7T/iWDbwNnFvva6jqzQMN5cAaIO65h1yAlxAHoVWISbnvj8j3F49R2Ro3idupx0t/M/YIePC99CKEP/xPFAf3VxnTGufrzJTLX4QaaEbGma/wHSFuPG/Mf6AFrB/f9lbZ0zLyWt+2zCKIcQxcD/JaPiQ40dMDY2DsAqGR1dnETS/+iXm+iXMfExMQ3FEA78x3KWTnwRfekGr0HKw8nPke0mWXSPyM2We7Mo+QD5ndVOPftNrbyOpzvB8Fgaz8z1lz5IJuaUyH0BoKjJkSy7OcSEwie/gErSYyAZ+Y6wY2tYB+UUq75HSvtxJ+a2em/C/V+oub9nwZXNP4iKb+p2XWdI/hs9srJeqzMDAbMUZsn5nhBbcJBgzyxNeyGRzTwQ0m0l73jYUePAyGGNjI2CmtA4CSWxtzhBCVWppUsTQ0p9OykQnHCRhltbqJFovKZzdtkHAqTgJ9KkAp0aGl2raqTtjdeyK0KQ2QchRNDSb5UnEDlMT6BIebYqtq0TXA/JFZTtk8UbdJRI49MTnFEKwCEASbKw7eP5IcUdO1KbjQIVQlJzjdqMo7ojoXEkjhCkPmrukQDuVEqT1EBIKXU2asKWzXlXKubGZg1rtQ/ZdjmxeJjSs9WkLkGYMjCSO/KvEr4WvtkcLA0uF+yz8jqznbRlQmxJw82ywqUmPMH02N2/qFeoWynndIbc4n5lVnTvqgaHst/E+E+pTtY6VjIWv+6Xu3P0G66nov8P8AEc5rsySSWj5g3yj+6e5EvNY4JZnU1rnOJ4AtdD0r4H611GnDDdFGd9cvkH7r2bpXQsDAaBh4UMW33g2yfqtlmKByUbDzDpP8LoI9L+pZhee7IW0P1P8AZdZ0/wCFulYFfZcCLUPxyDUf3XTmFoHCjopHkKLcY7XW3FIgxwNzVqzpS0p6JWEQCSPSSNDbgy204BUqT1tssFBkJuAp6VEhJUOADyplgLdkzWlEDCQgwvDKbR7K2BQ3CHWp2wQYQZ3U2x37o/htI3U2NFgNCleMAEFmqTmGr24Vqi27CFI69kbX1VwKd96lZa3yabsKrjPZkucWE+U77K40aBvQA9U5R1qBFbITuR7oM+dEJtIN70fZNl50OO+JpOuSU7MZu4e5HZXEXGjONC1RlOo7cq1I+xSqv9FNqNBOCipOFKDilsjSG2OHssGO3O4W9WxWSHBsjhtdq8KVR8G9yEhjMeB5AUdtkbovgkNFGlolTbBEyQNa5zH9iHEUtbCyOo4x/kZ81ej/ADD91miAsytcri6zYK04nCqHCA6TpnxOyNzMfPN5Dj5dDa1BdTDlNkA7WvKW2/4iw2n8v+a9Fg2A3KA1y4UoEhAY+28pa1SRk9IWpHY9pHmtMBkC0lIlpN0kgODSSCIxpJ3XOtA7DgptPcA/VEcE7NwkcQZd0VYYNqCYV6bqQGmimaNXypgNHZOa5Ca0quREtsokQp1gbpmrT6dCxpEjgHEnYFRa2ww3QBiTvbqLDRVWePQCNO4W5K2Rz3WKadhSpQ9IyMvL0RB5be57D6rPv5068ePHW7Wdit1Hys/QKxn4WRDi+NJA7QfzDldlgdIw+mQ+JOWucOXO4Cyet9fjka7GxAQDsXnv9FVlxm6y/JMstYTx9vOM/WwCWElrvW9wVQ6F1bGZK6HJAiyHOP8AMfw76rd65iyywMGG1gcHW43W3ouH+IMTIjf4skDmAiuNv1V4XftHNNeI7wua5vIPpSC4Wdl5xhda6hgPHgzEsH/DfuFv4fxnA+m5sDoz+ZnmH6cquv7ctdKW3yolo7qli9Zw8sXBK13tdH9FUzeutw8h0UsBIoEFrktUmsfZYExIy5BfDuUZnxBBI22xSfqFn5HUsYzueA8We4VYy7Jrw7iwbR7JWRD1jG4Gvb/Cjt61hM2c9zT7sK1SvuIvi0eKq2FLKHWOmudZyB/2lFPWenuYWx5bGurYkFBLeKC/4mxRxTL/AHXocS8u6V1CBnW8WTJzICGx0+S6F2vSMHqOFlu0YmXBM4CyI3gkBAaTeFMBQZwiJxKTRvakosdbqA2pTTFMknSQHDt90ZpFe6DfulqXOsR2wUmt8qGSD3R2C2WChRCNxFtFpOLgarfvaTJC3uVKY6/Nye6AgHX2TgWhGRkQ1PcGj1JpR+1RkXERL/0G1FrbDG30tBt8K7ixyOoNBPYUhfD+HldUnc0R0xvLuwXbQYuF0iDxJXAuaNyd/wBFMlv9Oi5Y8fj3VfpvSnuia7LtorYd0/VeuYPSIi2PS6QD7re3zXL/ABV8WzOhdFhkxsJqxyQvO8rrGZuWyGjyHbpTLXjCf6PxXP8AlyX/AB6BJ1qTqshe+cFv5eAFQyniOQusHV6FcBB1nIinsvv9lfyesOc+Nwk1uJAIaOE5x33VZZyY6jpXv1ElUMoDwyH+dt/ddwmhnL4Q8uoV3VaWUTDS3fewnPDmtVs7oXTsiMyGERvP4ozS5rK+GpA8+BM1w7B+y7GZ/wDq3m2I7LNn8Qbs1Fp/wqplYnUrjp+k9QxvMYH0PxM3H7IZyJAA2XUaFbrusdsskR02f2XJ9agkdmvOnnmgtMct+yyx8KcOXXlI2RTI143KqOxy1pc41SrOk0nZxVs2o1+jgoc0urkqo2a2hIvtGiqZJKVqIcK3QfGdqqgmWlrW71+q7j+FG/XJyd6gP9QuFA8rT6r0D+EsX/qWZLY8sIHPq7/8SKx6qzhTCjGpWrI7fZEQwp2gjpJ9kkBwiSXZJcqzhEjeWHbj3QwnTUN4jXcikiewOyCr+JgvdjuypQGY7dtbzX6eqw5efHD+1zHbD69iNzMQRMe5rw6+Nvqsrp8eT0SaCTPLoMWWyHNbZeONv7rqDn4rIzBjxNfJy9zhws/N6T48bMmSbxCCKYTZA9AuXi+Vbn1yvv06ML1m2+z48hgwW4vQsHXKBvtTW/3K5fMzuu5z5n5Imc9/qaoLQhjjhZUbGtHsE8ko8MkLq6fdXjy4y24zTiMpnU2X4jXfV9lZUzsgE6y4fMrq+oyW4kLn8qN0hFgla46hZZ7ZRL3OAs7q9jdPzJhqY07cHVStYPTnPkvSQPkukwoDHHTmqrlplbtzL3dWxARc4Z7jUFCLr2VA63tjcR6tortNNDZDlx4ZQRLDG8HnU0FLtGdrn8brcmfcToQ08ghy0YSa8yebAxMciSGBjHcW0UkHgAAKacGstHlXLdZkd9ukv2C6djrXN9a0OzZb2OyePs7PDGndcbifRVI2wFgDgb7laL8R87HCFuogElLHa+OH/YROru54tbys9M57YR920IloOyv5M21Pxw2xsqThqFhhAVSpsCLkmvAPFp3NLTu0hS0OrdnKCEjfqC9C/hJ/vHOPpCP6rzwMcxgscrvv4USsjzs4yPa24W1ZruhNetMNBBbmxv6g7C0v8RsYkJry0TXPqosyIyNnsPycE5nYDYIvuVQWxQT6gqDswAcoZzh6p6S0TMASKP8A2lJUBnD1SRoObCRCdTjjdI7S1pcfZctqwkSONzzpAO/CKzFkkc2OBpke41tutnHx4unQgz1Lkn8I3A+a835HzcMdyVrjjao4+D4I8TJNNH3WgclU+os6t1eUxYpkc1o2JFBg9gthwlmd4k+1b6fT5qpN1N0Qc3EeQTsXjbb2Xk8efL8nl1xzx9trqTyx4Onx4VtcXGX8ZPqikV3Tjfk2U9L3+Lgx45/1jcrTBmrYIORGQwgVurANKLzfO62pzTFnw9Z2G6DD0rcly3NIJSr0QrajjYjGcBH8MDYBHACi4IpK5bSgQjuCG4JEqZTLjHzWdLbStLMdpiv091nSSRuFE7n1QcLHkc4En1XPdV3z5j7rfaWhtMIXPdSP+uS/9SePtS10DCmzcsY8LbMtsu+L7pz8OSePLHjzMn8JxDncAkc8rX+BHaOp6gaIje4fRpUuhzGSGZ05JeS4k3RWeedxu424eOZ3Vct1sSGWNj2tDYmBgAd6d1CKfp7cIQTRy69erWwDj0VjrYvLd6Wh4nSxmRatRHK1nJOvlOfFN+DjAg6pL4mPkxQNAA0zu06iFR6phy4OQWTMc2+DyD8irUeO2OcxA6g3bhakeLFkYhxJCXNHmZZ+6fZVOWSsLhpzhLp4miNtiMb0FTkeQRRIPzWtBExuRKxjaa0Hgnn3WNORq+q6MdXHcZZeKKyeQcSPH/yKM3MyWjbJmHykKo6ktZCaW107OzH5LWOzcnQQb/nO9Pmit6nnHUYupZ1A0CHOKxIcl8LxIzkeoVuPq7WCnYWOQfTU3+hT0Gj/AKY6n36xmA+hc5JUx1rHr/dzPpM9JGg9gaYgbnkEcY5cQT+w7rWwoz1YeHihmLhxjzb+d3u4/wCSwHPbJ5HsLmXuAa/dDPxBPjziIwjHx2mmxN+78ye5915PzM85herXDD7ds+WPHjMGCwcU6Qir/sFTe6LEZ4sxt54Hc/Idlmy/E+K2CoA10pG7n8D5DuseXqgleXE6ieSV43B8Dk+Rl35/E+mttk1Grl5smQa+5HezQf8Ay1VVRuYTwwpHLPoF7vHjx8ePXCajPrlfa4DSe1RGW7s1N9qd6fstO0OYVdJTKn9pd6fsl40hPlS7RUwq6lSp+LLR3+iQllrewn2h9KuaUnsoE0qTppRw4pjLKW7ud+qO0H46KSVBxQXF5BG9FRDX+iXY5x0sljHx08WFRfjhw/lOo+h3CPNjym/DcWgm3C9j9FERuYbcNgjZdbFF8D2neEfNpXOdQaW9RkaCCLvY3S7HxGSN8pBpcl1fGlnychsWx1cq8PZUbAz5umzCeENcaLacNiCKUcPrMuBqDIWSNN7OJCz9EkULYz+EcoTneqLhMvZ455Y+qvGQdTe+Z74oKO7S7f59kdnU8fExTDG7U4bBwFLH0uqw11cXSG6N5P3Xfoj8Up3my/a63OjY7VRJKkzq/hu1NabsfRZ3gyflI+a2/hDozOsdajxckP8AB0Oc4sNcD1V9MYyudqHUnCDNmEY0slj8Rp9bC52UWd165N8JYMjPHm1PigZ4TW3Rr1JWU34d6PDhyyug8UFxovO7R7LWZyYyM9X28yPslRPZdp1z4e6fidPZPiGTxHEffdY3+iwP9HS8hhr2T7QaZWh1cFMWH0K1TivZsWn9ExiaOyfaDTK0lJagji7jdJHaDVeq+IAKb6pnecAOIKG0772ibACmkfJcVdERETAN42/opNijNnw6CVgn71lO4gndxJrsFNkqpDBlcGk3hB1+Y2nFCrBCfWGkgc+qnSpA/BcOHJxFJSQ0mUuDnl3JAOyOCNPJCWlQEQyjncJaXtDgQCPmjl7js4Uog0hcgYYeQP3Uxr/KU+ot4opvG1bGwPZEPRQtnnyGx+CGMP8AxHnZBkBEjmuDjRrYmlYZPpbUf9Uxc0/e7pjSDSGN5P1NpjOLof0SOm9iEhpNgbUkNH8UVuFHxGnakx00bO6iKTKxF4hHaifQKhNhNdI+RhJLuBsr7mtLq7JFtGgNlWNsZ5YyuZy+mZxmPgsiLP8AE4Wq56P1F3PgM+X/APF1um/vBN4Y5CvvUdI5YdAzCKdksA9gUh8NyEebKd9Aumc03/ZQcPmjvR0jn2/DkdjVLI79Au7+BMGHDwJoWffMlkk2eFggkcBHgyXwm43lp9kdqm4T9Oy6uyLH6PkOaNmtLqHdcFn5LY8Z8bWgtoGieLWjkdTy543RPmdoIoj1WRJhxveXPdI4nnzlPcT0V5csOYyIUIw6txyFnTSvilLXsodvda32KBrvLqb8nEKrk9JbJ/s8h4cfz7hazLC46sRcbL4oML9W2iwpvxonjzQsP0VV/SMxhOiWF/7KH2fqUW/huP8A0PKNT7Pz9LH+i8X/AJP/ANikqn2jqQ28Kb9v7JJdb9lt2zXAcWSjNceaBQH6nOu9gPQIYc8eYEb80sa1g4HmJLSD6p+TYPCFqc7ZrimcC14B4+aS4sahdDbVtwovDQ4NLgaCEXHc712US4BwJA3HNJVSw2QAUN1OyaN17KsI/EvzbjcgFMW6QAD25SPay+VwcCapPrcSSAK91XFkUXkV3Tiy0DST7lGlbGdKBtsfomtoBB2J7oLw1wA3Fb8prvzEPr3Rodk4yQNzwpatxW6hbbLbN1vSVBopIbSc/wBHD5pOkIGwDj7cKALNTgw2T+yVeUgjc9rQXY3mc7zV9FLYbO+ijtpBd5d/1UXEgg7UnorUiLNNcbCcmt7JQtYDuLUvFFUBZ9U4SYcCbKRIPApCfI0Cu6TZK7BMk6JNg2ouLieEPxDZ4+SkHah7oItJ5UCynWO6YyEEht2kXSckfumRw0jlRAI4AUg52++3oUgBd/sU0gubZ90x43HCK5hdtaFocHGzaAVCrUb22Uy2hYCgd+OUEVDuklqrkBJBeFwUQA7Y/wBU2vU+qIodlBjnXqc0+1FT1BzuKtBykXvZzwfVMXl7QDxfY8qbwwtJedh6obSGjZupo4I4KStiE15a2/opObZqOyB3KhE52g0wggpOeKN7d+UlbELSHDS2yokPds41/RCGQSaLgN9jSkZnGzYU00nB7TudvRSa42BZv2VR5kfM0Bx35BKKf5QF3/VM1sFwNf2URJeol23akF1FthziT6pg9uzbukBOyd2k7eyiXhwLbtw3Tuc4sIbWkevKEyHxNiS0nuEaGxb8tHd/egk19HSSQCmbbnFoHAUCAXODj5vQBLQFfICG7ix6qBIcdyD9FBzfQGvX0UgyxQePelREWANsEUUzAKqt03noaRq9b7KOqhd17ICZADjqOyQ07ltlD1Fz6DQG9yhskIcWkILY1lztx+yk5tDymtkMPI3DbTOJLrq9vXhA2k0kbHcnuFFxIIN7KLXCttgnY4OG6aUwTQJ49bSJH4XAhQbW+oEehUH7WWkE82mQrJA4EtJHzSDmkkA24cqvG4ltGgfUJ2OAs2SR6IA5c1rdjzymfTQHBu6GS0gudyeyiJXaRdE9tk9FRAXd2pJmvBAt2/zSRpIh/wBtXZPDvkm+wCSSRxEk27c7PNIjyQaBIFDZJJJSUhIkoEoB/wDcn5JJIqomRbW36ooA327FJJRVQKUnQw3vfKR4+qSSc9ASXj6BOwAB234UkkQHjTEm3CzSSSYSAGk7KLvvj5JJIEBicalFmgBW6mdmbeySSAULiSbJTOHnKSSf6I02wFeihxAwjknlJJH6KoP++0o8f4vkkkkAZOyi3l3ySSTJCMnW7c8Ig3bv6pJJkcfcd8iqz/usSSThJH7pUfxBJJUVHSSS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6000">
              <a:solidFill>
                <a:prstClr val="black"/>
              </a:solidFill>
            </a:endParaRPr>
          </a:p>
        </p:txBody>
      </p:sp>
      <p:sp>
        <p:nvSpPr>
          <p:cNvPr id="10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wAAAQUBAQAAAAAAAAAAAAAAAwABAgQFBgf/xABAEAABBAEDAgQDBgQCCQUBAAABAAIDEQQSITEFQRMiUWEGcYEUMkJSkaEHI7HRYsEVJDM1Q1NykvAlNIKi4fH/xAAZAQADAQEBAAAAAAAAAAAAAAAAAQIDBAX/xAAjEQEBAAICAgICAwEAAAAAAAAAAQIRAxIhMQRRE0EicYFh/9oADAMBAAIRAxEAPwCk1gCYmjSNpUdAu6XKUiBB0piNgjhopRcy0zZuZP4YItZD84hx8y2OpQ2ywOy5adpZIQlPNVItS9SLnaCB+ivYUjpm0HAV2XOvx53OLwCG+qv4rDpbqJTuMGnSRsYCPNqP9FaYQCs/p+wpaLWC73Umdr2SAlpujR+acC1JrQAQBXyTOaeAn7LSvkuEbC4kfqqD5fE3YQSOys5+P4sdcC1VOOfIyAknv7rTCS+zosErninAj6K5Bdgq1BjOEADmiwN0mY7idhQSuJAS8qNd0XIYGuruFBgLthuVNnkG0k9lF7e1K3HCe+yT2tB3T14JlRdAk6v1NhDvDga3+Y/vzwF1OVm9L+HsJsPlbpHliYLc7/z1WMeoy4EUjMfS3xK8x7fJYmQ1mTIXzjxHnlztynBQuq/FPUuqyuihqHGG3ht7/M91jukyySNx8gtj7O1jrjjaB7IMpDWuB2J4VjTIrJLhqkclLpDv573E/lHJRp3EBxaaNJdJJl87o3SvHoNh8z2QSuMKXIFsg8NnYvKj9glc7w4wXu9GhauR1LHjGl1SP/5cR2+rv7IbIOp9QZTGtxsc9uL/AMyluhnnBgxt83Ibf/Ki8zvqeAjwTZMtxdJxPCZwZB94/Nx/yWvidCxMenzXM/8Axcfor0krI20CGNHFbAJd9m589FEcTsjqMxcQL0NPP1WLK4X5RTew9FudXzWzNEGO7WSd6WFkxSRn+YxzT7haY790bDDikmA2SVDb12ilpRKSpc6YGBukQpkbJBuyDVciLWKWRk9IMj9TQuh0hRLSDtwpVHMy4MzWbt2+SrsxnaqAK6wssbhC+zDVdD9Et1SjhQljRfKvgUFJsBvZJsby827b0pAO1hKNDj63gHhNHE7XQdfzV2E6NyN6V4wK02GyyLqk0OHFG4OqyEd+ouO1pNBrhXNEaTcgJOj96CPGGkdrTzQ+SwmNMeeMl5JOynAwNHurbYA4U8oZiDXFqn9hA7mlWlFuKtuGlwQJBuSlRWH19tY7T/iWDbwNnFvva6jqzQMN5cAaIO65h1yAlxAHoVWISbnvj8j3F49R2Ro3idupx0t/M/YIePC99CKEP/xPFAf3VxnTGufrzJTLX4QaaEbGma/wHSFuPG/Mf6AFrB/f9lbZ0zLyWt+2zCKIcQxcD/JaPiQ40dMDY2DsAqGR1dnETS/+iXm+iXMfExMQ3FEA78x3KWTnwRfekGr0HKw8nPke0mWXSPyM2We7Mo+QD5ndVOPftNrbyOpzvB8Fgaz8z1lz5IJuaUyH0BoKjJkSy7OcSEwie/gErSYyAZ+Y6wY2tYB+UUq75HSvtxJ+a2em/C/V+oub9nwZXNP4iKb+p2XWdI/hs9srJeqzMDAbMUZsn5nhBbcJBgzyxNeyGRzTwQ0m0l73jYUePAyGGNjI2CmtA4CSWxtzhBCVWppUsTQ0p9OykQnHCRhltbqJFovKZzdtkHAqTgJ9KkAp0aGl2raqTtjdeyK0KQ2QchRNDSb5UnEDlMT6BIebYqtq0TXA/JFZTtk8UbdJRI49MTnFEKwCEASbKw7eP5IcUdO1KbjQIVQlJzjdqMo7ojoXEkjhCkPmrukQDuVEqT1EBIKXU2asKWzXlXKubGZg1rtQ/ZdjmxeJjSs9WkLkGYMjCSO/KvEr4WvtkcLA0uF+yz8jqznbRlQmxJw82ywqUmPMH02N2/qFeoWynndIbc4n5lVnTvqgaHst/E+E+pTtY6VjIWv+6Xu3P0G66nov8P8AEc5rsySSWj5g3yj+6e5EvNY4JZnU1rnOJ4AtdD0r4H611GnDDdFGd9cvkH7r2bpXQsDAaBh4UMW33g2yfqtlmKByUbDzDpP8LoI9L+pZhee7IW0P1P8AZdZ0/wCFulYFfZcCLUPxyDUf3XTmFoHCjopHkKLcY7XW3FIgxwNzVqzpS0p6JWEQCSPSSNDbgy204BUqT1tssFBkJuAp6VEhJUOADyplgLdkzWlEDCQgwvDKbR7K2BQ3CHWp2wQYQZ3U2x37o/htI3U2NFgNCleMAEFmqTmGr24Vqi27CFI69kbX1VwKd96lZa3yabsKrjPZkucWE+U77K40aBvQA9U5R1qBFbITuR7oM+dEJtIN70fZNl50OO+JpOuSU7MZu4e5HZXEXGjONC1RlOo7cq1I+xSqv9FNqNBOCipOFKDilsjSG2OHssGO3O4W9WxWSHBsjhtdq8KVR8G9yEhjMeB5AUdtkbovgkNFGlolTbBEyQNa5zH9iHEUtbCyOo4x/kZ81ej/ADD91miAsytcri6zYK04nCqHCA6TpnxOyNzMfPN5Dj5dDa1BdTDlNkA7WvKW2/4iw2n8v+a9Fg2A3KA1y4UoEhAY+28pa1SRk9IWpHY9pHmtMBkC0lIlpN0kgODSSCIxpJ3XOtA7DgptPcA/VEcE7NwkcQZd0VYYNqCYV6bqQGmimaNXypgNHZOa5Ca0quREtsokQp1gbpmrT6dCxpEjgHEnYFRa2ww3QBiTvbqLDRVWePQCNO4W5K2Rz3WKadhSpQ9IyMvL0RB5be57D6rPv5068ePHW7Wdit1Hys/QKxn4WRDi+NJA7QfzDldlgdIw+mQ+JOWucOXO4Cyet9fjka7GxAQDsXnv9FVlxm6y/JMstYTx9vOM/WwCWElrvW9wVQ6F1bGZK6HJAiyHOP8AMfw76rd65iyywMGG1gcHW43W3ouH+IMTIjf4skDmAiuNv1V4XftHNNeI7wua5vIPpSC4Wdl5xhda6hgPHgzEsH/DfuFv4fxnA+m5sDoz+ZnmH6cquv7ctdKW3yolo7qli9Zw8sXBK13tdH9FUzeutw8h0UsBIoEFrktUmsfZYExIy5BfDuUZnxBBI22xSfqFn5HUsYzueA8We4VYy7Jrw7iwbR7JWRD1jG4Gvb/Cjt61hM2c9zT7sK1SvuIvi0eKq2FLKHWOmudZyB/2lFPWenuYWx5bGurYkFBLeKC/4mxRxTL/AHXocS8u6V1CBnW8WTJzICGx0+S6F2vSMHqOFlu0YmXBM4CyI3gkBAaTeFMBQZwiJxKTRvakosdbqA2pTTFMknSQHDt90ZpFe6DfulqXOsR2wUmt8qGSD3R2C2WChRCNxFtFpOLgarfvaTJC3uVKY6/Nye6AgHX2TgWhGRkQ1PcGj1JpR+1RkXERL/0G1FrbDG30tBt8K7ixyOoNBPYUhfD+HldUnc0R0xvLuwXbQYuF0iDxJXAuaNyd/wBFMlv9Oi5Y8fj3VfpvSnuia7LtorYd0/VeuYPSIi2PS6QD7re3zXL/ABV8WzOhdFhkxsJqxyQvO8rrGZuWyGjyHbpTLXjCf6PxXP8AlyX/AB6BJ1qTqshe+cFv5eAFQyniOQusHV6FcBB1nIinsvv9lfyesOc+Nwk1uJAIaOE5x33VZZyY6jpXv1ElUMoDwyH+dt/ddwmhnL4Q8uoV3VaWUTDS3fewnPDmtVs7oXTsiMyGERvP4ozS5rK+GpA8+BM1w7B+y7GZ/wDq3m2I7LNn8Qbs1Fp/wqplYnUrjp+k9QxvMYH0PxM3H7IZyJAA2XUaFbrusdsskR02f2XJ9agkdmvOnnmgtMct+yyx8KcOXXlI2RTI143KqOxy1pc41SrOk0nZxVs2o1+jgoc0urkqo2a2hIvtGiqZJKVqIcK3QfGdqqgmWlrW71+q7j+FG/XJyd6gP9QuFA8rT6r0D+EsX/qWZLY8sIHPq7/8SKx6qzhTCjGpWrI7fZEQwp2gjpJ9kkBwiSXZJcqzhEjeWHbj3QwnTUN4jXcikiewOyCr+JgvdjuypQGY7dtbzX6eqw5efHD+1zHbD69iNzMQRMe5rw6+Nvqsrp8eT0SaCTPLoMWWyHNbZeONv7rqDn4rIzBjxNfJy9zhws/N6T48bMmSbxCCKYTZA9AuXi+Vbn1yvv06ML1m2+z48hgwW4vQsHXKBvtTW/3K5fMzuu5z5n5Imc9/qaoLQhjjhZUbGtHsE8ko8MkLq6fdXjy4y24zTiMpnU2X4jXfV9lZUzsgE6y4fMrq+oyW4kLn8qN0hFgla46hZZ7ZRL3OAs7q9jdPzJhqY07cHVStYPTnPkvSQPkukwoDHHTmqrlplbtzL3dWxARc4Z7jUFCLr2VA63tjcR6tortNNDZDlx4ZQRLDG8HnU0FLtGdrn8brcmfcToQ08ghy0YSa8yebAxMciSGBjHcW0UkHgAAKacGstHlXLdZkd9ukv2C6djrXN9a0OzZb2OyePs7PDGndcbifRVI2wFgDgb7laL8R87HCFuogElLHa+OH/YROru54tbys9M57YR920IloOyv5M21Pxw2xsqThqFhhAVSpsCLkmvAPFp3NLTu0hS0OrdnKCEjfqC9C/hJ/vHOPpCP6rzwMcxgscrvv4USsjzs4yPa24W1ZruhNetMNBBbmxv6g7C0v8RsYkJry0TXPqosyIyNnsPycE5nYDYIvuVQWxQT6gqDswAcoZzh6p6S0TMASKP8A2lJUBnD1SRoObCRCdTjjdI7S1pcfZctqwkSONzzpAO/CKzFkkc2OBpke41tutnHx4unQgz1Lkn8I3A+a835HzcMdyVrjjao4+D4I8TJNNH3WgclU+os6t1eUxYpkc1o2JFBg9gthwlmd4k+1b6fT5qpN1N0Qc3EeQTsXjbb2Xk8efL8nl1xzx9trqTyx4Onx4VtcXGX8ZPqikV3Tjfk2U9L3+Lgx45/1jcrTBmrYIORGQwgVurANKLzfO62pzTFnw9Z2G6DD0rcly3NIJSr0QrajjYjGcBH8MDYBHACi4IpK5bSgQjuCG4JEqZTLjHzWdLbStLMdpiv091nSSRuFE7n1QcLHkc4En1XPdV3z5j7rfaWhtMIXPdSP+uS/9SePtS10DCmzcsY8LbMtsu+L7pz8OSePLHjzMn8JxDncAkc8rX+BHaOp6gaIje4fRpUuhzGSGZ05JeS4k3RWeedxu424eOZ3Vct1sSGWNj2tDYmBgAd6d1CKfp7cIQTRy69erWwDj0VjrYvLd6Wh4nSxmRatRHK1nJOvlOfFN+DjAg6pL4mPkxQNAA0zu06iFR6phy4OQWTMc2+DyD8irUeO2OcxA6g3bhakeLFkYhxJCXNHmZZ+6fZVOWSsLhpzhLp4miNtiMb0FTkeQRRIPzWtBExuRKxjaa0Hgnn3WNORq+q6MdXHcZZeKKyeQcSPH/yKM3MyWjbJmHykKo6ktZCaW107OzH5LWOzcnQQb/nO9Pmit6nnHUYupZ1A0CHOKxIcl8LxIzkeoVuPq7WCnYWOQfTU3+hT0Gj/AKY6n36xmA+hc5JUx1rHr/dzPpM9JGg9gaYgbnkEcY5cQT+w7rWwoz1YeHihmLhxjzb+d3u4/wCSwHPbJ5HsLmXuAa/dDPxBPjziIwjHx2mmxN+78ye5915PzM85herXDD7ds+WPHjMGCwcU6Qir/sFTe6LEZ4sxt54Hc/Idlmy/E+K2CoA10pG7n8D5DuseXqgleXE6ieSV43B8Dk+Rl35/E+mttk1Grl5smQa+5HezQf8Ay1VVRuYTwwpHLPoF7vHjx8ePXCajPrlfa4DSe1RGW7s1N9qd6fstO0OYVdJTKn9pd6fsl40hPlS7RUwq6lSp+LLR3+iQllrewn2h9KuaUnsoE0qTppRw4pjLKW7ud+qO0H46KSVBxQXF5BG9FRDX+iXY5x0sljHx08WFRfjhw/lOo+h3CPNjym/DcWgm3C9j9FERuYbcNgjZdbFF8D2neEfNpXOdQaW9RkaCCLvY3S7HxGSN8pBpcl1fGlnychsWx1cq8PZUbAz5umzCeENcaLacNiCKUcPrMuBqDIWSNN7OJCz9EkULYz+EcoTneqLhMvZ455Y+qvGQdTe+Z74oKO7S7f59kdnU8fExTDG7U4bBwFLH0uqw11cXSG6N5P3Xfoj8Up3my/a63OjY7VRJKkzq/hu1NabsfRZ3gyflI+a2/hDozOsdajxckP8AB0Oc4sNcD1V9MYyudqHUnCDNmEY0slj8Rp9bC52UWd165N8JYMjPHm1PigZ4TW3Rr1JWU34d6PDhyyug8UFxovO7R7LWZyYyM9X28yPslRPZdp1z4e6fidPZPiGTxHEffdY3+iwP9HS8hhr2T7QaZWh1cFMWH0K1TivZsWn9ExiaOyfaDTK0lJagji7jdJHaDVeq+IAKb6pnecAOIKG0772ibACmkfJcVdERETAN42/opNijNnw6CVgn71lO4gndxJrsFNkqpDBlcGk3hB1+Y2nFCrBCfWGkgc+qnSpA/BcOHJxFJSQ0mUuDnl3JAOyOCNPJCWlQEQyjncJaXtDgQCPmjl7js4Uog0hcgYYeQP3Uxr/KU+ot4opvG1bGwPZEPRQtnnyGx+CGMP8AxHnZBkBEjmuDjRrYmlYZPpbUf9Uxc0/e7pjSDSGN5P1NpjOLof0SOm9iEhpNgbUkNH8UVuFHxGnakx00bO6iKTKxF4hHaifQKhNhNdI+RhJLuBsr7mtLq7JFtGgNlWNsZ5YyuZy+mZxmPgsiLP8AE4Wq56P1F3PgM+X/APF1um/vBN4Y5CvvUdI5YdAzCKdksA9gUh8NyEebKd9Aumc03/ZQcPmjvR0jn2/DkdjVLI79Au7+BMGHDwJoWffMlkk2eFggkcBHgyXwm43lp9kdqm4T9Oy6uyLH6PkOaNmtLqHdcFn5LY8Z8bWgtoGieLWjkdTy543RPmdoIoj1WRJhxveXPdI4nnzlPcT0V5csOYyIUIw6txyFnTSvilLXsodvda32KBrvLqb8nEKrk9JbJ/s8h4cfz7hazLC46sRcbL4oML9W2iwpvxonjzQsP0VV/SMxhOiWF/7KH2fqUW/huP8A0PKNT7Pz9LH+i8X/AJP/ANikqn2jqQ28Kb9v7JJdb9lt2zXAcWSjNceaBQH6nOu9gPQIYc8eYEb80sa1g4HmJLSD6p+TYPCFqc7ZrimcC14B4+aS4sahdDbVtwovDQ4NLgaCEXHc712US4BwJA3HNJVSw2QAUN1OyaN17KsI/EvzbjcgFMW6QAD25SPay+VwcCapPrcSSAK91XFkUXkV3Tiy0DST7lGlbGdKBtsfomtoBB2J7oLw1wA3Fb8prvzEPr3Rodk4yQNzwpatxW6hbbLbN1vSVBopIbSc/wBHD5pOkIGwDj7cKALNTgw2T+yVeUgjc9rQXY3mc7zV9FLYbO+ijtpBd5d/1UXEgg7UnorUiLNNcbCcmt7JQtYDuLUvFFUBZ9U4SYcCbKRIPApCfI0Cu6TZK7BMk6JNg2ouLieEPxDZ4+SkHah7oItJ5UCynWO6YyEEht2kXSckfumRw0jlRAI4AUg52++3oUgBd/sU0gubZ90x43HCK5hdtaFocHGzaAVCrUb22Uy2hYCgd+OUEVDuklqrkBJBeFwUQA7Y/wBU2vU+qIodlBjnXqc0+1FT1BzuKtBykXvZzwfVMXl7QDxfY8qbwwtJedh6obSGjZupo4I4KStiE15a2/opObZqOyB3KhE52g0wggpOeKN7d+UlbELSHDS2yokPds41/RCGQSaLgN9jSkZnGzYU00nB7TudvRSa42BZv2VR5kfM0Bx35BKKf5QF3/VM1sFwNf2URJeol23akF1FthziT6pg9uzbukBOyd2k7eyiXhwLbtw3Tuc4sIbWkevKEyHxNiS0nuEaGxb8tHd/egk19HSSQCmbbnFoHAUCAXODj5vQBLQFfICG7ix6qBIcdyD9FBzfQGvX0UgyxQePelREWANsEUUzAKqt03noaRq9b7KOqhd17ICZADjqOyQ07ltlD1Fz6DQG9yhskIcWkILY1lztx+yk5tDymtkMPI3DbTOJLrq9vXhA2k0kbHcnuFFxIIN7KLXCttgnY4OG6aUwTQJ49bSJH4XAhQbW+oEehUH7WWkE82mQrJA4EtJHzSDmkkA24cqvG4ltGgfUJ2OAs2SR6IA5c1rdjzymfTQHBu6GS0gudyeyiJXaRdE9tk9FRAXd2pJmvBAt2/zSRpIh/wBtXZPDvkm+wCSSRxEk27c7PNIjyQaBIFDZJJJSUhIkoEoB/wDcn5JJIqomRbW36ooA327FJJRVQKUnQw3vfKR4+qSSc9ASXj6BOwAB234UkkQHjTEm3CzSSSYSAGk7KLvvj5JJIEBicalFmgBW6mdmbeySSAULiSbJTOHnKSSf6I02wFeihxAwjknlJJH6KoP++0o8f4vkkkkAZOyi3l3ySSTJCMnW7c8Ig3bv6pJJkcfcd8iqz/usSSThJH7pUfxBJJUVHSSSS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6000">
              <a:solidFill>
                <a:prstClr val="black"/>
              </a:solidFill>
            </a:endParaRPr>
          </a:p>
        </p:txBody>
      </p:sp>
      <p:pic>
        <p:nvPicPr>
          <p:cNvPr id="95234" name="Picture 2" descr="http://t0.gstatic.com/images?q=tbn:ANd9GcRurNclaEzQbiLCPfvbV8S0TlRAX3rlxJogxBNUhPhKamsX8QIY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3" y="3002715"/>
            <a:ext cx="2488591" cy="18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1028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67855"/>
            <a:ext cx="51720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607" name="AutoShape 1031"/>
              <p:cNvSpPr>
                <a:spLocks noChangeArrowheads="1"/>
              </p:cNvSpPr>
              <p:nvPr/>
            </p:nvSpPr>
            <p:spPr bwMode="auto">
              <a:xfrm>
                <a:off x="6732240" y="1292671"/>
                <a:ext cx="1600200" cy="1307232"/>
              </a:xfrm>
              <a:prstGeom prst="wedgeEllipseCallout">
                <a:avLst>
                  <a:gd name="adj1" fmla="val -165177"/>
                  <a:gd name="adj2" fmla="val 209232"/>
                </a:avLst>
              </a:prstGeom>
              <a:noFill/>
              <a:ln w="12700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3200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sz="32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cs-CZ" sz="32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cs-CZ" sz="3200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32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607" name="AutoShape 10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1292671"/>
                <a:ext cx="1600200" cy="1307232"/>
              </a:xfrm>
              <a:prstGeom prst="wedgeEllipseCallout">
                <a:avLst>
                  <a:gd name="adj1" fmla="val -165177"/>
                  <a:gd name="adj2" fmla="val 209232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234" name="Picture 2" descr="File:FiestaRedStra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142777"/>
            <a:ext cx="1584176" cy="51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aplikace: elektrická kytara</a:t>
            </a:r>
            <a:endParaRPr lang="en-GB" dirty="0"/>
          </a:p>
        </p:txBody>
      </p:sp>
      <p:sp>
        <p:nvSpPr>
          <p:cNvPr id="3" name="Obousměrná svislá šipka 2"/>
          <p:cNvSpPr/>
          <p:nvPr/>
        </p:nvSpPr>
        <p:spPr>
          <a:xfrm>
            <a:off x="3607904" y="2782019"/>
            <a:ext cx="360040" cy="950962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5" name="Group 13"/>
          <p:cNvGrpSpPr>
            <a:grpSpLocks/>
          </p:cNvGrpSpPr>
          <p:nvPr/>
        </p:nvGrpSpPr>
        <p:grpSpPr bwMode="auto">
          <a:xfrm>
            <a:off x="5580112" y="1268663"/>
            <a:ext cx="2514600" cy="2592390"/>
            <a:chOff x="240" y="2255"/>
            <a:chExt cx="1584" cy="1633"/>
          </a:xfrm>
        </p:grpSpPr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240" y="2688"/>
              <a:ext cx="1584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240" y="3002"/>
              <a:ext cx="1584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240" y="3312"/>
              <a:ext cx="1584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240" y="3600"/>
              <a:ext cx="1584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240" y="3888"/>
              <a:ext cx="1584" cy="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8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85" y="2255"/>
                  <a:ext cx="358" cy="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cs-CZ" sz="3200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sz="3200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cs-CZ" sz="3200" b="1" i="1" dirty="0">
                    <a:solidFill>
                      <a:srgbClr val="FF33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8683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5" y="2255"/>
                  <a:ext cx="358" cy="40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84" name="Line 12"/>
          <p:cNvSpPr>
            <a:spLocks noChangeShapeType="1"/>
          </p:cNvSpPr>
          <p:nvPr/>
        </p:nvSpPr>
        <p:spPr bwMode="auto">
          <a:xfrm flipH="1" flipV="1">
            <a:off x="6037312" y="2337048"/>
            <a:ext cx="1524000" cy="121920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6837412" y="2036217"/>
            <a:ext cx="663749" cy="91043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7" name="Text Box 15"/>
              <p:cNvSpPr txBox="1">
                <a:spLocks noChangeArrowheads="1"/>
              </p:cNvSpPr>
              <p:nvPr/>
            </p:nvSpPr>
            <p:spPr bwMode="auto">
              <a:xfrm>
                <a:off x="6804248" y="1916832"/>
                <a:ext cx="48737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kern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2800" b="0" i="1" kern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cs-CZ" sz="2800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8687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248" y="1916832"/>
                <a:ext cx="48737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9" name="Freeform 17"/>
          <p:cNvSpPr>
            <a:spLocks/>
          </p:cNvSpPr>
          <p:nvPr/>
        </p:nvSpPr>
        <p:spPr bwMode="auto">
          <a:xfrm>
            <a:off x="7256512" y="2413248"/>
            <a:ext cx="457200" cy="533400"/>
          </a:xfrm>
          <a:custGeom>
            <a:avLst/>
            <a:gdLst>
              <a:gd name="T0" fmla="*/ 0 w 265"/>
              <a:gd name="T1" fmla="*/ 0 h 292"/>
              <a:gd name="T2" fmla="*/ 110 w 265"/>
              <a:gd name="T3" fmla="*/ 73 h 292"/>
              <a:gd name="T4" fmla="*/ 211 w 265"/>
              <a:gd name="T5" fmla="*/ 183 h 292"/>
              <a:gd name="T6" fmla="*/ 265 w 265"/>
              <a:gd name="T7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5" h="292">
                <a:moveTo>
                  <a:pt x="0" y="0"/>
                </a:moveTo>
                <a:cubicBezTo>
                  <a:pt x="18" y="12"/>
                  <a:pt x="75" y="42"/>
                  <a:pt x="110" y="73"/>
                </a:cubicBezTo>
                <a:cubicBezTo>
                  <a:pt x="145" y="104"/>
                  <a:pt x="185" y="146"/>
                  <a:pt x="211" y="183"/>
                </a:cubicBezTo>
                <a:cubicBezTo>
                  <a:pt x="237" y="220"/>
                  <a:pt x="254" y="269"/>
                  <a:pt x="265" y="2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90" name="Text Box 18"/>
              <p:cNvSpPr txBox="1">
                <a:spLocks noChangeArrowheads="1"/>
              </p:cNvSpPr>
              <p:nvPr/>
            </p:nvSpPr>
            <p:spPr bwMode="auto">
              <a:xfrm>
                <a:off x="6982772" y="2507640"/>
                <a:ext cx="68557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8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cs-CZ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8690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2772" y="2507640"/>
                <a:ext cx="68557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91" name="Picture 19" descr="genera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24744"/>
            <a:ext cx="52454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6342112" cy="1008112"/>
          </a:xfrm>
        </p:spPr>
        <p:txBody>
          <a:bodyPr/>
          <a:lstStyle/>
          <a:p>
            <a:pPr algn="l"/>
            <a:r>
              <a:rPr lang="cs-CZ" dirty="0"/>
              <a:t>aplikace</a:t>
            </a:r>
            <a:r>
              <a:rPr lang="cs-CZ" dirty="0" smtClean="0"/>
              <a:t>: výroba elektřiny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39552" y="4633723"/>
                <a:ext cx="6059031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320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32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32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sz="32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cs-CZ" sz="32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cs-CZ" sz="32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32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cs-CZ" sz="32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32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32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32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32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cs-CZ" sz="32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32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𝐵𝑆</m:t>
                          </m:r>
                          <m:func>
                            <m:funcPr>
                              <m:ctrlPr>
                                <a:rPr lang="cs-CZ" sz="32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b="0" i="0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32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sz="32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cs-CZ" sz="32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33723"/>
                <a:ext cx="6059031" cy="10275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6386721" y="4898549"/>
                <a:ext cx="22288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kern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𝐵𝑆</m:t>
                      </m:r>
                      <m:r>
                        <a:rPr lang="cs-CZ" sz="3200" i="1" ker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func>
                        <m:funcPr>
                          <m:ctrlPr>
                            <a:rPr lang="cs-CZ" sz="32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3200" b="0" i="0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32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32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721" y="4898549"/>
                <a:ext cx="222888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6" grpId="0" animBg="1"/>
      <p:bldP spid="28687" grpId="0" autoUpdateAnimBg="0"/>
      <p:bldP spid="28689" grpId="0" animBg="1"/>
      <p:bldP spid="28690" grpId="0" autoUpdateAnimBg="0"/>
      <p:bldP spid="2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4895850" y="1720609"/>
            <a:ext cx="0" cy="38100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5373216" y="3886257"/>
            <a:ext cx="1143000" cy="533400"/>
          </a:xfrm>
          <a:prstGeom prst="rightArrow">
            <a:avLst>
              <a:gd name="adj1" fmla="val 50000"/>
              <a:gd name="adj2" fmla="val 125000"/>
            </a:avLst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6051252" y="2734129"/>
            <a:ext cx="1362968" cy="801834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5356076" y="1993461"/>
            <a:ext cx="762000" cy="99060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 flipV="1">
            <a:off x="1979711" y="1720608"/>
            <a:ext cx="2211286" cy="77579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>
            <a:off x="6319242" y="4985427"/>
            <a:ext cx="1277094" cy="781912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7528520" y="3912349"/>
            <a:ext cx="1238994" cy="1485861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69168"/>
          </a:xfrm>
        </p:spPr>
        <p:txBody>
          <a:bodyPr/>
          <a:lstStyle/>
          <a:p>
            <a:pPr algn="l"/>
            <a:r>
              <a:rPr lang="cs-CZ" dirty="0" smtClean="0"/>
              <a:t>indukce a přenosy energie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4663058" y="1152554"/>
                <a:ext cx="3784882" cy="676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200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0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cs-CZ" sz="20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0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𝐵𝐿𝑥</m:t>
                          </m:r>
                        </m:e>
                      </m:d>
                      <m:r>
                        <a:rPr lang="cs-CZ" sz="20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𝐵𝐿𝑣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058" y="1152554"/>
                <a:ext cx="3784882" cy="6767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4139952" y="2086966"/>
                <a:ext cx="1007584" cy="783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40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ℰ</m:t>
                          </m:r>
                        </m:num>
                        <m:den>
                          <m:r>
                            <a:rPr lang="cs-CZ" sz="24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86966"/>
                <a:ext cx="1007584" cy="7839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5004048" y="2086966"/>
                <a:ext cx="1131977" cy="78136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cs-CZ" sz="24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086966"/>
                <a:ext cx="1131977" cy="781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6516216" y="3410997"/>
                <a:ext cx="17622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cs-CZ" sz="3200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𝐼𝐿𝐵</m:t>
                      </m:r>
                    </m:oMath>
                  </m:oMathPara>
                </a14:m>
                <a:endParaRPr lang="en-GB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410997"/>
                <a:ext cx="176221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7020272" y="4122366"/>
                <a:ext cx="1818190" cy="107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3200" b="0" i="1" kern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kern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sz="3200" b="0" i="1" kern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3200" b="0" i="1" kern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kern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cs-CZ" sz="3200" b="0" i="1" kern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200" b="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3200" b="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122366"/>
                <a:ext cx="1818190" cy="10772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8134193" y="3411473"/>
                <a:ext cx="6142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193" y="3411473"/>
                <a:ext cx="61427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467544" y="1274999"/>
                <a:ext cx="2048510" cy="59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sz="2800" b="0" i="0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tep</m:t>
                          </m:r>
                        </m:sub>
                      </m:sSub>
                      <m:r>
                        <a:rPr lang="cs-CZ" sz="2800" b="0" i="1" kern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p>
                          <m:r>
                            <a:rPr lang="cs-CZ" sz="2800" b="0" i="1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kern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74999"/>
                <a:ext cx="2048510" cy="5952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2459556" y="1005937"/>
                <a:ext cx="175734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kern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kern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sz="28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𝐵𝐿𝑣</m:t>
                              </m:r>
                              <m:r>
                                <a:rPr lang="cs-CZ" sz="28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800" b="0" i="1" kern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800" b="0" i="1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556" y="1005937"/>
                <a:ext cx="1757341" cy="95410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4393524" y="5748288"/>
                <a:ext cx="2256580" cy="553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sz="2800" b="0" i="0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mech</m:t>
                          </m:r>
                        </m:sub>
                      </m:sSub>
                      <m:r>
                        <a:rPr lang="cs-CZ" sz="2800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𝑣𝐹</m:t>
                      </m:r>
                    </m:oMath>
                  </m:oMathPara>
                </a14:m>
                <a:endParaRPr lang="en-GB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524" y="5748288"/>
                <a:ext cx="2256580" cy="55393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6300192" y="5499229"/>
                <a:ext cx="175734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kern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sz="28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𝐵𝐿𝑣</m:t>
                              </m:r>
                              <m:r>
                                <a:rPr lang="cs-CZ" sz="28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800" b="0" i="1" kern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800" b="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499229"/>
                <a:ext cx="1757341" cy="95410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208384" y="2177809"/>
            <a:ext cx="6019800" cy="3978275"/>
            <a:chOff x="208384" y="2008584"/>
            <a:chExt cx="6019800" cy="3978275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84" y="2008584"/>
              <a:ext cx="6019800" cy="397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Přímá spojnice se šipkou 6"/>
            <p:cNvCxnSpPr/>
            <p:nvPr/>
          </p:nvCxnSpPr>
          <p:spPr>
            <a:xfrm>
              <a:off x="1225724" y="4193282"/>
              <a:ext cx="2664296" cy="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délník 7"/>
                <p:cNvSpPr/>
                <p:nvPr/>
              </p:nvSpPr>
              <p:spPr>
                <a:xfrm>
                  <a:off x="2383991" y="3774068"/>
                  <a:ext cx="44884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40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Obdélník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991" y="3774068"/>
                  <a:ext cx="448841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7" grpId="0" animBg="1"/>
      <p:bldP spid="13330" grpId="0" animBg="1"/>
      <p:bldP spid="13331" grpId="0" animBg="1"/>
      <p:bldP spid="13335" grpId="0" animBg="1"/>
      <p:bldP spid="13340" grpId="0" animBg="1"/>
      <p:bldP spid="13341" grpId="0" animBg="1"/>
      <p:bldP spid="3" grpId="0" build="p"/>
      <p:bldP spid="26" grpId="0" build="p"/>
      <p:bldP spid="4" grpId="0"/>
      <p:bldP spid="28" grpId="0"/>
      <p:bldP spid="29" grpId="0"/>
      <p:bldP spid="5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014413"/>
            <a:ext cx="70675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44" y="830846"/>
            <a:ext cx="3627512" cy="259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24" y="3450612"/>
            <a:ext cx="3223592" cy="30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 descr="washjeff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5" y="1052736"/>
            <a:ext cx="3724516" cy="557852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/>
          <a:lstStyle/>
          <a:p>
            <a:pPr algn="l"/>
            <a:r>
              <a:rPr lang="cs-CZ" dirty="0" smtClean="0"/>
              <a:t>vířivé proudy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irive_proudy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9" y="692696"/>
            <a:ext cx="8910637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/>
          <a:lstStyle/>
          <a:p>
            <a:pPr algn="l"/>
            <a:r>
              <a:rPr lang="cs-CZ" dirty="0"/>
              <a:t>vířivé </a:t>
            </a:r>
            <a:r>
              <a:rPr lang="cs-CZ" dirty="0" smtClean="0"/>
              <a:t>proudy: aplikace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7467"/>
            <a:ext cx="2346976" cy="210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10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8" y="2852936"/>
            <a:ext cx="261191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10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1" y="4941168"/>
            <a:ext cx="1947919" cy="179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/>
          <a:lstStyle/>
          <a:p>
            <a:pPr algn="l"/>
            <a:r>
              <a:rPr lang="cs-CZ" dirty="0" smtClean="0"/>
              <a:t>indukované elektrické pole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6300192" y="3912415"/>
                <a:ext cx="1728165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24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cs-CZ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912415"/>
                <a:ext cx="1728165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3328814" y="3067369"/>
                <a:ext cx="3600400" cy="955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cs-CZ" sz="24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∮"/>
                          <m:ctrlPr>
                            <a:rPr lang="cs-CZ" sz="24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4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40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</m:oMath>
                  </m:oMathPara>
                </a14:m>
                <a:endParaRPr lang="en-GB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14" y="3067369"/>
                <a:ext cx="3600400" cy="9555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2987824" y="980728"/>
                <a:ext cx="5472608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na elektrony </a:t>
                </a:r>
                <a:r>
                  <a:rPr lang="cs-CZ" sz="20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v klidu 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působí síla – </a:t>
                </a:r>
                <a:r>
                  <a:rPr lang="cs-CZ" sz="20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elektrická</a:t>
                </a:r>
              </a:p>
              <a:p>
                <a:pPr marL="342900" indent="-34290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měnící se magnetické pole vytváří pole </a:t>
                </a:r>
                <a:r>
                  <a:rPr lang="cs-CZ" sz="20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elektrické</a:t>
                </a:r>
              </a:p>
              <a:p>
                <a:pPr marL="342900" indent="-34290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vzhledem k symetrii musí mít směr </a:t>
                </a:r>
                <a:r>
                  <a:rPr lang="cs-CZ" sz="20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tečny ke kružnici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– (radiální složka nulová – Gaussův zákon)</a:t>
                </a:r>
              </a:p>
              <a:p>
                <a:pPr marL="342900" indent="-34290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práce při jednom oběhu náboje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cs-CZ" sz="2000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:</a:t>
                </a:r>
                <a:endPara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980728"/>
                <a:ext cx="5472608" cy="2246769"/>
              </a:xfrm>
              <a:prstGeom prst="rect">
                <a:avLst/>
              </a:prstGeom>
              <a:blipFill rotWithShape="1">
                <a:blip r:embed="rId7"/>
                <a:stretch>
                  <a:fillRect l="-891" t="-1359" b="-40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6531074" y="3785539"/>
            <a:ext cx="0" cy="38100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3324772" y="4797152"/>
                <a:ext cx="4559596" cy="115448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8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8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8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8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8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cs-CZ" sz="28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cs-CZ" sz="28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28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cs-CZ" sz="28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8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772" y="4797152"/>
                <a:ext cx="4559596" cy="11544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7740352" y="5060506"/>
                <a:ext cx="10502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kern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cs-CZ" sz="3600" b="0" i="1" kern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GB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5060506"/>
                <a:ext cx="1050288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3328814" y="6093296"/>
            <a:ext cx="4522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Cambria"/>
              </a:rPr>
              <a:t>nelze zavést elektrický potenciál!</a:t>
            </a:r>
            <a:endParaRPr lang="en-GB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uiExpand="1" build="p"/>
      <p:bldP spid="11" grpId="0" animBg="1"/>
      <p:bldP spid="12" grpId="0" animBg="1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ar01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9" y="2952328"/>
            <a:ext cx="339692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Far02"/>
          <p:cNvPicPr>
            <a:picLocks noChangeAspect="1" noChangeArrowheads="1"/>
          </p:cNvPicPr>
          <p:nvPr/>
        </p:nvPicPr>
        <p:blipFill>
          <a:blip r:embed="rId3" cstate="print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101"/>
            <a:ext cx="3439616" cy="45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759148" y="1909936"/>
            <a:ext cx="788515" cy="195679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2805398" y="1909936"/>
            <a:ext cx="326442" cy="259918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H="1">
            <a:off x="1547663" y="1909936"/>
            <a:ext cx="1584177" cy="218539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3131840" y="1909936"/>
            <a:ext cx="3024336" cy="97839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2286000" y="4095328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2133600" y="4247728"/>
            <a:ext cx="3048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11" name="Text Box 11"/>
              <p:cNvSpPr txBox="1">
                <a:spLocks noChangeArrowheads="1"/>
              </p:cNvSpPr>
              <p:nvPr/>
            </p:nvSpPr>
            <p:spPr bwMode="auto">
              <a:xfrm>
                <a:off x="2362200" y="4047455"/>
                <a:ext cx="4431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i="1" kern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2400" b="0" i="1" kern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cs-CZ" sz="2400" b="1" i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121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4047455"/>
                <a:ext cx="44319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07504" y="907161"/>
                <a:ext cx="4572000" cy="1002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i="1" kern="0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4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i="1" kern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4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07161"/>
                <a:ext cx="4572000" cy="1002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/>
          <a:lstStyle/>
          <a:p>
            <a:pPr algn="l"/>
            <a:r>
              <a:rPr lang="cs-CZ" dirty="0" smtClean="0"/>
              <a:t>orientace křivky a plochy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 animBg="1"/>
      <p:bldP spid="51209" grpId="0" animBg="1"/>
      <p:bldP spid="51210" grpId="0" animBg="1"/>
      <p:bldP spid="512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RE_betat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458200" cy="38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06288" y="764704"/>
            <a:ext cx="1584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elektrony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1752" y="1256928"/>
            <a:ext cx="2397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FF33CC"/>
                </a:solidFill>
                <a:latin typeface="+mn-lt"/>
              </a:rPr>
              <a:t>Magnetické pole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67952" y="1714128"/>
            <a:ext cx="41816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dirty="0">
                <a:latin typeface="+mn-lt"/>
              </a:rPr>
              <a:t>  udržuje elektron na kruhové dráze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67952" y="2095128"/>
            <a:ext cx="8396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sz="2000" dirty="0">
                <a:latin typeface="+mn-lt"/>
              </a:rPr>
              <a:t>  proměnné v čase indukuje elektrické pole, které elektron urychluje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946448" y="764704"/>
            <a:ext cx="2567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latin typeface="+mn-lt"/>
              </a:rPr>
              <a:t>o energii 100 </a:t>
            </a:r>
            <a:r>
              <a:rPr lang="cs-CZ" sz="2400" dirty="0" err="1">
                <a:latin typeface="+mn-lt"/>
              </a:rPr>
              <a:t>MeV</a:t>
            </a:r>
            <a:endParaRPr lang="cs-CZ" sz="2400" dirty="0">
              <a:latin typeface="+mn-lt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454324" y="764704"/>
            <a:ext cx="2316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latin typeface="+mn-lt"/>
              </a:rPr>
              <a:t>(</a:t>
            </a:r>
            <a:r>
              <a:rPr lang="cs-CZ" sz="2400" i="1" dirty="0">
                <a:latin typeface="+mn-lt"/>
              </a:rPr>
              <a:t>v </a:t>
            </a:r>
            <a:r>
              <a:rPr lang="cs-CZ" sz="2400" dirty="0">
                <a:latin typeface="+mn-lt"/>
              </a:rPr>
              <a:t>= 0.999987 </a:t>
            </a:r>
            <a:r>
              <a:rPr lang="cs-CZ" sz="2400" i="1" dirty="0">
                <a:latin typeface="+mn-lt"/>
              </a:rPr>
              <a:t>c</a:t>
            </a:r>
            <a:r>
              <a:rPr lang="cs-CZ" sz="2400" dirty="0">
                <a:latin typeface="+mn-lt"/>
              </a:rPr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41784"/>
          </a:xfrm>
        </p:spPr>
        <p:txBody>
          <a:bodyPr/>
          <a:lstStyle/>
          <a:p>
            <a:pPr algn="l"/>
            <a:r>
              <a:rPr lang="cs-CZ" dirty="0" smtClean="0"/>
              <a:t>betatron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autoUpdateAnimBg="0"/>
      <p:bldP spid="18439" grpId="0" autoUpdateAnimBg="0"/>
      <p:bldP spid="18440" grpId="0" autoUpdateAnimBg="0"/>
      <p:bldP spid="18441" grpId="0" autoUpdateAnimBg="0"/>
      <p:bldP spid="1844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HRE_betat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5110"/>
            <a:ext cx="74295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7239000" y="605110"/>
            <a:ext cx="16621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i="1">
                <a:latin typeface="Times New Roman" pitchFamily="18" charset="0"/>
              </a:rPr>
              <a:t>B</a:t>
            </a:r>
            <a:r>
              <a:rPr lang="cs-CZ" sz="2400" baseline="-25000">
                <a:latin typeface="Times New Roman" pitchFamily="18" charset="0"/>
              </a:rPr>
              <a:t>max </a:t>
            </a:r>
            <a:r>
              <a:rPr lang="cs-CZ" sz="2400">
                <a:latin typeface="Times New Roman" pitchFamily="18" charset="0"/>
              </a:rPr>
              <a:t>= 0.8 T</a:t>
            </a:r>
            <a:endParaRPr lang="cs-CZ" sz="2400" i="1">
              <a:latin typeface="Times New Roman" pitchFamily="18" charset="0"/>
            </a:endParaRPr>
          </a:p>
        </p:txBody>
      </p:sp>
      <p:sp>
        <p:nvSpPr>
          <p:cNvPr id="19460" name="Line 1028"/>
          <p:cNvSpPr>
            <a:spLocks noChangeShapeType="1"/>
          </p:cNvSpPr>
          <p:nvPr/>
        </p:nvSpPr>
        <p:spPr bwMode="auto">
          <a:xfrm flipV="1">
            <a:off x="5791200" y="986110"/>
            <a:ext cx="1447800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6781800" y="1214710"/>
            <a:ext cx="99695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cs-CZ" sz="2400" dirty="0">
                <a:latin typeface="Times New Roman" pitchFamily="18" charset="0"/>
              </a:rPr>
              <a:t>4,2 </a:t>
            </a:r>
            <a:r>
              <a:rPr lang="cs-CZ" sz="2400" dirty="0" err="1">
                <a:latin typeface="Times New Roman" pitchFamily="18" charset="0"/>
              </a:rPr>
              <a:t>ms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19462" name="Line 1030"/>
          <p:cNvSpPr>
            <a:spLocks noChangeShapeType="1"/>
          </p:cNvSpPr>
          <p:nvPr/>
        </p:nvSpPr>
        <p:spPr bwMode="auto">
          <a:xfrm flipH="1">
            <a:off x="5715000" y="1443310"/>
            <a:ext cx="1066800" cy="5334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9463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62204"/>
              </p:ext>
            </p:extLst>
          </p:nvPr>
        </p:nvGraphicFramePr>
        <p:xfrm>
          <a:off x="4572000" y="4186510"/>
          <a:ext cx="37607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Rovnice" r:id="rId4" imgW="2298600" imgH="507960" progId="Equation.3">
                  <p:embed/>
                </p:oleObj>
              </mc:Choice>
              <mc:Fallback>
                <p:oleObj name="Rovnice" r:id="rId4" imgW="2298600" imgH="50796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86510"/>
                        <a:ext cx="3760788" cy="8286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Oval 1032"/>
          <p:cNvSpPr>
            <a:spLocks noChangeArrowheads="1"/>
          </p:cNvSpPr>
          <p:nvPr/>
        </p:nvSpPr>
        <p:spPr bwMode="auto">
          <a:xfrm>
            <a:off x="2667000" y="2738710"/>
            <a:ext cx="9144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000" dirty="0">
                <a:latin typeface="Times New Roman" pitchFamily="18" charset="0"/>
              </a:rPr>
              <a:t>84 cm</a:t>
            </a:r>
          </a:p>
        </p:txBody>
      </p:sp>
      <p:sp>
        <p:nvSpPr>
          <p:cNvPr id="19465" name="Text Box 1033"/>
          <p:cNvSpPr txBox="1">
            <a:spLocks noChangeArrowheads="1"/>
          </p:cNvSpPr>
          <p:nvPr/>
        </p:nvSpPr>
        <p:spPr bwMode="auto">
          <a:xfrm>
            <a:off x="304800" y="4415110"/>
            <a:ext cx="4226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solidFill>
                  <a:schemeClr val="tx2"/>
                </a:solidFill>
                <a:latin typeface="+mn-lt"/>
              </a:rPr>
              <a:t>indukované napětí po jednom oběhu </a:t>
            </a:r>
          </a:p>
        </p:txBody>
      </p:sp>
      <p:sp>
        <p:nvSpPr>
          <p:cNvPr id="19466" name="Text Box 1034"/>
          <p:cNvSpPr txBox="1">
            <a:spLocks noChangeArrowheads="1"/>
          </p:cNvSpPr>
          <p:nvPr/>
        </p:nvSpPr>
        <p:spPr bwMode="auto">
          <a:xfrm>
            <a:off x="304800" y="5177110"/>
            <a:ext cx="42637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000">
                <a:solidFill>
                  <a:schemeClr val="tx2"/>
                </a:solidFill>
                <a:latin typeface="+mn-lt"/>
              </a:rPr>
              <a:t>výsledná kinetická energie elektronu </a:t>
            </a:r>
          </a:p>
        </p:txBody>
      </p:sp>
      <p:sp>
        <p:nvSpPr>
          <p:cNvPr id="19467" name="Text Box 1035"/>
          <p:cNvSpPr txBox="1">
            <a:spLocks noChangeArrowheads="1"/>
          </p:cNvSpPr>
          <p:nvPr/>
        </p:nvSpPr>
        <p:spPr bwMode="auto">
          <a:xfrm>
            <a:off x="4572000" y="5177110"/>
            <a:ext cx="342265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solidFill>
                  <a:schemeClr val="bg2"/>
                </a:solidFill>
                <a:latin typeface="Times New Roman" pitchFamily="18" charset="0"/>
              </a:rPr>
              <a:t> 100 MeV = (430 eV).(</a:t>
            </a:r>
            <a:r>
              <a:rPr lang="cs-CZ" sz="2000">
                <a:solidFill>
                  <a:schemeClr val="hlink"/>
                </a:solidFill>
                <a:latin typeface="Times New Roman" pitchFamily="18" charset="0"/>
              </a:rPr>
              <a:t>? oběhů</a:t>
            </a:r>
            <a:r>
              <a:rPr lang="cs-CZ" sz="2000">
                <a:solidFill>
                  <a:schemeClr val="bg2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9468" name="Text Box 1036"/>
          <p:cNvSpPr txBox="1">
            <a:spLocks noChangeArrowheads="1"/>
          </p:cNvSpPr>
          <p:nvPr/>
        </p:nvSpPr>
        <p:spPr bwMode="auto">
          <a:xfrm>
            <a:off x="323850" y="5939110"/>
            <a:ext cx="33482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solidFill>
                  <a:schemeClr val="tx2"/>
                </a:solidFill>
                <a:latin typeface="+mn-lt"/>
              </a:rPr>
              <a:t>průměrná rychlost elektronu</a:t>
            </a:r>
          </a:p>
        </p:txBody>
      </p:sp>
      <p:graphicFrame>
        <p:nvGraphicFramePr>
          <p:cNvPr id="19469" name="Object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25221"/>
              </p:ext>
            </p:extLst>
          </p:nvPr>
        </p:nvGraphicFramePr>
        <p:xfrm>
          <a:off x="4572000" y="5862910"/>
          <a:ext cx="3276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Rovnice" r:id="rId6" imgW="1752480" imgH="431640" progId="Equation.3">
                  <p:embed/>
                </p:oleObj>
              </mc:Choice>
              <mc:Fallback>
                <p:oleObj name="Rovnice" r:id="rId6" imgW="1752480" imgH="43164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862910"/>
                        <a:ext cx="3276600" cy="8064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Text Box 1038"/>
          <p:cNvSpPr txBox="1">
            <a:spLocks noChangeArrowheads="1"/>
          </p:cNvSpPr>
          <p:nvPr/>
        </p:nvSpPr>
        <p:spPr bwMode="auto">
          <a:xfrm>
            <a:off x="4572000" y="5177110"/>
            <a:ext cx="4135438" cy="396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cs-CZ" sz="2000">
                <a:latin typeface="Times New Roman" pitchFamily="18" charset="0"/>
              </a:rPr>
              <a:t> 100 MeV = (430 eV).(230 000 oběhů)</a:t>
            </a:r>
          </a:p>
        </p:txBody>
      </p:sp>
      <p:sp>
        <p:nvSpPr>
          <p:cNvPr id="19471" name="Line 1039"/>
          <p:cNvSpPr>
            <a:spLocks noChangeShapeType="1"/>
          </p:cNvSpPr>
          <p:nvPr/>
        </p:nvSpPr>
        <p:spPr bwMode="auto">
          <a:xfrm flipH="1">
            <a:off x="5562600" y="5558110"/>
            <a:ext cx="20574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41784"/>
          </a:xfrm>
        </p:spPr>
        <p:txBody>
          <a:bodyPr/>
          <a:lstStyle/>
          <a:p>
            <a:pPr algn="l"/>
            <a:r>
              <a:rPr lang="cs-CZ" dirty="0"/>
              <a:t>betatron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475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  <p:bldP spid="19460" grpId="0" animBg="1"/>
      <p:bldP spid="19461" grpId="0" animBg="1" autoUpdateAnimBg="0"/>
      <p:bldP spid="19462" grpId="0" animBg="1"/>
      <p:bldP spid="19464" grpId="0" animBg="1" autoUpdateAnimBg="0"/>
      <p:bldP spid="19465" grpId="0" autoUpdateAnimBg="0"/>
      <p:bldP spid="19466" grpId="0" autoUpdateAnimBg="0"/>
      <p:bldP spid="19467" grpId="0" animBg="1" autoUpdateAnimBg="0"/>
      <p:bldP spid="19468" grpId="0" autoUpdateAnimBg="0"/>
      <p:bldP spid="19470" grpId="0" animBg="1" autoUpdateAnimBg="0"/>
      <p:bldP spid="194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179527" y="1383159"/>
            <a:ext cx="1490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elektrické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155485" y="3933056"/>
            <a:ext cx="17663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magnetické </a:t>
            </a: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>
            <a:off x="4139952" y="1066800"/>
            <a:ext cx="0" cy="5334000"/>
          </a:xfrm>
          <a:prstGeom prst="lin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5104822" y="1374676"/>
            <a:ext cx="26355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7030A0"/>
                </a:solidFill>
                <a:latin typeface="+mn-lt"/>
              </a:rPr>
              <a:t>elektromagnetické</a:t>
            </a:r>
          </a:p>
        </p:txBody>
      </p:sp>
      <p:sp>
        <p:nvSpPr>
          <p:cNvPr id="94223" name="Oval 15"/>
          <p:cNvSpPr>
            <a:spLocks noChangeArrowheads="1"/>
          </p:cNvSpPr>
          <p:nvPr/>
        </p:nvSpPr>
        <p:spPr bwMode="auto">
          <a:xfrm>
            <a:off x="7380312" y="2852936"/>
            <a:ext cx="762000" cy="685800"/>
          </a:xfrm>
          <a:prstGeom prst="ellipse">
            <a:avLst/>
          </a:prstGeom>
          <a:gradFill rotWithShape="0">
            <a:gsLst>
              <a:gs pos="0">
                <a:srgbClr val="FF5050"/>
              </a:gs>
              <a:gs pos="100000">
                <a:srgbClr val="FF505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24" name="Oval 16"/>
          <p:cNvSpPr>
            <a:spLocks noChangeArrowheads="1"/>
          </p:cNvSpPr>
          <p:nvPr/>
        </p:nvSpPr>
        <p:spPr bwMode="auto">
          <a:xfrm>
            <a:off x="7524328" y="4543028"/>
            <a:ext cx="762000" cy="685800"/>
          </a:xfrm>
          <a:prstGeom prst="ellipse">
            <a:avLst/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6732240" y="2871986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7030938" y="454722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996633"/>
                </a:solidFill>
                <a:latin typeface="+mn-lt"/>
              </a:rPr>
              <a:t>+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1177073" y="969963"/>
            <a:ext cx="1926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statická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pole: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5104822" y="969963"/>
            <a:ext cx="2330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dynamické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pole:</a:t>
            </a:r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2454167" y="2708920"/>
            <a:ext cx="4926145" cy="1838301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 flipV="1">
            <a:off x="2454167" y="3429670"/>
            <a:ext cx="4926144" cy="2015554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1137225" y="1897159"/>
                <a:ext cx="1941301" cy="811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ctrlP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cs-CZ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cs-CZ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kumimoji="0" lang="cs-CZ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kumimoji="0" lang="cs-CZ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kumimoji="0" lang="el-GR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cs-CZ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kumimoji="0" lang="cs-CZ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kumimoji="0" lang="cs-CZ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0" lang="cs-CZ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cs-CZ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25" y="1897159"/>
                <a:ext cx="1941301" cy="8117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/>
              <p:cNvSpPr/>
              <p:nvPr/>
            </p:nvSpPr>
            <p:spPr>
              <a:xfrm>
                <a:off x="1187624" y="4447056"/>
                <a:ext cx="2160240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000" i="1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000" i="1" ker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i="1" ker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en-GB" sz="2000" kern="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Obdélní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447056"/>
                <a:ext cx="2160240" cy="8117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1172881" y="2780928"/>
                <a:ext cx="1715007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b="0" i="1" kern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000" i="1" ker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GB" sz="2000" kern="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81" y="2780928"/>
                <a:ext cx="1715007" cy="8117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1134666" y="5311152"/>
                <a:ext cx="1856662" cy="811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ctrlP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cs-CZ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cs-CZ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kumimoji="0" lang="cs-CZ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kumimoji="0" lang="cs-CZ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kumimoji="0" lang="el-GR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cs-CZ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kumimoji="0" lang="cs-CZ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66" y="5311152"/>
                <a:ext cx="1856662" cy="8117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97347"/>
          </a:xfrm>
        </p:spPr>
        <p:txBody>
          <a:bodyPr/>
          <a:lstStyle/>
          <a:p>
            <a:r>
              <a:rPr lang="cs-CZ" dirty="0" smtClean="0"/>
              <a:t>statická a dynamická pole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5078971" y="1897782"/>
                <a:ext cx="1941301" cy="811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ctrlP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cs-CZ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cs-CZ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kumimoji="0" lang="cs-CZ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kumimoji="0" lang="cs-CZ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kumimoji="0" lang="el-GR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cs-CZ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kumimoji="0" lang="cs-CZ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kumimoji="0" lang="cs-CZ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0" lang="cs-CZ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cs-CZ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971" y="1897782"/>
                <a:ext cx="1941301" cy="8117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5114156" y="2780928"/>
                <a:ext cx="1715007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b="0" i="1" kern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000" i="1" ker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GB" sz="2000" kern="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56" y="2780928"/>
                <a:ext cx="1715007" cy="8117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5148064" y="4456162"/>
                <a:ext cx="2160240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000" i="1" kern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000" i="1" ker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i="1" ker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en-GB" sz="2000" kern="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456162"/>
                <a:ext cx="2160240" cy="8117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5091602" y="5301208"/>
                <a:ext cx="1856662" cy="811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ctrlP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cs-CZ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cs-CZ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cs-CZ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kumimoji="0" lang="cs-CZ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kumimoji="0" lang="cs-CZ" sz="2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kumimoji="0" lang="el-GR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cs-CZ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kumimoji="0" lang="cs-CZ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02" y="5301208"/>
                <a:ext cx="1856662" cy="8117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utoUpdateAnimBg="0"/>
      <p:bldP spid="94216" grpId="0" autoUpdateAnimBg="0"/>
      <p:bldP spid="94217" grpId="0" animBg="1"/>
      <p:bldP spid="94218" grpId="0" autoUpdateAnimBg="0"/>
      <p:bldP spid="94223" grpId="0" animBg="1"/>
      <p:bldP spid="94224" grpId="0" animBg="1"/>
      <p:bldP spid="94225" grpId="0" autoUpdateAnimBg="0"/>
      <p:bldP spid="94226" grpId="0" autoUpdateAnimBg="0"/>
      <p:bldP spid="94227" grpId="0" autoUpdateAnimBg="0"/>
      <p:bldP spid="94228" grpId="0" autoUpdateAnimBg="0"/>
      <p:bldP spid="94229" grpId="0" animBg="1"/>
      <p:bldP spid="94230" grpId="0" animBg="1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vka01"/>
          <p:cNvPicPr>
            <a:picLocks noChangeAspect="1" noChangeArrowheads="1"/>
          </p:cNvPicPr>
          <p:nvPr/>
        </p:nvPicPr>
        <p:blipFill rotWithShape="1">
          <a:blip r:embed="rId2" cstate="print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182" y="2604864"/>
            <a:ext cx="77152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indukce vně magnetického pole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286000" y="1124744"/>
                <a:ext cx="4572000" cy="10994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8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8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8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8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8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124744"/>
                <a:ext cx="4572000" cy="1099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83568" y="1700808"/>
            <a:ext cx="7770813" cy="11414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magnetoelektrická indukce</a:t>
            </a:r>
          </a:p>
          <a:p>
            <a:pPr algn="l"/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 Maxwellovy rovnice</a:t>
            </a:r>
            <a:endParaRPr lang="en-GB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AutoShape 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AutoShape 4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AutoShape 6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473075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AutoShape 8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625475" y="274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AutoShape 10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777875" y="427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AutoShape 1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930275" y="579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QUBAQAAAAAAAAAAAAAAAwABAgQFBgf/xABAEAABBAEDAgQDBgQCCQUBAAABAAIDEQQSITEFQRMiUWEGcYEUMkJSkaEHI7HRYsEVJDM1Q1NykvAlNIKi4fH/xAAZAQADAQEBAAAAAAAAAAAAAAAAAQIDBAX/xAAjEQEBAAICAgICAwEAAAAAAAAAAQIRAxIhMQRRE0EicYFh/9oADAMBAAIRAxEAPwCk1gCYmjSNpUdAu6XKUiBB0piNgjhopRcy0zZuZP4YItZD84hx8y2OpQ2ywOy5adpZIQlPNVItS9SLnaCB+ivYUjpm0HAV2XOvx53OLwCG+qv4rDpbqJTuMGnSRsYCPNqP9FaYQCs/p+wpaLWC73Umdr2SAlpujR+acC1JrQAQBXyTOaeAn7LSvkuEbC4kfqqD5fE3YQSOys5+P4sdcC1VOOfIyAknv7rTCS+zosErninAj6K5Bdgq1BjOEADmiwN0mY7idhQSuJAS8qNd0XIYGuruFBgLthuVNnkG0k9lF7e1K3HCe+yT2tB3T14JlRdAk6v1NhDvDga3+Y/vzwF1OVm9L+HsJsPlbpHliYLc7/z1WMeoy4EUjMfS3xK8x7fJYmQ1mTIXzjxHnlztynBQuq/FPUuqyuihqHGG3ht7/M91jukyySNx8gtj7O1jrjjaB7IMpDWuB2J4VjTIrJLhqkclLpDv573E/lHJRp3EBxaaNJdJJl87o3SvHoNh8z2QSuMKXIFsg8NnYvKj9glc7w4wXu9GhauR1LHjGl1SP/5cR2+rv7IbIOp9QZTGtxsc9uL/AMyluhnnBgxt83Ibf/Ki8zvqeAjwTZMtxdJxPCZwZB94/Nx/yWvidCxMenzXM/8Axcfor0krI20CGNHFbAJd9m589FEcTsjqMxcQL0NPP1WLK4X5RTew9FudXzWzNEGO7WSd6WFkxSRn+YxzT7haY790bDDikmA2SVDb12ilpRKSpc6YGBukQpkbJBuyDVciLWKWRk9IMj9TQuh0hRLSDtwpVHMy4MzWbt2+SrsxnaqAK6wssbhC+zDVdD9Et1SjhQljRfKvgUFJsBvZJsby827b0pAO1hKNDj63gHhNHE7XQdfzV2E6NyN6V4wK02GyyLqk0OHFG4OqyEd+ouO1pNBrhXNEaTcgJOj96CPGGkdrTzQ+SwmNMeeMl5JOynAwNHurbYA4U8oZiDXFqn9hA7mlWlFuKtuGlwQJBuSlRWH19tY7T/iWDbwNnFvva6jqzQMN5cAaIO65h1yAlxAHoVWISbnvj8j3F49R2Ro3idupx0t/M/YIePC99CKEP/xPFAf3VxnTGufrzJTLX4QaaEbGma/wHSFuPG/Mf6AFrB/f9lbZ0zLyWt+2zCKIcQxcD/JaPiQ40dMDY2DsAqGR1dnETS/+iXm+iXMfExMQ3FEA78x3KWTnwRfekGr0HKw8nPke0mWXSPyM2We7Mo+QD5ndVOPftNrbyOpzvB8Fgaz8z1lz5IJuaUyH0BoKjJkSy7OcSEwie/gErSYyAZ+Y6wY2tYB+UUq75HSvtxJ+a2em/C/V+oub9nwZXNP4iKb+p2XWdI/hs9srJeqzMDAbMUZsn5nhBbcJBgzyxNeyGRzTwQ0m0l73jYUePAyGGNjI2CmtA4CSWxtzhBCVWppUsTQ0p9OykQnHCRhltbqJFovKZzdtkHAqTgJ9KkAp0aGl2raqTtjdeyK0KQ2QchRNDSb5UnEDlMT6BIebYqtq0TXA/JFZTtk8UbdJRI49MTnFEKwCEASbKw7eP5IcUdO1KbjQIVQlJzjdqMo7ojoXEkjhCkPmrukQDuVEqT1EBIKXU2asKWzXlXKubGZg1rtQ/ZdjmxeJjSs9WkLkGYMjCSO/KvEr4WvtkcLA0uF+yz8jqznbRlQmxJw82ywqUmPMH02N2/qFeoWynndIbc4n5lVnTvqgaHst/E+E+pTtY6VjIWv+6Xu3P0G66nov8P8AEc5rsySSWj5g3yj+6e5EvNY4JZnU1rnOJ4AtdD0r4H611GnDDdFGd9cvkH7r2bpXQsDAaBh4UMW33g2yfqtlmKByUbDzDpP8LoI9L+pZhee7IW0P1P8AZdZ0/wCFulYFfZcCLUPxyDUf3XTmFoHCjopHkKLcY7XW3FIgxwNzVqzpS0p6JWEQCSPSSNDbgy204BUqT1tssFBkJuAp6VEhJUOADyplgLdkzWlEDCQgwvDKbR7K2BQ3CHWp2wQYQZ3U2x37o/htI3U2NFgNCleMAEFmqTmGr24Vqi27CFI69kbX1VwKd96lZa3yabsKrjPZkucWE+U77K40aBvQA9U5R1qBFbITuR7oM+dEJtIN70fZNl50OO+JpOuSU7MZu4e5HZXEXGjONC1RlOo7cq1I+xSqv9FNqNBOCipOFKDilsjSG2OHssGO3O4W9WxWSHBsjhtdq8KVR8G9yEhjMeB5AUdtkbovgkNFGlolTbBEyQNa5zH9iHEUtbCyOo4x/kZ81ej/ADD91miAsytcri6zYK04nCqHCA6TpnxOyNzMfPN5Dj5dDa1BdTDlNkA7WvKW2/4iw2n8v+a9Fg2A3KA1y4UoEhAY+28pa1SRk9IWpHY9pHmtMBkC0lIlpN0kgODSSCIxpJ3XOtA7DgptPcA/VEcE7NwkcQZd0VYYNqCYV6bqQGmimaNXypgNHZOa5Ca0quREtsokQp1gbpmrT6dCxpEjgHEnYFRa2ww3QBiTvbqLDRVWePQCNO4W5K2Rz3WKadhSpQ9IyMvL0RB5be57D6rPv5068ePHW7Wdit1Hys/QKxn4WRDi+NJA7QfzDldlgdIw+mQ+JOWucOXO4Cyet9fjka7GxAQDsXnv9FVlxm6y/JMstYTx9vOM/WwCWElrvW9wVQ6F1bGZK6HJAiyHOP8AMfw76rd65iyywMGG1gcHW43W3ouH+IMTIjf4skDmAiuNv1V4XftHNNeI7wua5vIPpSC4Wdl5xhda6hgPHgzEsH/DfuFv4fxnA+m5sDoz+ZnmH6cquv7ctdKW3yolo7qli9Zw8sXBK13tdH9FUzeutw8h0UsBIoEFrktUmsfZYExIy5BfDuUZnxBBI22xSfqFn5HUsYzueA8We4VYy7Jrw7iwbR7JWRD1jG4Gvb/Cjt61hM2c9zT7sK1SvuIvi0eKq2FLKHWOmudZyB/2lFPWenuYWx5bGurYkFBLeKC/4mxRxTL/AHXocS8u6V1CBnW8WTJzICGx0+S6F2vSMHqOFlu0YmXBM4CyI3gkBAaTeFMBQZwiJxKTRvakosdbqA2pTTFMknSQHDt90ZpFe6DfulqXOsR2wUmt8qGSD3R2C2WChRCNxFtFpOLgarfvaTJC3uVKY6/Nye6AgHX2TgWhGRkQ1PcGj1JpR+1RkXERL/0G1FrbDG30tBt8K7ixyOoNBPYUhfD+HldUnc0R0xvLuwXbQYuF0iDxJXAuaNyd/wBFMlv9Oi5Y8fj3VfpvSnuia7LtorYd0/VeuYPSIi2PS6QD7re3zXL/ABV8WzOhdFhkxsJqxyQvO8rrGZuWyGjyHbpTLXjCf6PxXP8AlyX/AB6BJ1qTqshe+cFv5eAFQyniOQusHV6FcBB1nIinsvv9lfyesOc+Nwk1uJAIaOE5x33VZZyY6jpXv1ElUMoDwyH+dt/ddwmhnL4Q8uoV3VaWUTDS3fewnPDmtVs7oXTsiMyGERvP4ozS5rK+GpA8+BM1w7B+y7GZ/wDq3m2I7LNn8Qbs1Fp/wqplYnUrjp+k9QxvMYH0PxM3H7IZyJAA2XUaFbrusdsskR02f2XJ9agkdmvOnnmgtMct+yyx8KcOXXlI2RTI143KqOxy1pc41SrOk0nZxVs2o1+jgoc0urkqo2a2hIvtGiqZJKVqIcK3QfGdqqgmWlrW71+q7j+FG/XJyd6gP9QuFA8rT6r0D+EsX/qWZLY8sIHPq7/8SKx6qzhTCjGpWrI7fZEQwp2gjpJ9kkBwiSXZJcqzhEjeWHbj3QwnTUN4jXcikiewOyCr+JgvdjuypQGY7dtbzX6eqw5efHD+1zHbD69iNzMQRMe5rw6+Nvqsrp8eT0SaCTPLoMWWyHNbZeONv7rqDn4rIzBjxNfJy9zhws/N6T48bMmSbxCCKYTZA9AuXi+Vbn1yvv06ML1m2+z48hgwW4vQsHXKBvtTW/3K5fMzuu5z5n5Imc9/qaoLQhjjhZUbGtHsE8ko8MkLq6fdXjy4y24zTiMpnU2X4jXfV9lZUzsgE6y4fMrq+oyW4kLn8qN0hFgla46hZZ7ZRL3OAs7q9jdPzJhqY07cHVStYPTnPkvSQPkukwoDHHTmqrlplbtzL3dWxARc4Z7jUFCLr2VA63tjcR6tortNNDZDlx4ZQRLDG8HnU0FLtGdrn8brcmfcToQ08ghy0YSa8yebAxMciSGBjHcW0UkHgAAKacGstHlXLdZkd9ukv2C6djrXN9a0OzZb2OyePs7PDGndcbifRVI2wFgDgb7laL8R87HCFuogElLHa+OH/YROru54tbys9M57YR920IloOyv5M21Pxw2xsqThqFhhAVSpsCLkmvAPFp3NLTu0hS0OrdnKCEjfqC9C/hJ/vHOPpCP6rzwMcxgscrvv4USsjzs4yPa24W1ZruhNetMNBBbmxv6g7C0v8RsYkJry0TXPqosyIyNnsPycE5nYDYIvuVQWxQT6gqDswAcoZzh6p6S0TMASKP8A2lJUBnD1SRoObCRCdTjjdI7S1pcfZctqwkSONzzpAO/CKzFkkc2OBpke41tutnHx4unQgz1Lkn8I3A+a835HzcMdyVrjjao4+D4I8TJNNH3WgclU+os6t1eUxYpkc1o2JFBg9gthwlmd4k+1b6fT5qpN1N0Qc3EeQTsXjbb2Xk8efL8nl1xzx9trqTyx4Onx4VtcXGX8ZPqikV3Tjfk2U9L3+Lgx45/1jcrTBmrYIORGQwgVurANKLzfO62pzTFnw9Z2G6DD0rcly3NIJSr0QrajjYjGcBH8MDYBHACi4IpK5bSgQjuCG4JEqZTLjHzWdLbStLMdpiv091nSSRuFE7n1QcLHkc4En1XPdV3z5j7rfaWhtMIXPdSP+uS/9SePtS10DCmzcsY8LbMtsu+L7pz8OSePLHjzMn8JxDncAkc8rX+BHaOp6gaIje4fRpUuhzGSGZ05JeS4k3RWeedxu424eOZ3Vct1sSGWNj2tDYmBgAd6d1CKfp7cIQTRy69erWwDj0VjrYvLd6Wh4nSxmRatRHK1nJOvlOfFN+DjAg6pL4mPkxQNAA0zu06iFR6phy4OQWTMc2+DyD8irUeO2OcxA6g3bhakeLFkYhxJCXNHmZZ+6fZVOWSsLhpzhLp4miNtiMb0FTkeQRRIPzWtBExuRKxjaa0Hgnn3WNORq+q6MdXHcZZeKKyeQcSPH/yKM3MyWjbJmHykKo6ktZCaW107OzH5LWOzcnQQb/nO9Pmit6nnHUYupZ1A0CHOKxIcl8LxIzkeoVuPq7WCnYWOQfTU3+hT0Gj/AKY6n36xmA+hc5JUx1rHr/dzPpM9JGg9gaYgbnkEcY5cQT+w7rWwoz1YeHihmLhxjzb+d3u4/wCSwHPbJ5HsLmXuAa/dDPxBPjziIwjHx2mmxN+78ye5915PzM85herXDD7ds+WPHjMGCwcU6Qir/sFTe6LEZ4sxt54Hc/Idlmy/E+K2CoA10pG7n8D5DuseXqgleXE6ieSV43B8Dk+Rl35/E+mttk1Grl5smQa+5HezQf8Ay1VVRuYTwwpHLPoF7vHjx8ePXCajPrlfa4DSe1RGW7s1N9qd6fstO0OYVdJTKn9pd6fsl40hPlS7RUwq6lSp+LLR3+iQllrewn2h9KuaUnsoE0qTppRw4pjLKW7ud+qO0H46KSVBxQXF5BG9FRDX+iXY5x0sljHx08WFRfjhw/lOo+h3CPNjym/DcWgm3C9j9FERuYbcNgjZdbFF8D2neEfNpXOdQaW9RkaCCLvY3S7HxGSN8pBpcl1fGlnychsWx1cq8PZUbAz5umzCeENcaLacNiCKUcPrMuBqDIWSNN7OJCz9EkULYz+EcoTneqLhMvZ455Y+qvGQdTe+Z74oKO7S7f59kdnU8fExTDG7U4bBwFLH0uqw11cXSG6N5P3Xfoj8Up3my/a63OjY7VRJKkzq/hu1NabsfRZ3gyflI+a2/hDozOsdajxckP8AB0Oc4sNcD1V9MYyudqHUnCDNmEY0slj8Rp9bC52UWd165N8JYMjPHm1PigZ4TW3Rr1JWU34d6PDhyyug8UFxovO7R7LWZyYyM9X28yPslRPZdp1z4e6fidPZPiGTxHEffdY3+iwP9HS8hhr2T7QaZWh1cFMWH0K1TivZsWn9ExiaOyfaDTK0lJagji7jdJHaDVeq+IAKb6pnecAOIKG0772ibACmkfJcVdERETAN42/opNijNnw6CVgn71lO4gndxJrsFNkqpDBlcGk3hB1+Y2nFCrBCfWGkgc+qnSpA/BcOHJxFJSQ0mUuDnl3JAOyOCNPJCWlQEQyjncJaXtDgQCPmjl7js4Uog0hcgYYeQP3Uxr/KU+ot4opvG1bGwPZEPRQtnnyGx+CGMP8AxHnZBkBEjmuDjRrYmlYZPpbUf9Uxc0/e7pjSDSGN5P1NpjOLof0SOm9iEhpNgbUkNH8UVuFHxGnakx00bO6iKTKxF4hHaifQKhNhNdI+RhJLuBsr7mtLq7JFtGgNlWNsZ5YyuZy+mZxmPgsiLP8AE4Wq56P1F3PgM+X/APF1um/vBN4Y5CvvUdI5YdAzCKdksA9gUh8NyEebKd9Aumc03/ZQcPmjvR0jn2/DkdjVLI79Au7+BMGHDwJoWffMlkk2eFggkcBHgyXwm43lp9kdqm4T9Oy6uyLH6PkOaNmtLqHdcFn5LY8Z8bWgtoGieLWjkdTy543RPmdoIoj1WRJhxveXPdI4nnzlPcT0V5csOYyIUIw6txyFnTSvilLXsodvda32KBrvLqb8nEKrk9JbJ/s8h4cfz7hazLC46sRcbL4oML9W2iwpvxonjzQsP0VV/SMxhOiWF/7KH2fqUW/huP8A0PKNT7Pz9LH+i8X/AJP/ANikqn2jqQ28Kb9v7JJdb9lt2zXAcWSjNceaBQH6nOu9gPQIYc8eYEb80sa1g4HmJLSD6p+TYPCFqc7ZrimcC14B4+aS4sahdDbVtwovDQ4NLgaCEXHc712US4BwJA3HNJVSw2QAUN1OyaN17KsI/EvzbjcgFMW6QAD25SPay+VwcCapPrcSSAK91XFkUXkV3Tiy0DST7lGlbGdKBtsfomtoBB2J7oLw1wA3Fb8prvzEPr3Rodk4yQNzwpatxW6hbbLbN1vSVBopIbSc/wBHD5pOkIGwDj7cKALNTgw2T+yVeUgjc9rQXY3mc7zV9FLYbO+ijtpBd5d/1UXEgg7UnorUiLNNcbCcmt7JQtYDuLUvFFUBZ9U4SYcCbKRIPApCfI0Cu6TZK7BMk6JNg2ouLieEPxDZ4+SkHah7oItJ5UCynWO6YyEEht2kXSckfumRw0jlRAI4AUg52++3oUgBd/sU0gubZ90x43HCK5hdtaFocHGzaAVCrUb22Uy2hYCgd+OUEVDuklqrkBJBeFwUQA7Y/wBU2vU+qIodlBjnXqc0+1FT1BzuKtBykXvZzwfVMXl7QDxfY8qbwwtJedh6obSGjZupo4I4KStiE15a2/opObZqOyB3KhE52g0wggpOeKN7d+UlbELSHDS2yokPds41/RCGQSaLgN9jSkZnGzYU00nB7TudvRSa42BZv2VR5kfM0Bx35BKKf5QF3/VM1sFwNf2URJeol23akF1FthziT6pg9uzbukBOyd2k7eyiXhwLbtw3Tuc4sIbWkevKEyHxNiS0nuEaGxb8tHd/egk19HSSQCmbbnFoHAUCAXODj5vQBLQFfICG7ix6qBIcdyD9FBzfQGvX0UgyxQePelREWANsEUUzAKqt03noaRq9b7KOqhd17ICZADjqOyQ07ltlD1Fz6DQG9yhskIcWkILY1lztx+yk5tDymtkMPI3DbTOJLrq9vXhA2k0kbHcnuFFxIIN7KLXCttgnY4OG6aUwTQJ49bSJH4XAhQbW+oEehUH7WWkE82mQrJA4EtJHzSDmkkA24cqvG4ltGgfUJ2OAs2SR6IA5c1rdjzymfTQHBu6GS0gudyeyiJXaRdE9tk9FRAXd2pJmvBAt2/zSRpIh/wBtXZPDvkm+wCSSRxEk27c7PNIjyQaBIFDZJJJSUhIkoEoB/wDcn5JJIqomRbW36ooA327FJJRVQKUnQw3vfKR4+qSSc9ASXj6BOwAB234UkkQHjTEm3CzSSSYSAGk7KLvvj5JJIEBicalFmgBW6mdmbeySSAULiSbJTOHnKSSf6I02wFeihxAwjknlJJH6KoP++0o8f4vkkkkAZOyi3l3ySSTJCMnW7c8Ig3bv6pJJkcfcd8iqz/usSSThJH7pUfxBJJUVHSSS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6000">
              <a:solidFill>
                <a:prstClr val="black"/>
              </a:solidFill>
            </a:endParaRPr>
          </a:p>
        </p:txBody>
      </p:sp>
      <p:sp>
        <p:nvSpPr>
          <p:cNvPr id="10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wAAAQUBAQAAAAAAAAAAAAAAAwABAgQFBgf/xABAEAABBAEDAgQDBgQCCQUBAAABAAIDEQQSITEFQRMiUWEGcYEUMkJSkaEHI7HRYsEVJDM1Q1NykvAlNIKi4fH/xAAZAQADAQEBAAAAAAAAAAAAAAAAAQIDBAX/xAAjEQEBAAICAgICAwEAAAAAAAAAAQIRAxIhMQRRE0EicYFh/9oADAMBAAIRAxEAPwCk1gCYmjSNpUdAu6XKUiBB0piNgjhopRcy0zZuZP4YItZD84hx8y2OpQ2ywOy5adpZIQlPNVItS9SLnaCB+ivYUjpm0HAV2XOvx53OLwCG+qv4rDpbqJTuMGnSRsYCPNqP9FaYQCs/p+wpaLWC73Umdr2SAlpujR+acC1JrQAQBXyTOaeAn7LSvkuEbC4kfqqD5fE3YQSOys5+P4sdcC1VOOfIyAknv7rTCS+zosErninAj6K5Bdgq1BjOEADmiwN0mY7idhQSuJAS8qNd0XIYGuruFBgLthuVNnkG0k9lF7e1K3HCe+yT2tB3T14JlRdAk6v1NhDvDga3+Y/vzwF1OVm9L+HsJsPlbpHliYLc7/z1WMeoy4EUjMfS3xK8x7fJYmQ1mTIXzjxHnlztynBQuq/FPUuqyuihqHGG3ht7/M91jukyySNx8gtj7O1jrjjaB7IMpDWuB2J4VjTIrJLhqkclLpDv573E/lHJRp3EBxaaNJdJJl87o3SvHoNh8z2QSuMKXIFsg8NnYvKj9glc7w4wXu9GhauR1LHjGl1SP/5cR2+rv7IbIOp9QZTGtxsc9uL/AMyluhnnBgxt83Ibf/Ki8zvqeAjwTZMtxdJxPCZwZB94/Nx/yWvidCxMenzXM/8Axcfor0krI20CGNHFbAJd9m589FEcTsjqMxcQL0NPP1WLK4X5RTew9FudXzWzNEGO7WSd6WFkxSRn+YxzT7haY790bDDikmA2SVDb12ilpRKSpc6YGBukQpkbJBuyDVciLWKWRk9IMj9TQuh0hRLSDtwpVHMy4MzWbt2+SrsxnaqAK6wssbhC+zDVdD9Et1SjhQljRfKvgUFJsBvZJsby827b0pAO1hKNDj63gHhNHE7XQdfzV2E6NyN6V4wK02GyyLqk0OHFG4OqyEd+ouO1pNBrhXNEaTcgJOj96CPGGkdrTzQ+SwmNMeeMl5JOynAwNHurbYA4U8oZiDXFqn9hA7mlWlFuKtuGlwQJBuSlRWH19tY7T/iWDbwNnFvva6jqzQMN5cAaIO65h1yAlxAHoVWISbnvj8j3F49R2Ro3idupx0t/M/YIePC99CKEP/xPFAf3VxnTGufrzJTLX4QaaEbGma/wHSFuPG/Mf6AFrB/f9lbZ0zLyWt+2zCKIcQxcD/JaPiQ40dMDY2DsAqGR1dnETS/+iXm+iXMfExMQ3FEA78x3KWTnwRfekGr0HKw8nPke0mWXSPyM2We7Mo+QD5ndVOPftNrbyOpzvB8Fgaz8z1lz5IJuaUyH0BoKjJkSy7OcSEwie/gErSYyAZ+Y6wY2tYB+UUq75HSvtxJ+a2em/C/V+oub9nwZXNP4iKb+p2XWdI/hs9srJeqzMDAbMUZsn5nhBbcJBgzyxNeyGRzTwQ0m0l73jYUePAyGGNjI2CmtA4CSWxtzhBCVWppUsTQ0p9OykQnHCRhltbqJFovKZzdtkHAqTgJ9KkAp0aGl2raqTtjdeyK0KQ2QchRNDSb5UnEDlMT6BIebYqtq0TXA/JFZTtk8UbdJRI49MTnFEKwCEASbKw7eP5IcUdO1KbjQIVQlJzjdqMo7ojoXEkjhCkPmrukQDuVEqT1EBIKXU2asKWzXlXKubGZg1rtQ/ZdjmxeJjSs9WkLkGYMjCSO/KvEr4WvtkcLA0uF+yz8jqznbRlQmxJw82ywqUmPMH02N2/qFeoWynndIbc4n5lVnTvqgaHst/E+E+pTtY6VjIWv+6Xu3P0G66nov8P8AEc5rsySSWj5g3yj+6e5EvNY4JZnU1rnOJ4AtdD0r4H611GnDDdFGd9cvkH7r2bpXQsDAaBh4UMW33g2yfqtlmKByUbDzDpP8LoI9L+pZhee7IW0P1P8AZdZ0/wCFulYFfZcCLUPxyDUf3XTmFoHCjopHkKLcY7XW3FIgxwNzVqzpS0p6JWEQCSPSSNDbgy204BUqT1tssFBkJuAp6VEhJUOADyplgLdkzWlEDCQgwvDKbR7K2BQ3CHWp2wQYQZ3U2x37o/htI3U2NFgNCleMAEFmqTmGr24Vqi27CFI69kbX1VwKd96lZa3yabsKrjPZkucWE+U77K40aBvQA9U5R1qBFbITuR7oM+dEJtIN70fZNl50OO+JpOuSU7MZu4e5HZXEXGjONC1RlOo7cq1I+xSqv9FNqNBOCipOFKDilsjSG2OHssGO3O4W9WxWSHBsjhtdq8KVR8G9yEhjMeB5AUdtkbovgkNFGlolTbBEyQNa5zH9iHEUtbCyOo4x/kZ81ej/ADD91miAsytcri6zYK04nCqHCA6TpnxOyNzMfPN5Dj5dDa1BdTDlNkA7WvKW2/4iw2n8v+a9Fg2A3KA1y4UoEhAY+28pa1SRk9IWpHY9pHmtMBkC0lIlpN0kgODSSCIxpJ3XOtA7DgptPcA/VEcE7NwkcQZd0VYYNqCYV6bqQGmimaNXypgNHZOa5Ca0quREtsokQp1gbpmrT6dCxpEjgHEnYFRa2ww3QBiTvbqLDRVWePQCNO4W5K2Rz3WKadhSpQ9IyMvL0RB5be57D6rPv5068ePHW7Wdit1Hys/QKxn4WRDi+NJA7QfzDldlgdIw+mQ+JOWucOXO4Cyet9fjka7GxAQDsXnv9FVlxm6y/JMstYTx9vOM/WwCWElrvW9wVQ6F1bGZK6HJAiyHOP8AMfw76rd65iyywMGG1gcHW43W3ouH+IMTIjf4skDmAiuNv1V4XftHNNeI7wua5vIPpSC4Wdl5xhda6hgPHgzEsH/DfuFv4fxnA+m5sDoz+ZnmH6cquv7ctdKW3yolo7qli9Zw8sXBK13tdH9FUzeutw8h0UsBIoEFrktUmsfZYExIy5BfDuUZnxBBI22xSfqFn5HUsYzueA8We4VYy7Jrw7iwbR7JWRD1jG4Gvb/Cjt61hM2c9zT7sK1SvuIvi0eKq2FLKHWOmudZyB/2lFPWenuYWx5bGurYkFBLeKC/4mxRxTL/AHXocS8u6V1CBnW8WTJzICGx0+S6F2vSMHqOFlu0YmXBM4CyI3gkBAaTeFMBQZwiJxKTRvakosdbqA2pTTFMknSQHDt90ZpFe6DfulqXOsR2wUmt8qGSD3R2C2WChRCNxFtFpOLgarfvaTJC3uVKY6/Nye6AgHX2TgWhGRkQ1PcGj1JpR+1RkXERL/0G1FrbDG30tBt8K7ixyOoNBPYUhfD+HldUnc0R0xvLuwXbQYuF0iDxJXAuaNyd/wBFMlv9Oi5Y8fj3VfpvSnuia7LtorYd0/VeuYPSIi2PS6QD7re3zXL/ABV8WzOhdFhkxsJqxyQvO8rrGZuWyGjyHbpTLXjCf6PxXP8AlyX/AB6BJ1qTqshe+cFv5eAFQyniOQusHV6FcBB1nIinsvv9lfyesOc+Nwk1uJAIaOE5x33VZZyY6jpXv1ElUMoDwyH+dt/ddwmhnL4Q8uoV3VaWUTDS3fewnPDmtVs7oXTsiMyGERvP4ozS5rK+GpA8+BM1w7B+y7GZ/wDq3m2I7LNn8Qbs1Fp/wqplYnUrjp+k9QxvMYH0PxM3H7IZyJAA2XUaFbrusdsskR02f2XJ9agkdmvOnnmgtMct+yyx8KcOXXlI2RTI143KqOxy1pc41SrOk0nZxVs2o1+jgoc0urkqo2a2hIvtGiqZJKVqIcK3QfGdqqgmWlrW71+q7j+FG/XJyd6gP9QuFA8rT6r0D+EsX/qWZLY8sIHPq7/8SKx6qzhTCjGpWrI7fZEQwp2gjpJ9kkBwiSXZJcqzhEjeWHbj3QwnTUN4jXcikiewOyCr+JgvdjuypQGY7dtbzX6eqw5efHD+1zHbD69iNzMQRMe5rw6+Nvqsrp8eT0SaCTPLoMWWyHNbZeONv7rqDn4rIzBjxNfJy9zhws/N6T48bMmSbxCCKYTZA9AuXi+Vbn1yvv06ML1m2+z48hgwW4vQsHXKBvtTW/3K5fMzuu5z5n5Imc9/qaoLQhjjhZUbGtHsE8ko8MkLq6fdXjy4y24zTiMpnU2X4jXfV9lZUzsgE6y4fMrq+oyW4kLn8qN0hFgla46hZZ7ZRL3OAs7q9jdPzJhqY07cHVStYPTnPkvSQPkukwoDHHTmqrlplbtzL3dWxARc4Z7jUFCLr2VA63tjcR6tortNNDZDlx4ZQRLDG8HnU0FLtGdrn8brcmfcToQ08ghy0YSa8yebAxMciSGBjHcW0UkHgAAKacGstHlXLdZkd9ukv2C6djrXN9a0OzZb2OyePs7PDGndcbifRVI2wFgDgb7laL8R87HCFuogElLHa+OH/YROru54tbys9M57YR920IloOyv5M21Pxw2xsqThqFhhAVSpsCLkmvAPFp3NLTu0hS0OrdnKCEjfqC9C/hJ/vHOPpCP6rzwMcxgscrvv4USsjzs4yPa24W1ZruhNetMNBBbmxv6g7C0v8RsYkJry0TXPqosyIyNnsPycE5nYDYIvuVQWxQT6gqDswAcoZzh6p6S0TMASKP8A2lJUBnD1SRoObCRCdTjjdI7S1pcfZctqwkSONzzpAO/CKzFkkc2OBpke41tutnHx4unQgz1Lkn8I3A+a835HzcMdyVrjjao4+D4I8TJNNH3WgclU+os6t1eUxYpkc1o2JFBg9gthwlmd4k+1b6fT5qpN1N0Qc3EeQTsXjbb2Xk8efL8nl1xzx9trqTyx4Onx4VtcXGX8ZPqikV3Tjfk2U9L3+Lgx45/1jcrTBmrYIORGQwgVurANKLzfO62pzTFnw9Z2G6DD0rcly3NIJSr0QrajjYjGcBH8MDYBHACi4IpK5bSgQjuCG4JEqZTLjHzWdLbStLMdpiv091nSSRuFE7n1QcLHkc4En1XPdV3z5j7rfaWhtMIXPdSP+uS/9SePtS10DCmzcsY8LbMtsu+L7pz8OSePLHjzMn8JxDncAkc8rX+BHaOp6gaIje4fRpUuhzGSGZ05JeS4k3RWeedxu424eOZ3Vct1sSGWNj2tDYmBgAd6d1CKfp7cIQTRy69erWwDj0VjrYvLd6Wh4nSxmRatRHK1nJOvlOfFN+DjAg6pL4mPkxQNAA0zu06iFR6phy4OQWTMc2+DyD8irUeO2OcxA6g3bhakeLFkYhxJCXNHmZZ+6fZVOWSsLhpzhLp4miNtiMb0FTkeQRRIPzWtBExuRKxjaa0Hgnn3WNORq+q6MdXHcZZeKKyeQcSPH/yKM3MyWjbJmHykKo6ktZCaW107OzH5LWOzcnQQb/nO9Pmit6nnHUYupZ1A0CHOKxIcl8LxIzkeoVuPq7WCnYWOQfTU3+hT0Gj/AKY6n36xmA+hc5JUx1rHr/dzPpM9JGg9gaYgbnkEcY5cQT+w7rWwoz1YeHihmLhxjzb+d3u4/wCSwHPbJ5HsLmXuAa/dDPxBPjziIwjHx2mmxN+78ye5915PzM85herXDD7ds+WPHjMGCwcU6Qir/sFTe6LEZ4sxt54Hc/Idlmy/E+K2CoA10pG7n8D5DuseXqgleXE6ieSV43B8Dk+Rl35/E+mttk1Grl5smQa+5HezQf8Ay1VVRuYTwwpHLPoF7vHjx8ePXCajPrlfa4DSe1RGW7s1N9qd6fstO0OYVdJTKn9pd6fsl40hPlS7RUwq6lSp+LLR3+iQllrewn2h9KuaUnsoE0qTppRw4pjLKW7ud+qO0H46KSVBxQXF5BG9FRDX+iXY5x0sljHx08WFRfjhw/lOo+h3CPNjym/DcWgm3C9j9FERuYbcNgjZdbFF8D2neEfNpXOdQaW9RkaCCLvY3S7HxGSN8pBpcl1fGlnychsWx1cq8PZUbAz5umzCeENcaLacNiCKUcPrMuBqDIWSNN7OJCz9EkULYz+EcoTneqLhMvZ455Y+qvGQdTe+Z74oKO7S7f59kdnU8fExTDG7U4bBwFLH0uqw11cXSG6N5P3Xfoj8Up3my/a63OjY7VRJKkzq/hu1NabsfRZ3gyflI+a2/hDozOsdajxckP8AB0Oc4sNcD1V9MYyudqHUnCDNmEY0slj8Rp9bC52UWd165N8JYMjPHm1PigZ4TW3Rr1JWU34d6PDhyyug8UFxovO7R7LWZyYyM9X28yPslRPZdp1z4e6fidPZPiGTxHEffdY3+iwP9HS8hhr2T7QaZWh1cFMWH0K1TivZsWn9ExiaOyfaDTK0lJagji7jdJHaDVeq+IAKb6pnecAOIKG0772ibACmkfJcVdERETAN42/opNijNnw6CVgn71lO4gndxJrsFNkqpDBlcGk3hB1+Y2nFCrBCfWGkgc+qnSpA/BcOHJxFJSQ0mUuDnl3JAOyOCNPJCWlQEQyjncJaXtDgQCPmjl7js4Uog0hcgYYeQP3Uxr/KU+ot4opvG1bGwPZEPRQtnnyGx+CGMP8AxHnZBkBEjmuDjRrYmlYZPpbUf9Uxc0/e7pjSDSGN5P1NpjOLof0SOm9iEhpNgbUkNH8UVuFHxGnakx00bO6iKTKxF4hHaifQKhNhNdI+RhJLuBsr7mtLq7JFtGgNlWNsZ5YyuZy+mZxmPgsiLP8AE4Wq56P1F3PgM+X/APF1um/vBN4Y5CvvUdI5YdAzCKdksA9gUh8NyEebKd9Aumc03/ZQcPmjvR0jn2/DkdjVLI79Au7+BMGHDwJoWffMlkk2eFggkcBHgyXwm43lp9kdqm4T9Oy6uyLH6PkOaNmtLqHdcFn5LY8Z8bWgtoGieLWjkdTy543RPmdoIoj1WRJhxveXPdI4nnzlPcT0V5csOYyIUIw6txyFnTSvilLXsodvda32KBrvLqb8nEKrk9JbJ/s8h4cfz7hazLC46sRcbL4oML9W2iwpvxonjzQsP0VV/SMxhOiWF/7KH2fqUW/huP8A0PKNT7Pz9LH+i8X/AJP/ANikqn2jqQ28Kb9v7JJdb9lt2zXAcWSjNceaBQH6nOu9gPQIYc8eYEb80sa1g4HmJLSD6p+TYPCFqc7ZrimcC14B4+aS4sahdDbVtwovDQ4NLgaCEXHc712US4BwJA3HNJVSw2QAUN1OyaN17KsI/EvzbjcgFMW6QAD25SPay+VwcCapPrcSSAK91XFkUXkV3Tiy0DST7lGlbGdKBtsfomtoBB2J7oLw1wA3Fb8prvzEPr3Rodk4yQNzwpatxW6hbbLbN1vSVBopIbSc/wBHD5pOkIGwDj7cKALNTgw2T+yVeUgjc9rQXY3mc7zV9FLYbO+ijtpBd5d/1UXEgg7UnorUiLNNcbCcmt7JQtYDuLUvFFUBZ9U4SYcCbKRIPApCfI0Cu6TZK7BMk6JNg2ouLieEPxDZ4+SkHah7oItJ5UCynWO6YyEEht2kXSckfumRw0jlRAI4AUg52++3oUgBd/sU0gubZ90x43HCK5hdtaFocHGzaAVCrUb22Uy2hYCgd+OUEVDuklqrkBJBeFwUQA7Y/wBU2vU+qIodlBjnXqc0+1FT1BzuKtBykXvZzwfVMXl7QDxfY8qbwwtJedh6obSGjZupo4I4KStiE15a2/opObZqOyB3KhE52g0wggpOeKN7d+UlbELSHDS2yokPds41/RCGQSaLgN9jSkZnGzYU00nB7TudvRSa42BZv2VR5kfM0Bx35BKKf5QF3/VM1sFwNf2URJeol23akF1FthziT6pg9uzbukBOyd2k7eyiXhwLbtw3Tuc4sIbWkevKEyHxNiS0nuEaGxb8tHd/egk19HSSQCmbbnFoHAUCAXODj5vQBLQFfICG7ix6qBIcdyD9FBzfQGvX0UgyxQePelREWANsEUUzAKqt03noaRq9b7KOqhd17ICZADjqOyQ07ltlD1Fz6DQG9yhskIcWkILY1lztx+yk5tDymtkMPI3DbTOJLrq9vXhA2k0kbHcnuFFxIIN7KLXCttgnY4OG6aUwTQJ49bSJH4XAhQbW+oEehUH7WWkE82mQrJA4EtJHzSDmkkA24cqvG4ltGgfUJ2OAs2SR6IA5c1rdjzymfTQHBu6GS0gudyeyiJXaRdE9tk9FRAXd2pJmvBAt2/zSRpIh/wBtXZPDvkm+wCSSRxEk27c7PNIjyQaBIFDZJJJSUhIkoEoB/wDcn5JJIqomRbW36ooA327FJJRVQKUnQw3vfKR4+qSSc9ASXj6BOwAB234UkkQHjTEm3CzSSSYSAGk7KLvvj5JJIEBicalFmgBW6mdmbeySSAULiSbJTOHnKSSf6I02wFeihxAwjknlJJH6KoP++0o8f4vkkkkAZOyi3l3ySSTJCMnW7c8Ig3bv6pJJkcfcd8iqz/usSSThJH7pUfxBJJUVHSSSS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6000">
              <a:solidFill>
                <a:prstClr val="black"/>
              </a:solidFill>
            </a:endParaRPr>
          </a:p>
        </p:txBody>
      </p:sp>
      <p:pic>
        <p:nvPicPr>
          <p:cNvPr id="93186" name="Picture 2" descr="File:Displacement current in capacitor.sv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2376264" cy="25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375026" y="836712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Ampérův zákon:</a:t>
            </a:r>
          </a:p>
        </p:txBody>
      </p:sp>
      <p:pic>
        <p:nvPicPr>
          <p:cNvPr id="57413" name="Picture 69" descr="File:Displacement current in capacito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692696"/>
            <a:ext cx="3456384" cy="371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Ampérův-Maxwellův zákon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441918" y="1287810"/>
                <a:ext cx="3658474" cy="8479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0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20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0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0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0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∬"/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200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000" kern="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18" y="1287810"/>
                <a:ext cx="3658474" cy="8479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4440138" y="2276872"/>
                <a:ext cx="1784271" cy="8479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ctrlPr>
                            <a:rPr lang="cs-CZ" sz="20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sz="20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138" y="2276872"/>
                <a:ext cx="1784271" cy="8479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622682" y="3736092"/>
                <a:ext cx="5981766" cy="899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0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r>
                        <a:rPr lang="cs-CZ" sz="20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00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000" i="0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000" i="0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0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cs-CZ" sz="20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0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0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𝑆𝐸</m:t>
                          </m:r>
                        </m:e>
                      </m:d>
                      <m:r>
                        <a:rPr lang="cs-CZ" sz="20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cs-CZ" sz="20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0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82" y="3736092"/>
                <a:ext cx="5981766" cy="8996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6446" y="5056372"/>
                <a:ext cx="9160072" cy="1065356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6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6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6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∬"/>
                          <m:ctrlP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26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cs-CZ" sz="260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sz="2600" i="1" ker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600" i="1" ker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</m:acc>
                              <m:r>
                                <a:rPr lang="cs-CZ" sz="2600" b="0" i="1" kern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sz="2600" i="1" ker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600" i="1" ker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sz="2600" i="1" ker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cs-CZ" sz="2600" i="1" ker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cs-CZ" sz="2600" ker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d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cs-CZ" sz="2600" i="1" ker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2600" i="1" ker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cs-CZ" sz="2600" ker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d</m:t>
                                  </m:r>
                                  <m:r>
                                    <a:rPr lang="cs-CZ" sz="2600" i="1" ker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6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sz="26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6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6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6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6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cs-CZ" sz="26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6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6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6" y="5056372"/>
                <a:ext cx="9160072" cy="10653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3596" y="4509120"/>
            <a:ext cx="4366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Ampérův-Maxwellův zákon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3722762" y="4954498"/>
            <a:ext cx="990600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3909606" y="6243424"/>
                <a:ext cx="590418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kern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2400" i="1" ker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cs-CZ" sz="2400" b="0" i="1" kern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606" y="6243424"/>
                <a:ext cx="590418" cy="5064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6817568" y="5010904"/>
            <a:ext cx="2288332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7682590" y="6249898"/>
                <a:ext cx="5904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kern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kern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b="0" i="1" kern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590" y="6249898"/>
                <a:ext cx="59041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6448400" y="5269964"/>
            <a:ext cx="761701" cy="802010"/>
          </a:xfrm>
          <a:prstGeom prst="ellips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6452837" y="6258381"/>
                <a:ext cx="7382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kern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kern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kern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837" y="6258381"/>
                <a:ext cx="73821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653730" y="3356992"/>
            <a:ext cx="4366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Maxwellův (posuvný) proud: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10" grpId="0" animBg="1"/>
      <p:bldP spid="3" grpId="0" animBg="1"/>
      <p:bldP spid="4" grpId="0"/>
      <p:bldP spid="5" grpId="0" animBg="1"/>
      <p:bldP spid="17" grpId="0" autoUpdateAnimBg="0"/>
      <p:bldP spid="19" grpId="0" animBg="1"/>
      <p:bldP spid="7" grpId="0"/>
      <p:bldP spid="21" grpId="0" animBg="1"/>
      <p:bldP spid="22" grpId="0"/>
      <p:bldP spid="23" grpId="0" animBg="1"/>
      <p:bldP spid="8" grpId="0"/>
      <p:bldP spid="2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029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35400"/>
            <a:ext cx="32766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40386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30480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248275" y="1592263"/>
            <a:ext cx="3284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FF9966"/>
                </a:solidFill>
              </a:rPr>
              <a:t>Ampérův-Maxwellův zákon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246688" y="4976813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FF9966"/>
                </a:solidFill>
              </a:rPr>
              <a:t>Faradayův zákon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rovnani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5088"/>
            <a:ext cx="7848600" cy="67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490538" y="1676400"/>
            <a:ext cx="8161337" cy="4865688"/>
            <a:chOff x="96" y="240"/>
            <a:chExt cx="5141" cy="3065"/>
          </a:xfrm>
        </p:grpSpPr>
        <p:grpSp>
          <p:nvGrpSpPr>
            <p:cNvPr id="61443" name="Group 3"/>
            <p:cNvGrpSpPr>
              <a:grpSpLocks/>
            </p:cNvGrpSpPr>
            <p:nvPr/>
          </p:nvGrpSpPr>
          <p:grpSpPr bwMode="auto">
            <a:xfrm>
              <a:off x="96" y="240"/>
              <a:ext cx="5141" cy="3065"/>
              <a:chOff x="309" y="1200"/>
              <a:chExt cx="5141" cy="3065"/>
            </a:xfrm>
          </p:grpSpPr>
          <p:pic>
            <p:nvPicPr>
              <p:cNvPr id="61444" name="Picture 4" descr="srovnani0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" y="1200"/>
                <a:ext cx="5141" cy="3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45" name="Rectangle 5"/>
              <p:cNvSpPr>
                <a:spLocks noChangeArrowheads="1"/>
              </p:cNvSpPr>
              <p:nvPr/>
            </p:nvSpPr>
            <p:spPr bwMode="auto">
              <a:xfrm>
                <a:off x="4032" y="1968"/>
                <a:ext cx="1392" cy="4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192" y="1488"/>
              <a:ext cx="4992" cy="17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447" name="Group 7"/>
          <p:cNvGrpSpPr>
            <a:grpSpLocks/>
          </p:cNvGrpSpPr>
          <p:nvPr/>
        </p:nvGrpSpPr>
        <p:grpSpPr bwMode="auto">
          <a:xfrm>
            <a:off x="490538" y="1676400"/>
            <a:ext cx="8161337" cy="4865688"/>
            <a:chOff x="2544" y="192"/>
            <a:chExt cx="5141" cy="3065"/>
          </a:xfrm>
        </p:grpSpPr>
        <p:grpSp>
          <p:nvGrpSpPr>
            <p:cNvPr id="61448" name="Group 8"/>
            <p:cNvGrpSpPr>
              <a:grpSpLocks/>
            </p:cNvGrpSpPr>
            <p:nvPr/>
          </p:nvGrpSpPr>
          <p:grpSpPr bwMode="auto">
            <a:xfrm>
              <a:off x="2544" y="192"/>
              <a:ext cx="5141" cy="3065"/>
              <a:chOff x="309" y="1200"/>
              <a:chExt cx="5141" cy="3065"/>
            </a:xfrm>
          </p:grpSpPr>
          <p:pic>
            <p:nvPicPr>
              <p:cNvPr id="61449" name="Picture 9" descr="srovnani0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" y="1200"/>
                <a:ext cx="5141" cy="3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50" name="Rectangle 10"/>
              <p:cNvSpPr>
                <a:spLocks noChangeArrowheads="1"/>
              </p:cNvSpPr>
              <p:nvPr/>
            </p:nvSpPr>
            <p:spPr bwMode="auto">
              <a:xfrm>
                <a:off x="4032" y="1968"/>
                <a:ext cx="1392" cy="4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2592" y="1872"/>
              <a:ext cx="4992" cy="13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490538" y="1676400"/>
            <a:ext cx="8161337" cy="4876800"/>
            <a:chOff x="1152" y="-1152"/>
            <a:chExt cx="5141" cy="3072"/>
          </a:xfrm>
        </p:grpSpPr>
        <p:grpSp>
          <p:nvGrpSpPr>
            <p:cNvPr id="61453" name="Group 13"/>
            <p:cNvGrpSpPr>
              <a:grpSpLocks/>
            </p:cNvGrpSpPr>
            <p:nvPr/>
          </p:nvGrpSpPr>
          <p:grpSpPr bwMode="auto">
            <a:xfrm>
              <a:off x="1152" y="-1152"/>
              <a:ext cx="5141" cy="3065"/>
              <a:chOff x="912" y="1255"/>
              <a:chExt cx="5141" cy="3065"/>
            </a:xfrm>
          </p:grpSpPr>
          <p:sp>
            <p:nvSpPr>
              <p:cNvPr id="61454" name="Rectangle 14"/>
              <p:cNvSpPr>
                <a:spLocks noChangeArrowheads="1"/>
              </p:cNvSpPr>
              <p:nvPr/>
            </p:nvSpPr>
            <p:spPr bwMode="auto">
              <a:xfrm>
                <a:off x="1008" y="2352"/>
                <a:ext cx="4992" cy="19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61455" name="Group 15"/>
              <p:cNvGrpSpPr>
                <a:grpSpLocks/>
              </p:cNvGrpSpPr>
              <p:nvPr/>
            </p:nvGrpSpPr>
            <p:grpSpPr bwMode="auto">
              <a:xfrm>
                <a:off x="912" y="1255"/>
                <a:ext cx="5141" cy="3065"/>
                <a:chOff x="309" y="1200"/>
                <a:chExt cx="5141" cy="3065"/>
              </a:xfrm>
            </p:grpSpPr>
            <p:pic>
              <p:nvPicPr>
                <p:cNvPr id="61456" name="Picture 16" descr="srovnani0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" y="1200"/>
                  <a:ext cx="5141" cy="30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457" name="Rectangle 17"/>
                <p:cNvSpPr>
                  <a:spLocks noChangeArrowheads="1"/>
                </p:cNvSpPr>
                <p:nvPr/>
              </p:nvSpPr>
              <p:spPr bwMode="auto">
                <a:xfrm>
                  <a:off x="4032" y="1968"/>
                  <a:ext cx="1392" cy="48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3600" y="1008"/>
              <a:ext cx="2496" cy="9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459" name="Group 19"/>
          <p:cNvGrpSpPr>
            <a:grpSpLocks/>
          </p:cNvGrpSpPr>
          <p:nvPr/>
        </p:nvGrpSpPr>
        <p:grpSpPr bwMode="auto">
          <a:xfrm>
            <a:off x="490538" y="1676400"/>
            <a:ext cx="8161337" cy="4865688"/>
            <a:chOff x="912" y="1255"/>
            <a:chExt cx="5141" cy="3065"/>
          </a:xfrm>
        </p:grpSpPr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1008" y="2352"/>
              <a:ext cx="4992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1461" name="Group 21"/>
            <p:cNvGrpSpPr>
              <a:grpSpLocks/>
            </p:cNvGrpSpPr>
            <p:nvPr/>
          </p:nvGrpSpPr>
          <p:grpSpPr bwMode="auto">
            <a:xfrm>
              <a:off x="912" y="1255"/>
              <a:ext cx="5141" cy="3065"/>
              <a:chOff x="309" y="1200"/>
              <a:chExt cx="5141" cy="3065"/>
            </a:xfrm>
          </p:grpSpPr>
          <p:pic>
            <p:nvPicPr>
              <p:cNvPr id="61462" name="Picture 22" descr="srovnani0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" y="1200"/>
                <a:ext cx="5141" cy="3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63" name="Rectangle 23"/>
              <p:cNvSpPr>
                <a:spLocks noChangeArrowheads="1"/>
              </p:cNvSpPr>
              <p:nvPr/>
            </p:nvSpPr>
            <p:spPr bwMode="auto">
              <a:xfrm>
                <a:off x="4032" y="1968"/>
                <a:ext cx="1392" cy="48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pic>
        <p:nvPicPr>
          <p:cNvPr id="61464" name="Picture 24" descr="srovnani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76200"/>
            <a:ext cx="8191500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4191000" y="152400"/>
            <a:ext cx="0" cy="1219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4191000" y="3429000"/>
            <a:ext cx="0" cy="304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graphicFrame>
        <p:nvGraphicFramePr>
          <p:cNvPr id="61467" name="Object 27"/>
          <p:cNvGraphicFramePr>
            <a:graphicFrameLocks noChangeAspect="1"/>
          </p:cNvGraphicFramePr>
          <p:nvPr/>
        </p:nvGraphicFramePr>
        <p:xfrm>
          <a:off x="6580188" y="2909888"/>
          <a:ext cx="16224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6" name="Rovnice" r:id="rId5" imgW="838080" imgH="279360" progId="Equation.3">
                  <p:embed/>
                </p:oleObj>
              </mc:Choice>
              <mc:Fallback>
                <p:oleObj name="Rovnice" r:id="rId5" imgW="83808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8" y="2909888"/>
                        <a:ext cx="1622425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8" name="Oval 28"/>
          <p:cNvSpPr>
            <a:spLocks noChangeArrowheads="1"/>
          </p:cNvSpPr>
          <p:nvPr/>
        </p:nvSpPr>
        <p:spPr bwMode="auto">
          <a:xfrm>
            <a:off x="7315200" y="3505200"/>
            <a:ext cx="1295400" cy="9144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6" grpId="0" animBg="1"/>
      <p:bldP spid="614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3275955" y="1466978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Gaussův zákon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275955" y="3176141"/>
            <a:ext cx="338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C00000"/>
                </a:solidFill>
                <a:latin typeface="+mn-lt"/>
              </a:rPr>
              <a:t>Ampérův-Maxwellův zákon </a:t>
            </a:r>
            <a:endParaRPr lang="en-GB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275955" y="4057658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C00000"/>
                </a:solidFill>
                <a:latin typeface="+mn-lt"/>
              </a:rPr>
              <a:t>Gaussův zákon pro magnetické pole</a:t>
            </a:r>
            <a:endParaRPr lang="en-GB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3275955" y="6229399"/>
            <a:ext cx="2233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Faradayův zákon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4700" name="Picture 188" descr="https://encrypted-tbn0.google.com/images?q=tbn:ANd9GcS4V_zyuJwF1qVwUhgo7eyNNErciI2WT5q4CnqDJH74hE4Ml7SE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4" y="52387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950074" y="2467035"/>
            <a:ext cx="19145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James Clerk Maxwell 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1831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1879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4910138" cy="1143000"/>
          </a:xfrm>
        </p:spPr>
        <p:txBody>
          <a:bodyPr/>
          <a:lstStyle/>
          <a:p>
            <a:pPr algn="l"/>
            <a:r>
              <a:rPr lang="cs-CZ" dirty="0" smtClean="0"/>
              <a:t>Maxwellovy rovnice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bdélník 21"/>
              <p:cNvSpPr/>
              <p:nvPr/>
            </p:nvSpPr>
            <p:spPr>
              <a:xfrm>
                <a:off x="588071" y="5281794"/>
                <a:ext cx="3987552" cy="955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4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24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4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4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4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400" i="1" ker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4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cs-CZ" sz="24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4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4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4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71" y="5281794"/>
                <a:ext cx="3987552" cy="955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611188" y="2185450"/>
                <a:ext cx="5049552" cy="955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400" i="1" kern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400" i="1" ker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400" i="1" ker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400" i="1" ker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400" i="1" ker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400" i="1" ker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400" i="1" ker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400" i="1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400" ker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400" i="1" ker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 ker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2185450"/>
                <a:ext cx="5049552" cy="9555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3"/>
              <p:cNvSpPr/>
              <p:nvPr/>
            </p:nvSpPr>
            <p:spPr>
              <a:xfrm>
                <a:off x="597199" y="908720"/>
                <a:ext cx="2287934" cy="955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ctrlPr>
                            <a:rPr lang="cs-CZ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4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99" y="908720"/>
                <a:ext cx="2287934" cy="955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bdélník 25"/>
              <p:cNvSpPr/>
              <p:nvPr/>
            </p:nvSpPr>
            <p:spPr>
              <a:xfrm>
                <a:off x="568469" y="3913642"/>
                <a:ext cx="2187009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ctrlPr>
                            <a:rPr lang="cs-CZ" sz="24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40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sz="24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69" y="3913642"/>
                <a:ext cx="2187009" cy="9555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5"/>
          <p:cNvCxnSpPr/>
          <p:nvPr/>
        </p:nvCxnSpPr>
        <p:spPr>
          <a:xfrm>
            <a:off x="611188" y="2060848"/>
            <a:ext cx="48969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611560" y="3861048"/>
            <a:ext cx="48969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611560" y="5119092"/>
            <a:ext cx="48969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/>
      <p:bldP spid="64529" grpId="0"/>
      <p:bldP spid="64530" grpId="0"/>
      <p:bldP spid="64531" grpId="0"/>
      <p:bldP spid="2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63272" cy="1008112"/>
          </a:xfrm>
        </p:spPr>
        <p:txBody>
          <a:bodyPr>
            <a:normAutofit/>
          </a:bodyPr>
          <a:lstStyle/>
          <a:p>
            <a:pPr algn="l"/>
            <a:r>
              <a:rPr lang="cs-CZ" dirty="0" err="1" smtClean="0"/>
              <a:t>kvazistacionární</a:t>
            </a:r>
            <a:r>
              <a:rPr lang="cs-CZ" dirty="0" smtClean="0"/>
              <a:t> aproximace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524694" y="980728"/>
                <a:ext cx="3987552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000" i="1" ker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4" y="980728"/>
                <a:ext cx="3987552" cy="8117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24695" y="1641690"/>
                <a:ext cx="4263330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00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000" i="1" ker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i="1" ker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000" i="1" ker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5" y="1641690"/>
                <a:ext cx="4263330" cy="8117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99076" y="2348880"/>
            <a:ext cx="3600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(elektromagnetické pole)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860032" y="1275488"/>
                <a:ext cx="1432380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 ker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275488"/>
                <a:ext cx="1432380" cy="8516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6235964" y="1296417"/>
                <a:ext cx="1432380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kern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cs-CZ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b="0" i="1" kern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64" y="1296417"/>
                <a:ext cx="1432380" cy="8516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5"/>
          <p:cNvSpPr>
            <a:spLocks/>
          </p:cNvSpPr>
          <p:nvPr/>
        </p:nvSpPr>
        <p:spPr bwMode="auto">
          <a:xfrm>
            <a:off x="5364088" y="1052736"/>
            <a:ext cx="1356807" cy="243681"/>
          </a:xfrm>
          <a:custGeom>
            <a:avLst/>
            <a:gdLst>
              <a:gd name="T0" fmla="*/ 0 w 2166"/>
              <a:gd name="T1" fmla="*/ 242 h 307"/>
              <a:gd name="T2" fmla="*/ 378 w 2166"/>
              <a:gd name="T3" fmla="*/ 95 h 307"/>
              <a:gd name="T4" fmla="*/ 836 w 2166"/>
              <a:gd name="T5" fmla="*/ 10 h 307"/>
              <a:gd name="T6" fmla="*/ 1369 w 2166"/>
              <a:gd name="T7" fmla="*/ 36 h 307"/>
              <a:gd name="T8" fmla="*/ 1801 w 2166"/>
              <a:gd name="T9" fmla="*/ 138 h 307"/>
              <a:gd name="T10" fmla="*/ 2166 w 2166"/>
              <a:gd name="T11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6" h="307">
                <a:moveTo>
                  <a:pt x="0" y="242"/>
                </a:moveTo>
                <a:cubicBezTo>
                  <a:pt x="63" y="218"/>
                  <a:pt x="239" y="134"/>
                  <a:pt x="378" y="95"/>
                </a:cubicBezTo>
                <a:cubicBezTo>
                  <a:pt x="517" y="56"/>
                  <a:pt x="671" y="20"/>
                  <a:pt x="836" y="10"/>
                </a:cubicBezTo>
                <a:cubicBezTo>
                  <a:pt x="1001" y="0"/>
                  <a:pt x="1208" y="15"/>
                  <a:pt x="1369" y="36"/>
                </a:cubicBezTo>
                <a:cubicBezTo>
                  <a:pt x="1530" y="57"/>
                  <a:pt x="1668" y="93"/>
                  <a:pt x="1801" y="138"/>
                </a:cubicBezTo>
                <a:cubicBezTo>
                  <a:pt x="1934" y="183"/>
                  <a:pt x="2090" y="272"/>
                  <a:pt x="2166" y="307"/>
                </a:cubicBezTo>
              </a:path>
            </a:pathLst>
          </a:custGeom>
          <a:noFill/>
          <a:ln w="76200" cmpd="sng">
            <a:solidFill>
              <a:schemeClr val="accent6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5292080" y="2160513"/>
            <a:ext cx="1379984" cy="239712"/>
          </a:xfrm>
          <a:custGeom>
            <a:avLst/>
            <a:gdLst>
              <a:gd name="T0" fmla="*/ 0 w 2203"/>
              <a:gd name="T1" fmla="*/ 0 h 302"/>
              <a:gd name="T2" fmla="*/ 458 w 2203"/>
              <a:gd name="T3" fmla="*/ 195 h 302"/>
              <a:gd name="T4" fmla="*/ 873 w 2203"/>
              <a:gd name="T5" fmla="*/ 288 h 302"/>
              <a:gd name="T6" fmla="*/ 1305 w 2203"/>
              <a:gd name="T7" fmla="*/ 280 h 302"/>
              <a:gd name="T8" fmla="*/ 1754 w 2203"/>
              <a:gd name="T9" fmla="*/ 186 h 302"/>
              <a:gd name="T10" fmla="*/ 2203 w 2203"/>
              <a:gd name="T11" fmla="*/ 1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3" h="302">
                <a:moveTo>
                  <a:pt x="0" y="0"/>
                </a:moveTo>
                <a:cubicBezTo>
                  <a:pt x="76" y="34"/>
                  <a:pt x="313" y="147"/>
                  <a:pt x="458" y="195"/>
                </a:cubicBezTo>
                <a:cubicBezTo>
                  <a:pt x="603" y="243"/>
                  <a:pt x="732" y="274"/>
                  <a:pt x="873" y="288"/>
                </a:cubicBezTo>
                <a:cubicBezTo>
                  <a:pt x="1014" y="302"/>
                  <a:pt x="1158" y="297"/>
                  <a:pt x="1305" y="280"/>
                </a:cubicBezTo>
                <a:cubicBezTo>
                  <a:pt x="1452" y="263"/>
                  <a:pt x="1604" y="230"/>
                  <a:pt x="1754" y="186"/>
                </a:cubicBezTo>
                <a:cubicBezTo>
                  <a:pt x="1904" y="142"/>
                  <a:pt x="2110" y="54"/>
                  <a:pt x="2203" y="19"/>
                </a:cubicBezTo>
              </a:path>
            </a:pathLst>
          </a:custGeom>
          <a:noFill/>
          <a:ln w="76200" cmpd="sng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520502" y="2996952"/>
                <a:ext cx="3987552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0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0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02" y="2996952"/>
                <a:ext cx="3987552" cy="8117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520502" y="3645024"/>
                <a:ext cx="4870473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sz="20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sz="20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0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0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0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02" y="3645024"/>
                <a:ext cx="4870473" cy="8117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95792" y="4437112"/>
            <a:ext cx="3600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kvazistacionární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pole)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/>
              <p:cNvSpPr/>
              <p:nvPr/>
            </p:nvSpPr>
            <p:spPr>
              <a:xfrm>
                <a:off x="4855840" y="3284984"/>
                <a:ext cx="1432380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Obdélní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840" y="3284984"/>
                <a:ext cx="1432380" cy="8516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6231772" y="3305913"/>
                <a:ext cx="1432380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cs-CZ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772" y="3305913"/>
                <a:ext cx="1432380" cy="8516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6"/>
          <p:cNvSpPr>
            <a:spLocks/>
          </p:cNvSpPr>
          <p:nvPr/>
        </p:nvSpPr>
        <p:spPr bwMode="auto">
          <a:xfrm>
            <a:off x="5287888" y="4170009"/>
            <a:ext cx="1379984" cy="239712"/>
          </a:xfrm>
          <a:custGeom>
            <a:avLst/>
            <a:gdLst>
              <a:gd name="T0" fmla="*/ 0 w 2203"/>
              <a:gd name="T1" fmla="*/ 0 h 302"/>
              <a:gd name="T2" fmla="*/ 458 w 2203"/>
              <a:gd name="T3" fmla="*/ 195 h 302"/>
              <a:gd name="T4" fmla="*/ 873 w 2203"/>
              <a:gd name="T5" fmla="*/ 288 h 302"/>
              <a:gd name="T6" fmla="*/ 1305 w 2203"/>
              <a:gd name="T7" fmla="*/ 280 h 302"/>
              <a:gd name="T8" fmla="*/ 1754 w 2203"/>
              <a:gd name="T9" fmla="*/ 186 h 302"/>
              <a:gd name="T10" fmla="*/ 2203 w 2203"/>
              <a:gd name="T11" fmla="*/ 1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3" h="302">
                <a:moveTo>
                  <a:pt x="0" y="0"/>
                </a:moveTo>
                <a:cubicBezTo>
                  <a:pt x="76" y="34"/>
                  <a:pt x="313" y="147"/>
                  <a:pt x="458" y="195"/>
                </a:cubicBezTo>
                <a:cubicBezTo>
                  <a:pt x="603" y="243"/>
                  <a:pt x="732" y="274"/>
                  <a:pt x="873" y="288"/>
                </a:cubicBezTo>
                <a:cubicBezTo>
                  <a:pt x="1014" y="302"/>
                  <a:pt x="1158" y="297"/>
                  <a:pt x="1305" y="280"/>
                </a:cubicBezTo>
                <a:cubicBezTo>
                  <a:pt x="1452" y="263"/>
                  <a:pt x="1604" y="230"/>
                  <a:pt x="1754" y="186"/>
                </a:cubicBezTo>
                <a:cubicBezTo>
                  <a:pt x="1904" y="142"/>
                  <a:pt x="2110" y="54"/>
                  <a:pt x="2203" y="19"/>
                </a:cubicBezTo>
              </a:path>
            </a:pathLst>
          </a:custGeom>
          <a:noFill/>
          <a:ln w="76200" cmpd="sng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H="1">
            <a:off x="2780928" y="3861048"/>
            <a:ext cx="1344538" cy="59573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 flipV="1">
            <a:off x="2780928" y="3861046"/>
            <a:ext cx="1340346" cy="5957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05643" y="5157192"/>
            <a:ext cx="48393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podmínka </a:t>
            </a:r>
            <a:r>
              <a:rPr lang="cs-CZ" sz="2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kvazistacionarity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/>
              <p:cNvSpPr/>
              <p:nvPr/>
            </p:nvSpPr>
            <p:spPr>
              <a:xfrm>
                <a:off x="3306087" y="5755903"/>
                <a:ext cx="2080057" cy="76944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kern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cs-CZ" b="0" i="1" kern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cs-CZ" b="0" i="1" kern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𝑐𝑇</m:t>
                      </m:r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87" y="5755903"/>
                <a:ext cx="2080057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467544" y="5965130"/>
            <a:ext cx="2282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rozměr obvodu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5947932" y="5965130"/>
            <a:ext cx="2584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perioda změn polí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V="1">
            <a:off x="2750380" y="6229395"/>
            <a:ext cx="685258" cy="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flipH="1">
            <a:off x="5231948" y="6229395"/>
            <a:ext cx="655550" cy="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13" grpId="0"/>
      <p:bldP spid="5" grpId="0"/>
      <p:bldP spid="15" grpId="0"/>
      <p:bldP spid="17" grpId="0" animBg="1"/>
      <p:bldP spid="18" grpId="0" animBg="1"/>
      <p:bldP spid="19" grpId="0"/>
      <p:bldP spid="21" grpId="0"/>
      <p:bldP spid="23" grpId="0"/>
      <p:bldP spid="24" grpId="0"/>
      <p:bldP spid="25" grpId="0"/>
      <p:bldP spid="28" grpId="0" animBg="1"/>
      <p:bldP spid="29" grpId="0" animBg="1"/>
      <p:bldP spid="30" grpId="0" animBg="1"/>
      <p:bldP spid="31" grpId="0"/>
      <p:bldP spid="7" grpId="0" animBg="1"/>
      <p:bldP spid="32" grpId="0"/>
      <p:bldP spid="33" grpId="0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395288" y="3163888"/>
          <a:ext cx="280828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7" name="Equation" r:id="rId3" imgW="1091880" imgH="342720" progId="Equation.DSMT4">
                  <p:embed/>
                </p:oleObj>
              </mc:Choice>
              <mc:Fallback>
                <p:oleObj name="Equation" r:id="rId3" imgW="1091880" imgH="342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163888"/>
                        <a:ext cx="280828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368300" y="4076700"/>
          <a:ext cx="34829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8" name="Equation" r:id="rId5" imgW="1358640" imgH="406080" progId="Equation.DSMT4">
                  <p:embed/>
                </p:oleObj>
              </mc:Choice>
              <mc:Fallback>
                <p:oleObj name="Equation" r:id="rId5" imgW="135864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076700"/>
                        <a:ext cx="348297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455613" y="5395913"/>
          <a:ext cx="3529012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9" name="Equation" r:id="rId7" imgW="1396800" imgH="406080" progId="Equation.DSMT4">
                  <p:embed/>
                </p:oleObj>
              </mc:Choice>
              <mc:Fallback>
                <p:oleObj name="Equation" r:id="rId7" imgW="139680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5395913"/>
                        <a:ext cx="3529012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1" name="Picture 5" descr="kvazistacionarn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4"/>
          <a:stretch>
            <a:fillRect/>
          </a:stretch>
        </p:blipFill>
        <p:spPr bwMode="auto">
          <a:xfrm>
            <a:off x="742950" y="7938"/>
            <a:ext cx="2965450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4581525" y="981075"/>
          <a:ext cx="26543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0" name="Equation" r:id="rId10" imgW="863280" imgH="419040" progId="Equation.DSMT4">
                  <p:embed/>
                </p:oleObj>
              </mc:Choice>
              <mc:Fallback>
                <p:oleObj name="Equation" r:id="rId10" imgW="8632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981075"/>
                        <a:ext cx="2654300" cy="12795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C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600200" y="6096000"/>
            <a:ext cx="561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609600" y="3200400"/>
            <a:ext cx="457200" cy="5334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2890838" y="4267200"/>
            <a:ext cx="457200" cy="5334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609600" y="4267200"/>
            <a:ext cx="457200" cy="5334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3001963" y="5573713"/>
            <a:ext cx="457200" cy="5334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685800" y="5562600"/>
            <a:ext cx="457200" cy="5334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49" name="Freeform 13"/>
          <p:cNvSpPr>
            <a:spLocks/>
          </p:cNvSpPr>
          <p:nvPr/>
        </p:nvSpPr>
        <p:spPr bwMode="auto">
          <a:xfrm>
            <a:off x="838200" y="3733800"/>
            <a:ext cx="2293938" cy="533400"/>
          </a:xfrm>
          <a:custGeom>
            <a:avLst/>
            <a:gdLst>
              <a:gd name="T0" fmla="*/ 7 w 1323"/>
              <a:gd name="T1" fmla="*/ 0 h 532"/>
              <a:gd name="T2" fmla="*/ 188 w 1323"/>
              <a:gd name="T3" fmla="*/ 269 h 532"/>
              <a:gd name="T4" fmla="*/ 1137 w 1323"/>
              <a:gd name="T5" fmla="*/ 291 h 532"/>
              <a:gd name="T6" fmla="*/ 1302 w 1323"/>
              <a:gd name="T7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3" h="532">
                <a:moveTo>
                  <a:pt x="7" y="0"/>
                </a:moveTo>
                <a:cubicBezTo>
                  <a:pt x="37" y="45"/>
                  <a:pt x="0" y="220"/>
                  <a:pt x="188" y="269"/>
                </a:cubicBezTo>
                <a:cubicBezTo>
                  <a:pt x="376" y="318"/>
                  <a:pt x="951" y="247"/>
                  <a:pt x="1137" y="291"/>
                </a:cubicBezTo>
                <a:cubicBezTo>
                  <a:pt x="1323" y="335"/>
                  <a:pt x="1268" y="482"/>
                  <a:pt x="1302" y="532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>
            <a:off x="838200" y="4800600"/>
            <a:ext cx="2438400" cy="762000"/>
          </a:xfrm>
          <a:custGeom>
            <a:avLst/>
            <a:gdLst>
              <a:gd name="T0" fmla="*/ 7 w 1323"/>
              <a:gd name="T1" fmla="*/ 0 h 532"/>
              <a:gd name="T2" fmla="*/ 188 w 1323"/>
              <a:gd name="T3" fmla="*/ 269 h 532"/>
              <a:gd name="T4" fmla="*/ 1137 w 1323"/>
              <a:gd name="T5" fmla="*/ 291 h 532"/>
              <a:gd name="T6" fmla="*/ 1302 w 1323"/>
              <a:gd name="T7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3" h="532">
                <a:moveTo>
                  <a:pt x="7" y="0"/>
                </a:moveTo>
                <a:cubicBezTo>
                  <a:pt x="37" y="45"/>
                  <a:pt x="0" y="220"/>
                  <a:pt x="188" y="269"/>
                </a:cubicBezTo>
                <a:cubicBezTo>
                  <a:pt x="376" y="318"/>
                  <a:pt x="951" y="247"/>
                  <a:pt x="1137" y="291"/>
                </a:cubicBezTo>
                <a:cubicBezTo>
                  <a:pt x="1323" y="335"/>
                  <a:pt x="1268" y="482"/>
                  <a:pt x="1302" y="532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5551" name="Freeform 15"/>
          <p:cNvSpPr>
            <a:spLocks/>
          </p:cNvSpPr>
          <p:nvPr/>
        </p:nvSpPr>
        <p:spPr bwMode="auto">
          <a:xfrm>
            <a:off x="909638" y="6096000"/>
            <a:ext cx="2112962" cy="487363"/>
          </a:xfrm>
          <a:custGeom>
            <a:avLst/>
            <a:gdLst>
              <a:gd name="T0" fmla="*/ 5 w 1331"/>
              <a:gd name="T1" fmla="*/ 0 h 307"/>
              <a:gd name="T2" fmla="*/ 179 w 1331"/>
              <a:gd name="T3" fmla="*/ 181 h 307"/>
              <a:gd name="T4" fmla="*/ 1078 w 1331"/>
              <a:gd name="T5" fmla="*/ 197 h 307"/>
              <a:gd name="T6" fmla="*/ 1331 w 1331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1" h="307">
                <a:moveTo>
                  <a:pt x="5" y="0"/>
                </a:moveTo>
                <a:cubicBezTo>
                  <a:pt x="34" y="30"/>
                  <a:pt x="0" y="148"/>
                  <a:pt x="179" y="181"/>
                </a:cubicBezTo>
                <a:cubicBezTo>
                  <a:pt x="358" y="214"/>
                  <a:pt x="886" y="176"/>
                  <a:pt x="1078" y="197"/>
                </a:cubicBezTo>
                <a:cubicBezTo>
                  <a:pt x="1270" y="218"/>
                  <a:pt x="1278" y="284"/>
                  <a:pt x="1331" y="307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graphicFrame>
        <p:nvGraphicFramePr>
          <p:cNvPr id="65552" name="Object 16"/>
          <p:cNvGraphicFramePr>
            <a:graphicFrameLocks noChangeAspect="1"/>
          </p:cNvGraphicFramePr>
          <p:nvPr/>
        </p:nvGraphicFramePr>
        <p:xfrm>
          <a:off x="4705350" y="2984500"/>
          <a:ext cx="21082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1" name="Equation" r:id="rId12" imgW="812520" imgH="368280" progId="Equation.DSMT4">
                  <p:embed/>
                </p:oleObj>
              </mc:Choice>
              <mc:Fallback>
                <p:oleObj name="Equation" r:id="rId12" imgW="812520" imgH="368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2984500"/>
                        <a:ext cx="21082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3" name="Object 17"/>
          <p:cNvGraphicFramePr>
            <a:graphicFrameLocks noChangeAspect="1"/>
          </p:cNvGraphicFramePr>
          <p:nvPr/>
        </p:nvGraphicFramePr>
        <p:xfrm>
          <a:off x="4676775" y="3835400"/>
          <a:ext cx="38020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2" name="Equation" r:id="rId14" imgW="1384200" imgH="431640" progId="Equation.DSMT4">
                  <p:embed/>
                </p:oleObj>
              </mc:Choice>
              <mc:Fallback>
                <p:oleObj name="Equation" r:id="rId14" imgW="138420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3835400"/>
                        <a:ext cx="3802063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4" name="Object 18"/>
          <p:cNvGraphicFramePr>
            <a:graphicFrameLocks noChangeAspect="1"/>
          </p:cNvGraphicFramePr>
          <p:nvPr/>
        </p:nvGraphicFramePr>
        <p:xfrm>
          <a:off x="4786313" y="5257800"/>
          <a:ext cx="2224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3" name="Equation" r:id="rId16" imgW="876240" imgH="368280" progId="Equation.DSMT4">
                  <p:embed/>
                </p:oleObj>
              </mc:Choice>
              <mc:Fallback>
                <p:oleObj name="Equation" r:id="rId16" imgW="876240" imgH="3682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5257800"/>
                        <a:ext cx="2224087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5" name="Object 19"/>
          <p:cNvGraphicFramePr>
            <a:graphicFrameLocks noChangeAspect="1"/>
          </p:cNvGraphicFramePr>
          <p:nvPr/>
        </p:nvGraphicFramePr>
        <p:xfrm>
          <a:off x="7010400" y="2392363"/>
          <a:ext cx="19573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4" name="Rovnice" r:id="rId18" imgW="965160" imgH="228600" progId="Equation.3">
                  <p:embed/>
                </p:oleObj>
              </mc:Choice>
              <mc:Fallback>
                <p:oleObj name="Rovnice" r:id="rId18" imgW="96516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392363"/>
                        <a:ext cx="1957388" cy="46037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6" name="Line 20"/>
          <p:cNvSpPr>
            <a:spLocks noChangeShapeType="1"/>
          </p:cNvSpPr>
          <p:nvPr/>
        </p:nvSpPr>
        <p:spPr bwMode="auto">
          <a:xfrm flipH="1">
            <a:off x="6516688" y="2708275"/>
            <a:ext cx="503237" cy="288925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4695825" y="6092825"/>
            <a:ext cx="3389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folHlink"/>
                </a:solidFill>
                <a:latin typeface="Times New Roman" pitchFamily="18" charset="0"/>
              </a:rPr>
              <a:t>typický rozměr obvodu ...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d</a:t>
            </a:r>
            <a:r>
              <a:rPr lang="cs-CZ" sz="1800" i="1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GB" baseline="30000">
                <a:solidFill>
                  <a:schemeClr val="folHlink"/>
                </a:solidFill>
                <a:latin typeface="Times New Roman" pitchFamily="18" charset="0"/>
              </a:rPr>
              <a:t>2</a:t>
            </a:r>
            <a:endParaRPr lang="en-GB">
              <a:solidFill>
                <a:schemeClr val="folHlink"/>
              </a:solidFill>
            </a:endParaRPr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5929313" y="5186363"/>
            <a:ext cx="685800" cy="10668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59" name="Freeform 23"/>
          <p:cNvSpPr>
            <a:spLocks/>
          </p:cNvSpPr>
          <p:nvPr/>
        </p:nvSpPr>
        <p:spPr bwMode="auto">
          <a:xfrm>
            <a:off x="6553200" y="6057900"/>
            <a:ext cx="762000" cy="381000"/>
          </a:xfrm>
          <a:custGeom>
            <a:avLst/>
            <a:gdLst>
              <a:gd name="T0" fmla="*/ 480 w 480"/>
              <a:gd name="T1" fmla="*/ 240 h 240"/>
              <a:gd name="T2" fmla="*/ 0 w 480"/>
              <a:gd name="T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" h="240">
                <a:moveTo>
                  <a:pt x="480" y="240"/>
                </a:moveTo>
                <a:cubicBezTo>
                  <a:pt x="280" y="140"/>
                  <a:pt x="80" y="40"/>
                  <a:pt x="0" y="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4116388" y="3208338"/>
          <a:ext cx="264318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5" name="Equation" r:id="rId20" imgW="1015920" imgH="215640" progId="Equation.DSMT4">
                  <p:embed/>
                </p:oleObj>
              </mc:Choice>
              <mc:Fallback>
                <p:oleObj name="Equation" r:id="rId20" imgW="101592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3208338"/>
                        <a:ext cx="264318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4140200" y="4162425"/>
          <a:ext cx="25209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6" name="Equation" r:id="rId22" imgW="965160" imgH="241200" progId="Equation.DSMT4">
                  <p:embed/>
                </p:oleObj>
              </mc:Choice>
              <mc:Fallback>
                <p:oleObj name="Equation" r:id="rId22" imgW="96516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162425"/>
                        <a:ext cx="25209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572000" y="44450"/>
            <a:ext cx="446405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66CCFF"/>
                </a:solidFill>
              </a:rPr>
              <a:t>Kvazistacionární pole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utoUpdateAnimBg="0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6" grpId="0" animBg="1"/>
      <p:bldP spid="65557" grpId="0" autoUpdateAnimBg="0"/>
      <p:bldP spid="65558" grpId="0" animBg="1"/>
      <p:bldP spid="65559" grpId="0" animBg="1"/>
      <p:bldP spid="8499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1028"/>
          <p:cNvSpPr>
            <a:spLocks noChangeArrowheads="1"/>
          </p:cNvSpPr>
          <p:nvPr/>
        </p:nvSpPr>
        <p:spPr bwMode="auto">
          <a:xfrm>
            <a:off x="1547813" y="3933825"/>
            <a:ext cx="5761037" cy="27368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2136775" y="4292600"/>
          <a:ext cx="46672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1" name="Equation" r:id="rId3" imgW="1422360" imgH="317160" progId="Equation.DSMT4">
                  <p:embed/>
                </p:oleObj>
              </mc:Choice>
              <mc:Fallback>
                <p:oleObj name="Equation" r:id="rId3" imgW="142236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4292600"/>
                        <a:ext cx="46672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4465638" y="2093913"/>
          <a:ext cx="399415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2" name="Equation" r:id="rId5" imgW="914400" imgH="355320" progId="Equation.DSMT4">
                  <p:embed/>
                </p:oleObj>
              </mc:Choice>
              <mc:Fallback>
                <p:oleObj name="Equation" r:id="rId5" imgW="91440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2093913"/>
                        <a:ext cx="3994150" cy="154146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3300"/>
                          </a:gs>
                          <a:gs pos="100000">
                            <a:srgbClr val="FF33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5715000" y="4073525"/>
            <a:ext cx="121920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 flipV="1">
            <a:off x="5791200" y="4149725"/>
            <a:ext cx="1066800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-36513" y="44450"/>
            <a:ext cx="9180513" cy="762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66CCFF"/>
                </a:solidFill>
              </a:rPr>
              <a:t>Kvazistacionární pole</a:t>
            </a:r>
          </a:p>
        </p:txBody>
      </p:sp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2124075" y="5248275"/>
          <a:ext cx="4222750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3" name="Equation" r:id="rId7" imgW="1244520" imgH="406080" progId="Equation.DSMT4">
                  <p:embed/>
                </p:oleObj>
              </mc:Choice>
              <mc:Fallback>
                <p:oleObj name="Equation" r:id="rId7" imgW="124452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248275"/>
                        <a:ext cx="4222750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6380163" y="3227388"/>
          <a:ext cx="222408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4" name="Equation" r:id="rId9" imgW="876240" imgH="368280" progId="Equation.DSMT4">
                  <p:embed/>
                </p:oleObj>
              </mc:Choice>
              <mc:Fallback>
                <p:oleObj name="Equation" r:id="rId9" imgW="876240" imgH="368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3227388"/>
                        <a:ext cx="2224087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1423988" y="2506663"/>
          <a:ext cx="21050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5" name="Equation" r:id="rId11" imgW="482400" imgH="190440" progId="Equation.DSMT4">
                  <p:embed/>
                </p:oleObj>
              </mc:Choice>
              <mc:Fallback>
                <p:oleObj name="Equation" r:id="rId11" imgW="48240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506663"/>
                        <a:ext cx="21050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3300"/>
                                </a:gs>
                                <a:gs pos="100000">
                                  <a:srgbClr val="FF3300">
                                    <a:gamma/>
                                    <a:shade val="4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657600" y="2460625"/>
            <a:ext cx="766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ym typeface="Symbol" pitchFamily="18" charset="2"/>
              </a:rPr>
              <a:t></a:t>
            </a:r>
            <a:endParaRPr lang="en-GB"/>
          </a:p>
        </p:txBody>
      </p:sp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395288" y="908050"/>
          <a:ext cx="2592387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6" name="Equation" r:id="rId13" imgW="711000" imgH="368280" progId="Equation.DSMT4">
                  <p:embed/>
                </p:oleObj>
              </mc:Choice>
              <mc:Fallback>
                <p:oleObj name="Equation" r:id="rId13" imgW="711000" imgH="368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08050"/>
                        <a:ext cx="2592387" cy="1331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6564" grpId="0" animBg="1"/>
      <p:bldP spid="66565" grpId="0" animBg="1"/>
      <p:bldP spid="665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ara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11150"/>
            <a:ext cx="9372600" cy="71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http://www.way2science.com/wp-content/uploads/2012/03/farady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924845" cy="35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dirty="0" smtClean="0"/>
              <a:t>jev elektromagnetické indukce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61143"/>
            <a:ext cx="3520694" cy="25391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08720"/>
            <a:ext cx="3555628" cy="309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68634" y="4293096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Michael Faraday: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68633" y="4810621"/>
            <a:ext cx="82798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Elektromotorické napětí (</a:t>
            </a:r>
            <a:r>
              <a:rPr lang="cs-CZ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emn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se ve smyčce indukuje 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při </a:t>
            </a:r>
            <a:r>
              <a:rPr lang="cs-CZ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změně počtu indukčních čar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které procházejí smyčkou.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5410200" cy="1008112"/>
          </a:xfrm>
        </p:spPr>
        <p:txBody>
          <a:bodyPr/>
          <a:lstStyle/>
          <a:p>
            <a:pPr algn="l"/>
            <a:r>
              <a:rPr lang="cs-CZ" dirty="0" smtClean="0"/>
              <a:t>formulace M. Faradaye</a:t>
            </a:r>
            <a:endParaRPr lang="en-GB" dirty="0"/>
          </a:p>
        </p:txBody>
      </p:sp>
      <p:pic>
        <p:nvPicPr>
          <p:cNvPr id="94210" name="Picture 2" descr="http://t3.gstatic.com/images?q=tbn:ANd9GcSsc2sf4h7vpqrYkVi-OQiotw6EKtuJW9pXnq10wReLLos6ZRq_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5745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8" y="1268760"/>
            <a:ext cx="2763862" cy="240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4788024" y="4744194"/>
            <a:ext cx="936104" cy="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Faradayův</a:t>
            </a:r>
            <a:r>
              <a:rPr lang="en-GB" dirty="0"/>
              <a:t> </a:t>
            </a:r>
            <a:r>
              <a:rPr lang="en-GB" dirty="0" err="1" smtClean="0"/>
              <a:t>zákon</a:t>
            </a:r>
            <a:r>
              <a:rPr lang="en-GB" dirty="0" smtClean="0"/>
              <a:t> </a:t>
            </a:r>
            <a:r>
              <a:rPr lang="en-GB" dirty="0" err="1" smtClean="0"/>
              <a:t>elektromagnetické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indukce</a:t>
            </a:r>
            <a:endParaRPr lang="en-GB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696280" y="1856576"/>
            <a:ext cx="499922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velikost </a:t>
            </a:r>
            <a:r>
              <a:rPr lang="cs-CZ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emn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ve vodivé smyčce je rovna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rychlosti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změny magnetického indukčního toku procházejícího touto smyčkou.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724128" y="4184610"/>
                <a:ext cx="2622962" cy="1222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28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cs-CZ" sz="28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cs-CZ" sz="280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cs-CZ" sz="28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8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184610"/>
                <a:ext cx="2622962" cy="12225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1854333" y="4399877"/>
                <a:ext cx="2717667" cy="126137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4000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40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4000" b="0" i="0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sz="4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4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cs-CZ" sz="40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cs-CZ" sz="4000" b="0" i="0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4000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33" y="4399877"/>
                <a:ext cx="2717667" cy="12613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" grpId="0"/>
      <p:bldP spid="3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905000"/>
            <a:ext cx="75057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33400" y="2362200"/>
            <a:ext cx="1066800" cy="381000"/>
          </a:xfrm>
          <a:prstGeom prst="homePlate">
            <a:avLst>
              <a:gd name="adj" fmla="val 6734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33400" y="2819400"/>
            <a:ext cx="1066800" cy="381000"/>
          </a:xfrm>
          <a:prstGeom prst="homePlate">
            <a:avLst>
              <a:gd name="adj" fmla="val 6734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33400" y="3962400"/>
            <a:ext cx="1066800" cy="381000"/>
          </a:xfrm>
          <a:prstGeom prst="homePlate">
            <a:avLst>
              <a:gd name="adj" fmla="val 6734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524000" y="5562600"/>
            <a:ext cx="4087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>
                <a:solidFill>
                  <a:schemeClr val="hlink"/>
                </a:solidFill>
                <a:latin typeface="Times New Roman" pitchFamily="18" charset="0"/>
              </a:rPr>
              <a:t>nebo tak, tak i tak </a:t>
            </a:r>
            <a:r>
              <a:rPr lang="cs-CZ" sz="2800" u="sng">
                <a:solidFill>
                  <a:schemeClr val="hlink"/>
                </a:solidFill>
                <a:latin typeface="Times New Roman" pitchFamily="18" charset="0"/>
              </a:rPr>
              <a:t>současně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064664" y="898674"/>
                <a:ext cx="3014671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cs-CZ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cs-CZ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64" y="898674"/>
                <a:ext cx="3014671" cy="13781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27584" y="5766355"/>
            <a:ext cx="2127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Emil Lenz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1804 - 1865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1137" name="Picture 1" descr="lenz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2127250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8112"/>
          </a:xfrm>
        </p:spPr>
        <p:txBody>
          <a:bodyPr/>
          <a:lstStyle/>
          <a:p>
            <a:pPr algn="l"/>
            <a:r>
              <a:rPr lang="cs-CZ" dirty="0" err="1" smtClean="0"/>
              <a:t>Lenzův</a:t>
            </a:r>
            <a:r>
              <a:rPr lang="cs-CZ" dirty="0" smtClean="0"/>
              <a:t> zákon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05409" y="980728"/>
                <a:ext cx="2500748" cy="1144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3600" i="1" ker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sz="3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36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sz="3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cs-CZ" sz="3600" i="1" ker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cs-CZ" sz="3600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3600" i="1" ker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09" y="980728"/>
                <a:ext cx="2500748" cy="11444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7"/>
          <p:cNvSpPr>
            <a:spLocks noChangeShapeType="1"/>
          </p:cNvSpPr>
          <p:nvPr/>
        </p:nvSpPr>
        <p:spPr bwMode="auto">
          <a:xfrm flipH="1" flipV="1">
            <a:off x="1835696" y="1844824"/>
            <a:ext cx="0" cy="792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347864" y="908720"/>
            <a:ext cx="550328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indukovaný proud (</a:t>
            </a:r>
            <a:r>
              <a:rPr lang="cs-CZ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má takový směr, že magnetické pole (</a:t>
            </a:r>
            <a:r>
              <a:rPr lang="cs-CZ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</a:t>
            </a:r>
            <a:r>
              <a:rPr lang="cs-CZ" sz="28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tímto proudem vzbuzené působí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proti změně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magnetického pole </a:t>
            </a:r>
            <a:r>
              <a:rPr lang="cs-C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(</a:t>
            </a:r>
            <a:r>
              <a:rPr lang="cs-CZ" sz="28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B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)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která proud indukovala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" name="Picture 20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81" y="3573016"/>
            <a:ext cx="2824128" cy="27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5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33" y="3573016"/>
            <a:ext cx="2660007" cy="26754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utoUpdateAnimBg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2363"/>
            <a:ext cx="7848600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5"/>
            <a:ext cx="8229600" cy="1008113"/>
          </a:xfrm>
        </p:spPr>
        <p:txBody>
          <a:bodyPr/>
          <a:lstStyle/>
          <a:p>
            <a:pPr algn="l"/>
            <a:r>
              <a:rPr lang="cs-CZ" dirty="0" err="1"/>
              <a:t>Lenzův</a:t>
            </a:r>
            <a:r>
              <a:rPr lang="cs-CZ" dirty="0"/>
              <a:t> zákon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CH1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</TotalTime>
  <Words>1159</Words>
  <Application>Microsoft Office PowerPoint</Application>
  <PresentationFormat>Předvádění na obrazovce (4:3)</PresentationFormat>
  <Paragraphs>132</Paragraphs>
  <Slides>29</Slides>
  <Notes>0</Notes>
  <HiddenSlides>6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RCH1</vt:lpstr>
      <vt:lpstr>Rovnice</vt:lpstr>
      <vt:lpstr>Equation</vt:lpstr>
      <vt:lpstr>Prezentace aplikace PowerPoint</vt:lpstr>
      <vt:lpstr>statická a dynamická pole</vt:lpstr>
      <vt:lpstr>Prezentace aplikace PowerPoint</vt:lpstr>
      <vt:lpstr>jev elektromagnetické indukce</vt:lpstr>
      <vt:lpstr>formulace M. Faradaye</vt:lpstr>
      <vt:lpstr>Faradayův zákon elektromagnetické indukce</vt:lpstr>
      <vt:lpstr>Prezentace aplikace PowerPoint</vt:lpstr>
      <vt:lpstr>Lenzův zákon</vt:lpstr>
      <vt:lpstr>Lenzův zákon</vt:lpstr>
      <vt:lpstr>aplikace: elektrická kytara</vt:lpstr>
      <vt:lpstr>aplikace: výroba elektřiny</vt:lpstr>
      <vt:lpstr>indukce a přenosy energie</vt:lpstr>
      <vt:lpstr>Prezentace aplikace PowerPoint</vt:lpstr>
      <vt:lpstr>vířivé proudy</vt:lpstr>
      <vt:lpstr>vířivé proudy: aplikace</vt:lpstr>
      <vt:lpstr>indukované elektrické pole</vt:lpstr>
      <vt:lpstr>orientace křivky a plochy</vt:lpstr>
      <vt:lpstr>betatron</vt:lpstr>
      <vt:lpstr>betatron</vt:lpstr>
      <vt:lpstr>indukce vně magnetického pole</vt:lpstr>
      <vt:lpstr>Prezentace aplikace PowerPoint</vt:lpstr>
      <vt:lpstr>Ampérův-Maxwellův zákon</vt:lpstr>
      <vt:lpstr>Prezentace aplikace PowerPoint</vt:lpstr>
      <vt:lpstr>Prezentace aplikace PowerPoint</vt:lpstr>
      <vt:lpstr>Prezentace aplikace PowerPoint</vt:lpstr>
      <vt:lpstr>Maxwellovy rovnice</vt:lpstr>
      <vt:lpstr>kvazistacionární aproximace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Radim Chmelik</dc:creator>
  <cp:lastModifiedBy>Radim Chmelik</cp:lastModifiedBy>
  <cp:revision>121</cp:revision>
  <dcterms:created xsi:type="dcterms:W3CDTF">1601-01-01T00:00:00Z</dcterms:created>
  <dcterms:modified xsi:type="dcterms:W3CDTF">2012-04-29T14:52:22Z</dcterms:modified>
</cp:coreProperties>
</file>