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sldIdLst>
    <p:sldId id="258" r:id="rId2"/>
    <p:sldId id="259" r:id="rId3"/>
    <p:sldId id="270" r:id="rId4"/>
    <p:sldId id="260" r:id="rId5"/>
    <p:sldId id="261" r:id="rId6"/>
    <p:sldId id="262" r:id="rId7"/>
    <p:sldId id="263" r:id="rId8"/>
    <p:sldId id="271" r:id="rId9"/>
    <p:sldId id="287" r:id="rId10"/>
    <p:sldId id="265" r:id="rId11"/>
    <p:sldId id="264" r:id="rId12"/>
    <p:sldId id="288" r:id="rId13"/>
    <p:sldId id="266" r:id="rId14"/>
    <p:sldId id="267" r:id="rId15"/>
    <p:sldId id="274" r:id="rId16"/>
    <p:sldId id="273" r:id="rId17"/>
    <p:sldId id="275" r:id="rId18"/>
    <p:sldId id="276" r:id="rId19"/>
    <p:sldId id="269" r:id="rId20"/>
    <p:sldId id="268" r:id="rId21"/>
    <p:sldId id="278" r:id="rId22"/>
    <p:sldId id="285" r:id="rId23"/>
    <p:sldId id="279" r:id="rId24"/>
    <p:sldId id="281" r:id="rId25"/>
    <p:sldId id="282" r:id="rId26"/>
    <p:sldId id="280" r:id="rId27"/>
    <p:sldId id="283" r:id="rId28"/>
    <p:sldId id="292" r:id="rId29"/>
    <p:sldId id="277" r:id="rId30"/>
    <p:sldId id="286" r:id="rId31"/>
    <p:sldId id="289" r:id="rId32"/>
    <p:sldId id="290" r:id="rId33"/>
    <p:sldId id="291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</p:sldIdLst>
  <p:sldSz cx="9144000" cy="6858000" type="screen4x3"/>
  <p:notesSz cx="6858000" cy="9144000"/>
  <p:embeddedFontLst>
    <p:embeddedFont>
      <p:font typeface="Cambria Math" pitchFamily="18" charset="0"/>
      <p:regular r:id="rId44"/>
    </p:embeddedFont>
    <p:embeddedFont>
      <p:font typeface="Tempus Sans ITC" pitchFamily="82" charset="0"/>
      <p:regular r:id="rId45"/>
    </p:embeddedFont>
    <p:embeddedFont>
      <p:font typeface="Comic Sans MS" pitchFamily="66" charset="0"/>
      <p:regular r:id="rId46"/>
      <p:bold r:id="rId47"/>
    </p:embeddedFont>
  </p:embeddedFont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3399"/>
    <a:srgbClr val="99FF33"/>
    <a:srgbClr val="009900"/>
    <a:srgbClr val="00FF00"/>
    <a:srgbClr val="FFCC99"/>
    <a:srgbClr val="FFFF99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6" autoAdjust="0"/>
    <p:restoredTop sz="94660"/>
  </p:normalViewPr>
  <p:slideViewPr>
    <p:cSldViewPr showGuides="1">
      <p:cViewPr varScale="1">
        <p:scale>
          <a:sx n="51" d="100"/>
          <a:sy n="51" d="100"/>
        </p:scale>
        <p:origin x="-546" y="-84"/>
      </p:cViewPr>
      <p:guideLst>
        <p:guide orient="horz" pos="38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13" Type="http://schemas.openxmlformats.org/officeDocument/2006/relationships/image" Target="../media/image97.emf"/><Relationship Id="rId3" Type="http://schemas.openxmlformats.org/officeDocument/2006/relationships/image" Target="../media/image87.emf"/><Relationship Id="rId7" Type="http://schemas.openxmlformats.org/officeDocument/2006/relationships/image" Target="../media/image91.emf"/><Relationship Id="rId12" Type="http://schemas.openxmlformats.org/officeDocument/2006/relationships/image" Target="../media/image96.emf"/><Relationship Id="rId2" Type="http://schemas.openxmlformats.org/officeDocument/2006/relationships/image" Target="../media/image86.emf"/><Relationship Id="rId1" Type="http://schemas.openxmlformats.org/officeDocument/2006/relationships/image" Target="../media/image85.emf"/><Relationship Id="rId6" Type="http://schemas.openxmlformats.org/officeDocument/2006/relationships/image" Target="../media/image90.emf"/><Relationship Id="rId11" Type="http://schemas.openxmlformats.org/officeDocument/2006/relationships/image" Target="../media/image95.emf"/><Relationship Id="rId5" Type="http://schemas.openxmlformats.org/officeDocument/2006/relationships/image" Target="../media/image89.emf"/><Relationship Id="rId10" Type="http://schemas.openxmlformats.org/officeDocument/2006/relationships/image" Target="../media/image94.emf"/><Relationship Id="rId4" Type="http://schemas.openxmlformats.org/officeDocument/2006/relationships/image" Target="../media/image88.emf"/><Relationship Id="rId9" Type="http://schemas.openxmlformats.org/officeDocument/2006/relationships/image" Target="../media/image93.emf"/><Relationship Id="rId14" Type="http://schemas.openxmlformats.org/officeDocument/2006/relationships/image" Target="../media/image9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image" Target="../media/image100.emf"/><Relationship Id="rId4" Type="http://schemas.openxmlformats.org/officeDocument/2006/relationships/image" Target="../media/image103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3.emf"/><Relationship Id="rId1" Type="http://schemas.openxmlformats.org/officeDocument/2006/relationships/image" Target="../media/image11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image" Target="../media/image116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image" Target="../media/image118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image" Target="../media/image12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4" Type="http://schemas.openxmlformats.org/officeDocument/2006/relationships/image" Target="../media/image4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7" Type="http://schemas.openxmlformats.org/officeDocument/2006/relationships/image" Target="../media/image72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image" Target="../media/image75.emf"/><Relationship Id="rId7" Type="http://schemas.openxmlformats.org/officeDocument/2006/relationships/image" Target="../media/image79.emf"/><Relationship Id="rId2" Type="http://schemas.openxmlformats.org/officeDocument/2006/relationships/image" Target="../media/image74.emf"/><Relationship Id="rId1" Type="http://schemas.openxmlformats.org/officeDocument/2006/relationships/image" Target="../media/image73.emf"/><Relationship Id="rId6" Type="http://schemas.openxmlformats.org/officeDocument/2006/relationships/image" Target="../media/image78.emf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512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9CF4AE-DD0B-4031-99AF-37185E0E19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71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B6B66-50FE-48B5-8C65-42B7810D9A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12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96734-6573-4DED-A524-658B89CDA7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3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11CC4-5F7D-4C7A-BD2B-E26A2ECE9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609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E1EF5-7418-4B6F-9AD8-FDB009FC4A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75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5FE0A-005F-4A53-AE9C-E34C8F453E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54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D20A9-2A8B-4542-A5D3-E069234285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624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36F42-316E-410A-B8DA-9FD0BFCFC8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68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1234E-2110-4A75-A327-817844660A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328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619F5-3F78-4770-AE70-D0F927E61B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913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D39BB-6073-4F17-9F94-0C384072B8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107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4099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0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646BA0F-CE55-4AD9-AEEC-3817A11B59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639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50.png"/><Relationship Id="rId3" Type="http://schemas.openxmlformats.org/officeDocument/2006/relationships/image" Target="../media/image43.png"/><Relationship Id="rId7" Type="http://schemas.openxmlformats.org/officeDocument/2006/relationships/image" Target="../media/image39.emf"/><Relationship Id="rId12" Type="http://schemas.openxmlformats.org/officeDocument/2006/relationships/image" Target="../media/image40.emf"/><Relationship Id="rId17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45.png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47.png"/><Relationship Id="rId14" Type="http://schemas.openxmlformats.org/officeDocument/2006/relationships/image" Target="../media/image4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oleObject" Target="../embeddings/oleObject19.bin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9.png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0" Type="http://schemas.openxmlformats.org/officeDocument/2006/relationships/image" Target="../media/image55.png"/><Relationship Id="rId4" Type="http://schemas.openxmlformats.org/officeDocument/2006/relationships/image" Target="../media/image51.wmf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43.png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png"/><Relationship Id="rId5" Type="http://schemas.openxmlformats.org/officeDocument/2006/relationships/image" Target="../media/image46.png"/><Relationship Id="rId4" Type="http://schemas.openxmlformats.org/officeDocument/2006/relationships/image" Target="../media/image44.png"/><Relationship Id="rId9" Type="http://schemas.openxmlformats.org/officeDocument/2006/relationships/image" Target="../media/image5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70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2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67.e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69.emf"/><Relationship Id="rId4" Type="http://schemas.openxmlformats.org/officeDocument/2006/relationships/image" Target="../media/image66.e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7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79.emf"/><Relationship Id="rId3" Type="http://schemas.openxmlformats.org/officeDocument/2006/relationships/image" Target="../media/image35.jpeg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76.emf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8.emf"/><Relationship Id="rId20" Type="http://schemas.openxmlformats.org/officeDocument/2006/relationships/image" Target="../media/image80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73.e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75.emf"/><Relationship Id="rId19" Type="http://schemas.openxmlformats.org/officeDocument/2006/relationships/oleObject" Target="../embeddings/oleObject35.bin"/><Relationship Id="rId4" Type="http://schemas.openxmlformats.org/officeDocument/2006/relationships/image" Target="../media/image36.jpeg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77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image" Target="../media/image83.png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1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89.emf"/><Relationship Id="rId18" Type="http://schemas.openxmlformats.org/officeDocument/2006/relationships/oleObject" Target="../embeddings/oleObject45.bin"/><Relationship Id="rId26" Type="http://schemas.openxmlformats.org/officeDocument/2006/relationships/oleObject" Target="../embeddings/oleObject49.bin"/><Relationship Id="rId3" Type="http://schemas.openxmlformats.org/officeDocument/2006/relationships/image" Target="../media/image99.jpeg"/><Relationship Id="rId21" Type="http://schemas.openxmlformats.org/officeDocument/2006/relationships/image" Target="../media/image93.emf"/><Relationship Id="rId7" Type="http://schemas.openxmlformats.org/officeDocument/2006/relationships/image" Target="../media/image86.emf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91.emf"/><Relationship Id="rId25" Type="http://schemas.openxmlformats.org/officeDocument/2006/relationships/image" Target="../media/image95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4.bin"/><Relationship Id="rId20" Type="http://schemas.openxmlformats.org/officeDocument/2006/relationships/oleObject" Target="../embeddings/oleObject46.bin"/><Relationship Id="rId29" Type="http://schemas.openxmlformats.org/officeDocument/2006/relationships/image" Target="../media/image97.e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88.emf"/><Relationship Id="rId24" Type="http://schemas.openxmlformats.org/officeDocument/2006/relationships/oleObject" Target="../embeddings/oleObject48.bin"/><Relationship Id="rId5" Type="http://schemas.openxmlformats.org/officeDocument/2006/relationships/image" Target="../media/image85.emf"/><Relationship Id="rId15" Type="http://schemas.openxmlformats.org/officeDocument/2006/relationships/image" Target="../media/image90.emf"/><Relationship Id="rId23" Type="http://schemas.openxmlformats.org/officeDocument/2006/relationships/image" Target="../media/image94.emf"/><Relationship Id="rId28" Type="http://schemas.openxmlformats.org/officeDocument/2006/relationships/oleObject" Target="../embeddings/oleObject50.bin"/><Relationship Id="rId10" Type="http://schemas.openxmlformats.org/officeDocument/2006/relationships/oleObject" Target="../embeddings/oleObject41.bin"/><Relationship Id="rId19" Type="http://schemas.openxmlformats.org/officeDocument/2006/relationships/image" Target="../media/image92.emf"/><Relationship Id="rId31" Type="http://schemas.openxmlformats.org/officeDocument/2006/relationships/image" Target="../media/image98.e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87.emf"/><Relationship Id="rId14" Type="http://schemas.openxmlformats.org/officeDocument/2006/relationships/oleObject" Target="../embeddings/oleObject43.bin"/><Relationship Id="rId22" Type="http://schemas.openxmlformats.org/officeDocument/2006/relationships/oleObject" Target="../embeddings/oleObject47.bin"/><Relationship Id="rId27" Type="http://schemas.openxmlformats.org/officeDocument/2006/relationships/image" Target="../media/image96.emf"/><Relationship Id="rId30" Type="http://schemas.openxmlformats.org/officeDocument/2006/relationships/oleObject" Target="../embeddings/oleObject5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103.emf"/><Relationship Id="rId3" Type="http://schemas.openxmlformats.org/officeDocument/2006/relationships/image" Target="../media/image84.png"/><Relationship Id="rId7" Type="http://schemas.openxmlformats.org/officeDocument/2006/relationships/image" Target="../media/image100.emf"/><Relationship Id="rId12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102.emf"/><Relationship Id="rId5" Type="http://schemas.openxmlformats.org/officeDocument/2006/relationships/image" Target="../media/image105.png"/><Relationship Id="rId10" Type="http://schemas.openxmlformats.org/officeDocument/2006/relationships/oleObject" Target="../embeddings/oleObject54.bin"/><Relationship Id="rId4" Type="http://schemas.openxmlformats.org/officeDocument/2006/relationships/image" Target="../media/image104.png"/><Relationship Id="rId9" Type="http://schemas.openxmlformats.org/officeDocument/2006/relationships/image" Target="../media/image10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2.emf"/><Relationship Id="rId9" Type="http://schemas.openxmlformats.org/officeDocument/2006/relationships/image" Target="../media/image4.emf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image" Target="../media/image115.png"/><Relationship Id="rId7" Type="http://schemas.openxmlformats.org/officeDocument/2006/relationships/image" Target="../media/image11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112.em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11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7" Type="http://schemas.openxmlformats.org/officeDocument/2006/relationships/image" Target="../media/image11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115.png"/><Relationship Id="rId4" Type="http://schemas.openxmlformats.org/officeDocument/2006/relationships/image" Target="../media/image116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84.png"/><Relationship Id="rId7" Type="http://schemas.openxmlformats.org/officeDocument/2006/relationships/image" Target="../media/image11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118.emf"/><Relationship Id="rId4" Type="http://schemas.openxmlformats.org/officeDocument/2006/relationships/oleObject" Target="../embeddings/oleObject61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emf"/><Relationship Id="rId3" Type="http://schemas.openxmlformats.org/officeDocument/2006/relationships/image" Target="../media/image123.jpeg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21.e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8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4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10" Type="http://schemas.openxmlformats.org/officeDocument/2006/relationships/image" Target="../media/image154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png"/><Relationship Id="rId5" Type="http://schemas.openxmlformats.org/officeDocument/2006/relationships/image" Target="../media/image152.png"/><Relationship Id="rId4" Type="http://schemas.openxmlformats.org/officeDocument/2006/relationships/image" Target="../media/image14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158.png"/><Relationship Id="rId7" Type="http://schemas.openxmlformats.org/officeDocument/2006/relationships/image" Target="../media/image162.png"/><Relationship Id="rId12" Type="http://schemas.openxmlformats.org/officeDocument/2006/relationships/image" Target="../media/image167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.png"/><Relationship Id="rId11" Type="http://schemas.openxmlformats.org/officeDocument/2006/relationships/image" Target="../media/image166.png"/><Relationship Id="rId5" Type="http://schemas.openxmlformats.org/officeDocument/2006/relationships/image" Target="../media/image160.png"/><Relationship Id="rId10" Type="http://schemas.openxmlformats.org/officeDocument/2006/relationships/image" Target="../media/image165.png"/><Relationship Id="rId4" Type="http://schemas.openxmlformats.org/officeDocument/2006/relationships/image" Target="../media/image159.png"/><Relationship Id="rId9" Type="http://schemas.openxmlformats.org/officeDocument/2006/relationships/image" Target="../media/image16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4" Type="http://schemas.openxmlformats.org/officeDocument/2006/relationships/image" Target="../media/image13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74.png"/><Relationship Id="rId7" Type="http://schemas.openxmlformats.org/officeDocument/2006/relationships/image" Target="../media/image178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5.png"/><Relationship Id="rId9" Type="http://schemas.openxmlformats.org/officeDocument/2006/relationships/image" Target="../media/image1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7" Type="http://schemas.openxmlformats.org/officeDocument/2006/relationships/image" Target="../media/image190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9.png"/><Relationship Id="rId5" Type="http://schemas.openxmlformats.org/officeDocument/2006/relationships/image" Target="../media/image188.png"/><Relationship Id="rId4" Type="http://schemas.openxmlformats.org/officeDocument/2006/relationships/image" Target="../media/image18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3" Type="http://schemas.openxmlformats.org/officeDocument/2006/relationships/image" Target="../media/image192.png"/><Relationship Id="rId7" Type="http://schemas.openxmlformats.org/officeDocument/2006/relationships/image" Target="../media/image196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4" Type="http://schemas.openxmlformats.org/officeDocument/2006/relationships/image" Target="../media/image193.png"/><Relationship Id="rId9" Type="http://schemas.openxmlformats.org/officeDocument/2006/relationships/image" Target="../media/image17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24.jpeg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2.emf"/><Relationship Id="rId4" Type="http://schemas.openxmlformats.org/officeDocument/2006/relationships/image" Target="../media/image19.e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5.jpeg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e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3.emf"/><Relationship Id="rId4" Type="http://schemas.openxmlformats.org/officeDocument/2006/relationships/image" Target="../media/image36.jpeg"/><Relationship Id="rId9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iv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334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062038" y="4495800"/>
            <a:ext cx="701833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sz="9600">
                <a:latin typeface="Comic Sans MS" pitchFamily="66" charset="0"/>
              </a:rPr>
              <a:t> </a:t>
            </a:r>
            <a:r>
              <a:rPr lang="cs-CZ" sz="9600">
                <a:solidFill>
                  <a:schemeClr val="hlink"/>
                </a:solidFill>
                <a:latin typeface="Comic Sans MS" pitchFamily="66" charset="0"/>
              </a:rPr>
              <a:t>indukčnost</a:t>
            </a:r>
            <a:endParaRPr lang="cs-CZ" sz="960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2174875" y="838200"/>
            <a:ext cx="479266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9600">
                <a:solidFill>
                  <a:schemeClr val="folHlink"/>
                </a:solidFill>
                <a:latin typeface="Comic Sans MS" pitchFamily="66" charset="0"/>
              </a:rPr>
              <a:t>Indukce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251325" y="2551113"/>
            <a:ext cx="75565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8800">
                <a:latin typeface="Comic Sans MS" pitchFamily="66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"/>
            <a:ext cx="2895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35814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43000"/>
            <a:ext cx="3124200" cy="8763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6096000" y="1066800"/>
            <a:ext cx="1066800" cy="9906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6821488" y="496888"/>
          <a:ext cx="56515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Equation" r:id="rId6" imgW="177480" imgH="190440" progId="Equation.DSMT4">
                  <p:embed/>
                </p:oleObj>
              </mc:Choice>
              <mc:Fallback>
                <p:oleObj name="Equation" r:id="rId6" imgW="177480" imgH="1904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488" y="496888"/>
                        <a:ext cx="565150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62200"/>
            <a:ext cx="25146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4400550"/>
            <a:ext cx="71247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33800"/>
            <a:ext cx="2743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22" name="Object 10"/>
          <p:cNvGraphicFramePr>
            <a:graphicFrameLocks noChangeAspect="1"/>
          </p:cNvGraphicFramePr>
          <p:nvPr/>
        </p:nvGraphicFramePr>
        <p:xfrm>
          <a:off x="1066800" y="3657600"/>
          <a:ext cx="14478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11" imgW="622030" imgH="215806" progId="Equation.DSMT4">
                  <p:embed/>
                </p:oleObj>
              </mc:Choice>
              <mc:Fallback>
                <p:oleObj name="Equation" r:id="rId11" imgW="622030" imgH="215806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57600"/>
                        <a:ext cx="1447800" cy="512763"/>
                      </a:xfrm>
                      <a:prstGeom prst="rect">
                        <a:avLst/>
                      </a:prstGeom>
                      <a:solidFill>
                        <a:srgbClr val="777777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4" name="Object 12"/>
          <p:cNvGraphicFramePr>
            <a:graphicFrameLocks noChangeAspect="1"/>
          </p:cNvGraphicFramePr>
          <p:nvPr/>
        </p:nvGraphicFramePr>
        <p:xfrm>
          <a:off x="6858000" y="3484563"/>
          <a:ext cx="1595438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13" imgW="685800" imgH="393480" progId="Equation.DSMT4">
                  <p:embed/>
                </p:oleObj>
              </mc:Choice>
              <mc:Fallback>
                <p:oleObj name="Equation" r:id="rId13" imgW="685800" imgH="393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484563"/>
                        <a:ext cx="1595438" cy="935037"/>
                      </a:xfrm>
                      <a:prstGeom prst="rect">
                        <a:avLst/>
                      </a:prstGeom>
                      <a:solidFill>
                        <a:srgbClr val="777777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5" name="Object 13"/>
          <p:cNvGraphicFramePr>
            <a:graphicFrameLocks noChangeAspect="1"/>
          </p:cNvGraphicFramePr>
          <p:nvPr/>
        </p:nvGraphicFramePr>
        <p:xfrm>
          <a:off x="5791200" y="3429000"/>
          <a:ext cx="6096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15" imgW="304560" imgH="215640" progId="Equation.DSMT4">
                  <p:embed/>
                </p:oleObj>
              </mc:Choice>
              <mc:Fallback>
                <p:oleObj name="Equation" r:id="rId15" imgW="304560" imgH="2156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429000"/>
                        <a:ext cx="609600" cy="439738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5562600" y="3810000"/>
            <a:ext cx="304800" cy="228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62200"/>
            <a:ext cx="2514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62200"/>
            <a:ext cx="25146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3789363"/>
            <a:ext cx="349408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676400" y="1447800"/>
            <a:ext cx="457200" cy="228600"/>
            <a:chOff x="1056" y="912"/>
            <a:chExt cx="288" cy="144"/>
          </a:xfrm>
        </p:grpSpPr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>
              <a:off x="1056" y="912"/>
              <a:ext cx="288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5" name="Line 19"/>
            <p:cNvSpPr>
              <a:spLocks noChangeShapeType="1"/>
            </p:cNvSpPr>
            <p:nvPr/>
          </p:nvSpPr>
          <p:spPr bwMode="auto">
            <a:xfrm flipH="1" flipV="1">
              <a:off x="1104" y="912"/>
              <a:ext cx="240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70000"/>
            </a:gs>
            <a:gs pos="100000">
              <a:srgbClr val="99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096000" y="0"/>
            <a:ext cx="1524000" cy="1066800"/>
            <a:chOff x="4704" y="336"/>
            <a:chExt cx="960" cy="672"/>
          </a:xfrm>
        </p:grpSpPr>
        <p:sp>
          <p:nvSpPr>
            <p:cNvPr id="5136" name="Oval 10"/>
            <p:cNvSpPr>
              <a:spLocks noChangeArrowheads="1"/>
            </p:cNvSpPr>
            <p:nvPr/>
          </p:nvSpPr>
          <p:spPr bwMode="auto">
            <a:xfrm>
              <a:off x="4704" y="336"/>
              <a:ext cx="960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122" name="Object 11"/>
            <p:cNvGraphicFramePr>
              <a:graphicFrameLocks noChangeAspect="1"/>
            </p:cNvGraphicFramePr>
            <p:nvPr/>
          </p:nvGraphicFramePr>
          <p:xfrm>
            <a:off x="4800" y="432"/>
            <a:ext cx="672" cy="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0" name="Equation" r:id="rId3" imgW="495085" imgH="393529" progId="Equation.DSMT4">
                    <p:embed/>
                  </p:oleObj>
                </mc:Choice>
                <mc:Fallback>
                  <p:oleObj name="Equation" r:id="rId3" imgW="495085" imgH="393529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" y="432"/>
                          <a:ext cx="672" cy="5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25" name="Group 21"/>
          <p:cNvGrpSpPr>
            <a:grpSpLocks/>
          </p:cNvGrpSpPr>
          <p:nvPr/>
        </p:nvGrpSpPr>
        <p:grpSpPr bwMode="auto">
          <a:xfrm>
            <a:off x="228600" y="152400"/>
            <a:ext cx="8496300" cy="6580188"/>
            <a:chOff x="144" y="96"/>
            <a:chExt cx="5352" cy="4145"/>
          </a:xfrm>
        </p:grpSpPr>
        <p:pic>
          <p:nvPicPr>
            <p:cNvPr id="51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576"/>
              <a:ext cx="2448" cy="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591"/>
              <a:ext cx="1680" cy="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" y="2513"/>
              <a:ext cx="4860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" y="2304"/>
              <a:ext cx="2201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3" y="2304"/>
              <a:ext cx="2023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768"/>
              <a:ext cx="1878" cy="606"/>
            </a:xfrm>
            <a:prstGeom prst="rect">
              <a:avLst/>
            </a:prstGeom>
            <a:noFill/>
            <a:ln w="28575">
              <a:solidFill>
                <a:srgbClr val="CC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2" name="Line 12"/>
            <p:cNvSpPr>
              <a:spLocks noChangeShapeType="1"/>
            </p:cNvSpPr>
            <p:nvPr/>
          </p:nvSpPr>
          <p:spPr bwMode="auto">
            <a:xfrm flipH="1">
              <a:off x="3792" y="576"/>
              <a:ext cx="288" cy="33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5133" name="Picture 1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"/>
              <a:ext cx="1776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4" name="Oval 19"/>
            <p:cNvSpPr>
              <a:spLocks noChangeArrowheads="1"/>
            </p:cNvSpPr>
            <p:nvPr/>
          </p:nvSpPr>
          <p:spPr bwMode="auto">
            <a:xfrm>
              <a:off x="1968" y="2304"/>
              <a:ext cx="336" cy="240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Text Box 20"/>
            <p:cNvSpPr txBox="1">
              <a:spLocks noChangeArrowheads="1"/>
            </p:cNvSpPr>
            <p:nvPr/>
          </p:nvSpPr>
          <p:spPr bwMode="auto">
            <a:xfrm>
              <a:off x="2208" y="1996"/>
              <a:ext cx="358" cy="40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3600">
                  <a:solidFill>
                    <a:srgbClr val="FFFF00"/>
                  </a:solidFill>
                  <a:latin typeface="Comic Sans MS" pitchFamily="66" charset="0"/>
                  <a:sym typeface="Symbol" pitchFamily="18" charset="2"/>
                </a:rPr>
                <a:t></a:t>
              </a:r>
              <a:r>
                <a:rPr lang="cs-CZ" sz="3600" baseline="-25000">
                  <a:solidFill>
                    <a:srgbClr val="FFFF00"/>
                  </a:solidFill>
                  <a:latin typeface="Comic Sans MS" pitchFamily="66" charset="0"/>
                  <a:sym typeface="Symbol" pitchFamily="18" charset="2"/>
                </a:rPr>
                <a:t>C</a:t>
              </a:r>
              <a:endParaRPr lang="cs-CZ" sz="360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"/>
            <a:ext cx="2895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0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35814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41"/>
          <p:cNvGrpSpPr>
            <a:grpSpLocks/>
          </p:cNvGrpSpPr>
          <p:nvPr/>
        </p:nvGrpSpPr>
        <p:grpSpPr bwMode="auto">
          <a:xfrm flipV="1">
            <a:off x="1676400" y="1490663"/>
            <a:ext cx="457200" cy="228600"/>
            <a:chOff x="1056" y="912"/>
            <a:chExt cx="288" cy="144"/>
          </a:xfrm>
        </p:grpSpPr>
        <p:sp>
          <p:nvSpPr>
            <p:cNvPr id="6161" name="Rectangle 1042"/>
            <p:cNvSpPr>
              <a:spLocks noChangeArrowheads="1"/>
            </p:cNvSpPr>
            <p:nvPr/>
          </p:nvSpPr>
          <p:spPr bwMode="auto">
            <a:xfrm>
              <a:off x="1056" y="912"/>
              <a:ext cx="288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Line 1043"/>
            <p:cNvSpPr>
              <a:spLocks noChangeShapeType="1"/>
            </p:cNvSpPr>
            <p:nvPr/>
          </p:nvSpPr>
          <p:spPr bwMode="auto">
            <a:xfrm flipH="1" flipV="1">
              <a:off x="1104" y="912"/>
              <a:ext cx="240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GB"/>
            </a:p>
          </p:txBody>
        </p:sp>
      </p:grpSp>
      <p:grpSp>
        <p:nvGrpSpPr>
          <p:cNvPr id="3" name="Group 1049"/>
          <p:cNvGrpSpPr>
            <a:grpSpLocks/>
          </p:cNvGrpSpPr>
          <p:nvPr/>
        </p:nvGrpSpPr>
        <p:grpSpPr bwMode="auto">
          <a:xfrm>
            <a:off x="5029200" y="2362200"/>
            <a:ext cx="2514600" cy="890588"/>
            <a:chOff x="3312" y="1488"/>
            <a:chExt cx="1584" cy="561"/>
          </a:xfrm>
        </p:grpSpPr>
        <p:grpSp>
          <p:nvGrpSpPr>
            <p:cNvPr id="6157" name="Group 1047"/>
            <p:cNvGrpSpPr>
              <a:grpSpLocks/>
            </p:cNvGrpSpPr>
            <p:nvPr/>
          </p:nvGrpSpPr>
          <p:grpSpPr bwMode="auto">
            <a:xfrm>
              <a:off x="3312" y="1488"/>
              <a:ext cx="1584" cy="561"/>
              <a:chOff x="3312" y="1488"/>
              <a:chExt cx="1584" cy="561"/>
            </a:xfrm>
          </p:grpSpPr>
          <p:pic>
            <p:nvPicPr>
              <p:cNvPr id="6159" name="Picture 103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1488"/>
                <a:ext cx="1584" cy="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60" name="Rectangle 1046"/>
              <p:cNvSpPr>
                <a:spLocks noChangeArrowheads="1"/>
              </p:cNvSpPr>
              <p:nvPr/>
            </p:nvSpPr>
            <p:spPr bwMode="auto">
              <a:xfrm>
                <a:off x="4608" y="1632"/>
                <a:ext cx="240" cy="28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8" name="Text Box 1048"/>
            <p:cNvSpPr txBox="1">
              <a:spLocks noChangeArrowheads="1"/>
            </p:cNvSpPr>
            <p:nvPr/>
          </p:nvSpPr>
          <p:spPr bwMode="auto">
            <a:xfrm>
              <a:off x="4608" y="1584"/>
              <a:ext cx="24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200">
                  <a:solidFill>
                    <a:schemeClr val="bg2"/>
                  </a:solidFill>
                </a:rPr>
                <a:t>0</a:t>
              </a:r>
            </a:p>
          </p:txBody>
        </p:sp>
      </p:grpSp>
      <p:sp>
        <p:nvSpPr>
          <p:cNvPr id="36890" name="Text Box 1050"/>
          <p:cNvSpPr txBox="1">
            <a:spLocks noChangeArrowheads="1"/>
          </p:cNvSpPr>
          <p:nvPr/>
        </p:nvSpPr>
        <p:spPr bwMode="auto">
          <a:xfrm>
            <a:off x="4114800" y="3733800"/>
            <a:ext cx="990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900">
                <a:solidFill>
                  <a:schemeClr val="hlink"/>
                </a:solidFill>
                <a:latin typeface="Tempus Sans ITC" pitchFamily="82" charset="0"/>
              </a:rPr>
              <a:t>?</a:t>
            </a:r>
            <a:endParaRPr lang="en-GB">
              <a:solidFill>
                <a:schemeClr val="hlink"/>
              </a:solidFill>
            </a:endParaRPr>
          </a:p>
        </p:txBody>
      </p:sp>
      <p:grpSp>
        <p:nvGrpSpPr>
          <p:cNvPr id="5" name="Group 1054"/>
          <p:cNvGrpSpPr>
            <a:grpSpLocks/>
          </p:cNvGrpSpPr>
          <p:nvPr/>
        </p:nvGrpSpPr>
        <p:grpSpPr bwMode="auto">
          <a:xfrm>
            <a:off x="5043488" y="1133475"/>
            <a:ext cx="2500312" cy="885825"/>
            <a:chOff x="3177" y="714"/>
            <a:chExt cx="1575" cy="558"/>
          </a:xfrm>
        </p:grpSpPr>
        <p:pic>
          <p:nvPicPr>
            <p:cNvPr id="6155" name="Picture 102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87"/>
            <a:stretch>
              <a:fillRect/>
            </a:stretch>
          </p:blipFill>
          <p:spPr bwMode="auto">
            <a:xfrm>
              <a:off x="4368" y="720"/>
              <a:ext cx="384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105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024"/>
            <a:stretch>
              <a:fillRect/>
            </a:stretch>
          </p:blipFill>
          <p:spPr bwMode="auto">
            <a:xfrm>
              <a:off x="3177" y="714"/>
              <a:ext cx="1200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69" name="Oval 1029"/>
          <p:cNvSpPr>
            <a:spLocks noChangeArrowheads="1"/>
          </p:cNvSpPr>
          <p:nvPr/>
        </p:nvSpPr>
        <p:spPr bwMode="auto">
          <a:xfrm>
            <a:off x="6096000" y="1066800"/>
            <a:ext cx="1066800" cy="9906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896" name="Picture 105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1" b="6976"/>
          <a:stretch>
            <a:fillRect/>
          </a:stretch>
        </p:blipFill>
        <p:spPr bwMode="auto">
          <a:xfrm>
            <a:off x="2362200" y="3810000"/>
            <a:ext cx="41814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97" name="Object 1057"/>
          <p:cNvGraphicFramePr>
            <a:graphicFrameLocks noChangeAspect="1"/>
          </p:cNvGraphicFramePr>
          <p:nvPr/>
        </p:nvGraphicFramePr>
        <p:xfrm>
          <a:off x="6821488" y="496888"/>
          <a:ext cx="56515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8" imgW="177480" imgH="190440" progId="Equation.DSMT4">
                  <p:embed/>
                </p:oleObj>
              </mc:Choice>
              <mc:Fallback>
                <p:oleObj name="Equation" r:id="rId8" imgW="177480" imgH="190440" progId="Equation.DSMT4">
                  <p:embed/>
                  <p:pic>
                    <p:nvPicPr>
                      <p:cNvPr id="0" name="Object 10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488" y="496888"/>
                        <a:ext cx="565150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0" grpId="0" autoUpdateAnimBg="0"/>
      <p:bldP spid="368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15900"/>
            <a:ext cx="70040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219200"/>
            <a:ext cx="21336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2743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3948113"/>
            <a:ext cx="2209800" cy="633412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810000"/>
            <a:ext cx="31718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257800"/>
            <a:ext cx="31623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2155825" y="2349500"/>
            <a:ext cx="990600" cy="9906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633663" y="3343275"/>
            <a:ext cx="33337" cy="584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V="1">
            <a:off x="3884613" y="4221163"/>
            <a:ext cx="1119187" cy="3333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6516688" y="4724400"/>
            <a:ext cx="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grpSp>
        <p:nvGrpSpPr>
          <p:cNvPr id="24588" name="Group 17"/>
          <p:cNvGrpSpPr>
            <a:grpSpLocks/>
          </p:cNvGrpSpPr>
          <p:nvPr/>
        </p:nvGrpSpPr>
        <p:grpSpPr bwMode="auto">
          <a:xfrm>
            <a:off x="4572000" y="1222375"/>
            <a:ext cx="3581400" cy="2278063"/>
            <a:chOff x="2880" y="770"/>
            <a:chExt cx="2256" cy="1435"/>
          </a:xfrm>
        </p:grpSpPr>
        <p:pic>
          <p:nvPicPr>
            <p:cNvPr id="24589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770"/>
              <a:ext cx="2256" cy="1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590" name="Group 14"/>
            <p:cNvGrpSpPr>
              <a:grpSpLocks/>
            </p:cNvGrpSpPr>
            <p:nvPr/>
          </p:nvGrpSpPr>
          <p:grpSpPr bwMode="auto">
            <a:xfrm>
              <a:off x="3611" y="1042"/>
              <a:ext cx="288" cy="144"/>
              <a:chOff x="1056" y="912"/>
              <a:chExt cx="288" cy="144"/>
            </a:xfrm>
          </p:grpSpPr>
          <p:sp>
            <p:nvSpPr>
              <p:cNvPr id="24591" name="Rectangle 15"/>
              <p:cNvSpPr>
                <a:spLocks noChangeArrowheads="1"/>
              </p:cNvSpPr>
              <p:nvPr/>
            </p:nvSpPr>
            <p:spPr bwMode="auto">
              <a:xfrm>
                <a:off x="1056" y="912"/>
                <a:ext cx="288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2" name="Line 16"/>
              <p:cNvSpPr>
                <a:spLocks noChangeShapeType="1"/>
              </p:cNvSpPr>
              <p:nvPr/>
            </p:nvSpPr>
            <p:spPr bwMode="auto">
              <a:xfrm flipH="1" flipV="1">
                <a:off x="1104" y="912"/>
                <a:ext cx="240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  <p:bldP spid="14346" grpId="0" animBg="1"/>
      <p:bldP spid="14347" grpId="0" animBg="1"/>
      <p:bldP spid="143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Text Box 2"/>
          <p:cNvSpPr txBox="1">
            <a:spLocks noChangeArrowheads="1"/>
          </p:cNvSpPr>
          <p:nvPr/>
        </p:nvSpPr>
        <p:spPr bwMode="auto">
          <a:xfrm>
            <a:off x="495300" y="304800"/>
            <a:ext cx="4076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3600">
                <a:solidFill>
                  <a:srgbClr val="FFFF00"/>
                </a:solidFill>
                <a:latin typeface="Comic Sans MS" pitchFamily="66" charset="0"/>
              </a:rPr>
              <a:t>Kde je energie?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514600" y="1219200"/>
            <a:ext cx="4524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3600">
                <a:solidFill>
                  <a:srgbClr val="FF9900"/>
                </a:solidFill>
                <a:latin typeface="Comic Sans MS" pitchFamily="66" charset="0"/>
              </a:rPr>
              <a:t>V magnetickém poli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79388" y="3565525"/>
          <a:ext cx="2379662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Equation" r:id="rId3" imgW="799920" imgH="342720" progId="Equation.DSMT4">
                  <p:embed/>
                </p:oleObj>
              </mc:Choice>
              <mc:Fallback>
                <p:oleObj name="Equation" r:id="rId3" imgW="799920" imgH="342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565525"/>
                        <a:ext cx="2379662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6980238" y="3392488"/>
          <a:ext cx="2084387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Equation" r:id="rId5" imgW="850680" imgH="533160" progId="Equation.DSMT4">
                  <p:embed/>
                </p:oleObj>
              </mc:Choice>
              <mc:Fallback>
                <p:oleObj name="Equation" r:id="rId5" imgW="850680" imgH="533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0238" y="3392488"/>
                        <a:ext cx="2084387" cy="1304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4114800" y="3517900"/>
          <a:ext cx="2836863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Equation" r:id="rId7" imgW="1054080" imgH="419040" progId="Equation.DSMT4">
                  <p:embed/>
                </p:oleObj>
              </mc:Choice>
              <mc:Fallback>
                <p:oleObj name="Equation" r:id="rId7" imgW="1054080" imgH="419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517900"/>
                        <a:ext cx="2836863" cy="113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4211638" y="5133975"/>
          <a:ext cx="2284412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Equation" r:id="rId9" imgW="583920" imgH="393480" progId="Equation.DSMT4">
                  <p:embed/>
                </p:oleObj>
              </mc:Choice>
              <mc:Fallback>
                <p:oleObj name="Equation" r:id="rId9" imgW="58392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5133975"/>
                        <a:ext cx="2284412" cy="1535113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  <a:ln w="19050">
                        <a:solidFill>
                          <a:srgbClr val="FF99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524000" y="5562600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sz="3200">
                <a:solidFill>
                  <a:srgbClr val="FF9900"/>
                </a:solidFill>
                <a:latin typeface="Comic Sans MS" pitchFamily="66" charset="0"/>
              </a:rPr>
              <a:t>s hustotou</a:t>
            </a:r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7761288" y="2095500"/>
            <a:ext cx="914400" cy="685800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cs-CZ" sz="3600" i="1"/>
              <a:t>V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H="1" flipV="1">
            <a:off x="8316913" y="2781300"/>
            <a:ext cx="293687" cy="9525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2" name="Oval 12"/>
          <p:cNvSpPr>
            <a:spLocks noChangeArrowheads="1"/>
          </p:cNvSpPr>
          <p:nvPr/>
        </p:nvSpPr>
        <p:spPr bwMode="auto">
          <a:xfrm>
            <a:off x="8382000" y="3733800"/>
            <a:ext cx="533400" cy="609600"/>
          </a:xfrm>
          <a:prstGeom prst="ellips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971800" y="2719388"/>
            <a:ext cx="1828800" cy="709612"/>
            <a:chOff x="0" y="1008"/>
            <a:chExt cx="1152" cy="447"/>
          </a:xfrm>
        </p:grpSpPr>
        <p:sp>
          <p:nvSpPr>
            <p:cNvPr id="7190" name="Oval 14"/>
            <p:cNvSpPr>
              <a:spLocks noChangeArrowheads="1"/>
            </p:cNvSpPr>
            <p:nvPr/>
          </p:nvSpPr>
          <p:spPr bwMode="auto">
            <a:xfrm>
              <a:off x="0" y="1008"/>
              <a:ext cx="1152" cy="447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1" name="Text Box 15"/>
            <p:cNvSpPr txBox="1">
              <a:spLocks noChangeArrowheads="1"/>
            </p:cNvSpPr>
            <p:nvPr/>
          </p:nvSpPr>
          <p:spPr bwMode="auto">
            <a:xfrm>
              <a:off x="144" y="1056"/>
              <a:ext cx="87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cs-CZ" sz="2800">
                  <a:solidFill>
                    <a:schemeClr val="bg2"/>
                  </a:solidFill>
                </a:rPr>
                <a:t>solenoid</a:t>
              </a:r>
              <a:endParaRPr lang="cs-CZ" sz="2800"/>
            </a:p>
          </p:txBody>
        </p:sp>
      </p:grpSp>
      <p:sp>
        <p:nvSpPr>
          <p:cNvPr id="15376" name="Line 16"/>
          <p:cNvSpPr>
            <a:spLocks noChangeShapeType="1"/>
          </p:cNvSpPr>
          <p:nvPr/>
        </p:nvSpPr>
        <p:spPr bwMode="auto">
          <a:xfrm flipH="1">
            <a:off x="4038600" y="2971800"/>
            <a:ext cx="762000" cy="838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2895600" y="2895600"/>
            <a:ext cx="762000" cy="990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228850" y="2166938"/>
            <a:ext cx="914400" cy="762000"/>
            <a:chOff x="1200" y="1536"/>
            <a:chExt cx="576" cy="480"/>
          </a:xfrm>
        </p:grpSpPr>
        <p:graphicFrame>
          <p:nvGraphicFramePr>
            <p:cNvPr id="7176" name="Object 19"/>
            <p:cNvGraphicFramePr>
              <a:graphicFrameLocks noChangeAspect="1"/>
            </p:cNvGraphicFramePr>
            <p:nvPr/>
          </p:nvGraphicFramePr>
          <p:xfrm>
            <a:off x="1287" y="1612"/>
            <a:ext cx="427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7" name="Equation" r:id="rId11" imgW="203040" imgH="152280" progId="Equation.DSMT4">
                    <p:embed/>
                  </p:oleObj>
                </mc:Choice>
                <mc:Fallback>
                  <p:oleObj name="Equation" r:id="rId11" imgW="203040" imgH="15228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7" y="1612"/>
                          <a:ext cx="427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9" name="Oval 20"/>
            <p:cNvSpPr>
              <a:spLocks noChangeArrowheads="1"/>
            </p:cNvSpPr>
            <p:nvPr/>
          </p:nvSpPr>
          <p:spPr bwMode="auto">
            <a:xfrm>
              <a:off x="1200" y="1536"/>
              <a:ext cx="576" cy="480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5381" name="Object 21"/>
          <p:cNvGraphicFramePr>
            <a:graphicFrameLocks noChangeAspect="1"/>
          </p:cNvGraphicFramePr>
          <p:nvPr/>
        </p:nvGraphicFramePr>
        <p:xfrm>
          <a:off x="2590800" y="3590925"/>
          <a:ext cx="152400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Equation" r:id="rId13" imgW="609480" imgH="393480" progId="Equation.DSMT4">
                  <p:embed/>
                </p:oleObj>
              </mc:Choice>
              <mc:Fallback>
                <p:oleObj name="Equation" r:id="rId13" imgW="609480" imgH="3934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590925"/>
                        <a:ext cx="1524000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4572000" y="1981200"/>
            <a:ext cx="1066800" cy="1066800"/>
            <a:chOff x="2880" y="1248"/>
            <a:chExt cx="672" cy="672"/>
          </a:xfrm>
        </p:grpSpPr>
        <p:graphicFrame>
          <p:nvGraphicFramePr>
            <p:cNvPr id="7175" name="Object 23"/>
            <p:cNvGraphicFramePr>
              <a:graphicFrameLocks noChangeAspect="1"/>
            </p:cNvGraphicFramePr>
            <p:nvPr/>
          </p:nvGraphicFramePr>
          <p:xfrm>
            <a:off x="2968" y="1248"/>
            <a:ext cx="492" cy="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9" name="Equation" r:id="rId15" imgW="291960" imgH="380880" progId="Equation.DSMT4">
                    <p:embed/>
                  </p:oleObj>
                </mc:Choice>
                <mc:Fallback>
                  <p:oleObj name="Equation" r:id="rId15" imgW="291960" imgH="380880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8" y="1248"/>
                          <a:ext cx="492" cy="6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8" name="Oval 25"/>
            <p:cNvSpPr>
              <a:spLocks noChangeArrowheads="1"/>
            </p:cNvSpPr>
            <p:nvPr/>
          </p:nvSpPr>
          <p:spPr bwMode="auto">
            <a:xfrm>
              <a:off x="2880" y="1248"/>
              <a:ext cx="672" cy="672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  <p:bldP spid="15369" grpId="0" autoUpdateAnimBg="0"/>
      <p:bldP spid="15370" grpId="0" animBg="1" autoUpdateAnimBg="0"/>
      <p:bldP spid="15371" grpId="0" animBg="1"/>
      <p:bldP spid="15372" grpId="0" animBg="1"/>
      <p:bldP spid="15376" grpId="0" animBg="1"/>
      <p:bldP spid="153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2" name="Group 16"/>
          <p:cNvGrpSpPr>
            <a:grpSpLocks/>
          </p:cNvGrpSpPr>
          <p:nvPr/>
        </p:nvGrpSpPr>
        <p:grpSpPr bwMode="auto">
          <a:xfrm>
            <a:off x="755650" y="676275"/>
            <a:ext cx="7924800" cy="3544888"/>
            <a:chOff x="528" y="240"/>
            <a:chExt cx="4992" cy="2233"/>
          </a:xfrm>
        </p:grpSpPr>
        <p:pic>
          <p:nvPicPr>
            <p:cNvPr id="8205" name="Picture 2" descr="civk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88"/>
              <a:ext cx="2304" cy="1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06" name="Group 3"/>
            <p:cNvGrpSpPr>
              <a:grpSpLocks/>
            </p:cNvGrpSpPr>
            <p:nvPr/>
          </p:nvGrpSpPr>
          <p:grpSpPr bwMode="auto">
            <a:xfrm>
              <a:off x="528" y="240"/>
              <a:ext cx="1824" cy="1333"/>
              <a:chOff x="528" y="384"/>
              <a:chExt cx="1824" cy="1333"/>
            </a:xfrm>
          </p:grpSpPr>
          <p:pic>
            <p:nvPicPr>
              <p:cNvPr id="8209" name="Picture 4" descr="kondenzator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" y="384"/>
                <a:ext cx="1824" cy="1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10" name="Rectangle 5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288" cy="28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1" name="Rectangle 6"/>
              <p:cNvSpPr>
                <a:spLocks noChangeArrowheads="1"/>
              </p:cNvSpPr>
              <p:nvPr/>
            </p:nvSpPr>
            <p:spPr bwMode="auto">
              <a:xfrm>
                <a:off x="1968" y="576"/>
                <a:ext cx="288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8198" name="Object 7"/>
            <p:cNvGraphicFramePr>
              <a:graphicFrameLocks noChangeAspect="1"/>
            </p:cNvGraphicFramePr>
            <p:nvPr/>
          </p:nvGraphicFramePr>
          <p:xfrm>
            <a:off x="3600" y="1847"/>
            <a:ext cx="1413" cy="6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6" name="Equation" r:id="rId5" imgW="990360" imgH="444240" progId="Equation.DSMT4">
                    <p:embed/>
                  </p:oleObj>
                </mc:Choice>
                <mc:Fallback>
                  <p:oleObj name="Equation" r:id="rId5" imgW="990360" imgH="44424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0" y="1847"/>
                          <a:ext cx="1413" cy="6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9" name="Object 8"/>
            <p:cNvGraphicFramePr>
              <a:graphicFrameLocks noChangeAspect="1"/>
            </p:cNvGraphicFramePr>
            <p:nvPr/>
          </p:nvGraphicFramePr>
          <p:xfrm>
            <a:off x="960" y="1883"/>
            <a:ext cx="1034" cy="5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7" name="Equation" r:id="rId7" imgW="723600" imgH="393480" progId="Equation.DSMT4">
                    <p:embed/>
                  </p:oleObj>
                </mc:Choice>
                <mc:Fallback>
                  <p:oleObj name="Equation" r:id="rId7" imgW="723600" imgH="39348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1883"/>
                          <a:ext cx="1034" cy="5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0" name="Object 9"/>
            <p:cNvGraphicFramePr>
              <a:graphicFrameLocks noChangeAspect="1"/>
            </p:cNvGraphicFramePr>
            <p:nvPr/>
          </p:nvGraphicFramePr>
          <p:xfrm>
            <a:off x="1344" y="1856"/>
            <a:ext cx="254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8" name="Equation" r:id="rId9" imgW="177480" imgH="215640" progId="Equation.DSMT4">
                    <p:embed/>
                  </p:oleObj>
                </mc:Choice>
                <mc:Fallback>
                  <p:oleObj name="Equation" r:id="rId9" imgW="177480" imgH="21564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1856"/>
                          <a:ext cx="254" cy="3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1" name="Object 10"/>
            <p:cNvGraphicFramePr>
              <a:graphicFrameLocks noChangeAspect="1"/>
            </p:cNvGraphicFramePr>
            <p:nvPr/>
          </p:nvGraphicFramePr>
          <p:xfrm>
            <a:off x="3984" y="1904"/>
            <a:ext cx="290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9" name="Equation" r:id="rId11" imgW="203040" imgH="215640" progId="Equation.DSMT4">
                    <p:embed/>
                  </p:oleObj>
                </mc:Choice>
                <mc:Fallback>
                  <p:oleObj name="Equation" r:id="rId11" imgW="203040" imgH="21564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" y="1904"/>
                          <a:ext cx="290" cy="3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7" name="Oval 11"/>
            <p:cNvSpPr>
              <a:spLocks noChangeArrowheads="1"/>
            </p:cNvSpPr>
            <p:nvPr/>
          </p:nvSpPr>
          <p:spPr bwMode="auto">
            <a:xfrm>
              <a:off x="1344" y="1872"/>
              <a:ext cx="240" cy="28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Oval 12"/>
            <p:cNvSpPr>
              <a:spLocks noChangeArrowheads="1"/>
            </p:cNvSpPr>
            <p:nvPr/>
          </p:nvSpPr>
          <p:spPr bwMode="auto">
            <a:xfrm>
              <a:off x="3984" y="1920"/>
              <a:ext cx="240" cy="28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2133600" y="2971800"/>
            <a:ext cx="3810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Oval 15"/>
          <p:cNvSpPr>
            <a:spLocks noChangeArrowheads="1"/>
          </p:cNvSpPr>
          <p:nvPr/>
        </p:nvSpPr>
        <p:spPr bwMode="auto">
          <a:xfrm>
            <a:off x="6324600" y="3048000"/>
            <a:ext cx="3810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545" name="Object 17"/>
          <p:cNvGraphicFramePr>
            <a:graphicFrameLocks noChangeAspect="1"/>
          </p:cNvGraphicFramePr>
          <p:nvPr/>
        </p:nvGraphicFramePr>
        <p:xfrm>
          <a:off x="5715000" y="4187825"/>
          <a:ext cx="1600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Equation" r:id="rId13" imgW="761760" imgH="393480" progId="Equation.DSMT4">
                  <p:embed/>
                </p:oleObj>
              </mc:Choice>
              <mc:Fallback>
                <p:oleObj name="Equation" r:id="rId13" imgW="761760" imgH="393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187825"/>
                        <a:ext cx="16002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7" name="Object 19"/>
          <p:cNvGraphicFramePr>
            <a:graphicFrameLocks noChangeAspect="1"/>
          </p:cNvGraphicFramePr>
          <p:nvPr/>
        </p:nvGraphicFramePr>
        <p:xfrm>
          <a:off x="1447800" y="4202113"/>
          <a:ext cx="183832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Equation" r:id="rId15" imgW="825480" imgH="393480" progId="Equation.DSMT4">
                  <p:embed/>
                </p:oleObj>
              </mc:Choice>
              <mc:Fallback>
                <p:oleObj name="Equation" r:id="rId15" imgW="825480" imgH="3934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202113"/>
                        <a:ext cx="1838325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8" name="Object 20"/>
          <p:cNvGraphicFramePr>
            <a:graphicFrameLocks noChangeAspect="1"/>
          </p:cNvGraphicFramePr>
          <p:nvPr/>
        </p:nvGraphicFramePr>
        <p:xfrm>
          <a:off x="5795963" y="5273675"/>
          <a:ext cx="155257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Equation" r:id="rId17" imgW="583920" imgH="393480" progId="Equation.DSMT4">
                  <p:embed/>
                </p:oleObj>
              </mc:Choice>
              <mc:Fallback>
                <p:oleObj name="Equation" r:id="rId17" imgW="583920" imgH="393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5273675"/>
                        <a:ext cx="1552575" cy="1044575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9" name="Object 21"/>
          <p:cNvGraphicFramePr>
            <a:graphicFrameLocks noChangeAspect="1"/>
          </p:cNvGraphicFramePr>
          <p:nvPr/>
        </p:nvGraphicFramePr>
        <p:xfrm>
          <a:off x="1419225" y="5434013"/>
          <a:ext cx="1885950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Equation" r:id="rId19" imgW="838080" imgH="393480" progId="Equation.DSMT4">
                  <p:embed/>
                </p:oleObj>
              </mc:Choice>
              <mc:Fallback>
                <p:oleObj name="Equation" r:id="rId19" imgW="838080" imgH="3934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5434013"/>
                        <a:ext cx="1885950" cy="88423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 animBg="1"/>
      <p:bldP spid="225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1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278" r="1666"/>
          <a:stretch>
            <a:fillRect/>
          </a:stretch>
        </p:blipFill>
        <p:spPr bwMode="auto">
          <a:xfrm>
            <a:off x="0" y="1363663"/>
            <a:ext cx="9144000" cy="549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0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"/>
            <a:ext cx="11430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1029"/>
          <p:cNvSpPr txBox="1">
            <a:spLocks noChangeArrowheads="1"/>
          </p:cNvSpPr>
          <p:nvPr/>
        </p:nvSpPr>
        <p:spPr bwMode="auto">
          <a:xfrm>
            <a:off x="381000" y="304800"/>
            <a:ext cx="2301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3200">
                <a:solidFill>
                  <a:srgbClr val="FFFF00"/>
                </a:solidFill>
                <a:latin typeface="Comic Sans MS" pitchFamily="66" charset="0"/>
              </a:rPr>
              <a:t>Obvod LC</a:t>
            </a:r>
          </a:p>
        </p:txBody>
      </p:sp>
      <p:graphicFrame>
        <p:nvGraphicFramePr>
          <p:cNvPr id="21513" name="Object 1033"/>
          <p:cNvGraphicFramePr>
            <a:graphicFrameLocks noChangeAspect="1"/>
          </p:cNvGraphicFramePr>
          <p:nvPr/>
        </p:nvGraphicFramePr>
        <p:xfrm>
          <a:off x="3429000" y="241300"/>
          <a:ext cx="19812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5" imgW="723600" imgH="368280" progId="Equation.DSMT4">
                  <p:embed/>
                </p:oleObj>
              </mc:Choice>
              <mc:Fallback>
                <p:oleObj name="Equation" r:id="rId5" imgW="723600" imgH="368280" progId="Equation.DSMT4">
                  <p:embed/>
                  <p:pic>
                    <p:nvPicPr>
                      <p:cNvPr id="0" name="Object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41300"/>
                        <a:ext cx="1981200" cy="1009650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1034"/>
          <p:cNvGraphicFramePr>
            <a:graphicFrameLocks noChangeAspect="1"/>
          </p:cNvGraphicFramePr>
          <p:nvPr/>
        </p:nvGraphicFramePr>
        <p:xfrm>
          <a:off x="7331075" y="246063"/>
          <a:ext cx="1584325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7" imgW="622080" imgH="380880" progId="Equation.DSMT4">
                  <p:embed/>
                </p:oleObj>
              </mc:Choice>
              <mc:Fallback>
                <p:oleObj name="Equation" r:id="rId7" imgW="622080" imgH="380880" progId="Equation.DSMT4">
                  <p:embed/>
                  <p:pic>
                    <p:nvPicPr>
                      <p:cNvPr id="0" name="Object 1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1075" y="246063"/>
                        <a:ext cx="1584325" cy="973137"/>
                      </a:xfrm>
                      <a:prstGeom prst="rect">
                        <a:avLst/>
                      </a:prstGeom>
                      <a:solidFill>
                        <a:srgbClr val="3399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6" name="Picture 2" descr="LCanalog"/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-26988"/>
            <a:ext cx="3986212" cy="694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152400" y="228600"/>
          <a:ext cx="235743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5" name="Equation" r:id="rId4" imgW="1041120" imgH="253800" progId="Equation.DSMT4">
                  <p:embed/>
                </p:oleObj>
              </mc:Choice>
              <mc:Fallback>
                <p:oleObj name="Equation" r:id="rId4" imgW="104112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"/>
                        <a:ext cx="2357438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6696075" y="228600"/>
          <a:ext cx="2154238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6" name="Equation" r:id="rId6" imgW="927000" imgH="253800" progId="Equation.DSMT4">
                  <p:embed/>
                </p:oleObj>
              </mc:Choice>
              <mc:Fallback>
                <p:oleObj name="Equation" r:id="rId6" imgW="927000" imgH="253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075" y="228600"/>
                        <a:ext cx="2154238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2" name="Object 10"/>
          <p:cNvGraphicFramePr>
            <a:graphicFrameLocks noChangeAspect="1"/>
          </p:cNvGraphicFramePr>
          <p:nvPr/>
        </p:nvGraphicFramePr>
        <p:xfrm>
          <a:off x="7162800" y="990600"/>
          <a:ext cx="17287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7" name="Equation" r:id="rId8" imgW="901440" imgH="444240" progId="Equation.DSMT4">
                  <p:embed/>
                </p:oleObj>
              </mc:Choice>
              <mc:Fallback>
                <p:oleObj name="Equation" r:id="rId8" imgW="901440" imgH="4442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990600"/>
                        <a:ext cx="1728788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Object 11"/>
          <p:cNvGraphicFramePr>
            <a:graphicFrameLocks noChangeAspect="1"/>
          </p:cNvGraphicFramePr>
          <p:nvPr/>
        </p:nvGraphicFramePr>
        <p:xfrm>
          <a:off x="6627813" y="2133600"/>
          <a:ext cx="114458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8" name="Equation" r:id="rId10" imgW="596880" imgH="393480" progId="Equation.DSMT4">
                  <p:embed/>
                </p:oleObj>
              </mc:Choice>
              <mc:Fallback>
                <p:oleObj name="Equation" r:id="rId10" imgW="59688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813" y="2133600"/>
                        <a:ext cx="1144587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4" name="Object 12"/>
          <p:cNvGraphicFramePr>
            <a:graphicFrameLocks noChangeAspect="1"/>
          </p:cNvGraphicFramePr>
          <p:nvPr/>
        </p:nvGraphicFramePr>
        <p:xfrm>
          <a:off x="6934200" y="2895600"/>
          <a:ext cx="199548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9" name="Equation" r:id="rId12" imgW="1041120" imgH="393480" progId="Equation.DSMT4">
                  <p:embed/>
                </p:oleObj>
              </mc:Choice>
              <mc:Fallback>
                <p:oleObj name="Equation" r:id="rId12" imgW="1041120" imgH="393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895600"/>
                        <a:ext cx="1995488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6629400" y="152400"/>
            <a:ext cx="2514600" cy="1752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6629400" y="2057400"/>
            <a:ext cx="2514600" cy="16764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8534400" y="2895600"/>
            <a:ext cx="457200" cy="762000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Oval 17"/>
          <p:cNvSpPr>
            <a:spLocks noChangeArrowheads="1"/>
          </p:cNvSpPr>
          <p:nvPr/>
        </p:nvSpPr>
        <p:spPr bwMode="auto">
          <a:xfrm>
            <a:off x="8610600" y="2590800"/>
            <a:ext cx="381000" cy="3810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i="1">
                <a:solidFill>
                  <a:schemeClr val="folHlink"/>
                </a:solidFill>
              </a:rPr>
              <a:t>v</a:t>
            </a:r>
          </a:p>
        </p:txBody>
      </p:sp>
      <p:graphicFrame>
        <p:nvGraphicFramePr>
          <p:cNvPr id="23570" name="Object 18"/>
          <p:cNvGraphicFramePr>
            <a:graphicFrameLocks noChangeAspect="1"/>
          </p:cNvGraphicFramePr>
          <p:nvPr/>
        </p:nvGraphicFramePr>
        <p:xfrm>
          <a:off x="6718300" y="4367213"/>
          <a:ext cx="1711325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0" name="Rovnice" r:id="rId14" imgW="888840" imgH="419040" progId="Equation.3">
                  <p:embed/>
                </p:oleObj>
              </mc:Choice>
              <mc:Fallback>
                <p:oleObj name="Rovnice" r:id="rId14" imgW="888840" imgH="4190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00" y="4367213"/>
                        <a:ext cx="1711325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1" name="Object 19"/>
          <p:cNvGraphicFramePr>
            <a:graphicFrameLocks noChangeAspect="1"/>
          </p:cNvGraphicFramePr>
          <p:nvPr/>
        </p:nvGraphicFramePr>
        <p:xfrm>
          <a:off x="6756400" y="5562600"/>
          <a:ext cx="2387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1" name="Equation" r:id="rId16" imgW="1244520" imgH="215640" progId="Equation.DSMT4">
                  <p:embed/>
                </p:oleObj>
              </mc:Choice>
              <mc:Fallback>
                <p:oleObj name="Equation" r:id="rId16" imgW="1244520" imgH="2156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5562600"/>
                        <a:ext cx="23876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7391400" y="4343400"/>
            <a:ext cx="457200" cy="838200"/>
          </a:xfrm>
          <a:prstGeom prst="ellipse">
            <a:avLst/>
          </a:prstGeom>
          <a:noFill/>
          <a:ln w="19050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Oval 22"/>
          <p:cNvSpPr>
            <a:spLocks noChangeArrowheads="1"/>
          </p:cNvSpPr>
          <p:nvPr/>
        </p:nvSpPr>
        <p:spPr bwMode="auto">
          <a:xfrm>
            <a:off x="7391400" y="3962400"/>
            <a:ext cx="609600" cy="457200"/>
          </a:xfrm>
          <a:prstGeom prst="ellipse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i="1">
                <a:solidFill>
                  <a:schemeClr val="folHlink"/>
                </a:solidFill>
                <a:sym typeface="Symbol" pitchFamily="18" charset="2"/>
              </a:rPr>
              <a:t></a:t>
            </a:r>
            <a:r>
              <a:rPr lang="cs-CZ" i="1" baseline="30000">
                <a:solidFill>
                  <a:schemeClr val="folHlink"/>
                </a:solidFill>
                <a:sym typeface="Symbol" pitchFamily="18" charset="2"/>
              </a:rPr>
              <a:t>2</a:t>
            </a:r>
            <a:r>
              <a:rPr lang="cs-CZ" i="1">
                <a:solidFill>
                  <a:schemeClr val="folHlink"/>
                </a:solidFill>
                <a:sym typeface="Symbol" pitchFamily="18" charset="2"/>
              </a:rPr>
              <a:t> </a:t>
            </a:r>
            <a:endParaRPr lang="cs-CZ" i="1">
              <a:solidFill>
                <a:schemeClr val="folHlink"/>
              </a:solidFill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6629400" y="3886200"/>
            <a:ext cx="2514600" cy="2209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3576" name="Object 24"/>
          <p:cNvGraphicFramePr>
            <a:graphicFrameLocks noChangeAspect="1"/>
          </p:cNvGraphicFramePr>
          <p:nvPr/>
        </p:nvGraphicFramePr>
        <p:xfrm>
          <a:off x="685800" y="958850"/>
          <a:ext cx="1468438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" name="Equation" r:id="rId18" imgW="634680" imgH="368280" progId="Equation.DSMT4">
                  <p:embed/>
                </p:oleObj>
              </mc:Choice>
              <mc:Fallback>
                <p:oleObj name="Equation" r:id="rId18" imgW="634680" imgH="3682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58850"/>
                        <a:ext cx="1468438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76200" y="152400"/>
            <a:ext cx="2438400" cy="1676400"/>
          </a:xfrm>
          <a:prstGeom prst="rect">
            <a:avLst/>
          </a:prstGeom>
          <a:noFill/>
          <a:ln w="19050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3578" name="Object 26"/>
          <p:cNvGraphicFramePr>
            <a:graphicFrameLocks noChangeAspect="1"/>
          </p:cNvGraphicFramePr>
          <p:nvPr/>
        </p:nvGraphicFramePr>
        <p:xfrm>
          <a:off x="74613" y="2057400"/>
          <a:ext cx="114458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3" name="Equation" r:id="rId20" imgW="596880" imgH="393480" progId="Equation.DSMT4">
                  <p:embed/>
                </p:oleObj>
              </mc:Choice>
              <mc:Fallback>
                <p:oleObj name="Equation" r:id="rId20" imgW="596880" imgH="3934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2057400"/>
                        <a:ext cx="1144587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9" name="Object 27"/>
          <p:cNvGraphicFramePr>
            <a:graphicFrameLocks noChangeAspect="1"/>
          </p:cNvGraphicFramePr>
          <p:nvPr/>
        </p:nvGraphicFramePr>
        <p:xfrm>
          <a:off x="477838" y="2895600"/>
          <a:ext cx="18002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4" name="Equation" r:id="rId22" imgW="939600" imgH="393480" progId="Equation.DSMT4">
                  <p:embed/>
                </p:oleObj>
              </mc:Choice>
              <mc:Fallback>
                <p:oleObj name="Equation" r:id="rId22" imgW="939600" imgH="39348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2895600"/>
                        <a:ext cx="1800225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76200" y="1981200"/>
            <a:ext cx="2438400" cy="1752600"/>
          </a:xfrm>
          <a:prstGeom prst="rect">
            <a:avLst/>
          </a:prstGeom>
          <a:noFill/>
          <a:ln w="19050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Oval 29"/>
          <p:cNvSpPr>
            <a:spLocks noChangeArrowheads="1"/>
          </p:cNvSpPr>
          <p:nvPr/>
        </p:nvSpPr>
        <p:spPr bwMode="auto">
          <a:xfrm>
            <a:off x="1828800" y="2895600"/>
            <a:ext cx="457200" cy="762000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Oval 30"/>
          <p:cNvSpPr>
            <a:spLocks noChangeArrowheads="1"/>
          </p:cNvSpPr>
          <p:nvPr/>
        </p:nvSpPr>
        <p:spPr bwMode="auto">
          <a:xfrm>
            <a:off x="1905000" y="2590800"/>
            <a:ext cx="381000" cy="3810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i="1">
                <a:solidFill>
                  <a:schemeClr val="folHlink"/>
                </a:solidFill>
              </a:rPr>
              <a:t>i</a:t>
            </a:r>
          </a:p>
        </p:txBody>
      </p:sp>
      <p:graphicFrame>
        <p:nvGraphicFramePr>
          <p:cNvPr id="23583" name="Object 31"/>
          <p:cNvGraphicFramePr>
            <a:graphicFrameLocks noChangeAspect="1"/>
          </p:cNvGraphicFramePr>
          <p:nvPr/>
        </p:nvGraphicFramePr>
        <p:xfrm>
          <a:off x="122238" y="4291013"/>
          <a:ext cx="1878012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5" name="Rovnice" r:id="rId24" imgW="977760" imgH="419040" progId="Equation.3">
                  <p:embed/>
                </p:oleObj>
              </mc:Choice>
              <mc:Fallback>
                <p:oleObj name="Rovnice" r:id="rId24" imgW="977760" imgH="41904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8" y="4291013"/>
                        <a:ext cx="1878012" cy="814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4" name="Oval 32"/>
          <p:cNvSpPr>
            <a:spLocks noChangeArrowheads="1"/>
          </p:cNvSpPr>
          <p:nvPr/>
        </p:nvSpPr>
        <p:spPr bwMode="auto">
          <a:xfrm>
            <a:off x="838200" y="4343400"/>
            <a:ext cx="533400" cy="838200"/>
          </a:xfrm>
          <a:prstGeom prst="ellipse">
            <a:avLst/>
          </a:prstGeom>
          <a:noFill/>
          <a:ln w="19050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Oval 34"/>
          <p:cNvSpPr>
            <a:spLocks noChangeArrowheads="1"/>
          </p:cNvSpPr>
          <p:nvPr/>
        </p:nvSpPr>
        <p:spPr bwMode="auto">
          <a:xfrm>
            <a:off x="990600" y="3962400"/>
            <a:ext cx="609600" cy="457200"/>
          </a:xfrm>
          <a:prstGeom prst="ellipse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i="1">
                <a:solidFill>
                  <a:schemeClr val="folHlink"/>
                </a:solidFill>
                <a:sym typeface="Symbol" pitchFamily="18" charset="2"/>
              </a:rPr>
              <a:t></a:t>
            </a:r>
            <a:r>
              <a:rPr lang="cs-CZ" i="1" baseline="30000">
                <a:solidFill>
                  <a:schemeClr val="folHlink"/>
                </a:solidFill>
                <a:sym typeface="Symbol" pitchFamily="18" charset="2"/>
              </a:rPr>
              <a:t>2</a:t>
            </a:r>
            <a:r>
              <a:rPr lang="cs-CZ" i="1">
                <a:solidFill>
                  <a:schemeClr val="folHlink"/>
                </a:solidFill>
                <a:sym typeface="Symbol" pitchFamily="18" charset="2"/>
              </a:rPr>
              <a:t> </a:t>
            </a:r>
            <a:endParaRPr lang="cs-CZ" i="1">
              <a:solidFill>
                <a:schemeClr val="folHlink"/>
              </a:solidFill>
            </a:endParaRPr>
          </a:p>
        </p:txBody>
      </p:sp>
      <p:graphicFrame>
        <p:nvGraphicFramePr>
          <p:cNvPr id="23587" name="Object 35"/>
          <p:cNvGraphicFramePr>
            <a:graphicFrameLocks noChangeAspect="1"/>
          </p:cNvGraphicFramePr>
          <p:nvPr/>
        </p:nvGraphicFramePr>
        <p:xfrm>
          <a:off x="163513" y="5486400"/>
          <a:ext cx="23637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6" name="Equation" r:id="rId26" imgW="1231560" imgH="215640" progId="Equation.DSMT4">
                  <p:embed/>
                </p:oleObj>
              </mc:Choice>
              <mc:Fallback>
                <p:oleObj name="Equation" r:id="rId26" imgW="1231560" imgH="21564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5486400"/>
                        <a:ext cx="2363787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8" name="Rectangle 36"/>
          <p:cNvSpPr>
            <a:spLocks noChangeArrowheads="1"/>
          </p:cNvSpPr>
          <p:nvPr/>
        </p:nvSpPr>
        <p:spPr bwMode="auto">
          <a:xfrm>
            <a:off x="76200" y="3886200"/>
            <a:ext cx="2438400" cy="2057400"/>
          </a:xfrm>
          <a:prstGeom prst="rect">
            <a:avLst/>
          </a:prstGeom>
          <a:noFill/>
          <a:ln w="19050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3591" name="Object 39"/>
          <p:cNvGraphicFramePr>
            <a:graphicFrameLocks noChangeAspect="1"/>
          </p:cNvGraphicFramePr>
          <p:nvPr/>
        </p:nvGraphicFramePr>
        <p:xfrm>
          <a:off x="7848600" y="2590800"/>
          <a:ext cx="2603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7" name="Equation" r:id="rId28" imgW="126725" imgH="177415" progId="Equation.DSMT4">
                  <p:embed/>
                </p:oleObj>
              </mc:Choice>
              <mc:Fallback>
                <p:oleObj name="Equation" r:id="rId28" imgW="126725" imgH="177415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590800"/>
                        <a:ext cx="260350" cy="381000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93" name="Rectangle 41"/>
          <p:cNvSpPr>
            <a:spLocks noChangeArrowheads="1"/>
          </p:cNvSpPr>
          <p:nvPr/>
        </p:nvSpPr>
        <p:spPr bwMode="auto">
          <a:xfrm>
            <a:off x="7620000" y="2895600"/>
            <a:ext cx="381000" cy="762000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GB">
              <a:solidFill>
                <a:schemeClr val="hlink"/>
              </a:solidFill>
            </a:endParaRPr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auto">
          <a:xfrm>
            <a:off x="990600" y="2895600"/>
            <a:ext cx="381000" cy="762000"/>
          </a:xfrm>
          <a:prstGeom prst="rect">
            <a:avLst/>
          </a:prstGeom>
          <a:noFill/>
          <a:ln w="19050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GB">
              <a:solidFill>
                <a:schemeClr val="hlink"/>
              </a:solidFill>
            </a:endParaRPr>
          </a:p>
        </p:txBody>
      </p:sp>
      <p:graphicFrame>
        <p:nvGraphicFramePr>
          <p:cNvPr id="23595" name="Object 43"/>
          <p:cNvGraphicFramePr>
            <a:graphicFrameLocks noChangeAspect="1"/>
          </p:cNvGraphicFramePr>
          <p:nvPr/>
        </p:nvGraphicFramePr>
        <p:xfrm>
          <a:off x="1295400" y="2563813"/>
          <a:ext cx="2603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8" name="Equation" r:id="rId30" imgW="126720" imgH="203040" progId="Equation.DSMT4">
                  <p:embed/>
                </p:oleObj>
              </mc:Choice>
              <mc:Fallback>
                <p:oleObj name="Equation" r:id="rId30" imgW="126720" imgH="20304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563813"/>
                        <a:ext cx="260350" cy="434975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animBg="1"/>
      <p:bldP spid="23566" grpId="0" animBg="1"/>
      <p:bldP spid="23567" grpId="0" animBg="1"/>
      <p:bldP spid="23569" grpId="0" animBg="1" autoUpdateAnimBg="0"/>
      <p:bldP spid="23572" grpId="0" animBg="1"/>
      <p:bldP spid="23574" grpId="0" animBg="1" autoUpdateAnimBg="0"/>
      <p:bldP spid="23575" grpId="0" animBg="1"/>
      <p:bldP spid="23577" grpId="0" animBg="1"/>
      <p:bldP spid="23580" grpId="0" animBg="1"/>
      <p:bldP spid="23581" grpId="0" animBg="1"/>
      <p:bldP spid="23582" grpId="0" animBg="1" autoUpdateAnimBg="0"/>
      <p:bldP spid="23584" grpId="0" animBg="1"/>
      <p:bldP spid="23586" grpId="0" animBg="1" autoUpdateAnimBg="0"/>
      <p:bldP spid="23588" grpId="0" animBg="1"/>
      <p:bldP spid="23593" grpId="0" animBg="1" autoUpdateAnimBg="0"/>
      <p:bldP spid="23594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25908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97225"/>
            <a:ext cx="586740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468313"/>
            <a:ext cx="3262313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04800" y="152400"/>
            <a:ext cx="2590800" cy="519113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>
                <a:solidFill>
                  <a:srgbClr val="FFFF99"/>
                </a:solidFill>
                <a:latin typeface="Comic Sans MS" pitchFamily="66" charset="0"/>
              </a:rPr>
              <a:t>Oscilátor LC</a:t>
            </a:r>
          </a:p>
        </p:txBody>
      </p:sp>
      <p:graphicFrame>
        <p:nvGraphicFramePr>
          <p:cNvPr id="54272" name="Object 0"/>
          <p:cNvGraphicFramePr>
            <a:graphicFrameLocks noChangeAspect="1"/>
          </p:cNvGraphicFramePr>
          <p:nvPr/>
        </p:nvGraphicFramePr>
        <p:xfrm>
          <a:off x="457200" y="4038600"/>
          <a:ext cx="27432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Equation" r:id="rId6" imgW="926698" imgH="215806" progId="Equation.DSMT4">
                  <p:embed/>
                </p:oleObj>
              </mc:Choice>
              <mc:Fallback>
                <p:oleObj name="Equation" r:id="rId6" imgW="926698" imgH="215806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38600"/>
                        <a:ext cx="2743200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066800" y="1600200"/>
            <a:ext cx="1143000" cy="1371600"/>
            <a:chOff x="672" y="1008"/>
            <a:chExt cx="720" cy="864"/>
          </a:xfrm>
        </p:grpSpPr>
        <p:sp>
          <p:nvSpPr>
            <p:cNvPr id="11280" name="Oval 12"/>
            <p:cNvSpPr>
              <a:spLocks noChangeArrowheads="1"/>
            </p:cNvSpPr>
            <p:nvPr/>
          </p:nvSpPr>
          <p:spPr bwMode="auto">
            <a:xfrm>
              <a:off x="672" y="1008"/>
              <a:ext cx="720" cy="86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GB">
                <a:solidFill>
                  <a:schemeClr val="hlink"/>
                </a:solidFill>
              </a:endParaRPr>
            </a:p>
          </p:txBody>
        </p:sp>
        <p:graphicFrame>
          <p:nvGraphicFramePr>
            <p:cNvPr id="11269" name="Object 3"/>
            <p:cNvGraphicFramePr>
              <a:graphicFrameLocks noChangeAspect="1"/>
            </p:cNvGraphicFramePr>
            <p:nvPr/>
          </p:nvGraphicFramePr>
          <p:xfrm>
            <a:off x="720" y="1104"/>
            <a:ext cx="594" cy="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4" name="Equation" r:id="rId8" imgW="393480" imgH="444240" progId="Equation.DSMT4">
                    <p:embed/>
                  </p:oleObj>
                </mc:Choice>
                <mc:Fallback>
                  <p:oleObj name="Equation" r:id="rId8" imgW="393480" imgH="44424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1104"/>
                          <a:ext cx="594" cy="6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4273" name="Object 1"/>
          <p:cNvGraphicFramePr>
            <a:graphicFrameLocks noChangeAspect="1"/>
          </p:cNvGraphicFramePr>
          <p:nvPr/>
        </p:nvGraphicFramePr>
        <p:xfrm>
          <a:off x="1447800" y="1143000"/>
          <a:ext cx="5334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Equation" r:id="rId10" imgW="152280" imgH="139680" progId="Equation.DSMT4">
                  <p:embed/>
                </p:oleObj>
              </mc:Choice>
              <mc:Fallback>
                <p:oleObj name="Equation" r:id="rId10" imgW="152280" imgH="1396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143000"/>
                        <a:ext cx="533400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457200" y="5643563"/>
          <a:ext cx="2798763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Equation" r:id="rId12" imgW="812520" imgH="215640" progId="Equation.DSMT4">
                  <p:embed/>
                </p:oleObj>
              </mc:Choice>
              <mc:Fallback>
                <p:oleObj name="Equation" r:id="rId12" imgW="812520" imgH="215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643563"/>
                        <a:ext cx="2798763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2" name="Oval 16"/>
          <p:cNvSpPr>
            <a:spLocks noChangeArrowheads="1"/>
          </p:cNvSpPr>
          <p:nvPr/>
        </p:nvSpPr>
        <p:spPr bwMode="auto">
          <a:xfrm>
            <a:off x="5943600" y="1219200"/>
            <a:ext cx="533400" cy="457200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Oval 17"/>
          <p:cNvSpPr>
            <a:spLocks noChangeArrowheads="1"/>
          </p:cNvSpPr>
          <p:nvPr/>
        </p:nvSpPr>
        <p:spPr bwMode="auto">
          <a:xfrm>
            <a:off x="5867400" y="1752600"/>
            <a:ext cx="685800" cy="457200"/>
          </a:xfrm>
          <a:prstGeom prst="ellips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 flipV="1">
            <a:off x="5700713" y="685800"/>
            <a:ext cx="0" cy="34290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 flipV="1">
            <a:off x="4752975" y="685800"/>
            <a:ext cx="0" cy="44958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 flipH="1" flipV="1">
            <a:off x="3800475" y="685800"/>
            <a:ext cx="0" cy="34290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 autoUpdateAnimBg="0"/>
      <p:bldP spid="24592" grpId="0" animBg="1"/>
      <p:bldP spid="24593" grpId="0" animBg="1"/>
      <p:bldP spid="24595" grpId="0" animBg="1"/>
      <p:bldP spid="24596" grpId="0" animBg="1"/>
      <p:bldP spid="2459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981200"/>
            <a:ext cx="68961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457200"/>
            <a:ext cx="19621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6084888" y="1606550"/>
            <a:ext cx="11112" cy="12668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5516563" y="1905000"/>
            <a:ext cx="1143000" cy="6858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2036763" y="4508500"/>
          <a:ext cx="2895600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3" imgW="1015920" imgH="368280" progId="Equation.DSMT4">
                  <p:embed/>
                </p:oleObj>
              </mc:Choice>
              <mc:Fallback>
                <p:oleObj name="Equation" r:id="rId3" imgW="1015920" imgH="368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63" y="4508500"/>
                        <a:ext cx="2895600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779838" y="2852738"/>
          <a:ext cx="36004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5" imgW="1257120" imgH="342720" progId="Equation.DSMT4">
                  <p:embed/>
                </p:oleObj>
              </mc:Choice>
              <mc:Fallback>
                <p:oleObj name="Equation" r:id="rId5" imgW="1257120" imgH="342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2852738"/>
                        <a:ext cx="360045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" r="8380"/>
          <a:stretch>
            <a:fillRect/>
          </a:stretch>
        </p:blipFill>
        <p:spPr bwMode="auto">
          <a:xfrm>
            <a:off x="-36513" y="0"/>
            <a:ext cx="33734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7364413" y="2857500"/>
          <a:ext cx="14557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8" imgW="431640" imgH="190440" progId="Equation.DSMT4">
                  <p:embed/>
                </p:oleObj>
              </mc:Choice>
              <mc:Fallback>
                <p:oleObj name="Equation" r:id="rId8" imgW="431640" imgH="1904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4413" y="2857500"/>
                        <a:ext cx="14557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5629275" y="2008188"/>
          <a:ext cx="9302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10" imgW="393480" imgH="190440" progId="Equation.DSMT4">
                  <p:embed/>
                </p:oleObj>
              </mc:Choice>
              <mc:Fallback>
                <p:oleObj name="Equation" r:id="rId10" imgW="393480" imgH="1904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275" y="2008188"/>
                        <a:ext cx="9302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10"/>
          <p:cNvSpPr>
            <a:spLocks noChangeArrowheads="1"/>
          </p:cNvSpPr>
          <p:nvPr/>
        </p:nvSpPr>
        <p:spPr bwMode="auto">
          <a:xfrm>
            <a:off x="7667625" y="2776538"/>
            <a:ext cx="836613" cy="868362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4191000" y="3581400"/>
            <a:ext cx="20638" cy="7842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2033588" y="5459413"/>
          <a:ext cx="246697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12" imgW="876240" imgH="355320" progId="Equation.DSMT4">
                  <p:embed/>
                </p:oleObj>
              </mc:Choice>
              <mc:Fallback>
                <p:oleObj name="Equation" r:id="rId12" imgW="876240" imgH="35532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8" y="5459413"/>
                        <a:ext cx="2466975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Oval 13"/>
          <p:cNvSpPr>
            <a:spLocks noChangeArrowheads="1"/>
          </p:cNvSpPr>
          <p:nvPr/>
        </p:nvSpPr>
        <p:spPr bwMode="auto">
          <a:xfrm>
            <a:off x="3162300" y="5619750"/>
            <a:ext cx="762000" cy="7620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7235825" y="3635375"/>
            <a:ext cx="1743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sz="2800">
                <a:solidFill>
                  <a:srgbClr val="FF3300"/>
                </a:solidFill>
              </a:rPr>
              <a:t>vzájemná </a:t>
            </a:r>
          </a:p>
          <a:p>
            <a:pPr algn="ctr" eaLnBrk="1" hangingPunct="1"/>
            <a:r>
              <a:rPr lang="cs-CZ" sz="2800">
                <a:solidFill>
                  <a:srgbClr val="FF3300"/>
                </a:solidFill>
              </a:rPr>
              <a:t>indukčnost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5148263" y="4643438"/>
            <a:ext cx="3830637" cy="528637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2800" dirty="0"/>
              <a:t>1 H (</a:t>
            </a:r>
            <a:r>
              <a:rPr lang="cs-CZ" sz="2800" dirty="0" err="1"/>
              <a:t>henry</a:t>
            </a:r>
            <a:r>
              <a:rPr lang="cs-CZ" sz="2800" dirty="0"/>
              <a:t>) =1 T·m</a:t>
            </a:r>
            <a:r>
              <a:rPr lang="cs-CZ" sz="2800" baseline="30000" dirty="0"/>
              <a:t>2</a:t>
            </a:r>
            <a:r>
              <a:rPr lang="cs-CZ" sz="2800" dirty="0"/>
              <a:t>·A</a:t>
            </a:r>
            <a:r>
              <a:rPr lang="cs-CZ" sz="2800" baseline="30000" dirty="0"/>
              <a:t>-1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ovéPole 3"/>
              <p:cNvSpPr txBox="1"/>
              <p:nvPr/>
            </p:nvSpPr>
            <p:spPr>
              <a:xfrm>
                <a:off x="4518653" y="365952"/>
                <a:ext cx="3157083" cy="124418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ctrlPr>
                            <a:rPr lang="en-GB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GB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GB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en-GB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n-GB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GB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GB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GB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𝑡</m:t>
                      </m:r>
                      <m:r>
                        <a:rPr lang="en-GB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653" y="365952"/>
                <a:ext cx="3157083" cy="124418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 animBg="1"/>
      <p:bldP spid="3" grpId="0" animBg="1"/>
      <p:bldP spid="1035" grpId="0" animBg="1"/>
      <p:bldP spid="1037" grpId="0" animBg="1"/>
      <p:bldP spid="1038" grpId="0" autoUpdateAnimBg="0"/>
      <p:bldP spid="1040" grpId="0" animBg="1" autoUpdateAnimBg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1185863"/>
            <a:ext cx="690562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427413" y="333375"/>
            <a:ext cx="2239962" cy="730250"/>
          </a:xfrm>
          <a:prstGeom prst="rect">
            <a:avLst/>
          </a:prstGeom>
          <a:noFill/>
          <a:ln w="2857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4000" b="1">
                <a:solidFill>
                  <a:srgbClr val="FF3399"/>
                </a:solidFill>
                <a:latin typeface="Comic Sans MS" pitchFamily="66" charset="0"/>
              </a:rPr>
              <a:t>Aplikace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85800" y="1447800"/>
            <a:ext cx="3113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3200">
                <a:solidFill>
                  <a:schemeClr val="folHlink"/>
                </a:solidFill>
                <a:latin typeface="Comic Sans MS" pitchFamily="66" charset="0"/>
              </a:rPr>
              <a:t>Čidla, telefon …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43200"/>
            <a:ext cx="517207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Line 6"/>
          <p:cNvSpPr>
            <a:spLocks noChangeShapeType="1"/>
          </p:cNvSpPr>
          <p:nvPr/>
        </p:nvSpPr>
        <p:spPr bwMode="auto">
          <a:xfrm flipV="1">
            <a:off x="4267200" y="3429000"/>
            <a:ext cx="0" cy="914400"/>
          </a:xfrm>
          <a:prstGeom prst="line">
            <a:avLst/>
          </a:prstGeom>
          <a:noFill/>
          <a:ln w="28575">
            <a:solidFill>
              <a:srgbClr val="CC99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315200" y="1219200"/>
            <a:ext cx="1600200" cy="1143000"/>
            <a:chOff x="4560" y="384"/>
            <a:chExt cx="1008" cy="720"/>
          </a:xfrm>
        </p:grpSpPr>
        <p:sp>
          <p:nvSpPr>
            <p:cNvPr id="27655" name="Text Box 8"/>
            <p:cNvSpPr txBox="1">
              <a:spLocks noChangeArrowheads="1"/>
            </p:cNvSpPr>
            <p:nvPr/>
          </p:nvSpPr>
          <p:spPr bwMode="auto">
            <a:xfrm>
              <a:off x="4752" y="480"/>
              <a:ext cx="71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4400">
                  <a:solidFill>
                    <a:schemeClr val="hlink"/>
                  </a:solidFill>
                  <a:sym typeface="Symbol" pitchFamily="18" charset="2"/>
                </a:rPr>
                <a:t>(</a:t>
              </a:r>
              <a:r>
                <a:rPr lang="cs-CZ" sz="4400" i="1">
                  <a:solidFill>
                    <a:schemeClr val="hlink"/>
                  </a:solidFill>
                  <a:sym typeface="Symbol" pitchFamily="18" charset="2"/>
                </a:rPr>
                <a:t>t</a:t>
              </a:r>
              <a:r>
                <a:rPr lang="cs-CZ" sz="4400">
                  <a:solidFill>
                    <a:schemeClr val="hlink"/>
                  </a:solidFill>
                  <a:sym typeface="Symbol" pitchFamily="18" charset="2"/>
                </a:rPr>
                <a:t>)</a:t>
              </a:r>
              <a:endParaRPr lang="cs-CZ" sz="4400">
                <a:solidFill>
                  <a:schemeClr val="hlink"/>
                </a:solidFill>
              </a:endParaRPr>
            </a:p>
          </p:txBody>
        </p:sp>
        <p:sp>
          <p:nvSpPr>
            <p:cNvPr id="27656" name="AutoShape 9"/>
            <p:cNvSpPr>
              <a:spLocks noChangeArrowheads="1"/>
            </p:cNvSpPr>
            <p:nvPr/>
          </p:nvSpPr>
          <p:spPr bwMode="auto">
            <a:xfrm>
              <a:off x="4560" y="384"/>
              <a:ext cx="1008" cy="720"/>
            </a:xfrm>
            <a:prstGeom prst="wedgeEllipseCallout">
              <a:avLst>
                <a:gd name="adj1" fmla="val -137796"/>
                <a:gd name="adj2" fmla="val 204861"/>
              </a:avLst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GB" sz="440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  <p:bldP spid="266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agnetofon"/>
          <p:cNvPicPr>
            <a:picLocks noChangeAspect="1" noChangeArrowheads="1"/>
          </p:cNvPicPr>
          <p:nvPr/>
        </p:nvPicPr>
        <p:blipFill>
          <a:blip r:embed="rId2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33638"/>
            <a:ext cx="4572000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38188" y="1447800"/>
            <a:ext cx="73612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3200">
                <a:solidFill>
                  <a:schemeClr val="folHlink"/>
                </a:solidFill>
                <a:latin typeface="Comic Sans MS" pitchFamily="66" charset="0"/>
              </a:rPr>
              <a:t>Záznam signálu na magnetické medium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generator"/>
          <p:cNvPicPr>
            <a:picLocks noChangeAspect="1" noChangeArrowheads="1"/>
          </p:cNvPicPr>
          <p:nvPr/>
        </p:nvPicPr>
        <p:blipFill>
          <a:blip r:embed="rId2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52750"/>
            <a:ext cx="67246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762000" y="1447800"/>
            <a:ext cx="5426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3200">
                <a:solidFill>
                  <a:schemeClr val="folHlink"/>
                </a:solidFill>
                <a:latin typeface="Comic Sans MS" pitchFamily="66" charset="0"/>
              </a:rPr>
              <a:t>Výroba elektrického proudu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3016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3200">
                <a:solidFill>
                  <a:schemeClr val="folHlink"/>
                </a:solidFill>
                <a:latin typeface="Comic Sans MS" pitchFamily="66" charset="0"/>
              </a:rPr>
              <a:t>Transformátor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1219200"/>
            <a:ext cx="480377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1349375" y="4724400"/>
          <a:ext cx="27178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Equation" r:id="rId4" imgW="1028520" imgH="368280" progId="Equation.DSMT4">
                  <p:embed/>
                </p:oleObj>
              </mc:Choice>
              <mc:Fallback>
                <p:oleObj name="Equation" r:id="rId4" imgW="1028520" imgH="368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5" y="4724400"/>
                        <a:ext cx="2717800" cy="97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5364163" y="4687888"/>
          <a:ext cx="2225675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Equation" r:id="rId6" imgW="850680" imgH="368280" progId="Equation.DSMT4">
                  <p:embed/>
                </p:oleObj>
              </mc:Choice>
              <mc:Fallback>
                <p:oleObj name="Equation" r:id="rId6" imgW="850680" imgH="3682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4687888"/>
                        <a:ext cx="2225675" cy="973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3668713" y="5638800"/>
          <a:ext cx="1501775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8" imgW="634680" imgH="431640" progId="Equation.DSMT4">
                  <p:embed/>
                </p:oleObj>
              </mc:Choice>
              <mc:Fallback>
                <p:oleObj name="Equation" r:id="rId8" imgW="63468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8713" y="5638800"/>
                        <a:ext cx="1501775" cy="1027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6" name="Object 0"/>
          <p:cNvGraphicFramePr>
            <a:graphicFrameLocks noChangeAspect="1"/>
          </p:cNvGraphicFramePr>
          <p:nvPr/>
        </p:nvGraphicFramePr>
        <p:xfrm>
          <a:off x="982663" y="4735513"/>
          <a:ext cx="3589337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3" imgW="1295280" imgH="215640" progId="Equation.DSMT4">
                  <p:embed/>
                </p:oleObj>
              </mc:Choice>
              <mc:Fallback>
                <p:oleObj name="Equation" r:id="rId3" imgW="1295280" imgH="21564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63" y="4735513"/>
                        <a:ext cx="3589337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1219200"/>
            <a:ext cx="480377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5297" name="Object 1"/>
          <p:cNvGraphicFramePr>
            <a:graphicFrameLocks noChangeAspect="1"/>
          </p:cNvGraphicFramePr>
          <p:nvPr/>
        </p:nvGraphicFramePr>
        <p:xfrm>
          <a:off x="4419600" y="5562600"/>
          <a:ext cx="326866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tion" r:id="rId6" imgW="1358640" imgH="228600" progId="Equation.DSMT4">
                  <p:embed/>
                </p:oleObj>
              </mc:Choice>
              <mc:Fallback>
                <p:oleObj name="Equation" r:id="rId6" imgW="135864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562600"/>
                        <a:ext cx="3268663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38800" y="1752600"/>
            <a:ext cx="304800" cy="533400"/>
            <a:chOff x="3552" y="1104"/>
            <a:chExt cx="192" cy="336"/>
          </a:xfrm>
        </p:grpSpPr>
        <p:sp>
          <p:nvSpPr>
            <p:cNvPr id="13320" name="Rectangle 6"/>
            <p:cNvSpPr>
              <a:spLocks noChangeArrowheads="1"/>
            </p:cNvSpPr>
            <p:nvPr/>
          </p:nvSpPr>
          <p:spPr bwMode="auto">
            <a:xfrm>
              <a:off x="3552" y="1104"/>
              <a:ext cx="19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1" name="Line 7"/>
            <p:cNvSpPr>
              <a:spLocks noChangeShapeType="1"/>
            </p:cNvSpPr>
            <p:nvPr/>
          </p:nvSpPr>
          <p:spPr bwMode="auto">
            <a:xfrm>
              <a:off x="3552" y="1344"/>
              <a:ext cx="19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GB"/>
            </a:p>
          </p:txBody>
        </p:sp>
      </p:grpSp>
      <p:sp>
        <p:nvSpPr>
          <p:cNvPr id="30729" name="Oval 9"/>
          <p:cNvSpPr>
            <a:spLocks noChangeArrowheads="1"/>
          </p:cNvSpPr>
          <p:nvPr/>
        </p:nvSpPr>
        <p:spPr bwMode="auto">
          <a:xfrm>
            <a:off x="6781800" y="5410200"/>
            <a:ext cx="914400" cy="9144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Freeform 10"/>
          <p:cNvSpPr>
            <a:spLocks/>
          </p:cNvSpPr>
          <p:nvPr/>
        </p:nvSpPr>
        <p:spPr bwMode="auto">
          <a:xfrm>
            <a:off x="5334000" y="2971800"/>
            <a:ext cx="1676400" cy="2514600"/>
          </a:xfrm>
          <a:custGeom>
            <a:avLst/>
            <a:gdLst>
              <a:gd name="T0" fmla="*/ 0 w 1056"/>
              <a:gd name="T1" fmla="*/ 0 h 1584"/>
              <a:gd name="T2" fmla="*/ 460 w 1056"/>
              <a:gd name="T3" fmla="*/ 1135 h 1584"/>
              <a:gd name="T4" fmla="*/ 443 w 1056"/>
              <a:gd name="T5" fmla="*/ 525 h 1584"/>
              <a:gd name="T6" fmla="*/ 1056 w 1056"/>
              <a:gd name="T7" fmla="*/ 1584 h 1584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1584"/>
              <a:gd name="T14" fmla="*/ 1056 w 1056"/>
              <a:gd name="T15" fmla="*/ 1584 h 1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1584">
                <a:moveTo>
                  <a:pt x="0" y="0"/>
                </a:moveTo>
                <a:cubicBezTo>
                  <a:pt x="77" y="189"/>
                  <a:pt x="386" y="1048"/>
                  <a:pt x="460" y="1135"/>
                </a:cubicBezTo>
                <a:cubicBezTo>
                  <a:pt x="534" y="1222"/>
                  <a:pt x="344" y="450"/>
                  <a:pt x="443" y="525"/>
                </a:cubicBezTo>
                <a:cubicBezTo>
                  <a:pt x="542" y="600"/>
                  <a:pt x="928" y="1363"/>
                  <a:pt x="1056" y="1584"/>
                </a:cubicBezTo>
              </a:path>
            </a:pathLst>
          </a:custGeom>
          <a:noFill/>
          <a:ln w="28575">
            <a:solidFill>
              <a:schemeClr val="hlink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 animBg="1"/>
      <p:bldP spid="307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4419600" y="381000"/>
            <a:ext cx="3624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3200">
                <a:solidFill>
                  <a:schemeClr val="folHlink"/>
                </a:solidFill>
                <a:latin typeface="Comic Sans MS" pitchFamily="66" charset="0"/>
              </a:rPr>
              <a:t>Generátor oscilací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24000" y="914400"/>
            <a:ext cx="2209800" cy="1920875"/>
            <a:chOff x="3600" y="144"/>
            <a:chExt cx="1632" cy="1498"/>
          </a:xfrm>
        </p:grpSpPr>
        <p:pic>
          <p:nvPicPr>
            <p:cNvPr id="1434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44"/>
              <a:ext cx="1632" cy="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44" name="Group 5"/>
            <p:cNvGrpSpPr>
              <a:grpSpLocks/>
            </p:cNvGrpSpPr>
            <p:nvPr/>
          </p:nvGrpSpPr>
          <p:grpSpPr bwMode="auto">
            <a:xfrm>
              <a:off x="4080" y="624"/>
              <a:ext cx="720" cy="864"/>
              <a:chOff x="672" y="1008"/>
              <a:chExt cx="720" cy="864"/>
            </a:xfrm>
          </p:grpSpPr>
          <p:sp>
            <p:nvSpPr>
              <p:cNvPr id="14345" name="Oval 6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20" cy="864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GB">
                  <a:solidFill>
                    <a:schemeClr val="hlink"/>
                  </a:solidFill>
                </a:endParaRPr>
              </a:p>
            </p:txBody>
          </p:sp>
          <p:graphicFrame>
            <p:nvGraphicFramePr>
              <p:cNvPr id="14339" name="Object 1"/>
              <p:cNvGraphicFramePr>
                <a:graphicFrameLocks noChangeAspect="1"/>
              </p:cNvGraphicFramePr>
              <p:nvPr/>
            </p:nvGraphicFramePr>
            <p:xfrm>
              <a:off x="720" y="1104"/>
              <a:ext cx="594" cy="6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52" name="Equation" r:id="rId4" imgW="393480" imgH="444240" progId="Equation.DSMT4">
                      <p:embed/>
                    </p:oleObj>
                  </mc:Choice>
                  <mc:Fallback>
                    <p:oleObj name="Equation" r:id="rId4" imgW="393480" imgH="444240" progId="Equation.DSMT4">
                      <p:embed/>
                      <p:pic>
                        <p:nvPicPr>
                          <p:cNvPr id="0" name="Object 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" y="1104"/>
                            <a:ext cx="594" cy="67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4338" name="Object 0"/>
            <p:cNvGraphicFramePr>
              <a:graphicFrameLocks noChangeAspect="1"/>
            </p:cNvGraphicFramePr>
            <p:nvPr/>
          </p:nvGraphicFramePr>
          <p:xfrm>
            <a:off x="4320" y="336"/>
            <a:ext cx="336" cy="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3" name="Equation" r:id="rId6" imgW="152280" imgH="139680" progId="Equation.DSMT4">
                    <p:embed/>
                  </p:oleObj>
                </mc:Choice>
                <mc:Fallback>
                  <p:oleObj name="Equation" r:id="rId6" imgW="152280" imgH="139680" progId="Equation.DSMT4">
                    <p:embed/>
                    <p:pic>
                      <p:nvPicPr>
                        <p:cNvPr id="0" name="Object 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336"/>
                          <a:ext cx="336" cy="3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402013"/>
            <a:ext cx="9372600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antena01"/>
          <p:cNvPicPr>
            <a:picLocks noChangeAspect="1" noChangeArrowheads="1"/>
          </p:cNvPicPr>
          <p:nvPr/>
        </p:nvPicPr>
        <p:blipFill>
          <a:blip r:embed="rId3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438400"/>
            <a:ext cx="4183063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5" name="Group 9"/>
          <p:cNvGrpSpPr>
            <a:grpSpLocks/>
          </p:cNvGrpSpPr>
          <p:nvPr/>
        </p:nvGrpSpPr>
        <p:grpSpPr bwMode="auto">
          <a:xfrm>
            <a:off x="1524000" y="914400"/>
            <a:ext cx="2209800" cy="1920875"/>
            <a:chOff x="3600" y="144"/>
            <a:chExt cx="1632" cy="1498"/>
          </a:xfrm>
        </p:grpSpPr>
        <p:pic>
          <p:nvPicPr>
            <p:cNvPr id="15366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44"/>
              <a:ext cx="1632" cy="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7" name="Group 11"/>
            <p:cNvGrpSpPr>
              <a:grpSpLocks/>
            </p:cNvGrpSpPr>
            <p:nvPr/>
          </p:nvGrpSpPr>
          <p:grpSpPr bwMode="auto">
            <a:xfrm>
              <a:off x="4080" y="624"/>
              <a:ext cx="720" cy="864"/>
              <a:chOff x="672" y="1008"/>
              <a:chExt cx="720" cy="864"/>
            </a:xfrm>
          </p:grpSpPr>
          <p:sp>
            <p:nvSpPr>
              <p:cNvPr id="15368" name="Oval 12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20" cy="864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GB">
                  <a:solidFill>
                    <a:schemeClr val="hlink"/>
                  </a:solidFill>
                </a:endParaRPr>
              </a:p>
            </p:txBody>
          </p:sp>
          <p:graphicFrame>
            <p:nvGraphicFramePr>
              <p:cNvPr id="15363" name="Object 1"/>
              <p:cNvGraphicFramePr>
                <a:graphicFrameLocks noChangeAspect="1"/>
              </p:cNvGraphicFramePr>
              <p:nvPr/>
            </p:nvGraphicFramePr>
            <p:xfrm>
              <a:off x="720" y="1104"/>
              <a:ext cx="594" cy="6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75" name="Equation" r:id="rId5" imgW="393480" imgH="444240" progId="Equation.DSMT4">
                      <p:embed/>
                    </p:oleObj>
                  </mc:Choice>
                  <mc:Fallback>
                    <p:oleObj name="Equation" r:id="rId5" imgW="393480" imgH="444240" progId="Equation.DSMT4">
                      <p:embed/>
                      <p:pic>
                        <p:nvPicPr>
                          <p:cNvPr id="0" name="Object 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" y="1104"/>
                            <a:ext cx="594" cy="67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5362" name="Object 0"/>
            <p:cNvGraphicFramePr>
              <a:graphicFrameLocks noChangeAspect="1"/>
            </p:cNvGraphicFramePr>
            <p:nvPr/>
          </p:nvGraphicFramePr>
          <p:xfrm>
            <a:off x="4320" y="336"/>
            <a:ext cx="336" cy="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6" name="Equation" r:id="rId7" imgW="152280" imgH="139680" progId="Equation.DSMT4">
                    <p:embed/>
                  </p:oleObj>
                </mc:Choice>
                <mc:Fallback>
                  <p:oleObj name="Equation" r:id="rId7" imgW="152280" imgH="139680" progId="Equation.DSMT4">
                    <p:embed/>
                    <p:pic>
                      <p:nvPicPr>
                        <p:cNvPr id="0" name="Object 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336"/>
                          <a:ext cx="336" cy="3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0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2667000"/>
            <a:ext cx="42100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05050"/>
            <a:ext cx="20764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333375"/>
            <a:ext cx="22764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553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3200">
                <a:solidFill>
                  <a:schemeClr val="folHlink"/>
                </a:solidFill>
                <a:latin typeface="Comic Sans MS" pitchFamily="66" charset="0"/>
              </a:rPr>
              <a:t>Tlumené kmity v obvodu RLC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4953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33400" y="900113"/>
            <a:ext cx="2382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hlink"/>
                </a:solidFill>
              </a:rPr>
              <a:t>energie v obvodu:</a:t>
            </a:r>
            <a:endParaRPr lang="en-GB"/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547688" y="2209800"/>
            <a:ext cx="1560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hlink"/>
                </a:solidFill>
              </a:rPr>
              <a:t>její úbytek:</a:t>
            </a:r>
            <a:endParaRPr lang="en-GB"/>
          </a:p>
        </p:txBody>
      </p:sp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38100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561975" y="3719513"/>
            <a:ext cx="1477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hlink"/>
                </a:solidFill>
              </a:rPr>
              <a:t>po úpravě:</a:t>
            </a:r>
            <a:endParaRPr lang="en-GB"/>
          </a:p>
        </p:txBody>
      </p:sp>
      <p:pic>
        <p:nvPicPr>
          <p:cNvPr id="4199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57800"/>
            <a:ext cx="44958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561975" y="5181600"/>
            <a:ext cx="995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hlink"/>
                </a:solidFill>
              </a:rPr>
              <a:t>řešení:</a:t>
            </a:r>
            <a:endParaRPr lang="en-GB"/>
          </a:p>
        </p:txBody>
      </p:sp>
      <p:pic>
        <p:nvPicPr>
          <p:cNvPr id="4199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951413"/>
            <a:ext cx="31908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819775"/>
            <a:ext cx="24098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0" name="AutoShape 16"/>
          <p:cNvSpPr>
            <a:spLocks/>
          </p:cNvSpPr>
          <p:nvPr/>
        </p:nvSpPr>
        <p:spPr bwMode="auto">
          <a:xfrm>
            <a:off x="5257800" y="4876800"/>
            <a:ext cx="152400" cy="1752600"/>
          </a:xfrm>
          <a:prstGeom prst="lef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4570413" y="2590800"/>
            <a:ext cx="4344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hlink"/>
                </a:solidFill>
              </a:rPr>
              <a:t>střední hodnota energie v obvodu:</a:t>
            </a:r>
            <a:endParaRPr lang="en-GB"/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 flipH="1">
            <a:off x="2971800" y="1981200"/>
            <a:ext cx="0" cy="1981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 flipH="1">
            <a:off x="2286000" y="3505200"/>
            <a:ext cx="0" cy="45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 flipH="1">
            <a:off x="2286000" y="4953000"/>
            <a:ext cx="0" cy="45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V="1">
            <a:off x="4800600" y="4419600"/>
            <a:ext cx="228600" cy="990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75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75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75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75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75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utoUpdateAnimBg="0"/>
      <p:bldP spid="41991" grpId="0" autoUpdateAnimBg="0"/>
      <p:bldP spid="41995" grpId="0" autoUpdateAnimBg="0"/>
      <p:bldP spid="41997" grpId="0" autoUpdateAnimBg="0"/>
      <p:bldP spid="42000" grpId="0" animBg="1"/>
      <p:bldP spid="42002" grpId="0" autoUpdateAnimBg="0"/>
      <p:bldP spid="42004" grpId="0" animBg="1"/>
      <p:bldP spid="42005" grpId="0" animBg="1"/>
      <p:bldP spid="42006" grpId="0" animBg="1"/>
      <p:bldP spid="4200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0213"/>
            <a:ext cx="8415338" cy="599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90600"/>
            <a:ext cx="23622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en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38036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524000" y="5334000"/>
            <a:ext cx="74676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3200"/>
              <a:t>Joseph Henry</a:t>
            </a:r>
          </a:p>
          <a:p>
            <a:pPr eaLnBrk="1" hangingPunct="1"/>
            <a:r>
              <a:rPr lang="cs-CZ"/>
              <a:t>(vitráž v Prvním presbyteriánském kostele v Albany (NY), </a:t>
            </a:r>
          </a:p>
          <a:p>
            <a:pPr eaLnBrk="1" hangingPunct="1"/>
            <a:r>
              <a:rPr lang="cs-CZ"/>
              <a:t>kde byl pokřtěn)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819400" y="228600"/>
            <a:ext cx="5822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3200">
                <a:solidFill>
                  <a:schemeClr val="folHlink"/>
                </a:solidFill>
                <a:latin typeface="Comic Sans MS" pitchFamily="66" charset="0"/>
              </a:rPr>
              <a:t>Nucené kmity v obvodech RLC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2112963"/>
            <a:ext cx="5757862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2743200" cy="982663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Line 6"/>
          <p:cNvSpPr>
            <a:spLocks noChangeShapeType="1"/>
          </p:cNvSpPr>
          <p:nvPr/>
        </p:nvSpPr>
        <p:spPr bwMode="auto">
          <a:xfrm flipH="1" flipV="1">
            <a:off x="1295400" y="1752600"/>
            <a:ext cx="228600" cy="1981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823" name="Oval 7"/>
          <p:cNvSpPr>
            <a:spLocks noChangeArrowheads="1"/>
          </p:cNvSpPr>
          <p:nvPr/>
        </p:nvSpPr>
        <p:spPr bwMode="auto">
          <a:xfrm>
            <a:off x="2190750" y="1233488"/>
            <a:ext cx="457200" cy="5334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9" b="5084"/>
          <a:stretch>
            <a:fillRect/>
          </a:stretch>
        </p:blipFill>
        <p:spPr bwMode="auto">
          <a:xfrm>
            <a:off x="5095875" y="990600"/>
            <a:ext cx="3438525" cy="990600"/>
          </a:xfrm>
          <a:prstGeom prst="rect">
            <a:avLst/>
          </a:prstGeom>
          <a:noFill/>
          <a:ln w="28575">
            <a:solidFill>
              <a:srgbClr val="99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348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3176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3200">
                <a:solidFill>
                  <a:schemeClr val="folHlink"/>
                </a:solidFill>
                <a:latin typeface="Comic Sans MS" pitchFamily="66" charset="0"/>
              </a:rPr>
              <a:t>Odporová zátěž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9" b="14702"/>
          <a:stretch>
            <a:fillRect/>
          </a:stretch>
        </p:blipFill>
        <p:spPr bwMode="auto">
          <a:xfrm>
            <a:off x="609600" y="1371600"/>
            <a:ext cx="2743200" cy="685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39338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Line 6"/>
          <p:cNvSpPr>
            <a:spLocks noChangeShapeType="1"/>
          </p:cNvSpPr>
          <p:nvPr/>
        </p:nvSpPr>
        <p:spPr bwMode="auto">
          <a:xfrm flipH="1">
            <a:off x="3048000" y="1524000"/>
            <a:ext cx="1524000" cy="152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4" b="7692"/>
          <a:stretch>
            <a:fillRect/>
          </a:stretch>
        </p:blipFill>
        <p:spPr bwMode="auto">
          <a:xfrm>
            <a:off x="609600" y="2362200"/>
            <a:ext cx="2390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8163"/>
            <a:ext cx="2943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29238"/>
            <a:ext cx="38957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Line 11"/>
          <p:cNvSpPr>
            <a:spLocks noChangeShapeType="1"/>
          </p:cNvSpPr>
          <p:nvPr/>
        </p:nvSpPr>
        <p:spPr bwMode="auto">
          <a:xfrm flipH="1">
            <a:off x="2819400" y="2057400"/>
            <a:ext cx="2057400" cy="381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H="1">
            <a:off x="1752600" y="3048000"/>
            <a:ext cx="0" cy="45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H="1">
            <a:off x="1752600" y="3962400"/>
            <a:ext cx="0" cy="45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H="1">
            <a:off x="1752600" y="4953000"/>
            <a:ext cx="0" cy="45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37903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257800"/>
            <a:ext cx="3905250" cy="10668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4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0"/>
            <a:ext cx="1200150" cy="5334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05" name="Oval 17"/>
          <p:cNvSpPr>
            <a:spLocks noChangeArrowheads="1"/>
          </p:cNvSpPr>
          <p:nvPr/>
        </p:nvSpPr>
        <p:spPr bwMode="auto">
          <a:xfrm>
            <a:off x="2438400" y="5257800"/>
            <a:ext cx="838200" cy="11430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1" name="Freeform 23"/>
          <p:cNvSpPr>
            <a:spLocks/>
          </p:cNvSpPr>
          <p:nvPr/>
        </p:nvSpPr>
        <p:spPr bwMode="auto">
          <a:xfrm>
            <a:off x="3200400" y="6019800"/>
            <a:ext cx="2743200" cy="393700"/>
          </a:xfrm>
          <a:custGeom>
            <a:avLst/>
            <a:gdLst>
              <a:gd name="T0" fmla="*/ 0 w 1728"/>
              <a:gd name="T1" fmla="*/ 48 h 248"/>
              <a:gd name="T2" fmla="*/ 960 w 1728"/>
              <a:gd name="T3" fmla="*/ 240 h 248"/>
              <a:gd name="T4" fmla="*/ 1728 w 1728"/>
              <a:gd name="T5" fmla="*/ 0 h 248"/>
              <a:gd name="T6" fmla="*/ 0 60000 65536"/>
              <a:gd name="T7" fmla="*/ 0 60000 65536"/>
              <a:gd name="T8" fmla="*/ 0 60000 65536"/>
              <a:gd name="T9" fmla="*/ 0 w 1728"/>
              <a:gd name="T10" fmla="*/ 0 h 248"/>
              <a:gd name="T11" fmla="*/ 1728 w 1728"/>
              <a:gd name="T12" fmla="*/ 248 h 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8" h="248">
                <a:moveTo>
                  <a:pt x="0" y="48"/>
                </a:moveTo>
                <a:cubicBezTo>
                  <a:pt x="336" y="148"/>
                  <a:pt x="672" y="248"/>
                  <a:pt x="960" y="240"/>
                </a:cubicBezTo>
                <a:cubicBezTo>
                  <a:pt x="1248" y="232"/>
                  <a:pt x="1600" y="40"/>
                  <a:pt x="1728" y="0"/>
                </a:cubicBez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2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/>
      <p:bldP spid="37899" grpId="0" animBg="1"/>
      <p:bldP spid="37900" grpId="0" animBg="1"/>
      <p:bldP spid="37901" grpId="0" animBg="1"/>
      <p:bldP spid="37902" grpId="0" animBg="1"/>
      <p:bldP spid="37905" grpId="0" animBg="1"/>
      <p:bldP spid="379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6313"/>
            <a:ext cx="4267200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" b="2785"/>
          <a:stretch>
            <a:fillRect/>
          </a:stretch>
        </p:blipFill>
        <p:spPr bwMode="auto">
          <a:xfrm>
            <a:off x="4343400" y="3367088"/>
            <a:ext cx="4800600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5562600"/>
            <a:ext cx="1200150" cy="5334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62175"/>
            <a:ext cx="2943225" cy="6572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3895725" cy="981075"/>
          </a:xfrm>
          <a:prstGeom prst="rect">
            <a:avLst/>
          </a:prstGeom>
          <a:noFill/>
          <a:ln w="28575">
            <a:solidFill>
              <a:srgbClr val="99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457200" y="152400"/>
            <a:ext cx="3176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3200">
                <a:solidFill>
                  <a:schemeClr val="folHlink"/>
                </a:solidFill>
                <a:latin typeface="Comic Sans MS" pitchFamily="66" charset="0"/>
              </a:rPr>
              <a:t>Odporová zátěž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3090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3200">
                <a:solidFill>
                  <a:schemeClr val="folHlink"/>
                </a:solidFill>
                <a:latin typeface="Comic Sans MS" pitchFamily="66" charset="0"/>
              </a:rPr>
              <a:t>Kapacitní zátěž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214438"/>
            <a:ext cx="258762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025650"/>
            <a:ext cx="36861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819400"/>
            <a:ext cx="39624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2425"/>
            <a:ext cx="4572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"/>
            <a:ext cx="38481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54475"/>
            <a:ext cx="3581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53000"/>
            <a:ext cx="44386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48"/>
          <a:stretch>
            <a:fillRect/>
          </a:stretch>
        </p:blipFill>
        <p:spPr bwMode="auto">
          <a:xfrm>
            <a:off x="5181600" y="4953000"/>
            <a:ext cx="2057400" cy="838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52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943600"/>
            <a:ext cx="1752600" cy="6191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53" name="Line 17"/>
          <p:cNvSpPr>
            <a:spLocks noChangeShapeType="1"/>
          </p:cNvSpPr>
          <p:nvPr/>
        </p:nvSpPr>
        <p:spPr bwMode="auto">
          <a:xfrm flipH="1">
            <a:off x="2895600" y="1219200"/>
            <a:ext cx="1905000" cy="152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 flipH="1">
            <a:off x="1676400" y="1676400"/>
            <a:ext cx="152400" cy="381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>
            <a:off x="1981200" y="2438400"/>
            <a:ext cx="685800" cy="45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 flipH="1">
            <a:off x="1676400" y="3581400"/>
            <a:ext cx="76200" cy="1371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 flipH="1">
            <a:off x="2286000" y="3733800"/>
            <a:ext cx="2362200" cy="1295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58" name="Oval 22"/>
          <p:cNvSpPr>
            <a:spLocks noChangeArrowheads="1"/>
          </p:cNvSpPr>
          <p:nvPr/>
        </p:nvSpPr>
        <p:spPr bwMode="auto">
          <a:xfrm>
            <a:off x="1371600" y="4953000"/>
            <a:ext cx="838200" cy="11430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Freeform 23"/>
          <p:cNvSpPr>
            <a:spLocks/>
          </p:cNvSpPr>
          <p:nvPr/>
        </p:nvSpPr>
        <p:spPr bwMode="auto">
          <a:xfrm>
            <a:off x="2057400" y="5562600"/>
            <a:ext cx="4267200" cy="990600"/>
          </a:xfrm>
          <a:custGeom>
            <a:avLst/>
            <a:gdLst>
              <a:gd name="T0" fmla="*/ 0 w 1728"/>
              <a:gd name="T1" fmla="*/ 48 h 248"/>
              <a:gd name="T2" fmla="*/ 960 w 1728"/>
              <a:gd name="T3" fmla="*/ 240 h 248"/>
              <a:gd name="T4" fmla="*/ 1728 w 1728"/>
              <a:gd name="T5" fmla="*/ 0 h 248"/>
              <a:gd name="T6" fmla="*/ 0 60000 65536"/>
              <a:gd name="T7" fmla="*/ 0 60000 65536"/>
              <a:gd name="T8" fmla="*/ 0 60000 65536"/>
              <a:gd name="T9" fmla="*/ 0 w 1728"/>
              <a:gd name="T10" fmla="*/ 0 h 248"/>
              <a:gd name="T11" fmla="*/ 1728 w 1728"/>
              <a:gd name="T12" fmla="*/ 248 h 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8" h="248">
                <a:moveTo>
                  <a:pt x="0" y="48"/>
                </a:moveTo>
                <a:cubicBezTo>
                  <a:pt x="336" y="148"/>
                  <a:pt x="672" y="248"/>
                  <a:pt x="960" y="240"/>
                </a:cubicBezTo>
                <a:cubicBezTo>
                  <a:pt x="1248" y="232"/>
                  <a:pt x="1600" y="40"/>
                  <a:pt x="1728" y="0"/>
                </a:cubicBez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 flipH="1">
            <a:off x="2895600" y="4343400"/>
            <a:ext cx="1676400" cy="762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5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2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3" grpId="0" animBg="1"/>
      <p:bldP spid="39954" grpId="0" animBg="1"/>
      <p:bldP spid="39955" grpId="0" animBg="1"/>
      <p:bldP spid="39956" grpId="0" animBg="1"/>
      <p:bldP spid="39957" grpId="0" animBg="1"/>
      <p:bldP spid="39958" grpId="0" animBg="1"/>
      <p:bldP spid="39959" grpId="0" animBg="1"/>
      <p:bldP spid="3996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3090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3200">
                <a:solidFill>
                  <a:schemeClr val="folHlink"/>
                </a:solidFill>
                <a:latin typeface="Comic Sans MS" pitchFamily="66" charset="0"/>
              </a:rPr>
              <a:t>Kapacitní zátěž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7263"/>
            <a:ext cx="4267200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"/>
          <a:stretch>
            <a:fillRect/>
          </a:stretch>
        </p:blipFill>
        <p:spPr bwMode="auto">
          <a:xfrm>
            <a:off x="4343400" y="3635375"/>
            <a:ext cx="48006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71550"/>
            <a:ext cx="2587625" cy="56038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438650" cy="1123950"/>
          </a:xfrm>
          <a:prstGeom prst="rect">
            <a:avLst/>
          </a:prstGeom>
          <a:noFill/>
          <a:ln w="28575">
            <a:solidFill>
              <a:srgbClr val="99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943600"/>
            <a:ext cx="1752600" cy="6191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330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3200">
                <a:solidFill>
                  <a:schemeClr val="folHlink"/>
                </a:solidFill>
                <a:latin typeface="Comic Sans MS" pitchFamily="66" charset="0"/>
              </a:rPr>
              <a:t>Induktivní zátěž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3863"/>
            <a:ext cx="37338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19812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26670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04800" y="3657600"/>
            <a:ext cx="3581400" cy="914400"/>
            <a:chOff x="738" y="2544"/>
            <a:chExt cx="3546" cy="894"/>
          </a:xfrm>
        </p:grpSpPr>
        <p:pic>
          <p:nvPicPr>
            <p:cNvPr id="37910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03"/>
            <a:stretch>
              <a:fillRect/>
            </a:stretch>
          </p:blipFill>
          <p:spPr bwMode="auto">
            <a:xfrm>
              <a:off x="738" y="2544"/>
              <a:ext cx="51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1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544"/>
              <a:ext cx="3132" cy="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3355975"/>
            <a:ext cx="4452937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4267200"/>
            <a:ext cx="42291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83200"/>
            <a:ext cx="41910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029200"/>
            <a:ext cx="2362200" cy="7778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6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2"/>
          <a:stretch>
            <a:fillRect/>
          </a:stretch>
        </p:blipFill>
        <p:spPr bwMode="auto">
          <a:xfrm>
            <a:off x="5715000" y="6000750"/>
            <a:ext cx="1943100" cy="5524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7" name="Line 15"/>
          <p:cNvSpPr>
            <a:spLocks noChangeShapeType="1"/>
          </p:cNvSpPr>
          <p:nvPr/>
        </p:nvSpPr>
        <p:spPr bwMode="auto">
          <a:xfrm flipH="1">
            <a:off x="2971800" y="914400"/>
            <a:ext cx="1905000" cy="152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 flipH="1">
            <a:off x="1066800" y="1524000"/>
            <a:ext cx="76200" cy="1219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 flipH="1">
            <a:off x="2057400" y="2438400"/>
            <a:ext cx="228600" cy="381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1143000" y="4495800"/>
            <a:ext cx="76200" cy="914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 flipH="1">
            <a:off x="2514600" y="4038600"/>
            <a:ext cx="2209800" cy="1447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52" name="Oval 20"/>
          <p:cNvSpPr>
            <a:spLocks noChangeArrowheads="1"/>
          </p:cNvSpPr>
          <p:nvPr/>
        </p:nvSpPr>
        <p:spPr bwMode="auto">
          <a:xfrm>
            <a:off x="1266825" y="5272088"/>
            <a:ext cx="838200" cy="11430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3" name="Freeform 21"/>
          <p:cNvSpPr>
            <a:spLocks/>
          </p:cNvSpPr>
          <p:nvPr/>
        </p:nvSpPr>
        <p:spPr bwMode="auto">
          <a:xfrm>
            <a:off x="2057400" y="5638800"/>
            <a:ext cx="3886200" cy="1219200"/>
          </a:xfrm>
          <a:custGeom>
            <a:avLst/>
            <a:gdLst>
              <a:gd name="T0" fmla="*/ 0 w 1728"/>
              <a:gd name="T1" fmla="*/ 48 h 248"/>
              <a:gd name="T2" fmla="*/ 960 w 1728"/>
              <a:gd name="T3" fmla="*/ 240 h 248"/>
              <a:gd name="T4" fmla="*/ 1728 w 1728"/>
              <a:gd name="T5" fmla="*/ 0 h 248"/>
              <a:gd name="T6" fmla="*/ 0 60000 65536"/>
              <a:gd name="T7" fmla="*/ 0 60000 65536"/>
              <a:gd name="T8" fmla="*/ 0 60000 65536"/>
              <a:gd name="T9" fmla="*/ 0 w 1728"/>
              <a:gd name="T10" fmla="*/ 0 h 248"/>
              <a:gd name="T11" fmla="*/ 1728 w 1728"/>
              <a:gd name="T12" fmla="*/ 248 h 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8" h="248">
                <a:moveTo>
                  <a:pt x="0" y="48"/>
                </a:moveTo>
                <a:cubicBezTo>
                  <a:pt x="336" y="148"/>
                  <a:pt x="672" y="248"/>
                  <a:pt x="960" y="240"/>
                </a:cubicBezTo>
                <a:cubicBezTo>
                  <a:pt x="1248" y="232"/>
                  <a:pt x="1600" y="40"/>
                  <a:pt x="1728" y="0"/>
                </a:cubicBez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4" name="Line 22"/>
          <p:cNvSpPr>
            <a:spLocks noChangeShapeType="1"/>
          </p:cNvSpPr>
          <p:nvPr/>
        </p:nvSpPr>
        <p:spPr bwMode="auto">
          <a:xfrm flipH="1">
            <a:off x="3124200" y="4572000"/>
            <a:ext cx="1524000" cy="914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 flipH="1">
            <a:off x="1066800" y="3429000"/>
            <a:ext cx="0" cy="381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7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2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2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7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7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92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7" grpId="0" animBg="1"/>
      <p:bldP spid="44048" grpId="0" animBg="1"/>
      <p:bldP spid="44049" grpId="0" animBg="1"/>
      <p:bldP spid="44050" grpId="0" animBg="1"/>
      <p:bldP spid="44051" grpId="0" animBg="1"/>
      <p:bldP spid="44052" grpId="0" animBg="1"/>
      <p:bldP spid="44053" grpId="0" animBg="1"/>
      <p:bldP spid="44054" grpId="0" animBg="1"/>
      <p:bldP spid="4405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330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3200">
                <a:solidFill>
                  <a:schemeClr val="folHlink"/>
                </a:solidFill>
                <a:latin typeface="Comic Sans MS" pitchFamily="66" charset="0"/>
              </a:rPr>
              <a:t>Induktivní zátěž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66800"/>
            <a:ext cx="2743200" cy="609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52600"/>
            <a:ext cx="4191000" cy="1174750"/>
          </a:xfrm>
          <a:prstGeom prst="rect">
            <a:avLst/>
          </a:prstGeom>
          <a:noFill/>
          <a:ln w="28575">
            <a:solidFill>
              <a:srgbClr val="99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2"/>
          <a:stretch>
            <a:fillRect/>
          </a:stretch>
        </p:blipFill>
        <p:spPr bwMode="auto">
          <a:xfrm>
            <a:off x="2247900" y="5562600"/>
            <a:ext cx="1943100" cy="5524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133850" cy="402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65513"/>
            <a:ext cx="48006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4413"/>
            <a:ext cx="914400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658813" y="257175"/>
            <a:ext cx="3697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3200">
                <a:solidFill>
                  <a:schemeClr val="folHlink"/>
                </a:solidFill>
                <a:latin typeface="Comic Sans MS" pitchFamily="66" charset="0"/>
              </a:rPr>
              <a:t>Sériový obvod RLC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4"/>
          <a:stretch>
            <a:fillRect/>
          </a:stretch>
        </p:blipFill>
        <p:spPr bwMode="auto">
          <a:xfrm>
            <a:off x="4572000" y="4005263"/>
            <a:ext cx="2362200" cy="6858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06725"/>
            <a:ext cx="3086100" cy="666750"/>
          </a:xfrm>
          <a:prstGeom prst="rect">
            <a:avLst/>
          </a:prstGeom>
          <a:noFill/>
          <a:ln w="28575">
            <a:solidFill>
              <a:srgbClr val="99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2588"/>
            <a:ext cx="27432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11250"/>
            <a:ext cx="350520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81450"/>
            <a:ext cx="3505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1938"/>
            <a:ext cx="3505200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48013"/>
            <a:ext cx="3505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38100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24200"/>
            <a:ext cx="381000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35052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8963"/>
            <a:ext cx="35814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38588"/>
            <a:ext cx="4114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243513"/>
            <a:ext cx="4114800" cy="1309687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1828800" y="6049963"/>
            <a:ext cx="21447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3200">
                <a:solidFill>
                  <a:schemeClr val="hlink"/>
                </a:solidFill>
                <a:latin typeface="Comic Sans MS" pitchFamily="66" charset="0"/>
              </a:rPr>
              <a:t>impedance</a:t>
            </a:r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 flipV="1">
            <a:off x="3962400" y="6172200"/>
            <a:ext cx="1676400" cy="152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4724400" y="4745038"/>
            <a:ext cx="2693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>
                <a:solidFill>
                  <a:schemeClr val="hlink"/>
                </a:solidFill>
                <a:latin typeface="Comic Sans MS" pitchFamily="66" charset="0"/>
              </a:rPr>
              <a:t>amplituda proudu: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2" grpId="0" autoUpdateAnimBg="0"/>
      <p:bldP spid="49163" grpId="0" animBg="1"/>
      <p:bldP spid="4916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31083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1066800"/>
            <a:ext cx="31194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168525" y="152400"/>
            <a:ext cx="4806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4400">
                <a:latin typeface="Comic Sans MS" pitchFamily="66" charset="0"/>
              </a:rPr>
              <a:t>Vzájemná indukce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81600"/>
            <a:ext cx="20574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05400"/>
            <a:ext cx="1905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Line 7"/>
          <p:cNvSpPr>
            <a:spLocks noChangeShapeType="1"/>
          </p:cNvSpPr>
          <p:nvPr/>
        </p:nvSpPr>
        <p:spPr bwMode="auto">
          <a:xfrm flipH="1">
            <a:off x="1676400" y="4495800"/>
            <a:ext cx="1295400" cy="83820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5867400" y="4572000"/>
            <a:ext cx="228600" cy="68580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6172200"/>
            <a:ext cx="2800350" cy="523875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0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4191000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4333875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276600"/>
            <a:ext cx="8210550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343275"/>
            <a:ext cx="82200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371850"/>
            <a:ext cx="82105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811213" y="228600"/>
            <a:ext cx="21605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3200">
                <a:solidFill>
                  <a:schemeClr val="folHlink"/>
                </a:solidFill>
                <a:latin typeface="Comic Sans MS" pitchFamily="66" charset="0"/>
              </a:rPr>
              <a:t>Rezonance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514475"/>
            <a:ext cx="741997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447800" y="1790700"/>
            <a:ext cx="1303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i="1">
                <a:solidFill>
                  <a:schemeClr val="hlink"/>
                </a:solidFill>
              </a:rPr>
              <a:t>X</a:t>
            </a:r>
            <a:r>
              <a:rPr lang="en-GB" sz="2800" i="1" baseline="-25000">
                <a:solidFill>
                  <a:schemeClr val="hlink"/>
                </a:solidFill>
              </a:rPr>
              <a:t>C </a:t>
            </a:r>
            <a:r>
              <a:rPr lang="en-GB" sz="2800" i="1">
                <a:solidFill>
                  <a:schemeClr val="hlink"/>
                </a:solidFill>
              </a:rPr>
              <a:t>= X</a:t>
            </a:r>
            <a:r>
              <a:rPr lang="en-GB" sz="2800" i="1" baseline="-25000">
                <a:solidFill>
                  <a:schemeClr val="hlink"/>
                </a:solidFill>
              </a:rPr>
              <a:t>L</a:t>
            </a:r>
            <a:endParaRPr lang="en-GB" sz="2800" i="1">
              <a:solidFill>
                <a:schemeClr val="hlink"/>
              </a:solidFill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447800" y="2262188"/>
            <a:ext cx="993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i="1">
                <a:solidFill>
                  <a:schemeClr val="hlink"/>
                </a:solidFill>
                <a:sym typeface="Symbol" pitchFamily="18" charset="2"/>
              </a:rPr>
              <a:t> </a:t>
            </a:r>
            <a:r>
              <a:rPr lang="en-GB" sz="2800" i="1">
                <a:solidFill>
                  <a:schemeClr val="hlink"/>
                </a:solidFill>
              </a:rPr>
              <a:t>= </a:t>
            </a:r>
            <a:r>
              <a:rPr lang="en-GB" sz="2800">
                <a:solidFill>
                  <a:schemeClr val="hlink"/>
                </a:solidFill>
              </a:rPr>
              <a:t>0</a:t>
            </a:r>
            <a:endParaRPr lang="en-GB" sz="2800" i="1">
              <a:solidFill>
                <a:schemeClr val="hlink"/>
              </a:solidFill>
            </a:endParaRPr>
          </a:p>
        </p:txBody>
      </p:sp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384175"/>
            <a:ext cx="3240088" cy="10287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99"/>
          <a:stretch>
            <a:fillRect/>
          </a:stretch>
        </p:blipFill>
        <p:spPr bwMode="auto">
          <a:xfrm>
            <a:off x="6443663" y="404813"/>
            <a:ext cx="2232025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2" r="62187" b="9496"/>
          <a:stretch>
            <a:fillRect/>
          </a:stretch>
        </p:blipFill>
        <p:spPr bwMode="auto">
          <a:xfrm>
            <a:off x="6948488" y="2205038"/>
            <a:ext cx="17287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1" r="66025" b="16081"/>
          <a:stretch>
            <a:fillRect/>
          </a:stretch>
        </p:blipFill>
        <p:spPr bwMode="auto">
          <a:xfrm>
            <a:off x="7164388" y="1557338"/>
            <a:ext cx="15128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46075"/>
            <a:ext cx="570071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1404938" y="1387475"/>
            <a:ext cx="287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maximální proud pro: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utoUpdateAnimBg="0"/>
      <p:bldP spid="51206" grpId="0" autoUpdateAnimBg="0"/>
      <p:bldP spid="512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581650"/>
            <a:ext cx="22574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762000"/>
            <a:ext cx="38862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811213" y="106363"/>
            <a:ext cx="7794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3200">
                <a:solidFill>
                  <a:schemeClr val="folHlink"/>
                </a:solidFill>
                <a:latin typeface="Comic Sans MS" pitchFamily="66" charset="0"/>
              </a:rPr>
              <a:t>Výkon v obvodech se střídavým proudem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52475"/>
            <a:ext cx="3352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836738"/>
            <a:ext cx="39243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776288" y="1741488"/>
            <a:ext cx="1641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schemeClr val="hlink"/>
                </a:solidFill>
              </a:rPr>
              <a:t>střední výkon:</a:t>
            </a:r>
            <a:endParaRPr lang="en-GB" sz="2000"/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762000" y="687388"/>
            <a:ext cx="303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schemeClr val="hlink"/>
                </a:solidFill>
              </a:rPr>
              <a:t>okamžitý výkon v rezistoru:</a:t>
            </a:r>
            <a:endParaRPr lang="en-GB" sz="2000"/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3824288" y="3017838"/>
            <a:ext cx="490537" cy="5191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i="1">
                <a:solidFill>
                  <a:schemeClr val="hlink"/>
                </a:solidFill>
              </a:rPr>
              <a:t>I</a:t>
            </a:r>
            <a:r>
              <a:rPr lang="en-GB" sz="2800" baseline="-25000">
                <a:solidFill>
                  <a:schemeClr val="hlink"/>
                </a:solidFill>
              </a:rPr>
              <a:t>ef</a:t>
            </a:r>
            <a:endParaRPr lang="en-GB" sz="2800">
              <a:solidFill>
                <a:schemeClr val="hlink"/>
              </a:solidFill>
            </a:endParaRPr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3138488" y="2089150"/>
            <a:ext cx="838200" cy="11430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2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22688"/>
            <a:ext cx="3581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8730"/>
          <a:stretch>
            <a:fillRect/>
          </a:stretch>
        </p:blipFill>
        <p:spPr bwMode="auto">
          <a:xfrm>
            <a:off x="838200" y="5581650"/>
            <a:ext cx="41624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9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76788"/>
            <a:ext cx="28194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0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" r="20000" b="19611"/>
          <a:stretch>
            <a:fillRect/>
          </a:stretch>
        </p:blipFill>
        <p:spPr bwMode="auto">
          <a:xfrm>
            <a:off x="5867400" y="2743200"/>
            <a:ext cx="24384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1" name="AutoShape 17"/>
          <p:cNvSpPr>
            <a:spLocks noChangeArrowheads="1"/>
          </p:cNvSpPr>
          <p:nvPr/>
        </p:nvSpPr>
        <p:spPr bwMode="auto">
          <a:xfrm>
            <a:off x="4953000" y="2667000"/>
            <a:ext cx="3962400" cy="2895600"/>
          </a:xfrm>
          <a:prstGeom prst="wedgeRoundRectCallout">
            <a:avLst>
              <a:gd name="adj1" fmla="val -51644"/>
              <a:gd name="adj2" fmla="val 63431"/>
              <a:gd name="adj3" fmla="val 1666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75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75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6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 autoUpdateAnimBg="0"/>
      <p:bldP spid="52232" grpId="0" autoUpdateAnimBg="0"/>
      <p:bldP spid="52235" grpId="0" animBg="1" autoUpdateAnimBg="0"/>
      <p:bldP spid="52234" grpId="0" animBg="1"/>
      <p:bldP spid="52241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35125"/>
            <a:ext cx="601980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"/>
            <a:ext cx="59436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2124075" cy="9525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19600"/>
            <a:ext cx="5343525" cy="89217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562600"/>
            <a:ext cx="3962400" cy="9715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1143000" y="2057400"/>
            <a:ext cx="990600" cy="13716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2"/>
          <p:cNvSpPr txBox="1">
            <a:spLocks noChangeArrowheads="1"/>
          </p:cNvSpPr>
          <p:nvPr/>
        </p:nvSpPr>
        <p:spPr bwMode="auto">
          <a:xfrm>
            <a:off x="107504" y="116632"/>
            <a:ext cx="41005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4400" dirty="0">
                <a:latin typeface="Comic Sans MS" pitchFamily="66" charset="0"/>
              </a:rPr>
              <a:t>Vlastní indukce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2841625" y="4332288"/>
          <a:ext cx="245110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3" imgW="863280" imgH="368280" progId="Equation.DSMT4">
                  <p:embed/>
                </p:oleObj>
              </mc:Choice>
              <mc:Fallback>
                <p:oleObj name="Equation" r:id="rId3" imgW="863280" imgH="3682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25" y="4332288"/>
                        <a:ext cx="2451100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4567238" y="3267075"/>
          <a:ext cx="2519362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5" imgW="901440" imgH="317160" progId="Equation.DSMT4">
                  <p:embed/>
                </p:oleObj>
              </mc:Choice>
              <mc:Fallback>
                <p:oleObj name="Equation" r:id="rId5" imgW="901440" imgH="3171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238" y="3267075"/>
                        <a:ext cx="2519362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6372225" y="1938338"/>
            <a:ext cx="28575" cy="1360487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0252" name="Oval 12"/>
          <p:cNvSpPr>
            <a:spLocks noChangeArrowheads="1"/>
          </p:cNvSpPr>
          <p:nvPr/>
        </p:nvSpPr>
        <p:spPr bwMode="auto">
          <a:xfrm>
            <a:off x="5795963" y="2286000"/>
            <a:ext cx="1143000" cy="6858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53" name="Object 13"/>
          <p:cNvGraphicFramePr>
            <a:graphicFrameLocks noChangeAspect="1"/>
          </p:cNvGraphicFramePr>
          <p:nvPr/>
        </p:nvGraphicFramePr>
        <p:xfrm>
          <a:off x="5932488" y="2451100"/>
          <a:ext cx="811212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7" imgW="342720" imgH="139680" progId="Equation.DSMT4">
                  <p:embed/>
                </p:oleObj>
              </mc:Choice>
              <mc:Fallback>
                <p:oleObj name="Equation" r:id="rId7" imgW="342720" imgH="1396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2488" y="2451100"/>
                        <a:ext cx="811212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14"/>
          <p:cNvGraphicFramePr>
            <a:graphicFrameLocks noChangeAspect="1"/>
          </p:cNvGraphicFramePr>
          <p:nvPr/>
        </p:nvGraphicFramePr>
        <p:xfrm>
          <a:off x="7162800" y="3328988"/>
          <a:ext cx="87471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9" imgW="368280" imgH="203040" progId="Equation.DSMT4">
                  <p:embed/>
                </p:oleObj>
              </mc:Choice>
              <mc:Fallback>
                <p:oleObj name="Equation" r:id="rId9" imgW="368280" imgH="203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328988"/>
                        <a:ext cx="874713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5" name="Line 15"/>
          <p:cNvSpPr>
            <a:spLocks noChangeShapeType="1"/>
          </p:cNvSpPr>
          <p:nvPr/>
        </p:nvSpPr>
        <p:spPr bwMode="auto">
          <a:xfrm flipH="1">
            <a:off x="4800600" y="38100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0256" name="Oval 16"/>
          <p:cNvSpPr>
            <a:spLocks noChangeArrowheads="1"/>
          </p:cNvSpPr>
          <p:nvPr/>
        </p:nvSpPr>
        <p:spPr bwMode="auto">
          <a:xfrm>
            <a:off x="7391400" y="3276600"/>
            <a:ext cx="381000" cy="5334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57" name="Object 17"/>
          <p:cNvGraphicFramePr>
            <a:graphicFrameLocks noChangeAspect="1"/>
          </p:cNvGraphicFramePr>
          <p:nvPr/>
        </p:nvGraphicFramePr>
        <p:xfrm>
          <a:off x="2843213" y="5445125"/>
          <a:ext cx="2089150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11" imgW="660240" imgH="355320" progId="Equation.DSMT4">
                  <p:embed/>
                </p:oleObj>
              </mc:Choice>
              <mc:Fallback>
                <p:oleObj name="Equation" r:id="rId11" imgW="660240" imgH="35532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5445125"/>
                        <a:ext cx="2089150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8" name="Oval 18"/>
          <p:cNvSpPr>
            <a:spLocks noChangeArrowheads="1"/>
          </p:cNvSpPr>
          <p:nvPr/>
        </p:nvSpPr>
        <p:spPr bwMode="auto">
          <a:xfrm>
            <a:off x="4046538" y="5734050"/>
            <a:ext cx="381000" cy="5334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6732588" y="3886200"/>
            <a:ext cx="1743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sz="2800">
                <a:solidFill>
                  <a:schemeClr val="hlink"/>
                </a:solidFill>
              </a:rPr>
              <a:t>vlastní </a:t>
            </a:r>
          </a:p>
          <a:p>
            <a:pPr algn="ctr" eaLnBrk="1" hangingPunct="1"/>
            <a:r>
              <a:rPr lang="cs-CZ" sz="2800">
                <a:solidFill>
                  <a:schemeClr val="hlink"/>
                </a:solidFill>
              </a:rPr>
              <a:t>indukčnost</a:t>
            </a:r>
          </a:p>
        </p:txBody>
      </p:sp>
      <p:grpSp>
        <p:nvGrpSpPr>
          <p:cNvPr id="2063" name="Group 20"/>
          <p:cNvGrpSpPr>
            <a:grpSpLocks/>
          </p:cNvGrpSpPr>
          <p:nvPr/>
        </p:nvGrpSpPr>
        <p:grpSpPr bwMode="auto">
          <a:xfrm>
            <a:off x="152400" y="1063625"/>
            <a:ext cx="4114800" cy="2974975"/>
            <a:chOff x="96" y="670"/>
            <a:chExt cx="2592" cy="1874"/>
          </a:xfrm>
        </p:grpSpPr>
        <p:pic>
          <p:nvPicPr>
            <p:cNvPr id="2065" name="Picture 3" descr="civka02"/>
            <p:cNvPicPr>
              <a:picLocks noChangeAspect="1" noChangeArrowheads="1"/>
            </p:cNvPicPr>
            <p:nvPr/>
          </p:nvPicPr>
          <p:blipFill>
            <a:blip r:embed="rId13">
              <a:lum bright="-18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670"/>
              <a:ext cx="2592" cy="1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6" name="Rectangle 4"/>
            <p:cNvSpPr>
              <a:spLocks noChangeArrowheads="1"/>
            </p:cNvSpPr>
            <p:nvPr/>
          </p:nvSpPr>
          <p:spPr bwMode="auto">
            <a:xfrm>
              <a:off x="912" y="1056"/>
              <a:ext cx="96" cy="52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7092950" y="4916488"/>
            <a:ext cx="792163" cy="528637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2800"/>
              <a:t>1 H</a:t>
            </a:r>
            <a:endParaRPr lang="cs-CZ" sz="2800" baseline="300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ovéPole 18"/>
              <p:cNvSpPr txBox="1"/>
              <p:nvPr/>
            </p:nvSpPr>
            <p:spPr>
              <a:xfrm>
                <a:off x="4982293" y="692696"/>
                <a:ext cx="2795381" cy="123809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ctrlPr>
                            <a:rPr lang="en-GB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GB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GB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</m:acc>
                          <m:r>
                            <a:rPr lang="en-GB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en-GB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n-GB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GB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GB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𝑁</m:t>
                      </m:r>
                      <m:r>
                        <a:rPr lang="en-GB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𝐼</m:t>
                      </m:r>
                      <m:r>
                        <a:rPr lang="en-GB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GB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𝑡</m:t>
                      </m:r>
                      <m:r>
                        <a:rPr lang="en-GB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293" y="692696"/>
                <a:ext cx="2795381" cy="123809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 animBg="1"/>
      <p:bldP spid="10252" grpId="0" animBg="1"/>
      <p:bldP spid="10255" grpId="0" animBg="1"/>
      <p:bldP spid="10256" grpId="0" animBg="1"/>
      <p:bldP spid="10258" grpId="0" animBg="1"/>
      <p:bldP spid="10259" grpId="0" autoUpdateAnimBg="0"/>
      <p:bldP spid="10261" grpId="0" animBg="1" autoUpdateAnimBg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457200"/>
            <a:ext cx="4438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181350"/>
            <a:ext cx="2857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05000"/>
            <a:ext cx="1676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95800"/>
            <a:ext cx="18954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83100"/>
            <a:ext cx="1828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5562600" y="2438400"/>
            <a:ext cx="3810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>
            <a:off x="4191000" y="3657600"/>
            <a:ext cx="3810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  <p:bldP spid="112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iv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60538"/>
            <a:ext cx="36576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38200" y="1684338"/>
            <a:ext cx="2895600" cy="2116137"/>
            <a:chOff x="528" y="384"/>
            <a:chExt cx="1824" cy="1333"/>
          </a:xfrm>
        </p:grpSpPr>
        <p:pic>
          <p:nvPicPr>
            <p:cNvPr id="3082" name="Picture 4" descr="kondenzato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84"/>
              <a:ext cx="1824" cy="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3" name="Rectangle 5"/>
            <p:cNvSpPr>
              <a:spLocks noChangeArrowheads="1"/>
            </p:cNvSpPr>
            <p:nvPr/>
          </p:nvSpPr>
          <p:spPr bwMode="auto">
            <a:xfrm>
              <a:off x="1968" y="1296"/>
              <a:ext cx="288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" name="Rectangle 6"/>
            <p:cNvSpPr>
              <a:spLocks noChangeArrowheads="1"/>
            </p:cNvSpPr>
            <p:nvPr/>
          </p:nvSpPr>
          <p:spPr bwMode="auto">
            <a:xfrm>
              <a:off x="1968" y="576"/>
              <a:ext cx="288" cy="2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9466" name="Object 10"/>
          <p:cNvGraphicFramePr>
            <a:graphicFrameLocks noChangeAspect="1"/>
          </p:cNvGraphicFramePr>
          <p:nvPr/>
        </p:nvGraphicFramePr>
        <p:xfrm>
          <a:off x="5715000" y="4235450"/>
          <a:ext cx="2243138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5" imgW="990360" imgH="444240" progId="Equation.DSMT4">
                  <p:embed/>
                </p:oleObj>
              </mc:Choice>
              <mc:Fallback>
                <p:oleObj name="Equation" r:id="rId5" imgW="990360" imgH="4442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235450"/>
                        <a:ext cx="2243138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1524000" y="4292600"/>
          <a:ext cx="164147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7" imgW="723600" imgH="393480" progId="Equation.DSMT4">
                  <p:embed/>
                </p:oleObj>
              </mc:Choice>
              <mc:Fallback>
                <p:oleObj name="Equation" r:id="rId7" imgW="72360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292600"/>
                        <a:ext cx="1641475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8" name="Object 12"/>
          <p:cNvGraphicFramePr>
            <a:graphicFrameLocks noChangeAspect="1"/>
          </p:cNvGraphicFramePr>
          <p:nvPr/>
        </p:nvGraphicFramePr>
        <p:xfrm>
          <a:off x="2133600" y="4249738"/>
          <a:ext cx="4032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9" imgW="177480" imgH="215640" progId="Equation.DSMT4">
                  <p:embed/>
                </p:oleObj>
              </mc:Choice>
              <mc:Fallback>
                <p:oleObj name="Equation" r:id="rId9" imgW="177480" imgH="2156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249738"/>
                        <a:ext cx="403225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9" name="Object 13"/>
          <p:cNvGraphicFramePr>
            <a:graphicFrameLocks noChangeAspect="1"/>
          </p:cNvGraphicFramePr>
          <p:nvPr/>
        </p:nvGraphicFramePr>
        <p:xfrm>
          <a:off x="6324600" y="4325938"/>
          <a:ext cx="4603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11" imgW="203040" imgH="215640" progId="Equation.DSMT4">
                  <p:embed/>
                </p:oleObj>
              </mc:Choice>
              <mc:Fallback>
                <p:oleObj name="Equation" r:id="rId11" imgW="203040" imgH="2156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325938"/>
                        <a:ext cx="460375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0" name="Oval 14"/>
          <p:cNvSpPr>
            <a:spLocks noChangeArrowheads="1"/>
          </p:cNvSpPr>
          <p:nvPr/>
        </p:nvSpPr>
        <p:spPr bwMode="auto">
          <a:xfrm>
            <a:off x="2133600" y="4275138"/>
            <a:ext cx="381000" cy="457200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Oval 15"/>
          <p:cNvSpPr>
            <a:spLocks noChangeArrowheads="1"/>
          </p:cNvSpPr>
          <p:nvPr/>
        </p:nvSpPr>
        <p:spPr bwMode="auto">
          <a:xfrm>
            <a:off x="6324600" y="4351338"/>
            <a:ext cx="381000" cy="457200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0" grpId="0" animBg="1"/>
      <p:bldP spid="194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666875" y="322263"/>
            <a:ext cx="5724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3600">
                <a:latin typeface="Comic Sans MS" pitchFamily="66" charset="0"/>
              </a:rPr>
              <a:t>Směr indukovaného napětí</a:t>
            </a:r>
          </a:p>
        </p:txBody>
      </p:sp>
      <p:grpSp>
        <p:nvGrpSpPr>
          <p:cNvPr id="23555" name="Group 31"/>
          <p:cNvGrpSpPr>
            <a:grpSpLocks/>
          </p:cNvGrpSpPr>
          <p:nvPr/>
        </p:nvGrpSpPr>
        <p:grpSpPr bwMode="auto">
          <a:xfrm>
            <a:off x="2971800" y="1447800"/>
            <a:ext cx="5029200" cy="3124200"/>
            <a:chOff x="1872" y="816"/>
            <a:chExt cx="3168" cy="1968"/>
          </a:xfrm>
        </p:grpSpPr>
        <p:pic>
          <p:nvPicPr>
            <p:cNvPr id="23574" name="Picture 4" descr="civk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109"/>
            <a:stretch>
              <a:fillRect/>
            </a:stretch>
          </p:blipFill>
          <p:spPr bwMode="auto">
            <a:xfrm>
              <a:off x="2736" y="816"/>
              <a:ext cx="2304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5" name="Line 6"/>
            <p:cNvSpPr>
              <a:spLocks noChangeShapeType="1"/>
            </p:cNvSpPr>
            <p:nvPr/>
          </p:nvSpPr>
          <p:spPr bwMode="auto">
            <a:xfrm flipH="1">
              <a:off x="2256" y="1920"/>
              <a:ext cx="720" cy="81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76" name="Line 7"/>
            <p:cNvSpPr>
              <a:spLocks noChangeShapeType="1"/>
            </p:cNvSpPr>
            <p:nvPr/>
          </p:nvSpPr>
          <p:spPr bwMode="auto">
            <a:xfrm flipH="1">
              <a:off x="4176" y="1920"/>
              <a:ext cx="624" cy="864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77" name="Line 8"/>
            <p:cNvSpPr>
              <a:spLocks noChangeShapeType="1"/>
            </p:cNvSpPr>
            <p:nvPr/>
          </p:nvSpPr>
          <p:spPr bwMode="auto">
            <a:xfrm flipV="1">
              <a:off x="1872" y="2208"/>
              <a:ext cx="528" cy="52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78" name="Text Box 9"/>
            <p:cNvSpPr txBox="1">
              <a:spLocks noChangeArrowheads="1"/>
            </p:cNvSpPr>
            <p:nvPr/>
          </p:nvSpPr>
          <p:spPr bwMode="auto">
            <a:xfrm>
              <a:off x="1872" y="2188"/>
              <a:ext cx="2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600" i="1">
                  <a:solidFill>
                    <a:schemeClr val="hlink"/>
                  </a:solidFill>
                </a:rPr>
                <a:t>I</a:t>
              </a:r>
              <a:endParaRPr lang="en-GB" sz="3600"/>
            </a:p>
          </p:txBody>
        </p:sp>
      </p:grp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762000" y="4830763"/>
            <a:ext cx="22590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>
                <a:solidFill>
                  <a:schemeClr val="folHlink"/>
                </a:solidFill>
                <a:latin typeface="Tempus Sans ITC" pitchFamily="82" charset="0"/>
              </a:rPr>
              <a:t>proud roste: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762000" y="5653088"/>
            <a:ext cx="22272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>
                <a:solidFill>
                  <a:schemeClr val="folHlink"/>
                </a:solidFill>
                <a:latin typeface="Tempus Sans ITC" pitchFamily="82" charset="0"/>
              </a:rPr>
              <a:t>proud klesá:</a:t>
            </a:r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 flipH="1">
            <a:off x="3962400" y="5181600"/>
            <a:ext cx="22860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3962400" y="5957888"/>
            <a:ext cx="22860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3585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36" r="78947" b="27115"/>
          <a:stretch>
            <a:fillRect/>
          </a:stretch>
        </p:blipFill>
        <p:spPr bwMode="auto">
          <a:xfrm>
            <a:off x="4724400" y="4267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276600" y="4891088"/>
            <a:ext cx="457200" cy="579437"/>
            <a:chOff x="2196" y="3081"/>
            <a:chExt cx="288" cy="365"/>
          </a:xfrm>
        </p:grpSpPr>
        <p:sp>
          <p:nvSpPr>
            <p:cNvPr id="23572" name="Oval 19"/>
            <p:cNvSpPr>
              <a:spLocks noChangeArrowheads="1"/>
            </p:cNvSpPr>
            <p:nvPr/>
          </p:nvSpPr>
          <p:spPr bwMode="auto">
            <a:xfrm>
              <a:off x="2196" y="3120"/>
              <a:ext cx="288" cy="288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Text Box 18"/>
            <p:cNvSpPr txBox="1">
              <a:spLocks noChangeArrowheads="1"/>
            </p:cNvSpPr>
            <p:nvPr/>
          </p:nvSpPr>
          <p:spPr bwMode="auto">
            <a:xfrm>
              <a:off x="2208" y="3081"/>
              <a:ext cx="26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200" b="1">
                  <a:solidFill>
                    <a:schemeClr val="hlink"/>
                  </a:solidFill>
                </a:rPr>
                <a:t>+</a:t>
              </a:r>
              <a:endParaRPr lang="en-GB" sz="3200">
                <a:solidFill>
                  <a:schemeClr val="hlink"/>
                </a:solidFill>
              </a:endParaRP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477000" y="5668963"/>
            <a:ext cx="457200" cy="579437"/>
            <a:chOff x="2196" y="3081"/>
            <a:chExt cx="288" cy="365"/>
          </a:xfrm>
        </p:grpSpPr>
        <p:sp>
          <p:nvSpPr>
            <p:cNvPr id="23570" name="Oval 22"/>
            <p:cNvSpPr>
              <a:spLocks noChangeArrowheads="1"/>
            </p:cNvSpPr>
            <p:nvPr/>
          </p:nvSpPr>
          <p:spPr bwMode="auto">
            <a:xfrm>
              <a:off x="2196" y="3120"/>
              <a:ext cx="288" cy="288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Text Box 23"/>
            <p:cNvSpPr txBox="1">
              <a:spLocks noChangeArrowheads="1"/>
            </p:cNvSpPr>
            <p:nvPr/>
          </p:nvSpPr>
          <p:spPr bwMode="auto">
            <a:xfrm>
              <a:off x="2208" y="3081"/>
              <a:ext cx="26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200" b="1">
                  <a:solidFill>
                    <a:schemeClr val="hlink"/>
                  </a:solidFill>
                </a:rPr>
                <a:t>+</a:t>
              </a:r>
              <a:endParaRPr lang="en-GB" sz="3200">
                <a:solidFill>
                  <a:schemeClr val="hlink"/>
                </a:solidFill>
              </a:endParaRP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6477000" y="4833938"/>
            <a:ext cx="457200" cy="579437"/>
            <a:chOff x="4080" y="3045"/>
            <a:chExt cx="288" cy="365"/>
          </a:xfrm>
        </p:grpSpPr>
        <p:sp>
          <p:nvSpPr>
            <p:cNvPr id="23568" name="Oval 25"/>
            <p:cNvSpPr>
              <a:spLocks noChangeArrowheads="1"/>
            </p:cNvSpPr>
            <p:nvPr/>
          </p:nvSpPr>
          <p:spPr bwMode="auto">
            <a:xfrm>
              <a:off x="4080" y="3111"/>
              <a:ext cx="288" cy="2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GB">
                <a:solidFill>
                  <a:schemeClr val="accent1"/>
                </a:solidFill>
              </a:endParaRPr>
            </a:p>
          </p:txBody>
        </p:sp>
        <p:sp>
          <p:nvSpPr>
            <p:cNvPr id="23569" name="Text Box 26"/>
            <p:cNvSpPr txBox="1">
              <a:spLocks noChangeArrowheads="1"/>
            </p:cNvSpPr>
            <p:nvPr/>
          </p:nvSpPr>
          <p:spPr bwMode="auto">
            <a:xfrm>
              <a:off x="4115" y="3045"/>
              <a:ext cx="24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200" b="1">
                  <a:solidFill>
                    <a:schemeClr val="bg1"/>
                  </a:solidFill>
                </a:rPr>
                <a:t>–</a:t>
              </a:r>
              <a:endParaRPr lang="en-GB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3276600" y="5621338"/>
            <a:ext cx="457200" cy="579437"/>
            <a:chOff x="4080" y="3045"/>
            <a:chExt cx="288" cy="365"/>
          </a:xfrm>
        </p:grpSpPr>
        <p:sp>
          <p:nvSpPr>
            <p:cNvPr id="23566" name="Oval 29"/>
            <p:cNvSpPr>
              <a:spLocks noChangeArrowheads="1"/>
            </p:cNvSpPr>
            <p:nvPr/>
          </p:nvSpPr>
          <p:spPr bwMode="auto">
            <a:xfrm>
              <a:off x="4080" y="3111"/>
              <a:ext cx="288" cy="2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GB">
                <a:solidFill>
                  <a:schemeClr val="accent1"/>
                </a:solidFill>
              </a:endParaRPr>
            </a:p>
          </p:txBody>
        </p:sp>
        <p:sp>
          <p:nvSpPr>
            <p:cNvPr id="23567" name="Text Box 30"/>
            <p:cNvSpPr txBox="1">
              <a:spLocks noChangeArrowheads="1"/>
            </p:cNvSpPr>
            <p:nvPr/>
          </p:nvSpPr>
          <p:spPr bwMode="auto">
            <a:xfrm>
              <a:off x="4115" y="3045"/>
              <a:ext cx="24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200" b="1">
                  <a:solidFill>
                    <a:schemeClr val="bg1"/>
                  </a:solidFill>
                </a:rPr>
                <a:t>–</a:t>
              </a:r>
              <a:endParaRPr lang="en-GB" sz="3200">
                <a:solidFill>
                  <a:schemeClr val="bg1"/>
                </a:solidFill>
              </a:endParaRPr>
            </a:p>
          </p:txBody>
        </p:sp>
      </p:grpSp>
      <p:pic>
        <p:nvPicPr>
          <p:cNvPr id="28" name="Picture 1" descr="lenz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43000"/>
            <a:ext cx="177323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 autoUpdateAnimBg="0"/>
      <p:bldP spid="35852" grpId="0" autoUpdateAnimBg="0"/>
      <p:bldP spid="35853" grpId="0" animBg="1"/>
      <p:bldP spid="35854" grpId="0" animBg="1"/>
    </p:bldLst>
  </p:timing>
</p:sld>
</file>

<file path=ppt/theme/theme1.xml><?xml version="1.0" encoding="utf-8"?>
<a:theme xmlns:a="http://schemas.openxmlformats.org/drawingml/2006/main" name="Vzletný">
  <a:themeElements>
    <a:clrScheme name="Vzletný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Vzletný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zletný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Designs\Vzletný.pot</Template>
  <TotalTime>1274</TotalTime>
  <Words>215</Words>
  <Application>Microsoft Office PowerPoint</Application>
  <PresentationFormat>Předvádění na obrazovce (4:3)</PresentationFormat>
  <Paragraphs>69</Paragraphs>
  <Slides>42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42</vt:i4>
      </vt:variant>
    </vt:vector>
  </HeadingPairs>
  <TitlesOfParts>
    <vt:vector size="52" baseType="lpstr">
      <vt:lpstr>Arial</vt:lpstr>
      <vt:lpstr>Cambria Math</vt:lpstr>
      <vt:lpstr>Wingdings</vt:lpstr>
      <vt:lpstr>Times New Roman</vt:lpstr>
      <vt:lpstr>Tempus Sans ITC</vt:lpstr>
      <vt:lpstr>Comic Sans MS</vt:lpstr>
      <vt:lpstr>Symbol</vt:lpstr>
      <vt:lpstr>Vzletný</vt:lpstr>
      <vt:lpstr>Equation</vt:lpstr>
      <vt:lpstr>Rovnice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VUT v Brne - CVIS, 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dub</dc:creator>
  <cp:lastModifiedBy>Radim Chmelik</cp:lastModifiedBy>
  <cp:revision>175</cp:revision>
  <dcterms:created xsi:type="dcterms:W3CDTF">2003-11-19T18:45:55Z</dcterms:created>
  <dcterms:modified xsi:type="dcterms:W3CDTF">2012-05-14T17:37:15Z</dcterms:modified>
</cp:coreProperties>
</file>