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62" r:id="rId2"/>
    <p:sldId id="277" r:id="rId3"/>
    <p:sldId id="257" r:id="rId4"/>
    <p:sldId id="256" r:id="rId5"/>
    <p:sldId id="258" r:id="rId6"/>
    <p:sldId id="259" r:id="rId7"/>
    <p:sldId id="272" r:id="rId8"/>
    <p:sldId id="261" r:id="rId9"/>
    <p:sldId id="273" r:id="rId10"/>
    <p:sldId id="281" r:id="rId11"/>
    <p:sldId id="282" r:id="rId12"/>
    <p:sldId id="265" r:id="rId13"/>
    <p:sldId id="268" r:id="rId14"/>
    <p:sldId id="267" r:id="rId15"/>
    <p:sldId id="269" r:id="rId16"/>
    <p:sldId id="274" r:id="rId17"/>
    <p:sldId id="279" r:id="rId18"/>
    <p:sldId id="280" r:id="rId19"/>
    <p:sldId id="278" r:id="rId20"/>
    <p:sldId id="276" r:id="rId21"/>
    <p:sldId id="270" r:id="rId22"/>
    <p:sldId id="271" r:id="rId23"/>
  </p:sldIdLst>
  <p:sldSz cx="9144000" cy="6858000" type="screen4x3"/>
  <p:notesSz cx="6669088" cy="9928225"/>
  <p:embeddedFontLs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Comic Sans MS" pitchFamily="66" charset="0"/>
      <p:regular r:id="rId30"/>
      <p:bold r:id="rId31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99"/>
    <a:srgbClr val="99FF99"/>
    <a:srgbClr val="66CCFF"/>
    <a:srgbClr val="000099"/>
    <a:srgbClr val="CCCC00"/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1056" y="-8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w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02E390-0050-4405-BEFC-6D4AF045B1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00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B89BC6-39C0-49AE-85E1-7829BC35F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81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A31EEC-4C41-4691-A066-E8F1F1DBF870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38654C-7E5F-4AFC-B4AD-62A84BEB37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1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5AFC-D52F-4881-85D7-CB21333637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09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3398-A1FB-4794-9C45-A3C64F1A9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78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4B28E-B43A-4814-884B-E3EDB95356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2C52-EC25-42AE-AC8D-9DE18595E3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83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0CF0-570F-4E8A-A761-88C78DE662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23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50F2-FC2F-4899-A136-1E2D2FD3C8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1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94BC-BDF7-413A-B17D-69DF97360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3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2A870-00D7-4C86-A116-43D953095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2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E0DF6-B8FE-4EF6-A5F5-CCF1B5F10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34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F616-70F3-420E-BD04-7B1A507DD9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4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B7A754-22EF-474B-A8A0-20C37F998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3.bin"/><Relationship Id="rId3" Type="http://schemas.openxmlformats.org/officeDocument/2006/relationships/image" Target="../media/image44.png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9.emf"/><Relationship Id="rId25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emf"/><Relationship Id="rId24" Type="http://schemas.openxmlformats.org/officeDocument/2006/relationships/hyperlink" Target="http://de.wikipedia.org/wiki/Bild:John_Henry_Poynting.jpg" TargetMode="External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0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0.e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54.jpeg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png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52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29.bin"/><Relationship Id="rId22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olymerizace.avi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Image:Heinrich_Rudolf_Hertz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ant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450"/>
            <a:ext cx="9296400" cy="77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85800" y="990600"/>
            <a:ext cx="7772400" cy="5105400"/>
          </a:xfrm>
          <a:prstGeom prst="roundRect">
            <a:avLst>
              <a:gd name="adj" fmla="val 10074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295400" y="2362200"/>
            <a:ext cx="2362200" cy="30480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9600" b="1" i="1">
                <a:solidFill>
                  <a:schemeClr val="accent2"/>
                </a:solidFill>
              </a:rPr>
              <a:t>E</a:t>
            </a:r>
            <a:r>
              <a:rPr lang="cs-CZ" sz="9600">
                <a:solidFill>
                  <a:schemeClr val="accent2"/>
                </a:solidFill>
              </a:rPr>
              <a:t>(</a:t>
            </a:r>
            <a:r>
              <a:rPr lang="cs-CZ" sz="9600" i="1">
                <a:solidFill>
                  <a:schemeClr val="accent2"/>
                </a:solidFill>
              </a:rPr>
              <a:t>t</a:t>
            </a:r>
            <a:r>
              <a:rPr lang="cs-CZ" sz="9600">
                <a:solidFill>
                  <a:schemeClr val="accent2"/>
                </a:solidFill>
              </a:rPr>
              <a:t>)</a:t>
            </a:r>
            <a:endParaRPr lang="cs-CZ" sz="9600" b="1" i="1">
              <a:solidFill>
                <a:schemeClr val="accent2"/>
              </a:solidFill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715000" y="2362200"/>
            <a:ext cx="2362200" cy="30480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cs-CZ" sz="9600" b="1" i="1">
                <a:solidFill>
                  <a:srgbClr val="33CC33"/>
                </a:solidFill>
              </a:rPr>
              <a:t>B</a:t>
            </a:r>
            <a:r>
              <a:rPr lang="cs-CZ" sz="9600">
                <a:solidFill>
                  <a:srgbClr val="33CC33"/>
                </a:solidFill>
              </a:rPr>
              <a:t>(</a:t>
            </a:r>
            <a:r>
              <a:rPr lang="cs-CZ" sz="9600" i="1">
                <a:solidFill>
                  <a:srgbClr val="33CC33"/>
                </a:solidFill>
              </a:rPr>
              <a:t>t</a:t>
            </a:r>
            <a:r>
              <a:rPr lang="cs-CZ" sz="9600">
                <a:solidFill>
                  <a:srgbClr val="33CC33"/>
                </a:solidFill>
              </a:rPr>
              <a:t>)</a:t>
            </a:r>
            <a:endParaRPr lang="cs-CZ" sz="9600" b="1" i="1">
              <a:solidFill>
                <a:srgbClr val="33CC33"/>
              </a:solidFill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2852738" y="2057400"/>
            <a:ext cx="3438525" cy="487363"/>
          </a:xfrm>
          <a:custGeom>
            <a:avLst/>
            <a:gdLst>
              <a:gd name="T0" fmla="*/ 0 w 2166"/>
              <a:gd name="T1" fmla="*/ 242 h 307"/>
              <a:gd name="T2" fmla="*/ 378 w 2166"/>
              <a:gd name="T3" fmla="*/ 95 h 307"/>
              <a:gd name="T4" fmla="*/ 836 w 2166"/>
              <a:gd name="T5" fmla="*/ 10 h 307"/>
              <a:gd name="T6" fmla="*/ 1369 w 2166"/>
              <a:gd name="T7" fmla="*/ 36 h 307"/>
              <a:gd name="T8" fmla="*/ 1801 w 2166"/>
              <a:gd name="T9" fmla="*/ 138 h 307"/>
              <a:gd name="T10" fmla="*/ 2166 w 2166"/>
              <a:gd name="T11" fmla="*/ 307 h 3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6"/>
              <a:gd name="T19" fmla="*/ 0 h 307"/>
              <a:gd name="T20" fmla="*/ 2166 w 2166"/>
              <a:gd name="T21" fmla="*/ 307 h 3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6" h="307">
                <a:moveTo>
                  <a:pt x="0" y="242"/>
                </a:moveTo>
                <a:cubicBezTo>
                  <a:pt x="63" y="218"/>
                  <a:pt x="239" y="134"/>
                  <a:pt x="378" y="95"/>
                </a:cubicBezTo>
                <a:cubicBezTo>
                  <a:pt x="517" y="56"/>
                  <a:pt x="671" y="20"/>
                  <a:pt x="836" y="10"/>
                </a:cubicBezTo>
                <a:cubicBezTo>
                  <a:pt x="1001" y="0"/>
                  <a:pt x="1208" y="15"/>
                  <a:pt x="1369" y="36"/>
                </a:cubicBezTo>
                <a:cubicBezTo>
                  <a:pt x="1530" y="57"/>
                  <a:pt x="1668" y="93"/>
                  <a:pt x="1801" y="138"/>
                </a:cubicBezTo>
                <a:cubicBezTo>
                  <a:pt x="1934" y="183"/>
                  <a:pt x="2090" y="272"/>
                  <a:pt x="2166" y="307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048000" y="5257800"/>
            <a:ext cx="3497263" cy="479425"/>
          </a:xfrm>
          <a:custGeom>
            <a:avLst/>
            <a:gdLst>
              <a:gd name="T0" fmla="*/ 0 w 2203"/>
              <a:gd name="T1" fmla="*/ 0 h 302"/>
              <a:gd name="T2" fmla="*/ 458 w 2203"/>
              <a:gd name="T3" fmla="*/ 195 h 302"/>
              <a:gd name="T4" fmla="*/ 873 w 2203"/>
              <a:gd name="T5" fmla="*/ 288 h 302"/>
              <a:gd name="T6" fmla="*/ 1305 w 2203"/>
              <a:gd name="T7" fmla="*/ 280 h 302"/>
              <a:gd name="T8" fmla="*/ 1754 w 2203"/>
              <a:gd name="T9" fmla="*/ 186 h 302"/>
              <a:gd name="T10" fmla="*/ 2203 w 2203"/>
              <a:gd name="T11" fmla="*/ 19 h 3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3"/>
              <a:gd name="T19" fmla="*/ 0 h 302"/>
              <a:gd name="T20" fmla="*/ 2203 w 2203"/>
              <a:gd name="T21" fmla="*/ 302 h 3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3" h="302">
                <a:moveTo>
                  <a:pt x="0" y="0"/>
                </a:moveTo>
                <a:cubicBezTo>
                  <a:pt x="76" y="34"/>
                  <a:pt x="313" y="147"/>
                  <a:pt x="458" y="195"/>
                </a:cubicBezTo>
                <a:cubicBezTo>
                  <a:pt x="603" y="243"/>
                  <a:pt x="732" y="274"/>
                  <a:pt x="873" y="288"/>
                </a:cubicBezTo>
                <a:cubicBezTo>
                  <a:pt x="1014" y="302"/>
                  <a:pt x="1158" y="297"/>
                  <a:pt x="1305" y="280"/>
                </a:cubicBezTo>
                <a:cubicBezTo>
                  <a:pt x="1452" y="263"/>
                  <a:pt x="1604" y="230"/>
                  <a:pt x="1754" y="186"/>
                </a:cubicBezTo>
                <a:cubicBezTo>
                  <a:pt x="1904" y="142"/>
                  <a:pt x="2110" y="54"/>
                  <a:pt x="2203" y="19"/>
                </a:cubicBezTo>
              </a:path>
            </a:pathLst>
          </a:custGeom>
          <a:noFill/>
          <a:ln w="76200">
            <a:solidFill>
              <a:srgbClr val="CC00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438275" y="609600"/>
            <a:ext cx="6267450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4400">
                <a:solidFill>
                  <a:srgbClr val="66CCFF"/>
                </a:solidFill>
                <a:latin typeface="Comic Sans MS" pitchFamily="66" charset="0"/>
              </a:rPr>
              <a:t>Elektromagnetické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 autoUpdateAnimBg="0"/>
      <p:bldP spid="9220" grpId="0" animBg="1" autoUpdateAnimBg="0"/>
      <p:bldP spid="9221" grpId="0" animBg="1"/>
      <p:bldP spid="9222" grpId="0" animBg="1"/>
      <p:bldP spid="9223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33538"/>
            <a:ext cx="53149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2051050" y="533400"/>
            <a:ext cx="498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600">
                <a:solidFill>
                  <a:schemeClr val="folHlink"/>
                </a:solidFill>
                <a:latin typeface="Arial" pitchFamily="34" charset="0"/>
              </a:rPr>
              <a:t>Gullstrandův model oka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1403350" y="1125538"/>
          <a:ext cx="6337300" cy="947737"/>
        </p:xfrm>
        <a:graphic>
          <a:graphicData uri="http://schemas.openxmlformats.org/drawingml/2006/table">
            <a:tbl>
              <a:tblPr/>
              <a:tblGrid>
                <a:gridCol w="6337300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</a:rPr>
                        <a:t>Approximate wavelength (in vacuum) and frequency ranges for the various colours</a:t>
                      </a:r>
                      <a:endParaRPr kumimoji="0" lang="en-GB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D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96" name="Group 44"/>
          <p:cNvGraphicFramePr>
            <a:graphicFrameLocks noGrp="1"/>
          </p:cNvGraphicFramePr>
          <p:nvPr/>
        </p:nvGraphicFramePr>
        <p:xfrm>
          <a:off x="1189038" y="2868613"/>
          <a:ext cx="6696075" cy="2865437"/>
        </p:xfrm>
        <a:graphic>
          <a:graphicData uri="http://schemas.openxmlformats.org/drawingml/2006/table">
            <a:tbl>
              <a:tblPr/>
              <a:tblGrid>
                <a:gridCol w="1787525"/>
                <a:gridCol w="2155825"/>
                <a:gridCol w="275272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Colour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Wavelength (nm)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Frequency (THz)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Hz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Red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780 - 622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384 - 482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Orange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622 - 597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482 – 503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Yellow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597 - 577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503 - 520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Green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577 - 492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520 - 610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Blue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492 - 455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610 - 659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Violet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455 - 390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659 - 769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4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2427" r="73491" b="13225"/>
          <a:stretch>
            <a:fillRect/>
          </a:stretch>
        </p:blipFill>
        <p:spPr bwMode="auto">
          <a:xfrm>
            <a:off x="2581275" y="4797425"/>
            <a:ext cx="1368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42"/>
          <p:cNvGraphicFramePr>
            <a:graphicFrameLocks noChangeAspect="1"/>
          </p:cNvGraphicFramePr>
          <p:nvPr/>
        </p:nvGraphicFramePr>
        <p:xfrm>
          <a:off x="4211638" y="7029450"/>
          <a:ext cx="3962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Rovnice" r:id="rId4" imgW="1562040" imgH="482400" progId="Equation.3">
                  <p:embed/>
                </p:oleObj>
              </mc:Choice>
              <mc:Fallback>
                <p:oleObj name="Rovnice" r:id="rId4" imgW="1562040" imgH="4824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7029450"/>
                        <a:ext cx="3962400" cy="1206500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3949700" y="5816600"/>
            <a:ext cx="1295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930775" y="58626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i="1">
                <a:solidFill>
                  <a:schemeClr val="hlink"/>
                </a:solidFill>
              </a:rPr>
              <a:t>k</a:t>
            </a:r>
            <a:endParaRPr lang="cs-CZ" sz="2800" b="1" i="1">
              <a:solidFill>
                <a:srgbClr val="CCECFF"/>
              </a:solidFill>
            </a:endParaRP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4764088" y="1368425"/>
          <a:ext cx="27051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Rovnice" r:id="rId6" imgW="1193760" imgH="457200" progId="Equation.3">
                  <p:embed/>
                </p:oleObj>
              </mc:Choice>
              <mc:Fallback>
                <p:oleObj name="Rovnice" r:id="rId6" imgW="119376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1368425"/>
                        <a:ext cx="2705100" cy="1023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4745038" y="2460625"/>
          <a:ext cx="16986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Rovnice" r:id="rId8" imgW="749160" imgH="431640" progId="Equation.3">
                  <p:embed/>
                </p:oleObj>
              </mc:Choice>
              <mc:Fallback>
                <p:oleObj name="Rovnice" r:id="rId8" imgW="7491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460625"/>
                        <a:ext cx="16986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643438" y="90805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>
                <a:solidFill>
                  <a:schemeClr val="folHlink"/>
                </a:solidFill>
                <a:latin typeface="Comic Sans MS" pitchFamily="66" charset="0"/>
              </a:rPr>
              <a:t>Poyntingův vektor</a:t>
            </a:r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565150" y="44450"/>
            <a:ext cx="8012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Přenos energie v elektromagnetickém poli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9388" y="1282700"/>
            <a:ext cx="1447800" cy="1066800"/>
            <a:chOff x="2736" y="3120"/>
            <a:chExt cx="912" cy="672"/>
          </a:xfrm>
        </p:grpSpPr>
        <p:sp>
          <p:nvSpPr>
            <p:cNvPr id="3103" name="Oval 29"/>
            <p:cNvSpPr>
              <a:spLocks noChangeArrowheads="1"/>
            </p:cNvSpPr>
            <p:nvPr/>
          </p:nvSpPr>
          <p:spPr bwMode="auto">
            <a:xfrm>
              <a:off x="2736" y="3120"/>
              <a:ext cx="912" cy="672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99"/>
                </a:solidFill>
              </a:endParaRPr>
            </a:p>
          </p:txBody>
        </p:sp>
        <p:graphicFrame>
          <p:nvGraphicFramePr>
            <p:cNvPr id="3084" name="Object 23"/>
            <p:cNvGraphicFramePr>
              <a:graphicFrameLocks noChangeAspect="1"/>
            </p:cNvGraphicFramePr>
            <p:nvPr/>
          </p:nvGraphicFramePr>
          <p:xfrm>
            <a:off x="2880" y="3168"/>
            <a:ext cx="72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Rovnice" r:id="rId10" imgW="495000" imgH="393480" progId="Equation.3">
                    <p:embed/>
                  </p:oleObj>
                </mc:Choice>
                <mc:Fallback>
                  <p:oleObj name="Rovnice" r:id="rId10" imgW="495000" imgH="3934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168"/>
                          <a:ext cx="720" cy="5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84" name="Object 24"/>
          <p:cNvGraphicFramePr>
            <a:graphicFrameLocks noChangeAspect="1"/>
          </p:cNvGraphicFramePr>
          <p:nvPr/>
        </p:nvGraphicFramePr>
        <p:xfrm>
          <a:off x="257175" y="2965450"/>
          <a:ext cx="23622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Rovnice" r:id="rId12" imgW="927000" imgH="253800" progId="Equation.3">
                  <p:embed/>
                </p:oleObj>
              </mc:Choice>
              <mc:Fallback>
                <p:oleObj name="Rovnice" r:id="rId12" imgW="92700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965450"/>
                        <a:ext cx="2362200" cy="639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162175" y="1517650"/>
            <a:ext cx="914400" cy="1219200"/>
            <a:chOff x="2352" y="2448"/>
            <a:chExt cx="576" cy="768"/>
          </a:xfrm>
        </p:grpSpPr>
        <p:sp>
          <p:nvSpPr>
            <p:cNvPr id="3102" name="Oval 27"/>
            <p:cNvSpPr>
              <a:spLocks noChangeArrowheads="1"/>
            </p:cNvSpPr>
            <p:nvPr/>
          </p:nvSpPr>
          <p:spPr bwMode="auto">
            <a:xfrm>
              <a:off x="2352" y="2448"/>
              <a:ext cx="576" cy="768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3" name="Object 25"/>
            <p:cNvGraphicFramePr>
              <a:graphicFrameLocks noChangeAspect="1"/>
            </p:cNvGraphicFramePr>
            <p:nvPr/>
          </p:nvGraphicFramePr>
          <p:xfrm>
            <a:off x="2415" y="2496"/>
            <a:ext cx="465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Rovnice" r:id="rId14" imgW="330120" imgH="482400" progId="Equation.3">
                    <p:embed/>
                  </p:oleObj>
                </mc:Choice>
                <mc:Fallback>
                  <p:oleObj name="Rovnice" r:id="rId14" imgW="330120" imgH="4824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5" y="2496"/>
                          <a:ext cx="465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2009775" y="2584450"/>
            <a:ext cx="381000" cy="4572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790575" y="1974850"/>
            <a:ext cx="304800" cy="10668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314575" y="984250"/>
            <a:ext cx="762000" cy="609600"/>
            <a:chOff x="4080" y="1680"/>
            <a:chExt cx="528" cy="432"/>
          </a:xfrm>
        </p:grpSpPr>
        <p:sp>
          <p:nvSpPr>
            <p:cNvPr id="3101" name="Oval 34"/>
            <p:cNvSpPr>
              <a:spLocks noChangeArrowheads="1"/>
            </p:cNvSpPr>
            <p:nvPr/>
          </p:nvSpPr>
          <p:spPr bwMode="auto">
            <a:xfrm>
              <a:off x="4080" y="1680"/>
              <a:ext cx="528" cy="43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2" name="Object 35"/>
            <p:cNvGraphicFramePr>
              <a:graphicFrameLocks noChangeAspect="1"/>
            </p:cNvGraphicFramePr>
            <p:nvPr/>
          </p:nvGraphicFramePr>
          <p:xfrm>
            <a:off x="4128" y="1728"/>
            <a:ext cx="40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Rovnice" r:id="rId16" imgW="279360" imgH="215640" progId="Equation.3">
                    <p:embed/>
                  </p:oleObj>
                </mc:Choice>
                <mc:Fallback>
                  <p:oleObj name="Rovnice" r:id="rId16" imgW="279360" imgH="215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728"/>
                          <a:ext cx="400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2314575" y="1517650"/>
            <a:ext cx="381000" cy="609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98" name="Object 38"/>
          <p:cNvGraphicFramePr>
            <a:graphicFrameLocks noChangeAspect="1"/>
          </p:cNvGraphicFramePr>
          <p:nvPr/>
        </p:nvGraphicFramePr>
        <p:xfrm>
          <a:off x="323850" y="3803650"/>
          <a:ext cx="27098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Rovnice" r:id="rId18" imgW="1193760" imgH="393480" progId="Equation.3">
                  <p:embed/>
                </p:oleObj>
              </mc:Choice>
              <mc:Fallback>
                <p:oleObj name="Rovnice" r:id="rId18" imgW="1193760" imgH="393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803650"/>
                        <a:ext cx="2709863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" name="Object 41"/>
          <p:cNvGraphicFramePr>
            <a:graphicFrameLocks noChangeAspect="1"/>
          </p:cNvGraphicFramePr>
          <p:nvPr/>
        </p:nvGraphicFramePr>
        <p:xfrm>
          <a:off x="6516688" y="2747963"/>
          <a:ext cx="990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Rovnice" r:id="rId20" imgW="330120" imgH="139680" progId="Equation.3">
                  <p:embed/>
                </p:oleObj>
              </mc:Choice>
              <mc:Fallback>
                <p:oleObj name="Rovnice" r:id="rId20" imgW="330120" imgH="1396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747963"/>
                        <a:ext cx="990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323850" y="4794250"/>
          <a:ext cx="14414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Rovnice" r:id="rId22" imgW="634680" imgH="431640" progId="Equation.3">
                  <p:embed/>
                </p:oleObj>
              </mc:Choice>
              <mc:Fallback>
                <p:oleObj name="Rovnice" r:id="rId22" imgW="634680" imgH="43164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94250"/>
                        <a:ext cx="1441450" cy="965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323850" y="5949950"/>
            <a:ext cx="105092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/>
              <a:t>J </a:t>
            </a:r>
            <a:r>
              <a:rPr lang="en-US"/>
              <a:t>· </a:t>
            </a:r>
            <a:r>
              <a:rPr lang="cs-CZ" sz="2800"/>
              <a:t>m</a:t>
            </a:r>
            <a:r>
              <a:rPr lang="cs-CZ" sz="2800" baseline="30000"/>
              <a:t>-3</a:t>
            </a:r>
          </a:p>
        </p:txBody>
      </p:sp>
      <p:pic>
        <p:nvPicPr>
          <p:cNvPr id="15409" name="Picture 49" descr="John Henry Poynting">
            <a:hlinkClick r:id="rId24" tooltip="John Henry Poynting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836988"/>
            <a:ext cx="2095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Text Box 50"/>
          <p:cNvSpPr txBox="1">
            <a:spLocks noChangeArrowheads="1"/>
          </p:cNvSpPr>
          <p:nvPr/>
        </p:nvSpPr>
        <p:spPr bwMode="auto">
          <a:xfrm>
            <a:off x="7272338" y="5670550"/>
            <a:ext cx="18716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John Henry Poynting 1852 - 1914</a:t>
            </a:r>
            <a:endParaRPr lang="en-GB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4787900" y="3500438"/>
            <a:ext cx="3006725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/>
              <a:t>J </a:t>
            </a:r>
            <a:r>
              <a:rPr lang="en-US"/>
              <a:t>·</a:t>
            </a:r>
            <a:r>
              <a:rPr lang="cs-CZ"/>
              <a:t> </a:t>
            </a:r>
            <a:r>
              <a:rPr lang="cs-CZ" sz="2800"/>
              <a:t>m</a:t>
            </a:r>
            <a:r>
              <a:rPr lang="cs-CZ" sz="2800" baseline="30000"/>
              <a:t>-2 </a:t>
            </a:r>
            <a:r>
              <a:rPr lang="en-US"/>
              <a:t>·</a:t>
            </a:r>
            <a:r>
              <a:rPr lang="cs-CZ"/>
              <a:t> </a:t>
            </a:r>
            <a:r>
              <a:rPr lang="cs-CZ" sz="2800"/>
              <a:t>s</a:t>
            </a:r>
            <a:r>
              <a:rPr lang="cs-CZ" sz="2800" baseline="30000"/>
              <a:t>-1 </a:t>
            </a:r>
            <a:r>
              <a:rPr lang="cs-CZ" sz="2800"/>
              <a:t>= </a:t>
            </a:r>
            <a:r>
              <a:rPr lang="cs-CZ" sz="2800">
                <a:solidFill>
                  <a:schemeClr val="folHlink"/>
                </a:solidFill>
              </a:rPr>
              <a:t>W </a:t>
            </a:r>
            <a:r>
              <a:rPr lang="en-US">
                <a:solidFill>
                  <a:schemeClr val="folHlink"/>
                </a:solidFill>
              </a:rPr>
              <a:t>·</a:t>
            </a:r>
            <a:r>
              <a:rPr lang="cs-CZ">
                <a:solidFill>
                  <a:schemeClr val="folHlink"/>
                </a:solidFill>
              </a:rPr>
              <a:t> </a:t>
            </a:r>
            <a:r>
              <a:rPr lang="cs-CZ" sz="2800">
                <a:solidFill>
                  <a:schemeClr val="folHlink"/>
                </a:solidFill>
              </a:rPr>
              <a:t>m</a:t>
            </a:r>
            <a:r>
              <a:rPr lang="cs-CZ" sz="2800" baseline="30000">
                <a:solidFill>
                  <a:schemeClr val="folHlink"/>
                </a:solidFill>
              </a:rPr>
              <a:t>-2</a:t>
            </a:r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>
            <a:off x="4211638" y="5473700"/>
            <a:ext cx="20891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aphicFrame>
        <p:nvGraphicFramePr>
          <p:cNvPr id="15412" name="Object 52"/>
          <p:cNvGraphicFramePr>
            <a:graphicFrameLocks noChangeAspect="1"/>
          </p:cNvGraphicFramePr>
          <p:nvPr/>
        </p:nvGraphicFramePr>
        <p:xfrm>
          <a:off x="4968875" y="4681538"/>
          <a:ext cx="7556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26" imgW="177480" imgH="215640" progId="Equation.DSMT4">
                  <p:embed/>
                </p:oleObj>
              </mc:Choice>
              <mc:Fallback>
                <p:oleObj name="Equation" r:id="rId26" imgW="177480" imgH="2156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681538"/>
                        <a:ext cx="7556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8" grpId="0" autoUpdateAnimBg="0"/>
      <p:bldP spid="15379" grpId="0" autoUpdateAnimBg="0"/>
      <p:bldP spid="15391" grpId="0" animBg="1"/>
      <p:bldP spid="15392" grpId="0" animBg="1"/>
      <p:bldP spid="15397" grpId="0" animBg="1"/>
      <p:bldP spid="15407" grpId="0" animBg="1" autoUpdateAnimBg="0"/>
      <p:bldP spid="15405" grpId="0" animBg="1" autoUpdateAnimBg="0"/>
      <p:bldP spid="154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7" name="Picture 25" descr="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008063"/>
            <a:ext cx="4859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2"/>
          <p:cNvSpPr txBox="1">
            <a:spLocks noChangeArrowheads="1"/>
          </p:cNvSpPr>
          <p:nvPr/>
        </p:nvSpPr>
        <p:spPr bwMode="auto">
          <a:xfrm>
            <a:off x="250825" y="146050"/>
            <a:ext cx="8782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400">
                <a:solidFill>
                  <a:schemeClr val="folHlink"/>
                </a:solidFill>
                <a:latin typeface="Comic Sans MS" pitchFamily="66" charset="0"/>
              </a:rPr>
              <a:t>Intenzita záření, intenzita světla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492375" y="4121150"/>
          <a:ext cx="1574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622080" imgH="380880" progId="Equation.DSMT4">
                  <p:embed/>
                </p:oleObj>
              </mc:Choice>
              <mc:Fallback>
                <p:oleObj name="Equation" r:id="rId4" imgW="622080" imgH="380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4121150"/>
                        <a:ext cx="15748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5551488" y="1144588"/>
          <a:ext cx="1682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6" imgW="622080" imgH="380880" progId="Equation.DSMT4">
                  <p:embed/>
                </p:oleObj>
              </mc:Choice>
              <mc:Fallback>
                <p:oleObj name="Equation" r:id="rId6" imgW="622080" imgH="380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1144588"/>
                        <a:ext cx="16827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7158038" y="1131888"/>
          <a:ext cx="15938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Rovnice" r:id="rId8" imgW="660240" imgH="431640" progId="Equation.3">
                  <p:embed/>
                </p:oleObj>
              </mc:Choice>
              <mc:Fallback>
                <p:oleObj name="Rovnice" r:id="rId8" imgW="66024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1131888"/>
                        <a:ext cx="15938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395288" y="5648325"/>
          <a:ext cx="57610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0" imgW="2158920" imgH="393480" progId="Equation.DSMT4">
                  <p:embed/>
                </p:oleObj>
              </mc:Choice>
              <mc:Fallback>
                <p:oleObj name="Equation" r:id="rId10" imgW="215892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48325"/>
                        <a:ext cx="57610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110038" y="1017588"/>
            <a:ext cx="4854575" cy="12144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396875" y="4117975"/>
          <a:ext cx="20875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2" imgW="812520" imgH="380880" progId="Equation.DSMT4">
                  <p:embed/>
                </p:oleObj>
              </mc:Choice>
              <mc:Fallback>
                <p:oleObj name="Equation" r:id="rId12" imgW="812520" imgH="380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117975"/>
                        <a:ext cx="2087563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68538" y="3725863"/>
            <a:ext cx="762000" cy="609600"/>
            <a:chOff x="4080" y="1680"/>
            <a:chExt cx="528" cy="432"/>
          </a:xfrm>
        </p:grpSpPr>
        <p:sp>
          <p:nvSpPr>
            <p:cNvPr id="4118" name="Oval 28"/>
            <p:cNvSpPr>
              <a:spLocks noChangeArrowheads="1"/>
            </p:cNvSpPr>
            <p:nvPr/>
          </p:nvSpPr>
          <p:spPr bwMode="auto">
            <a:xfrm>
              <a:off x="4080" y="1680"/>
              <a:ext cx="528" cy="43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5" name="Object 29"/>
            <p:cNvGraphicFramePr>
              <a:graphicFrameLocks noChangeAspect="1"/>
            </p:cNvGraphicFramePr>
            <p:nvPr/>
          </p:nvGraphicFramePr>
          <p:xfrm>
            <a:off x="4128" y="1728"/>
            <a:ext cx="40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Rovnice" r:id="rId14" imgW="279360" imgH="215640" progId="Equation.3">
                    <p:embed/>
                  </p:oleObj>
                </mc:Choice>
                <mc:Fallback>
                  <p:oleObj name="Rovnice" r:id="rId14" imgW="279360" imgH="21564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728"/>
                          <a:ext cx="400" cy="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2030413" y="4259263"/>
            <a:ext cx="381000" cy="6096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63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86350"/>
            <a:ext cx="2663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3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1"/>
          <a:stretch>
            <a:fillRect/>
          </a:stretch>
        </p:blipFill>
        <p:spPr bwMode="auto">
          <a:xfrm>
            <a:off x="468313" y="5116513"/>
            <a:ext cx="244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65" name="Object 33"/>
          <p:cNvGraphicFramePr>
            <a:graphicFrameLocks noChangeAspect="1"/>
          </p:cNvGraphicFramePr>
          <p:nvPr/>
        </p:nvGraphicFramePr>
        <p:xfrm>
          <a:off x="4270375" y="1293813"/>
          <a:ext cx="13779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8" imgW="419040" imgH="215640" progId="Equation.DSMT4">
                  <p:embed/>
                </p:oleObj>
              </mc:Choice>
              <mc:Fallback>
                <p:oleObj name="Equation" r:id="rId18" imgW="41904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1293813"/>
                        <a:ext cx="137795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95288" y="1019175"/>
            <a:ext cx="3600450" cy="2016125"/>
            <a:chOff x="249" y="572"/>
            <a:chExt cx="2268" cy="1270"/>
          </a:xfrm>
        </p:grpSpPr>
        <p:sp>
          <p:nvSpPr>
            <p:cNvPr id="4115" name="Line 3"/>
            <p:cNvSpPr>
              <a:spLocks noChangeShapeType="1"/>
            </p:cNvSpPr>
            <p:nvPr/>
          </p:nvSpPr>
          <p:spPr bwMode="auto">
            <a:xfrm flipV="1">
              <a:off x="1701" y="1253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116" name="Text Box 9"/>
            <p:cNvSpPr txBox="1">
              <a:spLocks noChangeArrowheads="1"/>
            </p:cNvSpPr>
            <p:nvPr/>
          </p:nvSpPr>
          <p:spPr bwMode="auto">
            <a:xfrm>
              <a:off x="2200" y="129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2800" b="1" i="1">
                  <a:solidFill>
                    <a:schemeClr val="hlink"/>
                  </a:solidFill>
                </a:rPr>
                <a:t>S</a:t>
              </a:r>
              <a:endParaRPr lang="cs-CZ" sz="2800" b="1" i="1">
                <a:solidFill>
                  <a:srgbClr val="CCECFF"/>
                </a:solidFill>
              </a:endParaRPr>
            </a:p>
          </p:txBody>
        </p:sp>
        <p:pic>
          <p:nvPicPr>
            <p:cNvPr id="4117" name="Picture 3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" t="40761" r="51015" b="13225"/>
            <a:stretch>
              <a:fillRect/>
            </a:stretch>
          </p:blipFill>
          <p:spPr bwMode="auto">
            <a:xfrm>
              <a:off x="249" y="572"/>
              <a:ext cx="186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8468" name="Object 36"/>
          <p:cNvGraphicFramePr>
            <a:graphicFrameLocks noChangeAspect="1"/>
          </p:cNvGraphicFramePr>
          <p:nvPr/>
        </p:nvGraphicFramePr>
        <p:xfrm>
          <a:off x="395288" y="3141663"/>
          <a:ext cx="16557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21" imgW="698400" imgH="380880" progId="Equation.DSMT4">
                  <p:embed/>
                </p:oleObj>
              </mc:Choice>
              <mc:Fallback>
                <p:oleObj name="Equation" r:id="rId21" imgW="698400" imgH="3808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41663"/>
                        <a:ext cx="165576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1692275" y="908050"/>
            <a:ext cx="175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i="1">
                <a:solidFill>
                  <a:schemeClr val="bg2"/>
                </a:solidFill>
              </a:rPr>
              <a:t>f</a:t>
            </a:r>
            <a:r>
              <a:rPr lang="cs-CZ" b="1">
                <a:solidFill>
                  <a:schemeClr val="bg2"/>
                </a:solidFill>
              </a:rPr>
              <a:t> </a:t>
            </a:r>
            <a:r>
              <a:rPr lang="cs-CZ">
                <a:solidFill>
                  <a:schemeClr val="bg2"/>
                </a:solidFill>
                <a:sym typeface="Symbol" pitchFamily="18" charset="2"/>
              </a:rPr>
              <a:t></a:t>
            </a:r>
            <a:r>
              <a:rPr lang="cs-CZ">
                <a:solidFill>
                  <a:schemeClr val="bg2"/>
                </a:solidFill>
              </a:rPr>
              <a:t> </a:t>
            </a:r>
            <a:r>
              <a:rPr lang="en-GB">
                <a:solidFill>
                  <a:schemeClr val="bg2"/>
                </a:solidFill>
              </a:rPr>
              <a:t>5</a:t>
            </a:r>
            <a:r>
              <a:rPr lang="en-US">
                <a:solidFill>
                  <a:schemeClr val="bg2"/>
                </a:solidFill>
                <a:cs typeface="Arial" pitchFamily="34" charset="0"/>
              </a:rPr>
              <a:t>·</a:t>
            </a:r>
            <a:r>
              <a:rPr lang="en-GB">
                <a:solidFill>
                  <a:schemeClr val="bg2"/>
                </a:solidFill>
              </a:rPr>
              <a:t>10</a:t>
            </a:r>
            <a:r>
              <a:rPr lang="en-GB" baseline="30000">
                <a:solidFill>
                  <a:schemeClr val="bg2"/>
                </a:solidFill>
              </a:rPr>
              <a:t>1</a:t>
            </a:r>
            <a:r>
              <a:rPr lang="cs-CZ" baseline="30000">
                <a:solidFill>
                  <a:schemeClr val="bg2"/>
                </a:solidFill>
              </a:rPr>
              <a:t>4</a:t>
            </a:r>
            <a:r>
              <a:rPr lang="en-GB">
                <a:solidFill>
                  <a:schemeClr val="bg2"/>
                </a:solidFill>
              </a:rPr>
              <a:t>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62" grpId="0" animBg="1"/>
      <p:bldP spid="184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035"/>
          <p:cNvSpPr>
            <a:spLocks noChangeArrowheads="1"/>
          </p:cNvSpPr>
          <p:nvPr/>
        </p:nvSpPr>
        <p:spPr bwMode="auto">
          <a:xfrm>
            <a:off x="4500563" y="1447800"/>
            <a:ext cx="1295400" cy="914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1026"/>
          <p:cNvSpPr txBox="1">
            <a:spLocks noChangeArrowheads="1"/>
          </p:cNvSpPr>
          <p:nvPr/>
        </p:nvSpPr>
        <p:spPr bwMode="auto">
          <a:xfrm>
            <a:off x="728663" y="103188"/>
            <a:ext cx="76850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3600">
                <a:solidFill>
                  <a:schemeClr val="folHlink"/>
                </a:solidFill>
                <a:latin typeface="Comic Sans MS" pitchFamily="66" charset="0"/>
              </a:rPr>
              <a:t>Hybnost elektromagnetického pole </a:t>
            </a:r>
          </a:p>
          <a:p>
            <a:pPr algn="ctr" eaLnBrk="1" hangingPunct="1"/>
            <a:r>
              <a:rPr lang="cs-CZ" sz="3600">
                <a:solidFill>
                  <a:schemeClr val="folHlink"/>
                </a:solidFill>
                <a:latin typeface="Comic Sans MS" pitchFamily="66" charset="0"/>
              </a:rPr>
              <a:t>a tlak záření</a:t>
            </a:r>
          </a:p>
        </p:txBody>
      </p:sp>
      <p:graphicFrame>
        <p:nvGraphicFramePr>
          <p:cNvPr id="17411" name="Object 1027"/>
          <p:cNvGraphicFramePr>
            <a:graphicFrameLocks noChangeAspect="1"/>
          </p:cNvGraphicFramePr>
          <p:nvPr/>
        </p:nvGraphicFramePr>
        <p:xfrm>
          <a:off x="3352800" y="2438400"/>
          <a:ext cx="2438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Rovnice" r:id="rId3" imgW="482400" imgH="164880" progId="Equation.3">
                  <p:embed/>
                </p:oleObj>
              </mc:Choice>
              <mc:Fallback>
                <p:oleObj name="Rovnice" r:id="rId3" imgW="482400" imgH="16488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38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029"/>
          <p:cNvGraphicFramePr>
            <a:graphicFrameLocks noChangeAspect="1"/>
          </p:cNvGraphicFramePr>
          <p:nvPr/>
        </p:nvGraphicFramePr>
        <p:xfrm>
          <a:off x="4572000" y="1447800"/>
          <a:ext cx="12557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Rovnice" r:id="rId5" imgW="380880" imgH="266400" progId="Equation.3">
                  <p:embed/>
                </p:oleObj>
              </mc:Choice>
              <mc:Fallback>
                <p:oleObj name="Rovnice" r:id="rId5" imgW="380880" imgH="2664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1255713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030"/>
          <p:cNvGraphicFramePr>
            <a:graphicFrameLocks noChangeAspect="1"/>
          </p:cNvGraphicFramePr>
          <p:nvPr/>
        </p:nvGraphicFramePr>
        <p:xfrm>
          <a:off x="4419600" y="3857625"/>
          <a:ext cx="2827338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Rovnice" r:id="rId7" imgW="914400" imgH="571320" progId="Equation.3">
                  <p:embed/>
                </p:oleObj>
              </mc:Choice>
              <mc:Fallback>
                <p:oleObj name="Rovnice" r:id="rId7" imgW="914400" imgH="57132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57625"/>
                        <a:ext cx="2827338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1031"/>
          <p:cNvSpPr txBox="1">
            <a:spLocks noChangeArrowheads="1"/>
          </p:cNvSpPr>
          <p:nvPr/>
        </p:nvSpPr>
        <p:spPr bwMode="auto">
          <a:xfrm>
            <a:off x="381000" y="4648200"/>
            <a:ext cx="392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/>
              <a:t>tlak záření při absorpci</a:t>
            </a:r>
          </a:p>
        </p:txBody>
      </p:sp>
      <p:sp>
        <p:nvSpPr>
          <p:cNvPr id="17416" name="Text Box 1032"/>
          <p:cNvSpPr txBox="1">
            <a:spLocks noChangeArrowheads="1"/>
          </p:cNvSpPr>
          <p:nvPr/>
        </p:nvSpPr>
        <p:spPr bwMode="auto">
          <a:xfrm>
            <a:off x="304800" y="2438400"/>
            <a:ext cx="286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/>
              <a:t>hustota hybnosti</a:t>
            </a:r>
          </a:p>
        </p:txBody>
      </p:sp>
      <p:graphicFrame>
        <p:nvGraphicFramePr>
          <p:cNvPr id="17417" name="Object 1033"/>
          <p:cNvGraphicFramePr>
            <a:graphicFrameLocks noChangeAspect="1"/>
          </p:cNvGraphicFramePr>
          <p:nvPr/>
        </p:nvGraphicFramePr>
        <p:xfrm>
          <a:off x="5791200" y="2209800"/>
          <a:ext cx="1989138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Rovnice" r:id="rId9" imgW="393480" imgH="215640" progId="Equation.3">
                  <p:embed/>
                </p:oleObj>
              </mc:Choice>
              <mc:Fallback>
                <p:oleObj name="Rovnice" r:id="rId9" imgW="393480" imgH="21564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1989138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Oval 1034"/>
          <p:cNvSpPr>
            <a:spLocks noChangeArrowheads="1"/>
          </p:cNvSpPr>
          <p:nvPr/>
        </p:nvSpPr>
        <p:spPr bwMode="auto">
          <a:xfrm>
            <a:off x="4572000" y="2286000"/>
            <a:ext cx="838200" cy="914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20" name="Object 1036"/>
          <p:cNvGraphicFramePr>
            <a:graphicFrameLocks noChangeAspect="1"/>
          </p:cNvGraphicFramePr>
          <p:nvPr/>
        </p:nvGraphicFramePr>
        <p:xfrm>
          <a:off x="7245350" y="4746625"/>
          <a:ext cx="14414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Rovnice" r:id="rId11" imgW="317160" imgH="164880" progId="Equation.3">
                  <p:embed/>
                </p:oleObj>
              </mc:Choice>
              <mc:Fallback>
                <p:oleObj name="Rovnice" r:id="rId11" imgW="317160" imgH="16488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350" y="4746625"/>
                        <a:ext cx="14414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037"/>
          <p:cNvGraphicFramePr>
            <a:graphicFrameLocks noChangeAspect="1"/>
          </p:cNvGraphicFramePr>
          <p:nvPr/>
        </p:nvGraphicFramePr>
        <p:xfrm>
          <a:off x="6229350" y="5715000"/>
          <a:ext cx="20002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Rovnice" r:id="rId13" imgW="444240" imgH="215640" progId="Equation.3">
                  <p:embed/>
                </p:oleObj>
              </mc:Choice>
              <mc:Fallback>
                <p:oleObj name="Rovnice" r:id="rId13" imgW="444240" imgH="21564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715000"/>
                        <a:ext cx="200025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Text Box 1038"/>
          <p:cNvSpPr txBox="1">
            <a:spLocks noChangeArrowheads="1"/>
          </p:cNvSpPr>
          <p:nvPr/>
        </p:nvSpPr>
        <p:spPr bwMode="auto">
          <a:xfrm>
            <a:off x="3028950" y="5105400"/>
            <a:ext cx="1290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hlink"/>
                </a:solidFill>
              </a:rPr>
              <a:t>odrazu</a:t>
            </a:r>
          </a:p>
        </p:txBody>
      </p:sp>
      <p:sp>
        <p:nvSpPr>
          <p:cNvPr id="17423" name="Text Box 1039"/>
          <p:cNvSpPr txBox="1">
            <a:spLocks noChangeArrowheads="1"/>
          </p:cNvSpPr>
          <p:nvPr/>
        </p:nvSpPr>
        <p:spPr bwMode="auto">
          <a:xfrm>
            <a:off x="5029200" y="39163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7424" name="Text Box 1040"/>
          <p:cNvSpPr txBox="1">
            <a:spLocks noChangeArrowheads="1"/>
          </p:cNvSpPr>
          <p:nvPr/>
        </p:nvSpPr>
        <p:spPr bwMode="auto">
          <a:xfrm>
            <a:off x="6705600" y="5729288"/>
            <a:ext cx="4889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8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7425" name="Text Box 1041"/>
          <p:cNvSpPr txBox="1">
            <a:spLocks noChangeArrowheads="1"/>
          </p:cNvSpPr>
          <p:nvPr/>
        </p:nvSpPr>
        <p:spPr bwMode="auto">
          <a:xfrm>
            <a:off x="7664450" y="4586288"/>
            <a:ext cx="4889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800">
                <a:solidFill>
                  <a:schemeClr val="hlink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15" grpId="0" autoUpdateAnimBg="0"/>
      <p:bldP spid="17416" grpId="0" autoUpdateAnimBg="0"/>
      <p:bldP spid="17418" grpId="0" animBg="1"/>
      <p:bldP spid="17422" grpId="0" autoUpdateAnimBg="0"/>
      <p:bldP spid="17423" grpId="0" autoUpdateAnimBg="0"/>
      <p:bldP spid="17424" grpId="0" autoUpdateAnimBg="0"/>
      <p:bldP spid="174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52400"/>
            <a:ext cx="33448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0" y="1400175"/>
            <a:ext cx="43211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cs-CZ"/>
              <a:t>The radiation of the Sun at the Earth has an energy flux density of 1370 W/m</a:t>
            </a:r>
            <a:r>
              <a:rPr lang="cs-CZ" baseline="30000"/>
              <a:t>2</a:t>
            </a:r>
            <a:r>
              <a:rPr lang="cs-CZ"/>
              <a:t>, so the radiation pressure is </a:t>
            </a:r>
          </a:p>
          <a:p>
            <a:r>
              <a:rPr lang="cs-CZ"/>
              <a:t>1370 /299792458 Pa = 4.6 μPa (absorbed)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OT%20Figure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917575"/>
            <a:ext cx="506730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50825" y="893763"/>
            <a:ext cx="26654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000">
                <a:solidFill>
                  <a:schemeClr val="folHlink"/>
                </a:solidFill>
                <a:latin typeface="Comic Sans MS" pitchFamily="66" charset="0"/>
              </a:rPr>
              <a:t>Laserová (optická) pinzeta</a:t>
            </a:r>
          </a:p>
        </p:txBody>
      </p:sp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250825" y="3843338"/>
            <a:ext cx="3529013" cy="2587625"/>
            <a:chOff x="3470" y="1525"/>
            <a:chExt cx="2223" cy="1630"/>
          </a:xfrm>
        </p:grpSpPr>
        <p:sp>
          <p:nvSpPr>
            <p:cNvPr id="16389" name="Rectangle 9"/>
            <p:cNvSpPr>
              <a:spLocks noChangeArrowheads="1"/>
            </p:cNvSpPr>
            <p:nvPr/>
          </p:nvSpPr>
          <p:spPr bwMode="auto">
            <a:xfrm>
              <a:off x="3470" y="1525"/>
              <a:ext cx="2223" cy="16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0" name="Picture 8" descr="[Gradient force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1749"/>
              <a:ext cx="2087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délník 6"/>
          <p:cNvSpPr>
            <a:spLocks noChangeArrowheads="1"/>
          </p:cNvSpPr>
          <p:nvPr/>
        </p:nvSpPr>
        <p:spPr bwMode="auto">
          <a:xfrm>
            <a:off x="142875" y="428625"/>
            <a:ext cx="885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</a:rPr>
              <a:t>Optická (laserová) pinzeta </a:t>
            </a:r>
            <a:r>
              <a:rPr lang="cs-CZ"/>
              <a:t>je zařízení, které využívá mechanického účinku fokusovaného laserového svazku k prostorovému zachycení a přemísťování mikroobjektů a nanoobjektů.</a:t>
            </a:r>
          </a:p>
        </p:txBody>
      </p:sp>
      <p:pic>
        <p:nvPicPr>
          <p:cNvPr id="17411" name="Picture 5" descr="obr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143250"/>
            <a:ext cx="90995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754063" y="2571750"/>
            <a:ext cx="7532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2800">
                <a:solidFill>
                  <a:schemeClr val="folHlink"/>
                </a:solidFill>
                <a:latin typeface="Comic Sans MS" pitchFamily="66" charset="0"/>
              </a:rPr>
              <a:t>„krmení“ améby bakteriální buňkou</a:t>
            </a:r>
            <a:endParaRPr lang="cs-CZ" sz="4000">
              <a:solidFill>
                <a:schemeClr val="folHlink"/>
              </a:solidFill>
              <a:latin typeface="Comic Sans MS" pitchFamily="66" charset="0"/>
            </a:endParaRPr>
          </a:p>
          <a:p>
            <a:pPr algn="ctr" eaLnBrk="1" hangingPunct="1"/>
            <a:endParaRPr lang="cs-CZ" sz="20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7413" name="Obdélník 9"/>
          <p:cNvSpPr>
            <a:spLocks noChangeArrowheads="1"/>
          </p:cNvSpPr>
          <p:nvPr/>
        </p:nvSpPr>
        <p:spPr bwMode="auto">
          <a:xfrm>
            <a:off x="2643188" y="5681663"/>
            <a:ext cx="671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800">
                <a:solidFill>
                  <a:schemeClr val="folHlink"/>
                </a:solidFill>
                <a:latin typeface="Comic Sans MS" pitchFamily="66" charset="0"/>
              </a:rPr>
              <a:t>(Tým optických mikromanipulačních technik ÚPT AVČR)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000375"/>
            <a:ext cx="90947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bdélník 2"/>
          <p:cNvSpPr>
            <a:spLocks noChangeArrowheads="1"/>
          </p:cNvSpPr>
          <p:nvPr/>
        </p:nvSpPr>
        <p:spPr bwMode="auto">
          <a:xfrm>
            <a:off x="0" y="5000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</a:rPr>
              <a:t>Optický (laserový) skalpel </a:t>
            </a:r>
            <a:r>
              <a:rPr lang="cs-CZ"/>
              <a:t>je zařízení, které využívá absorpce fokusovaného laserového svazku k odpaření velmi malého objemu (cca 1 mikrometr x 1mikrometr x 1mikrometr) materiálu na povrchu objektu či uvnitř.</a:t>
            </a:r>
          </a:p>
        </p:txBody>
      </p:sp>
      <p:sp>
        <p:nvSpPr>
          <p:cNvPr id="18436" name="Obdélník 3"/>
          <p:cNvSpPr>
            <a:spLocks noChangeArrowheads="1"/>
          </p:cNvSpPr>
          <p:nvPr/>
        </p:nvSpPr>
        <p:spPr bwMode="auto">
          <a:xfrm>
            <a:off x="2643188" y="5681663"/>
            <a:ext cx="671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800">
                <a:solidFill>
                  <a:schemeClr val="folHlink"/>
                </a:solidFill>
                <a:latin typeface="Comic Sans MS" pitchFamily="66" charset="0"/>
              </a:rPr>
              <a:t>(Tým optických mikromanipulačních technik ÚPT AVČR)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délník 5"/>
          <p:cNvSpPr>
            <a:spLocks noChangeArrowheads="1"/>
          </p:cNvSpPr>
          <p:nvPr/>
        </p:nvSpPr>
        <p:spPr bwMode="auto">
          <a:xfrm>
            <a:off x="142875" y="514350"/>
            <a:ext cx="885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</a:rPr>
              <a:t>Fotopolymerace</a:t>
            </a:r>
            <a:r>
              <a:rPr lang="cs-CZ"/>
              <a:t> se využívá k vytváření mikrostruktur fokusovaným laserovým svazkem. Osvícená oblast ztuhne a stává se součástí vytvářené mikrostruktury.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57438"/>
            <a:ext cx="8899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délník 7"/>
          <p:cNvSpPr>
            <a:spLocks noChangeArrowheads="1"/>
          </p:cNvSpPr>
          <p:nvPr/>
        </p:nvSpPr>
        <p:spPr bwMode="auto">
          <a:xfrm>
            <a:off x="2643188" y="5681663"/>
            <a:ext cx="671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800">
                <a:solidFill>
                  <a:schemeClr val="folHlink"/>
                </a:solidFill>
                <a:latin typeface="Comic Sans MS" pitchFamily="66" charset="0"/>
              </a:rPr>
              <a:t>(Tým optických mikromanipulačních technik ÚPT AVČR)</a:t>
            </a:r>
          </a:p>
        </p:txBody>
      </p:sp>
      <p:sp>
        <p:nvSpPr>
          <p:cNvPr id="19461" name="Tlačítko akce: Vlastní 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58000" y="6143625"/>
            <a:ext cx="1643063" cy="571500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einrich Hertz">
            <a:hlinkClick r:id="rId2" tooltip="Heinrich Hertz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3812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50825" y="2486025"/>
            <a:ext cx="23764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/>
              <a:t>Heinrich Rudolf Hertz </a:t>
            </a:r>
            <a:endParaRPr lang="cs-CZ" sz="2000"/>
          </a:p>
          <a:p>
            <a:pPr algn="ctr" eaLnBrk="1" hangingPunct="1">
              <a:spcBef>
                <a:spcPct val="50000"/>
              </a:spcBef>
            </a:pPr>
            <a:r>
              <a:rPr lang="cs-CZ" sz="2000"/>
              <a:t>1857 - 1894</a:t>
            </a:r>
            <a:endParaRPr lang="en-GB" sz="2000"/>
          </a:p>
        </p:txBody>
      </p: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2895600" y="2370138"/>
            <a:ext cx="6572250" cy="4227512"/>
            <a:chOff x="1824" y="1493"/>
            <a:chExt cx="4140" cy="2663"/>
          </a:xfrm>
        </p:grpSpPr>
        <p:pic>
          <p:nvPicPr>
            <p:cNvPr id="9222" name="Picture 2" descr="HERTZ_TABLE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93"/>
              <a:ext cx="3936" cy="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5147" y="1525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>
                  <a:solidFill>
                    <a:schemeClr val="bg2"/>
                  </a:solidFill>
                </a:rPr>
                <a:t>1888</a:t>
              </a:r>
              <a:endParaRPr lang="en-GB">
                <a:solidFill>
                  <a:schemeClr val="bg2"/>
                </a:solidFill>
              </a:endParaRPr>
            </a:p>
          </p:txBody>
        </p:sp>
      </p:grpSp>
      <p:pic>
        <p:nvPicPr>
          <p:cNvPr id="30724" name="Picture 4" descr="HertzovyKoule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9305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14600"/>
            <a:ext cx="89154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6725" y="279400"/>
            <a:ext cx="8281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4000">
                <a:solidFill>
                  <a:schemeClr val="folHlink"/>
                </a:solidFill>
                <a:latin typeface="Comic Sans MS" pitchFamily="66" charset="0"/>
              </a:rPr>
              <a:t>Generace elektromagnetických vln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prijimac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6781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4419600"/>
            <a:ext cx="7010400" cy="2286000"/>
            <a:chOff x="240" y="336"/>
            <a:chExt cx="5121" cy="1642"/>
          </a:xfrm>
        </p:grpSpPr>
        <p:pic>
          <p:nvPicPr>
            <p:cNvPr id="21516" name="Picture 2" descr="vysilac"/>
            <p:cNvPicPr>
              <a:picLocks noChangeAspect="1" noChangeArrowheads="1"/>
            </p:cNvPicPr>
            <p:nvPr/>
          </p:nvPicPr>
          <p:blipFill>
            <a:blip r:embed="rId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6"/>
              <a:ext cx="5121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5"/>
            <p:cNvSpPr txBox="1">
              <a:spLocks noChangeArrowheads="1"/>
            </p:cNvSpPr>
            <p:nvPr/>
          </p:nvSpPr>
          <p:spPr bwMode="auto">
            <a:xfrm>
              <a:off x="4409" y="336"/>
              <a:ext cx="805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cs-CZ" sz="1400">
                  <a:solidFill>
                    <a:schemeClr val="bg2"/>
                  </a:solidFill>
                </a:rPr>
                <a:t>Transmitting</a:t>
              </a:r>
            </a:p>
            <a:p>
              <a:pPr algn="ctr" eaLnBrk="1" hangingPunct="1"/>
              <a:r>
                <a:rPr lang="cs-CZ" sz="1400">
                  <a:solidFill>
                    <a:schemeClr val="bg2"/>
                  </a:solidFill>
                </a:rPr>
                <a:t>antenna </a:t>
              </a:r>
            </a:p>
          </p:txBody>
        </p:sp>
      </p:grp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781300" y="0"/>
            <a:ext cx="3579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tx2"/>
                </a:solidFill>
                <a:latin typeface="Comic Sans MS" pitchFamily="66" charset="0"/>
              </a:rPr>
              <a:t>Rozhlas a televize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7239000" y="3886200"/>
            <a:ext cx="8382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7086600" y="3505200"/>
            <a:ext cx="304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 flipV="1">
            <a:off x="6477000" y="3657600"/>
            <a:ext cx="5334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1219200" y="1295400"/>
            <a:ext cx="8382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990600" y="1066800"/>
            <a:ext cx="990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371600" y="304800"/>
            <a:ext cx="7620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20496" name="Picture 16" descr="zesilovac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209800"/>
            <a:ext cx="2825750" cy="195421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rijimac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59075"/>
            <a:ext cx="6248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antenaE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505200" cy="22431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antenaB"/>
          <p:cNvPicPr>
            <a:picLocks noChangeAspect="1" noChangeArrowheads="1"/>
          </p:cNvPicPr>
          <p:nvPr/>
        </p:nvPicPr>
        <p:blipFill>
          <a:blip r:embed="rId4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4267200" cy="204946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667000" y="2743200"/>
            <a:ext cx="1143000" cy="7620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 flipV="1">
            <a:off x="1752600" y="2514600"/>
            <a:ext cx="990600" cy="457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1752600" y="3352800"/>
            <a:ext cx="990600" cy="1219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15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66800"/>
            <a:ext cx="7048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590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36700" y="228600"/>
            <a:ext cx="6069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200">
                <a:solidFill>
                  <a:schemeClr val="folHlink"/>
                </a:solidFill>
                <a:latin typeface="Comic Sans MS" pitchFamily="66" charset="0"/>
              </a:rPr>
              <a:t>Rovinná elektromagnetická vlna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3048000" y="5029200"/>
            <a:ext cx="2209800" cy="1447800"/>
          </a:xfrm>
          <a:prstGeom prst="ellipse">
            <a:avLst/>
          </a:prstGeom>
          <a:gradFill rotWithShape="0">
            <a:gsLst>
              <a:gs pos="0">
                <a:srgbClr val="FF5050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00200" y="304800"/>
          <a:ext cx="297180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Rovnice" r:id="rId3" imgW="1180800" imgH="469800" progId="Equation.3">
                  <p:embed/>
                </p:oleObj>
              </mc:Choice>
              <mc:Fallback>
                <p:oleObj name="Rovnice" r:id="rId3" imgW="118080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"/>
                        <a:ext cx="297180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676400" y="5257800"/>
          <a:ext cx="36083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Rovnice" r:id="rId5" imgW="1422360" imgH="507960" progId="Equation.3">
                  <p:embed/>
                </p:oleObj>
              </mc:Choice>
              <mc:Fallback>
                <p:oleObj name="Rovnice" r:id="rId5" imgW="142236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3608388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676400" y="3886200"/>
          <a:ext cx="19812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Rovnice" r:id="rId7" imgW="761760" imgH="406080" progId="Equation.3">
                  <p:embed/>
                </p:oleObj>
              </mc:Choice>
              <mc:Fallback>
                <p:oleObj name="Rovnice" r:id="rId7" imgW="761760" imgH="406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198120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724400" y="1600200"/>
            <a:ext cx="2971800" cy="14478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1681163" y="1752600"/>
          <a:ext cx="578167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ovnice" r:id="rId9" imgW="2247840" imgH="507960" progId="Equation.3">
                  <p:embed/>
                </p:oleObj>
              </mc:Choice>
              <mc:Fallback>
                <p:oleObj name="Rovnice" r:id="rId9" imgW="224784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1752600"/>
                        <a:ext cx="578167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295400" y="152400"/>
            <a:ext cx="7010400" cy="31242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295400" y="3429000"/>
            <a:ext cx="7010400" cy="3276600"/>
          </a:xfrm>
          <a:prstGeom prst="rect">
            <a:avLst/>
          </a:prstGeom>
          <a:noFill/>
          <a:ln w="28575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6" grpId="0" animBg="1"/>
      <p:bldP spid="2066" grpId="0" animBg="1"/>
      <p:bldP spid="20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5720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3057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8053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148013"/>
            <a:ext cx="3533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209800" y="3886200"/>
            <a:ext cx="1143000" cy="6096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6019800" y="3657600"/>
            <a:ext cx="1066800" cy="6096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15000"/>
            <a:ext cx="1828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329113" y="50292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638800"/>
            <a:ext cx="2709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7244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267200"/>
            <a:ext cx="3119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5105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49600"/>
            <a:ext cx="3200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286000" y="3886200"/>
            <a:ext cx="762000" cy="838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5943600" y="3657600"/>
            <a:ext cx="15240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329113" y="50292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429000" y="5410200"/>
            <a:ext cx="1981200" cy="12192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630613" y="304800"/>
          <a:ext cx="18811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Rovnice" r:id="rId3" imgW="850680" imgH="419040" progId="Equation.3">
                  <p:embed/>
                </p:oleObj>
              </mc:Choice>
              <mc:Fallback>
                <p:oleObj name="Rovnice" r:id="rId3" imgW="8506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304800"/>
                        <a:ext cx="1881187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3276600" y="1447800"/>
          <a:ext cx="25908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Rovnice" r:id="rId5" imgW="1180800" imgH="419040" progId="Equation.3">
                  <p:embed/>
                </p:oleObj>
              </mc:Choice>
              <mc:Fallback>
                <p:oleObj name="Rovnice" r:id="rId5" imgW="11808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5908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66800" y="2886075"/>
          <a:ext cx="27860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Rovnice" r:id="rId7" imgW="1269720" imgH="495000" progId="Equation.3">
                  <p:embed/>
                </p:oleObj>
              </mc:Choice>
              <mc:Fallback>
                <p:oleObj name="Rovnice" r:id="rId7" imgW="126972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86075"/>
                        <a:ext cx="2786063" cy="10858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334000" y="2913063"/>
          <a:ext cx="27019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Rovnice" r:id="rId9" imgW="1231560" imgH="469800" progId="Equation.3">
                  <p:embed/>
                </p:oleObj>
              </mc:Choice>
              <mc:Fallback>
                <p:oleObj name="Rovnice" r:id="rId9" imgW="12315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913063"/>
                        <a:ext cx="2701925" cy="103028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CC99"/>
                          </a:gs>
                          <a:gs pos="100000">
                            <a:srgbClr val="00CC99">
                              <a:gamma/>
                              <a:shade val="46275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200400" y="228600"/>
            <a:ext cx="2819400" cy="2209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400800" y="3124200"/>
            <a:ext cx="838200" cy="7620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133600" y="3200400"/>
            <a:ext cx="838200" cy="7620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133600" y="2590800"/>
            <a:ext cx="930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600">
                <a:solidFill>
                  <a:schemeClr val="tx2"/>
                </a:solidFill>
              </a:rPr>
              <a:t>1/</a:t>
            </a:r>
            <a:r>
              <a:rPr lang="cs-CZ" sz="3600" i="1">
                <a:solidFill>
                  <a:schemeClr val="tx2"/>
                </a:solidFill>
              </a:rPr>
              <a:t>c</a:t>
            </a:r>
            <a:r>
              <a:rPr lang="cs-CZ" sz="3600" i="1" baseline="30000">
                <a:solidFill>
                  <a:schemeClr val="tx2"/>
                </a:solidFill>
              </a:rPr>
              <a:t>2</a:t>
            </a:r>
            <a:endParaRPr lang="cs-CZ" sz="3600">
              <a:solidFill>
                <a:schemeClr val="tx2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400800" y="2590800"/>
            <a:ext cx="930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600">
                <a:solidFill>
                  <a:schemeClr val="tx2"/>
                </a:solidFill>
              </a:rPr>
              <a:t>1/</a:t>
            </a:r>
            <a:r>
              <a:rPr lang="cs-CZ" sz="3600" i="1">
                <a:solidFill>
                  <a:schemeClr val="tx2"/>
                </a:solidFill>
              </a:rPr>
              <a:t>c</a:t>
            </a:r>
            <a:r>
              <a:rPr lang="cs-CZ" sz="3600" i="1" baseline="30000">
                <a:solidFill>
                  <a:schemeClr val="tx2"/>
                </a:solidFill>
              </a:rPr>
              <a:t>2</a:t>
            </a:r>
            <a:endParaRPr lang="cs-CZ" sz="3600">
              <a:solidFill>
                <a:schemeClr val="tx2"/>
              </a:solidFill>
            </a:endParaRPr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914400" y="4343400"/>
          <a:ext cx="32766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1" imgW="1371600" imgH="253800" progId="Equation.DSMT4">
                  <p:embed/>
                </p:oleObj>
              </mc:Choice>
              <mc:Fallback>
                <p:oleObj name="Equation" r:id="rId11" imgW="13716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3276600" cy="614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4953000" y="4343400"/>
          <a:ext cx="3352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3" imgW="1346040" imgH="228600" progId="Equation.DSMT4">
                  <p:embed/>
                </p:oleObj>
              </mc:Choice>
              <mc:Fallback>
                <p:oleObj name="Equation" r:id="rId13" imgW="13460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343400"/>
                        <a:ext cx="3352800" cy="5762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581400" y="5410200"/>
          <a:ext cx="14970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Rovnice" r:id="rId15" imgW="711000" imgH="253800" progId="Equation.3">
                  <p:embed/>
                </p:oleObj>
              </mc:Choice>
              <mc:Fallback>
                <p:oleObj name="Rovnice" r:id="rId15" imgW="71100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0200"/>
                        <a:ext cx="149701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3962400" y="6096000"/>
          <a:ext cx="10699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Rovnice" r:id="rId17" imgW="507960" imgH="215640" progId="Equation.3">
                  <p:embed/>
                </p:oleObj>
              </mc:Choice>
              <mc:Fallback>
                <p:oleObj name="Rovnice" r:id="rId17" imgW="50796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096000"/>
                        <a:ext cx="106997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572000" y="2438400"/>
            <a:ext cx="0" cy="2971800"/>
          </a:xfrm>
          <a:prstGeom prst="line">
            <a:avLst/>
          </a:prstGeom>
          <a:noFill/>
          <a:ln w="38100">
            <a:solidFill>
              <a:srgbClr val="CC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038600" y="2438400"/>
            <a:ext cx="0" cy="1905000"/>
          </a:xfrm>
          <a:prstGeom prst="line">
            <a:avLst/>
          </a:prstGeom>
          <a:noFill/>
          <a:ln w="38100">
            <a:solidFill>
              <a:srgbClr val="CC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138738" y="2438400"/>
            <a:ext cx="0" cy="1905000"/>
          </a:xfrm>
          <a:prstGeom prst="line">
            <a:avLst/>
          </a:prstGeom>
          <a:noFill/>
          <a:ln w="38100">
            <a:solidFill>
              <a:srgbClr val="CC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5" grpId="0" animBg="1"/>
      <p:bldP spid="22536" grpId="0" animBg="1"/>
      <p:bldP spid="22537" grpId="0" animBg="1"/>
      <p:bldP spid="22538" grpId="0" autoUpdateAnimBg="0"/>
      <p:bldP spid="22539" grpId="0" autoUpdateAnimBg="0"/>
      <p:bldP spid="22544" grpId="0" animBg="1"/>
      <p:bldP spid="22545" grpId="0" animBg="1"/>
      <p:bldP spid="225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4167"/>
          <a:stretch>
            <a:fillRect/>
          </a:stretch>
        </p:blipFill>
        <p:spPr bwMode="auto">
          <a:xfrm>
            <a:off x="0" y="140176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01925" y="533400"/>
            <a:ext cx="374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3600">
                <a:solidFill>
                  <a:schemeClr val="folHlink"/>
                </a:solidFill>
                <a:latin typeface="Comic Sans MS" pitchFamily="66" charset="0"/>
              </a:rPr>
              <a:t>Maxwellova duha</a:t>
            </a:r>
          </a:p>
        </p:txBody>
      </p:sp>
      <p:pic>
        <p:nvPicPr>
          <p:cNvPr id="13316" name="Picture 5" descr="Across the EM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5290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7" descr="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Designs\Vzletný.pot</Template>
  <TotalTime>785</TotalTime>
  <Words>301</Words>
  <Application>Microsoft Office PowerPoint</Application>
  <PresentationFormat>Předvádění na obrazovce (4:3)</PresentationFormat>
  <Paragraphs>65</Paragraphs>
  <Slides>22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Times New Roman</vt:lpstr>
      <vt:lpstr>Arial</vt:lpstr>
      <vt:lpstr>Wingdings</vt:lpstr>
      <vt:lpstr>Verdana</vt:lpstr>
      <vt:lpstr>Comic Sans MS</vt:lpstr>
      <vt:lpstr>Symbol</vt:lpstr>
      <vt:lpstr>Vzletný</vt:lpstr>
      <vt:lpstr>Microsoft Equation 3.0</vt:lpstr>
      <vt:lpstr>MathType 5.0 Equation</vt:lpstr>
      <vt:lpstr>Editor rovnic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VUT v Brne - CVIS, 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dub</dc:creator>
  <cp:lastModifiedBy>Radim Chmelik</cp:lastModifiedBy>
  <cp:revision>60</cp:revision>
  <dcterms:created xsi:type="dcterms:W3CDTF">2003-11-19T18:53:49Z</dcterms:created>
  <dcterms:modified xsi:type="dcterms:W3CDTF">2012-05-14T17:42:21Z</dcterms:modified>
</cp:coreProperties>
</file>