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sldIdLst>
    <p:sldId id="270" r:id="rId2"/>
    <p:sldId id="329" r:id="rId3"/>
    <p:sldId id="330" r:id="rId4"/>
    <p:sldId id="331" r:id="rId5"/>
    <p:sldId id="332" r:id="rId6"/>
    <p:sldId id="335" r:id="rId7"/>
    <p:sldId id="288" r:id="rId8"/>
    <p:sldId id="324" r:id="rId9"/>
    <p:sldId id="328" r:id="rId10"/>
    <p:sldId id="293" r:id="rId11"/>
    <p:sldId id="296" r:id="rId12"/>
    <p:sldId id="295" r:id="rId13"/>
    <p:sldId id="300" r:id="rId14"/>
    <p:sldId id="276" r:id="rId15"/>
    <p:sldId id="297" r:id="rId16"/>
    <p:sldId id="298" r:id="rId17"/>
    <p:sldId id="325" r:id="rId18"/>
    <p:sldId id="334" r:id="rId19"/>
    <p:sldId id="333" r:id="rId20"/>
    <p:sldId id="299" r:id="rId21"/>
    <p:sldId id="284" r:id="rId22"/>
    <p:sldId id="327" r:id="rId23"/>
    <p:sldId id="311" r:id="rId24"/>
    <p:sldId id="326" r:id="rId25"/>
    <p:sldId id="312" r:id="rId26"/>
    <p:sldId id="317" r:id="rId27"/>
    <p:sldId id="316" r:id="rId28"/>
    <p:sldId id="318" r:id="rId29"/>
    <p:sldId id="308" r:id="rId30"/>
    <p:sldId id="301" r:id="rId31"/>
    <p:sldId id="278" r:id="rId32"/>
    <p:sldId id="303" r:id="rId33"/>
    <p:sldId id="304" r:id="rId34"/>
    <p:sldId id="302" r:id="rId35"/>
    <p:sldId id="320" r:id="rId36"/>
    <p:sldId id="313" r:id="rId37"/>
    <p:sldId id="309" r:id="rId38"/>
    <p:sldId id="306" r:id="rId39"/>
    <p:sldId id="307" r:id="rId40"/>
    <p:sldId id="319" r:id="rId41"/>
    <p:sldId id="287" r:id="rId42"/>
  </p:sldIdLst>
  <p:sldSz cx="9144000" cy="6858000" type="screen4x3"/>
  <p:notesSz cx="6858000" cy="9144000"/>
  <p:defaultTextStyle>
    <a:defPPr>
      <a:defRPr lang="en-GB"/>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99"/>
    <a:srgbClr val="FF9900"/>
    <a:srgbClr val="FF9999"/>
    <a:srgbClr val="FFDDFF"/>
    <a:srgbClr val="FFCCFF"/>
    <a:srgbClr val="CC99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howGuides="1">
      <p:cViewPr>
        <p:scale>
          <a:sx n="80" d="100"/>
          <a:sy n="80" d="100"/>
        </p:scale>
        <p:origin x="-216"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8.emf"/><Relationship Id="rId7" Type="http://schemas.openxmlformats.org/officeDocument/2006/relationships/image" Target="../media/image72.emf"/><Relationship Id="rId2" Type="http://schemas.openxmlformats.org/officeDocument/2006/relationships/image" Target="../media/image67.emf"/><Relationship Id="rId1" Type="http://schemas.openxmlformats.org/officeDocument/2006/relationships/image" Target="../media/image66.emf"/><Relationship Id="rId6" Type="http://schemas.openxmlformats.org/officeDocument/2006/relationships/image" Target="../media/image71.emf"/><Relationship Id="rId5" Type="http://schemas.openxmlformats.org/officeDocument/2006/relationships/image" Target="../media/image70.emf"/><Relationship Id="rId10" Type="http://schemas.openxmlformats.org/officeDocument/2006/relationships/image" Target="../media/image75.emf"/><Relationship Id="rId4" Type="http://schemas.openxmlformats.org/officeDocument/2006/relationships/image" Target="../media/image69.emf"/><Relationship Id="rId9" Type="http://schemas.openxmlformats.org/officeDocument/2006/relationships/image" Target="../media/image74.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image" Target="../media/image78.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image" Target="../media/image87.e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image" Target="../media/image93.emf"/><Relationship Id="rId7" Type="http://schemas.openxmlformats.org/officeDocument/2006/relationships/image" Target="../media/image97.emf"/><Relationship Id="rId2" Type="http://schemas.openxmlformats.org/officeDocument/2006/relationships/image" Target="../media/image92.emf"/><Relationship Id="rId1" Type="http://schemas.openxmlformats.org/officeDocument/2006/relationships/image" Target="../media/image91.emf"/><Relationship Id="rId6" Type="http://schemas.openxmlformats.org/officeDocument/2006/relationships/image" Target="../media/image96.emf"/><Relationship Id="rId5" Type="http://schemas.openxmlformats.org/officeDocument/2006/relationships/image" Target="../media/image95.emf"/><Relationship Id="rId4" Type="http://schemas.openxmlformats.org/officeDocument/2006/relationships/image" Target="../media/image94.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image" Target="../media/image99.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image" Target="../media/image105.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image" Target="../media/image10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image" Target="../media/image22.emf"/><Relationship Id="rId4"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image" Target="../media/image31.emf"/><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image" Target="../media/image39.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5" Type="http://schemas.openxmlformats.org/officeDocument/2006/relationships/image" Target="../media/image61.emf"/><Relationship Id="rId4" Type="http://schemas.openxmlformats.org/officeDocument/2006/relationships/image" Target="../media/image6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973701B-7337-47F4-B1A2-5CA72D1F1A9E}" type="slidenum">
              <a:rPr lang="en-GB"/>
              <a:pPr>
                <a:defRPr/>
              </a:pPr>
              <a:t>‹#›</a:t>
            </a:fld>
            <a:endParaRPr lang="en-GB"/>
          </a:p>
        </p:txBody>
      </p:sp>
    </p:spTree>
    <p:extLst>
      <p:ext uri="{BB962C8B-B14F-4D97-AF65-F5344CB8AC3E}">
        <p14:creationId xmlns:p14="http://schemas.microsoft.com/office/powerpoint/2010/main" val="80944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8C6FF52-627B-432C-AD7F-D7E5E18BAA74}" type="slidenum">
              <a:rPr lang="en-GB"/>
              <a:pPr>
                <a:defRPr/>
              </a:pPr>
              <a:t>‹#›</a:t>
            </a:fld>
            <a:endParaRPr lang="en-GB"/>
          </a:p>
        </p:txBody>
      </p:sp>
    </p:spTree>
    <p:extLst>
      <p:ext uri="{BB962C8B-B14F-4D97-AF65-F5344CB8AC3E}">
        <p14:creationId xmlns:p14="http://schemas.microsoft.com/office/powerpoint/2010/main" val="3529754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D18088A-6C8D-4EDA-BD29-855DB324D0C7}" type="slidenum">
              <a:rPr lang="en-GB"/>
              <a:pPr>
                <a:defRPr/>
              </a:pPr>
              <a:t>‹#›</a:t>
            </a:fld>
            <a:endParaRPr lang="en-GB"/>
          </a:p>
        </p:txBody>
      </p:sp>
    </p:spTree>
    <p:extLst>
      <p:ext uri="{BB962C8B-B14F-4D97-AF65-F5344CB8AC3E}">
        <p14:creationId xmlns:p14="http://schemas.microsoft.com/office/powerpoint/2010/main" val="258211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6356614-0F38-434A-BF46-88ECCD9B4DB3}" type="slidenum">
              <a:rPr lang="en-GB"/>
              <a:pPr>
                <a:defRPr/>
              </a:pPr>
              <a:t>‹#›</a:t>
            </a:fld>
            <a:endParaRPr lang="en-GB"/>
          </a:p>
        </p:txBody>
      </p:sp>
    </p:spTree>
    <p:extLst>
      <p:ext uri="{BB962C8B-B14F-4D97-AF65-F5344CB8AC3E}">
        <p14:creationId xmlns:p14="http://schemas.microsoft.com/office/powerpoint/2010/main" val="2252169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9511FF1-1102-4E4C-8E27-480FEC5AB746}" type="slidenum">
              <a:rPr lang="en-GB"/>
              <a:pPr>
                <a:defRPr/>
              </a:pPr>
              <a:t>‹#›</a:t>
            </a:fld>
            <a:endParaRPr lang="en-GB"/>
          </a:p>
        </p:txBody>
      </p:sp>
    </p:spTree>
    <p:extLst>
      <p:ext uri="{BB962C8B-B14F-4D97-AF65-F5344CB8AC3E}">
        <p14:creationId xmlns:p14="http://schemas.microsoft.com/office/powerpoint/2010/main" val="3482729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C226056-A6C6-40F5-B35E-62F20C4399EA}" type="slidenum">
              <a:rPr lang="en-GB"/>
              <a:pPr>
                <a:defRPr/>
              </a:pPr>
              <a:t>‹#›</a:t>
            </a:fld>
            <a:endParaRPr lang="en-GB"/>
          </a:p>
        </p:txBody>
      </p:sp>
    </p:spTree>
    <p:extLst>
      <p:ext uri="{BB962C8B-B14F-4D97-AF65-F5344CB8AC3E}">
        <p14:creationId xmlns:p14="http://schemas.microsoft.com/office/powerpoint/2010/main" val="4264101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95083EB1-9798-4888-813C-E085DDD41E5D}" type="slidenum">
              <a:rPr lang="en-GB"/>
              <a:pPr>
                <a:defRPr/>
              </a:pPr>
              <a:t>‹#›</a:t>
            </a:fld>
            <a:endParaRPr lang="en-GB"/>
          </a:p>
        </p:txBody>
      </p:sp>
    </p:spTree>
    <p:extLst>
      <p:ext uri="{BB962C8B-B14F-4D97-AF65-F5344CB8AC3E}">
        <p14:creationId xmlns:p14="http://schemas.microsoft.com/office/powerpoint/2010/main" val="87883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041D277A-E281-4EB2-B10F-429B4A510C09}" type="slidenum">
              <a:rPr lang="en-GB"/>
              <a:pPr>
                <a:defRPr/>
              </a:pPr>
              <a:t>‹#›</a:t>
            </a:fld>
            <a:endParaRPr lang="en-GB"/>
          </a:p>
        </p:txBody>
      </p:sp>
    </p:spTree>
    <p:extLst>
      <p:ext uri="{BB962C8B-B14F-4D97-AF65-F5344CB8AC3E}">
        <p14:creationId xmlns:p14="http://schemas.microsoft.com/office/powerpoint/2010/main" val="3681242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06F8822-6EFE-4FDA-9966-027AFDB44A8F}" type="slidenum">
              <a:rPr lang="en-GB"/>
              <a:pPr>
                <a:defRPr/>
              </a:pPr>
              <a:t>‹#›</a:t>
            </a:fld>
            <a:endParaRPr lang="en-GB"/>
          </a:p>
        </p:txBody>
      </p:sp>
    </p:spTree>
    <p:extLst>
      <p:ext uri="{BB962C8B-B14F-4D97-AF65-F5344CB8AC3E}">
        <p14:creationId xmlns:p14="http://schemas.microsoft.com/office/powerpoint/2010/main" val="1619170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35086EC-A5EB-42DF-9658-F42BF3F6C56F}" type="slidenum">
              <a:rPr lang="en-GB"/>
              <a:pPr>
                <a:defRPr/>
              </a:pPr>
              <a:t>‹#›</a:t>
            </a:fld>
            <a:endParaRPr lang="en-GB"/>
          </a:p>
        </p:txBody>
      </p:sp>
    </p:spTree>
    <p:extLst>
      <p:ext uri="{BB962C8B-B14F-4D97-AF65-F5344CB8AC3E}">
        <p14:creationId xmlns:p14="http://schemas.microsoft.com/office/powerpoint/2010/main" val="132295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34DAEB6-0921-4000-B477-A7E2DE8466DB}" type="slidenum">
              <a:rPr lang="en-GB"/>
              <a:pPr>
                <a:defRPr/>
              </a:pPr>
              <a:t>‹#›</a:t>
            </a:fld>
            <a:endParaRPr lang="en-GB"/>
          </a:p>
        </p:txBody>
      </p:sp>
    </p:spTree>
    <p:extLst>
      <p:ext uri="{BB962C8B-B14F-4D97-AF65-F5344CB8AC3E}">
        <p14:creationId xmlns:p14="http://schemas.microsoft.com/office/powerpoint/2010/main" val="2671729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2F00"/>
            </a:gs>
            <a:gs pos="100000">
              <a:srgbClr val="006600"/>
            </a:gs>
          </a:gsLst>
          <a:lin ang="2700000" scaled="1"/>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Klepnutím lze upravit styl předlohy nadpisů.</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Klepnutím lze upravit styly předlohy textu</a:t>
            </a:r>
          </a:p>
          <a:p>
            <a:pPr lvl="1"/>
            <a:r>
              <a:rPr lang="en-GB" smtClean="0"/>
              <a:t>Druhá úroveň</a:t>
            </a:r>
          </a:p>
          <a:p>
            <a:pPr lvl="2"/>
            <a:r>
              <a:rPr lang="en-GB" smtClean="0"/>
              <a:t>Třetí úroveň</a:t>
            </a:r>
          </a:p>
          <a:p>
            <a:pPr lvl="3"/>
            <a:r>
              <a:rPr lang="en-GB" smtClean="0"/>
              <a:t>Čtvrtá úroveň</a:t>
            </a:r>
          </a:p>
          <a:p>
            <a:pPr lvl="4"/>
            <a:r>
              <a:rPr lang="en-GB"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0F30CFB0-6DB5-41AD-8197-BE443B8604D9}"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25.emf"/><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2.emf"/><Relationship Id="rId11" Type="http://schemas.openxmlformats.org/officeDocument/2006/relationships/image" Target="../media/image24.emf"/><Relationship Id="rId5" Type="http://schemas.openxmlformats.org/officeDocument/2006/relationships/oleObject" Target="../embeddings/oleObject6.bin"/><Relationship Id="rId10" Type="http://schemas.openxmlformats.org/officeDocument/2006/relationships/oleObject" Target="../embeddings/oleObject8.bin"/><Relationship Id="rId4" Type="http://schemas.openxmlformats.org/officeDocument/2006/relationships/image" Target="../media/image27.png"/><Relationship Id="rId9" Type="http://schemas.openxmlformats.org/officeDocument/2006/relationships/image" Target="../media/image23.emf"/><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35.emf"/><Relationship Id="rId3" Type="http://schemas.openxmlformats.org/officeDocument/2006/relationships/image" Target="../media/image38.png"/><Relationship Id="rId7" Type="http://schemas.openxmlformats.org/officeDocument/2006/relationships/image" Target="../media/image32.emf"/><Relationship Id="rId12" Type="http://schemas.openxmlformats.org/officeDocument/2006/relationships/oleObject" Target="../embeddings/oleObject14.bin"/><Relationship Id="rId17" Type="http://schemas.openxmlformats.org/officeDocument/2006/relationships/image" Target="../media/image37.emf"/><Relationship Id="rId2" Type="http://schemas.openxmlformats.org/officeDocument/2006/relationships/slideLayout" Target="../slideLayouts/slideLayout7.xml"/><Relationship Id="rId16" Type="http://schemas.openxmlformats.org/officeDocument/2006/relationships/oleObject" Target="../embeddings/oleObject16.bin"/><Relationship Id="rId1" Type="http://schemas.openxmlformats.org/officeDocument/2006/relationships/vmlDrawing" Target="../drawings/vmlDrawing6.vml"/><Relationship Id="rId6" Type="http://schemas.openxmlformats.org/officeDocument/2006/relationships/oleObject" Target="../embeddings/oleObject11.bin"/><Relationship Id="rId11" Type="http://schemas.openxmlformats.org/officeDocument/2006/relationships/image" Target="../media/image34.emf"/><Relationship Id="rId5" Type="http://schemas.openxmlformats.org/officeDocument/2006/relationships/image" Target="../media/image31.emf"/><Relationship Id="rId15" Type="http://schemas.openxmlformats.org/officeDocument/2006/relationships/image" Target="../media/image36.e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33.emf"/><Relationship Id="rId14" Type="http://schemas.openxmlformats.org/officeDocument/2006/relationships/oleObject" Target="../embeddings/oleObject15.bin"/></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hyperlink" Target="http://en.wikipedia.org/wiki/Image:MaxPlanckWirkungsquantums20050815_CopyrightKaihsuTai.jpg" TargetMode="External"/><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1.e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9.emf"/><Relationship Id="rId11" Type="http://schemas.openxmlformats.org/officeDocument/2006/relationships/oleObject" Target="../embeddings/oleObject19.bin"/><Relationship Id="rId5" Type="http://schemas.openxmlformats.org/officeDocument/2006/relationships/oleObject" Target="../embeddings/oleObject17.bin"/><Relationship Id="rId10" Type="http://schemas.openxmlformats.org/officeDocument/2006/relationships/image" Target="../media/image40.emf"/><Relationship Id="rId4" Type="http://schemas.openxmlformats.org/officeDocument/2006/relationships/image" Target="../media/image43.png"/><Relationship Id="rId9" Type="http://schemas.openxmlformats.org/officeDocument/2006/relationships/oleObject" Target="../embeddings/oleObject18.bin"/><Relationship Id="rId14" Type="http://schemas.openxmlformats.org/officeDocument/2006/relationships/image" Target="../media/image46.jpe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50.png"/><Relationship Id="rId5" Type="http://schemas.openxmlformats.org/officeDocument/2006/relationships/image" Target="../media/image47.emf"/><Relationship Id="rId4" Type="http://schemas.openxmlformats.org/officeDocument/2006/relationships/oleObject" Target="../embeddings/oleObject20.bin"/><Relationship Id="rId9" Type="http://schemas.openxmlformats.org/officeDocument/2006/relationships/image" Target="../media/image48.emf"/></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9.wmf"/><Relationship Id="rId13" Type="http://schemas.openxmlformats.org/officeDocument/2006/relationships/image" Target="../media/image62.png"/><Relationship Id="rId3" Type="http://schemas.openxmlformats.org/officeDocument/2006/relationships/oleObject" Target="../embeddings/oleObject22.bin"/><Relationship Id="rId7" Type="http://schemas.openxmlformats.org/officeDocument/2006/relationships/oleObject" Target="../embeddings/oleObject24.bin"/><Relationship Id="rId12" Type="http://schemas.openxmlformats.org/officeDocument/2006/relationships/image" Target="../media/image61.e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58.wmf"/><Relationship Id="rId11" Type="http://schemas.openxmlformats.org/officeDocument/2006/relationships/oleObject" Target="../embeddings/oleObject26.bin"/><Relationship Id="rId5" Type="http://schemas.openxmlformats.org/officeDocument/2006/relationships/oleObject" Target="../embeddings/oleObject23.bin"/><Relationship Id="rId10" Type="http://schemas.openxmlformats.org/officeDocument/2006/relationships/image" Target="../media/image60.wmf"/><Relationship Id="rId4" Type="http://schemas.openxmlformats.org/officeDocument/2006/relationships/image" Target="../media/image57.wmf"/><Relationship Id="rId9" Type="http://schemas.openxmlformats.org/officeDocument/2006/relationships/oleObject" Target="../embeddings/oleObject25.bin"/><Relationship Id="rId1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7.emf"/><Relationship Id="rId13" Type="http://schemas.openxmlformats.org/officeDocument/2006/relationships/oleObject" Target="../embeddings/oleObject31.bin"/><Relationship Id="rId18" Type="http://schemas.openxmlformats.org/officeDocument/2006/relationships/image" Target="../media/image72.emf"/><Relationship Id="rId3" Type="http://schemas.openxmlformats.org/officeDocument/2006/relationships/image" Target="../media/image76.jpeg"/><Relationship Id="rId21" Type="http://schemas.openxmlformats.org/officeDocument/2006/relationships/oleObject" Target="../embeddings/oleObject35.bin"/><Relationship Id="rId7" Type="http://schemas.openxmlformats.org/officeDocument/2006/relationships/oleObject" Target="../embeddings/oleObject28.bin"/><Relationship Id="rId12" Type="http://schemas.openxmlformats.org/officeDocument/2006/relationships/image" Target="../media/image69.emf"/><Relationship Id="rId17" Type="http://schemas.openxmlformats.org/officeDocument/2006/relationships/oleObject" Target="../embeddings/oleObject33.bin"/><Relationship Id="rId2" Type="http://schemas.openxmlformats.org/officeDocument/2006/relationships/slideLayout" Target="../slideLayouts/slideLayout7.xml"/><Relationship Id="rId16" Type="http://schemas.openxmlformats.org/officeDocument/2006/relationships/image" Target="../media/image71.emf"/><Relationship Id="rId20" Type="http://schemas.openxmlformats.org/officeDocument/2006/relationships/image" Target="../media/image73.emf"/><Relationship Id="rId1" Type="http://schemas.openxmlformats.org/officeDocument/2006/relationships/vmlDrawing" Target="../drawings/vmlDrawing10.vml"/><Relationship Id="rId6" Type="http://schemas.openxmlformats.org/officeDocument/2006/relationships/image" Target="../media/image66.emf"/><Relationship Id="rId11" Type="http://schemas.openxmlformats.org/officeDocument/2006/relationships/oleObject" Target="../embeddings/oleObject30.bin"/><Relationship Id="rId24" Type="http://schemas.openxmlformats.org/officeDocument/2006/relationships/image" Target="../media/image75.emf"/><Relationship Id="rId5" Type="http://schemas.openxmlformats.org/officeDocument/2006/relationships/oleObject" Target="../embeddings/oleObject27.bin"/><Relationship Id="rId15" Type="http://schemas.openxmlformats.org/officeDocument/2006/relationships/oleObject" Target="../embeddings/oleObject32.bin"/><Relationship Id="rId23" Type="http://schemas.openxmlformats.org/officeDocument/2006/relationships/oleObject" Target="../embeddings/oleObject36.bin"/><Relationship Id="rId10" Type="http://schemas.openxmlformats.org/officeDocument/2006/relationships/image" Target="../media/image68.emf"/><Relationship Id="rId19" Type="http://schemas.openxmlformats.org/officeDocument/2006/relationships/oleObject" Target="../embeddings/oleObject34.bin"/><Relationship Id="rId4" Type="http://schemas.openxmlformats.org/officeDocument/2006/relationships/image" Target="../media/image77.jpeg"/><Relationship Id="rId9" Type="http://schemas.openxmlformats.org/officeDocument/2006/relationships/oleObject" Target="../embeddings/oleObject29.bin"/><Relationship Id="rId14" Type="http://schemas.openxmlformats.org/officeDocument/2006/relationships/image" Target="../media/image70.emf"/><Relationship Id="rId22" Type="http://schemas.openxmlformats.org/officeDocument/2006/relationships/image" Target="../media/image74.e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image" Target="../media/image81.jpeg"/><Relationship Id="rId7" Type="http://schemas.openxmlformats.org/officeDocument/2006/relationships/image" Target="../media/image79.e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38.bin"/><Relationship Id="rId5" Type="http://schemas.openxmlformats.org/officeDocument/2006/relationships/image" Target="../media/image78.emf"/><Relationship Id="rId4" Type="http://schemas.openxmlformats.org/officeDocument/2006/relationships/oleObject" Target="../embeddings/oleObject37.bin"/><Relationship Id="rId9" Type="http://schemas.openxmlformats.org/officeDocument/2006/relationships/image" Target="../media/image80.emf"/></Relationships>
</file>

<file path=ppt/slides/_rels/slide2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4.png"/><Relationship Id="rId7" Type="http://schemas.openxmlformats.org/officeDocument/2006/relationships/image" Target="../media/image83.e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41.bin"/><Relationship Id="rId5" Type="http://schemas.openxmlformats.org/officeDocument/2006/relationships/image" Target="../media/image82.emf"/><Relationship Id="rId4" Type="http://schemas.openxmlformats.org/officeDocument/2006/relationships/oleObject" Target="../embeddings/oleObject40.bin"/></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4.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8.e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43.bin"/><Relationship Id="rId5" Type="http://schemas.openxmlformats.org/officeDocument/2006/relationships/image" Target="../media/image87.emf"/><Relationship Id="rId4" Type="http://schemas.openxmlformats.org/officeDocument/2006/relationships/oleObject" Target="../embeddings/oleObject42.bin"/></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93.emf"/><Relationship Id="rId13" Type="http://schemas.openxmlformats.org/officeDocument/2006/relationships/oleObject" Target="../embeddings/oleObject49.bin"/><Relationship Id="rId18" Type="http://schemas.openxmlformats.org/officeDocument/2006/relationships/image" Target="../media/image98.emf"/><Relationship Id="rId3" Type="http://schemas.openxmlformats.org/officeDocument/2006/relationships/oleObject" Target="../embeddings/oleObject44.bin"/><Relationship Id="rId7" Type="http://schemas.openxmlformats.org/officeDocument/2006/relationships/oleObject" Target="../embeddings/oleObject46.bin"/><Relationship Id="rId12" Type="http://schemas.openxmlformats.org/officeDocument/2006/relationships/image" Target="../media/image95.emf"/><Relationship Id="rId17" Type="http://schemas.openxmlformats.org/officeDocument/2006/relationships/oleObject" Target="../embeddings/oleObject51.bin"/><Relationship Id="rId2" Type="http://schemas.openxmlformats.org/officeDocument/2006/relationships/slideLayout" Target="../slideLayouts/slideLayout7.xml"/><Relationship Id="rId16" Type="http://schemas.openxmlformats.org/officeDocument/2006/relationships/image" Target="../media/image97.emf"/><Relationship Id="rId1" Type="http://schemas.openxmlformats.org/officeDocument/2006/relationships/vmlDrawing" Target="../drawings/vmlDrawing14.vml"/><Relationship Id="rId6" Type="http://schemas.openxmlformats.org/officeDocument/2006/relationships/image" Target="../media/image92.emf"/><Relationship Id="rId11" Type="http://schemas.openxmlformats.org/officeDocument/2006/relationships/oleObject" Target="../embeddings/oleObject48.bin"/><Relationship Id="rId5" Type="http://schemas.openxmlformats.org/officeDocument/2006/relationships/oleObject" Target="../embeddings/oleObject45.bin"/><Relationship Id="rId15" Type="http://schemas.openxmlformats.org/officeDocument/2006/relationships/oleObject" Target="../embeddings/oleObject50.bin"/><Relationship Id="rId10" Type="http://schemas.openxmlformats.org/officeDocument/2006/relationships/image" Target="../media/image94.emf"/><Relationship Id="rId4" Type="http://schemas.openxmlformats.org/officeDocument/2006/relationships/image" Target="../media/image91.emf"/><Relationship Id="rId9" Type="http://schemas.openxmlformats.org/officeDocument/2006/relationships/oleObject" Target="../embeddings/oleObject47.bin"/><Relationship Id="rId14" Type="http://schemas.openxmlformats.org/officeDocument/2006/relationships/image" Target="../media/image96.emf"/></Relationships>
</file>

<file path=ppt/slides/_rels/slide37.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1.png"/><Relationship Id="rId7" Type="http://schemas.openxmlformats.org/officeDocument/2006/relationships/oleObject" Target="../embeddings/oleObject53.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99.emf"/><Relationship Id="rId5" Type="http://schemas.openxmlformats.org/officeDocument/2006/relationships/oleObject" Target="../embeddings/oleObject52.bin"/><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image" Target="../media/image107.png"/><Relationship Id="rId7" Type="http://schemas.openxmlformats.org/officeDocument/2006/relationships/oleObject" Target="../embeddings/oleObject55.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105.wmf"/><Relationship Id="rId5" Type="http://schemas.openxmlformats.org/officeDocument/2006/relationships/oleObject" Target="../embeddings/oleObject54.bin"/><Relationship Id="rId4" Type="http://schemas.openxmlformats.org/officeDocument/2006/relationships/image" Target="../media/image108.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110.png"/><Relationship Id="rId5" Type="http://schemas.openxmlformats.org/officeDocument/2006/relationships/oleObject" Target="../embeddings/oleObject57.bin"/><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2.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338"/>
            <a:ext cx="10668000" cy="690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2"/>
          <p:cNvSpPr txBox="1">
            <a:spLocks noChangeArrowheads="1"/>
          </p:cNvSpPr>
          <p:nvPr/>
        </p:nvSpPr>
        <p:spPr bwMode="auto">
          <a:xfrm>
            <a:off x="2114550" y="-76200"/>
            <a:ext cx="5410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8000">
                <a:solidFill>
                  <a:srgbClr val="FF9900"/>
                </a:solidFill>
                <a:latin typeface="Comic Sans MS" pitchFamily="66" charset="0"/>
              </a:rPr>
              <a:t>Magnetika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dissolve">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3200400" y="152400"/>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600">
                <a:solidFill>
                  <a:srgbClr val="FF9900"/>
                </a:solidFill>
                <a:latin typeface="Comic Sans MS" pitchFamily="66" charset="0"/>
              </a:rPr>
              <a:t>Magnetika</a:t>
            </a:r>
          </a:p>
        </p:txBody>
      </p:sp>
      <p:sp>
        <p:nvSpPr>
          <p:cNvPr id="40963" name="Text Box 3"/>
          <p:cNvSpPr txBox="1">
            <a:spLocks noChangeArrowheads="1"/>
          </p:cNvSpPr>
          <p:nvPr/>
        </p:nvSpPr>
        <p:spPr bwMode="auto">
          <a:xfrm>
            <a:off x="1524000" y="1077913"/>
            <a:ext cx="27289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800" b="0">
                <a:solidFill>
                  <a:srgbClr val="FFFF66"/>
                </a:solidFill>
                <a:latin typeface="Tahoma" pitchFamily="34" charset="0"/>
              </a:rPr>
              <a:t>Pohyb elektronů</a:t>
            </a:r>
          </a:p>
        </p:txBody>
      </p:sp>
      <p:sp>
        <p:nvSpPr>
          <p:cNvPr id="40964" name="Text Box 4"/>
          <p:cNvSpPr txBox="1">
            <a:spLocks noChangeArrowheads="1"/>
          </p:cNvSpPr>
          <p:nvPr/>
        </p:nvSpPr>
        <p:spPr bwMode="auto">
          <a:xfrm>
            <a:off x="5099050" y="1077913"/>
            <a:ext cx="2832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800" b="0" u="sng">
                <a:solidFill>
                  <a:srgbClr val="FFFF66"/>
                </a:solidFill>
                <a:latin typeface="Tahoma" pitchFamily="34" charset="0"/>
              </a:rPr>
              <a:t>magnetický dipól</a:t>
            </a:r>
          </a:p>
        </p:txBody>
      </p:sp>
      <p:sp>
        <p:nvSpPr>
          <p:cNvPr id="40965" name="Line 5"/>
          <p:cNvSpPr>
            <a:spLocks noChangeShapeType="1"/>
          </p:cNvSpPr>
          <p:nvPr/>
        </p:nvSpPr>
        <p:spPr bwMode="auto">
          <a:xfrm>
            <a:off x="4343400" y="1371600"/>
            <a:ext cx="457200" cy="0"/>
          </a:xfrm>
          <a:prstGeom prst="line">
            <a:avLst/>
          </a:prstGeom>
          <a:noFill/>
          <a:ln w="38100">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0966" name="Rectangle 6"/>
          <p:cNvSpPr>
            <a:spLocks noChangeArrowheads="1"/>
          </p:cNvSpPr>
          <p:nvPr/>
        </p:nvSpPr>
        <p:spPr bwMode="auto">
          <a:xfrm>
            <a:off x="685800" y="990600"/>
            <a:ext cx="7696200" cy="685800"/>
          </a:xfrm>
          <a:prstGeom prst="rect">
            <a:avLst/>
          </a:prstGeom>
          <a:noFill/>
          <a:ln w="28575">
            <a:solidFill>
              <a:srgbClr val="CC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0987" name="Rectangle 27"/>
          <p:cNvSpPr>
            <a:spLocks noChangeArrowheads="1"/>
          </p:cNvSpPr>
          <p:nvPr/>
        </p:nvSpPr>
        <p:spPr bwMode="auto">
          <a:xfrm>
            <a:off x="4953000" y="1905000"/>
            <a:ext cx="3429000" cy="2209800"/>
          </a:xfrm>
          <a:prstGeom prst="rect">
            <a:avLst/>
          </a:prstGeom>
          <a:solidFill>
            <a:srgbClr val="99CCFF"/>
          </a:solidFill>
          <a:ln w="9525">
            <a:solidFill>
              <a:schemeClr val="tx1"/>
            </a:solidFill>
            <a:miter lim="800000"/>
            <a:headEnd/>
            <a:tailEnd/>
          </a:ln>
        </p:spPr>
        <p:txBody>
          <a:bodyPr wrap="none" anchor="ctr"/>
          <a:lstStyle/>
          <a:p>
            <a:endParaRPr lang="cs-CZ"/>
          </a:p>
        </p:txBody>
      </p:sp>
      <p:grpSp>
        <p:nvGrpSpPr>
          <p:cNvPr id="2" name="Group 86"/>
          <p:cNvGrpSpPr>
            <a:grpSpLocks/>
          </p:cNvGrpSpPr>
          <p:nvPr/>
        </p:nvGrpSpPr>
        <p:grpSpPr bwMode="auto">
          <a:xfrm>
            <a:off x="5372100" y="2057400"/>
            <a:ext cx="2433638" cy="1981200"/>
            <a:chOff x="2040" y="2880"/>
            <a:chExt cx="1533" cy="1248"/>
          </a:xfrm>
        </p:grpSpPr>
        <p:grpSp>
          <p:nvGrpSpPr>
            <p:cNvPr id="23660" name="Group 32"/>
            <p:cNvGrpSpPr>
              <a:grpSpLocks/>
            </p:cNvGrpSpPr>
            <p:nvPr/>
          </p:nvGrpSpPr>
          <p:grpSpPr bwMode="auto">
            <a:xfrm>
              <a:off x="2040" y="3817"/>
              <a:ext cx="418" cy="311"/>
              <a:chOff x="3360" y="2136"/>
              <a:chExt cx="432" cy="311"/>
            </a:xfrm>
          </p:grpSpPr>
          <p:sp>
            <p:nvSpPr>
              <p:cNvPr id="23701" name="Oval 33"/>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702" name="Line 34"/>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703" name="Line 35"/>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704" name="Line 36"/>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3661" name="Group 37"/>
            <p:cNvGrpSpPr>
              <a:grpSpLocks/>
            </p:cNvGrpSpPr>
            <p:nvPr/>
          </p:nvGrpSpPr>
          <p:grpSpPr bwMode="auto">
            <a:xfrm>
              <a:off x="2551" y="3817"/>
              <a:ext cx="418" cy="311"/>
              <a:chOff x="3360" y="2136"/>
              <a:chExt cx="432" cy="311"/>
            </a:xfrm>
          </p:grpSpPr>
          <p:sp>
            <p:nvSpPr>
              <p:cNvPr id="23697" name="Oval 38"/>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98" name="Line 39"/>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99" name="Line 40"/>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700" name="Line 41"/>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3662" name="Group 42"/>
            <p:cNvGrpSpPr>
              <a:grpSpLocks/>
            </p:cNvGrpSpPr>
            <p:nvPr/>
          </p:nvGrpSpPr>
          <p:grpSpPr bwMode="auto">
            <a:xfrm>
              <a:off x="3108" y="3817"/>
              <a:ext cx="419" cy="311"/>
              <a:chOff x="3360" y="2136"/>
              <a:chExt cx="432" cy="311"/>
            </a:xfrm>
          </p:grpSpPr>
          <p:sp>
            <p:nvSpPr>
              <p:cNvPr id="23693" name="Oval 43"/>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94" name="Line 44"/>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95" name="Line 45"/>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96" name="Line 46"/>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3663" name="Group 47"/>
            <p:cNvGrpSpPr>
              <a:grpSpLocks/>
            </p:cNvGrpSpPr>
            <p:nvPr/>
          </p:nvGrpSpPr>
          <p:grpSpPr bwMode="auto">
            <a:xfrm>
              <a:off x="2086" y="3360"/>
              <a:ext cx="419" cy="311"/>
              <a:chOff x="3360" y="2136"/>
              <a:chExt cx="432" cy="311"/>
            </a:xfrm>
          </p:grpSpPr>
          <p:sp>
            <p:nvSpPr>
              <p:cNvPr id="23689" name="Oval 48"/>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90" name="Line 49"/>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91" name="Line 50"/>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92" name="Line 51"/>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3664" name="Group 52"/>
            <p:cNvGrpSpPr>
              <a:grpSpLocks/>
            </p:cNvGrpSpPr>
            <p:nvPr/>
          </p:nvGrpSpPr>
          <p:grpSpPr bwMode="auto">
            <a:xfrm>
              <a:off x="2597" y="3360"/>
              <a:ext cx="419" cy="311"/>
              <a:chOff x="3360" y="2136"/>
              <a:chExt cx="432" cy="311"/>
            </a:xfrm>
          </p:grpSpPr>
          <p:sp>
            <p:nvSpPr>
              <p:cNvPr id="23685" name="Oval 53"/>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86" name="Line 54"/>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87" name="Line 55"/>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88" name="Line 56"/>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3665" name="Group 57"/>
            <p:cNvGrpSpPr>
              <a:grpSpLocks/>
            </p:cNvGrpSpPr>
            <p:nvPr/>
          </p:nvGrpSpPr>
          <p:grpSpPr bwMode="auto">
            <a:xfrm>
              <a:off x="3108" y="3360"/>
              <a:ext cx="419" cy="311"/>
              <a:chOff x="3360" y="2136"/>
              <a:chExt cx="432" cy="311"/>
            </a:xfrm>
          </p:grpSpPr>
          <p:sp>
            <p:nvSpPr>
              <p:cNvPr id="23681" name="Oval 58"/>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82" name="Line 59"/>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83" name="Line 60"/>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84" name="Line 61"/>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3666" name="Group 62"/>
            <p:cNvGrpSpPr>
              <a:grpSpLocks/>
            </p:cNvGrpSpPr>
            <p:nvPr/>
          </p:nvGrpSpPr>
          <p:grpSpPr bwMode="auto">
            <a:xfrm>
              <a:off x="2086" y="2880"/>
              <a:ext cx="419" cy="311"/>
              <a:chOff x="3360" y="2136"/>
              <a:chExt cx="432" cy="311"/>
            </a:xfrm>
          </p:grpSpPr>
          <p:sp>
            <p:nvSpPr>
              <p:cNvPr id="23677" name="Oval 63"/>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78" name="Line 64"/>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79" name="Line 65"/>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80" name="Line 66"/>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3667" name="Group 67"/>
            <p:cNvGrpSpPr>
              <a:grpSpLocks/>
            </p:cNvGrpSpPr>
            <p:nvPr/>
          </p:nvGrpSpPr>
          <p:grpSpPr bwMode="auto">
            <a:xfrm>
              <a:off x="2597" y="2880"/>
              <a:ext cx="419" cy="311"/>
              <a:chOff x="3360" y="2136"/>
              <a:chExt cx="432" cy="311"/>
            </a:xfrm>
          </p:grpSpPr>
          <p:sp>
            <p:nvSpPr>
              <p:cNvPr id="23673" name="Oval 68"/>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74" name="Line 69"/>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75" name="Line 70"/>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76" name="Line 71"/>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3668" name="Group 72"/>
            <p:cNvGrpSpPr>
              <a:grpSpLocks/>
            </p:cNvGrpSpPr>
            <p:nvPr/>
          </p:nvGrpSpPr>
          <p:grpSpPr bwMode="auto">
            <a:xfrm>
              <a:off x="3155" y="2880"/>
              <a:ext cx="418" cy="311"/>
              <a:chOff x="3360" y="2136"/>
              <a:chExt cx="432" cy="311"/>
            </a:xfrm>
          </p:grpSpPr>
          <p:sp>
            <p:nvSpPr>
              <p:cNvPr id="23669" name="Oval 73"/>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70" name="Line 74"/>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71" name="Line 75"/>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72" name="Line 76"/>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41040" name="Rectangle 80"/>
          <p:cNvSpPr>
            <a:spLocks noChangeArrowheads="1"/>
          </p:cNvSpPr>
          <p:nvPr/>
        </p:nvSpPr>
        <p:spPr bwMode="auto">
          <a:xfrm>
            <a:off x="723900" y="1905000"/>
            <a:ext cx="3467100" cy="2209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nvGrpSpPr>
          <p:cNvPr id="12" name="Group 81"/>
          <p:cNvGrpSpPr>
            <a:grpSpLocks/>
          </p:cNvGrpSpPr>
          <p:nvPr/>
        </p:nvGrpSpPr>
        <p:grpSpPr bwMode="auto">
          <a:xfrm rot="-1731255">
            <a:off x="1219200" y="3352800"/>
            <a:ext cx="663575" cy="493713"/>
            <a:chOff x="3360" y="2136"/>
            <a:chExt cx="432" cy="311"/>
          </a:xfrm>
        </p:grpSpPr>
        <p:sp>
          <p:nvSpPr>
            <p:cNvPr id="23656" name="Oval 82"/>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57" name="Line 83"/>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58" name="Line 84"/>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59" name="Line 85"/>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3" name="Group 87"/>
          <p:cNvGrpSpPr>
            <a:grpSpLocks/>
          </p:cNvGrpSpPr>
          <p:nvPr/>
        </p:nvGrpSpPr>
        <p:grpSpPr bwMode="auto">
          <a:xfrm rot="-6711433">
            <a:off x="2182019" y="3393281"/>
            <a:ext cx="663575" cy="493713"/>
            <a:chOff x="3360" y="2136"/>
            <a:chExt cx="432" cy="311"/>
          </a:xfrm>
        </p:grpSpPr>
        <p:sp>
          <p:nvSpPr>
            <p:cNvPr id="23652" name="Oval 88"/>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53" name="Line 89"/>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54" name="Line 90"/>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55" name="Line 91"/>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4" name="Group 92"/>
          <p:cNvGrpSpPr>
            <a:grpSpLocks/>
          </p:cNvGrpSpPr>
          <p:nvPr/>
        </p:nvGrpSpPr>
        <p:grpSpPr bwMode="auto">
          <a:xfrm rot="-1025749">
            <a:off x="3124200" y="3392488"/>
            <a:ext cx="663575" cy="493712"/>
            <a:chOff x="3360" y="2136"/>
            <a:chExt cx="432" cy="311"/>
          </a:xfrm>
        </p:grpSpPr>
        <p:sp>
          <p:nvSpPr>
            <p:cNvPr id="23648" name="Oval 93"/>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49" name="Line 94"/>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50" name="Line 95"/>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51" name="Line 96"/>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5" name="Group 97"/>
          <p:cNvGrpSpPr>
            <a:grpSpLocks/>
          </p:cNvGrpSpPr>
          <p:nvPr/>
        </p:nvGrpSpPr>
        <p:grpSpPr bwMode="auto">
          <a:xfrm rot="-8482072">
            <a:off x="3200400" y="2743200"/>
            <a:ext cx="663575" cy="493713"/>
            <a:chOff x="3360" y="2136"/>
            <a:chExt cx="432" cy="311"/>
          </a:xfrm>
        </p:grpSpPr>
        <p:sp>
          <p:nvSpPr>
            <p:cNvPr id="23644" name="Oval 98"/>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45" name="Line 99"/>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46" name="Line 100"/>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47" name="Line 101"/>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 name="Group 102"/>
          <p:cNvGrpSpPr>
            <a:grpSpLocks/>
          </p:cNvGrpSpPr>
          <p:nvPr/>
        </p:nvGrpSpPr>
        <p:grpSpPr bwMode="auto">
          <a:xfrm rot="-6061976">
            <a:off x="1210469" y="2675731"/>
            <a:ext cx="663575" cy="493713"/>
            <a:chOff x="3360" y="2136"/>
            <a:chExt cx="432" cy="311"/>
          </a:xfrm>
        </p:grpSpPr>
        <p:sp>
          <p:nvSpPr>
            <p:cNvPr id="23640" name="Oval 103"/>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41" name="Line 104"/>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42" name="Line 105"/>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43" name="Line 106"/>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7" name="Group 107"/>
          <p:cNvGrpSpPr>
            <a:grpSpLocks/>
          </p:cNvGrpSpPr>
          <p:nvPr/>
        </p:nvGrpSpPr>
        <p:grpSpPr bwMode="auto">
          <a:xfrm rot="554238">
            <a:off x="2182813" y="2057400"/>
            <a:ext cx="663575" cy="493713"/>
            <a:chOff x="3360" y="2136"/>
            <a:chExt cx="432" cy="311"/>
          </a:xfrm>
        </p:grpSpPr>
        <p:sp>
          <p:nvSpPr>
            <p:cNvPr id="23636" name="Oval 108"/>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37" name="Line 109"/>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38" name="Line 110"/>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39" name="Line 111"/>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8" name="Group 112"/>
          <p:cNvGrpSpPr>
            <a:grpSpLocks/>
          </p:cNvGrpSpPr>
          <p:nvPr/>
        </p:nvGrpSpPr>
        <p:grpSpPr bwMode="auto">
          <a:xfrm rot="2226679">
            <a:off x="2182813" y="2743200"/>
            <a:ext cx="663575" cy="493713"/>
            <a:chOff x="3360" y="2136"/>
            <a:chExt cx="432" cy="311"/>
          </a:xfrm>
        </p:grpSpPr>
        <p:sp>
          <p:nvSpPr>
            <p:cNvPr id="23632" name="Oval 113"/>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33" name="Line 114"/>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34" name="Line 115"/>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35" name="Line 116"/>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9" name="Group 117"/>
          <p:cNvGrpSpPr>
            <a:grpSpLocks/>
          </p:cNvGrpSpPr>
          <p:nvPr/>
        </p:nvGrpSpPr>
        <p:grpSpPr bwMode="auto">
          <a:xfrm rot="-3368996">
            <a:off x="3123406" y="2134395"/>
            <a:ext cx="663575" cy="493712"/>
            <a:chOff x="3360" y="2136"/>
            <a:chExt cx="432" cy="311"/>
          </a:xfrm>
        </p:grpSpPr>
        <p:sp>
          <p:nvSpPr>
            <p:cNvPr id="23628" name="Oval 118"/>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29" name="Line 119"/>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30" name="Line 120"/>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31" name="Line 121"/>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0" name="Group 122"/>
          <p:cNvGrpSpPr>
            <a:grpSpLocks/>
          </p:cNvGrpSpPr>
          <p:nvPr/>
        </p:nvGrpSpPr>
        <p:grpSpPr bwMode="auto">
          <a:xfrm rot="8268692">
            <a:off x="1143000" y="2057400"/>
            <a:ext cx="663575" cy="493713"/>
            <a:chOff x="3360" y="2136"/>
            <a:chExt cx="432" cy="311"/>
          </a:xfrm>
        </p:grpSpPr>
        <p:sp>
          <p:nvSpPr>
            <p:cNvPr id="23624" name="Oval 123"/>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25" name="Line 124"/>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26" name="Line 125"/>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27" name="Line 126"/>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41087" name="Rectangle 127"/>
          <p:cNvSpPr>
            <a:spLocks noChangeArrowheads="1"/>
          </p:cNvSpPr>
          <p:nvPr/>
        </p:nvSpPr>
        <p:spPr bwMode="auto">
          <a:xfrm>
            <a:off x="7848600" y="3382963"/>
            <a:ext cx="4556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sz="3200" i="1">
                <a:solidFill>
                  <a:schemeClr val="accent2"/>
                </a:solidFill>
              </a:rPr>
              <a:t>B</a:t>
            </a:r>
          </a:p>
        </p:txBody>
      </p:sp>
      <p:sp>
        <p:nvSpPr>
          <p:cNvPr id="41088" name="Rectangle 128"/>
          <p:cNvSpPr>
            <a:spLocks noChangeArrowheads="1"/>
          </p:cNvSpPr>
          <p:nvPr/>
        </p:nvSpPr>
        <p:spPr bwMode="auto">
          <a:xfrm>
            <a:off x="723900" y="4495800"/>
            <a:ext cx="3467100" cy="228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41089" name="Line 129"/>
          <p:cNvSpPr>
            <a:spLocks noChangeShapeType="1"/>
          </p:cNvSpPr>
          <p:nvPr/>
        </p:nvSpPr>
        <p:spPr bwMode="auto">
          <a:xfrm>
            <a:off x="6896100" y="3505200"/>
            <a:ext cx="10668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1090" name="Rectangle 130"/>
          <p:cNvSpPr>
            <a:spLocks noChangeArrowheads="1"/>
          </p:cNvSpPr>
          <p:nvPr/>
        </p:nvSpPr>
        <p:spPr bwMode="auto">
          <a:xfrm>
            <a:off x="4914900" y="4419600"/>
            <a:ext cx="3467100" cy="2362200"/>
          </a:xfrm>
          <a:prstGeom prst="rect">
            <a:avLst/>
          </a:prstGeom>
          <a:solidFill>
            <a:srgbClr val="99CCFF"/>
          </a:solidFill>
          <a:ln w="9525">
            <a:solidFill>
              <a:schemeClr val="tx1"/>
            </a:solidFill>
            <a:miter lim="800000"/>
            <a:headEnd/>
            <a:tailEnd/>
          </a:ln>
        </p:spPr>
        <p:txBody>
          <a:bodyPr wrap="none" anchor="ctr"/>
          <a:lstStyle/>
          <a:p>
            <a:endParaRPr lang="cs-CZ"/>
          </a:p>
        </p:txBody>
      </p:sp>
      <p:sp>
        <p:nvSpPr>
          <p:cNvPr id="41091" name="Rectangle 131"/>
          <p:cNvSpPr>
            <a:spLocks noChangeArrowheads="1"/>
          </p:cNvSpPr>
          <p:nvPr/>
        </p:nvSpPr>
        <p:spPr bwMode="auto">
          <a:xfrm>
            <a:off x="7926388" y="5897563"/>
            <a:ext cx="4556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sz="3200" i="1">
                <a:solidFill>
                  <a:schemeClr val="accent2"/>
                </a:solidFill>
              </a:rPr>
              <a:t>B</a:t>
            </a:r>
          </a:p>
        </p:txBody>
      </p:sp>
      <p:sp>
        <p:nvSpPr>
          <p:cNvPr id="41092" name="Line 132"/>
          <p:cNvSpPr>
            <a:spLocks noChangeShapeType="1"/>
          </p:cNvSpPr>
          <p:nvPr/>
        </p:nvSpPr>
        <p:spPr bwMode="auto">
          <a:xfrm>
            <a:off x="7010400" y="5943600"/>
            <a:ext cx="10668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21" name="Group 179"/>
          <p:cNvGrpSpPr>
            <a:grpSpLocks/>
          </p:cNvGrpSpPr>
          <p:nvPr/>
        </p:nvGrpSpPr>
        <p:grpSpPr bwMode="auto">
          <a:xfrm>
            <a:off x="5456238" y="4724400"/>
            <a:ext cx="2422525" cy="1752600"/>
            <a:chOff x="3437" y="2976"/>
            <a:chExt cx="1526" cy="1104"/>
          </a:xfrm>
        </p:grpSpPr>
        <p:grpSp>
          <p:nvGrpSpPr>
            <p:cNvPr id="23579" name="Group 138"/>
            <p:cNvGrpSpPr>
              <a:grpSpLocks/>
            </p:cNvGrpSpPr>
            <p:nvPr/>
          </p:nvGrpSpPr>
          <p:grpSpPr bwMode="auto">
            <a:xfrm rot="-9885044">
              <a:off x="3437" y="2978"/>
              <a:ext cx="307" cy="186"/>
              <a:chOff x="3339" y="2978"/>
              <a:chExt cx="307" cy="186"/>
            </a:xfrm>
          </p:grpSpPr>
          <p:sp>
            <p:nvSpPr>
              <p:cNvPr id="23620" name="Oval 134"/>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21" name="Line 135"/>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22" name="Line 136"/>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23" name="Line 137"/>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3580" name="Group 139"/>
            <p:cNvGrpSpPr>
              <a:grpSpLocks/>
            </p:cNvGrpSpPr>
            <p:nvPr/>
          </p:nvGrpSpPr>
          <p:grpSpPr bwMode="auto">
            <a:xfrm rot="-9885044">
              <a:off x="4032" y="2976"/>
              <a:ext cx="307" cy="186"/>
              <a:chOff x="3339" y="2978"/>
              <a:chExt cx="307" cy="186"/>
            </a:xfrm>
          </p:grpSpPr>
          <p:sp>
            <p:nvSpPr>
              <p:cNvPr id="23616" name="Oval 140"/>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17" name="Line 141"/>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18" name="Line 142"/>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19" name="Line 143"/>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3581" name="Group 144"/>
            <p:cNvGrpSpPr>
              <a:grpSpLocks/>
            </p:cNvGrpSpPr>
            <p:nvPr/>
          </p:nvGrpSpPr>
          <p:grpSpPr bwMode="auto">
            <a:xfrm rot="-9885044">
              <a:off x="4608" y="2982"/>
              <a:ext cx="307" cy="186"/>
              <a:chOff x="3339" y="2978"/>
              <a:chExt cx="307" cy="186"/>
            </a:xfrm>
          </p:grpSpPr>
          <p:sp>
            <p:nvSpPr>
              <p:cNvPr id="23612" name="Oval 145"/>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13" name="Line 146"/>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14" name="Line 147"/>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15" name="Line 148"/>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3582" name="Group 149"/>
            <p:cNvGrpSpPr>
              <a:grpSpLocks/>
            </p:cNvGrpSpPr>
            <p:nvPr/>
          </p:nvGrpSpPr>
          <p:grpSpPr bwMode="auto">
            <a:xfrm rot="-9885044">
              <a:off x="3437" y="3410"/>
              <a:ext cx="307" cy="186"/>
              <a:chOff x="3339" y="2978"/>
              <a:chExt cx="307" cy="186"/>
            </a:xfrm>
          </p:grpSpPr>
          <p:sp>
            <p:nvSpPr>
              <p:cNvPr id="23608" name="Oval 150"/>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09" name="Line 151"/>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10" name="Line 152"/>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11" name="Line 153"/>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3583" name="Group 154"/>
            <p:cNvGrpSpPr>
              <a:grpSpLocks/>
            </p:cNvGrpSpPr>
            <p:nvPr/>
          </p:nvGrpSpPr>
          <p:grpSpPr bwMode="auto">
            <a:xfrm rot="-9885044">
              <a:off x="4053" y="3408"/>
              <a:ext cx="307" cy="186"/>
              <a:chOff x="3339" y="2978"/>
              <a:chExt cx="307" cy="186"/>
            </a:xfrm>
          </p:grpSpPr>
          <p:sp>
            <p:nvSpPr>
              <p:cNvPr id="23604" name="Oval 155"/>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05" name="Line 156"/>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06" name="Line 157"/>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07" name="Line 158"/>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3584" name="Group 159"/>
            <p:cNvGrpSpPr>
              <a:grpSpLocks/>
            </p:cNvGrpSpPr>
            <p:nvPr/>
          </p:nvGrpSpPr>
          <p:grpSpPr bwMode="auto">
            <a:xfrm rot="-9885044">
              <a:off x="4608" y="3414"/>
              <a:ext cx="307" cy="186"/>
              <a:chOff x="3339" y="2978"/>
              <a:chExt cx="307" cy="186"/>
            </a:xfrm>
          </p:grpSpPr>
          <p:sp>
            <p:nvSpPr>
              <p:cNvPr id="23600" name="Oval 160"/>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601" name="Line 161"/>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602" name="Line 162"/>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603" name="Line 163"/>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3585" name="Group 164"/>
            <p:cNvGrpSpPr>
              <a:grpSpLocks/>
            </p:cNvGrpSpPr>
            <p:nvPr/>
          </p:nvGrpSpPr>
          <p:grpSpPr bwMode="auto">
            <a:xfrm rot="-9885044">
              <a:off x="3485" y="3890"/>
              <a:ext cx="307" cy="186"/>
              <a:chOff x="3339" y="2978"/>
              <a:chExt cx="307" cy="186"/>
            </a:xfrm>
          </p:grpSpPr>
          <p:sp>
            <p:nvSpPr>
              <p:cNvPr id="23596" name="Oval 165"/>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597" name="Line 166"/>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598" name="Line 167"/>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599" name="Line 168"/>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3586" name="Group 169"/>
            <p:cNvGrpSpPr>
              <a:grpSpLocks/>
            </p:cNvGrpSpPr>
            <p:nvPr/>
          </p:nvGrpSpPr>
          <p:grpSpPr bwMode="auto">
            <a:xfrm rot="-9885044">
              <a:off x="4053" y="3888"/>
              <a:ext cx="307" cy="186"/>
              <a:chOff x="3339" y="2978"/>
              <a:chExt cx="307" cy="186"/>
            </a:xfrm>
          </p:grpSpPr>
          <p:sp>
            <p:nvSpPr>
              <p:cNvPr id="23592" name="Oval 170"/>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593" name="Line 171"/>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594" name="Line 172"/>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595" name="Line 173"/>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3587" name="Group 174"/>
            <p:cNvGrpSpPr>
              <a:grpSpLocks/>
            </p:cNvGrpSpPr>
            <p:nvPr/>
          </p:nvGrpSpPr>
          <p:grpSpPr bwMode="auto">
            <a:xfrm rot="-9885044">
              <a:off x="4656" y="3894"/>
              <a:ext cx="307" cy="186"/>
              <a:chOff x="3339" y="2978"/>
              <a:chExt cx="307" cy="186"/>
            </a:xfrm>
          </p:grpSpPr>
          <p:sp>
            <p:nvSpPr>
              <p:cNvPr id="23588" name="Oval 175"/>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3589" name="Line 176"/>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590" name="Line 177"/>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3591" name="Line 178"/>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pic>
        <p:nvPicPr>
          <p:cNvPr id="41143" name="Picture 183"/>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1690688" y="1916113"/>
            <a:ext cx="5976937"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409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4096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0965"/>
                                        </p:tgtEl>
                                        <p:attrNameLst>
                                          <p:attrName>style.visibility</p:attrName>
                                        </p:attrNameLst>
                                      </p:cBhvr>
                                      <p:to>
                                        <p:strVal val="visible"/>
                                      </p:to>
                                    </p:set>
                                    <p:animEffect transition="in" filter="wipe(left)">
                                      <p:cBhvr>
                                        <p:cTn id="15" dur="500"/>
                                        <p:tgtEl>
                                          <p:spTgt spid="40965"/>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4096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0966"/>
                                        </p:tgtEl>
                                        <p:attrNameLst>
                                          <p:attrName>style.visibility</p:attrName>
                                        </p:attrNameLst>
                                      </p:cBhvr>
                                      <p:to>
                                        <p:strVal val="visible"/>
                                      </p:to>
                                    </p:set>
                                    <p:animEffect transition="in" filter="dissolve">
                                      <p:cBhvr>
                                        <p:cTn id="23" dur="500"/>
                                        <p:tgtEl>
                                          <p:spTgt spid="4096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41143"/>
                                        </p:tgtEl>
                                        <p:attrNameLst>
                                          <p:attrName>style.visibility</p:attrName>
                                        </p:attrNameLst>
                                      </p:cBhvr>
                                      <p:to>
                                        <p:strVal val="visible"/>
                                      </p:to>
                                    </p:set>
                                    <p:anim calcmode="lin" valueType="num">
                                      <p:cBhvr>
                                        <p:cTn id="28" dur="500" fill="hold"/>
                                        <p:tgtEl>
                                          <p:spTgt spid="41143"/>
                                        </p:tgtEl>
                                        <p:attrNameLst>
                                          <p:attrName>ppt_w</p:attrName>
                                        </p:attrNameLst>
                                      </p:cBhvr>
                                      <p:tavLst>
                                        <p:tav tm="0">
                                          <p:val>
                                            <p:fltVal val="0"/>
                                          </p:val>
                                        </p:tav>
                                        <p:tav tm="100000">
                                          <p:val>
                                            <p:strVal val="#ppt_w"/>
                                          </p:val>
                                        </p:tav>
                                      </p:tavLst>
                                    </p:anim>
                                    <p:anim calcmode="lin" valueType="num">
                                      <p:cBhvr>
                                        <p:cTn id="29" dur="500" fill="hold"/>
                                        <p:tgtEl>
                                          <p:spTgt spid="41143"/>
                                        </p:tgtEl>
                                        <p:attrNameLst>
                                          <p:attrName>ppt_h</p:attrName>
                                        </p:attrNameLst>
                                      </p:cBhvr>
                                      <p:tavLst>
                                        <p:tav tm="0">
                                          <p:val>
                                            <p:fltVal val="0"/>
                                          </p:val>
                                        </p:tav>
                                        <p:tav tm="100000">
                                          <p:val>
                                            <p:strVal val="#ppt_h"/>
                                          </p:val>
                                        </p:tav>
                                      </p:tavLst>
                                    </p:anim>
                                    <p:animEffect transition="in" filter="fade">
                                      <p:cBhvr>
                                        <p:cTn id="30" dur="500"/>
                                        <p:tgtEl>
                                          <p:spTgt spid="41143"/>
                                        </p:tgtEl>
                                      </p:cBhvr>
                                    </p:animEffect>
                                  </p:childTnLst>
                                  <p:subTnLst>
                                    <p:set>
                                      <p:cBhvr override="childStyle">
                                        <p:cTn dur="1" fill="hold" display="0" masterRel="nextClick" afterEffect="1"/>
                                        <p:tgtEl>
                                          <p:spTgt spid="41143"/>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1040"/>
                                        </p:tgtEl>
                                        <p:attrNameLst>
                                          <p:attrName>style.visibility</p:attrName>
                                        </p:attrNameLst>
                                      </p:cBhvr>
                                      <p:to>
                                        <p:strVal val="visible"/>
                                      </p:to>
                                    </p:set>
                                    <p:animEffect transition="in" filter="dissolve">
                                      <p:cBhvr>
                                        <p:cTn id="35" dur="500"/>
                                        <p:tgtEl>
                                          <p:spTgt spid="4104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12"/>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499"/>
                                          </p:stCondLst>
                                        </p:cTn>
                                        <p:tgtEl>
                                          <p:spTgt spid="13"/>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499"/>
                                          </p:stCondLst>
                                        </p:cTn>
                                        <p:tgtEl>
                                          <p:spTgt spid="14"/>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499"/>
                                          </p:stCondLst>
                                        </p:cTn>
                                        <p:tgtEl>
                                          <p:spTgt spid="15"/>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499"/>
                                          </p:stCondLst>
                                        </p:cTn>
                                        <p:tgtEl>
                                          <p:spTgt spid="16"/>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499"/>
                                          </p:stCondLst>
                                        </p:cTn>
                                        <p:tgtEl>
                                          <p:spTgt spid="17"/>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499"/>
                                          </p:stCondLst>
                                        </p:cTn>
                                        <p:tgtEl>
                                          <p:spTgt spid="18"/>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499"/>
                                          </p:stCondLst>
                                        </p:cTn>
                                        <p:tgtEl>
                                          <p:spTgt spid="19"/>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499"/>
                                          </p:stCondLst>
                                        </p:cTn>
                                        <p:tgtEl>
                                          <p:spTgt spid="20"/>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40987"/>
                                        </p:tgtEl>
                                        <p:attrNameLst>
                                          <p:attrName>style.visibility</p:attrName>
                                        </p:attrNameLst>
                                      </p:cBhvr>
                                      <p:to>
                                        <p:strVal val="visible"/>
                                      </p:to>
                                    </p:set>
                                    <p:animEffect transition="in" filter="dissolve">
                                      <p:cBhvr>
                                        <p:cTn id="76" dur="500"/>
                                        <p:tgtEl>
                                          <p:spTgt spid="4098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499"/>
                                          </p:stCondLst>
                                        </p:cTn>
                                        <p:tgtEl>
                                          <p:spTgt spid="41089"/>
                                        </p:tgtEl>
                                        <p:attrNameLst>
                                          <p:attrName>style.visibility</p:attrName>
                                        </p:attrNameLst>
                                      </p:cBhvr>
                                      <p:to>
                                        <p:strVal val="visible"/>
                                      </p:to>
                                    </p:set>
                                  </p:childTnLst>
                                </p:cTn>
                              </p:par>
                            </p:childTnLst>
                          </p:cTn>
                        </p:par>
                        <p:par>
                          <p:cTn id="81" fill="hold" nodeType="afterGroup">
                            <p:stCondLst>
                              <p:cond delay="500"/>
                            </p:stCondLst>
                            <p:childTnLst>
                              <p:par>
                                <p:cTn id="82" presetID="1" presetClass="entr" presetSubtype="0" fill="hold" grpId="0" nodeType="afterEffect">
                                  <p:stCondLst>
                                    <p:cond delay="0"/>
                                  </p:stCondLst>
                                  <p:childTnLst>
                                    <p:set>
                                      <p:cBhvr>
                                        <p:cTn id="83" dur="1" fill="hold">
                                          <p:stCondLst>
                                            <p:cond delay="499"/>
                                          </p:stCondLst>
                                        </p:cTn>
                                        <p:tgtEl>
                                          <p:spTgt spid="41087"/>
                                        </p:tgtEl>
                                        <p:attrNameLst>
                                          <p:attrName>style.visibility</p:attrName>
                                        </p:attrNameLst>
                                      </p:cBhvr>
                                      <p:to>
                                        <p:strVal val="visible"/>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1" presetClass="entr" presetSubtype="0" fill="hold" nodeType="clickEffect">
                                  <p:stCondLst>
                                    <p:cond delay="0"/>
                                  </p:stCondLst>
                                  <p:childTnLst>
                                    <p:set>
                                      <p:cBhvr>
                                        <p:cTn id="87" dur="1" fill="hold">
                                          <p:stCondLst>
                                            <p:cond delay="499"/>
                                          </p:stCondLst>
                                        </p:cTn>
                                        <p:tgtEl>
                                          <p:spTgt spid="2"/>
                                        </p:tgtEl>
                                        <p:attrNameLst>
                                          <p:attrName>style.visibility</p:attrName>
                                        </p:attrNameLst>
                                      </p:cBhvr>
                                      <p:to>
                                        <p:strVal val="visible"/>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41088"/>
                                        </p:tgtEl>
                                        <p:attrNameLst>
                                          <p:attrName>style.visibility</p:attrName>
                                        </p:attrNameLst>
                                      </p:cBhvr>
                                      <p:to>
                                        <p:strVal val="visible"/>
                                      </p:to>
                                    </p:set>
                                    <p:animEffect transition="in" filter="dissolve">
                                      <p:cBhvr>
                                        <p:cTn id="92" dur="500"/>
                                        <p:tgtEl>
                                          <p:spTgt spid="41088"/>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41090"/>
                                        </p:tgtEl>
                                        <p:attrNameLst>
                                          <p:attrName>style.visibility</p:attrName>
                                        </p:attrNameLst>
                                      </p:cBhvr>
                                      <p:to>
                                        <p:strVal val="visible"/>
                                      </p:to>
                                    </p:set>
                                    <p:animEffect transition="in" filter="dissolve">
                                      <p:cBhvr>
                                        <p:cTn id="97" dur="500"/>
                                        <p:tgtEl>
                                          <p:spTgt spid="41090"/>
                                        </p:tgtEl>
                                      </p:cBhvr>
                                    </p:animEffect>
                                  </p:childTnLst>
                                </p:cTn>
                              </p:par>
                            </p:childTnLst>
                          </p:cTn>
                        </p:par>
                        <p:par>
                          <p:cTn id="98" fill="hold" nodeType="afterGroup">
                            <p:stCondLst>
                              <p:cond delay="500"/>
                            </p:stCondLst>
                            <p:childTnLst>
                              <p:par>
                                <p:cTn id="99" presetID="1" presetClass="entr" presetSubtype="0" fill="hold" grpId="0" nodeType="afterEffect">
                                  <p:stCondLst>
                                    <p:cond delay="0"/>
                                  </p:stCondLst>
                                  <p:childTnLst>
                                    <p:set>
                                      <p:cBhvr>
                                        <p:cTn id="100" dur="1" fill="hold">
                                          <p:stCondLst>
                                            <p:cond delay="499"/>
                                          </p:stCondLst>
                                        </p:cTn>
                                        <p:tgtEl>
                                          <p:spTgt spid="41092"/>
                                        </p:tgtEl>
                                        <p:attrNameLst>
                                          <p:attrName>style.visibility</p:attrName>
                                        </p:attrNameLst>
                                      </p:cBhvr>
                                      <p:to>
                                        <p:strVal val="visible"/>
                                      </p:to>
                                    </p:set>
                                  </p:childTnLst>
                                </p:cTn>
                              </p:par>
                            </p:childTnLst>
                          </p:cTn>
                        </p:par>
                        <p:par>
                          <p:cTn id="101" fill="hold" nodeType="afterGroup">
                            <p:stCondLst>
                              <p:cond delay="1000"/>
                            </p:stCondLst>
                            <p:childTnLst>
                              <p:par>
                                <p:cTn id="102" presetID="1" presetClass="entr" presetSubtype="0" fill="hold" grpId="0" nodeType="afterEffect">
                                  <p:stCondLst>
                                    <p:cond delay="0"/>
                                  </p:stCondLst>
                                  <p:childTnLst>
                                    <p:set>
                                      <p:cBhvr>
                                        <p:cTn id="103" dur="1" fill="hold">
                                          <p:stCondLst>
                                            <p:cond delay="499"/>
                                          </p:stCondLst>
                                        </p:cTn>
                                        <p:tgtEl>
                                          <p:spTgt spid="41091"/>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9" presetClass="entr" presetSubtype="0" fill="hold" nodeType="click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dissolve">
                                      <p:cBhvr>
                                        <p:cTn id="10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utoUpdateAnimBg="0"/>
      <p:bldP spid="40963" grpId="0" autoUpdateAnimBg="0"/>
      <p:bldP spid="40964" grpId="0" autoUpdateAnimBg="0"/>
      <p:bldP spid="40965" grpId="0" animBg="1"/>
      <p:bldP spid="40966" grpId="0" animBg="1"/>
      <p:bldP spid="40987" grpId="0" animBg="1"/>
      <p:bldP spid="41040" grpId="0" animBg="1"/>
      <p:bldP spid="41087" grpId="0" autoUpdateAnimBg="0"/>
      <p:bldP spid="41088" grpId="0" animBg="1"/>
      <p:bldP spid="41089" grpId="0" animBg="1"/>
      <p:bldP spid="41090" grpId="0" animBg="1"/>
      <p:bldP spid="41091" grpId="0" autoUpdateAnimBg="0"/>
      <p:bldP spid="410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5" name="Rectangle 13"/>
          <p:cNvSpPr>
            <a:spLocks noChangeArrowheads="1"/>
          </p:cNvSpPr>
          <p:nvPr/>
        </p:nvSpPr>
        <p:spPr bwMode="auto">
          <a:xfrm>
            <a:off x="76200" y="152400"/>
            <a:ext cx="8991600" cy="6553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cs-CZ"/>
          </a:p>
        </p:txBody>
      </p:sp>
      <p:pic>
        <p:nvPicPr>
          <p:cNvPr id="44035" name="Picture 3"/>
          <p:cNvPicPr>
            <a:picLocks noChangeAspect="1" noChangeArrowheads="1"/>
          </p:cNvPicPr>
          <p:nvPr/>
        </p:nvPicPr>
        <p:blipFill>
          <a:blip r:embed="rId3">
            <a:lum bright="-18000" contrast="36000"/>
            <a:extLst>
              <a:ext uri="{28A0092B-C50C-407E-A947-70E740481C1C}">
                <a14:useLocalDpi xmlns:a14="http://schemas.microsoft.com/office/drawing/2010/main" val="0"/>
              </a:ext>
            </a:extLst>
          </a:blip>
          <a:srcRect/>
          <a:stretch>
            <a:fillRect/>
          </a:stretch>
        </p:blipFill>
        <p:spPr bwMode="auto">
          <a:xfrm>
            <a:off x="5715000" y="668338"/>
            <a:ext cx="3352800" cy="2640012"/>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pic>
        <p:nvPicPr>
          <p:cNvPr id="4104" name="Picture 4"/>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228600" y="533400"/>
            <a:ext cx="2971800" cy="2781300"/>
          </a:xfrm>
          <a:prstGeom prst="rect">
            <a:avLst/>
          </a:prstGeom>
          <a:noFill/>
          <a:ln w="19050">
            <a:solidFill>
              <a:srgbClr val="0099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4037" name="Object 5"/>
          <p:cNvGraphicFramePr>
            <a:graphicFrameLocks noChangeAspect="1"/>
          </p:cNvGraphicFramePr>
          <p:nvPr/>
        </p:nvGraphicFramePr>
        <p:xfrm>
          <a:off x="3048000" y="1143000"/>
          <a:ext cx="2971800" cy="957263"/>
        </p:xfrm>
        <a:graphic>
          <a:graphicData uri="http://schemas.openxmlformats.org/presentationml/2006/ole">
            <mc:AlternateContent xmlns:mc="http://schemas.openxmlformats.org/markup-compatibility/2006">
              <mc:Choice xmlns:v="urn:schemas-microsoft-com:vml" Requires="v">
                <p:oleObj spid="_x0000_s4121" name="Rovnice" r:id="rId5" imgW="1320480" imgH="431640" progId="Equation.3">
                  <p:embed/>
                </p:oleObj>
              </mc:Choice>
              <mc:Fallback>
                <p:oleObj name="Rovnice" r:id="rId5" imgW="1320480" imgH="43164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143000"/>
                        <a:ext cx="2971800" cy="957263"/>
                      </a:xfrm>
                      <a:prstGeom prst="rect">
                        <a:avLst/>
                      </a:prstGeom>
                      <a:solidFill>
                        <a:srgbClr val="00CCFF"/>
                      </a:solidFill>
                    </p:spPr>
                  </p:pic>
                </p:oleObj>
              </mc:Fallback>
            </mc:AlternateContent>
          </a:graphicData>
        </a:graphic>
      </p:graphicFrame>
      <p:pic>
        <p:nvPicPr>
          <p:cNvPr id="410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0950" y="228600"/>
            <a:ext cx="4100513" cy="527050"/>
          </a:xfrm>
          <a:prstGeom prst="rect">
            <a:avLst/>
          </a:prstGeom>
          <a:noFill/>
          <a:ln w="19050">
            <a:solidFill>
              <a:srgbClr val="0099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4039" name="Object 7"/>
          <p:cNvGraphicFramePr>
            <a:graphicFrameLocks noChangeAspect="1"/>
          </p:cNvGraphicFramePr>
          <p:nvPr/>
        </p:nvGraphicFramePr>
        <p:xfrm>
          <a:off x="3352800" y="2362200"/>
          <a:ext cx="2286000" cy="814388"/>
        </p:xfrm>
        <a:graphic>
          <a:graphicData uri="http://schemas.openxmlformats.org/presentationml/2006/ole">
            <mc:AlternateContent xmlns:mc="http://schemas.openxmlformats.org/markup-compatibility/2006">
              <mc:Choice xmlns:v="urn:schemas-microsoft-com:vml" Requires="v">
                <p:oleObj spid="_x0000_s4122" r:id="rId8" imgW="558558" imgH="203112" progId="Equation.3">
                  <p:embed/>
                </p:oleObj>
              </mc:Choice>
              <mc:Fallback>
                <p:oleObj r:id="rId8" imgW="558558" imgH="203112"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2362200"/>
                        <a:ext cx="2286000" cy="814388"/>
                      </a:xfrm>
                      <a:prstGeom prst="rect">
                        <a:avLst/>
                      </a:prstGeom>
                      <a:noFill/>
                      <a:ln w="9525">
                        <a:solidFill>
                          <a:srgbClr val="33CCCC"/>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40" name="Text Box 8"/>
          <p:cNvSpPr txBox="1">
            <a:spLocks noChangeArrowheads="1"/>
          </p:cNvSpPr>
          <p:nvPr/>
        </p:nvSpPr>
        <p:spPr bwMode="auto">
          <a:xfrm>
            <a:off x="152400" y="3810000"/>
            <a:ext cx="4484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cs-CZ" sz="2800" b="0">
                <a:solidFill>
                  <a:srgbClr val="FFFF66"/>
                </a:solidFill>
              </a:rPr>
              <a:t>moment síly působící na dipól</a:t>
            </a:r>
          </a:p>
        </p:txBody>
      </p:sp>
      <p:sp>
        <p:nvSpPr>
          <p:cNvPr id="44041" name="Text Box 9"/>
          <p:cNvSpPr txBox="1">
            <a:spLocks noChangeArrowheads="1"/>
          </p:cNvSpPr>
          <p:nvPr/>
        </p:nvSpPr>
        <p:spPr bwMode="auto">
          <a:xfrm>
            <a:off x="179388" y="5181600"/>
            <a:ext cx="38909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cs-CZ" sz="2800" b="0">
                <a:solidFill>
                  <a:srgbClr val="FF9900"/>
                </a:solidFill>
              </a:rPr>
              <a:t>potenciální energie dipólu</a:t>
            </a:r>
          </a:p>
        </p:txBody>
      </p:sp>
      <p:graphicFrame>
        <p:nvGraphicFramePr>
          <p:cNvPr id="44042" name="Object 10"/>
          <p:cNvGraphicFramePr>
            <a:graphicFrameLocks noChangeAspect="1"/>
          </p:cNvGraphicFramePr>
          <p:nvPr/>
        </p:nvGraphicFramePr>
        <p:xfrm>
          <a:off x="3429000" y="4343400"/>
          <a:ext cx="1981200" cy="679450"/>
        </p:xfrm>
        <a:graphic>
          <a:graphicData uri="http://schemas.openxmlformats.org/presentationml/2006/ole">
            <mc:AlternateContent xmlns:mc="http://schemas.openxmlformats.org/markup-compatibility/2006">
              <mc:Choice xmlns:v="urn:schemas-microsoft-com:vml" Requires="v">
                <p:oleObj spid="_x0000_s4123" r:id="rId10" imgW="698500" imgH="241300" progId="Equation.3">
                  <p:embed/>
                </p:oleObj>
              </mc:Choice>
              <mc:Fallback>
                <p:oleObj r:id="rId10" imgW="698500" imgH="241300" progId="Equation.3">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0" y="4343400"/>
                        <a:ext cx="1981200" cy="67945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043" name="Object 11"/>
          <p:cNvGraphicFramePr>
            <a:graphicFrameLocks noChangeAspect="1"/>
          </p:cNvGraphicFramePr>
          <p:nvPr/>
        </p:nvGraphicFramePr>
        <p:xfrm>
          <a:off x="3371850" y="5791200"/>
          <a:ext cx="2093913" cy="774700"/>
        </p:xfrm>
        <a:graphic>
          <a:graphicData uri="http://schemas.openxmlformats.org/presentationml/2006/ole">
            <mc:AlternateContent xmlns:mc="http://schemas.openxmlformats.org/markup-compatibility/2006">
              <mc:Choice xmlns:v="urn:schemas-microsoft-com:vml" Requires="v">
                <p:oleObj spid="_x0000_s4124" name="Rovnice" r:id="rId12" imgW="749160" imgH="279360" progId="Equation.3">
                  <p:embed/>
                </p:oleObj>
              </mc:Choice>
              <mc:Fallback>
                <p:oleObj name="Rovnice" r:id="rId12" imgW="749160" imgH="279360" progId="Equation.3">
                  <p:embed/>
                  <p:pic>
                    <p:nvPicPr>
                      <p:cNvPr id="0"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71850" y="5791200"/>
                        <a:ext cx="2093913" cy="774700"/>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4044"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38800" y="3962400"/>
            <a:ext cx="33528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0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44035"/>
                                        </p:tgtEl>
                                        <p:attrNameLst>
                                          <p:attrName>style.visibility</p:attrName>
                                        </p:attrNameLst>
                                      </p:cBhvr>
                                      <p:to>
                                        <p:strVal val="visible"/>
                                      </p:to>
                                    </p:set>
                                    <p:anim calcmode="lin" valueType="num">
                                      <p:cBhvr additive="base">
                                        <p:cTn id="11" dur="500" fill="hold"/>
                                        <p:tgtEl>
                                          <p:spTgt spid="44035"/>
                                        </p:tgtEl>
                                        <p:attrNameLst>
                                          <p:attrName>ppt_x</p:attrName>
                                        </p:attrNameLst>
                                      </p:cBhvr>
                                      <p:tavLst>
                                        <p:tav tm="0">
                                          <p:val>
                                            <p:strVal val="0-#ppt_w/2"/>
                                          </p:val>
                                        </p:tav>
                                        <p:tav tm="100000">
                                          <p:val>
                                            <p:strVal val="#ppt_x"/>
                                          </p:val>
                                        </p:tav>
                                      </p:tavLst>
                                    </p:anim>
                                    <p:anim calcmode="lin" valueType="num">
                                      <p:cBhvr additive="base">
                                        <p:cTn id="12" dur="500" fill="hold"/>
                                        <p:tgtEl>
                                          <p:spTgt spid="44035"/>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499"/>
                                          </p:stCondLst>
                                        </p:cTn>
                                        <p:tgtEl>
                                          <p:spTgt spid="4403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4040"/>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499"/>
                                          </p:stCondLst>
                                        </p:cTn>
                                        <p:tgtEl>
                                          <p:spTgt spid="44042"/>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44041"/>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499"/>
                                          </p:stCondLst>
                                        </p:cTn>
                                        <p:tgtEl>
                                          <p:spTgt spid="4404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499"/>
                                          </p:stCondLst>
                                        </p:cTn>
                                        <p:tgtEl>
                                          <p:spTgt spid="440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utoUpdateAnimBg="0"/>
      <p:bldP spid="4404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172" name="Rectangle 164"/>
          <p:cNvSpPr>
            <a:spLocks noChangeArrowheads="1"/>
          </p:cNvSpPr>
          <p:nvPr/>
        </p:nvSpPr>
        <p:spPr bwMode="auto">
          <a:xfrm>
            <a:off x="4953000" y="4419600"/>
            <a:ext cx="3505200" cy="2362200"/>
          </a:xfrm>
          <a:prstGeom prst="rect">
            <a:avLst/>
          </a:prstGeom>
          <a:solidFill>
            <a:schemeClr val="bg1"/>
          </a:solidFill>
          <a:ln w="9525">
            <a:solidFill>
              <a:schemeClr val="tx1"/>
            </a:solidFill>
            <a:miter lim="800000"/>
            <a:headEnd/>
            <a:tailEnd/>
          </a:ln>
        </p:spPr>
        <p:txBody>
          <a:bodyPr wrap="none" anchor="ctr"/>
          <a:lstStyle/>
          <a:p>
            <a:endParaRPr lang="cs-CZ"/>
          </a:p>
        </p:txBody>
      </p:sp>
      <p:grpSp>
        <p:nvGrpSpPr>
          <p:cNvPr id="2" name="Group 163"/>
          <p:cNvGrpSpPr>
            <a:grpSpLocks/>
          </p:cNvGrpSpPr>
          <p:nvPr/>
        </p:nvGrpSpPr>
        <p:grpSpPr bwMode="auto">
          <a:xfrm>
            <a:off x="4953000" y="1371600"/>
            <a:ext cx="3429000" cy="2286000"/>
            <a:chOff x="3120" y="864"/>
            <a:chExt cx="2160" cy="1440"/>
          </a:xfrm>
        </p:grpSpPr>
        <p:sp>
          <p:nvSpPr>
            <p:cNvPr id="24694" name="Rectangle 117"/>
            <p:cNvSpPr>
              <a:spLocks noChangeArrowheads="1"/>
            </p:cNvSpPr>
            <p:nvPr/>
          </p:nvSpPr>
          <p:spPr bwMode="auto">
            <a:xfrm>
              <a:off x="3120" y="864"/>
              <a:ext cx="2160" cy="14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nvGrpSpPr>
            <p:cNvPr id="24695" name="Group 118"/>
            <p:cNvGrpSpPr>
              <a:grpSpLocks/>
            </p:cNvGrpSpPr>
            <p:nvPr/>
          </p:nvGrpSpPr>
          <p:grpSpPr bwMode="auto">
            <a:xfrm rot="-1731255">
              <a:off x="3394" y="1763"/>
              <a:ext cx="410" cy="334"/>
              <a:chOff x="3360" y="2136"/>
              <a:chExt cx="432" cy="311"/>
            </a:xfrm>
          </p:grpSpPr>
          <p:sp>
            <p:nvSpPr>
              <p:cNvPr id="24736" name="Oval 119"/>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737" name="Line 120"/>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738" name="Line 121"/>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739" name="Line 122"/>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96" name="Group 123"/>
            <p:cNvGrpSpPr>
              <a:grpSpLocks/>
            </p:cNvGrpSpPr>
            <p:nvPr/>
          </p:nvGrpSpPr>
          <p:grpSpPr bwMode="auto">
            <a:xfrm rot="-6711433">
              <a:off x="3984" y="1803"/>
              <a:ext cx="448" cy="305"/>
              <a:chOff x="3360" y="2136"/>
              <a:chExt cx="432" cy="311"/>
            </a:xfrm>
          </p:grpSpPr>
          <p:sp>
            <p:nvSpPr>
              <p:cNvPr id="24732" name="Oval 124"/>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733" name="Line 125"/>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734" name="Line 126"/>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735" name="Line 127"/>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97" name="Group 128"/>
            <p:cNvGrpSpPr>
              <a:grpSpLocks/>
            </p:cNvGrpSpPr>
            <p:nvPr/>
          </p:nvGrpSpPr>
          <p:grpSpPr bwMode="auto">
            <a:xfrm rot="-1025749">
              <a:off x="4595" y="1788"/>
              <a:ext cx="411" cy="334"/>
              <a:chOff x="3360" y="2136"/>
              <a:chExt cx="432" cy="311"/>
            </a:xfrm>
          </p:grpSpPr>
          <p:sp>
            <p:nvSpPr>
              <p:cNvPr id="24728" name="Oval 129"/>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729" name="Line 130"/>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730" name="Line 131"/>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731" name="Line 132"/>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98" name="Group 133"/>
            <p:cNvGrpSpPr>
              <a:grpSpLocks/>
            </p:cNvGrpSpPr>
            <p:nvPr/>
          </p:nvGrpSpPr>
          <p:grpSpPr bwMode="auto">
            <a:xfrm rot="-8482072">
              <a:off x="4643" y="1385"/>
              <a:ext cx="417" cy="324"/>
              <a:chOff x="3360" y="2136"/>
              <a:chExt cx="432" cy="311"/>
            </a:xfrm>
          </p:grpSpPr>
          <p:sp>
            <p:nvSpPr>
              <p:cNvPr id="24724" name="Oval 134"/>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725" name="Line 135"/>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726" name="Line 136"/>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727" name="Line 137"/>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99" name="Group 138"/>
            <p:cNvGrpSpPr>
              <a:grpSpLocks/>
            </p:cNvGrpSpPr>
            <p:nvPr/>
          </p:nvGrpSpPr>
          <p:grpSpPr bwMode="auto">
            <a:xfrm rot="-6061976">
              <a:off x="3371" y="1351"/>
              <a:ext cx="449" cy="306"/>
              <a:chOff x="3360" y="2136"/>
              <a:chExt cx="432" cy="311"/>
            </a:xfrm>
          </p:grpSpPr>
          <p:sp>
            <p:nvSpPr>
              <p:cNvPr id="24720" name="Oval 139"/>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721" name="Line 140"/>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722" name="Line 141"/>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723" name="Line 142"/>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700" name="Group 143"/>
            <p:cNvGrpSpPr>
              <a:grpSpLocks/>
            </p:cNvGrpSpPr>
            <p:nvPr/>
          </p:nvGrpSpPr>
          <p:grpSpPr bwMode="auto">
            <a:xfrm rot="554238">
              <a:off x="4002" y="947"/>
              <a:ext cx="414" cy="332"/>
              <a:chOff x="3360" y="2136"/>
              <a:chExt cx="432" cy="311"/>
            </a:xfrm>
          </p:grpSpPr>
          <p:sp>
            <p:nvSpPr>
              <p:cNvPr id="24716" name="Oval 144"/>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717" name="Line 145"/>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718" name="Line 146"/>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719" name="Line 147"/>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701" name="Group 148"/>
            <p:cNvGrpSpPr>
              <a:grpSpLocks/>
            </p:cNvGrpSpPr>
            <p:nvPr/>
          </p:nvGrpSpPr>
          <p:grpSpPr bwMode="auto">
            <a:xfrm rot="2226679">
              <a:off x="4002" y="1385"/>
              <a:ext cx="417" cy="324"/>
              <a:chOff x="3360" y="2136"/>
              <a:chExt cx="432" cy="311"/>
            </a:xfrm>
          </p:grpSpPr>
          <p:sp>
            <p:nvSpPr>
              <p:cNvPr id="24712" name="Oval 149"/>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713" name="Line 150"/>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714" name="Line 151"/>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715" name="Line 152"/>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702" name="Group 153"/>
            <p:cNvGrpSpPr>
              <a:grpSpLocks/>
            </p:cNvGrpSpPr>
            <p:nvPr/>
          </p:nvGrpSpPr>
          <p:grpSpPr bwMode="auto">
            <a:xfrm rot="-3368996">
              <a:off x="4584" y="1007"/>
              <a:ext cx="440" cy="312"/>
              <a:chOff x="3360" y="2136"/>
              <a:chExt cx="432" cy="311"/>
            </a:xfrm>
          </p:grpSpPr>
          <p:sp>
            <p:nvSpPr>
              <p:cNvPr id="24708" name="Oval 154"/>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709" name="Line 155"/>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710" name="Line 156"/>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711" name="Line 157"/>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703" name="Group 158"/>
            <p:cNvGrpSpPr>
              <a:grpSpLocks/>
            </p:cNvGrpSpPr>
            <p:nvPr/>
          </p:nvGrpSpPr>
          <p:grpSpPr bwMode="auto">
            <a:xfrm rot="8268692">
              <a:off x="3346" y="949"/>
              <a:ext cx="410" cy="332"/>
              <a:chOff x="3360" y="2136"/>
              <a:chExt cx="432" cy="311"/>
            </a:xfrm>
          </p:grpSpPr>
          <p:sp>
            <p:nvSpPr>
              <p:cNvPr id="24704" name="Oval 159"/>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705" name="Line 160"/>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706" name="Line 161"/>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707" name="Line 162"/>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24580" name="Text Box 2"/>
          <p:cNvSpPr txBox="1">
            <a:spLocks noChangeArrowheads="1"/>
          </p:cNvSpPr>
          <p:nvPr/>
        </p:nvSpPr>
        <p:spPr bwMode="auto">
          <a:xfrm>
            <a:off x="2438400" y="304800"/>
            <a:ext cx="4305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4400">
                <a:solidFill>
                  <a:srgbClr val="FF9900"/>
                </a:solidFill>
                <a:latin typeface="Comic Sans MS" pitchFamily="66" charset="0"/>
              </a:rPr>
              <a:t>Pole v látce I</a:t>
            </a:r>
          </a:p>
        </p:txBody>
      </p:sp>
      <p:pic>
        <p:nvPicPr>
          <p:cNvPr id="430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371600"/>
            <a:ext cx="304800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Line 4"/>
          <p:cNvSpPr>
            <a:spLocks noChangeShapeType="1"/>
          </p:cNvSpPr>
          <p:nvPr/>
        </p:nvSpPr>
        <p:spPr bwMode="auto">
          <a:xfrm>
            <a:off x="2057400" y="2362200"/>
            <a:ext cx="838200" cy="0"/>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013" name="Line 5"/>
          <p:cNvSpPr>
            <a:spLocks noChangeShapeType="1"/>
          </p:cNvSpPr>
          <p:nvPr/>
        </p:nvSpPr>
        <p:spPr bwMode="auto">
          <a:xfrm>
            <a:off x="1295400" y="2362200"/>
            <a:ext cx="7620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014" name="Text Box 6"/>
          <p:cNvSpPr txBox="1">
            <a:spLocks noChangeArrowheads="1"/>
          </p:cNvSpPr>
          <p:nvPr/>
        </p:nvSpPr>
        <p:spPr bwMode="auto">
          <a:xfrm>
            <a:off x="2819400" y="1954213"/>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000" i="1">
                <a:solidFill>
                  <a:srgbClr val="006600"/>
                </a:solidFill>
              </a:rPr>
              <a:t>P</a:t>
            </a:r>
          </a:p>
        </p:txBody>
      </p:sp>
      <p:sp>
        <p:nvSpPr>
          <p:cNvPr id="43015" name="Text Box 7"/>
          <p:cNvSpPr txBox="1">
            <a:spLocks noChangeArrowheads="1"/>
          </p:cNvSpPr>
          <p:nvPr/>
        </p:nvSpPr>
        <p:spPr bwMode="auto">
          <a:xfrm>
            <a:off x="1981200" y="1965325"/>
            <a:ext cx="354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000" i="1">
                <a:solidFill>
                  <a:srgbClr val="FF0000"/>
                </a:solidFill>
              </a:rPr>
              <a:t>E</a:t>
            </a:r>
          </a:p>
        </p:txBody>
      </p:sp>
      <p:sp>
        <p:nvSpPr>
          <p:cNvPr id="43016" name="Text Box 8"/>
          <p:cNvSpPr txBox="1">
            <a:spLocks noChangeArrowheads="1"/>
          </p:cNvSpPr>
          <p:nvPr/>
        </p:nvSpPr>
        <p:spPr bwMode="auto">
          <a:xfrm>
            <a:off x="1050925" y="3810000"/>
            <a:ext cx="2454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i="1">
                <a:solidFill>
                  <a:srgbClr val="FF0000"/>
                </a:solidFill>
              </a:rPr>
              <a:t>E </a:t>
            </a:r>
            <a:r>
              <a:rPr lang="cs-CZ" sz="3200" b="0">
                <a:solidFill>
                  <a:srgbClr val="FFFF66"/>
                </a:solidFill>
              </a:rPr>
              <a:t>= </a:t>
            </a:r>
            <a:r>
              <a:rPr lang="cs-CZ" sz="3200" i="1">
                <a:solidFill>
                  <a:srgbClr val="3399FF"/>
                </a:solidFill>
              </a:rPr>
              <a:t>E</a:t>
            </a:r>
            <a:r>
              <a:rPr lang="cs-CZ" sz="3200" b="0" baseline="-25000">
                <a:solidFill>
                  <a:srgbClr val="3399FF"/>
                </a:solidFill>
              </a:rPr>
              <a:t>0 </a:t>
            </a:r>
            <a:r>
              <a:rPr lang="cs-CZ" sz="3200" b="0">
                <a:solidFill>
                  <a:srgbClr val="FFFF66"/>
                </a:solidFill>
              </a:rPr>
              <a:t>– </a:t>
            </a:r>
            <a:r>
              <a:rPr lang="cs-CZ" sz="3200" i="1">
                <a:solidFill>
                  <a:srgbClr val="99FF33"/>
                </a:solidFill>
              </a:rPr>
              <a:t>P</a:t>
            </a:r>
            <a:r>
              <a:rPr lang="cs-CZ" sz="3200" i="1">
                <a:solidFill>
                  <a:srgbClr val="FFFF66"/>
                </a:solidFill>
              </a:rPr>
              <a:t>/</a:t>
            </a:r>
            <a:r>
              <a:rPr lang="cs-CZ" sz="3200" i="1">
                <a:solidFill>
                  <a:srgbClr val="FFFF66"/>
                </a:solidFill>
                <a:sym typeface="Symbol" pitchFamily="18" charset="2"/>
              </a:rPr>
              <a:t></a:t>
            </a:r>
            <a:r>
              <a:rPr lang="cs-CZ" sz="3200" i="1" baseline="-25000">
                <a:solidFill>
                  <a:srgbClr val="FFFF66"/>
                </a:solidFill>
                <a:sym typeface="Symbol" pitchFamily="18" charset="2"/>
              </a:rPr>
              <a:t>0</a:t>
            </a:r>
            <a:endParaRPr lang="cs-CZ" sz="3200" b="0">
              <a:solidFill>
                <a:srgbClr val="FFFF66"/>
              </a:solidFill>
            </a:endParaRPr>
          </a:p>
        </p:txBody>
      </p:sp>
      <p:sp>
        <p:nvSpPr>
          <p:cNvPr id="43018" name="Rectangle 10"/>
          <p:cNvSpPr>
            <a:spLocks noChangeArrowheads="1"/>
          </p:cNvSpPr>
          <p:nvPr/>
        </p:nvSpPr>
        <p:spPr bwMode="auto">
          <a:xfrm>
            <a:off x="4953000" y="1371600"/>
            <a:ext cx="3429000" cy="2286000"/>
          </a:xfrm>
          <a:prstGeom prst="rect">
            <a:avLst/>
          </a:prstGeom>
          <a:solidFill>
            <a:srgbClr val="99CCFF"/>
          </a:solidFill>
          <a:ln w="9525">
            <a:solidFill>
              <a:schemeClr val="tx1"/>
            </a:solidFill>
            <a:miter lim="800000"/>
            <a:headEnd/>
            <a:tailEnd/>
          </a:ln>
        </p:spPr>
        <p:txBody>
          <a:bodyPr wrap="none" anchor="ctr"/>
          <a:lstStyle/>
          <a:p>
            <a:endParaRPr lang="cs-CZ"/>
          </a:p>
        </p:txBody>
      </p:sp>
      <p:sp>
        <p:nvSpPr>
          <p:cNvPr id="43019" name="Line 11"/>
          <p:cNvSpPr>
            <a:spLocks noChangeShapeType="1"/>
          </p:cNvSpPr>
          <p:nvPr/>
        </p:nvSpPr>
        <p:spPr bwMode="auto">
          <a:xfrm>
            <a:off x="5638800" y="2895600"/>
            <a:ext cx="1385888" cy="1588"/>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020" name="Line 12"/>
          <p:cNvSpPr>
            <a:spLocks noChangeShapeType="1"/>
          </p:cNvSpPr>
          <p:nvPr/>
        </p:nvSpPr>
        <p:spPr bwMode="auto">
          <a:xfrm>
            <a:off x="7010400" y="2895600"/>
            <a:ext cx="914400" cy="0"/>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021" name="Line 13"/>
          <p:cNvSpPr>
            <a:spLocks noChangeShapeType="1"/>
          </p:cNvSpPr>
          <p:nvPr/>
        </p:nvSpPr>
        <p:spPr bwMode="auto">
          <a:xfrm>
            <a:off x="5638800" y="2133600"/>
            <a:ext cx="22860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12" name="Group 62"/>
          <p:cNvGrpSpPr>
            <a:grpSpLocks/>
          </p:cNvGrpSpPr>
          <p:nvPr/>
        </p:nvGrpSpPr>
        <p:grpSpPr bwMode="auto">
          <a:xfrm>
            <a:off x="5410200" y="1524000"/>
            <a:ext cx="2408238" cy="1917700"/>
            <a:chOff x="3408" y="1152"/>
            <a:chExt cx="1584" cy="1248"/>
          </a:xfrm>
        </p:grpSpPr>
        <p:grpSp>
          <p:nvGrpSpPr>
            <p:cNvPr id="24649" name="Group 21"/>
            <p:cNvGrpSpPr>
              <a:grpSpLocks/>
            </p:cNvGrpSpPr>
            <p:nvPr/>
          </p:nvGrpSpPr>
          <p:grpSpPr bwMode="auto">
            <a:xfrm>
              <a:off x="3408" y="2089"/>
              <a:ext cx="432" cy="311"/>
              <a:chOff x="3360" y="2136"/>
              <a:chExt cx="432" cy="311"/>
            </a:xfrm>
          </p:grpSpPr>
          <p:sp>
            <p:nvSpPr>
              <p:cNvPr id="24690" name="Oval 16"/>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691" name="Line 15"/>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92" name="Line 18"/>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693" name="Line 20"/>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50" name="Group 22"/>
            <p:cNvGrpSpPr>
              <a:grpSpLocks/>
            </p:cNvGrpSpPr>
            <p:nvPr/>
          </p:nvGrpSpPr>
          <p:grpSpPr bwMode="auto">
            <a:xfrm>
              <a:off x="3936" y="2089"/>
              <a:ext cx="432" cy="311"/>
              <a:chOff x="3360" y="2136"/>
              <a:chExt cx="432" cy="311"/>
            </a:xfrm>
          </p:grpSpPr>
          <p:sp>
            <p:nvSpPr>
              <p:cNvPr id="24686" name="Oval 23"/>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687" name="Line 24"/>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88" name="Line 25"/>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689" name="Line 26"/>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51" name="Group 27"/>
            <p:cNvGrpSpPr>
              <a:grpSpLocks/>
            </p:cNvGrpSpPr>
            <p:nvPr/>
          </p:nvGrpSpPr>
          <p:grpSpPr bwMode="auto">
            <a:xfrm>
              <a:off x="4512" y="2089"/>
              <a:ext cx="432" cy="311"/>
              <a:chOff x="3360" y="2136"/>
              <a:chExt cx="432" cy="311"/>
            </a:xfrm>
          </p:grpSpPr>
          <p:sp>
            <p:nvSpPr>
              <p:cNvPr id="24682" name="Oval 28"/>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683" name="Line 29"/>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84" name="Line 30"/>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685" name="Line 31"/>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52" name="Group 32"/>
            <p:cNvGrpSpPr>
              <a:grpSpLocks/>
            </p:cNvGrpSpPr>
            <p:nvPr/>
          </p:nvGrpSpPr>
          <p:grpSpPr bwMode="auto">
            <a:xfrm>
              <a:off x="3456" y="1632"/>
              <a:ext cx="432" cy="311"/>
              <a:chOff x="3360" y="2136"/>
              <a:chExt cx="432" cy="311"/>
            </a:xfrm>
          </p:grpSpPr>
          <p:sp>
            <p:nvSpPr>
              <p:cNvPr id="24678" name="Oval 33"/>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679" name="Line 34"/>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80" name="Line 35"/>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681" name="Line 36"/>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53" name="Group 37"/>
            <p:cNvGrpSpPr>
              <a:grpSpLocks/>
            </p:cNvGrpSpPr>
            <p:nvPr/>
          </p:nvGrpSpPr>
          <p:grpSpPr bwMode="auto">
            <a:xfrm>
              <a:off x="3984" y="1632"/>
              <a:ext cx="432" cy="311"/>
              <a:chOff x="3360" y="2136"/>
              <a:chExt cx="432" cy="311"/>
            </a:xfrm>
          </p:grpSpPr>
          <p:sp>
            <p:nvSpPr>
              <p:cNvPr id="24674" name="Oval 38"/>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675" name="Line 39"/>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76" name="Line 40"/>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677" name="Line 41"/>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54" name="Group 42"/>
            <p:cNvGrpSpPr>
              <a:grpSpLocks/>
            </p:cNvGrpSpPr>
            <p:nvPr/>
          </p:nvGrpSpPr>
          <p:grpSpPr bwMode="auto">
            <a:xfrm>
              <a:off x="4512" y="1632"/>
              <a:ext cx="432" cy="311"/>
              <a:chOff x="3360" y="2136"/>
              <a:chExt cx="432" cy="311"/>
            </a:xfrm>
          </p:grpSpPr>
          <p:sp>
            <p:nvSpPr>
              <p:cNvPr id="24670" name="Oval 43"/>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671" name="Line 44"/>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72" name="Line 45"/>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673" name="Line 46"/>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55" name="Group 47"/>
            <p:cNvGrpSpPr>
              <a:grpSpLocks/>
            </p:cNvGrpSpPr>
            <p:nvPr/>
          </p:nvGrpSpPr>
          <p:grpSpPr bwMode="auto">
            <a:xfrm>
              <a:off x="3456" y="1152"/>
              <a:ext cx="432" cy="311"/>
              <a:chOff x="3360" y="2136"/>
              <a:chExt cx="432" cy="311"/>
            </a:xfrm>
          </p:grpSpPr>
          <p:sp>
            <p:nvSpPr>
              <p:cNvPr id="24666" name="Oval 48"/>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667" name="Line 49"/>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68" name="Line 50"/>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669" name="Line 51"/>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56" name="Group 52"/>
            <p:cNvGrpSpPr>
              <a:grpSpLocks/>
            </p:cNvGrpSpPr>
            <p:nvPr/>
          </p:nvGrpSpPr>
          <p:grpSpPr bwMode="auto">
            <a:xfrm>
              <a:off x="3984" y="1152"/>
              <a:ext cx="432" cy="311"/>
              <a:chOff x="3360" y="2136"/>
              <a:chExt cx="432" cy="311"/>
            </a:xfrm>
          </p:grpSpPr>
          <p:sp>
            <p:nvSpPr>
              <p:cNvPr id="24662" name="Oval 53"/>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663" name="Line 54"/>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64" name="Line 55"/>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665" name="Line 56"/>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57" name="Group 57"/>
            <p:cNvGrpSpPr>
              <a:grpSpLocks/>
            </p:cNvGrpSpPr>
            <p:nvPr/>
          </p:nvGrpSpPr>
          <p:grpSpPr bwMode="auto">
            <a:xfrm>
              <a:off x="4560" y="1152"/>
              <a:ext cx="432" cy="311"/>
              <a:chOff x="3360" y="2136"/>
              <a:chExt cx="432" cy="311"/>
            </a:xfrm>
          </p:grpSpPr>
          <p:sp>
            <p:nvSpPr>
              <p:cNvPr id="24658" name="Oval 58"/>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659" name="Line 59"/>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60" name="Line 60"/>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661" name="Line 61"/>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43071" name="Text Box 63"/>
          <p:cNvSpPr txBox="1">
            <a:spLocks noChangeArrowheads="1"/>
          </p:cNvSpPr>
          <p:nvPr/>
        </p:nvSpPr>
        <p:spPr bwMode="auto">
          <a:xfrm>
            <a:off x="7772400" y="2895600"/>
            <a:ext cx="409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000" i="1">
                <a:solidFill>
                  <a:srgbClr val="006600"/>
                </a:solidFill>
              </a:rPr>
              <a:t>M</a:t>
            </a:r>
          </a:p>
        </p:txBody>
      </p:sp>
      <p:sp>
        <p:nvSpPr>
          <p:cNvPr id="43072" name="Text Box 64"/>
          <p:cNvSpPr txBox="1">
            <a:spLocks noChangeArrowheads="1"/>
          </p:cNvSpPr>
          <p:nvPr/>
        </p:nvSpPr>
        <p:spPr bwMode="auto">
          <a:xfrm>
            <a:off x="6781800" y="2895600"/>
            <a:ext cx="43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000" i="1">
                <a:solidFill>
                  <a:schemeClr val="accent2"/>
                </a:solidFill>
              </a:rPr>
              <a:t>B</a:t>
            </a:r>
            <a:r>
              <a:rPr lang="cs-CZ" sz="2000" b="0" baseline="-25000">
                <a:solidFill>
                  <a:schemeClr val="accent2"/>
                </a:solidFill>
              </a:rPr>
              <a:t>0</a:t>
            </a:r>
            <a:endParaRPr lang="cs-CZ" sz="2000" i="1">
              <a:solidFill>
                <a:srgbClr val="006600"/>
              </a:solidFill>
            </a:endParaRPr>
          </a:p>
        </p:txBody>
      </p:sp>
      <p:sp>
        <p:nvSpPr>
          <p:cNvPr id="43073" name="Text Box 65"/>
          <p:cNvSpPr txBox="1">
            <a:spLocks noChangeArrowheads="1"/>
          </p:cNvSpPr>
          <p:nvPr/>
        </p:nvSpPr>
        <p:spPr bwMode="auto">
          <a:xfrm>
            <a:off x="7848600" y="2133600"/>
            <a:ext cx="43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000" i="1">
                <a:solidFill>
                  <a:srgbClr val="FF0000"/>
                </a:solidFill>
              </a:rPr>
              <a:t>B</a:t>
            </a:r>
          </a:p>
        </p:txBody>
      </p:sp>
      <p:sp>
        <p:nvSpPr>
          <p:cNvPr id="43074" name="Text Box 66"/>
          <p:cNvSpPr txBox="1">
            <a:spLocks noChangeArrowheads="1"/>
          </p:cNvSpPr>
          <p:nvPr/>
        </p:nvSpPr>
        <p:spPr bwMode="auto">
          <a:xfrm>
            <a:off x="5410200" y="38100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i="1">
                <a:solidFill>
                  <a:srgbClr val="FF0000"/>
                </a:solidFill>
              </a:rPr>
              <a:t>B </a:t>
            </a:r>
            <a:r>
              <a:rPr lang="cs-CZ" sz="3200" b="0">
                <a:solidFill>
                  <a:srgbClr val="FFFF66"/>
                </a:solidFill>
              </a:rPr>
              <a:t>= </a:t>
            </a:r>
            <a:r>
              <a:rPr lang="cs-CZ" sz="3200" i="1">
                <a:solidFill>
                  <a:srgbClr val="3399FF"/>
                </a:solidFill>
              </a:rPr>
              <a:t>B</a:t>
            </a:r>
            <a:r>
              <a:rPr lang="cs-CZ" sz="3200" b="0" baseline="-25000">
                <a:solidFill>
                  <a:srgbClr val="3399FF"/>
                </a:solidFill>
              </a:rPr>
              <a:t>0 </a:t>
            </a:r>
            <a:r>
              <a:rPr lang="cs-CZ" sz="3200" b="0">
                <a:solidFill>
                  <a:srgbClr val="FFFF66"/>
                </a:solidFill>
              </a:rPr>
              <a:t>+ </a:t>
            </a:r>
            <a:r>
              <a:rPr lang="cs-CZ" sz="3200" i="1">
                <a:solidFill>
                  <a:srgbClr val="FFFF66"/>
                </a:solidFill>
                <a:sym typeface="Symbol" pitchFamily="18" charset="2"/>
              </a:rPr>
              <a:t></a:t>
            </a:r>
            <a:r>
              <a:rPr lang="cs-CZ" sz="3200" i="1" baseline="-25000">
                <a:solidFill>
                  <a:srgbClr val="FFFF66"/>
                </a:solidFill>
                <a:sym typeface="Symbol" pitchFamily="18" charset="2"/>
              </a:rPr>
              <a:t>0</a:t>
            </a:r>
            <a:r>
              <a:rPr lang="cs-CZ" sz="3200" b="0">
                <a:solidFill>
                  <a:srgbClr val="FFFF66"/>
                </a:solidFill>
              </a:rPr>
              <a:t> </a:t>
            </a:r>
            <a:r>
              <a:rPr lang="cs-CZ" sz="3200" i="1">
                <a:solidFill>
                  <a:srgbClr val="99FF33"/>
                </a:solidFill>
              </a:rPr>
              <a:t>M</a:t>
            </a:r>
          </a:p>
        </p:txBody>
      </p:sp>
      <p:sp>
        <p:nvSpPr>
          <p:cNvPr id="43076" name="Rectangle 68"/>
          <p:cNvSpPr>
            <a:spLocks noChangeArrowheads="1"/>
          </p:cNvSpPr>
          <p:nvPr/>
        </p:nvSpPr>
        <p:spPr bwMode="auto">
          <a:xfrm>
            <a:off x="4953000" y="4419600"/>
            <a:ext cx="3505200" cy="2362200"/>
          </a:xfrm>
          <a:prstGeom prst="rect">
            <a:avLst/>
          </a:prstGeom>
          <a:solidFill>
            <a:srgbClr val="99CCFF"/>
          </a:solidFill>
          <a:ln w="9525">
            <a:solidFill>
              <a:schemeClr val="tx1"/>
            </a:solidFill>
            <a:miter lim="800000"/>
            <a:headEnd/>
            <a:tailEnd/>
          </a:ln>
        </p:spPr>
        <p:txBody>
          <a:bodyPr wrap="none" anchor="ctr"/>
          <a:lstStyle/>
          <a:p>
            <a:endParaRPr lang="cs-CZ"/>
          </a:p>
        </p:txBody>
      </p:sp>
      <p:sp>
        <p:nvSpPr>
          <p:cNvPr id="43078" name="Line 70"/>
          <p:cNvSpPr>
            <a:spLocks noChangeShapeType="1"/>
          </p:cNvSpPr>
          <p:nvPr/>
        </p:nvSpPr>
        <p:spPr bwMode="auto">
          <a:xfrm>
            <a:off x="5638800" y="5943600"/>
            <a:ext cx="1371600" cy="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22" name="Group 71"/>
          <p:cNvGrpSpPr>
            <a:grpSpLocks/>
          </p:cNvGrpSpPr>
          <p:nvPr/>
        </p:nvGrpSpPr>
        <p:grpSpPr bwMode="auto">
          <a:xfrm>
            <a:off x="5456238" y="4724400"/>
            <a:ext cx="2422525" cy="1752600"/>
            <a:chOff x="3437" y="2976"/>
            <a:chExt cx="1526" cy="1104"/>
          </a:xfrm>
        </p:grpSpPr>
        <p:grpSp>
          <p:nvGrpSpPr>
            <p:cNvPr id="24604" name="Group 72"/>
            <p:cNvGrpSpPr>
              <a:grpSpLocks/>
            </p:cNvGrpSpPr>
            <p:nvPr/>
          </p:nvGrpSpPr>
          <p:grpSpPr bwMode="auto">
            <a:xfrm rot="-9885044">
              <a:off x="3437" y="2978"/>
              <a:ext cx="307" cy="186"/>
              <a:chOff x="3339" y="2978"/>
              <a:chExt cx="307" cy="186"/>
            </a:xfrm>
          </p:grpSpPr>
          <p:sp>
            <p:nvSpPr>
              <p:cNvPr id="24645" name="Oval 73"/>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646" name="Line 74"/>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47" name="Line 75"/>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648" name="Line 76"/>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05" name="Group 77"/>
            <p:cNvGrpSpPr>
              <a:grpSpLocks/>
            </p:cNvGrpSpPr>
            <p:nvPr/>
          </p:nvGrpSpPr>
          <p:grpSpPr bwMode="auto">
            <a:xfrm rot="-9885044">
              <a:off x="4032" y="2976"/>
              <a:ext cx="307" cy="186"/>
              <a:chOff x="3339" y="2978"/>
              <a:chExt cx="307" cy="186"/>
            </a:xfrm>
          </p:grpSpPr>
          <p:sp>
            <p:nvSpPr>
              <p:cNvPr id="24641" name="Oval 78"/>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642" name="Line 79"/>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43" name="Line 80"/>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644" name="Line 81"/>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06" name="Group 82"/>
            <p:cNvGrpSpPr>
              <a:grpSpLocks/>
            </p:cNvGrpSpPr>
            <p:nvPr/>
          </p:nvGrpSpPr>
          <p:grpSpPr bwMode="auto">
            <a:xfrm rot="-9885044">
              <a:off x="4608" y="2982"/>
              <a:ext cx="307" cy="186"/>
              <a:chOff x="3339" y="2978"/>
              <a:chExt cx="307" cy="186"/>
            </a:xfrm>
          </p:grpSpPr>
          <p:sp>
            <p:nvSpPr>
              <p:cNvPr id="24637" name="Oval 83"/>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638" name="Line 84"/>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39" name="Line 85"/>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640" name="Line 86"/>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07" name="Group 87"/>
            <p:cNvGrpSpPr>
              <a:grpSpLocks/>
            </p:cNvGrpSpPr>
            <p:nvPr/>
          </p:nvGrpSpPr>
          <p:grpSpPr bwMode="auto">
            <a:xfrm rot="-9885044">
              <a:off x="3437" y="3410"/>
              <a:ext cx="307" cy="186"/>
              <a:chOff x="3339" y="2978"/>
              <a:chExt cx="307" cy="186"/>
            </a:xfrm>
          </p:grpSpPr>
          <p:sp>
            <p:nvSpPr>
              <p:cNvPr id="24633" name="Oval 88"/>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634" name="Line 89"/>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35" name="Line 90"/>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636" name="Line 91"/>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08" name="Group 92"/>
            <p:cNvGrpSpPr>
              <a:grpSpLocks/>
            </p:cNvGrpSpPr>
            <p:nvPr/>
          </p:nvGrpSpPr>
          <p:grpSpPr bwMode="auto">
            <a:xfrm rot="-9885044">
              <a:off x="4053" y="3408"/>
              <a:ext cx="307" cy="186"/>
              <a:chOff x="3339" y="2978"/>
              <a:chExt cx="307" cy="186"/>
            </a:xfrm>
          </p:grpSpPr>
          <p:sp>
            <p:nvSpPr>
              <p:cNvPr id="24629" name="Oval 93"/>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630" name="Line 94"/>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31" name="Line 95"/>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632" name="Line 96"/>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09" name="Group 97"/>
            <p:cNvGrpSpPr>
              <a:grpSpLocks/>
            </p:cNvGrpSpPr>
            <p:nvPr/>
          </p:nvGrpSpPr>
          <p:grpSpPr bwMode="auto">
            <a:xfrm rot="-9885044">
              <a:off x="4608" y="3414"/>
              <a:ext cx="307" cy="186"/>
              <a:chOff x="3339" y="2978"/>
              <a:chExt cx="307" cy="186"/>
            </a:xfrm>
          </p:grpSpPr>
          <p:sp>
            <p:nvSpPr>
              <p:cNvPr id="24625" name="Oval 98"/>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626" name="Line 99"/>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27" name="Line 100"/>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628" name="Line 101"/>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10" name="Group 102"/>
            <p:cNvGrpSpPr>
              <a:grpSpLocks/>
            </p:cNvGrpSpPr>
            <p:nvPr/>
          </p:nvGrpSpPr>
          <p:grpSpPr bwMode="auto">
            <a:xfrm rot="-9885044">
              <a:off x="3485" y="3890"/>
              <a:ext cx="307" cy="186"/>
              <a:chOff x="3339" y="2978"/>
              <a:chExt cx="307" cy="186"/>
            </a:xfrm>
          </p:grpSpPr>
          <p:sp>
            <p:nvSpPr>
              <p:cNvPr id="24621" name="Oval 103"/>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622" name="Line 104"/>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23" name="Line 105"/>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624" name="Line 106"/>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11" name="Group 107"/>
            <p:cNvGrpSpPr>
              <a:grpSpLocks/>
            </p:cNvGrpSpPr>
            <p:nvPr/>
          </p:nvGrpSpPr>
          <p:grpSpPr bwMode="auto">
            <a:xfrm rot="-9885044">
              <a:off x="4053" y="3888"/>
              <a:ext cx="307" cy="186"/>
              <a:chOff x="3339" y="2978"/>
              <a:chExt cx="307" cy="186"/>
            </a:xfrm>
          </p:grpSpPr>
          <p:sp>
            <p:nvSpPr>
              <p:cNvPr id="24617" name="Oval 108"/>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618" name="Line 109"/>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19" name="Line 110"/>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620" name="Line 111"/>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612" name="Group 112"/>
            <p:cNvGrpSpPr>
              <a:grpSpLocks/>
            </p:cNvGrpSpPr>
            <p:nvPr/>
          </p:nvGrpSpPr>
          <p:grpSpPr bwMode="auto">
            <a:xfrm rot="-9885044">
              <a:off x="4656" y="3894"/>
              <a:ext cx="307" cy="186"/>
              <a:chOff x="3339" y="2978"/>
              <a:chExt cx="307" cy="186"/>
            </a:xfrm>
          </p:grpSpPr>
          <p:sp>
            <p:nvSpPr>
              <p:cNvPr id="24613" name="Oval 113"/>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4614" name="Line 114"/>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15" name="Line 115"/>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24616" name="Line 116"/>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43173" name="Text Box 165"/>
          <p:cNvSpPr txBox="1">
            <a:spLocks noChangeArrowheads="1"/>
          </p:cNvSpPr>
          <p:nvPr/>
        </p:nvSpPr>
        <p:spPr bwMode="auto">
          <a:xfrm>
            <a:off x="6858000" y="5927725"/>
            <a:ext cx="43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000" i="1">
                <a:solidFill>
                  <a:schemeClr val="accent2"/>
                </a:solidFill>
              </a:rPr>
              <a:t>B</a:t>
            </a:r>
            <a:r>
              <a:rPr lang="cs-CZ" sz="2000" b="0" baseline="-25000">
                <a:solidFill>
                  <a:schemeClr val="accent2"/>
                </a:solidFill>
              </a:rPr>
              <a:t>0</a:t>
            </a:r>
            <a:endParaRPr lang="cs-CZ" sz="2000" i="1">
              <a:solidFill>
                <a:srgbClr val="006600"/>
              </a:solidFill>
            </a:endParaRPr>
          </a:p>
        </p:txBody>
      </p:sp>
      <p:sp>
        <p:nvSpPr>
          <p:cNvPr id="43175" name="Line 167"/>
          <p:cNvSpPr>
            <a:spLocks noChangeShapeType="1"/>
          </p:cNvSpPr>
          <p:nvPr/>
        </p:nvSpPr>
        <p:spPr bwMode="auto">
          <a:xfrm>
            <a:off x="6553200" y="5257800"/>
            <a:ext cx="381000" cy="0"/>
          </a:xfrm>
          <a:prstGeom prst="line">
            <a:avLst/>
          </a:prstGeom>
          <a:noFill/>
          <a:ln w="38100">
            <a:solidFill>
              <a:srgbClr val="006600"/>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43176" name="Line 168"/>
          <p:cNvSpPr>
            <a:spLocks noChangeShapeType="1"/>
          </p:cNvSpPr>
          <p:nvPr/>
        </p:nvSpPr>
        <p:spPr bwMode="auto">
          <a:xfrm>
            <a:off x="5638800" y="5257800"/>
            <a:ext cx="9144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177" name="Text Box 169"/>
          <p:cNvSpPr txBox="1">
            <a:spLocks noChangeArrowheads="1"/>
          </p:cNvSpPr>
          <p:nvPr/>
        </p:nvSpPr>
        <p:spPr bwMode="auto">
          <a:xfrm>
            <a:off x="6905625" y="5029200"/>
            <a:ext cx="409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000" i="1">
                <a:solidFill>
                  <a:srgbClr val="006600"/>
                </a:solidFill>
              </a:rPr>
              <a:t>M</a:t>
            </a:r>
          </a:p>
        </p:txBody>
      </p:sp>
      <p:sp>
        <p:nvSpPr>
          <p:cNvPr id="43178" name="Text Box 170"/>
          <p:cNvSpPr txBox="1">
            <a:spLocks noChangeArrowheads="1"/>
          </p:cNvSpPr>
          <p:nvPr/>
        </p:nvSpPr>
        <p:spPr bwMode="auto">
          <a:xfrm>
            <a:off x="6172200" y="5257800"/>
            <a:ext cx="43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000" i="1">
                <a:solidFill>
                  <a:srgbClr val="FF0000"/>
                </a:solidFill>
              </a:rPr>
              <a:t>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30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012"/>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4301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43013"/>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4301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4301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499"/>
                                          </p:stCondLst>
                                        </p:cTn>
                                        <p:tgtEl>
                                          <p:spTgt spid="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43018"/>
                                        </p:tgtEl>
                                        <p:attrNameLst>
                                          <p:attrName>style.visibility</p:attrName>
                                        </p:attrNameLst>
                                      </p:cBhvr>
                                      <p:to>
                                        <p:strVal val="visible"/>
                                      </p:to>
                                    </p:set>
                                    <p:animEffect transition="in" filter="dissolve">
                                      <p:cBhvr>
                                        <p:cTn id="33" dur="500"/>
                                        <p:tgtEl>
                                          <p:spTgt spid="43018"/>
                                        </p:tgtEl>
                                      </p:cBhvr>
                                    </p:animEffect>
                                  </p:childTnLst>
                                </p:cTn>
                              </p:par>
                            </p:childTnLst>
                          </p:cTn>
                        </p:par>
                        <p:par>
                          <p:cTn id="34" fill="hold" nodeType="afterGroup">
                            <p:stCondLst>
                              <p:cond delay="500"/>
                            </p:stCondLst>
                            <p:childTnLst>
                              <p:par>
                                <p:cTn id="35" presetID="1" presetClass="entr" presetSubtype="0" fill="hold" grpId="0" nodeType="afterEffect">
                                  <p:stCondLst>
                                    <p:cond delay="0"/>
                                  </p:stCondLst>
                                  <p:childTnLst>
                                    <p:set>
                                      <p:cBhvr>
                                        <p:cTn id="36" dur="1" fill="hold">
                                          <p:stCondLst>
                                            <p:cond delay="499"/>
                                          </p:stCondLst>
                                        </p:cTn>
                                        <p:tgtEl>
                                          <p:spTgt spid="43019"/>
                                        </p:tgtEl>
                                        <p:attrNameLst>
                                          <p:attrName>style.visibility</p:attrName>
                                        </p:attrNameLst>
                                      </p:cBhvr>
                                      <p:to>
                                        <p:strVal val="visible"/>
                                      </p:to>
                                    </p:set>
                                  </p:childTnLst>
                                </p:cTn>
                              </p:par>
                            </p:childTnLst>
                          </p:cTn>
                        </p:par>
                        <p:par>
                          <p:cTn id="37" fill="hold" nodeType="afterGroup">
                            <p:stCondLst>
                              <p:cond delay="1000"/>
                            </p:stCondLst>
                            <p:childTnLst>
                              <p:par>
                                <p:cTn id="38" presetID="1" presetClass="entr" presetSubtype="0" fill="hold" grpId="0" nodeType="afterEffect">
                                  <p:stCondLst>
                                    <p:cond delay="0"/>
                                  </p:stCondLst>
                                  <p:childTnLst>
                                    <p:set>
                                      <p:cBhvr>
                                        <p:cTn id="39" dur="1" fill="hold">
                                          <p:stCondLst>
                                            <p:cond delay="499"/>
                                          </p:stCondLst>
                                        </p:cTn>
                                        <p:tgtEl>
                                          <p:spTgt spid="43072"/>
                                        </p:tgtEl>
                                        <p:attrNameLst>
                                          <p:attrName>style.visibility</p:attrName>
                                        </p:attrNameLst>
                                      </p:cBhvr>
                                      <p:to>
                                        <p:strVal val="visible"/>
                                      </p:to>
                                    </p:set>
                                  </p:childTnLst>
                                </p:cTn>
                              </p:par>
                            </p:childTnLst>
                          </p:cTn>
                        </p:par>
                        <p:par>
                          <p:cTn id="40" fill="hold" nodeType="afterGroup">
                            <p:stCondLst>
                              <p:cond delay="1500"/>
                            </p:stCondLst>
                            <p:childTnLst>
                              <p:par>
                                <p:cTn id="41" presetID="1" presetClass="entr" presetSubtype="0" fill="hold" nodeType="afterEffect">
                                  <p:stCondLst>
                                    <p:cond delay="0"/>
                                  </p:stCondLst>
                                  <p:childTnLst>
                                    <p:set>
                                      <p:cBhvr>
                                        <p:cTn id="42" dur="1" fill="hold">
                                          <p:stCondLst>
                                            <p:cond delay="499"/>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43020"/>
                                        </p:tgtEl>
                                        <p:attrNameLst>
                                          <p:attrName>style.visibility</p:attrName>
                                        </p:attrNameLst>
                                      </p:cBhvr>
                                      <p:to>
                                        <p:strVal val="visible"/>
                                      </p:to>
                                    </p:set>
                                  </p:childTnLst>
                                </p:cTn>
                              </p:par>
                            </p:childTnLst>
                          </p:cTn>
                        </p:par>
                        <p:par>
                          <p:cTn id="47" fill="hold" nodeType="afterGroup">
                            <p:stCondLst>
                              <p:cond delay="500"/>
                            </p:stCondLst>
                            <p:childTnLst>
                              <p:par>
                                <p:cTn id="48" presetID="1" presetClass="entr" presetSubtype="0" fill="hold" grpId="0" nodeType="afterEffect">
                                  <p:stCondLst>
                                    <p:cond delay="0"/>
                                  </p:stCondLst>
                                  <p:childTnLst>
                                    <p:set>
                                      <p:cBhvr>
                                        <p:cTn id="49" dur="1" fill="hold">
                                          <p:stCondLst>
                                            <p:cond delay="499"/>
                                          </p:stCondLst>
                                        </p:cTn>
                                        <p:tgtEl>
                                          <p:spTgt spid="43071"/>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499"/>
                                          </p:stCondLst>
                                        </p:cTn>
                                        <p:tgtEl>
                                          <p:spTgt spid="43021"/>
                                        </p:tgtEl>
                                        <p:attrNameLst>
                                          <p:attrName>style.visibility</p:attrName>
                                        </p:attrNameLst>
                                      </p:cBhvr>
                                      <p:to>
                                        <p:strVal val="visible"/>
                                      </p:to>
                                    </p:set>
                                  </p:childTnLst>
                                </p:cTn>
                              </p:par>
                            </p:childTnLst>
                          </p:cTn>
                        </p:par>
                        <p:par>
                          <p:cTn id="54" fill="hold" nodeType="afterGroup">
                            <p:stCondLst>
                              <p:cond delay="500"/>
                            </p:stCondLst>
                            <p:childTnLst>
                              <p:par>
                                <p:cTn id="55" presetID="1" presetClass="entr" presetSubtype="0" fill="hold" grpId="0" nodeType="afterEffect">
                                  <p:stCondLst>
                                    <p:cond delay="0"/>
                                  </p:stCondLst>
                                  <p:childTnLst>
                                    <p:set>
                                      <p:cBhvr>
                                        <p:cTn id="56" dur="1" fill="hold">
                                          <p:stCondLst>
                                            <p:cond delay="499"/>
                                          </p:stCondLst>
                                        </p:cTn>
                                        <p:tgtEl>
                                          <p:spTgt spid="43073"/>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499"/>
                                          </p:stCondLst>
                                        </p:cTn>
                                        <p:tgtEl>
                                          <p:spTgt spid="43074"/>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499"/>
                                          </p:stCondLst>
                                        </p:cTn>
                                        <p:tgtEl>
                                          <p:spTgt spid="43172"/>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43076"/>
                                        </p:tgtEl>
                                        <p:attrNameLst>
                                          <p:attrName>style.visibility</p:attrName>
                                        </p:attrNameLst>
                                      </p:cBhvr>
                                      <p:to>
                                        <p:strVal val="visible"/>
                                      </p:to>
                                    </p:set>
                                    <p:animEffect transition="in" filter="dissolve">
                                      <p:cBhvr>
                                        <p:cTn id="69" dur="500"/>
                                        <p:tgtEl>
                                          <p:spTgt spid="43076"/>
                                        </p:tgtEl>
                                      </p:cBhvr>
                                    </p:animEffect>
                                  </p:childTnLst>
                                </p:cTn>
                              </p:par>
                            </p:childTnLst>
                          </p:cTn>
                        </p:par>
                        <p:par>
                          <p:cTn id="70" fill="hold" nodeType="afterGroup">
                            <p:stCondLst>
                              <p:cond delay="500"/>
                            </p:stCondLst>
                            <p:childTnLst>
                              <p:par>
                                <p:cTn id="71" presetID="1" presetClass="entr" presetSubtype="0" fill="hold" grpId="0" nodeType="afterEffect">
                                  <p:stCondLst>
                                    <p:cond delay="0"/>
                                  </p:stCondLst>
                                  <p:childTnLst>
                                    <p:set>
                                      <p:cBhvr>
                                        <p:cTn id="72" dur="1" fill="hold">
                                          <p:stCondLst>
                                            <p:cond delay="499"/>
                                          </p:stCondLst>
                                        </p:cTn>
                                        <p:tgtEl>
                                          <p:spTgt spid="43173"/>
                                        </p:tgtEl>
                                        <p:attrNameLst>
                                          <p:attrName>style.visibility</p:attrName>
                                        </p:attrNameLst>
                                      </p:cBhvr>
                                      <p:to>
                                        <p:strVal val="visible"/>
                                      </p:to>
                                    </p:set>
                                  </p:childTnLst>
                                </p:cTn>
                              </p:par>
                            </p:childTnLst>
                          </p:cTn>
                        </p:par>
                        <p:par>
                          <p:cTn id="73" fill="hold" nodeType="afterGroup">
                            <p:stCondLst>
                              <p:cond delay="1000"/>
                            </p:stCondLst>
                            <p:childTnLst>
                              <p:par>
                                <p:cTn id="74" presetID="1" presetClass="entr" presetSubtype="0" fill="hold" grpId="0" nodeType="afterEffect">
                                  <p:stCondLst>
                                    <p:cond delay="0"/>
                                  </p:stCondLst>
                                  <p:childTnLst>
                                    <p:set>
                                      <p:cBhvr>
                                        <p:cTn id="75" dur="1" fill="hold">
                                          <p:stCondLst>
                                            <p:cond delay="499"/>
                                          </p:stCondLst>
                                        </p:cTn>
                                        <p:tgtEl>
                                          <p:spTgt spid="43078"/>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dissolve">
                                      <p:cBhvr>
                                        <p:cTn id="80" dur="500"/>
                                        <p:tgtEl>
                                          <p:spTgt spid="22"/>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499"/>
                                          </p:stCondLst>
                                        </p:cTn>
                                        <p:tgtEl>
                                          <p:spTgt spid="43175"/>
                                        </p:tgtEl>
                                        <p:attrNameLst>
                                          <p:attrName>style.visibility</p:attrName>
                                        </p:attrNameLst>
                                      </p:cBhvr>
                                      <p:to>
                                        <p:strVal val="visible"/>
                                      </p:to>
                                    </p:set>
                                  </p:childTnLst>
                                </p:cTn>
                              </p:par>
                            </p:childTnLst>
                          </p:cTn>
                        </p:par>
                        <p:par>
                          <p:cTn id="85" fill="hold" nodeType="afterGroup">
                            <p:stCondLst>
                              <p:cond delay="500"/>
                            </p:stCondLst>
                            <p:childTnLst>
                              <p:par>
                                <p:cTn id="86" presetID="1" presetClass="entr" presetSubtype="0" fill="hold" grpId="0" nodeType="afterEffect">
                                  <p:stCondLst>
                                    <p:cond delay="0"/>
                                  </p:stCondLst>
                                  <p:childTnLst>
                                    <p:set>
                                      <p:cBhvr>
                                        <p:cTn id="87" dur="1" fill="hold">
                                          <p:stCondLst>
                                            <p:cond delay="499"/>
                                          </p:stCondLst>
                                        </p:cTn>
                                        <p:tgtEl>
                                          <p:spTgt spid="43177"/>
                                        </p:tgtEl>
                                        <p:attrNameLst>
                                          <p:attrName>style.visibility</p:attrName>
                                        </p:attrNameLst>
                                      </p:cBhvr>
                                      <p:to>
                                        <p:strVal val="visible"/>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 presetClass="entr" presetSubtype="0" fill="hold" grpId="0" nodeType="clickEffect">
                                  <p:stCondLst>
                                    <p:cond delay="0"/>
                                  </p:stCondLst>
                                  <p:childTnLst>
                                    <p:set>
                                      <p:cBhvr>
                                        <p:cTn id="91" dur="1" fill="hold">
                                          <p:stCondLst>
                                            <p:cond delay="499"/>
                                          </p:stCondLst>
                                        </p:cTn>
                                        <p:tgtEl>
                                          <p:spTgt spid="43176"/>
                                        </p:tgtEl>
                                        <p:attrNameLst>
                                          <p:attrName>style.visibility</p:attrName>
                                        </p:attrNameLst>
                                      </p:cBhvr>
                                      <p:to>
                                        <p:strVal val="visible"/>
                                      </p:to>
                                    </p:set>
                                  </p:childTnLst>
                                </p:cTn>
                              </p:par>
                            </p:childTnLst>
                          </p:cTn>
                        </p:par>
                        <p:par>
                          <p:cTn id="92" fill="hold" nodeType="afterGroup">
                            <p:stCondLst>
                              <p:cond delay="500"/>
                            </p:stCondLst>
                            <p:childTnLst>
                              <p:par>
                                <p:cTn id="93" presetID="1" presetClass="entr" presetSubtype="0" fill="hold" grpId="0" nodeType="afterEffect">
                                  <p:stCondLst>
                                    <p:cond delay="0"/>
                                  </p:stCondLst>
                                  <p:childTnLst>
                                    <p:set>
                                      <p:cBhvr>
                                        <p:cTn id="94" dur="1" fill="hold">
                                          <p:stCondLst>
                                            <p:cond delay="499"/>
                                          </p:stCondLst>
                                        </p:cTn>
                                        <p:tgtEl>
                                          <p:spTgt spid="43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72" grpId="0" animBg="1"/>
      <p:bldP spid="43012" grpId="0" animBg="1"/>
      <p:bldP spid="43013" grpId="0" animBg="1"/>
      <p:bldP spid="43014" grpId="0" autoUpdateAnimBg="0"/>
      <p:bldP spid="43015" grpId="0" autoUpdateAnimBg="0"/>
      <p:bldP spid="43016" grpId="0" autoUpdateAnimBg="0"/>
      <p:bldP spid="43018" grpId="0" animBg="1"/>
      <p:bldP spid="43019" grpId="0" animBg="1"/>
      <p:bldP spid="43020" grpId="0" animBg="1"/>
      <p:bldP spid="43021" grpId="0" animBg="1"/>
      <p:bldP spid="43071" grpId="0" autoUpdateAnimBg="0"/>
      <p:bldP spid="43072" grpId="0" autoUpdateAnimBg="0"/>
      <p:bldP spid="43073" grpId="0" autoUpdateAnimBg="0"/>
      <p:bldP spid="43074" grpId="0" autoUpdateAnimBg="0"/>
      <p:bldP spid="43076" grpId="0" animBg="1"/>
      <p:bldP spid="43078" grpId="0" animBg="1"/>
      <p:bldP spid="43173" grpId="0" autoUpdateAnimBg="0"/>
      <p:bldP spid="43175" grpId="0" animBg="1"/>
      <p:bldP spid="43176" grpId="0" animBg="1"/>
      <p:bldP spid="43177" grpId="0" autoUpdateAnimBg="0"/>
      <p:bldP spid="4317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539750" y="3733800"/>
            <a:ext cx="3429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b="0">
                <a:solidFill>
                  <a:srgbClr val="FFFF66"/>
                </a:solidFill>
                <a:latin typeface="Comic Sans MS" pitchFamily="66" charset="0"/>
              </a:rPr>
              <a:t>spin elektronů </a:t>
            </a:r>
            <a:r>
              <a:rPr lang="cs-CZ" sz="3200" b="0">
                <a:solidFill>
                  <a:srgbClr val="CC3300"/>
                </a:solidFill>
                <a:latin typeface="Comic Sans MS" pitchFamily="66" charset="0"/>
              </a:rPr>
              <a:t>                      </a:t>
            </a:r>
            <a:endParaRPr lang="cs-CZ" sz="3200" b="0">
              <a:solidFill>
                <a:srgbClr val="FF9900"/>
              </a:solidFill>
              <a:latin typeface="Comic Sans MS" pitchFamily="66" charset="0"/>
            </a:endParaRPr>
          </a:p>
        </p:txBody>
      </p:sp>
      <p:sp>
        <p:nvSpPr>
          <p:cNvPr id="48131" name="Text Box 3"/>
          <p:cNvSpPr txBox="1">
            <a:spLocks noChangeArrowheads="1"/>
          </p:cNvSpPr>
          <p:nvPr/>
        </p:nvSpPr>
        <p:spPr bwMode="auto">
          <a:xfrm>
            <a:off x="533400" y="16002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b="0">
                <a:solidFill>
                  <a:srgbClr val="FFFF66"/>
                </a:solidFill>
                <a:latin typeface="Comic Sans MS" pitchFamily="66" charset="0"/>
              </a:rPr>
              <a:t>orbitální moment hybnosti elektronů </a:t>
            </a:r>
            <a:r>
              <a:rPr lang="cs-CZ" sz="3200" b="0">
                <a:solidFill>
                  <a:srgbClr val="CC3300"/>
                </a:solidFill>
                <a:latin typeface="Comic Sans MS" pitchFamily="66" charset="0"/>
              </a:rPr>
              <a:t>                      </a:t>
            </a:r>
            <a:endParaRPr lang="cs-CZ" sz="3200" b="0">
              <a:solidFill>
                <a:srgbClr val="FF9900"/>
              </a:solidFill>
              <a:latin typeface="Comic Sans MS" pitchFamily="66" charset="0"/>
            </a:endParaRPr>
          </a:p>
        </p:txBody>
      </p:sp>
      <p:grpSp>
        <p:nvGrpSpPr>
          <p:cNvPr id="2" name="Group 4"/>
          <p:cNvGrpSpPr>
            <a:grpSpLocks/>
          </p:cNvGrpSpPr>
          <p:nvPr/>
        </p:nvGrpSpPr>
        <p:grpSpPr bwMode="auto">
          <a:xfrm>
            <a:off x="6305550" y="2438400"/>
            <a:ext cx="1219200" cy="1219200"/>
            <a:chOff x="2784" y="3120"/>
            <a:chExt cx="768" cy="768"/>
          </a:xfrm>
        </p:grpSpPr>
        <p:sp>
          <p:nvSpPr>
            <p:cNvPr id="25612" name="AutoShape 5"/>
            <p:cNvSpPr>
              <a:spLocks noChangeArrowheads="1"/>
            </p:cNvSpPr>
            <p:nvPr/>
          </p:nvSpPr>
          <p:spPr bwMode="auto">
            <a:xfrm>
              <a:off x="2784" y="3216"/>
              <a:ext cx="432" cy="672"/>
            </a:xfrm>
            <a:prstGeom prst="curvedRightArrow">
              <a:avLst>
                <a:gd name="adj1" fmla="val 31111"/>
                <a:gd name="adj2" fmla="val 62222"/>
                <a:gd name="adj3" fmla="val 33333"/>
              </a:avLst>
            </a:prstGeom>
            <a:solidFill>
              <a:srgbClr val="CC3300"/>
            </a:solidFill>
            <a:ln w="9525">
              <a:solidFill>
                <a:schemeClr val="tx1"/>
              </a:solidFill>
              <a:miter lim="800000"/>
              <a:headEnd/>
              <a:tailEnd/>
            </a:ln>
          </p:spPr>
          <p:txBody>
            <a:bodyPr wrap="none" anchor="ctr"/>
            <a:lstStyle/>
            <a:p>
              <a:endParaRPr lang="cs-CZ"/>
            </a:p>
          </p:txBody>
        </p:sp>
        <p:sp>
          <p:nvSpPr>
            <p:cNvPr id="25613" name="Oval 6"/>
            <p:cNvSpPr>
              <a:spLocks noChangeArrowheads="1"/>
            </p:cNvSpPr>
            <p:nvPr/>
          </p:nvSpPr>
          <p:spPr bwMode="auto">
            <a:xfrm>
              <a:off x="3198" y="3120"/>
              <a:ext cx="354" cy="33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p>
          </p:txBody>
        </p:sp>
      </p:grpSp>
      <p:grpSp>
        <p:nvGrpSpPr>
          <p:cNvPr id="3" name="Group 7"/>
          <p:cNvGrpSpPr>
            <a:grpSpLocks/>
          </p:cNvGrpSpPr>
          <p:nvPr/>
        </p:nvGrpSpPr>
        <p:grpSpPr bwMode="auto">
          <a:xfrm rot="1156097">
            <a:off x="4114800" y="3810000"/>
            <a:ext cx="1219200" cy="1981200"/>
            <a:chOff x="2640" y="2880"/>
            <a:chExt cx="768" cy="1248"/>
          </a:xfrm>
        </p:grpSpPr>
        <p:grpSp>
          <p:nvGrpSpPr>
            <p:cNvPr id="25607" name="Group 8"/>
            <p:cNvGrpSpPr>
              <a:grpSpLocks/>
            </p:cNvGrpSpPr>
            <p:nvPr/>
          </p:nvGrpSpPr>
          <p:grpSpPr bwMode="auto">
            <a:xfrm>
              <a:off x="2640" y="3072"/>
              <a:ext cx="768" cy="1008"/>
              <a:chOff x="3072" y="1056"/>
              <a:chExt cx="768" cy="1008"/>
            </a:xfrm>
          </p:grpSpPr>
          <p:sp>
            <p:nvSpPr>
              <p:cNvPr id="25610" name="Oval 9"/>
              <p:cNvSpPr>
                <a:spLocks noChangeArrowheads="1"/>
              </p:cNvSpPr>
              <p:nvPr/>
            </p:nvSpPr>
            <p:spPr bwMode="auto">
              <a:xfrm>
                <a:off x="3072" y="1296"/>
                <a:ext cx="768" cy="76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p>
            </p:txBody>
          </p:sp>
          <p:sp>
            <p:nvSpPr>
              <p:cNvPr id="25611" name="AutoShape 10"/>
              <p:cNvSpPr>
                <a:spLocks noChangeArrowheads="1"/>
              </p:cNvSpPr>
              <p:nvPr/>
            </p:nvSpPr>
            <p:spPr bwMode="auto">
              <a:xfrm>
                <a:off x="3120" y="1056"/>
                <a:ext cx="288" cy="384"/>
              </a:xfrm>
              <a:prstGeom prst="curvedRightArrow">
                <a:avLst>
                  <a:gd name="adj1" fmla="val 26667"/>
                  <a:gd name="adj2" fmla="val 53333"/>
                  <a:gd name="adj3" fmla="val 33333"/>
                </a:avLst>
              </a:prstGeom>
              <a:solidFill>
                <a:srgbClr val="CC3300"/>
              </a:solidFill>
              <a:ln w="9525">
                <a:solidFill>
                  <a:schemeClr val="tx1"/>
                </a:solidFill>
                <a:miter lim="800000"/>
                <a:headEnd/>
                <a:tailEnd/>
              </a:ln>
            </p:spPr>
            <p:txBody>
              <a:bodyPr wrap="none" anchor="ctr"/>
              <a:lstStyle/>
              <a:p>
                <a:endParaRPr lang="cs-CZ"/>
              </a:p>
            </p:txBody>
          </p:sp>
        </p:grpSp>
        <p:sp>
          <p:nvSpPr>
            <p:cNvPr id="25608" name="Line 11"/>
            <p:cNvSpPr>
              <a:spLocks noChangeShapeType="1"/>
            </p:cNvSpPr>
            <p:nvPr/>
          </p:nvSpPr>
          <p:spPr bwMode="auto">
            <a:xfrm flipV="1">
              <a:off x="3024" y="3312"/>
              <a:ext cx="0" cy="816"/>
            </a:xfrm>
            <a:prstGeom prst="line">
              <a:avLst/>
            </a:prstGeom>
            <a:noFill/>
            <a:ln w="28575">
              <a:solidFill>
                <a:srgbClr val="CC9900"/>
              </a:solidFill>
              <a:prstDash val="lgDashDot"/>
              <a:round/>
              <a:headEnd/>
              <a:tailEnd/>
            </a:ln>
            <a:extLst>
              <a:ext uri="{909E8E84-426E-40DD-AFC4-6F175D3DCCD1}">
                <a14:hiddenFill xmlns:a14="http://schemas.microsoft.com/office/drawing/2010/main">
                  <a:noFill/>
                </a14:hiddenFill>
              </a:ext>
            </a:extLst>
          </p:spPr>
          <p:txBody>
            <a:bodyPr/>
            <a:lstStyle/>
            <a:p>
              <a:endParaRPr lang="en-GB"/>
            </a:p>
          </p:txBody>
        </p:sp>
        <p:sp>
          <p:nvSpPr>
            <p:cNvPr id="25609" name="Line 12"/>
            <p:cNvSpPr>
              <a:spLocks noChangeShapeType="1"/>
            </p:cNvSpPr>
            <p:nvPr/>
          </p:nvSpPr>
          <p:spPr bwMode="auto">
            <a:xfrm flipV="1">
              <a:off x="3024" y="2880"/>
              <a:ext cx="0" cy="432"/>
            </a:xfrm>
            <a:prstGeom prst="line">
              <a:avLst/>
            </a:prstGeom>
            <a:noFill/>
            <a:ln w="28575">
              <a:solidFill>
                <a:srgbClr val="CC99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48141" name="Text Box 13"/>
          <p:cNvSpPr txBox="1">
            <a:spLocks noChangeArrowheads="1"/>
          </p:cNvSpPr>
          <p:nvPr/>
        </p:nvSpPr>
        <p:spPr bwMode="auto">
          <a:xfrm>
            <a:off x="517525" y="533400"/>
            <a:ext cx="563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b="0">
                <a:solidFill>
                  <a:srgbClr val="FF9900"/>
                </a:solidFill>
                <a:latin typeface="Comic Sans MS" pitchFamily="66" charset="0"/>
              </a:rPr>
              <a:t>Magnetické dipóly v látce: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481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wd">
                                    <p:tmAbs val="300"/>
                                  </p:iterate>
                                  <p:childTnLst>
                                    <p:set>
                                      <p:cBhvr>
                                        <p:cTn id="10" dur="1" fill="hold">
                                          <p:stCondLst>
                                            <p:cond delay="299"/>
                                          </p:stCondLst>
                                        </p:cTn>
                                        <p:tgtEl>
                                          <p:spTgt spid="481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iterate type="wd">
                                    <p:tmAbs val="300"/>
                                  </p:iterate>
                                  <p:childTnLst>
                                    <p:set>
                                      <p:cBhvr>
                                        <p:cTn id="19" dur="1" fill="hold">
                                          <p:stCondLst>
                                            <p:cond delay="299"/>
                                          </p:stCondLst>
                                        </p:cTn>
                                        <p:tgtEl>
                                          <p:spTgt spid="48130"/>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utoUpdateAnimBg="0"/>
      <p:bldP spid="48131" grpId="0" autoUpdateAnimBg="0"/>
      <p:bldP spid="4814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030288"/>
            <a:ext cx="4475162"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 Box 3"/>
          <p:cNvSpPr txBox="1">
            <a:spLocks noChangeArrowheads="1"/>
          </p:cNvSpPr>
          <p:nvPr/>
        </p:nvSpPr>
        <p:spPr bwMode="auto">
          <a:xfrm>
            <a:off x="287338" y="228600"/>
            <a:ext cx="4572000" cy="6413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600" b="0">
                <a:solidFill>
                  <a:srgbClr val="FFFF66"/>
                </a:solidFill>
                <a:latin typeface="Comic Sans MS" pitchFamily="66" charset="0"/>
              </a:rPr>
              <a:t>„Smyčkový model“ </a:t>
            </a:r>
            <a:endParaRPr lang="cs-CZ" sz="3600" b="0">
              <a:solidFill>
                <a:srgbClr val="FF9900"/>
              </a:solidFill>
              <a:latin typeface="Comic Sans MS" pitchFamily="66" charset="0"/>
            </a:endParaRPr>
          </a:p>
        </p:txBody>
      </p:sp>
      <p:graphicFrame>
        <p:nvGraphicFramePr>
          <p:cNvPr id="22532" name="Object 4"/>
          <p:cNvGraphicFramePr>
            <a:graphicFrameLocks noChangeAspect="1"/>
          </p:cNvGraphicFramePr>
          <p:nvPr/>
        </p:nvGraphicFramePr>
        <p:xfrm>
          <a:off x="5462588" y="615950"/>
          <a:ext cx="1727200" cy="660400"/>
        </p:xfrm>
        <a:graphic>
          <a:graphicData uri="http://schemas.openxmlformats.org/presentationml/2006/ole">
            <mc:AlternateContent xmlns:mc="http://schemas.openxmlformats.org/markup-compatibility/2006">
              <mc:Choice xmlns:v="urn:schemas-microsoft-com:vml" Requires="v">
                <p:oleObj spid="_x0000_s5154" name="Equation" r:id="rId4" imgW="495000" imgH="190440" progId="Equation.DSMT4">
                  <p:embed/>
                </p:oleObj>
              </mc:Choice>
              <mc:Fallback>
                <p:oleObj name="Equation" r:id="rId4" imgW="495000" imgH="19044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2588" y="615950"/>
                        <a:ext cx="1727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66"/>
                            </a:solidFill>
                            <a:miter lim="800000"/>
                            <a:headEnd/>
                            <a:tailEnd/>
                          </a14:hiddenLine>
                        </a:ext>
                      </a:extLst>
                    </p:spPr>
                  </p:pic>
                </p:oleObj>
              </mc:Fallback>
            </mc:AlternateContent>
          </a:graphicData>
        </a:graphic>
      </p:graphicFrame>
      <p:graphicFrame>
        <p:nvGraphicFramePr>
          <p:cNvPr id="22533" name="Object 5"/>
          <p:cNvGraphicFramePr>
            <a:graphicFrameLocks noChangeAspect="1"/>
          </p:cNvGraphicFramePr>
          <p:nvPr/>
        </p:nvGraphicFramePr>
        <p:xfrm>
          <a:off x="4805363" y="1627188"/>
          <a:ext cx="2209800" cy="1109662"/>
        </p:xfrm>
        <a:graphic>
          <a:graphicData uri="http://schemas.openxmlformats.org/presentationml/2006/ole">
            <mc:AlternateContent xmlns:mc="http://schemas.openxmlformats.org/markup-compatibility/2006">
              <mc:Choice xmlns:v="urn:schemas-microsoft-com:vml" Requires="v">
                <p:oleObj spid="_x0000_s5155" name="Equation" r:id="rId6" imgW="698400" imgH="355320" progId="Equation.DSMT4">
                  <p:embed/>
                </p:oleObj>
              </mc:Choice>
              <mc:Fallback>
                <p:oleObj name="Equation" r:id="rId6" imgW="698400" imgH="35532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5363" y="1627188"/>
                        <a:ext cx="2209800" cy="1109662"/>
                      </a:xfrm>
                      <a:prstGeom prst="rect">
                        <a:avLst/>
                      </a:prstGeom>
                      <a:solidFill>
                        <a:srgbClr val="66FF33"/>
                      </a:solidFill>
                      <a:ln>
                        <a:noFill/>
                      </a:ln>
                      <a:extLst>
                        <a:ext uri="{91240B29-F687-4F45-9708-019B960494DF}">
                          <a14:hiddenLine xmlns:a14="http://schemas.microsoft.com/office/drawing/2010/main" w="9525">
                            <a:solidFill>
                              <a:srgbClr val="FFFF66"/>
                            </a:solidFill>
                            <a:miter lim="800000"/>
                            <a:headEnd/>
                            <a:tailEnd/>
                          </a14:hiddenLine>
                        </a:ext>
                      </a:extLst>
                    </p:spPr>
                  </p:pic>
                </p:oleObj>
              </mc:Fallback>
            </mc:AlternateContent>
          </a:graphicData>
        </a:graphic>
      </p:graphicFrame>
      <p:graphicFrame>
        <p:nvGraphicFramePr>
          <p:cNvPr id="22534" name="Object 6"/>
          <p:cNvGraphicFramePr>
            <a:graphicFrameLocks noChangeAspect="1"/>
          </p:cNvGraphicFramePr>
          <p:nvPr/>
        </p:nvGraphicFramePr>
        <p:xfrm>
          <a:off x="7243763" y="1822450"/>
          <a:ext cx="1360487" cy="552450"/>
        </p:xfrm>
        <a:graphic>
          <a:graphicData uri="http://schemas.openxmlformats.org/presentationml/2006/ole">
            <mc:AlternateContent xmlns:mc="http://schemas.openxmlformats.org/markup-compatibility/2006">
              <mc:Choice xmlns:v="urn:schemas-microsoft-com:vml" Requires="v">
                <p:oleObj spid="_x0000_s5156" name="Equation" r:id="rId8" imgW="431640" imgH="177480" progId="Equation.DSMT4">
                  <p:embed/>
                </p:oleObj>
              </mc:Choice>
              <mc:Fallback>
                <p:oleObj name="Equation" r:id="rId8" imgW="431640" imgH="177480" progId="Equation.DSMT4">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43763" y="1822450"/>
                        <a:ext cx="1360487" cy="552450"/>
                      </a:xfrm>
                      <a:prstGeom prst="rect">
                        <a:avLst/>
                      </a:prstGeom>
                      <a:solidFill>
                        <a:srgbClr val="66FF33"/>
                      </a:solidFill>
                      <a:ln>
                        <a:noFill/>
                      </a:ln>
                      <a:extLst>
                        <a:ext uri="{91240B29-F687-4F45-9708-019B960494DF}">
                          <a14:hiddenLine xmlns:a14="http://schemas.microsoft.com/office/drawing/2010/main" w="9525">
                            <a:solidFill>
                              <a:srgbClr val="FFFF66"/>
                            </a:solidFill>
                            <a:miter lim="800000"/>
                            <a:headEnd/>
                            <a:tailEnd/>
                          </a14:hiddenLine>
                        </a:ext>
                      </a:extLst>
                    </p:spPr>
                  </p:pic>
                </p:oleObj>
              </mc:Fallback>
            </mc:AlternateContent>
          </a:graphicData>
        </a:graphic>
      </p:graphicFrame>
      <p:sp>
        <p:nvSpPr>
          <p:cNvPr id="22535" name="Line 7"/>
          <p:cNvSpPr>
            <a:spLocks noChangeShapeType="1"/>
          </p:cNvSpPr>
          <p:nvPr/>
        </p:nvSpPr>
        <p:spPr bwMode="auto">
          <a:xfrm flipV="1">
            <a:off x="5795963" y="1109663"/>
            <a:ext cx="873125" cy="590550"/>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2536" name="Line 8"/>
          <p:cNvSpPr>
            <a:spLocks noChangeShapeType="1"/>
          </p:cNvSpPr>
          <p:nvPr/>
        </p:nvSpPr>
        <p:spPr bwMode="auto">
          <a:xfrm flipH="1" flipV="1">
            <a:off x="7019925" y="1125538"/>
            <a:ext cx="985838" cy="696912"/>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aphicFrame>
        <p:nvGraphicFramePr>
          <p:cNvPr id="22537" name="Object 9"/>
          <p:cNvGraphicFramePr>
            <a:graphicFrameLocks noChangeAspect="1"/>
          </p:cNvGraphicFramePr>
          <p:nvPr/>
        </p:nvGraphicFramePr>
        <p:xfrm>
          <a:off x="7262813" y="333375"/>
          <a:ext cx="1195387" cy="1138238"/>
        </p:xfrm>
        <a:graphic>
          <a:graphicData uri="http://schemas.openxmlformats.org/presentationml/2006/ole">
            <mc:AlternateContent xmlns:mc="http://schemas.openxmlformats.org/markup-compatibility/2006">
              <mc:Choice xmlns:v="urn:schemas-microsoft-com:vml" Requires="v">
                <p:oleObj spid="_x0000_s5157" name="Equation" r:id="rId10" imgW="355320" imgH="342720" progId="Equation.DSMT4">
                  <p:embed/>
                </p:oleObj>
              </mc:Choice>
              <mc:Fallback>
                <p:oleObj name="Equation" r:id="rId10" imgW="355320" imgH="342720" progId="Equation.DSMT4">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62813" y="333375"/>
                        <a:ext cx="119538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66"/>
                            </a:solidFill>
                            <a:miter lim="800000"/>
                            <a:headEnd/>
                            <a:tailEnd/>
                          </a14:hiddenLine>
                        </a:ext>
                      </a:extLst>
                    </p:spPr>
                  </p:pic>
                </p:oleObj>
              </mc:Fallback>
            </mc:AlternateContent>
          </a:graphicData>
        </a:graphic>
      </p:graphicFrame>
      <p:graphicFrame>
        <p:nvGraphicFramePr>
          <p:cNvPr id="22538" name="Object 10"/>
          <p:cNvGraphicFramePr>
            <a:graphicFrameLocks noChangeAspect="1"/>
          </p:cNvGraphicFramePr>
          <p:nvPr/>
        </p:nvGraphicFramePr>
        <p:xfrm>
          <a:off x="5195888" y="2974975"/>
          <a:ext cx="1825625" cy="592138"/>
        </p:xfrm>
        <a:graphic>
          <a:graphicData uri="http://schemas.openxmlformats.org/presentationml/2006/ole">
            <mc:AlternateContent xmlns:mc="http://schemas.openxmlformats.org/markup-compatibility/2006">
              <mc:Choice xmlns:v="urn:schemas-microsoft-com:vml" Requires="v">
                <p:oleObj spid="_x0000_s5158" name="Equation" r:id="rId12" imgW="583920" imgH="190440" progId="Equation.DSMT4">
                  <p:embed/>
                </p:oleObj>
              </mc:Choice>
              <mc:Fallback>
                <p:oleObj name="Equation" r:id="rId12" imgW="583920" imgH="190440" progId="Equation.DSMT4">
                  <p:embed/>
                  <p:pic>
                    <p:nvPicPr>
                      <p:cNvPr id="0"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95888" y="2974975"/>
                        <a:ext cx="182562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66"/>
                            </a:solidFill>
                            <a:miter lim="800000"/>
                            <a:headEnd/>
                            <a:tailEnd/>
                          </a14:hiddenLine>
                        </a:ext>
                      </a:extLst>
                    </p:spPr>
                  </p:pic>
                </p:oleObj>
              </mc:Fallback>
            </mc:AlternateContent>
          </a:graphicData>
        </a:graphic>
      </p:graphicFrame>
      <p:graphicFrame>
        <p:nvGraphicFramePr>
          <p:cNvPr id="22539" name="Object 11"/>
          <p:cNvGraphicFramePr>
            <a:graphicFrameLocks noChangeAspect="1"/>
          </p:cNvGraphicFramePr>
          <p:nvPr/>
        </p:nvGraphicFramePr>
        <p:xfrm>
          <a:off x="5181600" y="4724400"/>
          <a:ext cx="3221038" cy="1535113"/>
        </p:xfrm>
        <a:graphic>
          <a:graphicData uri="http://schemas.openxmlformats.org/presentationml/2006/ole">
            <mc:AlternateContent xmlns:mc="http://schemas.openxmlformats.org/markup-compatibility/2006">
              <mc:Choice xmlns:v="urn:schemas-microsoft-com:vml" Requires="v">
                <p:oleObj spid="_x0000_s5159" name="Equation" r:id="rId14" imgW="736560" imgH="355320" progId="Equation.DSMT4">
                  <p:embed/>
                </p:oleObj>
              </mc:Choice>
              <mc:Fallback>
                <p:oleObj name="Equation" r:id="rId14" imgW="736560" imgH="355320" progId="Equation.DSMT4">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81600" y="4724400"/>
                        <a:ext cx="3221038" cy="1535113"/>
                      </a:xfrm>
                      <a:prstGeom prst="rect">
                        <a:avLst/>
                      </a:prstGeom>
                      <a:noFill/>
                      <a:ln w="28575">
                        <a:solidFill>
                          <a:srgbClr val="FFFF66"/>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540" name="Object 12"/>
          <p:cNvGraphicFramePr>
            <a:graphicFrameLocks noChangeAspect="1"/>
          </p:cNvGraphicFramePr>
          <p:nvPr/>
        </p:nvGraphicFramePr>
        <p:xfrm>
          <a:off x="5181600" y="3406775"/>
          <a:ext cx="3206750" cy="1174750"/>
        </p:xfrm>
        <a:graphic>
          <a:graphicData uri="http://schemas.openxmlformats.org/presentationml/2006/ole">
            <mc:AlternateContent xmlns:mc="http://schemas.openxmlformats.org/markup-compatibility/2006">
              <mc:Choice xmlns:v="urn:schemas-microsoft-com:vml" Requires="v">
                <p:oleObj spid="_x0000_s5160" name="Equation" r:id="rId16" imgW="965160" imgH="355320" progId="Equation.DSMT4">
                  <p:embed/>
                </p:oleObj>
              </mc:Choice>
              <mc:Fallback>
                <p:oleObj name="Equation" r:id="rId16" imgW="965160" imgH="355320" progId="Equation.DSMT4">
                  <p:embed/>
                  <p:pic>
                    <p:nvPicPr>
                      <p:cNvPr id="0"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81600" y="3406775"/>
                        <a:ext cx="320675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66"/>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253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22533"/>
                                        </p:tgtEl>
                                        <p:attrNameLst>
                                          <p:attrName>style.visibility</p:attrName>
                                        </p:attrNameLst>
                                      </p:cBhvr>
                                      <p:to>
                                        <p:strVal val="visible"/>
                                      </p:to>
                                    </p:set>
                                    <p:animEffect transition="in" filter="dissolve">
                                      <p:cBhvr>
                                        <p:cTn id="16" dur="500"/>
                                        <p:tgtEl>
                                          <p:spTgt spid="22533"/>
                                        </p:tgtEl>
                                      </p:cBhvr>
                                    </p:animEffect>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2535"/>
                                        </p:tgtEl>
                                        <p:attrNameLst>
                                          <p:attrName>style.visibility</p:attrName>
                                        </p:attrNameLst>
                                      </p:cBhvr>
                                      <p:to>
                                        <p:strVal val="visible"/>
                                      </p:to>
                                    </p:set>
                                    <p:animEffect transition="in" filter="wipe(down)">
                                      <p:cBhvr>
                                        <p:cTn id="20" dur="500"/>
                                        <p:tgtEl>
                                          <p:spTgt spid="2253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2534"/>
                                        </p:tgtEl>
                                        <p:attrNameLst>
                                          <p:attrName>style.visibility</p:attrName>
                                        </p:attrNameLst>
                                      </p:cBhvr>
                                      <p:to>
                                        <p:strVal val="visible"/>
                                      </p:to>
                                    </p:set>
                                    <p:animEffect transition="in" filter="dissolve">
                                      <p:cBhvr>
                                        <p:cTn id="25" dur="500"/>
                                        <p:tgtEl>
                                          <p:spTgt spid="22534"/>
                                        </p:tgtEl>
                                      </p:cBhvr>
                                    </p:animEffect>
                                  </p:childTnLst>
                                </p:cTn>
                              </p:par>
                            </p:childTnLst>
                          </p:cTn>
                        </p:par>
                        <p:par>
                          <p:cTn id="26" fill="hold" nodeType="afterGroup">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22536"/>
                                        </p:tgtEl>
                                        <p:attrNameLst>
                                          <p:attrName>style.visibility</p:attrName>
                                        </p:attrNameLst>
                                      </p:cBhvr>
                                      <p:to>
                                        <p:strVal val="visible"/>
                                      </p:to>
                                    </p:set>
                                    <p:animEffect transition="in" filter="wipe(down)">
                                      <p:cBhvr>
                                        <p:cTn id="29" dur="500"/>
                                        <p:tgtEl>
                                          <p:spTgt spid="2253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2" presetClass="entr" presetSubtype="8" fill="hold" nodeType="clickEffect">
                                  <p:stCondLst>
                                    <p:cond delay="0"/>
                                  </p:stCondLst>
                                  <p:childTnLst>
                                    <p:set>
                                      <p:cBhvr>
                                        <p:cTn id="33" dur="1" fill="hold">
                                          <p:stCondLst>
                                            <p:cond delay="0"/>
                                          </p:stCondLst>
                                        </p:cTn>
                                        <p:tgtEl>
                                          <p:spTgt spid="22537"/>
                                        </p:tgtEl>
                                        <p:attrNameLst>
                                          <p:attrName>style.visibility</p:attrName>
                                        </p:attrNameLst>
                                      </p:cBhvr>
                                      <p:to>
                                        <p:strVal val="visible"/>
                                      </p:to>
                                    </p:set>
                                    <p:animEffect transition="in" filter="slide(fromLeft)">
                                      <p:cBhvr>
                                        <p:cTn id="34" dur="500"/>
                                        <p:tgtEl>
                                          <p:spTgt spid="2253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22538"/>
                                        </p:tgtEl>
                                        <p:attrNameLst>
                                          <p:attrName>style.visibility</p:attrName>
                                        </p:attrNameLst>
                                      </p:cBhvr>
                                      <p:to>
                                        <p:strVal val="visible"/>
                                      </p:to>
                                    </p:set>
                                    <p:animEffect transition="in" filter="dissolve">
                                      <p:cBhvr>
                                        <p:cTn id="39" dur="500"/>
                                        <p:tgtEl>
                                          <p:spTgt spid="2253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22540"/>
                                        </p:tgtEl>
                                        <p:attrNameLst>
                                          <p:attrName>style.visibility</p:attrName>
                                        </p:attrNameLst>
                                      </p:cBhvr>
                                      <p:to>
                                        <p:strVal val="visible"/>
                                      </p:to>
                                    </p:set>
                                    <p:animEffect transition="in" filter="dissolve">
                                      <p:cBhvr>
                                        <p:cTn id="44" dur="500"/>
                                        <p:tgtEl>
                                          <p:spTgt spid="225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22539"/>
                                        </p:tgtEl>
                                        <p:attrNameLst>
                                          <p:attrName>style.visibility</p:attrName>
                                        </p:attrNameLst>
                                      </p:cBhvr>
                                      <p:to>
                                        <p:strVal val="visible"/>
                                      </p:to>
                                    </p:set>
                                    <p:animEffect transition="in" filter="dissolve">
                                      <p:cBhvr>
                                        <p:cTn id="49" dur="500"/>
                                        <p:tgtEl>
                                          <p:spTgt spid="2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animBg="1"/>
      <p:bldP spid="225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4864100"/>
            <a:ext cx="323691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5088" y="1484313"/>
            <a:ext cx="4953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6804025" y="773113"/>
            <a:ext cx="1066800" cy="1143000"/>
            <a:chOff x="2784" y="3120"/>
            <a:chExt cx="768" cy="768"/>
          </a:xfrm>
        </p:grpSpPr>
        <p:sp>
          <p:nvSpPr>
            <p:cNvPr id="6164" name="AutoShape 6"/>
            <p:cNvSpPr>
              <a:spLocks noChangeArrowheads="1"/>
            </p:cNvSpPr>
            <p:nvPr/>
          </p:nvSpPr>
          <p:spPr bwMode="auto">
            <a:xfrm>
              <a:off x="2784" y="3216"/>
              <a:ext cx="432" cy="672"/>
            </a:xfrm>
            <a:prstGeom prst="curvedRightArrow">
              <a:avLst>
                <a:gd name="adj1" fmla="val 31111"/>
                <a:gd name="adj2" fmla="val 62222"/>
                <a:gd name="adj3" fmla="val 33333"/>
              </a:avLst>
            </a:prstGeom>
            <a:solidFill>
              <a:srgbClr val="CC3300"/>
            </a:solidFill>
            <a:ln w="9525">
              <a:solidFill>
                <a:schemeClr val="tx1"/>
              </a:solidFill>
              <a:miter lim="800000"/>
              <a:headEnd/>
              <a:tailEnd/>
            </a:ln>
          </p:spPr>
          <p:txBody>
            <a:bodyPr wrap="none" anchor="ctr"/>
            <a:lstStyle/>
            <a:p>
              <a:endParaRPr lang="cs-CZ"/>
            </a:p>
          </p:txBody>
        </p:sp>
        <p:sp>
          <p:nvSpPr>
            <p:cNvPr id="6165" name="Oval 7"/>
            <p:cNvSpPr>
              <a:spLocks noChangeArrowheads="1"/>
            </p:cNvSpPr>
            <p:nvPr/>
          </p:nvSpPr>
          <p:spPr bwMode="auto">
            <a:xfrm>
              <a:off x="3198" y="3120"/>
              <a:ext cx="354" cy="33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p>
          </p:txBody>
        </p:sp>
      </p:grpSp>
      <p:graphicFrame>
        <p:nvGraphicFramePr>
          <p:cNvPr id="45064" name="Object 8"/>
          <p:cNvGraphicFramePr>
            <a:graphicFrameLocks noChangeAspect="1"/>
          </p:cNvGraphicFramePr>
          <p:nvPr/>
        </p:nvGraphicFramePr>
        <p:xfrm>
          <a:off x="323850" y="3768725"/>
          <a:ext cx="2601913" cy="1239838"/>
        </p:xfrm>
        <a:graphic>
          <a:graphicData uri="http://schemas.openxmlformats.org/presentationml/2006/ole">
            <mc:AlternateContent xmlns:mc="http://schemas.openxmlformats.org/markup-compatibility/2006">
              <mc:Choice xmlns:v="urn:schemas-microsoft-com:vml" Requires="v">
                <p:oleObj spid="_x0000_s6175" name="Equation" r:id="rId5" imgW="736560" imgH="355320" progId="Equation.DSMT4">
                  <p:embed/>
                </p:oleObj>
              </mc:Choice>
              <mc:Fallback>
                <p:oleObj name="Equation" r:id="rId5" imgW="736560" imgH="35532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768725"/>
                        <a:ext cx="2601913"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CC9900"/>
                            </a:solidFill>
                            <a:miter lim="800000"/>
                            <a:headEnd/>
                            <a:tailEnd/>
                          </a14:hiddenLine>
                        </a:ext>
                      </a:extLst>
                    </p:spPr>
                  </p:pic>
                </p:oleObj>
              </mc:Fallback>
            </mc:AlternateContent>
          </a:graphicData>
        </a:graphic>
      </p:graphicFrame>
      <p:sp>
        <p:nvSpPr>
          <p:cNvPr id="45065" name="Text Box 9"/>
          <p:cNvSpPr txBox="1">
            <a:spLocks noChangeArrowheads="1"/>
          </p:cNvSpPr>
          <p:nvPr/>
        </p:nvSpPr>
        <p:spPr bwMode="auto">
          <a:xfrm>
            <a:off x="395288" y="2405063"/>
            <a:ext cx="1768475" cy="485775"/>
          </a:xfrm>
          <a:prstGeom prst="rect">
            <a:avLst/>
          </a:prstGeom>
          <a:solidFill>
            <a:srgbClr val="FF0000"/>
          </a:solidFill>
          <a:ln w="28575">
            <a:solidFill>
              <a:srgbClr val="FF0000"/>
            </a:solidFill>
            <a:miter lim="800000"/>
            <a:headEnd/>
            <a:tailEnd/>
          </a:ln>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b="0">
                <a:solidFill>
                  <a:schemeClr val="bg1"/>
                </a:solidFill>
                <a:latin typeface="Comic Sans MS" pitchFamily="66" charset="0"/>
              </a:rPr>
              <a:t>kvantováno</a:t>
            </a:r>
          </a:p>
        </p:txBody>
      </p:sp>
      <p:sp>
        <p:nvSpPr>
          <p:cNvPr id="45066" name="Line 10"/>
          <p:cNvSpPr>
            <a:spLocks noChangeShapeType="1"/>
          </p:cNvSpPr>
          <p:nvPr/>
        </p:nvSpPr>
        <p:spPr bwMode="auto">
          <a:xfrm flipH="1" flipV="1">
            <a:off x="539750" y="2060575"/>
            <a:ext cx="71438" cy="36036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4506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4144963"/>
            <a:ext cx="3600450" cy="67786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5068"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5945188"/>
            <a:ext cx="51816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9" name="Text Box 13"/>
          <p:cNvSpPr txBox="1">
            <a:spLocks noChangeArrowheads="1"/>
          </p:cNvSpPr>
          <p:nvPr/>
        </p:nvSpPr>
        <p:spPr bwMode="auto">
          <a:xfrm>
            <a:off x="5765800" y="5475288"/>
            <a:ext cx="2198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000" b="0">
                <a:solidFill>
                  <a:srgbClr val="FFFF66"/>
                </a:solidFill>
                <a:latin typeface="Comic Sans MS" pitchFamily="66" charset="0"/>
              </a:rPr>
              <a:t>Bohrův magneton</a:t>
            </a:r>
            <a:endParaRPr lang="cs-CZ" sz="1800" b="0">
              <a:solidFill>
                <a:srgbClr val="FFFF66"/>
              </a:solidFill>
            </a:endParaRPr>
          </a:p>
        </p:txBody>
      </p:sp>
      <p:sp>
        <p:nvSpPr>
          <p:cNvPr id="45070" name="Text Box 14"/>
          <p:cNvSpPr txBox="1">
            <a:spLocks noChangeArrowheads="1"/>
          </p:cNvSpPr>
          <p:nvPr/>
        </p:nvSpPr>
        <p:spPr bwMode="auto">
          <a:xfrm>
            <a:off x="323850" y="3495675"/>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800" b="0">
                <a:solidFill>
                  <a:srgbClr val="FF9900"/>
                </a:solidFill>
                <a:latin typeface="Comic Sans MS" pitchFamily="66" charset="0"/>
              </a:rPr>
              <a:t>orbitální dipólový magnetický moment               </a:t>
            </a:r>
          </a:p>
        </p:txBody>
      </p:sp>
      <p:sp>
        <p:nvSpPr>
          <p:cNvPr id="45072" name="Text Box 16"/>
          <p:cNvSpPr txBox="1">
            <a:spLocks noChangeArrowheads="1"/>
          </p:cNvSpPr>
          <p:nvPr/>
        </p:nvSpPr>
        <p:spPr bwMode="auto">
          <a:xfrm>
            <a:off x="250825" y="90805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800" b="0">
                <a:solidFill>
                  <a:srgbClr val="FFFF66"/>
                </a:solidFill>
                <a:latin typeface="Comic Sans MS" pitchFamily="66" charset="0"/>
              </a:rPr>
              <a:t>orbitální moment hybnosti elektronu </a:t>
            </a:r>
            <a:r>
              <a:rPr lang="cs-CZ" sz="2800" b="0">
                <a:solidFill>
                  <a:srgbClr val="CC3300"/>
                </a:solidFill>
                <a:latin typeface="Comic Sans MS" pitchFamily="66" charset="0"/>
              </a:rPr>
              <a:t>                      </a:t>
            </a:r>
            <a:endParaRPr lang="cs-CZ" sz="2800" b="0">
              <a:solidFill>
                <a:srgbClr val="FF9900"/>
              </a:solidFill>
              <a:latin typeface="Comic Sans MS" pitchFamily="66" charset="0"/>
            </a:endParaRPr>
          </a:p>
        </p:txBody>
      </p:sp>
      <p:sp>
        <p:nvSpPr>
          <p:cNvPr id="6159" name="Text Box 17"/>
          <p:cNvSpPr txBox="1">
            <a:spLocks noChangeArrowheads="1"/>
          </p:cNvSpPr>
          <p:nvPr/>
        </p:nvSpPr>
        <p:spPr bwMode="auto">
          <a:xfrm>
            <a:off x="287338" y="123825"/>
            <a:ext cx="4572000" cy="6413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600" b="0">
                <a:solidFill>
                  <a:srgbClr val="FFFF66"/>
                </a:solidFill>
                <a:latin typeface="Comic Sans MS" pitchFamily="66" charset="0"/>
              </a:rPr>
              <a:t>Skutečnost  1</a:t>
            </a:r>
            <a:endParaRPr lang="cs-CZ" sz="3600" b="0">
              <a:solidFill>
                <a:srgbClr val="FF9900"/>
              </a:solidFill>
              <a:latin typeface="Comic Sans MS" pitchFamily="66" charset="0"/>
            </a:endParaRPr>
          </a:p>
        </p:txBody>
      </p:sp>
      <p:graphicFrame>
        <p:nvGraphicFramePr>
          <p:cNvPr id="45074" name="Object 18"/>
          <p:cNvGraphicFramePr>
            <a:graphicFrameLocks noChangeAspect="1"/>
          </p:cNvGraphicFramePr>
          <p:nvPr/>
        </p:nvGraphicFramePr>
        <p:xfrm>
          <a:off x="323850" y="1412875"/>
          <a:ext cx="447675" cy="620713"/>
        </p:xfrm>
        <a:graphic>
          <a:graphicData uri="http://schemas.openxmlformats.org/presentationml/2006/ole">
            <mc:AlternateContent xmlns:mc="http://schemas.openxmlformats.org/markup-compatibility/2006">
              <mc:Choice xmlns:v="urn:schemas-microsoft-com:vml" Requires="v">
                <p:oleObj spid="_x0000_s6176" name="Equation" r:id="rId9" imgW="126720" imgH="177480" progId="Equation.DSMT4">
                  <p:embed/>
                </p:oleObj>
              </mc:Choice>
              <mc:Fallback>
                <p:oleObj name="Equation" r:id="rId9" imgW="126720" imgH="177480" progId="Equation.DSMT4">
                  <p:embed/>
                  <p:pic>
                    <p:nvPicPr>
                      <p:cNvPr id="0" name="Object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850" y="1412875"/>
                        <a:ext cx="447675"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CC9900"/>
                            </a:solidFill>
                            <a:miter lim="800000"/>
                            <a:headEnd/>
                            <a:tailEnd/>
                          </a14:hiddenLine>
                        </a:ext>
                      </a:extLst>
                    </p:spPr>
                  </p:pic>
                </p:oleObj>
              </mc:Fallback>
            </mc:AlternateContent>
          </a:graphicData>
        </a:graphic>
      </p:graphicFrame>
      <p:graphicFrame>
        <p:nvGraphicFramePr>
          <p:cNvPr id="45075" name="Object 19"/>
          <p:cNvGraphicFramePr>
            <a:graphicFrameLocks noChangeAspect="1"/>
          </p:cNvGraphicFramePr>
          <p:nvPr/>
        </p:nvGraphicFramePr>
        <p:xfrm>
          <a:off x="4211638" y="2565400"/>
          <a:ext cx="3386137" cy="488950"/>
        </p:xfrm>
        <a:graphic>
          <a:graphicData uri="http://schemas.openxmlformats.org/presentationml/2006/ole">
            <mc:AlternateContent xmlns:mc="http://schemas.openxmlformats.org/markup-compatibility/2006">
              <mc:Choice xmlns:v="urn:schemas-microsoft-com:vml" Requires="v">
                <p:oleObj spid="_x0000_s6177" name="Equation" r:id="rId11" imgW="1650960" imgH="241200" progId="Equation.DSMT4">
                  <p:embed/>
                </p:oleObj>
              </mc:Choice>
              <mc:Fallback>
                <p:oleObj name="Equation" r:id="rId11" imgW="1650960" imgH="241200" progId="Equation.DSMT4">
                  <p:embed/>
                  <p:pic>
                    <p:nvPicPr>
                      <p:cNvPr id="0" name="Object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11638" y="2565400"/>
                        <a:ext cx="338613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CC9900"/>
                            </a:solidFill>
                            <a:miter lim="800000"/>
                            <a:headEnd/>
                            <a:tailEnd/>
                          </a14:hiddenLine>
                        </a:ext>
                      </a:extLst>
                    </p:spPr>
                  </p:pic>
                </p:oleObj>
              </mc:Fallback>
            </mc:AlternateContent>
          </a:graphicData>
        </a:graphic>
      </p:graphicFrame>
      <p:pic>
        <p:nvPicPr>
          <p:cNvPr id="45077" name="Picture 21" descr="A commemoration plaque for Max Planck on his discovery of Planck's constant, in front of Humboldt University, Berlin. English translation: &quot;Max Planck, discoverer of the elementary quantum of action h, taught in this house from 1889 to 1928.&quot;">
            <a:hlinkClick r:id="rId13" tooltip="A commemoration plaque for Max Planck on his discovery of Planck's constant, in front of Humboldt University, Berlin. English translation: &quot;Max Planck, discoverer of the elementary quantum of action h, taught in this house from 1889 to 1928.&quo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67625" y="1484313"/>
            <a:ext cx="129063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8" name="Text Box 22"/>
          <p:cNvSpPr txBox="1">
            <a:spLocks noChangeArrowheads="1"/>
          </p:cNvSpPr>
          <p:nvPr/>
        </p:nvSpPr>
        <p:spPr bwMode="auto">
          <a:xfrm>
            <a:off x="395288" y="5103813"/>
            <a:ext cx="1768475" cy="485775"/>
          </a:xfrm>
          <a:prstGeom prst="rect">
            <a:avLst/>
          </a:prstGeom>
          <a:solidFill>
            <a:srgbClr val="FF0000"/>
          </a:solidFill>
          <a:ln w="28575">
            <a:solidFill>
              <a:srgbClr val="FF0000"/>
            </a:solidFill>
            <a:miter lim="800000"/>
            <a:headEnd/>
            <a:tailEnd/>
          </a:ln>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b="0">
                <a:solidFill>
                  <a:schemeClr val="bg1"/>
                </a:solidFill>
                <a:latin typeface="Comic Sans MS" pitchFamily="66" charset="0"/>
              </a:rPr>
              <a:t>kvantováno</a:t>
            </a:r>
          </a:p>
        </p:txBody>
      </p:sp>
      <p:sp>
        <p:nvSpPr>
          <p:cNvPr id="45079" name="Line 23"/>
          <p:cNvSpPr>
            <a:spLocks noChangeShapeType="1"/>
          </p:cNvSpPr>
          <p:nvPr/>
        </p:nvSpPr>
        <p:spPr bwMode="auto">
          <a:xfrm flipH="1" flipV="1">
            <a:off x="539750" y="4759325"/>
            <a:ext cx="71438" cy="36036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163" name="Rectangle 2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GB"/>
              <a:t>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4507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5065"/>
                                        </p:tgtEl>
                                        <p:attrNameLst>
                                          <p:attrName>style.visibility</p:attrName>
                                        </p:attrNameLst>
                                      </p:cBhvr>
                                      <p:to>
                                        <p:strVal val="visible"/>
                                      </p:to>
                                    </p:se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45066"/>
                                        </p:tgtEl>
                                        <p:attrNameLst>
                                          <p:attrName>style.visibility</p:attrName>
                                        </p:attrNameLst>
                                      </p:cBhvr>
                                      <p:to>
                                        <p:strVal val="visible"/>
                                      </p:to>
                                    </p:set>
                                    <p:animEffect transition="in" filter="wipe(down)">
                                      <p:cBhvr>
                                        <p:cTn id="23" dur="500"/>
                                        <p:tgtEl>
                                          <p:spTgt spid="4506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45059"/>
                                        </p:tgtEl>
                                        <p:attrNameLst>
                                          <p:attrName>style.visibility</p:attrName>
                                        </p:attrNameLst>
                                      </p:cBhvr>
                                      <p:to>
                                        <p:strVal val="visible"/>
                                      </p:to>
                                    </p:set>
                                    <p:animEffect transition="in" filter="dissolve">
                                      <p:cBhvr>
                                        <p:cTn id="28" dur="500"/>
                                        <p:tgtEl>
                                          <p:spTgt spid="4505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4507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499"/>
                                          </p:stCondLst>
                                        </p:cTn>
                                        <p:tgtEl>
                                          <p:spTgt spid="4507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45070"/>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499"/>
                                          </p:stCondLst>
                                        </p:cTn>
                                        <p:tgtEl>
                                          <p:spTgt spid="45064"/>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45078"/>
                                        </p:tgtEl>
                                        <p:attrNameLst>
                                          <p:attrName>style.visibility</p:attrName>
                                        </p:attrNameLst>
                                      </p:cBhvr>
                                      <p:to>
                                        <p:strVal val="visible"/>
                                      </p:to>
                                    </p:set>
                                  </p:childTnLst>
                                </p:cTn>
                              </p:par>
                            </p:childTnLst>
                          </p:cTn>
                        </p:par>
                        <p:par>
                          <p:cTn id="49" fill="hold" nodeType="afterGroup">
                            <p:stCondLst>
                              <p:cond delay="500"/>
                            </p:stCondLst>
                            <p:childTnLst>
                              <p:par>
                                <p:cTn id="50" presetID="22" presetClass="entr" presetSubtype="4" fill="hold" grpId="0" nodeType="afterEffect">
                                  <p:stCondLst>
                                    <p:cond delay="0"/>
                                  </p:stCondLst>
                                  <p:childTnLst>
                                    <p:set>
                                      <p:cBhvr>
                                        <p:cTn id="51" dur="1" fill="hold">
                                          <p:stCondLst>
                                            <p:cond delay="0"/>
                                          </p:stCondLst>
                                        </p:cTn>
                                        <p:tgtEl>
                                          <p:spTgt spid="45079"/>
                                        </p:tgtEl>
                                        <p:attrNameLst>
                                          <p:attrName>style.visibility</p:attrName>
                                        </p:attrNameLst>
                                      </p:cBhvr>
                                      <p:to>
                                        <p:strVal val="visible"/>
                                      </p:to>
                                    </p:set>
                                    <p:animEffect transition="in" filter="wipe(down)">
                                      <p:cBhvr>
                                        <p:cTn id="52" dur="500"/>
                                        <p:tgtEl>
                                          <p:spTgt spid="4507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499"/>
                                          </p:stCondLst>
                                        </p:cTn>
                                        <p:tgtEl>
                                          <p:spTgt spid="45067"/>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8" presetClass="entr" presetSubtype="6" fill="hold" nodeType="clickEffect">
                                  <p:stCondLst>
                                    <p:cond delay="0"/>
                                  </p:stCondLst>
                                  <p:childTnLst>
                                    <p:set>
                                      <p:cBhvr>
                                        <p:cTn id="60" dur="1" fill="hold">
                                          <p:stCondLst>
                                            <p:cond delay="0"/>
                                          </p:stCondLst>
                                        </p:cTn>
                                        <p:tgtEl>
                                          <p:spTgt spid="45058"/>
                                        </p:tgtEl>
                                        <p:attrNameLst>
                                          <p:attrName>style.visibility</p:attrName>
                                        </p:attrNameLst>
                                      </p:cBhvr>
                                      <p:to>
                                        <p:strVal val="visible"/>
                                      </p:to>
                                    </p:set>
                                    <p:animEffect transition="in" filter="strips(downRight)">
                                      <p:cBhvr>
                                        <p:cTn id="61" dur="500"/>
                                        <p:tgtEl>
                                          <p:spTgt spid="4505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grpId="0" nodeType="clickEffect">
                                  <p:stCondLst>
                                    <p:cond delay="0"/>
                                  </p:stCondLst>
                                  <p:iterate type="lt">
                                    <p:tmAbs val="75"/>
                                  </p:iterate>
                                  <p:childTnLst>
                                    <p:set>
                                      <p:cBhvr>
                                        <p:cTn id="65" dur="1" fill="hold">
                                          <p:stCondLst>
                                            <p:cond delay="74"/>
                                          </p:stCondLst>
                                        </p:cTn>
                                        <p:tgtEl>
                                          <p:spTgt spid="45069"/>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nodeType="clickEffect">
                                  <p:stCondLst>
                                    <p:cond delay="0"/>
                                  </p:stCondLst>
                                  <p:childTnLst>
                                    <p:set>
                                      <p:cBhvr>
                                        <p:cTn id="69" dur="1" fill="hold">
                                          <p:stCondLst>
                                            <p:cond delay="0"/>
                                          </p:stCondLst>
                                        </p:cTn>
                                        <p:tgtEl>
                                          <p:spTgt spid="45068"/>
                                        </p:tgtEl>
                                        <p:attrNameLst>
                                          <p:attrName>style.visibility</p:attrName>
                                        </p:attrNameLst>
                                      </p:cBhvr>
                                      <p:to>
                                        <p:strVal val="visible"/>
                                      </p:to>
                                    </p:set>
                                    <p:animEffect transition="in" filter="dissolve">
                                      <p:cBhvr>
                                        <p:cTn id="70" dur="500"/>
                                        <p:tgtEl>
                                          <p:spTgt spid="45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P spid="45066" grpId="0" animBg="1"/>
      <p:bldP spid="45069" grpId="0" autoUpdateAnimBg="0"/>
      <p:bldP spid="45070" grpId="0" autoUpdateAnimBg="0"/>
      <p:bldP spid="45072" grpId="0" autoUpdateAnimBg="0"/>
      <p:bldP spid="45078" grpId="0" animBg="1" autoUpdateAnimBg="0"/>
      <p:bldP spid="4507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613" y="2335213"/>
            <a:ext cx="42100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p:cNvSpPr txBox="1">
            <a:spLocks noChangeArrowheads="1"/>
          </p:cNvSpPr>
          <p:nvPr/>
        </p:nvSpPr>
        <p:spPr bwMode="auto">
          <a:xfrm>
            <a:off x="585788" y="977900"/>
            <a:ext cx="3429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800" b="0">
                <a:solidFill>
                  <a:srgbClr val="FFFF66"/>
                </a:solidFill>
                <a:latin typeface="Comic Sans MS" pitchFamily="66" charset="0"/>
              </a:rPr>
              <a:t>spin elektronu </a:t>
            </a:r>
            <a:r>
              <a:rPr lang="cs-CZ" sz="2800" b="0">
                <a:solidFill>
                  <a:srgbClr val="CC3300"/>
                </a:solidFill>
                <a:latin typeface="Comic Sans MS" pitchFamily="66" charset="0"/>
              </a:rPr>
              <a:t>                      </a:t>
            </a:r>
            <a:endParaRPr lang="cs-CZ" sz="2800" b="0">
              <a:solidFill>
                <a:srgbClr val="FF9900"/>
              </a:solidFill>
              <a:latin typeface="Comic Sans MS" pitchFamily="66" charset="0"/>
            </a:endParaRPr>
          </a:p>
        </p:txBody>
      </p:sp>
      <p:graphicFrame>
        <p:nvGraphicFramePr>
          <p:cNvPr id="46090" name="Object 10"/>
          <p:cNvGraphicFramePr>
            <a:graphicFrameLocks noChangeAspect="1"/>
          </p:cNvGraphicFramePr>
          <p:nvPr/>
        </p:nvGraphicFramePr>
        <p:xfrm>
          <a:off x="585788" y="1412875"/>
          <a:ext cx="476250" cy="708025"/>
        </p:xfrm>
        <a:graphic>
          <a:graphicData uri="http://schemas.openxmlformats.org/presentationml/2006/ole">
            <mc:AlternateContent xmlns:mc="http://schemas.openxmlformats.org/markup-compatibility/2006">
              <mc:Choice xmlns:v="urn:schemas-microsoft-com:vml" Requires="v">
                <p:oleObj spid="_x0000_s7195" name="Equation" r:id="rId4" imgW="126720" imgH="190440" progId="Equation.DSMT4">
                  <p:embed/>
                </p:oleObj>
              </mc:Choice>
              <mc:Fallback>
                <p:oleObj name="Equation" r:id="rId4" imgW="126720" imgH="190440" progId="Equation.DSMT4">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8" y="1412875"/>
                        <a:ext cx="476250" cy="708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91" name="Text Box 11"/>
          <p:cNvSpPr txBox="1">
            <a:spLocks noChangeArrowheads="1"/>
          </p:cNvSpPr>
          <p:nvPr/>
        </p:nvSpPr>
        <p:spPr bwMode="auto">
          <a:xfrm>
            <a:off x="2097088" y="4098925"/>
            <a:ext cx="5270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5400" b="0">
                <a:solidFill>
                  <a:srgbClr val="FF0000"/>
                </a:solidFill>
              </a:rPr>
              <a:t>2</a:t>
            </a:r>
          </a:p>
        </p:txBody>
      </p:sp>
      <p:sp>
        <p:nvSpPr>
          <p:cNvPr id="46092" name="Text Box 12"/>
          <p:cNvSpPr txBox="1">
            <a:spLocks noChangeArrowheads="1"/>
          </p:cNvSpPr>
          <p:nvPr/>
        </p:nvSpPr>
        <p:spPr bwMode="auto">
          <a:xfrm>
            <a:off x="762000" y="2547938"/>
            <a:ext cx="1768475" cy="485775"/>
          </a:xfrm>
          <a:prstGeom prst="rect">
            <a:avLst/>
          </a:prstGeom>
          <a:solidFill>
            <a:srgbClr val="FF0000"/>
          </a:solidFill>
          <a:ln w="28575">
            <a:solidFill>
              <a:srgbClr val="FF0000"/>
            </a:solidFill>
            <a:miter lim="800000"/>
            <a:headEnd/>
            <a:tailEnd/>
          </a:ln>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b="0">
                <a:solidFill>
                  <a:schemeClr val="bg1"/>
                </a:solidFill>
                <a:latin typeface="Comic Sans MS" pitchFamily="66" charset="0"/>
              </a:rPr>
              <a:t>kvantováno</a:t>
            </a:r>
          </a:p>
        </p:txBody>
      </p:sp>
      <p:sp>
        <p:nvSpPr>
          <p:cNvPr id="46093" name="Line 13"/>
          <p:cNvSpPr>
            <a:spLocks noChangeShapeType="1"/>
          </p:cNvSpPr>
          <p:nvPr/>
        </p:nvSpPr>
        <p:spPr bwMode="auto">
          <a:xfrm flipH="1" flipV="1">
            <a:off x="873125" y="2132013"/>
            <a:ext cx="144463" cy="43338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4609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6363" y="4292600"/>
            <a:ext cx="2286000" cy="8191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6095"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7313" y="5373688"/>
            <a:ext cx="441960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6" name="Text Box 16"/>
          <p:cNvSpPr txBox="1">
            <a:spLocks noChangeArrowheads="1"/>
          </p:cNvSpPr>
          <p:nvPr/>
        </p:nvSpPr>
        <p:spPr bwMode="auto">
          <a:xfrm>
            <a:off x="585788" y="3500438"/>
            <a:ext cx="731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800" b="0">
                <a:solidFill>
                  <a:srgbClr val="FF9900"/>
                </a:solidFill>
                <a:latin typeface="Comic Sans MS" pitchFamily="66" charset="0"/>
              </a:rPr>
              <a:t>spinový dipólový magnetický moment               </a:t>
            </a:r>
          </a:p>
        </p:txBody>
      </p:sp>
      <p:sp>
        <p:nvSpPr>
          <p:cNvPr id="7180" name="Text Box 18"/>
          <p:cNvSpPr txBox="1">
            <a:spLocks noChangeArrowheads="1"/>
          </p:cNvSpPr>
          <p:nvPr/>
        </p:nvSpPr>
        <p:spPr bwMode="auto">
          <a:xfrm>
            <a:off x="549275" y="123825"/>
            <a:ext cx="4572000" cy="6413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600" b="0">
                <a:solidFill>
                  <a:srgbClr val="FFFF66"/>
                </a:solidFill>
                <a:latin typeface="Comic Sans MS" pitchFamily="66" charset="0"/>
              </a:rPr>
              <a:t>Skutečnost 2 </a:t>
            </a:r>
            <a:endParaRPr lang="cs-CZ" sz="3600" b="0">
              <a:solidFill>
                <a:srgbClr val="FF9900"/>
              </a:solidFill>
              <a:latin typeface="Comic Sans MS" pitchFamily="66" charset="0"/>
            </a:endParaRPr>
          </a:p>
        </p:txBody>
      </p:sp>
      <p:sp>
        <p:nvSpPr>
          <p:cNvPr id="46099" name="Text Box 19"/>
          <p:cNvSpPr txBox="1">
            <a:spLocks noChangeArrowheads="1"/>
          </p:cNvSpPr>
          <p:nvPr/>
        </p:nvSpPr>
        <p:spPr bwMode="auto">
          <a:xfrm>
            <a:off x="873125" y="5391150"/>
            <a:ext cx="1768475" cy="485775"/>
          </a:xfrm>
          <a:prstGeom prst="rect">
            <a:avLst/>
          </a:prstGeom>
          <a:solidFill>
            <a:srgbClr val="FF0000"/>
          </a:solidFill>
          <a:ln w="28575">
            <a:solidFill>
              <a:srgbClr val="FF0000"/>
            </a:solidFill>
            <a:miter lim="800000"/>
            <a:headEnd/>
            <a:tailEnd/>
          </a:ln>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b="0">
                <a:solidFill>
                  <a:schemeClr val="bg1"/>
                </a:solidFill>
                <a:latin typeface="Comic Sans MS" pitchFamily="66" charset="0"/>
              </a:rPr>
              <a:t>kvantováno</a:t>
            </a:r>
          </a:p>
        </p:txBody>
      </p:sp>
      <p:sp>
        <p:nvSpPr>
          <p:cNvPr id="46100" name="Line 20"/>
          <p:cNvSpPr>
            <a:spLocks noChangeShapeType="1"/>
          </p:cNvSpPr>
          <p:nvPr/>
        </p:nvSpPr>
        <p:spPr bwMode="auto">
          <a:xfrm flipH="1" flipV="1">
            <a:off x="873125" y="4968875"/>
            <a:ext cx="144463" cy="47625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aphicFrame>
        <p:nvGraphicFramePr>
          <p:cNvPr id="46101" name="Object 21"/>
          <p:cNvGraphicFramePr>
            <a:graphicFrameLocks noChangeAspect="1"/>
          </p:cNvGraphicFramePr>
          <p:nvPr/>
        </p:nvGraphicFramePr>
        <p:xfrm>
          <a:off x="585788" y="4076700"/>
          <a:ext cx="2895600" cy="1050925"/>
        </p:xfrm>
        <a:graphic>
          <a:graphicData uri="http://schemas.openxmlformats.org/presentationml/2006/ole">
            <mc:AlternateContent xmlns:mc="http://schemas.openxmlformats.org/markup-compatibility/2006">
              <mc:Choice xmlns:v="urn:schemas-microsoft-com:vml" Requires="v">
                <p:oleObj spid="_x0000_s7196" name="Equation" r:id="rId8" imgW="1079032" imgH="393529" progId="Equation.DSMT4">
                  <p:embed/>
                </p:oleObj>
              </mc:Choice>
              <mc:Fallback>
                <p:oleObj name="Equation" r:id="rId8" imgW="1079032" imgH="393529" progId="Equation.DSMT4">
                  <p:embed/>
                  <p:pic>
                    <p:nvPicPr>
                      <p:cNvPr id="0" name="Object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788" y="4076700"/>
                        <a:ext cx="2895600" cy="105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4"/>
          <p:cNvGrpSpPr>
            <a:grpSpLocks/>
          </p:cNvGrpSpPr>
          <p:nvPr/>
        </p:nvGrpSpPr>
        <p:grpSpPr bwMode="auto">
          <a:xfrm rot="1609852">
            <a:off x="4703763" y="388938"/>
            <a:ext cx="1066800" cy="1600200"/>
            <a:chOff x="2640" y="2880"/>
            <a:chExt cx="768" cy="1248"/>
          </a:xfrm>
        </p:grpSpPr>
        <p:grpSp>
          <p:nvGrpSpPr>
            <p:cNvPr id="7184" name="Group 5"/>
            <p:cNvGrpSpPr>
              <a:grpSpLocks/>
            </p:cNvGrpSpPr>
            <p:nvPr/>
          </p:nvGrpSpPr>
          <p:grpSpPr bwMode="auto">
            <a:xfrm>
              <a:off x="2640" y="3072"/>
              <a:ext cx="768" cy="1008"/>
              <a:chOff x="3072" y="1056"/>
              <a:chExt cx="768" cy="1008"/>
            </a:xfrm>
          </p:grpSpPr>
          <p:sp>
            <p:nvSpPr>
              <p:cNvPr id="7187" name="Oval 6"/>
              <p:cNvSpPr>
                <a:spLocks noChangeArrowheads="1"/>
              </p:cNvSpPr>
              <p:nvPr/>
            </p:nvSpPr>
            <p:spPr bwMode="auto">
              <a:xfrm>
                <a:off x="3072" y="1296"/>
                <a:ext cx="768" cy="76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p>
            </p:txBody>
          </p:sp>
          <p:sp>
            <p:nvSpPr>
              <p:cNvPr id="7188" name="AutoShape 7"/>
              <p:cNvSpPr>
                <a:spLocks noChangeArrowheads="1"/>
              </p:cNvSpPr>
              <p:nvPr/>
            </p:nvSpPr>
            <p:spPr bwMode="auto">
              <a:xfrm>
                <a:off x="3120" y="1056"/>
                <a:ext cx="288" cy="384"/>
              </a:xfrm>
              <a:prstGeom prst="curvedRightArrow">
                <a:avLst>
                  <a:gd name="adj1" fmla="val 26667"/>
                  <a:gd name="adj2" fmla="val 53333"/>
                  <a:gd name="adj3" fmla="val 33333"/>
                </a:avLst>
              </a:prstGeom>
              <a:solidFill>
                <a:srgbClr val="CC3300"/>
              </a:solidFill>
              <a:ln w="9525">
                <a:solidFill>
                  <a:schemeClr val="tx1"/>
                </a:solidFill>
                <a:miter lim="800000"/>
                <a:headEnd/>
                <a:tailEnd/>
              </a:ln>
            </p:spPr>
            <p:txBody>
              <a:bodyPr wrap="none" anchor="ctr"/>
              <a:lstStyle/>
              <a:p>
                <a:endParaRPr lang="cs-CZ"/>
              </a:p>
            </p:txBody>
          </p:sp>
        </p:grpSp>
        <p:sp>
          <p:nvSpPr>
            <p:cNvPr id="7185" name="Line 8"/>
            <p:cNvSpPr>
              <a:spLocks noChangeShapeType="1"/>
            </p:cNvSpPr>
            <p:nvPr/>
          </p:nvSpPr>
          <p:spPr bwMode="auto">
            <a:xfrm flipV="1">
              <a:off x="3024" y="3312"/>
              <a:ext cx="0" cy="816"/>
            </a:xfrm>
            <a:prstGeom prst="line">
              <a:avLst/>
            </a:prstGeom>
            <a:noFill/>
            <a:ln w="28575">
              <a:solidFill>
                <a:srgbClr val="CC9900"/>
              </a:solidFill>
              <a:prstDash val="lgDashDot"/>
              <a:round/>
              <a:headEnd/>
              <a:tailEnd/>
            </a:ln>
            <a:extLst>
              <a:ext uri="{909E8E84-426E-40DD-AFC4-6F175D3DCCD1}">
                <a14:hiddenFill xmlns:a14="http://schemas.microsoft.com/office/drawing/2010/main">
                  <a:noFill/>
                </a14:hiddenFill>
              </a:ext>
            </a:extLst>
          </p:spPr>
          <p:txBody>
            <a:bodyPr/>
            <a:lstStyle/>
            <a:p>
              <a:endParaRPr lang="en-GB"/>
            </a:p>
          </p:txBody>
        </p:sp>
        <p:sp>
          <p:nvSpPr>
            <p:cNvPr id="7186" name="Line 9"/>
            <p:cNvSpPr>
              <a:spLocks noChangeShapeType="1"/>
            </p:cNvSpPr>
            <p:nvPr/>
          </p:nvSpPr>
          <p:spPr bwMode="auto">
            <a:xfrm flipV="1">
              <a:off x="3024" y="2880"/>
              <a:ext cx="0" cy="432"/>
            </a:xfrm>
            <a:prstGeom prst="line">
              <a:avLst/>
            </a:prstGeom>
            <a:noFill/>
            <a:ln w="28575">
              <a:solidFill>
                <a:srgbClr val="CC9900"/>
              </a:solidFill>
              <a:round/>
              <a:headEnd/>
              <a:tailEnd/>
            </a:ln>
            <a:extLst>
              <a:ext uri="{909E8E84-426E-40DD-AFC4-6F175D3DCCD1}">
                <a14:hiddenFill xmlns:a14="http://schemas.microsoft.com/office/drawing/2010/main">
                  <a:noFill/>
                </a14:hiddenFill>
              </a:ext>
            </a:extLst>
          </p:spPr>
          <p:txBody>
            <a:bodyP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fade">
                                      <p:cBhvr>
                                        <p:cTn id="7" dur="2000"/>
                                        <p:tgtEl>
                                          <p:spTgt spid="46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4609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6092"/>
                                        </p:tgtEl>
                                        <p:attrNameLst>
                                          <p:attrName>style.visibility</p:attrName>
                                        </p:attrNameLst>
                                      </p:cBhvr>
                                      <p:to>
                                        <p:strVal val="visible"/>
                                      </p:to>
                                    </p:set>
                                  </p:childTnLst>
                                </p:cTn>
                              </p:par>
                            </p:childTnLst>
                          </p:cTn>
                        </p:par>
                        <p:par>
                          <p:cTn id="21" fill="hold" nodeType="afterGroup">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46093"/>
                                        </p:tgtEl>
                                        <p:attrNameLst>
                                          <p:attrName>style.visibility</p:attrName>
                                        </p:attrNameLst>
                                      </p:cBhvr>
                                      <p:to>
                                        <p:strVal val="visible"/>
                                      </p:to>
                                    </p:set>
                                    <p:animEffect transition="in" filter="wipe(down)">
                                      <p:cBhvr>
                                        <p:cTn id="24" dur="500"/>
                                        <p:tgtEl>
                                          <p:spTgt spid="4609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46082"/>
                                        </p:tgtEl>
                                        <p:attrNameLst>
                                          <p:attrName>style.visibility</p:attrName>
                                        </p:attrNameLst>
                                      </p:cBhvr>
                                      <p:to>
                                        <p:strVal val="visible"/>
                                      </p:to>
                                    </p:set>
                                    <p:animEffect transition="in" filter="dissolve">
                                      <p:cBhvr>
                                        <p:cTn id="29" dur="500"/>
                                        <p:tgtEl>
                                          <p:spTgt spid="4608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4609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46101"/>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32" fill="hold" grpId="0" nodeType="clickEffect">
                                  <p:stCondLst>
                                    <p:cond delay="0"/>
                                  </p:stCondLst>
                                  <p:childTnLst>
                                    <p:set>
                                      <p:cBhvr>
                                        <p:cTn id="41" dur="1" fill="hold">
                                          <p:stCondLst>
                                            <p:cond delay="0"/>
                                          </p:stCondLst>
                                        </p:cTn>
                                        <p:tgtEl>
                                          <p:spTgt spid="46091"/>
                                        </p:tgtEl>
                                        <p:attrNameLst>
                                          <p:attrName>style.visibility</p:attrName>
                                        </p:attrNameLst>
                                      </p:cBhvr>
                                      <p:to>
                                        <p:strVal val="visible"/>
                                      </p:to>
                                    </p:set>
                                    <p:anim calcmode="lin" valueType="num">
                                      <p:cBhvr>
                                        <p:cTn id="42" dur="500" fill="hold"/>
                                        <p:tgtEl>
                                          <p:spTgt spid="46091"/>
                                        </p:tgtEl>
                                        <p:attrNameLst>
                                          <p:attrName>ppt_w</p:attrName>
                                        </p:attrNameLst>
                                      </p:cBhvr>
                                      <p:tavLst>
                                        <p:tav tm="0">
                                          <p:val>
                                            <p:strVal val="4*#ppt_w"/>
                                          </p:val>
                                        </p:tav>
                                        <p:tav tm="100000">
                                          <p:val>
                                            <p:strVal val="#ppt_w"/>
                                          </p:val>
                                        </p:tav>
                                      </p:tavLst>
                                    </p:anim>
                                    <p:anim calcmode="lin" valueType="num">
                                      <p:cBhvr>
                                        <p:cTn id="43" dur="500" fill="hold"/>
                                        <p:tgtEl>
                                          <p:spTgt spid="46091"/>
                                        </p:tgtEl>
                                        <p:attrNameLst>
                                          <p:attrName>ppt_h</p:attrName>
                                        </p:attrNameLst>
                                      </p:cBhvr>
                                      <p:tavLst>
                                        <p:tav tm="0">
                                          <p:val>
                                            <p:strVal val="4*#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46099"/>
                                        </p:tgtEl>
                                        <p:attrNameLst>
                                          <p:attrName>style.visibility</p:attrName>
                                        </p:attrNameLst>
                                      </p:cBhvr>
                                      <p:to>
                                        <p:strVal val="visible"/>
                                      </p:to>
                                    </p:set>
                                  </p:childTnLst>
                                </p:cTn>
                              </p:par>
                            </p:childTnLst>
                          </p:cTn>
                        </p:par>
                        <p:par>
                          <p:cTn id="48" fill="hold" nodeType="afterGroup">
                            <p:stCondLst>
                              <p:cond delay="500"/>
                            </p:stCondLst>
                            <p:childTnLst>
                              <p:par>
                                <p:cTn id="49" presetID="22" presetClass="entr" presetSubtype="4" fill="hold" grpId="0" nodeType="afterEffect">
                                  <p:stCondLst>
                                    <p:cond delay="0"/>
                                  </p:stCondLst>
                                  <p:childTnLst>
                                    <p:set>
                                      <p:cBhvr>
                                        <p:cTn id="50" dur="1" fill="hold">
                                          <p:stCondLst>
                                            <p:cond delay="0"/>
                                          </p:stCondLst>
                                        </p:cTn>
                                        <p:tgtEl>
                                          <p:spTgt spid="46100"/>
                                        </p:tgtEl>
                                        <p:attrNameLst>
                                          <p:attrName>style.visibility</p:attrName>
                                        </p:attrNameLst>
                                      </p:cBhvr>
                                      <p:to>
                                        <p:strVal val="visible"/>
                                      </p:to>
                                    </p:set>
                                    <p:animEffect transition="in" filter="wipe(down)">
                                      <p:cBhvr>
                                        <p:cTn id="51" dur="500"/>
                                        <p:tgtEl>
                                          <p:spTgt spid="4610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499"/>
                                          </p:stCondLst>
                                        </p:cTn>
                                        <p:tgtEl>
                                          <p:spTgt spid="46094"/>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nodeType="clickEffect">
                                  <p:stCondLst>
                                    <p:cond delay="0"/>
                                  </p:stCondLst>
                                  <p:childTnLst>
                                    <p:set>
                                      <p:cBhvr>
                                        <p:cTn id="59" dur="1" fill="hold">
                                          <p:stCondLst>
                                            <p:cond delay="0"/>
                                          </p:stCondLst>
                                        </p:cTn>
                                        <p:tgtEl>
                                          <p:spTgt spid="46095"/>
                                        </p:tgtEl>
                                        <p:attrNameLst>
                                          <p:attrName>style.visibility</p:attrName>
                                        </p:attrNameLst>
                                      </p:cBhvr>
                                      <p:to>
                                        <p:strVal val="visible"/>
                                      </p:to>
                                    </p:set>
                                    <p:animEffect transition="in" filter="dissolve">
                                      <p:cBhvr>
                                        <p:cTn id="60" dur="500"/>
                                        <p:tgtEl>
                                          <p:spTgt spid="46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91" grpId="0" autoUpdateAnimBg="0"/>
      <p:bldP spid="46092" grpId="0" animBg="1" autoUpdateAnimBg="0"/>
      <p:bldP spid="46093" grpId="0" animBg="1"/>
      <p:bldP spid="46096" grpId="0" autoUpdateAnimBg="0"/>
      <p:bldP spid="46099" grpId="0" animBg="1" autoUpdateAnimBg="0"/>
      <p:bldP spid="4610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128713"/>
            <a:ext cx="5821362" cy="546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1581150" y="381000"/>
            <a:ext cx="5943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cs-CZ" sz="3200" b="0">
                <a:solidFill>
                  <a:srgbClr val="FFFF66"/>
                </a:solidFill>
                <a:latin typeface="Comic Sans MS" pitchFamily="66" charset="0"/>
              </a:rPr>
              <a:t>Einsteinův - de Haasův jev </a:t>
            </a:r>
            <a:r>
              <a:rPr lang="cs-CZ" sz="3200" b="0">
                <a:solidFill>
                  <a:srgbClr val="CC3300"/>
                </a:solidFill>
                <a:latin typeface="Comic Sans MS" pitchFamily="66" charset="0"/>
              </a:rPr>
              <a:t>                      </a:t>
            </a:r>
            <a:endParaRPr lang="cs-CZ" sz="3200" b="0">
              <a:solidFill>
                <a:srgbClr val="FF9900"/>
              </a:solidFill>
              <a:latin typeface="Comic Sans MS" pitchFamily="66"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628775"/>
            <a:ext cx="4397375"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5"/>
          <p:cNvSpPr>
            <a:spLocks noChangeArrowheads="1"/>
          </p:cNvSpPr>
          <p:nvPr/>
        </p:nvSpPr>
        <p:spPr bwMode="auto">
          <a:xfrm>
            <a:off x="520700" y="404813"/>
            <a:ext cx="81010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r>
              <a:rPr lang="en-GB" sz="2800" b="0">
                <a:solidFill>
                  <a:srgbClr val="FFFF66"/>
                </a:solidFill>
                <a:latin typeface="Comic Sans MS" pitchFamily="66" charset="0"/>
              </a:rPr>
              <a:t>Otto Stern and Walther Gerlach</a:t>
            </a:r>
            <a:r>
              <a:rPr lang="cs-CZ" sz="2800" b="0">
                <a:solidFill>
                  <a:srgbClr val="FFFF66"/>
                </a:solidFill>
                <a:latin typeface="Comic Sans MS" pitchFamily="66" charset="0"/>
              </a:rPr>
              <a:t>,</a:t>
            </a:r>
          </a:p>
          <a:p>
            <a:r>
              <a:rPr lang="en-GB" sz="2800" b="0">
                <a:solidFill>
                  <a:srgbClr val="FFFF66"/>
                </a:solidFill>
                <a:latin typeface="Comic Sans MS" pitchFamily="66" charset="0"/>
              </a:rPr>
              <a:t>Frankfurt, Germany, 1922</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96975"/>
            <a:ext cx="499268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89363"/>
            <a:ext cx="428625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5"/>
          <p:cNvSpPr>
            <a:spLocks noChangeArrowheads="1"/>
          </p:cNvSpPr>
          <p:nvPr/>
        </p:nvSpPr>
        <p:spPr bwMode="auto">
          <a:xfrm>
            <a:off x="323850" y="476250"/>
            <a:ext cx="6683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800" b="0">
                <a:solidFill>
                  <a:srgbClr val="FFFF66"/>
                </a:solidFill>
                <a:latin typeface="Comic Sans MS" pitchFamily="66" charset="0"/>
              </a:rPr>
              <a:t>Stern</a:t>
            </a:r>
            <a:r>
              <a:rPr lang="cs-CZ" sz="2800" b="0">
                <a:solidFill>
                  <a:srgbClr val="FFFF66"/>
                </a:solidFill>
                <a:latin typeface="Comic Sans MS" pitchFamily="66" charset="0"/>
              </a:rPr>
              <a:t>ův</a:t>
            </a:r>
            <a:r>
              <a:rPr lang="en-GB" sz="2800" b="0">
                <a:solidFill>
                  <a:srgbClr val="FFFF66"/>
                </a:solidFill>
                <a:latin typeface="Comic Sans MS" pitchFamily="66" charset="0"/>
              </a:rPr>
              <a:t> </a:t>
            </a:r>
            <a:r>
              <a:rPr lang="cs-CZ" sz="2800" b="0">
                <a:solidFill>
                  <a:srgbClr val="FFFF66"/>
                </a:solidFill>
                <a:latin typeface="Comic Sans MS" pitchFamily="66" charset="0"/>
              </a:rPr>
              <a:t>–</a:t>
            </a:r>
            <a:r>
              <a:rPr lang="en-GB" sz="2800" b="0">
                <a:solidFill>
                  <a:srgbClr val="FFFF66"/>
                </a:solidFill>
                <a:latin typeface="Comic Sans MS" pitchFamily="66" charset="0"/>
              </a:rPr>
              <a:t> Gerlach</a:t>
            </a:r>
            <a:r>
              <a:rPr lang="cs-CZ" sz="2800" b="0">
                <a:solidFill>
                  <a:srgbClr val="FFFF66"/>
                </a:solidFill>
                <a:latin typeface="Comic Sans MS" pitchFamily="66" charset="0"/>
              </a:rPr>
              <a:t>ův experiment (1922)</a:t>
            </a:r>
            <a:endParaRPr lang="en-GB" sz="2800" b="0">
              <a:solidFill>
                <a:srgbClr val="FFFF66"/>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fade">
                                      <p:cBhvr>
                                        <p:cTn id="7" dur="20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342900" y="304800"/>
            <a:ext cx="845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cs-CZ" sz="3200" b="0">
                <a:solidFill>
                  <a:srgbClr val="FF9900"/>
                </a:solidFill>
                <a:latin typeface="Comic Sans MS" pitchFamily="66" charset="0"/>
              </a:rPr>
              <a:t>Chování magnetů</a:t>
            </a:r>
          </a:p>
          <a:p>
            <a:pPr algn="ctr"/>
            <a:r>
              <a:rPr lang="cs-CZ" sz="3200" b="0">
                <a:solidFill>
                  <a:srgbClr val="FF9900"/>
                </a:solidFill>
                <a:latin typeface="Comic Sans MS" pitchFamily="66" charset="0"/>
              </a:rPr>
              <a:t> v nehomogenním magnetickém poli</a:t>
            </a:r>
          </a:p>
        </p:txBody>
      </p:sp>
      <p:grpSp>
        <p:nvGrpSpPr>
          <p:cNvPr id="19459" name="Group 5"/>
          <p:cNvGrpSpPr>
            <a:grpSpLocks/>
          </p:cNvGrpSpPr>
          <p:nvPr/>
        </p:nvGrpSpPr>
        <p:grpSpPr bwMode="auto">
          <a:xfrm>
            <a:off x="1187450" y="1916113"/>
            <a:ext cx="6911975" cy="4105275"/>
            <a:chOff x="2744" y="2160"/>
            <a:chExt cx="2948" cy="1996"/>
          </a:xfrm>
        </p:grpSpPr>
        <p:sp>
          <p:nvSpPr>
            <p:cNvPr id="19466" name="Rectangle 6"/>
            <p:cNvSpPr>
              <a:spLocks noChangeArrowheads="1"/>
            </p:cNvSpPr>
            <p:nvPr/>
          </p:nvSpPr>
          <p:spPr bwMode="auto">
            <a:xfrm>
              <a:off x="2744" y="2160"/>
              <a:ext cx="2948" cy="1996"/>
            </a:xfrm>
            <a:prstGeom prst="rect">
              <a:avLst/>
            </a:prstGeom>
            <a:solidFill>
              <a:schemeClr val="bg1"/>
            </a:solidFill>
            <a:ln w="9525">
              <a:solidFill>
                <a:schemeClr val="bg1"/>
              </a:solidFill>
              <a:miter lim="800000"/>
              <a:headEnd/>
              <a:tailEnd/>
            </a:ln>
          </p:spPr>
          <p:txBody>
            <a:bodyPr wrap="none" anchor="ctr"/>
            <a:lstStyle/>
            <a:p>
              <a:endParaRPr lang="cs-CZ"/>
            </a:p>
          </p:txBody>
        </p:sp>
        <p:pic>
          <p:nvPicPr>
            <p:cNvPr id="19467" name="Picture 7" descr="bars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 y="2341"/>
              <a:ext cx="2803" cy="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0" name="Group 8"/>
          <p:cNvGrpSpPr>
            <a:grpSpLocks/>
          </p:cNvGrpSpPr>
          <p:nvPr/>
        </p:nvGrpSpPr>
        <p:grpSpPr bwMode="auto">
          <a:xfrm>
            <a:off x="3016250" y="3336925"/>
            <a:ext cx="504825" cy="1368425"/>
            <a:chOff x="1882" y="1933"/>
            <a:chExt cx="318" cy="862"/>
          </a:xfrm>
        </p:grpSpPr>
        <p:sp>
          <p:nvSpPr>
            <p:cNvPr id="19464" name="Line 9"/>
            <p:cNvSpPr>
              <a:spLocks noChangeShapeType="1"/>
            </p:cNvSpPr>
            <p:nvPr/>
          </p:nvSpPr>
          <p:spPr bwMode="auto">
            <a:xfrm flipV="1">
              <a:off x="1882" y="1933"/>
              <a:ext cx="0" cy="86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9465" name="Text Box 10"/>
            <p:cNvSpPr txBox="1">
              <a:spLocks noChangeArrowheads="1"/>
            </p:cNvSpPr>
            <p:nvPr/>
          </p:nvSpPr>
          <p:spPr bwMode="auto">
            <a:xfrm>
              <a:off x="1882" y="2126"/>
              <a:ext cx="31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GB" sz="4000">
                  <a:solidFill>
                    <a:srgbClr val="FF0000"/>
                  </a:solidFill>
                  <a:latin typeface="Comic Sans MS" pitchFamily="66" charset="0"/>
                  <a:sym typeface="Symbol" pitchFamily="18" charset="2"/>
                </a:rPr>
                <a:t></a:t>
              </a:r>
            </a:p>
          </p:txBody>
        </p:sp>
      </p:grpSp>
      <p:grpSp>
        <p:nvGrpSpPr>
          <p:cNvPr id="19461" name="Group 11"/>
          <p:cNvGrpSpPr>
            <a:grpSpLocks/>
          </p:cNvGrpSpPr>
          <p:nvPr/>
        </p:nvGrpSpPr>
        <p:grpSpPr bwMode="auto">
          <a:xfrm>
            <a:off x="6353175" y="3327400"/>
            <a:ext cx="504825" cy="1368425"/>
            <a:chOff x="1882" y="1933"/>
            <a:chExt cx="318" cy="862"/>
          </a:xfrm>
        </p:grpSpPr>
        <p:sp>
          <p:nvSpPr>
            <p:cNvPr id="19462" name="Line 12"/>
            <p:cNvSpPr>
              <a:spLocks noChangeShapeType="1"/>
            </p:cNvSpPr>
            <p:nvPr/>
          </p:nvSpPr>
          <p:spPr bwMode="auto">
            <a:xfrm flipV="1">
              <a:off x="1882" y="1933"/>
              <a:ext cx="0" cy="86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9463" name="Text Box 13"/>
            <p:cNvSpPr txBox="1">
              <a:spLocks noChangeArrowheads="1"/>
            </p:cNvSpPr>
            <p:nvPr/>
          </p:nvSpPr>
          <p:spPr bwMode="auto">
            <a:xfrm>
              <a:off x="1882" y="2126"/>
              <a:ext cx="31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GB" sz="4000">
                  <a:solidFill>
                    <a:srgbClr val="FF0000"/>
                  </a:solidFill>
                  <a:latin typeface="Comic Sans MS" pitchFamily="66" charset="0"/>
                  <a:sym typeface="Symbol" pitchFamily="18" charset="2"/>
                </a:rPr>
                <a:t></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449513"/>
            <a:ext cx="53340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Line 3"/>
          <p:cNvSpPr>
            <a:spLocks noChangeShapeType="1"/>
          </p:cNvSpPr>
          <p:nvPr/>
        </p:nvSpPr>
        <p:spPr bwMode="auto">
          <a:xfrm flipV="1">
            <a:off x="4038600" y="4800600"/>
            <a:ext cx="1447800" cy="1828800"/>
          </a:xfrm>
          <a:prstGeom prst="line">
            <a:avLst/>
          </a:prstGeom>
          <a:noFill/>
          <a:ln w="76200">
            <a:solidFill>
              <a:srgbClr val="3399FF"/>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7108" name="Line 4"/>
          <p:cNvSpPr>
            <a:spLocks noChangeShapeType="1"/>
          </p:cNvSpPr>
          <p:nvPr/>
        </p:nvSpPr>
        <p:spPr bwMode="auto">
          <a:xfrm flipV="1">
            <a:off x="3581400" y="4343400"/>
            <a:ext cx="1447800" cy="1828800"/>
          </a:xfrm>
          <a:prstGeom prst="line">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9701" name="Text Box 5"/>
          <p:cNvSpPr txBox="1">
            <a:spLocks noChangeArrowheads="1"/>
          </p:cNvSpPr>
          <p:nvPr/>
        </p:nvSpPr>
        <p:spPr bwMode="auto">
          <a:xfrm>
            <a:off x="2517775" y="460375"/>
            <a:ext cx="42703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cs-CZ" sz="3200" b="0">
                <a:solidFill>
                  <a:srgbClr val="FFFF66"/>
                </a:solidFill>
                <a:latin typeface="Comic Sans MS" pitchFamily="66" charset="0"/>
              </a:rPr>
              <a:t>Magnetismus</a:t>
            </a:r>
          </a:p>
          <a:p>
            <a:pPr algn="ctr"/>
            <a:r>
              <a:rPr lang="cs-CZ" sz="3200" b="0">
                <a:solidFill>
                  <a:srgbClr val="FFFF66"/>
                </a:solidFill>
                <a:latin typeface="Comic Sans MS" pitchFamily="66" charset="0"/>
              </a:rPr>
              <a:t> a </a:t>
            </a:r>
          </a:p>
          <a:p>
            <a:pPr algn="ctr"/>
            <a:r>
              <a:rPr lang="cs-CZ" sz="3200" b="0">
                <a:solidFill>
                  <a:srgbClr val="FFFF66"/>
                </a:solidFill>
                <a:latin typeface="Comic Sans MS" pitchFamily="66" charset="0"/>
              </a:rPr>
              <a:t>elektrony</a:t>
            </a:r>
            <a:r>
              <a:rPr lang="cs-CZ" sz="3600" b="0">
                <a:solidFill>
                  <a:srgbClr val="33CCFF"/>
                </a:solidFill>
                <a:latin typeface="Century Gothic" pitchFamily="34" charset="0"/>
              </a:rPr>
              <a:t> </a:t>
            </a:r>
            <a:r>
              <a:rPr lang="cs-CZ" sz="3600" b="0">
                <a:solidFill>
                  <a:srgbClr val="FF9900"/>
                </a:solidFill>
                <a:latin typeface="Century Gothic" pitchFamily="34" charset="0"/>
              </a:rPr>
              <a:t>                 </a:t>
            </a:r>
          </a:p>
        </p:txBody>
      </p:sp>
      <p:sp>
        <p:nvSpPr>
          <p:cNvPr id="47110" name="Rectangle 6"/>
          <p:cNvSpPr>
            <a:spLocks noChangeArrowheads="1"/>
          </p:cNvSpPr>
          <p:nvPr/>
        </p:nvSpPr>
        <p:spPr bwMode="auto">
          <a:xfrm>
            <a:off x="4495800" y="1477963"/>
            <a:ext cx="1971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sz="3200" b="0">
                <a:solidFill>
                  <a:srgbClr val="FFFF66"/>
                </a:solidFill>
                <a:latin typeface="Comic Sans MS" pitchFamily="66" charset="0"/>
              </a:rPr>
              <a:t>a protony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dissolve">
                                      <p:cBhvr>
                                        <p:cTn id="7" dur="500"/>
                                        <p:tgtEl>
                                          <p:spTgt spid="47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107"/>
                                        </p:tgtEl>
                                        <p:attrNameLst>
                                          <p:attrName>style.visibility</p:attrName>
                                        </p:attrNameLst>
                                      </p:cBhvr>
                                      <p:to>
                                        <p:strVal val="visible"/>
                                      </p:to>
                                    </p:set>
                                    <p:animEffect transition="in" filter="wipe(down)">
                                      <p:cBhvr>
                                        <p:cTn id="12" dur="500"/>
                                        <p:tgtEl>
                                          <p:spTgt spid="471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7108"/>
                                        </p:tgtEl>
                                        <p:attrNameLst>
                                          <p:attrName>style.visibility</p:attrName>
                                        </p:attrNameLst>
                                      </p:cBhvr>
                                      <p:to>
                                        <p:strVal val="visible"/>
                                      </p:to>
                                    </p:set>
                                    <p:animEffect transition="in" filter="wipe(down)">
                                      <p:cBhvr>
                                        <p:cTn id="17" dur="500"/>
                                        <p:tgtEl>
                                          <p:spTgt spid="471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iterate type="lt">
                                    <p:tmAbs val="75"/>
                                  </p:iterate>
                                  <p:childTnLst>
                                    <p:set>
                                      <p:cBhvr>
                                        <p:cTn id="21" dur="1" fill="hold">
                                          <p:stCondLst>
                                            <p:cond delay="74"/>
                                          </p:stCondLst>
                                        </p:cTn>
                                        <p:tgtEl>
                                          <p:spTgt spid="47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P spid="47108" grpId="0" animBg="1"/>
      <p:bldP spid="4711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1741488" y="333375"/>
            <a:ext cx="563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cs-CZ" sz="3200" b="0">
                <a:solidFill>
                  <a:srgbClr val="FF9900"/>
                </a:solidFill>
                <a:latin typeface="Comic Sans MS" pitchFamily="66" charset="0"/>
              </a:rPr>
              <a:t>Magnetické dipóly v látce                       </a:t>
            </a:r>
          </a:p>
        </p:txBody>
      </p:sp>
      <p:sp>
        <p:nvSpPr>
          <p:cNvPr id="31749" name="Text Box 5"/>
          <p:cNvSpPr txBox="1">
            <a:spLocks noChangeArrowheads="1"/>
          </p:cNvSpPr>
          <p:nvPr/>
        </p:nvSpPr>
        <p:spPr bwMode="auto">
          <a:xfrm>
            <a:off x="900113" y="1268413"/>
            <a:ext cx="73279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cs-CZ" b="0">
                <a:solidFill>
                  <a:srgbClr val="FFFF66"/>
                </a:solidFill>
                <a:latin typeface="Comic Sans MS" pitchFamily="66" charset="0"/>
              </a:rPr>
              <a:t>orbitální a spinové magnetické momenty elektronů </a:t>
            </a:r>
          </a:p>
          <a:p>
            <a:pPr algn="ctr"/>
            <a:r>
              <a:rPr lang="cs-CZ" b="0">
                <a:solidFill>
                  <a:srgbClr val="FFFF66"/>
                </a:solidFill>
                <a:latin typeface="Comic Sans MS" pitchFamily="66" charset="0"/>
              </a:rPr>
              <a:t>se skládají</a:t>
            </a:r>
          </a:p>
        </p:txBody>
      </p:sp>
      <p:sp>
        <p:nvSpPr>
          <p:cNvPr id="31750" name="Rectangle 6"/>
          <p:cNvSpPr>
            <a:spLocks noChangeArrowheads="1"/>
          </p:cNvSpPr>
          <p:nvPr/>
        </p:nvSpPr>
        <p:spPr bwMode="auto">
          <a:xfrm>
            <a:off x="2173288" y="2924175"/>
            <a:ext cx="477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b="0">
                <a:solidFill>
                  <a:srgbClr val="FFFF66"/>
                </a:solidFill>
                <a:latin typeface="Comic Sans MS" pitchFamily="66" charset="0"/>
              </a:rPr>
              <a:t>magnetický moment atomu/látky</a:t>
            </a:r>
          </a:p>
        </p:txBody>
      </p:sp>
      <p:sp>
        <p:nvSpPr>
          <p:cNvPr id="31754" name="Rectangle 10"/>
          <p:cNvSpPr>
            <a:spLocks noChangeArrowheads="1"/>
          </p:cNvSpPr>
          <p:nvPr/>
        </p:nvSpPr>
        <p:spPr bwMode="auto">
          <a:xfrm>
            <a:off x="2484438" y="4292600"/>
            <a:ext cx="4100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b="0">
                <a:solidFill>
                  <a:srgbClr val="FFFF66"/>
                </a:solidFill>
                <a:latin typeface="Comic Sans MS" pitchFamily="66" charset="0"/>
              </a:rPr>
              <a:t>klasifikace látek (magnetik)</a:t>
            </a:r>
          </a:p>
        </p:txBody>
      </p:sp>
      <p:sp>
        <p:nvSpPr>
          <p:cNvPr id="31756" name="Rectangle 12"/>
          <p:cNvSpPr>
            <a:spLocks noChangeArrowheads="1"/>
          </p:cNvSpPr>
          <p:nvPr/>
        </p:nvSpPr>
        <p:spPr bwMode="auto">
          <a:xfrm>
            <a:off x="2062163" y="4876800"/>
            <a:ext cx="996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cs-CZ" sz="3200" b="0">
                <a:solidFill>
                  <a:srgbClr val="FF0000"/>
                </a:solidFill>
                <a:latin typeface="Comic Sans MS" pitchFamily="66" charset="0"/>
              </a:rPr>
              <a:t>DIA</a:t>
            </a:r>
          </a:p>
        </p:txBody>
      </p:sp>
      <p:sp>
        <p:nvSpPr>
          <p:cNvPr id="31757" name="Rectangle 13"/>
          <p:cNvSpPr>
            <a:spLocks noChangeArrowheads="1"/>
          </p:cNvSpPr>
          <p:nvPr/>
        </p:nvSpPr>
        <p:spPr bwMode="auto">
          <a:xfrm>
            <a:off x="1795463" y="5440363"/>
            <a:ext cx="1244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cs-CZ" sz="3200" b="0">
                <a:solidFill>
                  <a:srgbClr val="FF0000"/>
                </a:solidFill>
                <a:latin typeface="Comic Sans MS" pitchFamily="66" charset="0"/>
              </a:rPr>
              <a:t>PARA</a:t>
            </a:r>
          </a:p>
        </p:txBody>
      </p:sp>
      <p:sp>
        <p:nvSpPr>
          <p:cNvPr id="31758" name="Rectangle 14"/>
          <p:cNvSpPr>
            <a:spLocks noChangeArrowheads="1"/>
          </p:cNvSpPr>
          <p:nvPr/>
        </p:nvSpPr>
        <p:spPr bwMode="auto">
          <a:xfrm>
            <a:off x="1795463" y="6021388"/>
            <a:ext cx="12636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cs-CZ" sz="3200" b="0">
                <a:solidFill>
                  <a:srgbClr val="FF0000"/>
                </a:solidFill>
                <a:latin typeface="Comic Sans MS" pitchFamily="66" charset="0"/>
              </a:rPr>
              <a:t>FERO</a:t>
            </a:r>
          </a:p>
        </p:txBody>
      </p:sp>
      <p:sp>
        <p:nvSpPr>
          <p:cNvPr id="31759" name="Rectangle 15"/>
          <p:cNvSpPr>
            <a:spLocks noChangeArrowheads="1"/>
          </p:cNvSpPr>
          <p:nvPr/>
        </p:nvSpPr>
        <p:spPr bwMode="auto">
          <a:xfrm>
            <a:off x="3348038" y="5341938"/>
            <a:ext cx="4557712"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sz="4800" b="0">
                <a:solidFill>
                  <a:srgbClr val="33CCFF"/>
                </a:solidFill>
                <a:latin typeface="Comic Sans MS" pitchFamily="66" charset="0"/>
              </a:rPr>
              <a:t>MAGNETIKUM</a:t>
            </a:r>
          </a:p>
        </p:txBody>
      </p:sp>
      <p:sp>
        <p:nvSpPr>
          <p:cNvPr id="31760" name="AutoShape 16"/>
          <p:cNvSpPr>
            <a:spLocks noChangeArrowheads="1"/>
          </p:cNvSpPr>
          <p:nvPr/>
        </p:nvSpPr>
        <p:spPr bwMode="auto">
          <a:xfrm>
            <a:off x="4373563" y="2133600"/>
            <a:ext cx="395287" cy="671513"/>
          </a:xfrm>
          <a:prstGeom prst="downArrow">
            <a:avLst>
              <a:gd name="adj1" fmla="val 50000"/>
              <a:gd name="adj2" fmla="val 42470"/>
            </a:avLst>
          </a:prstGeom>
          <a:solidFill>
            <a:srgbClr val="FF0000"/>
          </a:solidFill>
          <a:ln w="9525">
            <a:solidFill>
              <a:schemeClr val="tx1"/>
            </a:solidFill>
            <a:miter lim="800000"/>
            <a:headEnd/>
            <a:tailEnd/>
          </a:ln>
        </p:spPr>
        <p:txBody>
          <a:bodyPr wrap="none" anchor="ctr"/>
          <a:lstStyle/>
          <a:p>
            <a:endParaRPr lang="cs-CZ"/>
          </a:p>
        </p:txBody>
      </p:sp>
      <p:sp>
        <p:nvSpPr>
          <p:cNvPr id="31761" name="AutoShape 17"/>
          <p:cNvSpPr>
            <a:spLocks noChangeArrowheads="1"/>
          </p:cNvSpPr>
          <p:nvPr/>
        </p:nvSpPr>
        <p:spPr bwMode="auto">
          <a:xfrm>
            <a:off x="4373563" y="3500438"/>
            <a:ext cx="395287" cy="671512"/>
          </a:xfrm>
          <a:prstGeom prst="downArrow">
            <a:avLst>
              <a:gd name="adj1" fmla="val 50000"/>
              <a:gd name="adj2" fmla="val 42470"/>
            </a:avLst>
          </a:prstGeom>
          <a:solidFill>
            <a:schemeClr val="accent1"/>
          </a:solidFill>
          <a:ln w="9525">
            <a:solidFill>
              <a:schemeClr val="tx1"/>
            </a:solid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7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1760"/>
                                        </p:tgtEl>
                                        <p:attrNameLst>
                                          <p:attrName>style.visibility</p:attrName>
                                        </p:attrNameLst>
                                      </p:cBhvr>
                                      <p:to>
                                        <p:strVal val="visible"/>
                                      </p:to>
                                    </p:set>
                                    <p:animEffect transition="in" filter="wipe(up)">
                                      <p:cBhvr>
                                        <p:cTn id="11" dur="500"/>
                                        <p:tgtEl>
                                          <p:spTgt spid="31760"/>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317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1761"/>
                                        </p:tgtEl>
                                        <p:attrNameLst>
                                          <p:attrName>style.visibility</p:attrName>
                                        </p:attrNameLst>
                                      </p:cBhvr>
                                      <p:to>
                                        <p:strVal val="visible"/>
                                      </p:to>
                                    </p:set>
                                    <p:animEffect transition="in" filter="wipe(up)">
                                      <p:cBhvr>
                                        <p:cTn id="19" dur="500"/>
                                        <p:tgtEl>
                                          <p:spTgt spid="31761"/>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17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175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175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175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1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utoUpdateAnimBg="0"/>
      <p:bldP spid="31750" grpId="0" autoUpdateAnimBg="0"/>
      <p:bldP spid="31754" grpId="0" autoUpdateAnimBg="0"/>
      <p:bldP spid="31756" grpId="0" autoUpdateAnimBg="0"/>
      <p:bldP spid="31757" grpId="0" autoUpdateAnimBg="0"/>
      <p:bldP spid="31758" grpId="0" autoUpdateAnimBg="0"/>
      <p:bldP spid="31759" grpId="0" autoUpdateAnimBg="0"/>
      <p:bldP spid="31760" grpId="0" animBg="1"/>
      <p:bldP spid="3176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261938"/>
            <a:ext cx="9144000" cy="661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algn="ctr"/>
            <a:r>
              <a:rPr lang="en-GB" sz="2800" b="0">
                <a:solidFill>
                  <a:srgbClr val="FF0000"/>
                </a:solidFill>
                <a:latin typeface="Comic Sans MS" pitchFamily="66" charset="0"/>
              </a:rPr>
              <a:t>Diamagnetism</a:t>
            </a:r>
            <a:r>
              <a:rPr lang="en-GB" sz="2000" b="0">
                <a:solidFill>
                  <a:srgbClr val="FFFF66"/>
                </a:solidFill>
                <a:latin typeface="Comic Sans MS" pitchFamily="66" charset="0"/>
              </a:rPr>
              <a:t> </a:t>
            </a:r>
            <a:br>
              <a:rPr lang="en-GB" sz="2000" b="0">
                <a:solidFill>
                  <a:srgbClr val="FFFF66"/>
                </a:solidFill>
                <a:latin typeface="Comic Sans MS" pitchFamily="66" charset="0"/>
              </a:rPr>
            </a:br>
            <a:r>
              <a:rPr lang="en-GB" sz="2000" b="0">
                <a:solidFill>
                  <a:srgbClr val="FFFF66"/>
                </a:solidFill>
                <a:latin typeface="Comic Sans MS" pitchFamily="66" charset="0"/>
              </a:rPr>
              <a:t/>
            </a:r>
            <a:br>
              <a:rPr lang="en-GB" sz="2000" b="0">
                <a:solidFill>
                  <a:srgbClr val="FFFF66"/>
                </a:solidFill>
                <a:latin typeface="Comic Sans MS" pitchFamily="66" charset="0"/>
              </a:rPr>
            </a:br>
            <a:r>
              <a:rPr lang="en-GB" sz="2000" b="0">
                <a:solidFill>
                  <a:srgbClr val="FFFF66"/>
                </a:solidFill>
                <a:latin typeface="Comic Sans MS" pitchFamily="66" charset="0"/>
              </a:rPr>
              <a:t>is a kind of magnetism characteristic of materials that partly expel from their interior the magnetic field in which they are placed. First observed </a:t>
            </a:r>
            <a:r>
              <a:rPr lang="cs-CZ" sz="2000" b="0">
                <a:solidFill>
                  <a:srgbClr val="FFFF66"/>
                </a:solidFill>
                <a:latin typeface="Comic Sans MS" pitchFamily="66" charset="0"/>
              </a:rPr>
              <a:t>b</a:t>
            </a:r>
            <a:r>
              <a:rPr lang="en-GB" sz="2000" b="0">
                <a:solidFill>
                  <a:srgbClr val="FFFF66"/>
                </a:solidFill>
                <a:latin typeface="Comic Sans MS" pitchFamily="66" charset="0"/>
              </a:rPr>
              <a:t>y</a:t>
            </a:r>
            <a:r>
              <a:rPr lang="cs-CZ" sz="2000" b="0">
                <a:solidFill>
                  <a:srgbClr val="FFFF66"/>
                </a:solidFill>
                <a:latin typeface="Comic Sans MS" pitchFamily="66" charset="0"/>
              </a:rPr>
              <a:t> </a:t>
            </a:r>
            <a:r>
              <a:rPr lang="en-GB" sz="2000" b="0">
                <a:solidFill>
                  <a:srgbClr val="FFFF66"/>
                </a:solidFill>
                <a:latin typeface="Comic Sans MS" pitchFamily="66" charset="0"/>
              </a:rPr>
              <a:t>S.</a:t>
            </a:r>
            <a:r>
              <a:rPr lang="cs-CZ" sz="2000" b="0">
                <a:solidFill>
                  <a:srgbClr val="FFFF66"/>
                </a:solidFill>
                <a:latin typeface="Comic Sans MS" pitchFamily="66" charset="0"/>
              </a:rPr>
              <a:t> </a:t>
            </a:r>
            <a:r>
              <a:rPr lang="en-GB" sz="2000" b="0">
                <a:solidFill>
                  <a:srgbClr val="FFFF66"/>
                </a:solidFill>
                <a:latin typeface="Comic Sans MS" pitchFamily="66" charset="0"/>
              </a:rPr>
              <a:t>J. Brugmans (1778) in bismuth and antimony</a:t>
            </a:r>
            <a:r>
              <a:rPr lang="cs-CZ" sz="2000" b="0">
                <a:solidFill>
                  <a:srgbClr val="FFFF66"/>
                </a:solidFill>
                <a:latin typeface="Comic Sans MS" pitchFamily="66" charset="0"/>
              </a:rPr>
              <a:t>;</a:t>
            </a:r>
            <a:r>
              <a:rPr lang="en-GB" sz="2000" b="0">
                <a:solidFill>
                  <a:srgbClr val="FFFF66"/>
                </a:solidFill>
                <a:latin typeface="Comic Sans MS" pitchFamily="66" charset="0"/>
              </a:rPr>
              <a:t> diamagnetism was named and studied by Michael Faraday (beginning in 1845). He and subsequent experimenters found that some elements and most</a:t>
            </a:r>
            <a:br>
              <a:rPr lang="en-GB" sz="2000" b="0">
                <a:solidFill>
                  <a:srgbClr val="FFFF66"/>
                </a:solidFill>
                <a:latin typeface="Comic Sans MS" pitchFamily="66" charset="0"/>
              </a:rPr>
            </a:br>
            <a:r>
              <a:rPr lang="cs-CZ" sz="2000" b="0">
                <a:solidFill>
                  <a:srgbClr val="FFFF66"/>
                </a:solidFill>
                <a:latin typeface="Comic Sans MS" pitchFamily="66" charset="0"/>
              </a:rPr>
              <a:t>c</a:t>
            </a:r>
            <a:r>
              <a:rPr lang="en-GB" sz="2000" b="0">
                <a:solidFill>
                  <a:srgbClr val="FFFF66"/>
                </a:solidFill>
                <a:latin typeface="Comic Sans MS" pitchFamily="66" charset="0"/>
              </a:rPr>
              <a:t>ompounds exhibit this "negative" magnetism. </a:t>
            </a:r>
            <a:endParaRPr lang="cs-CZ" sz="2000" b="0">
              <a:solidFill>
                <a:srgbClr val="FFFF66"/>
              </a:solidFill>
              <a:latin typeface="Comic Sans MS" pitchFamily="66" charset="0"/>
            </a:endParaRPr>
          </a:p>
          <a:p>
            <a:pPr algn="ctr"/>
            <a:r>
              <a:rPr lang="en-GB" sz="2000" b="0">
                <a:solidFill>
                  <a:srgbClr val="FFFF66"/>
                </a:solidFill>
                <a:latin typeface="Comic Sans MS" pitchFamily="66" charset="0"/>
              </a:rPr>
              <a:t>Indeed, all substances are diamagnetic: the strong external magnetic field speeds up or slows down the electrons orbiting in atoms in such a way as to oppose the action of the external field in accordance with Lenz's law. </a:t>
            </a:r>
          </a:p>
          <a:p>
            <a:pPr algn="ctr"/>
            <a:r>
              <a:rPr lang="en-GB" sz="2000" b="0">
                <a:solidFill>
                  <a:srgbClr val="FFFF66"/>
                </a:solidFill>
                <a:latin typeface="Comic Sans MS" pitchFamily="66" charset="0"/>
              </a:rPr>
              <a:t>The diamagnetism of some materials, however, is masked either by a weak magnetic attraction (paramagnetism) or a very strong attraction </a:t>
            </a:r>
            <a:r>
              <a:rPr lang="cs-CZ" sz="2000" b="0">
                <a:solidFill>
                  <a:srgbClr val="FFFF66"/>
                </a:solidFill>
                <a:latin typeface="Comic Sans MS" pitchFamily="66" charset="0"/>
              </a:rPr>
              <a:t>(</a:t>
            </a:r>
            <a:r>
              <a:rPr lang="en-GB" sz="2000" b="0">
                <a:solidFill>
                  <a:srgbClr val="FFFF66"/>
                </a:solidFill>
                <a:latin typeface="Comic Sans MS" pitchFamily="66" charset="0"/>
              </a:rPr>
              <a:t>ferromagnetism). </a:t>
            </a:r>
            <a:endParaRPr lang="cs-CZ" sz="2000" b="0">
              <a:solidFill>
                <a:srgbClr val="FFFF66"/>
              </a:solidFill>
              <a:latin typeface="Comic Sans MS" pitchFamily="66" charset="0"/>
            </a:endParaRPr>
          </a:p>
          <a:p>
            <a:pPr algn="ctr"/>
            <a:r>
              <a:rPr lang="en-GB" sz="2000" b="0">
                <a:solidFill>
                  <a:srgbClr val="FFFF66"/>
                </a:solidFill>
                <a:latin typeface="Comic Sans MS" pitchFamily="66" charset="0"/>
              </a:rPr>
              <a:t>Diamagnetism is observable in substances with symmetric electronic structure (as ionic crystals and rare gases) and no permanent magnetic moment. Diamagnetism is not affected by changes in temperature. For diamagnetic materials the value of the susceptibility (a measure of the relative amount of induced magnetism) is always negative and typically near negative one-millionth.</a:t>
            </a:r>
          </a:p>
          <a:p>
            <a:pPr algn="ctr"/>
            <a:endParaRPr lang="en-GB" sz="2000" b="0">
              <a:solidFill>
                <a:srgbClr val="FFFF66"/>
              </a:solidFill>
              <a:latin typeface="Comic Sans MS"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609600" y="258763"/>
            <a:ext cx="35496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sz="3200" b="0">
                <a:solidFill>
                  <a:srgbClr val="FFFF66"/>
                </a:solidFill>
                <a:latin typeface="Comic Sans MS" pitchFamily="66" charset="0"/>
              </a:rPr>
              <a:t>DIAMAGNETIKA</a:t>
            </a:r>
          </a:p>
        </p:txBody>
      </p:sp>
      <p:sp>
        <p:nvSpPr>
          <p:cNvPr id="59395" name="Rectangle 3"/>
          <p:cNvSpPr>
            <a:spLocks noChangeArrowheads="1"/>
          </p:cNvSpPr>
          <p:nvPr/>
        </p:nvSpPr>
        <p:spPr bwMode="auto">
          <a:xfrm>
            <a:off x="5410200" y="228600"/>
            <a:ext cx="31242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59396" name="Rectangle 4"/>
          <p:cNvSpPr>
            <a:spLocks noChangeArrowheads="1"/>
          </p:cNvSpPr>
          <p:nvPr/>
        </p:nvSpPr>
        <p:spPr bwMode="auto">
          <a:xfrm>
            <a:off x="5410200" y="228600"/>
            <a:ext cx="3124200" cy="1981200"/>
          </a:xfrm>
          <a:prstGeom prst="rect">
            <a:avLst/>
          </a:prstGeom>
          <a:solidFill>
            <a:srgbClr val="99CCFF"/>
          </a:solidFill>
          <a:ln w="9525">
            <a:solidFill>
              <a:schemeClr val="tx1"/>
            </a:solidFill>
            <a:miter lim="800000"/>
            <a:headEnd/>
            <a:tailEnd/>
          </a:ln>
        </p:spPr>
        <p:txBody>
          <a:bodyPr wrap="none" anchor="ctr"/>
          <a:lstStyle/>
          <a:p>
            <a:endParaRPr lang="cs-CZ"/>
          </a:p>
        </p:txBody>
      </p:sp>
      <p:sp>
        <p:nvSpPr>
          <p:cNvPr id="59397" name="Rectangle 5"/>
          <p:cNvSpPr>
            <a:spLocks noChangeArrowheads="1"/>
          </p:cNvSpPr>
          <p:nvPr/>
        </p:nvSpPr>
        <p:spPr bwMode="auto">
          <a:xfrm>
            <a:off x="8001000" y="1477963"/>
            <a:ext cx="4556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sz="3200" i="1">
                <a:solidFill>
                  <a:schemeClr val="accent2"/>
                </a:solidFill>
              </a:rPr>
              <a:t>B</a:t>
            </a:r>
          </a:p>
        </p:txBody>
      </p:sp>
      <p:sp>
        <p:nvSpPr>
          <p:cNvPr id="59398" name="Line 6"/>
          <p:cNvSpPr>
            <a:spLocks noChangeShapeType="1"/>
          </p:cNvSpPr>
          <p:nvPr/>
        </p:nvSpPr>
        <p:spPr bwMode="auto">
          <a:xfrm>
            <a:off x="7162800" y="1524000"/>
            <a:ext cx="10668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2" name="Group 7"/>
          <p:cNvGrpSpPr>
            <a:grpSpLocks/>
          </p:cNvGrpSpPr>
          <p:nvPr/>
        </p:nvGrpSpPr>
        <p:grpSpPr bwMode="auto">
          <a:xfrm>
            <a:off x="5715000" y="381000"/>
            <a:ext cx="2422525" cy="1752600"/>
            <a:chOff x="3437" y="2976"/>
            <a:chExt cx="1526" cy="1104"/>
          </a:xfrm>
        </p:grpSpPr>
        <p:grpSp>
          <p:nvGrpSpPr>
            <p:cNvPr id="32807" name="Group 8"/>
            <p:cNvGrpSpPr>
              <a:grpSpLocks/>
            </p:cNvGrpSpPr>
            <p:nvPr/>
          </p:nvGrpSpPr>
          <p:grpSpPr bwMode="auto">
            <a:xfrm rot="-9885044">
              <a:off x="3437" y="2978"/>
              <a:ext cx="307" cy="186"/>
              <a:chOff x="3339" y="2978"/>
              <a:chExt cx="307" cy="186"/>
            </a:xfrm>
          </p:grpSpPr>
          <p:sp>
            <p:nvSpPr>
              <p:cNvPr id="32848" name="Oval 9"/>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32849" name="Line 10"/>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850" name="Line 11"/>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32851" name="Line 12"/>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32808" name="Group 13"/>
            <p:cNvGrpSpPr>
              <a:grpSpLocks/>
            </p:cNvGrpSpPr>
            <p:nvPr/>
          </p:nvGrpSpPr>
          <p:grpSpPr bwMode="auto">
            <a:xfrm rot="-9885044">
              <a:off x="4032" y="2976"/>
              <a:ext cx="307" cy="186"/>
              <a:chOff x="3339" y="2978"/>
              <a:chExt cx="307" cy="186"/>
            </a:xfrm>
          </p:grpSpPr>
          <p:sp>
            <p:nvSpPr>
              <p:cNvPr id="32844" name="Oval 14"/>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32845" name="Line 15"/>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846" name="Line 16"/>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32847" name="Line 17"/>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32809" name="Group 18"/>
            <p:cNvGrpSpPr>
              <a:grpSpLocks/>
            </p:cNvGrpSpPr>
            <p:nvPr/>
          </p:nvGrpSpPr>
          <p:grpSpPr bwMode="auto">
            <a:xfrm rot="-9885044">
              <a:off x="4608" y="2982"/>
              <a:ext cx="307" cy="186"/>
              <a:chOff x="3339" y="2978"/>
              <a:chExt cx="307" cy="186"/>
            </a:xfrm>
          </p:grpSpPr>
          <p:sp>
            <p:nvSpPr>
              <p:cNvPr id="32840" name="Oval 19"/>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32841" name="Line 20"/>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842" name="Line 21"/>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32843" name="Line 22"/>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32810" name="Group 23"/>
            <p:cNvGrpSpPr>
              <a:grpSpLocks/>
            </p:cNvGrpSpPr>
            <p:nvPr/>
          </p:nvGrpSpPr>
          <p:grpSpPr bwMode="auto">
            <a:xfrm rot="-9885044">
              <a:off x="3437" y="3410"/>
              <a:ext cx="307" cy="186"/>
              <a:chOff x="3339" y="2978"/>
              <a:chExt cx="307" cy="186"/>
            </a:xfrm>
          </p:grpSpPr>
          <p:sp>
            <p:nvSpPr>
              <p:cNvPr id="32836" name="Oval 24"/>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32837" name="Line 25"/>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838" name="Line 26"/>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32839" name="Line 27"/>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32811" name="Group 28"/>
            <p:cNvGrpSpPr>
              <a:grpSpLocks/>
            </p:cNvGrpSpPr>
            <p:nvPr/>
          </p:nvGrpSpPr>
          <p:grpSpPr bwMode="auto">
            <a:xfrm rot="-9885044">
              <a:off x="4053" y="3408"/>
              <a:ext cx="307" cy="186"/>
              <a:chOff x="3339" y="2978"/>
              <a:chExt cx="307" cy="186"/>
            </a:xfrm>
          </p:grpSpPr>
          <p:sp>
            <p:nvSpPr>
              <p:cNvPr id="32832" name="Oval 29"/>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32833" name="Line 30"/>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834" name="Line 31"/>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32835" name="Line 32"/>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32812" name="Group 33"/>
            <p:cNvGrpSpPr>
              <a:grpSpLocks/>
            </p:cNvGrpSpPr>
            <p:nvPr/>
          </p:nvGrpSpPr>
          <p:grpSpPr bwMode="auto">
            <a:xfrm rot="-9885044">
              <a:off x="4608" y="3414"/>
              <a:ext cx="307" cy="186"/>
              <a:chOff x="3339" y="2978"/>
              <a:chExt cx="307" cy="186"/>
            </a:xfrm>
          </p:grpSpPr>
          <p:sp>
            <p:nvSpPr>
              <p:cNvPr id="32828" name="Oval 34"/>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32829" name="Line 35"/>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830" name="Line 36"/>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32831" name="Line 37"/>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32813" name="Group 38"/>
            <p:cNvGrpSpPr>
              <a:grpSpLocks/>
            </p:cNvGrpSpPr>
            <p:nvPr/>
          </p:nvGrpSpPr>
          <p:grpSpPr bwMode="auto">
            <a:xfrm rot="-9885044">
              <a:off x="3485" y="3890"/>
              <a:ext cx="307" cy="186"/>
              <a:chOff x="3339" y="2978"/>
              <a:chExt cx="307" cy="186"/>
            </a:xfrm>
          </p:grpSpPr>
          <p:sp>
            <p:nvSpPr>
              <p:cNvPr id="32824" name="Oval 39"/>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32825" name="Line 40"/>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826" name="Line 41"/>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32827" name="Line 42"/>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32814" name="Group 43"/>
            <p:cNvGrpSpPr>
              <a:grpSpLocks/>
            </p:cNvGrpSpPr>
            <p:nvPr/>
          </p:nvGrpSpPr>
          <p:grpSpPr bwMode="auto">
            <a:xfrm rot="-9885044">
              <a:off x="4053" y="3888"/>
              <a:ext cx="307" cy="186"/>
              <a:chOff x="3339" y="2978"/>
              <a:chExt cx="307" cy="186"/>
            </a:xfrm>
          </p:grpSpPr>
          <p:sp>
            <p:nvSpPr>
              <p:cNvPr id="32820" name="Oval 44"/>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32821" name="Line 45"/>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822" name="Line 46"/>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32823" name="Line 47"/>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32815" name="Group 48"/>
            <p:cNvGrpSpPr>
              <a:grpSpLocks/>
            </p:cNvGrpSpPr>
            <p:nvPr/>
          </p:nvGrpSpPr>
          <p:grpSpPr bwMode="auto">
            <a:xfrm rot="-9885044">
              <a:off x="4656" y="3894"/>
              <a:ext cx="307" cy="186"/>
              <a:chOff x="3339" y="2978"/>
              <a:chExt cx="307" cy="186"/>
            </a:xfrm>
          </p:grpSpPr>
          <p:sp>
            <p:nvSpPr>
              <p:cNvPr id="32816" name="Oval 49"/>
              <p:cNvSpPr>
                <a:spLocks noChangeArrowheads="1"/>
              </p:cNvSpPr>
              <p:nvPr/>
            </p:nvSpPr>
            <p:spPr bwMode="auto">
              <a:xfrm rot="-1503354">
                <a:off x="3443" y="2990"/>
                <a:ext cx="102" cy="17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32817" name="Line 50"/>
              <p:cNvSpPr>
                <a:spLocks noChangeShapeType="1"/>
              </p:cNvSpPr>
              <p:nvPr/>
            </p:nvSpPr>
            <p:spPr bwMode="auto">
              <a:xfrm rot="-1025749">
                <a:off x="3339" y="3077"/>
                <a:ext cx="307" cy="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818" name="Line 51"/>
              <p:cNvSpPr>
                <a:spLocks noChangeShapeType="1"/>
              </p:cNvSpPr>
              <p:nvPr/>
            </p:nvSpPr>
            <p:spPr bwMode="auto">
              <a:xfrm rot="8742876">
                <a:off x="3449" y="2978"/>
                <a:ext cx="35" cy="29"/>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32819" name="Line 52"/>
              <p:cNvSpPr>
                <a:spLocks noChangeShapeType="1"/>
              </p:cNvSpPr>
              <p:nvPr/>
            </p:nvSpPr>
            <p:spPr bwMode="auto">
              <a:xfrm rot="20574251" flipV="1">
                <a:off x="3448" y="3092"/>
                <a:ext cx="0"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12" name="Group 70"/>
          <p:cNvGrpSpPr>
            <a:grpSpLocks/>
          </p:cNvGrpSpPr>
          <p:nvPr/>
        </p:nvGrpSpPr>
        <p:grpSpPr bwMode="auto">
          <a:xfrm>
            <a:off x="1905000" y="1295400"/>
            <a:ext cx="2819400" cy="4876800"/>
            <a:chOff x="1200" y="960"/>
            <a:chExt cx="1776" cy="3072"/>
          </a:xfrm>
        </p:grpSpPr>
        <p:sp>
          <p:nvSpPr>
            <p:cNvPr id="32805" name="Line 68"/>
            <p:cNvSpPr>
              <a:spLocks noChangeShapeType="1"/>
            </p:cNvSpPr>
            <p:nvPr/>
          </p:nvSpPr>
          <p:spPr bwMode="auto">
            <a:xfrm flipV="1">
              <a:off x="1200" y="960"/>
              <a:ext cx="0" cy="144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806" name="Line 69"/>
            <p:cNvSpPr>
              <a:spLocks noChangeShapeType="1"/>
            </p:cNvSpPr>
            <p:nvPr/>
          </p:nvSpPr>
          <p:spPr bwMode="auto">
            <a:xfrm flipV="1">
              <a:off x="2976" y="2592"/>
              <a:ext cx="0" cy="144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nvGrpSpPr>
          <p:cNvPr id="13" name="Group 74"/>
          <p:cNvGrpSpPr>
            <a:grpSpLocks/>
          </p:cNvGrpSpPr>
          <p:nvPr/>
        </p:nvGrpSpPr>
        <p:grpSpPr bwMode="auto">
          <a:xfrm>
            <a:off x="1373188" y="990600"/>
            <a:ext cx="3275012" cy="3094038"/>
            <a:chOff x="865" y="768"/>
            <a:chExt cx="2063" cy="1949"/>
          </a:xfrm>
        </p:grpSpPr>
        <p:sp>
          <p:nvSpPr>
            <p:cNvPr id="32803" name="Text Box 71"/>
            <p:cNvSpPr txBox="1">
              <a:spLocks noChangeArrowheads="1"/>
            </p:cNvSpPr>
            <p:nvPr/>
          </p:nvSpPr>
          <p:spPr bwMode="auto">
            <a:xfrm>
              <a:off x="865" y="768"/>
              <a:ext cx="28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i="1">
                  <a:solidFill>
                    <a:schemeClr val="accent2"/>
                  </a:solidFill>
                </a:rPr>
                <a:t>B</a:t>
              </a:r>
            </a:p>
          </p:txBody>
        </p:sp>
        <p:sp>
          <p:nvSpPr>
            <p:cNvPr id="32804" name="Text Box 73"/>
            <p:cNvSpPr txBox="1">
              <a:spLocks noChangeArrowheads="1"/>
            </p:cNvSpPr>
            <p:nvPr/>
          </p:nvSpPr>
          <p:spPr bwMode="auto">
            <a:xfrm>
              <a:off x="2641" y="2352"/>
              <a:ext cx="28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i="1">
                  <a:solidFill>
                    <a:schemeClr val="accent2"/>
                  </a:solidFill>
                </a:rPr>
                <a:t>B</a:t>
              </a:r>
            </a:p>
          </p:txBody>
        </p:sp>
      </p:grpSp>
      <p:grpSp>
        <p:nvGrpSpPr>
          <p:cNvPr id="14" name="Group 83"/>
          <p:cNvGrpSpPr>
            <a:grpSpLocks/>
          </p:cNvGrpSpPr>
          <p:nvPr/>
        </p:nvGrpSpPr>
        <p:grpSpPr bwMode="auto">
          <a:xfrm>
            <a:off x="2286000" y="4038600"/>
            <a:ext cx="2971800" cy="1524000"/>
            <a:chOff x="1440" y="2688"/>
            <a:chExt cx="1872" cy="960"/>
          </a:xfrm>
        </p:grpSpPr>
        <p:sp>
          <p:nvSpPr>
            <p:cNvPr id="32801" name="Line 81"/>
            <p:cNvSpPr>
              <a:spLocks noChangeShapeType="1"/>
            </p:cNvSpPr>
            <p:nvPr/>
          </p:nvSpPr>
          <p:spPr bwMode="auto">
            <a:xfrm>
              <a:off x="1440" y="2688"/>
              <a:ext cx="0" cy="240"/>
            </a:xfrm>
            <a:prstGeom prst="line">
              <a:avLst/>
            </a:prstGeom>
            <a:noFill/>
            <a:ln w="38100">
              <a:solidFill>
                <a:srgbClr val="FFFFCC"/>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32802" name="Line 82"/>
            <p:cNvSpPr>
              <a:spLocks noChangeShapeType="1"/>
            </p:cNvSpPr>
            <p:nvPr/>
          </p:nvSpPr>
          <p:spPr bwMode="auto">
            <a:xfrm>
              <a:off x="3312" y="3408"/>
              <a:ext cx="0" cy="240"/>
            </a:xfrm>
            <a:prstGeom prst="line">
              <a:avLst/>
            </a:prstGeom>
            <a:noFill/>
            <a:ln w="38100">
              <a:solidFill>
                <a:srgbClr val="FFFFCC"/>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15" name="Group 86"/>
          <p:cNvGrpSpPr>
            <a:grpSpLocks/>
          </p:cNvGrpSpPr>
          <p:nvPr/>
        </p:nvGrpSpPr>
        <p:grpSpPr bwMode="auto">
          <a:xfrm>
            <a:off x="2590800" y="3352800"/>
            <a:ext cx="3790950" cy="3352800"/>
            <a:chOff x="1632" y="2256"/>
            <a:chExt cx="2388" cy="2112"/>
          </a:xfrm>
        </p:grpSpPr>
        <p:grpSp>
          <p:nvGrpSpPr>
            <p:cNvPr id="32796" name="Group 79"/>
            <p:cNvGrpSpPr>
              <a:grpSpLocks/>
            </p:cNvGrpSpPr>
            <p:nvPr/>
          </p:nvGrpSpPr>
          <p:grpSpPr bwMode="auto">
            <a:xfrm>
              <a:off x="1632" y="2256"/>
              <a:ext cx="2343" cy="1824"/>
              <a:chOff x="1632" y="2256"/>
              <a:chExt cx="2343" cy="1824"/>
            </a:xfrm>
          </p:grpSpPr>
          <p:sp>
            <p:nvSpPr>
              <p:cNvPr id="32799" name="Freeform 75"/>
              <p:cNvSpPr>
                <a:spLocks/>
              </p:cNvSpPr>
              <p:nvPr/>
            </p:nvSpPr>
            <p:spPr bwMode="auto">
              <a:xfrm>
                <a:off x="1632" y="2256"/>
                <a:ext cx="423" cy="144"/>
              </a:xfrm>
              <a:custGeom>
                <a:avLst/>
                <a:gdLst>
                  <a:gd name="T0" fmla="*/ 423 w 423"/>
                  <a:gd name="T1" fmla="*/ 0 h 144"/>
                  <a:gd name="T2" fmla="*/ 234 w 423"/>
                  <a:gd name="T3" fmla="*/ 90 h 144"/>
                  <a:gd name="T4" fmla="*/ 0 w 423"/>
                  <a:gd name="T5" fmla="*/ 144 h 144"/>
                  <a:gd name="T6" fmla="*/ 0 60000 65536"/>
                  <a:gd name="T7" fmla="*/ 0 60000 65536"/>
                  <a:gd name="T8" fmla="*/ 0 60000 65536"/>
                  <a:gd name="T9" fmla="*/ 0 w 423"/>
                  <a:gd name="T10" fmla="*/ 0 h 144"/>
                  <a:gd name="T11" fmla="*/ 423 w 423"/>
                  <a:gd name="T12" fmla="*/ 144 h 144"/>
                </a:gdLst>
                <a:ahLst/>
                <a:cxnLst>
                  <a:cxn ang="T6">
                    <a:pos x="T0" y="T1"/>
                  </a:cxn>
                  <a:cxn ang="T7">
                    <a:pos x="T2" y="T3"/>
                  </a:cxn>
                  <a:cxn ang="T8">
                    <a:pos x="T4" y="T5"/>
                  </a:cxn>
                </a:cxnLst>
                <a:rect l="T9" t="T10" r="T11" b="T12"/>
                <a:pathLst>
                  <a:path w="423" h="144">
                    <a:moveTo>
                      <a:pt x="423" y="0"/>
                    </a:moveTo>
                    <a:cubicBezTo>
                      <a:pt x="392" y="13"/>
                      <a:pt x="304" y="66"/>
                      <a:pt x="234" y="90"/>
                    </a:cubicBezTo>
                    <a:cubicBezTo>
                      <a:pt x="164" y="114"/>
                      <a:pt x="49" y="133"/>
                      <a:pt x="0" y="144"/>
                    </a:cubicBezTo>
                  </a:path>
                </a:pathLst>
              </a:custGeom>
              <a:noFill/>
              <a:ln w="57150">
                <a:solidFill>
                  <a:srgbClr val="99CCFF"/>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2800" name="Freeform 78"/>
              <p:cNvSpPr>
                <a:spLocks/>
              </p:cNvSpPr>
              <p:nvPr/>
            </p:nvSpPr>
            <p:spPr bwMode="auto">
              <a:xfrm>
                <a:off x="3552" y="3936"/>
                <a:ext cx="423" cy="144"/>
              </a:xfrm>
              <a:custGeom>
                <a:avLst/>
                <a:gdLst>
                  <a:gd name="T0" fmla="*/ 423 w 423"/>
                  <a:gd name="T1" fmla="*/ 0 h 144"/>
                  <a:gd name="T2" fmla="*/ 234 w 423"/>
                  <a:gd name="T3" fmla="*/ 90 h 144"/>
                  <a:gd name="T4" fmla="*/ 0 w 423"/>
                  <a:gd name="T5" fmla="*/ 144 h 144"/>
                  <a:gd name="T6" fmla="*/ 0 60000 65536"/>
                  <a:gd name="T7" fmla="*/ 0 60000 65536"/>
                  <a:gd name="T8" fmla="*/ 0 60000 65536"/>
                  <a:gd name="T9" fmla="*/ 0 w 423"/>
                  <a:gd name="T10" fmla="*/ 0 h 144"/>
                  <a:gd name="T11" fmla="*/ 423 w 423"/>
                  <a:gd name="T12" fmla="*/ 144 h 144"/>
                </a:gdLst>
                <a:ahLst/>
                <a:cxnLst>
                  <a:cxn ang="T6">
                    <a:pos x="T0" y="T1"/>
                  </a:cxn>
                  <a:cxn ang="T7">
                    <a:pos x="T2" y="T3"/>
                  </a:cxn>
                  <a:cxn ang="T8">
                    <a:pos x="T4" y="T5"/>
                  </a:cxn>
                </a:cxnLst>
                <a:rect l="T9" t="T10" r="T11" b="T12"/>
                <a:pathLst>
                  <a:path w="423" h="144">
                    <a:moveTo>
                      <a:pt x="423" y="0"/>
                    </a:moveTo>
                    <a:cubicBezTo>
                      <a:pt x="392" y="13"/>
                      <a:pt x="304" y="66"/>
                      <a:pt x="234" y="90"/>
                    </a:cubicBezTo>
                    <a:cubicBezTo>
                      <a:pt x="164" y="114"/>
                      <a:pt x="49" y="133"/>
                      <a:pt x="0" y="144"/>
                    </a:cubicBezTo>
                  </a:path>
                </a:pathLst>
              </a:custGeom>
              <a:noFill/>
              <a:ln w="57150">
                <a:solidFill>
                  <a:srgbClr val="99CCFF"/>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2797" name="Rectangle 84"/>
            <p:cNvSpPr>
              <a:spLocks noChangeArrowheads="1"/>
            </p:cNvSpPr>
            <p:nvPr/>
          </p:nvSpPr>
          <p:spPr bwMode="auto">
            <a:xfrm>
              <a:off x="1824" y="2352"/>
              <a:ext cx="27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sz="3200" b="0">
                  <a:solidFill>
                    <a:srgbClr val="99FFCC"/>
                  </a:solidFill>
                  <a:latin typeface="Comic Sans MS" pitchFamily="66" charset="0"/>
                </a:rPr>
                <a:t>E</a:t>
              </a:r>
            </a:p>
          </p:txBody>
        </p:sp>
        <p:sp>
          <p:nvSpPr>
            <p:cNvPr id="32798" name="Rectangle 85"/>
            <p:cNvSpPr>
              <a:spLocks noChangeArrowheads="1"/>
            </p:cNvSpPr>
            <p:nvPr/>
          </p:nvSpPr>
          <p:spPr bwMode="auto">
            <a:xfrm>
              <a:off x="3744" y="4003"/>
              <a:ext cx="27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sz="3200" b="0">
                  <a:solidFill>
                    <a:srgbClr val="99FFCC"/>
                  </a:solidFill>
                  <a:latin typeface="Comic Sans MS" pitchFamily="66" charset="0"/>
                </a:rPr>
                <a:t>E</a:t>
              </a:r>
            </a:p>
          </p:txBody>
        </p:sp>
      </p:grpSp>
      <p:grpSp>
        <p:nvGrpSpPr>
          <p:cNvPr id="17" name="Group 89"/>
          <p:cNvGrpSpPr>
            <a:grpSpLocks/>
          </p:cNvGrpSpPr>
          <p:nvPr/>
        </p:nvGrpSpPr>
        <p:grpSpPr bwMode="auto">
          <a:xfrm>
            <a:off x="762000" y="1752600"/>
            <a:ext cx="3048000" cy="2395538"/>
            <a:chOff x="480" y="1104"/>
            <a:chExt cx="1920" cy="1509"/>
          </a:xfrm>
        </p:grpSpPr>
        <p:grpSp>
          <p:nvGrpSpPr>
            <p:cNvPr id="32788" name="Group 77"/>
            <p:cNvGrpSpPr>
              <a:grpSpLocks/>
            </p:cNvGrpSpPr>
            <p:nvPr/>
          </p:nvGrpSpPr>
          <p:grpSpPr bwMode="auto">
            <a:xfrm>
              <a:off x="480" y="1104"/>
              <a:ext cx="1920" cy="1440"/>
              <a:chOff x="480" y="1248"/>
              <a:chExt cx="1920" cy="1440"/>
            </a:xfrm>
          </p:grpSpPr>
          <p:sp>
            <p:nvSpPr>
              <p:cNvPr id="32790" name="Oval 53"/>
              <p:cNvSpPr>
                <a:spLocks noChangeArrowheads="1"/>
              </p:cNvSpPr>
              <p:nvPr/>
            </p:nvSpPr>
            <p:spPr bwMode="auto">
              <a:xfrm>
                <a:off x="480" y="1248"/>
                <a:ext cx="1920" cy="960"/>
              </a:xfrm>
              <a:prstGeom prst="ellipse">
                <a:avLst/>
              </a:prstGeom>
              <a:noFill/>
              <a:ln w="19050">
                <a:solidFill>
                  <a:srgbClr val="66FF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32791" name="Oval 54"/>
              <p:cNvSpPr>
                <a:spLocks noChangeArrowheads="1"/>
              </p:cNvSpPr>
              <p:nvPr/>
            </p:nvSpPr>
            <p:spPr bwMode="auto">
              <a:xfrm>
                <a:off x="2016" y="1968"/>
                <a:ext cx="192" cy="19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cs-CZ" b="0"/>
                  <a:t>-</a:t>
                </a:r>
              </a:p>
            </p:txBody>
          </p:sp>
          <p:sp>
            <p:nvSpPr>
              <p:cNvPr id="32792" name="Freeform 55"/>
              <p:cNvSpPr>
                <a:spLocks/>
              </p:cNvSpPr>
              <p:nvPr/>
            </p:nvSpPr>
            <p:spPr bwMode="auto">
              <a:xfrm>
                <a:off x="1920" y="1584"/>
                <a:ext cx="312" cy="399"/>
              </a:xfrm>
              <a:custGeom>
                <a:avLst/>
                <a:gdLst>
                  <a:gd name="T0" fmla="*/ 0 w 312"/>
                  <a:gd name="T1" fmla="*/ 399 h 399"/>
                  <a:gd name="T2" fmla="*/ 144 w 312"/>
                  <a:gd name="T3" fmla="*/ 309 h 399"/>
                  <a:gd name="T4" fmla="*/ 249 w 312"/>
                  <a:gd name="T5" fmla="*/ 189 h 399"/>
                  <a:gd name="T6" fmla="*/ 312 w 312"/>
                  <a:gd name="T7" fmla="*/ 0 h 399"/>
                  <a:gd name="T8" fmla="*/ 0 60000 65536"/>
                  <a:gd name="T9" fmla="*/ 0 60000 65536"/>
                  <a:gd name="T10" fmla="*/ 0 60000 65536"/>
                  <a:gd name="T11" fmla="*/ 0 60000 65536"/>
                  <a:gd name="T12" fmla="*/ 0 w 312"/>
                  <a:gd name="T13" fmla="*/ 0 h 399"/>
                  <a:gd name="T14" fmla="*/ 312 w 312"/>
                  <a:gd name="T15" fmla="*/ 399 h 399"/>
                </a:gdLst>
                <a:ahLst/>
                <a:cxnLst>
                  <a:cxn ang="T8">
                    <a:pos x="T0" y="T1"/>
                  </a:cxn>
                  <a:cxn ang="T9">
                    <a:pos x="T2" y="T3"/>
                  </a:cxn>
                  <a:cxn ang="T10">
                    <a:pos x="T4" y="T5"/>
                  </a:cxn>
                  <a:cxn ang="T11">
                    <a:pos x="T6" y="T7"/>
                  </a:cxn>
                </a:cxnLst>
                <a:rect l="T12" t="T13" r="T14" b="T15"/>
                <a:pathLst>
                  <a:path w="312" h="399">
                    <a:moveTo>
                      <a:pt x="0" y="399"/>
                    </a:moveTo>
                    <a:cubicBezTo>
                      <a:pt x="24" y="384"/>
                      <a:pt x="102" y="344"/>
                      <a:pt x="144" y="309"/>
                    </a:cubicBezTo>
                    <a:cubicBezTo>
                      <a:pt x="186" y="274"/>
                      <a:pt x="221" y="241"/>
                      <a:pt x="249" y="189"/>
                    </a:cubicBezTo>
                    <a:cubicBezTo>
                      <a:pt x="277" y="137"/>
                      <a:pt x="299" y="39"/>
                      <a:pt x="312" y="0"/>
                    </a:cubicBezTo>
                  </a:path>
                </a:pathLst>
              </a:custGeom>
              <a:noFill/>
              <a:ln w="28575">
                <a:solidFill>
                  <a:srgbClr val="CC990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32793" name="Group 62"/>
              <p:cNvGrpSpPr>
                <a:grpSpLocks/>
              </p:cNvGrpSpPr>
              <p:nvPr/>
            </p:nvGrpSpPr>
            <p:grpSpPr bwMode="auto">
              <a:xfrm>
                <a:off x="1440" y="1728"/>
                <a:ext cx="0" cy="960"/>
                <a:chOff x="1728" y="2928"/>
                <a:chExt cx="0" cy="960"/>
              </a:xfrm>
            </p:grpSpPr>
            <p:sp>
              <p:nvSpPr>
                <p:cNvPr id="32794" name="Line 59"/>
                <p:cNvSpPr>
                  <a:spLocks noChangeShapeType="1"/>
                </p:cNvSpPr>
                <p:nvPr/>
              </p:nvSpPr>
              <p:spPr bwMode="auto">
                <a:xfrm>
                  <a:off x="1728" y="2928"/>
                  <a:ext cx="0" cy="432"/>
                </a:xfrm>
                <a:prstGeom prst="line">
                  <a:avLst/>
                </a:prstGeom>
                <a:noFill/>
                <a:ln w="38100">
                  <a:solidFill>
                    <a:srgbClr val="CC9900"/>
                  </a:solidFill>
                  <a:prstDash val="dash"/>
                  <a:round/>
                  <a:headEnd/>
                  <a:tailEnd/>
                </a:ln>
                <a:extLst>
                  <a:ext uri="{909E8E84-426E-40DD-AFC4-6F175D3DCCD1}">
                    <a14:hiddenFill xmlns:a14="http://schemas.microsoft.com/office/drawing/2010/main">
                      <a:noFill/>
                    </a14:hiddenFill>
                  </a:ext>
                </a:extLst>
              </p:spPr>
              <p:txBody>
                <a:bodyPr/>
                <a:lstStyle/>
                <a:p>
                  <a:endParaRPr lang="en-GB"/>
                </a:p>
              </p:txBody>
            </p:sp>
            <p:sp>
              <p:nvSpPr>
                <p:cNvPr id="32795" name="Line 60"/>
                <p:cNvSpPr>
                  <a:spLocks noChangeShapeType="1"/>
                </p:cNvSpPr>
                <p:nvPr/>
              </p:nvSpPr>
              <p:spPr bwMode="auto">
                <a:xfrm>
                  <a:off x="1728" y="3408"/>
                  <a:ext cx="0" cy="480"/>
                </a:xfrm>
                <a:prstGeom prst="line">
                  <a:avLst/>
                </a:prstGeom>
                <a:noFill/>
                <a:ln w="38100">
                  <a:solidFill>
                    <a:srgbClr val="CC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sp>
          <p:nvSpPr>
            <p:cNvPr id="32789" name="Text Box 87"/>
            <p:cNvSpPr txBox="1">
              <a:spLocks noChangeArrowheads="1"/>
            </p:cNvSpPr>
            <p:nvPr/>
          </p:nvSpPr>
          <p:spPr bwMode="auto">
            <a:xfrm>
              <a:off x="1125" y="2325"/>
              <a:ext cx="2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spcBef>
                  <a:spcPct val="50000"/>
                </a:spcBef>
              </a:pPr>
              <a:r>
                <a:rPr lang="en-GB" i="1">
                  <a:solidFill>
                    <a:srgbClr val="CC9900"/>
                  </a:solidFill>
                  <a:sym typeface="Symbol" pitchFamily="18" charset="2"/>
                </a:rPr>
                <a:t></a:t>
              </a:r>
              <a:endParaRPr lang="en-GB" i="1">
                <a:solidFill>
                  <a:srgbClr val="CC9900"/>
                </a:solidFill>
              </a:endParaRPr>
            </a:p>
          </p:txBody>
        </p:sp>
      </p:grpSp>
      <p:grpSp>
        <p:nvGrpSpPr>
          <p:cNvPr id="20" name="Group 91"/>
          <p:cNvGrpSpPr>
            <a:grpSpLocks/>
          </p:cNvGrpSpPr>
          <p:nvPr/>
        </p:nvGrpSpPr>
        <p:grpSpPr bwMode="auto">
          <a:xfrm>
            <a:off x="3657600" y="3505200"/>
            <a:ext cx="3048000" cy="2490788"/>
            <a:chOff x="2304" y="2208"/>
            <a:chExt cx="1920" cy="1569"/>
          </a:xfrm>
        </p:grpSpPr>
        <p:grpSp>
          <p:nvGrpSpPr>
            <p:cNvPr id="32782" name="Group 76"/>
            <p:cNvGrpSpPr>
              <a:grpSpLocks/>
            </p:cNvGrpSpPr>
            <p:nvPr/>
          </p:nvGrpSpPr>
          <p:grpSpPr bwMode="auto">
            <a:xfrm>
              <a:off x="2304" y="2304"/>
              <a:ext cx="1920" cy="1473"/>
              <a:chOff x="2304" y="2448"/>
              <a:chExt cx="1920" cy="1473"/>
            </a:xfrm>
          </p:grpSpPr>
          <p:sp>
            <p:nvSpPr>
              <p:cNvPr id="32784" name="Oval 56"/>
              <p:cNvSpPr>
                <a:spLocks noChangeArrowheads="1"/>
              </p:cNvSpPr>
              <p:nvPr/>
            </p:nvSpPr>
            <p:spPr bwMode="auto">
              <a:xfrm>
                <a:off x="2304" y="2961"/>
                <a:ext cx="1920" cy="960"/>
              </a:xfrm>
              <a:prstGeom prst="ellipse">
                <a:avLst/>
              </a:prstGeom>
              <a:noFill/>
              <a:ln w="19050">
                <a:solidFill>
                  <a:srgbClr val="66FF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32785" name="Oval 57"/>
              <p:cNvSpPr>
                <a:spLocks noChangeArrowheads="1"/>
              </p:cNvSpPr>
              <p:nvPr/>
            </p:nvSpPr>
            <p:spPr bwMode="auto">
              <a:xfrm>
                <a:off x="3840" y="3681"/>
                <a:ext cx="192" cy="19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cs-CZ" b="0"/>
                  <a:t>-</a:t>
                </a:r>
              </a:p>
            </p:txBody>
          </p:sp>
          <p:sp>
            <p:nvSpPr>
              <p:cNvPr id="32786" name="Freeform 58"/>
              <p:cNvSpPr>
                <a:spLocks/>
              </p:cNvSpPr>
              <p:nvPr/>
            </p:nvSpPr>
            <p:spPr bwMode="auto">
              <a:xfrm>
                <a:off x="3360" y="3648"/>
                <a:ext cx="549" cy="162"/>
              </a:xfrm>
              <a:custGeom>
                <a:avLst/>
                <a:gdLst>
                  <a:gd name="T0" fmla="*/ 0 w 549"/>
                  <a:gd name="T1" fmla="*/ 162 h 162"/>
                  <a:gd name="T2" fmla="*/ 180 w 549"/>
                  <a:gd name="T3" fmla="*/ 135 h 162"/>
                  <a:gd name="T4" fmla="*/ 351 w 549"/>
                  <a:gd name="T5" fmla="*/ 81 h 162"/>
                  <a:gd name="T6" fmla="*/ 549 w 549"/>
                  <a:gd name="T7" fmla="*/ 0 h 162"/>
                  <a:gd name="T8" fmla="*/ 0 60000 65536"/>
                  <a:gd name="T9" fmla="*/ 0 60000 65536"/>
                  <a:gd name="T10" fmla="*/ 0 60000 65536"/>
                  <a:gd name="T11" fmla="*/ 0 60000 65536"/>
                  <a:gd name="T12" fmla="*/ 0 w 549"/>
                  <a:gd name="T13" fmla="*/ 0 h 162"/>
                  <a:gd name="T14" fmla="*/ 549 w 549"/>
                  <a:gd name="T15" fmla="*/ 162 h 162"/>
                </a:gdLst>
                <a:ahLst/>
                <a:cxnLst>
                  <a:cxn ang="T8">
                    <a:pos x="T0" y="T1"/>
                  </a:cxn>
                  <a:cxn ang="T9">
                    <a:pos x="T2" y="T3"/>
                  </a:cxn>
                  <a:cxn ang="T10">
                    <a:pos x="T4" y="T5"/>
                  </a:cxn>
                  <a:cxn ang="T11">
                    <a:pos x="T6" y="T7"/>
                  </a:cxn>
                </a:cxnLst>
                <a:rect l="T12" t="T13" r="T14" b="T15"/>
                <a:pathLst>
                  <a:path w="549" h="162">
                    <a:moveTo>
                      <a:pt x="0" y="162"/>
                    </a:moveTo>
                    <a:cubicBezTo>
                      <a:pt x="30" y="157"/>
                      <a:pt x="122" y="148"/>
                      <a:pt x="180" y="135"/>
                    </a:cubicBezTo>
                    <a:cubicBezTo>
                      <a:pt x="238" y="122"/>
                      <a:pt x="290" y="103"/>
                      <a:pt x="351" y="81"/>
                    </a:cubicBezTo>
                    <a:cubicBezTo>
                      <a:pt x="412" y="59"/>
                      <a:pt x="508" y="17"/>
                      <a:pt x="549" y="0"/>
                    </a:cubicBezTo>
                  </a:path>
                </a:pathLst>
              </a:custGeom>
              <a:noFill/>
              <a:ln w="28575">
                <a:solidFill>
                  <a:srgbClr val="CC9900"/>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2787" name="Line 65"/>
              <p:cNvSpPr>
                <a:spLocks noChangeShapeType="1"/>
              </p:cNvSpPr>
              <p:nvPr/>
            </p:nvSpPr>
            <p:spPr bwMode="auto">
              <a:xfrm flipV="1">
                <a:off x="3312" y="2448"/>
                <a:ext cx="0" cy="960"/>
              </a:xfrm>
              <a:prstGeom prst="line">
                <a:avLst/>
              </a:prstGeom>
              <a:noFill/>
              <a:ln w="28575">
                <a:solidFill>
                  <a:srgbClr val="CC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32783" name="Text Box 90"/>
            <p:cNvSpPr txBox="1">
              <a:spLocks noChangeArrowheads="1"/>
            </p:cNvSpPr>
            <p:nvPr/>
          </p:nvSpPr>
          <p:spPr bwMode="auto">
            <a:xfrm>
              <a:off x="3408" y="2208"/>
              <a:ext cx="2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spcBef>
                  <a:spcPct val="50000"/>
                </a:spcBef>
              </a:pPr>
              <a:r>
                <a:rPr lang="en-GB" i="1">
                  <a:solidFill>
                    <a:srgbClr val="CC9900"/>
                  </a:solidFill>
                  <a:sym typeface="Symbol" pitchFamily="18" charset="2"/>
                </a:rPr>
                <a:t></a:t>
              </a:r>
              <a:endParaRPr lang="en-GB" i="1">
                <a:solidFill>
                  <a:srgbClr val="CC99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395"/>
                                        </p:tgtEl>
                                        <p:attrNameLst>
                                          <p:attrName>style.visibility</p:attrName>
                                        </p:attrNameLst>
                                      </p:cBhvr>
                                      <p:to>
                                        <p:strVal val="visible"/>
                                      </p:to>
                                    </p:set>
                                    <p:animEffect transition="in" filter="dissolve">
                                      <p:cBhvr>
                                        <p:cTn id="7" dur="500"/>
                                        <p:tgtEl>
                                          <p:spTgt spid="593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9396"/>
                                        </p:tgtEl>
                                        <p:attrNameLst>
                                          <p:attrName>style.visibility</p:attrName>
                                        </p:attrNameLst>
                                      </p:cBhvr>
                                      <p:to>
                                        <p:strVal val="visible"/>
                                      </p:to>
                                    </p:set>
                                    <p:animEffect transition="in" filter="dissolve">
                                      <p:cBhvr>
                                        <p:cTn id="12" dur="500"/>
                                        <p:tgtEl>
                                          <p:spTgt spid="59396"/>
                                        </p:tgtEl>
                                      </p:cBhvr>
                                    </p:animEffec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59398"/>
                                        </p:tgtEl>
                                        <p:attrNameLst>
                                          <p:attrName>style.visibility</p:attrName>
                                        </p:attrNameLst>
                                      </p:cBhvr>
                                      <p:to>
                                        <p:strVal val="visible"/>
                                      </p:to>
                                    </p:set>
                                  </p:childTnLst>
                                </p:cTn>
                              </p:par>
                            </p:childTnLst>
                          </p:cTn>
                        </p:par>
                        <p:par>
                          <p:cTn id="16" fill="hold" nodeType="afterGroup">
                            <p:stCondLst>
                              <p:cond delay="1000"/>
                            </p:stCondLst>
                            <p:childTnLst>
                              <p:par>
                                <p:cTn id="17" presetID="1" presetClass="entr" presetSubtype="0" fill="hold" grpId="0" nodeType="afterEffect">
                                  <p:stCondLst>
                                    <p:cond delay="0"/>
                                  </p:stCondLst>
                                  <p:childTnLst>
                                    <p:set>
                                      <p:cBhvr>
                                        <p:cTn id="18" dur="1" fill="hold">
                                          <p:stCondLst>
                                            <p:cond delay="499"/>
                                          </p:stCondLst>
                                        </p:cTn>
                                        <p:tgtEl>
                                          <p:spTgt spid="593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17"/>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499"/>
                                          </p:stCondLst>
                                        </p:cTn>
                                        <p:tgtEl>
                                          <p:spTgt spid="2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par>
                          <p:cTn id="37" fill="hold" nodeType="afterGroup">
                            <p:stCondLst>
                              <p:cond delay="500"/>
                            </p:stCondLst>
                            <p:childTnLst>
                              <p:par>
                                <p:cTn id="38" presetID="1" presetClass="entr" presetSubtype="0" fill="hold" nodeType="afterEffect">
                                  <p:stCondLst>
                                    <p:cond delay="0"/>
                                  </p:stCondLst>
                                  <p:childTnLst>
                                    <p:set>
                                      <p:cBhvr>
                                        <p:cTn id="39" dur="1" fill="hold">
                                          <p:stCondLst>
                                            <p:cond delay="499"/>
                                          </p:stCondLst>
                                        </p:cTn>
                                        <p:tgtEl>
                                          <p:spTgt spid="13"/>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499"/>
                                          </p:stCondLst>
                                        </p:cTn>
                                        <p:tgtEl>
                                          <p:spTgt spid="15"/>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nimBg="1"/>
      <p:bldP spid="59396" grpId="0" animBg="1"/>
      <p:bldP spid="59397" grpId="0" autoUpdateAnimBg="0"/>
      <p:bldP spid="5939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103188" y="238125"/>
            <a:ext cx="8932862"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GB" sz="2800" b="0">
                <a:solidFill>
                  <a:srgbClr val="FF0000"/>
                </a:solidFill>
                <a:latin typeface="Comic Sans MS" pitchFamily="66" charset="0"/>
              </a:rPr>
              <a:t>Paramagnetism</a:t>
            </a:r>
            <a:r>
              <a:rPr lang="en-GB" b="0">
                <a:solidFill>
                  <a:srgbClr val="FFFF66"/>
                </a:solidFill>
                <a:latin typeface="Comic Sans MS" pitchFamily="66" charset="0"/>
              </a:rPr>
              <a:t/>
            </a:r>
            <a:br>
              <a:rPr lang="en-GB" b="0">
                <a:solidFill>
                  <a:srgbClr val="FFFF66"/>
                </a:solidFill>
                <a:latin typeface="Comic Sans MS" pitchFamily="66" charset="0"/>
              </a:rPr>
            </a:br>
            <a:r>
              <a:rPr lang="en-GB" sz="1800" b="0">
                <a:solidFill>
                  <a:srgbClr val="FFFF66"/>
                </a:solidFill>
                <a:latin typeface="Comic Sans MS" pitchFamily="66" charset="0"/>
              </a:rPr>
              <a:t/>
            </a:r>
            <a:br>
              <a:rPr lang="en-GB" sz="1800" b="0">
                <a:solidFill>
                  <a:srgbClr val="FFFF66"/>
                </a:solidFill>
                <a:latin typeface="Comic Sans MS" pitchFamily="66" charset="0"/>
              </a:rPr>
            </a:br>
            <a:r>
              <a:rPr lang="en-GB" sz="1800" b="0">
                <a:solidFill>
                  <a:srgbClr val="FFFF66"/>
                </a:solidFill>
                <a:latin typeface="Comic Sans MS" pitchFamily="66" charset="0"/>
              </a:rPr>
              <a:t>is a kind of magnetism characteristic of materials weakly attracted by a strong  magnet, named and extensively investigated by the British scientist Michael Faraday beginning in 1845. Most elements and some compounds are paramagnetic. Strong paramagnetism (not to be confused with the ferromagnetism of the elements iron, cobalt, nickel, and other alloys) is exhibited by compounds containing iron, palladium, platinum, and the rare-earth elements</a:t>
            </a:r>
            <a:r>
              <a:rPr lang="cs-CZ" sz="1800" b="0">
                <a:solidFill>
                  <a:srgbClr val="FFFF66"/>
                </a:solidFill>
                <a:latin typeface="Comic Sans MS" pitchFamily="66" charset="0"/>
              </a:rPr>
              <a:t> (lanthanides and actinides)</a:t>
            </a:r>
            <a:r>
              <a:rPr lang="en-GB" sz="1800" b="0">
                <a:solidFill>
                  <a:srgbClr val="FFFF66"/>
                </a:solidFill>
                <a:latin typeface="Comic Sans MS" pitchFamily="66" charset="0"/>
              </a:rPr>
              <a:t>. In such compounds atoms of these elements</a:t>
            </a:r>
            <a:br>
              <a:rPr lang="en-GB" sz="1800" b="0">
                <a:solidFill>
                  <a:srgbClr val="FFFF66"/>
                </a:solidFill>
                <a:latin typeface="Comic Sans MS" pitchFamily="66" charset="0"/>
              </a:rPr>
            </a:br>
            <a:r>
              <a:rPr lang="cs-CZ" sz="1800" b="0">
                <a:solidFill>
                  <a:srgbClr val="FFFF66"/>
                </a:solidFill>
                <a:latin typeface="Comic Sans MS" pitchFamily="66" charset="0"/>
              </a:rPr>
              <a:t>h</a:t>
            </a:r>
            <a:r>
              <a:rPr lang="en-GB" sz="1800" b="0">
                <a:solidFill>
                  <a:srgbClr val="FFFF66"/>
                </a:solidFill>
                <a:latin typeface="Comic Sans MS" pitchFamily="66" charset="0"/>
              </a:rPr>
              <a:t>ave some inner electron shells that are incomplete</a:t>
            </a:r>
            <a:r>
              <a:rPr lang="cs-CZ" sz="1800" b="0">
                <a:solidFill>
                  <a:srgbClr val="FFFF66"/>
                </a:solidFill>
                <a:latin typeface="Comic Sans MS" pitchFamily="66" charset="0"/>
              </a:rPr>
              <a:t>.</a:t>
            </a:r>
            <a:r>
              <a:rPr lang="en-GB" sz="1800" b="0">
                <a:solidFill>
                  <a:srgbClr val="FFFF66"/>
                </a:solidFill>
                <a:latin typeface="Comic Sans MS" pitchFamily="66" charset="0"/>
              </a:rPr>
              <a:t> </a:t>
            </a:r>
            <a:r>
              <a:rPr lang="cs-CZ" sz="1800" b="0">
                <a:solidFill>
                  <a:srgbClr val="FFFF66"/>
                </a:solidFill>
                <a:latin typeface="Comic Sans MS" pitchFamily="66" charset="0"/>
              </a:rPr>
              <a:t>T</a:t>
            </a:r>
            <a:r>
              <a:rPr lang="en-GB" sz="1800" b="0">
                <a:solidFill>
                  <a:srgbClr val="FFFF66"/>
                </a:solidFill>
                <a:latin typeface="Comic Sans MS" pitchFamily="66" charset="0"/>
              </a:rPr>
              <a:t>heir unpaired electrons</a:t>
            </a:r>
            <a:r>
              <a:rPr lang="en-US" sz="1800" b="0">
                <a:solidFill>
                  <a:srgbClr val="FFFF66"/>
                </a:solidFill>
                <a:latin typeface="Comic Sans MS" pitchFamily="66" charset="0"/>
              </a:rPr>
              <a:t>’</a:t>
            </a:r>
            <a:r>
              <a:rPr lang="en-GB" sz="1800" b="0">
                <a:solidFill>
                  <a:srgbClr val="FFFF66"/>
                </a:solidFill>
                <a:latin typeface="Comic Sans MS" pitchFamily="66" charset="0"/>
              </a:rPr>
              <a:t>  spin and orbital magnetic moments make the atoms a permanent magnet tending to align with and hence strengthen an applied magnetic field. Strong paramagnetism decreases with rising temperature because of the re-alignment produced by the greater random motion of the atomic magnets. </a:t>
            </a:r>
          </a:p>
          <a:p>
            <a:pPr algn="ctr"/>
            <a:r>
              <a:rPr lang="en-GB" sz="1800" b="0">
                <a:solidFill>
                  <a:srgbClr val="FFFF66"/>
                </a:solidFill>
                <a:latin typeface="Comic Sans MS" pitchFamily="66" charset="0"/>
              </a:rPr>
              <a:t>Weak paramagnetism is found in many metallic elements in the solid state, such as sodium and the other alkali metals, because an applied magnetic field affects the spin of some of the loosely bound conduction electrons. The value of susceptibility (a measure of the relative amount of induced magnetism)</a:t>
            </a:r>
            <a:r>
              <a:rPr lang="cs-CZ" sz="1800" b="0">
                <a:solidFill>
                  <a:srgbClr val="FFFF66"/>
                </a:solidFill>
                <a:latin typeface="Comic Sans MS" pitchFamily="66" charset="0"/>
              </a:rPr>
              <a:t> </a:t>
            </a:r>
            <a:r>
              <a:rPr lang="en-GB" sz="1800" b="0">
                <a:solidFill>
                  <a:srgbClr val="FFFF66"/>
                </a:solidFill>
                <a:latin typeface="Comic Sans MS" pitchFamily="66" charset="0"/>
              </a:rPr>
              <a:t>for paramagnetic materials is always positive and at room temperature is</a:t>
            </a:r>
            <a:r>
              <a:rPr lang="cs-CZ" sz="1800" b="0">
                <a:solidFill>
                  <a:srgbClr val="FFFF66"/>
                </a:solidFill>
                <a:latin typeface="Comic Sans MS" pitchFamily="66" charset="0"/>
              </a:rPr>
              <a:t> </a:t>
            </a:r>
            <a:r>
              <a:rPr lang="en-GB" sz="1800" b="0">
                <a:solidFill>
                  <a:srgbClr val="FFFF66"/>
                </a:solidFill>
                <a:latin typeface="Comic Sans MS" pitchFamily="66" charset="0"/>
              </a:rPr>
              <a:t>typically about 1/100,000 to 1/10,000 for weakly paramagnetic substances</a:t>
            </a:r>
            <a:r>
              <a:rPr lang="cs-CZ" sz="1800" b="0">
                <a:solidFill>
                  <a:srgbClr val="FFFF66"/>
                </a:solidFill>
                <a:latin typeface="Comic Sans MS" pitchFamily="66" charset="0"/>
              </a:rPr>
              <a:t> </a:t>
            </a:r>
            <a:r>
              <a:rPr lang="en-GB" sz="1800" b="0">
                <a:solidFill>
                  <a:srgbClr val="FFFF66"/>
                </a:solidFill>
                <a:latin typeface="Comic Sans MS" pitchFamily="66" charset="0"/>
              </a:rPr>
              <a:t>and about 1/10,000 to 1/100 for strongly paramagnetic substances.</a:t>
            </a:r>
          </a:p>
          <a:p>
            <a:pPr algn="ctr"/>
            <a:endParaRPr lang="en-GB" sz="1800" b="0">
              <a:solidFill>
                <a:srgbClr val="FFFF66"/>
              </a:solidFill>
              <a:latin typeface="Comic Sans MS" pitchFamily="66"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9"/>
          <p:cNvGrpSpPr>
            <a:grpSpLocks/>
          </p:cNvGrpSpPr>
          <p:nvPr/>
        </p:nvGrpSpPr>
        <p:grpSpPr bwMode="auto">
          <a:xfrm>
            <a:off x="5257800" y="228600"/>
            <a:ext cx="3200400" cy="2057400"/>
            <a:chOff x="3312" y="1776"/>
            <a:chExt cx="2016" cy="1296"/>
          </a:xfrm>
        </p:grpSpPr>
        <p:sp>
          <p:nvSpPr>
            <p:cNvPr id="8316" name="Rectangle 110"/>
            <p:cNvSpPr>
              <a:spLocks noChangeArrowheads="1"/>
            </p:cNvSpPr>
            <p:nvPr/>
          </p:nvSpPr>
          <p:spPr bwMode="auto">
            <a:xfrm>
              <a:off x="3312" y="1776"/>
              <a:ext cx="2016" cy="12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nvGrpSpPr>
            <p:cNvPr id="8317" name="Group 111"/>
            <p:cNvGrpSpPr>
              <a:grpSpLocks/>
            </p:cNvGrpSpPr>
            <p:nvPr/>
          </p:nvGrpSpPr>
          <p:grpSpPr bwMode="auto">
            <a:xfrm rot="-1731255">
              <a:off x="3600" y="2625"/>
              <a:ext cx="386" cy="290"/>
              <a:chOff x="3360" y="2136"/>
              <a:chExt cx="432" cy="311"/>
            </a:xfrm>
          </p:grpSpPr>
          <p:sp>
            <p:nvSpPr>
              <p:cNvPr id="8358" name="Oval 112"/>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359" name="Line 113"/>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360" name="Line 114"/>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361" name="Line 115"/>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318" name="Group 116"/>
            <p:cNvGrpSpPr>
              <a:grpSpLocks/>
            </p:cNvGrpSpPr>
            <p:nvPr/>
          </p:nvGrpSpPr>
          <p:grpSpPr bwMode="auto">
            <a:xfrm rot="-6711433">
              <a:off x="4158" y="2650"/>
              <a:ext cx="389" cy="287"/>
              <a:chOff x="3360" y="2136"/>
              <a:chExt cx="432" cy="311"/>
            </a:xfrm>
          </p:grpSpPr>
          <p:sp>
            <p:nvSpPr>
              <p:cNvPr id="8354" name="Oval 117"/>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355" name="Line 118"/>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356" name="Line 119"/>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357" name="Line 120"/>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319" name="Group 121"/>
            <p:cNvGrpSpPr>
              <a:grpSpLocks/>
            </p:cNvGrpSpPr>
            <p:nvPr/>
          </p:nvGrpSpPr>
          <p:grpSpPr bwMode="auto">
            <a:xfrm rot="-1025749">
              <a:off x="4708" y="2648"/>
              <a:ext cx="386" cy="290"/>
              <a:chOff x="3360" y="2136"/>
              <a:chExt cx="432" cy="311"/>
            </a:xfrm>
          </p:grpSpPr>
          <p:sp>
            <p:nvSpPr>
              <p:cNvPr id="8350" name="Oval 122"/>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351" name="Line 123"/>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352" name="Line 124"/>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353" name="Line 125"/>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320" name="Group 126"/>
            <p:cNvGrpSpPr>
              <a:grpSpLocks/>
            </p:cNvGrpSpPr>
            <p:nvPr/>
          </p:nvGrpSpPr>
          <p:grpSpPr bwMode="auto">
            <a:xfrm rot="-8482072">
              <a:off x="4752" y="2268"/>
              <a:ext cx="386" cy="289"/>
              <a:chOff x="3360" y="2136"/>
              <a:chExt cx="432" cy="311"/>
            </a:xfrm>
          </p:grpSpPr>
          <p:sp>
            <p:nvSpPr>
              <p:cNvPr id="8346" name="Oval 127"/>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347" name="Line 128"/>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348" name="Line 129"/>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349" name="Line 130"/>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321" name="Group 131"/>
            <p:cNvGrpSpPr>
              <a:grpSpLocks/>
            </p:cNvGrpSpPr>
            <p:nvPr/>
          </p:nvGrpSpPr>
          <p:grpSpPr bwMode="auto">
            <a:xfrm rot="-6061976">
              <a:off x="3593" y="2229"/>
              <a:ext cx="389" cy="287"/>
              <a:chOff x="3360" y="2136"/>
              <a:chExt cx="432" cy="311"/>
            </a:xfrm>
          </p:grpSpPr>
          <p:sp>
            <p:nvSpPr>
              <p:cNvPr id="8342" name="Oval 132"/>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343" name="Line 133"/>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344" name="Line 134"/>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345" name="Line 135"/>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322" name="Group 136"/>
            <p:cNvGrpSpPr>
              <a:grpSpLocks/>
            </p:cNvGrpSpPr>
            <p:nvPr/>
          </p:nvGrpSpPr>
          <p:grpSpPr bwMode="auto">
            <a:xfrm rot="554238">
              <a:off x="4160" y="1865"/>
              <a:ext cx="386" cy="290"/>
              <a:chOff x="3360" y="2136"/>
              <a:chExt cx="432" cy="311"/>
            </a:xfrm>
          </p:grpSpPr>
          <p:sp>
            <p:nvSpPr>
              <p:cNvPr id="8338" name="Oval 137"/>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339" name="Line 138"/>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340" name="Line 139"/>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341" name="Line 140"/>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323" name="Group 141"/>
            <p:cNvGrpSpPr>
              <a:grpSpLocks/>
            </p:cNvGrpSpPr>
            <p:nvPr/>
          </p:nvGrpSpPr>
          <p:grpSpPr bwMode="auto">
            <a:xfrm rot="2226679">
              <a:off x="4160" y="2268"/>
              <a:ext cx="386" cy="289"/>
              <a:chOff x="3360" y="2136"/>
              <a:chExt cx="432" cy="311"/>
            </a:xfrm>
          </p:grpSpPr>
          <p:sp>
            <p:nvSpPr>
              <p:cNvPr id="8334" name="Oval 142"/>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335" name="Line 143"/>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336" name="Line 144"/>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337" name="Line 145"/>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324" name="Group 146"/>
            <p:cNvGrpSpPr>
              <a:grpSpLocks/>
            </p:cNvGrpSpPr>
            <p:nvPr/>
          </p:nvGrpSpPr>
          <p:grpSpPr bwMode="auto">
            <a:xfrm rot="-3368996">
              <a:off x="4706" y="1912"/>
              <a:ext cx="389" cy="287"/>
              <a:chOff x="3360" y="2136"/>
              <a:chExt cx="432" cy="311"/>
            </a:xfrm>
          </p:grpSpPr>
          <p:sp>
            <p:nvSpPr>
              <p:cNvPr id="8330" name="Oval 147"/>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331" name="Line 148"/>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332" name="Line 149"/>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333" name="Line 150"/>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325" name="Group 151"/>
            <p:cNvGrpSpPr>
              <a:grpSpLocks/>
            </p:cNvGrpSpPr>
            <p:nvPr/>
          </p:nvGrpSpPr>
          <p:grpSpPr bwMode="auto">
            <a:xfrm rot="8268692">
              <a:off x="3556" y="1865"/>
              <a:ext cx="386" cy="290"/>
              <a:chOff x="3360" y="2136"/>
              <a:chExt cx="432" cy="311"/>
            </a:xfrm>
          </p:grpSpPr>
          <p:sp>
            <p:nvSpPr>
              <p:cNvPr id="8326" name="Oval 152"/>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327" name="Line 153"/>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328" name="Line 154"/>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329" name="Line 155"/>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12" name="Group 224"/>
          <p:cNvGrpSpPr>
            <a:grpSpLocks/>
          </p:cNvGrpSpPr>
          <p:nvPr/>
        </p:nvGrpSpPr>
        <p:grpSpPr bwMode="auto">
          <a:xfrm>
            <a:off x="5292725" y="4724400"/>
            <a:ext cx="3429000" cy="928688"/>
            <a:chOff x="2832" y="3735"/>
            <a:chExt cx="2160" cy="585"/>
          </a:xfrm>
        </p:grpSpPr>
        <p:graphicFrame>
          <p:nvGraphicFramePr>
            <p:cNvPr id="8198" name="Object 222"/>
            <p:cNvGraphicFramePr>
              <a:graphicFrameLocks noChangeAspect="1"/>
            </p:cNvGraphicFramePr>
            <p:nvPr/>
          </p:nvGraphicFramePr>
          <p:xfrm>
            <a:off x="2832" y="3735"/>
            <a:ext cx="2160" cy="585"/>
          </p:xfrm>
          <a:graphic>
            <a:graphicData uri="http://schemas.openxmlformats.org/presentationml/2006/ole">
              <mc:AlternateContent xmlns:mc="http://schemas.openxmlformats.org/markup-compatibility/2006">
                <mc:Choice xmlns:v="urn:schemas-microsoft-com:vml" Requires="v">
                  <p:oleObj spid="_x0000_s8377" name="Rovnice" r:id="rId3" imgW="1434960" imgH="393480" progId="Equation.3">
                    <p:embed/>
                  </p:oleObj>
                </mc:Choice>
                <mc:Fallback>
                  <p:oleObj name="Rovnice" r:id="rId3" imgW="1434960" imgH="393480" progId="Equation.3">
                    <p:embed/>
                    <p:pic>
                      <p:nvPicPr>
                        <p:cNvPr id="0" name="Object 2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 y="3735"/>
                          <a:ext cx="2160" cy="585"/>
                        </a:xfrm>
                        <a:prstGeom prst="rect">
                          <a:avLst/>
                        </a:prstGeom>
                        <a:solidFill>
                          <a:srgbClr val="FFFF99"/>
                        </a:solidFill>
                      </p:spPr>
                    </p:pic>
                  </p:oleObj>
                </mc:Fallback>
              </mc:AlternateContent>
            </a:graphicData>
          </a:graphic>
        </p:graphicFrame>
        <p:sp>
          <p:nvSpPr>
            <p:cNvPr id="8315" name="Rectangle 223"/>
            <p:cNvSpPr>
              <a:spLocks noChangeArrowheads="1"/>
            </p:cNvSpPr>
            <p:nvPr/>
          </p:nvSpPr>
          <p:spPr bwMode="auto">
            <a:xfrm>
              <a:off x="3984" y="3744"/>
              <a:ext cx="1008" cy="57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grpSp>
        <p:nvGrpSpPr>
          <p:cNvPr id="13" name="Group 218"/>
          <p:cNvGrpSpPr>
            <a:grpSpLocks/>
          </p:cNvGrpSpPr>
          <p:nvPr/>
        </p:nvGrpSpPr>
        <p:grpSpPr bwMode="auto">
          <a:xfrm>
            <a:off x="5246688" y="3933825"/>
            <a:ext cx="3429000" cy="596900"/>
            <a:chOff x="3538" y="3744"/>
            <a:chExt cx="2030" cy="384"/>
          </a:xfrm>
        </p:grpSpPr>
        <p:graphicFrame>
          <p:nvGraphicFramePr>
            <p:cNvPr id="8197" name="Object 216"/>
            <p:cNvGraphicFramePr>
              <a:graphicFrameLocks noChangeAspect="1"/>
            </p:cNvGraphicFramePr>
            <p:nvPr/>
          </p:nvGraphicFramePr>
          <p:xfrm>
            <a:off x="3538" y="3781"/>
            <a:ext cx="1900" cy="301"/>
          </p:xfrm>
          <a:graphic>
            <a:graphicData uri="http://schemas.openxmlformats.org/presentationml/2006/ole">
              <mc:AlternateContent xmlns:mc="http://schemas.openxmlformats.org/markup-compatibility/2006">
                <mc:Choice xmlns:v="urn:schemas-microsoft-com:vml" Requires="v">
                  <p:oleObj spid="_x0000_s8378" name="Equation" r:id="rId5" imgW="1473120" imgH="253800" progId="Equation.DSMT4">
                    <p:embed/>
                  </p:oleObj>
                </mc:Choice>
                <mc:Fallback>
                  <p:oleObj name="Equation" r:id="rId5" imgW="1473120" imgH="253800" progId="Equation.DSMT4">
                    <p:embed/>
                    <p:pic>
                      <p:nvPicPr>
                        <p:cNvPr id="0" name="Object 2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8" y="3781"/>
                          <a:ext cx="1900" cy="301"/>
                        </a:xfrm>
                        <a:prstGeom prst="rect">
                          <a:avLst/>
                        </a:prstGeom>
                        <a:solidFill>
                          <a:srgbClr val="FFFF66"/>
                        </a:solidFill>
                      </p:spPr>
                    </p:pic>
                  </p:oleObj>
                </mc:Fallback>
              </mc:AlternateContent>
            </a:graphicData>
          </a:graphic>
        </p:graphicFrame>
        <p:sp>
          <p:nvSpPr>
            <p:cNvPr id="8314" name="Rectangle 217"/>
            <p:cNvSpPr>
              <a:spLocks noChangeArrowheads="1"/>
            </p:cNvSpPr>
            <p:nvPr/>
          </p:nvSpPr>
          <p:spPr bwMode="auto">
            <a:xfrm>
              <a:off x="4512" y="3744"/>
              <a:ext cx="1056" cy="384"/>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sp>
        <p:nvSpPr>
          <p:cNvPr id="8202" name="Rectangle 2"/>
          <p:cNvSpPr>
            <a:spLocks noChangeArrowheads="1"/>
          </p:cNvSpPr>
          <p:nvPr/>
        </p:nvSpPr>
        <p:spPr bwMode="auto">
          <a:xfrm>
            <a:off x="609600" y="487363"/>
            <a:ext cx="3797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sz="3200" b="0">
                <a:solidFill>
                  <a:srgbClr val="FFFF66"/>
                </a:solidFill>
                <a:latin typeface="Comic Sans MS" pitchFamily="66" charset="0"/>
              </a:rPr>
              <a:t>PARAMAGNETIKA</a:t>
            </a:r>
          </a:p>
        </p:txBody>
      </p:sp>
      <p:sp>
        <p:nvSpPr>
          <p:cNvPr id="60419" name="Rectangle 3"/>
          <p:cNvSpPr>
            <a:spLocks noChangeArrowheads="1"/>
          </p:cNvSpPr>
          <p:nvPr/>
        </p:nvSpPr>
        <p:spPr bwMode="auto">
          <a:xfrm>
            <a:off x="5257800" y="228600"/>
            <a:ext cx="3200400" cy="2057400"/>
          </a:xfrm>
          <a:prstGeom prst="rect">
            <a:avLst/>
          </a:prstGeom>
          <a:solidFill>
            <a:srgbClr val="99CCFF"/>
          </a:solidFill>
          <a:ln w="9525">
            <a:solidFill>
              <a:schemeClr val="tx1"/>
            </a:solidFill>
            <a:miter lim="800000"/>
            <a:headEnd/>
            <a:tailEnd/>
          </a:ln>
        </p:spPr>
        <p:txBody>
          <a:bodyPr wrap="none" anchor="ctr"/>
          <a:lstStyle/>
          <a:p>
            <a:endParaRPr lang="cs-CZ"/>
          </a:p>
        </p:txBody>
      </p:sp>
      <p:grpSp>
        <p:nvGrpSpPr>
          <p:cNvPr id="14" name="Group 4"/>
          <p:cNvGrpSpPr>
            <a:grpSpLocks/>
          </p:cNvGrpSpPr>
          <p:nvPr/>
        </p:nvGrpSpPr>
        <p:grpSpPr bwMode="auto">
          <a:xfrm>
            <a:off x="5648325" y="369888"/>
            <a:ext cx="2271713" cy="1844675"/>
            <a:chOff x="2040" y="2880"/>
            <a:chExt cx="1533" cy="1248"/>
          </a:xfrm>
        </p:grpSpPr>
        <p:grpSp>
          <p:nvGrpSpPr>
            <p:cNvPr id="8269" name="Group 5"/>
            <p:cNvGrpSpPr>
              <a:grpSpLocks/>
            </p:cNvGrpSpPr>
            <p:nvPr/>
          </p:nvGrpSpPr>
          <p:grpSpPr bwMode="auto">
            <a:xfrm>
              <a:off x="2040" y="3817"/>
              <a:ext cx="418" cy="311"/>
              <a:chOff x="3360" y="2136"/>
              <a:chExt cx="432" cy="311"/>
            </a:xfrm>
          </p:grpSpPr>
          <p:sp>
            <p:nvSpPr>
              <p:cNvPr id="8310" name="Oval 6"/>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311" name="Line 7"/>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312" name="Line 8"/>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313" name="Line 9"/>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270" name="Group 10"/>
            <p:cNvGrpSpPr>
              <a:grpSpLocks/>
            </p:cNvGrpSpPr>
            <p:nvPr/>
          </p:nvGrpSpPr>
          <p:grpSpPr bwMode="auto">
            <a:xfrm>
              <a:off x="2551" y="3817"/>
              <a:ext cx="418" cy="311"/>
              <a:chOff x="3360" y="2136"/>
              <a:chExt cx="432" cy="311"/>
            </a:xfrm>
          </p:grpSpPr>
          <p:sp>
            <p:nvSpPr>
              <p:cNvPr id="8306" name="Oval 11"/>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307" name="Line 12"/>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308" name="Line 13"/>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309" name="Line 14"/>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271" name="Group 15"/>
            <p:cNvGrpSpPr>
              <a:grpSpLocks/>
            </p:cNvGrpSpPr>
            <p:nvPr/>
          </p:nvGrpSpPr>
          <p:grpSpPr bwMode="auto">
            <a:xfrm>
              <a:off x="3108" y="3817"/>
              <a:ext cx="419" cy="311"/>
              <a:chOff x="3360" y="2136"/>
              <a:chExt cx="432" cy="311"/>
            </a:xfrm>
          </p:grpSpPr>
          <p:sp>
            <p:nvSpPr>
              <p:cNvPr id="8302" name="Oval 16"/>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303" name="Line 17"/>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304" name="Line 18"/>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305" name="Line 19"/>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272" name="Group 20"/>
            <p:cNvGrpSpPr>
              <a:grpSpLocks/>
            </p:cNvGrpSpPr>
            <p:nvPr/>
          </p:nvGrpSpPr>
          <p:grpSpPr bwMode="auto">
            <a:xfrm>
              <a:off x="2086" y="3360"/>
              <a:ext cx="419" cy="311"/>
              <a:chOff x="3360" y="2136"/>
              <a:chExt cx="432" cy="311"/>
            </a:xfrm>
          </p:grpSpPr>
          <p:sp>
            <p:nvSpPr>
              <p:cNvPr id="8298" name="Oval 21"/>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299" name="Line 22"/>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300" name="Line 23"/>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301" name="Line 24"/>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273" name="Group 25"/>
            <p:cNvGrpSpPr>
              <a:grpSpLocks/>
            </p:cNvGrpSpPr>
            <p:nvPr/>
          </p:nvGrpSpPr>
          <p:grpSpPr bwMode="auto">
            <a:xfrm>
              <a:off x="2597" y="3360"/>
              <a:ext cx="419" cy="311"/>
              <a:chOff x="3360" y="2136"/>
              <a:chExt cx="432" cy="311"/>
            </a:xfrm>
          </p:grpSpPr>
          <p:sp>
            <p:nvSpPr>
              <p:cNvPr id="8294" name="Oval 26"/>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295" name="Line 27"/>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296" name="Line 28"/>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297" name="Line 29"/>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274" name="Group 30"/>
            <p:cNvGrpSpPr>
              <a:grpSpLocks/>
            </p:cNvGrpSpPr>
            <p:nvPr/>
          </p:nvGrpSpPr>
          <p:grpSpPr bwMode="auto">
            <a:xfrm>
              <a:off x="3108" y="3360"/>
              <a:ext cx="419" cy="311"/>
              <a:chOff x="3360" y="2136"/>
              <a:chExt cx="432" cy="311"/>
            </a:xfrm>
          </p:grpSpPr>
          <p:sp>
            <p:nvSpPr>
              <p:cNvPr id="8290" name="Oval 31"/>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291" name="Line 32"/>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292" name="Line 33"/>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293" name="Line 34"/>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275" name="Group 35"/>
            <p:cNvGrpSpPr>
              <a:grpSpLocks/>
            </p:cNvGrpSpPr>
            <p:nvPr/>
          </p:nvGrpSpPr>
          <p:grpSpPr bwMode="auto">
            <a:xfrm>
              <a:off x="2086" y="2880"/>
              <a:ext cx="419" cy="311"/>
              <a:chOff x="3360" y="2136"/>
              <a:chExt cx="432" cy="311"/>
            </a:xfrm>
          </p:grpSpPr>
          <p:sp>
            <p:nvSpPr>
              <p:cNvPr id="8286" name="Oval 36"/>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287" name="Line 37"/>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288" name="Line 38"/>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289" name="Line 39"/>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276" name="Group 40"/>
            <p:cNvGrpSpPr>
              <a:grpSpLocks/>
            </p:cNvGrpSpPr>
            <p:nvPr/>
          </p:nvGrpSpPr>
          <p:grpSpPr bwMode="auto">
            <a:xfrm>
              <a:off x="2597" y="2880"/>
              <a:ext cx="419" cy="311"/>
              <a:chOff x="3360" y="2136"/>
              <a:chExt cx="432" cy="311"/>
            </a:xfrm>
          </p:grpSpPr>
          <p:sp>
            <p:nvSpPr>
              <p:cNvPr id="8282" name="Oval 41"/>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283" name="Line 42"/>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284" name="Line 43"/>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285" name="Line 44"/>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277" name="Group 45"/>
            <p:cNvGrpSpPr>
              <a:grpSpLocks/>
            </p:cNvGrpSpPr>
            <p:nvPr/>
          </p:nvGrpSpPr>
          <p:grpSpPr bwMode="auto">
            <a:xfrm>
              <a:off x="3155" y="2880"/>
              <a:ext cx="418" cy="311"/>
              <a:chOff x="3360" y="2136"/>
              <a:chExt cx="432" cy="311"/>
            </a:xfrm>
          </p:grpSpPr>
          <p:sp>
            <p:nvSpPr>
              <p:cNvPr id="8278" name="Oval 46"/>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279" name="Line 47"/>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280" name="Line 48"/>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281" name="Line 49"/>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60512" name="Rectangle 96"/>
          <p:cNvSpPr>
            <a:spLocks noChangeArrowheads="1"/>
          </p:cNvSpPr>
          <p:nvPr/>
        </p:nvSpPr>
        <p:spPr bwMode="auto">
          <a:xfrm>
            <a:off x="7959725" y="1604963"/>
            <a:ext cx="4556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sz="3200" i="1">
                <a:solidFill>
                  <a:schemeClr val="accent2"/>
                </a:solidFill>
              </a:rPr>
              <a:t>B</a:t>
            </a:r>
          </a:p>
        </p:txBody>
      </p:sp>
      <p:sp>
        <p:nvSpPr>
          <p:cNvPr id="60513" name="Line 97"/>
          <p:cNvSpPr>
            <a:spLocks noChangeShapeType="1"/>
          </p:cNvSpPr>
          <p:nvPr/>
        </p:nvSpPr>
        <p:spPr bwMode="auto">
          <a:xfrm>
            <a:off x="7070725" y="1717675"/>
            <a:ext cx="99695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24" name="Group 221"/>
          <p:cNvGrpSpPr>
            <a:grpSpLocks/>
          </p:cNvGrpSpPr>
          <p:nvPr/>
        </p:nvGrpSpPr>
        <p:grpSpPr bwMode="auto">
          <a:xfrm>
            <a:off x="5257800" y="228600"/>
            <a:ext cx="3200400" cy="2065338"/>
            <a:chOff x="3312" y="144"/>
            <a:chExt cx="2016" cy="1301"/>
          </a:xfrm>
        </p:grpSpPr>
        <p:sp>
          <p:nvSpPr>
            <p:cNvPr id="8221" name="Rectangle 156" descr="75%"/>
            <p:cNvSpPr>
              <a:spLocks noChangeArrowheads="1"/>
            </p:cNvSpPr>
            <p:nvPr/>
          </p:nvSpPr>
          <p:spPr bwMode="auto">
            <a:xfrm>
              <a:off x="3312" y="144"/>
              <a:ext cx="2016" cy="1296"/>
            </a:xfrm>
            <a:prstGeom prst="rect">
              <a:avLst/>
            </a:prstGeom>
            <a:pattFill prst="pct75">
              <a:fgClr>
                <a:srgbClr val="99CCFF"/>
              </a:fgClr>
              <a:bgClr>
                <a:srgbClr val="FF0000"/>
              </a:bgClr>
            </a:pattFill>
            <a:ln w="9525">
              <a:solidFill>
                <a:schemeClr val="tx1"/>
              </a:solidFill>
              <a:miter lim="800000"/>
              <a:headEnd/>
              <a:tailEnd/>
            </a:ln>
          </p:spPr>
          <p:txBody>
            <a:bodyPr wrap="none" anchor="ctr"/>
            <a:lstStyle/>
            <a:p>
              <a:endParaRPr lang="cs-CZ"/>
            </a:p>
          </p:txBody>
        </p:sp>
        <p:grpSp>
          <p:nvGrpSpPr>
            <p:cNvPr id="8222" name="Group 158"/>
            <p:cNvGrpSpPr>
              <a:grpSpLocks/>
            </p:cNvGrpSpPr>
            <p:nvPr/>
          </p:nvGrpSpPr>
          <p:grpSpPr bwMode="auto">
            <a:xfrm rot="-3315090">
              <a:off x="3558" y="1105"/>
              <a:ext cx="390" cy="290"/>
              <a:chOff x="3360" y="2136"/>
              <a:chExt cx="432" cy="311"/>
            </a:xfrm>
          </p:grpSpPr>
          <p:sp>
            <p:nvSpPr>
              <p:cNvPr id="8265" name="Oval 159"/>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266" name="Line 160"/>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267" name="Line 161"/>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268" name="Line 162"/>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223" name="Group 163"/>
            <p:cNvGrpSpPr>
              <a:grpSpLocks/>
            </p:cNvGrpSpPr>
            <p:nvPr/>
          </p:nvGrpSpPr>
          <p:grpSpPr bwMode="auto">
            <a:xfrm rot="-2919648">
              <a:off x="4035" y="1105"/>
              <a:ext cx="390" cy="290"/>
              <a:chOff x="3360" y="2136"/>
              <a:chExt cx="432" cy="311"/>
            </a:xfrm>
          </p:grpSpPr>
          <p:sp>
            <p:nvSpPr>
              <p:cNvPr id="8261" name="Oval 164"/>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262" name="Line 165"/>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263" name="Line 166"/>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264" name="Line 167"/>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224" name="Group 168"/>
            <p:cNvGrpSpPr>
              <a:grpSpLocks/>
            </p:cNvGrpSpPr>
            <p:nvPr/>
          </p:nvGrpSpPr>
          <p:grpSpPr bwMode="auto">
            <a:xfrm rot="1322232">
              <a:off x="4555" y="1105"/>
              <a:ext cx="391" cy="290"/>
              <a:chOff x="3360" y="2136"/>
              <a:chExt cx="432" cy="311"/>
            </a:xfrm>
          </p:grpSpPr>
          <p:sp>
            <p:nvSpPr>
              <p:cNvPr id="8257" name="Oval 169"/>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258" name="Line 170"/>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259" name="Line 171"/>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260" name="Line 172"/>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225" name="Group 173"/>
            <p:cNvGrpSpPr>
              <a:grpSpLocks/>
            </p:cNvGrpSpPr>
            <p:nvPr/>
          </p:nvGrpSpPr>
          <p:grpSpPr bwMode="auto">
            <a:xfrm rot="1976638">
              <a:off x="3601" y="680"/>
              <a:ext cx="391" cy="289"/>
              <a:chOff x="3360" y="2136"/>
              <a:chExt cx="432" cy="311"/>
            </a:xfrm>
          </p:grpSpPr>
          <p:sp>
            <p:nvSpPr>
              <p:cNvPr id="8253" name="Oval 174"/>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254" name="Line 175"/>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255" name="Line 176"/>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256" name="Line 177"/>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226" name="Group 178"/>
            <p:cNvGrpSpPr>
              <a:grpSpLocks/>
            </p:cNvGrpSpPr>
            <p:nvPr/>
          </p:nvGrpSpPr>
          <p:grpSpPr bwMode="auto">
            <a:xfrm rot="7856999">
              <a:off x="4078" y="680"/>
              <a:ext cx="391" cy="289"/>
              <a:chOff x="3360" y="2136"/>
              <a:chExt cx="432" cy="311"/>
            </a:xfrm>
          </p:grpSpPr>
          <p:sp>
            <p:nvSpPr>
              <p:cNvPr id="8249" name="Oval 179"/>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250" name="Line 180"/>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251" name="Line 181"/>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252" name="Line 182"/>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227" name="Group 183"/>
            <p:cNvGrpSpPr>
              <a:grpSpLocks/>
            </p:cNvGrpSpPr>
            <p:nvPr/>
          </p:nvGrpSpPr>
          <p:grpSpPr bwMode="auto">
            <a:xfrm rot="1018215">
              <a:off x="4555" y="680"/>
              <a:ext cx="391" cy="289"/>
              <a:chOff x="3360" y="2136"/>
              <a:chExt cx="432" cy="311"/>
            </a:xfrm>
          </p:grpSpPr>
          <p:sp>
            <p:nvSpPr>
              <p:cNvPr id="8245" name="Oval 184"/>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246" name="Line 185"/>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247" name="Line 186"/>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248" name="Line 187"/>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228" name="Group 188"/>
            <p:cNvGrpSpPr>
              <a:grpSpLocks/>
            </p:cNvGrpSpPr>
            <p:nvPr/>
          </p:nvGrpSpPr>
          <p:grpSpPr bwMode="auto">
            <a:xfrm rot="-1278632">
              <a:off x="3601" y="233"/>
              <a:ext cx="391" cy="290"/>
              <a:chOff x="3360" y="2136"/>
              <a:chExt cx="432" cy="311"/>
            </a:xfrm>
          </p:grpSpPr>
          <p:sp>
            <p:nvSpPr>
              <p:cNvPr id="8241" name="Oval 189"/>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242" name="Line 190"/>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243" name="Line 191"/>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244" name="Line 192"/>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229" name="Group 193"/>
            <p:cNvGrpSpPr>
              <a:grpSpLocks/>
            </p:cNvGrpSpPr>
            <p:nvPr/>
          </p:nvGrpSpPr>
          <p:grpSpPr bwMode="auto">
            <a:xfrm rot="2971338">
              <a:off x="4078" y="233"/>
              <a:ext cx="391" cy="290"/>
              <a:chOff x="3360" y="2136"/>
              <a:chExt cx="432" cy="311"/>
            </a:xfrm>
          </p:grpSpPr>
          <p:sp>
            <p:nvSpPr>
              <p:cNvPr id="8237" name="Oval 194"/>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238" name="Line 195"/>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239" name="Line 196"/>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240" name="Line 197"/>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8230" name="Group 198"/>
            <p:cNvGrpSpPr>
              <a:grpSpLocks/>
            </p:cNvGrpSpPr>
            <p:nvPr/>
          </p:nvGrpSpPr>
          <p:grpSpPr bwMode="auto">
            <a:xfrm rot="-3159514">
              <a:off x="4599" y="233"/>
              <a:ext cx="390" cy="290"/>
              <a:chOff x="3360" y="2136"/>
              <a:chExt cx="432" cy="311"/>
            </a:xfrm>
          </p:grpSpPr>
          <p:sp>
            <p:nvSpPr>
              <p:cNvPr id="8233" name="Oval 199"/>
              <p:cNvSpPr>
                <a:spLocks noChangeArrowheads="1"/>
              </p:cNvSpPr>
              <p:nvPr/>
            </p:nvSpPr>
            <p:spPr bwMode="auto">
              <a:xfrm rot="-477605">
                <a:off x="3506" y="2162"/>
                <a:ext cx="144" cy="28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234" name="Line 200"/>
              <p:cNvSpPr>
                <a:spLocks noChangeShapeType="1"/>
              </p:cNvSpPr>
              <p:nvPr/>
            </p:nvSpPr>
            <p:spPr bwMode="auto">
              <a:xfrm>
                <a:off x="3360" y="2304"/>
                <a:ext cx="432" cy="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235" name="Line 201"/>
              <p:cNvSpPr>
                <a:spLocks noChangeShapeType="1"/>
              </p:cNvSpPr>
              <p:nvPr/>
            </p:nvSpPr>
            <p:spPr bwMode="auto">
              <a:xfrm rot="9768625">
                <a:off x="3552" y="2136"/>
                <a:ext cx="48" cy="48"/>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8236" name="Line 202"/>
              <p:cNvSpPr>
                <a:spLocks noChangeShapeType="1"/>
              </p:cNvSpPr>
              <p:nvPr/>
            </p:nvSpPr>
            <p:spPr bwMode="auto">
              <a:xfrm flipV="1">
                <a:off x="3504" y="2304"/>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8231" name="Rectangle 203"/>
            <p:cNvSpPr>
              <a:spLocks noChangeArrowheads="1"/>
            </p:cNvSpPr>
            <p:nvPr/>
          </p:nvSpPr>
          <p:spPr bwMode="auto">
            <a:xfrm>
              <a:off x="5014" y="1011"/>
              <a:ext cx="28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sz="3200" i="1">
                  <a:solidFill>
                    <a:schemeClr val="accent2"/>
                  </a:solidFill>
                </a:rPr>
                <a:t>B</a:t>
              </a:r>
            </a:p>
          </p:txBody>
        </p:sp>
        <p:sp>
          <p:nvSpPr>
            <p:cNvPr id="8232" name="Line 204"/>
            <p:cNvSpPr>
              <a:spLocks noChangeShapeType="1"/>
            </p:cNvSpPr>
            <p:nvPr/>
          </p:nvSpPr>
          <p:spPr bwMode="auto">
            <a:xfrm>
              <a:off x="4454" y="1082"/>
              <a:ext cx="628"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aphicFrame>
        <p:nvGraphicFramePr>
          <p:cNvPr id="60623" name="Object 207"/>
          <p:cNvGraphicFramePr>
            <a:graphicFrameLocks noChangeAspect="1"/>
          </p:cNvGraphicFramePr>
          <p:nvPr/>
        </p:nvGraphicFramePr>
        <p:xfrm>
          <a:off x="7164388" y="4975225"/>
          <a:ext cx="1500187" cy="482600"/>
        </p:xfrm>
        <a:graphic>
          <a:graphicData uri="http://schemas.openxmlformats.org/presentationml/2006/ole">
            <mc:AlternateContent xmlns:mc="http://schemas.openxmlformats.org/markup-compatibility/2006">
              <mc:Choice xmlns:v="urn:schemas-microsoft-com:vml" Requires="v">
                <p:oleObj spid="_x0000_s8379" name="Equation" r:id="rId7" imgW="545760" imgH="177480" progId="Equation.DSMT4">
                  <p:embed/>
                </p:oleObj>
              </mc:Choice>
              <mc:Fallback>
                <p:oleObj name="Equation" r:id="rId7" imgW="545760" imgH="177480" progId="Equation.DSMT4">
                  <p:embed/>
                  <p:pic>
                    <p:nvPicPr>
                      <p:cNvPr id="0" name="Object 2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4388" y="4975225"/>
                        <a:ext cx="1500187" cy="482600"/>
                      </a:xfrm>
                      <a:prstGeom prst="rect">
                        <a:avLst/>
                      </a:prstGeom>
                      <a:solidFill>
                        <a:srgbClr val="FFFF99"/>
                      </a:solidFill>
                    </p:spPr>
                  </p:pic>
                </p:oleObj>
              </mc:Fallback>
            </mc:AlternateContent>
          </a:graphicData>
        </a:graphic>
      </p:graphicFrame>
      <p:graphicFrame>
        <p:nvGraphicFramePr>
          <p:cNvPr id="60625" name="Object 209"/>
          <p:cNvGraphicFramePr>
            <a:graphicFrameLocks noChangeAspect="1"/>
          </p:cNvGraphicFramePr>
          <p:nvPr/>
        </p:nvGraphicFramePr>
        <p:xfrm>
          <a:off x="6878638" y="3978275"/>
          <a:ext cx="1654175" cy="515938"/>
        </p:xfrm>
        <a:graphic>
          <a:graphicData uri="http://schemas.openxmlformats.org/presentationml/2006/ole">
            <mc:AlternateContent xmlns:mc="http://schemas.openxmlformats.org/markup-compatibility/2006">
              <mc:Choice xmlns:v="urn:schemas-microsoft-com:vml" Requires="v">
                <p:oleObj spid="_x0000_s8380" name="Equation" r:id="rId9" imgW="647640" imgH="177480" progId="Equation.DSMT4">
                  <p:embed/>
                </p:oleObj>
              </mc:Choice>
              <mc:Fallback>
                <p:oleObj name="Equation" r:id="rId9" imgW="647640" imgH="177480" progId="Equation.DSMT4">
                  <p:embed/>
                  <p:pic>
                    <p:nvPicPr>
                      <p:cNvPr id="0" name="Object 2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8638" y="3978275"/>
                        <a:ext cx="1654175" cy="515938"/>
                      </a:xfrm>
                      <a:prstGeom prst="rect">
                        <a:avLst/>
                      </a:prstGeom>
                      <a:solidFill>
                        <a:srgbClr val="FFFF66"/>
                      </a:solidFill>
                    </p:spPr>
                  </p:pic>
                </p:oleObj>
              </mc:Fallback>
            </mc:AlternateContent>
          </a:graphicData>
        </a:graphic>
      </p:graphicFrame>
      <p:graphicFrame>
        <p:nvGraphicFramePr>
          <p:cNvPr id="60629" name="Object 213"/>
          <p:cNvGraphicFramePr>
            <a:graphicFrameLocks noChangeAspect="1"/>
          </p:cNvGraphicFramePr>
          <p:nvPr/>
        </p:nvGraphicFramePr>
        <p:xfrm>
          <a:off x="5334000" y="2514600"/>
          <a:ext cx="2209800" cy="619125"/>
        </p:xfrm>
        <a:graphic>
          <a:graphicData uri="http://schemas.openxmlformats.org/presentationml/2006/ole">
            <mc:AlternateContent xmlns:mc="http://schemas.openxmlformats.org/markup-compatibility/2006">
              <mc:Choice xmlns:v="urn:schemas-microsoft-com:vml" Requires="v">
                <p:oleObj spid="_x0000_s8381" name="Equation" r:id="rId11" imgW="952200" imgH="266400" progId="Equation.DSMT4">
                  <p:embed/>
                </p:oleObj>
              </mc:Choice>
              <mc:Fallback>
                <p:oleObj name="Equation" r:id="rId11" imgW="952200" imgH="266400" progId="Equation.DSMT4">
                  <p:embed/>
                  <p:pic>
                    <p:nvPicPr>
                      <p:cNvPr id="0" name="Object 2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2514600"/>
                        <a:ext cx="2209800" cy="619125"/>
                      </a:xfrm>
                      <a:prstGeom prst="rect">
                        <a:avLst/>
                      </a:prstGeom>
                      <a:noFill/>
                      <a:ln w="9525">
                        <a:solidFill>
                          <a:srgbClr val="FF9900"/>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635" name="Text Box 219"/>
          <p:cNvSpPr txBox="1">
            <a:spLocks noChangeArrowheads="1"/>
          </p:cNvSpPr>
          <p:nvPr/>
        </p:nvSpPr>
        <p:spPr bwMode="auto">
          <a:xfrm>
            <a:off x="7772400" y="2514600"/>
            <a:ext cx="954088" cy="538163"/>
          </a:xfrm>
          <a:prstGeom prst="rect">
            <a:avLst/>
          </a:prstGeom>
          <a:noFill/>
          <a:ln w="19050">
            <a:solidFill>
              <a:srgbClr val="3399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800" b="0">
                <a:solidFill>
                  <a:srgbClr val="3399FF"/>
                </a:solidFill>
              </a:rPr>
              <a:t>1,5 T</a:t>
            </a:r>
          </a:p>
        </p:txBody>
      </p:sp>
      <p:sp>
        <p:nvSpPr>
          <p:cNvPr id="60631" name="Line 215"/>
          <p:cNvSpPr>
            <a:spLocks noChangeShapeType="1"/>
          </p:cNvSpPr>
          <p:nvPr/>
        </p:nvSpPr>
        <p:spPr bwMode="auto">
          <a:xfrm>
            <a:off x="6172200" y="3124200"/>
            <a:ext cx="344488" cy="809625"/>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0636" name="Line 220"/>
          <p:cNvSpPr>
            <a:spLocks noChangeShapeType="1"/>
          </p:cNvSpPr>
          <p:nvPr/>
        </p:nvSpPr>
        <p:spPr bwMode="auto">
          <a:xfrm flipH="1">
            <a:off x="6804025" y="3048000"/>
            <a:ext cx="1425575" cy="957263"/>
          </a:xfrm>
          <a:prstGeom prst="line">
            <a:avLst/>
          </a:prstGeom>
          <a:noFill/>
          <a:ln w="19050">
            <a:solidFill>
              <a:srgbClr val="3399FF"/>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0641" name="Text Box 225"/>
          <p:cNvSpPr txBox="1">
            <a:spLocks noChangeArrowheads="1"/>
          </p:cNvSpPr>
          <p:nvPr/>
        </p:nvSpPr>
        <p:spPr bwMode="auto">
          <a:xfrm>
            <a:off x="7908925" y="6096000"/>
            <a:ext cx="1082675" cy="53816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800" b="0">
                <a:solidFill>
                  <a:srgbClr val="FF0000"/>
                </a:solidFill>
              </a:rPr>
              <a:t>300 K</a:t>
            </a:r>
          </a:p>
        </p:txBody>
      </p:sp>
      <p:sp>
        <p:nvSpPr>
          <p:cNvPr id="60642" name="Line 226"/>
          <p:cNvSpPr>
            <a:spLocks noChangeShapeType="1"/>
          </p:cNvSpPr>
          <p:nvPr/>
        </p:nvSpPr>
        <p:spPr bwMode="auto">
          <a:xfrm flipH="1" flipV="1">
            <a:off x="7086600" y="5410200"/>
            <a:ext cx="1371600" cy="685800"/>
          </a:xfrm>
          <a:prstGeom prst="line">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60644" name="Text Box 228"/>
          <p:cNvSpPr txBox="1">
            <a:spLocks noChangeArrowheads="1"/>
          </p:cNvSpPr>
          <p:nvPr/>
        </p:nvSpPr>
        <p:spPr bwMode="auto">
          <a:xfrm>
            <a:off x="5316538" y="6153150"/>
            <a:ext cx="2532062" cy="476250"/>
          </a:xfrm>
          <a:prstGeom prst="rect">
            <a:avLst/>
          </a:prstGeom>
          <a:noFill/>
          <a:ln w="1905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b="0" i="1">
                <a:solidFill>
                  <a:srgbClr val="FFFF99"/>
                </a:solidFill>
              </a:rPr>
              <a:t>k</a:t>
            </a:r>
            <a:r>
              <a:rPr lang="cs-CZ" b="0" i="1" baseline="-25000">
                <a:solidFill>
                  <a:srgbClr val="FFFF99"/>
                </a:solidFill>
              </a:rPr>
              <a:t>B</a:t>
            </a:r>
            <a:r>
              <a:rPr lang="cs-CZ" b="0" i="1">
                <a:solidFill>
                  <a:srgbClr val="FFFF99"/>
                </a:solidFill>
              </a:rPr>
              <a:t> = </a:t>
            </a:r>
            <a:r>
              <a:rPr lang="cs-CZ" b="0">
                <a:solidFill>
                  <a:srgbClr val="FFFF99"/>
                </a:solidFill>
              </a:rPr>
              <a:t>1.38.10</a:t>
            </a:r>
            <a:r>
              <a:rPr lang="cs-CZ" b="0" baseline="30000">
                <a:solidFill>
                  <a:srgbClr val="FFFF99"/>
                </a:solidFill>
              </a:rPr>
              <a:t>-23 </a:t>
            </a:r>
            <a:r>
              <a:rPr lang="cs-CZ" b="0">
                <a:solidFill>
                  <a:srgbClr val="FFFF99"/>
                </a:solidFill>
              </a:rPr>
              <a:t>J/K</a:t>
            </a:r>
            <a:r>
              <a:rPr lang="cs-CZ" b="0" baseline="30000">
                <a:solidFill>
                  <a:srgbClr val="FFFF99"/>
                </a:solidFill>
              </a:rPr>
              <a:t> </a:t>
            </a:r>
            <a:endParaRPr lang="cs-CZ" b="0" i="1">
              <a:solidFill>
                <a:srgbClr val="FFFF99"/>
              </a:solidFill>
            </a:endParaRPr>
          </a:p>
        </p:txBody>
      </p:sp>
      <p:sp>
        <p:nvSpPr>
          <p:cNvPr id="60645" name="Line 229"/>
          <p:cNvSpPr>
            <a:spLocks noChangeShapeType="1"/>
          </p:cNvSpPr>
          <p:nvPr/>
        </p:nvSpPr>
        <p:spPr bwMode="auto">
          <a:xfrm flipV="1">
            <a:off x="6400800" y="5410200"/>
            <a:ext cx="152400" cy="7620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60646" name="Picture 23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5410200"/>
            <a:ext cx="45720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647" name="Rectangle 231"/>
          <p:cNvSpPr>
            <a:spLocks noChangeArrowheads="1"/>
          </p:cNvSpPr>
          <p:nvPr/>
        </p:nvSpPr>
        <p:spPr bwMode="auto">
          <a:xfrm>
            <a:off x="152400" y="2438400"/>
            <a:ext cx="4876800" cy="41910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60648" name="Oval 232"/>
          <p:cNvSpPr>
            <a:spLocks noChangeArrowheads="1"/>
          </p:cNvSpPr>
          <p:nvPr/>
        </p:nvSpPr>
        <p:spPr bwMode="auto">
          <a:xfrm>
            <a:off x="6732588" y="4876800"/>
            <a:ext cx="381000" cy="6096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grpSp>
        <p:nvGrpSpPr>
          <p:cNvPr id="60418" name="Group 234"/>
          <p:cNvGrpSpPr>
            <a:grpSpLocks/>
          </p:cNvGrpSpPr>
          <p:nvPr/>
        </p:nvGrpSpPr>
        <p:grpSpPr bwMode="auto">
          <a:xfrm>
            <a:off x="304800" y="2560638"/>
            <a:ext cx="4572000" cy="2697162"/>
            <a:chOff x="192" y="1613"/>
            <a:chExt cx="2880" cy="1699"/>
          </a:xfrm>
        </p:grpSpPr>
        <p:pic>
          <p:nvPicPr>
            <p:cNvPr id="8219" name="Picture 20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2" y="1613"/>
              <a:ext cx="2880" cy="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0" name="Rectangle 233"/>
            <p:cNvSpPr>
              <a:spLocks noChangeArrowheads="1"/>
            </p:cNvSpPr>
            <p:nvPr/>
          </p:nvSpPr>
          <p:spPr bwMode="auto">
            <a:xfrm>
              <a:off x="1121" y="1632"/>
              <a:ext cx="181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sz="1800" b="0">
                  <a:latin typeface="Comic Sans MS" pitchFamily="66" charset="0"/>
                </a:rPr>
                <a:t>(síran chromito-draselný)</a:t>
              </a:r>
              <a:endParaRPr lang="cs-CZ" sz="3200" b="0">
                <a:latin typeface="Comic Sans MS" pitchFamily="6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0419"/>
                                        </p:tgtEl>
                                        <p:attrNameLst>
                                          <p:attrName>style.visibility</p:attrName>
                                        </p:attrNameLst>
                                      </p:cBhvr>
                                      <p:to>
                                        <p:strVal val="visible"/>
                                      </p:to>
                                    </p:set>
                                    <p:animEffect transition="in" filter="dissolve">
                                      <p:cBhvr>
                                        <p:cTn id="11" dur="500"/>
                                        <p:tgtEl>
                                          <p:spTgt spid="60419"/>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60513"/>
                                        </p:tgtEl>
                                        <p:attrNameLst>
                                          <p:attrName>style.visibility</p:attrName>
                                        </p:attrNameLst>
                                      </p:cBhvr>
                                      <p:to>
                                        <p:strVal val="visible"/>
                                      </p:to>
                                    </p:set>
                                  </p:childTnLst>
                                </p:cTn>
                              </p:par>
                            </p:childTnLst>
                          </p:cTn>
                        </p:par>
                        <p:par>
                          <p:cTn id="15" fill="hold" nodeType="afterGroup">
                            <p:stCondLst>
                              <p:cond delay="1000"/>
                            </p:stCondLst>
                            <p:childTnLst>
                              <p:par>
                                <p:cTn id="16" presetID="1" presetClass="entr" presetSubtype="0" fill="hold" grpId="0" nodeType="afterEffect">
                                  <p:stCondLst>
                                    <p:cond delay="0"/>
                                  </p:stCondLst>
                                  <p:childTnLst>
                                    <p:set>
                                      <p:cBhvr>
                                        <p:cTn id="17" dur="1" fill="hold">
                                          <p:stCondLst>
                                            <p:cond delay="499"/>
                                          </p:stCondLst>
                                        </p:cTn>
                                        <p:tgtEl>
                                          <p:spTgt spid="60512"/>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499"/>
                                          </p:stCondLst>
                                        </p:cTn>
                                        <p:tgtEl>
                                          <p:spTgt spid="14"/>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1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499"/>
                                          </p:stCondLst>
                                        </p:cTn>
                                        <p:tgtEl>
                                          <p:spTgt spid="60629"/>
                                        </p:tgtEl>
                                        <p:attrNameLst>
                                          <p:attrName>style.visibility</p:attrName>
                                        </p:attrNameLst>
                                      </p:cBhvr>
                                      <p:to>
                                        <p:strVal val="visible"/>
                                      </p:to>
                                    </p:set>
                                  </p:childTnLst>
                                </p:cTn>
                              </p:par>
                            </p:childTnLst>
                          </p:cTn>
                        </p:par>
                        <p:par>
                          <p:cTn id="30" fill="hold" nodeType="afterGroup">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60631"/>
                                        </p:tgtEl>
                                        <p:attrNameLst>
                                          <p:attrName>style.visibility</p:attrName>
                                        </p:attrNameLst>
                                      </p:cBhvr>
                                      <p:to>
                                        <p:strVal val="visible"/>
                                      </p:to>
                                    </p:set>
                                    <p:animEffect transition="in" filter="wipe(up)">
                                      <p:cBhvr>
                                        <p:cTn id="33" dur="500"/>
                                        <p:tgtEl>
                                          <p:spTgt spid="6063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60635"/>
                                        </p:tgtEl>
                                        <p:attrNameLst>
                                          <p:attrName>style.visibility</p:attrName>
                                        </p:attrNameLst>
                                      </p:cBhvr>
                                      <p:to>
                                        <p:strVal val="visible"/>
                                      </p:to>
                                    </p:set>
                                  </p:childTnLst>
                                </p:cTn>
                              </p:par>
                            </p:childTnLst>
                          </p:cTn>
                        </p:par>
                        <p:par>
                          <p:cTn id="38" fill="hold" nodeType="afterGroup">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60636"/>
                                        </p:tgtEl>
                                        <p:attrNameLst>
                                          <p:attrName>style.visibility</p:attrName>
                                        </p:attrNameLst>
                                      </p:cBhvr>
                                      <p:to>
                                        <p:strVal val="visible"/>
                                      </p:to>
                                    </p:set>
                                    <p:animEffect transition="in" filter="wipe(up)">
                                      <p:cBhvr>
                                        <p:cTn id="41" dur="500"/>
                                        <p:tgtEl>
                                          <p:spTgt spid="60636"/>
                                        </p:tgtEl>
                                      </p:cBhvr>
                                    </p:animEffect>
                                  </p:childTnLst>
                                </p:cTn>
                              </p:par>
                            </p:childTnLst>
                          </p:cTn>
                        </p:par>
                        <p:par>
                          <p:cTn id="42" fill="hold" nodeType="afterGroup">
                            <p:stCondLst>
                              <p:cond delay="1000"/>
                            </p:stCondLst>
                            <p:childTnLst>
                              <p:par>
                                <p:cTn id="43" presetID="1" presetClass="entr" presetSubtype="0" fill="hold" nodeType="afterEffect">
                                  <p:stCondLst>
                                    <p:cond delay="0"/>
                                  </p:stCondLst>
                                  <p:childTnLst>
                                    <p:set>
                                      <p:cBhvr>
                                        <p:cTn id="44" dur="1" fill="hold">
                                          <p:stCondLst>
                                            <p:cond delay="499"/>
                                          </p:stCondLst>
                                        </p:cTn>
                                        <p:tgtEl>
                                          <p:spTgt spid="6062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499"/>
                                          </p:stCondLst>
                                        </p:cTn>
                                        <p:tgtEl>
                                          <p:spTgt spid="2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499"/>
                                          </p:stCondLst>
                                        </p:cTn>
                                        <p:tgtEl>
                                          <p:spTgt spid="12"/>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60648"/>
                                        </p:tgtEl>
                                        <p:attrNameLst>
                                          <p:attrName>style.visibility</p:attrName>
                                        </p:attrNameLst>
                                      </p:cBhvr>
                                      <p:to>
                                        <p:strVal val="visible"/>
                                      </p:to>
                                    </p:set>
                                    <p:animEffect transition="in" filter="dissolve">
                                      <p:cBhvr>
                                        <p:cTn id="57" dur="500"/>
                                        <p:tgtEl>
                                          <p:spTgt spid="6064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499"/>
                                          </p:stCondLst>
                                        </p:cTn>
                                        <p:tgtEl>
                                          <p:spTgt spid="60641"/>
                                        </p:tgtEl>
                                        <p:attrNameLst>
                                          <p:attrName>style.visibility</p:attrName>
                                        </p:attrNameLst>
                                      </p:cBhvr>
                                      <p:to>
                                        <p:strVal val="visible"/>
                                      </p:to>
                                    </p:set>
                                  </p:childTnLst>
                                </p:cTn>
                              </p:par>
                            </p:childTnLst>
                          </p:cTn>
                        </p:par>
                        <p:par>
                          <p:cTn id="62" fill="hold" nodeType="afterGroup">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60642"/>
                                        </p:tgtEl>
                                        <p:attrNameLst>
                                          <p:attrName>style.visibility</p:attrName>
                                        </p:attrNameLst>
                                      </p:cBhvr>
                                      <p:to>
                                        <p:strVal val="visible"/>
                                      </p:to>
                                    </p:set>
                                    <p:animEffect transition="in" filter="wipe(down)">
                                      <p:cBhvr>
                                        <p:cTn id="65" dur="500"/>
                                        <p:tgtEl>
                                          <p:spTgt spid="60642"/>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499"/>
                                          </p:stCondLst>
                                        </p:cTn>
                                        <p:tgtEl>
                                          <p:spTgt spid="60644"/>
                                        </p:tgtEl>
                                        <p:attrNameLst>
                                          <p:attrName>style.visibility</p:attrName>
                                        </p:attrNameLst>
                                      </p:cBhvr>
                                      <p:to>
                                        <p:strVal val="visible"/>
                                      </p:to>
                                    </p:set>
                                  </p:childTnLst>
                                </p:cTn>
                              </p:par>
                            </p:childTnLst>
                          </p:cTn>
                        </p:par>
                        <p:par>
                          <p:cTn id="70" fill="hold" nodeType="afterGroup">
                            <p:stCondLst>
                              <p:cond delay="500"/>
                            </p:stCondLst>
                            <p:childTnLst>
                              <p:par>
                                <p:cTn id="71" presetID="22" presetClass="entr" presetSubtype="4" fill="hold" grpId="0" nodeType="afterEffect">
                                  <p:stCondLst>
                                    <p:cond delay="0"/>
                                  </p:stCondLst>
                                  <p:childTnLst>
                                    <p:set>
                                      <p:cBhvr>
                                        <p:cTn id="72" dur="1" fill="hold">
                                          <p:stCondLst>
                                            <p:cond delay="0"/>
                                          </p:stCondLst>
                                        </p:cTn>
                                        <p:tgtEl>
                                          <p:spTgt spid="60645"/>
                                        </p:tgtEl>
                                        <p:attrNameLst>
                                          <p:attrName>style.visibility</p:attrName>
                                        </p:attrNameLst>
                                      </p:cBhvr>
                                      <p:to>
                                        <p:strVal val="visible"/>
                                      </p:to>
                                    </p:set>
                                    <p:animEffect transition="in" filter="wipe(down)">
                                      <p:cBhvr>
                                        <p:cTn id="73" dur="500"/>
                                        <p:tgtEl>
                                          <p:spTgt spid="6064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nodeType="clickEffect">
                                  <p:stCondLst>
                                    <p:cond delay="0"/>
                                  </p:stCondLst>
                                  <p:childTnLst>
                                    <p:set>
                                      <p:cBhvr>
                                        <p:cTn id="77" dur="1" fill="hold">
                                          <p:stCondLst>
                                            <p:cond delay="499"/>
                                          </p:stCondLst>
                                        </p:cTn>
                                        <p:tgtEl>
                                          <p:spTgt spid="60623"/>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nodeType="clickEffect">
                                  <p:stCondLst>
                                    <p:cond delay="0"/>
                                  </p:stCondLst>
                                  <p:childTnLst>
                                    <p:set>
                                      <p:cBhvr>
                                        <p:cTn id="81" dur="1" fill="hold">
                                          <p:stCondLst>
                                            <p:cond delay="499"/>
                                          </p:stCondLst>
                                        </p:cTn>
                                        <p:tgtEl>
                                          <p:spTgt spid="60418"/>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nodeType="clickEffect">
                                  <p:stCondLst>
                                    <p:cond delay="0"/>
                                  </p:stCondLst>
                                  <p:childTnLst>
                                    <p:set>
                                      <p:cBhvr>
                                        <p:cTn id="85" dur="1" fill="hold">
                                          <p:stCondLst>
                                            <p:cond delay="499"/>
                                          </p:stCondLst>
                                        </p:cTn>
                                        <p:tgtEl>
                                          <p:spTgt spid="60646"/>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23" presetClass="entr" presetSubtype="32" fill="hold" grpId="0" nodeType="clickEffect">
                                  <p:stCondLst>
                                    <p:cond delay="0"/>
                                  </p:stCondLst>
                                  <p:childTnLst>
                                    <p:set>
                                      <p:cBhvr>
                                        <p:cTn id="89" dur="1" fill="hold">
                                          <p:stCondLst>
                                            <p:cond delay="0"/>
                                          </p:stCondLst>
                                        </p:cTn>
                                        <p:tgtEl>
                                          <p:spTgt spid="60647"/>
                                        </p:tgtEl>
                                        <p:attrNameLst>
                                          <p:attrName>style.visibility</p:attrName>
                                        </p:attrNameLst>
                                      </p:cBhvr>
                                      <p:to>
                                        <p:strVal val="visible"/>
                                      </p:to>
                                    </p:set>
                                    <p:anim calcmode="lin" valueType="num">
                                      <p:cBhvr>
                                        <p:cTn id="90" dur="500" fill="hold"/>
                                        <p:tgtEl>
                                          <p:spTgt spid="60647"/>
                                        </p:tgtEl>
                                        <p:attrNameLst>
                                          <p:attrName>ppt_w</p:attrName>
                                        </p:attrNameLst>
                                      </p:cBhvr>
                                      <p:tavLst>
                                        <p:tav tm="0">
                                          <p:val>
                                            <p:strVal val="4*#ppt_w"/>
                                          </p:val>
                                        </p:tav>
                                        <p:tav tm="100000">
                                          <p:val>
                                            <p:strVal val="#ppt_w"/>
                                          </p:val>
                                        </p:tav>
                                      </p:tavLst>
                                    </p:anim>
                                    <p:anim calcmode="lin" valueType="num">
                                      <p:cBhvr>
                                        <p:cTn id="91" dur="500" fill="hold"/>
                                        <p:tgtEl>
                                          <p:spTgt spid="6064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p:bldP spid="60512" grpId="0" autoUpdateAnimBg="0"/>
      <p:bldP spid="60513" grpId="0" animBg="1"/>
      <p:bldP spid="60635" grpId="0" animBg="1" autoUpdateAnimBg="0"/>
      <p:bldP spid="60631" grpId="0" animBg="1"/>
      <p:bldP spid="60636" grpId="0" animBg="1"/>
      <p:bldP spid="60641" grpId="0" animBg="1" autoUpdateAnimBg="0"/>
      <p:bldP spid="60642" grpId="0" animBg="1"/>
      <p:bldP spid="60644" grpId="0" animBg="1" autoUpdateAnimBg="0"/>
      <p:bldP spid="60645" grpId="0" animBg="1"/>
      <p:bldP spid="60647" grpId="0" animBg="1"/>
      <p:bldP spid="6064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9"/>
          <p:cNvGrpSpPr>
            <a:grpSpLocks/>
          </p:cNvGrpSpPr>
          <p:nvPr/>
        </p:nvGrpSpPr>
        <p:grpSpPr bwMode="auto">
          <a:xfrm>
            <a:off x="5257800" y="228600"/>
            <a:ext cx="3200400" cy="2057400"/>
            <a:chOff x="3312" y="144"/>
            <a:chExt cx="2016" cy="1296"/>
          </a:xfrm>
        </p:grpSpPr>
        <p:sp>
          <p:nvSpPr>
            <p:cNvPr id="34839" name="Rectangle 5"/>
            <p:cNvSpPr>
              <a:spLocks noChangeArrowheads="1"/>
            </p:cNvSpPr>
            <p:nvPr/>
          </p:nvSpPr>
          <p:spPr bwMode="auto">
            <a:xfrm>
              <a:off x="3312" y="144"/>
              <a:ext cx="2016" cy="12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34840" name="AutoShape 199"/>
            <p:cNvSpPr>
              <a:spLocks noChangeArrowheads="1"/>
            </p:cNvSpPr>
            <p:nvPr/>
          </p:nvSpPr>
          <p:spPr bwMode="auto">
            <a:xfrm rot="1341484">
              <a:off x="3504" y="288"/>
              <a:ext cx="432" cy="240"/>
            </a:xfrm>
            <a:prstGeom prst="rightArrow">
              <a:avLst>
                <a:gd name="adj1" fmla="val 35000"/>
                <a:gd name="adj2" fmla="val 5625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34841" name="AutoShape 200"/>
            <p:cNvSpPr>
              <a:spLocks noChangeArrowheads="1"/>
            </p:cNvSpPr>
            <p:nvPr/>
          </p:nvSpPr>
          <p:spPr bwMode="auto">
            <a:xfrm rot="-5963307">
              <a:off x="4080" y="288"/>
              <a:ext cx="432" cy="240"/>
            </a:xfrm>
            <a:prstGeom prst="rightArrow">
              <a:avLst>
                <a:gd name="adj1" fmla="val 35000"/>
                <a:gd name="adj2" fmla="val 5625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34842" name="AutoShape 201"/>
            <p:cNvSpPr>
              <a:spLocks noChangeArrowheads="1"/>
            </p:cNvSpPr>
            <p:nvPr/>
          </p:nvSpPr>
          <p:spPr bwMode="auto">
            <a:xfrm rot="3334939">
              <a:off x="4656" y="288"/>
              <a:ext cx="432" cy="240"/>
            </a:xfrm>
            <a:prstGeom prst="rightArrow">
              <a:avLst>
                <a:gd name="adj1" fmla="val 35000"/>
                <a:gd name="adj2" fmla="val 5625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34843" name="AutoShape 202"/>
            <p:cNvSpPr>
              <a:spLocks noChangeArrowheads="1"/>
            </p:cNvSpPr>
            <p:nvPr/>
          </p:nvSpPr>
          <p:spPr bwMode="auto">
            <a:xfrm rot="-6750140">
              <a:off x="3504" y="672"/>
              <a:ext cx="432" cy="240"/>
            </a:xfrm>
            <a:prstGeom prst="rightArrow">
              <a:avLst>
                <a:gd name="adj1" fmla="val 35000"/>
                <a:gd name="adj2" fmla="val 5625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34844" name="AutoShape 203"/>
            <p:cNvSpPr>
              <a:spLocks noChangeArrowheads="1"/>
            </p:cNvSpPr>
            <p:nvPr/>
          </p:nvSpPr>
          <p:spPr bwMode="auto">
            <a:xfrm rot="-10719000">
              <a:off x="4080" y="672"/>
              <a:ext cx="432" cy="240"/>
            </a:xfrm>
            <a:prstGeom prst="rightArrow">
              <a:avLst>
                <a:gd name="adj1" fmla="val 35000"/>
                <a:gd name="adj2" fmla="val 5625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34845" name="AutoShape 204"/>
            <p:cNvSpPr>
              <a:spLocks noChangeArrowheads="1"/>
            </p:cNvSpPr>
            <p:nvPr/>
          </p:nvSpPr>
          <p:spPr bwMode="auto">
            <a:xfrm rot="-996010">
              <a:off x="4656" y="672"/>
              <a:ext cx="432" cy="240"/>
            </a:xfrm>
            <a:prstGeom prst="rightArrow">
              <a:avLst>
                <a:gd name="adj1" fmla="val 35000"/>
                <a:gd name="adj2" fmla="val 5625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34846" name="AutoShape 205"/>
            <p:cNvSpPr>
              <a:spLocks noChangeArrowheads="1"/>
            </p:cNvSpPr>
            <p:nvPr/>
          </p:nvSpPr>
          <p:spPr bwMode="auto">
            <a:xfrm rot="-8143851">
              <a:off x="4656" y="1056"/>
              <a:ext cx="432" cy="240"/>
            </a:xfrm>
            <a:prstGeom prst="rightArrow">
              <a:avLst>
                <a:gd name="adj1" fmla="val 35000"/>
                <a:gd name="adj2" fmla="val 5625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34847" name="AutoShape 206"/>
            <p:cNvSpPr>
              <a:spLocks noChangeArrowheads="1"/>
            </p:cNvSpPr>
            <p:nvPr/>
          </p:nvSpPr>
          <p:spPr bwMode="auto">
            <a:xfrm rot="1743803">
              <a:off x="3504" y="1056"/>
              <a:ext cx="432" cy="240"/>
            </a:xfrm>
            <a:prstGeom prst="rightArrow">
              <a:avLst>
                <a:gd name="adj1" fmla="val 35000"/>
                <a:gd name="adj2" fmla="val 5625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34848" name="AutoShape 207"/>
            <p:cNvSpPr>
              <a:spLocks noChangeArrowheads="1"/>
            </p:cNvSpPr>
            <p:nvPr/>
          </p:nvSpPr>
          <p:spPr bwMode="auto">
            <a:xfrm rot="3726023">
              <a:off x="4080" y="1056"/>
              <a:ext cx="432" cy="240"/>
            </a:xfrm>
            <a:prstGeom prst="rightArrow">
              <a:avLst>
                <a:gd name="adj1" fmla="val 35000"/>
                <a:gd name="adj2" fmla="val 5625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sp>
        <p:nvSpPr>
          <p:cNvPr id="34819" name="Rectangle 2"/>
          <p:cNvSpPr>
            <a:spLocks noChangeArrowheads="1"/>
          </p:cNvSpPr>
          <p:nvPr/>
        </p:nvSpPr>
        <p:spPr bwMode="auto">
          <a:xfrm>
            <a:off x="609600" y="487363"/>
            <a:ext cx="3816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sz="3200" b="0">
                <a:solidFill>
                  <a:srgbClr val="FFFF66"/>
                </a:solidFill>
                <a:latin typeface="Comic Sans MS" pitchFamily="66" charset="0"/>
              </a:rPr>
              <a:t>FEROMAGNETIKA</a:t>
            </a:r>
          </a:p>
        </p:txBody>
      </p:sp>
      <p:pic>
        <p:nvPicPr>
          <p:cNvPr id="655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819400"/>
            <a:ext cx="3962400" cy="2754313"/>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65634" name="Rectangle 98"/>
          <p:cNvSpPr>
            <a:spLocks noChangeArrowheads="1"/>
          </p:cNvSpPr>
          <p:nvPr/>
        </p:nvSpPr>
        <p:spPr bwMode="auto">
          <a:xfrm>
            <a:off x="5257800" y="228600"/>
            <a:ext cx="3200400" cy="2057400"/>
          </a:xfrm>
          <a:prstGeom prst="rect">
            <a:avLst/>
          </a:prstGeom>
          <a:solidFill>
            <a:srgbClr val="99CCFF"/>
          </a:solidFill>
          <a:ln w="9525">
            <a:solidFill>
              <a:schemeClr val="tx1"/>
            </a:solidFill>
            <a:miter lim="800000"/>
            <a:headEnd/>
            <a:tailEnd/>
          </a:ln>
        </p:spPr>
        <p:txBody>
          <a:bodyPr wrap="none" anchor="ctr"/>
          <a:lstStyle/>
          <a:p>
            <a:endParaRPr lang="cs-CZ"/>
          </a:p>
        </p:txBody>
      </p:sp>
      <p:sp>
        <p:nvSpPr>
          <p:cNvPr id="65681" name="Rectangle 145"/>
          <p:cNvSpPr>
            <a:spLocks noChangeArrowheads="1"/>
          </p:cNvSpPr>
          <p:nvPr/>
        </p:nvSpPr>
        <p:spPr bwMode="auto">
          <a:xfrm>
            <a:off x="8001000" y="1782763"/>
            <a:ext cx="4556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sz="3200" i="1">
                <a:solidFill>
                  <a:schemeClr val="accent2"/>
                </a:solidFill>
              </a:rPr>
              <a:t>B</a:t>
            </a:r>
          </a:p>
        </p:txBody>
      </p:sp>
      <p:sp>
        <p:nvSpPr>
          <p:cNvPr id="65682" name="Line 146"/>
          <p:cNvSpPr>
            <a:spLocks noChangeShapeType="1"/>
          </p:cNvSpPr>
          <p:nvPr/>
        </p:nvSpPr>
        <p:spPr bwMode="auto">
          <a:xfrm>
            <a:off x="7004050" y="2133600"/>
            <a:ext cx="99695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3" name="Group 221"/>
          <p:cNvGrpSpPr>
            <a:grpSpLocks/>
          </p:cNvGrpSpPr>
          <p:nvPr/>
        </p:nvGrpSpPr>
        <p:grpSpPr bwMode="auto">
          <a:xfrm>
            <a:off x="5638800" y="381000"/>
            <a:ext cx="2514600" cy="1600200"/>
            <a:chOff x="1056" y="2976"/>
            <a:chExt cx="1584" cy="1008"/>
          </a:xfrm>
        </p:grpSpPr>
        <p:sp>
          <p:nvSpPr>
            <p:cNvPr id="34830" name="AutoShape 208"/>
            <p:cNvSpPr>
              <a:spLocks noChangeArrowheads="1"/>
            </p:cNvSpPr>
            <p:nvPr/>
          </p:nvSpPr>
          <p:spPr bwMode="auto">
            <a:xfrm>
              <a:off x="1056" y="2976"/>
              <a:ext cx="432" cy="240"/>
            </a:xfrm>
            <a:prstGeom prst="rightArrow">
              <a:avLst>
                <a:gd name="adj1" fmla="val 35000"/>
                <a:gd name="adj2" fmla="val 5625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34831" name="AutoShape 209"/>
            <p:cNvSpPr>
              <a:spLocks noChangeArrowheads="1"/>
            </p:cNvSpPr>
            <p:nvPr/>
          </p:nvSpPr>
          <p:spPr bwMode="auto">
            <a:xfrm>
              <a:off x="1632" y="2976"/>
              <a:ext cx="432" cy="240"/>
            </a:xfrm>
            <a:prstGeom prst="rightArrow">
              <a:avLst>
                <a:gd name="adj1" fmla="val 35000"/>
                <a:gd name="adj2" fmla="val 5625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34832" name="AutoShape 210"/>
            <p:cNvSpPr>
              <a:spLocks noChangeArrowheads="1"/>
            </p:cNvSpPr>
            <p:nvPr/>
          </p:nvSpPr>
          <p:spPr bwMode="auto">
            <a:xfrm>
              <a:off x="2208" y="2976"/>
              <a:ext cx="432" cy="240"/>
            </a:xfrm>
            <a:prstGeom prst="rightArrow">
              <a:avLst>
                <a:gd name="adj1" fmla="val 35000"/>
                <a:gd name="adj2" fmla="val 5625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34833" name="AutoShape 211"/>
            <p:cNvSpPr>
              <a:spLocks noChangeArrowheads="1"/>
            </p:cNvSpPr>
            <p:nvPr/>
          </p:nvSpPr>
          <p:spPr bwMode="auto">
            <a:xfrm>
              <a:off x="1056" y="3360"/>
              <a:ext cx="432" cy="240"/>
            </a:xfrm>
            <a:prstGeom prst="rightArrow">
              <a:avLst>
                <a:gd name="adj1" fmla="val 35000"/>
                <a:gd name="adj2" fmla="val 5625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34834" name="AutoShape 212"/>
            <p:cNvSpPr>
              <a:spLocks noChangeArrowheads="1"/>
            </p:cNvSpPr>
            <p:nvPr/>
          </p:nvSpPr>
          <p:spPr bwMode="auto">
            <a:xfrm>
              <a:off x="1632" y="3360"/>
              <a:ext cx="432" cy="240"/>
            </a:xfrm>
            <a:prstGeom prst="rightArrow">
              <a:avLst>
                <a:gd name="adj1" fmla="val 35000"/>
                <a:gd name="adj2" fmla="val 5625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34835" name="AutoShape 213"/>
            <p:cNvSpPr>
              <a:spLocks noChangeArrowheads="1"/>
            </p:cNvSpPr>
            <p:nvPr/>
          </p:nvSpPr>
          <p:spPr bwMode="auto">
            <a:xfrm>
              <a:off x="2208" y="3360"/>
              <a:ext cx="432" cy="240"/>
            </a:xfrm>
            <a:prstGeom prst="rightArrow">
              <a:avLst>
                <a:gd name="adj1" fmla="val 35000"/>
                <a:gd name="adj2" fmla="val 5625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34836" name="AutoShape 214"/>
            <p:cNvSpPr>
              <a:spLocks noChangeArrowheads="1"/>
            </p:cNvSpPr>
            <p:nvPr/>
          </p:nvSpPr>
          <p:spPr bwMode="auto">
            <a:xfrm>
              <a:off x="2208" y="3744"/>
              <a:ext cx="432" cy="240"/>
            </a:xfrm>
            <a:prstGeom prst="rightArrow">
              <a:avLst>
                <a:gd name="adj1" fmla="val 35000"/>
                <a:gd name="adj2" fmla="val 5625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34837" name="AutoShape 215"/>
            <p:cNvSpPr>
              <a:spLocks noChangeArrowheads="1"/>
            </p:cNvSpPr>
            <p:nvPr/>
          </p:nvSpPr>
          <p:spPr bwMode="auto">
            <a:xfrm>
              <a:off x="1056" y="3744"/>
              <a:ext cx="432" cy="240"/>
            </a:xfrm>
            <a:prstGeom prst="rightArrow">
              <a:avLst>
                <a:gd name="adj1" fmla="val 35000"/>
                <a:gd name="adj2" fmla="val 5625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34838" name="AutoShape 216"/>
            <p:cNvSpPr>
              <a:spLocks noChangeArrowheads="1"/>
            </p:cNvSpPr>
            <p:nvPr/>
          </p:nvSpPr>
          <p:spPr bwMode="auto">
            <a:xfrm>
              <a:off x="1632" y="3744"/>
              <a:ext cx="432" cy="240"/>
            </a:xfrm>
            <a:prstGeom prst="rightArrow">
              <a:avLst>
                <a:gd name="adj1" fmla="val 35000"/>
                <a:gd name="adj2" fmla="val 5625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sp>
        <p:nvSpPr>
          <p:cNvPr id="65770" name="Text Box 234"/>
          <p:cNvSpPr txBox="1">
            <a:spLocks noChangeArrowheads="1"/>
          </p:cNvSpPr>
          <p:nvPr/>
        </p:nvSpPr>
        <p:spPr bwMode="auto">
          <a:xfrm>
            <a:off x="890588" y="1601788"/>
            <a:ext cx="3071812" cy="538162"/>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800" b="0">
                <a:solidFill>
                  <a:srgbClr val="FF9900"/>
                </a:solidFill>
              </a:rPr>
              <a:t>magnetické domény</a:t>
            </a:r>
            <a:endParaRPr lang="cs-CZ" sz="1800" b="0">
              <a:solidFill>
                <a:srgbClr val="FFFF66"/>
              </a:solidFill>
              <a:latin typeface="Comic Sans MS" pitchFamily="66" charset="0"/>
            </a:endParaRPr>
          </a:p>
        </p:txBody>
      </p:sp>
      <p:sp>
        <p:nvSpPr>
          <p:cNvPr id="65771" name="Freeform 235"/>
          <p:cNvSpPr>
            <a:spLocks/>
          </p:cNvSpPr>
          <p:nvPr/>
        </p:nvSpPr>
        <p:spPr bwMode="auto">
          <a:xfrm>
            <a:off x="3962400" y="1295400"/>
            <a:ext cx="1524000" cy="609600"/>
          </a:xfrm>
          <a:custGeom>
            <a:avLst/>
            <a:gdLst>
              <a:gd name="T0" fmla="*/ 0 w 960"/>
              <a:gd name="T1" fmla="*/ 609600 h 384"/>
              <a:gd name="T2" fmla="*/ 990600 w 960"/>
              <a:gd name="T3" fmla="*/ 304800 h 384"/>
              <a:gd name="T4" fmla="*/ 533400 w 960"/>
              <a:gd name="T5" fmla="*/ 304800 h 384"/>
              <a:gd name="T6" fmla="*/ 1524000 w 960"/>
              <a:gd name="T7" fmla="*/ 0 h 384"/>
              <a:gd name="T8" fmla="*/ 0 60000 65536"/>
              <a:gd name="T9" fmla="*/ 0 60000 65536"/>
              <a:gd name="T10" fmla="*/ 0 60000 65536"/>
              <a:gd name="T11" fmla="*/ 0 60000 65536"/>
              <a:gd name="T12" fmla="*/ 0 w 960"/>
              <a:gd name="T13" fmla="*/ 0 h 384"/>
              <a:gd name="T14" fmla="*/ 960 w 960"/>
              <a:gd name="T15" fmla="*/ 384 h 384"/>
            </a:gdLst>
            <a:ahLst/>
            <a:cxnLst>
              <a:cxn ang="T8">
                <a:pos x="T0" y="T1"/>
              </a:cxn>
              <a:cxn ang="T9">
                <a:pos x="T2" y="T3"/>
              </a:cxn>
              <a:cxn ang="T10">
                <a:pos x="T4" y="T5"/>
              </a:cxn>
              <a:cxn ang="T11">
                <a:pos x="T6" y="T7"/>
              </a:cxn>
            </a:cxnLst>
            <a:rect l="T12" t="T13" r="T14" b="T15"/>
            <a:pathLst>
              <a:path w="960" h="384">
                <a:moveTo>
                  <a:pt x="0" y="384"/>
                </a:moveTo>
                <a:cubicBezTo>
                  <a:pt x="284" y="304"/>
                  <a:pt x="568" y="224"/>
                  <a:pt x="624" y="192"/>
                </a:cubicBezTo>
                <a:cubicBezTo>
                  <a:pt x="680" y="160"/>
                  <a:pt x="280" y="224"/>
                  <a:pt x="336" y="192"/>
                </a:cubicBezTo>
                <a:cubicBezTo>
                  <a:pt x="392" y="160"/>
                  <a:pt x="848" y="32"/>
                  <a:pt x="960" y="0"/>
                </a:cubicBezTo>
              </a:path>
            </a:pathLst>
          </a:cu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4" name="Group 238"/>
          <p:cNvGrpSpPr>
            <a:grpSpLocks/>
          </p:cNvGrpSpPr>
          <p:nvPr/>
        </p:nvGrpSpPr>
        <p:grpSpPr bwMode="auto">
          <a:xfrm>
            <a:off x="5562600" y="3733800"/>
            <a:ext cx="3351213" cy="2992438"/>
            <a:chOff x="3504" y="2352"/>
            <a:chExt cx="2111" cy="1885"/>
          </a:xfrm>
        </p:grpSpPr>
        <p:pic>
          <p:nvPicPr>
            <p:cNvPr id="34828" name="Picture 2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 y="2352"/>
              <a:ext cx="1631" cy="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773" name="Text Box 237"/>
            <p:cNvSpPr txBox="1">
              <a:spLocks noChangeArrowheads="1"/>
            </p:cNvSpPr>
            <p:nvPr/>
          </p:nvSpPr>
          <p:spPr bwMode="auto">
            <a:xfrm>
              <a:off x="3504" y="2496"/>
              <a:ext cx="960" cy="327"/>
            </a:xfrm>
            <a:prstGeom prst="rect">
              <a:avLst/>
            </a:prstGeom>
            <a:solidFill>
              <a:srgbClr val="FFFFCC"/>
            </a:solidFill>
            <a:ln w="9525">
              <a:noFill/>
              <a:miter lim="800000"/>
              <a:headEnd/>
              <a:tailEnd/>
            </a:ln>
            <a:effectLst/>
          </p:spPr>
          <p:txBody>
            <a:bodyPr wrap="none">
              <a:spAutoFit/>
            </a:bodyPr>
            <a:lstStyle/>
            <a:p>
              <a:pPr>
                <a:defRPr/>
              </a:pPr>
              <a:r>
                <a:rPr lang="cs-CZ" sz="2800" b="0">
                  <a:solidFill>
                    <a:srgbClr val="006600"/>
                  </a:solidFill>
                  <a:effectLst>
                    <a:outerShdw blurRad="38100" dist="38100" dir="2700000" algn="tl">
                      <a:srgbClr val="000000"/>
                    </a:outerShdw>
                  </a:effectLst>
                </a:rPr>
                <a:t>hystereze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770"/>
                                        </p:tgtEl>
                                        <p:attrNameLst>
                                          <p:attrName>style.visibility</p:attrName>
                                        </p:attrNameLst>
                                      </p:cBhvr>
                                      <p:to>
                                        <p:strVal val="visible"/>
                                      </p:to>
                                    </p:set>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65771"/>
                                        </p:tgtEl>
                                        <p:attrNameLst>
                                          <p:attrName>style.visibility</p:attrName>
                                        </p:attrNameLst>
                                      </p:cBhvr>
                                      <p:to>
                                        <p:strVal val="visible"/>
                                      </p:to>
                                    </p:set>
                                    <p:animEffect transition="in" filter="box(out)">
                                      <p:cBhvr>
                                        <p:cTn id="14" dur="500"/>
                                        <p:tgtEl>
                                          <p:spTgt spid="6577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nodeType="clickEffect">
                                  <p:stCondLst>
                                    <p:cond delay="0"/>
                                  </p:stCondLst>
                                  <p:childTnLst>
                                    <p:set>
                                      <p:cBhvr>
                                        <p:cTn id="18" dur="1" fill="hold">
                                          <p:stCondLst>
                                            <p:cond delay="0"/>
                                          </p:stCondLst>
                                        </p:cTn>
                                        <p:tgtEl>
                                          <p:spTgt spid="65539"/>
                                        </p:tgtEl>
                                        <p:attrNameLst>
                                          <p:attrName>style.visibility</p:attrName>
                                        </p:attrNameLst>
                                      </p:cBhvr>
                                      <p:to>
                                        <p:strVal val="visible"/>
                                      </p:to>
                                    </p:set>
                                    <p:animEffect transition="in" filter="strips(downRight)">
                                      <p:cBhvr>
                                        <p:cTn id="19" dur="500"/>
                                        <p:tgtEl>
                                          <p:spTgt spid="6553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5634"/>
                                        </p:tgtEl>
                                        <p:attrNameLst>
                                          <p:attrName>style.visibility</p:attrName>
                                        </p:attrNameLst>
                                      </p:cBhvr>
                                      <p:to>
                                        <p:strVal val="visible"/>
                                      </p:to>
                                    </p:set>
                                    <p:animEffect transition="in" filter="dissolve">
                                      <p:cBhvr>
                                        <p:cTn id="24" dur="500"/>
                                        <p:tgtEl>
                                          <p:spTgt spid="65634"/>
                                        </p:tgtEl>
                                      </p:cBhvr>
                                    </p:animEffect>
                                  </p:childTnLst>
                                </p:cTn>
                              </p:par>
                            </p:childTnLst>
                          </p:cTn>
                        </p:par>
                        <p:par>
                          <p:cTn id="25" fill="hold" nodeType="afterGroup">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5682"/>
                                        </p:tgtEl>
                                        <p:attrNameLst>
                                          <p:attrName>style.visibility</p:attrName>
                                        </p:attrNameLst>
                                      </p:cBhvr>
                                      <p:to>
                                        <p:strVal val="visible"/>
                                      </p:to>
                                    </p:set>
                                    <p:animEffect transition="in" filter="wipe(left)">
                                      <p:cBhvr>
                                        <p:cTn id="28" dur="500"/>
                                        <p:tgtEl>
                                          <p:spTgt spid="65682"/>
                                        </p:tgtEl>
                                      </p:cBhvr>
                                    </p:animEffect>
                                  </p:childTnLst>
                                </p:cTn>
                              </p:par>
                            </p:childTnLst>
                          </p:cTn>
                        </p:par>
                        <p:par>
                          <p:cTn id="29" fill="hold" nodeType="afterGroup">
                            <p:stCondLst>
                              <p:cond delay="1000"/>
                            </p:stCondLst>
                            <p:childTnLst>
                              <p:par>
                                <p:cTn id="30" presetID="1" presetClass="entr" presetSubtype="0" fill="hold" grpId="0" nodeType="afterEffect">
                                  <p:stCondLst>
                                    <p:cond delay="0"/>
                                  </p:stCondLst>
                                  <p:childTnLst>
                                    <p:set>
                                      <p:cBhvr>
                                        <p:cTn id="31" dur="1" fill="hold">
                                          <p:stCondLst>
                                            <p:cond delay="499"/>
                                          </p:stCondLst>
                                        </p:cTn>
                                        <p:tgtEl>
                                          <p:spTgt spid="65681"/>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499"/>
                                          </p:stCondLst>
                                        </p:cTn>
                                        <p:tgtEl>
                                          <p:spTgt spid="3"/>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4" grpId="0" animBg="1"/>
      <p:bldP spid="65681" grpId="0" autoUpdateAnimBg="0"/>
      <p:bldP spid="65682" grpId="0" animBg="1"/>
      <p:bldP spid="65770" grpId="0" animBg="1" autoUpdateAnimBg="0"/>
      <p:bldP spid="6577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28" name="Group 26"/>
          <p:cNvGrpSpPr>
            <a:grpSpLocks/>
          </p:cNvGrpSpPr>
          <p:nvPr/>
        </p:nvGrpSpPr>
        <p:grpSpPr bwMode="auto">
          <a:xfrm>
            <a:off x="990600" y="1219200"/>
            <a:ext cx="7500938" cy="2974975"/>
            <a:chOff x="624" y="768"/>
            <a:chExt cx="4725" cy="1874"/>
          </a:xfrm>
        </p:grpSpPr>
        <p:pic>
          <p:nvPicPr>
            <p:cNvPr id="9236" name="Picture 2" descr="civ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768"/>
              <a:ext cx="201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37" name="Group 13"/>
            <p:cNvGrpSpPr>
              <a:grpSpLocks/>
            </p:cNvGrpSpPr>
            <p:nvPr/>
          </p:nvGrpSpPr>
          <p:grpSpPr bwMode="auto">
            <a:xfrm>
              <a:off x="624" y="768"/>
              <a:ext cx="1632" cy="1152"/>
              <a:chOff x="528" y="240"/>
              <a:chExt cx="1824" cy="1333"/>
            </a:xfrm>
          </p:grpSpPr>
          <p:pic>
            <p:nvPicPr>
              <p:cNvPr id="9238" name="Picture 4" descr="kondenza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240"/>
                <a:ext cx="1824" cy="13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39" name="Rectangle 5"/>
              <p:cNvSpPr>
                <a:spLocks noChangeArrowheads="1"/>
              </p:cNvSpPr>
              <p:nvPr/>
            </p:nvSpPr>
            <p:spPr bwMode="auto">
              <a:xfrm>
                <a:off x="1968" y="1152"/>
                <a:ext cx="288"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9240" name="Rectangle 6"/>
              <p:cNvSpPr>
                <a:spLocks noChangeArrowheads="1"/>
              </p:cNvSpPr>
              <p:nvPr/>
            </p:nvSpPr>
            <p:spPr bwMode="auto">
              <a:xfrm>
                <a:off x="1968" y="432"/>
                <a:ext cx="288"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graphicFrame>
          <p:nvGraphicFramePr>
            <p:cNvPr id="9226" name="Object 7"/>
            <p:cNvGraphicFramePr>
              <a:graphicFrameLocks noChangeAspect="1"/>
            </p:cNvGraphicFramePr>
            <p:nvPr/>
          </p:nvGraphicFramePr>
          <p:xfrm>
            <a:off x="3936" y="2016"/>
            <a:ext cx="1413" cy="626"/>
          </p:xfrm>
          <a:graphic>
            <a:graphicData uri="http://schemas.openxmlformats.org/presentationml/2006/ole">
              <mc:AlternateContent xmlns:mc="http://schemas.openxmlformats.org/markup-compatibility/2006">
                <mc:Choice xmlns:v="urn:schemas-microsoft-com:vml" Requires="v">
                  <p:oleObj spid="_x0000_s9271" name="Rovnice" r:id="rId5" imgW="990360" imgH="444240" progId="Equation.3">
                    <p:embed/>
                  </p:oleObj>
                </mc:Choice>
                <mc:Fallback>
                  <p:oleObj name="Rovnice" r:id="rId5" imgW="990360" imgH="44424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 y="2016"/>
                          <a:ext cx="1413" cy="6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7" name="Object 8"/>
            <p:cNvGraphicFramePr>
              <a:graphicFrameLocks noChangeAspect="1"/>
            </p:cNvGraphicFramePr>
            <p:nvPr/>
          </p:nvGraphicFramePr>
          <p:xfrm>
            <a:off x="1248" y="2064"/>
            <a:ext cx="1034" cy="554"/>
          </p:xfrm>
          <a:graphic>
            <a:graphicData uri="http://schemas.openxmlformats.org/presentationml/2006/ole">
              <mc:AlternateContent xmlns:mc="http://schemas.openxmlformats.org/markup-compatibility/2006">
                <mc:Choice xmlns:v="urn:schemas-microsoft-com:vml" Requires="v">
                  <p:oleObj spid="_x0000_s9272" name="Rovnice" r:id="rId7" imgW="723600" imgH="393480" progId="Equation.3">
                    <p:embed/>
                  </p:oleObj>
                </mc:Choice>
                <mc:Fallback>
                  <p:oleObj name="Rovnice" r:id="rId7" imgW="723600" imgH="393480"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8" y="2064"/>
                          <a:ext cx="1034" cy="5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64521" name="Object 9"/>
          <p:cNvGraphicFramePr>
            <a:graphicFrameLocks noChangeAspect="1"/>
          </p:cNvGraphicFramePr>
          <p:nvPr/>
        </p:nvGraphicFramePr>
        <p:xfrm>
          <a:off x="2590800" y="3251200"/>
          <a:ext cx="403225" cy="482600"/>
        </p:xfrm>
        <a:graphic>
          <a:graphicData uri="http://schemas.openxmlformats.org/presentationml/2006/ole">
            <mc:AlternateContent xmlns:mc="http://schemas.openxmlformats.org/markup-compatibility/2006">
              <mc:Choice xmlns:v="urn:schemas-microsoft-com:vml" Requires="v">
                <p:oleObj spid="_x0000_s9273" name="Rovnice" r:id="rId9" imgW="177480" imgH="215640" progId="Equation.3">
                  <p:embed/>
                </p:oleObj>
              </mc:Choice>
              <mc:Fallback>
                <p:oleObj name="Rovnice" r:id="rId9" imgW="177480" imgH="215640" progId="Equation.3">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800" y="3251200"/>
                        <a:ext cx="40322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22" name="Object 10"/>
          <p:cNvGraphicFramePr>
            <a:graphicFrameLocks noChangeAspect="1"/>
          </p:cNvGraphicFramePr>
          <p:nvPr/>
        </p:nvGraphicFramePr>
        <p:xfrm>
          <a:off x="6858000" y="3276600"/>
          <a:ext cx="460375" cy="482600"/>
        </p:xfrm>
        <a:graphic>
          <a:graphicData uri="http://schemas.openxmlformats.org/presentationml/2006/ole">
            <mc:AlternateContent xmlns:mc="http://schemas.openxmlformats.org/markup-compatibility/2006">
              <mc:Choice xmlns:v="urn:schemas-microsoft-com:vml" Requires="v">
                <p:oleObj spid="_x0000_s9274" name="Rovnice" r:id="rId11" imgW="203040" imgH="215640" progId="Equation.3">
                  <p:embed/>
                </p:oleObj>
              </mc:Choice>
              <mc:Fallback>
                <p:oleObj name="Rovnice" r:id="rId11" imgW="203040" imgH="215640" progId="Equation.3">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0" y="3276600"/>
                        <a:ext cx="4603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523" name="Oval 11"/>
          <p:cNvSpPr>
            <a:spLocks noChangeArrowheads="1"/>
          </p:cNvSpPr>
          <p:nvPr/>
        </p:nvSpPr>
        <p:spPr bwMode="auto">
          <a:xfrm>
            <a:off x="2590800" y="3276600"/>
            <a:ext cx="381000" cy="457200"/>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64524" name="Oval 12"/>
          <p:cNvSpPr>
            <a:spLocks noChangeArrowheads="1"/>
          </p:cNvSpPr>
          <p:nvPr/>
        </p:nvSpPr>
        <p:spPr bwMode="auto">
          <a:xfrm>
            <a:off x="6858000" y="3276600"/>
            <a:ext cx="457200" cy="457200"/>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9231" name="Text Box 15"/>
          <p:cNvSpPr txBox="1">
            <a:spLocks noChangeArrowheads="1"/>
          </p:cNvSpPr>
          <p:nvPr/>
        </p:nvSpPr>
        <p:spPr bwMode="auto">
          <a:xfrm>
            <a:off x="2438400" y="304800"/>
            <a:ext cx="4305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4400">
                <a:solidFill>
                  <a:srgbClr val="FF9900"/>
                </a:solidFill>
                <a:latin typeface="Comic Sans MS" pitchFamily="66" charset="0"/>
              </a:rPr>
              <a:t>Pole v látce II</a:t>
            </a:r>
          </a:p>
        </p:txBody>
      </p:sp>
      <p:graphicFrame>
        <p:nvGraphicFramePr>
          <p:cNvPr id="64529" name="Object 17"/>
          <p:cNvGraphicFramePr>
            <a:graphicFrameLocks noChangeAspect="1"/>
          </p:cNvGraphicFramePr>
          <p:nvPr/>
        </p:nvGraphicFramePr>
        <p:xfrm>
          <a:off x="381000" y="4314825"/>
          <a:ext cx="1573213" cy="561975"/>
        </p:xfrm>
        <a:graphic>
          <a:graphicData uri="http://schemas.openxmlformats.org/presentationml/2006/ole">
            <mc:AlternateContent xmlns:mc="http://schemas.openxmlformats.org/markup-compatibility/2006">
              <mc:Choice xmlns:v="urn:schemas-microsoft-com:vml" Requires="v">
                <p:oleObj spid="_x0000_s9275" name="Rovnice" r:id="rId13" imgW="596880" imgH="215640" progId="Equation.3">
                  <p:embed/>
                </p:oleObj>
              </mc:Choice>
              <mc:Fallback>
                <p:oleObj name="Rovnice" r:id="rId13" imgW="596880" imgH="215640" progId="Equation.3">
                  <p:embed/>
                  <p:pic>
                    <p:nvPicPr>
                      <p:cNvPr id="0" name="Object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0" y="4314825"/>
                        <a:ext cx="1573213"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31" name="Object 19"/>
          <p:cNvGraphicFramePr>
            <a:graphicFrameLocks noChangeAspect="1"/>
          </p:cNvGraphicFramePr>
          <p:nvPr/>
        </p:nvGraphicFramePr>
        <p:xfrm>
          <a:off x="5113338" y="4343400"/>
          <a:ext cx="1439862" cy="561975"/>
        </p:xfrm>
        <a:graphic>
          <a:graphicData uri="http://schemas.openxmlformats.org/presentationml/2006/ole">
            <mc:AlternateContent xmlns:mc="http://schemas.openxmlformats.org/markup-compatibility/2006">
              <mc:Choice xmlns:v="urn:schemas-microsoft-com:vml" Requires="v">
                <p:oleObj spid="_x0000_s9276" name="Rovnice" r:id="rId15" imgW="545760" imgH="215640" progId="Equation.3">
                  <p:embed/>
                </p:oleObj>
              </mc:Choice>
              <mc:Fallback>
                <p:oleObj name="Rovnice" r:id="rId15" imgW="545760" imgH="215640" progId="Equation.3">
                  <p:embed/>
                  <p:pic>
                    <p:nvPicPr>
                      <p:cNvPr id="0" name="Object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13338" y="4343400"/>
                        <a:ext cx="1439862"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32" name="Object 20"/>
          <p:cNvGraphicFramePr>
            <a:graphicFrameLocks noChangeAspect="1"/>
          </p:cNvGraphicFramePr>
          <p:nvPr/>
        </p:nvGraphicFramePr>
        <p:xfrm>
          <a:off x="1524000" y="5156200"/>
          <a:ext cx="1400175" cy="482600"/>
        </p:xfrm>
        <a:graphic>
          <a:graphicData uri="http://schemas.openxmlformats.org/presentationml/2006/ole">
            <mc:AlternateContent xmlns:mc="http://schemas.openxmlformats.org/markup-compatibility/2006">
              <mc:Choice xmlns:v="urn:schemas-microsoft-com:vml" Requires="v">
                <p:oleObj spid="_x0000_s9277" name="Rovnice" r:id="rId17" imgW="507960" imgH="177480" progId="Equation.3">
                  <p:embed/>
                </p:oleObj>
              </mc:Choice>
              <mc:Fallback>
                <p:oleObj name="Rovnice" r:id="rId17" imgW="507960" imgH="177480" progId="Equation.3">
                  <p:embed/>
                  <p:pic>
                    <p:nvPicPr>
                      <p:cNvPr id="0" name="Object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0" y="5156200"/>
                        <a:ext cx="14001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33" name="Object 21"/>
          <p:cNvGraphicFramePr>
            <a:graphicFrameLocks noChangeAspect="1"/>
          </p:cNvGraphicFramePr>
          <p:nvPr/>
        </p:nvGraphicFramePr>
        <p:xfrm>
          <a:off x="5791200" y="5164138"/>
          <a:ext cx="1447800" cy="501650"/>
        </p:xfrm>
        <a:graphic>
          <a:graphicData uri="http://schemas.openxmlformats.org/presentationml/2006/ole">
            <mc:AlternateContent xmlns:mc="http://schemas.openxmlformats.org/markup-compatibility/2006">
              <mc:Choice xmlns:v="urn:schemas-microsoft-com:vml" Requires="v">
                <p:oleObj spid="_x0000_s9278" name="Rovnice" r:id="rId19" imgW="507960" imgH="177480" progId="Equation.3">
                  <p:embed/>
                </p:oleObj>
              </mc:Choice>
              <mc:Fallback>
                <p:oleObj name="Rovnice" r:id="rId19" imgW="507960" imgH="177480" progId="Equation.3">
                  <p:embed/>
                  <p:pic>
                    <p:nvPicPr>
                      <p:cNvPr id="0" name="Object 2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91200" y="5164138"/>
                        <a:ext cx="144780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534" name="Line 22"/>
          <p:cNvSpPr>
            <a:spLocks noChangeShapeType="1"/>
          </p:cNvSpPr>
          <p:nvPr/>
        </p:nvSpPr>
        <p:spPr bwMode="auto">
          <a:xfrm flipV="1">
            <a:off x="1676400" y="4800600"/>
            <a:ext cx="0" cy="381000"/>
          </a:xfrm>
          <a:prstGeom prst="line">
            <a:avLst/>
          </a:prstGeom>
          <a:noFill/>
          <a:ln w="28575">
            <a:solidFill>
              <a:srgbClr val="FFFFCC"/>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64535" name="Line 23"/>
          <p:cNvSpPr>
            <a:spLocks noChangeShapeType="1"/>
          </p:cNvSpPr>
          <p:nvPr/>
        </p:nvSpPr>
        <p:spPr bwMode="auto">
          <a:xfrm flipV="1">
            <a:off x="6019800" y="4800600"/>
            <a:ext cx="0" cy="381000"/>
          </a:xfrm>
          <a:prstGeom prst="line">
            <a:avLst/>
          </a:prstGeom>
          <a:noFill/>
          <a:ln w="28575">
            <a:solidFill>
              <a:srgbClr val="FFCCFF"/>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graphicFrame>
        <p:nvGraphicFramePr>
          <p:cNvPr id="64536" name="Object 24"/>
          <p:cNvGraphicFramePr>
            <a:graphicFrameLocks noChangeAspect="1"/>
          </p:cNvGraphicFramePr>
          <p:nvPr/>
        </p:nvGraphicFramePr>
        <p:xfrm>
          <a:off x="1981200" y="5791200"/>
          <a:ext cx="2438400" cy="785813"/>
        </p:xfrm>
        <a:graphic>
          <a:graphicData uri="http://schemas.openxmlformats.org/presentationml/2006/ole">
            <mc:AlternateContent xmlns:mc="http://schemas.openxmlformats.org/markup-compatibility/2006">
              <mc:Choice xmlns:v="urn:schemas-microsoft-com:vml" Requires="v">
                <p:oleObj spid="_x0000_s9279" name="Rovnice" r:id="rId21" imgW="698400" imgH="228600" progId="Equation.3">
                  <p:embed/>
                </p:oleObj>
              </mc:Choice>
              <mc:Fallback>
                <p:oleObj name="Rovnice" r:id="rId21" imgW="698400" imgH="228600" progId="Equation.3">
                  <p:embed/>
                  <p:pic>
                    <p:nvPicPr>
                      <p:cNvPr id="0" name="Object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81200" y="5791200"/>
                        <a:ext cx="2438400" cy="785813"/>
                      </a:xfrm>
                      <a:prstGeom prst="rect">
                        <a:avLst/>
                      </a:prstGeom>
                      <a:solidFill>
                        <a:srgbClr val="FF9900"/>
                      </a:solidFill>
                      <a:ln w="9525">
                        <a:solidFill>
                          <a:srgbClr val="FF9900"/>
                        </a:solidFill>
                        <a:miter lim="800000"/>
                        <a:headEnd/>
                        <a:tailEnd/>
                      </a:ln>
                    </p:spPr>
                  </p:pic>
                </p:oleObj>
              </mc:Fallback>
            </mc:AlternateContent>
          </a:graphicData>
        </a:graphic>
      </p:graphicFrame>
      <p:graphicFrame>
        <p:nvGraphicFramePr>
          <p:cNvPr id="64537" name="Object 25"/>
          <p:cNvGraphicFramePr>
            <a:graphicFrameLocks noChangeAspect="1"/>
          </p:cNvGraphicFramePr>
          <p:nvPr/>
        </p:nvGraphicFramePr>
        <p:xfrm>
          <a:off x="6400800" y="5791200"/>
          <a:ext cx="2209800" cy="804863"/>
        </p:xfrm>
        <a:graphic>
          <a:graphicData uri="http://schemas.openxmlformats.org/presentationml/2006/ole">
            <mc:AlternateContent xmlns:mc="http://schemas.openxmlformats.org/markup-compatibility/2006">
              <mc:Choice xmlns:v="urn:schemas-microsoft-com:vml" Requires="v">
                <p:oleObj spid="_x0000_s9280" name="Rovnice" r:id="rId23" imgW="622080" imgH="228600" progId="Equation.3">
                  <p:embed/>
                </p:oleObj>
              </mc:Choice>
              <mc:Fallback>
                <p:oleObj name="Rovnice" r:id="rId23" imgW="622080" imgH="228600" progId="Equation.3">
                  <p:embed/>
                  <p:pic>
                    <p:nvPicPr>
                      <p:cNvPr id="0" name="Object 2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400800" y="5791200"/>
                        <a:ext cx="2209800" cy="804863"/>
                      </a:xfrm>
                      <a:prstGeom prst="rect">
                        <a:avLst/>
                      </a:prstGeom>
                      <a:solidFill>
                        <a:srgbClr val="FF9900"/>
                      </a:solidFill>
                      <a:ln w="9525">
                        <a:solidFill>
                          <a:srgbClr val="FF9900"/>
                        </a:solidFill>
                        <a:miter lim="800000"/>
                        <a:headEnd/>
                        <a:tailEnd/>
                      </a:ln>
                    </p:spPr>
                  </p:pic>
                </p:oleObj>
              </mc:Fallback>
            </mc:AlternateContent>
          </a:graphicData>
        </a:graphic>
      </p:graphicFrame>
      <p:sp>
        <p:nvSpPr>
          <p:cNvPr id="64539" name="Oval 27"/>
          <p:cNvSpPr>
            <a:spLocks noChangeArrowheads="1"/>
          </p:cNvSpPr>
          <p:nvPr/>
        </p:nvSpPr>
        <p:spPr bwMode="auto">
          <a:xfrm>
            <a:off x="7315200" y="5791200"/>
            <a:ext cx="685800" cy="762000"/>
          </a:xfrm>
          <a:prstGeom prst="ellipse">
            <a:avLst/>
          </a:prstGeom>
          <a:noFill/>
          <a:ln w="38100">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64540" name="Oval 28"/>
          <p:cNvSpPr>
            <a:spLocks noChangeArrowheads="1"/>
          </p:cNvSpPr>
          <p:nvPr/>
        </p:nvSpPr>
        <p:spPr bwMode="auto">
          <a:xfrm>
            <a:off x="3810000" y="5791200"/>
            <a:ext cx="533400" cy="762000"/>
          </a:xfrm>
          <a:prstGeom prst="ellipse">
            <a:avLst/>
          </a:prstGeom>
          <a:noFill/>
          <a:ln w="38100">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64521"/>
                                        </p:tgtEl>
                                        <p:attrNameLst>
                                          <p:attrName>style.visibility</p:attrName>
                                        </p:attrNameLst>
                                      </p:cBhvr>
                                      <p:to>
                                        <p:strVal val="visible"/>
                                      </p:to>
                                    </p:set>
                                    <p:anim calcmode="lin" valueType="num">
                                      <p:cBhvr>
                                        <p:cTn id="7" dur="500" fill="hold"/>
                                        <p:tgtEl>
                                          <p:spTgt spid="64521"/>
                                        </p:tgtEl>
                                        <p:attrNameLst>
                                          <p:attrName>ppt_w</p:attrName>
                                        </p:attrNameLst>
                                      </p:cBhvr>
                                      <p:tavLst>
                                        <p:tav tm="0">
                                          <p:val>
                                            <p:strVal val="4*#ppt_w"/>
                                          </p:val>
                                        </p:tav>
                                        <p:tav tm="100000">
                                          <p:val>
                                            <p:strVal val="#ppt_w"/>
                                          </p:val>
                                        </p:tav>
                                      </p:tavLst>
                                    </p:anim>
                                    <p:anim calcmode="lin" valueType="num">
                                      <p:cBhvr>
                                        <p:cTn id="8" dur="500" fill="hold"/>
                                        <p:tgtEl>
                                          <p:spTgt spid="64521"/>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64523"/>
                                        </p:tgtEl>
                                        <p:attrNameLst>
                                          <p:attrName>style.visibility</p:attrName>
                                        </p:attrNameLst>
                                      </p:cBhvr>
                                      <p:to>
                                        <p:strVal val="visible"/>
                                      </p:to>
                                    </p:set>
                                    <p:animEffect transition="in" filter="dissolve">
                                      <p:cBhvr>
                                        <p:cTn id="12" dur="500"/>
                                        <p:tgtEl>
                                          <p:spTgt spid="645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32" fill="hold" nodeType="clickEffect">
                                  <p:stCondLst>
                                    <p:cond delay="0"/>
                                  </p:stCondLst>
                                  <p:childTnLst>
                                    <p:set>
                                      <p:cBhvr>
                                        <p:cTn id="16" dur="1" fill="hold">
                                          <p:stCondLst>
                                            <p:cond delay="0"/>
                                          </p:stCondLst>
                                        </p:cTn>
                                        <p:tgtEl>
                                          <p:spTgt spid="64522"/>
                                        </p:tgtEl>
                                        <p:attrNameLst>
                                          <p:attrName>style.visibility</p:attrName>
                                        </p:attrNameLst>
                                      </p:cBhvr>
                                      <p:to>
                                        <p:strVal val="visible"/>
                                      </p:to>
                                    </p:set>
                                    <p:anim calcmode="lin" valueType="num">
                                      <p:cBhvr>
                                        <p:cTn id="17" dur="500" fill="hold"/>
                                        <p:tgtEl>
                                          <p:spTgt spid="64522"/>
                                        </p:tgtEl>
                                        <p:attrNameLst>
                                          <p:attrName>ppt_w</p:attrName>
                                        </p:attrNameLst>
                                      </p:cBhvr>
                                      <p:tavLst>
                                        <p:tav tm="0">
                                          <p:val>
                                            <p:strVal val="4*#ppt_w"/>
                                          </p:val>
                                        </p:tav>
                                        <p:tav tm="100000">
                                          <p:val>
                                            <p:strVal val="#ppt_w"/>
                                          </p:val>
                                        </p:tav>
                                      </p:tavLst>
                                    </p:anim>
                                    <p:anim calcmode="lin" valueType="num">
                                      <p:cBhvr>
                                        <p:cTn id="18" dur="500" fill="hold"/>
                                        <p:tgtEl>
                                          <p:spTgt spid="64522"/>
                                        </p:tgtEl>
                                        <p:attrNameLst>
                                          <p:attrName>ppt_h</p:attrName>
                                        </p:attrNameLst>
                                      </p:cBhvr>
                                      <p:tavLst>
                                        <p:tav tm="0">
                                          <p:val>
                                            <p:strVal val="4*#ppt_h"/>
                                          </p:val>
                                        </p:tav>
                                        <p:tav tm="100000">
                                          <p:val>
                                            <p:strVal val="#ppt_h"/>
                                          </p:val>
                                        </p:tav>
                                      </p:tavLst>
                                    </p:anim>
                                  </p:childTnLst>
                                </p:cTn>
                              </p:par>
                            </p:childTnLst>
                          </p:cTn>
                        </p:par>
                        <p:par>
                          <p:cTn id="19" fill="hold" nodeType="afterGroup">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64524"/>
                                        </p:tgtEl>
                                        <p:attrNameLst>
                                          <p:attrName>style.visibility</p:attrName>
                                        </p:attrNameLst>
                                      </p:cBhvr>
                                      <p:to>
                                        <p:strVal val="visible"/>
                                      </p:to>
                                    </p:set>
                                    <p:animEffect transition="in" filter="dissolve">
                                      <p:cBhvr>
                                        <p:cTn id="22" dur="500"/>
                                        <p:tgtEl>
                                          <p:spTgt spid="645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6452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6453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64532"/>
                                        </p:tgtEl>
                                        <p:attrNameLst>
                                          <p:attrName>style.visibility</p:attrName>
                                        </p:attrNameLst>
                                      </p:cBhvr>
                                      <p:to>
                                        <p:strVal val="visible"/>
                                      </p:to>
                                    </p:set>
                                  </p:childTnLst>
                                </p:cTn>
                              </p:par>
                            </p:childTnLst>
                          </p:cTn>
                        </p:par>
                        <p:par>
                          <p:cTn id="35" fill="hold" nodeType="afterGroup">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64534"/>
                                        </p:tgtEl>
                                        <p:attrNameLst>
                                          <p:attrName>style.visibility</p:attrName>
                                        </p:attrNameLst>
                                      </p:cBhvr>
                                      <p:to>
                                        <p:strVal val="visible"/>
                                      </p:to>
                                    </p:set>
                                    <p:animEffect transition="in" filter="wipe(down)">
                                      <p:cBhvr>
                                        <p:cTn id="38" dur="500"/>
                                        <p:tgtEl>
                                          <p:spTgt spid="6453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64533"/>
                                        </p:tgtEl>
                                        <p:attrNameLst>
                                          <p:attrName>style.visibility</p:attrName>
                                        </p:attrNameLst>
                                      </p:cBhvr>
                                      <p:to>
                                        <p:strVal val="visible"/>
                                      </p:to>
                                    </p:set>
                                  </p:childTnLst>
                                </p:cTn>
                              </p:par>
                            </p:childTnLst>
                          </p:cTn>
                        </p:par>
                        <p:par>
                          <p:cTn id="43" fill="hold" nodeType="afterGroup">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64535"/>
                                        </p:tgtEl>
                                        <p:attrNameLst>
                                          <p:attrName>style.visibility</p:attrName>
                                        </p:attrNameLst>
                                      </p:cBhvr>
                                      <p:to>
                                        <p:strVal val="visible"/>
                                      </p:to>
                                    </p:set>
                                    <p:animEffect transition="in" filter="wipe(down)">
                                      <p:cBhvr>
                                        <p:cTn id="46" dur="500"/>
                                        <p:tgtEl>
                                          <p:spTgt spid="6453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64536"/>
                                        </p:tgtEl>
                                        <p:attrNameLst>
                                          <p:attrName>style.visibility</p:attrName>
                                        </p:attrNameLst>
                                      </p:cBhvr>
                                      <p:to>
                                        <p:strVal val="visible"/>
                                      </p:to>
                                    </p:set>
                                    <p:animEffect transition="in" filter="dissolve">
                                      <p:cBhvr>
                                        <p:cTn id="51" dur="500"/>
                                        <p:tgtEl>
                                          <p:spTgt spid="6453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nodeType="clickEffect">
                                  <p:stCondLst>
                                    <p:cond delay="0"/>
                                  </p:stCondLst>
                                  <p:childTnLst>
                                    <p:set>
                                      <p:cBhvr>
                                        <p:cTn id="55" dur="1" fill="hold">
                                          <p:stCondLst>
                                            <p:cond delay="0"/>
                                          </p:stCondLst>
                                        </p:cTn>
                                        <p:tgtEl>
                                          <p:spTgt spid="64537"/>
                                        </p:tgtEl>
                                        <p:attrNameLst>
                                          <p:attrName>style.visibility</p:attrName>
                                        </p:attrNameLst>
                                      </p:cBhvr>
                                      <p:to>
                                        <p:strVal val="visible"/>
                                      </p:to>
                                    </p:set>
                                    <p:animEffect transition="in" filter="dissolve">
                                      <p:cBhvr>
                                        <p:cTn id="56" dur="500"/>
                                        <p:tgtEl>
                                          <p:spTgt spid="64537"/>
                                        </p:tgtEl>
                                      </p:cBhvr>
                                    </p:animEffect>
                                  </p:childTnLst>
                                </p:cTn>
                              </p:par>
                            </p:childTnLst>
                          </p:cTn>
                        </p:par>
                        <p:par>
                          <p:cTn id="57" fill="hold" nodeType="afterGroup">
                            <p:stCondLst>
                              <p:cond delay="500"/>
                            </p:stCondLst>
                            <p:childTnLst>
                              <p:par>
                                <p:cTn id="58" presetID="9" presetClass="entr" presetSubtype="0" fill="hold" grpId="0" nodeType="afterEffect">
                                  <p:stCondLst>
                                    <p:cond delay="0"/>
                                  </p:stCondLst>
                                  <p:childTnLst>
                                    <p:set>
                                      <p:cBhvr>
                                        <p:cTn id="59" dur="1" fill="hold">
                                          <p:stCondLst>
                                            <p:cond delay="0"/>
                                          </p:stCondLst>
                                        </p:cTn>
                                        <p:tgtEl>
                                          <p:spTgt spid="64539"/>
                                        </p:tgtEl>
                                        <p:attrNameLst>
                                          <p:attrName>style.visibility</p:attrName>
                                        </p:attrNameLst>
                                      </p:cBhvr>
                                      <p:to>
                                        <p:strVal val="visible"/>
                                      </p:to>
                                    </p:set>
                                    <p:animEffect transition="in" filter="dissolve">
                                      <p:cBhvr>
                                        <p:cTn id="60" dur="500"/>
                                        <p:tgtEl>
                                          <p:spTgt spid="64539"/>
                                        </p:tgtEl>
                                      </p:cBhvr>
                                    </p:animEffect>
                                  </p:childTnLst>
                                </p:cTn>
                              </p:par>
                            </p:childTnLst>
                          </p:cTn>
                        </p:par>
                        <p:par>
                          <p:cTn id="61" fill="hold" nodeType="afterGroup">
                            <p:stCondLst>
                              <p:cond delay="1000"/>
                            </p:stCondLst>
                            <p:childTnLst>
                              <p:par>
                                <p:cTn id="62" presetID="9" presetClass="entr" presetSubtype="0" fill="hold" grpId="0" nodeType="afterEffect">
                                  <p:stCondLst>
                                    <p:cond delay="0"/>
                                  </p:stCondLst>
                                  <p:childTnLst>
                                    <p:set>
                                      <p:cBhvr>
                                        <p:cTn id="63" dur="1" fill="hold">
                                          <p:stCondLst>
                                            <p:cond delay="0"/>
                                          </p:stCondLst>
                                        </p:cTn>
                                        <p:tgtEl>
                                          <p:spTgt spid="64540"/>
                                        </p:tgtEl>
                                        <p:attrNameLst>
                                          <p:attrName>style.visibility</p:attrName>
                                        </p:attrNameLst>
                                      </p:cBhvr>
                                      <p:to>
                                        <p:strVal val="visible"/>
                                      </p:to>
                                    </p:set>
                                    <p:animEffect transition="in" filter="dissolve">
                                      <p:cBhvr>
                                        <p:cTn id="64" dur="500"/>
                                        <p:tgtEl>
                                          <p:spTgt spid="64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3" grpId="0" animBg="1"/>
      <p:bldP spid="64524" grpId="0" animBg="1"/>
      <p:bldP spid="64534" grpId="0" animBg="1"/>
      <p:bldP spid="64535" grpId="0" animBg="1"/>
      <p:bldP spid="64539" grpId="0" animBg="1"/>
      <p:bldP spid="645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2" descr="mag susce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04988"/>
            <a:ext cx="7696200"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2" name="Object 4"/>
          <p:cNvGraphicFramePr>
            <a:graphicFrameLocks noChangeAspect="1"/>
          </p:cNvGraphicFramePr>
          <p:nvPr/>
        </p:nvGraphicFramePr>
        <p:xfrm>
          <a:off x="2827338" y="457200"/>
          <a:ext cx="3336925" cy="1076325"/>
        </p:xfrm>
        <a:graphic>
          <a:graphicData uri="http://schemas.openxmlformats.org/presentationml/2006/ole">
            <mc:AlternateContent xmlns:mc="http://schemas.openxmlformats.org/markup-compatibility/2006">
              <mc:Choice xmlns:v="urn:schemas-microsoft-com:vml" Requires="v">
                <p:oleObj spid="_x0000_s10255" name="Rovnice" r:id="rId4" imgW="660240" imgH="215640" progId="Equation.3">
                  <p:embed/>
                </p:oleObj>
              </mc:Choice>
              <mc:Fallback>
                <p:oleObj name="Rovnice" r:id="rId4" imgW="660240" imgH="21564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7338" y="457200"/>
                        <a:ext cx="3336925" cy="1076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4876800" y="3505200"/>
          <a:ext cx="2971800" cy="1509713"/>
        </p:xfrm>
        <a:graphic>
          <a:graphicData uri="http://schemas.openxmlformats.org/presentationml/2006/ole">
            <mc:AlternateContent xmlns:mc="http://schemas.openxmlformats.org/markup-compatibility/2006">
              <mc:Choice xmlns:v="urn:schemas-microsoft-com:vml" Requires="v">
                <p:oleObj spid="_x0000_s10256" name="Equation" r:id="rId6" imgW="419040" imgH="215640" progId="Equation.DSMT4">
                  <p:embed/>
                </p:oleObj>
              </mc:Choice>
              <mc:Fallback>
                <p:oleObj name="Equation" r:id="rId6" imgW="419040" imgH="21564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3505200"/>
                        <a:ext cx="2971800" cy="1509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6" name="Object 6"/>
          <p:cNvGraphicFramePr>
            <a:graphicFrameLocks noChangeAspect="1"/>
          </p:cNvGraphicFramePr>
          <p:nvPr/>
        </p:nvGraphicFramePr>
        <p:xfrm>
          <a:off x="1295400" y="3556000"/>
          <a:ext cx="3048000" cy="1549400"/>
        </p:xfrm>
        <a:graphic>
          <a:graphicData uri="http://schemas.openxmlformats.org/presentationml/2006/ole">
            <mc:AlternateContent xmlns:mc="http://schemas.openxmlformats.org/markup-compatibility/2006">
              <mc:Choice xmlns:v="urn:schemas-microsoft-com:vml" Requires="v">
                <p:oleObj spid="_x0000_s10257" name="Rovnice" r:id="rId8" imgW="419040" imgH="215640" progId="Equation.3">
                  <p:embed/>
                </p:oleObj>
              </mc:Choice>
              <mc:Fallback>
                <p:oleObj name="Rovnice" r:id="rId8" imgW="419040" imgH="21564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3556000"/>
                        <a:ext cx="3048000" cy="154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6566"/>
                                        </p:tgtEl>
                                        <p:attrNameLst>
                                          <p:attrName>style.visibility</p:attrName>
                                        </p:attrNameLst>
                                      </p:cBhvr>
                                      <p:to>
                                        <p:strVal val="visible"/>
                                      </p:to>
                                    </p:set>
                                    <p:anim calcmode="lin" valueType="num">
                                      <p:cBhvr>
                                        <p:cTn id="7" dur="500" fill="hold"/>
                                        <p:tgtEl>
                                          <p:spTgt spid="66566"/>
                                        </p:tgtEl>
                                        <p:attrNameLst>
                                          <p:attrName>ppt_w</p:attrName>
                                        </p:attrNameLst>
                                      </p:cBhvr>
                                      <p:tavLst>
                                        <p:tav tm="0">
                                          <p:val>
                                            <p:fltVal val="0"/>
                                          </p:val>
                                        </p:tav>
                                        <p:tav tm="100000">
                                          <p:val>
                                            <p:strVal val="#ppt_w"/>
                                          </p:val>
                                        </p:tav>
                                      </p:tavLst>
                                    </p:anim>
                                    <p:anim calcmode="lin" valueType="num">
                                      <p:cBhvr>
                                        <p:cTn id="8" dur="500" fill="hold"/>
                                        <p:tgtEl>
                                          <p:spTgt spid="6656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6565"/>
                                        </p:tgtEl>
                                        <p:attrNameLst>
                                          <p:attrName>style.visibility</p:attrName>
                                        </p:attrNameLst>
                                      </p:cBhvr>
                                      <p:to>
                                        <p:strVal val="visible"/>
                                      </p:to>
                                    </p:set>
                                    <p:anim calcmode="lin" valueType="num">
                                      <p:cBhvr>
                                        <p:cTn id="13" dur="500" fill="hold"/>
                                        <p:tgtEl>
                                          <p:spTgt spid="66565"/>
                                        </p:tgtEl>
                                        <p:attrNameLst>
                                          <p:attrName>ppt_w</p:attrName>
                                        </p:attrNameLst>
                                      </p:cBhvr>
                                      <p:tavLst>
                                        <p:tav tm="0">
                                          <p:val>
                                            <p:fltVal val="0"/>
                                          </p:val>
                                        </p:tav>
                                        <p:tav tm="100000">
                                          <p:val>
                                            <p:strVal val="#ppt_w"/>
                                          </p:val>
                                        </p:tav>
                                      </p:tavLst>
                                    </p:anim>
                                    <p:anim calcmode="lin" valueType="num">
                                      <p:cBhvr>
                                        <p:cTn id="14" dur="500" fill="hold"/>
                                        <p:tgtEl>
                                          <p:spTgt spid="665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81200"/>
            <a:ext cx="43338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3"/>
          <p:cNvSpPr txBox="1">
            <a:spLocks noChangeArrowheads="1"/>
          </p:cNvSpPr>
          <p:nvPr/>
        </p:nvSpPr>
        <p:spPr bwMode="auto">
          <a:xfrm>
            <a:off x="1752600" y="304800"/>
            <a:ext cx="5715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4400">
                <a:solidFill>
                  <a:srgbClr val="FFCC00"/>
                </a:solidFill>
                <a:latin typeface="Comic Sans MS" pitchFamily="66" charset="0"/>
              </a:rPr>
              <a:t>Měření magnetizace</a:t>
            </a:r>
          </a:p>
        </p:txBody>
      </p:sp>
      <p:graphicFrame>
        <p:nvGraphicFramePr>
          <p:cNvPr id="56324" name="Object 4"/>
          <p:cNvGraphicFramePr>
            <a:graphicFrameLocks noChangeAspect="1"/>
          </p:cNvGraphicFramePr>
          <p:nvPr/>
        </p:nvGraphicFramePr>
        <p:xfrm>
          <a:off x="5638800" y="2667000"/>
          <a:ext cx="2819400" cy="769938"/>
        </p:xfrm>
        <a:graphic>
          <a:graphicData uri="http://schemas.openxmlformats.org/presentationml/2006/ole">
            <mc:AlternateContent xmlns:mc="http://schemas.openxmlformats.org/markup-compatibility/2006">
              <mc:Choice xmlns:v="urn:schemas-microsoft-com:vml" Requires="v">
                <p:oleObj spid="_x0000_s11278" r:id="rId4" imgW="838200" imgH="228600" progId="Equation.3">
                  <p:embed/>
                </p:oleObj>
              </mc:Choice>
              <mc:Fallback>
                <p:oleObj r:id="rId4" imgW="838200" imgH="2286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667000"/>
                        <a:ext cx="2819400" cy="769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326" name="Object 6"/>
          <p:cNvGraphicFramePr>
            <a:graphicFrameLocks noChangeAspect="1"/>
          </p:cNvGraphicFramePr>
          <p:nvPr/>
        </p:nvGraphicFramePr>
        <p:xfrm>
          <a:off x="6405563" y="1676400"/>
          <a:ext cx="2216150" cy="623888"/>
        </p:xfrm>
        <a:graphic>
          <a:graphicData uri="http://schemas.openxmlformats.org/presentationml/2006/ole">
            <mc:AlternateContent xmlns:mc="http://schemas.openxmlformats.org/markup-compatibility/2006">
              <mc:Choice xmlns:v="urn:schemas-microsoft-com:vml" Requires="v">
                <p:oleObj spid="_x0000_s11279" name="Rovnice" r:id="rId6" imgW="812520" imgH="228600" progId="Equation.3">
                  <p:embed/>
                </p:oleObj>
              </mc:Choice>
              <mc:Fallback>
                <p:oleObj name="Rovnice" r:id="rId6" imgW="812520" imgH="2286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5563" y="1676400"/>
                        <a:ext cx="2216150" cy="62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328" name="Line 8"/>
          <p:cNvSpPr>
            <a:spLocks noChangeShapeType="1"/>
          </p:cNvSpPr>
          <p:nvPr/>
        </p:nvSpPr>
        <p:spPr bwMode="auto">
          <a:xfrm>
            <a:off x="6553200" y="2209800"/>
            <a:ext cx="152400" cy="457200"/>
          </a:xfrm>
          <a:prstGeom prst="line">
            <a:avLst/>
          </a:prstGeom>
          <a:noFill/>
          <a:ln w="28575">
            <a:solidFill>
              <a:srgbClr val="FFDDFF"/>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5632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7775" y="3565525"/>
            <a:ext cx="378142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63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6326"/>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56328"/>
                                        </p:tgtEl>
                                        <p:attrNameLst>
                                          <p:attrName>style.visibility</p:attrName>
                                        </p:attrNameLst>
                                      </p:cBhvr>
                                      <p:to>
                                        <p:strVal val="visible"/>
                                      </p:to>
                                    </p:set>
                                    <p:animEffect transition="in" filter="wipe(up)">
                                      <p:cBhvr>
                                        <p:cTn id="14" dur="500"/>
                                        <p:tgtEl>
                                          <p:spTgt spid="5632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nodeType="clickEffect">
                                  <p:stCondLst>
                                    <p:cond delay="0"/>
                                  </p:stCondLst>
                                  <p:childTnLst>
                                    <p:set>
                                      <p:cBhvr>
                                        <p:cTn id="18" dur="1" fill="hold">
                                          <p:stCondLst>
                                            <p:cond delay="0"/>
                                          </p:stCondLst>
                                        </p:cTn>
                                        <p:tgtEl>
                                          <p:spTgt spid="56329"/>
                                        </p:tgtEl>
                                        <p:attrNameLst>
                                          <p:attrName>style.visibility</p:attrName>
                                        </p:attrNameLst>
                                      </p:cBhvr>
                                      <p:to>
                                        <p:strVal val="visible"/>
                                      </p:to>
                                    </p:set>
                                    <p:animEffect transition="in" filter="strips(downRight)">
                                      <p:cBhvr>
                                        <p:cTn id="19" dur="500"/>
                                        <p:tgtEl>
                                          <p:spTgt spid="56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447800" y="304800"/>
            <a:ext cx="6324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b="0">
                <a:solidFill>
                  <a:srgbClr val="FFFF66"/>
                </a:solidFill>
                <a:latin typeface="Comic Sans MS" pitchFamily="66" charset="0"/>
              </a:rPr>
              <a:t>DIPÓL V HOMOGENNÍM POLI</a:t>
            </a:r>
            <a:endParaRPr lang="cs-CZ" sz="3200" b="0">
              <a:solidFill>
                <a:srgbClr val="FF9900"/>
              </a:solidFill>
              <a:latin typeface="Comic Sans MS" pitchFamily="66" charset="0"/>
            </a:endParaRPr>
          </a:p>
        </p:txBody>
      </p:sp>
      <p:pic>
        <p:nvPicPr>
          <p:cNvPr id="78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5963"/>
            <a:ext cx="4495800" cy="395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8852" name="Object 4"/>
          <p:cNvGraphicFramePr>
            <a:graphicFrameLocks noChangeAspect="1"/>
          </p:cNvGraphicFramePr>
          <p:nvPr/>
        </p:nvGraphicFramePr>
        <p:xfrm>
          <a:off x="5305425" y="3489325"/>
          <a:ext cx="3381375" cy="930275"/>
        </p:xfrm>
        <a:graphic>
          <a:graphicData uri="http://schemas.openxmlformats.org/presentationml/2006/ole">
            <mc:AlternateContent xmlns:mc="http://schemas.openxmlformats.org/markup-compatibility/2006">
              <mc:Choice xmlns:v="urn:schemas-microsoft-com:vml" Requires="v">
                <p:oleObj spid="_x0000_s1037" name="Equation" r:id="rId4" imgW="774360" imgH="215640" progId="Equation.DSMT4">
                  <p:embed/>
                </p:oleObj>
              </mc:Choice>
              <mc:Fallback>
                <p:oleObj name="Equation" r:id="rId4" imgW="774360" imgH="21564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5425" y="3489325"/>
                        <a:ext cx="338137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66"/>
                            </a:solidFill>
                            <a:miter lim="800000"/>
                            <a:headEnd/>
                            <a:tailEnd/>
                          </a14:hiddenLine>
                        </a:ext>
                      </a:extLst>
                    </p:spPr>
                  </p:pic>
                </p:oleObj>
              </mc:Fallback>
            </mc:AlternateContent>
          </a:graphicData>
        </a:graphic>
      </p:graphicFrame>
      <p:graphicFrame>
        <p:nvGraphicFramePr>
          <p:cNvPr id="78853" name="Object 5"/>
          <p:cNvGraphicFramePr>
            <a:graphicFrameLocks noChangeAspect="1"/>
          </p:cNvGraphicFramePr>
          <p:nvPr/>
        </p:nvGraphicFramePr>
        <p:xfrm>
          <a:off x="5105400" y="4495800"/>
          <a:ext cx="3665538" cy="992188"/>
        </p:xfrm>
        <a:graphic>
          <a:graphicData uri="http://schemas.openxmlformats.org/presentationml/2006/ole">
            <mc:AlternateContent xmlns:mc="http://schemas.openxmlformats.org/markup-compatibility/2006">
              <mc:Choice xmlns:v="urn:schemas-microsoft-com:vml" Requires="v">
                <p:oleObj spid="_x0000_s1038" name="Equation" r:id="rId6" imgW="838080" imgH="228600" progId="Equation.DSMT4">
                  <p:embed/>
                </p:oleObj>
              </mc:Choice>
              <mc:Fallback>
                <p:oleObj name="Equation" r:id="rId6" imgW="838080" imgH="22860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4495800"/>
                        <a:ext cx="3665538"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66"/>
                            </a:solidFill>
                            <a:miter lim="800000"/>
                            <a:headEnd/>
                            <a:tailEnd/>
                          </a14:hiddenLine>
                        </a:ext>
                      </a:extLst>
                    </p:spPr>
                  </p:pic>
                </p:oleObj>
              </mc:Fallback>
            </mc:AlternateContent>
          </a:graphicData>
        </a:graphic>
      </p:graphicFrame>
      <p:pic>
        <p:nvPicPr>
          <p:cNvPr id="78856" name="Picture 8" descr="barsol"/>
          <p:cNvPicPr>
            <a:picLocks noChangeAspect="1" noChangeArrowheads="1"/>
          </p:cNvPicPr>
          <p:nvPr/>
        </p:nvPicPr>
        <p:blipFill>
          <a:blip r:embed="rId8">
            <a:lum contrast="18000"/>
            <a:extLst>
              <a:ext uri="{28A0092B-C50C-407E-A947-70E740481C1C}">
                <a14:useLocalDpi xmlns:a14="http://schemas.microsoft.com/office/drawing/2010/main" val="0"/>
              </a:ext>
            </a:extLst>
          </a:blip>
          <a:srcRect l="51497" t="8478" r="1401" b="6511"/>
          <a:stretch>
            <a:fillRect/>
          </a:stretch>
        </p:blipFill>
        <p:spPr bwMode="auto">
          <a:xfrm rot="3938123">
            <a:off x="-109537" y="2078037"/>
            <a:ext cx="4159250"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788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78851"/>
                                        </p:tgtEl>
                                        <p:attrNameLst>
                                          <p:attrName>style.visibility</p:attrName>
                                        </p:attrNameLst>
                                      </p:cBhvr>
                                      <p:to>
                                        <p:strVal val="visible"/>
                                      </p:to>
                                    </p:set>
                                    <p:animEffect transition="in" filter="dissolve">
                                      <p:cBhvr>
                                        <p:cTn id="11" dur="500"/>
                                        <p:tgtEl>
                                          <p:spTgt spid="7885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7885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78853"/>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788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342900" y="304800"/>
            <a:ext cx="845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cs-CZ" sz="3200" b="0">
                <a:solidFill>
                  <a:srgbClr val="FF9900"/>
                </a:solidFill>
                <a:latin typeface="Comic Sans MS" pitchFamily="66" charset="0"/>
              </a:rPr>
              <a:t>Chování magnetik</a:t>
            </a:r>
          </a:p>
          <a:p>
            <a:pPr algn="ctr"/>
            <a:r>
              <a:rPr lang="cs-CZ" sz="3200" b="0">
                <a:solidFill>
                  <a:srgbClr val="FF9900"/>
                </a:solidFill>
                <a:latin typeface="Comic Sans MS" pitchFamily="66" charset="0"/>
              </a:rPr>
              <a:t> v nehomogenním magnetickém poli</a:t>
            </a:r>
          </a:p>
        </p:txBody>
      </p:sp>
      <p:pic>
        <p:nvPicPr>
          <p:cNvPr id="49157" name="Picture 5" descr="paraVS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6067425"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Oval 6"/>
          <p:cNvSpPr>
            <a:spLocks noChangeArrowheads="1"/>
          </p:cNvSpPr>
          <p:nvPr/>
        </p:nvSpPr>
        <p:spPr bwMode="auto">
          <a:xfrm>
            <a:off x="2743200" y="1524000"/>
            <a:ext cx="838200" cy="609600"/>
          </a:xfrm>
          <a:prstGeom prst="ellipse">
            <a:avLst/>
          </a:prstGeom>
          <a:noFill/>
          <a:ln w="28575">
            <a:solidFill>
              <a:srgbClr val="99FF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9159" name="Oval 7"/>
          <p:cNvSpPr>
            <a:spLocks noChangeArrowheads="1"/>
          </p:cNvSpPr>
          <p:nvPr/>
        </p:nvSpPr>
        <p:spPr bwMode="auto">
          <a:xfrm>
            <a:off x="6324600" y="1905000"/>
            <a:ext cx="990600" cy="533400"/>
          </a:xfrm>
          <a:prstGeom prst="ellipse">
            <a:avLst/>
          </a:prstGeom>
          <a:noFill/>
          <a:ln w="28575">
            <a:solidFill>
              <a:srgbClr val="33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9160" name="Text Box 8"/>
          <p:cNvSpPr txBox="1">
            <a:spLocks noChangeArrowheads="1"/>
          </p:cNvSpPr>
          <p:nvPr/>
        </p:nvSpPr>
        <p:spPr bwMode="auto">
          <a:xfrm>
            <a:off x="3717925" y="3197225"/>
            <a:ext cx="1579563" cy="701675"/>
          </a:xfrm>
          <a:prstGeom prst="rect">
            <a:avLst/>
          </a:prstGeom>
          <a:noFill/>
          <a:ln w="9525">
            <a:noFill/>
            <a:miter lim="800000"/>
            <a:headEnd/>
            <a:tailEnd/>
          </a:ln>
          <a:effectLst/>
        </p:spPr>
        <p:txBody>
          <a:bodyPr wrap="none">
            <a:spAutoFit/>
          </a:bodyPr>
          <a:lstStyle/>
          <a:p>
            <a:pPr>
              <a:defRPr/>
            </a:pPr>
            <a:r>
              <a:rPr lang="cs-CZ" sz="4000">
                <a:solidFill>
                  <a:srgbClr val="FF9900"/>
                </a:solidFill>
                <a:effectLst>
                  <a:outerShdw blurRad="38100" dist="38100" dir="2700000" algn="tl">
                    <a:srgbClr val="000000"/>
                  </a:outerShdw>
                </a:effectLst>
              </a:rPr>
              <a:t>Proč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dissolve">
                                      <p:cBhvr>
                                        <p:cTn id="7" dur="500"/>
                                        <p:tgtEl>
                                          <p:spTgt spid="491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158"/>
                                        </p:tgtEl>
                                        <p:attrNameLst>
                                          <p:attrName>style.visibility</p:attrName>
                                        </p:attrNameLst>
                                      </p:cBhvr>
                                      <p:to>
                                        <p:strVal val="visible"/>
                                      </p:to>
                                    </p:set>
                                    <p:animEffect transition="in" filter="dissolve">
                                      <p:cBhvr>
                                        <p:cTn id="12" dur="500"/>
                                        <p:tgtEl>
                                          <p:spTgt spid="491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9159"/>
                                        </p:tgtEl>
                                        <p:attrNameLst>
                                          <p:attrName>style.visibility</p:attrName>
                                        </p:attrNameLst>
                                      </p:cBhvr>
                                      <p:to>
                                        <p:strVal val="visible"/>
                                      </p:to>
                                    </p:set>
                                    <p:animEffect transition="in" filter="dissolve">
                                      <p:cBhvr>
                                        <p:cTn id="17" dur="500"/>
                                        <p:tgtEl>
                                          <p:spTgt spid="491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49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8" grpId="0" animBg="1"/>
      <p:bldP spid="49159" grpId="0" animBg="1"/>
      <p:bldP spid="49160"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447800" y="304800"/>
            <a:ext cx="6324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b="0">
                <a:solidFill>
                  <a:srgbClr val="FFFF66"/>
                </a:solidFill>
                <a:latin typeface="Comic Sans MS" pitchFamily="66" charset="0"/>
              </a:rPr>
              <a:t>DIPÓL V HOMOGENNÍM POLI</a:t>
            </a:r>
            <a:endParaRPr lang="cs-CZ" sz="3200" b="0">
              <a:solidFill>
                <a:srgbClr val="FF9900"/>
              </a:solidFill>
              <a:latin typeface="Comic Sans MS" pitchFamily="66" charset="0"/>
            </a:endParaRP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5963"/>
            <a:ext cx="4495800" cy="395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580" name="Object 4"/>
          <p:cNvGraphicFramePr>
            <a:graphicFrameLocks noChangeAspect="1"/>
          </p:cNvGraphicFramePr>
          <p:nvPr/>
        </p:nvGraphicFramePr>
        <p:xfrm>
          <a:off x="5305425" y="3489325"/>
          <a:ext cx="3381375" cy="930275"/>
        </p:xfrm>
        <a:graphic>
          <a:graphicData uri="http://schemas.openxmlformats.org/presentationml/2006/ole">
            <mc:AlternateContent xmlns:mc="http://schemas.openxmlformats.org/markup-compatibility/2006">
              <mc:Choice xmlns:v="urn:schemas-microsoft-com:vml" Requires="v">
                <p:oleObj spid="_x0000_s12300" name="Equation" r:id="rId4" imgW="774360" imgH="215640" progId="Equation.DSMT4">
                  <p:embed/>
                </p:oleObj>
              </mc:Choice>
              <mc:Fallback>
                <p:oleObj name="Equation" r:id="rId4" imgW="774360" imgH="21564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5425" y="3489325"/>
                        <a:ext cx="338137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66"/>
                            </a:solidFill>
                            <a:miter lim="800000"/>
                            <a:headEnd/>
                            <a:tailEnd/>
                          </a14:hiddenLine>
                        </a:ext>
                      </a:extLst>
                    </p:spPr>
                  </p:pic>
                </p:oleObj>
              </mc:Fallback>
            </mc:AlternateContent>
          </a:graphicData>
        </a:graphic>
      </p:graphicFrame>
      <p:graphicFrame>
        <p:nvGraphicFramePr>
          <p:cNvPr id="24581" name="Object 5"/>
          <p:cNvGraphicFramePr>
            <a:graphicFrameLocks noChangeAspect="1"/>
          </p:cNvGraphicFramePr>
          <p:nvPr/>
        </p:nvGraphicFramePr>
        <p:xfrm>
          <a:off x="5105400" y="4495800"/>
          <a:ext cx="3665538" cy="992188"/>
        </p:xfrm>
        <a:graphic>
          <a:graphicData uri="http://schemas.openxmlformats.org/presentationml/2006/ole">
            <mc:AlternateContent xmlns:mc="http://schemas.openxmlformats.org/markup-compatibility/2006">
              <mc:Choice xmlns:v="urn:schemas-microsoft-com:vml" Requires="v">
                <p:oleObj spid="_x0000_s12301" name="Equation" r:id="rId6" imgW="838080" imgH="228600" progId="Equation.DSMT4">
                  <p:embed/>
                </p:oleObj>
              </mc:Choice>
              <mc:Fallback>
                <p:oleObj name="Equation" r:id="rId6" imgW="838080" imgH="22860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4495800"/>
                        <a:ext cx="3665538"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66"/>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24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4579"/>
                                        </p:tgtEl>
                                        <p:attrNameLst>
                                          <p:attrName>style.visibility</p:attrName>
                                        </p:attrNameLst>
                                      </p:cBhvr>
                                      <p:to>
                                        <p:strVal val="visible"/>
                                      </p:to>
                                    </p:set>
                                    <p:animEffect transition="in" filter="dissolve">
                                      <p:cBhvr>
                                        <p:cTn id="11" dur="500"/>
                                        <p:tgtEl>
                                          <p:spTgt spid="2457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2458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24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143000" y="3048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b="0">
                <a:solidFill>
                  <a:srgbClr val="FFFF66"/>
                </a:solidFill>
                <a:latin typeface="Comic Sans MS" pitchFamily="66" charset="0"/>
              </a:rPr>
              <a:t>DIPÓL V </a:t>
            </a:r>
            <a:r>
              <a:rPr lang="cs-CZ" sz="3200" b="0">
                <a:solidFill>
                  <a:srgbClr val="FF0000"/>
                </a:solidFill>
                <a:latin typeface="Comic Sans MS" pitchFamily="66" charset="0"/>
              </a:rPr>
              <a:t>NE</a:t>
            </a:r>
            <a:r>
              <a:rPr lang="cs-CZ" sz="3200" b="0">
                <a:solidFill>
                  <a:srgbClr val="FFFF66"/>
                </a:solidFill>
                <a:latin typeface="Comic Sans MS" pitchFamily="66" charset="0"/>
              </a:rPr>
              <a:t>HOMOGENNÍM POLI</a:t>
            </a:r>
            <a:endParaRPr lang="cs-CZ" sz="3200" b="0">
              <a:solidFill>
                <a:srgbClr val="FF9900"/>
              </a:solidFill>
              <a:latin typeface="Comic Sans MS" pitchFamily="66" charset="0"/>
            </a:endParaRPr>
          </a:p>
        </p:txBody>
      </p:sp>
      <p:pic>
        <p:nvPicPr>
          <p:cNvPr id="5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27100"/>
            <a:ext cx="34290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581400"/>
            <a:ext cx="34290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982663"/>
            <a:ext cx="3352800"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429000"/>
            <a:ext cx="33004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512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12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51204"/>
                                        </p:tgtEl>
                                        <p:attrNameLst>
                                          <p:attrName>style.visibility</p:attrName>
                                        </p:attrNameLst>
                                      </p:cBhvr>
                                      <p:to>
                                        <p:strVal val="visible"/>
                                      </p:to>
                                    </p:set>
                                    <p:animEffect transition="in" filter="dissolve">
                                      <p:cBhvr>
                                        <p:cTn id="15" dur="500"/>
                                        <p:tgtEl>
                                          <p:spTgt spid="5120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5120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51206"/>
                                        </p:tgtEl>
                                        <p:attrNameLst>
                                          <p:attrName>style.visibility</p:attrName>
                                        </p:attrNameLst>
                                      </p:cBhvr>
                                      <p:to>
                                        <p:strVal val="visible"/>
                                      </p:to>
                                    </p:set>
                                    <p:animEffect transition="in" filter="dissolve">
                                      <p:cBhvr>
                                        <p:cTn id="24" dur="50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800600"/>
            <a:ext cx="281940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4"/>
          <p:cNvSpPr txBox="1">
            <a:spLocks noChangeArrowheads="1"/>
          </p:cNvSpPr>
          <p:nvPr/>
        </p:nvSpPr>
        <p:spPr bwMode="auto">
          <a:xfrm>
            <a:off x="342900" y="304800"/>
            <a:ext cx="845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cs-CZ" sz="3200" b="0">
                <a:solidFill>
                  <a:srgbClr val="FF9900"/>
                </a:solidFill>
                <a:latin typeface="Comic Sans MS" pitchFamily="66" charset="0"/>
              </a:rPr>
              <a:t>Chování magnetik</a:t>
            </a:r>
          </a:p>
          <a:p>
            <a:pPr algn="ctr"/>
            <a:r>
              <a:rPr lang="cs-CZ" sz="3200" b="0">
                <a:solidFill>
                  <a:srgbClr val="FF9900"/>
                </a:solidFill>
                <a:latin typeface="Comic Sans MS" pitchFamily="66" charset="0"/>
              </a:rPr>
              <a:t> v nehomogenním magnetickém poli</a:t>
            </a:r>
          </a:p>
        </p:txBody>
      </p:sp>
      <p:sp>
        <p:nvSpPr>
          <p:cNvPr id="52229" name="Text Box 5"/>
          <p:cNvSpPr txBox="1">
            <a:spLocks noChangeArrowheads="1"/>
          </p:cNvSpPr>
          <p:nvPr/>
        </p:nvSpPr>
        <p:spPr bwMode="auto">
          <a:xfrm>
            <a:off x="1905000" y="1981200"/>
            <a:ext cx="541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b="0">
                <a:solidFill>
                  <a:srgbClr val="99FF33"/>
                </a:solidFill>
                <a:latin typeface="Comic Sans MS" pitchFamily="66" charset="0"/>
              </a:rPr>
              <a:t>DIAMAGNETICKÁ LÁTKA</a:t>
            </a:r>
          </a:p>
        </p:txBody>
      </p:sp>
      <p:sp>
        <p:nvSpPr>
          <p:cNvPr id="52230" name="Text Box 6"/>
          <p:cNvSpPr txBox="1">
            <a:spLocks noChangeArrowheads="1"/>
          </p:cNvSpPr>
          <p:nvPr/>
        </p:nvSpPr>
        <p:spPr bwMode="auto">
          <a:xfrm>
            <a:off x="1981200" y="4419600"/>
            <a:ext cx="5562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b="0">
                <a:solidFill>
                  <a:srgbClr val="33CCFF"/>
                </a:solidFill>
                <a:latin typeface="Comic Sans MS" pitchFamily="66" charset="0"/>
              </a:rPr>
              <a:t>PARAMAGNETICKÁ LÁTKA</a:t>
            </a:r>
          </a:p>
        </p:txBody>
      </p:sp>
      <p:sp>
        <p:nvSpPr>
          <p:cNvPr id="52231" name="Text Box 7"/>
          <p:cNvSpPr txBox="1">
            <a:spLocks noChangeArrowheads="1"/>
          </p:cNvSpPr>
          <p:nvPr/>
        </p:nvSpPr>
        <p:spPr bwMode="auto">
          <a:xfrm>
            <a:off x="3484563" y="2849563"/>
            <a:ext cx="52784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b="0">
                <a:solidFill>
                  <a:srgbClr val="99FF33"/>
                </a:solidFill>
                <a:latin typeface="Century Gothic" pitchFamily="34" charset="0"/>
              </a:rPr>
              <a:t>je vytlačována z pole ven</a:t>
            </a:r>
          </a:p>
        </p:txBody>
      </p:sp>
      <p:sp>
        <p:nvSpPr>
          <p:cNvPr id="52232" name="Text Box 8"/>
          <p:cNvSpPr txBox="1">
            <a:spLocks noChangeArrowheads="1"/>
          </p:cNvSpPr>
          <p:nvPr/>
        </p:nvSpPr>
        <p:spPr bwMode="auto">
          <a:xfrm>
            <a:off x="4200525" y="5897563"/>
            <a:ext cx="4486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b="0">
                <a:solidFill>
                  <a:srgbClr val="33CCFF"/>
                </a:solidFill>
                <a:latin typeface="Century Gothic" pitchFamily="34" charset="0"/>
              </a:rPr>
              <a:t>je vtahována do pole</a:t>
            </a:r>
          </a:p>
        </p:txBody>
      </p:sp>
      <p:pic>
        <p:nvPicPr>
          <p:cNvPr id="522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57388"/>
            <a:ext cx="1600200"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419600"/>
            <a:ext cx="16129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Text Box 12"/>
          <p:cNvSpPr txBox="1">
            <a:spLocks noChangeArrowheads="1"/>
          </p:cNvSpPr>
          <p:nvPr/>
        </p:nvSpPr>
        <p:spPr bwMode="auto">
          <a:xfrm>
            <a:off x="1981200" y="5135563"/>
            <a:ext cx="5562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b="0">
                <a:solidFill>
                  <a:srgbClr val="0066FF"/>
                </a:solidFill>
                <a:latin typeface="Comic Sans MS" pitchFamily="66" charset="0"/>
              </a:rPr>
              <a:t>FEROMAGNETICKÁ LÁTKA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522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22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22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5223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iterate type="lt">
                                    <p:tmAbs val="75"/>
                                  </p:iterate>
                                  <p:childTnLst>
                                    <p:set>
                                      <p:cBhvr>
                                        <p:cTn id="22" dur="1" fill="hold">
                                          <p:stCondLst>
                                            <p:cond delay="74"/>
                                          </p:stCondLst>
                                        </p:cTn>
                                        <p:tgtEl>
                                          <p:spTgt spid="522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22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223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52233"/>
                                        </p:tgtEl>
                                        <p:attrNameLst>
                                          <p:attrName>style.visibility</p:attrName>
                                        </p:attrNameLst>
                                      </p:cBhvr>
                                      <p:to>
                                        <p:strVal val="visible"/>
                                      </p:to>
                                    </p:set>
                                    <p:animEffect transition="in" filter="dissolve">
                                      <p:cBhvr>
                                        <p:cTn id="35" dur="500"/>
                                        <p:tgtEl>
                                          <p:spTgt spid="52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autoUpdateAnimBg="0"/>
      <p:bldP spid="52230" grpId="0" autoUpdateAnimBg="0"/>
      <p:bldP spid="52231" grpId="0" autoUpdateAnimBg="0"/>
      <p:bldP spid="52232" grpId="0" autoUpdateAnimBg="0"/>
      <p:bldP spid="5223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ielektrikum vt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775" y="1360488"/>
            <a:ext cx="6902450"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p:cNvSpPr txBox="1">
            <a:spLocks noChangeArrowheads="1"/>
          </p:cNvSpPr>
          <p:nvPr/>
        </p:nvSpPr>
        <p:spPr bwMode="auto">
          <a:xfrm>
            <a:off x="2667000" y="228600"/>
            <a:ext cx="381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600">
                <a:solidFill>
                  <a:srgbClr val="FF7C80"/>
                </a:solidFill>
                <a:latin typeface="Comic Sans MS" pitchFamily="66" charset="0"/>
              </a:rPr>
              <a:t>DIELEKTRIKUM</a:t>
            </a:r>
          </a:p>
        </p:txBody>
      </p:sp>
      <p:sp>
        <p:nvSpPr>
          <p:cNvPr id="50180" name="Text Box 4"/>
          <p:cNvSpPr txBox="1">
            <a:spLocks noChangeArrowheads="1"/>
          </p:cNvSpPr>
          <p:nvPr/>
        </p:nvSpPr>
        <p:spPr bwMode="auto">
          <a:xfrm>
            <a:off x="2362200" y="5867400"/>
            <a:ext cx="44751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b="0">
                <a:solidFill>
                  <a:srgbClr val="FF7C80"/>
                </a:solidFill>
                <a:latin typeface="Century Gothic" pitchFamily="34" charset="0"/>
              </a:rPr>
              <a:t>je vtahováno do pole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dissolve">
                                      <p:cBhvr>
                                        <p:cTn id="7" dur="500"/>
                                        <p:tgtEl>
                                          <p:spTgt spid="501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0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zvonek"/>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4343400" y="381000"/>
            <a:ext cx="4146550"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441325" y="568325"/>
            <a:ext cx="3717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4400">
                <a:solidFill>
                  <a:srgbClr val="FF0000"/>
                </a:solidFill>
                <a:latin typeface="Comic Sans MS" pitchFamily="66" charset="0"/>
              </a:rPr>
              <a:t>Fyzika v akci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anim calcmode="lin" valueType="num">
                                      <p:cBhvr>
                                        <p:cTn id="7" dur="1000" fill="hold"/>
                                        <p:tgtEl>
                                          <p:spTgt spid="68610"/>
                                        </p:tgtEl>
                                        <p:attrNameLst>
                                          <p:attrName>ppt_w</p:attrName>
                                        </p:attrNameLst>
                                      </p:cBhvr>
                                      <p:tavLst>
                                        <p:tav tm="0">
                                          <p:val>
                                            <p:fltVal val="0"/>
                                          </p:val>
                                        </p:tav>
                                        <p:tav tm="100000">
                                          <p:val>
                                            <p:strVal val="#ppt_w"/>
                                          </p:val>
                                        </p:tav>
                                      </p:tavLst>
                                    </p:anim>
                                    <p:anim calcmode="lin" valueType="num">
                                      <p:cBhvr>
                                        <p:cTn id="8" dur="1000" fill="hold"/>
                                        <p:tgtEl>
                                          <p:spTgt spid="68610"/>
                                        </p:tgtEl>
                                        <p:attrNameLst>
                                          <p:attrName>ppt_h</p:attrName>
                                        </p:attrNameLst>
                                      </p:cBhvr>
                                      <p:tavLst>
                                        <p:tav tm="0">
                                          <p:val>
                                            <p:fltVal val="0"/>
                                          </p:val>
                                        </p:tav>
                                        <p:tav tm="100000">
                                          <p:val>
                                            <p:strVal val="#ppt_h"/>
                                          </p:val>
                                        </p:tav>
                                      </p:tavLst>
                                    </p:anim>
                                    <p:anim calcmode="lin" valueType="num">
                                      <p:cBhvr>
                                        <p:cTn id="9" dur="1000" fill="hold"/>
                                        <p:tgtEl>
                                          <p:spTgt spid="686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861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a:grpSpLocks/>
          </p:cNvGrpSpPr>
          <p:nvPr/>
        </p:nvGrpSpPr>
        <p:grpSpPr bwMode="auto">
          <a:xfrm>
            <a:off x="5638800" y="2667000"/>
            <a:ext cx="2286000" cy="3657600"/>
            <a:chOff x="3552" y="1680"/>
            <a:chExt cx="1440" cy="2304"/>
          </a:xfrm>
        </p:grpSpPr>
        <p:sp>
          <p:nvSpPr>
            <p:cNvPr id="13329" name="Oval 21"/>
            <p:cNvSpPr>
              <a:spLocks noChangeArrowheads="1"/>
            </p:cNvSpPr>
            <p:nvPr/>
          </p:nvSpPr>
          <p:spPr bwMode="auto">
            <a:xfrm>
              <a:off x="4368" y="1680"/>
              <a:ext cx="624" cy="528"/>
            </a:xfrm>
            <a:prstGeom prst="ellipse">
              <a:avLst/>
            </a:prstGeom>
            <a:solidFill>
              <a:srgbClr val="FF9900"/>
            </a:solidFill>
            <a:ln w="19050">
              <a:solidFill>
                <a:srgbClr val="FF9900"/>
              </a:solidFill>
              <a:round/>
              <a:headEnd/>
              <a:tailEnd/>
            </a:ln>
          </p:spPr>
          <p:txBody>
            <a:bodyPr wrap="none" anchor="ctr"/>
            <a:lstStyle/>
            <a:p>
              <a:endParaRPr lang="cs-CZ"/>
            </a:p>
          </p:txBody>
        </p:sp>
        <p:sp>
          <p:nvSpPr>
            <p:cNvPr id="13330" name="Oval 19"/>
            <p:cNvSpPr>
              <a:spLocks noChangeArrowheads="1"/>
            </p:cNvSpPr>
            <p:nvPr/>
          </p:nvSpPr>
          <p:spPr bwMode="auto">
            <a:xfrm>
              <a:off x="3552" y="1680"/>
              <a:ext cx="624" cy="528"/>
            </a:xfrm>
            <a:prstGeom prst="ellipse">
              <a:avLst/>
            </a:prstGeom>
            <a:solidFill>
              <a:srgbClr val="FF9900"/>
            </a:solidFill>
            <a:ln w="19050">
              <a:solidFill>
                <a:srgbClr val="FF9900"/>
              </a:solidFill>
              <a:round/>
              <a:headEnd/>
              <a:tailEnd/>
            </a:ln>
          </p:spPr>
          <p:txBody>
            <a:bodyPr wrap="none" anchor="ctr"/>
            <a:lstStyle/>
            <a:p>
              <a:endParaRPr lang="cs-CZ"/>
            </a:p>
          </p:txBody>
        </p:sp>
        <p:sp>
          <p:nvSpPr>
            <p:cNvPr id="13331" name="Line 15"/>
            <p:cNvSpPr>
              <a:spLocks noChangeShapeType="1"/>
            </p:cNvSpPr>
            <p:nvPr/>
          </p:nvSpPr>
          <p:spPr bwMode="auto">
            <a:xfrm flipV="1">
              <a:off x="4272" y="1728"/>
              <a:ext cx="0" cy="2256"/>
            </a:xfrm>
            <a:prstGeom prst="line">
              <a:avLst/>
            </a:prstGeom>
            <a:noFill/>
            <a:ln w="57150" cap="rnd">
              <a:solidFill>
                <a:srgbClr val="FF99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3" name="Group 22"/>
          <p:cNvGrpSpPr>
            <a:grpSpLocks/>
          </p:cNvGrpSpPr>
          <p:nvPr/>
        </p:nvGrpSpPr>
        <p:grpSpPr bwMode="auto">
          <a:xfrm>
            <a:off x="990600" y="2590800"/>
            <a:ext cx="2286000" cy="3657600"/>
            <a:chOff x="624" y="1632"/>
            <a:chExt cx="1440" cy="2304"/>
          </a:xfrm>
        </p:grpSpPr>
        <p:sp>
          <p:nvSpPr>
            <p:cNvPr id="13326" name="Oval 17"/>
            <p:cNvSpPr>
              <a:spLocks noChangeArrowheads="1"/>
            </p:cNvSpPr>
            <p:nvPr/>
          </p:nvSpPr>
          <p:spPr bwMode="auto">
            <a:xfrm>
              <a:off x="1440" y="1632"/>
              <a:ext cx="624" cy="528"/>
            </a:xfrm>
            <a:prstGeom prst="ellipse">
              <a:avLst/>
            </a:prstGeom>
            <a:solidFill>
              <a:srgbClr val="FF9900"/>
            </a:solidFill>
            <a:ln w="19050">
              <a:solidFill>
                <a:srgbClr val="FF9900"/>
              </a:solidFill>
              <a:round/>
              <a:headEnd/>
              <a:tailEnd/>
            </a:ln>
          </p:spPr>
          <p:txBody>
            <a:bodyPr wrap="none" anchor="ctr"/>
            <a:lstStyle/>
            <a:p>
              <a:endParaRPr lang="cs-CZ"/>
            </a:p>
          </p:txBody>
        </p:sp>
        <p:sp>
          <p:nvSpPr>
            <p:cNvPr id="13327" name="Oval 16"/>
            <p:cNvSpPr>
              <a:spLocks noChangeArrowheads="1"/>
            </p:cNvSpPr>
            <p:nvPr/>
          </p:nvSpPr>
          <p:spPr bwMode="auto">
            <a:xfrm>
              <a:off x="624" y="1632"/>
              <a:ext cx="624" cy="528"/>
            </a:xfrm>
            <a:prstGeom prst="ellipse">
              <a:avLst/>
            </a:prstGeom>
            <a:solidFill>
              <a:srgbClr val="FF9900"/>
            </a:solidFill>
            <a:ln w="28575">
              <a:solidFill>
                <a:srgbClr val="FF9900"/>
              </a:solidFill>
              <a:round/>
              <a:headEnd/>
              <a:tailEnd/>
            </a:ln>
          </p:spPr>
          <p:txBody>
            <a:bodyPr wrap="none" anchor="ctr"/>
            <a:lstStyle/>
            <a:p>
              <a:endParaRPr lang="cs-CZ"/>
            </a:p>
          </p:txBody>
        </p:sp>
        <p:sp>
          <p:nvSpPr>
            <p:cNvPr id="13328" name="Line 14"/>
            <p:cNvSpPr>
              <a:spLocks noChangeShapeType="1"/>
            </p:cNvSpPr>
            <p:nvPr/>
          </p:nvSpPr>
          <p:spPr bwMode="auto">
            <a:xfrm flipV="1">
              <a:off x="1344" y="1680"/>
              <a:ext cx="0" cy="2256"/>
            </a:xfrm>
            <a:prstGeom prst="line">
              <a:avLst/>
            </a:prstGeom>
            <a:noFill/>
            <a:ln w="57150" cap="rnd">
              <a:solidFill>
                <a:srgbClr val="FF99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3324" name="Text Box 2"/>
          <p:cNvSpPr txBox="1">
            <a:spLocks noChangeArrowheads="1"/>
          </p:cNvSpPr>
          <p:nvPr/>
        </p:nvSpPr>
        <p:spPr bwMode="auto">
          <a:xfrm>
            <a:off x="2209800" y="304800"/>
            <a:ext cx="464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4400">
                <a:solidFill>
                  <a:srgbClr val="FF9900"/>
                </a:solidFill>
                <a:latin typeface="Comic Sans MS" pitchFamily="66" charset="0"/>
              </a:rPr>
              <a:t>Pole v látce III</a:t>
            </a:r>
          </a:p>
        </p:txBody>
      </p:sp>
      <p:sp>
        <p:nvSpPr>
          <p:cNvPr id="61443" name="Text Box 3"/>
          <p:cNvSpPr txBox="1">
            <a:spLocks noChangeArrowheads="1"/>
          </p:cNvSpPr>
          <p:nvPr/>
        </p:nvSpPr>
        <p:spPr bwMode="auto">
          <a:xfrm>
            <a:off x="990600" y="1295400"/>
            <a:ext cx="701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600" b="0">
                <a:solidFill>
                  <a:srgbClr val="FFCC00"/>
                </a:solidFill>
                <a:latin typeface="Comic Sans MS" pitchFamily="66" charset="0"/>
              </a:rPr>
              <a:t>Pole na rozhraní dvou prostředí</a:t>
            </a:r>
          </a:p>
        </p:txBody>
      </p:sp>
      <p:graphicFrame>
        <p:nvGraphicFramePr>
          <p:cNvPr id="61446" name="Object 6"/>
          <p:cNvGraphicFramePr>
            <a:graphicFrameLocks noChangeAspect="1"/>
          </p:cNvGraphicFramePr>
          <p:nvPr/>
        </p:nvGraphicFramePr>
        <p:xfrm>
          <a:off x="1066800" y="2565400"/>
          <a:ext cx="846138" cy="787400"/>
        </p:xfrm>
        <a:graphic>
          <a:graphicData uri="http://schemas.openxmlformats.org/presentationml/2006/ole">
            <mc:AlternateContent xmlns:mc="http://schemas.openxmlformats.org/markup-compatibility/2006">
              <mc:Choice xmlns:v="urn:schemas-microsoft-com:vml" Requires="v">
                <p:oleObj spid="_x0000_s13356" name="Rovnice" r:id="rId3" imgW="228600" imgH="215640" progId="Equation.3">
                  <p:embed/>
                </p:oleObj>
              </mc:Choice>
              <mc:Fallback>
                <p:oleObj name="Rovnice" r:id="rId3" imgW="228600" imgH="21564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565400"/>
                        <a:ext cx="846138"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47" name="Object 7"/>
          <p:cNvGraphicFramePr>
            <a:graphicFrameLocks noChangeAspect="1"/>
          </p:cNvGraphicFramePr>
          <p:nvPr/>
        </p:nvGraphicFramePr>
        <p:xfrm>
          <a:off x="2335213" y="2565400"/>
          <a:ext cx="941387" cy="787400"/>
        </p:xfrm>
        <a:graphic>
          <a:graphicData uri="http://schemas.openxmlformats.org/presentationml/2006/ole">
            <mc:AlternateContent xmlns:mc="http://schemas.openxmlformats.org/markup-compatibility/2006">
              <mc:Choice xmlns:v="urn:schemas-microsoft-com:vml" Requires="v">
                <p:oleObj spid="_x0000_s13357" name="Rovnice" r:id="rId5" imgW="253800" imgH="215640" progId="Equation.3">
                  <p:embed/>
                </p:oleObj>
              </mc:Choice>
              <mc:Fallback>
                <p:oleObj name="Rovnice" r:id="rId5" imgW="253800" imgH="21564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213" y="2565400"/>
                        <a:ext cx="941387"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48" name="Object 8"/>
          <p:cNvGraphicFramePr>
            <a:graphicFrameLocks noChangeAspect="1"/>
          </p:cNvGraphicFramePr>
          <p:nvPr/>
        </p:nvGraphicFramePr>
        <p:xfrm>
          <a:off x="6959600" y="2667000"/>
          <a:ext cx="989013" cy="787400"/>
        </p:xfrm>
        <a:graphic>
          <a:graphicData uri="http://schemas.openxmlformats.org/presentationml/2006/ole">
            <mc:AlternateContent xmlns:mc="http://schemas.openxmlformats.org/markup-compatibility/2006">
              <mc:Choice xmlns:v="urn:schemas-microsoft-com:vml" Requires="v">
                <p:oleObj spid="_x0000_s13358" name="Rovnice" r:id="rId7" imgW="266400" imgH="215640" progId="Equation.3">
                  <p:embed/>
                </p:oleObj>
              </mc:Choice>
              <mc:Fallback>
                <p:oleObj name="Rovnice" r:id="rId7" imgW="266400" imgH="215640"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9600" y="2667000"/>
                        <a:ext cx="989013"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49" name="Object 9"/>
          <p:cNvGraphicFramePr>
            <a:graphicFrameLocks noChangeAspect="1"/>
          </p:cNvGraphicFramePr>
          <p:nvPr/>
        </p:nvGraphicFramePr>
        <p:xfrm>
          <a:off x="5691188" y="2641600"/>
          <a:ext cx="895350" cy="787400"/>
        </p:xfrm>
        <a:graphic>
          <a:graphicData uri="http://schemas.openxmlformats.org/presentationml/2006/ole">
            <mc:AlternateContent xmlns:mc="http://schemas.openxmlformats.org/markup-compatibility/2006">
              <mc:Choice xmlns:v="urn:schemas-microsoft-com:vml" Requires="v">
                <p:oleObj spid="_x0000_s13359" name="Rovnice" r:id="rId9" imgW="241200" imgH="215640" progId="Equation.3">
                  <p:embed/>
                </p:oleObj>
              </mc:Choice>
              <mc:Fallback>
                <p:oleObj name="Rovnice" r:id="rId9" imgW="241200" imgH="215640" progId="Equation.3">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91188" y="2641600"/>
                        <a:ext cx="89535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50" name="Object 10"/>
          <p:cNvGraphicFramePr>
            <a:graphicFrameLocks noChangeAspect="1"/>
          </p:cNvGraphicFramePr>
          <p:nvPr/>
        </p:nvGraphicFramePr>
        <p:xfrm>
          <a:off x="1219200" y="4191000"/>
          <a:ext cx="1981200" cy="730250"/>
        </p:xfrm>
        <a:graphic>
          <a:graphicData uri="http://schemas.openxmlformats.org/presentationml/2006/ole">
            <mc:AlternateContent xmlns:mc="http://schemas.openxmlformats.org/markup-compatibility/2006">
              <mc:Choice xmlns:v="urn:schemas-microsoft-com:vml" Requires="v">
                <p:oleObj spid="_x0000_s13360" name="Rovnice" r:id="rId11" imgW="609480" imgH="228600" progId="Equation.3">
                  <p:embed/>
                </p:oleObj>
              </mc:Choice>
              <mc:Fallback>
                <p:oleObj name="Rovnice" r:id="rId11" imgW="609480" imgH="228600" progId="Equation.3">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9200" y="4191000"/>
                        <a:ext cx="1981200" cy="730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51" name="Object 11"/>
          <p:cNvGraphicFramePr>
            <a:graphicFrameLocks noChangeAspect="1"/>
          </p:cNvGraphicFramePr>
          <p:nvPr/>
        </p:nvGraphicFramePr>
        <p:xfrm>
          <a:off x="457200" y="5334000"/>
          <a:ext cx="3467100" cy="747713"/>
        </p:xfrm>
        <a:graphic>
          <a:graphicData uri="http://schemas.openxmlformats.org/presentationml/2006/ole">
            <mc:AlternateContent xmlns:mc="http://schemas.openxmlformats.org/markup-compatibility/2006">
              <mc:Choice xmlns:v="urn:schemas-microsoft-com:vml" Requires="v">
                <p:oleObj spid="_x0000_s13361" name="Rovnice" r:id="rId13" imgW="1041120" imgH="228600" progId="Equation.3">
                  <p:embed/>
                </p:oleObj>
              </mc:Choice>
              <mc:Fallback>
                <p:oleObj name="Rovnice" r:id="rId13" imgW="1041120" imgH="228600" progId="Equation.3">
                  <p:embed/>
                  <p:pic>
                    <p:nvPicPr>
                      <p:cNvPr id="0" name="Object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5334000"/>
                        <a:ext cx="3467100" cy="747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52" name="Object 12"/>
          <p:cNvGraphicFramePr>
            <a:graphicFrameLocks noChangeAspect="1"/>
          </p:cNvGraphicFramePr>
          <p:nvPr/>
        </p:nvGraphicFramePr>
        <p:xfrm>
          <a:off x="4968875" y="4191000"/>
          <a:ext cx="3856038" cy="717550"/>
        </p:xfrm>
        <a:graphic>
          <a:graphicData uri="http://schemas.openxmlformats.org/presentationml/2006/ole">
            <mc:AlternateContent xmlns:mc="http://schemas.openxmlformats.org/markup-compatibility/2006">
              <mc:Choice xmlns:v="urn:schemas-microsoft-com:vml" Requires="v">
                <p:oleObj spid="_x0000_s13362" name="Rovnice" r:id="rId15" imgW="1206360" imgH="228600" progId="Equation.3">
                  <p:embed/>
                </p:oleObj>
              </mc:Choice>
              <mc:Fallback>
                <p:oleObj name="Rovnice" r:id="rId15" imgW="1206360" imgH="228600" progId="Equation.3">
                  <p:embed/>
                  <p:pic>
                    <p:nvPicPr>
                      <p:cNvPr id="0" name="Object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68875" y="4191000"/>
                        <a:ext cx="3856038" cy="717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53" name="Object 13"/>
          <p:cNvGraphicFramePr>
            <a:graphicFrameLocks noChangeAspect="1"/>
          </p:cNvGraphicFramePr>
          <p:nvPr/>
        </p:nvGraphicFramePr>
        <p:xfrm>
          <a:off x="5715000" y="5405438"/>
          <a:ext cx="2209800" cy="766762"/>
        </p:xfrm>
        <a:graphic>
          <a:graphicData uri="http://schemas.openxmlformats.org/presentationml/2006/ole">
            <mc:AlternateContent xmlns:mc="http://schemas.openxmlformats.org/markup-compatibility/2006">
              <mc:Choice xmlns:v="urn:schemas-microsoft-com:vml" Requires="v">
                <p:oleObj spid="_x0000_s13363" name="Rovnice" r:id="rId17" imgW="647640" imgH="228600" progId="Equation.3">
                  <p:embed/>
                </p:oleObj>
              </mc:Choice>
              <mc:Fallback>
                <p:oleObj name="Rovnice" r:id="rId17" imgW="647640" imgH="228600" progId="Equation.3">
                  <p:embed/>
                  <p:pic>
                    <p:nvPicPr>
                      <p:cNvPr id="0" name="Object 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15000" y="5405438"/>
                        <a:ext cx="2209800" cy="766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614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nodeType="clickEffect">
                                  <p:stCondLst>
                                    <p:cond delay="0"/>
                                  </p:stCondLst>
                                  <p:childTnLst>
                                    <p:set>
                                      <p:cBhvr>
                                        <p:cTn id="18" dur="1" fill="hold">
                                          <p:stCondLst>
                                            <p:cond delay="0"/>
                                          </p:stCondLst>
                                        </p:cTn>
                                        <p:tgtEl>
                                          <p:spTgt spid="61446"/>
                                        </p:tgtEl>
                                        <p:attrNameLst>
                                          <p:attrName>style.visibility</p:attrName>
                                        </p:attrNameLst>
                                      </p:cBhvr>
                                      <p:to>
                                        <p:strVal val="visible"/>
                                      </p:to>
                                    </p:set>
                                    <p:anim calcmode="lin" valueType="num">
                                      <p:cBhvr>
                                        <p:cTn id="19" dur="500" fill="hold"/>
                                        <p:tgtEl>
                                          <p:spTgt spid="61446"/>
                                        </p:tgtEl>
                                        <p:attrNameLst>
                                          <p:attrName>ppt_w</p:attrName>
                                        </p:attrNameLst>
                                      </p:cBhvr>
                                      <p:tavLst>
                                        <p:tav tm="0">
                                          <p:val>
                                            <p:strVal val="4*#ppt_w"/>
                                          </p:val>
                                        </p:tav>
                                        <p:tav tm="100000">
                                          <p:val>
                                            <p:strVal val="#ppt_w"/>
                                          </p:val>
                                        </p:tav>
                                      </p:tavLst>
                                    </p:anim>
                                    <p:anim calcmode="lin" valueType="num">
                                      <p:cBhvr>
                                        <p:cTn id="20" dur="500" fill="hold"/>
                                        <p:tgtEl>
                                          <p:spTgt spid="61446"/>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nodeType="clickEffect">
                                  <p:stCondLst>
                                    <p:cond delay="0"/>
                                  </p:stCondLst>
                                  <p:childTnLst>
                                    <p:set>
                                      <p:cBhvr>
                                        <p:cTn id="24" dur="1" fill="hold">
                                          <p:stCondLst>
                                            <p:cond delay="0"/>
                                          </p:stCondLst>
                                        </p:cTn>
                                        <p:tgtEl>
                                          <p:spTgt spid="61447"/>
                                        </p:tgtEl>
                                        <p:attrNameLst>
                                          <p:attrName>style.visibility</p:attrName>
                                        </p:attrNameLst>
                                      </p:cBhvr>
                                      <p:to>
                                        <p:strVal val="visible"/>
                                      </p:to>
                                    </p:set>
                                    <p:anim calcmode="lin" valueType="num">
                                      <p:cBhvr>
                                        <p:cTn id="25" dur="500" fill="hold"/>
                                        <p:tgtEl>
                                          <p:spTgt spid="61447"/>
                                        </p:tgtEl>
                                        <p:attrNameLst>
                                          <p:attrName>ppt_w</p:attrName>
                                        </p:attrNameLst>
                                      </p:cBhvr>
                                      <p:tavLst>
                                        <p:tav tm="0">
                                          <p:val>
                                            <p:strVal val="4*#ppt_w"/>
                                          </p:val>
                                        </p:tav>
                                        <p:tav tm="100000">
                                          <p:val>
                                            <p:strVal val="#ppt_w"/>
                                          </p:val>
                                        </p:tav>
                                      </p:tavLst>
                                    </p:anim>
                                    <p:anim calcmode="lin" valueType="num">
                                      <p:cBhvr>
                                        <p:cTn id="26" dur="500" fill="hold"/>
                                        <p:tgtEl>
                                          <p:spTgt spid="61447"/>
                                        </p:tgtEl>
                                        <p:attrNameLst>
                                          <p:attrName>ppt_h</p:attrName>
                                        </p:attrNameLst>
                                      </p:cBhvr>
                                      <p:tavLst>
                                        <p:tav tm="0">
                                          <p:val>
                                            <p:strVal val="4*#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2" fill="hold" nodeType="clickEffect">
                                  <p:stCondLst>
                                    <p:cond delay="0"/>
                                  </p:stCondLst>
                                  <p:childTnLst>
                                    <p:set>
                                      <p:cBhvr>
                                        <p:cTn id="30" dur="1" fill="hold">
                                          <p:stCondLst>
                                            <p:cond delay="0"/>
                                          </p:stCondLst>
                                        </p:cTn>
                                        <p:tgtEl>
                                          <p:spTgt spid="61449"/>
                                        </p:tgtEl>
                                        <p:attrNameLst>
                                          <p:attrName>style.visibility</p:attrName>
                                        </p:attrNameLst>
                                      </p:cBhvr>
                                      <p:to>
                                        <p:strVal val="visible"/>
                                      </p:to>
                                    </p:set>
                                    <p:anim calcmode="lin" valueType="num">
                                      <p:cBhvr>
                                        <p:cTn id="31" dur="500" fill="hold"/>
                                        <p:tgtEl>
                                          <p:spTgt spid="61449"/>
                                        </p:tgtEl>
                                        <p:attrNameLst>
                                          <p:attrName>ppt_w</p:attrName>
                                        </p:attrNameLst>
                                      </p:cBhvr>
                                      <p:tavLst>
                                        <p:tav tm="0">
                                          <p:val>
                                            <p:strVal val="4*#ppt_w"/>
                                          </p:val>
                                        </p:tav>
                                        <p:tav tm="100000">
                                          <p:val>
                                            <p:strVal val="#ppt_w"/>
                                          </p:val>
                                        </p:tav>
                                      </p:tavLst>
                                    </p:anim>
                                    <p:anim calcmode="lin" valueType="num">
                                      <p:cBhvr>
                                        <p:cTn id="32" dur="500" fill="hold"/>
                                        <p:tgtEl>
                                          <p:spTgt spid="61449"/>
                                        </p:tgtEl>
                                        <p:attrNameLst>
                                          <p:attrName>ppt_h</p:attrName>
                                        </p:attrNameLst>
                                      </p:cBhvr>
                                      <p:tavLst>
                                        <p:tav tm="0">
                                          <p:val>
                                            <p:strVal val="4*#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2" fill="hold" nodeType="clickEffect">
                                  <p:stCondLst>
                                    <p:cond delay="0"/>
                                  </p:stCondLst>
                                  <p:childTnLst>
                                    <p:set>
                                      <p:cBhvr>
                                        <p:cTn id="36" dur="1" fill="hold">
                                          <p:stCondLst>
                                            <p:cond delay="0"/>
                                          </p:stCondLst>
                                        </p:cTn>
                                        <p:tgtEl>
                                          <p:spTgt spid="61448"/>
                                        </p:tgtEl>
                                        <p:attrNameLst>
                                          <p:attrName>style.visibility</p:attrName>
                                        </p:attrNameLst>
                                      </p:cBhvr>
                                      <p:to>
                                        <p:strVal val="visible"/>
                                      </p:to>
                                    </p:set>
                                    <p:anim calcmode="lin" valueType="num">
                                      <p:cBhvr>
                                        <p:cTn id="37" dur="500" fill="hold"/>
                                        <p:tgtEl>
                                          <p:spTgt spid="61448"/>
                                        </p:tgtEl>
                                        <p:attrNameLst>
                                          <p:attrName>ppt_w</p:attrName>
                                        </p:attrNameLst>
                                      </p:cBhvr>
                                      <p:tavLst>
                                        <p:tav tm="0">
                                          <p:val>
                                            <p:strVal val="4*#ppt_w"/>
                                          </p:val>
                                        </p:tav>
                                        <p:tav tm="100000">
                                          <p:val>
                                            <p:strVal val="#ppt_w"/>
                                          </p:val>
                                        </p:tav>
                                      </p:tavLst>
                                    </p:anim>
                                    <p:anim calcmode="lin" valueType="num">
                                      <p:cBhvr>
                                        <p:cTn id="38" dur="500" fill="hold"/>
                                        <p:tgtEl>
                                          <p:spTgt spid="61448"/>
                                        </p:tgtEl>
                                        <p:attrNameLst>
                                          <p:attrName>ppt_h</p:attrName>
                                        </p:attrNameLst>
                                      </p:cBhvr>
                                      <p:tavLst>
                                        <p:tav tm="0">
                                          <p:val>
                                            <p:strVal val="4*#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6145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6145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6145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499"/>
                                          </p:stCondLst>
                                        </p:cTn>
                                        <p:tgtEl>
                                          <p:spTgt spid="61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pic>
        <p:nvPicPr>
          <p:cNvPr id="57635" name="Picture 2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
            <a:ext cx="8915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89"/>
          <p:cNvGrpSpPr>
            <a:grpSpLocks/>
          </p:cNvGrpSpPr>
          <p:nvPr/>
        </p:nvGrpSpPr>
        <p:grpSpPr bwMode="auto">
          <a:xfrm>
            <a:off x="2362200" y="838200"/>
            <a:ext cx="5715000" cy="5943600"/>
            <a:chOff x="960" y="192"/>
            <a:chExt cx="3861" cy="3888"/>
          </a:xfrm>
        </p:grpSpPr>
        <p:sp>
          <p:nvSpPr>
            <p:cNvPr id="14352" name="Oval 2"/>
            <p:cNvSpPr>
              <a:spLocks noChangeArrowheads="1"/>
            </p:cNvSpPr>
            <p:nvPr/>
          </p:nvSpPr>
          <p:spPr bwMode="auto">
            <a:xfrm>
              <a:off x="1104" y="408"/>
              <a:ext cx="3504" cy="3504"/>
            </a:xfrm>
            <a:prstGeom prst="ellipse">
              <a:avLst/>
            </a:prstGeom>
            <a:solidFill>
              <a:srgbClr val="CC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p>
          </p:txBody>
        </p:sp>
        <p:sp>
          <p:nvSpPr>
            <p:cNvPr id="14353" name="Oval 3"/>
            <p:cNvSpPr>
              <a:spLocks noChangeArrowheads="1"/>
            </p:cNvSpPr>
            <p:nvPr/>
          </p:nvSpPr>
          <p:spPr bwMode="auto">
            <a:xfrm>
              <a:off x="1488" y="768"/>
              <a:ext cx="2784" cy="2784"/>
            </a:xfrm>
            <a:prstGeom prst="ellipse">
              <a:avLst/>
            </a:pr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p>
          </p:txBody>
        </p:sp>
        <p:grpSp>
          <p:nvGrpSpPr>
            <p:cNvPr id="14354" name="Group 237"/>
            <p:cNvGrpSpPr>
              <a:grpSpLocks/>
            </p:cNvGrpSpPr>
            <p:nvPr/>
          </p:nvGrpSpPr>
          <p:grpSpPr bwMode="auto">
            <a:xfrm>
              <a:off x="960" y="2112"/>
              <a:ext cx="1776" cy="1968"/>
              <a:chOff x="960" y="2112"/>
              <a:chExt cx="1776" cy="1968"/>
            </a:xfrm>
          </p:grpSpPr>
          <p:sp>
            <p:nvSpPr>
              <p:cNvPr id="14441" name="Oval 150"/>
              <p:cNvSpPr>
                <a:spLocks noChangeArrowheads="1"/>
              </p:cNvSpPr>
              <p:nvPr/>
            </p:nvSpPr>
            <p:spPr bwMode="auto">
              <a:xfrm>
                <a:off x="960" y="2112"/>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42" name="Oval 151"/>
              <p:cNvSpPr>
                <a:spLocks noChangeArrowheads="1"/>
              </p:cNvSpPr>
              <p:nvPr/>
            </p:nvSpPr>
            <p:spPr bwMode="auto">
              <a:xfrm>
                <a:off x="960" y="2400"/>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43" name="Oval 153"/>
              <p:cNvSpPr>
                <a:spLocks noChangeArrowheads="1"/>
              </p:cNvSpPr>
              <p:nvPr/>
            </p:nvSpPr>
            <p:spPr bwMode="auto">
              <a:xfrm>
                <a:off x="1056" y="273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44" name="Oval 155"/>
              <p:cNvSpPr>
                <a:spLocks noChangeArrowheads="1"/>
              </p:cNvSpPr>
              <p:nvPr/>
            </p:nvSpPr>
            <p:spPr bwMode="auto">
              <a:xfrm>
                <a:off x="1200" y="297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45" name="Oval 156"/>
              <p:cNvSpPr>
                <a:spLocks noChangeArrowheads="1"/>
              </p:cNvSpPr>
              <p:nvPr/>
            </p:nvSpPr>
            <p:spPr bwMode="auto">
              <a:xfrm>
                <a:off x="1344" y="321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46" name="Oval 157"/>
              <p:cNvSpPr>
                <a:spLocks noChangeArrowheads="1"/>
              </p:cNvSpPr>
              <p:nvPr/>
            </p:nvSpPr>
            <p:spPr bwMode="auto">
              <a:xfrm>
                <a:off x="1488" y="3408"/>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47" name="Oval 159"/>
              <p:cNvSpPr>
                <a:spLocks noChangeArrowheads="1"/>
              </p:cNvSpPr>
              <p:nvPr/>
            </p:nvSpPr>
            <p:spPr bwMode="auto">
              <a:xfrm>
                <a:off x="1632" y="3552"/>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48" name="Oval 160"/>
              <p:cNvSpPr>
                <a:spLocks noChangeArrowheads="1"/>
              </p:cNvSpPr>
              <p:nvPr/>
            </p:nvSpPr>
            <p:spPr bwMode="auto">
              <a:xfrm>
                <a:off x="1824" y="369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49" name="Oval 161"/>
              <p:cNvSpPr>
                <a:spLocks noChangeArrowheads="1"/>
              </p:cNvSpPr>
              <p:nvPr/>
            </p:nvSpPr>
            <p:spPr bwMode="auto">
              <a:xfrm>
                <a:off x="2064" y="3840"/>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50" name="Oval 163"/>
              <p:cNvSpPr>
                <a:spLocks noChangeArrowheads="1"/>
              </p:cNvSpPr>
              <p:nvPr/>
            </p:nvSpPr>
            <p:spPr bwMode="auto">
              <a:xfrm>
                <a:off x="2352" y="393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51" name="Oval 165"/>
              <p:cNvSpPr>
                <a:spLocks noChangeArrowheads="1"/>
              </p:cNvSpPr>
              <p:nvPr/>
            </p:nvSpPr>
            <p:spPr bwMode="auto">
              <a:xfrm>
                <a:off x="2640" y="3984"/>
                <a:ext cx="96" cy="96"/>
              </a:xfrm>
              <a:prstGeom prst="ellipse">
                <a:avLst/>
              </a:prstGeom>
              <a:solidFill>
                <a:schemeClr val="accent2"/>
              </a:solidFill>
              <a:ln w="9525">
                <a:solidFill>
                  <a:schemeClr val="tx1"/>
                </a:solidFill>
                <a:round/>
                <a:headEnd/>
                <a:tailEnd/>
              </a:ln>
            </p:spPr>
            <p:txBody>
              <a:bodyPr wrap="none" anchor="ctr"/>
              <a:lstStyle/>
              <a:p>
                <a:endParaRPr lang="cs-CZ"/>
              </a:p>
            </p:txBody>
          </p:sp>
        </p:grpSp>
        <p:grpSp>
          <p:nvGrpSpPr>
            <p:cNvPr id="14355" name="Group 207"/>
            <p:cNvGrpSpPr>
              <a:grpSpLocks/>
            </p:cNvGrpSpPr>
            <p:nvPr/>
          </p:nvGrpSpPr>
          <p:grpSpPr bwMode="auto">
            <a:xfrm>
              <a:off x="2976" y="2214"/>
              <a:ext cx="1845" cy="1866"/>
              <a:chOff x="2976" y="2214"/>
              <a:chExt cx="1845" cy="1866"/>
            </a:xfrm>
          </p:grpSpPr>
          <p:sp>
            <p:nvSpPr>
              <p:cNvPr id="14430" name="Oval 169"/>
              <p:cNvSpPr>
                <a:spLocks noChangeArrowheads="1"/>
              </p:cNvSpPr>
              <p:nvPr/>
            </p:nvSpPr>
            <p:spPr bwMode="auto">
              <a:xfrm rot="-5548682">
                <a:off x="2976" y="3984"/>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31" name="Oval 170"/>
              <p:cNvSpPr>
                <a:spLocks noChangeArrowheads="1"/>
              </p:cNvSpPr>
              <p:nvPr/>
            </p:nvSpPr>
            <p:spPr bwMode="auto">
              <a:xfrm rot="-5548682">
                <a:off x="3275" y="393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32" name="Oval 171"/>
              <p:cNvSpPr>
                <a:spLocks noChangeArrowheads="1"/>
              </p:cNvSpPr>
              <p:nvPr/>
            </p:nvSpPr>
            <p:spPr bwMode="auto">
              <a:xfrm rot="-5548682">
                <a:off x="3547" y="3850"/>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33" name="Oval 172"/>
              <p:cNvSpPr>
                <a:spLocks noChangeArrowheads="1"/>
              </p:cNvSpPr>
              <p:nvPr/>
            </p:nvSpPr>
            <p:spPr bwMode="auto">
              <a:xfrm rot="-5548682">
                <a:off x="3780" y="369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34" name="Oval 173"/>
              <p:cNvSpPr>
                <a:spLocks noChangeArrowheads="1"/>
              </p:cNvSpPr>
              <p:nvPr/>
            </p:nvSpPr>
            <p:spPr bwMode="auto">
              <a:xfrm rot="-5548682">
                <a:off x="4014" y="3542"/>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35" name="Oval 174"/>
              <p:cNvSpPr>
                <a:spLocks noChangeArrowheads="1"/>
              </p:cNvSpPr>
              <p:nvPr/>
            </p:nvSpPr>
            <p:spPr bwMode="auto">
              <a:xfrm rot="-5548682">
                <a:off x="4200" y="3390"/>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36" name="Oval 175"/>
              <p:cNvSpPr>
                <a:spLocks noChangeArrowheads="1"/>
              </p:cNvSpPr>
              <p:nvPr/>
            </p:nvSpPr>
            <p:spPr bwMode="auto">
              <a:xfrm rot="-5548682">
                <a:off x="4337" y="3239"/>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37" name="Oval 176"/>
              <p:cNvSpPr>
                <a:spLocks noChangeArrowheads="1"/>
              </p:cNvSpPr>
              <p:nvPr/>
            </p:nvSpPr>
            <p:spPr bwMode="auto">
              <a:xfrm rot="-5548682">
                <a:off x="4473" y="3041"/>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38" name="Oval 177"/>
              <p:cNvSpPr>
                <a:spLocks noChangeArrowheads="1"/>
              </p:cNvSpPr>
              <p:nvPr/>
            </p:nvSpPr>
            <p:spPr bwMode="auto">
              <a:xfrm rot="-5548682">
                <a:off x="4606" y="2795"/>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39" name="Oval 178"/>
              <p:cNvSpPr>
                <a:spLocks noChangeArrowheads="1"/>
              </p:cNvSpPr>
              <p:nvPr/>
            </p:nvSpPr>
            <p:spPr bwMode="auto">
              <a:xfrm rot="-5548682">
                <a:off x="4690" y="2504"/>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40" name="Oval 179"/>
              <p:cNvSpPr>
                <a:spLocks noChangeArrowheads="1"/>
              </p:cNvSpPr>
              <p:nvPr/>
            </p:nvSpPr>
            <p:spPr bwMode="auto">
              <a:xfrm rot="-5548682">
                <a:off x="4725" y="2214"/>
                <a:ext cx="96" cy="96"/>
              </a:xfrm>
              <a:prstGeom prst="ellipse">
                <a:avLst/>
              </a:prstGeom>
              <a:solidFill>
                <a:schemeClr val="accent2"/>
              </a:solidFill>
              <a:ln w="9525">
                <a:solidFill>
                  <a:schemeClr val="tx1"/>
                </a:solidFill>
                <a:round/>
                <a:headEnd/>
                <a:tailEnd/>
              </a:ln>
            </p:spPr>
            <p:txBody>
              <a:bodyPr wrap="none" anchor="ctr"/>
              <a:lstStyle/>
              <a:p>
                <a:endParaRPr lang="cs-CZ"/>
              </a:p>
            </p:txBody>
          </p:sp>
        </p:grpSp>
        <p:grpSp>
          <p:nvGrpSpPr>
            <p:cNvPr id="14356" name="Group 233"/>
            <p:cNvGrpSpPr>
              <a:grpSpLocks/>
            </p:cNvGrpSpPr>
            <p:nvPr/>
          </p:nvGrpSpPr>
          <p:grpSpPr bwMode="auto">
            <a:xfrm>
              <a:off x="2928" y="192"/>
              <a:ext cx="1887" cy="1872"/>
              <a:chOff x="2928" y="240"/>
              <a:chExt cx="1887" cy="1872"/>
            </a:xfrm>
          </p:grpSpPr>
          <p:sp>
            <p:nvSpPr>
              <p:cNvPr id="14419" name="Oval 209"/>
              <p:cNvSpPr>
                <a:spLocks noChangeArrowheads="1"/>
              </p:cNvSpPr>
              <p:nvPr/>
            </p:nvSpPr>
            <p:spPr bwMode="auto">
              <a:xfrm rot="10564959">
                <a:off x="4719" y="201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20" name="Oval 210"/>
              <p:cNvSpPr>
                <a:spLocks noChangeArrowheads="1"/>
              </p:cNvSpPr>
              <p:nvPr/>
            </p:nvSpPr>
            <p:spPr bwMode="auto">
              <a:xfrm rot="10564959">
                <a:off x="4664" y="1718"/>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21" name="Oval 211"/>
              <p:cNvSpPr>
                <a:spLocks noChangeArrowheads="1"/>
              </p:cNvSpPr>
              <p:nvPr/>
            </p:nvSpPr>
            <p:spPr bwMode="auto">
              <a:xfrm rot="10564959">
                <a:off x="4571" y="1449"/>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22" name="Oval 212"/>
              <p:cNvSpPr>
                <a:spLocks noChangeArrowheads="1"/>
              </p:cNvSpPr>
              <p:nvPr/>
            </p:nvSpPr>
            <p:spPr bwMode="auto">
              <a:xfrm rot="10564959">
                <a:off x="4411" y="1219"/>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23" name="Oval 213"/>
              <p:cNvSpPr>
                <a:spLocks noChangeArrowheads="1"/>
              </p:cNvSpPr>
              <p:nvPr/>
            </p:nvSpPr>
            <p:spPr bwMode="auto">
              <a:xfrm rot="10564959">
                <a:off x="4251" y="989"/>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24" name="Oval 214"/>
              <p:cNvSpPr>
                <a:spLocks noChangeArrowheads="1"/>
              </p:cNvSpPr>
              <p:nvPr/>
            </p:nvSpPr>
            <p:spPr bwMode="auto">
              <a:xfrm rot="10564959">
                <a:off x="4095" y="807"/>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25" name="Oval 215"/>
              <p:cNvSpPr>
                <a:spLocks noChangeArrowheads="1"/>
              </p:cNvSpPr>
              <p:nvPr/>
            </p:nvSpPr>
            <p:spPr bwMode="auto">
              <a:xfrm rot="10564959">
                <a:off x="3940" y="674"/>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26" name="Oval 216"/>
              <p:cNvSpPr>
                <a:spLocks noChangeArrowheads="1"/>
              </p:cNvSpPr>
              <p:nvPr/>
            </p:nvSpPr>
            <p:spPr bwMode="auto">
              <a:xfrm rot="10564959">
                <a:off x="3739" y="543"/>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27" name="Oval 217"/>
              <p:cNvSpPr>
                <a:spLocks noChangeArrowheads="1"/>
              </p:cNvSpPr>
              <p:nvPr/>
            </p:nvSpPr>
            <p:spPr bwMode="auto">
              <a:xfrm rot="10564959">
                <a:off x="3490" y="41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28" name="Oval 218"/>
              <p:cNvSpPr>
                <a:spLocks noChangeArrowheads="1"/>
              </p:cNvSpPr>
              <p:nvPr/>
            </p:nvSpPr>
            <p:spPr bwMode="auto">
              <a:xfrm rot="10564959">
                <a:off x="3197" y="288"/>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29" name="Oval 219"/>
              <p:cNvSpPr>
                <a:spLocks noChangeArrowheads="1"/>
              </p:cNvSpPr>
              <p:nvPr/>
            </p:nvSpPr>
            <p:spPr bwMode="auto">
              <a:xfrm rot="10564959">
                <a:off x="2928" y="240"/>
                <a:ext cx="96" cy="96"/>
              </a:xfrm>
              <a:prstGeom prst="ellipse">
                <a:avLst/>
              </a:prstGeom>
              <a:solidFill>
                <a:schemeClr val="accent2"/>
              </a:solidFill>
              <a:ln w="9525">
                <a:solidFill>
                  <a:schemeClr val="tx1"/>
                </a:solidFill>
                <a:round/>
                <a:headEnd/>
                <a:tailEnd/>
              </a:ln>
            </p:spPr>
            <p:txBody>
              <a:bodyPr wrap="none" anchor="ctr"/>
              <a:lstStyle/>
              <a:p>
                <a:endParaRPr lang="cs-CZ"/>
              </a:p>
            </p:txBody>
          </p:sp>
        </p:grpSp>
        <p:grpSp>
          <p:nvGrpSpPr>
            <p:cNvPr id="14357" name="Group 235"/>
            <p:cNvGrpSpPr>
              <a:grpSpLocks/>
            </p:cNvGrpSpPr>
            <p:nvPr/>
          </p:nvGrpSpPr>
          <p:grpSpPr bwMode="auto">
            <a:xfrm>
              <a:off x="974" y="240"/>
              <a:ext cx="1810" cy="1804"/>
              <a:chOff x="974" y="240"/>
              <a:chExt cx="1810" cy="1804"/>
            </a:xfrm>
          </p:grpSpPr>
          <p:sp>
            <p:nvSpPr>
              <p:cNvPr id="14408" name="Oval 221"/>
              <p:cNvSpPr>
                <a:spLocks noChangeArrowheads="1"/>
              </p:cNvSpPr>
              <p:nvPr/>
            </p:nvSpPr>
            <p:spPr bwMode="auto">
              <a:xfrm rot="5302305">
                <a:off x="2688" y="240"/>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09" name="Oval 222"/>
              <p:cNvSpPr>
                <a:spLocks noChangeArrowheads="1"/>
              </p:cNvSpPr>
              <p:nvPr/>
            </p:nvSpPr>
            <p:spPr bwMode="auto">
              <a:xfrm rot="5302305">
                <a:off x="2450" y="248"/>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10" name="Oval 223"/>
              <p:cNvSpPr>
                <a:spLocks noChangeArrowheads="1"/>
              </p:cNvSpPr>
              <p:nvPr/>
            </p:nvSpPr>
            <p:spPr bwMode="auto">
              <a:xfrm rot="5302305">
                <a:off x="2177" y="330"/>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11" name="Oval 224"/>
              <p:cNvSpPr>
                <a:spLocks noChangeArrowheads="1"/>
              </p:cNvSpPr>
              <p:nvPr/>
            </p:nvSpPr>
            <p:spPr bwMode="auto">
              <a:xfrm rot="5302305">
                <a:off x="1941" y="481"/>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12" name="Oval 225"/>
              <p:cNvSpPr>
                <a:spLocks noChangeArrowheads="1"/>
              </p:cNvSpPr>
              <p:nvPr/>
            </p:nvSpPr>
            <p:spPr bwMode="auto">
              <a:xfrm rot="5302305">
                <a:off x="1705" y="631"/>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13" name="Oval 226"/>
              <p:cNvSpPr>
                <a:spLocks noChangeArrowheads="1"/>
              </p:cNvSpPr>
              <p:nvPr/>
            </p:nvSpPr>
            <p:spPr bwMode="auto">
              <a:xfrm rot="5302305">
                <a:off x="1517" y="780"/>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14" name="Oval 227"/>
              <p:cNvSpPr>
                <a:spLocks noChangeArrowheads="1"/>
              </p:cNvSpPr>
              <p:nvPr/>
            </p:nvSpPr>
            <p:spPr bwMode="auto">
              <a:xfrm rot="5302305">
                <a:off x="1378" y="929"/>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15" name="Oval 228"/>
              <p:cNvSpPr>
                <a:spLocks noChangeArrowheads="1"/>
              </p:cNvSpPr>
              <p:nvPr/>
            </p:nvSpPr>
            <p:spPr bwMode="auto">
              <a:xfrm rot="5302305">
                <a:off x="1239" y="1125"/>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16" name="Oval 229"/>
              <p:cNvSpPr>
                <a:spLocks noChangeArrowheads="1"/>
              </p:cNvSpPr>
              <p:nvPr/>
            </p:nvSpPr>
            <p:spPr bwMode="auto">
              <a:xfrm rot="5302305">
                <a:off x="1102" y="1369"/>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17" name="Oval 230"/>
              <p:cNvSpPr>
                <a:spLocks noChangeArrowheads="1"/>
              </p:cNvSpPr>
              <p:nvPr/>
            </p:nvSpPr>
            <p:spPr bwMode="auto">
              <a:xfrm rot="5302305">
                <a:off x="1014" y="1659"/>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18" name="Oval 231"/>
              <p:cNvSpPr>
                <a:spLocks noChangeArrowheads="1"/>
              </p:cNvSpPr>
              <p:nvPr/>
            </p:nvSpPr>
            <p:spPr bwMode="auto">
              <a:xfrm rot="5302305">
                <a:off x="974" y="1948"/>
                <a:ext cx="96" cy="96"/>
              </a:xfrm>
              <a:prstGeom prst="ellipse">
                <a:avLst/>
              </a:prstGeom>
              <a:solidFill>
                <a:schemeClr val="accent2"/>
              </a:solidFill>
              <a:ln w="9525">
                <a:solidFill>
                  <a:schemeClr val="tx1"/>
                </a:solidFill>
                <a:round/>
                <a:headEnd/>
                <a:tailEnd/>
              </a:ln>
            </p:spPr>
            <p:txBody>
              <a:bodyPr wrap="none" anchor="ctr"/>
              <a:lstStyle/>
              <a:p>
                <a:endParaRPr lang="cs-CZ"/>
              </a:p>
            </p:txBody>
          </p:sp>
        </p:grpSp>
        <p:grpSp>
          <p:nvGrpSpPr>
            <p:cNvPr id="14358" name="Group 238"/>
            <p:cNvGrpSpPr>
              <a:grpSpLocks/>
            </p:cNvGrpSpPr>
            <p:nvPr/>
          </p:nvGrpSpPr>
          <p:grpSpPr bwMode="auto">
            <a:xfrm>
              <a:off x="1536" y="816"/>
              <a:ext cx="2688" cy="2688"/>
              <a:chOff x="2976" y="1200"/>
              <a:chExt cx="2688" cy="2688"/>
            </a:xfrm>
          </p:grpSpPr>
          <p:sp>
            <p:nvSpPr>
              <p:cNvPr id="14361" name="Oval 239"/>
              <p:cNvSpPr>
                <a:spLocks noChangeArrowheads="1"/>
              </p:cNvSpPr>
              <p:nvPr/>
            </p:nvSpPr>
            <p:spPr bwMode="auto">
              <a:xfrm>
                <a:off x="3264" y="1680"/>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62" name="Oval 240"/>
              <p:cNvSpPr>
                <a:spLocks noChangeArrowheads="1"/>
              </p:cNvSpPr>
              <p:nvPr/>
            </p:nvSpPr>
            <p:spPr bwMode="auto">
              <a:xfrm>
                <a:off x="3168" y="1824"/>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63" name="Oval 241"/>
              <p:cNvSpPr>
                <a:spLocks noChangeArrowheads="1"/>
              </p:cNvSpPr>
              <p:nvPr/>
            </p:nvSpPr>
            <p:spPr bwMode="auto">
              <a:xfrm>
                <a:off x="3072" y="201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64" name="Oval 242"/>
              <p:cNvSpPr>
                <a:spLocks noChangeArrowheads="1"/>
              </p:cNvSpPr>
              <p:nvPr/>
            </p:nvSpPr>
            <p:spPr bwMode="auto">
              <a:xfrm>
                <a:off x="3024" y="2208"/>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65" name="Oval 243"/>
              <p:cNvSpPr>
                <a:spLocks noChangeArrowheads="1"/>
              </p:cNvSpPr>
              <p:nvPr/>
            </p:nvSpPr>
            <p:spPr bwMode="auto">
              <a:xfrm>
                <a:off x="3408" y="153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66" name="Oval 244"/>
              <p:cNvSpPr>
                <a:spLocks noChangeArrowheads="1"/>
              </p:cNvSpPr>
              <p:nvPr/>
            </p:nvSpPr>
            <p:spPr bwMode="auto">
              <a:xfrm>
                <a:off x="3552" y="1440"/>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67" name="Oval 245"/>
              <p:cNvSpPr>
                <a:spLocks noChangeArrowheads="1"/>
              </p:cNvSpPr>
              <p:nvPr/>
            </p:nvSpPr>
            <p:spPr bwMode="auto">
              <a:xfrm>
                <a:off x="3696" y="1344"/>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68" name="Oval 246"/>
              <p:cNvSpPr>
                <a:spLocks noChangeArrowheads="1"/>
              </p:cNvSpPr>
              <p:nvPr/>
            </p:nvSpPr>
            <p:spPr bwMode="auto">
              <a:xfrm>
                <a:off x="3840" y="129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69" name="Oval 247"/>
              <p:cNvSpPr>
                <a:spLocks noChangeArrowheads="1"/>
              </p:cNvSpPr>
              <p:nvPr/>
            </p:nvSpPr>
            <p:spPr bwMode="auto">
              <a:xfrm>
                <a:off x="3984" y="1248"/>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70" name="Oval 248"/>
              <p:cNvSpPr>
                <a:spLocks noChangeArrowheads="1"/>
              </p:cNvSpPr>
              <p:nvPr/>
            </p:nvSpPr>
            <p:spPr bwMode="auto">
              <a:xfrm>
                <a:off x="4176" y="1200"/>
                <a:ext cx="96" cy="96"/>
              </a:xfrm>
              <a:prstGeom prst="ellipse">
                <a:avLst/>
              </a:prstGeom>
              <a:solidFill>
                <a:schemeClr val="accent2"/>
              </a:solidFill>
              <a:ln w="9525">
                <a:solidFill>
                  <a:schemeClr val="tx1"/>
                </a:solidFill>
                <a:round/>
                <a:headEnd/>
                <a:tailEnd/>
              </a:ln>
            </p:spPr>
            <p:txBody>
              <a:bodyPr wrap="none" anchor="ctr"/>
              <a:lstStyle/>
              <a:p>
                <a:endParaRPr lang="cs-CZ"/>
              </a:p>
            </p:txBody>
          </p:sp>
          <p:grpSp>
            <p:nvGrpSpPr>
              <p:cNvPr id="14371" name="Group 249"/>
              <p:cNvGrpSpPr>
                <a:grpSpLocks/>
              </p:cNvGrpSpPr>
              <p:nvPr/>
            </p:nvGrpSpPr>
            <p:grpSpPr bwMode="auto">
              <a:xfrm rot="-10795439">
                <a:off x="4368" y="2592"/>
                <a:ext cx="1296" cy="1296"/>
                <a:chOff x="1536" y="816"/>
                <a:chExt cx="1296" cy="1296"/>
              </a:xfrm>
            </p:grpSpPr>
            <p:sp>
              <p:nvSpPr>
                <p:cNvPr id="14397" name="Oval 250"/>
                <p:cNvSpPr>
                  <a:spLocks noChangeArrowheads="1"/>
                </p:cNvSpPr>
                <p:nvPr/>
              </p:nvSpPr>
              <p:spPr bwMode="auto">
                <a:xfrm>
                  <a:off x="1824" y="129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98" name="Oval 251"/>
                <p:cNvSpPr>
                  <a:spLocks noChangeArrowheads="1"/>
                </p:cNvSpPr>
                <p:nvPr/>
              </p:nvSpPr>
              <p:spPr bwMode="auto">
                <a:xfrm>
                  <a:off x="1728" y="1440"/>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99" name="Oval 252"/>
                <p:cNvSpPr>
                  <a:spLocks noChangeArrowheads="1"/>
                </p:cNvSpPr>
                <p:nvPr/>
              </p:nvSpPr>
              <p:spPr bwMode="auto">
                <a:xfrm>
                  <a:off x="1632" y="1632"/>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00" name="Oval 253"/>
                <p:cNvSpPr>
                  <a:spLocks noChangeArrowheads="1"/>
                </p:cNvSpPr>
                <p:nvPr/>
              </p:nvSpPr>
              <p:spPr bwMode="auto">
                <a:xfrm>
                  <a:off x="1584" y="1824"/>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01" name="Oval 254"/>
                <p:cNvSpPr>
                  <a:spLocks noChangeArrowheads="1"/>
                </p:cNvSpPr>
                <p:nvPr/>
              </p:nvSpPr>
              <p:spPr bwMode="auto">
                <a:xfrm>
                  <a:off x="1536" y="201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02" name="Oval 255"/>
                <p:cNvSpPr>
                  <a:spLocks noChangeArrowheads="1"/>
                </p:cNvSpPr>
                <p:nvPr/>
              </p:nvSpPr>
              <p:spPr bwMode="auto">
                <a:xfrm>
                  <a:off x="1968" y="1152"/>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03" name="Oval 256"/>
                <p:cNvSpPr>
                  <a:spLocks noChangeArrowheads="1"/>
                </p:cNvSpPr>
                <p:nvPr/>
              </p:nvSpPr>
              <p:spPr bwMode="auto">
                <a:xfrm>
                  <a:off x="2112" y="105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04" name="Oval 257"/>
                <p:cNvSpPr>
                  <a:spLocks noChangeArrowheads="1"/>
                </p:cNvSpPr>
                <p:nvPr/>
              </p:nvSpPr>
              <p:spPr bwMode="auto">
                <a:xfrm>
                  <a:off x="2256" y="960"/>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05" name="Oval 258"/>
                <p:cNvSpPr>
                  <a:spLocks noChangeArrowheads="1"/>
                </p:cNvSpPr>
                <p:nvPr/>
              </p:nvSpPr>
              <p:spPr bwMode="auto">
                <a:xfrm>
                  <a:off x="2400" y="912"/>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06" name="Oval 259"/>
                <p:cNvSpPr>
                  <a:spLocks noChangeArrowheads="1"/>
                </p:cNvSpPr>
                <p:nvPr/>
              </p:nvSpPr>
              <p:spPr bwMode="auto">
                <a:xfrm>
                  <a:off x="2544" y="864"/>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407" name="Oval 260"/>
                <p:cNvSpPr>
                  <a:spLocks noChangeArrowheads="1"/>
                </p:cNvSpPr>
                <p:nvPr/>
              </p:nvSpPr>
              <p:spPr bwMode="auto">
                <a:xfrm>
                  <a:off x="2736" y="816"/>
                  <a:ext cx="96" cy="96"/>
                </a:xfrm>
                <a:prstGeom prst="ellipse">
                  <a:avLst/>
                </a:prstGeom>
                <a:solidFill>
                  <a:schemeClr val="accent2"/>
                </a:solidFill>
                <a:ln w="9525">
                  <a:solidFill>
                    <a:schemeClr val="tx1"/>
                  </a:solidFill>
                  <a:round/>
                  <a:headEnd/>
                  <a:tailEnd/>
                </a:ln>
              </p:spPr>
              <p:txBody>
                <a:bodyPr wrap="none" anchor="ctr"/>
                <a:lstStyle/>
                <a:p>
                  <a:endParaRPr lang="cs-CZ"/>
                </a:p>
              </p:txBody>
            </p:sp>
          </p:grpSp>
          <p:grpSp>
            <p:nvGrpSpPr>
              <p:cNvPr id="14372" name="Group 261"/>
              <p:cNvGrpSpPr>
                <a:grpSpLocks/>
              </p:cNvGrpSpPr>
              <p:nvPr/>
            </p:nvGrpSpPr>
            <p:grpSpPr bwMode="auto">
              <a:xfrm rot="-5422222">
                <a:off x="2976" y="2592"/>
                <a:ext cx="1296" cy="1296"/>
                <a:chOff x="1536" y="816"/>
                <a:chExt cx="1296" cy="1296"/>
              </a:xfrm>
            </p:grpSpPr>
            <p:sp>
              <p:nvSpPr>
                <p:cNvPr id="14386" name="Oval 262"/>
                <p:cNvSpPr>
                  <a:spLocks noChangeArrowheads="1"/>
                </p:cNvSpPr>
                <p:nvPr/>
              </p:nvSpPr>
              <p:spPr bwMode="auto">
                <a:xfrm>
                  <a:off x="1824" y="129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87" name="Oval 263"/>
                <p:cNvSpPr>
                  <a:spLocks noChangeArrowheads="1"/>
                </p:cNvSpPr>
                <p:nvPr/>
              </p:nvSpPr>
              <p:spPr bwMode="auto">
                <a:xfrm>
                  <a:off x="1728" y="1440"/>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88" name="Oval 264"/>
                <p:cNvSpPr>
                  <a:spLocks noChangeArrowheads="1"/>
                </p:cNvSpPr>
                <p:nvPr/>
              </p:nvSpPr>
              <p:spPr bwMode="auto">
                <a:xfrm>
                  <a:off x="1632" y="1632"/>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89" name="Oval 265"/>
                <p:cNvSpPr>
                  <a:spLocks noChangeArrowheads="1"/>
                </p:cNvSpPr>
                <p:nvPr/>
              </p:nvSpPr>
              <p:spPr bwMode="auto">
                <a:xfrm>
                  <a:off x="1584" y="1824"/>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90" name="Oval 266"/>
                <p:cNvSpPr>
                  <a:spLocks noChangeArrowheads="1"/>
                </p:cNvSpPr>
                <p:nvPr/>
              </p:nvSpPr>
              <p:spPr bwMode="auto">
                <a:xfrm>
                  <a:off x="1536" y="201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91" name="Oval 267"/>
                <p:cNvSpPr>
                  <a:spLocks noChangeArrowheads="1"/>
                </p:cNvSpPr>
                <p:nvPr/>
              </p:nvSpPr>
              <p:spPr bwMode="auto">
                <a:xfrm>
                  <a:off x="1968" y="1152"/>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92" name="Oval 268"/>
                <p:cNvSpPr>
                  <a:spLocks noChangeArrowheads="1"/>
                </p:cNvSpPr>
                <p:nvPr/>
              </p:nvSpPr>
              <p:spPr bwMode="auto">
                <a:xfrm>
                  <a:off x="2112" y="105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93" name="Oval 269"/>
                <p:cNvSpPr>
                  <a:spLocks noChangeArrowheads="1"/>
                </p:cNvSpPr>
                <p:nvPr/>
              </p:nvSpPr>
              <p:spPr bwMode="auto">
                <a:xfrm>
                  <a:off x="2256" y="960"/>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94" name="Oval 270"/>
                <p:cNvSpPr>
                  <a:spLocks noChangeArrowheads="1"/>
                </p:cNvSpPr>
                <p:nvPr/>
              </p:nvSpPr>
              <p:spPr bwMode="auto">
                <a:xfrm>
                  <a:off x="2400" y="912"/>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95" name="Oval 271"/>
                <p:cNvSpPr>
                  <a:spLocks noChangeArrowheads="1"/>
                </p:cNvSpPr>
                <p:nvPr/>
              </p:nvSpPr>
              <p:spPr bwMode="auto">
                <a:xfrm>
                  <a:off x="2544" y="864"/>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96" name="Oval 272"/>
                <p:cNvSpPr>
                  <a:spLocks noChangeArrowheads="1"/>
                </p:cNvSpPr>
                <p:nvPr/>
              </p:nvSpPr>
              <p:spPr bwMode="auto">
                <a:xfrm>
                  <a:off x="2736" y="816"/>
                  <a:ext cx="96" cy="96"/>
                </a:xfrm>
                <a:prstGeom prst="ellipse">
                  <a:avLst/>
                </a:prstGeom>
                <a:solidFill>
                  <a:schemeClr val="accent2"/>
                </a:solidFill>
                <a:ln w="9525">
                  <a:solidFill>
                    <a:schemeClr val="tx1"/>
                  </a:solidFill>
                  <a:round/>
                  <a:headEnd/>
                  <a:tailEnd/>
                </a:ln>
              </p:spPr>
              <p:txBody>
                <a:bodyPr wrap="none" anchor="ctr"/>
                <a:lstStyle/>
                <a:p>
                  <a:endParaRPr lang="cs-CZ"/>
                </a:p>
              </p:txBody>
            </p:sp>
          </p:grpSp>
          <p:grpSp>
            <p:nvGrpSpPr>
              <p:cNvPr id="14373" name="Group 273"/>
              <p:cNvGrpSpPr>
                <a:grpSpLocks/>
              </p:cNvGrpSpPr>
              <p:nvPr/>
            </p:nvGrpSpPr>
            <p:grpSpPr bwMode="auto">
              <a:xfrm rot="5400000">
                <a:off x="4368" y="1200"/>
                <a:ext cx="1296" cy="1296"/>
                <a:chOff x="1536" y="816"/>
                <a:chExt cx="1296" cy="1296"/>
              </a:xfrm>
            </p:grpSpPr>
            <p:sp>
              <p:nvSpPr>
                <p:cNvPr id="14375" name="Oval 274"/>
                <p:cNvSpPr>
                  <a:spLocks noChangeArrowheads="1"/>
                </p:cNvSpPr>
                <p:nvPr/>
              </p:nvSpPr>
              <p:spPr bwMode="auto">
                <a:xfrm>
                  <a:off x="1824" y="129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76" name="Oval 275"/>
                <p:cNvSpPr>
                  <a:spLocks noChangeArrowheads="1"/>
                </p:cNvSpPr>
                <p:nvPr/>
              </p:nvSpPr>
              <p:spPr bwMode="auto">
                <a:xfrm>
                  <a:off x="1728" y="1440"/>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77" name="Oval 276"/>
                <p:cNvSpPr>
                  <a:spLocks noChangeArrowheads="1"/>
                </p:cNvSpPr>
                <p:nvPr/>
              </p:nvSpPr>
              <p:spPr bwMode="auto">
                <a:xfrm>
                  <a:off x="1632" y="1632"/>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78" name="Oval 277"/>
                <p:cNvSpPr>
                  <a:spLocks noChangeArrowheads="1"/>
                </p:cNvSpPr>
                <p:nvPr/>
              </p:nvSpPr>
              <p:spPr bwMode="auto">
                <a:xfrm>
                  <a:off x="1584" y="1824"/>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79" name="Oval 278"/>
                <p:cNvSpPr>
                  <a:spLocks noChangeArrowheads="1"/>
                </p:cNvSpPr>
                <p:nvPr/>
              </p:nvSpPr>
              <p:spPr bwMode="auto">
                <a:xfrm>
                  <a:off x="1536" y="201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80" name="Oval 279"/>
                <p:cNvSpPr>
                  <a:spLocks noChangeArrowheads="1"/>
                </p:cNvSpPr>
                <p:nvPr/>
              </p:nvSpPr>
              <p:spPr bwMode="auto">
                <a:xfrm>
                  <a:off x="1968" y="1152"/>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81" name="Oval 280"/>
                <p:cNvSpPr>
                  <a:spLocks noChangeArrowheads="1"/>
                </p:cNvSpPr>
                <p:nvPr/>
              </p:nvSpPr>
              <p:spPr bwMode="auto">
                <a:xfrm>
                  <a:off x="2112" y="1056"/>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82" name="Oval 281"/>
                <p:cNvSpPr>
                  <a:spLocks noChangeArrowheads="1"/>
                </p:cNvSpPr>
                <p:nvPr/>
              </p:nvSpPr>
              <p:spPr bwMode="auto">
                <a:xfrm>
                  <a:off x="2256" y="960"/>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83" name="Oval 282"/>
                <p:cNvSpPr>
                  <a:spLocks noChangeArrowheads="1"/>
                </p:cNvSpPr>
                <p:nvPr/>
              </p:nvSpPr>
              <p:spPr bwMode="auto">
                <a:xfrm>
                  <a:off x="2400" y="912"/>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84" name="Oval 283"/>
                <p:cNvSpPr>
                  <a:spLocks noChangeArrowheads="1"/>
                </p:cNvSpPr>
                <p:nvPr/>
              </p:nvSpPr>
              <p:spPr bwMode="auto">
                <a:xfrm>
                  <a:off x="2544" y="864"/>
                  <a:ext cx="96" cy="96"/>
                </a:xfrm>
                <a:prstGeom prst="ellipse">
                  <a:avLst/>
                </a:prstGeom>
                <a:solidFill>
                  <a:schemeClr val="accent2"/>
                </a:solidFill>
                <a:ln w="9525">
                  <a:solidFill>
                    <a:schemeClr val="tx1"/>
                  </a:solidFill>
                  <a:round/>
                  <a:headEnd/>
                  <a:tailEnd/>
                </a:ln>
              </p:spPr>
              <p:txBody>
                <a:bodyPr wrap="none" anchor="ctr"/>
                <a:lstStyle/>
                <a:p>
                  <a:endParaRPr lang="cs-CZ"/>
                </a:p>
              </p:txBody>
            </p:sp>
            <p:sp>
              <p:nvSpPr>
                <p:cNvPr id="14385" name="Oval 284"/>
                <p:cNvSpPr>
                  <a:spLocks noChangeArrowheads="1"/>
                </p:cNvSpPr>
                <p:nvPr/>
              </p:nvSpPr>
              <p:spPr bwMode="auto">
                <a:xfrm>
                  <a:off x="2736" y="816"/>
                  <a:ext cx="96" cy="96"/>
                </a:xfrm>
                <a:prstGeom prst="ellipse">
                  <a:avLst/>
                </a:prstGeom>
                <a:solidFill>
                  <a:schemeClr val="accent2"/>
                </a:solidFill>
                <a:ln w="9525">
                  <a:solidFill>
                    <a:schemeClr val="tx1"/>
                  </a:solidFill>
                  <a:round/>
                  <a:headEnd/>
                  <a:tailEnd/>
                </a:ln>
              </p:spPr>
              <p:txBody>
                <a:bodyPr wrap="none" anchor="ctr"/>
                <a:lstStyle/>
                <a:p>
                  <a:endParaRPr lang="cs-CZ"/>
                </a:p>
              </p:txBody>
            </p:sp>
          </p:grpSp>
          <p:sp>
            <p:nvSpPr>
              <p:cNvPr id="14374" name="Oval 285"/>
              <p:cNvSpPr>
                <a:spLocks noChangeArrowheads="1"/>
              </p:cNvSpPr>
              <p:nvPr/>
            </p:nvSpPr>
            <p:spPr bwMode="auto">
              <a:xfrm>
                <a:off x="2976" y="2400"/>
                <a:ext cx="96" cy="96"/>
              </a:xfrm>
              <a:prstGeom prst="ellipse">
                <a:avLst/>
              </a:prstGeom>
              <a:solidFill>
                <a:schemeClr val="accent2"/>
              </a:solidFill>
              <a:ln w="9525">
                <a:solidFill>
                  <a:schemeClr val="tx1"/>
                </a:solidFill>
                <a:round/>
                <a:headEnd/>
                <a:tailEnd/>
              </a:ln>
            </p:spPr>
            <p:txBody>
              <a:bodyPr wrap="none" anchor="ctr"/>
              <a:lstStyle/>
              <a:p>
                <a:endParaRPr lang="cs-CZ"/>
              </a:p>
            </p:txBody>
          </p:sp>
        </p:grpSp>
        <p:sp>
          <p:nvSpPr>
            <p:cNvPr id="14359" name="Oval 286"/>
            <p:cNvSpPr>
              <a:spLocks noChangeArrowheads="1"/>
            </p:cNvSpPr>
            <p:nvPr/>
          </p:nvSpPr>
          <p:spPr bwMode="auto">
            <a:xfrm>
              <a:off x="1296" y="576"/>
              <a:ext cx="3168" cy="316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4360" name="Line 288"/>
            <p:cNvSpPr>
              <a:spLocks noChangeShapeType="1"/>
            </p:cNvSpPr>
            <p:nvPr/>
          </p:nvSpPr>
          <p:spPr bwMode="auto">
            <a:xfrm flipV="1">
              <a:off x="4464" y="2016"/>
              <a:ext cx="0" cy="144"/>
            </a:xfrm>
            <a:prstGeom prst="line">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grpSp>
      <p:grpSp>
        <p:nvGrpSpPr>
          <p:cNvPr id="11" name="Group 295"/>
          <p:cNvGrpSpPr>
            <a:grpSpLocks/>
          </p:cNvGrpSpPr>
          <p:nvPr/>
        </p:nvGrpSpPr>
        <p:grpSpPr bwMode="auto">
          <a:xfrm>
            <a:off x="4505325" y="838200"/>
            <a:ext cx="1485900" cy="1219200"/>
            <a:chOff x="2358" y="336"/>
            <a:chExt cx="936" cy="768"/>
          </a:xfrm>
        </p:grpSpPr>
        <p:sp>
          <p:nvSpPr>
            <p:cNvPr id="14350" name="Rectangle 292"/>
            <p:cNvSpPr>
              <a:spLocks noChangeArrowheads="1"/>
            </p:cNvSpPr>
            <p:nvPr/>
          </p:nvSpPr>
          <p:spPr bwMode="auto">
            <a:xfrm>
              <a:off x="2400" y="336"/>
              <a:ext cx="864" cy="76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14351" name="Freeform 293"/>
            <p:cNvSpPr>
              <a:spLocks/>
            </p:cNvSpPr>
            <p:nvPr/>
          </p:nvSpPr>
          <p:spPr bwMode="auto">
            <a:xfrm>
              <a:off x="2358" y="670"/>
              <a:ext cx="936" cy="121"/>
            </a:xfrm>
            <a:custGeom>
              <a:avLst/>
              <a:gdLst>
                <a:gd name="T0" fmla="*/ 0 w 936"/>
                <a:gd name="T1" fmla="*/ 104 h 121"/>
                <a:gd name="T2" fmla="*/ 270 w 936"/>
                <a:gd name="T3" fmla="*/ 23 h 121"/>
                <a:gd name="T4" fmla="*/ 486 w 936"/>
                <a:gd name="T5" fmla="*/ 4 h 121"/>
                <a:gd name="T6" fmla="*/ 729 w 936"/>
                <a:gd name="T7" fmla="*/ 49 h 121"/>
                <a:gd name="T8" fmla="*/ 936 w 936"/>
                <a:gd name="T9" fmla="*/ 121 h 121"/>
                <a:gd name="T10" fmla="*/ 0 60000 65536"/>
                <a:gd name="T11" fmla="*/ 0 60000 65536"/>
                <a:gd name="T12" fmla="*/ 0 60000 65536"/>
                <a:gd name="T13" fmla="*/ 0 60000 65536"/>
                <a:gd name="T14" fmla="*/ 0 60000 65536"/>
                <a:gd name="T15" fmla="*/ 0 w 936"/>
                <a:gd name="T16" fmla="*/ 0 h 121"/>
                <a:gd name="T17" fmla="*/ 936 w 936"/>
                <a:gd name="T18" fmla="*/ 121 h 121"/>
              </a:gdLst>
              <a:ahLst/>
              <a:cxnLst>
                <a:cxn ang="T10">
                  <a:pos x="T0" y="T1"/>
                </a:cxn>
                <a:cxn ang="T11">
                  <a:pos x="T2" y="T3"/>
                </a:cxn>
                <a:cxn ang="T12">
                  <a:pos x="T4" y="T5"/>
                </a:cxn>
                <a:cxn ang="T13">
                  <a:pos x="T6" y="T7"/>
                </a:cxn>
                <a:cxn ang="T14">
                  <a:pos x="T8" y="T9"/>
                </a:cxn>
              </a:cxnLst>
              <a:rect l="T15" t="T16" r="T17" b="T18"/>
              <a:pathLst>
                <a:path w="936" h="121">
                  <a:moveTo>
                    <a:pt x="0" y="104"/>
                  </a:moveTo>
                  <a:cubicBezTo>
                    <a:pt x="45" y="91"/>
                    <a:pt x="189" y="40"/>
                    <a:pt x="270" y="23"/>
                  </a:cubicBezTo>
                  <a:cubicBezTo>
                    <a:pt x="351" y="6"/>
                    <a:pt x="410" y="0"/>
                    <a:pt x="486" y="4"/>
                  </a:cubicBezTo>
                  <a:cubicBezTo>
                    <a:pt x="562" y="8"/>
                    <a:pt x="654" y="30"/>
                    <a:pt x="729" y="49"/>
                  </a:cubicBezTo>
                  <a:cubicBezTo>
                    <a:pt x="804" y="68"/>
                    <a:pt x="893" y="106"/>
                    <a:pt x="936" y="121"/>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pic>
        <p:nvPicPr>
          <p:cNvPr id="57634" name="Picture 29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8382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640" name="Object 296"/>
          <p:cNvGraphicFramePr>
            <a:graphicFrameLocks noChangeAspect="1"/>
          </p:cNvGraphicFramePr>
          <p:nvPr/>
        </p:nvGraphicFramePr>
        <p:xfrm>
          <a:off x="4495800" y="3886200"/>
          <a:ext cx="1600200" cy="847725"/>
        </p:xfrm>
        <a:graphic>
          <a:graphicData uri="http://schemas.openxmlformats.org/presentationml/2006/ole">
            <mc:AlternateContent xmlns:mc="http://schemas.openxmlformats.org/markup-compatibility/2006">
              <mc:Choice xmlns:v="urn:schemas-microsoft-com:vml" Requires="v">
                <p:oleObj spid="_x0000_s14458" name="Rovnice" r:id="rId5" imgW="761760" imgH="406080" progId="Equation.3">
                  <p:embed/>
                </p:oleObj>
              </mc:Choice>
              <mc:Fallback>
                <p:oleObj name="Rovnice" r:id="rId5" imgW="761760" imgH="406080" progId="Equation.3">
                  <p:embed/>
                  <p:pic>
                    <p:nvPicPr>
                      <p:cNvPr id="0" name="Object 29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886200"/>
                        <a:ext cx="1600200" cy="847725"/>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641" name="Text Box 297"/>
          <p:cNvSpPr txBox="1">
            <a:spLocks noChangeArrowheads="1"/>
          </p:cNvSpPr>
          <p:nvPr/>
        </p:nvSpPr>
        <p:spPr bwMode="auto">
          <a:xfrm>
            <a:off x="4556125" y="2824163"/>
            <a:ext cx="1460500" cy="528637"/>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800" b="0" i="1">
                <a:solidFill>
                  <a:srgbClr val="FFFF66"/>
                </a:solidFill>
              </a:rPr>
              <a:t>B</a:t>
            </a:r>
            <a:r>
              <a:rPr lang="cs-CZ" sz="2800" b="0" baseline="-25000">
                <a:solidFill>
                  <a:srgbClr val="FFFF66"/>
                </a:solidFill>
              </a:rPr>
              <a:t>1n</a:t>
            </a:r>
            <a:r>
              <a:rPr lang="cs-CZ" sz="2800" b="0">
                <a:solidFill>
                  <a:srgbClr val="FFFF66"/>
                </a:solidFill>
              </a:rPr>
              <a:t> =</a:t>
            </a:r>
            <a:r>
              <a:rPr lang="cs-CZ" sz="2800" b="0" baseline="-25000">
                <a:solidFill>
                  <a:srgbClr val="FFFF66"/>
                </a:solidFill>
              </a:rPr>
              <a:t> </a:t>
            </a:r>
            <a:r>
              <a:rPr lang="cs-CZ" sz="2800" b="0" i="1">
                <a:solidFill>
                  <a:srgbClr val="FFFF66"/>
                </a:solidFill>
              </a:rPr>
              <a:t>B</a:t>
            </a:r>
            <a:r>
              <a:rPr lang="cs-CZ" sz="2800" b="0" baseline="-25000">
                <a:solidFill>
                  <a:srgbClr val="FFFF66"/>
                </a:solidFill>
              </a:rPr>
              <a:t>2n</a:t>
            </a:r>
          </a:p>
        </p:txBody>
      </p:sp>
      <p:sp>
        <p:nvSpPr>
          <p:cNvPr id="57642" name="Line 298"/>
          <p:cNvSpPr>
            <a:spLocks noChangeShapeType="1"/>
          </p:cNvSpPr>
          <p:nvPr/>
        </p:nvSpPr>
        <p:spPr bwMode="auto">
          <a:xfrm>
            <a:off x="5257800" y="3352800"/>
            <a:ext cx="0" cy="533400"/>
          </a:xfrm>
          <a:prstGeom prst="line">
            <a:avLst/>
          </a:prstGeom>
          <a:noFill/>
          <a:ln w="38100">
            <a:solidFill>
              <a:srgbClr val="FFFF66"/>
            </a:solidFill>
            <a:round/>
            <a:headEnd type="arrow" w="med" len="med"/>
            <a:tailEnd/>
          </a:ln>
          <a:extLst>
            <a:ext uri="{909E8E84-426E-40DD-AFC4-6F175D3DCCD1}">
              <a14:hiddenFill xmlns:a14="http://schemas.microsoft.com/office/drawing/2010/main">
                <a:noFill/>
              </a14:hiddenFill>
            </a:ext>
          </a:extLst>
        </p:spPr>
        <p:txBody>
          <a:bodyPr/>
          <a:lstStyle/>
          <a:p>
            <a:endParaRPr lang="en-GB"/>
          </a:p>
        </p:txBody>
      </p:sp>
      <p:sp>
        <p:nvSpPr>
          <p:cNvPr id="57643" name="Text Box 299"/>
          <p:cNvSpPr txBox="1">
            <a:spLocks noChangeArrowheads="1"/>
          </p:cNvSpPr>
          <p:nvPr/>
        </p:nvSpPr>
        <p:spPr bwMode="auto">
          <a:xfrm>
            <a:off x="365125" y="530225"/>
            <a:ext cx="2844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800" b="0">
                <a:solidFill>
                  <a:srgbClr val="FF9900"/>
                </a:solidFill>
                <a:latin typeface="Comic Sans MS" pitchFamily="66" charset="0"/>
              </a:rPr>
              <a:t>Toroid s jádrem</a:t>
            </a:r>
          </a:p>
          <a:p>
            <a:r>
              <a:rPr lang="cs-CZ" sz="2800" b="0">
                <a:solidFill>
                  <a:srgbClr val="FF9900"/>
                </a:solidFill>
                <a:latin typeface="Comic Sans MS" pitchFamily="66" charset="0"/>
              </a:rPr>
              <a:t>a vzduchovou</a:t>
            </a:r>
          </a:p>
          <a:p>
            <a:r>
              <a:rPr lang="cs-CZ" sz="2800" b="0">
                <a:solidFill>
                  <a:srgbClr val="FF9900"/>
                </a:solidFill>
                <a:latin typeface="Comic Sans MS" pitchFamily="66" charset="0"/>
              </a:rPr>
              <a:t>mezerou</a:t>
            </a:r>
          </a:p>
        </p:txBody>
      </p:sp>
      <p:graphicFrame>
        <p:nvGraphicFramePr>
          <p:cNvPr id="57644" name="Object 300"/>
          <p:cNvGraphicFramePr>
            <a:graphicFrameLocks noChangeAspect="1"/>
          </p:cNvGraphicFramePr>
          <p:nvPr/>
        </p:nvGraphicFramePr>
        <p:xfrm>
          <a:off x="6858000" y="0"/>
          <a:ext cx="2133600" cy="1006475"/>
        </p:xfrm>
        <a:graphic>
          <a:graphicData uri="http://schemas.openxmlformats.org/presentationml/2006/ole">
            <mc:AlternateContent xmlns:mc="http://schemas.openxmlformats.org/markup-compatibility/2006">
              <mc:Choice xmlns:v="urn:schemas-microsoft-com:vml" Requires="v">
                <p:oleObj spid="_x0000_s14459" r:id="rId7" imgW="825500" imgH="393700" progId="Equation.3">
                  <p:embed/>
                </p:oleObj>
              </mc:Choice>
              <mc:Fallback>
                <p:oleObj r:id="rId7" imgW="825500" imgH="393700" progId="Equation.3">
                  <p:embed/>
                  <p:pic>
                    <p:nvPicPr>
                      <p:cNvPr id="0" name="Object 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0"/>
                        <a:ext cx="2133600" cy="1006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646" name="Freeform 302"/>
          <p:cNvSpPr>
            <a:spLocks/>
          </p:cNvSpPr>
          <p:nvPr/>
        </p:nvSpPr>
        <p:spPr bwMode="auto">
          <a:xfrm>
            <a:off x="5181600" y="487363"/>
            <a:ext cx="1500188" cy="884237"/>
          </a:xfrm>
          <a:custGeom>
            <a:avLst/>
            <a:gdLst>
              <a:gd name="T0" fmla="*/ 0 w 945"/>
              <a:gd name="T1" fmla="*/ 884237 h 557"/>
              <a:gd name="T2" fmla="*/ 879475 w 945"/>
              <a:gd name="T3" fmla="*/ 441325 h 557"/>
              <a:gd name="T4" fmla="*/ 349250 w 945"/>
              <a:gd name="T5" fmla="*/ 412750 h 557"/>
              <a:gd name="T6" fmla="*/ 1500188 w 945"/>
              <a:gd name="T7" fmla="*/ 0 h 557"/>
              <a:gd name="T8" fmla="*/ 0 60000 65536"/>
              <a:gd name="T9" fmla="*/ 0 60000 65536"/>
              <a:gd name="T10" fmla="*/ 0 60000 65536"/>
              <a:gd name="T11" fmla="*/ 0 60000 65536"/>
              <a:gd name="T12" fmla="*/ 0 w 945"/>
              <a:gd name="T13" fmla="*/ 0 h 557"/>
              <a:gd name="T14" fmla="*/ 945 w 945"/>
              <a:gd name="T15" fmla="*/ 557 h 557"/>
            </a:gdLst>
            <a:ahLst/>
            <a:cxnLst>
              <a:cxn ang="T8">
                <a:pos x="T0" y="T1"/>
              </a:cxn>
              <a:cxn ang="T9">
                <a:pos x="T2" y="T3"/>
              </a:cxn>
              <a:cxn ang="T10">
                <a:pos x="T4" y="T5"/>
              </a:cxn>
              <a:cxn ang="T11">
                <a:pos x="T6" y="T7"/>
              </a:cxn>
            </a:cxnLst>
            <a:rect l="T12" t="T13" r="T14" b="T15"/>
            <a:pathLst>
              <a:path w="945" h="557">
                <a:moveTo>
                  <a:pt x="0" y="557"/>
                </a:moveTo>
                <a:cubicBezTo>
                  <a:pt x="92" y="511"/>
                  <a:pt x="517" y="327"/>
                  <a:pt x="554" y="278"/>
                </a:cubicBezTo>
                <a:cubicBezTo>
                  <a:pt x="591" y="229"/>
                  <a:pt x="155" y="306"/>
                  <a:pt x="220" y="260"/>
                </a:cubicBezTo>
                <a:cubicBezTo>
                  <a:pt x="285" y="214"/>
                  <a:pt x="794" y="54"/>
                  <a:pt x="945" y="0"/>
                </a:cubicBezTo>
              </a:path>
            </a:pathLst>
          </a:custGeom>
          <a:solidFill>
            <a:schemeClr val="accent1"/>
          </a:solidFill>
          <a:ln w="19050">
            <a:solidFill>
              <a:srgbClr val="CCCCFF"/>
            </a:solidFill>
            <a:round/>
            <a:headEnd/>
            <a:tailEnd/>
          </a:ln>
        </p:spPr>
        <p:txBody>
          <a:bodyPr/>
          <a:lstStyle/>
          <a:p>
            <a:endParaRPr lang="cs-CZ"/>
          </a:p>
        </p:txBody>
      </p:sp>
      <p:sp>
        <p:nvSpPr>
          <p:cNvPr id="57647" name="Freeform 303"/>
          <p:cNvSpPr>
            <a:spLocks/>
          </p:cNvSpPr>
          <p:nvPr/>
        </p:nvSpPr>
        <p:spPr bwMode="auto">
          <a:xfrm>
            <a:off x="6629400" y="685800"/>
            <a:ext cx="381000" cy="1265238"/>
          </a:xfrm>
          <a:custGeom>
            <a:avLst/>
            <a:gdLst>
              <a:gd name="T0" fmla="*/ 0 w 945"/>
              <a:gd name="T1" fmla="*/ 1265238 h 557"/>
              <a:gd name="T2" fmla="*/ 223359 w 945"/>
              <a:gd name="T3" fmla="*/ 631483 h 557"/>
              <a:gd name="T4" fmla="*/ 88698 w 945"/>
              <a:gd name="T5" fmla="*/ 590596 h 557"/>
              <a:gd name="T6" fmla="*/ 381000 w 945"/>
              <a:gd name="T7" fmla="*/ 0 h 557"/>
              <a:gd name="T8" fmla="*/ 0 60000 65536"/>
              <a:gd name="T9" fmla="*/ 0 60000 65536"/>
              <a:gd name="T10" fmla="*/ 0 60000 65536"/>
              <a:gd name="T11" fmla="*/ 0 60000 65536"/>
              <a:gd name="T12" fmla="*/ 0 w 945"/>
              <a:gd name="T13" fmla="*/ 0 h 557"/>
              <a:gd name="T14" fmla="*/ 945 w 945"/>
              <a:gd name="T15" fmla="*/ 557 h 557"/>
            </a:gdLst>
            <a:ahLst/>
            <a:cxnLst>
              <a:cxn ang="T8">
                <a:pos x="T0" y="T1"/>
              </a:cxn>
              <a:cxn ang="T9">
                <a:pos x="T2" y="T3"/>
              </a:cxn>
              <a:cxn ang="T10">
                <a:pos x="T4" y="T5"/>
              </a:cxn>
              <a:cxn ang="T11">
                <a:pos x="T6" y="T7"/>
              </a:cxn>
            </a:cxnLst>
            <a:rect l="T12" t="T13" r="T14" b="T15"/>
            <a:pathLst>
              <a:path w="945" h="557">
                <a:moveTo>
                  <a:pt x="0" y="557"/>
                </a:moveTo>
                <a:cubicBezTo>
                  <a:pt x="92" y="511"/>
                  <a:pt x="517" y="327"/>
                  <a:pt x="554" y="278"/>
                </a:cubicBezTo>
                <a:cubicBezTo>
                  <a:pt x="591" y="229"/>
                  <a:pt x="155" y="306"/>
                  <a:pt x="220" y="260"/>
                </a:cubicBezTo>
                <a:cubicBezTo>
                  <a:pt x="285" y="214"/>
                  <a:pt x="794" y="54"/>
                  <a:pt x="945" y="0"/>
                </a:cubicBezTo>
              </a:path>
            </a:pathLst>
          </a:custGeom>
          <a:solidFill>
            <a:schemeClr val="accent1"/>
          </a:solidFill>
          <a:ln w="19050">
            <a:solidFill>
              <a:srgbClr val="CCCCFF"/>
            </a:solidFill>
            <a:round/>
            <a:headEnd/>
            <a:tailEnd/>
          </a:ln>
        </p:spPr>
        <p:txBody>
          <a:bodyP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7635"/>
                                        </p:tgtEl>
                                        <p:attrNameLst>
                                          <p:attrName>style.visibility</p:attrName>
                                        </p:attrNameLst>
                                      </p:cBhvr>
                                      <p:to>
                                        <p:strVal val="visible"/>
                                      </p:to>
                                    </p:set>
                                    <p:animEffect transition="in" filter="dissolve">
                                      <p:cBhvr>
                                        <p:cTn id="7" dur="500"/>
                                        <p:tgtEl>
                                          <p:spTgt spid="57635"/>
                                        </p:tgtEl>
                                      </p:cBhvr>
                                    </p:animEffect>
                                  </p:childTnLst>
                                  <p:subTnLst>
                                    <p:set>
                                      <p:cBhvr override="childStyle">
                                        <p:cTn dur="1" fill="hold" display="0" masterRel="nextClick" afterEffect="1"/>
                                        <p:tgtEl>
                                          <p:spTgt spid="57635"/>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764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57644"/>
                                        </p:tgtEl>
                                        <p:attrNameLst>
                                          <p:attrName>style.visibility</p:attrName>
                                        </p:attrNameLst>
                                      </p:cBhvr>
                                      <p:to>
                                        <p:strVal val="visible"/>
                                      </p:to>
                                    </p:set>
                                  </p:childTnLst>
                                </p:cTn>
                              </p:par>
                            </p:childTnLst>
                          </p:cTn>
                        </p:par>
                        <p:par>
                          <p:cTn id="20" fill="hold" nodeType="afterGroup">
                            <p:stCondLst>
                              <p:cond delay="500"/>
                            </p:stCondLst>
                            <p:childTnLst>
                              <p:par>
                                <p:cTn id="21" presetID="16" presetClass="entr" presetSubtype="37" fill="hold" grpId="0" nodeType="afterEffect">
                                  <p:stCondLst>
                                    <p:cond delay="0"/>
                                  </p:stCondLst>
                                  <p:childTnLst>
                                    <p:set>
                                      <p:cBhvr>
                                        <p:cTn id="22" dur="1" fill="hold">
                                          <p:stCondLst>
                                            <p:cond delay="0"/>
                                          </p:stCondLst>
                                        </p:cTn>
                                        <p:tgtEl>
                                          <p:spTgt spid="57647"/>
                                        </p:tgtEl>
                                        <p:attrNameLst>
                                          <p:attrName>style.visibility</p:attrName>
                                        </p:attrNameLst>
                                      </p:cBhvr>
                                      <p:to>
                                        <p:strVal val="visible"/>
                                      </p:to>
                                    </p:set>
                                    <p:animEffect transition="in" filter="barn(outVertical)">
                                      <p:cBhvr>
                                        <p:cTn id="23" dur="500"/>
                                        <p:tgtEl>
                                          <p:spTgt spid="5764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11"/>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499"/>
                                          </p:stCondLst>
                                        </p:cTn>
                                        <p:tgtEl>
                                          <p:spTgt spid="5764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7642"/>
                                        </p:tgtEl>
                                        <p:attrNameLst>
                                          <p:attrName>style.visibility</p:attrName>
                                        </p:attrNameLst>
                                      </p:cBhvr>
                                      <p:to>
                                        <p:strVal val="visible"/>
                                      </p:to>
                                    </p:set>
                                    <p:animEffect transition="in" filter="wipe(down)">
                                      <p:cBhvr>
                                        <p:cTn id="36" dur="500"/>
                                        <p:tgtEl>
                                          <p:spTgt spid="57642"/>
                                        </p:tgtEl>
                                      </p:cBhvr>
                                    </p:animEffect>
                                  </p:childTnLst>
                                </p:cTn>
                              </p:par>
                            </p:childTnLst>
                          </p:cTn>
                        </p:par>
                        <p:par>
                          <p:cTn id="37" fill="hold" nodeType="afterGroup">
                            <p:stCondLst>
                              <p:cond delay="500"/>
                            </p:stCondLst>
                            <p:childTnLst>
                              <p:par>
                                <p:cTn id="38" presetID="1" presetClass="entr" presetSubtype="0" fill="hold" grpId="0" nodeType="afterEffect">
                                  <p:stCondLst>
                                    <p:cond delay="0"/>
                                  </p:stCondLst>
                                  <p:childTnLst>
                                    <p:set>
                                      <p:cBhvr>
                                        <p:cTn id="39" dur="1" fill="hold">
                                          <p:stCondLst>
                                            <p:cond delay="499"/>
                                          </p:stCondLst>
                                        </p:cTn>
                                        <p:tgtEl>
                                          <p:spTgt spid="57641"/>
                                        </p:tgtEl>
                                        <p:attrNameLst>
                                          <p:attrName>style.visibility</p:attrName>
                                        </p:attrNameLst>
                                      </p:cBhvr>
                                      <p:to>
                                        <p:strVal val="visible"/>
                                      </p:to>
                                    </p:set>
                                  </p:childTnLst>
                                </p:cTn>
                              </p:par>
                            </p:childTnLst>
                          </p:cTn>
                        </p:par>
                        <p:par>
                          <p:cTn id="40" fill="hold" nodeType="afterGroup">
                            <p:stCondLst>
                              <p:cond delay="1000"/>
                            </p:stCondLst>
                            <p:childTnLst>
                              <p:par>
                                <p:cTn id="41" presetID="4" presetClass="entr" presetSubtype="32" fill="hold" grpId="0" nodeType="afterEffect">
                                  <p:stCondLst>
                                    <p:cond delay="0"/>
                                  </p:stCondLst>
                                  <p:childTnLst>
                                    <p:set>
                                      <p:cBhvr>
                                        <p:cTn id="42" dur="1" fill="hold">
                                          <p:stCondLst>
                                            <p:cond delay="0"/>
                                          </p:stCondLst>
                                        </p:cTn>
                                        <p:tgtEl>
                                          <p:spTgt spid="57646"/>
                                        </p:tgtEl>
                                        <p:attrNameLst>
                                          <p:attrName>style.visibility</p:attrName>
                                        </p:attrNameLst>
                                      </p:cBhvr>
                                      <p:to>
                                        <p:strVal val="visible"/>
                                      </p:to>
                                    </p:set>
                                    <p:animEffect transition="in" filter="box(out)">
                                      <p:cBhvr>
                                        <p:cTn id="43" dur="500"/>
                                        <p:tgtEl>
                                          <p:spTgt spid="5764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nodeType="clickEffect">
                                  <p:stCondLst>
                                    <p:cond delay="0"/>
                                  </p:stCondLst>
                                  <p:childTnLst>
                                    <p:set>
                                      <p:cBhvr>
                                        <p:cTn id="47" dur="1" fill="hold">
                                          <p:stCondLst>
                                            <p:cond delay="0"/>
                                          </p:stCondLst>
                                        </p:cTn>
                                        <p:tgtEl>
                                          <p:spTgt spid="57634"/>
                                        </p:tgtEl>
                                        <p:attrNameLst>
                                          <p:attrName>style.visibility</p:attrName>
                                        </p:attrNameLst>
                                      </p:cBhvr>
                                      <p:to>
                                        <p:strVal val="visible"/>
                                      </p:to>
                                    </p:set>
                                    <p:animEffect transition="in" filter="dissolve">
                                      <p:cBhvr>
                                        <p:cTn id="48" dur="500"/>
                                        <p:tgtEl>
                                          <p:spTgt spid="57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41" grpId="0" animBg="1" autoUpdateAnimBg="0"/>
      <p:bldP spid="57642" grpId="0" animBg="1"/>
      <p:bldP spid="57643" grpId="0" autoUpdateAnimBg="0"/>
      <p:bldP spid="57646" grpId="0" animBg="1"/>
      <p:bldP spid="5764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13" y="1600200"/>
            <a:ext cx="7888287"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04800"/>
            <a:ext cx="27432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8600"/>
            <a:ext cx="6553200"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143000" y="142875"/>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b="0">
                <a:solidFill>
                  <a:srgbClr val="FFFF66"/>
                </a:solidFill>
                <a:latin typeface="Comic Sans MS" pitchFamily="66" charset="0"/>
              </a:rPr>
              <a:t>DIPÓL V </a:t>
            </a:r>
            <a:r>
              <a:rPr lang="cs-CZ" sz="3200" b="0">
                <a:solidFill>
                  <a:srgbClr val="FF0000"/>
                </a:solidFill>
                <a:latin typeface="Comic Sans MS" pitchFamily="66" charset="0"/>
              </a:rPr>
              <a:t>NE</a:t>
            </a:r>
            <a:r>
              <a:rPr lang="cs-CZ" sz="3200" b="0">
                <a:solidFill>
                  <a:srgbClr val="FFFF66"/>
                </a:solidFill>
                <a:latin typeface="Comic Sans MS" pitchFamily="66" charset="0"/>
              </a:rPr>
              <a:t>HOMOGENNÍM POLI</a:t>
            </a:r>
            <a:endParaRPr lang="cs-CZ" sz="3200" b="0">
              <a:solidFill>
                <a:srgbClr val="FF9900"/>
              </a:solidFill>
              <a:latin typeface="Comic Sans MS" pitchFamily="66" charset="0"/>
            </a:endParaRPr>
          </a:p>
        </p:txBody>
      </p:sp>
      <p:pic>
        <p:nvPicPr>
          <p:cNvPr id="798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500188"/>
            <a:ext cx="25908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34290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6438" y="1497013"/>
            <a:ext cx="2600325"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429000"/>
            <a:ext cx="33004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9881" name="Object 9"/>
          <p:cNvGraphicFramePr>
            <a:graphicFrameLocks noChangeAspect="1"/>
          </p:cNvGraphicFramePr>
          <p:nvPr/>
        </p:nvGraphicFramePr>
        <p:xfrm>
          <a:off x="3090863" y="714375"/>
          <a:ext cx="2865437" cy="765175"/>
        </p:xfrm>
        <a:graphic>
          <a:graphicData uri="http://schemas.openxmlformats.org/presentationml/2006/ole">
            <mc:AlternateContent xmlns:mc="http://schemas.openxmlformats.org/markup-compatibility/2006">
              <mc:Choice xmlns:v="urn:schemas-microsoft-com:vml" Requires="v">
                <p:oleObj spid="_x0000_s2059" name="Rovnice" r:id="rId6" imgW="901440" imgH="241200" progId="Equation.3">
                  <p:embed/>
                </p:oleObj>
              </mc:Choice>
              <mc:Fallback>
                <p:oleObj name="Rovnice" r:id="rId6" imgW="901440" imgH="2412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0863" y="714375"/>
                        <a:ext cx="2865437" cy="765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79874"/>
                                        </p:tgtEl>
                                        <p:attrNameLst>
                                          <p:attrName>style.visibility</p:attrName>
                                        </p:attrNameLst>
                                      </p:cBhvr>
                                      <p:to>
                                        <p:strVal val="visible"/>
                                      </p:to>
                                    </p:set>
                                  </p:childTnLst>
                                </p:cTn>
                              </p:par>
                            </p:childTnLst>
                          </p:cTn>
                        </p:par>
                        <p:par>
                          <p:cTn id="7" fill="hold" nodeType="afterGroup">
                            <p:stCondLst>
                              <p:cond delay="1650"/>
                            </p:stCondLst>
                            <p:childTnLst>
                              <p:par>
                                <p:cTn id="8" presetID="1" presetClass="entr" presetSubtype="0" fill="hold" nodeType="afterEffect">
                                  <p:stCondLst>
                                    <p:cond delay="0"/>
                                  </p:stCondLst>
                                  <p:childTnLst>
                                    <p:set>
                                      <p:cBhvr>
                                        <p:cTn id="9" dur="1" fill="hold">
                                          <p:stCondLst>
                                            <p:cond delay="499"/>
                                          </p:stCondLst>
                                        </p:cTn>
                                        <p:tgtEl>
                                          <p:spTgt spid="79881"/>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79875"/>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79876"/>
                                        </p:tgtEl>
                                        <p:attrNameLst>
                                          <p:attrName>style.visibility</p:attrName>
                                        </p:attrNameLst>
                                      </p:cBhvr>
                                      <p:to>
                                        <p:strVal val="visible"/>
                                      </p:to>
                                    </p:set>
                                    <p:animEffect transition="in" filter="dissolve">
                                      <p:cBhvr>
                                        <p:cTn id="18" dur="500"/>
                                        <p:tgtEl>
                                          <p:spTgt spid="7987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798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79878"/>
                                        </p:tgtEl>
                                        <p:attrNameLst>
                                          <p:attrName>style.visibility</p:attrName>
                                        </p:attrNameLst>
                                      </p:cBhvr>
                                      <p:to>
                                        <p:strVal val="visible"/>
                                      </p:to>
                                    </p:set>
                                    <p:animEffect transition="in" filter="dissolve">
                                      <p:cBhvr>
                                        <p:cTn id="27" dur="500"/>
                                        <p:tgtEl>
                                          <p:spTgt spid="7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025" y="2209800"/>
            <a:ext cx="4117975"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3"/>
          <p:cNvSpPr txBox="1">
            <a:spLocks noChangeArrowheads="1"/>
          </p:cNvSpPr>
          <p:nvPr/>
        </p:nvSpPr>
        <p:spPr bwMode="auto">
          <a:xfrm>
            <a:off x="533400" y="304800"/>
            <a:ext cx="28924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cs-CZ" sz="4400" b="0">
                <a:solidFill>
                  <a:srgbClr val="FFFF00"/>
                </a:solidFill>
                <a:latin typeface="Comic Sans MS" pitchFamily="66" charset="0"/>
              </a:rPr>
              <a:t>Na závěr…</a:t>
            </a:r>
          </a:p>
        </p:txBody>
      </p:sp>
      <p:pic>
        <p:nvPicPr>
          <p:cNvPr id="675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52400"/>
            <a:ext cx="18288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4"/>
          <p:cNvSpPr txBox="1">
            <a:spLocks noChangeArrowheads="1"/>
          </p:cNvSpPr>
          <p:nvPr/>
        </p:nvSpPr>
        <p:spPr bwMode="auto">
          <a:xfrm>
            <a:off x="2743200" y="1066800"/>
            <a:ext cx="5748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cs-CZ" sz="3200" b="0">
                <a:solidFill>
                  <a:srgbClr val="009999"/>
                </a:solidFill>
                <a:latin typeface="Comic Sans MS" pitchFamily="66" charset="0"/>
              </a:rPr>
              <a:t>atomové jádro a magnetismus</a:t>
            </a:r>
          </a:p>
        </p:txBody>
      </p:sp>
      <p:sp>
        <p:nvSpPr>
          <p:cNvPr id="67590" name="Text Box 6"/>
          <p:cNvSpPr txBox="1">
            <a:spLocks noChangeArrowheads="1"/>
          </p:cNvSpPr>
          <p:nvPr/>
        </p:nvSpPr>
        <p:spPr bwMode="auto">
          <a:xfrm>
            <a:off x="304800" y="2133600"/>
            <a:ext cx="6016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cs-CZ" sz="3200" b="0">
                <a:solidFill>
                  <a:srgbClr val="FFCCFF"/>
                </a:solidFill>
                <a:latin typeface="Comic Sans MS" pitchFamily="66" charset="0"/>
              </a:rPr>
              <a:t>Jaderná magnetická rezonance</a:t>
            </a:r>
          </a:p>
        </p:txBody>
      </p:sp>
      <p:graphicFrame>
        <p:nvGraphicFramePr>
          <p:cNvPr id="67592" name="Object 8"/>
          <p:cNvGraphicFramePr>
            <a:graphicFrameLocks noChangeAspect="1"/>
          </p:cNvGraphicFramePr>
          <p:nvPr/>
        </p:nvGraphicFramePr>
        <p:xfrm>
          <a:off x="685800" y="4214813"/>
          <a:ext cx="1762125" cy="1042987"/>
        </p:xfrm>
        <a:graphic>
          <a:graphicData uri="http://schemas.openxmlformats.org/presentationml/2006/ole">
            <mc:AlternateContent xmlns:mc="http://schemas.openxmlformats.org/markup-compatibility/2006">
              <mc:Choice xmlns:v="urn:schemas-microsoft-com:vml" Requires="v">
                <p:oleObj spid="_x0000_s15383" name="Rovnice" r:id="rId5" imgW="672840" imgH="393480" progId="Equation.3">
                  <p:embed/>
                </p:oleObj>
              </mc:Choice>
              <mc:Fallback>
                <p:oleObj name="Rovnice" r:id="rId5" imgW="672840" imgH="39348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214813"/>
                        <a:ext cx="1762125" cy="1042987"/>
                      </a:xfrm>
                      <a:prstGeom prst="rect">
                        <a:avLst/>
                      </a:prstGeom>
                      <a:solidFill>
                        <a:srgbClr val="FFCCFF"/>
                      </a:solidFill>
                      <a:ln w="9525">
                        <a:solidFill>
                          <a:srgbClr val="FFCCFF"/>
                        </a:solidFill>
                        <a:miter lim="800000"/>
                        <a:headEnd/>
                        <a:tailEnd/>
                      </a:ln>
                    </p:spPr>
                  </p:pic>
                </p:oleObj>
              </mc:Fallback>
            </mc:AlternateContent>
          </a:graphicData>
        </a:graphic>
      </p:graphicFrame>
      <p:sp>
        <p:nvSpPr>
          <p:cNvPr id="67594" name="Text Box 10"/>
          <p:cNvSpPr txBox="1">
            <a:spLocks noChangeArrowheads="1"/>
          </p:cNvSpPr>
          <p:nvPr/>
        </p:nvSpPr>
        <p:spPr bwMode="auto">
          <a:xfrm>
            <a:off x="228600" y="3200400"/>
            <a:ext cx="1879600" cy="47625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a:solidFill>
                  <a:srgbClr val="FF0000"/>
                </a:solidFill>
              </a:rPr>
              <a:t>1,41.10</a:t>
            </a:r>
            <a:r>
              <a:rPr lang="cs-CZ" baseline="30000">
                <a:solidFill>
                  <a:srgbClr val="FF0000"/>
                </a:solidFill>
              </a:rPr>
              <a:t>-26 </a:t>
            </a:r>
            <a:r>
              <a:rPr lang="cs-CZ">
                <a:solidFill>
                  <a:srgbClr val="FF0000"/>
                </a:solidFill>
              </a:rPr>
              <a:t>J/T</a:t>
            </a:r>
          </a:p>
        </p:txBody>
      </p:sp>
      <p:sp>
        <p:nvSpPr>
          <p:cNvPr id="67595" name="Text Box 11"/>
          <p:cNvSpPr txBox="1">
            <a:spLocks noChangeArrowheads="1"/>
          </p:cNvSpPr>
          <p:nvPr/>
        </p:nvSpPr>
        <p:spPr bwMode="auto">
          <a:xfrm>
            <a:off x="2209800" y="3200400"/>
            <a:ext cx="1016000" cy="476250"/>
          </a:xfrm>
          <a:prstGeom prst="rect">
            <a:avLst/>
          </a:prstGeom>
          <a:noFill/>
          <a:ln w="19050">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a:solidFill>
                  <a:schemeClr val="accent1"/>
                </a:solidFill>
              </a:rPr>
              <a:t>1,80 T</a:t>
            </a:r>
          </a:p>
        </p:txBody>
      </p:sp>
      <p:sp>
        <p:nvSpPr>
          <p:cNvPr id="67596" name="Text Box 12"/>
          <p:cNvSpPr txBox="1">
            <a:spLocks noChangeArrowheads="1"/>
          </p:cNvSpPr>
          <p:nvPr/>
        </p:nvSpPr>
        <p:spPr bwMode="auto">
          <a:xfrm>
            <a:off x="914400" y="5715000"/>
            <a:ext cx="1787525" cy="476250"/>
          </a:xfrm>
          <a:prstGeom prst="rect">
            <a:avLst/>
          </a:prstGeom>
          <a:noFill/>
          <a:ln w="190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a:solidFill>
                  <a:srgbClr val="FFCC00"/>
                </a:solidFill>
              </a:rPr>
              <a:t>6,63.10</a:t>
            </a:r>
            <a:r>
              <a:rPr lang="cs-CZ" baseline="30000">
                <a:solidFill>
                  <a:srgbClr val="FFCC00"/>
                </a:solidFill>
              </a:rPr>
              <a:t>-34 </a:t>
            </a:r>
            <a:r>
              <a:rPr lang="cs-CZ">
                <a:solidFill>
                  <a:srgbClr val="FFCC00"/>
                </a:solidFill>
              </a:rPr>
              <a:t>J.s</a:t>
            </a:r>
          </a:p>
        </p:txBody>
      </p:sp>
      <p:grpSp>
        <p:nvGrpSpPr>
          <p:cNvPr id="2" name="Group 15"/>
          <p:cNvGrpSpPr>
            <a:grpSpLocks/>
          </p:cNvGrpSpPr>
          <p:nvPr/>
        </p:nvGrpSpPr>
        <p:grpSpPr bwMode="auto">
          <a:xfrm>
            <a:off x="2362200" y="4191000"/>
            <a:ext cx="1981200" cy="1066800"/>
            <a:chOff x="1680" y="2640"/>
            <a:chExt cx="1248" cy="672"/>
          </a:xfrm>
        </p:grpSpPr>
        <p:sp>
          <p:nvSpPr>
            <p:cNvPr id="15376" name="Rectangle 14"/>
            <p:cNvSpPr>
              <a:spLocks noChangeArrowheads="1"/>
            </p:cNvSpPr>
            <p:nvPr/>
          </p:nvSpPr>
          <p:spPr bwMode="auto">
            <a:xfrm>
              <a:off x="1680" y="2640"/>
              <a:ext cx="1248" cy="67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aphicFrame>
          <p:nvGraphicFramePr>
            <p:cNvPr id="15363" name="Object 13"/>
            <p:cNvGraphicFramePr>
              <a:graphicFrameLocks noChangeAspect="1"/>
            </p:cNvGraphicFramePr>
            <p:nvPr/>
          </p:nvGraphicFramePr>
          <p:xfrm>
            <a:off x="1680" y="2832"/>
            <a:ext cx="1235" cy="339"/>
          </p:xfrm>
          <a:graphic>
            <a:graphicData uri="http://schemas.openxmlformats.org/presentationml/2006/ole">
              <mc:AlternateContent xmlns:mc="http://schemas.openxmlformats.org/markup-compatibility/2006">
                <mc:Choice xmlns:v="urn:schemas-microsoft-com:vml" Requires="v">
                  <p:oleObj spid="_x0000_s15384" name="Rovnice" r:id="rId7" imgW="749160" imgH="203040" progId="Equation.3">
                    <p:embed/>
                  </p:oleObj>
                </mc:Choice>
                <mc:Fallback>
                  <p:oleObj name="Rovnice" r:id="rId7" imgW="749160" imgH="203040" progId="Equation.3">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0" y="2832"/>
                          <a:ext cx="1235" cy="339"/>
                        </a:xfrm>
                        <a:prstGeom prst="rect">
                          <a:avLst/>
                        </a:prstGeom>
                        <a:solidFill>
                          <a:srgbClr val="FFCCFF"/>
                        </a:solidFill>
                      </p:spPr>
                    </p:pic>
                  </p:oleObj>
                </mc:Fallback>
              </mc:AlternateContent>
            </a:graphicData>
          </a:graphic>
        </p:graphicFrame>
      </p:grpSp>
      <p:sp>
        <p:nvSpPr>
          <p:cNvPr id="67600" name="Line 16"/>
          <p:cNvSpPr>
            <a:spLocks noChangeShapeType="1"/>
          </p:cNvSpPr>
          <p:nvPr/>
        </p:nvSpPr>
        <p:spPr bwMode="auto">
          <a:xfrm>
            <a:off x="1295400" y="3657600"/>
            <a:ext cx="533400" cy="6858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7601" name="Line 17"/>
          <p:cNvSpPr>
            <a:spLocks noChangeShapeType="1"/>
          </p:cNvSpPr>
          <p:nvPr/>
        </p:nvSpPr>
        <p:spPr bwMode="auto">
          <a:xfrm flipH="1">
            <a:off x="2286000" y="3657600"/>
            <a:ext cx="457200" cy="609600"/>
          </a:xfrm>
          <a:prstGeom prst="line">
            <a:avLst/>
          </a:prstGeom>
          <a:noFill/>
          <a:ln w="19050">
            <a:solidFill>
              <a:srgbClr val="009999"/>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7602" name="Line 18"/>
          <p:cNvSpPr>
            <a:spLocks noChangeShapeType="1"/>
          </p:cNvSpPr>
          <p:nvPr/>
        </p:nvSpPr>
        <p:spPr bwMode="auto">
          <a:xfrm flipV="1">
            <a:off x="1828800" y="5181600"/>
            <a:ext cx="76200" cy="533400"/>
          </a:xfrm>
          <a:prstGeom prst="line">
            <a:avLst/>
          </a:prstGeom>
          <a:noFill/>
          <a:ln w="1905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7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 presetClass="entr" presetSubtype="0" fill="hold" nodeType="clickEffect">
                                  <p:stCondLst>
                                    <p:cond delay="0"/>
                                  </p:stCondLst>
                                  <p:childTnLst>
                                    <p:set>
                                      <p:cBhvr>
                                        <p:cTn id="10" dur="1" fill="hold">
                                          <p:stCondLst>
                                            <p:cond delay="0"/>
                                          </p:stCondLst>
                                        </p:cTn>
                                        <p:tgtEl>
                                          <p:spTgt spid="67589"/>
                                        </p:tgtEl>
                                        <p:attrNameLst>
                                          <p:attrName>style.visibility</p:attrName>
                                        </p:attrNameLst>
                                      </p:cBhvr>
                                      <p:to>
                                        <p:strVal val="visible"/>
                                      </p:to>
                                    </p:set>
                                    <p:anim calcmode="lin" valueType="num">
                                      <p:cBhvr>
                                        <p:cTn id="11" dur="1000" fill="hold"/>
                                        <p:tgtEl>
                                          <p:spTgt spid="67589"/>
                                        </p:tgtEl>
                                        <p:attrNameLst>
                                          <p:attrName>ppt_w</p:attrName>
                                        </p:attrNameLst>
                                      </p:cBhvr>
                                      <p:tavLst>
                                        <p:tav tm="0">
                                          <p:val>
                                            <p:fltVal val="0"/>
                                          </p:val>
                                        </p:tav>
                                        <p:tav tm="100000">
                                          <p:val>
                                            <p:strVal val="#ppt_w"/>
                                          </p:val>
                                        </p:tav>
                                      </p:tavLst>
                                    </p:anim>
                                    <p:anim calcmode="lin" valueType="num">
                                      <p:cBhvr>
                                        <p:cTn id="12" dur="1000" fill="hold"/>
                                        <p:tgtEl>
                                          <p:spTgt spid="67589"/>
                                        </p:tgtEl>
                                        <p:attrNameLst>
                                          <p:attrName>ppt_h</p:attrName>
                                        </p:attrNameLst>
                                      </p:cBhvr>
                                      <p:tavLst>
                                        <p:tav tm="0">
                                          <p:val>
                                            <p:fltVal val="0"/>
                                          </p:val>
                                        </p:tav>
                                        <p:tav tm="100000">
                                          <p:val>
                                            <p:strVal val="#ppt_h"/>
                                          </p:val>
                                        </p:tav>
                                      </p:tavLst>
                                    </p:anim>
                                    <p:anim calcmode="lin" valueType="num">
                                      <p:cBhvr>
                                        <p:cTn id="13" dur="1000" fill="hold"/>
                                        <p:tgtEl>
                                          <p:spTgt spid="6758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7589"/>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67589"/>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75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6759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7594"/>
                                        </p:tgtEl>
                                        <p:attrNameLst>
                                          <p:attrName>style.visibility</p:attrName>
                                        </p:attrNameLst>
                                      </p:cBhvr>
                                      <p:to>
                                        <p:strVal val="visible"/>
                                      </p:to>
                                    </p:set>
                                  </p:childTnLst>
                                </p:cTn>
                              </p:par>
                            </p:childTnLst>
                          </p:cTn>
                        </p:par>
                        <p:par>
                          <p:cTn id="27" fill="hold" nodeType="afterGroup">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67600"/>
                                        </p:tgtEl>
                                        <p:attrNameLst>
                                          <p:attrName>style.visibility</p:attrName>
                                        </p:attrNameLst>
                                      </p:cBhvr>
                                      <p:to>
                                        <p:strVal val="visible"/>
                                      </p:to>
                                    </p:set>
                                    <p:animEffect transition="in" filter="wipe(up)">
                                      <p:cBhvr>
                                        <p:cTn id="30" dur="500"/>
                                        <p:tgtEl>
                                          <p:spTgt spid="6760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67595"/>
                                        </p:tgtEl>
                                        <p:attrNameLst>
                                          <p:attrName>style.visibility</p:attrName>
                                        </p:attrNameLst>
                                      </p:cBhvr>
                                      <p:to>
                                        <p:strVal val="visible"/>
                                      </p:to>
                                    </p:se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67601"/>
                                        </p:tgtEl>
                                        <p:attrNameLst>
                                          <p:attrName>style.visibility</p:attrName>
                                        </p:attrNameLst>
                                      </p:cBhvr>
                                      <p:to>
                                        <p:strVal val="visible"/>
                                      </p:to>
                                    </p:set>
                                    <p:animEffect transition="in" filter="wipe(up)">
                                      <p:cBhvr>
                                        <p:cTn id="38" dur="500"/>
                                        <p:tgtEl>
                                          <p:spTgt spid="6760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67596"/>
                                        </p:tgtEl>
                                        <p:attrNameLst>
                                          <p:attrName>style.visibility</p:attrName>
                                        </p:attrNameLst>
                                      </p:cBhvr>
                                      <p:to>
                                        <p:strVal val="visible"/>
                                      </p:to>
                                    </p:set>
                                  </p:childTnLst>
                                </p:cTn>
                              </p:par>
                            </p:childTnLst>
                          </p:cTn>
                        </p:par>
                        <p:par>
                          <p:cTn id="43" fill="hold" nodeType="afterGroup">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67602"/>
                                        </p:tgtEl>
                                        <p:attrNameLst>
                                          <p:attrName>style.visibility</p:attrName>
                                        </p:attrNameLst>
                                      </p:cBhvr>
                                      <p:to>
                                        <p:strVal val="visible"/>
                                      </p:to>
                                    </p:set>
                                    <p:animEffect transition="in" filter="wipe(down)">
                                      <p:cBhvr>
                                        <p:cTn id="46" dur="500"/>
                                        <p:tgtEl>
                                          <p:spTgt spid="6760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8"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slide(fromLeft)">
                                      <p:cBhvr>
                                        <p:cTn id="51" dur="500"/>
                                        <p:tgtEl>
                                          <p:spTgt spid="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6" fill="hold" nodeType="clickEffect">
                                  <p:stCondLst>
                                    <p:cond delay="0"/>
                                  </p:stCondLst>
                                  <p:childTnLst>
                                    <p:set>
                                      <p:cBhvr>
                                        <p:cTn id="55" dur="1" fill="hold">
                                          <p:stCondLst>
                                            <p:cond delay="0"/>
                                          </p:stCondLst>
                                        </p:cTn>
                                        <p:tgtEl>
                                          <p:spTgt spid="67586"/>
                                        </p:tgtEl>
                                        <p:attrNameLst>
                                          <p:attrName>style.visibility</p:attrName>
                                        </p:attrNameLst>
                                      </p:cBhvr>
                                      <p:to>
                                        <p:strVal val="visible"/>
                                      </p:to>
                                    </p:set>
                                    <p:animEffect transition="in" filter="strips(downRight)">
                                      <p:cBhvr>
                                        <p:cTn id="56" dur="500"/>
                                        <p:tgtEl>
                                          <p:spTgt spid="67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utoUpdateAnimBg="0"/>
      <p:bldP spid="67590" grpId="0" autoUpdateAnimBg="0"/>
      <p:bldP spid="67594" grpId="0" animBg="1" autoUpdateAnimBg="0"/>
      <p:bldP spid="67595" grpId="0" animBg="1" autoUpdateAnimBg="0"/>
      <p:bldP spid="67596" grpId="0" animBg="1" autoUpdateAnimBg="0"/>
      <p:bldP spid="67600" grpId="0" animBg="1"/>
      <p:bldP spid="67601" grpId="0" animBg="1"/>
      <p:bldP spid="6760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9" name="Object 3"/>
          <p:cNvGraphicFramePr>
            <a:graphicFrameLocks noChangeAspect="1"/>
          </p:cNvGraphicFramePr>
          <p:nvPr/>
        </p:nvGraphicFramePr>
        <p:xfrm>
          <a:off x="228600" y="1389063"/>
          <a:ext cx="5334000" cy="4819650"/>
        </p:xfrm>
        <a:graphic>
          <a:graphicData uri="http://schemas.openxmlformats.org/presentationml/2006/ole">
            <mc:AlternateContent xmlns:mc="http://schemas.openxmlformats.org/markup-compatibility/2006">
              <mc:Choice xmlns:v="urn:schemas-microsoft-com:vml" Requires="v">
                <p:oleObj spid="_x0000_s16395" name="Fotografie" r:id="rId3" imgW="13460704" imgH="12161905" progId="MSPhotoEd.3">
                  <p:embed/>
                </p:oleObj>
              </mc:Choice>
              <mc:Fallback>
                <p:oleObj name="Fotografie" r:id="rId3" imgW="13460704" imgH="12161905"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89063"/>
                        <a:ext cx="5334000"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0" name="Object 4"/>
          <p:cNvGraphicFramePr>
            <a:graphicFrameLocks noChangeAspect="1"/>
          </p:cNvGraphicFramePr>
          <p:nvPr/>
        </p:nvGraphicFramePr>
        <p:xfrm>
          <a:off x="4953000" y="2895600"/>
          <a:ext cx="3886200" cy="3857625"/>
        </p:xfrm>
        <a:graphic>
          <a:graphicData uri="http://schemas.openxmlformats.org/presentationml/2006/ole">
            <mc:AlternateContent xmlns:mc="http://schemas.openxmlformats.org/markup-compatibility/2006">
              <mc:Choice xmlns:v="urn:schemas-microsoft-com:vml" Requires="v">
                <p:oleObj spid="_x0000_s16396" name="Fotografie" r:id="rId5" imgW="10104762" imgH="10031225" progId="MSPhotoEd.3">
                  <p:embed/>
                </p:oleObj>
              </mc:Choice>
              <mc:Fallback>
                <p:oleObj name="Fotografie" r:id="rId5" imgW="10104762" imgH="10031225"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2895600"/>
                        <a:ext cx="3886200"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2" name="Text Box 6"/>
          <p:cNvSpPr txBox="1">
            <a:spLocks noChangeArrowheads="1"/>
          </p:cNvSpPr>
          <p:nvPr/>
        </p:nvSpPr>
        <p:spPr bwMode="auto">
          <a:xfrm>
            <a:off x="228600" y="381000"/>
            <a:ext cx="59515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cs-CZ" sz="4400" b="0">
                <a:solidFill>
                  <a:srgbClr val="FF9900"/>
                </a:solidFill>
                <a:latin typeface="Comic Sans MS" pitchFamily="66" charset="0"/>
              </a:rPr>
              <a:t>… a na začátek nového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4819"/>
                                        </p:tgtEl>
                                        <p:attrNameLst>
                                          <p:attrName>style.visibility</p:attrName>
                                        </p:attrNameLst>
                                      </p:cBhvr>
                                      <p:to>
                                        <p:strVal val="visible"/>
                                      </p:to>
                                    </p:set>
                                    <p:animEffect transition="in" filter="dissolve">
                                      <p:cBhvr>
                                        <p:cTn id="11" dur="500"/>
                                        <p:tgtEl>
                                          <p:spTgt spid="348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nodeType="clickEffect">
                                  <p:stCondLst>
                                    <p:cond delay="0"/>
                                  </p:stCondLst>
                                  <p:childTnLst>
                                    <p:set>
                                      <p:cBhvr>
                                        <p:cTn id="15" dur="1" fill="hold">
                                          <p:stCondLst>
                                            <p:cond delay="0"/>
                                          </p:stCondLst>
                                        </p:cTn>
                                        <p:tgtEl>
                                          <p:spTgt spid="34820"/>
                                        </p:tgtEl>
                                        <p:attrNameLst>
                                          <p:attrName>style.visibility</p:attrName>
                                        </p:attrNameLst>
                                      </p:cBhvr>
                                      <p:to>
                                        <p:strVal val="visible"/>
                                      </p:to>
                                    </p:set>
                                    <p:animEffect transition="in" filter="strips(downRight)">
                                      <p:cBhvr>
                                        <p:cTn id="16"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9"/>
          <p:cNvSpPr>
            <a:spLocks noChangeArrowheads="1"/>
          </p:cNvSpPr>
          <p:nvPr/>
        </p:nvSpPr>
        <p:spPr bwMode="auto">
          <a:xfrm>
            <a:off x="642938" y="1071563"/>
            <a:ext cx="3816350" cy="5661025"/>
          </a:xfrm>
          <a:prstGeom prst="rect">
            <a:avLst/>
          </a:prstGeom>
          <a:solidFill>
            <a:schemeClr val="bg1"/>
          </a:solidFill>
          <a:ln w="9525">
            <a:solidFill>
              <a:schemeClr val="tx1"/>
            </a:solidFill>
            <a:miter lim="800000"/>
            <a:headEnd/>
            <a:tailEnd/>
          </a:ln>
        </p:spPr>
        <p:txBody>
          <a:bodyPr wrap="none" anchor="ctr"/>
          <a:lstStyle/>
          <a:p>
            <a:endParaRPr lang="cs-CZ"/>
          </a:p>
        </p:txBody>
      </p:sp>
      <p:pic>
        <p:nvPicPr>
          <p:cNvPr id="307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40" y="1358900"/>
            <a:ext cx="34290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6" descr="barsol"/>
          <p:cNvPicPr>
            <a:picLocks noChangeAspect="1" noChangeArrowheads="1"/>
          </p:cNvPicPr>
          <p:nvPr/>
        </p:nvPicPr>
        <p:blipFill>
          <a:blip r:embed="rId4">
            <a:lum contrast="18000"/>
            <a:extLst>
              <a:ext uri="{28A0092B-C50C-407E-A947-70E740481C1C}">
                <a14:useLocalDpi xmlns:a14="http://schemas.microsoft.com/office/drawing/2010/main" val="0"/>
              </a:ext>
            </a:extLst>
          </a:blip>
          <a:srcRect l="1401" t="6511" r="51497" b="8478"/>
          <a:stretch>
            <a:fillRect/>
          </a:stretch>
        </p:blipFill>
        <p:spPr bwMode="auto">
          <a:xfrm>
            <a:off x="1419715" y="1358900"/>
            <a:ext cx="2305050"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7" descr="barsol"/>
          <p:cNvPicPr>
            <a:picLocks noChangeAspect="1" noChangeArrowheads="1"/>
          </p:cNvPicPr>
          <p:nvPr/>
        </p:nvPicPr>
        <p:blipFill>
          <a:blip r:embed="rId5">
            <a:lum contrast="18000"/>
            <a:extLst>
              <a:ext uri="{28A0092B-C50C-407E-A947-70E740481C1C}">
                <a14:useLocalDpi xmlns:a14="http://schemas.microsoft.com/office/drawing/2010/main" val="0"/>
              </a:ext>
            </a:extLst>
          </a:blip>
          <a:srcRect l="63968" t="8478" r="13861" b="60164"/>
          <a:stretch>
            <a:fillRect/>
          </a:stretch>
        </p:blipFill>
        <p:spPr bwMode="auto">
          <a:xfrm>
            <a:off x="787400" y="4167188"/>
            <a:ext cx="34575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 Box 8"/>
          <p:cNvSpPr txBox="1">
            <a:spLocks noChangeArrowheads="1"/>
          </p:cNvSpPr>
          <p:nvPr/>
        </p:nvSpPr>
        <p:spPr bwMode="auto">
          <a:xfrm>
            <a:off x="1143000" y="3048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b="0">
                <a:solidFill>
                  <a:srgbClr val="FFFF66"/>
                </a:solidFill>
                <a:latin typeface="Comic Sans MS" pitchFamily="66" charset="0"/>
              </a:rPr>
              <a:t>DIPÓL V </a:t>
            </a:r>
            <a:r>
              <a:rPr lang="cs-CZ" sz="3200" b="0">
                <a:solidFill>
                  <a:srgbClr val="FF0000"/>
                </a:solidFill>
                <a:latin typeface="Comic Sans MS" pitchFamily="66" charset="0"/>
              </a:rPr>
              <a:t>NE</a:t>
            </a:r>
            <a:r>
              <a:rPr lang="cs-CZ" sz="3200" b="0">
                <a:solidFill>
                  <a:srgbClr val="FFFF66"/>
                </a:solidFill>
                <a:latin typeface="Comic Sans MS" pitchFamily="66" charset="0"/>
              </a:rPr>
              <a:t>HOMOGENNÍM POLI</a:t>
            </a:r>
            <a:endParaRPr lang="cs-CZ" sz="3200" b="0">
              <a:solidFill>
                <a:srgbClr val="FF9900"/>
              </a:solidFill>
              <a:latin typeface="Comic Sans MS" pitchFamily="66" charset="0"/>
            </a:endParaRPr>
          </a:p>
        </p:txBody>
      </p:sp>
      <p:graphicFrame>
        <p:nvGraphicFramePr>
          <p:cNvPr id="80906" name="Object 10"/>
          <p:cNvGraphicFramePr>
            <a:graphicFrameLocks noChangeAspect="1"/>
          </p:cNvGraphicFramePr>
          <p:nvPr/>
        </p:nvGraphicFramePr>
        <p:xfrm>
          <a:off x="4786313" y="3235325"/>
          <a:ext cx="4035425" cy="765175"/>
        </p:xfrm>
        <a:graphic>
          <a:graphicData uri="http://schemas.openxmlformats.org/presentationml/2006/ole">
            <mc:AlternateContent xmlns:mc="http://schemas.openxmlformats.org/markup-compatibility/2006">
              <mc:Choice xmlns:v="urn:schemas-microsoft-com:vml" Requires="v">
                <p:oleObj spid="_x0000_s3083" name="Rovnice" r:id="rId6" imgW="1269720" imgH="241200" progId="Equation.3">
                  <p:embed/>
                </p:oleObj>
              </mc:Choice>
              <mc:Fallback>
                <p:oleObj name="Rovnice" r:id="rId6" imgW="1269720" imgH="2412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6313" y="3235325"/>
                        <a:ext cx="4035425" cy="765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80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090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09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9"/>
          <p:cNvSpPr>
            <a:spLocks noChangeArrowheads="1"/>
          </p:cNvSpPr>
          <p:nvPr/>
        </p:nvSpPr>
        <p:spPr bwMode="auto">
          <a:xfrm>
            <a:off x="642938" y="1071563"/>
            <a:ext cx="3816350" cy="5661025"/>
          </a:xfrm>
          <a:prstGeom prst="rect">
            <a:avLst/>
          </a:prstGeom>
          <a:solidFill>
            <a:schemeClr val="bg1"/>
          </a:solidFill>
          <a:ln w="9525">
            <a:solidFill>
              <a:schemeClr val="tx1"/>
            </a:solidFill>
            <a:miter lim="800000"/>
            <a:headEnd/>
            <a:tailEnd/>
          </a:ln>
        </p:spPr>
        <p:txBody>
          <a:bodyPr wrap="none" anchor="ctr"/>
          <a:lstStyle/>
          <a:p>
            <a:endParaRPr lang="cs-CZ"/>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965" y="1358900"/>
            <a:ext cx="33004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6" descr="barsol"/>
          <p:cNvPicPr>
            <a:picLocks noChangeAspect="1" noChangeArrowheads="1"/>
          </p:cNvPicPr>
          <p:nvPr/>
        </p:nvPicPr>
        <p:blipFill>
          <a:blip r:embed="rId4">
            <a:lum contrast="18000"/>
            <a:extLst>
              <a:ext uri="{28A0092B-C50C-407E-A947-70E740481C1C}">
                <a14:useLocalDpi xmlns:a14="http://schemas.microsoft.com/office/drawing/2010/main" val="0"/>
              </a:ext>
            </a:extLst>
          </a:blip>
          <a:srcRect l="1401" t="6511" r="51497" b="8478"/>
          <a:stretch>
            <a:fillRect/>
          </a:stretch>
        </p:blipFill>
        <p:spPr bwMode="auto">
          <a:xfrm rot="10800000">
            <a:off x="1387118" y="1340768"/>
            <a:ext cx="2305050"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7" descr="barsol"/>
          <p:cNvPicPr>
            <a:picLocks noChangeAspect="1" noChangeArrowheads="1"/>
          </p:cNvPicPr>
          <p:nvPr/>
        </p:nvPicPr>
        <p:blipFill>
          <a:blip r:embed="rId5">
            <a:lum contrast="18000"/>
            <a:extLst>
              <a:ext uri="{28A0092B-C50C-407E-A947-70E740481C1C}">
                <a14:useLocalDpi xmlns:a14="http://schemas.microsoft.com/office/drawing/2010/main" val="0"/>
              </a:ext>
            </a:extLst>
          </a:blip>
          <a:srcRect l="63968" t="8478" r="13861" b="60164"/>
          <a:stretch>
            <a:fillRect/>
          </a:stretch>
        </p:blipFill>
        <p:spPr bwMode="auto">
          <a:xfrm>
            <a:off x="787400" y="4167188"/>
            <a:ext cx="34575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 Box 8"/>
          <p:cNvSpPr txBox="1">
            <a:spLocks noChangeArrowheads="1"/>
          </p:cNvSpPr>
          <p:nvPr/>
        </p:nvSpPr>
        <p:spPr bwMode="auto">
          <a:xfrm>
            <a:off x="1143000" y="3048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200" b="0">
                <a:solidFill>
                  <a:srgbClr val="FFFF66"/>
                </a:solidFill>
                <a:latin typeface="Comic Sans MS" pitchFamily="66" charset="0"/>
              </a:rPr>
              <a:t>DIPÓL V </a:t>
            </a:r>
            <a:r>
              <a:rPr lang="cs-CZ" sz="3200" b="0">
                <a:solidFill>
                  <a:srgbClr val="FF0000"/>
                </a:solidFill>
                <a:latin typeface="Comic Sans MS" pitchFamily="66" charset="0"/>
              </a:rPr>
              <a:t>NE</a:t>
            </a:r>
            <a:r>
              <a:rPr lang="cs-CZ" sz="3200" b="0">
                <a:solidFill>
                  <a:srgbClr val="FFFF66"/>
                </a:solidFill>
                <a:latin typeface="Comic Sans MS" pitchFamily="66" charset="0"/>
              </a:rPr>
              <a:t>HOMOGENNÍM POLI</a:t>
            </a:r>
            <a:endParaRPr lang="cs-CZ" sz="3200" b="0">
              <a:solidFill>
                <a:srgbClr val="FF9900"/>
              </a:solidFill>
              <a:latin typeface="Comic Sans MS" pitchFamily="66" charset="0"/>
            </a:endParaRPr>
          </a:p>
        </p:txBody>
      </p:sp>
      <p:graphicFrame>
        <p:nvGraphicFramePr>
          <p:cNvPr id="80906" name="Object 10"/>
          <p:cNvGraphicFramePr>
            <a:graphicFrameLocks noChangeAspect="1"/>
          </p:cNvGraphicFramePr>
          <p:nvPr/>
        </p:nvGraphicFramePr>
        <p:xfrm>
          <a:off x="4786313" y="3235325"/>
          <a:ext cx="4035425" cy="765175"/>
        </p:xfrm>
        <a:graphic>
          <a:graphicData uri="http://schemas.openxmlformats.org/presentationml/2006/ole">
            <mc:AlternateContent xmlns:mc="http://schemas.openxmlformats.org/markup-compatibility/2006">
              <mc:Choice xmlns:v="urn:schemas-microsoft-com:vml" Requires="v">
                <p:oleObj spid="_x0000_s17412" name="Rovnice" r:id="rId6" imgW="1269720" imgH="241200" progId="Equation.3">
                  <p:embed/>
                </p:oleObj>
              </mc:Choice>
              <mc:Fallback>
                <p:oleObj name="Rovnice" r:id="rId6" imgW="126972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6313" y="3235325"/>
                        <a:ext cx="4035425" cy="765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12337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80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090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09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211638" y="657225"/>
            <a:ext cx="3852862" cy="5278438"/>
            <a:chOff x="240" y="720"/>
            <a:chExt cx="2504" cy="3408"/>
          </a:xfrm>
        </p:grpSpPr>
        <p:pic>
          <p:nvPicPr>
            <p:cNvPr id="2048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 y="720"/>
              <a:ext cx="2504" cy="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Oval 4"/>
            <p:cNvSpPr>
              <a:spLocks noChangeArrowheads="1"/>
            </p:cNvSpPr>
            <p:nvPr/>
          </p:nvSpPr>
          <p:spPr bwMode="auto">
            <a:xfrm>
              <a:off x="1776" y="2688"/>
              <a:ext cx="912" cy="912"/>
            </a:xfrm>
            <a:prstGeom prst="ellipse">
              <a:avLst/>
            </a:prstGeom>
            <a:solidFill>
              <a:schemeClr val="accent1"/>
            </a:solidFill>
            <a:ln w="9525">
              <a:solidFill>
                <a:schemeClr val="tx1"/>
              </a:solidFill>
              <a:round/>
              <a:headEnd/>
              <a:tailEnd/>
            </a:ln>
          </p:spPr>
          <p:txBody>
            <a:bodyPr wrap="none" anchor="ctr"/>
            <a:lstStyle/>
            <a:p>
              <a:pPr algn="ctr"/>
              <a:r>
                <a:rPr lang="cs-CZ" sz="6600" b="0">
                  <a:solidFill>
                    <a:srgbClr val="FF0066"/>
                  </a:solidFill>
                </a:rPr>
                <a:t>?</a:t>
              </a:r>
            </a:p>
          </p:txBody>
        </p:sp>
      </p:grpSp>
      <p:pic>
        <p:nvPicPr>
          <p:cNvPr id="358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657225"/>
            <a:ext cx="38639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9"/>
          <p:cNvSpPr txBox="1">
            <a:spLocks noChangeArrowheads="1"/>
          </p:cNvSpPr>
          <p:nvPr/>
        </p:nvSpPr>
        <p:spPr bwMode="auto">
          <a:xfrm>
            <a:off x="228600" y="381000"/>
            <a:ext cx="3581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4400">
                <a:solidFill>
                  <a:srgbClr val="FF7C80"/>
                </a:solidFill>
                <a:latin typeface="Comic Sans MS" pitchFamily="66" charset="0"/>
              </a:rPr>
              <a:t>Dielektrikum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5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359025"/>
            <a:ext cx="6048375"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4818063"/>
            <a:ext cx="6002337"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738" y="1851025"/>
            <a:ext cx="2819400" cy="396875"/>
          </a:xfrm>
          <a:prstGeom prst="rect">
            <a:avLst/>
          </a:prstGeom>
          <a:noFill/>
          <a:ln w="19050">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727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5" y="4365625"/>
            <a:ext cx="2982913" cy="365125"/>
          </a:xfrm>
          <a:prstGeom prst="rect">
            <a:avLst/>
          </a:prstGeom>
          <a:noFill/>
          <a:ln w="19050">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21510" name="Text Box 6"/>
          <p:cNvSpPr txBox="1">
            <a:spLocks noChangeArrowheads="1"/>
          </p:cNvSpPr>
          <p:nvPr/>
        </p:nvSpPr>
        <p:spPr bwMode="auto">
          <a:xfrm>
            <a:off x="3200400" y="120650"/>
            <a:ext cx="2743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3600">
                <a:solidFill>
                  <a:srgbClr val="FF7C80"/>
                </a:solidFill>
                <a:latin typeface="Comic Sans MS" pitchFamily="66" charset="0"/>
              </a:rPr>
              <a:t>Dielektrika </a:t>
            </a:r>
          </a:p>
        </p:txBody>
      </p:sp>
      <p:sp>
        <p:nvSpPr>
          <p:cNvPr id="72711" name="Text Box 7"/>
          <p:cNvSpPr txBox="1">
            <a:spLocks noChangeArrowheads="1"/>
          </p:cNvSpPr>
          <p:nvPr/>
        </p:nvSpPr>
        <p:spPr bwMode="auto">
          <a:xfrm>
            <a:off x="1319213" y="925513"/>
            <a:ext cx="33512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2800" b="0">
                <a:solidFill>
                  <a:srgbClr val="FFFF66"/>
                </a:solidFill>
                <a:latin typeface="Tahoma" pitchFamily="34" charset="0"/>
              </a:rPr>
              <a:t>Rozložení  elektronů</a:t>
            </a:r>
            <a:endParaRPr lang="cs-CZ" sz="3200" b="0">
              <a:solidFill>
                <a:srgbClr val="FFFF66"/>
              </a:solidFill>
              <a:latin typeface="Tahoma" pitchFamily="34" charset="0"/>
            </a:endParaRPr>
          </a:p>
        </p:txBody>
      </p:sp>
      <p:sp>
        <p:nvSpPr>
          <p:cNvPr id="72712" name="Text Box 8"/>
          <p:cNvSpPr txBox="1">
            <a:spLocks noChangeArrowheads="1"/>
          </p:cNvSpPr>
          <p:nvPr/>
        </p:nvSpPr>
        <p:spPr bwMode="auto">
          <a:xfrm>
            <a:off x="5292725" y="935038"/>
            <a:ext cx="2673350" cy="519112"/>
          </a:xfrm>
          <a:prstGeom prst="rect">
            <a:avLst/>
          </a:prstGeom>
          <a:noFill/>
          <a:ln w="9525">
            <a:noFill/>
            <a:miter lim="800000"/>
            <a:headEnd/>
            <a:tailEnd/>
          </a:ln>
          <a:effectLst/>
        </p:spPr>
        <p:txBody>
          <a:bodyPr>
            <a:spAutoFit/>
          </a:bodyPr>
          <a:lstStyle/>
          <a:p>
            <a:pPr>
              <a:defRPr/>
            </a:pPr>
            <a:r>
              <a:rPr lang="cs-CZ" sz="2800" b="0" u="sng">
                <a:solidFill>
                  <a:srgbClr val="FFFF66"/>
                </a:solidFill>
                <a:effectLst>
                  <a:outerShdw blurRad="38100" dist="38100" dir="2700000" algn="tl">
                    <a:srgbClr val="000000"/>
                  </a:outerShdw>
                </a:effectLst>
                <a:latin typeface="Tahoma" pitchFamily="34" charset="0"/>
              </a:rPr>
              <a:t>elektrický dipól</a:t>
            </a:r>
            <a:endParaRPr lang="cs-CZ" sz="3200" b="0" u="sng">
              <a:solidFill>
                <a:srgbClr val="FFFF66"/>
              </a:solidFill>
              <a:effectLst>
                <a:outerShdw blurRad="38100" dist="38100" dir="2700000" algn="tl">
                  <a:srgbClr val="000000"/>
                </a:outerShdw>
              </a:effectLst>
              <a:latin typeface="Tahoma" pitchFamily="34" charset="0"/>
            </a:endParaRPr>
          </a:p>
        </p:txBody>
      </p:sp>
      <p:sp>
        <p:nvSpPr>
          <p:cNvPr id="72713" name="Line 9"/>
          <p:cNvSpPr>
            <a:spLocks noChangeShapeType="1"/>
          </p:cNvSpPr>
          <p:nvPr/>
        </p:nvSpPr>
        <p:spPr bwMode="auto">
          <a:xfrm>
            <a:off x="4749800" y="1219200"/>
            <a:ext cx="457200" cy="0"/>
          </a:xfrm>
          <a:prstGeom prst="line">
            <a:avLst/>
          </a:prstGeom>
          <a:noFill/>
          <a:ln w="38100">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2714" name="Rectangle 10"/>
          <p:cNvSpPr>
            <a:spLocks noChangeArrowheads="1"/>
          </p:cNvSpPr>
          <p:nvPr/>
        </p:nvSpPr>
        <p:spPr bwMode="auto">
          <a:xfrm>
            <a:off x="1174750" y="838200"/>
            <a:ext cx="6781800" cy="685800"/>
          </a:xfrm>
          <a:prstGeom prst="rect">
            <a:avLst/>
          </a:prstGeom>
          <a:noFill/>
          <a:ln w="28575">
            <a:solidFill>
              <a:srgbClr val="FF7C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grpSp>
        <p:nvGrpSpPr>
          <p:cNvPr id="2" name="Group 14"/>
          <p:cNvGrpSpPr>
            <a:grpSpLocks/>
          </p:cNvGrpSpPr>
          <p:nvPr/>
        </p:nvGrpSpPr>
        <p:grpSpPr bwMode="auto">
          <a:xfrm>
            <a:off x="6588125" y="3357563"/>
            <a:ext cx="2303463" cy="2303462"/>
            <a:chOff x="4150" y="2115"/>
            <a:chExt cx="1451" cy="1451"/>
          </a:xfrm>
        </p:grpSpPr>
        <p:sp>
          <p:nvSpPr>
            <p:cNvPr id="21516" name="Rectangle 13"/>
            <p:cNvSpPr>
              <a:spLocks noChangeArrowheads="1"/>
            </p:cNvSpPr>
            <p:nvPr/>
          </p:nvSpPr>
          <p:spPr bwMode="auto">
            <a:xfrm>
              <a:off x="4150" y="2115"/>
              <a:ext cx="1451" cy="1451"/>
            </a:xfrm>
            <a:prstGeom prst="rect">
              <a:avLst/>
            </a:prstGeom>
            <a:solidFill>
              <a:schemeClr val="bg1"/>
            </a:solidFill>
            <a:ln w="9525">
              <a:solidFill>
                <a:schemeClr val="tx1"/>
              </a:solidFill>
              <a:miter lim="800000"/>
              <a:headEnd/>
              <a:tailEnd/>
            </a:ln>
          </p:spPr>
          <p:txBody>
            <a:bodyPr wrap="none" anchor="ctr"/>
            <a:lstStyle/>
            <a:p>
              <a:endParaRPr lang="cs-CZ"/>
            </a:p>
          </p:txBody>
        </p:sp>
        <p:pic>
          <p:nvPicPr>
            <p:cNvPr id="21517" name="Picture 12" descr="image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9" y="2139"/>
              <a:ext cx="1392"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727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2713"/>
                                        </p:tgtEl>
                                        <p:attrNameLst>
                                          <p:attrName>style.visibility</p:attrName>
                                        </p:attrNameLst>
                                      </p:cBhvr>
                                      <p:to>
                                        <p:strVal val="visible"/>
                                      </p:to>
                                    </p:set>
                                    <p:animEffect transition="in" filter="wipe(left)">
                                      <p:cBhvr>
                                        <p:cTn id="11" dur="500"/>
                                        <p:tgtEl>
                                          <p:spTgt spid="72713"/>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iterate type="wd">
                                    <p:tmAbs val="300"/>
                                  </p:iterate>
                                  <p:childTnLst>
                                    <p:set>
                                      <p:cBhvr>
                                        <p:cTn id="14" dur="1" fill="hold">
                                          <p:stCondLst>
                                            <p:cond delay="299"/>
                                          </p:stCondLst>
                                        </p:cTn>
                                        <p:tgtEl>
                                          <p:spTgt spid="727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2714"/>
                                        </p:tgtEl>
                                        <p:attrNameLst>
                                          <p:attrName>style.visibility</p:attrName>
                                        </p:attrNameLst>
                                      </p:cBhvr>
                                      <p:to>
                                        <p:strVal val="visible"/>
                                      </p:to>
                                    </p:set>
                                    <p:animEffect transition="in" filter="dissolve">
                                      <p:cBhvr>
                                        <p:cTn id="19" dur="500"/>
                                        <p:tgtEl>
                                          <p:spTgt spid="7271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7270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ntr" presetSubtype="6" fill="hold" nodeType="clickEffect">
                                  <p:stCondLst>
                                    <p:cond delay="0"/>
                                  </p:stCondLst>
                                  <p:childTnLst>
                                    <p:set>
                                      <p:cBhvr>
                                        <p:cTn id="34" dur="1" fill="hold">
                                          <p:stCondLst>
                                            <p:cond delay="0"/>
                                          </p:stCondLst>
                                        </p:cTn>
                                        <p:tgtEl>
                                          <p:spTgt spid="72706"/>
                                        </p:tgtEl>
                                        <p:attrNameLst>
                                          <p:attrName>style.visibility</p:attrName>
                                        </p:attrNameLst>
                                      </p:cBhvr>
                                      <p:to>
                                        <p:strVal val="visible"/>
                                      </p:to>
                                    </p:set>
                                    <p:animEffect transition="in" filter="strips(downRight)">
                                      <p:cBhvr>
                                        <p:cTn id="35" dur="500"/>
                                        <p:tgtEl>
                                          <p:spTgt spid="7270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72709"/>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8" presetClass="entr" presetSubtype="6" fill="hold" nodeType="clickEffect">
                                  <p:stCondLst>
                                    <p:cond delay="0"/>
                                  </p:stCondLst>
                                  <p:childTnLst>
                                    <p:set>
                                      <p:cBhvr>
                                        <p:cTn id="43" dur="1" fill="hold">
                                          <p:stCondLst>
                                            <p:cond delay="0"/>
                                          </p:stCondLst>
                                        </p:cTn>
                                        <p:tgtEl>
                                          <p:spTgt spid="72707"/>
                                        </p:tgtEl>
                                        <p:attrNameLst>
                                          <p:attrName>style.visibility</p:attrName>
                                        </p:attrNameLst>
                                      </p:cBhvr>
                                      <p:to>
                                        <p:strVal val="visible"/>
                                      </p:to>
                                    </p:set>
                                    <p:animEffect transition="in" filter="strips(downRight)">
                                      <p:cBhvr>
                                        <p:cTn id="44" dur="500"/>
                                        <p:tgtEl>
                                          <p:spTgt spid="7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1" grpId="0" autoUpdateAnimBg="0"/>
      <p:bldP spid="72712" grpId="0" autoUpdateAnimBg="0"/>
      <p:bldP spid="72713" grpId="0" animBg="1"/>
      <p:bldP spid="727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Text Box 4"/>
          <p:cNvSpPr txBox="1">
            <a:spLocks noChangeArrowheads="1"/>
          </p:cNvSpPr>
          <p:nvPr/>
        </p:nvSpPr>
        <p:spPr bwMode="auto">
          <a:xfrm>
            <a:off x="2828925" y="381000"/>
            <a:ext cx="3429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cs-CZ" sz="4400">
                <a:solidFill>
                  <a:srgbClr val="FF9900"/>
                </a:solidFill>
                <a:latin typeface="Comic Sans MS" pitchFamily="66" charset="0"/>
              </a:rPr>
              <a:t>Magnetikum</a:t>
            </a:r>
          </a:p>
        </p:txBody>
      </p:sp>
      <p:grpSp>
        <p:nvGrpSpPr>
          <p:cNvPr id="2" name="Group 5"/>
          <p:cNvGrpSpPr>
            <a:grpSpLocks/>
          </p:cNvGrpSpPr>
          <p:nvPr/>
        </p:nvGrpSpPr>
        <p:grpSpPr bwMode="auto">
          <a:xfrm>
            <a:off x="2066925" y="1779588"/>
            <a:ext cx="4953000" cy="4557712"/>
            <a:chOff x="2640" y="1121"/>
            <a:chExt cx="3120" cy="2871"/>
          </a:xfrm>
        </p:grpSpPr>
        <p:pic>
          <p:nvPicPr>
            <p:cNvPr id="22533" name="Picture 6" descr="civkaBE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 y="1121"/>
              <a:ext cx="3120"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4" name="Group 7"/>
            <p:cNvGrpSpPr>
              <a:grpSpLocks/>
            </p:cNvGrpSpPr>
            <p:nvPr/>
          </p:nvGrpSpPr>
          <p:grpSpPr bwMode="auto">
            <a:xfrm>
              <a:off x="2640" y="2832"/>
              <a:ext cx="3120" cy="1160"/>
              <a:chOff x="2640" y="2832"/>
              <a:chExt cx="3120" cy="1160"/>
            </a:xfrm>
          </p:grpSpPr>
          <p:pic>
            <p:nvPicPr>
              <p:cNvPr id="22535" name="Picture 8" descr="civk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 y="2832"/>
                <a:ext cx="3120" cy="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9"/>
              <p:cNvSpPr>
                <a:spLocks noChangeArrowheads="1"/>
              </p:cNvSpPr>
              <p:nvPr/>
            </p:nvSpPr>
            <p:spPr bwMode="auto">
              <a:xfrm>
                <a:off x="4800" y="3024"/>
                <a:ext cx="960" cy="6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cs-CZ" sz="8800">
                    <a:solidFill>
                      <a:srgbClr val="FF9900"/>
                    </a:solidFill>
                    <a:latin typeface="Comic Sans MS" pitchFamily="66" charset="0"/>
                  </a:rPr>
                  <a:t>?</a:t>
                </a:r>
              </a:p>
            </p:txBody>
          </p:sp>
        </p:grpSp>
      </p:grpSp>
      <p:pic>
        <p:nvPicPr>
          <p:cNvPr id="76810" name="Picture 10" descr="civk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925" y="4495800"/>
            <a:ext cx="49530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768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6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autoUpdateAnimBg="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2608</TotalTime>
  <Words>298</Words>
  <Application>Microsoft Office PowerPoint</Application>
  <PresentationFormat>Předvádění na obrazovce (4:3)</PresentationFormat>
  <Paragraphs>125</Paragraphs>
  <Slides>41</Slides>
  <Notes>0</Notes>
  <HiddenSlides>1</HiddenSlides>
  <MMClips>0</MMClips>
  <ScaleCrop>false</ScaleCrop>
  <HeadingPairs>
    <vt:vector size="6" baseType="variant">
      <vt:variant>
        <vt:lpstr>Motiv</vt:lpstr>
      </vt:variant>
      <vt:variant>
        <vt:i4>1</vt:i4>
      </vt:variant>
      <vt:variant>
        <vt:lpstr>Vložené servery OLE</vt:lpstr>
      </vt:variant>
      <vt:variant>
        <vt:i4>4</vt:i4>
      </vt:variant>
      <vt:variant>
        <vt:lpstr>Nadpisy snímků</vt:lpstr>
      </vt:variant>
      <vt:variant>
        <vt:i4>41</vt:i4>
      </vt:variant>
    </vt:vector>
  </HeadingPairs>
  <TitlesOfParts>
    <vt:vector size="46" baseType="lpstr">
      <vt:lpstr>Default Design</vt:lpstr>
      <vt:lpstr>Equation</vt:lpstr>
      <vt:lpstr>Rovnice</vt:lpstr>
      <vt:lpstr>Editor rovnic 3.0</vt:lpstr>
      <vt:lpstr>Fotografie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Radim Chmelik</dc:creator>
  <cp:lastModifiedBy>Radim Chmelik</cp:lastModifiedBy>
  <cp:revision>126</cp:revision>
  <dcterms:created xsi:type="dcterms:W3CDTF">2002-11-21T21:48:53Z</dcterms:created>
  <dcterms:modified xsi:type="dcterms:W3CDTF">2012-05-21T15:24:01Z</dcterms:modified>
</cp:coreProperties>
</file>