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2" r:id="rId6"/>
    <p:sldId id="260" r:id="rId7"/>
    <p:sldId id="263" r:id="rId8"/>
    <p:sldId id="264" r:id="rId9"/>
    <p:sldId id="261" r:id="rId10"/>
    <p:sldId id="265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686" autoAdjust="0"/>
  </p:normalViewPr>
  <p:slideViewPr>
    <p:cSldViewPr>
      <p:cViewPr varScale="1">
        <p:scale>
          <a:sx n="79" d="100"/>
          <a:sy n="79" d="100"/>
        </p:scale>
        <p:origin x="-130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7" d="100"/>
          <a:sy n="67" d="100"/>
        </p:scale>
        <p:origin x="-2832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D66EE3-DD32-44C2-938C-53E7164B2B25}" type="datetimeFigureOut">
              <a:rPr lang="cs-CZ" smtClean="0"/>
              <a:pPr/>
              <a:t>26.6.2012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B9E539-E892-420D-80AE-8C783DC9CEE6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B9E539-E892-420D-80AE-8C783DC9CEE6}" type="slidenum">
              <a:rPr lang="cs-CZ" smtClean="0"/>
              <a:pPr/>
              <a:t>1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 toho dva kmitají na stejné základní frekvenci (jsou degenerované), </a:t>
            </a:r>
            <a:r>
              <a:rPr lang="cs-CZ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tzn</a:t>
            </a:r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že se navenek jeví jako jeden. 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B9E539-E892-420D-80AE-8C783DC9CEE6}" type="slidenum">
              <a:rPr lang="cs-CZ" smtClean="0"/>
              <a:pPr/>
              <a:t>4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Asym</a:t>
            </a:r>
            <a:r>
              <a:rPr lang="cs-CZ" dirty="0" smtClean="0"/>
              <a:t> val,</a:t>
            </a:r>
            <a:r>
              <a:rPr lang="cs-CZ" baseline="0" dirty="0" smtClean="0"/>
              <a:t>     </a:t>
            </a:r>
            <a:r>
              <a:rPr lang="cs-CZ" baseline="0" dirty="0" err="1" smtClean="0"/>
              <a:t>sym</a:t>
            </a:r>
            <a:r>
              <a:rPr lang="cs-CZ" baseline="0" dirty="0" smtClean="0"/>
              <a:t> val,   </a:t>
            </a:r>
            <a:r>
              <a:rPr lang="cs-CZ" baseline="0" dirty="0" err="1" smtClean="0"/>
              <a:t>def</a:t>
            </a:r>
            <a:r>
              <a:rPr lang="cs-CZ" baseline="0" dirty="0" smtClean="0"/>
              <a:t>,     </a:t>
            </a:r>
            <a:r>
              <a:rPr lang="cs-CZ" baseline="0" dirty="0" err="1" smtClean="0"/>
              <a:t>def</a:t>
            </a:r>
            <a:r>
              <a:rPr lang="cs-CZ" baseline="0" dirty="0" smtClean="0"/>
              <a:t> 2</a:t>
            </a:r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B9E539-E892-420D-80AE-8C783DC9CEE6}" type="slidenum">
              <a:rPr lang="cs-CZ" smtClean="0"/>
              <a:pPr/>
              <a:t>5</a:t>
            </a:fld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Molekula se může více rozkmitat nebo roztočit </a:t>
            </a:r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…pohltí </a:t>
            </a:r>
            <a:r>
              <a:rPr lang="cs-CZ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el.mag.zář</a:t>
            </a:r>
            <a:endParaRPr lang="cs-CZ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Podstatné je, že skleníková molekula si může s </a:t>
            </a:r>
            <a:r>
              <a:rPr lang="cs-CZ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elmg</a:t>
            </a:r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polem vyměňovat jen </a:t>
            </a:r>
            <a:r>
              <a:rPr lang="cs-CZ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některé</a:t>
            </a:r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fotony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B9E539-E892-420D-80AE-8C783DC9CEE6}" type="slidenum">
              <a:rPr lang="cs-CZ" smtClean="0"/>
              <a:pPr/>
              <a:t>6</a:t>
            </a:fld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Biatomické</a:t>
            </a:r>
            <a:r>
              <a:rPr lang="cs-CZ" dirty="0" smtClean="0"/>
              <a:t> </a:t>
            </a:r>
            <a:r>
              <a:rPr lang="cs-CZ" dirty="0" err="1" smtClean="0"/>
              <a:t>molkeuly</a:t>
            </a:r>
            <a:r>
              <a:rPr lang="cs-CZ" baseline="0" dirty="0" smtClean="0"/>
              <a:t> neabsorbují </a:t>
            </a:r>
            <a:r>
              <a:rPr lang="cs-CZ" baseline="0" dirty="0" err="1" smtClean="0"/>
              <a:t>iR</a:t>
            </a:r>
            <a:r>
              <a:rPr lang="cs-CZ" baseline="0" dirty="0" smtClean="0"/>
              <a:t> záření</a:t>
            </a:r>
          </a:p>
          <a:p>
            <a:r>
              <a:rPr lang="cs-CZ" baseline="0" dirty="0" err="1" smtClean="0"/>
              <a:t>Linear.mol</a:t>
            </a:r>
            <a:r>
              <a:rPr lang="cs-CZ" baseline="0" dirty="0" smtClean="0"/>
              <a:t>. CO2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B9E539-E892-420D-80AE-8C783DC9CEE6}" type="slidenum">
              <a:rPr lang="cs-CZ" smtClean="0"/>
              <a:pPr/>
              <a:t>8</a:t>
            </a:fld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14,8 valenčně deformační symetrický kmit ve směru spojnice atomů. se nemění elektrický dipól molekuly. Nemusí být vidět v IR spektr.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Tyto přesné (</a:t>
            </a:r>
            <a:r>
              <a:rPr lang="cs-CZ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disktétní</a:t>
            </a:r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 vlnové délky většinou přecházejí v různě široké pásy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dirty="0" smtClean="0"/>
              <a:t>Mění se vibrační i rotační kvantová čísla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B9E539-E892-420D-80AE-8C783DC9CEE6}" type="slidenum">
              <a:rPr lang="cs-CZ" smtClean="0"/>
              <a:pPr/>
              <a:t>9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C3D4E-CB0A-4B12-B036-E9A23860A554}" type="datetimeFigureOut">
              <a:rPr lang="cs-CZ" smtClean="0"/>
              <a:pPr/>
              <a:t>26.6.2012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5FDDB-04D1-4D8E-8638-BEBEC4171B9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C3D4E-CB0A-4B12-B036-E9A23860A554}" type="datetimeFigureOut">
              <a:rPr lang="cs-CZ" smtClean="0"/>
              <a:pPr/>
              <a:t>26.6.2012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5FDDB-04D1-4D8E-8638-BEBEC4171B9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C3D4E-CB0A-4B12-B036-E9A23860A554}" type="datetimeFigureOut">
              <a:rPr lang="cs-CZ" smtClean="0"/>
              <a:pPr/>
              <a:t>26.6.2012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5FDDB-04D1-4D8E-8638-BEBEC4171B9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C3D4E-CB0A-4B12-B036-E9A23860A554}" type="datetimeFigureOut">
              <a:rPr lang="cs-CZ" smtClean="0"/>
              <a:pPr/>
              <a:t>26.6.2012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5FDDB-04D1-4D8E-8638-BEBEC4171B9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C3D4E-CB0A-4B12-B036-E9A23860A554}" type="datetimeFigureOut">
              <a:rPr lang="cs-CZ" smtClean="0"/>
              <a:pPr/>
              <a:t>26.6.2012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5FDDB-04D1-4D8E-8638-BEBEC4171B9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C3D4E-CB0A-4B12-B036-E9A23860A554}" type="datetimeFigureOut">
              <a:rPr lang="cs-CZ" smtClean="0"/>
              <a:pPr/>
              <a:t>26.6.2012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5FDDB-04D1-4D8E-8638-BEBEC4171B9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C3D4E-CB0A-4B12-B036-E9A23860A554}" type="datetimeFigureOut">
              <a:rPr lang="cs-CZ" smtClean="0"/>
              <a:pPr/>
              <a:t>26.6.2012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5FDDB-04D1-4D8E-8638-BEBEC4171B9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C3D4E-CB0A-4B12-B036-E9A23860A554}" type="datetimeFigureOut">
              <a:rPr lang="cs-CZ" smtClean="0"/>
              <a:pPr/>
              <a:t>26.6.2012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5FDDB-04D1-4D8E-8638-BEBEC4171B9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C3D4E-CB0A-4B12-B036-E9A23860A554}" type="datetimeFigureOut">
              <a:rPr lang="cs-CZ" smtClean="0"/>
              <a:pPr/>
              <a:t>26.6.2012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5FDDB-04D1-4D8E-8638-BEBEC4171B9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C3D4E-CB0A-4B12-B036-E9A23860A554}" type="datetimeFigureOut">
              <a:rPr lang="cs-CZ" smtClean="0"/>
              <a:pPr/>
              <a:t>26.6.2012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5FDDB-04D1-4D8E-8638-BEBEC4171B9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s odříznutým a zakulaceným jedním roh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úhlý trojúhe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C3D4E-CB0A-4B12-B036-E9A23860A554}" type="datetimeFigureOut">
              <a:rPr lang="cs-CZ" smtClean="0"/>
              <a:pPr/>
              <a:t>26.6.2012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8B5FDDB-04D1-4D8E-8638-BEBEC4171B9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10" name="Volný tvar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Volný tvar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A8C3D4E-CB0A-4B12-B036-E9A23860A554}" type="datetimeFigureOut">
              <a:rPr lang="cs-CZ" smtClean="0"/>
              <a:pPr/>
              <a:t>26.6.2012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8B5FDDB-04D1-4D8E-8638-BEBEC4171B9E}" type="slidenum">
              <a:rPr lang="cs-CZ" smtClean="0"/>
              <a:pPr/>
              <a:t>‹#›</a:t>
            </a:fld>
            <a:endParaRPr lang="cs-CZ"/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lný tvar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Volný tvar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gif"/><Relationship Id="rId5" Type="http://schemas.openxmlformats.org/officeDocument/2006/relationships/image" Target="../media/image5.gif"/><Relationship Id="rId4" Type="http://schemas.openxmlformats.org/officeDocument/2006/relationships/image" Target="../media/image4.gi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cs-CZ" sz="1800" dirty="0" smtClean="0"/>
              <a:t>Petr </a:t>
            </a:r>
            <a:r>
              <a:rPr lang="cs-CZ" sz="1800" dirty="0" err="1" smtClean="0"/>
              <a:t>Mikel</a:t>
            </a:r>
            <a:endParaRPr lang="cs-CZ" sz="1800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cs-CZ" dirty="0" smtClean="0"/>
          </a:p>
          <a:p>
            <a:pPr algn="ctr"/>
            <a:endParaRPr lang="cs-CZ" dirty="0"/>
          </a:p>
          <a:p>
            <a:pPr algn="ctr"/>
            <a:endParaRPr lang="cs-CZ" dirty="0" smtClean="0"/>
          </a:p>
          <a:p>
            <a:pPr algn="ctr">
              <a:buNone/>
            </a:pPr>
            <a:r>
              <a:rPr lang="cs-CZ" sz="4000" dirty="0" smtClean="0">
                <a:latin typeface="+mj-lt"/>
              </a:rPr>
              <a:t>Vibrace skleníkových molekul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 smtClean="0"/>
              <a:t>IR vibrační spektroskopie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>
                <a:latin typeface="+mj-lt"/>
              </a:rPr>
              <a:t>Identifikace a </a:t>
            </a:r>
            <a:r>
              <a:rPr lang="cs-CZ" dirty="0" smtClean="0">
                <a:latin typeface="+mj-lt"/>
              </a:rPr>
              <a:t>strukturní </a:t>
            </a:r>
            <a:r>
              <a:rPr lang="cs-CZ" dirty="0" smtClean="0">
                <a:latin typeface="+mj-lt"/>
              </a:rPr>
              <a:t>charakteristika </a:t>
            </a:r>
            <a:r>
              <a:rPr lang="cs-CZ" dirty="0" smtClean="0">
                <a:latin typeface="+mj-lt"/>
              </a:rPr>
              <a:t>organických sloučenin a </a:t>
            </a:r>
            <a:r>
              <a:rPr lang="cs-CZ" dirty="0" smtClean="0">
                <a:latin typeface="+mj-lt"/>
              </a:rPr>
              <a:t>anorganických látek</a:t>
            </a:r>
          </a:p>
          <a:p>
            <a:endParaRPr lang="cs-CZ" dirty="0" smtClean="0">
              <a:latin typeface="+mj-lt"/>
            </a:endParaRPr>
          </a:p>
          <a:p>
            <a:r>
              <a:rPr lang="cs-CZ" dirty="0" smtClean="0">
                <a:latin typeface="+mj-lt"/>
              </a:rPr>
              <a:t>Rozsah</a:t>
            </a:r>
          </a:p>
          <a:p>
            <a:pPr lvl="1"/>
            <a:r>
              <a:rPr lang="cs-CZ" dirty="0" smtClean="0">
                <a:latin typeface="+mj-lt"/>
              </a:rPr>
              <a:t>b</a:t>
            </a:r>
            <a:r>
              <a:rPr lang="cs-CZ" dirty="0" smtClean="0">
                <a:latin typeface="+mj-lt"/>
              </a:rPr>
              <a:t>lízká (0,76 – 5 </a:t>
            </a:r>
            <a:r>
              <a:rPr lang="el-GR" dirty="0" smtClean="0">
                <a:latin typeface="+mj-lt"/>
                <a:cs typeface="Times New Roman"/>
              </a:rPr>
              <a:t>μ</a:t>
            </a:r>
            <a:r>
              <a:rPr lang="cs-CZ" dirty="0" smtClean="0">
                <a:latin typeface="+mj-lt"/>
              </a:rPr>
              <a:t>m)</a:t>
            </a:r>
          </a:p>
          <a:p>
            <a:pPr lvl="1"/>
            <a:r>
              <a:rPr lang="cs-CZ" dirty="0" smtClean="0">
                <a:latin typeface="+mj-lt"/>
              </a:rPr>
              <a:t>s</a:t>
            </a:r>
            <a:r>
              <a:rPr lang="cs-CZ" dirty="0" smtClean="0">
                <a:latin typeface="+mj-lt"/>
              </a:rPr>
              <a:t>třední (5 – 30 </a:t>
            </a:r>
            <a:r>
              <a:rPr lang="el-GR" dirty="0" smtClean="0">
                <a:latin typeface="+mj-lt"/>
                <a:cs typeface="Times New Roman"/>
              </a:rPr>
              <a:t>μ</a:t>
            </a:r>
            <a:r>
              <a:rPr lang="cs-CZ" dirty="0" smtClean="0">
                <a:latin typeface="+mj-lt"/>
              </a:rPr>
              <a:t>m)</a:t>
            </a:r>
          </a:p>
          <a:p>
            <a:pPr lvl="1"/>
            <a:r>
              <a:rPr lang="cs-CZ" dirty="0" smtClean="0">
                <a:latin typeface="+mj-lt"/>
              </a:rPr>
              <a:t>dlouhé (30 – 1000 </a:t>
            </a:r>
            <a:r>
              <a:rPr lang="el-GR" dirty="0" smtClean="0">
                <a:latin typeface="+mj-lt"/>
                <a:cs typeface="Times New Roman"/>
              </a:rPr>
              <a:t>μ</a:t>
            </a:r>
            <a:r>
              <a:rPr lang="cs-CZ" dirty="0" smtClean="0">
                <a:latin typeface="+mj-lt"/>
              </a:rPr>
              <a:t>m)</a:t>
            </a:r>
          </a:p>
          <a:p>
            <a:pPr lvl="1">
              <a:buNone/>
            </a:pPr>
            <a:endParaRPr lang="cs-CZ" dirty="0" smtClean="0">
              <a:latin typeface="+mj-lt"/>
            </a:endParaRPr>
          </a:p>
          <a:p>
            <a:pPr lvl="1">
              <a:buNone/>
            </a:pPr>
            <a:r>
              <a:rPr lang="cs-CZ" dirty="0" err="1" smtClean="0">
                <a:latin typeface="+mj-lt"/>
              </a:rPr>
              <a:t>Ramanova</a:t>
            </a:r>
            <a:r>
              <a:rPr lang="cs-CZ" dirty="0" smtClean="0">
                <a:latin typeface="+mj-lt"/>
              </a:rPr>
              <a:t> spektroskopie – blízké IR           </a:t>
            </a:r>
            <a:r>
              <a:rPr lang="pt-BR" dirty="0" smtClean="0">
                <a:latin typeface="+mj-lt"/>
              </a:rPr>
              <a:t>Δ</a:t>
            </a:r>
            <a:r>
              <a:rPr lang="pt-BR" i="1" dirty="0" smtClean="0">
                <a:latin typeface="+mj-lt"/>
              </a:rPr>
              <a:t>E </a:t>
            </a:r>
            <a:r>
              <a:rPr lang="pt-BR" i="1" dirty="0" smtClean="0">
                <a:latin typeface="+mj-lt"/>
              </a:rPr>
              <a:t>= </a:t>
            </a:r>
            <a:r>
              <a:rPr lang="pt-BR" i="1" dirty="0" smtClean="0">
                <a:latin typeface="+mj-lt"/>
              </a:rPr>
              <a:t>h(ν</a:t>
            </a:r>
            <a:r>
              <a:rPr lang="cs-CZ" sz="1200" i="1" dirty="0" smtClean="0">
                <a:latin typeface="+mj-lt"/>
              </a:rPr>
              <a:t>0</a:t>
            </a:r>
            <a:r>
              <a:rPr lang="pt-BR" i="1" dirty="0" smtClean="0">
                <a:latin typeface="+mj-lt"/>
              </a:rPr>
              <a:t> </a:t>
            </a:r>
            <a:r>
              <a:rPr lang="pt-BR" i="1" dirty="0" smtClean="0">
                <a:latin typeface="+mj-lt"/>
              </a:rPr>
              <a:t>−</a:t>
            </a:r>
            <a:r>
              <a:rPr lang="pt-BR" i="1" dirty="0" smtClean="0">
                <a:latin typeface="+mj-lt"/>
              </a:rPr>
              <a:t>ν</a:t>
            </a:r>
            <a:r>
              <a:rPr lang="pt-BR" sz="1200" i="1" dirty="0" smtClean="0">
                <a:latin typeface="+mj-lt"/>
              </a:rPr>
              <a:t>r</a:t>
            </a:r>
            <a:r>
              <a:rPr lang="pt-BR" i="1" dirty="0" smtClean="0">
                <a:latin typeface="+mj-lt"/>
              </a:rPr>
              <a:t> )</a:t>
            </a:r>
            <a:endParaRPr lang="cs-CZ" i="1" dirty="0" smtClean="0">
              <a:latin typeface="+mj-lt"/>
            </a:endParaRPr>
          </a:p>
          <a:p>
            <a:pPr lvl="1">
              <a:buNone/>
            </a:pPr>
            <a:r>
              <a:rPr lang="cs-CZ" i="1" dirty="0" smtClean="0">
                <a:latin typeface="+mj-lt"/>
              </a:rPr>
              <a:t>	</a:t>
            </a:r>
            <a:r>
              <a:rPr lang="cs-CZ" i="1" dirty="0" smtClean="0">
                <a:latin typeface="+mj-lt"/>
              </a:rPr>
              <a:t>				</a:t>
            </a:r>
            <a:r>
              <a:rPr lang="cs-CZ" dirty="0" smtClean="0">
                <a:latin typeface="+mj-lt"/>
              </a:rPr>
              <a:t>-vibrační </a:t>
            </a:r>
            <a:r>
              <a:rPr lang="cs-CZ" dirty="0" err="1" smtClean="0">
                <a:latin typeface="+mj-lt"/>
              </a:rPr>
              <a:t>ener.přechod</a:t>
            </a:r>
            <a:endParaRPr lang="cs-CZ" dirty="0" smtClean="0">
              <a:latin typeface="+mj-l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Skleníkové molekuly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>
                <a:latin typeface="+mj-lt"/>
              </a:rPr>
              <a:t>CO</a:t>
            </a:r>
            <a:r>
              <a:rPr lang="cs-CZ" sz="1600" dirty="0" smtClean="0">
                <a:latin typeface="+mj-lt"/>
              </a:rPr>
              <a:t>2</a:t>
            </a:r>
            <a:endParaRPr lang="cs-CZ" dirty="0" smtClean="0">
              <a:latin typeface="+mj-lt"/>
            </a:endParaRPr>
          </a:p>
          <a:p>
            <a:r>
              <a:rPr lang="cs-CZ" dirty="0" smtClean="0">
                <a:latin typeface="+mj-lt"/>
              </a:rPr>
              <a:t>CH</a:t>
            </a:r>
            <a:r>
              <a:rPr lang="cs-CZ" sz="1600" dirty="0" smtClean="0">
                <a:latin typeface="+mj-lt"/>
              </a:rPr>
              <a:t>4</a:t>
            </a:r>
            <a:endParaRPr lang="cs-CZ" dirty="0" smtClean="0">
              <a:latin typeface="+mj-lt"/>
            </a:endParaRPr>
          </a:p>
          <a:p>
            <a:r>
              <a:rPr lang="cs-CZ" dirty="0" smtClean="0">
                <a:latin typeface="+mj-lt"/>
              </a:rPr>
              <a:t>N</a:t>
            </a:r>
            <a:r>
              <a:rPr lang="cs-CZ" sz="1600" dirty="0" smtClean="0">
                <a:latin typeface="+mj-lt"/>
              </a:rPr>
              <a:t>2</a:t>
            </a:r>
            <a:r>
              <a:rPr lang="cs-CZ" sz="2400" dirty="0" smtClean="0">
                <a:latin typeface="+mj-lt"/>
              </a:rPr>
              <a:t>O</a:t>
            </a:r>
            <a:endParaRPr lang="cs-CZ" dirty="0" smtClean="0">
              <a:latin typeface="+mj-lt"/>
            </a:endParaRPr>
          </a:p>
          <a:p>
            <a:r>
              <a:rPr lang="cs-CZ" dirty="0" smtClean="0">
                <a:latin typeface="+mj-lt"/>
              </a:rPr>
              <a:t>CFC (freony)</a:t>
            </a:r>
          </a:p>
          <a:p>
            <a:r>
              <a:rPr lang="cs-CZ" dirty="0" smtClean="0">
                <a:latin typeface="+mj-lt"/>
              </a:rPr>
              <a:t>Vodní pára</a:t>
            </a:r>
            <a:endParaRPr lang="cs-CZ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 smtClean="0"/>
              <a:t>Stupně volnosti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latin typeface="+mj-lt"/>
              </a:rPr>
              <a:t>Molekula:	3n stupňů volnosti</a:t>
            </a:r>
          </a:p>
          <a:p>
            <a:pPr lvl="1"/>
            <a:r>
              <a:rPr lang="cs-CZ" dirty="0" smtClean="0">
                <a:latin typeface="+mj-lt"/>
              </a:rPr>
              <a:t>3 stupně translační pohyb</a:t>
            </a:r>
          </a:p>
          <a:p>
            <a:pPr lvl="1"/>
            <a:r>
              <a:rPr lang="cs-CZ" dirty="0" smtClean="0">
                <a:latin typeface="+mj-lt"/>
              </a:rPr>
              <a:t>3 stupně rotační pohyb (2 u lineární molekuly)</a:t>
            </a:r>
          </a:p>
          <a:p>
            <a:pPr lvl="1">
              <a:buNone/>
            </a:pPr>
            <a:endParaRPr lang="cs-CZ" dirty="0">
              <a:latin typeface="+mj-lt"/>
            </a:endParaRPr>
          </a:p>
          <a:p>
            <a:pPr lvl="1">
              <a:buNone/>
            </a:pPr>
            <a:endParaRPr lang="cs-CZ" dirty="0">
              <a:latin typeface="+mj-lt"/>
            </a:endParaRPr>
          </a:p>
          <a:p>
            <a:pPr lvl="1" algn="ctr">
              <a:buNone/>
            </a:pPr>
            <a:r>
              <a:rPr lang="cs-CZ" dirty="0" smtClean="0">
                <a:latin typeface="+mj-lt"/>
              </a:rPr>
              <a:t>Počet vibračních stupňů volnosti</a:t>
            </a:r>
          </a:p>
          <a:p>
            <a:pPr lvl="1" algn="ctr">
              <a:buNone/>
            </a:pPr>
            <a:r>
              <a:rPr lang="cs-CZ" dirty="0" smtClean="0">
                <a:latin typeface="+mj-lt"/>
              </a:rPr>
              <a:t>3n – 6</a:t>
            </a:r>
          </a:p>
          <a:p>
            <a:pPr lvl="1" algn="ctr">
              <a:buNone/>
            </a:pPr>
            <a:r>
              <a:rPr lang="cs-CZ" dirty="0" smtClean="0">
                <a:latin typeface="+mj-lt"/>
              </a:rPr>
              <a:t>3n – 5 pro lineární molekuly</a:t>
            </a:r>
          </a:p>
          <a:p>
            <a:pPr lvl="1"/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692696"/>
            <a:ext cx="8229600" cy="1143000"/>
          </a:xfrm>
        </p:spPr>
        <p:txBody>
          <a:bodyPr/>
          <a:lstStyle/>
          <a:p>
            <a:pPr algn="ctr"/>
            <a:r>
              <a:rPr lang="cs-CZ" dirty="0" smtClean="0"/>
              <a:t>CO</a:t>
            </a:r>
            <a:r>
              <a:rPr lang="cs-CZ" sz="2800" dirty="0" smtClean="0"/>
              <a:t>2</a:t>
            </a:r>
            <a:r>
              <a:rPr lang="cs-CZ" dirty="0" smtClean="0"/>
              <a:t> - Stupně </a:t>
            </a:r>
            <a:r>
              <a:rPr lang="cs-CZ" dirty="0" smtClean="0"/>
              <a:t>volnosti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dirty="0" smtClean="0"/>
          </a:p>
          <a:p>
            <a:r>
              <a:rPr lang="cs-CZ" dirty="0" err="1" smtClean="0">
                <a:latin typeface="+mj-lt"/>
              </a:rPr>
              <a:t>trojatomová</a:t>
            </a:r>
            <a:r>
              <a:rPr lang="cs-CZ" dirty="0" smtClean="0">
                <a:latin typeface="+mj-lt"/>
              </a:rPr>
              <a:t> lineární molekula</a:t>
            </a:r>
          </a:p>
          <a:p>
            <a:endParaRPr lang="cs-CZ" dirty="0" smtClean="0">
              <a:latin typeface="+mj-lt"/>
            </a:endParaRPr>
          </a:p>
          <a:p>
            <a:r>
              <a:rPr lang="cs-CZ" dirty="0" smtClean="0">
                <a:latin typeface="+mj-lt"/>
              </a:rPr>
              <a:t>3 stupně translační</a:t>
            </a:r>
          </a:p>
          <a:p>
            <a:endParaRPr lang="cs-CZ" dirty="0" smtClean="0">
              <a:latin typeface="+mj-lt"/>
            </a:endParaRPr>
          </a:p>
          <a:p>
            <a:r>
              <a:rPr lang="cs-CZ" dirty="0" smtClean="0">
                <a:latin typeface="+mj-lt"/>
              </a:rPr>
              <a:t>2 stupně rotační</a:t>
            </a:r>
          </a:p>
          <a:p>
            <a:endParaRPr lang="cs-CZ" dirty="0" smtClean="0">
              <a:latin typeface="+mj-lt"/>
            </a:endParaRPr>
          </a:p>
          <a:p>
            <a:r>
              <a:rPr lang="cs-CZ" dirty="0" smtClean="0">
                <a:latin typeface="+mj-lt"/>
              </a:rPr>
              <a:t>4 stupně vibrační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endParaRPr lang="cs-CZ" dirty="0" smtClean="0"/>
          </a:p>
        </p:txBody>
      </p:sp>
      <p:pic>
        <p:nvPicPr>
          <p:cNvPr id="4" name="Obrázek 3" descr="Carbon_dioxide_structur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148064" y="3284984"/>
            <a:ext cx="2858760" cy="244827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pPr algn="ctr"/>
            <a:r>
              <a:rPr lang="cs-CZ" dirty="0" smtClean="0"/>
              <a:t>Vibrace</a:t>
            </a:r>
            <a:endParaRPr lang="cs-CZ" dirty="0"/>
          </a:p>
        </p:txBody>
      </p:sp>
      <p:pic>
        <p:nvPicPr>
          <p:cNvPr id="4" name="Zástupný symbol pro obsah 3" descr="CO2_asym_val.gif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3059832" y="1340768"/>
            <a:ext cx="3024335" cy="1039615"/>
          </a:xfrm>
        </p:spPr>
      </p:pic>
      <p:pic>
        <p:nvPicPr>
          <p:cNvPr id="5" name="Obrázek 4" descr="CO2_def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059832" y="3429000"/>
            <a:ext cx="3024337" cy="1296144"/>
          </a:xfrm>
          <a:prstGeom prst="rect">
            <a:avLst/>
          </a:prstGeom>
        </p:spPr>
      </p:pic>
      <p:pic>
        <p:nvPicPr>
          <p:cNvPr id="6" name="Obrázek 5" descr="CO2_def2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059832" y="4725144"/>
            <a:ext cx="3024336" cy="975592"/>
          </a:xfrm>
          <a:prstGeom prst="rect">
            <a:avLst/>
          </a:prstGeom>
        </p:spPr>
      </p:pic>
      <p:pic>
        <p:nvPicPr>
          <p:cNvPr id="7" name="Obrázek 6" descr="CO2_sym_val.gif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059832" y="2348880"/>
            <a:ext cx="3013258" cy="11521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 smtClean="0"/>
              <a:t>Pohyb </a:t>
            </a:r>
            <a:r>
              <a:rPr lang="cs-CZ" dirty="0" smtClean="0"/>
              <a:t>a vibrace molekul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>
              <a:latin typeface="+mj-lt"/>
            </a:endParaRPr>
          </a:p>
          <a:p>
            <a:r>
              <a:rPr lang="cs-CZ" dirty="0" smtClean="0">
                <a:latin typeface="+mj-lt"/>
              </a:rPr>
              <a:t>Výměna energie mezi elektromagnetickým polem a molekulami</a:t>
            </a:r>
          </a:p>
          <a:p>
            <a:endParaRPr lang="cs-CZ" dirty="0" smtClean="0">
              <a:latin typeface="+mj-lt"/>
            </a:endParaRPr>
          </a:p>
          <a:p>
            <a:r>
              <a:rPr lang="cs-CZ" dirty="0" smtClean="0">
                <a:latin typeface="+mj-lt"/>
              </a:rPr>
              <a:t>Energie musí </a:t>
            </a:r>
            <a:r>
              <a:rPr lang="cs-CZ" dirty="0" smtClean="0">
                <a:latin typeface="+mj-lt"/>
              </a:rPr>
              <a:t>být stejná </a:t>
            </a:r>
            <a:r>
              <a:rPr lang="cs-CZ" dirty="0" smtClean="0">
                <a:latin typeface="+mj-lt"/>
              </a:rPr>
              <a:t>jako </a:t>
            </a:r>
            <a:r>
              <a:rPr lang="cs-CZ" dirty="0" smtClean="0">
                <a:latin typeface="+mj-lt"/>
              </a:rPr>
              <a:t>energie vibračních a rotačních kvant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Základní typy vibrací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>
              <a:latin typeface="+mj-lt"/>
            </a:endParaRPr>
          </a:p>
          <a:p>
            <a:r>
              <a:rPr lang="cs-CZ" i="1" dirty="0" smtClean="0">
                <a:latin typeface="+mj-lt"/>
              </a:rPr>
              <a:t>valenční vibrace </a:t>
            </a:r>
            <a:r>
              <a:rPr lang="cs-CZ" dirty="0" smtClean="0">
                <a:latin typeface="+mj-lt"/>
              </a:rPr>
              <a:t>(periodická </a:t>
            </a:r>
            <a:r>
              <a:rPr lang="cs-CZ" dirty="0" smtClean="0">
                <a:latin typeface="+mj-lt"/>
              </a:rPr>
              <a:t>změna vazebné délky</a:t>
            </a:r>
            <a:r>
              <a:rPr lang="cs-CZ" dirty="0" smtClean="0">
                <a:latin typeface="+mj-lt"/>
              </a:rPr>
              <a:t>)</a:t>
            </a:r>
          </a:p>
          <a:p>
            <a:endParaRPr lang="cs-CZ" dirty="0" smtClean="0">
              <a:latin typeface="+mj-lt"/>
            </a:endParaRPr>
          </a:p>
          <a:p>
            <a:r>
              <a:rPr lang="cs-CZ" i="1" dirty="0" smtClean="0">
                <a:latin typeface="+mj-lt"/>
              </a:rPr>
              <a:t>deformační </a:t>
            </a:r>
            <a:r>
              <a:rPr lang="cs-CZ" i="1" dirty="0" smtClean="0">
                <a:latin typeface="+mj-lt"/>
              </a:rPr>
              <a:t>vibrace (periodická </a:t>
            </a:r>
            <a:r>
              <a:rPr lang="cs-CZ" i="1" dirty="0" smtClean="0">
                <a:latin typeface="+mj-lt"/>
              </a:rPr>
              <a:t>změna </a:t>
            </a:r>
            <a:r>
              <a:rPr lang="cs-CZ" i="1" dirty="0" smtClean="0">
                <a:latin typeface="+mj-lt"/>
              </a:rPr>
              <a:t>vazebního úhlu</a:t>
            </a:r>
            <a:r>
              <a:rPr lang="cs-CZ" i="1" dirty="0" smtClean="0">
                <a:latin typeface="+mj-lt"/>
              </a:rPr>
              <a:t>)</a:t>
            </a:r>
          </a:p>
          <a:p>
            <a:endParaRPr lang="cs-CZ" i="1" dirty="0" smtClean="0"/>
          </a:p>
          <a:p>
            <a:endParaRPr lang="cs-CZ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4365104"/>
            <a:ext cx="5781675" cy="170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Aktivita vibrace v IR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>
              <a:latin typeface="+mj-lt"/>
            </a:endParaRPr>
          </a:p>
          <a:p>
            <a:r>
              <a:rPr lang="cs-CZ" dirty="0" smtClean="0">
                <a:latin typeface="+mj-lt"/>
              </a:rPr>
              <a:t>Vibrační energie vazby, případně celé </a:t>
            </a:r>
            <a:r>
              <a:rPr lang="cs-CZ" dirty="0" smtClean="0">
                <a:latin typeface="+mj-lt"/>
              </a:rPr>
              <a:t>molekuly se může </a:t>
            </a:r>
            <a:r>
              <a:rPr lang="cs-CZ" dirty="0" smtClean="0">
                <a:latin typeface="+mj-lt"/>
              </a:rPr>
              <a:t>zvýšit absorpcí elektromagnetického záření jen tehdy, mění-li </a:t>
            </a:r>
            <a:r>
              <a:rPr lang="cs-CZ" dirty="0" smtClean="0">
                <a:latin typeface="+mj-lt"/>
              </a:rPr>
              <a:t>se při </a:t>
            </a:r>
            <a:r>
              <a:rPr lang="cs-CZ" dirty="0" smtClean="0">
                <a:latin typeface="+mj-lt"/>
              </a:rPr>
              <a:t>vibraci její </a:t>
            </a:r>
            <a:r>
              <a:rPr lang="cs-CZ" i="1" dirty="0" smtClean="0">
                <a:latin typeface="+mj-lt"/>
              </a:rPr>
              <a:t>dipólový moment</a:t>
            </a:r>
            <a:endParaRPr lang="cs-CZ" dirty="0" smtClean="0">
              <a:latin typeface="+mj-lt"/>
            </a:endParaRPr>
          </a:p>
          <a:p>
            <a:endParaRPr lang="cs-CZ" dirty="0" smtClean="0">
              <a:latin typeface="+mj-lt"/>
            </a:endParaRPr>
          </a:p>
          <a:p>
            <a:r>
              <a:rPr lang="cs-CZ" dirty="0" smtClean="0">
                <a:latin typeface="+mj-lt"/>
              </a:rPr>
              <a:t>Tyto vibrace se označují jako aktivní v </a:t>
            </a:r>
            <a:r>
              <a:rPr lang="cs-CZ" dirty="0" smtClean="0">
                <a:latin typeface="+mj-lt"/>
              </a:rPr>
              <a:t>infračerveném spektru (molekula absorbuje IR záření)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 smtClean="0"/>
              <a:t>Energie </a:t>
            </a:r>
            <a:r>
              <a:rPr lang="cs-CZ" dirty="0" smtClean="0"/>
              <a:t>vibračních kvant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>
              <a:latin typeface="+mj-lt"/>
              <a:cs typeface="Times New Roman"/>
            </a:endParaRPr>
          </a:p>
          <a:p>
            <a:r>
              <a:rPr lang="cs-CZ" dirty="0" smtClean="0">
                <a:latin typeface="+mj-lt"/>
                <a:cs typeface="Times New Roman"/>
              </a:rPr>
              <a:t>CO</a:t>
            </a:r>
            <a:r>
              <a:rPr lang="cs-CZ" sz="1600" dirty="0" smtClean="0">
                <a:latin typeface="+mj-lt"/>
                <a:cs typeface="Times New Roman"/>
              </a:rPr>
              <a:t>2</a:t>
            </a:r>
            <a:r>
              <a:rPr lang="cs-CZ" sz="1600" b="1" dirty="0" smtClean="0">
                <a:latin typeface="+mj-lt"/>
                <a:cs typeface="Times New Roman"/>
              </a:rPr>
              <a:t> … </a:t>
            </a:r>
            <a:r>
              <a:rPr lang="el-GR" dirty="0" smtClean="0">
                <a:latin typeface="+mj-lt"/>
                <a:cs typeface="Times New Roman"/>
              </a:rPr>
              <a:t>λ</a:t>
            </a:r>
            <a:r>
              <a:rPr lang="cs-CZ" dirty="0" smtClean="0">
                <a:latin typeface="+mj-lt"/>
                <a:cs typeface="Times New Roman"/>
              </a:rPr>
              <a:t> </a:t>
            </a:r>
            <a:r>
              <a:rPr lang="cs-CZ" dirty="0" smtClean="0">
                <a:latin typeface="+mj-lt"/>
                <a:cs typeface="Times New Roman"/>
              </a:rPr>
              <a:t>= 4.17</a:t>
            </a:r>
            <a:r>
              <a:rPr lang="el-GR" dirty="0" smtClean="0">
                <a:latin typeface="+mj-lt"/>
                <a:cs typeface="Times New Roman"/>
              </a:rPr>
              <a:t>μ</a:t>
            </a:r>
            <a:r>
              <a:rPr lang="cs-CZ" dirty="0" smtClean="0">
                <a:latin typeface="+mj-lt"/>
                <a:cs typeface="Times New Roman"/>
              </a:rPr>
              <a:t>m, 7.38</a:t>
            </a:r>
            <a:r>
              <a:rPr lang="el-GR" dirty="0" smtClean="0">
                <a:latin typeface="+mj-lt"/>
                <a:cs typeface="Times New Roman"/>
              </a:rPr>
              <a:t>μ</a:t>
            </a:r>
            <a:r>
              <a:rPr lang="cs-CZ" dirty="0" smtClean="0">
                <a:latin typeface="+mj-lt"/>
                <a:cs typeface="Times New Roman"/>
              </a:rPr>
              <a:t>m, 14.8</a:t>
            </a:r>
            <a:r>
              <a:rPr lang="el-GR" dirty="0" smtClean="0">
                <a:latin typeface="+mj-lt"/>
                <a:cs typeface="Times New Roman"/>
              </a:rPr>
              <a:t>μ</a:t>
            </a:r>
            <a:r>
              <a:rPr lang="cs-CZ" dirty="0" smtClean="0">
                <a:latin typeface="+mj-lt"/>
                <a:cs typeface="Times New Roman"/>
              </a:rPr>
              <a:t>m</a:t>
            </a:r>
          </a:p>
          <a:p>
            <a:endParaRPr lang="cs-CZ" dirty="0" smtClean="0">
              <a:latin typeface="+mj-lt"/>
            </a:endParaRPr>
          </a:p>
          <a:p>
            <a:r>
              <a:rPr lang="cs-CZ" dirty="0" smtClean="0">
                <a:latin typeface="+mj-lt"/>
              </a:rPr>
              <a:t>CH4 … </a:t>
            </a:r>
            <a:r>
              <a:rPr lang="el-GR" dirty="0" smtClean="0">
                <a:latin typeface="+mj-lt"/>
                <a:cs typeface="Times New Roman"/>
              </a:rPr>
              <a:t>λ</a:t>
            </a:r>
            <a:r>
              <a:rPr lang="cs-CZ" dirty="0" smtClean="0">
                <a:latin typeface="+mj-lt"/>
                <a:cs typeface="Times New Roman"/>
              </a:rPr>
              <a:t> = 3.3</a:t>
            </a:r>
            <a:r>
              <a:rPr lang="el-GR" dirty="0" smtClean="0">
                <a:latin typeface="+mj-lt"/>
                <a:cs typeface="Times New Roman"/>
              </a:rPr>
              <a:t>μ</a:t>
            </a:r>
            <a:r>
              <a:rPr lang="cs-CZ" dirty="0" smtClean="0">
                <a:latin typeface="+mj-lt"/>
                <a:cs typeface="Times New Roman"/>
              </a:rPr>
              <a:t>m, 7.9</a:t>
            </a:r>
            <a:r>
              <a:rPr lang="el-GR" dirty="0" smtClean="0">
                <a:latin typeface="+mj-lt"/>
                <a:cs typeface="Times New Roman"/>
              </a:rPr>
              <a:t>μ</a:t>
            </a:r>
            <a:r>
              <a:rPr lang="cs-CZ" dirty="0" smtClean="0">
                <a:latin typeface="+mj-lt"/>
                <a:cs typeface="Times New Roman"/>
              </a:rPr>
              <a:t>m</a:t>
            </a:r>
          </a:p>
          <a:p>
            <a:endParaRPr lang="cs-CZ" dirty="0" smtClean="0">
              <a:latin typeface="+mj-lt"/>
              <a:cs typeface="Times New Roman"/>
            </a:endParaRPr>
          </a:p>
          <a:p>
            <a:r>
              <a:rPr lang="cs-CZ" dirty="0" smtClean="0">
                <a:latin typeface="+mj-lt"/>
                <a:cs typeface="Times New Roman"/>
              </a:rPr>
              <a:t>Vodní páry… </a:t>
            </a:r>
            <a:r>
              <a:rPr lang="el-GR" dirty="0" smtClean="0">
                <a:latin typeface="+mj-lt"/>
                <a:cs typeface="Times New Roman"/>
              </a:rPr>
              <a:t>λ</a:t>
            </a:r>
            <a:r>
              <a:rPr lang="cs-CZ" dirty="0" smtClean="0">
                <a:latin typeface="+mj-lt"/>
                <a:cs typeface="Times New Roman"/>
              </a:rPr>
              <a:t> = 5.5 </a:t>
            </a:r>
            <a:r>
              <a:rPr lang="cs-CZ" dirty="0" smtClean="0">
                <a:latin typeface="+mj-lt"/>
                <a:cs typeface="Times New Roman"/>
              </a:rPr>
              <a:t>– 7.5</a:t>
            </a:r>
            <a:r>
              <a:rPr lang="el-GR" dirty="0" smtClean="0">
                <a:latin typeface="+mj-lt"/>
                <a:cs typeface="Times New Roman"/>
              </a:rPr>
              <a:t> μ</a:t>
            </a:r>
            <a:r>
              <a:rPr lang="cs-CZ" dirty="0" smtClean="0">
                <a:latin typeface="+mj-lt"/>
                <a:cs typeface="Times New Roman"/>
              </a:rPr>
              <a:t>m</a:t>
            </a:r>
            <a:endParaRPr lang="cs-CZ" dirty="0" smtClean="0">
              <a:latin typeface="+mj-lt"/>
            </a:endParaRPr>
          </a:p>
          <a:p>
            <a:endParaRPr lang="cs-CZ" dirty="0" smtClean="0">
              <a:latin typeface="+mj-lt"/>
            </a:endParaRPr>
          </a:p>
          <a:p>
            <a:r>
              <a:rPr lang="cs-CZ" dirty="0" err="1" smtClean="0">
                <a:latin typeface="+mj-lt"/>
              </a:rPr>
              <a:t>Wienův</a:t>
            </a:r>
            <a:r>
              <a:rPr lang="cs-CZ" dirty="0" smtClean="0">
                <a:latin typeface="+mj-lt"/>
              </a:rPr>
              <a:t> posunovací zákon</a:t>
            </a:r>
            <a:endParaRPr lang="cs-CZ" dirty="0" smtClean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476</TotalTime>
  <Words>324</Words>
  <Application>Microsoft Office PowerPoint</Application>
  <PresentationFormat>Předvádění na obrazovce (4:3)</PresentationFormat>
  <Paragraphs>81</Paragraphs>
  <Slides>10</Slides>
  <Notes>6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Tok</vt:lpstr>
      <vt:lpstr>Petr Mikel</vt:lpstr>
      <vt:lpstr>Skleníkové molekuly</vt:lpstr>
      <vt:lpstr>Stupně volnosti</vt:lpstr>
      <vt:lpstr>CO2 - Stupně volnosti</vt:lpstr>
      <vt:lpstr>Vibrace</vt:lpstr>
      <vt:lpstr>Pohyb a vibrace molekul</vt:lpstr>
      <vt:lpstr>Základní typy vibrací</vt:lpstr>
      <vt:lpstr>Aktivita vibrace v IR</vt:lpstr>
      <vt:lpstr>Energie vibračních kvant</vt:lpstr>
      <vt:lpstr>IR vibrační spektroskopie</vt:lpstr>
    </vt:vector>
  </TitlesOfParts>
  <Company>doma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Petr Mikel</dc:title>
  <dc:creator>petr</dc:creator>
  <cp:lastModifiedBy>petr</cp:lastModifiedBy>
  <cp:revision>41</cp:revision>
  <dcterms:created xsi:type="dcterms:W3CDTF">2012-06-26T05:57:07Z</dcterms:created>
  <dcterms:modified xsi:type="dcterms:W3CDTF">2012-06-26T13:54:22Z</dcterms:modified>
</cp:coreProperties>
</file>