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95" r:id="rId3"/>
    <p:sldId id="297" r:id="rId4"/>
    <p:sldId id="279" r:id="rId5"/>
    <p:sldId id="298" r:id="rId6"/>
    <p:sldId id="259" r:id="rId7"/>
    <p:sldId id="358" r:id="rId8"/>
    <p:sldId id="359" r:id="rId9"/>
    <p:sldId id="299" r:id="rId10"/>
    <p:sldId id="300" r:id="rId11"/>
    <p:sldId id="301" r:id="rId12"/>
    <p:sldId id="302" r:id="rId13"/>
    <p:sldId id="362" r:id="rId14"/>
    <p:sldId id="309" r:id="rId15"/>
    <p:sldId id="307" r:id="rId16"/>
    <p:sldId id="313" r:id="rId17"/>
    <p:sldId id="311" r:id="rId18"/>
    <p:sldId id="284" r:id="rId19"/>
    <p:sldId id="266" r:id="rId20"/>
    <p:sldId id="267" r:id="rId21"/>
    <p:sldId id="335" r:id="rId22"/>
    <p:sldId id="363" r:id="rId23"/>
    <p:sldId id="364" r:id="rId24"/>
    <p:sldId id="365" r:id="rId25"/>
    <p:sldId id="360" r:id="rId26"/>
    <p:sldId id="337" r:id="rId27"/>
    <p:sldId id="293" r:id="rId28"/>
    <p:sldId id="338" r:id="rId29"/>
    <p:sldId id="324" r:id="rId30"/>
    <p:sldId id="326" r:id="rId31"/>
    <p:sldId id="273" r:id="rId32"/>
    <p:sldId id="327" r:id="rId33"/>
    <p:sldId id="361" r:id="rId34"/>
    <p:sldId id="294" r:id="rId35"/>
    <p:sldId id="329" r:id="rId36"/>
    <p:sldId id="274" r:id="rId37"/>
    <p:sldId id="314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5F5F5F"/>
    <a:srgbClr val="969696"/>
    <a:srgbClr val="CC0099"/>
    <a:srgbClr val="FFFF00"/>
    <a:srgbClr val="FDE8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1BF77E-BD9F-4733-9AFE-560C60FC8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D62B9D-9AEB-4F47-A750-19BF600EE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D6EF8-A053-4E24-8E99-A04F42D28FD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B9A3D-213E-4A9A-8162-16A89BCD5BA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A76C-E474-422F-9273-A39F740108F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6B2C3-96A5-46C8-B83E-DA09299030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72F53-98CA-4B19-8BC5-CA5C3F37E8D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827C1-638C-4389-AC47-8E2BB7CB391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80CE9-75BA-4F2B-A116-8CE54AE4E64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C7650-267D-46CB-962F-861F045EBA8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036CE-8686-40EC-BBE3-C123C728390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E9A2E-C253-450B-96E8-3315827E8E2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AE446-3C9A-4EAD-8E61-00546FE36B6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3FC76-1AF6-42C1-AD4A-0BDA394532B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4EB66-03A3-4DE2-9984-601D177217F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A9071-89BE-47D3-BAAE-F7D19CB34E6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9EAAB-2A14-46E5-B89D-9ED21472AAF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00215-9BFD-4B76-BE58-3B42818A321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9331F-C6A9-4DD4-AC0A-8BD3EC7F85E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4A888-BECE-4023-BF7F-A3638369450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04E55-4E92-4179-A294-79B10666A12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2AA5E-065B-4046-AB68-9BF1FAE4A67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C286A-5CE3-4CEC-89A3-2553835351A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C32EF-72F8-47AC-A5D3-5A4E5E33A06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1E8A8-0962-4DFC-A873-037EB86FDAC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5E6DD-90C1-4DB0-A478-C80FBFC3E31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2ADB6-77C4-4700-B2A8-B5DDD42D8DE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551DD-A6A2-45D4-A3DD-8D75594B463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A7F31-2ADB-44B2-8411-DCFE67E7C15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7A462-AEA1-4362-80F4-8F3C16A22A6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22C20-C247-4F78-B985-8125FEEF9BD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3464-DFAB-47DF-B12A-E084BE8DC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FD22A-FC77-40BF-8169-797374033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7910C-E3F2-4C82-8E22-D6E67D248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7CC4-1F2D-4BD0-9E6D-87AABCD56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CF87-9A72-427E-8560-776B32676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9667-3991-4D36-A11E-616842281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5354-AC58-4EA6-B21A-42B872FD32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73F2-FC5E-415A-A503-67F960B6B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B489-DE9F-4ECC-B1FE-D8D253A20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DCB7F-3EF2-4CDF-8ED2-40000C733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D59F-E65B-4BD2-8FF7-304FD1C58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7A80C06-CE41-4299-A6E6-B88F1E7E7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lincancerres.aacrjournals.org/content/vol13/issue17/images/large/4960fig01c.jpe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049338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sz="1200" dirty="0"/>
              <a:t>INSTITUT LADY DAVIS DE RECHERCHES MÉDICALES / LADY DAVIS INSTITUTE FOR MEDICAL RESEARCH</a:t>
            </a:r>
            <a:r>
              <a:rPr lang="en-US" sz="1200" dirty="0"/>
              <a:t> </a:t>
            </a:r>
          </a:p>
        </p:txBody>
      </p:sp>
      <p:pic>
        <p:nvPicPr>
          <p:cNvPr id="6" name="Picture 5" descr="Full colour Bilingual_Horizont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152400"/>
            <a:ext cx="27701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-Horizontal-Red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400" y="482600"/>
            <a:ext cx="16462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14400" y="17812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Cancer and Aging: Two Faces of the Same Coin</a:t>
            </a:r>
          </a:p>
          <a:p>
            <a:endParaRPr lang="en-US" dirty="0" smtClean="0"/>
          </a:p>
          <a:p>
            <a:r>
              <a:rPr lang="en-US" dirty="0" smtClean="0"/>
              <a:t>(3) Telomere Biology and Cancer-Part 1</a:t>
            </a:r>
            <a:endParaRPr lang="en-US" dirty="0"/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7385050" y="1295400"/>
            <a:ext cx="2139950" cy="2065560"/>
            <a:chOff x="7530621" y="1196752"/>
            <a:chExt cx="2140587" cy="2066388"/>
          </a:xfrm>
        </p:grpSpPr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7951259" y="1554510"/>
            <a:ext cx="657225" cy="1152525"/>
          </p:xfrm>
          <a:graphic>
            <a:graphicData uri="http://schemas.openxmlformats.org/presentationml/2006/ole">
              <p:oleObj spid="_x0000_s1028" name="CorelPhotoPaint.Image.6" r:id="rId6" imgW="1025316" imgH="1800948" progId="">
                <p:embed/>
              </p:oleObj>
            </a:graphicData>
          </a:graphic>
        </p:graphicFrame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530621" y="1196752"/>
              <a:ext cx="21405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i="1" dirty="0">
                  <a:latin typeface="Times New Roman" pitchFamily="18" charset="0"/>
                  <a:cs typeface="Times New Roman" pitchFamily="18" charset="0"/>
                </a:rPr>
                <a:t>Centre Bloomfield de </a:t>
              </a:r>
            </a:p>
            <a:p>
              <a:r>
                <a:rPr lang="fr-FR" sz="1000" b="1" i="1" dirty="0">
                  <a:latin typeface="Times New Roman" pitchFamily="18" charset="0"/>
                  <a:cs typeface="Times New Roman" pitchFamily="18" charset="0"/>
                </a:rPr>
                <a:t>recherche sur le vieillissement</a:t>
              </a: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674637" y="2708920"/>
              <a:ext cx="1691680" cy="554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i="1" dirty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000" b="1" i="1" dirty="0" smtClean="0">
                  <a:latin typeface="Times New Roman" pitchFamily="18" charset="0"/>
                  <a:cs typeface="Times New Roman" pitchFamily="18" charset="0"/>
                </a:rPr>
                <a:t>Bloomfield Centre </a:t>
              </a:r>
              <a:endParaRPr lang="en-US" sz="10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000" b="1" i="1" dirty="0">
                  <a:latin typeface="Times New Roman" pitchFamily="18" charset="0"/>
                  <a:cs typeface="Times New Roman" pitchFamily="18" charset="0"/>
                </a:rPr>
                <a:t>for Research in Aging</a:t>
              </a:r>
              <a:r>
                <a:rPr lang="en-US" sz="1000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1000" b="1" dirty="0">
                  <a:latin typeface="Times New Roman" pitchFamily="18" charset="0"/>
                  <a:cs typeface="Times New Roman" pitchFamily="18" charset="0"/>
                </a:rPr>
              </a:b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88658"/>
            <a:ext cx="9144000" cy="366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ell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36385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Oval 5"/>
          <p:cNvSpPr>
            <a:spLocks noChangeArrowheads="1"/>
          </p:cNvSpPr>
          <p:nvPr/>
        </p:nvSpPr>
        <p:spPr bwMode="auto">
          <a:xfrm>
            <a:off x="4095750" y="5635625"/>
            <a:ext cx="457200" cy="381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6"/>
          <p:cNvSpPr>
            <a:spLocks noChangeArrowheads="1"/>
          </p:cNvSpPr>
          <p:nvPr/>
        </p:nvSpPr>
        <p:spPr bwMode="auto">
          <a:xfrm>
            <a:off x="3714750" y="570865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727450" y="568801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E2F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114800" y="567055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pRb</a:t>
            </a:r>
          </a:p>
        </p:txBody>
      </p: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1382713" y="304800"/>
            <a:ext cx="637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Checkpoints Controlling Cell Growth</a:t>
            </a:r>
          </a:p>
        </p:txBody>
      </p:sp>
      <p:sp>
        <p:nvSpPr>
          <p:cNvPr id="11272" name="Line 31"/>
          <p:cNvSpPr>
            <a:spLocks noChangeShapeType="1"/>
          </p:cNvSpPr>
          <p:nvPr/>
        </p:nvSpPr>
        <p:spPr bwMode="auto">
          <a:xfrm>
            <a:off x="128588" y="10668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32"/>
          <p:cNvSpPr txBox="1">
            <a:spLocks noChangeArrowheads="1"/>
          </p:cNvSpPr>
          <p:nvPr/>
        </p:nvSpPr>
        <p:spPr bwMode="auto">
          <a:xfrm>
            <a:off x="533400" y="1649413"/>
            <a:ext cx="1882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</a:rPr>
              <a:t>DNA damage signal - </a:t>
            </a:r>
          </a:p>
          <a:p>
            <a:pPr algn="ctr"/>
            <a:r>
              <a:rPr lang="en-US" sz="1400">
                <a:latin typeface="Times New Roman" pitchFamily="18" charset="0"/>
              </a:rPr>
              <a:t>critically short telomere</a:t>
            </a:r>
          </a:p>
        </p:txBody>
      </p:sp>
      <p:sp>
        <p:nvSpPr>
          <p:cNvPr id="11274" name="AutoShape 33"/>
          <p:cNvSpPr>
            <a:spLocks noChangeAspect="1" noChangeArrowheads="1"/>
          </p:cNvSpPr>
          <p:nvPr/>
        </p:nvSpPr>
        <p:spPr bwMode="auto">
          <a:xfrm>
            <a:off x="228600" y="1447800"/>
            <a:ext cx="457200" cy="4572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34"/>
          <p:cNvSpPr>
            <a:spLocks noChangeShapeType="1"/>
          </p:cNvSpPr>
          <p:nvPr/>
        </p:nvSpPr>
        <p:spPr bwMode="auto">
          <a:xfrm>
            <a:off x="2438400" y="190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35"/>
          <p:cNvSpPr txBox="1">
            <a:spLocks noChangeArrowheads="1"/>
          </p:cNvSpPr>
          <p:nvPr/>
        </p:nvSpPr>
        <p:spPr bwMode="auto">
          <a:xfrm>
            <a:off x="3001963" y="1662113"/>
            <a:ext cx="2484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</a:rPr>
              <a:t>Activate DNA damage response</a:t>
            </a:r>
          </a:p>
          <a:p>
            <a:pPr algn="ctr"/>
            <a:r>
              <a:rPr lang="en-US" sz="1400">
                <a:latin typeface="Times New Roman" pitchFamily="18" charset="0"/>
              </a:rPr>
              <a:t>Kinase (ATM/ATR)</a:t>
            </a:r>
          </a:p>
        </p:txBody>
      </p:sp>
      <p:sp>
        <p:nvSpPr>
          <p:cNvPr id="11277" name="Line 36"/>
          <p:cNvSpPr>
            <a:spLocks noChangeShapeType="1"/>
          </p:cNvSpPr>
          <p:nvPr/>
        </p:nvSpPr>
        <p:spPr bwMode="auto">
          <a:xfrm>
            <a:off x="5562600" y="190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37"/>
          <p:cNvSpPr txBox="1">
            <a:spLocks noChangeArrowheads="1"/>
          </p:cNvSpPr>
          <p:nvPr/>
        </p:nvSpPr>
        <p:spPr bwMode="auto">
          <a:xfrm>
            <a:off x="6297613" y="1662113"/>
            <a:ext cx="2449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</a:rPr>
              <a:t>Activate downstream substrates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Eg. p53</a:t>
            </a:r>
          </a:p>
        </p:txBody>
      </p:sp>
      <p:sp>
        <p:nvSpPr>
          <p:cNvPr id="11279" name="Line 38"/>
          <p:cNvSpPr>
            <a:spLocks noChangeShapeType="1"/>
          </p:cNvSpPr>
          <p:nvPr/>
        </p:nvSpPr>
        <p:spPr bwMode="auto">
          <a:xfrm flipH="1">
            <a:off x="5867400" y="22098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40"/>
          <p:cNvSpPr>
            <a:spLocks noChangeShapeType="1"/>
          </p:cNvSpPr>
          <p:nvPr/>
        </p:nvSpPr>
        <p:spPr bwMode="auto">
          <a:xfrm>
            <a:off x="7772400" y="2209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Text Box 41"/>
          <p:cNvSpPr txBox="1">
            <a:spLocks noChangeArrowheads="1"/>
          </p:cNvSpPr>
          <p:nvPr/>
        </p:nvSpPr>
        <p:spPr bwMode="auto">
          <a:xfrm>
            <a:off x="4267200" y="2743200"/>
            <a:ext cx="30019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</a:rPr>
              <a:t>Cell Cycle Control</a:t>
            </a:r>
          </a:p>
          <a:p>
            <a:pPr algn="ctr"/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Transient Growth Arrest or Senescence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p21</a:t>
            </a:r>
          </a:p>
        </p:txBody>
      </p:sp>
      <p:sp>
        <p:nvSpPr>
          <p:cNvPr id="11282" name="Text Box 42"/>
          <p:cNvSpPr txBox="1">
            <a:spLocks noChangeArrowheads="1"/>
          </p:cNvSpPr>
          <p:nvPr/>
        </p:nvSpPr>
        <p:spPr bwMode="auto">
          <a:xfrm>
            <a:off x="7772400" y="2790825"/>
            <a:ext cx="91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Apoptosis</a:t>
            </a:r>
          </a:p>
          <a:p>
            <a:pPr algn="ctr"/>
            <a:r>
              <a:rPr lang="en-US" sz="1400">
                <a:latin typeface="Times New Roman" pitchFamily="18" charset="0"/>
              </a:rPr>
              <a:t>PUMA</a:t>
            </a:r>
          </a:p>
          <a:p>
            <a:pPr algn="ctr"/>
            <a:r>
              <a:rPr lang="en-US" sz="1400">
                <a:latin typeface="Times New Roman" pitchFamily="18" charset="0"/>
              </a:rPr>
              <a:t>Bax</a:t>
            </a:r>
          </a:p>
          <a:p>
            <a:pPr algn="ctr"/>
            <a:r>
              <a:rPr lang="en-US" sz="1400">
                <a:latin typeface="Times New Roman" pitchFamily="18" charset="0"/>
              </a:rPr>
              <a:t>Noxa</a:t>
            </a:r>
          </a:p>
          <a:p>
            <a:pPr algn="ctr"/>
            <a:r>
              <a:rPr lang="en-US" sz="1400">
                <a:latin typeface="Times New Roman" pitchFamily="18" charset="0"/>
              </a:rPr>
              <a:t>FAS</a:t>
            </a:r>
          </a:p>
          <a:p>
            <a:pPr algn="ctr"/>
            <a:endParaRPr lang="en-US" sz="1400">
              <a:solidFill>
                <a:srgbClr val="969696"/>
              </a:solidFill>
              <a:latin typeface="Times New Roman" pitchFamily="18" charset="0"/>
            </a:endParaRPr>
          </a:p>
        </p:txBody>
      </p:sp>
      <p:sp>
        <p:nvSpPr>
          <p:cNvPr id="11283" name="Line 43"/>
          <p:cNvSpPr>
            <a:spLocks noChangeShapeType="1"/>
          </p:cNvSpPr>
          <p:nvPr/>
        </p:nvSpPr>
        <p:spPr bwMode="auto">
          <a:xfrm>
            <a:off x="8229600" y="396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356475" y="4648200"/>
            <a:ext cx="1755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Elimination of cells</a:t>
            </a:r>
          </a:p>
          <a:p>
            <a:pPr algn="ctr"/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that are beyond repair</a:t>
            </a:r>
          </a:p>
        </p:txBody>
      </p:sp>
      <p:sp>
        <p:nvSpPr>
          <p:cNvPr id="11285" name="Text Box 47"/>
          <p:cNvSpPr txBox="1">
            <a:spLocks noChangeArrowheads="1"/>
          </p:cNvSpPr>
          <p:nvPr/>
        </p:nvSpPr>
        <p:spPr bwMode="auto">
          <a:xfrm>
            <a:off x="4978400" y="4983163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Cyclin/Cdk</a:t>
            </a:r>
          </a:p>
        </p:txBody>
      </p:sp>
      <p:sp>
        <p:nvSpPr>
          <p:cNvPr id="11286" name="Oval 48"/>
          <p:cNvSpPr>
            <a:spLocks noChangeArrowheads="1"/>
          </p:cNvSpPr>
          <p:nvPr/>
        </p:nvSpPr>
        <p:spPr bwMode="auto">
          <a:xfrm>
            <a:off x="1962150" y="5457825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Text Box 49"/>
          <p:cNvSpPr txBox="1">
            <a:spLocks noChangeArrowheads="1"/>
          </p:cNvSpPr>
          <p:nvPr/>
        </p:nvSpPr>
        <p:spPr bwMode="auto">
          <a:xfrm>
            <a:off x="1974850" y="5437188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E2F</a:t>
            </a:r>
          </a:p>
        </p:txBody>
      </p:sp>
      <p:sp>
        <p:nvSpPr>
          <p:cNvPr id="11288" name="Line 50"/>
          <p:cNvSpPr>
            <a:spLocks noChangeShapeType="1"/>
          </p:cNvSpPr>
          <p:nvPr/>
        </p:nvSpPr>
        <p:spPr bwMode="auto">
          <a:xfrm flipH="1">
            <a:off x="4419600" y="5257800"/>
            <a:ext cx="9906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Arc 52"/>
          <p:cNvSpPr>
            <a:spLocks/>
          </p:cNvSpPr>
          <p:nvPr/>
        </p:nvSpPr>
        <p:spPr bwMode="auto">
          <a:xfrm flipH="1" flipV="1">
            <a:off x="2495550" y="5635625"/>
            <a:ext cx="10668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3527701 h 21600"/>
              <a:gd name="T4" fmla="*/ 0 w 21600"/>
              <a:gd name="T5" fmla="*/ 535277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Arc 53"/>
          <p:cNvSpPr>
            <a:spLocks/>
          </p:cNvSpPr>
          <p:nvPr/>
        </p:nvSpPr>
        <p:spPr bwMode="auto">
          <a:xfrm flipH="1">
            <a:off x="2647950" y="5788025"/>
            <a:ext cx="1066800" cy="304800"/>
          </a:xfrm>
          <a:custGeom>
            <a:avLst/>
            <a:gdLst>
              <a:gd name="T0" fmla="*/ 0 w 21600"/>
              <a:gd name="T1" fmla="*/ 0 h 23587"/>
              <a:gd name="T2" fmla="*/ 2147483647 w 21600"/>
              <a:gd name="T3" fmla="*/ 657720630 h 23587"/>
              <a:gd name="T4" fmla="*/ 0 w 21600"/>
              <a:gd name="T5" fmla="*/ 602313236 h 23587"/>
              <a:gd name="T6" fmla="*/ 0 60000 65536"/>
              <a:gd name="T7" fmla="*/ 0 60000 65536"/>
              <a:gd name="T8" fmla="*/ 0 60000 65536"/>
              <a:gd name="T9" fmla="*/ 0 w 21600"/>
              <a:gd name="T10" fmla="*/ 0 h 23587"/>
              <a:gd name="T11" fmla="*/ 21600 w 21600"/>
              <a:gd name="T12" fmla="*/ 23587 h 23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5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63"/>
                  <a:pt x="21569" y="22926"/>
                  <a:pt x="21508" y="23587"/>
                </a:cubicBezTo>
              </a:path>
              <a:path w="21600" h="235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63"/>
                  <a:pt x="21569" y="22926"/>
                  <a:pt x="21508" y="23587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54"/>
          <p:cNvSpPr>
            <a:spLocks noChangeArrowheads="1"/>
          </p:cNvSpPr>
          <p:nvPr/>
        </p:nvSpPr>
        <p:spPr bwMode="auto">
          <a:xfrm>
            <a:off x="2114550" y="5940425"/>
            <a:ext cx="457200" cy="381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Text Box 55"/>
          <p:cNvSpPr txBox="1">
            <a:spLocks noChangeArrowheads="1"/>
          </p:cNvSpPr>
          <p:nvPr/>
        </p:nvSpPr>
        <p:spPr bwMode="auto">
          <a:xfrm>
            <a:off x="2133600" y="597535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pRb</a:t>
            </a:r>
          </a:p>
        </p:txBody>
      </p:sp>
      <p:grpSp>
        <p:nvGrpSpPr>
          <p:cNvPr id="11293" name="Group 58"/>
          <p:cNvGrpSpPr>
            <a:grpSpLocks/>
          </p:cNvGrpSpPr>
          <p:nvPr/>
        </p:nvGrpSpPr>
        <p:grpSpPr bwMode="auto">
          <a:xfrm>
            <a:off x="2517775" y="6045200"/>
            <a:ext cx="254000" cy="228600"/>
            <a:chOff x="4352" y="3889"/>
            <a:chExt cx="160" cy="144"/>
          </a:xfrm>
        </p:grpSpPr>
        <p:sp>
          <p:nvSpPr>
            <p:cNvPr id="11306" name="Text Box 56"/>
            <p:cNvSpPr txBox="1">
              <a:spLocks noChangeArrowheads="1"/>
            </p:cNvSpPr>
            <p:nvPr/>
          </p:nvSpPr>
          <p:spPr bwMode="auto">
            <a:xfrm>
              <a:off x="4352" y="3889"/>
              <a:ext cx="1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1307" name="Oval 57"/>
            <p:cNvSpPr>
              <a:spLocks noChangeAspect="1" noChangeArrowheads="1"/>
            </p:cNvSpPr>
            <p:nvPr/>
          </p:nvSpPr>
          <p:spPr bwMode="auto">
            <a:xfrm>
              <a:off x="4380" y="3906"/>
              <a:ext cx="98" cy="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94" name="Group 59"/>
          <p:cNvGrpSpPr>
            <a:grpSpLocks/>
          </p:cNvGrpSpPr>
          <p:nvPr/>
        </p:nvGrpSpPr>
        <p:grpSpPr bwMode="auto">
          <a:xfrm>
            <a:off x="2360613" y="5788025"/>
            <a:ext cx="254000" cy="228600"/>
            <a:chOff x="4352" y="3889"/>
            <a:chExt cx="160" cy="144"/>
          </a:xfrm>
        </p:grpSpPr>
        <p:sp>
          <p:nvSpPr>
            <p:cNvPr id="11304" name="Text Box 60"/>
            <p:cNvSpPr txBox="1">
              <a:spLocks noChangeArrowheads="1"/>
            </p:cNvSpPr>
            <p:nvPr/>
          </p:nvSpPr>
          <p:spPr bwMode="auto">
            <a:xfrm>
              <a:off x="4352" y="3889"/>
              <a:ext cx="1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1305" name="Oval 61"/>
            <p:cNvSpPr>
              <a:spLocks noChangeAspect="1" noChangeArrowheads="1"/>
            </p:cNvSpPr>
            <p:nvPr/>
          </p:nvSpPr>
          <p:spPr bwMode="auto">
            <a:xfrm>
              <a:off x="4380" y="3906"/>
              <a:ext cx="98" cy="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5" name="Text Box 62"/>
          <p:cNvSpPr txBox="1">
            <a:spLocks noChangeArrowheads="1"/>
          </p:cNvSpPr>
          <p:nvPr/>
        </p:nvSpPr>
        <p:spPr bwMode="auto">
          <a:xfrm>
            <a:off x="1555750" y="4897438"/>
            <a:ext cx="70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Cyclin D/</a:t>
            </a:r>
          </a:p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Cdk4/6</a:t>
            </a:r>
          </a:p>
        </p:txBody>
      </p:sp>
      <p:sp>
        <p:nvSpPr>
          <p:cNvPr id="11296" name="Text Box 63"/>
          <p:cNvSpPr txBox="1">
            <a:spLocks noChangeArrowheads="1"/>
          </p:cNvSpPr>
          <p:nvPr/>
        </p:nvSpPr>
        <p:spPr bwMode="auto">
          <a:xfrm>
            <a:off x="928688" y="5211763"/>
            <a:ext cx="70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Cyclin A/</a:t>
            </a:r>
          </a:p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Cdk2</a:t>
            </a:r>
          </a:p>
        </p:txBody>
      </p:sp>
      <p:sp>
        <p:nvSpPr>
          <p:cNvPr id="11297" name="Text Box 64"/>
          <p:cNvSpPr txBox="1">
            <a:spLocks noChangeArrowheads="1"/>
          </p:cNvSpPr>
          <p:nvPr/>
        </p:nvSpPr>
        <p:spPr bwMode="auto">
          <a:xfrm>
            <a:off x="755650" y="4487863"/>
            <a:ext cx="78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Cyclin A/B</a:t>
            </a:r>
          </a:p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Cdc2</a:t>
            </a:r>
          </a:p>
        </p:txBody>
      </p:sp>
      <p:sp>
        <p:nvSpPr>
          <p:cNvPr id="11298" name="Text Box 66"/>
          <p:cNvSpPr txBox="1">
            <a:spLocks noChangeArrowheads="1"/>
          </p:cNvSpPr>
          <p:nvPr/>
        </p:nvSpPr>
        <p:spPr bwMode="auto">
          <a:xfrm>
            <a:off x="4911725" y="3749675"/>
            <a:ext cx="41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p15</a:t>
            </a:r>
          </a:p>
          <a:p>
            <a:r>
              <a:rPr lang="en-US" sz="1200">
                <a:latin typeface="Times New Roman" pitchFamily="18" charset="0"/>
              </a:rPr>
              <a:t>p16</a:t>
            </a:r>
          </a:p>
          <a:p>
            <a:r>
              <a:rPr lang="en-US" sz="1200">
                <a:latin typeface="Times New Roman" pitchFamily="18" charset="0"/>
              </a:rPr>
              <a:t>p18</a:t>
            </a:r>
          </a:p>
          <a:p>
            <a:r>
              <a:rPr lang="en-US" sz="1200">
                <a:latin typeface="Times New Roman" pitchFamily="18" charset="0"/>
              </a:rPr>
              <a:t>p19</a:t>
            </a:r>
          </a:p>
        </p:txBody>
      </p:sp>
      <p:sp>
        <p:nvSpPr>
          <p:cNvPr id="11299" name="Text Box 67"/>
          <p:cNvSpPr txBox="1">
            <a:spLocks noChangeArrowheads="1"/>
          </p:cNvSpPr>
          <p:nvPr/>
        </p:nvSpPr>
        <p:spPr bwMode="auto">
          <a:xfrm>
            <a:off x="5445125" y="3748088"/>
            <a:ext cx="412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p21</a:t>
            </a:r>
          </a:p>
          <a:p>
            <a:r>
              <a:rPr lang="en-US" sz="1200">
                <a:latin typeface="Times New Roman" pitchFamily="18" charset="0"/>
              </a:rPr>
              <a:t>p27</a:t>
            </a:r>
          </a:p>
          <a:p>
            <a:r>
              <a:rPr lang="en-US" sz="1200">
                <a:latin typeface="Times New Roman" pitchFamily="18" charset="0"/>
              </a:rPr>
              <a:t>p57</a:t>
            </a:r>
          </a:p>
        </p:txBody>
      </p:sp>
      <p:sp>
        <p:nvSpPr>
          <p:cNvPr id="11300" name="Line 70"/>
          <p:cNvSpPr>
            <a:spLocks noChangeShapeType="1"/>
          </p:cNvSpPr>
          <p:nvPr/>
        </p:nvSpPr>
        <p:spPr bwMode="auto">
          <a:xfrm flipH="1" flipV="1">
            <a:off x="3800475" y="54102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Text Box 71"/>
          <p:cNvSpPr txBox="1">
            <a:spLocks noChangeArrowheads="1"/>
          </p:cNvSpPr>
          <p:nvPr/>
        </p:nvSpPr>
        <p:spPr bwMode="auto">
          <a:xfrm>
            <a:off x="4800600" y="3508375"/>
            <a:ext cx="1216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Cdk Inhibitors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5204619" y="4760119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14938" y="4951413"/>
            <a:ext cx="3810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476375" y="301625"/>
            <a:ext cx="63914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How Can </a:t>
            </a:r>
            <a:r>
              <a:rPr lang="en-US" sz="3200" dirty="0" smtClean="0">
                <a:latin typeface="Times New Roman" pitchFamily="18" charset="0"/>
              </a:rPr>
              <a:t>Checkpoints </a:t>
            </a:r>
            <a:r>
              <a:rPr lang="en-US" sz="3200" dirty="0">
                <a:latin typeface="Times New Roman" pitchFamily="18" charset="0"/>
              </a:rPr>
              <a:t>be By-passed?</a:t>
            </a:r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128588" y="10668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2" name="Picture 6" descr="cell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2006600"/>
            <a:ext cx="36385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7"/>
          <p:cNvSpPr>
            <a:spLocks noChangeArrowheads="1"/>
          </p:cNvSpPr>
          <p:nvPr/>
        </p:nvSpPr>
        <p:spPr bwMode="auto">
          <a:xfrm>
            <a:off x="5629275" y="4213225"/>
            <a:ext cx="457200" cy="381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5248275" y="428625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260975" y="426561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E2F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5648325" y="424815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pRb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4876800" y="1371600"/>
            <a:ext cx="154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Cell Cycle Control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p21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121400" y="3024188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Cyclin/Cdk</a:t>
            </a:r>
          </a:p>
        </p:txBody>
      </p:sp>
      <p:sp>
        <p:nvSpPr>
          <p:cNvPr id="12299" name="Oval 13"/>
          <p:cNvSpPr>
            <a:spLocks noChangeArrowheads="1"/>
          </p:cNvSpPr>
          <p:nvPr/>
        </p:nvSpPr>
        <p:spPr bwMode="auto">
          <a:xfrm>
            <a:off x="3495675" y="4035425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3508375" y="4014788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E2F</a:t>
            </a:r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 flipH="1">
            <a:off x="6010275" y="3375025"/>
            <a:ext cx="533400" cy="762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Arc 16"/>
          <p:cNvSpPr>
            <a:spLocks/>
          </p:cNvSpPr>
          <p:nvPr/>
        </p:nvSpPr>
        <p:spPr bwMode="auto">
          <a:xfrm flipH="1" flipV="1">
            <a:off x="4029075" y="4213225"/>
            <a:ext cx="10668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3527701 h 21600"/>
              <a:gd name="T4" fmla="*/ 0 w 21600"/>
              <a:gd name="T5" fmla="*/ 535277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Arc 17"/>
          <p:cNvSpPr>
            <a:spLocks/>
          </p:cNvSpPr>
          <p:nvPr/>
        </p:nvSpPr>
        <p:spPr bwMode="auto">
          <a:xfrm flipH="1">
            <a:off x="4181475" y="4365625"/>
            <a:ext cx="1066800" cy="304800"/>
          </a:xfrm>
          <a:custGeom>
            <a:avLst/>
            <a:gdLst>
              <a:gd name="T0" fmla="*/ 0 w 21600"/>
              <a:gd name="T1" fmla="*/ 0 h 23587"/>
              <a:gd name="T2" fmla="*/ 2147483647 w 21600"/>
              <a:gd name="T3" fmla="*/ 657720630 h 23587"/>
              <a:gd name="T4" fmla="*/ 0 w 21600"/>
              <a:gd name="T5" fmla="*/ 602313236 h 23587"/>
              <a:gd name="T6" fmla="*/ 0 60000 65536"/>
              <a:gd name="T7" fmla="*/ 0 60000 65536"/>
              <a:gd name="T8" fmla="*/ 0 60000 65536"/>
              <a:gd name="T9" fmla="*/ 0 w 21600"/>
              <a:gd name="T10" fmla="*/ 0 h 23587"/>
              <a:gd name="T11" fmla="*/ 21600 w 21600"/>
              <a:gd name="T12" fmla="*/ 23587 h 23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5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63"/>
                  <a:pt x="21569" y="22926"/>
                  <a:pt x="21508" y="23587"/>
                </a:cubicBezTo>
              </a:path>
              <a:path w="21600" h="235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63"/>
                  <a:pt x="21569" y="22926"/>
                  <a:pt x="21508" y="23587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8"/>
          <p:cNvSpPr>
            <a:spLocks noChangeArrowheads="1"/>
          </p:cNvSpPr>
          <p:nvPr/>
        </p:nvSpPr>
        <p:spPr bwMode="auto">
          <a:xfrm>
            <a:off x="3648075" y="4518025"/>
            <a:ext cx="457200" cy="381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3667125" y="455295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pRb</a:t>
            </a:r>
          </a:p>
        </p:txBody>
      </p:sp>
      <p:grpSp>
        <p:nvGrpSpPr>
          <p:cNvPr id="12306" name="Group 20"/>
          <p:cNvGrpSpPr>
            <a:grpSpLocks/>
          </p:cNvGrpSpPr>
          <p:nvPr/>
        </p:nvGrpSpPr>
        <p:grpSpPr bwMode="auto">
          <a:xfrm>
            <a:off x="4051300" y="4622800"/>
            <a:ext cx="254000" cy="228600"/>
            <a:chOff x="4352" y="3889"/>
            <a:chExt cx="160" cy="144"/>
          </a:xfrm>
        </p:grpSpPr>
        <p:sp>
          <p:nvSpPr>
            <p:cNvPr id="12332" name="Text Box 21"/>
            <p:cNvSpPr txBox="1">
              <a:spLocks noChangeArrowheads="1"/>
            </p:cNvSpPr>
            <p:nvPr/>
          </p:nvSpPr>
          <p:spPr bwMode="auto">
            <a:xfrm>
              <a:off x="4352" y="3889"/>
              <a:ext cx="1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2333" name="Oval 22"/>
            <p:cNvSpPr>
              <a:spLocks noChangeAspect="1" noChangeArrowheads="1"/>
            </p:cNvSpPr>
            <p:nvPr/>
          </p:nvSpPr>
          <p:spPr bwMode="auto">
            <a:xfrm>
              <a:off x="4380" y="3906"/>
              <a:ext cx="98" cy="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7" name="Group 23"/>
          <p:cNvGrpSpPr>
            <a:grpSpLocks/>
          </p:cNvGrpSpPr>
          <p:nvPr/>
        </p:nvGrpSpPr>
        <p:grpSpPr bwMode="auto">
          <a:xfrm>
            <a:off x="3894138" y="4365625"/>
            <a:ext cx="254000" cy="228600"/>
            <a:chOff x="4352" y="3889"/>
            <a:chExt cx="160" cy="144"/>
          </a:xfrm>
        </p:grpSpPr>
        <p:sp>
          <p:nvSpPr>
            <p:cNvPr id="12330" name="Text Box 24"/>
            <p:cNvSpPr txBox="1">
              <a:spLocks noChangeArrowheads="1"/>
            </p:cNvSpPr>
            <p:nvPr/>
          </p:nvSpPr>
          <p:spPr bwMode="auto">
            <a:xfrm>
              <a:off x="4352" y="3889"/>
              <a:ext cx="1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2331" name="Oval 25"/>
            <p:cNvSpPr>
              <a:spLocks noChangeAspect="1" noChangeArrowheads="1"/>
            </p:cNvSpPr>
            <p:nvPr/>
          </p:nvSpPr>
          <p:spPr bwMode="auto">
            <a:xfrm>
              <a:off x="4380" y="3906"/>
              <a:ext cx="98" cy="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3089275" y="3475038"/>
            <a:ext cx="70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Cyclin D/</a:t>
            </a:r>
          </a:p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Cdk4/6</a:t>
            </a:r>
          </a:p>
        </p:txBody>
      </p:sp>
      <p:sp>
        <p:nvSpPr>
          <p:cNvPr id="12309" name="Text Box 27"/>
          <p:cNvSpPr txBox="1">
            <a:spLocks noChangeArrowheads="1"/>
          </p:cNvSpPr>
          <p:nvPr/>
        </p:nvSpPr>
        <p:spPr bwMode="auto">
          <a:xfrm>
            <a:off x="2433638" y="3733800"/>
            <a:ext cx="70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Cyclin A/</a:t>
            </a:r>
          </a:p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Cdk2</a:t>
            </a:r>
          </a:p>
        </p:txBody>
      </p:sp>
      <p:sp>
        <p:nvSpPr>
          <p:cNvPr id="12310" name="Text Box 28"/>
          <p:cNvSpPr txBox="1">
            <a:spLocks noChangeArrowheads="1"/>
          </p:cNvSpPr>
          <p:nvPr/>
        </p:nvSpPr>
        <p:spPr bwMode="auto">
          <a:xfrm>
            <a:off x="2359025" y="3032125"/>
            <a:ext cx="78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Cyclin A/B</a:t>
            </a:r>
          </a:p>
          <a:p>
            <a:pPr algn="ctr"/>
            <a:r>
              <a:rPr lang="en-US" sz="1000" b="1">
                <a:solidFill>
                  <a:srgbClr val="008000"/>
                </a:solidFill>
                <a:latin typeface="Times New Roman" pitchFamily="18" charset="0"/>
              </a:rPr>
              <a:t>Cdc2</a:t>
            </a:r>
          </a:p>
        </p:txBody>
      </p:sp>
      <p:sp>
        <p:nvSpPr>
          <p:cNvPr id="12311" name="Text Box 29"/>
          <p:cNvSpPr txBox="1">
            <a:spLocks noChangeArrowheads="1"/>
          </p:cNvSpPr>
          <p:nvPr/>
        </p:nvSpPr>
        <p:spPr bwMode="auto">
          <a:xfrm>
            <a:off x="4911725" y="2171700"/>
            <a:ext cx="415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p15</a:t>
            </a:r>
          </a:p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p16</a:t>
            </a:r>
          </a:p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p18</a:t>
            </a:r>
          </a:p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p19</a:t>
            </a:r>
          </a:p>
        </p:txBody>
      </p:sp>
      <p:sp>
        <p:nvSpPr>
          <p:cNvPr id="12312" name="Text Box 30"/>
          <p:cNvSpPr txBox="1">
            <a:spLocks noChangeArrowheads="1"/>
          </p:cNvSpPr>
          <p:nvPr/>
        </p:nvSpPr>
        <p:spPr bwMode="auto">
          <a:xfrm>
            <a:off x="5445125" y="217011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p21</a:t>
            </a:r>
          </a:p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p27</a:t>
            </a:r>
          </a:p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p57</a:t>
            </a:r>
          </a:p>
        </p:txBody>
      </p:sp>
      <p:sp>
        <p:nvSpPr>
          <p:cNvPr id="12313" name="Line 31"/>
          <p:cNvSpPr>
            <a:spLocks noChangeShapeType="1"/>
          </p:cNvSpPr>
          <p:nvPr/>
        </p:nvSpPr>
        <p:spPr bwMode="auto">
          <a:xfrm>
            <a:off x="5715000" y="2844800"/>
            <a:ext cx="381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32"/>
          <p:cNvSpPr>
            <a:spLocks noChangeShapeType="1"/>
          </p:cNvSpPr>
          <p:nvPr/>
        </p:nvSpPr>
        <p:spPr bwMode="auto">
          <a:xfrm flipH="1">
            <a:off x="6019800" y="2982913"/>
            <a:ext cx="15240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33"/>
          <p:cNvSpPr>
            <a:spLocks noChangeShapeType="1"/>
          </p:cNvSpPr>
          <p:nvPr/>
        </p:nvSpPr>
        <p:spPr bwMode="auto">
          <a:xfrm flipH="1" flipV="1">
            <a:off x="5334000" y="39878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Text Box 34"/>
          <p:cNvSpPr txBox="1">
            <a:spLocks noChangeArrowheads="1"/>
          </p:cNvSpPr>
          <p:nvPr/>
        </p:nvSpPr>
        <p:spPr bwMode="auto">
          <a:xfrm>
            <a:off x="7391400" y="1143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p53</a:t>
            </a:r>
          </a:p>
        </p:txBody>
      </p:sp>
      <p:sp>
        <p:nvSpPr>
          <p:cNvPr id="12317" name="Text Box 35"/>
          <p:cNvSpPr txBox="1">
            <a:spLocks noChangeArrowheads="1"/>
          </p:cNvSpPr>
          <p:nvPr/>
        </p:nvSpPr>
        <p:spPr bwMode="auto">
          <a:xfrm>
            <a:off x="2260600" y="5335588"/>
            <a:ext cx="4597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latin typeface="Times New Roman" pitchFamily="18" charset="0"/>
              </a:rPr>
              <a:t>1) Loss of p53, pRb (tumor suppressor genes)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  <a:p>
            <a:pPr marL="342900" indent="-342900"/>
            <a:r>
              <a:rPr lang="en-US">
                <a:latin typeface="Times New Roman" pitchFamily="18" charset="0"/>
              </a:rPr>
              <a:t>2) Loss of Cdk inhibitors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  <a:p>
            <a:pPr marL="342900" indent="-342900"/>
            <a:r>
              <a:rPr lang="en-US">
                <a:latin typeface="Times New Roman" pitchFamily="18" charset="0"/>
              </a:rPr>
              <a:t>3) Overexpression of cyclin/Cdk complexes</a:t>
            </a:r>
          </a:p>
          <a:p>
            <a:pPr marL="342900" indent="-342900"/>
            <a:r>
              <a:rPr lang="en-US">
                <a:latin typeface="Times New Roman" pitchFamily="18" charset="0"/>
              </a:rPr>
              <a:t>4) Expression of Oncogenes (Ras, Myc) </a:t>
            </a:r>
          </a:p>
        </p:txBody>
      </p:sp>
      <p:sp>
        <p:nvSpPr>
          <p:cNvPr id="12318" name="Line 36"/>
          <p:cNvSpPr>
            <a:spLocks noChangeShapeType="1"/>
          </p:cNvSpPr>
          <p:nvPr/>
        </p:nvSpPr>
        <p:spPr bwMode="auto">
          <a:xfrm flipH="1">
            <a:off x="6400800" y="1371600"/>
            <a:ext cx="990600" cy="1524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319" name="Line 37"/>
          <p:cNvSpPr>
            <a:spLocks noChangeShapeType="1"/>
          </p:cNvSpPr>
          <p:nvPr/>
        </p:nvSpPr>
        <p:spPr bwMode="auto">
          <a:xfrm>
            <a:off x="7856538" y="1447800"/>
            <a:ext cx="304800" cy="5334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320" name="Text Box 38"/>
          <p:cNvSpPr txBox="1">
            <a:spLocks noChangeArrowheads="1"/>
          </p:cNvSpPr>
          <p:nvPr/>
        </p:nvSpPr>
        <p:spPr bwMode="auto">
          <a:xfrm>
            <a:off x="7856538" y="2028825"/>
            <a:ext cx="91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Apoptosis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PUMA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Bax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Noxa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FAS</a:t>
            </a:r>
          </a:p>
          <a:p>
            <a:pPr algn="ctr">
              <a:defRPr/>
            </a:pPr>
            <a:endParaRPr lang="en-US" sz="1400" dirty="0">
              <a:solidFill>
                <a:schemeClr val="bg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321" name="Text Box 39"/>
          <p:cNvSpPr txBox="1">
            <a:spLocks noChangeArrowheads="1"/>
          </p:cNvSpPr>
          <p:nvPr/>
        </p:nvSpPr>
        <p:spPr bwMode="auto">
          <a:xfrm>
            <a:off x="7439025" y="1058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2322" name="Text Box 40"/>
          <p:cNvSpPr txBox="1">
            <a:spLocks noChangeArrowheads="1"/>
          </p:cNvSpPr>
          <p:nvPr/>
        </p:nvSpPr>
        <p:spPr bwMode="auto">
          <a:xfrm>
            <a:off x="5638800" y="41148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2323" name="Text Box 41"/>
          <p:cNvSpPr txBox="1">
            <a:spLocks noChangeArrowheads="1"/>
          </p:cNvSpPr>
          <p:nvPr/>
        </p:nvSpPr>
        <p:spPr bwMode="auto">
          <a:xfrm>
            <a:off x="5654675" y="26812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</p:txBody>
      </p:sp>
      <p:grpSp>
        <p:nvGrpSpPr>
          <p:cNvPr id="12324" name="Group 44"/>
          <p:cNvGrpSpPr>
            <a:grpSpLocks/>
          </p:cNvGrpSpPr>
          <p:nvPr/>
        </p:nvGrpSpPr>
        <p:grpSpPr bwMode="auto">
          <a:xfrm>
            <a:off x="6477000" y="5943600"/>
            <a:ext cx="228600" cy="228600"/>
            <a:chOff x="4224" y="3552"/>
            <a:chExt cx="144" cy="144"/>
          </a:xfrm>
        </p:grpSpPr>
        <p:sp>
          <p:nvSpPr>
            <p:cNvPr id="12328" name="Line 42"/>
            <p:cNvSpPr>
              <a:spLocks noChangeShapeType="1"/>
            </p:cNvSpPr>
            <p:nvPr/>
          </p:nvSpPr>
          <p:spPr bwMode="auto">
            <a:xfrm>
              <a:off x="4224" y="3648"/>
              <a:ext cx="48" cy="4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43"/>
            <p:cNvSpPr>
              <a:spLocks noChangeShapeType="1"/>
            </p:cNvSpPr>
            <p:nvPr/>
          </p:nvSpPr>
          <p:spPr bwMode="auto">
            <a:xfrm flipV="1">
              <a:off x="4272" y="3552"/>
              <a:ext cx="96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5" name="Group 45"/>
          <p:cNvGrpSpPr>
            <a:grpSpLocks/>
          </p:cNvGrpSpPr>
          <p:nvPr/>
        </p:nvGrpSpPr>
        <p:grpSpPr bwMode="auto">
          <a:xfrm>
            <a:off x="6996113" y="2986088"/>
            <a:ext cx="228600" cy="228600"/>
            <a:chOff x="4224" y="3552"/>
            <a:chExt cx="144" cy="144"/>
          </a:xfrm>
        </p:grpSpPr>
        <p:sp>
          <p:nvSpPr>
            <p:cNvPr id="12326" name="Line 46"/>
            <p:cNvSpPr>
              <a:spLocks noChangeShapeType="1"/>
            </p:cNvSpPr>
            <p:nvPr/>
          </p:nvSpPr>
          <p:spPr bwMode="auto">
            <a:xfrm>
              <a:off x="4224" y="3648"/>
              <a:ext cx="48" cy="4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47"/>
            <p:cNvSpPr>
              <a:spLocks noChangeShapeType="1"/>
            </p:cNvSpPr>
            <p:nvPr/>
          </p:nvSpPr>
          <p:spPr bwMode="auto">
            <a:xfrm flipV="1">
              <a:off x="4272" y="3552"/>
              <a:ext cx="96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/>
          <p:cNvSpPr txBox="1">
            <a:spLocks noChangeArrowheads="1"/>
          </p:cNvSpPr>
          <p:nvPr/>
        </p:nvSpPr>
        <p:spPr bwMode="auto">
          <a:xfrm>
            <a:off x="3930650" y="152400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Crisis</a:t>
            </a:r>
          </a:p>
        </p:txBody>
      </p:sp>
      <p:sp>
        <p:nvSpPr>
          <p:cNvPr id="13315" name="Line 34"/>
          <p:cNvSpPr>
            <a:spLocks noChangeShapeType="1"/>
          </p:cNvSpPr>
          <p:nvPr/>
        </p:nvSpPr>
        <p:spPr bwMode="auto">
          <a:xfrm>
            <a:off x="128588" y="86995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16" name="Group 51"/>
          <p:cNvGrpSpPr>
            <a:grpSpLocks/>
          </p:cNvGrpSpPr>
          <p:nvPr/>
        </p:nvGrpSpPr>
        <p:grpSpPr bwMode="auto">
          <a:xfrm>
            <a:off x="1066800" y="990600"/>
            <a:ext cx="7121525" cy="3657600"/>
            <a:chOff x="794" y="1248"/>
            <a:chExt cx="4486" cy="2304"/>
          </a:xfrm>
        </p:grpSpPr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>
              <a:off x="1658" y="1392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>
              <a:off x="1658" y="3069"/>
              <a:ext cx="30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>
              <a:off x="1658" y="1395"/>
              <a:ext cx="1536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 rot="-5400000">
              <a:off x="400" y="2034"/>
              <a:ext cx="11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Average Telomere</a:t>
              </a:r>
            </a:p>
            <a:p>
              <a:pPr algn="ctr"/>
              <a:r>
                <a:rPr lang="en-US">
                  <a:latin typeface="Times New Roman" pitchFamily="18" charset="0"/>
                </a:rPr>
                <a:t>Length (kbp)</a:t>
              </a:r>
            </a:p>
          </p:txBody>
        </p:sp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>
              <a:off x="1358" y="1309"/>
              <a:ext cx="2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~ 8</a:t>
              </a:r>
            </a:p>
          </p:txBody>
        </p:sp>
        <p:sp>
          <p:nvSpPr>
            <p:cNvPr id="13323" name="AutoShape 12"/>
            <p:cNvSpPr>
              <a:spLocks noChangeAspect="1" noChangeArrowheads="1"/>
            </p:cNvSpPr>
            <p:nvPr/>
          </p:nvSpPr>
          <p:spPr bwMode="auto">
            <a:xfrm>
              <a:off x="1739" y="1449"/>
              <a:ext cx="173" cy="173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AutoShape 13"/>
            <p:cNvSpPr>
              <a:spLocks noChangeAspect="1" noChangeArrowheads="1"/>
            </p:cNvSpPr>
            <p:nvPr/>
          </p:nvSpPr>
          <p:spPr bwMode="auto">
            <a:xfrm>
              <a:off x="1916" y="1584"/>
              <a:ext cx="173" cy="173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AutoShape 14"/>
            <p:cNvSpPr>
              <a:spLocks noChangeAspect="1" noChangeArrowheads="1"/>
            </p:cNvSpPr>
            <p:nvPr/>
          </p:nvSpPr>
          <p:spPr bwMode="auto">
            <a:xfrm>
              <a:off x="2100" y="1738"/>
              <a:ext cx="173" cy="173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Text Box 15"/>
            <p:cNvSpPr txBox="1">
              <a:spLocks noChangeArrowheads="1"/>
            </p:cNvSpPr>
            <p:nvPr/>
          </p:nvSpPr>
          <p:spPr bwMode="auto">
            <a:xfrm>
              <a:off x="1358" y="2064"/>
              <a:ext cx="2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~ 5</a:t>
              </a:r>
            </a:p>
          </p:txBody>
        </p:sp>
        <p:sp>
          <p:nvSpPr>
            <p:cNvPr id="13327" name="Text Box 16"/>
            <p:cNvSpPr txBox="1">
              <a:spLocks noChangeArrowheads="1"/>
            </p:cNvSpPr>
            <p:nvPr/>
          </p:nvSpPr>
          <p:spPr bwMode="auto">
            <a:xfrm>
              <a:off x="2612" y="3321"/>
              <a:ext cx="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Cell Doublings</a:t>
              </a:r>
            </a:p>
          </p:txBody>
        </p:sp>
        <p:sp>
          <p:nvSpPr>
            <p:cNvPr id="13328" name="AutoShape 19"/>
            <p:cNvSpPr>
              <a:spLocks noChangeAspect="1" noChangeArrowheads="1"/>
            </p:cNvSpPr>
            <p:nvPr/>
          </p:nvSpPr>
          <p:spPr bwMode="auto">
            <a:xfrm>
              <a:off x="2510" y="2064"/>
              <a:ext cx="173" cy="173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Text Box 20"/>
            <p:cNvSpPr txBox="1">
              <a:spLocks noChangeArrowheads="1"/>
            </p:cNvSpPr>
            <p:nvPr/>
          </p:nvSpPr>
          <p:spPr bwMode="auto">
            <a:xfrm>
              <a:off x="1265" y="2544"/>
              <a:ext cx="3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~ 1-3</a:t>
              </a:r>
            </a:p>
          </p:txBody>
        </p:sp>
        <p:sp>
          <p:nvSpPr>
            <p:cNvPr id="13330" name="Text Box 21"/>
            <p:cNvSpPr txBox="1">
              <a:spLocks noChangeArrowheads="1"/>
            </p:cNvSpPr>
            <p:nvPr/>
          </p:nvSpPr>
          <p:spPr bwMode="auto">
            <a:xfrm>
              <a:off x="1447" y="297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331" name="Text Box 22"/>
            <p:cNvSpPr txBox="1">
              <a:spLocks noChangeArrowheads="1"/>
            </p:cNvSpPr>
            <p:nvPr/>
          </p:nvSpPr>
          <p:spPr bwMode="auto">
            <a:xfrm>
              <a:off x="1582" y="3102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332" name="Line 23"/>
            <p:cNvSpPr>
              <a:spLocks noChangeShapeType="1"/>
            </p:cNvSpPr>
            <p:nvPr/>
          </p:nvSpPr>
          <p:spPr bwMode="auto">
            <a:xfrm>
              <a:off x="1658" y="2634"/>
              <a:ext cx="1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24"/>
            <p:cNvSpPr>
              <a:spLocks noChangeShapeType="1"/>
            </p:cNvSpPr>
            <p:nvPr/>
          </p:nvSpPr>
          <p:spPr bwMode="auto">
            <a:xfrm>
              <a:off x="3191" y="2635"/>
              <a:ext cx="0" cy="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Text Box 25"/>
            <p:cNvSpPr txBox="1">
              <a:spLocks noChangeArrowheads="1"/>
            </p:cNvSpPr>
            <p:nvPr/>
          </p:nvSpPr>
          <p:spPr bwMode="auto">
            <a:xfrm>
              <a:off x="2398" y="3102"/>
              <a:ext cx="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~30-70</a:t>
              </a:r>
            </a:p>
          </p:txBody>
        </p:sp>
        <p:sp>
          <p:nvSpPr>
            <p:cNvPr id="13335" name="Text Box 26"/>
            <p:cNvSpPr txBox="1">
              <a:spLocks noChangeArrowheads="1"/>
            </p:cNvSpPr>
            <p:nvPr/>
          </p:nvSpPr>
          <p:spPr bwMode="auto">
            <a:xfrm>
              <a:off x="2967" y="3111"/>
              <a:ext cx="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~70-90</a:t>
              </a:r>
            </a:p>
          </p:txBody>
        </p:sp>
        <p:sp>
          <p:nvSpPr>
            <p:cNvPr id="13336" name="AutoShape 30"/>
            <p:cNvSpPr>
              <a:spLocks noChangeAspect="1" noChangeArrowheads="1"/>
            </p:cNvSpPr>
            <p:nvPr/>
          </p:nvSpPr>
          <p:spPr bwMode="auto">
            <a:xfrm>
              <a:off x="3111" y="2544"/>
              <a:ext cx="173" cy="173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Text Box 31"/>
            <p:cNvSpPr txBox="1">
              <a:spLocks noChangeArrowheads="1"/>
            </p:cNvSpPr>
            <p:nvPr/>
          </p:nvSpPr>
          <p:spPr bwMode="auto">
            <a:xfrm>
              <a:off x="3024" y="2352"/>
              <a:ext cx="3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Crisis</a:t>
              </a:r>
            </a:p>
          </p:txBody>
        </p:sp>
        <p:sp>
          <p:nvSpPr>
            <p:cNvPr id="13338" name="Freeform 40"/>
            <p:cNvSpPr>
              <a:spLocks noChangeAspect="1"/>
            </p:cNvSpPr>
            <p:nvPr/>
          </p:nvSpPr>
          <p:spPr bwMode="auto">
            <a:xfrm>
              <a:off x="2736" y="1920"/>
              <a:ext cx="150" cy="125"/>
            </a:xfrm>
            <a:custGeom>
              <a:avLst/>
              <a:gdLst>
                <a:gd name="T0" fmla="*/ 0 w 288"/>
                <a:gd name="T1" fmla="*/ 34 h 240"/>
                <a:gd name="T2" fmla="*/ 14 w 288"/>
                <a:gd name="T3" fmla="*/ 27 h 240"/>
                <a:gd name="T4" fmla="*/ 7 w 288"/>
                <a:gd name="T5" fmla="*/ 20 h 240"/>
                <a:gd name="T6" fmla="*/ 20 w 288"/>
                <a:gd name="T7" fmla="*/ 14 h 240"/>
                <a:gd name="T8" fmla="*/ 14 w 288"/>
                <a:gd name="T9" fmla="*/ 7 h 240"/>
                <a:gd name="T10" fmla="*/ 27 w 288"/>
                <a:gd name="T11" fmla="*/ 0 h 240"/>
                <a:gd name="T12" fmla="*/ 41 w 288"/>
                <a:gd name="T13" fmla="*/ 14 h 240"/>
                <a:gd name="T14" fmla="*/ 20 w 288"/>
                <a:gd name="T15" fmla="*/ 20 h 240"/>
                <a:gd name="T16" fmla="*/ 34 w 288"/>
                <a:gd name="T17" fmla="*/ 27 h 240"/>
                <a:gd name="T18" fmla="*/ 0 w 288"/>
                <a:gd name="T19" fmla="*/ 34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240"/>
                <a:gd name="T32" fmla="*/ 288 w 288"/>
                <a:gd name="T33" fmla="*/ 240 h 2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240">
                  <a:moveTo>
                    <a:pt x="0" y="240"/>
                  </a:moveTo>
                  <a:lnTo>
                    <a:pt x="96" y="192"/>
                  </a:lnTo>
                  <a:lnTo>
                    <a:pt x="48" y="144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192" y="0"/>
                  </a:lnTo>
                  <a:lnTo>
                    <a:pt x="288" y="96"/>
                  </a:lnTo>
                  <a:lnTo>
                    <a:pt x="144" y="144"/>
                  </a:lnTo>
                  <a:lnTo>
                    <a:pt x="240" y="19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Text Box 44"/>
            <p:cNvSpPr txBox="1">
              <a:spLocks noChangeArrowheads="1"/>
            </p:cNvSpPr>
            <p:nvPr/>
          </p:nvSpPr>
          <p:spPr bwMode="auto">
            <a:xfrm>
              <a:off x="2160" y="1296"/>
              <a:ext cx="179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Acquisition of mutations that by-pass</a:t>
              </a:r>
            </a:p>
            <a:p>
              <a:r>
                <a:rPr lang="en-US" sz="1400">
                  <a:latin typeface="Times New Roman" pitchFamily="18" charset="0"/>
                </a:rPr>
                <a:t>checkpoint</a:t>
              </a:r>
            </a:p>
          </p:txBody>
        </p:sp>
        <p:sp>
          <p:nvSpPr>
            <p:cNvPr id="13340" name="Freeform 45"/>
            <p:cNvSpPr>
              <a:spLocks noChangeAspect="1"/>
            </p:cNvSpPr>
            <p:nvPr/>
          </p:nvSpPr>
          <p:spPr bwMode="auto">
            <a:xfrm>
              <a:off x="2832" y="2179"/>
              <a:ext cx="150" cy="125"/>
            </a:xfrm>
            <a:custGeom>
              <a:avLst/>
              <a:gdLst>
                <a:gd name="T0" fmla="*/ 0 w 288"/>
                <a:gd name="T1" fmla="*/ 34 h 240"/>
                <a:gd name="T2" fmla="*/ 14 w 288"/>
                <a:gd name="T3" fmla="*/ 27 h 240"/>
                <a:gd name="T4" fmla="*/ 7 w 288"/>
                <a:gd name="T5" fmla="*/ 20 h 240"/>
                <a:gd name="T6" fmla="*/ 20 w 288"/>
                <a:gd name="T7" fmla="*/ 14 h 240"/>
                <a:gd name="T8" fmla="*/ 14 w 288"/>
                <a:gd name="T9" fmla="*/ 7 h 240"/>
                <a:gd name="T10" fmla="*/ 27 w 288"/>
                <a:gd name="T11" fmla="*/ 0 h 240"/>
                <a:gd name="T12" fmla="*/ 41 w 288"/>
                <a:gd name="T13" fmla="*/ 14 h 240"/>
                <a:gd name="T14" fmla="*/ 20 w 288"/>
                <a:gd name="T15" fmla="*/ 20 h 240"/>
                <a:gd name="T16" fmla="*/ 34 w 288"/>
                <a:gd name="T17" fmla="*/ 27 h 240"/>
                <a:gd name="T18" fmla="*/ 0 w 288"/>
                <a:gd name="T19" fmla="*/ 34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240"/>
                <a:gd name="T32" fmla="*/ 288 w 288"/>
                <a:gd name="T33" fmla="*/ 240 h 2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240">
                  <a:moveTo>
                    <a:pt x="0" y="240"/>
                  </a:moveTo>
                  <a:lnTo>
                    <a:pt x="96" y="192"/>
                  </a:lnTo>
                  <a:lnTo>
                    <a:pt x="48" y="144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192" y="0"/>
                  </a:lnTo>
                  <a:lnTo>
                    <a:pt x="288" y="96"/>
                  </a:lnTo>
                  <a:lnTo>
                    <a:pt x="144" y="144"/>
                  </a:lnTo>
                  <a:lnTo>
                    <a:pt x="240" y="19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46"/>
            <p:cNvSpPr>
              <a:spLocks noChangeAspect="1"/>
            </p:cNvSpPr>
            <p:nvPr/>
          </p:nvSpPr>
          <p:spPr bwMode="auto">
            <a:xfrm>
              <a:off x="2937" y="2256"/>
              <a:ext cx="150" cy="125"/>
            </a:xfrm>
            <a:custGeom>
              <a:avLst/>
              <a:gdLst>
                <a:gd name="T0" fmla="*/ 0 w 288"/>
                <a:gd name="T1" fmla="*/ 34 h 240"/>
                <a:gd name="T2" fmla="*/ 14 w 288"/>
                <a:gd name="T3" fmla="*/ 27 h 240"/>
                <a:gd name="T4" fmla="*/ 7 w 288"/>
                <a:gd name="T5" fmla="*/ 20 h 240"/>
                <a:gd name="T6" fmla="*/ 20 w 288"/>
                <a:gd name="T7" fmla="*/ 14 h 240"/>
                <a:gd name="T8" fmla="*/ 14 w 288"/>
                <a:gd name="T9" fmla="*/ 7 h 240"/>
                <a:gd name="T10" fmla="*/ 27 w 288"/>
                <a:gd name="T11" fmla="*/ 0 h 240"/>
                <a:gd name="T12" fmla="*/ 41 w 288"/>
                <a:gd name="T13" fmla="*/ 14 h 240"/>
                <a:gd name="T14" fmla="*/ 20 w 288"/>
                <a:gd name="T15" fmla="*/ 20 h 240"/>
                <a:gd name="T16" fmla="*/ 34 w 288"/>
                <a:gd name="T17" fmla="*/ 27 h 240"/>
                <a:gd name="T18" fmla="*/ 0 w 288"/>
                <a:gd name="T19" fmla="*/ 34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240"/>
                <a:gd name="T32" fmla="*/ 288 w 288"/>
                <a:gd name="T33" fmla="*/ 240 h 2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240">
                  <a:moveTo>
                    <a:pt x="0" y="240"/>
                  </a:moveTo>
                  <a:lnTo>
                    <a:pt x="96" y="192"/>
                  </a:lnTo>
                  <a:lnTo>
                    <a:pt x="48" y="144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192" y="0"/>
                  </a:lnTo>
                  <a:lnTo>
                    <a:pt x="288" y="96"/>
                  </a:lnTo>
                  <a:lnTo>
                    <a:pt x="144" y="144"/>
                  </a:lnTo>
                  <a:lnTo>
                    <a:pt x="240" y="19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Text Box 47"/>
            <p:cNvSpPr txBox="1">
              <a:spLocks noChangeArrowheads="1"/>
            </p:cNvSpPr>
            <p:nvPr/>
          </p:nvSpPr>
          <p:spPr bwMode="auto">
            <a:xfrm>
              <a:off x="1844" y="2304"/>
              <a:ext cx="9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Abnormal Growth</a:t>
              </a:r>
            </a:p>
            <a:p>
              <a:pPr algn="ctr"/>
              <a:r>
                <a:rPr lang="en-US" sz="1400">
                  <a:latin typeface="Times New Roman" pitchFamily="18" charset="0"/>
                </a:rPr>
                <a:t>Tumorigenesis</a:t>
              </a:r>
            </a:p>
          </p:txBody>
        </p:sp>
        <p:sp>
          <p:nvSpPr>
            <p:cNvPr id="13343" name="Text Box 48"/>
            <p:cNvSpPr txBox="1">
              <a:spLocks noChangeArrowheads="1"/>
            </p:cNvSpPr>
            <p:nvPr/>
          </p:nvSpPr>
          <p:spPr bwMode="auto">
            <a:xfrm>
              <a:off x="3360" y="1941"/>
              <a:ext cx="1919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Cells can continue to proliferate until</a:t>
              </a:r>
            </a:p>
            <a:p>
              <a:r>
                <a:rPr lang="en-US" sz="1400">
                  <a:latin typeface="Times New Roman" pitchFamily="18" charset="0"/>
                </a:rPr>
                <a:t>their telomeres reach a critical length, at</a:t>
              </a:r>
            </a:p>
            <a:p>
              <a:r>
                <a:rPr lang="en-US" sz="1400">
                  <a:latin typeface="Times New Roman" pitchFamily="18" charset="0"/>
                </a:rPr>
                <a:t>which time chromosomal instability can</a:t>
              </a:r>
            </a:p>
            <a:p>
              <a:r>
                <a:rPr lang="en-US" sz="1400">
                  <a:latin typeface="Times New Roman" pitchFamily="18" charset="0"/>
                </a:rPr>
                <a:t>occur.</a:t>
              </a:r>
            </a:p>
          </p:txBody>
        </p:sp>
        <p:sp>
          <p:nvSpPr>
            <p:cNvPr id="13344" name="AutoShape 49"/>
            <p:cNvSpPr>
              <a:spLocks noChangeArrowheads="1"/>
            </p:cNvSpPr>
            <p:nvPr/>
          </p:nvSpPr>
          <p:spPr bwMode="auto">
            <a:xfrm>
              <a:off x="2160" y="1248"/>
              <a:ext cx="1776" cy="384"/>
            </a:xfrm>
            <a:prstGeom prst="wedgeRectCallout">
              <a:avLst>
                <a:gd name="adj1" fmla="val -12949"/>
                <a:gd name="adj2" fmla="val 1127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345" name="AutoShape 50"/>
            <p:cNvSpPr>
              <a:spLocks noChangeArrowheads="1"/>
            </p:cNvSpPr>
            <p:nvPr/>
          </p:nvSpPr>
          <p:spPr bwMode="auto">
            <a:xfrm>
              <a:off x="3361" y="1968"/>
              <a:ext cx="1919" cy="536"/>
            </a:xfrm>
            <a:prstGeom prst="wedgeRectCallout">
              <a:avLst>
                <a:gd name="adj1" fmla="val -40722"/>
                <a:gd name="adj2" fmla="val 7294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13317" name="Text Box 52"/>
          <p:cNvSpPr txBox="1">
            <a:spLocks noChangeArrowheads="1"/>
          </p:cNvSpPr>
          <p:nvPr/>
        </p:nvSpPr>
        <p:spPr bwMode="auto">
          <a:xfrm>
            <a:off x="571500" y="4724400"/>
            <a:ext cx="7962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The majority of cells undergoing crisis due to critically short telomeres will undergo</a:t>
            </a:r>
          </a:p>
          <a:p>
            <a:r>
              <a:rPr lang="en-US" dirty="0">
                <a:latin typeface="Times New Roman" pitchFamily="18" charset="0"/>
              </a:rPr>
              <a:t>apoptosis due to the fact that the chromosomal rearrangements are incompatible with</a:t>
            </a:r>
          </a:p>
          <a:p>
            <a:r>
              <a:rPr lang="en-US" dirty="0">
                <a:latin typeface="Times New Roman" pitchFamily="18" charset="0"/>
              </a:rPr>
              <a:t>cell viability.</a:t>
            </a:r>
          </a:p>
          <a:p>
            <a:r>
              <a:rPr lang="en-US" dirty="0">
                <a:latin typeface="Times New Roman" pitchFamily="18" charset="0"/>
              </a:rPr>
              <a:t>Cells must stabilize their telomeres in order to survive crisis. The period of genomic</a:t>
            </a:r>
          </a:p>
          <a:p>
            <a:r>
              <a:rPr lang="en-US" dirty="0">
                <a:latin typeface="Times New Roman" pitchFamily="18" charset="0"/>
              </a:rPr>
              <a:t>instability can promote the emergence of malignant cells due to the accumulation of</a:t>
            </a:r>
          </a:p>
          <a:p>
            <a:r>
              <a:rPr lang="en-US" dirty="0">
                <a:latin typeface="Times New Roman" pitchFamily="18" charset="0"/>
              </a:rPr>
              <a:t>mutations, gene amplifications, gene fusions or gene deletions  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410200" y="30480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632075" y="1884363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2632075" y="4546600"/>
            <a:ext cx="4835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632075" y="1889125"/>
            <a:ext cx="2438400" cy="1981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Arc 8"/>
          <p:cNvSpPr>
            <a:spLocks/>
          </p:cNvSpPr>
          <p:nvPr/>
        </p:nvSpPr>
        <p:spPr bwMode="auto">
          <a:xfrm rot="2385444" flipV="1">
            <a:off x="5205413" y="3495675"/>
            <a:ext cx="741362" cy="6953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089650" y="3813175"/>
            <a:ext cx="1295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-5400000">
            <a:off x="635000" y="2903538"/>
            <a:ext cx="189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Average Telomere</a:t>
            </a:r>
          </a:p>
          <a:p>
            <a:pPr algn="ctr"/>
            <a:r>
              <a:rPr lang="en-US">
                <a:latin typeface="Times New Roman" pitchFamily="18" charset="0"/>
              </a:rPr>
              <a:t>Length (kbp)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55825" y="1752600"/>
            <a:ext cx="414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~ 8</a:t>
            </a:r>
          </a:p>
        </p:txBody>
      </p:sp>
      <p:sp>
        <p:nvSpPr>
          <p:cNvPr id="10" name="AutoShape 12"/>
          <p:cNvSpPr>
            <a:spLocks noChangeAspect="1" noChangeArrowheads="1"/>
          </p:cNvSpPr>
          <p:nvPr/>
        </p:nvSpPr>
        <p:spPr bwMode="auto">
          <a:xfrm>
            <a:off x="2760663" y="1974850"/>
            <a:ext cx="274637" cy="27463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3"/>
          <p:cNvSpPr>
            <a:spLocks noChangeAspect="1" noChangeArrowheads="1"/>
          </p:cNvSpPr>
          <p:nvPr/>
        </p:nvSpPr>
        <p:spPr bwMode="auto">
          <a:xfrm>
            <a:off x="3041650" y="2189163"/>
            <a:ext cx="274638" cy="27463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4"/>
          <p:cNvSpPr>
            <a:spLocks noChangeAspect="1" noChangeArrowheads="1"/>
          </p:cNvSpPr>
          <p:nvPr/>
        </p:nvSpPr>
        <p:spPr bwMode="auto">
          <a:xfrm>
            <a:off x="3333750" y="2433638"/>
            <a:ext cx="274638" cy="27463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155825" y="2951163"/>
            <a:ext cx="414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~ 5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146550" y="4946650"/>
            <a:ext cx="157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Cell Doublings</a:t>
            </a:r>
          </a:p>
        </p:txBody>
      </p:sp>
      <p:sp>
        <p:nvSpPr>
          <p:cNvPr id="15" name="AutoShape 19"/>
          <p:cNvSpPr>
            <a:spLocks noChangeAspect="1" noChangeArrowheads="1"/>
          </p:cNvSpPr>
          <p:nvPr/>
        </p:nvSpPr>
        <p:spPr bwMode="auto">
          <a:xfrm>
            <a:off x="3984625" y="2951163"/>
            <a:ext cx="274638" cy="2746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008188" y="3713163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~ 1-3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297113" y="43989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511425" y="45989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3806825" y="4598988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~30-70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710113" y="4613275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~70-90</a:t>
            </a:r>
          </a:p>
        </p:txBody>
      </p:sp>
      <p:sp>
        <p:nvSpPr>
          <p:cNvPr id="21" name="AutoShape 30"/>
          <p:cNvSpPr>
            <a:spLocks noChangeAspect="1" noChangeArrowheads="1"/>
          </p:cNvSpPr>
          <p:nvPr/>
        </p:nvSpPr>
        <p:spPr bwMode="auto">
          <a:xfrm>
            <a:off x="4938713" y="3713163"/>
            <a:ext cx="274637" cy="2746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334000" y="3675063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Crisis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034088" y="3427413"/>
            <a:ext cx="14827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Immortalized Cell</a:t>
            </a:r>
          </a:p>
          <a:p>
            <a:endParaRPr lang="en-US" sz="1400">
              <a:latin typeface="Times New Roman" pitchFamily="18" charset="0"/>
            </a:endParaRPr>
          </a:p>
          <a:p>
            <a:r>
              <a:rPr lang="en-US" sz="1400">
                <a:latin typeface="Times New Roman" pitchFamily="18" charset="0"/>
              </a:rPr>
              <a:t>Cancer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4314825" y="2301875"/>
            <a:ext cx="2738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Activation of telomere maintenance</a:t>
            </a:r>
          </a:p>
          <a:p>
            <a:r>
              <a:rPr lang="en-US" sz="1400">
                <a:latin typeface="Times New Roman" pitchFamily="18" charset="0"/>
              </a:rPr>
              <a:t>strategies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254000" y="152400"/>
            <a:ext cx="8618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Telomere stability/Telomerase reactivation is a Key</a:t>
            </a:r>
          </a:p>
          <a:p>
            <a:pPr algn="ctr"/>
            <a:r>
              <a:rPr lang="en-US" sz="3200">
                <a:latin typeface="Times New Roman" pitchFamily="18" charset="0"/>
              </a:rPr>
              <a:t>Characteristic of Cancer Cells</a:t>
            </a:r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128588" y="14478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36"/>
          <p:cNvGrpSpPr>
            <a:grpSpLocks/>
          </p:cNvGrpSpPr>
          <p:nvPr/>
        </p:nvGrpSpPr>
        <p:grpSpPr bwMode="auto">
          <a:xfrm rot="-5400000">
            <a:off x="2982913" y="5753100"/>
            <a:ext cx="249238" cy="312737"/>
            <a:chOff x="3216" y="902"/>
            <a:chExt cx="157" cy="197"/>
          </a:xfrm>
        </p:grpSpPr>
        <p:sp>
          <p:nvSpPr>
            <p:cNvPr id="28" name="Freeform 37"/>
            <p:cNvSpPr>
              <a:spLocks/>
            </p:cNvSpPr>
            <p:nvPr/>
          </p:nvSpPr>
          <p:spPr bwMode="auto">
            <a:xfrm rot="5400000" flipH="1">
              <a:off x="3196" y="922"/>
              <a:ext cx="197" cy="157"/>
            </a:xfrm>
            <a:custGeom>
              <a:avLst/>
              <a:gdLst>
                <a:gd name="T0" fmla="*/ 7 w 714"/>
                <a:gd name="T1" fmla="*/ 1 h 508"/>
                <a:gd name="T2" fmla="*/ 2 w 714"/>
                <a:gd name="T3" fmla="*/ 1 h 508"/>
                <a:gd name="T4" fmla="*/ 0 w 714"/>
                <a:gd name="T5" fmla="*/ 4 h 508"/>
                <a:gd name="T6" fmla="*/ 1 w 714"/>
                <a:gd name="T7" fmla="*/ 9 h 508"/>
                <a:gd name="T8" fmla="*/ 2 w 714"/>
                <a:gd name="T9" fmla="*/ 10 h 508"/>
                <a:gd name="T10" fmla="*/ 4 w 714"/>
                <a:gd name="T11" fmla="*/ 11 h 508"/>
                <a:gd name="T12" fmla="*/ 7 w 714"/>
                <a:gd name="T13" fmla="*/ 13 h 508"/>
                <a:gd name="T14" fmla="*/ 9 w 714"/>
                <a:gd name="T15" fmla="*/ 13 h 508"/>
                <a:gd name="T16" fmla="*/ 9 w 714"/>
                <a:gd name="T17" fmla="*/ 13 h 508"/>
                <a:gd name="T18" fmla="*/ 10 w 714"/>
                <a:gd name="T19" fmla="*/ 14 h 508"/>
                <a:gd name="T20" fmla="*/ 12 w 714"/>
                <a:gd name="T21" fmla="*/ 15 h 508"/>
                <a:gd name="T22" fmla="*/ 14 w 714"/>
                <a:gd name="T23" fmla="*/ 13 h 508"/>
                <a:gd name="T24" fmla="*/ 15 w 714"/>
                <a:gd name="T25" fmla="*/ 11 h 508"/>
                <a:gd name="T26" fmla="*/ 15 w 714"/>
                <a:gd name="T27" fmla="*/ 8 h 508"/>
                <a:gd name="T28" fmla="*/ 13 w 714"/>
                <a:gd name="T29" fmla="*/ 4 h 508"/>
                <a:gd name="T30" fmla="*/ 11 w 714"/>
                <a:gd name="T31" fmla="*/ 2 h 508"/>
                <a:gd name="T32" fmla="*/ 9 w 714"/>
                <a:gd name="T33" fmla="*/ 1 h 508"/>
                <a:gd name="T34" fmla="*/ 8 w 714"/>
                <a:gd name="T35" fmla="*/ 0 h 508"/>
                <a:gd name="T36" fmla="*/ 7 w 714"/>
                <a:gd name="T37" fmla="*/ 0 h 508"/>
                <a:gd name="T38" fmla="*/ 7 w 714"/>
                <a:gd name="T39" fmla="*/ 1 h 5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4"/>
                <a:gd name="T61" fmla="*/ 0 h 508"/>
                <a:gd name="T62" fmla="*/ 714 w 714"/>
                <a:gd name="T63" fmla="*/ 508 h 5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4" h="508">
                  <a:moveTo>
                    <a:pt x="310" y="31"/>
                  </a:moveTo>
                  <a:cubicBezTo>
                    <a:pt x="235" y="12"/>
                    <a:pt x="162" y="18"/>
                    <a:pt x="87" y="25"/>
                  </a:cubicBezTo>
                  <a:cubicBezTo>
                    <a:pt x="34" y="42"/>
                    <a:pt x="12" y="91"/>
                    <a:pt x="0" y="142"/>
                  </a:cubicBezTo>
                  <a:cubicBezTo>
                    <a:pt x="8" y="204"/>
                    <a:pt x="16" y="275"/>
                    <a:pt x="69" y="316"/>
                  </a:cubicBezTo>
                  <a:cubicBezTo>
                    <a:pt x="84" y="327"/>
                    <a:pt x="99" y="335"/>
                    <a:pt x="118" y="341"/>
                  </a:cubicBezTo>
                  <a:cubicBezTo>
                    <a:pt x="134" y="346"/>
                    <a:pt x="168" y="353"/>
                    <a:pt x="168" y="353"/>
                  </a:cubicBezTo>
                  <a:cubicBezTo>
                    <a:pt x="226" y="383"/>
                    <a:pt x="296" y="408"/>
                    <a:pt x="360" y="428"/>
                  </a:cubicBezTo>
                  <a:cubicBezTo>
                    <a:pt x="378" y="433"/>
                    <a:pt x="397" y="438"/>
                    <a:pt x="416" y="446"/>
                  </a:cubicBezTo>
                  <a:cubicBezTo>
                    <a:pt x="422" y="448"/>
                    <a:pt x="427" y="450"/>
                    <a:pt x="434" y="453"/>
                  </a:cubicBezTo>
                  <a:cubicBezTo>
                    <a:pt x="446" y="457"/>
                    <a:pt x="472" y="465"/>
                    <a:pt x="472" y="465"/>
                  </a:cubicBezTo>
                  <a:cubicBezTo>
                    <a:pt x="504" y="486"/>
                    <a:pt x="534" y="496"/>
                    <a:pt x="571" y="508"/>
                  </a:cubicBezTo>
                  <a:cubicBezTo>
                    <a:pt x="618" y="492"/>
                    <a:pt x="628" y="489"/>
                    <a:pt x="658" y="446"/>
                  </a:cubicBezTo>
                  <a:cubicBezTo>
                    <a:pt x="665" y="422"/>
                    <a:pt x="676" y="394"/>
                    <a:pt x="695" y="378"/>
                  </a:cubicBezTo>
                  <a:cubicBezTo>
                    <a:pt x="711" y="310"/>
                    <a:pt x="704" y="345"/>
                    <a:pt x="714" y="273"/>
                  </a:cubicBezTo>
                  <a:cubicBezTo>
                    <a:pt x="701" y="227"/>
                    <a:pt x="670" y="155"/>
                    <a:pt x="633" y="130"/>
                  </a:cubicBezTo>
                  <a:cubicBezTo>
                    <a:pt x="603" y="87"/>
                    <a:pt x="554" y="81"/>
                    <a:pt x="509" y="62"/>
                  </a:cubicBezTo>
                  <a:cubicBezTo>
                    <a:pt x="475" y="47"/>
                    <a:pt x="445" y="34"/>
                    <a:pt x="410" y="25"/>
                  </a:cubicBezTo>
                  <a:cubicBezTo>
                    <a:pt x="395" y="21"/>
                    <a:pt x="380" y="15"/>
                    <a:pt x="366" y="12"/>
                  </a:cubicBezTo>
                  <a:cubicBezTo>
                    <a:pt x="349" y="7"/>
                    <a:pt x="317" y="0"/>
                    <a:pt x="317" y="0"/>
                  </a:cubicBezTo>
                  <a:cubicBezTo>
                    <a:pt x="298" y="17"/>
                    <a:pt x="276" y="19"/>
                    <a:pt x="310" y="31"/>
                  </a:cubicBezTo>
                  <a:close/>
                </a:path>
              </a:pathLst>
            </a:custGeom>
            <a:solidFill>
              <a:srgbClr val="CED8B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8"/>
            <p:cNvSpPr>
              <a:spLocks noChangeArrowheads="1"/>
            </p:cNvSpPr>
            <p:nvPr/>
          </p:nvSpPr>
          <p:spPr bwMode="auto">
            <a:xfrm rot="5400000" flipH="1">
              <a:off x="3258" y="969"/>
              <a:ext cx="84" cy="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49C5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9"/>
          <p:cNvGrpSpPr>
            <a:grpSpLocks/>
          </p:cNvGrpSpPr>
          <p:nvPr/>
        </p:nvGrpSpPr>
        <p:grpSpPr bwMode="auto">
          <a:xfrm>
            <a:off x="3219450" y="5768975"/>
            <a:ext cx="180975" cy="266700"/>
            <a:chOff x="3426" y="842"/>
            <a:chExt cx="114" cy="168"/>
          </a:xfrm>
        </p:grpSpPr>
        <p:sp>
          <p:nvSpPr>
            <p:cNvPr id="31" name="Freeform 40"/>
            <p:cNvSpPr>
              <a:spLocks/>
            </p:cNvSpPr>
            <p:nvPr/>
          </p:nvSpPr>
          <p:spPr bwMode="auto">
            <a:xfrm rot="5400000" flipH="1">
              <a:off x="3399" y="869"/>
              <a:ext cx="168" cy="114"/>
            </a:xfrm>
            <a:custGeom>
              <a:avLst/>
              <a:gdLst>
                <a:gd name="T0" fmla="*/ 7 w 608"/>
                <a:gd name="T1" fmla="*/ 1 h 371"/>
                <a:gd name="T2" fmla="*/ 3 w 608"/>
                <a:gd name="T3" fmla="*/ 1 h 371"/>
                <a:gd name="T4" fmla="*/ 2 w 608"/>
                <a:gd name="T5" fmla="*/ 2 h 371"/>
                <a:gd name="T6" fmla="*/ 1 w 608"/>
                <a:gd name="T7" fmla="*/ 3 h 371"/>
                <a:gd name="T8" fmla="*/ 0 w 608"/>
                <a:gd name="T9" fmla="*/ 6 h 371"/>
                <a:gd name="T10" fmla="*/ 0 w 608"/>
                <a:gd name="T11" fmla="*/ 7 h 371"/>
                <a:gd name="T12" fmla="*/ 4 w 608"/>
                <a:gd name="T13" fmla="*/ 10 h 371"/>
                <a:gd name="T14" fmla="*/ 9 w 608"/>
                <a:gd name="T15" fmla="*/ 11 h 371"/>
                <a:gd name="T16" fmla="*/ 9 w 608"/>
                <a:gd name="T17" fmla="*/ 10 h 371"/>
                <a:gd name="T18" fmla="*/ 10 w 608"/>
                <a:gd name="T19" fmla="*/ 10 h 371"/>
                <a:gd name="T20" fmla="*/ 12 w 608"/>
                <a:gd name="T21" fmla="*/ 8 h 371"/>
                <a:gd name="T22" fmla="*/ 13 w 608"/>
                <a:gd name="T23" fmla="*/ 5 h 371"/>
                <a:gd name="T24" fmla="*/ 8 w 608"/>
                <a:gd name="T25" fmla="*/ 0 h 371"/>
                <a:gd name="T26" fmla="*/ 7 w 608"/>
                <a:gd name="T27" fmla="*/ 1 h 3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8"/>
                <a:gd name="T43" fmla="*/ 0 h 371"/>
                <a:gd name="T44" fmla="*/ 608 w 608"/>
                <a:gd name="T45" fmla="*/ 371 h 3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8" h="371">
                  <a:moveTo>
                    <a:pt x="322" y="18"/>
                  </a:moveTo>
                  <a:cubicBezTo>
                    <a:pt x="250" y="0"/>
                    <a:pt x="193" y="16"/>
                    <a:pt x="130" y="43"/>
                  </a:cubicBezTo>
                  <a:cubicBezTo>
                    <a:pt x="108" y="74"/>
                    <a:pt x="129" y="50"/>
                    <a:pt x="99" y="68"/>
                  </a:cubicBezTo>
                  <a:cubicBezTo>
                    <a:pt x="86" y="75"/>
                    <a:pt x="62" y="92"/>
                    <a:pt x="62" y="92"/>
                  </a:cubicBezTo>
                  <a:cubicBezTo>
                    <a:pt x="36" y="129"/>
                    <a:pt x="10" y="152"/>
                    <a:pt x="0" y="198"/>
                  </a:cubicBezTo>
                  <a:cubicBezTo>
                    <a:pt x="0" y="199"/>
                    <a:pt x="6" y="240"/>
                    <a:pt x="12" y="247"/>
                  </a:cubicBezTo>
                  <a:cubicBezTo>
                    <a:pt x="56" y="301"/>
                    <a:pt x="130" y="324"/>
                    <a:pt x="198" y="334"/>
                  </a:cubicBezTo>
                  <a:cubicBezTo>
                    <a:pt x="255" y="363"/>
                    <a:pt x="338" y="362"/>
                    <a:pt x="403" y="371"/>
                  </a:cubicBezTo>
                  <a:cubicBezTo>
                    <a:pt x="413" y="369"/>
                    <a:pt x="423" y="367"/>
                    <a:pt x="434" y="365"/>
                  </a:cubicBezTo>
                  <a:cubicBezTo>
                    <a:pt x="452" y="359"/>
                    <a:pt x="490" y="347"/>
                    <a:pt x="490" y="347"/>
                  </a:cubicBezTo>
                  <a:cubicBezTo>
                    <a:pt x="521" y="325"/>
                    <a:pt x="544" y="305"/>
                    <a:pt x="570" y="278"/>
                  </a:cubicBezTo>
                  <a:cubicBezTo>
                    <a:pt x="580" y="242"/>
                    <a:pt x="597" y="209"/>
                    <a:pt x="608" y="173"/>
                  </a:cubicBezTo>
                  <a:cubicBezTo>
                    <a:pt x="566" y="94"/>
                    <a:pt x="475" y="29"/>
                    <a:pt x="391" y="5"/>
                  </a:cubicBezTo>
                  <a:cubicBezTo>
                    <a:pt x="338" y="13"/>
                    <a:pt x="361" y="8"/>
                    <a:pt x="322" y="18"/>
                  </a:cubicBezTo>
                  <a:close/>
                </a:path>
              </a:pathLst>
            </a:custGeom>
            <a:solidFill>
              <a:srgbClr val="CED8B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 rot="5400000" flipH="1">
              <a:off x="3435" y="880"/>
              <a:ext cx="84" cy="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49C5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Freeform 42"/>
          <p:cNvSpPr>
            <a:spLocks/>
          </p:cNvSpPr>
          <p:nvPr/>
        </p:nvSpPr>
        <p:spPr bwMode="auto">
          <a:xfrm rot="3840981" flipV="1">
            <a:off x="2546350" y="5757863"/>
            <a:ext cx="290513" cy="338137"/>
          </a:xfrm>
          <a:custGeom>
            <a:avLst/>
            <a:gdLst>
              <a:gd name="T0" fmla="*/ 2147483647 w 238"/>
              <a:gd name="T1" fmla="*/ 2147483647 h 237"/>
              <a:gd name="T2" fmla="*/ 2147483647 w 238"/>
              <a:gd name="T3" fmla="*/ 2147483647 h 237"/>
              <a:gd name="T4" fmla="*/ 2147483647 w 238"/>
              <a:gd name="T5" fmla="*/ 2147483647 h 237"/>
              <a:gd name="T6" fmla="*/ 2147483647 w 238"/>
              <a:gd name="T7" fmla="*/ 2147483647 h 237"/>
              <a:gd name="T8" fmla="*/ 2147483647 w 238"/>
              <a:gd name="T9" fmla="*/ 2147483647 h 237"/>
              <a:gd name="T10" fmla="*/ 2147483647 w 238"/>
              <a:gd name="T11" fmla="*/ 2147483647 h 237"/>
              <a:gd name="T12" fmla="*/ 2147483647 w 238"/>
              <a:gd name="T13" fmla="*/ 2147483647 h 237"/>
              <a:gd name="T14" fmla="*/ 2147483647 w 238"/>
              <a:gd name="T15" fmla="*/ 2147483647 h 237"/>
              <a:gd name="T16" fmla="*/ 2147483647 w 238"/>
              <a:gd name="T17" fmla="*/ 2147483647 h 237"/>
              <a:gd name="T18" fmla="*/ 2147483647 w 238"/>
              <a:gd name="T19" fmla="*/ 2147483647 h 237"/>
              <a:gd name="T20" fmla="*/ 2147483647 w 238"/>
              <a:gd name="T21" fmla="*/ 2147483647 h 2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8"/>
              <a:gd name="T34" fmla="*/ 0 h 237"/>
              <a:gd name="T35" fmla="*/ 238 w 238"/>
              <a:gd name="T36" fmla="*/ 237 h 2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8" h="237">
                <a:moveTo>
                  <a:pt x="126" y="7"/>
                </a:moveTo>
                <a:cubicBezTo>
                  <a:pt x="98" y="37"/>
                  <a:pt x="132" y="0"/>
                  <a:pt x="95" y="38"/>
                </a:cubicBezTo>
                <a:cubicBezTo>
                  <a:pt x="84" y="48"/>
                  <a:pt x="64" y="70"/>
                  <a:pt x="64" y="70"/>
                </a:cubicBezTo>
                <a:cubicBezTo>
                  <a:pt x="50" y="112"/>
                  <a:pt x="50" y="126"/>
                  <a:pt x="15" y="150"/>
                </a:cubicBezTo>
                <a:cubicBezTo>
                  <a:pt x="0" y="194"/>
                  <a:pt x="42" y="210"/>
                  <a:pt x="71" y="237"/>
                </a:cubicBezTo>
                <a:cubicBezTo>
                  <a:pt x="99" y="227"/>
                  <a:pt x="114" y="207"/>
                  <a:pt x="145" y="200"/>
                </a:cubicBezTo>
                <a:cubicBezTo>
                  <a:pt x="153" y="191"/>
                  <a:pt x="155" y="177"/>
                  <a:pt x="164" y="169"/>
                </a:cubicBezTo>
                <a:cubicBezTo>
                  <a:pt x="169" y="163"/>
                  <a:pt x="227" y="141"/>
                  <a:pt x="238" y="138"/>
                </a:cubicBezTo>
                <a:cubicBezTo>
                  <a:pt x="230" y="115"/>
                  <a:pt x="220" y="111"/>
                  <a:pt x="207" y="94"/>
                </a:cubicBezTo>
                <a:cubicBezTo>
                  <a:pt x="186" y="67"/>
                  <a:pt x="171" y="36"/>
                  <a:pt x="139" y="26"/>
                </a:cubicBezTo>
                <a:cubicBezTo>
                  <a:pt x="124" y="12"/>
                  <a:pt x="126" y="19"/>
                  <a:pt x="126" y="7"/>
                </a:cubicBezTo>
                <a:close/>
              </a:path>
            </a:pathLst>
          </a:custGeom>
          <a:solidFill>
            <a:srgbClr val="E3DCBA"/>
          </a:solidFill>
          <a:ln w="6350">
            <a:solidFill>
              <a:srgbClr val="9E7A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3"/>
          <p:cNvSpPr>
            <a:spLocks noChangeArrowheads="1"/>
          </p:cNvSpPr>
          <p:nvPr/>
        </p:nvSpPr>
        <p:spPr bwMode="auto">
          <a:xfrm rot="6746539" flipV="1">
            <a:off x="2640806" y="5874544"/>
            <a:ext cx="128588" cy="82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E7A5E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E7A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44"/>
          <p:cNvSpPr>
            <a:spLocks/>
          </p:cNvSpPr>
          <p:nvPr/>
        </p:nvSpPr>
        <p:spPr bwMode="auto">
          <a:xfrm rot="5400000">
            <a:off x="2759075" y="5797550"/>
            <a:ext cx="296863" cy="265113"/>
          </a:xfrm>
          <a:custGeom>
            <a:avLst/>
            <a:gdLst>
              <a:gd name="T0" fmla="*/ 2147483647 w 187"/>
              <a:gd name="T1" fmla="*/ 2147483647 h 167"/>
              <a:gd name="T2" fmla="*/ 2147483647 w 187"/>
              <a:gd name="T3" fmla="*/ 2147483647 h 167"/>
              <a:gd name="T4" fmla="*/ 2147483647 w 187"/>
              <a:gd name="T5" fmla="*/ 2147483647 h 167"/>
              <a:gd name="T6" fmla="*/ 2147483647 w 187"/>
              <a:gd name="T7" fmla="*/ 2147483647 h 167"/>
              <a:gd name="T8" fmla="*/ 2147483647 w 187"/>
              <a:gd name="T9" fmla="*/ 2147483647 h 167"/>
              <a:gd name="T10" fmla="*/ 0 w 187"/>
              <a:gd name="T11" fmla="*/ 2147483647 h 167"/>
              <a:gd name="T12" fmla="*/ 2147483647 w 187"/>
              <a:gd name="T13" fmla="*/ 2147483647 h 1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"/>
              <a:gd name="T22" fmla="*/ 0 h 167"/>
              <a:gd name="T23" fmla="*/ 187 w 187"/>
              <a:gd name="T24" fmla="*/ 167 h 1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" h="167">
                <a:moveTo>
                  <a:pt x="12" y="15"/>
                </a:moveTo>
                <a:cubicBezTo>
                  <a:pt x="54" y="0"/>
                  <a:pt x="100" y="23"/>
                  <a:pt x="144" y="27"/>
                </a:cubicBezTo>
                <a:cubicBezTo>
                  <a:pt x="182" y="34"/>
                  <a:pt x="171" y="46"/>
                  <a:pt x="168" y="87"/>
                </a:cubicBezTo>
                <a:cubicBezTo>
                  <a:pt x="171" y="111"/>
                  <a:pt x="187" y="156"/>
                  <a:pt x="156" y="167"/>
                </a:cubicBezTo>
                <a:cubicBezTo>
                  <a:pt x="112" y="156"/>
                  <a:pt x="57" y="147"/>
                  <a:pt x="20" y="123"/>
                </a:cubicBezTo>
                <a:cubicBezTo>
                  <a:pt x="15" y="109"/>
                  <a:pt x="0" y="87"/>
                  <a:pt x="0" y="87"/>
                </a:cubicBezTo>
                <a:cubicBezTo>
                  <a:pt x="17" y="60"/>
                  <a:pt x="12" y="52"/>
                  <a:pt x="12" y="15"/>
                </a:cubicBezTo>
                <a:close/>
              </a:path>
            </a:pathLst>
          </a:custGeom>
          <a:solidFill>
            <a:srgbClr val="E3DCBA"/>
          </a:solidFill>
          <a:ln w="6350">
            <a:solidFill>
              <a:srgbClr val="9E7A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45"/>
          <p:cNvGrpSpPr>
            <a:grpSpLocks/>
          </p:cNvGrpSpPr>
          <p:nvPr/>
        </p:nvGrpSpPr>
        <p:grpSpPr bwMode="auto">
          <a:xfrm rot="-5400000">
            <a:off x="3135313" y="5645150"/>
            <a:ext cx="249238" cy="312737"/>
            <a:chOff x="3216" y="902"/>
            <a:chExt cx="157" cy="197"/>
          </a:xfrm>
        </p:grpSpPr>
        <p:sp>
          <p:nvSpPr>
            <p:cNvPr id="37" name="Freeform 46"/>
            <p:cNvSpPr>
              <a:spLocks/>
            </p:cNvSpPr>
            <p:nvPr/>
          </p:nvSpPr>
          <p:spPr bwMode="auto">
            <a:xfrm rot="5400000" flipH="1">
              <a:off x="3196" y="922"/>
              <a:ext cx="197" cy="157"/>
            </a:xfrm>
            <a:custGeom>
              <a:avLst/>
              <a:gdLst>
                <a:gd name="T0" fmla="*/ 7 w 714"/>
                <a:gd name="T1" fmla="*/ 1 h 508"/>
                <a:gd name="T2" fmla="*/ 2 w 714"/>
                <a:gd name="T3" fmla="*/ 1 h 508"/>
                <a:gd name="T4" fmla="*/ 0 w 714"/>
                <a:gd name="T5" fmla="*/ 4 h 508"/>
                <a:gd name="T6" fmla="*/ 1 w 714"/>
                <a:gd name="T7" fmla="*/ 9 h 508"/>
                <a:gd name="T8" fmla="*/ 2 w 714"/>
                <a:gd name="T9" fmla="*/ 10 h 508"/>
                <a:gd name="T10" fmla="*/ 4 w 714"/>
                <a:gd name="T11" fmla="*/ 11 h 508"/>
                <a:gd name="T12" fmla="*/ 7 w 714"/>
                <a:gd name="T13" fmla="*/ 13 h 508"/>
                <a:gd name="T14" fmla="*/ 9 w 714"/>
                <a:gd name="T15" fmla="*/ 13 h 508"/>
                <a:gd name="T16" fmla="*/ 9 w 714"/>
                <a:gd name="T17" fmla="*/ 13 h 508"/>
                <a:gd name="T18" fmla="*/ 10 w 714"/>
                <a:gd name="T19" fmla="*/ 14 h 508"/>
                <a:gd name="T20" fmla="*/ 12 w 714"/>
                <a:gd name="T21" fmla="*/ 15 h 508"/>
                <a:gd name="T22" fmla="*/ 14 w 714"/>
                <a:gd name="T23" fmla="*/ 13 h 508"/>
                <a:gd name="T24" fmla="*/ 15 w 714"/>
                <a:gd name="T25" fmla="*/ 11 h 508"/>
                <a:gd name="T26" fmla="*/ 15 w 714"/>
                <a:gd name="T27" fmla="*/ 8 h 508"/>
                <a:gd name="T28" fmla="*/ 13 w 714"/>
                <a:gd name="T29" fmla="*/ 4 h 508"/>
                <a:gd name="T30" fmla="*/ 11 w 714"/>
                <a:gd name="T31" fmla="*/ 2 h 508"/>
                <a:gd name="T32" fmla="*/ 9 w 714"/>
                <a:gd name="T33" fmla="*/ 1 h 508"/>
                <a:gd name="T34" fmla="*/ 8 w 714"/>
                <a:gd name="T35" fmla="*/ 0 h 508"/>
                <a:gd name="T36" fmla="*/ 7 w 714"/>
                <a:gd name="T37" fmla="*/ 0 h 508"/>
                <a:gd name="T38" fmla="*/ 7 w 714"/>
                <a:gd name="T39" fmla="*/ 1 h 5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4"/>
                <a:gd name="T61" fmla="*/ 0 h 508"/>
                <a:gd name="T62" fmla="*/ 714 w 714"/>
                <a:gd name="T63" fmla="*/ 508 h 5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4" h="508">
                  <a:moveTo>
                    <a:pt x="310" y="31"/>
                  </a:moveTo>
                  <a:cubicBezTo>
                    <a:pt x="235" y="12"/>
                    <a:pt x="162" y="18"/>
                    <a:pt x="87" y="25"/>
                  </a:cubicBezTo>
                  <a:cubicBezTo>
                    <a:pt x="34" y="42"/>
                    <a:pt x="12" y="91"/>
                    <a:pt x="0" y="142"/>
                  </a:cubicBezTo>
                  <a:cubicBezTo>
                    <a:pt x="8" y="204"/>
                    <a:pt x="16" y="275"/>
                    <a:pt x="69" y="316"/>
                  </a:cubicBezTo>
                  <a:cubicBezTo>
                    <a:pt x="84" y="327"/>
                    <a:pt x="99" y="335"/>
                    <a:pt x="118" y="341"/>
                  </a:cubicBezTo>
                  <a:cubicBezTo>
                    <a:pt x="134" y="346"/>
                    <a:pt x="168" y="353"/>
                    <a:pt x="168" y="353"/>
                  </a:cubicBezTo>
                  <a:cubicBezTo>
                    <a:pt x="226" y="383"/>
                    <a:pt x="296" y="408"/>
                    <a:pt x="360" y="428"/>
                  </a:cubicBezTo>
                  <a:cubicBezTo>
                    <a:pt x="378" y="433"/>
                    <a:pt x="397" y="438"/>
                    <a:pt x="416" y="446"/>
                  </a:cubicBezTo>
                  <a:cubicBezTo>
                    <a:pt x="422" y="448"/>
                    <a:pt x="427" y="450"/>
                    <a:pt x="434" y="453"/>
                  </a:cubicBezTo>
                  <a:cubicBezTo>
                    <a:pt x="446" y="457"/>
                    <a:pt x="472" y="465"/>
                    <a:pt x="472" y="465"/>
                  </a:cubicBezTo>
                  <a:cubicBezTo>
                    <a:pt x="504" y="486"/>
                    <a:pt x="534" y="496"/>
                    <a:pt x="571" y="508"/>
                  </a:cubicBezTo>
                  <a:cubicBezTo>
                    <a:pt x="618" y="492"/>
                    <a:pt x="628" y="489"/>
                    <a:pt x="658" y="446"/>
                  </a:cubicBezTo>
                  <a:cubicBezTo>
                    <a:pt x="665" y="422"/>
                    <a:pt x="676" y="394"/>
                    <a:pt x="695" y="378"/>
                  </a:cubicBezTo>
                  <a:cubicBezTo>
                    <a:pt x="711" y="310"/>
                    <a:pt x="704" y="345"/>
                    <a:pt x="714" y="273"/>
                  </a:cubicBezTo>
                  <a:cubicBezTo>
                    <a:pt x="701" y="227"/>
                    <a:pt x="670" y="155"/>
                    <a:pt x="633" y="130"/>
                  </a:cubicBezTo>
                  <a:cubicBezTo>
                    <a:pt x="603" y="87"/>
                    <a:pt x="554" y="81"/>
                    <a:pt x="509" y="62"/>
                  </a:cubicBezTo>
                  <a:cubicBezTo>
                    <a:pt x="475" y="47"/>
                    <a:pt x="445" y="34"/>
                    <a:pt x="410" y="25"/>
                  </a:cubicBezTo>
                  <a:cubicBezTo>
                    <a:pt x="395" y="21"/>
                    <a:pt x="380" y="15"/>
                    <a:pt x="366" y="12"/>
                  </a:cubicBezTo>
                  <a:cubicBezTo>
                    <a:pt x="349" y="7"/>
                    <a:pt x="317" y="0"/>
                    <a:pt x="317" y="0"/>
                  </a:cubicBezTo>
                  <a:cubicBezTo>
                    <a:pt x="298" y="17"/>
                    <a:pt x="276" y="19"/>
                    <a:pt x="310" y="31"/>
                  </a:cubicBezTo>
                  <a:close/>
                </a:path>
              </a:pathLst>
            </a:custGeom>
            <a:solidFill>
              <a:srgbClr val="CED8B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 rot="5400000" flipH="1">
              <a:off x="3258" y="969"/>
              <a:ext cx="84" cy="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49C5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Freeform 48"/>
          <p:cNvSpPr>
            <a:spLocks/>
          </p:cNvSpPr>
          <p:nvPr/>
        </p:nvSpPr>
        <p:spPr bwMode="auto">
          <a:xfrm rot="5400000">
            <a:off x="3325813" y="5815013"/>
            <a:ext cx="317500" cy="209550"/>
          </a:xfrm>
          <a:custGeom>
            <a:avLst/>
            <a:gdLst>
              <a:gd name="T0" fmla="*/ 2147483647 w 184"/>
              <a:gd name="T1" fmla="*/ 2147483647 h 132"/>
              <a:gd name="T2" fmla="*/ 2147483647 w 184"/>
              <a:gd name="T3" fmla="*/ 2147483647 h 132"/>
              <a:gd name="T4" fmla="*/ 2147483647 w 184"/>
              <a:gd name="T5" fmla="*/ 2147483647 h 132"/>
              <a:gd name="T6" fmla="*/ 2147483647 w 184"/>
              <a:gd name="T7" fmla="*/ 2147483647 h 132"/>
              <a:gd name="T8" fmla="*/ 2147483647 w 184"/>
              <a:gd name="T9" fmla="*/ 2147483647 h 132"/>
              <a:gd name="T10" fmla="*/ 2147483647 w 184"/>
              <a:gd name="T11" fmla="*/ 2147483647 h 132"/>
              <a:gd name="T12" fmla="*/ 2147483647 w 184"/>
              <a:gd name="T13" fmla="*/ 2147483647 h 132"/>
              <a:gd name="T14" fmla="*/ 2147483647 w 184"/>
              <a:gd name="T15" fmla="*/ 2147483647 h 132"/>
              <a:gd name="T16" fmla="*/ 2147483647 w 184"/>
              <a:gd name="T17" fmla="*/ 2147483647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4"/>
              <a:gd name="T28" fmla="*/ 0 h 132"/>
              <a:gd name="T29" fmla="*/ 184 w 184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4" h="132">
                <a:moveTo>
                  <a:pt x="19" y="4"/>
                </a:moveTo>
                <a:cubicBezTo>
                  <a:pt x="66" y="8"/>
                  <a:pt x="112" y="0"/>
                  <a:pt x="159" y="12"/>
                </a:cubicBezTo>
                <a:cubicBezTo>
                  <a:pt x="157" y="17"/>
                  <a:pt x="154" y="22"/>
                  <a:pt x="155" y="28"/>
                </a:cubicBezTo>
                <a:cubicBezTo>
                  <a:pt x="155" y="36"/>
                  <a:pt x="163" y="52"/>
                  <a:pt x="163" y="52"/>
                </a:cubicBezTo>
                <a:cubicBezTo>
                  <a:pt x="166" y="78"/>
                  <a:pt x="184" y="120"/>
                  <a:pt x="151" y="132"/>
                </a:cubicBezTo>
                <a:cubicBezTo>
                  <a:pt x="134" y="129"/>
                  <a:pt x="125" y="128"/>
                  <a:pt x="111" y="124"/>
                </a:cubicBezTo>
                <a:cubicBezTo>
                  <a:pt x="102" y="121"/>
                  <a:pt x="87" y="116"/>
                  <a:pt x="87" y="116"/>
                </a:cubicBezTo>
                <a:cubicBezTo>
                  <a:pt x="0" y="122"/>
                  <a:pt x="28" y="132"/>
                  <a:pt x="11" y="64"/>
                </a:cubicBezTo>
                <a:cubicBezTo>
                  <a:pt x="12" y="55"/>
                  <a:pt x="25" y="16"/>
                  <a:pt x="19" y="4"/>
                </a:cubicBezTo>
                <a:close/>
              </a:path>
            </a:pathLst>
          </a:custGeom>
          <a:solidFill>
            <a:srgbClr val="E3DCBA"/>
          </a:solidFill>
          <a:ln w="6350">
            <a:solidFill>
              <a:srgbClr val="9E7A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 rot="6848073">
            <a:off x="3435350" y="5892800"/>
            <a:ext cx="128588" cy="841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E7A5E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E7A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0"/>
          <p:cNvSpPr>
            <a:spLocks noChangeArrowheads="1"/>
          </p:cNvSpPr>
          <p:nvPr/>
        </p:nvSpPr>
        <p:spPr bwMode="auto">
          <a:xfrm rot="6746539" flipV="1">
            <a:off x="2848769" y="5909469"/>
            <a:ext cx="128588" cy="82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E7A5E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E7A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auto">
          <a:xfrm>
            <a:off x="3665538" y="59261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3" name="Group 52"/>
          <p:cNvGrpSpPr>
            <a:grpSpLocks/>
          </p:cNvGrpSpPr>
          <p:nvPr/>
        </p:nvGrpSpPr>
        <p:grpSpPr bwMode="auto">
          <a:xfrm>
            <a:off x="4110038" y="5872163"/>
            <a:ext cx="180975" cy="266700"/>
            <a:chOff x="3426" y="842"/>
            <a:chExt cx="114" cy="168"/>
          </a:xfrm>
        </p:grpSpPr>
        <p:sp>
          <p:nvSpPr>
            <p:cNvPr id="44" name="Freeform 53"/>
            <p:cNvSpPr>
              <a:spLocks/>
            </p:cNvSpPr>
            <p:nvPr/>
          </p:nvSpPr>
          <p:spPr bwMode="auto">
            <a:xfrm rot="5400000" flipH="1">
              <a:off x="3399" y="869"/>
              <a:ext cx="168" cy="114"/>
            </a:xfrm>
            <a:custGeom>
              <a:avLst/>
              <a:gdLst>
                <a:gd name="T0" fmla="*/ 7 w 608"/>
                <a:gd name="T1" fmla="*/ 1 h 371"/>
                <a:gd name="T2" fmla="*/ 3 w 608"/>
                <a:gd name="T3" fmla="*/ 1 h 371"/>
                <a:gd name="T4" fmla="*/ 2 w 608"/>
                <a:gd name="T5" fmla="*/ 2 h 371"/>
                <a:gd name="T6" fmla="*/ 1 w 608"/>
                <a:gd name="T7" fmla="*/ 3 h 371"/>
                <a:gd name="T8" fmla="*/ 0 w 608"/>
                <a:gd name="T9" fmla="*/ 6 h 371"/>
                <a:gd name="T10" fmla="*/ 0 w 608"/>
                <a:gd name="T11" fmla="*/ 7 h 371"/>
                <a:gd name="T12" fmla="*/ 4 w 608"/>
                <a:gd name="T13" fmla="*/ 10 h 371"/>
                <a:gd name="T14" fmla="*/ 9 w 608"/>
                <a:gd name="T15" fmla="*/ 11 h 371"/>
                <a:gd name="T16" fmla="*/ 9 w 608"/>
                <a:gd name="T17" fmla="*/ 10 h 371"/>
                <a:gd name="T18" fmla="*/ 10 w 608"/>
                <a:gd name="T19" fmla="*/ 10 h 371"/>
                <a:gd name="T20" fmla="*/ 12 w 608"/>
                <a:gd name="T21" fmla="*/ 8 h 371"/>
                <a:gd name="T22" fmla="*/ 13 w 608"/>
                <a:gd name="T23" fmla="*/ 5 h 371"/>
                <a:gd name="T24" fmla="*/ 8 w 608"/>
                <a:gd name="T25" fmla="*/ 0 h 371"/>
                <a:gd name="T26" fmla="*/ 7 w 608"/>
                <a:gd name="T27" fmla="*/ 1 h 3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8"/>
                <a:gd name="T43" fmla="*/ 0 h 371"/>
                <a:gd name="T44" fmla="*/ 608 w 608"/>
                <a:gd name="T45" fmla="*/ 371 h 3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8" h="371">
                  <a:moveTo>
                    <a:pt x="322" y="18"/>
                  </a:moveTo>
                  <a:cubicBezTo>
                    <a:pt x="250" y="0"/>
                    <a:pt x="193" y="16"/>
                    <a:pt x="130" y="43"/>
                  </a:cubicBezTo>
                  <a:cubicBezTo>
                    <a:pt x="108" y="74"/>
                    <a:pt x="129" y="50"/>
                    <a:pt x="99" y="68"/>
                  </a:cubicBezTo>
                  <a:cubicBezTo>
                    <a:pt x="86" y="75"/>
                    <a:pt x="62" y="92"/>
                    <a:pt x="62" y="92"/>
                  </a:cubicBezTo>
                  <a:cubicBezTo>
                    <a:pt x="36" y="129"/>
                    <a:pt x="10" y="152"/>
                    <a:pt x="0" y="198"/>
                  </a:cubicBezTo>
                  <a:cubicBezTo>
                    <a:pt x="0" y="199"/>
                    <a:pt x="6" y="240"/>
                    <a:pt x="12" y="247"/>
                  </a:cubicBezTo>
                  <a:cubicBezTo>
                    <a:pt x="56" y="301"/>
                    <a:pt x="130" y="324"/>
                    <a:pt x="198" y="334"/>
                  </a:cubicBezTo>
                  <a:cubicBezTo>
                    <a:pt x="255" y="363"/>
                    <a:pt x="338" y="362"/>
                    <a:pt x="403" y="371"/>
                  </a:cubicBezTo>
                  <a:cubicBezTo>
                    <a:pt x="413" y="369"/>
                    <a:pt x="423" y="367"/>
                    <a:pt x="434" y="365"/>
                  </a:cubicBezTo>
                  <a:cubicBezTo>
                    <a:pt x="452" y="359"/>
                    <a:pt x="490" y="347"/>
                    <a:pt x="490" y="347"/>
                  </a:cubicBezTo>
                  <a:cubicBezTo>
                    <a:pt x="521" y="325"/>
                    <a:pt x="544" y="305"/>
                    <a:pt x="570" y="278"/>
                  </a:cubicBezTo>
                  <a:cubicBezTo>
                    <a:pt x="580" y="242"/>
                    <a:pt x="597" y="209"/>
                    <a:pt x="608" y="173"/>
                  </a:cubicBezTo>
                  <a:cubicBezTo>
                    <a:pt x="566" y="94"/>
                    <a:pt x="475" y="29"/>
                    <a:pt x="391" y="5"/>
                  </a:cubicBezTo>
                  <a:cubicBezTo>
                    <a:pt x="338" y="13"/>
                    <a:pt x="361" y="8"/>
                    <a:pt x="322" y="18"/>
                  </a:cubicBezTo>
                  <a:close/>
                </a:path>
              </a:pathLst>
            </a:custGeom>
            <a:solidFill>
              <a:srgbClr val="CED8B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54"/>
            <p:cNvSpPr>
              <a:spLocks noChangeArrowheads="1"/>
            </p:cNvSpPr>
            <p:nvPr/>
          </p:nvSpPr>
          <p:spPr bwMode="auto">
            <a:xfrm rot="5400000" flipH="1">
              <a:off x="3435" y="880"/>
              <a:ext cx="84" cy="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49C5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55"/>
          <p:cNvGrpSpPr>
            <a:grpSpLocks/>
          </p:cNvGrpSpPr>
          <p:nvPr/>
        </p:nvGrpSpPr>
        <p:grpSpPr bwMode="auto">
          <a:xfrm>
            <a:off x="4300538" y="5853113"/>
            <a:ext cx="187325" cy="301625"/>
            <a:chOff x="3649" y="892"/>
            <a:chExt cx="118" cy="190"/>
          </a:xfrm>
        </p:grpSpPr>
        <p:sp>
          <p:nvSpPr>
            <p:cNvPr id="47" name="Freeform 56"/>
            <p:cNvSpPr>
              <a:spLocks/>
            </p:cNvSpPr>
            <p:nvPr/>
          </p:nvSpPr>
          <p:spPr bwMode="auto">
            <a:xfrm rot="5400000" flipH="1">
              <a:off x="3613" y="928"/>
              <a:ext cx="190" cy="118"/>
            </a:xfrm>
            <a:custGeom>
              <a:avLst/>
              <a:gdLst>
                <a:gd name="T0" fmla="*/ 20 w 548"/>
                <a:gd name="T1" fmla="*/ 4 h 350"/>
                <a:gd name="T2" fmla="*/ 7 w 548"/>
                <a:gd name="T3" fmla="*/ 1 h 350"/>
                <a:gd name="T4" fmla="*/ 1 w 548"/>
                <a:gd name="T5" fmla="*/ 2 h 350"/>
                <a:gd name="T6" fmla="*/ 0 w 548"/>
                <a:gd name="T7" fmla="*/ 4 h 350"/>
                <a:gd name="T8" fmla="*/ 0 w 548"/>
                <a:gd name="T9" fmla="*/ 6 h 350"/>
                <a:gd name="T10" fmla="*/ 4 w 548"/>
                <a:gd name="T11" fmla="*/ 13 h 350"/>
                <a:gd name="T12" fmla="*/ 7 w 548"/>
                <a:gd name="T13" fmla="*/ 13 h 350"/>
                <a:gd name="T14" fmla="*/ 12 w 548"/>
                <a:gd name="T15" fmla="*/ 12 h 350"/>
                <a:gd name="T16" fmla="*/ 21 w 548"/>
                <a:gd name="T17" fmla="*/ 10 h 350"/>
                <a:gd name="T18" fmla="*/ 20 w 548"/>
                <a:gd name="T19" fmla="*/ 5 h 350"/>
                <a:gd name="T20" fmla="*/ 20 w 548"/>
                <a:gd name="T21" fmla="*/ 4 h 3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350"/>
                <a:gd name="T35" fmla="*/ 548 w 548"/>
                <a:gd name="T36" fmla="*/ 350 h 3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350">
                  <a:moveTo>
                    <a:pt x="479" y="108"/>
                  </a:moveTo>
                  <a:cubicBezTo>
                    <a:pt x="397" y="21"/>
                    <a:pt x="267" y="31"/>
                    <a:pt x="157" y="21"/>
                  </a:cubicBezTo>
                  <a:cubicBezTo>
                    <a:pt x="93" y="0"/>
                    <a:pt x="64" y="30"/>
                    <a:pt x="21" y="65"/>
                  </a:cubicBezTo>
                  <a:cubicBezTo>
                    <a:pt x="16" y="76"/>
                    <a:pt x="2" y="83"/>
                    <a:pt x="2" y="96"/>
                  </a:cubicBezTo>
                  <a:cubicBezTo>
                    <a:pt x="0" y="118"/>
                    <a:pt x="5" y="141"/>
                    <a:pt x="8" y="164"/>
                  </a:cubicBezTo>
                  <a:cubicBezTo>
                    <a:pt x="15" y="238"/>
                    <a:pt x="21" y="295"/>
                    <a:pt x="89" y="337"/>
                  </a:cubicBezTo>
                  <a:cubicBezTo>
                    <a:pt x="108" y="349"/>
                    <a:pt x="146" y="348"/>
                    <a:pt x="163" y="350"/>
                  </a:cubicBezTo>
                  <a:cubicBezTo>
                    <a:pt x="258" y="343"/>
                    <a:pt x="238" y="348"/>
                    <a:pt x="300" y="319"/>
                  </a:cubicBezTo>
                  <a:cubicBezTo>
                    <a:pt x="352" y="263"/>
                    <a:pt x="448" y="278"/>
                    <a:pt x="517" y="275"/>
                  </a:cubicBezTo>
                  <a:cubicBezTo>
                    <a:pt x="548" y="211"/>
                    <a:pt x="521" y="185"/>
                    <a:pt x="492" y="139"/>
                  </a:cubicBezTo>
                  <a:cubicBezTo>
                    <a:pt x="485" y="111"/>
                    <a:pt x="492" y="119"/>
                    <a:pt x="479" y="108"/>
                  </a:cubicBezTo>
                  <a:close/>
                </a:path>
              </a:pathLst>
            </a:custGeom>
            <a:solidFill>
              <a:srgbClr val="CED8B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57"/>
            <p:cNvSpPr>
              <a:spLocks noChangeArrowheads="1"/>
            </p:cNvSpPr>
            <p:nvPr/>
          </p:nvSpPr>
          <p:spPr bwMode="auto">
            <a:xfrm rot="5400000" flipH="1">
              <a:off x="3663" y="952"/>
              <a:ext cx="84" cy="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49C5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58"/>
          <p:cNvGrpSpPr>
            <a:grpSpLocks/>
          </p:cNvGrpSpPr>
          <p:nvPr/>
        </p:nvGrpSpPr>
        <p:grpSpPr bwMode="auto">
          <a:xfrm rot="-5400000">
            <a:off x="4140200" y="5724526"/>
            <a:ext cx="180975" cy="266700"/>
            <a:chOff x="3330" y="336"/>
            <a:chExt cx="114" cy="168"/>
          </a:xfrm>
        </p:grpSpPr>
        <p:sp>
          <p:nvSpPr>
            <p:cNvPr id="50" name="Freeform 59"/>
            <p:cNvSpPr>
              <a:spLocks/>
            </p:cNvSpPr>
            <p:nvPr/>
          </p:nvSpPr>
          <p:spPr bwMode="auto">
            <a:xfrm rot="5400000" flipH="1">
              <a:off x="3303" y="363"/>
              <a:ext cx="168" cy="114"/>
            </a:xfrm>
            <a:custGeom>
              <a:avLst/>
              <a:gdLst>
                <a:gd name="T0" fmla="*/ 7 w 608"/>
                <a:gd name="T1" fmla="*/ 1 h 371"/>
                <a:gd name="T2" fmla="*/ 3 w 608"/>
                <a:gd name="T3" fmla="*/ 1 h 371"/>
                <a:gd name="T4" fmla="*/ 2 w 608"/>
                <a:gd name="T5" fmla="*/ 2 h 371"/>
                <a:gd name="T6" fmla="*/ 1 w 608"/>
                <a:gd name="T7" fmla="*/ 3 h 371"/>
                <a:gd name="T8" fmla="*/ 0 w 608"/>
                <a:gd name="T9" fmla="*/ 6 h 371"/>
                <a:gd name="T10" fmla="*/ 0 w 608"/>
                <a:gd name="T11" fmla="*/ 7 h 371"/>
                <a:gd name="T12" fmla="*/ 4 w 608"/>
                <a:gd name="T13" fmla="*/ 10 h 371"/>
                <a:gd name="T14" fmla="*/ 9 w 608"/>
                <a:gd name="T15" fmla="*/ 11 h 371"/>
                <a:gd name="T16" fmla="*/ 9 w 608"/>
                <a:gd name="T17" fmla="*/ 10 h 371"/>
                <a:gd name="T18" fmla="*/ 10 w 608"/>
                <a:gd name="T19" fmla="*/ 10 h 371"/>
                <a:gd name="T20" fmla="*/ 12 w 608"/>
                <a:gd name="T21" fmla="*/ 8 h 371"/>
                <a:gd name="T22" fmla="*/ 13 w 608"/>
                <a:gd name="T23" fmla="*/ 5 h 371"/>
                <a:gd name="T24" fmla="*/ 8 w 608"/>
                <a:gd name="T25" fmla="*/ 0 h 371"/>
                <a:gd name="T26" fmla="*/ 7 w 608"/>
                <a:gd name="T27" fmla="*/ 1 h 3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8"/>
                <a:gd name="T43" fmla="*/ 0 h 371"/>
                <a:gd name="T44" fmla="*/ 608 w 608"/>
                <a:gd name="T45" fmla="*/ 371 h 3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8" h="371">
                  <a:moveTo>
                    <a:pt x="322" y="18"/>
                  </a:moveTo>
                  <a:cubicBezTo>
                    <a:pt x="250" y="0"/>
                    <a:pt x="193" y="16"/>
                    <a:pt x="130" y="43"/>
                  </a:cubicBezTo>
                  <a:cubicBezTo>
                    <a:pt x="108" y="74"/>
                    <a:pt x="129" y="50"/>
                    <a:pt x="99" y="68"/>
                  </a:cubicBezTo>
                  <a:cubicBezTo>
                    <a:pt x="86" y="75"/>
                    <a:pt x="62" y="92"/>
                    <a:pt x="62" y="92"/>
                  </a:cubicBezTo>
                  <a:cubicBezTo>
                    <a:pt x="36" y="129"/>
                    <a:pt x="10" y="152"/>
                    <a:pt x="0" y="198"/>
                  </a:cubicBezTo>
                  <a:cubicBezTo>
                    <a:pt x="0" y="199"/>
                    <a:pt x="6" y="240"/>
                    <a:pt x="12" y="247"/>
                  </a:cubicBezTo>
                  <a:cubicBezTo>
                    <a:pt x="56" y="301"/>
                    <a:pt x="130" y="324"/>
                    <a:pt x="198" y="334"/>
                  </a:cubicBezTo>
                  <a:cubicBezTo>
                    <a:pt x="255" y="363"/>
                    <a:pt x="338" y="362"/>
                    <a:pt x="403" y="371"/>
                  </a:cubicBezTo>
                  <a:cubicBezTo>
                    <a:pt x="413" y="369"/>
                    <a:pt x="423" y="367"/>
                    <a:pt x="434" y="365"/>
                  </a:cubicBezTo>
                  <a:cubicBezTo>
                    <a:pt x="452" y="359"/>
                    <a:pt x="490" y="347"/>
                    <a:pt x="490" y="347"/>
                  </a:cubicBezTo>
                  <a:cubicBezTo>
                    <a:pt x="521" y="325"/>
                    <a:pt x="544" y="305"/>
                    <a:pt x="570" y="278"/>
                  </a:cubicBezTo>
                  <a:cubicBezTo>
                    <a:pt x="580" y="242"/>
                    <a:pt x="597" y="209"/>
                    <a:pt x="608" y="173"/>
                  </a:cubicBezTo>
                  <a:cubicBezTo>
                    <a:pt x="566" y="94"/>
                    <a:pt x="475" y="29"/>
                    <a:pt x="391" y="5"/>
                  </a:cubicBezTo>
                  <a:cubicBezTo>
                    <a:pt x="338" y="13"/>
                    <a:pt x="361" y="8"/>
                    <a:pt x="322" y="18"/>
                  </a:cubicBezTo>
                  <a:close/>
                </a:path>
              </a:pathLst>
            </a:custGeom>
            <a:solidFill>
              <a:srgbClr val="CED8B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60"/>
            <p:cNvSpPr>
              <a:spLocks noChangeArrowheads="1"/>
            </p:cNvSpPr>
            <p:nvPr/>
          </p:nvSpPr>
          <p:spPr bwMode="auto">
            <a:xfrm rot="5400000" flipH="1">
              <a:off x="3339" y="374"/>
              <a:ext cx="84" cy="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49C5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61"/>
          <p:cNvGrpSpPr>
            <a:grpSpLocks/>
          </p:cNvGrpSpPr>
          <p:nvPr/>
        </p:nvGrpSpPr>
        <p:grpSpPr bwMode="auto">
          <a:xfrm rot="-2840958">
            <a:off x="4408488" y="5716588"/>
            <a:ext cx="187325" cy="301625"/>
            <a:chOff x="3553" y="386"/>
            <a:chExt cx="118" cy="190"/>
          </a:xfrm>
        </p:grpSpPr>
        <p:sp>
          <p:nvSpPr>
            <p:cNvPr id="53" name="Freeform 62"/>
            <p:cNvSpPr>
              <a:spLocks/>
            </p:cNvSpPr>
            <p:nvPr/>
          </p:nvSpPr>
          <p:spPr bwMode="auto">
            <a:xfrm rot="5400000" flipH="1">
              <a:off x="3517" y="422"/>
              <a:ext cx="190" cy="118"/>
            </a:xfrm>
            <a:custGeom>
              <a:avLst/>
              <a:gdLst>
                <a:gd name="T0" fmla="*/ 20 w 548"/>
                <a:gd name="T1" fmla="*/ 4 h 350"/>
                <a:gd name="T2" fmla="*/ 7 w 548"/>
                <a:gd name="T3" fmla="*/ 1 h 350"/>
                <a:gd name="T4" fmla="*/ 1 w 548"/>
                <a:gd name="T5" fmla="*/ 2 h 350"/>
                <a:gd name="T6" fmla="*/ 0 w 548"/>
                <a:gd name="T7" fmla="*/ 4 h 350"/>
                <a:gd name="T8" fmla="*/ 0 w 548"/>
                <a:gd name="T9" fmla="*/ 6 h 350"/>
                <a:gd name="T10" fmla="*/ 4 w 548"/>
                <a:gd name="T11" fmla="*/ 13 h 350"/>
                <a:gd name="T12" fmla="*/ 7 w 548"/>
                <a:gd name="T13" fmla="*/ 13 h 350"/>
                <a:gd name="T14" fmla="*/ 12 w 548"/>
                <a:gd name="T15" fmla="*/ 12 h 350"/>
                <a:gd name="T16" fmla="*/ 21 w 548"/>
                <a:gd name="T17" fmla="*/ 10 h 350"/>
                <a:gd name="T18" fmla="*/ 20 w 548"/>
                <a:gd name="T19" fmla="*/ 5 h 350"/>
                <a:gd name="T20" fmla="*/ 20 w 548"/>
                <a:gd name="T21" fmla="*/ 4 h 3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350"/>
                <a:gd name="T35" fmla="*/ 548 w 548"/>
                <a:gd name="T36" fmla="*/ 350 h 3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350">
                  <a:moveTo>
                    <a:pt x="479" y="108"/>
                  </a:moveTo>
                  <a:cubicBezTo>
                    <a:pt x="397" y="21"/>
                    <a:pt x="267" y="31"/>
                    <a:pt x="157" y="21"/>
                  </a:cubicBezTo>
                  <a:cubicBezTo>
                    <a:pt x="93" y="0"/>
                    <a:pt x="64" y="30"/>
                    <a:pt x="21" y="65"/>
                  </a:cubicBezTo>
                  <a:cubicBezTo>
                    <a:pt x="16" y="76"/>
                    <a:pt x="2" y="83"/>
                    <a:pt x="2" y="96"/>
                  </a:cubicBezTo>
                  <a:cubicBezTo>
                    <a:pt x="0" y="118"/>
                    <a:pt x="5" y="141"/>
                    <a:pt x="8" y="164"/>
                  </a:cubicBezTo>
                  <a:cubicBezTo>
                    <a:pt x="15" y="238"/>
                    <a:pt x="21" y="295"/>
                    <a:pt x="89" y="337"/>
                  </a:cubicBezTo>
                  <a:cubicBezTo>
                    <a:pt x="108" y="349"/>
                    <a:pt x="146" y="348"/>
                    <a:pt x="163" y="350"/>
                  </a:cubicBezTo>
                  <a:cubicBezTo>
                    <a:pt x="258" y="343"/>
                    <a:pt x="238" y="348"/>
                    <a:pt x="300" y="319"/>
                  </a:cubicBezTo>
                  <a:cubicBezTo>
                    <a:pt x="352" y="263"/>
                    <a:pt x="448" y="278"/>
                    <a:pt x="517" y="275"/>
                  </a:cubicBezTo>
                  <a:cubicBezTo>
                    <a:pt x="548" y="211"/>
                    <a:pt x="521" y="185"/>
                    <a:pt x="492" y="139"/>
                  </a:cubicBezTo>
                  <a:cubicBezTo>
                    <a:pt x="485" y="111"/>
                    <a:pt x="492" y="119"/>
                    <a:pt x="479" y="108"/>
                  </a:cubicBezTo>
                  <a:close/>
                </a:path>
              </a:pathLst>
            </a:custGeom>
            <a:solidFill>
              <a:srgbClr val="CED8B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63"/>
            <p:cNvSpPr>
              <a:spLocks noChangeArrowheads="1"/>
            </p:cNvSpPr>
            <p:nvPr/>
          </p:nvSpPr>
          <p:spPr bwMode="auto">
            <a:xfrm rot="5400000" flipH="1">
              <a:off x="3567" y="446"/>
              <a:ext cx="84" cy="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49C5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64"/>
          <p:cNvGrpSpPr>
            <a:grpSpLocks/>
          </p:cNvGrpSpPr>
          <p:nvPr/>
        </p:nvGrpSpPr>
        <p:grpSpPr bwMode="auto">
          <a:xfrm rot="-5400000">
            <a:off x="4333875" y="5588000"/>
            <a:ext cx="195263" cy="296863"/>
            <a:chOff x="3693" y="411"/>
            <a:chExt cx="123" cy="187"/>
          </a:xfrm>
        </p:grpSpPr>
        <p:sp>
          <p:nvSpPr>
            <p:cNvPr id="56" name="Freeform 65"/>
            <p:cNvSpPr>
              <a:spLocks/>
            </p:cNvSpPr>
            <p:nvPr/>
          </p:nvSpPr>
          <p:spPr bwMode="auto">
            <a:xfrm rot="5400000" flipH="1">
              <a:off x="3661" y="443"/>
              <a:ext cx="187" cy="123"/>
            </a:xfrm>
            <a:custGeom>
              <a:avLst/>
              <a:gdLst>
                <a:gd name="T0" fmla="*/ 9 w 677"/>
                <a:gd name="T1" fmla="*/ 1 h 398"/>
                <a:gd name="T2" fmla="*/ 6 w 677"/>
                <a:gd name="T3" fmla="*/ 1 h 398"/>
                <a:gd name="T4" fmla="*/ 2 w 677"/>
                <a:gd name="T5" fmla="*/ 0 h 398"/>
                <a:gd name="T6" fmla="*/ 0 w 677"/>
                <a:gd name="T7" fmla="*/ 3 h 398"/>
                <a:gd name="T8" fmla="*/ 0 w 677"/>
                <a:gd name="T9" fmla="*/ 5 h 398"/>
                <a:gd name="T10" fmla="*/ 3 w 677"/>
                <a:gd name="T11" fmla="*/ 7 h 398"/>
                <a:gd name="T12" fmla="*/ 5 w 677"/>
                <a:gd name="T13" fmla="*/ 9 h 398"/>
                <a:gd name="T14" fmla="*/ 7 w 677"/>
                <a:gd name="T15" fmla="*/ 10 h 398"/>
                <a:gd name="T16" fmla="*/ 14 w 677"/>
                <a:gd name="T17" fmla="*/ 8 h 398"/>
                <a:gd name="T18" fmla="*/ 14 w 677"/>
                <a:gd name="T19" fmla="*/ 5 h 398"/>
                <a:gd name="T20" fmla="*/ 13 w 677"/>
                <a:gd name="T21" fmla="*/ 4 h 398"/>
                <a:gd name="T22" fmla="*/ 11 w 677"/>
                <a:gd name="T23" fmla="*/ 2 h 398"/>
                <a:gd name="T24" fmla="*/ 10 w 677"/>
                <a:gd name="T25" fmla="*/ 1 h 398"/>
                <a:gd name="T26" fmla="*/ 9 w 677"/>
                <a:gd name="T27" fmla="*/ 1 h 3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7"/>
                <a:gd name="T43" fmla="*/ 0 h 398"/>
                <a:gd name="T44" fmla="*/ 677 w 677"/>
                <a:gd name="T45" fmla="*/ 398 h 3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7" h="398">
                  <a:moveTo>
                    <a:pt x="416" y="42"/>
                  </a:moveTo>
                  <a:cubicBezTo>
                    <a:pt x="378" y="35"/>
                    <a:pt x="342" y="28"/>
                    <a:pt x="305" y="24"/>
                  </a:cubicBezTo>
                  <a:cubicBezTo>
                    <a:pt x="237" y="0"/>
                    <a:pt x="169" y="3"/>
                    <a:pt x="100" y="11"/>
                  </a:cubicBezTo>
                  <a:cubicBezTo>
                    <a:pt x="57" y="32"/>
                    <a:pt x="16" y="56"/>
                    <a:pt x="1" y="104"/>
                  </a:cubicBezTo>
                  <a:cubicBezTo>
                    <a:pt x="5" y="120"/>
                    <a:pt x="0" y="141"/>
                    <a:pt x="13" y="154"/>
                  </a:cubicBezTo>
                  <a:cubicBezTo>
                    <a:pt x="46" y="187"/>
                    <a:pt x="90" y="237"/>
                    <a:pt x="137" y="253"/>
                  </a:cubicBezTo>
                  <a:cubicBezTo>
                    <a:pt x="169" y="278"/>
                    <a:pt x="202" y="299"/>
                    <a:pt x="243" y="309"/>
                  </a:cubicBezTo>
                  <a:cubicBezTo>
                    <a:pt x="273" y="330"/>
                    <a:pt x="305" y="329"/>
                    <a:pt x="342" y="334"/>
                  </a:cubicBezTo>
                  <a:cubicBezTo>
                    <a:pt x="454" y="331"/>
                    <a:pt x="627" y="398"/>
                    <a:pt x="677" y="272"/>
                  </a:cubicBezTo>
                  <a:cubicBezTo>
                    <a:pt x="670" y="254"/>
                    <a:pt x="657" y="190"/>
                    <a:pt x="646" y="179"/>
                  </a:cubicBezTo>
                  <a:cubicBezTo>
                    <a:pt x="635" y="168"/>
                    <a:pt x="615" y="148"/>
                    <a:pt x="615" y="148"/>
                  </a:cubicBezTo>
                  <a:cubicBezTo>
                    <a:pt x="599" y="105"/>
                    <a:pt x="544" y="73"/>
                    <a:pt x="509" y="49"/>
                  </a:cubicBezTo>
                  <a:cubicBezTo>
                    <a:pt x="492" y="37"/>
                    <a:pt x="453" y="24"/>
                    <a:pt x="453" y="24"/>
                  </a:cubicBezTo>
                  <a:cubicBezTo>
                    <a:pt x="444" y="26"/>
                    <a:pt x="401" y="27"/>
                    <a:pt x="416" y="42"/>
                  </a:cubicBezTo>
                  <a:close/>
                </a:path>
              </a:pathLst>
            </a:custGeom>
            <a:solidFill>
              <a:srgbClr val="CED8B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66"/>
            <p:cNvSpPr>
              <a:spLocks noChangeArrowheads="1"/>
            </p:cNvSpPr>
            <p:nvPr/>
          </p:nvSpPr>
          <p:spPr bwMode="auto">
            <a:xfrm rot="5400000" flipH="1">
              <a:off x="3720" y="481"/>
              <a:ext cx="84" cy="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49C5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67"/>
          <p:cNvGrpSpPr>
            <a:grpSpLocks/>
          </p:cNvGrpSpPr>
          <p:nvPr/>
        </p:nvGrpSpPr>
        <p:grpSpPr bwMode="auto">
          <a:xfrm rot="-5400000">
            <a:off x="4248150" y="5543551"/>
            <a:ext cx="180975" cy="266700"/>
            <a:chOff x="3330" y="336"/>
            <a:chExt cx="114" cy="168"/>
          </a:xfrm>
        </p:grpSpPr>
        <p:sp>
          <p:nvSpPr>
            <p:cNvPr id="59" name="Freeform 68"/>
            <p:cNvSpPr>
              <a:spLocks/>
            </p:cNvSpPr>
            <p:nvPr/>
          </p:nvSpPr>
          <p:spPr bwMode="auto">
            <a:xfrm rot="5400000" flipH="1">
              <a:off x="3303" y="363"/>
              <a:ext cx="168" cy="114"/>
            </a:xfrm>
            <a:custGeom>
              <a:avLst/>
              <a:gdLst>
                <a:gd name="T0" fmla="*/ 7 w 608"/>
                <a:gd name="T1" fmla="*/ 1 h 371"/>
                <a:gd name="T2" fmla="*/ 3 w 608"/>
                <a:gd name="T3" fmla="*/ 1 h 371"/>
                <a:gd name="T4" fmla="*/ 2 w 608"/>
                <a:gd name="T5" fmla="*/ 2 h 371"/>
                <a:gd name="T6" fmla="*/ 1 w 608"/>
                <a:gd name="T7" fmla="*/ 3 h 371"/>
                <a:gd name="T8" fmla="*/ 0 w 608"/>
                <a:gd name="T9" fmla="*/ 6 h 371"/>
                <a:gd name="T10" fmla="*/ 0 w 608"/>
                <a:gd name="T11" fmla="*/ 7 h 371"/>
                <a:gd name="T12" fmla="*/ 4 w 608"/>
                <a:gd name="T13" fmla="*/ 10 h 371"/>
                <a:gd name="T14" fmla="*/ 9 w 608"/>
                <a:gd name="T15" fmla="*/ 11 h 371"/>
                <a:gd name="T16" fmla="*/ 9 w 608"/>
                <a:gd name="T17" fmla="*/ 10 h 371"/>
                <a:gd name="T18" fmla="*/ 10 w 608"/>
                <a:gd name="T19" fmla="*/ 10 h 371"/>
                <a:gd name="T20" fmla="*/ 12 w 608"/>
                <a:gd name="T21" fmla="*/ 8 h 371"/>
                <a:gd name="T22" fmla="*/ 13 w 608"/>
                <a:gd name="T23" fmla="*/ 5 h 371"/>
                <a:gd name="T24" fmla="*/ 8 w 608"/>
                <a:gd name="T25" fmla="*/ 0 h 371"/>
                <a:gd name="T26" fmla="*/ 7 w 608"/>
                <a:gd name="T27" fmla="*/ 1 h 3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8"/>
                <a:gd name="T43" fmla="*/ 0 h 371"/>
                <a:gd name="T44" fmla="*/ 608 w 608"/>
                <a:gd name="T45" fmla="*/ 371 h 3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8" h="371">
                  <a:moveTo>
                    <a:pt x="322" y="18"/>
                  </a:moveTo>
                  <a:cubicBezTo>
                    <a:pt x="250" y="0"/>
                    <a:pt x="193" y="16"/>
                    <a:pt x="130" y="43"/>
                  </a:cubicBezTo>
                  <a:cubicBezTo>
                    <a:pt x="108" y="74"/>
                    <a:pt x="129" y="50"/>
                    <a:pt x="99" y="68"/>
                  </a:cubicBezTo>
                  <a:cubicBezTo>
                    <a:pt x="86" y="75"/>
                    <a:pt x="62" y="92"/>
                    <a:pt x="62" y="92"/>
                  </a:cubicBezTo>
                  <a:cubicBezTo>
                    <a:pt x="36" y="129"/>
                    <a:pt x="10" y="152"/>
                    <a:pt x="0" y="198"/>
                  </a:cubicBezTo>
                  <a:cubicBezTo>
                    <a:pt x="0" y="199"/>
                    <a:pt x="6" y="240"/>
                    <a:pt x="12" y="247"/>
                  </a:cubicBezTo>
                  <a:cubicBezTo>
                    <a:pt x="56" y="301"/>
                    <a:pt x="130" y="324"/>
                    <a:pt x="198" y="334"/>
                  </a:cubicBezTo>
                  <a:cubicBezTo>
                    <a:pt x="255" y="363"/>
                    <a:pt x="338" y="362"/>
                    <a:pt x="403" y="371"/>
                  </a:cubicBezTo>
                  <a:cubicBezTo>
                    <a:pt x="413" y="369"/>
                    <a:pt x="423" y="367"/>
                    <a:pt x="434" y="365"/>
                  </a:cubicBezTo>
                  <a:cubicBezTo>
                    <a:pt x="452" y="359"/>
                    <a:pt x="490" y="347"/>
                    <a:pt x="490" y="347"/>
                  </a:cubicBezTo>
                  <a:cubicBezTo>
                    <a:pt x="521" y="325"/>
                    <a:pt x="544" y="305"/>
                    <a:pt x="570" y="278"/>
                  </a:cubicBezTo>
                  <a:cubicBezTo>
                    <a:pt x="580" y="242"/>
                    <a:pt x="597" y="209"/>
                    <a:pt x="608" y="173"/>
                  </a:cubicBezTo>
                  <a:cubicBezTo>
                    <a:pt x="566" y="94"/>
                    <a:pt x="475" y="29"/>
                    <a:pt x="391" y="5"/>
                  </a:cubicBezTo>
                  <a:cubicBezTo>
                    <a:pt x="338" y="13"/>
                    <a:pt x="361" y="8"/>
                    <a:pt x="322" y="18"/>
                  </a:cubicBezTo>
                  <a:close/>
                </a:path>
              </a:pathLst>
            </a:custGeom>
            <a:solidFill>
              <a:srgbClr val="CED8B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9"/>
            <p:cNvSpPr>
              <a:spLocks noChangeArrowheads="1"/>
            </p:cNvSpPr>
            <p:nvPr/>
          </p:nvSpPr>
          <p:spPr bwMode="auto">
            <a:xfrm rot="5400000" flipH="1">
              <a:off x="3339" y="374"/>
              <a:ext cx="84" cy="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49C5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Freeform 70"/>
          <p:cNvSpPr>
            <a:spLocks/>
          </p:cNvSpPr>
          <p:nvPr/>
        </p:nvSpPr>
        <p:spPr bwMode="auto">
          <a:xfrm>
            <a:off x="5557838" y="5334000"/>
            <a:ext cx="130175" cy="187325"/>
          </a:xfrm>
          <a:custGeom>
            <a:avLst/>
            <a:gdLst>
              <a:gd name="T0" fmla="*/ 2147483647 w 82"/>
              <a:gd name="T1" fmla="*/ 2147483647 h 118"/>
              <a:gd name="T2" fmla="*/ 0 w 82"/>
              <a:gd name="T3" fmla="*/ 2147483647 h 118"/>
              <a:gd name="T4" fmla="*/ 2147483647 w 82"/>
              <a:gd name="T5" fmla="*/ 2147483647 h 118"/>
              <a:gd name="T6" fmla="*/ 2147483647 w 82"/>
              <a:gd name="T7" fmla="*/ 2147483647 h 118"/>
              <a:gd name="T8" fmla="*/ 2147483647 w 82"/>
              <a:gd name="T9" fmla="*/ 2147483647 h 118"/>
              <a:gd name="T10" fmla="*/ 2147483647 w 82"/>
              <a:gd name="T11" fmla="*/ 2147483647 h 118"/>
              <a:gd name="T12" fmla="*/ 2147483647 w 82"/>
              <a:gd name="T13" fmla="*/ 2147483647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2"/>
              <a:gd name="T22" fmla="*/ 0 h 118"/>
              <a:gd name="T23" fmla="*/ 82 w 82"/>
              <a:gd name="T24" fmla="*/ 118 h 1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2" h="118">
                <a:moveTo>
                  <a:pt x="48" y="37"/>
                </a:moveTo>
                <a:cubicBezTo>
                  <a:pt x="23" y="0"/>
                  <a:pt x="14" y="4"/>
                  <a:pt x="0" y="45"/>
                </a:cubicBezTo>
                <a:cubicBezTo>
                  <a:pt x="8" y="48"/>
                  <a:pt x="20" y="45"/>
                  <a:pt x="24" y="53"/>
                </a:cubicBezTo>
                <a:cubicBezTo>
                  <a:pt x="53" y="111"/>
                  <a:pt x="5" y="118"/>
                  <a:pt x="56" y="101"/>
                </a:cubicBezTo>
                <a:cubicBezTo>
                  <a:pt x="59" y="93"/>
                  <a:pt x="60" y="85"/>
                  <a:pt x="64" y="77"/>
                </a:cubicBezTo>
                <a:cubicBezTo>
                  <a:pt x="68" y="68"/>
                  <a:pt x="82" y="62"/>
                  <a:pt x="80" y="53"/>
                </a:cubicBezTo>
                <a:cubicBezTo>
                  <a:pt x="77" y="41"/>
                  <a:pt x="56" y="45"/>
                  <a:pt x="48" y="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71"/>
          <p:cNvSpPr>
            <a:spLocks/>
          </p:cNvSpPr>
          <p:nvPr/>
        </p:nvSpPr>
        <p:spPr bwMode="auto">
          <a:xfrm>
            <a:off x="5418138" y="5816600"/>
            <a:ext cx="177800" cy="122238"/>
          </a:xfrm>
          <a:custGeom>
            <a:avLst/>
            <a:gdLst>
              <a:gd name="T0" fmla="*/ 2147483647 w 112"/>
              <a:gd name="T1" fmla="*/ 2147483647 h 77"/>
              <a:gd name="T2" fmla="*/ 0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2147483647 w 112"/>
              <a:gd name="T11" fmla="*/ 214748364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77"/>
              <a:gd name="T20" fmla="*/ 112 w 112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77">
                <a:moveTo>
                  <a:pt x="80" y="29"/>
                </a:moveTo>
                <a:cubicBezTo>
                  <a:pt x="48" y="18"/>
                  <a:pt x="32" y="29"/>
                  <a:pt x="0" y="37"/>
                </a:cubicBezTo>
                <a:cubicBezTo>
                  <a:pt x="13" y="77"/>
                  <a:pt x="1" y="67"/>
                  <a:pt x="64" y="53"/>
                </a:cubicBezTo>
                <a:cubicBezTo>
                  <a:pt x="80" y="49"/>
                  <a:pt x="112" y="37"/>
                  <a:pt x="112" y="37"/>
                </a:cubicBezTo>
                <a:cubicBezTo>
                  <a:pt x="109" y="29"/>
                  <a:pt x="112" y="17"/>
                  <a:pt x="104" y="13"/>
                </a:cubicBezTo>
                <a:cubicBezTo>
                  <a:pt x="77" y="0"/>
                  <a:pt x="80" y="20"/>
                  <a:pt x="80" y="2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72"/>
          <p:cNvSpPr>
            <a:spLocks/>
          </p:cNvSpPr>
          <p:nvPr/>
        </p:nvSpPr>
        <p:spPr bwMode="auto">
          <a:xfrm>
            <a:off x="4973638" y="5454650"/>
            <a:ext cx="152400" cy="174625"/>
          </a:xfrm>
          <a:custGeom>
            <a:avLst/>
            <a:gdLst>
              <a:gd name="T0" fmla="*/ 2147483647 w 96"/>
              <a:gd name="T1" fmla="*/ 2147483647 h 110"/>
              <a:gd name="T2" fmla="*/ 2147483647 w 96"/>
              <a:gd name="T3" fmla="*/ 2147483647 h 110"/>
              <a:gd name="T4" fmla="*/ 2147483647 w 96"/>
              <a:gd name="T5" fmla="*/ 2147483647 h 110"/>
              <a:gd name="T6" fmla="*/ 2147483647 w 96"/>
              <a:gd name="T7" fmla="*/ 2147483647 h 110"/>
              <a:gd name="T8" fmla="*/ 0 w 96"/>
              <a:gd name="T9" fmla="*/ 2147483647 h 110"/>
              <a:gd name="T10" fmla="*/ 2147483647 w 96"/>
              <a:gd name="T11" fmla="*/ 2147483647 h 110"/>
              <a:gd name="T12" fmla="*/ 2147483647 w 96"/>
              <a:gd name="T13" fmla="*/ 2147483647 h 110"/>
              <a:gd name="T14" fmla="*/ 2147483647 w 96"/>
              <a:gd name="T15" fmla="*/ 2147483647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"/>
              <a:gd name="T25" fmla="*/ 0 h 110"/>
              <a:gd name="T26" fmla="*/ 96 w 96"/>
              <a:gd name="T27" fmla="*/ 110 h 1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" h="110">
                <a:moveTo>
                  <a:pt x="96" y="9"/>
                </a:moveTo>
                <a:cubicBezTo>
                  <a:pt x="88" y="6"/>
                  <a:pt x="80" y="0"/>
                  <a:pt x="72" y="1"/>
                </a:cubicBezTo>
                <a:cubicBezTo>
                  <a:pt x="55" y="3"/>
                  <a:pt x="24" y="17"/>
                  <a:pt x="24" y="17"/>
                </a:cubicBezTo>
                <a:cubicBezTo>
                  <a:pt x="19" y="33"/>
                  <a:pt x="13" y="49"/>
                  <a:pt x="8" y="65"/>
                </a:cubicBezTo>
                <a:cubicBezTo>
                  <a:pt x="5" y="73"/>
                  <a:pt x="0" y="89"/>
                  <a:pt x="0" y="89"/>
                </a:cubicBezTo>
                <a:cubicBezTo>
                  <a:pt x="8" y="94"/>
                  <a:pt x="14" y="104"/>
                  <a:pt x="24" y="105"/>
                </a:cubicBezTo>
                <a:cubicBezTo>
                  <a:pt x="62" y="110"/>
                  <a:pt x="64" y="73"/>
                  <a:pt x="80" y="49"/>
                </a:cubicBezTo>
                <a:cubicBezTo>
                  <a:pt x="70" y="9"/>
                  <a:pt x="62" y="20"/>
                  <a:pt x="96" y="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73"/>
          <p:cNvSpPr>
            <a:spLocks noChangeShapeType="1"/>
          </p:cNvSpPr>
          <p:nvPr/>
        </p:nvSpPr>
        <p:spPr bwMode="auto">
          <a:xfrm>
            <a:off x="4732338" y="59261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74"/>
          <p:cNvSpPr>
            <a:spLocks noChangeShapeType="1"/>
          </p:cNvSpPr>
          <p:nvPr/>
        </p:nvSpPr>
        <p:spPr bwMode="auto">
          <a:xfrm>
            <a:off x="6103938" y="59261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75"/>
          <p:cNvSpPr>
            <a:spLocks/>
          </p:cNvSpPr>
          <p:nvPr/>
        </p:nvSpPr>
        <p:spPr bwMode="auto">
          <a:xfrm>
            <a:off x="5780088" y="5926138"/>
            <a:ext cx="220662" cy="177800"/>
          </a:xfrm>
          <a:custGeom>
            <a:avLst/>
            <a:gdLst>
              <a:gd name="T0" fmla="*/ 2147483647 w 139"/>
              <a:gd name="T1" fmla="*/ 2147483647 h 112"/>
              <a:gd name="T2" fmla="*/ 2147483647 w 139"/>
              <a:gd name="T3" fmla="*/ 2147483647 h 112"/>
              <a:gd name="T4" fmla="*/ 2147483647 w 139"/>
              <a:gd name="T5" fmla="*/ 2147483647 h 112"/>
              <a:gd name="T6" fmla="*/ 2147483647 w 139"/>
              <a:gd name="T7" fmla="*/ 2147483647 h 112"/>
              <a:gd name="T8" fmla="*/ 2147483647 w 139"/>
              <a:gd name="T9" fmla="*/ 2147483647 h 112"/>
              <a:gd name="T10" fmla="*/ 2147483647 w 139"/>
              <a:gd name="T11" fmla="*/ 2147483647 h 112"/>
              <a:gd name="T12" fmla="*/ 2147483647 w 139"/>
              <a:gd name="T13" fmla="*/ 0 h 112"/>
              <a:gd name="T14" fmla="*/ 2147483647 w 139"/>
              <a:gd name="T15" fmla="*/ 2147483647 h 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9"/>
              <a:gd name="T25" fmla="*/ 0 h 112"/>
              <a:gd name="T26" fmla="*/ 139 w 139"/>
              <a:gd name="T27" fmla="*/ 112 h 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9" h="112">
                <a:moveTo>
                  <a:pt x="76" y="40"/>
                </a:moveTo>
                <a:cubicBezTo>
                  <a:pt x="55" y="43"/>
                  <a:pt x="26" y="32"/>
                  <a:pt x="12" y="48"/>
                </a:cubicBezTo>
                <a:cubicBezTo>
                  <a:pt x="0" y="62"/>
                  <a:pt x="8" y="90"/>
                  <a:pt x="20" y="104"/>
                </a:cubicBezTo>
                <a:cubicBezTo>
                  <a:pt x="27" y="112"/>
                  <a:pt x="41" y="99"/>
                  <a:pt x="52" y="96"/>
                </a:cubicBezTo>
                <a:cubicBezTo>
                  <a:pt x="60" y="91"/>
                  <a:pt x="67" y="84"/>
                  <a:pt x="76" y="80"/>
                </a:cubicBezTo>
                <a:cubicBezTo>
                  <a:pt x="91" y="73"/>
                  <a:pt x="124" y="64"/>
                  <a:pt x="124" y="64"/>
                </a:cubicBezTo>
                <a:cubicBezTo>
                  <a:pt x="139" y="20"/>
                  <a:pt x="118" y="40"/>
                  <a:pt x="92" y="0"/>
                </a:cubicBezTo>
                <a:cubicBezTo>
                  <a:pt x="64" y="28"/>
                  <a:pt x="63" y="14"/>
                  <a:pt x="76" y="4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7" name="Group 76"/>
          <p:cNvGrpSpPr>
            <a:grpSpLocks/>
          </p:cNvGrpSpPr>
          <p:nvPr/>
        </p:nvGrpSpPr>
        <p:grpSpPr bwMode="auto">
          <a:xfrm>
            <a:off x="6484938" y="5854700"/>
            <a:ext cx="393700" cy="317500"/>
            <a:chOff x="4286" y="1071"/>
            <a:chExt cx="248" cy="200"/>
          </a:xfrm>
        </p:grpSpPr>
        <p:sp>
          <p:nvSpPr>
            <p:cNvPr id="68" name="Freeform 77"/>
            <p:cNvSpPr>
              <a:spLocks/>
            </p:cNvSpPr>
            <p:nvPr/>
          </p:nvSpPr>
          <p:spPr bwMode="auto">
            <a:xfrm rot="5400000">
              <a:off x="4310" y="1047"/>
              <a:ext cx="200" cy="248"/>
            </a:xfrm>
            <a:custGeom>
              <a:avLst/>
              <a:gdLst>
                <a:gd name="T0" fmla="*/ 92 w 200"/>
                <a:gd name="T1" fmla="*/ 0 h 248"/>
                <a:gd name="T2" fmla="*/ 72 w 200"/>
                <a:gd name="T3" fmla="*/ 32 h 248"/>
                <a:gd name="T4" fmla="*/ 36 w 200"/>
                <a:gd name="T5" fmla="*/ 16 h 248"/>
                <a:gd name="T6" fmla="*/ 44 w 200"/>
                <a:gd name="T7" fmla="*/ 40 h 248"/>
                <a:gd name="T8" fmla="*/ 48 w 200"/>
                <a:gd name="T9" fmla="*/ 52 h 248"/>
                <a:gd name="T10" fmla="*/ 0 w 200"/>
                <a:gd name="T11" fmla="*/ 80 h 248"/>
                <a:gd name="T12" fmla="*/ 24 w 200"/>
                <a:gd name="T13" fmla="*/ 96 h 248"/>
                <a:gd name="T14" fmla="*/ 40 w 200"/>
                <a:gd name="T15" fmla="*/ 120 h 248"/>
                <a:gd name="T16" fmla="*/ 36 w 200"/>
                <a:gd name="T17" fmla="*/ 144 h 248"/>
                <a:gd name="T18" fmla="*/ 24 w 200"/>
                <a:gd name="T19" fmla="*/ 156 h 248"/>
                <a:gd name="T20" fmla="*/ 68 w 200"/>
                <a:gd name="T21" fmla="*/ 176 h 248"/>
                <a:gd name="T22" fmla="*/ 88 w 200"/>
                <a:gd name="T23" fmla="*/ 224 h 248"/>
                <a:gd name="T24" fmla="*/ 124 w 200"/>
                <a:gd name="T25" fmla="*/ 208 h 248"/>
                <a:gd name="T26" fmla="*/ 140 w 200"/>
                <a:gd name="T27" fmla="*/ 172 h 248"/>
                <a:gd name="T28" fmla="*/ 172 w 200"/>
                <a:gd name="T29" fmla="*/ 176 h 248"/>
                <a:gd name="T30" fmla="*/ 136 w 200"/>
                <a:gd name="T31" fmla="*/ 132 h 248"/>
                <a:gd name="T32" fmla="*/ 196 w 200"/>
                <a:gd name="T33" fmla="*/ 120 h 248"/>
                <a:gd name="T34" fmla="*/ 184 w 200"/>
                <a:gd name="T35" fmla="*/ 112 h 248"/>
                <a:gd name="T36" fmla="*/ 148 w 200"/>
                <a:gd name="T37" fmla="*/ 96 h 248"/>
                <a:gd name="T38" fmla="*/ 144 w 200"/>
                <a:gd name="T39" fmla="*/ 72 h 248"/>
                <a:gd name="T40" fmla="*/ 148 w 200"/>
                <a:gd name="T41" fmla="*/ 56 h 248"/>
                <a:gd name="T42" fmla="*/ 116 w 200"/>
                <a:gd name="T43" fmla="*/ 44 h 248"/>
                <a:gd name="T44" fmla="*/ 100 w 200"/>
                <a:gd name="T45" fmla="*/ 20 h 248"/>
                <a:gd name="T46" fmla="*/ 92 w 200"/>
                <a:gd name="T47" fmla="*/ 0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248"/>
                <a:gd name="T74" fmla="*/ 200 w 200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248">
                  <a:moveTo>
                    <a:pt x="92" y="0"/>
                  </a:moveTo>
                  <a:cubicBezTo>
                    <a:pt x="82" y="28"/>
                    <a:pt x="91" y="19"/>
                    <a:pt x="72" y="32"/>
                  </a:cubicBezTo>
                  <a:cubicBezTo>
                    <a:pt x="61" y="24"/>
                    <a:pt x="36" y="16"/>
                    <a:pt x="36" y="16"/>
                  </a:cubicBezTo>
                  <a:cubicBezTo>
                    <a:pt x="38" y="24"/>
                    <a:pt x="41" y="32"/>
                    <a:pt x="44" y="40"/>
                  </a:cubicBezTo>
                  <a:cubicBezTo>
                    <a:pt x="45" y="44"/>
                    <a:pt x="48" y="52"/>
                    <a:pt x="48" y="52"/>
                  </a:cubicBezTo>
                  <a:cubicBezTo>
                    <a:pt x="38" y="79"/>
                    <a:pt x="28" y="76"/>
                    <a:pt x="0" y="80"/>
                  </a:cubicBezTo>
                  <a:cubicBezTo>
                    <a:pt x="8" y="85"/>
                    <a:pt x="18" y="88"/>
                    <a:pt x="24" y="96"/>
                  </a:cubicBezTo>
                  <a:cubicBezTo>
                    <a:pt x="29" y="104"/>
                    <a:pt x="40" y="120"/>
                    <a:pt x="40" y="120"/>
                  </a:cubicBezTo>
                  <a:cubicBezTo>
                    <a:pt x="38" y="128"/>
                    <a:pt x="39" y="136"/>
                    <a:pt x="36" y="144"/>
                  </a:cubicBezTo>
                  <a:cubicBezTo>
                    <a:pt x="33" y="149"/>
                    <a:pt x="22" y="150"/>
                    <a:pt x="24" y="156"/>
                  </a:cubicBezTo>
                  <a:cubicBezTo>
                    <a:pt x="29" y="171"/>
                    <a:pt x="68" y="176"/>
                    <a:pt x="68" y="176"/>
                  </a:cubicBezTo>
                  <a:cubicBezTo>
                    <a:pt x="88" y="206"/>
                    <a:pt x="82" y="190"/>
                    <a:pt x="88" y="224"/>
                  </a:cubicBezTo>
                  <a:cubicBezTo>
                    <a:pt x="101" y="210"/>
                    <a:pt x="105" y="201"/>
                    <a:pt x="124" y="208"/>
                  </a:cubicBezTo>
                  <a:cubicBezTo>
                    <a:pt x="137" y="248"/>
                    <a:pt x="135" y="240"/>
                    <a:pt x="140" y="172"/>
                  </a:cubicBezTo>
                  <a:cubicBezTo>
                    <a:pt x="158" y="181"/>
                    <a:pt x="164" y="197"/>
                    <a:pt x="172" y="176"/>
                  </a:cubicBezTo>
                  <a:cubicBezTo>
                    <a:pt x="159" y="157"/>
                    <a:pt x="155" y="144"/>
                    <a:pt x="136" y="132"/>
                  </a:cubicBezTo>
                  <a:cubicBezTo>
                    <a:pt x="173" y="107"/>
                    <a:pt x="103" y="150"/>
                    <a:pt x="196" y="120"/>
                  </a:cubicBezTo>
                  <a:cubicBezTo>
                    <a:pt x="200" y="118"/>
                    <a:pt x="188" y="114"/>
                    <a:pt x="184" y="112"/>
                  </a:cubicBezTo>
                  <a:cubicBezTo>
                    <a:pt x="172" y="106"/>
                    <a:pt x="160" y="100"/>
                    <a:pt x="148" y="96"/>
                  </a:cubicBezTo>
                  <a:cubicBezTo>
                    <a:pt x="139" y="83"/>
                    <a:pt x="136" y="85"/>
                    <a:pt x="144" y="72"/>
                  </a:cubicBezTo>
                  <a:cubicBezTo>
                    <a:pt x="157" y="47"/>
                    <a:pt x="170" y="41"/>
                    <a:pt x="148" y="56"/>
                  </a:cubicBezTo>
                  <a:cubicBezTo>
                    <a:pt x="135" y="53"/>
                    <a:pt x="124" y="53"/>
                    <a:pt x="116" y="44"/>
                  </a:cubicBezTo>
                  <a:cubicBezTo>
                    <a:pt x="109" y="36"/>
                    <a:pt x="100" y="20"/>
                    <a:pt x="100" y="20"/>
                  </a:cubicBezTo>
                  <a:cubicBezTo>
                    <a:pt x="95" y="2"/>
                    <a:pt x="99" y="7"/>
                    <a:pt x="92" y="0"/>
                  </a:cubicBezTo>
                  <a:close/>
                </a:path>
              </a:pathLst>
            </a:custGeom>
            <a:solidFill>
              <a:srgbClr val="33CC33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78"/>
            <p:cNvSpPr>
              <a:spLocks noChangeArrowheads="1"/>
            </p:cNvSpPr>
            <p:nvPr/>
          </p:nvSpPr>
          <p:spPr bwMode="auto">
            <a:xfrm rot="-1032353">
              <a:off x="4374" y="1131"/>
              <a:ext cx="100" cy="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79"/>
          <p:cNvGrpSpPr>
            <a:grpSpLocks/>
          </p:cNvGrpSpPr>
          <p:nvPr/>
        </p:nvGrpSpPr>
        <p:grpSpPr bwMode="auto">
          <a:xfrm>
            <a:off x="6772275" y="5926138"/>
            <a:ext cx="401638" cy="307975"/>
            <a:chOff x="2154" y="164"/>
            <a:chExt cx="253" cy="194"/>
          </a:xfrm>
        </p:grpSpPr>
        <p:sp>
          <p:nvSpPr>
            <p:cNvPr id="71" name="Freeform 80"/>
            <p:cNvSpPr>
              <a:spLocks noChangeAspect="1"/>
            </p:cNvSpPr>
            <p:nvPr/>
          </p:nvSpPr>
          <p:spPr bwMode="auto">
            <a:xfrm rot="7931448">
              <a:off x="2184" y="134"/>
              <a:ext cx="194" cy="253"/>
            </a:xfrm>
            <a:custGeom>
              <a:avLst/>
              <a:gdLst>
                <a:gd name="T0" fmla="*/ 51 w 249"/>
                <a:gd name="T1" fmla="*/ 0 h 324"/>
                <a:gd name="T2" fmla="*/ 42 w 249"/>
                <a:gd name="T3" fmla="*/ 17 h 324"/>
                <a:gd name="T4" fmla="*/ 19 w 249"/>
                <a:gd name="T5" fmla="*/ 5 h 324"/>
                <a:gd name="T6" fmla="*/ 25 w 249"/>
                <a:gd name="T7" fmla="*/ 25 h 324"/>
                <a:gd name="T8" fmla="*/ 26 w 249"/>
                <a:gd name="T9" fmla="*/ 30 h 324"/>
                <a:gd name="T10" fmla="*/ 0 w 249"/>
                <a:gd name="T11" fmla="*/ 49 h 324"/>
                <a:gd name="T12" fmla="*/ 17 w 249"/>
                <a:gd name="T13" fmla="*/ 65 h 324"/>
                <a:gd name="T14" fmla="*/ 15 w 249"/>
                <a:gd name="T15" fmla="*/ 87 h 324"/>
                <a:gd name="T16" fmla="*/ 37 w 249"/>
                <a:gd name="T17" fmla="*/ 99 h 324"/>
                <a:gd name="T18" fmla="*/ 45 w 249"/>
                <a:gd name="T19" fmla="*/ 118 h 324"/>
                <a:gd name="T20" fmla="*/ 48 w 249"/>
                <a:gd name="T21" fmla="*/ 124 h 324"/>
                <a:gd name="T22" fmla="*/ 61 w 249"/>
                <a:gd name="T23" fmla="*/ 110 h 324"/>
                <a:gd name="T24" fmla="*/ 76 w 249"/>
                <a:gd name="T25" fmla="*/ 143 h 324"/>
                <a:gd name="T26" fmla="*/ 79 w 249"/>
                <a:gd name="T27" fmla="*/ 155 h 324"/>
                <a:gd name="T28" fmla="*/ 89 w 249"/>
                <a:gd name="T29" fmla="*/ 130 h 324"/>
                <a:gd name="T30" fmla="*/ 98 w 249"/>
                <a:gd name="T31" fmla="*/ 116 h 324"/>
                <a:gd name="T32" fmla="*/ 102 w 249"/>
                <a:gd name="T33" fmla="*/ 103 h 324"/>
                <a:gd name="T34" fmla="*/ 114 w 249"/>
                <a:gd name="T35" fmla="*/ 74 h 324"/>
                <a:gd name="T36" fmla="*/ 95 w 249"/>
                <a:gd name="T37" fmla="*/ 65 h 324"/>
                <a:gd name="T38" fmla="*/ 85 w 249"/>
                <a:gd name="T39" fmla="*/ 52 h 324"/>
                <a:gd name="T40" fmla="*/ 89 w 249"/>
                <a:gd name="T41" fmla="*/ 36 h 324"/>
                <a:gd name="T42" fmla="*/ 93 w 249"/>
                <a:gd name="T43" fmla="*/ 25 h 324"/>
                <a:gd name="T44" fmla="*/ 91 w 249"/>
                <a:gd name="T45" fmla="*/ 13 h 324"/>
                <a:gd name="T46" fmla="*/ 86 w 249"/>
                <a:gd name="T47" fmla="*/ 19 h 324"/>
                <a:gd name="T48" fmla="*/ 76 w 249"/>
                <a:gd name="T49" fmla="*/ 25 h 324"/>
                <a:gd name="T50" fmla="*/ 66 w 249"/>
                <a:gd name="T51" fmla="*/ 23 h 324"/>
                <a:gd name="T52" fmla="*/ 55 w 249"/>
                <a:gd name="T53" fmla="*/ 19 h 324"/>
                <a:gd name="T54" fmla="*/ 51 w 249"/>
                <a:gd name="T55" fmla="*/ 0 h 3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9"/>
                <a:gd name="T85" fmla="*/ 0 h 324"/>
                <a:gd name="T86" fmla="*/ 249 w 249"/>
                <a:gd name="T87" fmla="*/ 324 h 3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9" h="324">
                  <a:moveTo>
                    <a:pt x="108" y="0"/>
                  </a:moveTo>
                  <a:cubicBezTo>
                    <a:pt x="104" y="19"/>
                    <a:pt x="106" y="29"/>
                    <a:pt x="88" y="36"/>
                  </a:cubicBezTo>
                  <a:cubicBezTo>
                    <a:pt x="70" y="30"/>
                    <a:pt x="57" y="17"/>
                    <a:pt x="40" y="12"/>
                  </a:cubicBezTo>
                  <a:cubicBezTo>
                    <a:pt x="46" y="36"/>
                    <a:pt x="42" y="22"/>
                    <a:pt x="52" y="52"/>
                  </a:cubicBezTo>
                  <a:cubicBezTo>
                    <a:pt x="53" y="56"/>
                    <a:pt x="56" y="64"/>
                    <a:pt x="56" y="64"/>
                  </a:cubicBezTo>
                  <a:cubicBezTo>
                    <a:pt x="49" y="103"/>
                    <a:pt x="37" y="98"/>
                    <a:pt x="0" y="104"/>
                  </a:cubicBezTo>
                  <a:cubicBezTo>
                    <a:pt x="27" y="131"/>
                    <a:pt x="14" y="121"/>
                    <a:pt x="36" y="136"/>
                  </a:cubicBezTo>
                  <a:cubicBezTo>
                    <a:pt x="44" y="162"/>
                    <a:pt x="46" y="161"/>
                    <a:pt x="32" y="184"/>
                  </a:cubicBezTo>
                  <a:cubicBezTo>
                    <a:pt x="49" y="190"/>
                    <a:pt x="68" y="192"/>
                    <a:pt x="80" y="208"/>
                  </a:cubicBezTo>
                  <a:cubicBezTo>
                    <a:pt x="87" y="218"/>
                    <a:pt x="92" y="237"/>
                    <a:pt x="96" y="248"/>
                  </a:cubicBezTo>
                  <a:cubicBezTo>
                    <a:pt x="97" y="252"/>
                    <a:pt x="100" y="260"/>
                    <a:pt x="100" y="260"/>
                  </a:cubicBezTo>
                  <a:cubicBezTo>
                    <a:pt x="116" y="254"/>
                    <a:pt x="122" y="248"/>
                    <a:pt x="128" y="232"/>
                  </a:cubicBezTo>
                  <a:cubicBezTo>
                    <a:pt x="148" y="245"/>
                    <a:pt x="151" y="277"/>
                    <a:pt x="160" y="300"/>
                  </a:cubicBezTo>
                  <a:cubicBezTo>
                    <a:pt x="162" y="307"/>
                    <a:pt x="168" y="324"/>
                    <a:pt x="168" y="324"/>
                  </a:cubicBezTo>
                  <a:cubicBezTo>
                    <a:pt x="185" y="306"/>
                    <a:pt x="184" y="298"/>
                    <a:pt x="188" y="272"/>
                  </a:cubicBezTo>
                  <a:cubicBezTo>
                    <a:pt x="182" y="200"/>
                    <a:pt x="177" y="223"/>
                    <a:pt x="208" y="244"/>
                  </a:cubicBezTo>
                  <a:cubicBezTo>
                    <a:pt x="231" y="236"/>
                    <a:pt x="249" y="238"/>
                    <a:pt x="216" y="216"/>
                  </a:cubicBezTo>
                  <a:cubicBezTo>
                    <a:pt x="221" y="194"/>
                    <a:pt x="233" y="176"/>
                    <a:pt x="240" y="156"/>
                  </a:cubicBezTo>
                  <a:cubicBezTo>
                    <a:pt x="233" y="122"/>
                    <a:pt x="232" y="142"/>
                    <a:pt x="200" y="136"/>
                  </a:cubicBezTo>
                  <a:cubicBezTo>
                    <a:pt x="217" y="109"/>
                    <a:pt x="217" y="112"/>
                    <a:pt x="180" y="108"/>
                  </a:cubicBezTo>
                  <a:cubicBezTo>
                    <a:pt x="182" y="97"/>
                    <a:pt x="184" y="86"/>
                    <a:pt x="188" y="76"/>
                  </a:cubicBezTo>
                  <a:cubicBezTo>
                    <a:pt x="190" y="68"/>
                    <a:pt x="196" y="52"/>
                    <a:pt x="196" y="52"/>
                  </a:cubicBezTo>
                  <a:cubicBezTo>
                    <a:pt x="194" y="44"/>
                    <a:pt x="197" y="33"/>
                    <a:pt x="192" y="28"/>
                  </a:cubicBezTo>
                  <a:cubicBezTo>
                    <a:pt x="188" y="24"/>
                    <a:pt x="187" y="36"/>
                    <a:pt x="184" y="40"/>
                  </a:cubicBezTo>
                  <a:cubicBezTo>
                    <a:pt x="177" y="45"/>
                    <a:pt x="167" y="47"/>
                    <a:pt x="160" y="52"/>
                  </a:cubicBezTo>
                  <a:cubicBezTo>
                    <a:pt x="153" y="50"/>
                    <a:pt x="146" y="49"/>
                    <a:pt x="140" y="48"/>
                  </a:cubicBezTo>
                  <a:cubicBezTo>
                    <a:pt x="131" y="45"/>
                    <a:pt x="116" y="40"/>
                    <a:pt x="116" y="40"/>
                  </a:cubicBezTo>
                  <a:cubicBezTo>
                    <a:pt x="106" y="10"/>
                    <a:pt x="108" y="24"/>
                    <a:pt x="108" y="0"/>
                  </a:cubicBezTo>
                  <a:close/>
                </a:path>
              </a:pathLst>
            </a:custGeom>
            <a:solidFill>
              <a:srgbClr val="C2D0F1"/>
            </a:solidFill>
            <a:ln w="6350">
              <a:solidFill>
                <a:srgbClr val="8498E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81"/>
            <p:cNvSpPr>
              <a:spLocks noChangeArrowheads="1"/>
            </p:cNvSpPr>
            <p:nvPr/>
          </p:nvSpPr>
          <p:spPr bwMode="auto">
            <a:xfrm rot="-1032353">
              <a:off x="2244" y="241"/>
              <a:ext cx="100" cy="5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5E94C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457AA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82"/>
          <p:cNvGrpSpPr>
            <a:grpSpLocks/>
          </p:cNvGrpSpPr>
          <p:nvPr/>
        </p:nvGrpSpPr>
        <p:grpSpPr bwMode="auto">
          <a:xfrm rot="-1700348">
            <a:off x="6845300" y="5783263"/>
            <a:ext cx="393700" cy="317500"/>
            <a:chOff x="1973" y="709"/>
            <a:chExt cx="248" cy="200"/>
          </a:xfrm>
        </p:grpSpPr>
        <p:sp>
          <p:nvSpPr>
            <p:cNvPr id="74" name="Freeform 83"/>
            <p:cNvSpPr>
              <a:spLocks/>
            </p:cNvSpPr>
            <p:nvPr/>
          </p:nvSpPr>
          <p:spPr bwMode="auto">
            <a:xfrm rot="5400000">
              <a:off x="1997" y="685"/>
              <a:ext cx="200" cy="248"/>
            </a:xfrm>
            <a:custGeom>
              <a:avLst/>
              <a:gdLst>
                <a:gd name="T0" fmla="*/ 92 w 200"/>
                <a:gd name="T1" fmla="*/ 0 h 248"/>
                <a:gd name="T2" fmla="*/ 72 w 200"/>
                <a:gd name="T3" fmla="*/ 32 h 248"/>
                <a:gd name="T4" fmla="*/ 36 w 200"/>
                <a:gd name="T5" fmla="*/ 16 h 248"/>
                <a:gd name="T6" fmla="*/ 44 w 200"/>
                <a:gd name="T7" fmla="*/ 40 h 248"/>
                <a:gd name="T8" fmla="*/ 48 w 200"/>
                <a:gd name="T9" fmla="*/ 52 h 248"/>
                <a:gd name="T10" fmla="*/ 0 w 200"/>
                <a:gd name="T11" fmla="*/ 80 h 248"/>
                <a:gd name="T12" fmla="*/ 24 w 200"/>
                <a:gd name="T13" fmla="*/ 96 h 248"/>
                <a:gd name="T14" fmla="*/ 40 w 200"/>
                <a:gd name="T15" fmla="*/ 120 h 248"/>
                <a:gd name="T16" fmla="*/ 36 w 200"/>
                <a:gd name="T17" fmla="*/ 144 h 248"/>
                <a:gd name="T18" fmla="*/ 24 w 200"/>
                <a:gd name="T19" fmla="*/ 156 h 248"/>
                <a:gd name="T20" fmla="*/ 68 w 200"/>
                <a:gd name="T21" fmla="*/ 176 h 248"/>
                <a:gd name="T22" fmla="*/ 88 w 200"/>
                <a:gd name="T23" fmla="*/ 224 h 248"/>
                <a:gd name="T24" fmla="*/ 124 w 200"/>
                <a:gd name="T25" fmla="*/ 208 h 248"/>
                <a:gd name="T26" fmla="*/ 140 w 200"/>
                <a:gd name="T27" fmla="*/ 172 h 248"/>
                <a:gd name="T28" fmla="*/ 172 w 200"/>
                <a:gd name="T29" fmla="*/ 176 h 248"/>
                <a:gd name="T30" fmla="*/ 136 w 200"/>
                <a:gd name="T31" fmla="*/ 132 h 248"/>
                <a:gd name="T32" fmla="*/ 196 w 200"/>
                <a:gd name="T33" fmla="*/ 120 h 248"/>
                <a:gd name="T34" fmla="*/ 184 w 200"/>
                <a:gd name="T35" fmla="*/ 112 h 248"/>
                <a:gd name="T36" fmla="*/ 148 w 200"/>
                <a:gd name="T37" fmla="*/ 96 h 248"/>
                <a:gd name="T38" fmla="*/ 144 w 200"/>
                <a:gd name="T39" fmla="*/ 72 h 248"/>
                <a:gd name="T40" fmla="*/ 148 w 200"/>
                <a:gd name="T41" fmla="*/ 56 h 248"/>
                <a:gd name="T42" fmla="*/ 116 w 200"/>
                <a:gd name="T43" fmla="*/ 44 h 248"/>
                <a:gd name="T44" fmla="*/ 100 w 200"/>
                <a:gd name="T45" fmla="*/ 20 h 248"/>
                <a:gd name="T46" fmla="*/ 92 w 200"/>
                <a:gd name="T47" fmla="*/ 0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248"/>
                <a:gd name="T74" fmla="*/ 200 w 200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248">
                  <a:moveTo>
                    <a:pt x="92" y="0"/>
                  </a:moveTo>
                  <a:cubicBezTo>
                    <a:pt x="82" y="28"/>
                    <a:pt x="91" y="19"/>
                    <a:pt x="72" y="32"/>
                  </a:cubicBezTo>
                  <a:cubicBezTo>
                    <a:pt x="61" y="24"/>
                    <a:pt x="36" y="16"/>
                    <a:pt x="36" y="16"/>
                  </a:cubicBezTo>
                  <a:cubicBezTo>
                    <a:pt x="38" y="24"/>
                    <a:pt x="41" y="32"/>
                    <a:pt x="44" y="40"/>
                  </a:cubicBezTo>
                  <a:cubicBezTo>
                    <a:pt x="45" y="44"/>
                    <a:pt x="48" y="52"/>
                    <a:pt x="48" y="52"/>
                  </a:cubicBezTo>
                  <a:cubicBezTo>
                    <a:pt x="38" y="79"/>
                    <a:pt x="28" y="76"/>
                    <a:pt x="0" y="80"/>
                  </a:cubicBezTo>
                  <a:cubicBezTo>
                    <a:pt x="8" y="85"/>
                    <a:pt x="18" y="88"/>
                    <a:pt x="24" y="96"/>
                  </a:cubicBezTo>
                  <a:cubicBezTo>
                    <a:pt x="29" y="104"/>
                    <a:pt x="40" y="120"/>
                    <a:pt x="40" y="120"/>
                  </a:cubicBezTo>
                  <a:cubicBezTo>
                    <a:pt x="38" y="128"/>
                    <a:pt x="39" y="136"/>
                    <a:pt x="36" y="144"/>
                  </a:cubicBezTo>
                  <a:cubicBezTo>
                    <a:pt x="33" y="149"/>
                    <a:pt x="22" y="150"/>
                    <a:pt x="24" y="156"/>
                  </a:cubicBezTo>
                  <a:cubicBezTo>
                    <a:pt x="29" y="171"/>
                    <a:pt x="68" y="176"/>
                    <a:pt x="68" y="176"/>
                  </a:cubicBezTo>
                  <a:cubicBezTo>
                    <a:pt x="88" y="206"/>
                    <a:pt x="82" y="190"/>
                    <a:pt x="88" y="224"/>
                  </a:cubicBezTo>
                  <a:cubicBezTo>
                    <a:pt x="101" y="210"/>
                    <a:pt x="105" y="201"/>
                    <a:pt x="124" y="208"/>
                  </a:cubicBezTo>
                  <a:cubicBezTo>
                    <a:pt x="137" y="248"/>
                    <a:pt x="135" y="240"/>
                    <a:pt x="140" y="172"/>
                  </a:cubicBezTo>
                  <a:cubicBezTo>
                    <a:pt x="158" y="181"/>
                    <a:pt x="164" y="197"/>
                    <a:pt x="172" y="176"/>
                  </a:cubicBezTo>
                  <a:cubicBezTo>
                    <a:pt x="159" y="157"/>
                    <a:pt x="155" y="144"/>
                    <a:pt x="136" y="132"/>
                  </a:cubicBezTo>
                  <a:cubicBezTo>
                    <a:pt x="173" y="107"/>
                    <a:pt x="103" y="150"/>
                    <a:pt x="196" y="120"/>
                  </a:cubicBezTo>
                  <a:cubicBezTo>
                    <a:pt x="200" y="118"/>
                    <a:pt x="188" y="114"/>
                    <a:pt x="184" y="112"/>
                  </a:cubicBezTo>
                  <a:cubicBezTo>
                    <a:pt x="172" y="106"/>
                    <a:pt x="160" y="100"/>
                    <a:pt x="148" y="96"/>
                  </a:cubicBezTo>
                  <a:cubicBezTo>
                    <a:pt x="139" y="83"/>
                    <a:pt x="136" y="85"/>
                    <a:pt x="144" y="72"/>
                  </a:cubicBezTo>
                  <a:cubicBezTo>
                    <a:pt x="157" y="47"/>
                    <a:pt x="170" y="41"/>
                    <a:pt x="148" y="56"/>
                  </a:cubicBezTo>
                  <a:cubicBezTo>
                    <a:pt x="135" y="53"/>
                    <a:pt x="124" y="53"/>
                    <a:pt x="116" y="44"/>
                  </a:cubicBezTo>
                  <a:cubicBezTo>
                    <a:pt x="109" y="36"/>
                    <a:pt x="100" y="20"/>
                    <a:pt x="100" y="20"/>
                  </a:cubicBezTo>
                  <a:cubicBezTo>
                    <a:pt x="95" y="2"/>
                    <a:pt x="99" y="7"/>
                    <a:pt x="92" y="0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84"/>
            <p:cNvSpPr>
              <a:spLocks noChangeArrowheads="1"/>
            </p:cNvSpPr>
            <p:nvPr/>
          </p:nvSpPr>
          <p:spPr bwMode="auto">
            <a:xfrm rot="-1032353">
              <a:off x="2061" y="769"/>
              <a:ext cx="100" cy="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85"/>
          <p:cNvGrpSpPr>
            <a:grpSpLocks/>
          </p:cNvGrpSpPr>
          <p:nvPr/>
        </p:nvGrpSpPr>
        <p:grpSpPr bwMode="auto">
          <a:xfrm rot="2789816">
            <a:off x="6518275" y="5605463"/>
            <a:ext cx="393700" cy="317500"/>
            <a:chOff x="4643" y="799"/>
            <a:chExt cx="248" cy="200"/>
          </a:xfrm>
        </p:grpSpPr>
        <p:sp>
          <p:nvSpPr>
            <p:cNvPr id="77" name="Freeform 86"/>
            <p:cNvSpPr>
              <a:spLocks/>
            </p:cNvSpPr>
            <p:nvPr/>
          </p:nvSpPr>
          <p:spPr bwMode="auto">
            <a:xfrm rot="5400000">
              <a:off x="4667" y="775"/>
              <a:ext cx="200" cy="248"/>
            </a:xfrm>
            <a:custGeom>
              <a:avLst/>
              <a:gdLst>
                <a:gd name="T0" fmla="*/ 92 w 200"/>
                <a:gd name="T1" fmla="*/ 0 h 248"/>
                <a:gd name="T2" fmla="*/ 72 w 200"/>
                <a:gd name="T3" fmla="*/ 32 h 248"/>
                <a:gd name="T4" fmla="*/ 36 w 200"/>
                <a:gd name="T5" fmla="*/ 16 h 248"/>
                <a:gd name="T6" fmla="*/ 44 w 200"/>
                <a:gd name="T7" fmla="*/ 40 h 248"/>
                <a:gd name="T8" fmla="*/ 48 w 200"/>
                <a:gd name="T9" fmla="*/ 52 h 248"/>
                <a:gd name="T10" fmla="*/ 0 w 200"/>
                <a:gd name="T11" fmla="*/ 80 h 248"/>
                <a:gd name="T12" fmla="*/ 24 w 200"/>
                <a:gd name="T13" fmla="*/ 96 h 248"/>
                <a:gd name="T14" fmla="*/ 40 w 200"/>
                <a:gd name="T15" fmla="*/ 120 h 248"/>
                <a:gd name="T16" fmla="*/ 36 w 200"/>
                <a:gd name="T17" fmla="*/ 144 h 248"/>
                <a:gd name="T18" fmla="*/ 24 w 200"/>
                <a:gd name="T19" fmla="*/ 156 h 248"/>
                <a:gd name="T20" fmla="*/ 68 w 200"/>
                <a:gd name="T21" fmla="*/ 176 h 248"/>
                <a:gd name="T22" fmla="*/ 88 w 200"/>
                <a:gd name="T23" fmla="*/ 224 h 248"/>
                <a:gd name="T24" fmla="*/ 124 w 200"/>
                <a:gd name="T25" fmla="*/ 208 h 248"/>
                <a:gd name="T26" fmla="*/ 140 w 200"/>
                <a:gd name="T27" fmla="*/ 172 h 248"/>
                <a:gd name="T28" fmla="*/ 172 w 200"/>
                <a:gd name="T29" fmla="*/ 176 h 248"/>
                <a:gd name="T30" fmla="*/ 136 w 200"/>
                <a:gd name="T31" fmla="*/ 132 h 248"/>
                <a:gd name="T32" fmla="*/ 196 w 200"/>
                <a:gd name="T33" fmla="*/ 120 h 248"/>
                <a:gd name="T34" fmla="*/ 184 w 200"/>
                <a:gd name="T35" fmla="*/ 112 h 248"/>
                <a:gd name="T36" fmla="*/ 148 w 200"/>
                <a:gd name="T37" fmla="*/ 96 h 248"/>
                <a:gd name="T38" fmla="*/ 144 w 200"/>
                <a:gd name="T39" fmla="*/ 72 h 248"/>
                <a:gd name="T40" fmla="*/ 148 w 200"/>
                <a:gd name="T41" fmla="*/ 56 h 248"/>
                <a:gd name="T42" fmla="*/ 116 w 200"/>
                <a:gd name="T43" fmla="*/ 44 h 248"/>
                <a:gd name="T44" fmla="*/ 100 w 200"/>
                <a:gd name="T45" fmla="*/ 20 h 248"/>
                <a:gd name="T46" fmla="*/ 92 w 200"/>
                <a:gd name="T47" fmla="*/ 0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248"/>
                <a:gd name="T74" fmla="*/ 200 w 200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248">
                  <a:moveTo>
                    <a:pt x="92" y="0"/>
                  </a:moveTo>
                  <a:cubicBezTo>
                    <a:pt x="82" y="28"/>
                    <a:pt x="91" y="19"/>
                    <a:pt x="72" y="32"/>
                  </a:cubicBezTo>
                  <a:cubicBezTo>
                    <a:pt x="61" y="24"/>
                    <a:pt x="36" y="16"/>
                    <a:pt x="36" y="16"/>
                  </a:cubicBezTo>
                  <a:cubicBezTo>
                    <a:pt x="38" y="24"/>
                    <a:pt x="41" y="32"/>
                    <a:pt x="44" y="40"/>
                  </a:cubicBezTo>
                  <a:cubicBezTo>
                    <a:pt x="45" y="44"/>
                    <a:pt x="48" y="52"/>
                    <a:pt x="48" y="52"/>
                  </a:cubicBezTo>
                  <a:cubicBezTo>
                    <a:pt x="38" y="79"/>
                    <a:pt x="28" y="76"/>
                    <a:pt x="0" y="80"/>
                  </a:cubicBezTo>
                  <a:cubicBezTo>
                    <a:pt x="8" y="85"/>
                    <a:pt x="18" y="88"/>
                    <a:pt x="24" y="96"/>
                  </a:cubicBezTo>
                  <a:cubicBezTo>
                    <a:pt x="29" y="104"/>
                    <a:pt x="40" y="120"/>
                    <a:pt x="40" y="120"/>
                  </a:cubicBezTo>
                  <a:cubicBezTo>
                    <a:pt x="38" y="128"/>
                    <a:pt x="39" y="136"/>
                    <a:pt x="36" y="144"/>
                  </a:cubicBezTo>
                  <a:cubicBezTo>
                    <a:pt x="33" y="149"/>
                    <a:pt x="22" y="150"/>
                    <a:pt x="24" y="156"/>
                  </a:cubicBezTo>
                  <a:cubicBezTo>
                    <a:pt x="29" y="171"/>
                    <a:pt x="68" y="176"/>
                    <a:pt x="68" y="176"/>
                  </a:cubicBezTo>
                  <a:cubicBezTo>
                    <a:pt x="88" y="206"/>
                    <a:pt x="82" y="190"/>
                    <a:pt x="88" y="224"/>
                  </a:cubicBezTo>
                  <a:cubicBezTo>
                    <a:pt x="101" y="210"/>
                    <a:pt x="105" y="201"/>
                    <a:pt x="124" y="208"/>
                  </a:cubicBezTo>
                  <a:cubicBezTo>
                    <a:pt x="137" y="248"/>
                    <a:pt x="135" y="240"/>
                    <a:pt x="140" y="172"/>
                  </a:cubicBezTo>
                  <a:cubicBezTo>
                    <a:pt x="158" y="181"/>
                    <a:pt x="164" y="197"/>
                    <a:pt x="172" y="176"/>
                  </a:cubicBezTo>
                  <a:cubicBezTo>
                    <a:pt x="159" y="157"/>
                    <a:pt x="155" y="144"/>
                    <a:pt x="136" y="132"/>
                  </a:cubicBezTo>
                  <a:cubicBezTo>
                    <a:pt x="173" y="107"/>
                    <a:pt x="103" y="150"/>
                    <a:pt x="196" y="120"/>
                  </a:cubicBezTo>
                  <a:cubicBezTo>
                    <a:pt x="200" y="118"/>
                    <a:pt x="188" y="114"/>
                    <a:pt x="184" y="112"/>
                  </a:cubicBezTo>
                  <a:cubicBezTo>
                    <a:pt x="172" y="106"/>
                    <a:pt x="160" y="100"/>
                    <a:pt x="148" y="96"/>
                  </a:cubicBezTo>
                  <a:cubicBezTo>
                    <a:pt x="139" y="83"/>
                    <a:pt x="136" y="85"/>
                    <a:pt x="144" y="72"/>
                  </a:cubicBezTo>
                  <a:cubicBezTo>
                    <a:pt x="157" y="47"/>
                    <a:pt x="170" y="41"/>
                    <a:pt x="148" y="56"/>
                  </a:cubicBezTo>
                  <a:cubicBezTo>
                    <a:pt x="135" y="53"/>
                    <a:pt x="124" y="53"/>
                    <a:pt x="116" y="44"/>
                  </a:cubicBezTo>
                  <a:cubicBezTo>
                    <a:pt x="109" y="36"/>
                    <a:pt x="100" y="20"/>
                    <a:pt x="100" y="20"/>
                  </a:cubicBezTo>
                  <a:cubicBezTo>
                    <a:pt x="95" y="2"/>
                    <a:pt x="99" y="7"/>
                    <a:pt x="92" y="0"/>
                  </a:cubicBezTo>
                  <a:close/>
                </a:path>
              </a:pathLst>
            </a:custGeom>
            <a:solidFill>
              <a:srgbClr val="FF7C8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87"/>
            <p:cNvSpPr>
              <a:spLocks noChangeArrowheads="1"/>
            </p:cNvSpPr>
            <p:nvPr/>
          </p:nvSpPr>
          <p:spPr bwMode="auto">
            <a:xfrm rot="-1032353">
              <a:off x="4731" y="859"/>
              <a:ext cx="100" cy="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88"/>
          <p:cNvGrpSpPr>
            <a:grpSpLocks/>
          </p:cNvGrpSpPr>
          <p:nvPr/>
        </p:nvGrpSpPr>
        <p:grpSpPr bwMode="auto">
          <a:xfrm>
            <a:off x="7073900" y="5849938"/>
            <a:ext cx="393700" cy="317500"/>
            <a:chOff x="4286" y="1071"/>
            <a:chExt cx="248" cy="200"/>
          </a:xfrm>
        </p:grpSpPr>
        <p:sp>
          <p:nvSpPr>
            <p:cNvPr id="80" name="Freeform 89"/>
            <p:cNvSpPr>
              <a:spLocks/>
            </p:cNvSpPr>
            <p:nvPr/>
          </p:nvSpPr>
          <p:spPr bwMode="auto">
            <a:xfrm rot="5400000">
              <a:off x="4310" y="1047"/>
              <a:ext cx="200" cy="248"/>
            </a:xfrm>
            <a:custGeom>
              <a:avLst/>
              <a:gdLst>
                <a:gd name="T0" fmla="*/ 92 w 200"/>
                <a:gd name="T1" fmla="*/ 0 h 248"/>
                <a:gd name="T2" fmla="*/ 72 w 200"/>
                <a:gd name="T3" fmla="*/ 32 h 248"/>
                <a:gd name="T4" fmla="*/ 36 w 200"/>
                <a:gd name="T5" fmla="*/ 16 h 248"/>
                <a:gd name="T6" fmla="*/ 44 w 200"/>
                <a:gd name="T7" fmla="*/ 40 h 248"/>
                <a:gd name="T8" fmla="*/ 48 w 200"/>
                <a:gd name="T9" fmla="*/ 52 h 248"/>
                <a:gd name="T10" fmla="*/ 0 w 200"/>
                <a:gd name="T11" fmla="*/ 80 h 248"/>
                <a:gd name="T12" fmla="*/ 24 w 200"/>
                <a:gd name="T13" fmla="*/ 96 h 248"/>
                <a:gd name="T14" fmla="*/ 40 w 200"/>
                <a:gd name="T15" fmla="*/ 120 h 248"/>
                <a:gd name="T16" fmla="*/ 36 w 200"/>
                <a:gd name="T17" fmla="*/ 144 h 248"/>
                <a:gd name="T18" fmla="*/ 24 w 200"/>
                <a:gd name="T19" fmla="*/ 156 h 248"/>
                <a:gd name="T20" fmla="*/ 68 w 200"/>
                <a:gd name="T21" fmla="*/ 176 h 248"/>
                <a:gd name="T22" fmla="*/ 88 w 200"/>
                <a:gd name="T23" fmla="*/ 224 h 248"/>
                <a:gd name="T24" fmla="*/ 124 w 200"/>
                <a:gd name="T25" fmla="*/ 208 h 248"/>
                <a:gd name="T26" fmla="*/ 140 w 200"/>
                <a:gd name="T27" fmla="*/ 172 h 248"/>
                <a:gd name="T28" fmla="*/ 172 w 200"/>
                <a:gd name="T29" fmla="*/ 176 h 248"/>
                <a:gd name="T30" fmla="*/ 136 w 200"/>
                <a:gd name="T31" fmla="*/ 132 h 248"/>
                <a:gd name="T32" fmla="*/ 196 w 200"/>
                <a:gd name="T33" fmla="*/ 120 h 248"/>
                <a:gd name="T34" fmla="*/ 184 w 200"/>
                <a:gd name="T35" fmla="*/ 112 h 248"/>
                <a:gd name="T36" fmla="*/ 148 w 200"/>
                <a:gd name="T37" fmla="*/ 96 h 248"/>
                <a:gd name="T38" fmla="*/ 144 w 200"/>
                <a:gd name="T39" fmla="*/ 72 h 248"/>
                <a:gd name="T40" fmla="*/ 148 w 200"/>
                <a:gd name="T41" fmla="*/ 56 h 248"/>
                <a:gd name="T42" fmla="*/ 116 w 200"/>
                <a:gd name="T43" fmla="*/ 44 h 248"/>
                <a:gd name="T44" fmla="*/ 100 w 200"/>
                <a:gd name="T45" fmla="*/ 20 h 248"/>
                <a:gd name="T46" fmla="*/ 92 w 200"/>
                <a:gd name="T47" fmla="*/ 0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248"/>
                <a:gd name="T74" fmla="*/ 200 w 200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248">
                  <a:moveTo>
                    <a:pt x="92" y="0"/>
                  </a:moveTo>
                  <a:cubicBezTo>
                    <a:pt x="82" y="28"/>
                    <a:pt x="91" y="19"/>
                    <a:pt x="72" y="32"/>
                  </a:cubicBezTo>
                  <a:cubicBezTo>
                    <a:pt x="61" y="24"/>
                    <a:pt x="36" y="16"/>
                    <a:pt x="36" y="16"/>
                  </a:cubicBezTo>
                  <a:cubicBezTo>
                    <a:pt x="38" y="24"/>
                    <a:pt x="41" y="32"/>
                    <a:pt x="44" y="40"/>
                  </a:cubicBezTo>
                  <a:cubicBezTo>
                    <a:pt x="45" y="44"/>
                    <a:pt x="48" y="52"/>
                    <a:pt x="48" y="52"/>
                  </a:cubicBezTo>
                  <a:cubicBezTo>
                    <a:pt x="38" y="79"/>
                    <a:pt x="28" y="76"/>
                    <a:pt x="0" y="80"/>
                  </a:cubicBezTo>
                  <a:cubicBezTo>
                    <a:pt x="8" y="85"/>
                    <a:pt x="18" y="88"/>
                    <a:pt x="24" y="96"/>
                  </a:cubicBezTo>
                  <a:cubicBezTo>
                    <a:pt x="29" y="104"/>
                    <a:pt x="40" y="120"/>
                    <a:pt x="40" y="120"/>
                  </a:cubicBezTo>
                  <a:cubicBezTo>
                    <a:pt x="38" y="128"/>
                    <a:pt x="39" y="136"/>
                    <a:pt x="36" y="144"/>
                  </a:cubicBezTo>
                  <a:cubicBezTo>
                    <a:pt x="33" y="149"/>
                    <a:pt x="22" y="150"/>
                    <a:pt x="24" y="156"/>
                  </a:cubicBezTo>
                  <a:cubicBezTo>
                    <a:pt x="29" y="171"/>
                    <a:pt x="68" y="176"/>
                    <a:pt x="68" y="176"/>
                  </a:cubicBezTo>
                  <a:cubicBezTo>
                    <a:pt x="88" y="206"/>
                    <a:pt x="82" y="190"/>
                    <a:pt x="88" y="224"/>
                  </a:cubicBezTo>
                  <a:cubicBezTo>
                    <a:pt x="101" y="210"/>
                    <a:pt x="105" y="201"/>
                    <a:pt x="124" y="208"/>
                  </a:cubicBezTo>
                  <a:cubicBezTo>
                    <a:pt x="137" y="248"/>
                    <a:pt x="135" y="240"/>
                    <a:pt x="140" y="172"/>
                  </a:cubicBezTo>
                  <a:cubicBezTo>
                    <a:pt x="158" y="181"/>
                    <a:pt x="164" y="197"/>
                    <a:pt x="172" y="176"/>
                  </a:cubicBezTo>
                  <a:cubicBezTo>
                    <a:pt x="159" y="157"/>
                    <a:pt x="155" y="144"/>
                    <a:pt x="136" y="132"/>
                  </a:cubicBezTo>
                  <a:cubicBezTo>
                    <a:pt x="173" y="107"/>
                    <a:pt x="103" y="150"/>
                    <a:pt x="196" y="120"/>
                  </a:cubicBezTo>
                  <a:cubicBezTo>
                    <a:pt x="200" y="118"/>
                    <a:pt x="188" y="114"/>
                    <a:pt x="184" y="112"/>
                  </a:cubicBezTo>
                  <a:cubicBezTo>
                    <a:pt x="172" y="106"/>
                    <a:pt x="160" y="100"/>
                    <a:pt x="148" y="96"/>
                  </a:cubicBezTo>
                  <a:cubicBezTo>
                    <a:pt x="139" y="83"/>
                    <a:pt x="136" y="85"/>
                    <a:pt x="144" y="72"/>
                  </a:cubicBezTo>
                  <a:cubicBezTo>
                    <a:pt x="157" y="47"/>
                    <a:pt x="170" y="41"/>
                    <a:pt x="148" y="56"/>
                  </a:cubicBezTo>
                  <a:cubicBezTo>
                    <a:pt x="135" y="53"/>
                    <a:pt x="124" y="53"/>
                    <a:pt x="116" y="44"/>
                  </a:cubicBezTo>
                  <a:cubicBezTo>
                    <a:pt x="109" y="36"/>
                    <a:pt x="100" y="20"/>
                    <a:pt x="100" y="20"/>
                  </a:cubicBezTo>
                  <a:cubicBezTo>
                    <a:pt x="95" y="2"/>
                    <a:pt x="99" y="7"/>
                    <a:pt x="92" y="0"/>
                  </a:cubicBezTo>
                  <a:close/>
                </a:path>
              </a:pathLst>
            </a:custGeom>
            <a:solidFill>
              <a:srgbClr val="33CC33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0"/>
            <p:cNvSpPr>
              <a:spLocks noChangeArrowheads="1"/>
            </p:cNvSpPr>
            <p:nvPr/>
          </p:nvSpPr>
          <p:spPr bwMode="auto">
            <a:xfrm rot="-1032353">
              <a:off x="4374" y="1131"/>
              <a:ext cx="100" cy="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91"/>
          <p:cNvGrpSpPr>
            <a:grpSpLocks noChangeAspect="1"/>
          </p:cNvGrpSpPr>
          <p:nvPr/>
        </p:nvGrpSpPr>
        <p:grpSpPr bwMode="auto">
          <a:xfrm rot="-3521696">
            <a:off x="6731794" y="5591969"/>
            <a:ext cx="401637" cy="307975"/>
            <a:chOff x="4764" y="3651"/>
            <a:chExt cx="324" cy="249"/>
          </a:xfrm>
        </p:grpSpPr>
        <p:sp>
          <p:nvSpPr>
            <p:cNvPr id="83" name="Freeform 92"/>
            <p:cNvSpPr>
              <a:spLocks noChangeAspect="1"/>
            </p:cNvSpPr>
            <p:nvPr/>
          </p:nvSpPr>
          <p:spPr bwMode="auto">
            <a:xfrm rot="7931448">
              <a:off x="4801" y="3614"/>
              <a:ext cx="249" cy="324"/>
            </a:xfrm>
            <a:custGeom>
              <a:avLst/>
              <a:gdLst>
                <a:gd name="T0" fmla="*/ 108 w 249"/>
                <a:gd name="T1" fmla="*/ 0 h 324"/>
                <a:gd name="T2" fmla="*/ 88 w 249"/>
                <a:gd name="T3" fmla="*/ 36 h 324"/>
                <a:gd name="T4" fmla="*/ 40 w 249"/>
                <a:gd name="T5" fmla="*/ 12 h 324"/>
                <a:gd name="T6" fmla="*/ 52 w 249"/>
                <a:gd name="T7" fmla="*/ 52 h 324"/>
                <a:gd name="T8" fmla="*/ 56 w 249"/>
                <a:gd name="T9" fmla="*/ 64 h 324"/>
                <a:gd name="T10" fmla="*/ 0 w 249"/>
                <a:gd name="T11" fmla="*/ 104 h 324"/>
                <a:gd name="T12" fmla="*/ 36 w 249"/>
                <a:gd name="T13" fmla="*/ 136 h 324"/>
                <a:gd name="T14" fmla="*/ 32 w 249"/>
                <a:gd name="T15" fmla="*/ 184 h 324"/>
                <a:gd name="T16" fmla="*/ 80 w 249"/>
                <a:gd name="T17" fmla="*/ 208 h 324"/>
                <a:gd name="T18" fmla="*/ 96 w 249"/>
                <a:gd name="T19" fmla="*/ 248 h 324"/>
                <a:gd name="T20" fmla="*/ 100 w 249"/>
                <a:gd name="T21" fmla="*/ 260 h 324"/>
                <a:gd name="T22" fmla="*/ 128 w 249"/>
                <a:gd name="T23" fmla="*/ 232 h 324"/>
                <a:gd name="T24" fmla="*/ 160 w 249"/>
                <a:gd name="T25" fmla="*/ 300 h 324"/>
                <a:gd name="T26" fmla="*/ 168 w 249"/>
                <a:gd name="T27" fmla="*/ 324 h 324"/>
                <a:gd name="T28" fmla="*/ 188 w 249"/>
                <a:gd name="T29" fmla="*/ 272 h 324"/>
                <a:gd name="T30" fmla="*/ 208 w 249"/>
                <a:gd name="T31" fmla="*/ 244 h 324"/>
                <a:gd name="T32" fmla="*/ 216 w 249"/>
                <a:gd name="T33" fmla="*/ 216 h 324"/>
                <a:gd name="T34" fmla="*/ 240 w 249"/>
                <a:gd name="T35" fmla="*/ 156 h 324"/>
                <a:gd name="T36" fmla="*/ 200 w 249"/>
                <a:gd name="T37" fmla="*/ 136 h 324"/>
                <a:gd name="T38" fmla="*/ 180 w 249"/>
                <a:gd name="T39" fmla="*/ 108 h 324"/>
                <a:gd name="T40" fmla="*/ 188 w 249"/>
                <a:gd name="T41" fmla="*/ 76 h 324"/>
                <a:gd name="T42" fmla="*/ 196 w 249"/>
                <a:gd name="T43" fmla="*/ 52 h 324"/>
                <a:gd name="T44" fmla="*/ 192 w 249"/>
                <a:gd name="T45" fmla="*/ 28 h 324"/>
                <a:gd name="T46" fmla="*/ 184 w 249"/>
                <a:gd name="T47" fmla="*/ 40 h 324"/>
                <a:gd name="T48" fmla="*/ 160 w 249"/>
                <a:gd name="T49" fmla="*/ 52 h 324"/>
                <a:gd name="T50" fmla="*/ 140 w 249"/>
                <a:gd name="T51" fmla="*/ 48 h 324"/>
                <a:gd name="T52" fmla="*/ 116 w 249"/>
                <a:gd name="T53" fmla="*/ 40 h 324"/>
                <a:gd name="T54" fmla="*/ 108 w 249"/>
                <a:gd name="T55" fmla="*/ 0 h 3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9"/>
                <a:gd name="T85" fmla="*/ 0 h 324"/>
                <a:gd name="T86" fmla="*/ 249 w 249"/>
                <a:gd name="T87" fmla="*/ 324 h 3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9" h="324">
                  <a:moveTo>
                    <a:pt x="108" y="0"/>
                  </a:moveTo>
                  <a:cubicBezTo>
                    <a:pt x="104" y="19"/>
                    <a:pt x="106" y="29"/>
                    <a:pt x="88" y="36"/>
                  </a:cubicBezTo>
                  <a:cubicBezTo>
                    <a:pt x="70" y="30"/>
                    <a:pt x="57" y="17"/>
                    <a:pt x="40" y="12"/>
                  </a:cubicBezTo>
                  <a:cubicBezTo>
                    <a:pt x="46" y="36"/>
                    <a:pt x="42" y="22"/>
                    <a:pt x="52" y="52"/>
                  </a:cubicBezTo>
                  <a:cubicBezTo>
                    <a:pt x="53" y="56"/>
                    <a:pt x="56" y="64"/>
                    <a:pt x="56" y="64"/>
                  </a:cubicBezTo>
                  <a:cubicBezTo>
                    <a:pt x="49" y="103"/>
                    <a:pt x="37" y="98"/>
                    <a:pt x="0" y="104"/>
                  </a:cubicBezTo>
                  <a:cubicBezTo>
                    <a:pt x="27" y="131"/>
                    <a:pt x="14" y="121"/>
                    <a:pt x="36" y="136"/>
                  </a:cubicBezTo>
                  <a:cubicBezTo>
                    <a:pt x="44" y="162"/>
                    <a:pt x="46" y="161"/>
                    <a:pt x="32" y="184"/>
                  </a:cubicBezTo>
                  <a:cubicBezTo>
                    <a:pt x="49" y="190"/>
                    <a:pt x="68" y="192"/>
                    <a:pt x="80" y="208"/>
                  </a:cubicBezTo>
                  <a:cubicBezTo>
                    <a:pt x="87" y="218"/>
                    <a:pt x="92" y="237"/>
                    <a:pt x="96" y="248"/>
                  </a:cubicBezTo>
                  <a:cubicBezTo>
                    <a:pt x="97" y="252"/>
                    <a:pt x="100" y="260"/>
                    <a:pt x="100" y="260"/>
                  </a:cubicBezTo>
                  <a:cubicBezTo>
                    <a:pt x="116" y="254"/>
                    <a:pt x="122" y="248"/>
                    <a:pt x="128" y="232"/>
                  </a:cubicBezTo>
                  <a:cubicBezTo>
                    <a:pt x="148" y="245"/>
                    <a:pt x="151" y="277"/>
                    <a:pt x="160" y="300"/>
                  </a:cubicBezTo>
                  <a:cubicBezTo>
                    <a:pt x="162" y="307"/>
                    <a:pt x="168" y="324"/>
                    <a:pt x="168" y="324"/>
                  </a:cubicBezTo>
                  <a:cubicBezTo>
                    <a:pt x="185" y="306"/>
                    <a:pt x="184" y="298"/>
                    <a:pt x="188" y="272"/>
                  </a:cubicBezTo>
                  <a:cubicBezTo>
                    <a:pt x="182" y="200"/>
                    <a:pt x="177" y="223"/>
                    <a:pt x="208" y="244"/>
                  </a:cubicBezTo>
                  <a:cubicBezTo>
                    <a:pt x="231" y="236"/>
                    <a:pt x="249" y="238"/>
                    <a:pt x="216" y="216"/>
                  </a:cubicBezTo>
                  <a:cubicBezTo>
                    <a:pt x="221" y="194"/>
                    <a:pt x="233" y="176"/>
                    <a:pt x="240" y="156"/>
                  </a:cubicBezTo>
                  <a:cubicBezTo>
                    <a:pt x="233" y="122"/>
                    <a:pt x="232" y="142"/>
                    <a:pt x="200" y="136"/>
                  </a:cubicBezTo>
                  <a:cubicBezTo>
                    <a:pt x="217" y="109"/>
                    <a:pt x="217" y="112"/>
                    <a:pt x="180" y="108"/>
                  </a:cubicBezTo>
                  <a:cubicBezTo>
                    <a:pt x="182" y="97"/>
                    <a:pt x="184" y="86"/>
                    <a:pt x="188" y="76"/>
                  </a:cubicBezTo>
                  <a:cubicBezTo>
                    <a:pt x="190" y="68"/>
                    <a:pt x="196" y="52"/>
                    <a:pt x="196" y="52"/>
                  </a:cubicBezTo>
                  <a:cubicBezTo>
                    <a:pt x="194" y="44"/>
                    <a:pt x="197" y="33"/>
                    <a:pt x="192" y="28"/>
                  </a:cubicBezTo>
                  <a:cubicBezTo>
                    <a:pt x="188" y="24"/>
                    <a:pt x="187" y="36"/>
                    <a:pt x="184" y="40"/>
                  </a:cubicBezTo>
                  <a:cubicBezTo>
                    <a:pt x="177" y="45"/>
                    <a:pt x="167" y="47"/>
                    <a:pt x="160" y="52"/>
                  </a:cubicBezTo>
                  <a:cubicBezTo>
                    <a:pt x="153" y="50"/>
                    <a:pt x="146" y="49"/>
                    <a:pt x="140" y="48"/>
                  </a:cubicBezTo>
                  <a:cubicBezTo>
                    <a:pt x="131" y="45"/>
                    <a:pt x="116" y="40"/>
                    <a:pt x="116" y="40"/>
                  </a:cubicBezTo>
                  <a:cubicBezTo>
                    <a:pt x="106" y="10"/>
                    <a:pt x="108" y="24"/>
                    <a:pt x="108" y="0"/>
                  </a:cubicBezTo>
                  <a:close/>
                </a:path>
              </a:pathLst>
            </a:custGeom>
            <a:solidFill>
              <a:srgbClr val="DCC5F8"/>
            </a:solidFill>
            <a:ln w="6350">
              <a:solidFill>
                <a:srgbClr val="9C5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93"/>
            <p:cNvSpPr>
              <a:spLocks noChangeAspect="1" noChangeArrowheads="1"/>
            </p:cNvSpPr>
            <p:nvPr/>
          </p:nvSpPr>
          <p:spPr bwMode="auto">
            <a:xfrm rot="1499095">
              <a:off x="4880" y="3760"/>
              <a:ext cx="120" cy="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C5AE8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A323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" name="Group 94"/>
          <p:cNvGrpSpPr>
            <a:grpSpLocks/>
          </p:cNvGrpSpPr>
          <p:nvPr/>
        </p:nvGrpSpPr>
        <p:grpSpPr bwMode="auto">
          <a:xfrm rot="2789816">
            <a:off x="7035800" y="5583238"/>
            <a:ext cx="393700" cy="317500"/>
            <a:chOff x="4643" y="799"/>
            <a:chExt cx="248" cy="200"/>
          </a:xfrm>
        </p:grpSpPr>
        <p:sp>
          <p:nvSpPr>
            <p:cNvPr id="86" name="Freeform 95"/>
            <p:cNvSpPr>
              <a:spLocks/>
            </p:cNvSpPr>
            <p:nvPr/>
          </p:nvSpPr>
          <p:spPr bwMode="auto">
            <a:xfrm rot="5400000">
              <a:off x="4667" y="775"/>
              <a:ext cx="200" cy="248"/>
            </a:xfrm>
            <a:custGeom>
              <a:avLst/>
              <a:gdLst>
                <a:gd name="T0" fmla="*/ 92 w 200"/>
                <a:gd name="T1" fmla="*/ 0 h 248"/>
                <a:gd name="T2" fmla="*/ 72 w 200"/>
                <a:gd name="T3" fmla="*/ 32 h 248"/>
                <a:gd name="T4" fmla="*/ 36 w 200"/>
                <a:gd name="T5" fmla="*/ 16 h 248"/>
                <a:gd name="T6" fmla="*/ 44 w 200"/>
                <a:gd name="T7" fmla="*/ 40 h 248"/>
                <a:gd name="T8" fmla="*/ 48 w 200"/>
                <a:gd name="T9" fmla="*/ 52 h 248"/>
                <a:gd name="T10" fmla="*/ 0 w 200"/>
                <a:gd name="T11" fmla="*/ 80 h 248"/>
                <a:gd name="T12" fmla="*/ 24 w 200"/>
                <a:gd name="T13" fmla="*/ 96 h 248"/>
                <a:gd name="T14" fmla="*/ 40 w 200"/>
                <a:gd name="T15" fmla="*/ 120 h 248"/>
                <a:gd name="T16" fmla="*/ 36 w 200"/>
                <a:gd name="T17" fmla="*/ 144 h 248"/>
                <a:gd name="T18" fmla="*/ 24 w 200"/>
                <a:gd name="T19" fmla="*/ 156 h 248"/>
                <a:gd name="T20" fmla="*/ 68 w 200"/>
                <a:gd name="T21" fmla="*/ 176 h 248"/>
                <a:gd name="T22" fmla="*/ 88 w 200"/>
                <a:gd name="T23" fmla="*/ 224 h 248"/>
                <a:gd name="T24" fmla="*/ 124 w 200"/>
                <a:gd name="T25" fmla="*/ 208 h 248"/>
                <a:gd name="T26" fmla="*/ 140 w 200"/>
                <a:gd name="T27" fmla="*/ 172 h 248"/>
                <a:gd name="T28" fmla="*/ 172 w 200"/>
                <a:gd name="T29" fmla="*/ 176 h 248"/>
                <a:gd name="T30" fmla="*/ 136 w 200"/>
                <a:gd name="T31" fmla="*/ 132 h 248"/>
                <a:gd name="T32" fmla="*/ 196 w 200"/>
                <a:gd name="T33" fmla="*/ 120 h 248"/>
                <a:gd name="T34" fmla="*/ 184 w 200"/>
                <a:gd name="T35" fmla="*/ 112 h 248"/>
                <a:gd name="T36" fmla="*/ 148 w 200"/>
                <a:gd name="T37" fmla="*/ 96 h 248"/>
                <a:gd name="T38" fmla="*/ 144 w 200"/>
                <a:gd name="T39" fmla="*/ 72 h 248"/>
                <a:gd name="T40" fmla="*/ 148 w 200"/>
                <a:gd name="T41" fmla="*/ 56 h 248"/>
                <a:gd name="T42" fmla="*/ 116 w 200"/>
                <a:gd name="T43" fmla="*/ 44 h 248"/>
                <a:gd name="T44" fmla="*/ 100 w 200"/>
                <a:gd name="T45" fmla="*/ 20 h 248"/>
                <a:gd name="T46" fmla="*/ 92 w 200"/>
                <a:gd name="T47" fmla="*/ 0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248"/>
                <a:gd name="T74" fmla="*/ 200 w 200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248">
                  <a:moveTo>
                    <a:pt x="92" y="0"/>
                  </a:moveTo>
                  <a:cubicBezTo>
                    <a:pt x="82" y="28"/>
                    <a:pt x="91" y="19"/>
                    <a:pt x="72" y="32"/>
                  </a:cubicBezTo>
                  <a:cubicBezTo>
                    <a:pt x="61" y="24"/>
                    <a:pt x="36" y="16"/>
                    <a:pt x="36" y="16"/>
                  </a:cubicBezTo>
                  <a:cubicBezTo>
                    <a:pt x="38" y="24"/>
                    <a:pt x="41" y="32"/>
                    <a:pt x="44" y="40"/>
                  </a:cubicBezTo>
                  <a:cubicBezTo>
                    <a:pt x="45" y="44"/>
                    <a:pt x="48" y="52"/>
                    <a:pt x="48" y="52"/>
                  </a:cubicBezTo>
                  <a:cubicBezTo>
                    <a:pt x="38" y="79"/>
                    <a:pt x="28" y="76"/>
                    <a:pt x="0" y="80"/>
                  </a:cubicBezTo>
                  <a:cubicBezTo>
                    <a:pt x="8" y="85"/>
                    <a:pt x="18" y="88"/>
                    <a:pt x="24" y="96"/>
                  </a:cubicBezTo>
                  <a:cubicBezTo>
                    <a:pt x="29" y="104"/>
                    <a:pt x="40" y="120"/>
                    <a:pt x="40" y="120"/>
                  </a:cubicBezTo>
                  <a:cubicBezTo>
                    <a:pt x="38" y="128"/>
                    <a:pt x="39" y="136"/>
                    <a:pt x="36" y="144"/>
                  </a:cubicBezTo>
                  <a:cubicBezTo>
                    <a:pt x="33" y="149"/>
                    <a:pt x="22" y="150"/>
                    <a:pt x="24" y="156"/>
                  </a:cubicBezTo>
                  <a:cubicBezTo>
                    <a:pt x="29" y="171"/>
                    <a:pt x="68" y="176"/>
                    <a:pt x="68" y="176"/>
                  </a:cubicBezTo>
                  <a:cubicBezTo>
                    <a:pt x="88" y="206"/>
                    <a:pt x="82" y="190"/>
                    <a:pt x="88" y="224"/>
                  </a:cubicBezTo>
                  <a:cubicBezTo>
                    <a:pt x="101" y="210"/>
                    <a:pt x="105" y="201"/>
                    <a:pt x="124" y="208"/>
                  </a:cubicBezTo>
                  <a:cubicBezTo>
                    <a:pt x="137" y="248"/>
                    <a:pt x="135" y="240"/>
                    <a:pt x="140" y="172"/>
                  </a:cubicBezTo>
                  <a:cubicBezTo>
                    <a:pt x="158" y="181"/>
                    <a:pt x="164" y="197"/>
                    <a:pt x="172" y="176"/>
                  </a:cubicBezTo>
                  <a:cubicBezTo>
                    <a:pt x="159" y="157"/>
                    <a:pt x="155" y="144"/>
                    <a:pt x="136" y="132"/>
                  </a:cubicBezTo>
                  <a:cubicBezTo>
                    <a:pt x="173" y="107"/>
                    <a:pt x="103" y="150"/>
                    <a:pt x="196" y="120"/>
                  </a:cubicBezTo>
                  <a:cubicBezTo>
                    <a:pt x="200" y="118"/>
                    <a:pt x="188" y="114"/>
                    <a:pt x="184" y="112"/>
                  </a:cubicBezTo>
                  <a:cubicBezTo>
                    <a:pt x="172" y="106"/>
                    <a:pt x="160" y="100"/>
                    <a:pt x="148" y="96"/>
                  </a:cubicBezTo>
                  <a:cubicBezTo>
                    <a:pt x="139" y="83"/>
                    <a:pt x="136" y="85"/>
                    <a:pt x="144" y="72"/>
                  </a:cubicBezTo>
                  <a:cubicBezTo>
                    <a:pt x="157" y="47"/>
                    <a:pt x="170" y="41"/>
                    <a:pt x="148" y="56"/>
                  </a:cubicBezTo>
                  <a:cubicBezTo>
                    <a:pt x="135" y="53"/>
                    <a:pt x="124" y="53"/>
                    <a:pt x="116" y="44"/>
                  </a:cubicBezTo>
                  <a:cubicBezTo>
                    <a:pt x="109" y="36"/>
                    <a:pt x="100" y="20"/>
                    <a:pt x="100" y="20"/>
                  </a:cubicBezTo>
                  <a:cubicBezTo>
                    <a:pt x="95" y="2"/>
                    <a:pt x="99" y="7"/>
                    <a:pt x="92" y="0"/>
                  </a:cubicBezTo>
                  <a:close/>
                </a:path>
              </a:pathLst>
            </a:custGeom>
            <a:solidFill>
              <a:srgbClr val="FF7C8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96"/>
            <p:cNvSpPr>
              <a:spLocks noChangeArrowheads="1"/>
            </p:cNvSpPr>
            <p:nvPr/>
          </p:nvSpPr>
          <p:spPr bwMode="auto">
            <a:xfrm rot="-1032353">
              <a:off x="4731" y="859"/>
              <a:ext cx="100" cy="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Group 97"/>
          <p:cNvGrpSpPr>
            <a:grpSpLocks/>
          </p:cNvGrpSpPr>
          <p:nvPr/>
        </p:nvGrpSpPr>
        <p:grpSpPr bwMode="auto">
          <a:xfrm rot="-7039942">
            <a:off x="5608638" y="5583238"/>
            <a:ext cx="393700" cy="317500"/>
            <a:chOff x="4286" y="1071"/>
            <a:chExt cx="248" cy="200"/>
          </a:xfrm>
        </p:grpSpPr>
        <p:sp>
          <p:nvSpPr>
            <p:cNvPr id="89" name="Freeform 98"/>
            <p:cNvSpPr>
              <a:spLocks/>
            </p:cNvSpPr>
            <p:nvPr/>
          </p:nvSpPr>
          <p:spPr bwMode="auto">
            <a:xfrm rot="5400000">
              <a:off x="4310" y="1047"/>
              <a:ext cx="200" cy="248"/>
            </a:xfrm>
            <a:custGeom>
              <a:avLst/>
              <a:gdLst>
                <a:gd name="T0" fmla="*/ 92 w 200"/>
                <a:gd name="T1" fmla="*/ 0 h 248"/>
                <a:gd name="T2" fmla="*/ 72 w 200"/>
                <a:gd name="T3" fmla="*/ 32 h 248"/>
                <a:gd name="T4" fmla="*/ 36 w 200"/>
                <a:gd name="T5" fmla="*/ 16 h 248"/>
                <a:gd name="T6" fmla="*/ 44 w 200"/>
                <a:gd name="T7" fmla="*/ 40 h 248"/>
                <a:gd name="T8" fmla="*/ 48 w 200"/>
                <a:gd name="T9" fmla="*/ 52 h 248"/>
                <a:gd name="T10" fmla="*/ 0 w 200"/>
                <a:gd name="T11" fmla="*/ 80 h 248"/>
                <a:gd name="T12" fmla="*/ 24 w 200"/>
                <a:gd name="T13" fmla="*/ 96 h 248"/>
                <a:gd name="T14" fmla="*/ 40 w 200"/>
                <a:gd name="T15" fmla="*/ 120 h 248"/>
                <a:gd name="T16" fmla="*/ 36 w 200"/>
                <a:gd name="T17" fmla="*/ 144 h 248"/>
                <a:gd name="T18" fmla="*/ 24 w 200"/>
                <a:gd name="T19" fmla="*/ 156 h 248"/>
                <a:gd name="T20" fmla="*/ 68 w 200"/>
                <a:gd name="T21" fmla="*/ 176 h 248"/>
                <a:gd name="T22" fmla="*/ 88 w 200"/>
                <a:gd name="T23" fmla="*/ 224 h 248"/>
                <a:gd name="T24" fmla="*/ 124 w 200"/>
                <a:gd name="T25" fmla="*/ 208 h 248"/>
                <a:gd name="T26" fmla="*/ 140 w 200"/>
                <a:gd name="T27" fmla="*/ 172 h 248"/>
                <a:gd name="T28" fmla="*/ 172 w 200"/>
                <a:gd name="T29" fmla="*/ 176 h 248"/>
                <a:gd name="T30" fmla="*/ 136 w 200"/>
                <a:gd name="T31" fmla="*/ 132 h 248"/>
                <a:gd name="T32" fmla="*/ 196 w 200"/>
                <a:gd name="T33" fmla="*/ 120 h 248"/>
                <a:gd name="T34" fmla="*/ 184 w 200"/>
                <a:gd name="T35" fmla="*/ 112 h 248"/>
                <a:gd name="T36" fmla="*/ 148 w 200"/>
                <a:gd name="T37" fmla="*/ 96 h 248"/>
                <a:gd name="T38" fmla="*/ 144 w 200"/>
                <a:gd name="T39" fmla="*/ 72 h 248"/>
                <a:gd name="T40" fmla="*/ 148 w 200"/>
                <a:gd name="T41" fmla="*/ 56 h 248"/>
                <a:gd name="T42" fmla="*/ 116 w 200"/>
                <a:gd name="T43" fmla="*/ 44 h 248"/>
                <a:gd name="T44" fmla="*/ 100 w 200"/>
                <a:gd name="T45" fmla="*/ 20 h 248"/>
                <a:gd name="T46" fmla="*/ 92 w 200"/>
                <a:gd name="T47" fmla="*/ 0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248"/>
                <a:gd name="T74" fmla="*/ 200 w 200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248">
                  <a:moveTo>
                    <a:pt x="92" y="0"/>
                  </a:moveTo>
                  <a:cubicBezTo>
                    <a:pt x="82" y="28"/>
                    <a:pt x="91" y="19"/>
                    <a:pt x="72" y="32"/>
                  </a:cubicBezTo>
                  <a:cubicBezTo>
                    <a:pt x="61" y="24"/>
                    <a:pt x="36" y="16"/>
                    <a:pt x="36" y="16"/>
                  </a:cubicBezTo>
                  <a:cubicBezTo>
                    <a:pt x="38" y="24"/>
                    <a:pt x="41" y="32"/>
                    <a:pt x="44" y="40"/>
                  </a:cubicBezTo>
                  <a:cubicBezTo>
                    <a:pt x="45" y="44"/>
                    <a:pt x="48" y="52"/>
                    <a:pt x="48" y="52"/>
                  </a:cubicBezTo>
                  <a:cubicBezTo>
                    <a:pt x="38" y="79"/>
                    <a:pt x="28" y="76"/>
                    <a:pt x="0" y="80"/>
                  </a:cubicBezTo>
                  <a:cubicBezTo>
                    <a:pt x="8" y="85"/>
                    <a:pt x="18" y="88"/>
                    <a:pt x="24" y="96"/>
                  </a:cubicBezTo>
                  <a:cubicBezTo>
                    <a:pt x="29" y="104"/>
                    <a:pt x="40" y="120"/>
                    <a:pt x="40" y="120"/>
                  </a:cubicBezTo>
                  <a:cubicBezTo>
                    <a:pt x="38" y="128"/>
                    <a:pt x="39" y="136"/>
                    <a:pt x="36" y="144"/>
                  </a:cubicBezTo>
                  <a:cubicBezTo>
                    <a:pt x="33" y="149"/>
                    <a:pt x="22" y="150"/>
                    <a:pt x="24" y="156"/>
                  </a:cubicBezTo>
                  <a:cubicBezTo>
                    <a:pt x="29" y="171"/>
                    <a:pt x="68" y="176"/>
                    <a:pt x="68" y="176"/>
                  </a:cubicBezTo>
                  <a:cubicBezTo>
                    <a:pt x="88" y="206"/>
                    <a:pt x="82" y="190"/>
                    <a:pt x="88" y="224"/>
                  </a:cubicBezTo>
                  <a:cubicBezTo>
                    <a:pt x="101" y="210"/>
                    <a:pt x="105" y="201"/>
                    <a:pt x="124" y="208"/>
                  </a:cubicBezTo>
                  <a:cubicBezTo>
                    <a:pt x="137" y="248"/>
                    <a:pt x="135" y="240"/>
                    <a:pt x="140" y="172"/>
                  </a:cubicBezTo>
                  <a:cubicBezTo>
                    <a:pt x="158" y="181"/>
                    <a:pt x="164" y="197"/>
                    <a:pt x="172" y="176"/>
                  </a:cubicBezTo>
                  <a:cubicBezTo>
                    <a:pt x="159" y="157"/>
                    <a:pt x="155" y="144"/>
                    <a:pt x="136" y="132"/>
                  </a:cubicBezTo>
                  <a:cubicBezTo>
                    <a:pt x="173" y="107"/>
                    <a:pt x="103" y="150"/>
                    <a:pt x="196" y="120"/>
                  </a:cubicBezTo>
                  <a:cubicBezTo>
                    <a:pt x="200" y="118"/>
                    <a:pt x="188" y="114"/>
                    <a:pt x="184" y="112"/>
                  </a:cubicBezTo>
                  <a:cubicBezTo>
                    <a:pt x="172" y="106"/>
                    <a:pt x="160" y="100"/>
                    <a:pt x="148" y="96"/>
                  </a:cubicBezTo>
                  <a:cubicBezTo>
                    <a:pt x="139" y="83"/>
                    <a:pt x="136" y="85"/>
                    <a:pt x="144" y="72"/>
                  </a:cubicBezTo>
                  <a:cubicBezTo>
                    <a:pt x="157" y="47"/>
                    <a:pt x="170" y="41"/>
                    <a:pt x="148" y="56"/>
                  </a:cubicBezTo>
                  <a:cubicBezTo>
                    <a:pt x="135" y="53"/>
                    <a:pt x="124" y="53"/>
                    <a:pt x="116" y="44"/>
                  </a:cubicBezTo>
                  <a:cubicBezTo>
                    <a:pt x="109" y="36"/>
                    <a:pt x="100" y="20"/>
                    <a:pt x="100" y="20"/>
                  </a:cubicBezTo>
                  <a:cubicBezTo>
                    <a:pt x="95" y="2"/>
                    <a:pt x="99" y="7"/>
                    <a:pt x="92" y="0"/>
                  </a:cubicBezTo>
                  <a:close/>
                </a:path>
              </a:pathLst>
            </a:custGeom>
            <a:solidFill>
              <a:srgbClr val="33CC33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99"/>
            <p:cNvSpPr>
              <a:spLocks noChangeArrowheads="1"/>
            </p:cNvSpPr>
            <p:nvPr/>
          </p:nvSpPr>
          <p:spPr bwMode="auto">
            <a:xfrm rot="-1032353">
              <a:off x="4374" y="1131"/>
              <a:ext cx="100" cy="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" name="Group 100"/>
          <p:cNvGrpSpPr>
            <a:grpSpLocks/>
          </p:cNvGrpSpPr>
          <p:nvPr/>
        </p:nvGrpSpPr>
        <p:grpSpPr bwMode="auto">
          <a:xfrm rot="3187806">
            <a:off x="5227638" y="5951538"/>
            <a:ext cx="393700" cy="317500"/>
            <a:chOff x="4286" y="1071"/>
            <a:chExt cx="248" cy="200"/>
          </a:xfrm>
        </p:grpSpPr>
        <p:sp>
          <p:nvSpPr>
            <p:cNvPr id="92" name="Freeform 101"/>
            <p:cNvSpPr>
              <a:spLocks/>
            </p:cNvSpPr>
            <p:nvPr/>
          </p:nvSpPr>
          <p:spPr bwMode="auto">
            <a:xfrm rot="5400000">
              <a:off x="4310" y="1047"/>
              <a:ext cx="200" cy="248"/>
            </a:xfrm>
            <a:custGeom>
              <a:avLst/>
              <a:gdLst>
                <a:gd name="T0" fmla="*/ 92 w 200"/>
                <a:gd name="T1" fmla="*/ 0 h 248"/>
                <a:gd name="T2" fmla="*/ 72 w 200"/>
                <a:gd name="T3" fmla="*/ 32 h 248"/>
                <a:gd name="T4" fmla="*/ 36 w 200"/>
                <a:gd name="T5" fmla="*/ 16 h 248"/>
                <a:gd name="T6" fmla="*/ 44 w 200"/>
                <a:gd name="T7" fmla="*/ 40 h 248"/>
                <a:gd name="T8" fmla="*/ 48 w 200"/>
                <a:gd name="T9" fmla="*/ 52 h 248"/>
                <a:gd name="T10" fmla="*/ 0 w 200"/>
                <a:gd name="T11" fmla="*/ 80 h 248"/>
                <a:gd name="T12" fmla="*/ 24 w 200"/>
                <a:gd name="T13" fmla="*/ 96 h 248"/>
                <a:gd name="T14" fmla="*/ 40 w 200"/>
                <a:gd name="T15" fmla="*/ 120 h 248"/>
                <a:gd name="T16" fmla="*/ 36 w 200"/>
                <a:gd name="T17" fmla="*/ 144 h 248"/>
                <a:gd name="T18" fmla="*/ 24 w 200"/>
                <a:gd name="T19" fmla="*/ 156 h 248"/>
                <a:gd name="T20" fmla="*/ 68 w 200"/>
                <a:gd name="T21" fmla="*/ 176 h 248"/>
                <a:gd name="T22" fmla="*/ 88 w 200"/>
                <a:gd name="T23" fmla="*/ 224 h 248"/>
                <a:gd name="T24" fmla="*/ 124 w 200"/>
                <a:gd name="T25" fmla="*/ 208 h 248"/>
                <a:gd name="T26" fmla="*/ 140 w 200"/>
                <a:gd name="T27" fmla="*/ 172 h 248"/>
                <a:gd name="T28" fmla="*/ 172 w 200"/>
                <a:gd name="T29" fmla="*/ 176 h 248"/>
                <a:gd name="T30" fmla="*/ 136 w 200"/>
                <a:gd name="T31" fmla="*/ 132 h 248"/>
                <a:gd name="T32" fmla="*/ 196 w 200"/>
                <a:gd name="T33" fmla="*/ 120 h 248"/>
                <a:gd name="T34" fmla="*/ 184 w 200"/>
                <a:gd name="T35" fmla="*/ 112 h 248"/>
                <a:gd name="T36" fmla="*/ 148 w 200"/>
                <a:gd name="T37" fmla="*/ 96 h 248"/>
                <a:gd name="T38" fmla="*/ 144 w 200"/>
                <a:gd name="T39" fmla="*/ 72 h 248"/>
                <a:gd name="T40" fmla="*/ 148 w 200"/>
                <a:gd name="T41" fmla="*/ 56 h 248"/>
                <a:gd name="T42" fmla="*/ 116 w 200"/>
                <a:gd name="T43" fmla="*/ 44 h 248"/>
                <a:gd name="T44" fmla="*/ 100 w 200"/>
                <a:gd name="T45" fmla="*/ 20 h 248"/>
                <a:gd name="T46" fmla="*/ 92 w 200"/>
                <a:gd name="T47" fmla="*/ 0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248"/>
                <a:gd name="T74" fmla="*/ 200 w 200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248">
                  <a:moveTo>
                    <a:pt x="92" y="0"/>
                  </a:moveTo>
                  <a:cubicBezTo>
                    <a:pt x="82" y="28"/>
                    <a:pt x="91" y="19"/>
                    <a:pt x="72" y="32"/>
                  </a:cubicBezTo>
                  <a:cubicBezTo>
                    <a:pt x="61" y="24"/>
                    <a:pt x="36" y="16"/>
                    <a:pt x="36" y="16"/>
                  </a:cubicBezTo>
                  <a:cubicBezTo>
                    <a:pt x="38" y="24"/>
                    <a:pt x="41" y="32"/>
                    <a:pt x="44" y="40"/>
                  </a:cubicBezTo>
                  <a:cubicBezTo>
                    <a:pt x="45" y="44"/>
                    <a:pt x="48" y="52"/>
                    <a:pt x="48" y="52"/>
                  </a:cubicBezTo>
                  <a:cubicBezTo>
                    <a:pt x="38" y="79"/>
                    <a:pt x="28" y="76"/>
                    <a:pt x="0" y="80"/>
                  </a:cubicBezTo>
                  <a:cubicBezTo>
                    <a:pt x="8" y="85"/>
                    <a:pt x="18" y="88"/>
                    <a:pt x="24" y="96"/>
                  </a:cubicBezTo>
                  <a:cubicBezTo>
                    <a:pt x="29" y="104"/>
                    <a:pt x="40" y="120"/>
                    <a:pt x="40" y="120"/>
                  </a:cubicBezTo>
                  <a:cubicBezTo>
                    <a:pt x="38" y="128"/>
                    <a:pt x="39" y="136"/>
                    <a:pt x="36" y="144"/>
                  </a:cubicBezTo>
                  <a:cubicBezTo>
                    <a:pt x="33" y="149"/>
                    <a:pt x="22" y="150"/>
                    <a:pt x="24" y="156"/>
                  </a:cubicBezTo>
                  <a:cubicBezTo>
                    <a:pt x="29" y="171"/>
                    <a:pt x="68" y="176"/>
                    <a:pt x="68" y="176"/>
                  </a:cubicBezTo>
                  <a:cubicBezTo>
                    <a:pt x="88" y="206"/>
                    <a:pt x="82" y="190"/>
                    <a:pt x="88" y="224"/>
                  </a:cubicBezTo>
                  <a:cubicBezTo>
                    <a:pt x="101" y="210"/>
                    <a:pt x="105" y="201"/>
                    <a:pt x="124" y="208"/>
                  </a:cubicBezTo>
                  <a:cubicBezTo>
                    <a:pt x="137" y="248"/>
                    <a:pt x="135" y="240"/>
                    <a:pt x="140" y="172"/>
                  </a:cubicBezTo>
                  <a:cubicBezTo>
                    <a:pt x="158" y="181"/>
                    <a:pt x="164" y="197"/>
                    <a:pt x="172" y="176"/>
                  </a:cubicBezTo>
                  <a:cubicBezTo>
                    <a:pt x="159" y="157"/>
                    <a:pt x="155" y="144"/>
                    <a:pt x="136" y="132"/>
                  </a:cubicBezTo>
                  <a:cubicBezTo>
                    <a:pt x="173" y="107"/>
                    <a:pt x="103" y="150"/>
                    <a:pt x="196" y="120"/>
                  </a:cubicBezTo>
                  <a:cubicBezTo>
                    <a:pt x="200" y="118"/>
                    <a:pt x="188" y="114"/>
                    <a:pt x="184" y="112"/>
                  </a:cubicBezTo>
                  <a:cubicBezTo>
                    <a:pt x="172" y="106"/>
                    <a:pt x="160" y="100"/>
                    <a:pt x="148" y="96"/>
                  </a:cubicBezTo>
                  <a:cubicBezTo>
                    <a:pt x="139" y="83"/>
                    <a:pt x="136" y="85"/>
                    <a:pt x="144" y="72"/>
                  </a:cubicBezTo>
                  <a:cubicBezTo>
                    <a:pt x="157" y="47"/>
                    <a:pt x="170" y="41"/>
                    <a:pt x="148" y="56"/>
                  </a:cubicBezTo>
                  <a:cubicBezTo>
                    <a:pt x="135" y="53"/>
                    <a:pt x="124" y="53"/>
                    <a:pt x="116" y="44"/>
                  </a:cubicBezTo>
                  <a:cubicBezTo>
                    <a:pt x="109" y="36"/>
                    <a:pt x="100" y="20"/>
                    <a:pt x="100" y="20"/>
                  </a:cubicBezTo>
                  <a:cubicBezTo>
                    <a:pt x="95" y="2"/>
                    <a:pt x="99" y="7"/>
                    <a:pt x="92" y="0"/>
                  </a:cubicBezTo>
                  <a:close/>
                </a:path>
              </a:pathLst>
            </a:custGeom>
            <a:solidFill>
              <a:srgbClr val="33CC33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02"/>
            <p:cNvSpPr>
              <a:spLocks noChangeArrowheads="1"/>
            </p:cNvSpPr>
            <p:nvPr/>
          </p:nvSpPr>
          <p:spPr bwMode="auto">
            <a:xfrm rot="-1032353">
              <a:off x="4374" y="1131"/>
              <a:ext cx="100" cy="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103"/>
          <p:cNvGrpSpPr>
            <a:grpSpLocks/>
          </p:cNvGrpSpPr>
          <p:nvPr/>
        </p:nvGrpSpPr>
        <p:grpSpPr bwMode="auto">
          <a:xfrm>
            <a:off x="5189538" y="5532438"/>
            <a:ext cx="393700" cy="317500"/>
            <a:chOff x="4286" y="1071"/>
            <a:chExt cx="248" cy="200"/>
          </a:xfrm>
        </p:grpSpPr>
        <p:sp>
          <p:nvSpPr>
            <p:cNvPr id="95" name="Freeform 104"/>
            <p:cNvSpPr>
              <a:spLocks/>
            </p:cNvSpPr>
            <p:nvPr/>
          </p:nvSpPr>
          <p:spPr bwMode="auto">
            <a:xfrm rot="5400000">
              <a:off x="4310" y="1047"/>
              <a:ext cx="200" cy="248"/>
            </a:xfrm>
            <a:custGeom>
              <a:avLst/>
              <a:gdLst>
                <a:gd name="T0" fmla="*/ 92 w 200"/>
                <a:gd name="T1" fmla="*/ 0 h 248"/>
                <a:gd name="T2" fmla="*/ 72 w 200"/>
                <a:gd name="T3" fmla="*/ 32 h 248"/>
                <a:gd name="T4" fmla="*/ 36 w 200"/>
                <a:gd name="T5" fmla="*/ 16 h 248"/>
                <a:gd name="T6" fmla="*/ 44 w 200"/>
                <a:gd name="T7" fmla="*/ 40 h 248"/>
                <a:gd name="T8" fmla="*/ 48 w 200"/>
                <a:gd name="T9" fmla="*/ 52 h 248"/>
                <a:gd name="T10" fmla="*/ 0 w 200"/>
                <a:gd name="T11" fmla="*/ 80 h 248"/>
                <a:gd name="T12" fmla="*/ 24 w 200"/>
                <a:gd name="T13" fmla="*/ 96 h 248"/>
                <a:gd name="T14" fmla="*/ 40 w 200"/>
                <a:gd name="T15" fmla="*/ 120 h 248"/>
                <a:gd name="T16" fmla="*/ 36 w 200"/>
                <a:gd name="T17" fmla="*/ 144 h 248"/>
                <a:gd name="T18" fmla="*/ 24 w 200"/>
                <a:gd name="T19" fmla="*/ 156 h 248"/>
                <a:gd name="T20" fmla="*/ 68 w 200"/>
                <a:gd name="T21" fmla="*/ 176 h 248"/>
                <a:gd name="T22" fmla="*/ 88 w 200"/>
                <a:gd name="T23" fmla="*/ 224 h 248"/>
                <a:gd name="T24" fmla="*/ 124 w 200"/>
                <a:gd name="T25" fmla="*/ 208 h 248"/>
                <a:gd name="T26" fmla="*/ 140 w 200"/>
                <a:gd name="T27" fmla="*/ 172 h 248"/>
                <a:gd name="T28" fmla="*/ 172 w 200"/>
                <a:gd name="T29" fmla="*/ 176 h 248"/>
                <a:gd name="T30" fmla="*/ 136 w 200"/>
                <a:gd name="T31" fmla="*/ 132 h 248"/>
                <a:gd name="T32" fmla="*/ 196 w 200"/>
                <a:gd name="T33" fmla="*/ 120 h 248"/>
                <a:gd name="T34" fmla="*/ 184 w 200"/>
                <a:gd name="T35" fmla="*/ 112 h 248"/>
                <a:gd name="T36" fmla="*/ 148 w 200"/>
                <a:gd name="T37" fmla="*/ 96 h 248"/>
                <a:gd name="T38" fmla="*/ 144 w 200"/>
                <a:gd name="T39" fmla="*/ 72 h 248"/>
                <a:gd name="T40" fmla="*/ 148 w 200"/>
                <a:gd name="T41" fmla="*/ 56 h 248"/>
                <a:gd name="T42" fmla="*/ 116 w 200"/>
                <a:gd name="T43" fmla="*/ 44 h 248"/>
                <a:gd name="T44" fmla="*/ 100 w 200"/>
                <a:gd name="T45" fmla="*/ 20 h 248"/>
                <a:gd name="T46" fmla="*/ 92 w 200"/>
                <a:gd name="T47" fmla="*/ 0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248"/>
                <a:gd name="T74" fmla="*/ 200 w 200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248">
                  <a:moveTo>
                    <a:pt x="92" y="0"/>
                  </a:moveTo>
                  <a:cubicBezTo>
                    <a:pt x="82" y="28"/>
                    <a:pt x="91" y="19"/>
                    <a:pt x="72" y="32"/>
                  </a:cubicBezTo>
                  <a:cubicBezTo>
                    <a:pt x="61" y="24"/>
                    <a:pt x="36" y="16"/>
                    <a:pt x="36" y="16"/>
                  </a:cubicBezTo>
                  <a:cubicBezTo>
                    <a:pt x="38" y="24"/>
                    <a:pt x="41" y="32"/>
                    <a:pt x="44" y="40"/>
                  </a:cubicBezTo>
                  <a:cubicBezTo>
                    <a:pt x="45" y="44"/>
                    <a:pt x="48" y="52"/>
                    <a:pt x="48" y="52"/>
                  </a:cubicBezTo>
                  <a:cubicBezTo>
                    <a:pt x="38" y="79"/>
                    <a:pt x="28" y="76"/>
                    <a:pt x="0" y="80"/>
                  </a:cubicBezTo>
                  <a:cubicBezTo>
                    <a:pt x="8" y="85"/>
                    <a:pt x="18" y="88"/>
                    <a:pt x="24" y="96"/>
                  </a:cubicBezTo>
                  <a:cubicBezTo>
                    <a:pt x="29" y="104"/>
                    <a:pt x="40" y="120"/>
                    <a:pt x="40" y="120"/>
                  </a:cubicBezTo>
                  <a:cubicBezTo>
                    <a:pt x="38" y="128"/>
                    <a:pt x="39" y="136"/>
                    <a:pt x="36" y="144"/>
                  </a:cubicBezTo>
                  <a:cubicBezTo>
                    <a:pt x="33" y="149"/>
                    <a:pt x="22" y="150"/>
                    <a:pt x="24" y="156"/>
                  </a:cubicBezTo>
                  <a:cubicBezTo>
                    <a:pt x="29" y="171"/>
                    <a:pt x="68" y="176"/>
                    <a:pt x="68" y="176"/>
                  </a:cubicBezTo>
                  <a:cubicBezTo>
                    <a:pt x="88" y="206"/>
                    <a:pt x="82" y="190"/>
                    <a:pt x="88" y="224"/>
                  </a:cubicBezTo>
                  <a:cubicBezTo>
                    <a:pt x="101" y="210"/>
                    <a:pt x="105" y="201"/>
                    <a:pt x="124" y="208"/>
                  </a:cubicBezTo>
                  <a:cubicBezTo>
                    <a:pt x="137" y="248"/>
                    <a:pt x="135" y="240"/>
                    <a:pt x="140" y="172"/>
                  </a:cubicBezTo>
                  <a:cubicBezTo>
                    <a:pt x="158" y="181"/>
                    <a:pt x="164" y="197"/>
                    <a:pt x="172" y="176"/>
                  </a:cubicBezTo>
                  <a:cubicBezTo>
                    <a:pt x="159" y="157"/>
                    <a:pt x="155" y="144"/>
                    <a:pt x="136" y="132"/>
                  </a:cubicBezTo>
                  <a:cubicBezTo>
                    <a:pt x="173" y="107"/>
                    <a:pt x="103" y="150"/>
                    <a:pt x="196" y="120"/>
                  </a:cubicBezTo>
                  <a:cubicBezTo>
                    <a:pt x="200" y="118"/>
                    <a:pt x="188" y="114"/>
                    <a:pt x="184" y="112"/>
                  </a:cubicBezTo>
                  <a:cubicBezTo>
                    <a:pt x="172" y="106"/>
                    <a:pt x="160" y="100"/>
                    <a:pt x="148" y="96"/>
                  </a:cubicBezTo>
                  <a:cubicBezTo>
                    <a:pt x="139" y="83"/>
                    <a:pt x="136" y="85"/>
                    <a:pt x="144" y="72"/>
                  </a:cubicBezTo>
                  <a:cubicBezTo>
                    <a:pt x="157" y="47"/>
                    <a:pt x="170" y="41"/>
                    <a:pt x="148" y="56"/>
                  </a:cubicBezTo>
                  <a:cubicBezTo>
                    <a:pt x="135" y="53"/>
                    <a:pt x="124" y="53"/>
                    <a:pt x="116" y="44"/>
                  </a:cubicBezTo>
                  <a:cubicBezTo>
                    <a:pt x="109" y="36"/>
                    <a:pt x="100" y="20"/>
                    <a:pt x="100" y="20"/>
                  </a:cubicBezTo>
                  <a:cubicBezTo>
                    <a:pt x="95" y="2"/>
                    <a:pt x="99" y="7"/>
                    <a:pt x="92" y="0"/>
                  </a:cubicBezTo>
                  <a:close/>
                </a:path>
              </a:pathLst>
            </a:custGeom>
            <a:solidFill>
              <a:srgbClr val="33CC33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05"/>
            <p:cNvSpPr>
              <a:spLocks noChangeArrowheads="1"/>
            </p:cNvSpPr>
            <p:nvPr/>
          </p:nvSpPr>
          <p:spPr bwMode="auto">
            <a:xfrm rot="-1032353">
              <a:off x="4374" y="1131"/>
              <a:ext cx="100" cy="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Freeform 106"/>
          <p:cNvSpPr>
            <a:spLocks/>
          </p:cNvSpPr>
          <p:nvPr/>
        </p:nvSpPr>
        <p:spPr bwMode="auto">
          <a:xfrm rot="-4564222">
            <a:off x="5091906" y="5803107"/>
            <a:ext cx="220663" cy="177800"/>
          </a:xfrm>
          <a:custGeom>
            <a:avLst/>
            <a:gdLst>
              <a:gd name="T0" fmla="*/ 2147483647 w 139"/>
              <a:gd name="T1" fmla="*/ 2147483647 h 112"/>
              <a:gd name="T2" fmla="*/ 2147483647 w 139"/>
              <a:gd name="T3" fmla="*/ 2147483647 h 112"/>
              <a:gd name="T4" fmla="*/ 2147483647 w 139"/>
              <a:gd name="T5" fmla="*/ 2147483647 h 112"/>
              <a:gd name="T6" fmla="*/ 2147483647 w 139"/>
              <a:gd name="T7" fmla="*/ 2147483647 h 112"/>
              <a:gd name="T8" fmla="*/ 2147483647 w 139"/>
              <a:gd name="T9" fmla="*/ 2147483647 h 112"/>
              <a:gd name="T10" fmla="*/ 2147483647 w 139"/>
              <a:gd name="T11" fmla="*/ 2147483647 h 112"/>
              <a:gd name="T12" fmla="*/ 2147483647 w 139"/>
              <a:gd name="T13" fmla="*/ 0 h 112"/>
              <a:gd name="T14" fmla="*/ 2147483647 w 139"/>
              <a:gd name="T15" fmla="*/ 2147483647 h 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9"/>
              <a:gd name="T25" fmla="*/ 0 h 112"/>
              <a:gd name="T26" fmla="*/ 139 w 139"/>
              <a:gd name="T27" fmla="*/ 112 h 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9" h="112">
                <a:moveTo>
                  <a:pt x="76" y="40"/>
                </a:moveTo>
                <a:cubicBezTo>
                  <a:pt x="55" y="43"/>
                  <a:pt x="26" y="32"/>
                  <a:pt x="12" y="48"/>
                </a:cubicBezTo>
                <a:cubicBezTo>
                  <a:pt x="0" y="62"/>
                  <a:pt x="8" y="90"/>
                  <a:pt x="20" y="104"/>
                </a:cubicBezTo>
                <a:cubicBezTo>
                  <a:pt x="27" y="112"/>
                  <a:pt x="41" y="99"/>
                  <a:pt x="52" y="96"/>
                </a:cubicBezTo>
                <a:cubicBezTo>
                  <a:pt x="60" y="91"/>
                  <a:pt x="67" y="84"/>
                  <a:pt x="76" y="80"/>
                </a:cubicBezTo>
                <a:cubicBezTo>
                  <a:pt x="91" y="73"/>
                  <a:pt x="124" y="64"/>
                  <a:pt x="124" y="64"/>
                </a:cubicBezTo>
                <a:cubicBezTo>
                  <a:pt x="139" y="20"/>
                  <a:pt x="118" y="40"/>
                  <a:pt x="92" y="0"/>
                </a:cubicBezTo>
                <a:cubicBezTo>
                  <a:pt x="64" y="28"/>
                  <a:pt x="63" y="14"/>
                  <a:pt x="76" y="4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107"/>
          <p:cNvSpPr>
            <a:spLocks/>
          </p:cNvSpPr>
          <p:nvPr/>
        </p:nvSpPr>
        <p:spPr bwMode="auto">
          <a:xfrm rot="4320236">
            <a:off x="5572919" y="6004719"/>
            <a:ext cx="177800" cy="122238"/>
          </a:xfrm>
          <a:custGeom>
            <a:avLst/>
            <a:gdLst>
              <a:gd name="T0" fmla="*/ 2147483647 w 112"/>
              <a:gd name="T1" fmla="*/ 2147483647 h 77"/>
              <a:gd name="T2" fmla="*/ 0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2147483647 w 112"/>
              <a:gd name="T11" fmla="*/ 214748364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77"/>
              <a:gd name="T20" fmla="*/ 112 w 112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77">
                <a:moveTo>
                  <a:pt x="80" y="29"/>
                </a:moveTo>
                <a:cubicBezTo>
                  <a:pt x="48" y="18"/>
                  <a:pt x="32" y="29"/>
                  <a:pt x="0" y="37"/>
                </a:cubicBezTo>
                <a:cubicBezTo>
                  <a:pt x="13" y="77"/>
                  <a:pt x="1" y="67"/>
                  <a:pt x="64" y="53"/>
                </a:cubicBezTo>
                <a:cubicBezTo>
                  <a:pt x="80" y="49"/>
                  <a:pt x="112" y="37"/>
                  <a:pt x="112" y="37"/>
                </a:cubicBezTo>
                <a:cubicBezTo>
                  <a:pt x="109" y="29"/>
                  <a:pt x="112" y="17"/>
                  <a:pt x="104" y="13"/>
                </a:cubicBezTo>
                <a:cubicBezTo>
                  <a:pt x="77" y="0"/>
                  <a:pt x="80" y="20"/>
                  <a:pt x="80" y="2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108"/>
          <p:cNvSpPr>
            <a:spLocks/>
          </p:cNvSpPr>
          <p:nvPr/>
        </p:nvSpPr>
        <p:spPr bwMode="auto">
          <a:xfrm>
            <a:off x="5799138" y="5392738"/>
            <a:ext cx="152400" cy="174625"/>
          </a:xfrm>
          <a:custGeom>
            <a:avLst/>
            <a:gdLst>
              <a:gd name="T0" fmla="*/ 2147483647 w 96"/>
              <a:gd name="T1" fmla="*/ 2147483647 h 110"/>
              <a:gd name="T2" fmla="*/ 2147483647 w 96"/>
              <a:gd name="T3" fmla="*/ 2147483647 h 110"/>
              <a:gd name="T4" fmla="*/ 2147483647 w 96"/>
              <a:gd name="T5" fmla="*/ 2147483647 h 110"/>
              <a:gd name="T6" fmla="*/ 2147483647 w 96"/>
              <a:gd name="T7" fmla="*/ 2147483647 h 110"/>
              <a:gd name="T8" fmla="*/ 0 w 96"/>
              <a:gd name="T9" fmla="*/ 2147483647 h 110"/>
              <a:gd name="T10" fmla="*/ 2147483647 w 96"/>
              <a:gd name="T11" fmla="*/ 2147483647 h 110"/>
              <a:gd name="T12" fmla="*/ 2147483647 w 96"/>
              <a:gd name="T13" fmla="*/ 2147483647 h 110"/>
              <a:gd name="T14" fmla="*/ 2147483647 w 96"/>
              <a:gd name="T15" fmla="*/ 2147483647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"/>
              <a:gd name="T25" fmla="*/ 0 h 110"/>
              <a:gd name="T26" fmla="*/ 96 w 96"/>
              <a:gd name="T27" fmla="*/ 110 h 1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" h="110">
                <a:moveTo>
                  <a:pt x="96" y="9"/>
                </a:moveTo>
                <a:cubicBezTo>
                  <a:pt x="88" y="6"/>
                  <a:pt x="80" y="0"/>
                  <a:pt x="72" y="1"/>
                </a:cubicBezTo>
                <a:cubicBezTo>
                  <a:pt x="55" y="3"/>
                  <a:pt x="24" y="17"/>
                  <a:pt x="24" y="17"/>
                </a:cubicBezTo>
                <a:cubicBezTo>
                  <a:pt x="19" y="33"/>
                  <a:pt x="13" y="49"/>
                  <a:pt x="8" y="65"/>
                </a:cubicBezTo>
                <a:cubicBezTo>
                  <a:pt x="5" y="73"/>
                  <a:pt x="0" y="89"/>
                  <a:pt x="0" y="89"/>
                </a:cubicBezTo>
                <a:cubicBezTo>
                  <a:pt x="8" y="94"/>
                  <a:pt x="14" y="104"/>
                  <a:pt x="24" y="105"/>
                </a:cubicBezTo>
                <a:cubicBezTo>
                  <a:pt x="62" y="110"/>
                  <a:pt x="64" y="73"/>
                  <a:pt x="80" y="49"/>
                </a:cubicBezTo>
                <a:cubicBezTo>
                  <a:pt x="70" y="9"/>
                  <a:pt x="62" y="20"/>
                  <a:pt x="96" y="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109"/>
          <p:cNvSpPr>
            <a:spLocks/>
          </p:cNvSpPr>
          <p:nvPr/>
        </p:nvSpPr>
        <p:spPr bwMode="auto">
          <a:xfrm>
            <a:off x="5099050" y="6269038"/>
            <a:ext cx="204788" cy="147637"/>
          </a:xfrm>
          <a:custGeom>
            <a:avLst/>
            <a:gdLst>
              <a:gd name="T0" fmla="*/ 2147483647 w 129"/>
              <a:gd name="T1" fmla="*/ 0 h 93"/>
              <a:gd name="T2" fmla="*/ 2147483647 w 129"/>
              <a:gd name="T3" fmla="*/ 2147483647 h 93"/>
              <a:gd name="T4" fmla="*/ 2147483647 w 129"/>
              <a:gd name="T5" fmla="*/ 2147483647 h 93"/>
              <a:gd name="T6" fmla="*/ 2147483647 w 129"/>
              <a:gd name="T7" fmla="*/ 0 h 93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93"/>
              <a:gd name="T14" fmla="*/ 129 w 129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93">
                <a:moveTo>
                  <a:pt x="105" y="0"/>
                </a:moveTo>
                <a:cubicBezTo>
                  <a:pt x="77" y="6"/>
                  <a:pt x="0" y="7"/>
                  <a:pt x="73" y="80"/>
                </a:cubicBezTo>
                <a:cubicBezTo>
                  <a:pt x="86" y="93"/>
                  <a:pt x="110" y="75"/>
                  <a:pt x="129" y="72"/>
                </a:cubicBezTo>
                <a:cubicBezTo>
                  <a:pt x="124" y="48"/>
                  <a:pt x="123" y="18"/>
                  <a:pt x="105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110"/>
          <p:cNvSpPr>
            <a:spLocks/>
          </p:cNvSpPr>
          <p:nvPr/>
        </p:nvSpPr>
        <p:spPr bwMode="auto">
          <a:xfrm>
            <a:off x="5511800" y="6245225"/>
            <a:ext cx="203200" cy="192088"/>
          </a:xfrm>
          <a:custGeom>
            <a:avLst/>
            <a:gdLst>
              <a:gd name="T0" fmla="*/ 2147483647 w 128"/>
              <a:gd name="T1" fmla="*/ 2147483647 h 121"/>
              <a:gd name="T2" fmla="*/ 2147483647 w 128"/>
              <a:gd name="T3" fmla="*/ 2147483647 h 121"/>
              <a:gd name="T4" fmla="*/ 2147483647 w 128"/>
              <a:gd name="T5" fmla="*/ 2147483647 h 121"/>
              <a:gd name="T6" fmla="*/ 2147483647 w 128"/>
              <a:gd name="T7" fmla="*/ 2147483647 h 121"/>
              <a:gd name="T8" fmla="*/ 2147483647 w 128"/>
              <a:gd name="T9" fmla="*/ 2147483647 h 121"/>
              <a:gd name="T10" fmla="*/ 2147483647 w 128"/>
              <a:gd name="T11" fmla="*/ 2147483647 h 121"/>
              <a:gd name="T12" fmla="*/ 2147483647 w 128"/>
              <a:gd name="T13" fmla="*/ 2147483647 h 121"/>
              <a:gd name="T14" fmla="*/ 2147483647 w 128"/>
              <a:gd name="T15" fmla="*/ 2147483647 h 121"/>
              <a:gd name="T16" fmla="*/ 2147483647 w 128"/>
              <a:gd name="T17" fmla="*/ 2147483647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"/>
              <a:gd name="T28" fmla="*/ 0 h 121"/>
              <a:gd name="T29" fmla="*/ 128 w 128"/>
              <a:gd name="T30" fmla="*/ 121 h 1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" h="121">
                <a:moveTo>
                  <a:pt x="93" y="31"/>
                </a:moveTo>
                <a:cubicBezTo>
                  <a:pt x="0" y="44"/>
                  <a:pt x="40" y="21"/>
                  <a:pt x="53" y="63"/>
                </a:cubicBezTo>
                <a:cubicBezTo>
                  <a:pt x="58" y="81"/>
                  <a:pt x="58" y="100"/>
                  <a:pt x="61" y="119"/>
                </a:cubicBezTo>
                <a:cubicBezTo>
                  <a:pt x="74" y="116"/>
                  <a:pt x="91" y="121"/>
                  <a:pt x="101" y="111"/>
                </a:cubicBezTo>
                <a:cubicBezTo>
                  <a:pt x="107" y="105"/>
                  <a:pt x="93" y="95"/>
                  <a:pt x="93" y="87"/>
                </a:cubicBezTo>
                <a:cubicBezTo>
                  <a:pt x="93" y="61"/>
                  <a:pt x="107" y="59"/>
                  <a:pt x="125" y="47"/>
                </a:cubicBezTo>
                <a:cubicBezTo>
                  <a:pt x="122" y="34"/>
                  <a:pt x="128" y="15"/>
                  <a:pt x="117" y="7"/>
                </a:cubicBezTo>
                <a:cubicBezTo>
                  <a:pt x="108" y="0"/>
                  <a:pt x="93" y="7"/>
                  <a:pt x="85" y="15"/>
                </a:cubicBezTo>
                <a:cubicBezTo>
                  <a:pt x="81" y="19"/>
                  <a:pt x="90" y="26"/>
                  <a:pt x="93" y="3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AutoShape 111"/>
          <p:cNvSpPr>
            <a:spLocks noChangeArrowheads="1"/>
          </p:cNvSpPr>
          <p:nvPr/>
        </p:nvSpPr>
        <p:spPr bwMode="auto">
          <a:xfrm>
            <a:off x="4267200" y="2286000"/>
            <a:ext cx="2743200" cy="609600"/>
          </a:xfrm>
          <a:prstGeom prst="wedgeRectCallout">
            <a:avLst>
              <a:gd name="adj1" fmla="val 2375"/>
              <a:gd name="adj2" fmla="val 984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>
            <a:stCxn id="99" idx="0"/>
          </p:cNvCxnSpPr>
          <p:nvPr/>
        </p:nvCxnSpPr>
        <p:spPr>
          <a:xfrm flipV="1">
            <a:off x="5951538" y="5181600"/>
            <a:ext cx="982662" cy="22542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1" idx="0"/>
          </p:cNvCxnSpPr>
          <p:nvPr/>
        </p:nvCxnSpPr>
        <p:spPr>
          <a:xfrm flipV="1">
            <a:off x="5634038" y="5181600"/>
            <a:ext cx="1300162" cy="21113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16"/>
          <p:cNvSpPr txBox="1">
            <a:spLocks noChangeArrowheads="1"/>
          </p:cNvSpPr>
          <p:nvPr/>
        </p:nvSpPr>
        <p:spPr bwMode="auto">
          <a:xfrm>
            <a:off x="6923088" y="5029200"/>
            <a:ext cx="925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Dying Cells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963" y="771525"/>
            <a:ext cx="43815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890713" y="304800"/>
            <a:ext cx="5486400" cy="251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2271713" y="28194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282700" y="139700"/>
            <a:ext cx="6554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</a:rPr>
              <a:t>Strategies for Telomere Length Maintenance</a:t>
            </a:r>
          </a:p>
          <a:p>
            <a:pPr algn="ctr"/>
            <a:r>
              <a:rPr lang="en-US" sz="2800" i="1">
                <a:latin typeface="Times New Roman" pitchFamily="18" charset="0"/>
              </a:rPr>
              <a:t>ALT Mechanism</a:t>
            </a: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138113" y="11430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4100513" y="5562600"/>
            <a:ext cx="2819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568325" y="1219200"/>
            <a:ext cx="79502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ALT- Alternative Lengthening of Telomeres</a:t>
            </a:r>
          </a:p>
          <a:p>
            <a:r>
              <a:rPr lang="en-US" dirty="0">
                <a:latin typeface="Times New Roman" pitchFamily="18" charset="0"/>
              </a:rPr>
              <a:t>Characterized by heterogeneous telomere lengths, presence of PML-bodies</a:t>
            </a:r>
          </a:p>
          <a:p>
            <a:r>
              <a:rPr lang="en-US" dirty="0">
                <a:latin typeface="Times New Roman" pitchFamily="18" charset="0"/>
              </a:rPr>
              <a:t>(regions in the nucleus that contain </a:t>
            </a:r>
            <a:r>
              <a:rPr lang="en-US" dirty="0" err="1">
                <a:latin typeface="Times New Roman" pitchFamily="18" charset="0"/>
              </a:rPr>
              <a:t>telomeric</a:t>
            </a:r>
            <a:r>
              <a:rPr lang="en-US" dirty="0">
                <a:latin typeface="Times New Roman" pitchFamily="18" charset="0"/>
              </a:rPr>
              <a:t> DNA, proteins involved in DNA repair</a:t>
            </a:r>
          </a:p>
          <a:p>
            <a:r>
              <a:rPr lang="en-US" dirty="0">
                <a:latin typeface="Times New Roman" pitchFamily="18" charset="0"/>
              </a:rPr>
              <a:t>and recombination.)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Mechanism based on inter-chromosomal recombination</a:t>
            </a: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Results in telomeres that are very different in length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Cancers and cancer derived cell lines that display an ALT phenotype are typically</a:t>
            </a:r>
          </a:p>
          <a:p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derived from </a:t>
            </a:r>
            <a:r>
              <a:rPr lang="en-US" i="1" dirty="0" err="1">
                <a:solidFill>
                  <a:srgbClr val="0000FF"/>
                </a:solidFill>
                <a:latin typeface="Times New Roman" pitchFamily="18" charset="0"/>
              </a:rPr>
              <a:t>mesenchymal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 tissues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282700" y="139700"/>
            <a:ext cx="6554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</a:rPr>
              <a:t>Strategies for Telomere Length Maintenance</a:t>
            </a:r>
          </a:p>
          <a:p>
            <a:pPr algn="ctr"/>
            <a:r>
              <a:rPr lang="en-US" sz="2800" i="1">
                <a:latin typeface="Times New Roman" pitchFamily="18" charset="0"/>
              </a:rPr>
              <a:t>Telomerase Activation</a:t>
            </a: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152400" y="1176338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4" name="Picture 6" descr="telomer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2443163"/>
            <a:ext cx="41592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595313" y="1371600"/>
            <a:ext cx="79248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Telomerase mediated Telomere Maintenance</a:t>
            </a:r>
          </a:p>
          <a:p>
            <a:r>
              <a:rPr lang="en-US">
                <a:latin typeface="Times New Roman" pitchFamily="18" charset="0"/>
              </a:rPr>
              <a:t>Activity of the Telomerase Complex – minimally composed of TERT (the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te</a:t>
            </a:r>
            <a:r>
              <a:rPr lang="en-US">
                <a:latin typeface="Times New Roman" pitchFamily="18" charset="0"/>
              </a:rPr>
              <a:t>lomerase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r</a:t>
            </a:r>
            <a:r>
              <a:rPr lang="en-US">
                <a:latin typeface="Times New Roman" pitchFamily="18" charset="0"/>
              </a:rPr>
              <a:t>everse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>
                <a:latin typeface="Times New Roman" pitchFamily="18" charset="0"/>
              </a:rPr>
              <a:t>ranscriptase) and the telomerase RNA template (TR, TER, TERC)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Upon activation, extends telomeric</a:t>
            </a:r>
          </a:p>
          <a:p>
            <a:r>
              <a:rPr lang="en-US">
                <a:latin typeface="Times New Roman" pitchFamily="18" charset="0"/>
              </a:rPr>
              <a:t>repeats at chromosomal ends</a:t>
            </a:r>
          </a:p>
          <a:p>
            <a:r>
              <a:rPr lang="en-US">
                <a:latin typeface="Times New Roman" pitchFamily="18" charset="0"/>
              </a:rPr>
              <a:t>(telomere lengths are more homogeneous)</a:t>
            </a: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Telomerase activation is typically observed in</a:t>
            </a:r>
          </a:p>
          <a:p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epithelial cancers – represents the most common</a:t>
            </a:r>
          </a:p>
          <a:p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cancer type in humans</a:t>
            </a:r>
            <a:r>
              <a:rPr lang="en-US">
                <a:latin typeface="Times New Roman" pitchFamily="18" charset="0"/>
              </a:rPr>
              <a:t>  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Approximately 80-90% of human cancers display activation of telomerase compared to the remaining 10-20% that display features of ALT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ahn 1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2971800"/>
            <a:ext cx="799782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562225" y="6096000"/>
            <a:ext cx="3992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</a:rPr>
              <a:t>Hahn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</a:rPr>
              <a:t>et al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</a:rPr>
              <a:t>., (1999). Nature Med 5, 1164-1170.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52450" y="5727700"/>
            <a:ext cx="800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Mutations in the reverse transcriptase domain – can function as a dominant-negative 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603250" y="4567237"/>
            <a:ext cx="7854950" cy="6762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552450" y="1231900"/>
            <a:ext cx="8001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Inhibition of Telomerase (expression/function) in cancer cells using dominant-negative hTERT or inhibitors pharmacological inhibitors can induce telomere shortening in cancer cells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Suggests that telomerase activity/telomere integrity is required for the transformed</a:t>
            </a:r>
          </a:p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phenotype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1204913" y="152400"/>
            <a:ext cx="6702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Is Telomerase Activity Required for Transformation?</a:t>
            </a:r>
          </a:p>
          <a:p>
            <a:pPr algn="ctr"/>
            <a:r>
              <a:rPr lang="en-US" sz="2000" i="1">
                <a:latin typeface="Times New Roman" pitchFamily="18" charset="0"/>
              </a:rPr>
              <a:t>Evidence from Cell Based Models</a:t>
            </a:r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138113" y="985838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165225" y="152400"/>
            <a:ext cx="6786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Is Telomerase Activity Sufficient for Transformation?</a:t>
            </a:r>
          </a:p>
          <a:p>
            <a:pPr algn="ctr"/>
            <a:r>
              <a:rPr lang="en-US" sz="2000" i="1">
                <a:latin typeface="Times New Roman" pitchFamily="18" charset="0"/>
              </a:rPr>
              <a:t>Evidence from Cell Based Models</a:t>
            </a: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17475" y="1384300"/>
            <a:ext cx="347345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Transformation of primary human</a:t>
            </a:r>
          </a:p>
          <a:p>
            <a:r>
              <a:rPr lang="en-US">
                <a:latin typeface="Times New Roman" pitchFamily="18" charset="0"/>
              </a:rPr>
              <a:t>epithelial cells can be accomplished</a:t>
            </a:r>
          </a:p>
          <a:p>
            <a:r>
              <a:rPr lang="en-US">
                <a:latin typeface="Times New Roman" pitchFamily="18" charset="0"/>
              </a:rPr>
              <a:t>by the introduction of hTERT,</a:t>
            </a:r>
          </a:p>
          <a:p>
            <a:r>
              <a:rPr lang="en-US">
                <a:latin typeface="Times New Roman" pitchFamily="18" charset="0"/>
              </a:rPr>
              <a:t>SV40 Large T/small t, and Ras</a:t>
            </a: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hTERT expression alone is not</a:t>
            </a:r>
          </a:p>
          <a:p>
            <a:r>
              <a:rPr lang="en-US">
                <a:latin typeface="Times New Roman" pitchFamily="18" charset="0"/>
              </a:rPr>
              <a:t>sufficient for transformation</a:t>
            </a: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Telomerase should not be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considered an oncogene!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794250" y="5867400"/>
            <a:ext cx="343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Times New Roman" pitchFamily="18" charset="0"/>
              </a:rPr>
              <a:t>Elenbaas </a:t>
            </a:r>
            <a:r>
              <a:rPr lang="en-US" sz="1400" i="1">
                <a:solidFill>
                  <a:srgbClr val="0000FF"/>
                </a:solidFill>
                <a:latin typeface="Times New Roman" pitchFamily="18" charset="0"/>
              </a:rPr>
              <a:t>et al</a:t>
            </a:r>
            <a:r>
              <a:rPr lang="en-US" sz="1400">
                <a:solidFill>
                  <a:srgbClr val="0000FF"/>
                </a:solidFill>
                <a:latin typeface="Times New Roman" pitchFamily="18" charset="0"/>
              </a:rPr>
              <a:t>., (2001). Genes Dev 15, 50-65.</a:t>
            </a:r>
          </a:p>
        </p:txBody>
      </p:sp>
      <p:grpSp>
        <p:nvGrpSpPr>
          <p:cNvPr id="19462" name="Group 17"/>
          <p:cNvGrpSpPr>
            <a:grpSpLocks noChangeAspect="1"/>
          </p:cNvGrpSpPr>
          <p:nvPr/>
        </p:nvGrpSpPr>
        <p:grpSpPr bwMode="auto">
          <a:xfrm>
            <a:off x="3489325" y="1447800"/>
            <a:ext cx="5502275" cy="4137025"/>
            <a:chOff x="288" y="2304"/>
            <a:chExt cx="2246" cy="1689"/>
          </a:xfrm>
        </p:grpSpPr>
        <p:pic>
          <p:nvPicPr>
            <p:cNvPr id="19463" name="Picture 7" descr="Elenbaas 2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304"/>
              <a:ext cx="2246" cy="1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Rectangle 9"/>
            <p:cNvSpPr>
              <a:spLocks noChangeAspect="1" noChangeArrowheads="1"/>
            </p:cNvSpPr>
            <p:nvPr/>
          </p:nvSpPr>
          <p:spPr bwMode="auto">
            <a:xfrm>
              <a:off x="313" y="2819"/>
              <a:ext cx="2183" cy="89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10"/>
            <p:cNvSpPr>
              <a:spLocks noChangeAspect="1" noChangeArrowheads="1"/>
            </p:cNvSpPr>
            <p:nvPr/>
          </p:nvSpPr>
          <p:spPr bwMode="auto">
            <a:xfrm>
              <a:off x="313" y="3473"/>
              <a:ext cx="2183" cy="89"/>
            </a:xfrm>
            <a:prstGeom prst="rect">
              <a:avLst/>
            </a:prstGeom>
            <a:solidFill>
              <a:srgbClr val="00CC00">
                <a:alpha val="2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Rectangle 11"/>
            <p:cNvSpPr>
              <a:spLocks noChangeAspect="1" noChangeArrowheads="1"/>
            </p:cNvSpPr>
            <p:nvPr/>
          </p:nvSpPr>
          <p:spPr bwMode="auto">
            <a:xfrm>
              <a:off x="313" y="3661"/>
              <a:ext cx="2183" cy="89"/>
            </a:xfrm>
            <a:prstGeom prst="rect">
              <a:avLst/>
            </a:prstGeom>
            <a:solidFill>
              <a:srgbClr val="00CC00">
                <a:alpha val="2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Rectangle 12"/>
            <p:cNvSpPr>
              <a:spLocks noChangeAspect="1" noChangeArrowheads="1"/>
            </p:cNvSpPr>
            <p:nvPr/>
          </p:nvSpPr>
          <p:spPr bwMode="auto">
            <a:xfrm>
              <a:off x="313" y="3849"/>
              <a:ext cx="2183" cy="89"/>
            </a:xfrm>
            <a:prstGeom prst="rect">
              <a:avLst/>
            </a:prstGeom>
            <a:solidFill>
              <a:srgbClr val="00CC00">
                <a:alpha val="2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33363" y="2743200"/>
            <a:ext cx="8650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Insights from Mouse Models Lacking Telomerase Function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52400" y="34290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Fig 1 full 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88" y="1143000"/>
            <a:ext cx="6929437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335088" y="1524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Telomerase Deficient-Mice (Late Generation) are Resistant to</a:t>
            </a:r>
          </a:p>
          <a:p>
            <a:pPr algn="ctr"/>
            <a:r>
              <a:rPr lang="en-US" sz="2000">
                <a:latin typeface="Times New Roman" pitchFamily="18" charset="0"/>
              </a:rPr>
              <a:t>Carcinogen-Induced Skin Tumorigenesis</a:t>
            </a:r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609725" y="6019800"/>
            <a:ext cx="588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latin typeface="Times New Roman" pitchFamily="18" charset="0"/>
              </a:rPr>
              <a:t>These mice are in a wild-type genetic background – intact p53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2298700" y="5581650"/>
            <a:ext cx="4551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Times New Roman" pitchFamily="18" charset="0"/>
              </a:rPr>
              <a:t>Gonzalez-Suarez </a:t>
            </a:r>
            <a:r>
              <a:rPr lang="en-US" sz="1400" i="1">
                <a:solidFill>
                  <a:srgbClr val="0000FF"/>
                </a:solidFill>
                <a:latin typeface="Times New Roman" pitchFamily="18" charset="0"/>
              </a:rPr>
              <a:t>et al</a:t>
            </a:r>
            <a:r>
              <a:rPr lang="en-US" sz="1400">
                <a:solidFill>
                  <a:srgbClr val="0000FF"/>
                </a:solidFill>
                <a:latin typeface="Times New Roman" pitchFamily="18" charset="0"/>
              </a:rPr>
              <a:t>., (2000). Nature Genetics 26, 114-117.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5925" y="1371600"/>
            <a:ext cx="381000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536" name="Group 34"/>
          <p:cNvGrpSpPr>
            <a:grpSpLocks/>
          </p:cNvGrpSpPr>
          <p:nvPr/>
        </p:nvGrpSpPr>
        <p:grpSpPr bwMode="auto">
          <a:xfrm>
            <a:off x="1604963" y="2590800"/>
            <a:ext cx="2032000" cy="271463"/>
            <a:chOff x="1604939" y="2590792"/>
            <a:chExt cx="2031589" cy="271459"/>
          </a:xfrm>
        </p:grpSpPr>
        <p:sp>
          <p:nvSpPr>
            <p:cNvPr id="9" name="Rectangle 8"/>
            <p:cNvSpPr/>
            <p:nvPr/>
          </p:nvSpPr>
          <p:spPr>
            <a:xfrm>
              <a:off x="2462016" y="2757478"/>
              <a:ext cx="380923" cy="104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57315" y="2628891"/>
              <a:ext cx="1904615" cy="114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2660" name="Group 33"/>
            <p:cNvGrpSpPr>
              <a:grpSpLocks/>
            </p:cNvGrpSpPr>
            <p:nvPr/>
          </p:nvGrpSpPr>
          <p:grpSpPr bwMode="auto">
            <a:xfrm>
              <a:off x="1604939" y="2590792"/>
              <a:ext cx="2031589" cy="169277"/>
              <a:chOff x="1604939" y="2590792"/>
              <a:chExt cx="2031589" cy="169277"/>
            </a:xfrm>
          </p:grpSpPr>
          <p:sp>
            <p:nvSpPr>
              <p:cNvPr id="22661" name="TextBox 10"/>
              <p:cNvSpPr txBox="1">
                <a:spLocks noChangeArrowheads="1"/>
              </p:cNvSpPr>
              <p:nvPr/>
            </p:nvSpPr>
            <p:spPr bwMode="auto">
              <a:xfrm>
                <a:off x="1604939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</a:t>
                </a:r>
              </a:p>
            </p:txBody>
          </p:sp>
          <p:sp>
            <p:nvSpPr>
              <p:cNvPr id="22662" name="TextBox 11"/>
              <p:cNvSpPr txBox="1">
                <a:spLocks noChangeArrowheads="1"/>
              </p:cNvSpPr>
              <p:nvPr/>
            </p:nvSpPr>
            <p:spPr bwMode="auto">
              <a:xfrm>
                <a:off x="1671637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</a:t>
                </a:r>
              </a:p>
            </p:txBody>
          </p:sp>
          <p:sp>
            <p:nvSpPr>
              <p:cNvPr id="22663" name="TextBox 12"/>
              <p:cNvSpPr txBox="1">
                <a:spLocks noChangeArrowheads="1"/>
              </p:cNvSpPr>
              <p:nvPr/>
            </p:nvSpPr>
            <p:spPr bwMode="auto">
              <a:xfrm>
                <a:off x="1776415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3</a:t>
                </a:r>
              </a:p>
            </p:txBody>
          </p:sp>
          <p:sp>
            <p:nvSpPr>
              <p:cNvPr id="22664" name="TextBox 13"/>
              <p:cNvSpPr txBox="1">
                <a:spLocks noChangeArrowheads="1"/>
              </p:cNvSpPr>
              <p:nvPr/>
            </p:nvSpPr>
            <p:spPr bwMode="auto">
              <a:xfrm>
                <a:off x="1866904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4</a:t>
                </a:r>
              </a:p>
            </p:txBody>
          </p:sp>
          <p:sp>
            <p:nvSpPr>
              <p:cNvPr id="22665" name="TextBox 14"/>
              <p:cNvSpPr txBox="1">
                <a:spLocks noChangeArrowheads="1"/>
              </p:cNvSpPr>
              <p:nvPr/>
            </p:nvSpPr>
            <p:spPr bwMode="auto">
              <a:xfrm>
                <a:off x="1947859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5</a:t>
                </a:r>
              </a:p>
            </p:txBody>
          </p:sp>
          <p:sp>
            <p:nvSpPr>
              <p:cNvPr id="22666" name="TextBox 15"/>
              <p:cNvSpPr txBox="1">
                <a:spLocks noChangeArrowheads="1"/>
              </p:cNvSpPr>
              <p:nvPr/>
            </p:nvSpPr>
            <p:spPr bwMode="auto">
              <a:xfrm>
                <a:off x="2047874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6</a:t>
                </a:r>
              </a:p>
            </p:txBody>
          </p:sp>
          <p:sp>
            <p:nvSpPr>
              <p:cNvPr id="22667" name="TextBox 16"/>
              <p:cNvSpPr txBox="1">
                <a:spLocks noChangeArrowheads="1"/>
              </p:cNvSpPr>
              <p:nvPr/>
            </p:nvSpPr>
            <p:spPr bwMode="auto">
              <a:xfrm>
                <a:off x="2119319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7</a:t>
                </a:r>
              </a:p>
            </p:txBody>
          </p:sp>
          <p:sp>
            <p:nvSpPr>
              <p:cNvPr id="22668" name="TextBox 17"/>
              <p:cNvSpPr txBox="1">
                <a:spLocks noChangeArrowheads="1"/>
              </p:cNvSpPr>
              <p:nvPr/>
            </p:nvSpPr>
            <p:spPr bwMode="auto">
              <a:xfrm>
                <a:off x="2200274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8</a:t>
                </a:r>
              </a:p>
            </p:txBody>
          </p:sp>
          <p:sp>
            <p:nvSpPr>
              <p:cNvPr id="22669" name="TextBox 18"/>
              <p:cNvSpPr txBox="1">
                <a:spLocks noChangeArrowheads="1"/>
              </p:cNvSpPr>
              <p:nvPr/>
            </p:nvSpPr>
            <p:spPr bwMode="auto">
              <a:xfrm>
                <a:off x="2295526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9</a:t>
                </a:r>
              </a:p>
            </p:txBody>
          </p:sp>
          <p:sp>
            <p:nvSpPr>
              <p:cNvPr id="22670" name="TextBox 19"/>
              <p:cNvSpPr txBox="1">
                <a:spLocks noChangeArrowheads="1"/>
              </p:cNvSpPr>
              <p:nvPr/>
            </p:nvSpPr>
            <p:spPr bwMode="auto">
              <a:xfrm>
                <a:off x="2362200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10</a:t>
                </a:r>
              </a:p>
            </p:txBody>
          </p:sp>
          <p:sp>
            <p:nvSpPr>
              <p:cNvPr id="22671" name="TextBox 20"/>
              <p:cNvSpPr txBox="1">
                <a:spLocks noChangeArrowheads="1"/>
              </p:cNvSpPr>
              <p:nvPr/>
            </p:nvSpPr>
            <p:spPr bwMode="auto">
              <a:xfrm>
                <a:off x="244792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11</a:t>
                </a:r>
              </a:p>
            </p:txBody>
          </p:sp>
          <p:sp>
            <p:nvSpPr>
              <p:cNvPr id="22672" name="TextBox 21"/>
              <p:cNvSpPr txBox="1">
                <a:spLocks noChangeArrowheads="1"/>
              </p:cNvSpPr>
              <p:nvPr/>
            </p:nvSpPr>
            <p:spPr bwMode="auto">
              <a:xfrm>
                <a:off x="252412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12</a:t>
                </a:r>
              </a:p>
            </p:txBody>
          </p:sp>
          <p:sp>
            <p:nvSpPr>
              <p:cNvPr id="22673" name="TextBox 22"/>
              <p:cNvSpPr txBox="1">
                <a:spLocks noChangeArrowheads="1"/>
              </p:cNvSpPr>
              <p:nvPr/>
            </p:nvSpPr>
            <p:spPr bwMode="auto">
              <a:xfrm>
                <a:off x="2614615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13</a:t>
                </a:r>
              </a:p>
            </p:txBody>
          </p:sp>
          <p:sp>
            <p:nvSpPr>
              <p:cNvPr id="22674" name="TextBox 23"/>
              <p:cNvSpPr txBox="1">
                <a:spLocks noChangeArrowheads="1"/>
              </p:cNvSpPr>
              <p:nvPr/>
            </p:nvSpPr>
            <p:spPr bwMode="auto">
              <a:xfrm>
                <a:off x="270509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14</a:t>
                </a:r>
              </a:p>
            </p:txBody>
          </p:sp>
          <p:sp>
            <p:nvSpPr>
              <p:cNvPr id="22675" name="TextBox 24"/>
              <p:cNvSpPr txBox="1">
                <a:spLocks noChangeArrowheads="1"/>
              </p:cNvSpPr>
              <p:nvPr/>
            </p:nvSpPr>
            <p:spPr bwMode="auto">
              <a:xfrm>
                <a:off x="2786059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15</a:t>
                </a:r>
              </a:p>
            </p:txBody>
          </p:sp>
          <p:sp>
            <p:nvSpPr>
              <p:cNvPr id="22676" name="TextBox 25"/>
              <p:cNvSpPr txBox="1">
                <a:spLocks noChangeArrowheads="1"/>
              </p:cNvSpPr>
              <p:nvPr/>
            </p:nvSpPr>
            <p:spPr bwMode="auto">
              <a:xfrm>
                <a:off x="2871785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16</a:t>
                </a:r>
              </a:p>
            </p:txBody>
          </p:sp>
          <p:sp>
            <p:nvSpPr>
              <p:cNvPr id="22677" name="TextBox 27"/>
              <p:cNvSpPr txBox="1">
                <a:spLocks noChangeArrowheads="1"/>
              </p:cNvSpPr>
              <p:nvPr/>
            </p:nvSpPr>
            <p:spPr bwMode="auto">
              <a:xfrm>
                <a:off x="296226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17</a:t>
                </a:r>
              </a:p>
            </p:txBody>
          </p:sp>
          <p:sp>
            <p:nvSpPr>
              <p:cNvPr id="22678" name="TextBox 28"/>
              <p:cNvSpPr txBox="1">
                <a:spLocks noChangeArrowheads="1"/>
              </p:cNvSpPr>
              <p:nvPr/>
            </p:nvSpPr>
            <p:spPr bwMode="auto">
              <a:xfrm>
                <a:off x="3043221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18</a:t>
                </a:r>
              </a:p>
            </p:txBody>
          </p:sp>
          <p:sp>
            <p:nvSpPr>
              <p:cNvPr id="22679" name="TextBox 29"/>
              <p:cNvSpPr txBox="1">
                <a:spLocks noChangeArrowheads="1"/>
              </p:cNvSpPr>
              <p:nvPr/>
            </p:nvSpPr>
            <p:spPr bwMode="auto">
              <a:xfrm>
                <a:off x="312417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19</a:t>
                </a:r>
              </a:p>
            </p:txBody>
          </p:sp>
          <p:sp>
            <p:nvSpPr>
              <p:cNvPr id="22680" name="TextBox 30"/>
              <p:cNvSpPr txBox="1">
                <a:spLocks noChangeArrowheads="1"/>
              </p:cNvSpPr>
              <p:nvPr/>
            </p:nvSpPr>
            <p:spPr bwMode="auto">
              <a:xfrm>
                <a:off x="3214689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20</a:t>
                </a:r>
              </a:p>
            </p:txBody>
          </p:sp>
          <p:sp>
            <p:nvSpPr>
              <p:cNvPr id="22681" name="TextBox 31"/>
              <p:cNvSpPr txBox="1">
                <a:spLocks noChangeArrowheads="1"/>
              </p:cNvSpPr>
              <p:nvPr/>
            </p:nvSpPr>
            <p:spPr bwMode="auto">
              <a:xfrm>
                <a:off x="3305138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21</a:t>
                </a:r>
              </a:p>
            </p:txBody>
          </p:sp>
          <p:sp>
            <p:nvSpPr>
              <p:cNvPr id="22682" name="TextBox 32"/>
              <p:cNvSpPr txBox="1">
                <a:spLocks noChangeArrowheads="1"/>
              </p:cNvSpPr>
              <p:nvPr/>
            </p:nvSpPr>
            <p:spPr bwMode="auto">
              <a:xfrm>
                <a:off x="3381330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22</a:t>
                </a:r>
              </a:p>
            </p:txBody>
          </p:sp>
        </p:grpSp>
      </p:grp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2347913" y="2743200"/>
            <a:ext cx="547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weeks</a:t>
            </a:r>
          </a:p>
        </p:txBody>
      </p:sp>
      <p:grpSp>
        <p:nvGrpSpPr>
          <p:cNvPr id="22538" name="Group 35"/>
          <p:cNvGrpSpPr>
            <a:grpSpLocks/>
          </p:cNvGrpSpPr>
          <p:nvPr/>
        </p:nvGrpSpPr>
        <p:grpSpPr bwMode="auto">
          <a:xfrm>
            <a:off x="3790950" y="2586038"/>
            <a:ext cx="2032000" cy="271462"/>
            <a:chOff x="1604939" y="2590792"/>
            <a:chExt cx="2031589" cy="271459"/>
          </a:xfrm>
        </p:grpSpPr>
        <p:sp>
          <p:nvSpPr>
            <p:cNvPr id="37" name="Rectangle 36"/>
            <p:cNvSpPr/>
            <p:nvPr/>
          </p:nvSpPr>
          <p:spPr>
            <a:xfrm>
              <a:off x="2462016" y="2757477"/>
              <a:ext cx="380923" cy="104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57316" y="2628892"/>
              <a:ext cx="1904615" cy="114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2635" name="Group 38"/>
            <p:cNvGrpSpPr>
              <a:grpSpLocks/>
            </p:cNvGrpSpPr>
            <p:nvPr/>
          </p:nvGrpSpPr>
          <p:grpSpPr bwMode="auto">
            <a:xfrm>
              <a:off x="1604939" y="2590792"/>
              <a:ext cx="2031589" cy="169277"/>
              <a:chOff x="1604939" y="2590792"/>
              <a:chExt cx="2031589" cy="169277"/>
            </a:xfrm>
          </p:grpSpPr>
          <p:sp>
            <p:nvSpPr>
              <p:cNvPr id="22636" name="TextBox 39"/>
              <p:cNvSpPr txBox="1">
                <a:spLocks noChangeArrowheads="1"/>
              </p:cNvSpPr>
              <p:nvPr/>
            </p:nvSpPr>
            <p:spPr bwMode="auto">
              <a:xfrm>
                <a:off x="1604939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</a:t>
                </a:r>
              </a:p>
            </p:txBody>
          </p:sp>
          <p:sp>
            <p:nvSpPr>
              <p:cNvPr id="22637" name="TextBox 40"/>
              <p:cNvSpPr txBox="1">
                <a:spLocks noChangeArrowheads="1"/>
              </p:cNvSpPr>
              <p:nvPr/>
            </p:nvSpPr>
            <p:spPr bwMode="auto">
              <a:xfrm>
                <a:off x="1671637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</a:t>
                </a:r>
              </a:p>
            </p:txBody>
          </p:sp>
          <p:sp>
            <p:nvSpPr>
              <p:cNvPr id="22638" name="TextBox 41"/>
              <p:cNvSpPr txBox="1">
                <a:spLocks noChangeArrowheads="1"/>
              </p:cNvSpPr>
              <p:nvPr/>
            </p:nvSpPr>
            <p:spPr bwMode="auto">
              <a:xfrm>
                <a:off x="1776415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3</a:t>
                </a:r>
              </a:p>
            </p:txBody>
          </p:sp>
          <p:sp>
            <p:nvSpPr>
              <p:cNvPr id="22639" name="TextBox 42"/>
              <p:cNvSpPr txBox="1">
                <a:spLocks noChangeArrowheads="1"/>
              </p:cNvSpPr>
              <p:nvPr/>
            </p:nvSpPr>
            <p:spPr bwMode="auto">
              <a:xfrm>
                <a:off x="1866904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4</a:t>
                </a:r>
              </a:p>
            </p:txBody>
          </p:sp>
          <p:sp>
            <p:nvSpPr>
              <p:cNvPr id="22640" name="TextBox 43"/>
              <p:cNvSpPr txBox="1">
                <a:spLocks noChangeArrowheads="1"/>
              </p:cNvSpPr>
              <p:nvPr/>
            </p:nvSpPr>
            <p:spPr bwMode="auto">
              <a:xfrm>
                <a:off x="1947859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5</a:t>
                </a:r>
              </a:p>
            </p:txBody>
          </p:sp>
          <p:sp>
            <p:nvSpPr>
              <p:cNvPr id="22641" name="TextBox 44"/>
              <p:cNvSpPr txBox="1">
                <a:spLocks noChangeArrowheads="1"/>
              </p:cNvSpPr>
              <p:nvPr/>
            </p:nvSpPr>
            <p:spPr bwMode="auto">
              <a:xfrm>
                <a:off x="2047874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6</a:t>
                </a:r>
              </a:p>
            </p:txBody>
          </p:sp>
          <p:sp>
            <p:nvSpPr>
              <p:cNvPr id="22642" name="TextBox 45"/>
              <p:cNvSpPr txBox="1">
                <a:spLocks noChangeArrowheads="1"/>
              </p:cNvSpPr>
              <p:nvPr/>
            </p:nvSpPr>
            <p:spPr bwMode="auto">
              <a:xfrm>
                <a:off x="2119319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7</a:t>
                </a:r>
              </a:p>
            </p:txBody>
          </p:sp>
          <p:sp>
            <p:nvSpPr>
              <p:cNvPr id="22643" name="TextBox 46"/>
              <p:cNvSpPr txBox="1">
                <a:spLocks noChangeArrowheads="1"/>
              </p:cNvSpPr>
              <p:nvPr/>
            </p:nvSpPr>
            <p:spPr bwMode="auto">
              <a:xfrm>
                <a:off x="2200274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8</a:t>
                </a:r>
              </a:p>
            </p:txBody>
          </p:sp>
          <p:sp>
            <p:nvSpPr>
              <p:cNvPr id="22644" name="TextBox 47"/>
              <p:cNvSpPr txBox="1">
                <a:spLocks noChangeArrowheads="1"/>
              </p:cNvSpPr>
              <p:nvPr/>
            </p:nvSpPr>
            <p:spPr bwMode="auto">
              <a:xfrm>
                <a:off x="2295526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9</a:t>
                </a:r>
              </a:p>
            </p:txBody>
          </p:sp>
          <p:sp>
            <p:nvSpPr>
              <p:cNvPr id="22645" name="TextBox 48"/>
              <p:cNvSpPr txBox="1">
                <a:spLocks noChangeArrowheads="1"/>
              </p:cNvSpPr>
              <p:nvPr/>
            </p:nvSpPr>
            <p:spPr bwMode="auto">
              <a:xfrm>
                <a:off x="2362200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10</a:t>
                </a:r>
              </a:p>
            </p:txBody>
          </p:sp>
          <p:sp>
            <p:nvSpPr>
              <p:cNvPr id="22646" name="TextBox 49"/>
              <p:cNvSpPr txBox="1">
                <a:spLocks noChangeArrowheads="1"/>
              </p:cNvSpPr>
              <p:nvPr/>
            </p:nvSpPr>
            <p:spPr bwMode="auto">
              <a:xfrm>
                <a:off x="244792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11</a:t>
                </a:r>
              </a:p>
            </p:txBody>
          </p:sp>
          <p:sp>
            <p:nvSpPr>
              <p:cNvPr id="22647" name="TextBox 50"/>
              <p:cNvSpPr txBox="1">
                <a:spLocks noChangeArrowheads="1"/>
              </p:cNvSpPr>
              <p:nvPr/>
            </p:nvSpPr>
            <p:spPr bwMode="auto">
              <a:xfrm>
                <a:off x="252412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12</a:t>
                </a:r>
              </a:p>
            </p:txBody>
          </p:sp>
          <p:sp>
            <p:nvSpPr>
              <p:cNvPr id="22648" name="TextBox 51"/>
              <p:cNvSpPr txBox="1">
                <a:spLocks noChangeArrowheads="1"/>
              </p:cNvSpPr>
              <p:nvPr/>
            </p:nvSpPr>
            <p:spPr bwMode="auto">
              <a:xfrm>
                <a:off x="2614615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13</a:t>
                </a:r>
              </a:p>
            </p:txBody>
          </p:sp>
          <p:sp>
            <p:nvSpPr>
              <p:cNvPr id="22649" name="TextBox 52"/>
              <p:cNvSpPr txBox="1">
                <a:spLocks noChangeArrowheads="1"/>
              </p:cNvSpPr>
              <p:nvPr/>
            </p:nvSpPr>
            <p:spPr bwMode="auto">
              <a:xfrm>
                <a:off x="270509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14</a:t>
                </a:r>
              </a:p>
            </p:txBody>
          </p:sp>
          <p:sp>
            <p:nvSpPr>
              <p:cNvPr id="22650" name="TextBox 53"/>
              <p:cNvSpPr txBox="1">
                <a:spLocks noChangeArrowheads="1"/>
              </p:cNvSpPr>
              <p:nvPr/>
            </p:nvSpPr>
            <p:spPr bwMode="auto">
              <a:xfrm>
                <a:off x="2786059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15</a:t>
                </a:r>
              </a:p>
            </p:txBody>
          </p:sp>
          <p:sp>
            <p:nvSpPr>
              <p:cNvPr id="22651" name="TextBox 54"/>
              <p:cNvSpPr txBox="1">
                <a:spLocks noChangeArrowheads="1"/>
              </p:cNvSpPr>
              <p:nvPr/>
            </p:nvSpPr>
            <p:spPr bwMode="auto">
              <a:xfrm>
                <a:off x="2871785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16</a:t>
                </a:r>
              </a:p>
            </p:txBody>
          </p:sp>
          <p:sp>
            <p:nvSpPr>
              <p:cNvPr id="22652" name="TextBox 55"/>
              <p:cNvSpPr txBox="1">
                <a:spLocks noChangeArrowheads="1"/>
              </p:cNvSpPr>
              <p:nvPr/>
            </p:nvSpPr>
            <p:spPr bwMode="auto">
              <a:xfrm>
                <a:off x="296226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17</a:t>
                </a:r>
              </a:p>
            </p:txBody>
          </p:sp>
          <p:sp>
            <p:nvSpPr>
              <p:cNvPr id="22653" name="TextBox 56"/>
              <p:cNvSpPr txBox="1">
                <a:spLocks noChangeArrowheads="1"/>
              </p:cNvSpPr>
              <p:nvPr/>
            </p:nvSpPr>
            <p:spPr bwMode="auto">
              <a:xfrm>
                <a:off x="3043221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18</a:t>
                </a:r>
              </a:p>
            </p:txBody>
          </p:sp>
          <p:sp>
            <p:nvSpPr>
              <p:cNvPr id="22654" name="TextBox 57"/>
              <p:cNvSpPr txBox="1">
                <a:spLocks noChangeArrowheads="1"/>
              </p:cNvSpPr>
              <p:nvPr/>
            </p:nvSpPr>
            <p:spPr bwMode="auto">
              <a:xfrm>
                <a:off x="312417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19</a:t>
                </a:r>
              </a:p>
            </p:txBody>
          </p:sp>
          <p:sp>
            <p:nvSpPr>
              <p:cNvPr id="22655" name="TextBox 58"/>
              <p:cNvSpPr txBox="1">
                <a:spLocks noChangeArrowheads="1"/>
              </p:cNvSpPr>
              <p:nvPr/>
            </p:nvSpPr>
            <p:spPr bwMode="auto">
              <a:xfrm>
                <a:off x="3214689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20</a:t>
                </a:r>
              </a:p>
            </p:txBody>
          </p:sp>
          <p:sp>
            <p:nvSpPr>
              <p:cNvPr id="22656" name="TextBox 59"/>
              <p:cNvSpPr txBox="1">
                <a:spLocks noChangeArrowheads="1"/>
              </p:cNvSpPr>
              <p:nvPr/>
            </p:nvSpPr>
            <p:spPr bwMode="auto">
              <a:xfrm>
                <a:off x="3305138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21</a:t>
                </a:r>
              </a:p>
            </p:txBody>
          </p:sp>
          <p:sp>
            <p:nvSpPr>
              <p:cNvPr id="22657" name="TextBox 60"/>
              <p:cNvSpPr txBox="1">
                <a:spLocks noChangeArrowheads="1"/>
              </p:cNvSpPr>
              <p:nvPr/>
            </p:nvSpPr>
            <p:spPr bwMode="auto">
              <a:xfrm>
                <a:off x="3381330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22</a:t>
                </a:r>
              </a:p>
            </p:txBody>
          </p:sp>
        </p:grpSp>
      </p:grpSp>
      <p:sp>
        <p:nvSpPr>
          <p:cNvPr id="22539" name="TextBox 61"/>
          <p:cNvSpPr txBox="1">
            <a:spLocks noChangeArrowheads="1"/>
          </p:cNvSpPr>
          <p:nvPr/>
        </p:nvSpPr>
        <p:spPr bwMode="auto">
          <a:xfrm>
            <a:off x="4533900" y="2738438"/>
            <a:ext cx="547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weeks</a:t>
            </a:r>
          </a:p>
        </p:txBody>
      </p:sp>
      <p:sp>
        <p:nvSpPr>
          <p:cNvPr id="22540" name="TextBox 63"/>
          <p:cNvSpPr txBox="1">
            <a:spLocks noChangeArrowheads="1"/>
          </p:cNvSpPr>
          <p:nvPr/>
        </p:nvSpPr>
        <p:spPr bwMode="auto">
          <a:xfrm>
            <a:off x="1690688" y="1368425"/>
            <a:ext cx="7191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Wild-type</a:t>
            </a:r>
          </a:p>
        </p:txBody>
      </p:sp>
      <p:grpSp>
        <p:nvGrpSpPr>
          <p:cNvPr id="22541" name="Group 80"/>
          <p:cNvGrpSpPr>
            <a:grpSpLocks/>
          </p:cNvGrpSpPr>
          <p:nvPr/>
        </p:nvGrpSpPr>
        <p:grpSpPr bwMode="auto">
          <a:xfrm>
            <a:off x="1428750" y="1317625"/>
            <a:ext cx="290513" cy="1290638"/>
            <a:chOff x="1428803" y="1316906"/>
            <a:chExt cx="290464" cy="1291995"/>
          </a:xfrm>
        </p:grpSpPr>
        <p:sp>
          <p:nvSpPr>
            <p:cNvPr id="79" name="Rectangle 78"/>
            <p:cNvSpPr/>
            <p:nvPr/>
          </p:nvSpPr>
          <p:spPr>
            <a:xfrm>
              <a:off x="1452612" y="1328031"/>
              <a:ext cx="182531" cy="1280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2618" name="Group 79"/>
            <p:cNvGrpSpPr>
              <a:grpSpLocks/>
            </p:cNvGrpSpPr>
            <p:nvPr/>
          </p:nvGrpSpPr>
          <p:grpSpPr bwMode="auto">
            <a:xfrm>
              <a:off x="1428803" y="1316906"/>
              <a:ext cx="290464" cy="1273886"/>
              <a:chOff x="1385936" y="1316906"/>
              <a:chExt cx="290464" cy="1273886"/>
            </a:xfrm>
          </p:grpSpPr>
          <p:sp>
            <p:nvSpPr>
              <p:cNvPr id="22619" name="TextBox 64"/>
              <p:cNvSpPr txBox="1">
                <a:spLocks noChangeArrowheads="1"/>
              </p:cNvSpPr>
              <p:nvPr/>
            </p:nvSpPr>
            <p:spPr bwMode="auto">
              <a:xfrm>
                <a:off x="1421202" y="2421515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10</a:t>
                </a:r>
              </a:p>
            </p:txBody>
          </p:sp>
          <p:sp>
            <p:nvSpPr>
              <p:cNvPr id="22620" name="TextBox 65"/>
              <p:cNvSpPr txBox="1">
                <a:spLocks noChangeArrowheads="1"/>
              </p:cNvSpPr>
              <p:nvPr/>
            </p:nvSpPr>
            <p:spPr bwMode="auto">
              <a:xfrm>
                <a:off x="1421202" y="2328851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20</a:t>
                </a:r>
              </a:p>
            </p:txBody>
          </p:sp>
          <p:sp>
            <p:nvSpPr>
              <p:cNvPr id="22621" name="TextBox 66"/>
              <p:cNvSpPr txBox="1">
                <a:spLocks noChangeArrowheads="1"/>
              </p:cNvSpPr>
              <p:nvPr/>
            </p:nvSpPr>
            <p:spPr bwMode="auto">
              <a:xfrm>
                <a:off x="1421202" y="2250476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30</a:t>
                </a:r>
              </a:p>
            </p:txBody>
          </p:sp>
          <p:sp>
            <p:nvSpPr>
              <p:cNvPr id="22622" name="TextBox 67"/>
              <p:cNvSpPr txBox="1">
                <a:spLocks noChangeArrowheads="1"/>
              </p:cNvSpPr>
              <p:nvPr/>
            </p:nvSpPr>
            <p:spPr bwMode="auto">
              <a:xfrm>
                <a:off x="1421202" y="2167338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40</a:t>
                </a:r>
              </a:p>
            </p:txBody>
          </p:sp>
          <p:sp>
            <p:nvSpPr>
              <p:cNvPr id="22623" name="TextBox 68"/>
              <p:cNvSpPr txBox="1">
                <a:spLocks noChangeArrowheads="1"/>
              </p:cNvSpPr>
              <p:nvPr/>
            </p:nvSpPr>
            <p:spPr bwMode="auto">
              <a:xfrm>
                <a:off x="1421202" y="2084200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50</a:t>
                </a:r>
              </a:p>
            </p:txBody>
          </p:sp>
          <p:sp>
            <p:nvSpPr>
              <p:cNvPr id="22624" name="TextBox 69"/>
              <p:cNvSpPr txBox="1">
                <a:spLocks noChangeArrowheads="1"/>
              </p:cNvSpPr>
              <p:nvPr/>
            </p:nvSpPr>
            <p:spPr bwMode="auto">
              <a:xfrm>
                <a:off x="1421202" y="2010588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60</a:t>
                </a:r>
              </a:p>
            </p:txBody>
          </p:sp>
          <p:sp>
            <p:nvSpPr>
              <p:cNvPr id="22625" name="TextBox 70"/>
              <p:cNvSpPr txBox="1">
                <a:spLocks noChangeArrowheads="1"/>
              </p:cNvSpPr>
              <p:nvPr/>
            </p:nvSpPr>
            <p:spPr bwMode="auto">
              <a:xfrm>
                <a:off x="1421202" y="1927450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70</a:t>
                </a:r>
              </a:p>
            </p:txBody>
          </p:sp>
          <p:sp>
            <p:nvSpPr>
              <p:cNvPr id="22626" name="TextBox 71"/>
              <p:cNvSpPr txBox="1">
                <a:spLocks noChangeArrowheads="1"/>
              </p:cNvSpPr>
              <p:nvPr/>
            </p:nvSpPr>
            <p:spPr bwMode="auto">
              <a:xfrm>
                <a:off x="1421202" y="1834786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80</a:t>
                </a:r>
              </a:p>
            </p:txBody>
          </p:sp>
          <p:sp>
            <p:nvSpPr>
              <p:cNvPr id="22627" name="TextBox 72"/>
              <p:cNvSpPr txBox="1">
                <a:spLocks noChangeArrowheads="1"/>
              </p:cNvSpPr>
              <p:nvPr/>
            </p:nvSpPr>
            <p:spPr bwMode="auto">
              <a:xfrm>
                <a:off x="1421202" y="1756411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90</a:t>
                </a:r>
              </a:p>
            </p:txBody>
          </p:sp>
          <p:sp>
            <p:nvSpPr>
              <p:cNvPr id="22628" name="TextBox 73"/>
              <p:cNvSpPr txBox="1">
                <a:spLocks noChangeArrowheads="1"/>
              </p:cNvSpPr>
              <p:nvPr/>
            </p:nvSpPr>
            <p:spPr bwMode="auto">
              <a:xfrm>
                <a:off x="1385936" y="1673273"/>
                <a:ext cx="2904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100</a:t>
                </a:r>
              </a:p>
            </p:txBody>
          </p:sp>
          <p:sp>
            <p:nvSpPr>
              <p:cNvPr id="22629" name="TextBox 74"/>
              <p:cNvSpPr txBox="1">
                <a:spLocks noChangeArrowheads="1"/>
              </p:cNvSpPr>
              <p:nvPr/>
            </p:nvSpPr>
            <p:spPr bwMode="auto">
              <a:xfrm>
                <a:off x="1385936" y="1590135"/>
                <a:ext cx="2904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110</a:t>
                </a:r>
              </a:p>
            </p:txBody>
          </p:sp>
          <p:sp>
            <p:nvSpPr>
              <p:cNvPr id="22630" name="TextBox 75"/>
              <p:cNvSpPr txBox="1">
                <a:spLocks noChangeArrowheads="1"/>
              </p:cNvSpPr>
              <p:nvPr/>
            </p:nvSpPr>
            <p:spPr bwMode="auto">
              <a:xfrm>
                <a:off x="1385936" y="1497471"/>
                <a:ext cx="2904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120</a:t>
                </a:r>
              </a:p>
            </p:txBody>
          </p:sp>
          <p:sp>
            <p:nvSpPr>
              <p:cNvPr id="22631" name="TextBox 76"/>
              <p:cNvSpPr txBox="1">
                <a:spLocks noChangeArrowheads="1"/>
              </p:cNvSpPr>
              <p:nvPr/>
            </p:nvSpPr>
            <p:spPr bwMode="auto">
              <a:xfrm>
                <a:off x="1385936" y="1409570"/>
                <a:ext cx="2904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130</a:t>
                </a:r>
              </a:p>
            </p:txBody>
          </p:sp>
          <p:sp>
            <p:nvSpPr>
              <p:cNvPr id="22632" name="TextBox 77"/>
              <p:cNvSpPr txBox="1">
                <a:spLocks noChangeArrowheads="1"/>
              </p:cNvSpPr>
              <p:nvPr/>
            </p:nvSpPr>
            <p:spPr bwMode="auto">
              <a:xfrm>
                <a:off x="1385936" y="1316906"/>
                <a:ext cx="2904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140</a:t>
                </a:r>
              </a:p>
            </p:txBody>
          </p:sp>
        </p:grpSp>
      </p:grpSp>
      <p:grpSp>
        <p:nvGrpSpPr>
          <p:cNvPr id="22542" name="Group 98"/>
          <p:cNvGrpSpPr>
            <a:grpSpLocks/>
          </p:cNvGrpSpPr>
          <p:nvPr/>
        </p:nvGrpSpPr>
        <p:grpSpPr bwMode="auto">
          <a:xfrm>
            <a:off x="3586163" y="1312863"/>
            <a:ext cx="304800" cy="1292225"/>
            <a:chOff x="3576638" y="1313086"/>
            <a:chExt cx="304807" cy="1291995"/>
          </a:xfrm>
        </p:grpSpPr>
        <p:sp>
          <p:nvSpPr>
            <p:cNvPr id="83" name="Rectangle 82"/>
            <p:cNvSpPr/>
            <p:nvPr/>
          </p:nvSpPr>
          <p:spPr>
            <a:xfrm>
              <a:off x="3576638" y="1324196"/>
              <a:ext cx="220667" cy="1280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2602" name="Group 83"/>
            <p:cNvGrpSpPr>
              <a:grpSpLocks/>
            </p:cNvGrpSpPr>
            <p:nvPr/>
          </p:nvGrpSpPr>
          <p:grpSpPr bwMode="auto">
            <a:xfrm>
              <a:off x="3590981" y="1313086"/>
              <a:ext cx="290464" cy="1273886"/>
              <a:chOff x="1385936" y="1316906"/>
              <a:chExt cx="290464" cy="1273886"/>
            </a:xfrm>
          </p:grpSpPr>
          <p:sp>
            <p:nvSpPr>
              <p:cNvPr id="22603" name="TextBox 84"/>
              <p:cNvSpPr txBox="1">
                <a:spLocks noChangeArrowheads="1"/>
              </p:cNvSpPr>
              <p:nvPr/>
            </p:nvSpPr>
            <p:spPr bwMode="auto">
              <a:xfrm>
                <a:off x="1421202" y="2421515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10</a:t>
                </a:r>
              </a:p>
            </p:txBody>
          </p:sp>
          <p:sp>
            <p:nvSpPr>
              <p:cNvPr id="22604" name="TextBox 85"/>
              <p:cNvSpPr txBox="1">
                <a:spLocks noChangeArrowheads="1"/>
              </p:cNvSpPr>
              <p:nvPr/>
            </p:nvSpPr>
            <p:spPr bwMode="auto">
              <a:xfrm>
                <a:off x="1421202" y="2328851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20</a:t>
                </a:r>
              </a:p>
            </p:txBody>
          </p:sp>
          <p:sp>
            <p:nvSpPr>
              <p:cNvPr id="22605" name="TextBox 86"/>
              <p:cNvSpPr txBox="1">
                <a:spLocks noChangeArrowheads="1"/>
              </p:cNvSpPr>
              <p:nvPr/>
            </p:nvSpPr>
            <p:spPr bwMode="auto">
              <a:xfrm>
                <a:off x="1421202" y="2250476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30</a:t>
                </a:r>
              </a:p>
            </p:txBody>
          </p:sp>
          <p:sp>
            <p:nvSpPr>
              <p:cNvPr id="22606" name="TextBox 87"/>
              <p:cNvSpPr txBox="1">
                <a:spLocks noChangeArrowheads="1"/>
              </p:cNvSpPr>
              <p:nvPr/>
            </p:nvSpPr>
            <p:spPr bwMode="auto">
              <a:xfrm>
                <a:off x="1421202" y="2167338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40</a:t>
                </a:r>
              </a:p>
            </p:txBody>
          </p:sp>
          <p:sp>
            <p:nvSpPr>
              <p:cNvPr id="22607" name="TextBox 88"/>
              <p:cNvSpPr txBox="1">
                <a:spLocks noChangeArrowheads="1"/>
              </p:cNvSpPr>
              <p:nvPr/>
            </p:nvSpPr>
            <p:spPr bwMode="auto">
              <a:xfrm>
                <a:off x="1421202" y="2084200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50</a:t>
                </a:r>
              </a:p>
            </p:txBody>
          </p:sp>
          <p:sp>
            <p:nvSpPr>
              <p:cNvPr id="22608" name="TextBox 89"/>
              <p:cNvSpPr txBox="1">
                <a:spLocks noChangeArrowheads="1"/>
              </p:cNvSpPr>
              <p:nvPr/>
            </p:nvSpPr>
            <p:spPr bwMode="auto">
              <a:xfrm>
                <a:off x="1421202" y="2010588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60</a:t>
                </a:r>
              </a:p>
            </p:txBody>
          </p:sp>
          <p:sp>
            <p:nvSpPr>
              <p:cNvPr id="22609" name="TextBox 90"/>
              <p:cNvSpPr txBox="1">
                <a:spLocks noChangeArrowheads="1"/>
              </p:cNvSpPr>
              <p:nvPr/>
            </p:nvSpPr>
            <p:spPr bwMode="auto">
              <a:xfrm>
                <a:off x="1421202" y="1927450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70</a:t>
                </a:r>
              </a:p>
            </p:txBody>
          </p:sp>
          <p:sp>
            <p:nvSpPr>
              <p:cNvPr id="22610" name="TextBox 91"/>
              <p:cNvSpPr txBox="1">
                <a:spLocks noChangeArrowheads="1"/>
              </p:cNvSpPr>
              <p:nvPr/>
            </p:nvSpPr>
            <p:spPr bwMode="auto">
              <a:xfrm>
                <a:off x="1421202" y="1834786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80</a:t>
                </a:r>
              </a:p>
            </p:txBody>
          </p:sp>
          <p:sp>
            <p:nvSpPr>
              <p:cNvPr id="22611" name="TextBox 92"/>
              <p:cNvSpPr txBox="1">
                <a:spLocks noChangeArrowheads="1"/>
              </p:cNvSpPr>
              <p:nvPr/>
            </p:nvSpPr>
            <p:spPr bwMode="auto">
              <a:xfrm>
                <a:off x="1421202" y="1756411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90</a:t>
                </a:r>
              </a:p>
            </p:txBody>
          </p:sp>
          <p:sp>
            <p:nvSpPr>
              <p:cNvPr id="22612" name="TextBox 93"/>
              <p:cNvSpPr txBox="1">
                <a:spLocks noChangeArrowheads="1"/>
              </p:cNvSpPr>
              <p:nvPr/>
            </p:nvSpPr>
            <p:spPr bwMode="auto">
              <a:xfrm>
                <a:off x="1385936" y="1673273"/>
                <a:ext cx="2904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100</a:t>
                </a:r>
              </a:p>
            </p:txBody>
          </p:sp>
          <p:sp>
            <p:nvSpPr>
              <p:cNvPr id="22613" name="TextBox 94"/>
              <p:cNvSpPr txBox="1">
                <a:spLocks noChangeArrowheads="1"/>
              </p:cNvSpPr>
              <p:nvPr/>
            </p:nvSpPr>
            <p:spPr bwMode="auto">
              <a:xfrm>
                <a:off x="1385936" y="1590135"/>
                <a:ext cx="2904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110</a:t>
                </a:r>
              </a:p>
            </p:txBody>
          </p:sp>
          <p:sp>
            <p:nvSpPr>
              <p:cNvPr id="22614" name="TextBox 95"/>
              <p:cNvSpPr txBox="1">
                <a:spLocks noChangeArrowheads="1"/>
              </p:cNvSpPr>
              <p:nvPr/>
            </p:nvSpPr>
            <p:spPr bwMode="auto">
              <a:xfrm>
                <a:off x="1385936" y="1497471"/>
                <a:ext cx="2904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120</a:t>
                </a:r>
              </a:p>
            </p:txBody>
          </p:sp>
          <p:sp>
            <p:nvSpPr>
              <p:cNvPr id="22615" name="TextBox 96"/>
              <p:cNvSpPr txBox="1">
                <a:spLocks noChangeArrowheads="1"/>
              </p:cNvSpPr>
              <p:nvPr/>
            </p:nvSpPr>
            <p:spPr bwMode="auto">
              <a:xfrm>
                <a:off x="1385936" y="1409570"/>
                <a:ext cx="2904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130</a:t>
                </a:r>
              </a:p>
            </p:txBody>
          </p:sp>
          <p:sp>
            <p:nvSpPr>
              <p:cNvPr id="22616" name="TextBox 97"/>
              <p:cNvSpPr txBox="1">
                <a:spLocks noChangeArrowheads="1"/>
              </p:cNvSpPr>
              <p:nvPr/>
            </p:nvSpPr>
            <p:spPr bwMode="auto">
              <a:xfrm>
                <a:off x="1385936" y="1316906"/>
                <a:ext cx="2904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140</a:t>
                </a:r>
              </a:p>
            </p:txBody>
          </p:sp>
        </p:grpSp>
      </p:grpSp>
      <p:sp>
        <p:nvSpPr>
          <p:cNvPr id="101" name="Rectangle 100"/>
          <p:cNvSpPr/>
          <p:nvPr/>
        </p:nvSpPr>
        <p:spPr>
          <a:xfrm>
            <a:off x="1295400" y="1524000"/>
            <a:ext cx="152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44" name="TextBox 99"/>
          <p:cNvSpPr txBox="1">
            <a:spLocks noChangeArrowheads="1"/>
          </p:cNvSpPr>
          <p:nvPr/>
        </p:nvSpPr>
        <p:spPr bwMode="auto">
          <a:xfrm rot="-5400000">
            <a:off x="962025" y="1871663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papilloma number</a:t>
            </a:r>
          </a:p>
        </p:txBody>
      </p:sp>
      <p:sp>
        <p:nvSpPr>
          <p:cNvPr id="22545" name="TextBox 101"/>
          <p:cNvSpPr txBox="1">
            <a:spLocks noChangeArrowheads="1"/>
          </p:cNvSpPr>
          <p:nvPr/>
        </p:nvSpPr>
        <p:spPr bwMode="auto">
          <a:xfrm rot="-5400000">
            <a:off x="3128963" y="1870075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papilloma number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867150" y="1371600"/>
            <a:ext cx="552450" cy="103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47" name="TextBox 103"/>
          <p:cNvSpPr txBox="1">
            <a:spLocks noChangeArrowheads="1"/>
          </p:cNvSpPr>
          <p:nvPr/>
        </p:nvSpPr>
        <p:spPr bwMode="auto">
          <a:xfrm>
            <a:off x="3871913" y="1366838"/>
            <a:ext cx="803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G1 </a:t>
            </a:r>
            <a:r>
              <a:rPr lang="en-US" sz="1000" i="1"/>
              <a:t>Terc -/-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076950" y="1333500"/>
            <a:ext cx="1890713" cy="1266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549" name="Group 105"/>
          <p:cNvGrpSpPr>
            <a:grpSpLocks/>
          </p:cNvGrpSpPr>
          <p:nvPr/>
        </p:nvGrpSpPr>
        <p:grpSpPr bwMode="auto">
          <a:xfrm>
            <a:off x="6034088" y="2587625"/>
            <a:ext cx="2032000" cy="271463"/>
            <a:chOff x="1604939" y="2590792"/>
            <a:chExt cx="2031589" cy="271459"/>
          </a:xfrm>
        </p:grpSpPr>
        <p:sp>
          <p:nvSpPr>
            <p:cNvPr id="107" name="Rectangle 106"/>
            <p:cNvSpPr/>
            <p:nvPr/>
          </p:nvSpPr>
          <p:spPr>
            <a:xfrm>
              <a:off x="2462016" y="2757478"/>
              <a:ext cx="380923" cy="104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57315" y="2628891"/>
              <a:ext cx="1904615" cy="114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2578" name="Group 108"/>
            <p:cNvGrpSpPr>
              <a:grpSpLocks/>
            </p:cNvGrpSpPr>
            <p:nvPr/>
          </p:nvGrpSpPr>
          <p:grpSpPr bwMode="auto">
            <a:xfrm>
              <a:off x="1604939" y="2590792"/>
              <a:ext cx="2031589" cy="169277"/>
              <a:chOff x="1604939" y="2590792"/>
              <a:chExt cx="2031589" cy="169277"/>
            </a:xfrm>
          </p:grpSpPr>
          <p:sp>
            <p:nvSpPr>
              <p:cNvPr id="22579" name="TextBox 109"/>
              <p:cNvSpPr txBox="1">
                <a:spLocks noChangeArrowheads="1"/>
              </p:cNvSpPr>
              <p:nvPr/>
            </p:nvSpPr>
            <p:spPr bwMode="auto">
              <a:xfrm>
                <a:off x="1604939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</a:t>
                </a:r>
              </a:p>
            </p:txBody>
          </p:sp>
          <p:sp>
            <p:nvSpPr>
              <p:cNvPr id="22580" name="TextBox 110"/>
              <p:cNvSpPr txBox="1">
                <a:spLocks noChangeArrowheads="1"/>
              </p:cNvSpPr>
              <p:nvPr/>
            </p:nvSpPr>
            <p:spPr bwMode="auto">
              <a:xfrm>
                <a:off x="1671637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</a:t>
                </a:r>
              </a:p>
            </p:txBody>
          </p:sp>
          <p:sp>
            <p:nvSpPr>
              <p:cNvPr id="22581" name="TextBox 111"/>
              <p:cNvSpPr txBox="1">
                <a:spLocks noChangeArrowheads="1"/>
              </p:cNvSpPr>
              <p:nvPr/>
            </p:nvSpPr>
            <p:spPr bwMode="auto">
              <a:xfrm>
                <a:off x="1776415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3</a:t>
                </a:r>
              </a:p>
            </p:txBody>
          </p:sp>
          <p:sp>
            <p:nvSpPr>
              <p:cNvPr id="22582" name="TextBox 112"/>
              <p:cNvSpPr txBox="1">
                <a:spLocks noChangeArrowheads="1"/>
              </p:cNvSpPr>
              <p:nvPr/>
            </p:nvSpPr>
            <p:spPr bwMode="auto">
              <a:xfrm>
                <a:off x="1866904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4</a:t>
                </a:r>
              </a:p>
            </p:txBody>
          </p:sp>
          <p:sp>
            <p:nvSpPr>
              <p:cNvPr id="22583" name="TextBox 113"/>
              <p:cNvSpPr txBox="1">
                <a:spLocks noChangeArrowheads="1"/>
              </p:cNvSpPr>
              <p:nvPr/>
            </p:nvSpPr>
            <p:spPr bwMode="auto">
              <a:xfrm>
                <a:off x="1947859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5</a:t>
                </a:r>
              </a:p>
            </p:txBody>
          </p:sp>
          <p:sp>
            <p:nvSpPr>
              <p:cNvPr id="22584" name="TextBox 114"/>
              <p:cNvSpPr txBox="1">
                <a:spLocks noChangeArrowheads="1"/>
              </p:cNvSpPr>
              <p:nvPr/>
            </p:nvSpPr>
            <p:spPr bwMode="auto">
              <a:xfrm>
                <a:off x="2047874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6</a:t>
                </a:r>
              </a:p>
            </p:txBody>
          </p:sp>
          <p:sp>
            <p:nvSpPr>
              <p:cNvPr id="22585" name="TextBox 115"/>
              <p:cNvSpPr txBox="1">
                <a:spLocks noChangeArrowheads="1"/>
              </p:cNvSpPr>
              <p:nvPr/>
            </p:nvSpPr>
            <p:spPr bwMode="auto">
              <a:xfrm>
                <a:off x="2119319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7</a:t>
                </a:r>
              </a:p>
            </p:txBody>
          </p:sp>
          <p:sp>
            <p:nvSpPr>
              <p:cNvPr id="22586" name="TextBox 116"/>
              <p:cNvSpPr txBox="1">
                <a:spLocks noChangeArrowheads="1"/>
              </p:cNvSpPr>
              <p:nvPr/>
            </p:nvSpPr>
            <p:spPr bwMode="auto">
              <a:xfrm>
                <a:off x="2200274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8</a:t>
                </a:r>
              </a:p>
            </p:txBody>
          </p:sp>
          <p:sp>
            <p:nvSpPr>
              <p:cNvPr id="22587" name="TextBox 117"/>
              <p:cNvSpPr txBox="1">
                <a:spLocks noChangeArrowheads="1"/>
              </p:cNvSpPr>
              <p:nvPr/>
            </p:nvSpPr>
            <p:spPr bwMode="auto">
              <a:xfrm>
                <a:off x="2295526" y="2590792"/>
                <a:ext cx="2199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9</a:t>
                </a:r>
              </a:p>
            </p:txBody>
          </p:sp>
          <p:sp>
            <p:nvSpPr>
              <p:cNvPr id="22588" name="TextBox 118"/>
              <p:cNvSpPr txBox="1">
                <a:spLocks noChangeArrowheads="1"/>
              </p:cNvSpPr>
              <p:nvPr/>
            </p:nvSpPr>
            <p:spPr bwMode="auto">
              <a:xfrm>
                <a:off x="2362200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10</a:t>
                </a:r>
              </a:p>
            </p:txBody>
          </p:sp>
          <p:sp>
            <p:nvSpPr>
              <p:cNvPr id="22589" name="TextBox 119"/>
              <p:cNvSpPr txBox="1">
                <a:spLocks noChangeArrowheads="1"/>
              </p:cNvSpPr>
              <p:nvPr/>
            </p:nvSpPr>
            <p:spPr bwMode="auto">
              <a:xfrm>
                <a:off x="244792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11</a:t>
                </a:r>
              </a:p>
            </p:txBody>
          </p:sp>
          <p:sp>
            <p:nvSpPr>
              <p:cNvPr id="22590" name="TextBox 120"/>
              <p:cNvSpPr txBox="1">
                <a:spLocks noChangeArrowheads="1"/>
              </p:cNvSpPr>
              <p:nvPr/>
            </p:nvSpPr>
            <p:spPr bwMode="auto">
              <a:xfrm>
                <a:off x="252412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12</a:t>
                </a:r>
              </a:p>
            </p:txBody>
          </p:sp>
          <p:sp>
            <p:nvSpPr>
              <p:cNvPr id="22591" name="TextBox 121"/>
              <p:cNvSpPr txBox="1">
                <a:spLocks noChangeArrowheads="1"/>
              </p:cNvSpPr>
              <p:nvPr/>
            </p:nvSpPr>
            <p:spPr bwMode="auto">
              <a:xfrm>
                <a:off x="2614615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13</a:t>
                </a:r>
              </a:p>
            </p:txBody>
          </p:sp>
          <p:sp>
            <p:nvSpPr>
              <p:cNvPr id="22592" name="TextBox 122"/>
              <p:cNvSpPr txBox="1">
                <a:spLocks noChangeArrowheads="1"/>
              </p:cNvSpPr>
              <p:nvPr/>
            </p:nvSpPr>
            <p:spPr bwMode="auto">
              <a:xfrm>
                <a:off x="270509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14</a:t>
                </a:r>
              </a:p>
            </p:txBody>
          </p:sp>
          <p:sp>
            <p:nvSpPr>
              <p:cNvPr id="22593" name="TextBox 123"/>
              <p:cNvSpPr txBox="1">
                <a:spLocks noChangeArrowheads="1"/>
              </p:cNvSpPr>
              <p:nvPr/>
            </p:nvSpPr>
            <p:spPr bwMode="auto">
              <a:xfrm>
                <a:off x="2786059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15</a:t>
                </a:r>
              </a:p>
            </p:txBody>
          </p:sp>
          <p:sp>
            <p:nvSpPr>
              <p:cNvPr id="22594" name="TextBox 124"/>
              <p:cNvSpPr txBox="1">
                <a:spLocks noChangeArrowheads="1"/>
              </p:cNvSpPr>
              <p:nvPr/>
            </p:nvSpPr>
            <p:spPr bwMode="auto">
              <a:xfrm>
                <a:off x="2871785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16</a:t>
                </a:r>
              </a:p>
            </p:txBody>
          </p:sp>
          <p:sp>
            <p:nvSpPr>
              <p:cNvPr id="22595" name="TextBox 125"/>
              <p:cNvSpPr txBox="1">
                <a:spLocks noChangeArrowheads="1"/>
              </p:cNvSpPr>
              <p:nvPr/>
            </p:nvSpPr>
            <p:spPr bwMode="auto">
              <a:xfrm>
                <a:off x="296226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17</a:t>
                </a:r>
              </a:p>
            </p:txBody>
          </p:sp>
          <p:sp>
            <p:nvSpPr>
              <p:cNvPr id="22596" name="TextBox 126"/>
              <p:cNvSpPr txBox="1">
                <a:spLocks noChangeArrowheads="1"/>
              </p:cNvSpPr>
              <p:nvPr/>
            </p:nvSpPr>
            <p:spPr bwMode="auto">
              <a:xfrm>
                <a:off x="3043221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18</a:t>
                </a:r>
              </a:p>
            </p:txBody>
          </p:sp>
          <p:sp>
            <p:nvSpPr>
              <p:cNvPr id="22597" name="TextBox 127"/>
              <p:cNvSpPr txBox="1">
                <a:spLocks noChangeArrowheads="1"/>
              </p:cNvSpPr>
              <p:nvPr/>
            </p:nvSpPr>
            <p:spPr bwMode="auto">
              <a:xfrm>
                <a:off x="3124176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19</a:t>
                </a:r>
              </a:p>
            </p:txBody>
          </p:sp>
          <p:sp>
            <p:nvSpPr>
              <p:cNvPr id="22598" name="TextBox 128"/>
              <p:cNvSpPr txBox="1">
                <a:spLocks noChangeArrowheads="1"/>
              </p:cNvSpPr>
              <p:nvPr/>
            </p:nvSpPr>
            <p:spPr bwMode="auto">
              <a:xfrm>
                <a:off x="3214689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20</a:t>
                </a:r>
              </a:p>
            </p:txBody>
          </p:sp>
          <p:sp>
            <p:nvSpPr>
              <p:cNvPr id="22599" name="TextBox 129"/>
              <p:cNvSpPr txBox="1">
                <a:spLocks noChangeArrowheads="1"/>
              </p:cNvSpPr>
              <p:nvPr/>
            </p:nvSpPr>
            <p:spPr bwMode="auto">
              <a:xfrm>
                <a:off x="3305138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21</a:t>
                </a:r>
              </a:p>
            </p:txBody>
          </p:sp>
          <p:sp>
            <p:nvSpPr>
              <p:cNvPr id="22600" name="TextBox 130"/>
              <p:cNvSpPr txBox="1">
                <a:spLocks noChangeArrowheads="1"/>
              </p:cNvSpPr>
              <p:nvPr/>
            </p:nvSpPr>
            <p:spPr bwMode="auto">
              <a:xfrm>
                <a:off x="3381330" y="2590792"/>
                <a:ext cx="25519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/>
                  <a:t>22</a:t>
                </a:r>
              </a:p>
            </p:txBody>
          </p:sp>
        </p:grpSp>
      </p:grpSp>
      <p:sp>
        <p:nvSpPr>
          <p:cNvPr id="22550" name="TextBox 131"/>
          <p:cNvSpPr txBox="1">
            <a:spLocks noChangeArrowheads="1"/>
          </p:cNvSpPr>
          <p:nvPr/>
        </p:nvSpPr>
        <p:spPr bwMode="auto">
          <a:xfrm>
            <a:off x="6777038" y="2740025"/>
            <a:ext cx="547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weeks</a:t>
            </a:r>
          </a:p>
        </p:txBody>
      </p:sp>
      <p:grpSp>
        <p:nvGrpSpPr>
          <p:cNvPr id="22551" name="Group 150"/>
          <p:cNvGrpSpPr>
            <a:grpSpLocks/>
          </p:cNvGrpSpPr>
          <p:nvPr/>
        </p:nvGrpSpPr>
        <p:grpSpPr bwMode="auto">
          <a:xfrm>
            <a:off x="5775325" y="1325563"/>
            <a:ext cx="274638" cy="1281112"/>
            <a:chOff x="5775786" y="1326287"/>
            <a:chExt cx="274511" cy="1280160"/>
          </a:xfrm>
        </p:grpSpPr>
        <p:sp>
          <p:nvSpPr>
            <p:cNvPr id="134" name="Rectangle 133"/>
            <p:cNvSpPr/>
            <p:nvPr/>
          </p:nvSpPr>
          <p:spPr>
            <a:xfrm>
              <a:off x="5791654" y="1326287"/>
              <a:ext cx="258643" cy="128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75" name="TextBox 149"/>
            <p:cNvSpPr txBox="1">
              <a:spLocks noChangeArrowheads="1"/>
            </p:cNvSpPr>
            <p:nvPr/>
          </p:nvSpPr>
          <p:spPr bwMode="auto">
            <a:xfrm rot="-5400000">
              <a:off x="5381607" y="1871923"/>
              <a:ext cx="10038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papilloma number</a:t>
              </a:r>
            </a:p>
          </p:txBody>
        </p:sp>
      </p:grpSp>
      <p:grpSp>
        <p:nvGrpSpPr>
          <p:cNvPr id="22552" name="Group 134"/>
          <p:cNvGrpSpPr>
            <a:grpSpLocks/>
          </p:cNvGrpSpPr>
          <p:nvPr/>
        </p:nvGrpSpPr>
        <p:grpSpPr bwMode="auto">
          <a:xfrm>
            <a:off x="5843588" y="1314450"/>
            <a:ext cx="290512" cy="1273175"/>
            <a:chOff x="1385936" y="1316906"/>
            <a:chExt cx="290464" cy="1273886"/>
          </a:xfrm>
        </p:grpSpPr>
        <p:sp>
          <p:nvSpPr>
            <p:cNvPr id="22560" name="TextBox 135"/>
            <p:cNvSpPr txBox="1">
              <a:spLocks noChangeArrowheads="1"/>
            </p:cNvSpPr>
            <p:nvPr/>
          </p:nvSpPr>
          <p:spPr bwMode="auto">
            <a:xfrm>
              <a:off x="1421202" y="2421515"/>
              <a:ext cx="25519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10</a:t>
              </a:r>
            </a:p>
          </p:txBody>
        </p:sp>
        <p:sp>
          <p:nvSpPr>
            <p:cNvPr id="22561" name="TextBox 136"/>
            <p:cNvSpPr txBox="1">
              <a:spLocks noChangeArrowheads="1"/>
            </p:cNvSpPr>
            <p:nvPr/>
          </p:nvSpPr>
          <p:spPr bwMode="auto">
            <a:xfrm>
              <a:off x="1421202" y="2328851"/>
              <a:ext cx="25519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20</a:t>
              </a:r>
            </a:p>
          </p:txBody>
        </p:sp>
        <p:sp>
          <p:nvSpPr>
            <p:cNvPr id="22562" name="TextBox 137"/>
            <p:cNvSpPr txBox="1">
              <a:spLocks noChangeArrowheads="1"/>
            </p:cNvSpPr>
            <p:nvPr/>
          </p:nvSpPr>
          <p:spPr bwMode="auto">
            <a:xfrm>
              <a:off x="1421202" y="2250476"/>
              <a:ext cx="25519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30</a:t>
              </a:r>
            </a:p>
          </p:txBody>
        </p:sp>
        <p:sp>
          <p:nvSpPr>
            <p:cNvPr id="22563" name="TextBox 138"/>
            <p:cNvSpPr txBox="1">
              <a:spLocks noChangeArrowheads="1"/>
            </p:cNvSpPr>
            <p:nvPr/>
          </p:nvSpPr>
          <p:spPr bwMode="auto">
            <a:xfrm>
              <a:off x="1421202" y="2167338"/>
              <a:ext cx="25519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40</a:t>
              </a:r>
            </a:p>
          </p:txBody>
        </p:sp>
        <p:sp>
          <p:nvSpPr>
            <p:cNvPr id="22564" name="TextBox 139"/>
            <p:cNvSpPr txBox="1">
              <a:spLocks noChangeArrowheads="1"/>
            </p:cNvSpPr>
            <p:nvPr/>
          </p:nvSpPr>
          <p:spPr bwMode="auto">
            <a:xfrm>
              <a:off x="1421202" y="2084200"/>
              <a:ext cx="25519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50</a:t>
              </a:r>
            </a:p>
          </p:txBody>
        </p:sp>
        <p:sp>
          <p:nvSpPr>
            <p:cNvPr id="22565" name="TextBox 140"/>
            <p:cNvSpPr txBox="1">
              <a:spLocks noChangeArrowheads="1"/>
            </p:cNvSpPr>
            <p:nvPr/>
          </p:nvSpPr>
          <p:spPr bwMode="auto">
            <a:xfrm>
              <a:off x="1421202" y="2010588"/>
              <a:ext cx="25519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60</a:t>
              </a:r>
            </a:p>
          </p:txBody>
        </p:sp>
        <p:sp>
          <p:nvSpPr>
            <p:cNvPr id="22566" name="TextBox 141"/>
            <p:cNvSpPr txBox="1">
              <a:spLocks noChangeArrowheads="1"/>
            </p:cNvSpPr>
            <p:nvPr/>
          </p:nvSpPr>
          <p:spPr bwMode="auto">
            <a:xfrm>
              <a:off x="1421202" y="1927450"/>
              <a:ext cx="25519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70</a:t>
              </a:r>
            </a:p>
          </p:txBody>
        </p:sp>
        <p:sp>
          <p:nvSpPr>
            <p:cNvPr id="22567" name="TextBox 142"/>
            <p:cNvSpPr txBox="1">
              <a:spLocks noChangeArrowheads="1"/>
            </p:cNvSpPr>
            <p:nvPr/>
          </p:nvSpPr>
          <p:spPr bwMode="auto">
            <a:xfrm>
              <a:off x="1421202" y="1834786"/>
              <a:ext cx="25519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80</a:t>
              </a:r>
            </a:p>
          </p:txBody>
        </p:sp>
        <p:sp>
          <p:nvSpPr>
            <p:cNvPr id="22568" name="TextBox 143"/>
            <p:cNvSpPr txBox="1">
              <a:spLocks noChangeArrowheads="1"/>
            </p:cNvSpPr>
            <p:nvPr/>
          </p:nvSpPr>
          <p:spPr bwMode="auto">
            <a:xfrm>
              <a:off x="1421202" y="1756411"/>
              <a:ext cx="25519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90</a:t>
              </a:r>
            </a:p>
          </p:txBody>
        </p:sp>
        <p:sp>
          <p:nvSpPr>
            <p:cNvPr id="22569" name="TextBox 144"/>
            <p:cNvSpPr txBox="1">
              <a:spLocks noChangeArrowheads="1"/>
            </p:cNvSpPr>
            <p:nvPr/>
          </p:nvSpPr>
          <p:spPr bwMode="auto">
            <a:xfrm>
              <a:off x="1385936" y="1673273"/>
              <a:ext cx="2904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100</a:t>
              </a:r>
            </a:p>
          </p:txBody>
        </p:sp>
        <p:sp>
          <p:nvSpPr>
            <p:cNvPr id="22570" name="TextBox 145"/>
            <p:cNvSpPr txBox="1">
              <a:spLocks noChangeArrowheads="1"/>
            </p:cNvSpPr>
            <p:nvPr/>
          </p:nvSpPr>
          <p:spPr bwMode="auto">
            <a:xfrm>
              <a:off x="1385936" y="1590135"/>
              <a:ext cx="2904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110</a:t>
              </a:r>
            </a:p>
          </p:txBody>
        </p:sp>
        <p:sp>
          <p:nvSpPr>
            <p:cNvPr id="22571" name="TextBox 146"/>
            <p:cNvSpPr txBox="1">
              <a:spLocks noChangeArrowheads="1"/>
            </p:cNvSpPr>
            <p:nvPr/>
          </p:nvSpPr>
          <p:spPr bwMode="auto">
            <a:xfrm>
              <a:off x="1385936" y="1497471"/>
              <a:ext cx="2904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120</a:t>
              </a:r>
            </a:p>
          </p:txBody>
        </p:sp>
        <p:sp>
          <p:nvSpPr>
            <p:cNvPr id="22572" name="TextBox 147"/>
            <p:cNvSpPr txBox="1">
              <a:spLocks noChangeArrowheads="1"/>
            </p:cNvSpPr>
            <p:nvPr/>
          </p:nvSpPr>
          <p:spPr bwMode="auto">
            <a:xfrm>
              <a:off x="1385936" y="1409570"/>
              <a:ext cx="2904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130</a:t>
              </a:r>
            </a:p>
          </p:txBody>
        </p:sp>
        <p:sp>
          <p:nvSpPr>
            <p:cNvPr id="22573" name="TextBox 148"/>
            <p:cNvSpPr txBox="1">
              <a:spLocks noChangeArrowheads="1"/>
            </p:cNvSpPr>
            <p:nvPr/>
          </p:nvSpPr>
          <p:spPr bwMode="auto">
            <a:xfrm>
              <a:off x="1385936" y="1316906"/>
              <a:ext cx="2904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140</a:t>
              </a:r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6107113" y="1366838"/>
            <a:ext cx="552450" cy="103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54" name="TextBox 152"/>
          <p:cNvSpPr txBox="1">
            <a:spLocks noChangeArrowheads="1"/>
          </p:cNvSpPr>
          <p:nvPr/>
        </p:nvSpPr>
        <p:spPr bwMode="auto">
          <a:xfrm>
            <a:off x="6111875" y="1362075"/>
            <a:ext cx="803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G5 </a:t>
            </a:r>
            <a:r>
              <a:rPr lang="en-US" sz="1000" i="1"/>
              <a:t>Terc -/-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7350" y="1333500"/>
            <a:ext cx="1890713" cy="1266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829050" y="1333500"/>
            <a:ext cx="1890713" cy="1266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5" name="Straight Arrow Connector 154"/>
          <p:cNvCxnSpPr/>
          <p:nvPr/>
        </p:nvCxnSpPr>
        <p:spPr>
          <a:xfrm rot="5400000" flipH="1" flipV="1">
            <a:off x="2796382" y="2932906"/>
            <a:ext cx="2286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5400000" flipH="1" flipV="1">
            <a:off x="4990307" y="2932906"/>
            <a:ext cx="2286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rot="5400000" flipH="1" flipV="1">
            <a:off x="7233444" y="29329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965450" y="1492250"/>
            <a:ext cx="320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What is Cancer?</a:t>
            </a: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152400" y="24384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47650" y="2822575"/>
            <a:ext cx="8655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“Cancer is a group of diseases characterized by uncontrolled growth</a:t>
            </a:r>
          </a:p>
          <a:p>
            <a:r>
              <a:rPr lang="en-US" sz="2400" i="1">
                <a:latin typeface="Times New Roman" pitchFamily="18" charset="0"/>
              </a:rPr>
              <a:t>and spread of abnormal cells. If the spread is not controlled, it can</a:t>
            </a:r>
          </a:p>
          <a:p>
            <a:r>
              <a:rPr lang="en-US" sz="2400" i="1">
                <a:latin typeface="Times New Roman" pitchFamily="18" charset="0"/>
              </a:rPr>
              <a:t>result in death.” 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5835650" y="4357688"/>
            <a:ext cx="294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The American Cancer Society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006475" y="201613"/>
            <a:ext cx="7113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Telomerase-Deficiency (Late Generation) in the Context of p53 loss</a:t>
            </a:r>
          </a:p>
          <a:p>
            <a:pPr algn="ctr"/>
            <a:r>
              <a:rPr lang="en-US" sz="2000">
                <a:latin typeface="Times New Roman" pitchFamily="18" charset="0"/>
              </a:rPr>
              <a:t>Enhances Tumorigenesis </a:t>
            </a:r>
          </a:p>
        </p:txBody>
      </p:sp>
      <p:sp>
        <p:nvSpPr>
          <p:cNvPr id="25603" name="Line 5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93725" y="1343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5605" name="Picture 8" descr="406641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1143000"/>
            <a:ext cx="400367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13"/>
          <p:cNvSpPr>
            <a:spLocks noChangeShapeType="1"/>
          </p:cNvSpPr>
          <p:nvPr/>
        </p:nvSpPr>
        <p:spPr bwMode="auto">
          <a:xfrm>
            <a:off x="4114800" y="4724400"/>
            <a:ext cx="0" cy="808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3962400" y="5516563"/>
            <a:ext cx="3959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3300"/>
                </a:solidFill>
                <a:latin typeface="Times New Roman" pitchFamily="18" charset="0"/>
              </a:rPr>
              <a:t>Majority of these tumors had lost the remaining p53 allele</a:t>
            </a:r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 flipV="1">
            <a:off x="3657600" y="1266825"/>
            <a:ext cx="167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5289550" y="1066800"/>
            <a:ext cx="2860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Majority Sarcomas, Lymphomas</a:t>
            </a:r>
          </a:p>
          <a:p>
            <a:r>
              <a:rPr lang="en-US" sz="1600">
                <a:latin typeface="Times New Roman" pitchFamily="18" charset="0"/>
              </a:rPr>
              <a:t>No adenocarcinomas</a:t>
            </a:r>
          </a:p>
        </p:txBody>
      </p:sp>
      <p:sp>
        <p:nvSpPr>
          <p:cNvPr id="25610" name="Line 17"/>
          <p:cNvSpPr>
            <a:spLocks noChangeShapeType="1"/>
          </p:cNvSpPr>
          <p:nvPr/>
        </p:nvSpPr>
        <p:spPr bwMode="auto">
          <a:xfrm>
            <a:off x="3657600" y="2000250"/>
            <a:ext cx="167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5292725" y="2085975"/>
            <a:ext cx="3351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Majority Sarcomas, Lymphomas</a:t>
            </a:r>
          </a:p>
          <a:p>
            <a:r>
              <a:rPr lang="en-US" sz="1600">
                <a:latin typeface="Times New Roman" pitchFamily="18" charset="0"/>
              </a:rPr>
              <a:t>Emergence of  Adenocarcinomas (9%)</a:t>
            </a:r>
          </a:p>
        </p:txBody>
      </p:sp>
      <p:sp>
        <p:nvSpPr>
          <p:cNvPr id="25612" name="Line 19"/>
          <p:cNvSpPr>
            <a:spLocks noChangeShapeType="1"/>
          </p:cNvSpPr>
          <p:nvPr/>
        </p:nvSpPr>
        <p:spPr bwMode="auto">
          <a:xfrm flipV="1">
            <a:off x="3886200" y="3857625"/>
            <a:ext cx="167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5521325" y="3686175"/>
            <a:ext cx="2095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Sarcomas, Lymphomas</a:t>
            </a:r>
          </a:p>
          <a:p>
            <a:r>
              <a:rPr lang="en-US" sz="1600">
                <a:latin typeface="Times New Roman" pitchFamily="18" charset="0"/>
              </a:rPr>
              <a:t>No adenocarcinomas</a:t>
            </a:r>
          </a:p>
        </p:txBody>
      </p:sp>
      <p:sp>
        <p:nvSpPr>
          <p:cNvPr id="25614" name="Line 21"/>
          <p:cNvSpPr>
            <a:spLocks noChangeShapeType="1"/>
          </p:cNvSpPr>
          <p:nvPr/>
        </p:nvSpPr>
        <p:spPr bwMode="auto">
          <a:xfrm>
            <a:off x="3733800" y="4667250"/>
            <a:ext cx="167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Text Box 22"/>
          <p:cNvSpPr txBox="1">
            <a:spLocks noChangeArrowheads="1"/>
          </p:cNvSpPr>
          <p:nvPr/>
        </p:nvSpPr>
        <p:spPr bwMode="auto">
          <a:xfrm>
            <a:off x="5334000" y="4752975"/>
            <a:ext cx="3600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Majority Adenocarcinomas (55%)</a:t>
            </a:r>
          </a:p>
          <a:p>
            <a:r>
              <a:rPr lang="en-US" sz="1600">
                <a:latin typeface="Times New Roman" pitchFamily="18" charset="0"/>
              </a:rPr>
              <a:t>Remaining Sarcomas, Lymphomas (45%)</a:t>
            </a:r>
          </a:p>
        </p:txBody>
      </p:sp>
      <p:sp>
        <p:nvSpPr>
          <p:cNvPr id="25616" name="Text Box 23"/>
          <p:cNvSpPr txBox="1">
            <a:spLocks noChangeArrowheads="1"/>
          </p:cNvSpPr>
          <p:nvPr/>
        </p:nvSpPr>
        <p:spPr bwMode="auto">
          <a:xfrm>
            <a:off x="2895600" y="6096000"/>
            <a:ext cx="329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Artandi </a:t>
            </a:r>
            <a:r>
              <a:rPr lang="en-US" sz="1400" i="1" dirty="0">
                <a:solidFill>
                  <a:srgbClr val="0000FF"/>
                </a:solidFill>
                <a:latin typeface="Times New Roman" pitchFamily="18" charset="0"/>
              </a:rPr>
              <a:t>et al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., (2000). Nature 406, 641-645.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4" descr="nrc2393-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913" y="307975"/>
            <a:ext cx="4425950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76200" y="2819400"/>
            <a:ext cx="1928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Intact checkpoint: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Loss of telomerase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 in impaired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tumorigenesis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1181100" y="2095500"/>
            <a:ext cx="2057400" cy="609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1447800" y="2286000"/>
            <a:ext cx="1600200" cy="685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676400" y="2514600"/>
            <a:ext cx="1143000" cy="685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05000" y="2895600"/>
            <a:ext cx="685800" cy="533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05000" y="3276600"/>
            <a:ext cx="762000" cy="152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05000" y="34290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1905000" y="3429000"/>
            <a:ext cx="609600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TextBox 31"/>
          <p:cNvSpPr txBox="1">
            <a:spLocks noChangeArrowheads="1"/>
          </p:cNvSpPr>
          <p:nvPr/>
        </p:nvSpPr>
        <p:spPr bwMode="auto">
          <a:xfrm>
            <a:off x="6858000" y="2811463"/>
            <a:ext cx="22177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Defective checkpoint: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Loss of telomerase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results in enhanced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tumorigenesis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5486400" y="1905000"/>
            <a:ext cx="2590800" cy="457200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324600" y="3733800"/>
            <a:ext cx="990600" cy="381000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1333500" y="4000500"/>
            <a:ext cx="1676400" cy="533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715000" y="4191000"/>
            <a:ext cx="2057400" cy="533400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5630862" y="4427538"/>
            <a:ext cx="2378075" cy="381000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Rectangle 44"/>
          <p:cNvSpPr>
            <a:spLocks noChangeArrowheads="1"/>
          </p:cNvSpPr>
          <p:nvPr/>
        </p:nvSpPr>
        <p:spPr bwMode="auto">
          <a:xfrm>
            <a:off x="3886200" y="6324600"/>
            <a:ext cx="487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Deng et al., (2008). Nat Rev Cancer; 8(6):450-458.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5486400" y="4357688"/>
            <a:ext cx="3429000" cy="685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638800" y="1277938"/>
            <a:ext cx="3429000" cy="6858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41288" y="1255713"/>
            <a:ext cx="3429000" cy="6858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895600" y="2757488"/>
            <a:ext cx="34290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74913" y="228600"/>
            <a:ext cx="417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Potential Telomerase Functions?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30550" y="3022600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Active Telomerase Complex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2514600" y="26177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250950" y="138906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Apoptosis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6172200" y="2605088"/>
            <a:ext cx="457200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00750" y="1419225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Stimulate Cell Proliferation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943600" y="36718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699125" y="4525963"/>
            <a:ext cx="291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Promote Glucose Metabolism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238375" y="3595688"/>
            <a:ext cx="733425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2514600" y="3748088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3886200" y="3900488"/>
            <a:ext cx="76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359025" y="5210175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?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713163" y="5653088"/>
            <a:ext cx="341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?</a:t>
            </a:r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304800" y="3900488"/>
            <a:ext cx="2286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73100" y="4059238"/>
            <a:ext cx="149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DNA Damage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303463" y="228600"/>
            <a:ext cx="4511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Telomerase Functions in Apoptosis</a:t>
            </a: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25368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Telomere Erosion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Critically Short Telomere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1600200"/>
            <a:ext cx="5492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860800" y="1295400"/>
            <a:ext cx="27813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Activation of DNA Damage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Checkpoints – p53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918325" y="1600200"/>
            <a:ext cx="5492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7737475" y="1295400"/>
            <a:ext cx="11779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Cell Death</a:t>
            </a:r>
          </a:p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19075" y="2527300"/>
            <a:ext cx="87058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However, numerous studies point to a role for hTERT in protecting cells from apoptosis that</a:t>
            </a:r>
          </a:p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independent of its catalytic activity and telomere maintenance…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., (2002). Oncogene 21:3130–3138.</a:t>
            </a:r>
          </a:p>
          <a:p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Dudognon 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(2004). Oncogene 23:7469–7474.</a:t>
            </a:r>
          </a:p>
          <a:p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Rahman 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(2005). Oncogene 24:1320–1327.</a:t>
            </a:r>
          </a:p>
          <a:p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(2006). Apoptosis 11:789–798.</a:t>
            </a:r>
          </a:p>
          <a:p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Del Bufalo 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(2007). Cell Death Diff 12:1429–1438.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1800" y="1219200"/>
            <a:ext cx="5592763" cy="4297363"/>
            <a:chOff x="3505200" y="1676400"/>
            <a:chExt cx="5593080" cy="4297680"/>
          </a:xfrm>
        </p:grpSpPr>
        <p:pic>
          <p:nvPicPr>
            <p:cNvPr id="3" name="Picture 2" descr="Unfortunately we are unable to provide accessible alternative text for this. If you require assistance to access this image, or to obtain a text description, please contact npg@nature.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11880" y="1750851"/>
              <a:ext cx="5486400" cy="4193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505200" y="1676400"/>
              <a:ext cx="2286130" cy="429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5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1323975"/>
            <a:ext cx="40227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60488" y="112713"/>
            <a:ext cx="6396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hTERT Induces Expression of Genes that Promote</a:t>
            </a:r>
          </a:p>
          <a:p>
            <a:pPr algn="ctr"/>
            <a:r>
              <a:rPr lang="en-US" sz="2400">
                <a:latin typeface="Times New Roman" pitchFamily="18" charset="0"/>
              </a:rPr>
              <a:t>Cell Proliferation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47825" y="5581650"/>
            <a:ext cx="45656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Smith</a:t>
            </a:r>
            <a:r>
              <a:rPr lang="en-US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 al., (2003). 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Nature Cell Biology 5, 474 - 479 (2003)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50863" y="5867400"/>
            <a:ext cx="8027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EGFR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bFGF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where among the genes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upregulated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hTERT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expression – these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receptor tyrosine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have established roles in promoting cell proliferation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04800" y="6248400"/>
            <a:ext cx="2819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Millar, S.E. 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Nature 460, 44-45, 2009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600"/>
            <a:ext cx="43148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52400" y="19812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00563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5413" y="1443038"/>
            <a:ext cx="381158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Line 7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960563" y="376238"/>
            <a:ext cx="5202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Multiple Roles for Telomerase in Cancer</a:t>
            </a:r>
          </a:p>
        </p:txBody>
      </p:sp>
      <p:sp>
        <p:nvSpPr>
          <p:cNvPr id="5" name="Oval 4"/>
          <p:cNvSpPr/>
          <p:nvPr/>
        </p:nvSpPr>
        <p:spPr>
          <a:xfrm>
            <a:off x="3200400" y="5410200"/>
            <a:ext cx="2743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00400" y="1143000"/>
            <a:ext cx="2743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24025" y="1905000"/>
            <a:ext cx="2743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600325" y="2743200"/>
            <a:ext cx="3922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</a:rPr>
              <a:t>Therapeutic Opportunities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152400" y="34290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872616" y="304800"/>
            <a:ext cx="73606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</a:rPr>
              <a:t>Why </a:t>
            </a:r>
            <a:r>
              <a:rPr lang="en-US" sz="3200" dirty="0" smtClean="0">
                <a:latin typeface="Times New Roman" pitchFamily="18" charset="0"/>
              </a:rPr>
              <a:t>do </a:t>
            </a:r>
            <a:r>
              <a:rPr lang="en-US" sz="3200" dirty="0">
                <a:latin typeface="Times New Roman" pitchFamily="18" charset="0"/>
              </a:rPr>
              <a:t>Telomerase/Telomere Maintenance</a:t>
            </a:r>
          </a:p>
          <a:p>
            <a:pPr algn="ctr"/>
            <a:r>
              <a:rPr lang="en-US" sz="3200" dirty="0" smtClean="0">
                <a:latin typeface="Times New Roman" pitchFamily="18" charset="0"/>
              </a:rPr>
              <a:t>Represent </a:t>
            </a:r>
            <a:r>
              <a:rPr lang="en-US" sz="3200" dirty="0">
                <a:latin typeface="Times New Roman" pitchFamily="18" charset="0"/>
              </a:rPr>
              <a:t>Good </a:t>
            </a:r>
            <a:r>
              <a:rPr lang="en-US" sz="3200" dirty="0" smtClean="0">
                <a:latin typeface="Times New Roman" pitchFamily="18" charset="0"/>
              </a:rPr>
              <a:t>Targets?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7107" name="Line 5"/>
          <p:cNvSpPr>
            <a:spLocks noChangeShapeType="1"/>
          </p:cNvSpPr>
          <p:nvPr/>
        </p:nvSpPr>
        <p:spPr bwMode="auto">
          <a:xfrm>
            <a:off x="152400" y="15240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61938" y="1924050"/>
            <a:ext cx="85883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Universal Target</a:t>
            </a:r>
            <a:r>
              <a:rPr lang="en-US" sz="2000">
                <a:latin typeface="Times New Roman" pitchFamily="18" charset="0"/>
              </a:rPr>
              <a:t> – estimated that 80-90% of all tumors are telomerase positive</a:t>
            </a: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Critical Target</a:t>
            </a:r>
            <a:r>
              <a:rPr lang="en-US" sz="2000">
                <a:latin typeface="Times New Roman" pitchFamily="18" charset="0"/>
              </a:rPr>
              <a:t> – we have seen that Telomerase activity/Telomere maintenance</a:t>
            </a:r>
          </a:p>
          <a:p>
            <a:r>
              <a:rPr lang="en-US" sz="2000">
                <a:latin typeface="Times New Roman" pitchFamily="18" charset="0"/>
              </a:rPr>
              <a:t>                            is required for the transformed phenotype</a:t>
            </a: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Specificity</a:t>
            </a:r>
            <a:r>
              <a:rPr lang="en-US" sz="2000">
                <a:latin typeface="Times New Roman" pitchFamily="18" charset="0"/>
              </a:rPr>
              <a:t> – most normal human somatic cells have absent or very low telomerase</a:t>
            </a:r>
          </a:p>
          <a:p>
            <a:r>
              <a:rPr lang="en-US" sz="2000">
                <a:latin typeface="Times New Roman" pitchFamily="18" charset="0"/>
              </a:rPr>
              <a:t>                     whereas cancer cells upregulate telomerase expression</a:t>
            </a:r>
          </a:p>
          <a:p>
            <a:endParaRPr lang="en-US" sz="2000">
              <a:latin typeface="Times New Roman" pitchFamily="18" charset="0"/>
            </a:endParaRPr>
          </a:p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Cancer Stem Cells</a:t>
            </a:r>
            <a:r>
              <a:rPr lang="en-US" sz="2000">
                <a:latin typeface="Times New Roman" pitchFamily="18" charset="0"/>
              </a:rPr>
              <a:t> – could afford the ability to target telomerase positive cancer</a:t>
            </a:r>
          </a:p>
          <a:p>
            <a:r>
              <a:rPr lang="en-US" sz="2000">
                <a:latin typeface="Times New Roman" pitchFamily="18" charset="0"/>
              </a:rPr>
              <a:t>                                  stem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Telomerase and cancer therapeu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1171575"/>
            <a:ext cx="74771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2362200" y="6248400"/>
            <a:ext cx="3427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Harley C (2008). Nat Rev Cancer 8: 167-179</a:t>
            </a:r>
          </a:p>
        </p:txBody>
      </p:sp>
      <p:sp>
        <p:nvSpPr>
          <p:cNvPr id="48132" name="Oval 7"/>
          <p:cNvSpPr>
            <a:spLocks noChangeArrowheads="1"/>
          </p:cNvSpPr>
          <p:nvPr/>
        </p:nvSpPr>
        <p:spPr bwMode="auto">
          <a:xfrm>
            <a:off x="3657600" y="1223963"/>
            <a:ext cx="1143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Oval 8"/>
          <p:cNvSpPr>
            <a:spLocks noChangeArrowheads="1"/>
          </p:cNvSpPr>
          <p:nvPr/>
        </p:nvSpPr>
        <p:spPr bwMode="auto">
          <a:xfrm>
            <a:off x="4953000" y="4595813"/>
            <a:ext cx="17526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Oval 9"/>
          <p:cNvSpPr>
            <a:spLocks noChangeArrowheads="1"/>
          </p:cNvSpPr>
          <p:nvPr/>
        </p:nvSpPr>
        <p:spPr bwMode="auto">
          <a:xfrm>
            <a:off x="2395538" y="1876425"/>
            <a:ext cx="11430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Oval 10"/>
          <p:cNvSpPr>
            <a:spLocks noChangeArrowheads="1"/>
          </p:cNvSpPr>
          <p:nvPr/>
        </p:nvSpPr>
        <p:spPr bwMode="auto">
          <a:xfrm>
            <a:off x="6743700" y="1381125"/>
            <a:ext cx="17526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Oval 11"/>
          <p:cNvSpPr>
            <a:spLocks noChangeArrowheads="1"/>
          </p:cNvSpPr>
          <p:nvPr/>
        </p:nvSpPr>
        <p:spPr bwMode="auto">
          <a:xfrm>
            <a:off x="762000" y="3352800"/>
            <a:ext cx="12954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12"/>
          <p:cNvSpPr txBox="1">
            <a:spLocks noChangeArrowheads="1"/>
          </p:cNvSpPr>
          <p:nvPr/>
        </p:nvSpPr>
        <p:spPr bwMode="auto">
          <a:xfrm>
            <a:off x="95250" y="152400"/>
            <a:ext cx="892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Intense Interest in Telomeres/Telomerase as a Clinical Target</a:t>
            </a:r>
          </a:p>
        </p:txBody>
      </p:sp>
      <p:sp>
        <p:nvSpPr>
          <p:cNvPr id="48138" name="Line 13"/>
          <p:cNvSpPr>
            <a:spLocks noChangeShapeType="1"/>
          </p:cNvSpPr>
          <p:nvPr/>
        </p:nvSpPr>
        <p:spPr bwMode="auto">
          <a:xfrm>
            <a:off x="152400" y="8382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00275" y="882650"/>
            <a:ext cx="474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How does Cancer Arise?</a:t>
            </a:r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152400" y="19812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52400" y="2473325"/>
            <a:ext cx="88487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- Through the accumulation of numerous genetic or epigenetic changes</a:t>
            </a:r>
          </a:p>
          <a:p>
            <a:r>
              <a:rPr lang="en-US" sz="2400">
                <a:latin typeface="Times New Roman" pitchFamily="18" charset="0"/>
              </a:rPr>
              <a:t>   within a cell, which together, impart a growth advantage</a:t>
            </a:r>
          </a:p>
          <a:p>
            <a:endParaRPr lang="en-US" sz="240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</a:rPr>
              <a:t> Currently, two models of cancer formation are considered</a:t>
            </a: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</a:rPr>
              <a:t>	1) clonal evolution model</a:t>
            </a:r>
          </a:p>
          <a:p>
            <a:endParaRPr lang="en-US" sz="2400">
              <a:latin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</a:rPr>
              <a:t>	2) cancer stem cell hypothesis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98438" y="1524000"/>
            <a:ext cx="8731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Telomerase RNA template antagonists:</a:t>
            </a:r>
          </a:p>
          <a:p>
            <a:pPr marL="342900" indent="-342900"/>
            <a:r>
              <a:rPr lang="en-US" dirty="0">
                <a:latin typeface="Times New Roman" pitchFamily="18" charset="0"/>
              </a:rPr>
              <a:t>       These agents serve as competitive inhibitors that prevent the RNA component from</a:t>
            </a:r>
          </a:p>
          <a:p>
            <a:pPr marL="342900" indent="-342900"/>
            <a:r>
              <a:rPr lang="en-US" dirty="0">
                <a:latin typeface="Times New Roman" pitchFamily="18" charset="0"/>
              </a:rPr>
              <a:t>       binding to </a:t>
            </a:r>
            <a:r>
              <a:rPr lang="en-US" dirty="0" smtClean="0">
                <a:latin typeface="Times New Roman" pitchFamily="18" charset="0"/>
              </a:rPr>
              <a:t>telomeres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</a:rPr>
              <a:t>eg</a:t>
            </a:r>
            <a:r>
              <a:rPr lang="en-US" dirty="0">
                <a:latin typeface="Times New Roman" pitchFamily="18" charset="0"/>
              </a:rPr>
              <a:t>. GRN163L)</a:t>
            </a:r>
          </a:p>
          <a:p>
            <a:pPr marL="342900" indent="-342900"/>
            <a:r>
              <a:rPr lang="en-US" dirty="0">
                <a:latin typeface="Times New Roman" pitchFamily="18" charset="0"/>
              </a:rPr>
              <a:t>       </a:t>
            </a:r>
            <a:r>
              <a:rPr lang="en-US" i="1" dirty="0">
                <a:latin typeface="Times New Roman" pitchFamily="18" charset="0"/>
              </a:rPr>
              <a:t>in clinical trials for chronic lymphocytic leukemia (CLL), multiple myeloma, lung cancer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23913" y="130175"/>
            <a:ext cx="74755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Strategies for Targeting Telomerase Activity</a:t>
            </a:r>
          </a:p>
          <a:p>
            <a:pPr algn="ctr"/>
            <a:r>
              <a:rPr lang="en-US" sz="3200">
                <a:latin typeface="Times New Roman" pitchFamily="18" charset="0"/>
              </a:rPr>
              <a:t>Telomerase RNA template antagonists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52400" y="12954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9157" name="Picture 6" descr="Telomerase and cancer therapeu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913" y="2967038"/>
            <a:ext cx="5942012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2438400" y="6248400"/>
            <a:ext cx="3427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Harley C (2008). Nat Rev Cancer 8: 167-179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823913" y="469900"/>
            <a:ext cx="74755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Strategies for Targeting Telomerase Activity</a:t>
            </a:r>
          </a:p>
          <a:p>
            <a:pPr algn="ctr"/>
            <a:r>
              <a:rPr lang="en-US" sz="3200">
                <a:latin typeface="Times New Roman" pitchFamily="18" charset="0"/>
              </a:rPr>
              <a:t>Immunotherapy</a:t>
            </a:r>
          </a:p>
        </p:txBody>
      </p:sp>
      <p:sp>
        <p:nvSpPr>
          <p:cNvPr id="50179" name="Line 5"/>
          <p:cNvSpPr>
            <a:spLocks noChangeShapeType="1"/>
          </p:cNvSpPr>
          <p:nvPr/>
        </p:nvSpPr>
        <p:spPr bwMode="auto">
          <a:xfrm>
            <a:off x="152400" y="1635125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174625" y="1808163"/>
            <a:ext cx="876387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>
              <a:buFontTx/>
              <a:buAutoNum type="romanLcParenR"/>
            </a:pPr>
            <a:r>
              <a:rPr lang="en-US" dirty="0">
                <a:latin typeface="Times New Roman" pitchFamily="18" charset="0"/>
              </a:rPr>
              <a:t>     Development of </a:t>
            </a:r>
            <a:r>
              <a:rPr lang="en-US" dirty="0" err="1">
                <a:latin typeface="Times New Roman" pitchFamily="18" charset="0"/>
              </a:rPr>
              <a:t>cytotoxic</a:t>
            </a:r>
            <a:r>
              <a:rPr lang="en-US" dirty="0">
                <a:latin typeface="Times New Roman" pitchFamily="18" charset="0"/>
              </a:rPr>
              <a:t> T cell (CTLs) responses against specific </a:t>
            </a:r>
            <a:r>
              <a:rPr lang="en-US" dirty="0" err="1">
                <a:latin typeface="Times New Roman" pitchFamily="18" charset="0"/>
              </a:rPr>
              <a:t>hTERT</a:t>
            </a:r>
            <a:r>
              <a:rPr lang="en-US" dirty="0">
                <a:latin typeface="Times New Roman" pitchFamily="18" charset="0"/>
              </a:rPr>
              <a:t> peptides</a:t>
            </a:r>
          </a:p>
          <a:p>
            <a:pPr indent="4763"/>
            <a:r>
              <a:rPr lang="en-US" dirty="0">
                <a:latin typeface="Times New Roman" pitchFamily="18" charset="0"/>
              </a:rPr>
              <a:t>       expressed on the surface of cancer cells. Phase I/II trials underway to assess toxicity</a:t>
            </a:r>
          </a:p>
          <a:p>
            <a:pPr indent="4763"/>
            <a:r>
              <a:rPr lang="en-US" dirty="0">
                <a:latin typeface="Times New Roman" pitchFamily="18" charset="0"/>
              </a:rPr>
              <a:t>       following immunization with </a:t>
            </a:r>
            <a:r>
              <a:rPr lang="en-US" dirty="0" err="1">
                <a:latin typeface="Times New Roman" pitchFamily="18" charset="0"/>
              </a:rPr>
              <a:t>hTERT</a:t>
            </a:r>
            <a:r>
              <a:rPr lang="en-US" dirty="0">
                <a:latin typeface="Times New Roman" pitchFamily="18" charset="0"/>
              </a:rPr>
              <a:t> - derived peptides</a:t>
            </a:r>
          </a:p>
          <a:p>
            <a:pPr indent="4763"/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indent="4763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     Furthest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developed: GV1001 – 16mer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hTERT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peptide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indent="4763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      (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NSCLC, melanoma and pancreatic cancer trials)</a:t>
            </a:r>
          </a:p>
          <a:p>
            <a:pPr indent="4763"/>
            <a:r>
              <a:rPr lang="en-US" i="1" dirty="0">
                <a:latin typeface="Times New Roman" pitchFamily="18" charset="0"/>
              </a:rPr>
              <a:t>       </a:t>
            </a:r>
            <a:endParaRPr lang="en-US" dirty="0">
              <a:latin typeface="Times New Roman" pitchFamily="18" charset="0"/>
            </a:endParaRPr>
          </a:p>
          <a:p>
            <a:pPr indent="4763"/>
            <a:endParaRPr lang="en-US" i="1" dirty="0">
              <a:latin typeface="Times New Roman" pitchFamily="18" charset="0"/>
            </a:endParaRPr>
          </a:p>
          <a:p>
            <a:pPr indent="4763"/>
            <a:r>
              <a:rPr lang="en-US" i="1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ii)   Stimulation of </a:t>
            </a:r>
            <a:r>
              <a:rPr lang="en-US" dirty="0" err="1">
                <a:latin typeface="Times New Roman" pitchFamily="18" charset="0"/>
              </a:rPr>
              <a:t>dendritic</a:t>
            </a:r>
            <a:r>
              <a:rPr lang="en-US" dirty="0">
                <a:latin typeface="Times New Roman" pitchFamily="18" charset="0"/>
              </a:rPr>
              <a:t> cells </a:t>
            </a:r>
            <a:r>
              <a:rPr lang="en-US" i="1" dirty="0">
                <a:latin typeface="Times New Roman" pitchFamily="18" charset="0"/>
              </a:rPr>
              <a:t>ex vivo</a:t>
            </a:r>
            <a:r>
              <a:rPr lang="en-US" dirty="0">
                <a:latin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</a:rPr>
              <a:t>transfecting</a:t>
            </a:r>
            <a:r>
              <a:rPr lang="en-US" dirty="0">
                <a:latin typeface="Times New Roman" pitchFamily="18" charset="0"/>
              </a:rPr>
              <a:t> these cells with </a:t>
            </a:r>
            <a:r>
              <a:rPr lang="en-US" dirty="0" err="1">
                <a:latin typeface="Times New Roman" pitchFamily="18" charset="0"/>
              </a:rPr>
              <a:t>hTERT</a:t>
            </a:r>
            <a:r>
              <a:rPr lang="en-US" dirty="0">
                <a:latin typeface="Times New Roman" pitchFamily="18" charset="0"/>
              </a:rPr>
              <a:t> mRNA)</a:t>
            </a:r>
          </a:p>
          <a:p>
            <a:pPr indent="4763"/>
            <a:r>
              <a:rPr lang="en-US" dirty="0">
                <a:latin typeface="Times New Roman" pitchFamily="18" charset="0"/>
              </a:rPr>
              <a:t>       </a:t>
            </a:r>
            <a:r>
              <a:rPr lang="en-US" dirty="0" err="1">
                <a:latin typeface="Times New Roman" pitchFamily="18" charset="0"/>
              </a:rPr>
              <a:t>Dendritic</a:t>
            </a:r>
            <a:r>
              <a:rPr lang="en-US" dirty="0">
                <a:latin typeface="Times New Roman" pitchFamily="18" charset="0"/>
              </a:rPr>
              <a:t> cells process </a:t>
            </a:r>
            <a:r>
              <a:rPr lang="en-US" dirty="0" err="1">
                <a:latin typeface="Times New Roman" pitchFamily="18" charset="0"/>
              </a:rPr>
              <a:t>hTERT</a:t>
            </a:r>
            <a:r>
              <a:rPr lang="en-US" dirty="0">
                <a:latin typeface="Times New Roman" pitchFamily="18" charset="0"/>
              </a:rPr>
              <a:t> protein into multiple peptides – present multiple </a:t>
            </a:r>
            <a:r>
              <a:rPr lang="en-US" dirty="0" err="1">
                <a:latin typeface="Times New Roman" pitchFamily="18" charset="0"/>
              </a:rPr>
              <a:t>epitopes</a:t>
            </a:r>
            <a:endParaRPr lang="en-US" dirty="0">
              <a:latin typeface="Times New Roman" pitchFamily="18" charset="0"/>
            </a:endParaRPr>
          </a:p>
          <a:p>
            <a:pPr indent="4763"/>
            <a:r>
              <a:rPr lang="en-US" dirty="0">
                <a:latin typeface="Times New Roman" pitchFamily="18" charset="0"/>
              </a:rPr>
              <a:t>       Re-introduce the primed antigen presenting cells into the patient</a:t>
            </a:r>
          </a:p>
          <a:p>
            <a:pPr indent="4763"/>
            <a:r>
              <a:rPr lang="en-US" dirty="0">
                <a:latin typeface="Times New Roman" pitchFamily="18" charset="0"/>
              </a:rPr>
              <a:t>                 facilitates CD8/CD4 T cell activation and anti-tumor immunity</a:t>
            </a:r>
          </a:p>
          <a:p>
            <a:pPr indent="4763"/>
            <a:r>
              <a:rPr lang="en-US" dirty="0">
                <a:latin typeface="Times New Roman" pitchFamily="18" charset="0"/>
              </a:rPr>
              <a:t>     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Furthest developed: GRNVAC1 (mixture of mature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autologous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dendritic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cells)</a:t>
            </a:r>
          </a:p>
          <a:p>
            <a:pPr indent="4763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      (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renal cancer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advanced prostate cancer, AML)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indent="4763"/>
            <a:r>
              <a:rPr lang="en-US" i="1" dirty="0">
                <a:latin typeface="Times New Roman" pitchFamily="18" charset="0"/>
              </a:rPr>
              <a:t>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823913" y="152400"/>
            <a:ext cx="74755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</a:rPr>
              <a:t>Strategies for Targeting Telomerase Activity</a:t>
            </a:r>
          </a:p>
          <a:p>
            <a:pPr algn="ctr"/>
            <a:r>
              <a:rPr lang="en-US" sz="3200" dirty="0">
                <a:latin typeface="Times New Roman" pitchFamily="18" charset="0"/>
              </a:rPr>
              <a:t>Gene Therapy</a:t>
            </a:r>
          </a:p>
        </p:txBody>
      </p:sp>
      <p:sp>
        <p:nvSpPr>
          <p:cNvPr id="51203" name="Line 5"/>
          <p:cNvSpPr>
            <a:spLocks noChangeShapeType="1"/>
          </p:cNvSpPr>
          <p:nvPr/>
        </p:nvSpPr>
        <p:spPr bwMode="auto">
          <a:xfrm>
            <a:off x="152400" y="1317625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04" name="Picture 7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44638"/>
            <a:ext cx="63896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228600" y="6248400"/>
            <a:ext cx="4677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Shay and Keith. British Journal of Cancer (2008). 98: 677-683</a:t>
            </a:r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6562725" y="1830388"/>
            <a:ext cx="23288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Delivery of anti-sense</a:t>
            </a:r>
          </a:p>
          <a:p>
            <a:r>
              <a:rPr lang="en-US" sz="1400">
                <a:latin typeface="Times New Roman" pitchFamily="18" charset="0"/>
              </a:rPr>
              <a:t>RNA, siRNA, etc.</a:t>
            </a:r>
          </a:p>
          <a:p>
            <a:r>
              <a:rPr lang="en-US" sz="1400">
                <a:latin typeface="Times New Roman" pitchFamily="18" charset="0"/>
              </a:rPr>
              <a:t>against Telomerase</a:t>
            </a:r>
          </a:p>
          <a:p>
            <a:endParaRPr lang="en-US" sz="1400">
              <a:latin typeface="Times New Roman" pitchFamily="18" charset="0"/>
            </a:endParaRPr>
          </a:p>
          <a:p>
            <a:r>
              <a:rPr lang="en-US" sz="1400">
                <a:latin typeface="Times New Roman" pitchFamily="18" charset="0"/>
              </a:rPr>
              <a:t>Target Telomerase expression</a:t>
            </a: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6562725" y="3190875"/>
            <a:ext cx="22240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hTERT promoter drives the</a:t>
            </a:r>
          </a:p>
          <a:p>
            <a:r>
              <a:rPr lang="en-US" sz="1400">
                <a:latin typeface="Times New Roman" pitchFamily="18" charset="0"/>
              </a:rPr>
              <a:t>expression of a suicide gene</a:t>
            </a:r>
          </a:p>
          <a:p>
            <a:r>
              <a:rPr lang="en-US" sz="1400">
                <a:latin typeface="Times New Roman" pitchFamily="18" charset="0"/>
              </a:rPr>
              <a:t>(NTR-nitroreductase)</a:t>
            </a:r>
          </a:p>
          <a:p>
            <a:r>
              <a:rPr lang="en-US" sz="1400">
                <a:latin typeface="Times New Roman" pitchFamily="18" charset="0"/>
              </a:rPr>
              <a:t>Converts an inert drug into a</a:t>
            </a:r>
          </a:p>
          <a:p>
            <a:r>
              <a:rPr lang="en-US" sz="1400">
                <a:latin typeface="Times New Roman" pitchFamily="18" charset="0"/>
              </a:rPr>
              <a:t>cytotoxic drug</a:t>
            </a:r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6562725" y="4787900"/>
            <a:ext cx="2259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hTERT promoter drives the</a:t>
            </a:r>
          </a:p>
          <a:p>
            <a:r>
              <a:rPr lang="en-US" sz="1400">
                <a:latin typeface="Times New Roman" pitchFamily="18" charset="0"/>
              </a:rPr>
              <a:t>expression of a gene that is</a:t>
            </a:r>
          </a:p>
          <a:p>
            <a:r>
              <a:rPr lang="en-US" sz="1400">
                <a:latin typeface="Times New Roman" pitchFamily="18" charset="0"/>
              </a:rPr>
              <a:t>essential for replication of an</a:t>
            </a:r>
          </a:p>
          <a:p>
            <a:r>
              <a:rPr lang="en-US" sz="1400">
                <a:latin typeface="Times New Roman" pitchFamily="18" charset="0"/>
              </a:rPr>
              <a:t>adenovirus</a:t>
            </a:r>
          </a:p>
          <a:p>
            <a:r>
              <a:rPr lang="en-US" sz="1400">
                <a:latin typeface="Times New Roman" pitchFamily="18" charset="0"/>
              </a:rPr>
              <a:t>(E1A and E1B)</a:t>
            </a:r>
          </a:p>
          <a:p>
            <a:r>
              <a:rPr lang="en-US" sz="1400">
                <a:latin typeface="Times New Roman" pitchFamily="18" charset="0"/>
              </a:rPr>
              <a:t>Eg. OBP-301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8922544" cy="430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73352" y="152400"/>
            <a:ext cx="75766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</a:rPr>
              <a:t>List of ongoing human clinical trials using a </a:t>
            </a:r>
          </a:p>
          <a:p>
            <a:pPr algn="ctr"/>
            <a:r>
              <a:rPr lang="en-US" sz="3200" dirty="0" smtClean="0">
                <a:latin typeface="Times New Roman" pitchFamily="18" charset="0"/>
              </a:rPr>
              <a:t>variety of approaches to targeting telomerase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52400" y="6400800"/>
            <a:ext cx="7226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Times New Roman" pitchFamily="18" charset="0"/>
              </a:rPr>
              <a:t>Buseman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, C.M. et al. 2012. Is telomerase a viable target in cancer? </a:t>
            </a:r>
            <a:r>
              <a:rPr lang="en-US" sz="1400" smtClean="0">
                <a:solidFill>
                  <a:srgbClr val="0000FF"/>
                </a:solidFill>
                <a:latin typeface="Times New Roman" pitchFamily="18" charset="0"/>
              </a:rPr>
              <a:t>Mutation Research 730, 90-97.</a:t>
            </a:r>
            <a:endParaRPr lang="en-US" sz="14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9"/>
          <p:cNvSpPr txBox="1">
            <a:spLocks noChangeArrowheads="1"/>
          </p:cNvSpPr>
          <p:nvPr/>
        </p:nvSpPr>
        <p:spPr bwMode="auto">
          <a:xfrm>
            <a:off x="152400" y="1371600"/>
            <a:ext cx="3638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latin typeface="Times New Roman" pitchFamily="18" charset="0"/>
              </a:rPr>
              <a:t>“Uncapping” reagents that disrupt the</a:t>
            </a:r>
          </a:p>
          <a:p>
            <a:pPr marL="342900" indent="-342900"/>
            <a:r>
              <a:rPr lang="en-US">
                <a:latin typeface="Times New Roman" pitchFamily="18" charset="0"/>
              </a:rPr>
              <a:t>structure of telomere ends</a:t>
            </a:r>
          </a:p>
          <a:p>
            <a:pPr marL="342900" indent="-342900"/>
            <a:r>
              <a:rPr lang="en-US" i="1">
                <a:latin typeface="Times New Roman" pitchFamily="18" charset="0"/>
              </a:rPr>
              <a:t>G-quadruplex reagents</a:t>
            </a:r>
          </a:p>
          <a:p>
            <a:pPr marL="342900" indent="-342900"/>
            <a:r>
              <a:rPr lang="en-US" i="1">
                <a:latin typeface="Times New Roman" pitchFamily="18" charset="0"/>
              </a:rPr>
              <a:t>		BRACO19</a:t>
            </a:r>
          </a:p>
          <a:p>
            <a:pPr marL="342900" indent="-342900"/>
            <a:r>
              <a:rPr lang="en-US" i="1">
                <a:latin typeface="Times New Roman" pitchFamily="18" charset="0"/>
              </a:rPr>
              <a:t>		RHPS4</a:t>
            </a:r>
          </a:p>
          <a:p>
            <a:pPr marL="342900" indent="-342900"/>
            <a:r>
              <a:rPr lang="en-US" i="1">
                <a:latin typeface="Times New Roman" pitchFamily="18" charset="0"/>
              </a:rPr>
              <a:t>		Telomestatin</a:t>
            </a:r>
          </a:p>
          <a:p>
            <a:pPr marL="342900" indent="-342900"/>
            <a:endParaRPr lang="en-US">
              <a:latin typeface="Times New Roman" pitchFamily="18" charset="0"/>
            </a:endParaRPr>
          </a:p>
          <a:p>
            <a:pPr marL="342900" indent="-342900"/>
            <a:r>
              <a:rPr lang="en-US">
                <a:latin typeface="Times New Roman" pitchFamily="18" charset="0"/>
              </a:rPr>
              <a:t>Advantages – do not require telomere</a:t>
            </a:r>
          </a:p>
          <a:p>
            <a:pPr marL="342900" indent="-342900"/>
            <a:r>
              <a:rPr lang="en-US">
                <a:latin typeface="Times New Roman" pitchFamily="18" charset="0"/>
              </a:rPr>
              <a:t>                       erosion, no lag period </a:t>
            </a:r>
          </a:p>
        </p:txBody>
      </p:sp>
      <p:sp>
        <p:nvSpPr>
          <p:cNvPr id="52227" name="Text Box 10"/>
          <p:cNvSpPr txBox="1">
            <a:spLocks noChangeArrowheads="1"/>
          </p:cNvSpPr>
          <p:nvPr/>
        </p:nvSpPr>
        <p:spPr bwMode="auto">
          <a:xfrm>
            <a:off x="1642998" y="76200"/>
            <a:ext cx="58373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</a:rPr>
              <a:t>Strategies for Targeting </a:t>
            </a:r>
            <a:r>
              <a:rPr lang="en-US" sz="3200" dirty="0" smtClean="0">
                <a:latin typeface="Times New Roman" pitchFamily="18" charset="0"/>
              </a:rPr>
              <a:t>Telomeres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</a:rPr>
              <a:t>“Telomere Uncapping”</a:t>
            </a:r>
          </a:p>
        </p:txBody>
      </p:sp>
      <p:sp>
        <p:nvSpPr>
          <p:cNvPr id="52228" name="Line 11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229" name="Picture 13" descr="Fig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143000"/>
            <a:ext cx="4579938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228600" y="6172200"/>
            <a:ext cx="36872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Times New Roman" pitchFamily="18" charset="0"/>
              </a:rPr>
              <a:t>Kelland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1400" dirty="0" err="1">
                <a:solidFill>
                  <a:srgbClr val="0000FF"/>
                </a:solidFill>
                <a:latin typeface="Times New Roman" pitchFamily="18" charset="0"/>
              </a:rPr>
              <a:t>Clin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 Cancer Res (2007). 13:4960-4963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Telomerase therapeutics for cancer: challenges and new dire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13" y="228600"/>
            <a:ext cx="4103687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1966913" y="6234113"/>
            <a:ext cx="45611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Shay and Wright. Nat Rev Drug </a:t>
            </a:r>
            <a:r>
              <a:rPr lang="en-US" sz="1400" dirty="0" err="1">
                <a:solidFill>
                  <a:srgbClr val="0000FF"/>
                </a:solidFill>
                <a:latin typeface="Times New Roman" pitchFamily="18" charset="0"/>
              </a:rPr>
              <a:t>Discov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. 2006 5(7):577-584. 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531813" y="381000"/>
            <a:ext cx="3278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Anticipating outcomes of</a:t>
            </a:r>
          </a:p>
          <a:p>
            <a:r>
              <a:rPr lang="en-US" sz="2400">
                <a:latin typeface="Times New Roman" pitchFamily="18" charset="0"/>
              </a:rPr>
              <a:t>Telomerase inhibitors on</a:t>
            </a:r>
          </a:p>
          <a:p>
            <a:r>
              <a:rPr lang="en-US" sz="2400">
                <a:latin typeface="Times New Roman" pitchFamily="18" charset="0"/>
              </a:rPr>
              <a:t>Cancer Response</a:t>
            </a:r>
          </a:p>
        </p:txBody>
      </p:sp>
      <p:sp>
        <p:nvSpPr>
          <p:cNvPr id="53253" name="Line 8"/>
          <p:cNvSpPr>
            <a:spLocks noChangeShapeType="1"/>
          </p:cNvSpPr>
          <p:nvPr/>
        </p:nvSpPr>
        <p:spPr bwMode="auto">
          <a:xfrm>
            <a:off x="152400" y="1828800"/>
            <a:ext cx="42084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228600" y="2205038"/>
            <a:ext cx="4191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Telomerase inhibition as a single agent</a:t>
            </a:r>
          </a:p>
          <a:p>
            <a:r>
              <a:rPr lang="en-US" dirty="0">
                <a:latin typeface="Times New Roman" pitchFamily="18" charset="0"/>
              </a:rPr>
              <a:t>may be ineffective – lag time allows</a:t>
            </a:r>
          </a:p>
          <a:p>
            <a:r>
              <a:rPr lang="en-US" dirty="0">
                <a:latin typeface="Times New Roman" pitchFamily="18" charset="0"/>
              </a:rPr>
              <a:t>cancer cells to adapt. Leads to</a:t>
            </a:r>
          </a:p>
          <a:p>
            <a:r>
              <a:rPr lang="en-US" dirty="0">
                <a:latin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</a:rPr>
              <a:t>ecurrence</a:t>
            </a:r>
            <a:r>
              <a:rPr lang="en-US" dirty="0">
                <a:latin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Chemotherapy – de-bulk majority of tumor</a:t>
            </a:r>
          </a:p>
          <a:p>
            <a:r>
              <a:rPr lang="en-US" dirty="0">
                <a:latin typeface="Times New Roman" pitchFamily="18" charset="0"/>
              </a:rPr>
              <a:t>cells – not effective against tumor stem</a:t>
            </a:r>
          </a:p>
          <a:p>
            <a:r>
              <a:rPr lang="en-US" dirty="0">
                <a:latin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</a:rPr>
              <a:t>ells</a:t>
            </a:r>
            <a:r>
              <a:rPr lang="en-US" dirty="0">
                <a:latin typeface="Times New Roman" pitchFamily="18" charset="0"/>
              </a:rPr>
              <a:t>? Leads to recurrence.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Combination – Conventional chemotherapy</a:t>
            </a:r>
          </a:p>
          <a:p>
            <a:r>
              <a:rPr lang="en-US" dirty="0">
                <a:latin typeface="Times New Roman" pitchFamily="18" charset="0"/>
              </a:rPr>
              <a:t>kills majority of tumor cells. Telomerase</a:t>
            </a:r>
          </a:p>
          <a:p>
            <a:r>
              <a:rPr lang="en-US" dirty="0">
                <a:latin typeface="Times New Roman" pitchFamily="18" charset="0"/>
              </a:rPr>
              <a:t>inhibition can also target cancer stem cells?</a:t>
            </a:r>
          </a:p>
          <a:p>
            <a:r>
              <a:rPr lang="en-US" dirty="0">
                <a:latin typeface="Times New Roman" pitchFamily="18" charset="0"/>
              </a:rPr>
              <a:t>In this way, reduce recurrence.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000125" y="919163"/>
            <a:ext cx="713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Issues to Consider When Targeting Telomerase Function</a:t>
            </a:r>
          </a:p>
        </p:txBody>
      </p:sp>
      <p:sp>
        <p:nvSpPr>
          <p:cNvPr id="54275" name="Line 5"/>
          <p:cNvSpPr>
            <a:spLocks noChangeShapeType="1"/>
          </p:cNvSpPr>
          <p:nvPr/>
        </p:nvSpPr>
        <p:spPr bwMode="auto">
          <a:xfrm>
            <a:off x="152400" y="15240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8509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>
                <a:latin typeface="Times New Roman" pitchFamily="18" charset="0"/>
              </a:rPr>
              <a:t>Although most normal tissues are telomerase negative – certain cell types do express</a:t>
            </a:r>
          </a:p>
          <a:p>
            <a:pPr marL="342900" indent="-342900"/>
            <a:r>
              <a:rPr lang="en-US">
                <a:latin typeface="Times New Roman" pitchFamily="18" charset="0"/>
              </a:rPr>
              <a:t>      active telomerase (hematopoetic progenitor cells, stem cells, cells in tissues that are</a:t>
            </a:r>
          </a:p>
          <a:p>
            <a:pPr marL="342900" indent="-342900"/>
            <a:r>
              <a:rPr lang="en-US">
                <a:latin typeface="Times New Roman" pitchFamily="18" charset="0"/>
              </a:rPr>
              <a:t>      subject to high turnover (epidermis, mammary epithelium, colonic epithelium).</a:t>
            </a:r>
          </a:p>
          <a:p>
            <a:pPr marL="342900" indent="-342900"/>
            <a:endParaRPr lang="en-US">
              <a:latin typeface="Times New Roman" pitchFamily="18" charset="0"/>
            </a:endParaRPr>
          </a:p>
          <a:p>
            <a:pPr marL="342900" indent="-342900"/>
            <a:r>
              <a:rPr lang="en-US">
                <a:latin typeface="Times New Roman" pitchFamily="18" charset="0"/>
              </a:rPr>
              <a:t>	Telomerase activity is low in these cells – and expression could be intermittent – thus,</a:t>
            </a:r>
          </a:p>
          <a:p>
            <a:pPr marL="342900" indent="-342900"/>
            <a:r>
              <a:rPr lang="en-US">
                <a:latin typeface="Times New Roman" pitchFamily="18" charset="0"/>
              </a:rPr>
              <a:t>	this may not be a large concern</a:t>
            </a:r>
          </a:p>
          <a:p>
            <a:pPr marL="342900" indent="-342900"/>
            <a:endParaRPr lang="en-US">
              <a:latin typeface="Times New Roman" pitchFamily="18" charset="0"/>
            </a:endParaRPr>
          </a:p>
          <a:p>
            <a:pPr marL="342900" indent="-342900"/>
            <a:endParaRPr lang="en-US">
              <a:latin typeface="Times New Roman" pitchFamily="18" charset="0"/>
            </a:endParaRPr>
          </a:p>
          <a:p>
            <a:pPr marL="342900" indent="-342900">
              <a:buFontTx/>
              <a:buAutoNum type="arabicParenR" startAt="2"/>
            </a:pPr>
            <a:r>
              <a:rPr lang="en-US">
                <a:latin typeface="Times New Roman" pitchFamily="18" charset="0"/>
              </a:rPr>
              <a:t>Many telomerase therapies (used in isolation) will be associated with a significant lag</a:t>
            </a:r>
          </a:p>
          <a:p>
            <a:pPr marL="342900" indent="-342900"/>
            <a:r>
              <a:rPr lang="en-US">
                <a:latin typeface="Times New Roman" pitchFamily="18" charset="0"/>
              </a:rPr>
              <a:t>      while telomeres erode. Could be alleviated by using combination therapies.</a:t>
            </a:r>
          </a:p>
          <a:p>
            <a:pPr marL="342900" indent="-342900"/>
            <a:endParaRPr lang="en-US">
              <a:latin typeface="Times New Roman" pitchFamily="18" charset="0"/>
            </a:endParaRPr>
          </a:p>
          <a:p>
            <a:pPr marL="342900" indent="-342900"/>
            <a:r>
              <a:rPr lang="en-US">
                <a:latin typeface="Times New Roman" pitchFamily="18" charset="0"/>
              </a:rPr>
              <a:t>	Strategies that result in telomere uncapping could be useful – does not require telomere</a:t>
            </a:r>
          </a:p>
          <a:p>
            <a:pPr marL="342900" indent="-342900"/>
            <a:r>
              <a:rPr lang="en-US">
                <a:latin typeface="Times New Roman" pitchFamily="18" charset="0"/>
              </a:rPr>
              <a:t>	erosion to occur.</a:t>
            </a:r>
          </a:p>
          <a:p>
            <a:pPr marL="342900" indent="-342900">
              <a:buFontTx/>
              <a:buAutoNum type="arabicParenR" startAt="3"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400050" y="1595438"/>
            <a:ext cx="83058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31775"/>
            <a:r>
              <a:rPr lang="en-US" dirty="0">
                <a:latin typeface="Times New Roman" pitchFamily="18" charset="0"/>
              </a:rPr>
              <a:t>3) The genotype of the tumor being treated – in the context of p53 positive tumors,</a:t>
            </a:r>
          </a:p>
          <a:p>
            <a:pPr defTabSz="231775"/>
            <a:r>
              <a:rPr lang="en-US" dirty="0">
                <a:latin typeface="Times New Roman" pitchFamily="18" charset="0"/>
              </a:rPr>
              <a:t> 	inhibiting telomerase could be beneficial.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However, in, p53-/- tumors – is there a</a:t>
            </a:r>
          </a:p>
          <a:p>
            <a:pPr defTabSz="231775"/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	danger in the induction of further genetic instability (could this lead to a more</a:t>
            </a:r>
          </a:p>
          <a:p>
            <a:pPr defTabSz="231775"/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	aggressively metastatic tumor than the one initially treated?)</a:t>
            </a:r>
          </a:p>
          <a:p>
            <a:pPr defTabSz="231775"/>
            <a:endParaRPr lang="en-US" i="1" dirty="0">
              <a:solidFill>
                <a:srgbClr val="FF3300"/>
              </a:solidFill>
              <a:latin typeface="Times New Roman" pitchFamily="18" charset="0"/>
            </a:endParaRPr>
          </a:p>
          <a:p>
            <a:pPr defTabSz="231775"/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</a:rPr>
              <a:t>The observation that fewer genetic changes are observed going from DCIS to</a:t>
            </a:r>
          </a:p>
          <a:p>
            <a:pPr defTabSz="231775"/>
            <a:r>
              <a:rPr lang="en-US" dirty="0">
                <a:latin typeface="Times New Roman" pitchFamily="18" charset="0"/>
              </a:rPr>
              <a:t>	invasive cancer (breast) may argue against this concern</a:t>
            </a:r>
            <a:endParaRPr lang="en-US" i="1" dirty="0">
              <a:solidFill>
                <a:srgbClr val="FF3300"/>
              </a:solidFill>
              <a:latin typeface="Times New Roman" pitchFamily="18" charset="0"/>
            </a:endParaRPr>
          </a:p>
          <a:p>
            <a:pPr defTabSz="231775"/>
            <a:endParaRPr lang="en-US" dirty="0">
              <a:latin typeface="Times New Roman" pitchFamily="18" charset="0"/>
            </a:endParaRPr>
          </a:p>
          <a:p>
            <a:pPr defTabSz="231775"/>
            <a:endParaRPr lang="en-US" dirty="0">
              <a:latin typeface="Times New Roman" pitchFamily="18" charset="0"/>
            </a:endParaRPr>
          </a:p>
          <a:p>
            <a:pPr defTabSz="231775"/>
            <a:r>
              <a:rPr lang="en-US" dirty="0">
                <a:latin typeface="Times New Roman" pitchFamily="18" charset="0"/>
              </a:rPr>
              <a:t>4) Drugs targeting </a:t>
            </a:r>
            <a:r>
              <a:rPr lang="en-US" dirty="0" smtClean="0">
                <a:latin typeface="Times New Roman" pitchFamily="18" charset="0"/>
              </a:rPr>
              <a:t>telomerase </a:t>
            </a:r>
            <a:r>
              <a:rPr lang="en-US" dirty="0">
                <a:latin typeface="Times New Roman" pitchFamily="18" charset="0"/>
              </a:rPr>
              <a:t>may result in the evolution of cancer cells that are</a:t>
            </a:r>
          </a:p>
          <a:p>
            <a:pPr defTabSz="231775"/>
            <a:r>
              <a:rPr lang="en-US" dirty="0">
                <a:latin typeface="Times New Roman" pitchFamily="18" charset="0"/>
              </a:rPr>
              <a:t>	telomerase independent (drug resistance) through the </a:t>
            </a:r>
            <a:r>
              <a:rPr lang="en-US" dirty="0" err="1">
                <a:latin typeface="Times New Roman" pitchFamily="18" charset="0"/>
              </a:rPr>
              <a:t>upregulation</a:t>
            </a:r>
            <a:r>
              <a:rPr lang="en-US" dirty="0">
                <a:latin typeface="Times New Roman" pitchFamily="18" charset="0"/>
              </a:rPr>
              <a:t> of the ALT</a:t>
            </a:r>
          </a:p>
          <a:p>
            <a:pPr defTabSz="231775"/>
            <a:r>
              <a:rPr lang="en-US" dirty="0">
                <a:latin typeface="Times New Roman" pitchFamily="18" charset="0"/>
              </a:rPr>
              <a:t>	pathway</a:t>
            </a:r>
          </a:p>
          <a:p>
            <a:pPr defTabSz="231775"/>
            <a:endParaRPr lang="en-US" dirty="0">
              <a:latin typeface="Times New Roman" pitchFamily="18" charset="0"/>
            </a:endParaRPr>
          </a:p>
          <a:p>
            <a:pPr defTabSz="231775"/>
            <a:r>
              <a:rPr lang="en-US" dirty="0">
                <a:latin typeface="Times New Roman" pitchFamily="18" charset="0"/>
              </a:rPr>
              <a:t>	However, some evidence exists that tumor cells using the ALT pathway are not as</a:t>
            </a:r>
          </a:p>
          <a:p>
            <a:pPr defTabSz="231775"/>
            <a:r>
              <a:rPr lang="en-US" dirty="0">
                <a:latin typeface="Times New Roman" pitchFamily="18" charset="0"/>
              </a:rPr>
              <a:t>	aggressive as </a:t>
            </a:r>
            <a:r>
              <a:rPr lang="en-US" dirty="0" smtClean="0">
                <a:latin typeface="Times New Roman" pitchFamily="18" charset="0"/>
              </a:rPr>
              <a:t>telomerase </a:t>
            </a:r>
            <a:r>
              <a:rPr lang="en-US" dirty="0">
                <a:latin typeface="Times New Roman" pitchFamily="18" charset="0"/>
              </a:rPr>
              <a:t>positive cancer cells</a:t>
            </a: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000125" y="533400"/>
            <a:ext cx="713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Issues to Consider When Targeting Telomerase Function</a:t>
            </a:r>
          </a:p>
        </p:txBody>
      </p:sp>
      <p:sp>
        <p:nvSpPr>
          <p:cNvPr id="55300" name="Line 6"/>
          <p:cNvSpPr>
            <a:spLocks noChangeShapeType="1"/>
          </p:cNvSpPr>
          <p:nvPr/>
        </p:nvSpPr>
        <p:spPr bwMode="auto">
          <a:xfrm>
            <a:off x="152400" y="1138238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43138" y="231775"/>
            <a:ext cx="462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Clonal Evolution Model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30175" y="10668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4" name="Group 72"/>
          <p:cNvGrpSpPr>
            <a:grpSpLocks noChangeAspect="1"/>
          </p:cNvGrpSpPr>
          <p:nvPr/>
        </p:nvGrpSpPr>
        <p:grpSpPr bwMode="auto">
          <a:xfrm>
            <a:off x="762000" y="1600200"/>
            <a:ext cx="3235325" cy="4581525"/>
            <a:chOff x="754" y="1248"/>
            <a:chExt cx="1593" cy="2256"/>
          </a:xfrm>
        </p:grpSpPr>
        <p:pic>
          <p:nvPicPr>
            <p:cNvPr id="5129" name="Picture 69" descr="CA1OK71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845301" flipV="1">
              <a:off x="1464" y="31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Oval 7"/>
            <p:cNvSpPr>
              <a:spLocks noChangeAspect="1" noChangeArrowheads="1"/>
            </p:cNvSpPr>
            <p:nvPr/>
          </p:nvSpPr>
          <p:spPr bwMode="auto">
            <a:xfrm>
              <a:off x="1248" y="1248"/>
              <a:ext cx="192" cy="19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Line 8"/>
            <p:cNvSpPr>
              <a:spLocks noChangeAspect="1" noChangeShapeType="1"/>
            </p:cNvSpPr>
            <p:nvPr/>
          </p:nvSpPr>
          <p:spPr bwMode="auto">
            <a:xfrm>
              <a:off x="134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Oval 9"/>
            <p:cNvSpPr>
              <a:spLocks noChangeAspect="1" noChangeArrowheads="1"/>
            </p:cNvSpPr>
            <p:nvPr/>
          </p:nvSpPr>
          <p:spPr bwMode="auto">
            <a:xfrm>
              <a:off x="1248" y="1708"/>
              <a:ext cx="192" cy="19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AutoShape 10"/>
            <p:cNvSpPr>
              <a:spLocks noChangeAspect="1" noChangeArrowheads="1"/>
            </p:cNvSpPr>
            <p:nvPr/>
          </p:nvSpPr>
          <p:spPr bwMode="auto">
            <a:xfrm>
              <a:off x="1123" y="1632"/>
              <a:ext cx="173" cy="173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1"/>
            <p:cNvSpPr>
              <a:spLocks noChangeAspect="1" noChangeShapeType="1"/>
            </p:cNvSpPr>
            <p:nvPr/>
          </p:nvSpPr>
          <p:spPr bwMode="auto">
            <a:xfrm flipH="1">
              <a:off x="1069" y="19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Text Box 12"/>
            <p:cNvSpPr txBox="1">
              <a:spLocks noChangeAspect="1" noChangeArrowheads="1"/>
            </p:cNvSpPr>
            <p:nvPr/>
          </p:nvSpPr>
          <p:spPr bwMode="auto">
            <a:xfrm>
              <a:off x="1241" y="1680"/>
              <a:ext cx="16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5136" name="Oval 13"/>
            <p:cNvSpPr>
              <a:spLocks noChangeAspect="1" noChangeArrowheads="1"/>
            </p:cNvSpPr>
            <p:nvPr/>
          </p:nvSpPr>
          <p:spPr bwMode="auto">
            <a:xfrm>
              <a:off x="864" y="2188"/>
              <a:ext cx="192" cy="19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14"/>
            <p:cNvSpPr txBox="1">
              <a:spLocks noChangeAspect="1" noChangeArrowheads="1"/>
            </p:cNvSpPr>
            <p:nvPr/>
          </p:nvSpPr>
          <p:spPr bwMode="auto">
            <a:xfrm>
              <a:off x="857" y="2160"/>
              <a:ext cx="16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5138" name="Line 15"/>
            <p:cNvSpPr>
              <a:spLocks noChangeAspect="1" noChangeShapeType="1"/>
            </p:cNvSpPr>
            <p:nvPr/>
          </p:nvSpPr>
          <p:spPr bwMode="auto">
            <a:xfrm>
              <a:off x="1448" y="1955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Oval 16"/>
            <p:cNvSpPr>
              <a:spLocks noChangeAspect="1" noChangeArrowheads="1"/>
            </p:cNvSpPr>
            <p:nvPr/>
          </p:nvSpPr>
          <p:spPr bwMode="auto">
            <a:xfrm>
              <a:off x="1680" y="218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17"/>
            <p:cNvSpPr txBox="1">
              <a:spLocks noChangeAspect="1" noChangeArrowheads="1"/>
            </p:cNvSpPr>
            <p:nvPr/>
          </p:nvSpPr>
          <p:spPr bwMode="auto">
            <a:xfrm>
              <a:off x="1622" y="2160"/>
              <a:ext cx="24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**</a:t>
              </a:r>
            </a:p>
          </p:txBody>
        </p:sp>
        <p:sp>
          <p:nvSpPr>
            <p:cNvPr id="5141" name="AutoShape 18"/>
            <p:cNvSpPr>
              <a:spLocks noChangeAspect="1" noChangeArrowheads="1"/>
            </p:cNvSpPr>
            <p:nvPr/>
          </p:nvSpPr>
          <p:spPr bwMode="auto">
            <a:xfrm flipH="1">
              <a:off x="1780" y="2062"/>
              <a:ext cx="173" cy="173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19"/>
            <p:cNvSpPr>
              <a:spLocks noChangeAspect="1" noChangeShapeType="1"/>
            </p:cNvSpPr>
            <p:nvPr/>
          </p:nvSpPr>
          <p:spPr bwMode="auto">
            <a:xfrm flipH="1">
              <a:off x="1488" y="244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Oval 20"/>
            <p:cNvSpPr>
              <a:spLocks noChangeAspect="1" noChangeArrowheads="1"/>
            </p:cNvSpPr>
            <p:nvPr/>
          </p:nvSpPr>
          <p:spPr bwMode="auto">
            <a:xfrm>
              <a:off x="1282" y="271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Text Box 21"/>
            <p:cNvSpPr txBox="1">
              <a:spLocks noChangeAspect="1" noChangeArrowheads="1"/>
            </p:cNvSpPr>
            <p:nvPr/>
          </p:nvSpPr>
          <p:spPr bwMode="auto">
            <a:xfrm>
              <a:off x="1224" y="2688"/>
              <a:ext cx="24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**</a:t>
              </a:r>
            </a:p>
          </p:txBody>
        </p:sp>
        <p:sp>
          <p:nvSpPr>
            <p:cNvPr id="5145" name="Line 22"/>
            <p:cNvSpPr>
              <a:spLocks noChangeAspect="1" noChangeShapeType="1"/>
            </p:cNvSpPr>
            <p:nvPr/>
          </p:nvSpPr>
          <p:spPr bwMode="auto">
            <a:xfrm>
              <a:off x="1920" y="244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Oval 23"/>
            <p:cNvSpPr>
              <a:spLocks noChangeAspect="1" noChangeArrowheads="1"/>
            </p:cNvSpPr>
            <p:nvPr/>
          </p:nvSpPr>
          <p:spPr bwMode="auto">
            <a:xfrm>
              <a:off x="2074" y="2718"/>
              <a:ext cx="192" cy="192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Text Box 24"/>
            <p:cNvSpPr txBox="1">
              <a:spLocks noChangeAspect="1" noChangeArrowheads="1"/>
            </p:cNvSpPr>
            <p:nvPr/>
          </p:nvSpPr>
          <p:spPr bwMode="auto">
            <a:xfrm>
              <a:off x="2016" y="2669"/>
              <a:ext cx="24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**</a:t>
              </a:r>
            </a:p>
          </p:txBody>
        </p:sp>
        <p:sp>
          <p:nvSpPr>
            <p:cNvPr id="5148" name="AutoShape 25"/>
            <p:cNvSpPr>
              <a:spLocks noChangeAspect="1" noChangeArrowheads="1"/>
            </p:cNvSpPr>
            <p:nvPr/>
          </p:nvSpPr>
          <p:spPr bwMode="auto">
            <a:xfrm flipH="1">
              <a:off x="2174" y="2592"/>
              <a:ext cx="173" cy="173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Text Box 26"/>
            <p:cNvSpPr txBox="1">
              <a:spLocks noChangeAspect="1" noChangeArrowheads="1"/>
            </p:cNvSpPr>
            <p:nvPr/>
          </p:nvSpPr>
          <p:spPr bwMode="auto">
            <a:xfrm>
              <a:off x="2064" y="2741"/>
              <a:ext cx="16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5150" name="Line 42"/>
            <p:cNvSpPr>
              <a:spLocks noChangeAspect="1" noChangeShapeType="1"/>
            </p:cNvSpPr>
            <p:nvPr/>
          </p:nvSpPr>
          <p:spPr bwMode="auto">
            <a:xfrm flipH="1">
              <a:off x="1056" y="294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Oval 43"/>
            <p:cNvSpPr>
              <a:spLocks noChangeAspect="1" noChangeArrowheads="1"/>
            </p:cNvSpPr>
            <p:nvPr/>
          </p:nvSpPr>
          <p:spPr bwMode="auto">
            <a:xfrm>
              <a:off x="816" y="321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Text Box 44"/>
            <p:cNvSpPr txBox="1">
              <a:spLocks noChangeAspect="1" noChangeArrowheads="1"/>
            </p:cNvSpPr>
            <p:nvPr/>
          </p:nvSpPr>
          <p:spPr bwMode="auto">
            <a:xfrm>
              <a:off x="754" y="3192"/>
              <a:ext cx="24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**</a:t>
              </a:r>
            </a:p>
          </p:txBody>
        </p:sp>
        <p:sp>
          <p:nvSpPr>
            <p:cNvPr id="5153" name="Line 45"/>
            <p:cNvSpPr>
              <a:spLocks noChangeAspect="1" noChangeShapeType="1"/>
            </p:cNvSpPr>
            <p:nvPr/>
          </p:nvSpPr>
          <p:spPr bwMode="auto">
            <a:xfrm>
              <a:off x="1488" y="295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Oval 47"/>
            <p:cNvSpPr>
              <a:spLocks noChangeAspect="1" noChangeArrowheads="1"/>
            </p:cNvSpPr>
            <p:nvPr/>
          </p:nvSpPr>
          <p:spPr bwMode="auto">
            <a:xfrm>
              <a:off x="1695" y="3193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Text Box 48"/>
            <p:cNvSpPr txBox="1">
              <a:spLocks noChangeAspect="1" noChangeArrowheads="1"/>
            </p:cNvSpPr>
            <p:nvPr/>
          </p:nvSpPr>
          <p:spPr bwMode="auto">
            <a:xfrm>
              <a:off x="1639" y="3162"/>
              <a:ext cx="24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**</a:t>
              </a:r>
            </a:p>
          </p:txBody>
        </p:sp>
        <p:sp>
          <p:nvSpPr>
            <p:cNvPr id="5156" name="AutoShape 49"/>
            <p:cNvSpPr>
              <a:spLocks noChangeAspect="1" noChangeArrowheads="1"/>
            </p:cNvSpPr>
            <p:nvPr/>
          </p:nvSpPr>
          <p:spPr bwMode="auto">
            <a:xfrm flipH="1">
              <a:off x="1846" y="3059"/>
              <a:ext cx="173" cy="173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Text Box 50"/>
            <p:cNvSpPr txBox="1">
              <a:spLocks noChangeAspect="1" noChangeArrowheads="1"/>
            </p:cNvSpPr>
            <p:nvPr/>
          </p:nvSpPr>
          <p:spPr bwMode="auto">
            <a:xfrm>
              <a:off x="1685" y="3224"/>
              <a:ext cx="16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5158" name="Text Box 51"/>
            <p:cNvSpPr txBox="1">
              <a:spLocks noChangeAspect="1" noChangeArrowheads="1"/>
            </p:cNvSpPr>
            <p:nvPr/>
          </p:nvSpPr>
          <p:spPr bwMode="auto">
            <a:xfrm>
              <a:off x="1684" y="3108"/>
              <a:ext cx="16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</a:p>
          </p:txBody>
        </p:sp>
      </p:grpSp>
      <p:sp>
        <p:nvSpPr>
          <p:cNvPr id="5125" name="Text Box 73"/>
          <p:cNvSpPr txBox="1">
            <a:spLocks noChangeArrowheads="1"/>
          </p:cNvSpPr>
          <p:nvPr/>
        </p:nvSpPr>
        <p:spPr bwMode="auto">
          <a:xfrm>
            <a:off x="2438400" y="1636713"/>
            <a:ext cx="3506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Normal somatic cell within a tissue</a:t>
            </a:r>
          </a:p>
        </p:txBody>
      </p:sp>
      <p:sp>
        <p:nvSpPr>
          <p:cNvPr id="5126" name="Text Box 76"/>
          <p:cNvSpPr txBox="1">
            <a:spLocks noChangeArrowheads="1"/>
          </p:cNvSpPr>
          <p:nvPr/>
        </p:nvSpPr>
        <p:spPr bwMode="auto">
          <a:xfrm>
            <a:off x="2439988" y="2525713"/>
            <a:ext cx="6462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Over time, cell accumulates enough mutations to become cancerous</a:t>
            </a:r>
          </a:p>
        </p:txBody>
      </p:sp>
      <p:sp>
        <p:nvSpPr>
          <p:cNvPr id="5127" name="Text Box 77"/>
          <p:cNvSpPr txBox="1">
            <a:spLocks noChangeArrowheads="1"/>
          </p:cNvSpPr>
          <p:nvPr/>
        </p:nvSpPr>
        <p:spPr bwMode="auto">
          <a:xfrm>
            <a:off x="4056063" y="3200400"/>
            <a:ext cx="49736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Increased proliferation of tumor leads to the clonal</a:t>
            </a:r>
          </a:p>
          <a:p>
            <a:r>
              <a:rPr lang="en-US">
                <a:latin typeface="Times New Roman" pitchFamily="18" charset="0"/>
              </a:rPr>
              <a:t>expansion of cancer cells that harbor unique</a:t>
            </a:r>
          </a:p>
          <a:p>
            <a:r>
              <a:rPr lang="en-US">
                <a:latin typeface="Times New Roman" pitchFamily="18" charset="0"/>
              </a:rPr>
              <a:t>mutations – which confer unique phenotypes onto</a:t>
            </a:r>
          </a:p>
          <a:p>
            <a:r>
              <a:rPr lang="en-US">
                <a:latin typeface="Times New Roman" pitchFamily="18" charset="0"/>
              </a:rPr>
              <a:t>the cells that carry them. This accounts for the</a:t>
            </a:r>
          </a:p>
          <a:p>
            <a:r>
              <a:rPr lang="en-US">
                <a:latin typeface="Times New Roman" pitchFamily="18" charset="0"/>
              </a:rPr>
              <a:t>heterogeneity that is characteristic of many cancers.</a:t>
            </a:r>
          </a:p>
        </p:txBody>
      </p:sp>
      <p:sp>
        <p:nvSpPr>
          <p:cNvPr id="5128" name="Text Box 79"/>
          <p:cNvSpPr txBox="1">
            <a:spLocks noChangeArrowheads="1"/>
          </p:cNvSpPr>
          <p:nvPr/>
        </p:nvSpPr>
        <p:spPr bwMode="auto">
          <a:xfrm>
            <a:off x="3429000" y="5410200"/>
            <a:ext cx="561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At some point, a certain population within the tumor could</a:t>
            </a:r>
          </a:p>
          <a:p>
            <a:r>
              <a:rPr lang="en-US">
                <a:latin typeface="Times New Roman" pitchFamily="18" charset="0"/>
              </a:rPr>
              <a:t>acquire the ability for self-renewal – these cells would be</a:t>
            </a:r>
          </a:p>
          <a:p>
            <a:r>
              <a:rPr lang="en-US">
                <a:latin typeface="Times New Roman" pitchFamily="18" charset="0"/>
              </a:rPr>
              <a:t>able to form a new tumor if transplanted into a new host.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443038" y="231775"/>
            <a:ext cx="622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Stem Cell Hypothesis for Cancer</a:t>
            </a: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130175" y="10668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Text Box 24"/>
          <p:cNvSpPr txBox="1">
            <a:spLocks noChangeArrowheads="1"/>
          </p:cNvSpPr>
          <p:nvPr/>
        </p:nvSpPr>
        <p:spPr bwMode="auto">
          <a:xfrm>
            <a:off x="3124200" y="2427288"/>
            <a:ext cx="5903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Accumulation of multiple mutations over time – Cancer Stem</a:t>
            </a:r>
          </a:p>
          <a:p>
            <a:r>
              <a:rPr lang="en-US">
                <a:latin typeface="Times New Roman" pitchFamily="18" charset="0"/>
              </a:rPr>
              <a:t>Cell/Tumor Initiating Cell (considered a small proportion of</a:t>
            </a:r>
          </a:p>
          <a:p>
            <a:r>
              <a:rPr lang="en-US">
                <a:latin typeface="Times New Roman" pitchFamily="18" charset="0"/>
              </a:rPr>
              <a:t>the tumor mass – these are the only cells capable of forming a</a:t>
            </a:r>
          </a:p>
          <a:p>
            <a:r>
              <a:rPr lang="en-US">
                <a:latin typeface="Times New Roman" pitchFamily="18" charset="0"/>
              </a:rPr>
              <a:t>new tumor or giving rise to metastases) </a:t>
            </a:r>
          </a:p>
        </p:txBody>
      </p:sp>
      <p:grpSp>
        <p:nvGrpSpPr>
          <p:cNvPr id="6149" name="Group 32"/>
          <p:cNvGrpSpPr>
            <a:grpSpLocks noChangeAspect="1"/>
          </p:cNvGrpSpPr>
          <p:nvPr/>
        </p:nvGrpSpPr>
        <p:grpSpPr bwMode="auto">
          <a:xfrm>
            <a:off x="638175" y="1524000"/>
            <a:ext cx="3211513" cy="4416425"/>
            <a:chOff x="700" y="1470"/>
            <a:chExt cx="1255" cy="1726"/>
          </a:xfrm>
        </p:grpSpPr>
        <p:pic>
          <p:nvPicPr>
            <p:cNvPr id="6153" name="Picture 6" descr="CA1OK71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845301" flipV="1">
              <a:off x="984" y="1920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7" descr="CA1OK71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845301" flipV="1">
              <a:off x="984" y="146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Oval 8"/>
            <p:cNvSpPr>
              <a:spLocks noChangeAspect="1" noChangeArrowheads="1"/>
            </p:cNvSpPr>
            <p:nvPr/>
          </p:nvSpPr>
          <p:spPr bwMode="auto">
            <a:xfrm>
              <a:off x="1210" y="1470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Oval 10"/>
            <p:cNvSpPr>
              <a:spLocks noChangeAspect="1" noChangeArrowheads="1"/>
            </p:cNvSpPr>
            <p:nvPr/>
          </p:nvSpPr>
          <p:spPr bwMode="auto">
            <a:xfrm>
              <a:off x="1218" y="1944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Text Box 11"/>
            <p:cNvSpPr txBox="1">
              <a:spLocks noChangeAspect="1" noChangeArrowheads="1"/>
            </p:cNvSpPr>
            <p:nvPr/>
          </p:nvSpPr>
          <p:spPr bwMode="auto">
            <a:xfrm>
              <a:off x="1210" y="1920"/>
              <a:ext cx="13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6158" name="Line 12"/>
            <p:cNvSpPr>
              <a:spLocks noChangeAspect="1" noChangeShapeType="1"/>
            </p:cNvSpPr>
            <p:nvPr/>
          </p:nvSpPr>
          <p:spPr bwMode="auto">
            <a:xfrm>
              <a:off x="131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AutoShape 13"/>
            <p:cNvSpPr>
              <a:spLocks noChangeAspect="1" noChangeArrowheads="1"/>
            </p:cNvSpPr>
            <p:nvPr/>
          </p:nvSpPr>
          <p:spPr bwMode="auto">
            <a:xfrm flipH="1">
              <a:off x="1344" y="1843"/>
              <a:ext cx="173" cy="173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14"/>
            <p:cNvSpPr>
              <a:spLocks noChangeAspect="1" noChangeShapeType="1"/>
            </p:cNvSpPr>
            <p:nvPr/>
          </p:nvSpPr>
          <p:spPr bwMode="auto">
            <a:xfrm flipH="1">
              <a:off x="1008" y="220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5"/>
            <p:cNvSpPr>
              <a:spLocks noChangeAspect="1" noChangeShapeType="1"/>
            </p:cNvSpPr>
            <p:nvPr/>
          </p:nvSpPr>
          <p:spPr bwMode="auto">
            <a:xfrm>
              <a:off x="1314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6"/>
            <p:cNvSpPr>
              <a:spLocks noChangeAspect="1" noChangeShapeType="1"/>
            </p:cNvSpPr>
            <p:nvPr/>
          </p:nvSpPr>
          <p:spPr bwMode="auto">
            <a:xfrm>
              <a:off x="1440" y="220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Oval 17"/>
            <p:cNvSpPr>
              <a:spLocks noChangeAspect="1" noChangeArrowheads="1"/>
            </p:cNvSpPr>
            <p:nvPr/>
          </p:nvSpPr>
          <p:spPr bwMode="auto">
            <a:xfrm>
              <a:off x="707" y="2812"/>
              <a:ext cx="192" cy="19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Text Box 18"/>
            <p:cNvSpPr txBox="1">
              <a:spLocks noChangeAspect="1" noChangeArrowheads="1"/>
            </p:cNvSpPr>
            <p:nvPr/>
          </p:nvSpPr>
          <p:spPr bwMode="auto">
            <a:xfrm>
              <a:off x="700" y="2784"/>
              <a:ext cx="13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6165" name="Oval 19"/>
            <p:cNvSpPr>
              <a:spLocks noChangeAspect="1" noChangeArrowheads="1"/>
            </p:cNvSpPr>
            <p:nvPr/>
          </p:nvSpPr>
          <p:spPr bwMode="auto">
            <a:xfrm>
              <a:off x="1235" y="300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Text Box 20"/>
            <p:cNvSpPr txBox="1">
              <a:spLocks noChangeAspect="1" noChangeArrowheads="1"/>
            </p:cNvSpPr>
            <p:nvPr/>
          </p:nvSpPr>
          <p:spPr bwMode="auto">
            <a:xfrm>
              <a:off x="1228" y="2976"/>
              <a:ext cx="13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6167" name="Oval 21"/>
            <p:cNvSpPr>
              <a:spLocks noChangeAspect="1" noChangeArrowheads="1"/>
            </p:cNvSpPr>
            <p:nvPr/>
          </p:nvSpPr>
          <p:spPr bwMode="auto">
            <a:xfrm>
              <a:off x="1763" y="2812"/>
              <a:ext cx="192" cy="192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Text Box 22"/>
            <p:cNvSpPr txBox="1">
              <a:spLocks noChangeAspect="1" noChangeArrowheads="1"/>
            </p:cNvSpPr>
            <p:nvPr/>
          </p:nvSpPr>
          <p:spPr bwMode="auto">
            <a:xfrm>
              <a:off x="1756" y="2784"/>
              <a:ext cx="13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6169" name="Line 25"/>
            <p:cNvSpPr>
              <a:spLocks noChangeAspect="1" noChangeShapeType="1"/>
            </p:cNvSpPr>
            <p:nvPr/>
          </p:nvSpPr>
          <p:spPr bwMode="auto">
            <a:xfrm flipH="1">
              <a:off x="864" y="2448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6"/>
            <p:cNvSpPr>
              <a:spLocks noChangeAspect="1" noChangeShapeType="1"/>
            </p:cNvSpPr>
            <p:nvPr/>
          </p:nvSpPr>
          <p:spPr bwMode="auto">
            <a:xfrm>
              <a:off x="1680" y="2448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7"/>
            <p:cNvSpPr>
              <a:spLocks noChangeAspect="1" noChangeShapeType="1"/>
            </p:cNvSpPr>
            <p:nvPr/>
          </p:nvSpPr>
          <p:spPr bwMode="auto">
            <a:xfrm>
              <a:off x="1314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28"/>
          <p:cNvSpPr txBox="1">
            <a:spLocks noChangeArrowheads="1"/>
          </p:cNvSpPr>
          <p:nvPr/>
        </p:nvSpPr>
        <p:spPr bwMode="auto">
          <a:xfrm>
            <a:off x="3124200" y="1524000"/>
            <a:ext cx="479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Normal stem cell – gives rise to various cell types</a:t>
            </a:r>
          </a:p>
          <a:p>
            <a:r>
              <a:rPr lang="en-US">
                <a:latin typeface="Times New Roman" pitchFamily="18" charset="0"/>
              </a:rPr>
              <a:t>                               within a tissue:</a:t>
            </a:r>
          </a:p>
        </p:txBody>
      </p: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304800" y="2136775"/>
            <a:ext cx="1441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Capacity for</a:t>
            </a:r>
          </a:p>
          <a:p>
            <a:pPr algn="ctr"/>
            <a:r>
              <a:rPr lang="en-US">
                <a:latin typeface="Times New Roman" pitchFamily="18" charset="0"/>
              </a:rPr>
              <a:t>Self-Renewal</a:t>
            </a:r>
          </a:p>
        </p:txBody>
      </p:sp>
      <p:sp>
        <p:nvSpPr>
          <p:cNvPr id="6152" name="Text Box 34"/>
          <p:cNvSpPr txBox="1">
            <a:spLocks noChangeArrowheads="1"/>
          </p:cNvSpPr>
          <p:nvPr/>
        </p:nvSpPr>
        <p:spPr bwMode="auto">
          <a:xfrm>
            <a:off x="3976688" y="4419600"/>
            <a:ext cx="5022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The majority of the tumor is composed of cancer</a:t>
            </a:r>
          </a:p>
          <a:p>
            <a:r>
              <a:rPr lang="en-US">
                <a:latin typeface="Times New Roman" pitchFamily="18" charset="0"/>
              </a:rPr>
              <a:t>cells that do not possess stem cell/tumor initiating</a:t>
            </a:r>
          </a:p>
          <a:p>
            <a:r>
              <a:rPr lang="en-US">
                <a:latin typeface="Times New Roman" pitchFamily="18" charset="0"/>
              </a:rPr>
              <a:t>cell properties. They may acquire additional</a:t>
            </a:r>
          </a:p>
          <a:p>
            <a:r>
              <a:rPr lang="en-US">
                <a:latin typeface="Times New Roman" pitchFamily="18" charset="0"/>
              </a:rPr>
              <a:t>mutations beyond those originally found in the</a:t>
            </a:r>
          </a:p>
          <a:p>
            <a:r>
              <a:rPr lang="en-US">
                <a:latin typeface="Times New Roman" pitchFamily="18" charset="0"/>
              </a:rPr>
              <a:t>CSC that gave rise to them. However, none of these </a:t>
            </a:r>
          </a:p>
          <a:p>
            <a:r>
              <a:rPr lang="en-US">
                <a:latin typeface="Times New Roman" pitchFamily="18" charset="0"/>
              </a:rPr>
              <a:t>cells can form a new tumor if transplanted into</a:t>
            </a:r>
          </a:p>
          <a:p>
            <a:r>
              <a:rPr lang="en-US">
                <a:latin typeface="Times New Roman" pitchFamily="18" charset="0"/>
              </a:rPr>
              <a:t>another host.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8163" y="228600"/>
            <a:ext cx="803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</a:rPr>
              <a:t>Phenotypic Characteristics of Cancer Cells</a:t>
            </a: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128588" y="1138238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2" name="Picture 7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443038"/>
            <a:ext cx="3811588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4572000" y="1368425"/>
            <a:ext cx="448786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Most cancers must acquire several “functions”</a:t>
            </a:r>
          </a:p>
          <a:p>
            <a:r>
              <a:rPr lang="en-US">
                <a:latin typeface="Times New Roman" pitchFamily="18" charset="0"/>
              </a:rPr>
              <a:t>in order to progress from their normal cellular</a:t>
            </a:r>
          </a:p>
          <a:p>
            <a:r>
              <a:rPr lang="en-US">
                <a:latin typeface="Times New Roman" pitchFamily="18" charset="0"/>
              </a:rPr>
              <a:t>origins to invasive carcinoma</a:t>
            </a: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The molecular events (mutation, chromosome</a:t>
            </a:r>
          </a:p>
          <a:p>
            <a:r>
              <a:rPr lang="en-US">
                <a:latin typeface="Times New Roman" pitchFamily="18" charset="0"/>
              </a:rPr>
              <a:t>loss/gain, translocations) that underlie these</a:t>
            </a:r>
          </a:p>
          <a:p>
            <a:r>
              <a:rPr lang="en-US">
                <a:latin typeface="Times New Roman" pitchFamily="18" charset="0"/>
              </a:rPr>
              <a:t>functions can be different between different</a:t>
            </a:r>
          </a:p>
          <a:p>
            <a:r>
              <a:rPr lang="en-US">
                <a:latin typeface="Times New Roman" pitchFamily="18" charset="0"/>
              </a:rPr>
              <a:t>types of cancer</a:t>
            </a: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The acquisition of these alterations within a</a:t>
            </a:r>
          </a:p>
          <a:p>
            <a:r>
              <a:rPr lang="en-US">
                <a:latin typeface="Times New Roman" pitchFamily="18" charset="0"/>
              </a:rPr>
              <a:t>“prospective” cancer cell are sequential and</a:t>
            </a:r>
          </a:p>
          <a:p>
            <a:r>
              <a:rPr lang="en-US">
                <a:latin typeface="Times New Roman" pitchFamily="18" charset="0"/>
              </a:rPr>
              <a:t>may account for the fact that many cancers</a:t>
            </a:r>
          </a:p>
          <a:p>
            <a:r>
              <a:rPr lang="en-US">
                <a:latin typeface="Times New Roman" pitchFamily="18" charset="0"/>
              </a:rPr>
              <a:t>arise later in life  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055938" y="536416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457200" y="6324600"/>
            <a:ext cx="383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Times New Roman" pitchFamily="18" charset="0"/>
              </a:rPr>
              <a:t>Hanahan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 and Weinberg (2000). Cell 100(1), 57-70.</a:t>
            </a:r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1252538" y="5421313"/>
            <a:ext cx="18288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>
            <a:stCxn id="7176" idx="3"/>
          </p:cNvCxnSpPr>
          <p:nvPr/>
        </p:nvCxnSpPr>
        <p:spPr>
          <a:xfrm>
            <a:off x="3081338" y="5802313"/>
            <a:ext cx="2328862" cy="598487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5486400" y="6078538"/>
            <a:ext cx="2976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Critical Role for Telomere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Maintenance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2104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8163" y="228600"/>
            <a:ext cx="8431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Emerging Hallmarks and Enabling Characteristics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28588" y="1138238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" y="6324600"/>
            <a:ext cx="38584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Times New Roman" pitchFamily="18" charset="0"/>
              </a:rPr>
              <a:t>Hanahan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 and Weinberg (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2011). Cell. 144, 646-674.</a:t>
            </a:r>
            <a:endParaRPr lang="en-US" sz="14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015163" cy="52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8163" y="228600"/>
            <a:ext cx="8088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Therapeutic targeting of the hallmarks of cancer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28588" y="1138238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" y="6324600"/>
            <a:ext cx="38584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Times New Roman" pitchFamily="18" charset="0"/>
              </a:rPr>
              <a:t>Hanahan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 and Weinberg (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2011). Cell. 144, 646-674.</a:t>
            </a:r>
            <a:endParaRPr lang="en-US" sz="1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324600" y="2895600"/>
            <a:ext cx="2589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Critical Role </a:t>
            </a:r>
            <a:r>
              <a:rPr lang="en-US" sz="1600" b="1" dirty="0" smtClean="0">
                <a:solidFill>
                  <a:srgbClr val="FF0000"/>
                </a:solidFill>
              </a:rPr>
              <a:t>of </a:t>
            </a:r>
            <a:r>
              <a:rPr lang="en-US" sz="1600" b="1" dirty="0">
                <a:solidFill>
                  <a:srgbClr val="FF0000"/>
                </a:solidFill>
              </a:rPr>
              <a:t>Telomere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Maintenance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100138" y="203200"/>
            <a:ext cx="69151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How Does Telomere Maintenance Affect</a:t>
            </a:r>
          </a:p>
          <a:p>
            <a:pPr algn="ctr"/>
            <a:r>
              <a:rPr lang="en-US" sz="3200">
                <a:latin typeface="Times New Roman" pitchFamily="18" charset="0"/>
              </a:rPr>
              <a:t>Replication Potential?</a:t>
            </a:r>
          </a:p>
        </p:txBody>
      </p:sp>
      <p:sp>
        <p:nvSpPr>
          <p:cNvPr id="9219" name="Line 8"/>
          <p:cNvSpPr>
            <a:spLocks noChangeShapeType="1"/>
          </p:cNvSpPr>
          <p:nvPr/>
        </p:nvSpPr>
        <p:spPr bwMode="auto">
          <a:xfrm>
            <a:off x="128588" y="1447800"/>
            <a:ext cx="883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Text Box 16"/>
          <p:cNvSpPr txBox="1">
            <a:spLocks noChangeArrowheads="1"/>
          </p:cNvSpPr>
          <p:nvPr/>
        </p:nvSpPr>
        <p:spPr bwMode="auto">
          <a:xfrm>
            <a:off x="5370513" y="432752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9221" name="Line 29"/>
          <p:cNvSpPr>
            <a:spLocks noChangeShapeType="1"/>
          </p:cNvSpPr>
          <p:nvPr/>
        </p:nvSpPr>
        <p:spPr bwMode="auto">
          <a:xfrm>
            <a:off x="2632075" y="2209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30"/>
          <p:cNvSpPr>
            <a:spLocks noChangeShapeType="1"/>
          </p:cNvSpPr>
          <p:nvPr/>
        </p:nvSpPr>
        <p:spPr bwMode="auto">
          <a:xfrm>
            <a:off x="2632075" y="4872038"/>
            <a:ext cx="4835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31"/>
          <p:cNvSpPr>
            <a:spLocks noChangeShapeType="1"/>
          </p:cNvSpPr>
          <p:nvPr/>
        </p:nvSpPr>
        <p:spPr bwMode="auto">
          <a:xfrm>
            <a:off x="2632075" y="2214563"/>
            <a:ext cx="2438400" cy="1981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Arc 32"/>
          <p:cNvSpPr>
            <a:spLocks/>
          </p:cNvSpPr>
          <p:nvPr/>
        </p:nvSpPr>
        <p:spPr bwMode="auto">
          <a:xfrm rot="2385444" flipV="1">
            <a:off x="5205413" y="3821113"/>
            <a:ext cx="741362" cy="6953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33"/>
          <p:cNvSpPr>
            <a:spLocks noChangeShapeType="1"/>
          </p:cNvSpPr>
          <p:nvPr/>
        </p:nvSpPr>
        <p:spPr bwMode="auto">
          <a:xfrm>
            <a:off x="6089650" y="4138613"/>
            <a:ext cx="1295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Text Box 34"/>
          <p:cNvSpPr txBox="1">
            <a:spLocks noChangeArrowheads="1"/>
          </p:cNvSpPr>
          <p:nvPr/>
        </p:nvSpPr>
        <p:spPr bwMode="auto">
          <a:xfrm rot="-5400000">
            <a:off x="635000" y="3228975"/>
            <a:ext cx="189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Average Telomere</a:t>
            </a:r>
          </a:p>
          <a:p>
            <a:pPr algn="ctr"/>
            <a:r>
              <a:rPr lang="en-US">
                <a:latin typeface="Times New Roman" pitchFamily="18" charset="0"/>
              </a:rPr>
              <a:t>Length (kbp)</a:t>
            </a:r>
          </a:p>
        </p:txBody>
      </p:sp>
      <p:sp>
        <p:nvSpPr>
          <p:cNvPr id="9227" name="Text Box 53"/>
          <p:cNvSpPr txBox="1">
            <a:spLocks noChangeArrowheads="1"/>
          </p:cNvSpPr>
          <p:nvPr/>
        </p:nvSpPr>
        <p:spPr bwMode="auto">
          <a:xfrm>
            <a:off x="2155825" y="2078038"/>
            <a:ext cx="414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~ 8</a:t>
            </a:r>
          </a:p>
        </p:txBody>
      </p:sp>
      <p:sp>
        <p:nvSpPr>
          <p:cNvPr id="9228" name="AutoShape 13"/>
          <p:cNvSpPr>
            <a:spLocks noChangeAspect="1" noChangeArrowheads="1"/>
          </p:cNvSpPr>
          <p:nvPr/>
        </p:nvSpPr>
        <p:spPr bwMode="auto">
          <a:xfrm>
            <a:off x="2760663" y="2300288"/>
            <a:ext cx="274637" cy="27463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14"/>
          <p:cNvSpPr>
            <a:spLocks noChangeAspect="1" noChangeArrowheads="1"/>
          </p:cNvSpPr>
          <p:nvPr/>
        </p:nvSpPr>
        <p:spPr bwMode="auto">
          <a:xfrm>
            <a:off x="3041650" y="2514600"/>
            <a:ext cx="274638" cy="27463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AutoShape 54"/>
          <p:cNvSpPr>
            <a:spLocks noChangeAspect="1" noChangeArrowheads="1"/>
          </p:cNvSpPr>
          <p:nvPr/>
        </p:nvSpPr>
        <p:spPr bwMode="auto">
          <a:xfrm>
            <a:off x="3333750" y="2759075"/>
            <a:ext cx="274638" cy="27463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Text Box 55"/>
          <p:cNvSpPr txBox="1">
            <a:spLocks noChangeArrowheads="1"/>
          </p:cNvSpPr>
          <p:nvPr/>
        </p:nvSpPr>
        <p:spPr bwMode="auto">
          <a:xfrm>
            <a:off x="2155825" y="3276600"/>
            <a:ext cx="414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~ 5</a:t>
            </a:r>
          </a:p>
        </p:txBody>
      </p:sp>
      <p:sp>
        <p:nvSpPr>
          <p:cNvPr id="9232" name="Text Box 56"/>
          <p:cNvSpPr txBox="1">
            <a:spLocks noChangeArrowheads="1"/>
          </p:cNvSpPr>
          <p:nvPr/>
        </p:nvSpPr>
        <p:spPr bwMode="auto">
          <a:xfrm>
            <a:off x="4146550" y="5272088"/>
            <a:ext cx="157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Cell Doublings</a:t>
            </a:r>
          </a:p>
        </p:txBody>
      </p:sp>
      <p:sp>
        <p:nvSpPr>
          <p:cNvPr id="9233" name="Line 58"/>
          <p:cNvSpPr>
            <a:spLocks noChangeShapeType="1"/>
          </p:cNvSpPr>
          <p:nvPr/>
        </p:nvSpPr>
        <p:spPr bwMode="auto">
          <a:xfrm>
            <a:off x="2632075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59"/>
          <p:cNvSpPr>
            <a:spLocks noChangeShapeType="1"/>
          </p:cNvSpPr>
          <p:nvPr/>
        </p:nvSpPr>
        <p:spPr bwMode="auto">
          <a:xfrm>
            <a:off x="4156075" y="3429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AutoShape 57"/>
          <p:cNvSpPr>
            <a:spLocks noChangeAspect="1" noChangeArrowheads="1"/>
          </p:cNvSpPr>
          <p:nvPr/>
        </p:nvSpPr>
        <p:spPr bwMode="auto">
          <a:xfrm>
            <a:off x="3984625" y="3276600"/>
            <a:ext cx="274638" cy="2746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Text Box 60"/>
          <p:cNvSpPr txBox="1">
            <a:spLocks noChangeArrowheads="1"/>
          </p:cNvSpPr>
          <p:nvPr/>
        </p:nvSpPr>
        <p:spPr bwMode="auto">
          <a:xfrm>
            <a:off x="2008188" y="4038600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~ 1-3</a:t>
            </a:r>
          </a:p>
        </p:txBody>
      </p:sp>
      <p:sp>
        <p:nvSpPr>
          <p:cNvPr id="9237" name="Text Box 61"/>
          <p:cNvSpPr txBox="1">
            <a:spLocks noChangeArrowheads="1"/>
          </p:cNvSpPr>
          <p:nvPr/>
        </p:nvSpPr>
        <p:spPr bwMode="auto">
          <a:xfrm>
            <a:off x="2297113" y="4724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9238" name="Text Box 62"/>
          <p:cNvSpPr txBox="1">
            <a:spLocks noChangeArrowheads="1"/>
          </p:cNvSpPr>
          <p:nvPr/>
        </p:nvSpPr>
        <p:spPr bwMode="auto">
          <a:xfrm>
            <a:off x="2511425" y="49244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9239" name="Line 63"/>
          <p:cNvSpPr>
            <a:spLocks noChangeShapeType="1"/>
          </p:cNvSpPr>
          <p:nvPr/>
        </p:nvSpPr>
        <p:spPr bwMode="auto">
          <a:xfrm>
            <a:off x="2632075" y="4181475"/>
            <a:ext cx="2420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64"/>
          <p:cNvSpPr>
            <a:spLocks noChangeShapeType="1"/>
          </p:cNvSpPr>
          <p:nvPr/>
        </p:nvSpPr>
        <p:spPr bwMode="auto">
          <a:xfrm>
            <a:off x="5065713" y="4183063"/>
            <a:ext cx="0" cy="6937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Text Box 65"/>
          <p:cNvSpPr txBox="1">
            <a:spLocks noChangeArrowheads="1"/>
          </p:cNvSpPr>
          <p:nvPr/>
        </p:nvSpPr>
        <p:spPr bwMode="auto">
          <a:xfrm>
            <a:off x="3806825" y="4924425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~30-70</a:t>
            </a:r>
          </a:p>
        </p:txBody>
      </p:sp>
      <p:sp>
        <p:nvSpPr>
          <p:cNvPr id="9242" name="Text Box 66"/>
          <p:cNvSpPr txBox="1">
            <a:spLocks noChangeArrowheads="1"/>
          </p:cNvSpPr>
          <p:nvPr/>
        </p:nvSpPr>
        <p:spPr bwMode="auto">
          <a:xfrm>
            <a:off x="4710113" y="4938713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~70-90</a:t>
            </a:r>
          </a:p>
        </p:txBody>
      </p:sp>
      <p:sp>
        <p:nvSpPr>
          <p:cNvPr id="9243" name="Text Box 68"/>
          <p:cNvSpPr txBox="1">
            <a:spLocks noChangeArrowheads="1"/>
          </p:cNvSpPr>
          <p:nvPr/>
        </p:nvSpPr>
        <p:spPr bwMode="auto">
          <a:xfrm>
            <a:off x="3429000" y="2438400"/>
            <a:ext cx="1274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Normal growth</a:t>
            </a:r>
          </a:p>
        </p:txBody>
      </p:sp>
      <p:sp>
        <p:nvSpPr>
          <p:cNvPr id="9244" name="Text Box 69"/>
          <p:cNvSpPr txBox="1">
            <a:spLocks noChangeArrowheads="1"/>
          </p:cNvSpPr>
          <p:nvPr/>
        </p:nvSpPr>
        <p:spPr bwMode="auto">
          <a:xfrm>
            <a:off x="3921125" y="2895600"/>
            <a:ext cx="1246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Cellular Aging</a:t>
            </a:r>
          </a:p>
        </p:txBody>
      </p:sp>
      <p:sp>
        <p:nvSpPr>
          <p:cNvPr id="9245" name="Text Box 70"/>
          <p:cNvSpPr txBox="1">
            <a:spLocks noChangeArrowheads="1"/>
          </p:cNvSpPr>
          <p:nvPr/>
        </p:nvSpPr>
        <p:spPr bwMode="auto">
          <a:xfrm>
            <a:off x="4371975" y="3251200"/>
            <a:ext cx="1890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Senescence check-point</a:t>
            </a:r>
          </a:p>
        </p:txBody>
      </p:sp>
      <p:sp>
        <p:nvSpPr>
          <p:cNvPr id="9246" name="AutoShape 71"/>
          <p:cNvSpPr>
            <a:spLocks noChangeAspect="1" noChangeArrowheads="1"/>
          </p:cNvSpPr>
          <p:nvPr/>
        </p:nvSpPr>
        <p:spPr bwMode="auto">
          <a:xfrm>
            <a:off x="4938713" y="4038600"/>
            <a:ext cx="274637" cy="2746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Text Box 72"/>
          <p:cNvSpPr txBox="1">
            <a:spLocks noChangeArrowheads="1"/>
          </p:cNvSpPr>
          <p:nvPr/>
        </p:nvSpPr>
        <p:spPr bwMode="auto">
          <a:xfrm>
            <a:off x="5334000" y="4000500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Crisis</a:t>
            </a:r>
          </a:p>
        </p:txBody>
      </p:sp>
      <p:sp>
        <p:nvSpPr>
          <p:cNvPr id="9248" name="Text Box 73"/>
          <p:cNvSpPr txBox="1">
            <a:spLocks noChangeArrowheads="1"/>
          </p:cNvSpPr>
          <p:nvPr/>
        </p:nvSpPr>
        <p:spPr bwMode="auto">
          <a:xfrm>
            <a:off x="6034088" y="3752850"/>
            <a:ext cx="14827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Immortalized Cell</a:t>
            </a:r>
          </a:p>
          <a:p>
            <a:endParaRPr lang="en-US" sz="1400">
              <a:latin typeface="Times New Roman" pitchFamily="18" charset="0"/>
            </a:endParaRPr>
          </a:p>
          <a:p>
            <a:r>
              <a:rPr lang="en-US" sz="1400">
                <a:latin typeface="Times New Roman" pitchFamily="18" charset="0"/>
              </a:rPr>
              <a:t>Cancer</a:t>
            </a:r>
          </a:p>
        </p:txBody>
      </p:sp>
      <p:sp>
        <p:nvSpPr>
          <p:cNvPr id="9249" name="Text Box 74"/>
          <p:cNvSpPr txBox="1">
            <a:spLocks noChangeArrowheads="1"/>
          </p:cNvSpPr>
          <p:nvPr/>
        </p:nvSpPr>
        <p:spPr bwMode="auto">
          <a:xfrm>
            <a:off x="1803400" y="6188075"/>
            <a:ext cx="551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Modified from Harley (2008). Nat Rev Cancer 8: 167-179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6581001"/>
            <a:ext cx="553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Peter Siegel, ANAT541B Molecular and Cellular Biology of Aging, McGill University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2644</Words>
  <Application>Microsoft Office PowerPoint</Application>
  <PresentationFormat>On-screen Show (4:3)</PresentationFormat>
  <Paragraphs>652</Paragraphs>
  <Slides>37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CorelPhotoPaint.Image.6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Siegel</dc:creator>
  <cp:lastModifiedBy>Chantal Laptop</cp:lastModifiedBy>
  <cp:revision>207</cp:revision>
  <dcterms:created xsi:type="dcterms:W3CDTF">2006-03-15T16:39:49Z</dcterms:created>
  <dcterms:modified xsi:type="dcterms:W3CDTF">2012-02-28T06:18:48Z</dcterms:modified>
</cp:coreProperties>
</file>