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3"/>
  </p:notesMasterIdLst>
  <p:sldIdLst>
    <p:sldId id="421" r:id="rId2"/>
    <p:sldId id="422" r:id="rId3"/>
    <p:sldId id="268" r:id="rId4"/>
    <p:sldId id="441" r:id="rId5"/>
    <p:sldId id="371" r:id="rId6"/>
    <p:sldId id="362" r:id="rId7"/>
    <p:sldId id="265" r:id="rId8"/>
    <p:sldId id="464" r:id="rId9"/>
    <p:sldId id="361" r:id="rId10"/>
    <p:sldId id="416" r:id="rId11"/>
    <p:sldId id="282" r:id="rId12"/>
    <p:sldId id="358" r:id="rId13"/>
    <p:sldId id="444" r:id="rId14"/>
    <p:sldId id="461" r:id="rId15"/>
    <p:sldId id="424" r:id="rId16"/>
    <p:sldId id="326" r:id="rId17"/>
    <p:sldId id="469" r:id="rId18"/>
    <p:sldId id="363" r:id="rId19"/>
    <p:sldId id="468" r:id="rId20"/>
    <p:sldId id="466" r:id="rId21"/>
    <p:sldId id="327" r:id="rId22"/>
    <p:sldId id="419" r:id="rId23"/>
    <p:sldId id="463" r:id="rId24"/>
    <p:sldId id="366" r:id="rId25"/>
    <p:sldId id="470" r:id="rId26"/>
    <p:sldId id="425" r:id="rId27"/>
    <p:sldId id="426" r:id="rId28"/>
    <p:sldId id="427" r:id="rId29"/>
    <p:sldId id="303" r:id="rId30"/>
    <p:sldId id="420" r:id="rId31"/>
    <p:sldId id="370" r:id="rId32"/>
    <p:sldId id="290" r:id="rId33"/>
    <p:sldId id="313" r:id="rId34"/>
    <p:sldId id="447" r:id="rId35"/>
    <p:sldId id="431" r:id="rId36"/>
    <p:sldId id="429" r:id="rId37"/>
    <p:sldId id="430" r:id="rId38"/>
    <p:sldId id="432" r:id="rId39"/>
    <p:sldId id="433" r:id="rId40"/>
    <p:sldId id="436" r:id="rId41"/>
    <p:sldId id="437" r:id="rId42"/>
    <p:sldId id="438" r:id="rId43"/>
    <p:sldId id="434" r:id="rId44"/>
    <p:sldId id="435" r:id="rId45"/>
    <p:sldId id="439" r:id="rId46"/>
    <p:sldId id="449" r:id="rId47"/>
    <p:sldId id="450" r:id="rId48"/>
    <p:sldId id="451" r:id="rId49"/>
    <p:sldId id="448" r:id="rId50"/>
    <p:sldId id="440" r:id="rId51"/>
    <p:sldId id="324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0066"/>
    <a:srgbClr val="BF77AC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306" autoAdjust="0"/>
    <p:restoredTop sz="94058" autoAdjust="0"/>
  </p:normalViewPr>
  <p:slideViewPr>
    <p:cSldViewPr snapToGrid="0">
      <p:cViewPr varScale="1">
        <p:scale>
          <a:sx n="73" d="100"/>
          <a:sy n="73" d="100"/>
        </p:scale>
        <p:origin x="-127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es%20Documents\Marie%20Eve\McGill\Results\Q-FISH\Q-FISH%20analyses\Analysis%20231109\va13\VA13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CA"/>
  <c:chart>
    <c:plotArea>
      <c:layout/>
      <c:barChart>
        <c:barDir val="col"/>
        <c:grouping val="clustered"/>
        <c:axId val="124351616"/>
        <c:axId val="124353152"/>
      </c:barChart>
      <c:catAx>
        <c:axId val="124351616"/>
        <c:scaling>
          <c:orientation val="minMax"/>
        </c:scaling>
        <c:axPos val="b"/>
        <c:majorTickMark val="none"/>
        <c:tickLblPos val="none"/>
        <c:crossAx val="124353152"/>
        <c:crosses val="autoZero"/>
        <c:auto val="1"/>
        <c:lblAlgn val="ctr"/>
        <c:lblOffset val="100"/>
      </c:catAx>
      <c:valAx>
        <c:axId val="124353152"/>
        <c:scaling>
          <c:logBase val="10"/>
          <c:orientation val="minMax"/>
        </c:scaling>
        <c:axPos val="l"/>
        <c:majorGridlines/>
        <c:numFmt formatCode="General" sourceLinked="1"/>
        <c:tickLblPos val="nextTo"/>
        <c:crossAx val="124351616"/>
        <c:crosses val="autoZero"/>
        <c:crossBetween val="between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4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F71D8-41B9-4BD8-A70C-3D6070E7541E}" type="datetimeFigureOut">
              <a:rPr lang="en-US" smtClean="0"/>
              <a:pPr/>
              <a:t>2/27/2012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A7BD3-798C-4948-8008-289BA1ABC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A7BD3-798C-4948-8008-289BA1ABC25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A7BD3-798C-4948-8008-289BA1ABC25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A7BD3-798C-4948-8008-289BA1ABC25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A30A-2AAE-4AC2-9D45-DB762443E0C6}" type="datetimeFigureOut">
              <a:rPr lang="en-US" smtClean="0"/>
              <a:pPr/>
              <a:t>2/27/2012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73CE2-5210-4788-BC31-E7D7DFCBA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A30A-2AAE-4AC2-9D45-DB762443E0C6}" type="datetimeFigureOut">
              <a:rPr lang="en-US" smtClean="0"/>
              <a:pPr/>
              <a:t>2/27/2012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73CE2-5210-4788-BC31-E7D7DFCBA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A30A-2AAE-4AC2-9D45-DB762443E0C6}" type="datetimeFigureOut">
              <a:rPr lang="en-US" smtClean="0"/>
              <a:pPr/>
              <a:t>2/27/2012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73CE2-5210-4788-BC31-E7D7DFCBA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A30A-2AAE-4AC2-9D45-DB762443E0C6}" type="datetimeFigureOut">
              <a:rPr lang="en-US" smtClean="0"/>
              <a:pPr/>
              <a:t>2/27/2012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73CE2-5210-4788-BC31-E7D7DFCBA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A30A-2AAE-4AC2-9D45-DB762443E0C6}" type="datetimeFigureOut">
              <a:rPr lang="en-US" smtClean="0"/>
              <a:pPr/>
              <a:t>2/27/2012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73CE2-5210-4788-BC31-E7D7DFCBA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A30A-2AAE-4AC2-9D45-DB762443E0C6}" type="datetimeFigureOut">
              <a:rPr lang="en-US" smtClean="0"/>
              <a:pPr/>
              <a:t>2/27/2012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73CE2-5210-4788-BC31-E7D7DFCBA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A30A-2AAE-4AC2-9D45-DB762443E0C6}" type="datetimeFigureOut">
              <a:rPr lang="en-US" smtClean="0"/>
              <a:pPr/>
              <a:t>2/27/2012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73CE2-5210-4788-BC31-E7D7DFCBA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A30A-2AAE-4AC2-9D45-DB762443E0C6}" type="datetimeFigureOut">
              <a:rPr lang="en-US" smtClean="0"/>
              <a:pPr/>
              <a:t>2/27/2012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73CE2-5210-4788-BC31-E7D7DFCBA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A30A-2AAE-4AC2-9D45-DB762443E0C6}" type="datetimeFigureOut">
              <a:rPr lang="en-US" smtClean="0"/>
              <a:pPr/>
              <a:t>2/27/2012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73CE2-5210-4788-BC31-E7D7DFCBA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A30A-2AAE-4AC2-9D45-DB762443E0C6}" type="datetimeFigureOut">
              <a:rPr lang="en-US" smtClean="0"/>
              <a:pPr/>
              <a:t>2/27/2012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73CE2-5210-4788-BC31-E7D7DFCBA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A30A-2AAE-4AC2-9D45-DB762443E0C6}" type="datetimeFigureOut">
              <a:rPr lang="en-US" smtClean="0"/>
              <a:pPr/>
              <a:t>2/27/2012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73CE2-5210-4788-BC31-E7D7DFCBA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AA30A-2AAE-4AC2-9D45-DB762443E0C6}" type="datetimeFigureOut">
              <a:rPr lang="en-US" smtClean="0"/>
              <a:pPr/>
              <a:t>2/27/2012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73CE2-5210-4788-BC31-E7D7DFCBA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sites/entrez?Db=pubmed&amp;Cmd=Search&amp;Term=%22Kelland%20L%22%5bAuthor%5d&amp;itool=EntrezSystem2.PEntrez.Pubmed.Pubmed_ResultsPanel.Pubmed_DiscoveryPanel.Pubmed_RVAbstractPlu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Microsoft_Office_Excel_97-2003_Worksheet4.xls"/><Relationship Id="rId5" Type="http://schemas.openxmlformats.org/officeDocument/2006/relationships/oleObject" Target="../embeddings/Microsoft_Office_Excel_97-2003_Worksheet3.xls"/><Relationship Id="rId4" Type="http://schemas.openxmlformats.org/officeDocument/2006/relationships/oleObject" Target="../embeddings/Microsoft_Office_Excel_97-2003_Worksheet2.xls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5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Microsoft_Office_Excel_97-2003_Worksheet7.xls"/><Relationship Id="rId4" Type="http://schemas.openxmlformats.org/officeDocument/2006/relationships/oleObject" Target="../embeddings/Microsoft_Office_Excel_97-2003_Worksheet6.xls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4800" y="1049338"/>
            <a:ext cx="8534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fr-FR" sz="1200" dirty="0"/>
              <a:t>INSTITUT LADY DAVIS DE RECHERCHES MÉDICALES / LADY DAVIS INSTITUTE FOR MEDICAL RESEARCH</a:t>
            </a:r>
            <a:r>
              <a:rPr lang="en-US" sz="1200" dirty="0"/>
              <a:t> </a:t>
            </a:r>
          </a:p>
        </p:txBody>
      </p:sp>
      <p:pic>
        <p:nvPicPr>
          <p:cNvPr id="3" name="Picture 2" descr="Full colour Bilingual_Horizont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152400"/>
            <a:ext cx="2770187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Logo-Horizontal-Red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2400" y="482600"/>
            <a:ext cx="164623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14400" y="1781200"/>
            <a:ext cx="6324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dirty="0" smtClean="0"/>
              <a:t>Cancer and Aging: Two Faces of the Same Coin</a:t>
            </a:r>
          </a:p>
          <a:p>
            <a:endParaRPr lang="en-US" dirty="0" smtClean="0"/>
          </a:p>
          <a:p>
            <a:r>
              <a:rPr lang="en-US" dirty="0" smtClean="0"/>
              <a:t>(3) Telomere Biology and Cancer-Part 2</a:t>
            </a:r>
            <a:endParaRPr lang="en-US" dirty="0"/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7385050" y="1295400"/>
            <a:ext cx="2139950" cy="2065560"/>
            <a:chOff x="7530621" y="1196752"/>
            <a:chExt cx="2140587" cy="2066388"/>
          </a:xfrm>
        </p:grpSpPr>
        <p:graphicFrame>
          <p:nvGraphicFramePr>
            <p:cNvPr id="7" name="Object 3"/>
            <p:cNvGraphicFramePr>
              <a:graphicFrameLocks noChangeAspect="1"/>
            </p:cNvGraphicFramePr>
            <p:nvPr/>
          </p:nvGraphicFramePr>
          <p:xfrm>
            <a:off x="7951259" y="1554510"/>
            <a:ext cx="657225" cy="1152525"/>
          </p:xfrm>
          <a:graphic>
            <a:graphicData uri="http://schemas.openxmlformats.org/presentationml/2006/ole">
              <p:oleObj spid="_x0000_s106498" name="CorelPhotoPaint.Image.6" r:id="rId5" imgW="1025316" imgH="1800948" progId="">
                <p:embed/>
              </p:oleObj>
            </a:graphicData>
          </a:graphic>
        </p:graphicFrame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7530621" y="1196752"/>
              <a:ext cx="214058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000" b="1" i="1" dirty="0">
                  <a:latin typeface="Times New Roman" pitchFamily="18" charset="0"/>
                  <a:cs typeface="Times New Roman" pitchFamily="18" charset="0"/>
                </a:rPr>
                <a:t>Centre Bloomfield de </a:t>
              </a:r>
            </a:p>
            <a:p>
              <a:r>
                <a:rPr lang="fr-FR" sz="1000" b="1" i="1" dirty="0">
                  <a:latin typeface="Times New Roman" pitchFamily="18" charset="0"/>
                  <a:cs typeface="Times New Roman" pitchFamily="18" charset="0"/>
                </a:rPr>
                <a:t>recherche sur le vieillissement</a:t>
              </a: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7674637" y="2708920"/>
              <a:ext cx="1691680" cy="554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000" b="1" i="1" dirty="0">
                  <a:latin typeface="Times New Roman" pitchFamily="18" charset="0"/>
                  <a:cs typeface="Times New Roman" pitchFamily="18" charset="0"/>
                </a:rPr>
                <a:t>The </a:t>
              </a:r>
              <a:r>
                <a:rPr lang="en-US" sz="1000" b="1" i="1" dirty="0" smtClean="0">
                  <a:latin typeface="Times New Roman" pitchFamily="18" charset="0"/>
                  <a:cs typeface="Times New Roman" pitchFamily="18" charset="0"/>
                </a:rPr>
                <a:t>Bloomfield Centre </a:t>
              </a:r>
              <a:endParaRPr lang="en-US" sz="1000" b="1" i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000" b="1" i="1" dirty="0">
                  <a:latin typeface="Times New Roman" pitchFamily="18" charset="0"/>
                  <a:cs typeface="Times New Roman" pitchFamily="18" charset="0"/>
                </a:rPr>
                <a:t>for Research in Aging</a:t>
              </a:r>
              <a:r>
                <a:rPr lang="en-US" sz="1000" b="1" dirty="0">
                  <a:latin typeface="Times New Roman" pitchFamily="18" charset="0"/>
                  <a:cs typeface="Times New Roman" pitchFamily="18" charset="0"/>
                </a:rPr>
                <a:t/>
              </a:r>
              <a:br>
                <a:rPr lang="en-US" sz="1000" b="1" dirty="0">
                  <a:latin typeface="Times New Roman" pitchFamily="18" charset="0"/>
                  <a:cs typeface="Times New Roman" pitchFamily="18" charset="0"/>
                </a:rPr>
              </a:b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88658"/>
            <a:ext cx="9144000" cy="366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00063" y="1071563"/>
            <a:ext cx="8135937" cy="936625"/>
            <a:chOff x="295" y="754"/>
            <a:chExt cx="5125" cy="590"/>
          </a:xfrm>
        </p:grpSpPr>
        <p:sp>
          <p:nvSpPr>
            <p:cNvPr id="3" name="Rectangle 6"/>
            <p:cNvSpPr>
              <a:spLocks noChangeArrowheads="1"/>
            </p:cNvSpPr>
            <p:nvPr/>
          </p:nvSpPr>
          <p:spPr bwMode="auto">
            <a:xfrm>
              <a:off x="295" y="754"/>
              <a:ext cx="5125" cy="59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FF8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599" y="796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CA" sz="2000" b="1">
                <a:solidFill>
                  <a:srgbClr val="FF8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" y="4214813"/>
            <a:ext cx="81375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000" b="1" dirty="0">
              <a:solidFill>
                <a:srgbClr val="FF8D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500" y="2705139"/>
            <a:ext cx="7715250" cy="10715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5883" y="2762322"/>
            <a:ext cx="705430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CA" sz="2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Telomeric</a:t>
            </a:r>
            <a:r>
              <a:rPr lang="en-CA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recombination as a potential resistance mechanism in </a:t>
            </a:r>
          </a:p>
          <a:p>
            <a:pPr lvl="0" algn="ctr"/>
            <a:r>
              <a:rPr lang="en-CA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to telomere dysfunction</a:t>
            </a:r>
          </a:p>
          <a:p>
            <a:endParaRPr lang="en-US" dirty="0"/>
          </a:p>
        </p:txBody>
      </p:sp>
      <p:pic>
        <p:nvPicPr>
          <p:cNvPr id="10" name="Picture 13" descr="mariec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604" y="254683"/>
            <a:ext cx="132397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72" y="0"/>
            <a:ext cx="9352625" cy="1143000"/>
          </a:xfrm>
        </p:spPr>
        <p:txBody>
          <a:bodyPr>
            <a:normAutofit/>
          </a:bodyPr>
          <a:lstStyle/>
          <a:p>
            <a:pPr algn="l"/>
            <a:r>
              <a:rPr lang="fr-CA" sz="2800" dirty="0" err="1" smtClean="0">
                <a:solidFill>
                  <a:srgbClr val="0070C0"/>
                </a:solidFill>
              </a:rPr>
              <a:t>Targeting</a:t>
            </a:r>
            <a:r>
              <a:rPr lang="fr-CA" sz="2800" dirty="0" smtClean="0">
                <a:solidFill>
                  <a:srgbClr val="0070C0"/>
                </a:solidFill>
              </a:rPr>
              <a:t> the </a:t>
            </a:r>
            <a:r>
              <a:rPr lang="fr-CA" sz="2800" dirty="0" err="1" smtClean="0">
                <a:solidFill>
                  <a:srgbClr val="0070C0"/>
                </a:solidFill>
              </a:rPr>
              <a:t>integrity</a:t>
            </a:r>
            <a:r>
              <a:rPr lang="fr-CA" sz="2800" dirty="0" smtClean="0">
                <a:solidFill>
                  <a:srgbClr val="0070C0"/>
                </a:solidFill>
              </a:rPr>
              <a:t> of </a:t>
            </a:r>
            <a:r>
              <a:rPr lang="fr-CA" sz="2800" dirty="0" err="1" smtClean="0">
                <a:solidFill>
                  <a:srgbClr val="0070C0"/>
                </a:solidFill>
              </a:rPr>
              <a:t>telomeres</a:t>
            </a:r>
            <a:r>
              <a:rPr lang="fr-CA" sz="2800" dirty="0" smtClean="0">
                <a:solidFill>
                  <a:srgbClr val="0070C0"/>
                </a:solidFill>
              </a:rPr>
              <a:t> versus </a:t>
            </a:r>
            <a:r>
              <a:rPr lang="fr-CA" sz="2800" dirty="0" err="1" smtClean="0">
                <a:solidFill>
                  <a:srgbClr val="0070C0"/>
                </a:solidFill>
              </a:rPr>
              <a:t>telomerase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5424" y="4375063"/>
            <a:ext cx="20569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i="1" dirty="0" err="1" smtClean="0">
                <a:solidFill>
                  <a:schemeClr val="accent1"/>
                </a:solidFill>
              </a:rPr>
              <a:t>Telomere</a:t>
            </a:r>
            <a:r>
              <a:rPr lang="fr-CA" sz="1400" i="1" dirty="0" smtClean="0">
                <a:solidFill>
                  <a:schemeClr val="accent1"/>
                </a:solidFill>
              </a:rPr>
              <a:t> </a:t>
            </a:r>
            <a:r>
              <a:rPr lang="fr-CA" sz="1400" i="1" dirty="0" err="1" smtClean="0">
                <a:solidFill>
                  <a:schemeClr val="accent1"/>
                </a:solidFill>
              </a:rPr>
              <a:t>erosion</a:t>
            </a:r>
            <a:endParaRPr lang="fr-CA" sz="1400" i="1" dirty="0" smtClean="0">
              <a:solidFill>
                <a:schemeClr val="accent1"/>
              </a:solidFill>
            </a:endParaRPr>
          </a:p>
          <a:p>
            <a:r>
              <a:rPr lang="fr-CA" sz="1400" dirty="0" smtClean="0"/>
              <a:t>« slow » </a:t>
            </a:r>
            <a:r>
              <a:rPr lang="fr-CA" sz="1400" dirty="0" err="1" smtClean="0"/>
              <a:t>pathway</a:t>
            </a:r>
            <a:endParaRPr lang="fr-CA" sz="1400" dirty="0" smtClean="0"/>
          </a:p>
          <a:p>
            <a:r>
              <a:rPr lang="fr-CA" sz="1400" dirty="0" err="1" smtClean="0"/>
              <a:t>Sensescence</a:t>
            </a:r>
            <a:r>
              <a:rPr lang="fr-CA" sz="1400" dirty="0" smtClean="0"/>
              <a:t> (</a:t>
            </a:r>
            <a:r>
              <a:rPr lang="fr-CA" sz="1400" dirty="0" smtClean="0">
                <a:latin typeface="Calibri"/>
              </a:rPr>
              <a:t>↑p16, p21)</a:t>
            </a:r>
          </a:p>
          <a:p>
            <a:r>
              <a:rPr lang="fr-CA" sz="1400" dirty="0" err="1" smtClean="0">
                <a:latin typeface="Calibri"/>
              </a:rPr>
              <a:t>Telomere</a:t>
            </a:r>
            <a:r>
              <a:rPr lang="fr-CA" sz="1400" dirty="0" smtClean="0">
                <a:latin typeface="Calibri"/>
              </a:rPr>
              <a:t> </a:t>
            </a:r>
            <a:r>
              <a:rPr lang="fr-CA" sz="1400" dirty="0" err="1" smtClean="0">
                <a:latin typeface="Calibri"/>
              </a:rPr>
              <a:t>shortening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192534" y="4386789"/>
            <a:ext cx="395146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i="1" dirty="0" err="1" smtClean="0">
                <a:solidFill>
                  <a:schemeClr val="accent1"/>
                </a:solidFill>
              </a:rPr>
              <a:t>Telomere</a:t>
            </a:r>
            <a:r>
              <a:rPr lang="fr-CA" sz="1400" i="1" dirty="0" smtClean="0">
                <a:solidFill>
                  <a:schemeClr val="accent1"/>
                </a:solidFill>
              </a:rPr>
              <a:t> </a:t>
            </a:r>
            <a:r>
              <a:rPr lang="fr-CA" sz="1400" i="1" dirty="0" err="1" smtClean="0">
                <a:solidFill>
                  <a:schemeClr val="accent1"/>
                </a:solidFill>
              </a:rPr>
              <a:t>uncapping</a:t>
            </a:r>
            <a:endParaRPr lang="fr-CA" sz="1400" i="1" dirty="0" smtClean="0">
              <a:solidFill>
                <a:schemeClr val="accent1"/>
              </a:solidFill>
            </a:endParaRPr>
          </a:p>
          <a:p>
            <a:r>
              <a:rPr lang="fr-CA" sz="1400" dirty="0" err="1" smtClean="0"/>
              <a:t>Rapid</a:t>
            </a:r>
            <a:r>
              <a:rPr lang="fr-CA" sz="1400" dirty="0" smtClean="0"/>
              <a:t> </a:t>
            </a:r>
            <a:r>
              <a:rPr lang="fr-CA" sz="1400" dirty="0" err="1" smtClean="0"/>
              <a:t>pathway</a:t>
            </a:r>
            <a:endParaRPr lang="fr-CA" sz="1400" dirty="0" smtClean="0"/>
          </a:p>
          <a:p>
            <a:r>
              <a:rPr lang="fr-CA" sz="1400" dirty="0" smtClean="0">
                <a:latin typeface="Calibri"/>
              </a:rPr>
              <a:t>↑ </a:t>
            </a:r>
            <a:r>
              <a:rPr lang="fr-CA" sz="1400" dirty="0" err="1" smtClean="0">
                <a:latin typeface="Calibri"/>
              </a:rPr>
              <a:t>apoptosis</a:t>
            </a:r>
            <a:endParaRPr lang="fr-CA" sz="1400" dirty="0" smtClean="0">
              <a:latin typeface="Calibri"/>
            </a:endParaRPr>
          </a:p>
          <a:p>
            <a:r>
              <a:rPr lang="fr-CA" sz="1400" dirty="0" smtClean="0"/>
              <a:t>↑ DNA damage </a:t>
            </a:r>
            <a:r>
              <a:rPr lang="fr-CA" sz="1400" dirty="0" err="1" smtClean="0"/>
              <a:t>response</a:t>
            </a:r>
            <a:r>
              <a:rPr lang="fr-CA" sz="1400" dirty="0" smtClean="0"/>
              <a:t> (↑</a:t>
            </a:r>
            <a:r>
              <a:rPr lang="el-GR" sz="1400" dirty="0" smtClean="0">
                <a:latin typeface="Calibri"/>
              </a:rPr>
              <a:t>γ</a:t>
            </a:r>
            <a:r>
              <a:rPr lang="fr-CA" sz="1400" dirty="0" smtClean="0">
                <a:latin typeface="Calibri"/>
              </a:rPr>
              <a:t>H2AX, 53BP1, P-ATM)</a:t>
            </a:r>
          </a:p>
          <a:p>
            <a:r>
              <a:rPr lang="fr-CA" sz="1400" dirty="0" err="1" smtClean="0">
                <a:latin typeface="Calibri"/>
              </a:rPr>
              <a:t>Displacement</a:t>
            </a:r>
            <a:r>
              <a:rPr lang="fr-CA" sz="1400" dirty="0" smtClean="0">
                <a:latin typeface="Calibri"/>
              </a:rPr>
              <a:t> of POT1 and/or TRF2</a:t>
            </a:r>
          </a:p>
          <a:p>
            <a:r>
              <a:rPr lang="fr-CA" sz="1400" dirty="0" smtClean="0">
                <a:latin typeface="Calibri"/>
              </a:rPr>
              <a:t>Chromosome fusions</a:t>
            </a:r>
          </a:p>
          <a:p>
            <a:r>
              <a:rPr lang="fr-CA" sz="1400" dirty="0" err="1" smtClean="0">
                <a:solidFill>
                  <a:srgbClr val="0070C0"/>
                </a:solidFill>
                <a:latin typeface="Calibri"/>
              </a:rPr>
              <a:t>Specific</a:t>
            </a:r>
            <a:r>
              <a:rPr lang="fr-CA" sz="1400" dirty="0" smtClean="0">
                <a:solidFill>
                  <a:srgbClr val="0070C0"/>
                </a:solidFill>
                <a:latin typeface="Calibri"/>
              </a:rPr>
              <a:t> for cancer </a:t>
            </a:r>
            <a:r>
              <a:rPr lang="fr-CA" sz="1400" dirty="0" err="1" smtClean="0">
                <a:solidFill>
                  <a:srgbClr val="0070C0"/>
                </a:solidFill>
                <a:latin typeface="Calibri"/>
              </a:rPr>
              <a:t>cells</a:t>
            </a:r>
            <a:r>
              <a:rPr lang="fr-CA" sz="1400" dirty="0" smtClean="0">
                <a:solidFill>
                  <a:srgbClr val="0070C0"/>
                </a:solidFill>
                <a:latin typeface="Calibri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9396" y="6119336"/>
            <a:ext cx="36743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 err="1" smtClean="0"/>
              <a:t>Decrease</a:t>
            </a:r>
            <a:r>
              <a:rPr lang="fr-CA" sz="1400" dirty="0" smtClean="0"/>
              <a:t> </a:t>
            </a:r>
            <a:r>
              <a:rPr lang="fr-CA" sz="1400" dirty="0" err="1" smtClean="0"/>
              <a:t>proliferation</a:t>
            </a:r>
            <a:endParaRPr lang="fr-CA" sz="1400" dirty="0" smtClean="0"/>
          </a:p>
          <a:p>
            <a:r>
              <a:rPr lang="fr-CA" sz="1400" dirty="0" err="1" smtClean="0"/>
              <a:t>Decreased</a:t>
            </a:r>
            <a:r>
              <a:rPr lang="fr-CA" sz="1400" dirty="0" smtClean="0"/>
              <a:t> </a:t>
            </a:r>
            <a:r>
              <a:rPr lang="fr-CA" sz="1400" dirty="0" err="1" smtClean="0"/>
              <a:t>tumor</a:t>
            </a:r>
            <a:r>
              <a:rPr lang="fr-CA" sz="1400" dirty="0" smtClean="0"/>
              <a:t> </a:t>
            </a:r>
            <a:r>
              <a:rPr lang="fr-CA" sz="1400" dirty="0" err="1" smtClean="0"/>
              <a:t>growth</a:t>
            </a:r>
            <a:r>
              <a:rPr lang="fr-CA" sz="1400" dirty="0" smtClean="0"/>
              <a:t> in vivo</a:t>
            </a:r>
          </a:p>
          <a:p>
            <a:r>
              <a:rPr lang="fr-CA" sz="1400" dirty="0" err="1" smtClean="0"/>
              <a:t>Enhance</a:t>
            </a:r>
            <a:r>
              <a:rPr lang="fr-CA" sz="1400" dirty="0" smtClean="0"/>
              <a:t> the </a:t>
            </a:r>
            <a:r>
              <a:rPr lang="fr-CA" sz="1400" dirty="0" err="1" smtClean="0"/>
              <a:t>response</a:t>
            </a:r>
            <a:r>
              <a:rPr lang="fr-CA" sz="1400" dirty="0" smtClean="0"/>
              <a:t> to cancer </a:t>
            </a:r>
            <a:r>
              <a:rPr lang="fr-CA" sz="1400" dirty="0" err="1" smtClean="0"/>
              <a:t>drug</a:t>
            </a:r>
            <a:r>
              <a:rPr lang="fr-CA" sz="1400" dirty="0" smtClean="0"/>
              <a:t> </a:t>
            </a:r>
            <a:r>
              <a:rPr lang="fr-CA" sz="1400" dirty="0" err="1" smtClean="0"/>
              <a:t>treatment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019701" y="5893737"/>
            <a:ext cx="212429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dirty="0" err="1" smtClean="0"/>
              <a:t>Adapted</a:t>
            </a:r>
            <a:r>
              <a:rPr lang="fr-CA" sz="1000" dirty="0" smtClean="0"/>
              <a:t> </a:t>
            </a:r>
            <a:r>
              <a:rPr lang="fr-CA" sz="1000" dirty="0" err="1" smtClean="0"/>
              <a:t>from</a:t>
            </a:r>
            <a:r>
              <a:rPr lang="fr-CA" sz="1000" dirty="0" smtClean="0"/>
              <a:t> :</a:t>
            </a:r>
          </a:p>
          <a:p>
            <a:r>
              <a:rPr lang="en-US" sz="1000" dirty="0" err="1" smtClean="0">
                <a:hlinkClick r:id="rId3"/>
              </a:rPr>
              <a:t>Kelland</a:t>
            </a:r>
            <a:r>
              <a:rPr lang="en-US" sz="1000" dirty="0" smtClean="0">
                <a:hlinkClick r:id="rId3"/>
              </a:rPr>
              <a:t> L</a:t>
            </a:r>
            <a:r>
              <a:rPr lang="en-US" sz="1000" dirty="0" smtClean="0"/>
              <a:t>. </a:t>
            </a:r>
            <a:r>
              <a:rPr lang="en-US" sz="1000" dirty="0" err="1" smtClean="0"/>
              <a:t>Clin</a:t>
            </a:r>
            <a:r>
              <a:rPr lang="en-US" sz="1000" dirty="0" smtClean="0"/>
              <a:t>. Cancer. Res., 2007</a:t>
            </a:r>
          </a:p>
          <a:p>
            <a:r>
              <a:rPr lang="en-US" sz="1000" dirty="0" smtClean="0"/>
              <a:t>Harley, C.B. Nat. Reviews Canc., 2008</a:t>
            </a:r>
          </a:p>
          <a:p>
            <a:pPr>
              <a:defRPr/>
            </a:pPr>
            <a:r>
              <a:rPr lang="en-US" sz="1000" dirty="0" smtClean="0"/>
              <a:t>Murray, JM and Carr, AM</a:t>
            </a:r>
          </a:p>
          <a:p>
            <a:pPr>
              <a:defRPr/>
            </a:pPr>
            <a:r>
              <a:rPr lang="en-US" sz="1000" dirty="0" smtClean="0"/>
              <a:t>Nat. Rev. Mol. Cell Biol. 2008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195754" y="1519303"/>
            <a:ext cx="2112136" cy="1575581"/>
            <a:chOff x="462256" y="1615440"/>
            <a:chExt cx="3293818" cy="2307101"/>
          </a:xfrm>
        </p:grpSpPr>
        <p:grpSp>
          <p:nvGrpSpPr>
            <p:cNvPr id="11" name="Group 17"/>
            <p:cNvGrpSpPr/>
            <p:nvPr/>
          </p:nvGrpSpPr>
          <p:grpSpPr>
            <a:xfrm>
              <a:off x="462256" y="1615440"/>
              <a:ext cx="3293818" cy="2168769"/>
              <a:chOff x="462256" y="1615440"/>
              <a:chExt cx="3293818" cy="2168769"/>
            </a:xfrm>
          </p:grpSpPr>
          <p:pic>
            <p:nvPicPr>
              <p:cNvPr id="13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1583" r="58917" b="52126"/>
              <a:stretch>
                <a:fillRect/>
              </a:stretch>
            </p:blipFill>
            <p:spPr bwMode="auto">
              <a:xfrm>
                <a:off x="462256" y="1716258"/>
                <a:ext cx="3110938" cy="20679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2869809" y="3024554"/>
                <a:ext cx="886265" cy="2672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90024" y="1615440"/>
                <a:ext cx="1577927" cy="3259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 rot="1685572">
              <a:off x="2206283" y="3655255"/>
              <a:ext cx="886265" cy="267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444197" y="3348111"/>
            <a:ext cx="1773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b="1" dirty="0" smtClean="0">
                <a:solidFill>
                  <a:schemeClr val="accent1"/>
                </a:solidFill>
              </a:rPr>
              <a:t>Q-quadruplex ligands</a:t>
            </a:r>
          </a:p>
          <a:p>
            <a:r>
              <a:rPr lang="fr-CA" sz="1400" b="1" dirty="0" smtClean="0">
                <a:solidFill>
                  <a:schemeClr val="accent1"/>
                </a:solidFill>
              </a:rPr>
              <a:t>ex: </a:t>
            </a:r>
            <a:r>
              <a:rPr lang="fr-CA" sz="1400" b="1" dirty="0" err="1" smtClean="0">
                <a:solidFill>
                  <a:schemeClr val="accent1"/>
                </a:solidFill>
              </a:rPr>
              <a:t>Telomestatin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9514" y="3387969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b="1" dirty="0" smtClean="0">
                <a:solidFill>
                  <a:schemeClr val="accent1"/>
                </a:solidFill>
              </a:rPr>
              <a:t>BIBR1532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44616" y="3385624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b="1" dirty="0" smtClean="0">
                <a:solidFill>
                  <a:schemeClr val="accent1"/>
                </a:solidFill>
              </a:rPr>
              <a:t>GRN163L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16200000" flipV="1">
            <a:off x="5563773" y="2637693"/>
            <a:ext cx="844061" cy="3516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655211" y="2307101"/>
            <a:ext cx="281354" cy="140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2" idx="0"/>
          </p:cNvCxnSpPr>
          <p:nvPr/>
        </p:nvCxnSpPr>
        <p:spPr>
          <a:xfrm rot="16200000" flipV="1">
            <a:off x="2507846" y="3056486"/>
            <a:ext cx="450802" cy="1840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 flipH="1" flipV="1">
            <a:off x="1202788" y="3055034"/>
            <a:ext cx="403274" cy="2297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515771" y="2853396"/>
            <a:ext cx="281354" cy="140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390356" y="2881532"/>
            <a:ext cx="269632" cy="1992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1617785" y="4023360"/>
            <a:ext cx="61897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6200000" flipH="1">
            <a:off x="5780271" y="4106216"/>
            <a:ext cx="507988" cy="1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0800000" flipV="1">
            <a:off x="2658795" y="3784207"/>
            <a:ext cx="2771337" cy="64711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979650" y="5398098"/>
            <a:ext cx="1241852" cy="7916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0800000" flipV="1">
            <a:off x="4702708" y="5811596"/>
            <a:ext cx="464232" cy="2532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325272" y="1193022"/>
            <a:ext cx="107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err="1" smtClean="0">
                <a:solidFill>
                  <a:schemeClr val="accent1"/>
                </a:solidFill>
              </a:rPr>
              <a:t>Telomere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9793" y="1135909"/>
            <a:ext cx="127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err="1" smtClean="0">
                <a:solidFill>
                  <a:schemeClr val="accent1"/>
                </a:solidFill>
              </a:rPr>
              <a:t>Telomerase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1297" y="1019224"/>
            <a:ext cx="2551176" cy="111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33372" y="2530104"/>
            <a:ext cx="1024719" cy="606079"/>
            <a:chOff x="5347504" y="3520633"/>
            <a:chExt cx="1967696" cy="1005068"/>
          </a:xfrm>
        </p:grpSpPr>
        <p:sp>
          <p:nvSpPr>
            <p:cNvPr id="3" name="Oval 2"/>
            <p:cNvSpPr/>
            <p:nvPr/>
          </p:nvSpPr>
          <p:spPr>
            <a:xfrm>
              <a:off x="5347504" y="3935392"/>
              <a:ext cx="868101" cy="590309"/>
            </a:xfrm>
            <a:prstGeom prst="ellipse">
              <a:avLst/>
            </a:prstGeom>
            <a:solidFill>
              <a:srgbClr val="BF77A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5881869" y="3925746"/>
              <a:ext cx="868101" cy="590309"/>
            </a:xfrm>
            <a:prstGeom prst="ellipse">
              <a:avLst/>
            </a:prstGeom>
            <a:solidFill>
              <a:srgbClr val="BF77A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6169308" y="3985550"/>
              <a:ext cx="555584" cy="378106"/>
            </a:xfrm>
            <a:prstGeom prst="ellipse">
              <a:avLst/>
            </a:prstGeom>
            <a:solidFill>
              <a:srgbClr val="BF77A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553202" y="3790709"/>
              <a:ext cx="761998" cy="283580"/>
            </a:xfrm>
            <a:prstGeom prst="ellipse">
              <a:avLst/>
            </a:prstGeom>
            <a:solidFill>
              <a:srgbClr val="BF77A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694744" y="3520633"/>
              <a:ext cx="522789" cy="511216"/>
            </a:xfrm>
            <a:prstGeom prst="ellipse">
              <a:avLst/>
            </a:prstGeom>
            <a:solidFill>
              <a:srgbClr val="BF77A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067064" y="3576577"/>
              <a:ext cx="646251" cy="511216"/>
            </a:xfrm>
            <a:prstGeom prst="ellipse">
              <a:avLst/>
            </a:prstGeom>
            <a:solidFill>
              <a:srgbClr val="BF77A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004483" y="2518815"/>
            <a:ext cx="1024719" cy="606079"/>
            <a:chOff x="5347504" y="3520633"/>
            <a:chExt cx="1967696" cy="1005068"/>
          </a:xfrm>
        </p:grpSpPr>
        <p:sp>
          <p:nvSpPr>
            <p:cNvPr id="10" name="Oval 9"/>
            <p:cNvSpPr/>
            <p:nvPr/>
          </p:nvSpPr>
          <p:spPr>
            <a:xfrm>
              <a:off x="5347504" y="3935392"/>
              <a:ext cx="868101" cy="590309"/>
            </a:xfrm>
            <a:prstGeom prst="ellipse">
              <a:avLst/>
            </a:prstGeom>
            <a:solidFill>
              <a:srgbClr val="BF77AC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81869" y="3925746"/>
              <a:ext cx="868101" cy="590309"/>
            </a:xfrm>
            <a:prstGeom prst="ellipse">
              <a:avLst/>
            </a:prstGeom>
            <a:solidFill>
              <a:srgbClr val="BF77AC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169308" y="3985550"/>
              <a:ext cx="555584" cy="378106"/>
            </a:xfrm>
            <a:prstGeom prst="ellipse">
              <a:avLst/>
            </a:prstGeom>
            <a:solidFill>
              <a:srgbClr val="BF77AC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553202" y="3790709"/>
              <a:ext cx="761998" cy="283580"/>
            </a:xfrm>
            <a:prstGeom prst="ellipse">
              <a:avLst/>
            </a:prstGeom>
            <a:solidFill>
              <a:srgbClr val="BF77AC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694744" y="3520633"/>
              <a:ext cx="522789" cy="511216"/>
            </a:xfrm>
            <a:prstGeom prst="ellipse">
              <a:avLst/>
            </a:prstGeom>
            <a:solidFill>
              <a:srgbClr val="BF77AC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067064" y="3576577"/>
              <a:ext cx="646251" cy="511216"/>
            </a:xfrm>
            <a:prstGeom prst="ellipse">
              <a:avLst/>
            </a:prstGeom>
            <a:solidFill>
              <a:srgbClr val="BF77AC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13462" y="4381936"/>
            <a:ext cx="42338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/>
              <a:t>5’ -GGTTAGGGTTAGGGTTAGGGTTAGGGTTAG</a:t>
            </a:r>
          </a:p>
          <a:p>
            <a:r>
              <a:rPr lang="en-CA" sz="1400" b="1"/>
              <a:t>3’ -CCAAT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147776" y="4386698"/>
            <a:ext cx="32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017601" y="4389873"/>
            <a:ext cx="32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4273188" y="4389873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>
                <a:solidFill>
                  <a:srgbClr val="CC0000"/>
                </a:solidFill>
              </a:rPr>
              <a:t>T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4646361" y="4381936"/>
            <a:ext cx="32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4400188" y="4389873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>
                <a:solidFill>
                  <a:srgbClr val="CC0000"/>
                </a:solidFill>
              </a:rPr>
              <a:t>T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4914538" y="4389873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4771663" y="4380348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5039951" y="4380348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>
                <a:solidFill>
                  <a:srgbClr val="CC0000"/>
                </a:solidFill>
              </a:rPr>
              <a:t>T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5297126" y="4349988"/>
            <a:ext cx="2728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 smtClean="0">
                <a:solidFill>
                  <a:schemeClr val="accent1"/>
                </a:solidFill>
              </a:rPr>
              <a:t>T</a:t>
            </a:r>
            <a:endParaRPr lang="en-CA" sz="1400" b="1" dirty="0">
              <a:solidFill>
                <a:schemeClr val="accent1"/>
              </a:solidFill>
            </a:endParaRP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5409838" y="4372411"/>
            <a:ext cx="2984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 smtClean="0">
                <a:solidFill>
                  <a:srgbClr val="CC0000"/>
                </a:solidFill>
              </a:rPr>
              <a:t>G</a:t>
            </a:r>
            <a:endParaRPr lang="en-CA" sz="1400" b="1" dirty="0">
              <a:solidFill>
                <a:srgbClr val="CC0000"/>
              </a:solidFill>
            </a:endParaRP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5166951" y="4380348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>
                <a:solidFill>
                  <a:srgbClr val="CC0000"/>
                </a:solidFill>
              </a:rPr>
              <a:t>T</a:t>
            </a:r>
          </a:p>
        </p:txBody>
      </p: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5686063" y="4375586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29" name="Text Box 36"/>
          <p:cNvSpPr txBox="1">
            <a:spLocks noChangeArrowheads="1"/>
          </p:cNvSpPr>
          <p:nvPr/>
        </p:nvSpPr>
        <p:spPr bwMode="auto">
          <a:xfrm>
            <a:off x="5543188" y="4366061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30" name="Text Box 37"/>
          <p:cNvSpPr txBox="1">
            <a:spLocks noChangeArrowheads="1"/>
          </p:cNvSpPr>
          <p:nvPr/>
        </p:nvSpPr>
        <p:spPr bwMode="auto">
          <a:xfrm>
            <a:off x="5811476" y="4366061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>
                <a:solidFill>
                  <a:srgbClr val="CC0000"/>
                </a:solidFill>
              </a:rPr>
              <a:t>T</a:t>
            </a:r>
          </a:p>
        </p:txBody>
      </p:sp>
      <p:sp>
        <p:nvSpPr>
          <p:cNvPr id="31" name="Text Box 38"/>
          <p:cNvSpPr txBox="1">
            <a:spLocks noChangeArrowheads="1"/>
          </p:cNvSpPr>
          <p:nvPr/>
        </p:nvSpPr>
        <p:spPr bwMode="auto">
          <a:xfrm>
            <a:off x="6068651" y="4335700"/>
            <a:ext cx="2728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 smtClean="0">
                <a:solidFill>
                  <a:schemeClr val="accent1"/>
                </a:solidFill>
              </a:rPr>
              <a:t>T</a:t>
            </a:r>
            <a:endParaRPr lang="en-CA" sz="1400" b="1" dirty="0">
              <a:solidFill>
                <a:schemeClr val="accent1"/>
              </a:solidFill>
            </a:endParaRPr>
          </a:p>
        </p:txBody>
      </p:sp>
      <p:sp>
        <p:nvSpPr>
          <p:cNvPr id="32" name="Text Box 39"/>
          <p:cNvSpPr txBox="1">
            <a:spLocks noChangeArrowheads="1"/>
          </p:cNvSpPr>
          <p:nvPr/>
        </p:nvSpPr>
        <p:spPr bwMode="auto">
          <a:xfrm>
            <a:off x="6181363" y="4358123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33" name="Text Box 40"/>
          <p:cNvSpPr txBox="1">
            <a:spLocks noChangeArrowheads="1"/>
          </p:cNvSpPr>
          <p:nvPr/>
        </p:nvSpPr>
        <p:spPr bwMode="auto">
          <a:xfrm>
            <a:off x="5938476" y="4366061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>
                <a:solidFill>
                  <a:srgbClr val="CC0000"/>
                </a:solidFill>
              </a:rPr>
              <a:t>T</a:t>
            </a:r>
          </a:p>
        </p:txBody>
      </p:sp>
      <p:sp>
        <p:nvSpPr>
          <p:cNvPr id="35" name="Rectangle 72"/>
          <p:cNvSpPr>
            <a:spLocks noChangeArrowheads="1"/>
          </p:cNvSpPr>
          <p:nvPr/>
        </p:nvSpPr>
        <p:spPr bwMode="auto">
          <a:xfrm>
            <a:off x="314324" y="0"/>
            <a:ext cx="8621331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algn="ctr"/>
            <a:r>
              <a:rPr lang="en-CA" sz="2400" dirty="0" smtClean="0">
                <a:solidFill>
                  <a:srgbClr val="0070C0"/>
                </a:solidFill>
              </a:rPr>
              <a:t>Telomere disturbance through the  expression of a telomerase RNA with a point mutation in the template region (</a:t>
            </a:r>
            <a:r>
              <a:rPr lang="en-CA" sz="2400" dirty="0" err="1" smtClean="0">
                <a:solidFill>
                  <a:srgbClr val="0070C0"/>
                </a:solidFill>
              </a:rPr>
              <a:t>MuA-hTR</a:t>
            </a:r>
            <a:r>
              <a:rPr lang="en-CA" sz="2400" dirty="0" smtClean="0">
                <a:solidFill>
                  <a:srgbClr val="0070C0"/>
                </a:solidFill>
              </a:rPr>
              <a:t>)</a:t>
            </a:r>
            <a:endParaRPr 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4517425" y="4358501"/>
            <a:ext cx="2728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 smtClean="0">
                <a:solidFill>
                  <a:schemeClr val="accent1"/>
                </a:solidFill>
              </a:rPr>
              <a:t>T</a:t>
            </a:r>
            <a:endParaRPr lang="en-CA" sz="1400" b="1" dirty="0">
              <a:solidFill>
                <a:schemeClr val="accent1"/>
              </a:solidFill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713462" y="2688894"/>
            <a:ext cx="42338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/>
              <a:t>5’ -GGTTAGGGTTAGGGTTAGGGTTAGGGTTAG</a:t>
            </a:r>
          </a:p>
          <a:p>
            <a:r>
              <a:rPr lang="en-CA" sz="1400" b="1"/>
              <a:t>3’ -CCAAT</a:t>
            </a:r>
          </a:p>
        </p:txBody>
      </p:sp>
      <p:sp>
        <p:nvSpPr>
          <p:cNvPr id="49" name="Text Box 14"/>
          <p:cNvSpPr txBox="1">
            <a:spLocks noChangeArrowheads="1"/>
          </p:cNvSpPr>
          <p:nvPr/>
        </p:nvSpPr>
        <p:spPr bwMode="auto">
          <a:xfrm>
            <a:off x="4147776" y="2693656"/>
            <a:ext cx="32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50" name="Text Box 15"/>
          <p:cNvSpPr txBox="1">
            <a:spLocks noChangeArrowheads="1"/>
          </p:cNvSpPr>
          <p:nvPr/>
        </p:nvSpPr>
        <p:spPr bwMode="auto">
          <a:xfrm>
            <a:off x="4017601" y="2696831"/>
            <a:ext cx="32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4273188" y="2696831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>
                <a:solidFill>
                  <a:srgbClr val="CC0000"/>
                </a:solidFill>
              </a:rPr>
              <a:t>T</a:t>
            </a:r>
          </a:p>
        </p:txBody>
      </p:sp>
      <p:sp>
        <p:nvSpPr>
          <p:cNvPr id="52" name="Text Box 19"/>
          <p:cNvSpPr txBox="1">
            <a:spLocks noChangeArrowheads="1"/>
          </p:cNvSpPr>
          <p:nvPr/>
        </p:nvSpPr>
        <p:spPr bwMode="auto">
          <a:xfrm>
            <a:off x="4646361" y="2688894"/>
            <a:ext cx="32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53" name="Text Box 20"/>
          <p:cNvSpPr txBox="1">
            <a:spLocks noChangeArrowheads="1"/>
          </p:cNvSpPr>
          <p:nvPr/>
        </p:nvSpPr>
        <p:spPr bwMode="auto">
          <a:xfrm>
            <a:off x="4400188" y="2696831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>
                <a:solidFill>
                  <a:srgbClr val="CC0000"/>
                </a:solidFill>
              </a:rPr>
              <a:t>T</a:t>
            </a:r>
          </a:p>
        </p:txBody>
      </p:sp>
      <p:sp>
        <p:nvSpPr>
          <p:cNvPr id="54" name="Text Box 23"/>
          <p:cNvSpPr txBox="1">
            <a:spLocks noChangeArrowheads="1"/>
          </p:cNvSpPr>
          <p:nvPr/>
        </p:nvSpPr>
        <p:spPr bwMode="auto">
          <a:xfrm>
            <a:off x="4914538" y="2696831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55" name="Text Box 24"/>
          <p:cNvSpPr txBox="1">
            <a:spLocks noChangeArrowheads="1"/>
          </p:cNvSpPr>
          <p:nvPr/>
        </p:nvSpPr>
        <p:spPr bwMode="auto">
          <a:xfrm>
            <a:off x="4771663" y="2687306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56" name="Text Box 25"/>
          <p:cNvSpPr txBox="1">
            <a:spLocks noChangeArrowheads="1"/>
          </p:cNvSpPr>
          <p:nvPr/>
        </p:nvSpPr>
        <p:spPr bwMode="auto">
          <a:xfrm>
            <a:off x="5039951" y="2687306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>
                <a:solidFill>
                  <a:srgbClr val="CC0000"/>
                </a:solidFill>
              </a:rPr>
              <a:t>T</a:t>
            </a:r>
          </a:p>
        </p:txBody>
      </p:sp>
      <p:sp>
        <p:nvSpPr>
          <p:cNvPr id="57" name="Text Box 26"/>
          <p:cNvSpPr txBox="1">
            <a:spLocks noChangeArrowheads="1"/>
          </p:cNvSpPr>
          <p:nvPr/>
        </p:nvSpPr>
        <p:spPr bwMode="auto">
          <a:xfrm>
            <a:off x="5287700" y="2680511"/>
            <a:ext cx="2936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 smtClean="0">
                <a:solidFill>
                  <a:srgbClr val="C00000"/>
                </a:solidFill>
              </a:rPr>
              <a:t>A</a:t>
            </a:r>
            <a:endParaRPr lang="en-CA" sz="1400" b="1" dirty="0">
              <a:solidFill>
                <a:srgbClr val="C00000"/>
              </a:solidFill>
            </a:endParaRPr>
          </a:p>
        </p:txBody>
      </p:sp>
      <p:sp>
        <p:nvSpPr>
          <p:cNvPr id="58" name="Text Box 27"/>
          <p:cNvSpPr txBox="1">
            <a:spLocks noChangeArrowheads="1"/>
          </p:cNvSpPr>
          <p:nvPr/>
        </p:nvSpPr>
        <p:spPr bwMode="auto">
          <a:xfrm>
            <a:off x="5409838" y="2679369"/>
            <a:ext cx="2984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 smtClean="0">
                <a:solidFill>
                  <a:srgbClr val="CC0000"/>
                </a:solidFill>
              </a:rPr>
              <a:t>G</a:t>
            </a:r>
            <a:endParaRPr lang="en-CA" sz="1400" b="1" dirty="0">
              <a:solidFill>
                <a:srgbClr val="CC0000"/>
              </a:solidFill>
            </a:endParaRPr>
          </a:p>
        </p:txBody>
      </p:sp>
      <p:sp>
        <p:nvSpPr>
          <p:cNvPr id="59" name="Text Box 28"/>
          <p:cNvSpPr txBox="1">
            <a:spLocks noChangeArrowheads="1"/>
          </p:cNvSpPr>
          <p:nvPr/>
        </p:nvSpPr>
        <p:spPr bwMode="auto">
          <a:xfrm>
            <a:off x="5166951" y="2687306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>
                <a:solidFill>
                  <a:srgbClr val="CC0000"/>
                </a:solidFill>
              </a:rPr>
              <a:t>T</a:t>
            </a:r>
          </a:p>
        </p:txBody>
      </p:sp>
      <p:sp>
        <p:nvSpPr>
          <p:cNvPr id="60" name="Text Box 35"/>
          <p:cNvSpPr txBox="1">
            <a:spLocks noChangeArrowheads="1"/>
          </p:cNvSpPr>
          <p:nvPr/>
        </p:nvSpPr>
        <p:spPr bwMode="auto">
          <a:xfrm>
            <a:off x="5686063" y="2682544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61" name="Text Box 36"/>
          <p:cNvSpPr txBox="1">
            <a:spLocks noChangeArrowheads="1"/>
          </p:cNvSpPr>
          <p:nvPr/>
        </p:nvSpPr>
        <p:spPr bwMode="auto">
          <a:xfrm>
            <a:off x="5543188" y="2673019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62" name="Text Box 37"/>
          <p:cNvSpPr txBox="1">
            <a:spLocks noChangeArrowheads="1"/>
          </p:cNvSpPr>
          <p:nvPr/>
        </p:nvSpPr>
        <p:spPr bwMode="auto">
          <a:xfrm>
            <a:off x="5811476" y="2673019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>
                <a:solidFill>
                  <a:srgbClr val="CC0000"/>
                </a:solidFill>
              </a:rPr>
              <a:t>T</a:t>
            </a:r>
          </a:p>
        </p:txBody>
      </p:sp>
      <p:sp>
        <p:nvSpPr>
          <p:cNvPr id="63" name="Text Box 38"/>
          <p:cNvSpPr txBox="1">
            <a:spLocks noChangeArrowheads="1"/>
          </p:cNvSpPr>
          <p:nvPr/>
        </p:nvSpPr>
        <p:spPr bwMode="auto">
          <a:xfrm>
            <a:off x="6059225" y="2670936"/>
            <a:ext cx="2936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 smtClean="0">
                <a:solidFill>
                  <a:srgbClr val="C00000"/>
                </a:solidFill>
              </a:rPr>
              <a:t>A</a:t>
            </a:r>
            <a:endParaRPr lang="en-CA" sz="1400" b="1" dirty="0">
              <a:solidFill>
                <a:srgbClr val="C00000"/>
              </a:solidFill>
            </a:endParaRPr>
          </a:p>
        </p:txBody>
      </p:sp>
      <p:sp>
        <p:nvSpPr>
          <p:cNvPr id="64" name="Text Box 39"/>
          <p:cNvSpPr txBox="1">
            <a:spLocks noChangeArrowheads="1"/>
          </p:cNvSpPr>
          <p:nvPr/>
        </p:nvSpPr>
        <p:spPr bwMode="auto">
          <a:xfrm>
            <a:off x="6181363" y="2665081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65" name="Text Box 40"/>
          <p:cNvSpPr txBox="1">
            <a:spLocks noChangeArrowheads="1"/>
          </p:cNvSpPr>
          <p:nvPr/>
        </p:nvSpPr>
        <p:spPr bwMode="auto">
          <a:xfrm>
            <a:off x="5938476" y="2673019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>
                <a:solidFill>
                  <a:srgbClr val="CC0000"/>
                </a:solidFill>
              </a:rPr>
              <a:t>T</a:t>
            </a: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4517425" y="2689024"/>
            <a:ext cx="2936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400" b="1" dirty="0" smtClean="0">
                <a:solidFill>
                  <a:srgbClr val="C00000"/>
                </a:solidFill>
              </a:rPr>
              <a:t>A</a:t>
            </a:r>
            <a:endParaRPr lang="en-CA" sz="1400" b="1" dirty="0">
              <a:solidFill>
                <a:srgbClr val="C00000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7187296" y="3433156"/>
            <a:ext cx="1614313" cy="1038579"/>
            <a:chOff x="6841067" y="2856088"/>
            <a:chExt cx="1614313" cy="1038579"/>
          </a:xfrm>
        </p:grpSpPr>
        <p:grpSp>
          <p:nvGrpSpPr>
            <p:cNvPr id="68" name="Group 105"/>
            <p:cNvGrpSpPr/>
            <p:nvPr/>
          </p:nvGrpSpPr>
          <p:grpSpPr>
            <a:xfrm>
              <a:off x="6841067" y="2856088"/>
              <a:ext cx="1614315" cy="1038579"/>
              <a:chOff x="6841067" y="2856088"/>
              <a:chExt cx="1614315" cy="1038579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7430662" y="2856088"/>
                <a:ext cx="1024720" cy="606079"/>
                <a:chOff x="5347504" y="3520633"/>
                <a:chExt cx="1967696" cy="1005068"/>
              </a:xfrm>
            </p:grpSpPr>
            <p:sp>
              <p:nvSpPr>
                <p:cNvPr id="72" name="Oval 70"/>
                <p:cNvSpPr/>
                <p:nvPr/>
              </p:nvSpPr>
              <p:spPr>
                <a:xfrm>
                  <a:off x="5347504" y="3935392"/>
                  <a:ext cx="868101" cy="590309"/>
                </a:xfrm>
                <a:prstGeom prst="ellipse">
                  <a:avLst/>
                </a:prstGeom>
                <a:solidFill>
                  <a:srgbClr val="BF77A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5881869" y="3925746"/>
                  <a:ext cx="868101" cy="590309"/>
                </a:xfrm>
                <a:prstGeom prst="ellipse">
                  <a:avLst/>
                </a:prstGeom>
                <a:solidFill>
                  <a:srgbClr val="BF77A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6169308" y="3985550"/>
                  <a:ext cx="555584" cy="378106"/>
                </a:xfrm>
                <a:prstGeom prst="ellipse">
                  <a:avLst/>
                </a:prstGeom>
                <a:solidFill>
                  <a:srgbClr val="BF77A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6553202" y="3790709"/>
                  <a:ext cx="761998" cy="283580"/>
                </a:xfrm>
                <a:prstGeom prst="ellipse">
                  <a:avLst/>
                </a:prstGeom>
                <a:solidFill>
                  <a:srgbClr val="BF77A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5694744" y="3520633"/>
                  <a:ext cx="522789" cy="511216"/>
                </a:xfrm>
                <a:prstGeom prst="ellipse">
                  <a:avLst/>
                </a:prstGeom>
                <a:solidFill>
                  <a:srgbClr val="BF77A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6067064" y="3576577"/>
                  <a:ext cx="646251" cy="511216"/>
                </a:xfrm>
                <a:prstGeom prst="ellipse">
                  <a:avLst/>
                </a:prstGeom>
                <a:solidFill>
                  <a:srgbClr val="BF77A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1" name="Straight Connector 70"/>
              <p:cNvCxnSpPr/>
              <p:nvPr/>
            </p:nvCxnSpPr>
            <p:spPr>
              <a:xfrm flipV="1">
                <a:off x="6841067" y="3499556"/>
                <a:ext cx="508000" cy="39511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Straight Connector 68"/>
            <p:cNvCxnSpPr/>
            <p:nvPr/>
          </p:nvCxnSpPr>
          <p:spPr>
            <a:xfrm rot="16200000" flipV="1">
              <a:off x="7185379" y="3392311"/>
              <a:ext cx="316089" cy="23706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/>
          <p:cNvSpPr txBox="1"/>
          <p:nvPr/>
        </p:nvSpPr>
        <p:spPr>
          <a:xfrm>
            <a:off x="780219" y="2053396"/>
            <a:ext cx="7089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b="1" dirty="0" smtClean="0">
                <a:solidFill>
                  <a:srgbClr val="0070C0"/>
                </a:solidFill>
              </a:rPr>
              <a:t>Wild-Type </a:t>
            </a:r>
            <a:r>
              <a:rPr lang="fr-CA" sz="1600" b="1" dirty="0" err="1" smtClean="0">
                <a:solidFill>
                  <a:srgbClr val="0070C0"/>
                </a:solidFill>
              </a:rPr>
              <a:t>telomerase</a:t>
            </a:r>
            <a:r>
              <a:rPr lang="fr-CA" sz="1600" b="1" dirty="0" smtClean="0">
                <a:solidFill>
                  <a:srgbClr val="0070C0"/>
                </a:solidFill>
              </a:rPr>
              <a:t> RNA </a:t>
            </a:r>
            <a:r>
              <a:rPr lang="en-US" sz="1600" dirty="0" smtClean="0">
                <a:solidFill>
                  <a:srgbClr val="0070C0"/>
                </a:solidFill>
              </a:rPr>
              <a:t>template 5’-C</a:t>
            </a:r>
            <a:r>
              <a:rPr lang="en-US" sz="1600" u="sng" dirty="0" smtClean="0">
                <a:solidFill>
                  <a:srgbClr val="0070C0"/>
                </a:solidFill>
              </a:rPr>
              <a:t>U</a:t>
            </a:r>
            <a:r>
              <a:rPr lang="en-US" sz="1600" dirty="0" smtClean="0">
                <a:solidFill>
                  <a:srgbClr val="0070C0"/>
                </a:solidFill>
              </a:rPr>
              <a:t>AACCC</a:t>
            </a:r>
            <a:r>
              <a:rPr lang="en-US" sz="1600" u="sng" dirty="0" smtClean="0">
                <a:solidFill>
                  <a:srgbClr val="0070C0"/>
                </a:solidFill>
              </a:rPr>
              <a:t>U</a:t>
            </a:r>
            <a:r>
              <a:rPr lang="en-US" sz="1600" dirty="0" smtClean="0">
                <a:solidFill>
                  <a:srgbClr val="0070C0"/>
                </a:solidFill>
              </a:rPr>
              <a:t>AA-3’ specifies TTAGGG repeats</a:t>
            </a:r>
          </a:p>
          <a:p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54602" y="3832926"/>
            <a:ext cx="6842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b="1" dirty="0" smtClean="0">
                <a:solidFill>
                  <a:srgbClr val="0070C0"/>
                </a:solidFill>
              </a:rPr>
              <a:t>Mutant </a:t>
            </a:r>
            <a:r>
              <a:rPr lang="fr-CA" sz="1600" b="1" dirty="0" err="1" smtClean="0">
                <a:solidFill>
                  <a:srgbClr val="0070C0"/>
                </a:solidFill>
              </a:rPr>
              <a:t>telomerase</a:t>
            </a:r>
            <a:r>
              <a:rPr lang="fr-CA" sz="1600" b="1" dirty="0" smtClean="0">
                <a:solidFill>
                  <a:srgbClr val="0070C0"/>
                </a:solidFill>
              </a:rPr>
              <a:t> RNA </a:t>
            </a:r>
            <a:r>
              <a:rPr lang="en-US" sz="1600" dirty="0" smtClean="0">
                <a:solidFill>
                  <a:srgbClr val="0070C0"/>
                </a:solidFill>
              </a:rPr>
              <a:t>template 5’-C</a:t>
            </a:r>
            <a:r>
              <a:rPr lang="en-US" sz="1600" u="sng" dirty="0" smtClean="0">
                <a:solidFill>
                  <a:srgbClr val="0070C0"/>
                </a:solidFill>
              </a:rPr>
              <a:t>A</a:t>
            </a:r>
            <a:r>
              <a:rPr lang="en-US" sz="1600" dirty="0" smtClean="0">
                <a:solidFill>
                  <a:srgbClr val="0070C0"/>
                </a:solidFill>
              </a:rPr>
              <a:t>AACCC</a:t>
            </a:r>
            <a:r>
              <a:rPr lang="en-US" sz="1600" u="sng" dirty="0" smtClean="0">
                <a:solidFill>
                  <a:srgbClr val="0070C0"/>
                </a:solidFill>
              </a:rPr>
              <a:t>A</a:t>
            </a:r>
            <a:r>
              <a:rPr lang="en-US" sz="1600" dirty="0" smtClean="0">
                <a:solidFill>
                  <a:srgbClr val="0070C0"/>
                </a:solidFill>
              </a:rPr>
              <a:t>AA-3’ specifies TTTGGG repeats</a:t>
            </a:r>
            <a:endParaRPr lang="en-CA" sz="1600" dirty="0" smtClean="0">
              <a:solidFill>
                <a:srgbClr val="0070C0"/>
              </a:solidFill>
            </a:endParaRPr>
          </a:p>
          <a:p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80" name="Text Box 2"/>
          <p:cNvSpPr txBox="1">
            <a:spLocks noChangeArrowheads="1"/>
          </p:cNvSpPr>
          <p:nvPr/>
        </p:nvSpPr>
        <p:spPr bwMode="auto">
          <a:xfrm>
            <a:off x="6879127" y="5256847"/>
            <a:ext cx="2695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  <a:defRPr/>
            </a:pPr>
            <a:r>
              <a:rPr lang="en-US" sz="1600" dirty="0">
                <a:latin typeface="+mn-lt"/>
              </a:rPr>
              <a:t>Tumor specific </a:t>
            </a:r>
          </a:p>
          <a:p>
            <a:pPr>
              <a:defRPr/>
            </a:pPr>
            <a:r>
              <a:rPr lang="en-US" sz="1600" dirty="0">
                <a:latin typeface="+mn-lt"/>
              </a:rPr>
              <a:t>(telomerase-dependent)</a:t>
            </a:r>
          </a:p>
        </p:txBody>
      </p:sp>
      <p:sp>
        <p:nvSpPr>
          <p:cNvPr id="81" name="Text Box 3"/>
          <p:cNvSpPr txBox="1">
            <a:spLocks noChangeArrowheads="1"/>
          </p:cNvSpPr>
          <p:nvPr/>
        </p:nvSpPr>
        <p:spPr bwMode="auto">
          <a:xfrm>
            <a:off x="6879127" y="5904547"/>
            <a:ext cx="1692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</a:rPr>
              <a:t>- No lag phase</a:t>
            </a:r>
          </a:p>
        </p:txBody>
      </p:sp>
      <p:sp>
        <p:nvSpPr>
          <p:cNvPr id="82" name="Text Box 4"/>
          <p:cNvSpPr txBox="1">
            <a:spLocks noChangeArrowheads="1"/>
          </p:cNvSpPr>
          <p:nvPr/>
        </p:nvSpPr>
        <p:spPr bwMode="auto">
          <a:xfrm>
            <a:off x="6879127" y="6193472"/>
            <a:ext cx="1146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</a:rPr>
              <a:t>- General</a:t>
            </a:r>
          </a:p>
        </p:txBody>
      </p:sp>
      <p:sp>
        <p:nvSpPr>
          <p:cNvPr id="83" name="Text Box 5"/>
          <p:cNvSpPr txBox="1">
            <a:spLocks noChangeArrowheads="1"/>
          </p:cNvSpPr>
          <p:nvPr/>
        </p:nvSpPr>
        <p:spPr bwMode="auto">
          <a:xfrm>
            <a:off x="-559294" y="1611653"/>
            <a:ext cx="5616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</a:rPr>
              <a:t>Telomerase-based anti-cancer approach: </a:t>
            </a:r>
          </a:p>
          <a:p>
            <a:pPr algn="ctr">
              <a:defRPr/>
            </a:pPr>
            <a:r>
              <a:rPr lang="en-US" sz="1600" dirty="0">
                <a:latin typeface="+mn-lt"/>
              </a:rPr>
              <a:t>   </a:t>
            </a:r>
          </a:p>
        </p:txBody>
      </p:sp>
      <p:sp>
        <p:nvSpPr>
          <p:cNvPr id="84" name="Text Box 17"/>
          <p:cNvSpPr txBox="1">
            <a:spLocks noChangeArrowheads="1"/>
          </p:cNvSpPr>
          <p:nvPr/>
        </p:nvSpPr>
        <p:spPr bwMode="auto">
          <a:xfrm>
            <a:off x="1621327" y="518001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CA" sz="1600">
              <a:latin typeface="+mn-lt"/>
            </a:endParaRPr>
          </a:p>
        </p:txBody>
      </p:sp>
      <p:sp>
        <p:nvSpPr>
          <p:cNvPr id="85" name="Line 20"/>
          <p:cNvSpPr>
            <a:spLocks noChangeShapeType="1"/>
          </p:cNvSpPr>
          <p:nvPr/>
        </p:nvSpPr>
        <p:spPr bwMode="auto">
          <a:xfrm>
            <a:off x="8015777" y="4613909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1563" y="1164366"/>
            <a:ext cx="6572250" cy="3714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just" defTabSz="4089400" fontAlgn="auto">
              <a:spcBef>
                <a:spcPts val="0"/>
              </a:spcBef>
              <a:spcAft>
                <a:spcPts val="0"/>
              </a:spcAft>
              <a:buSzPts val="2400"/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Growth inhibition</a:t>
            </a:r>
          </a:p>
          <a:p>
            <a:pPr algn="just" defTabSz="4089400" fontAlgn="auto">
              <a:spcBef>
                <a:spcPts val="0"/>
              </a:spcBef>
              <a:spcAft>
                <a:spcPts val="0"/>
              </a:spcAft>
              <a:buSzPts val="2400"/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Altered cell cycle</a:t>
            </a:r>
          </a:p>
          <a:p>
            <a:pPr algn="just" defTabSz="4089400" fontAlgn="auto">
              <a:spcBef>
                <a:spcPts val="0"/>
              </a:spcBef>
              <a:spcAft>
                <a:spcPts val="0"/>
              </a:spcAft>
              <a:buSzPts val="2400"/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Apoptosis</a:t>
            </a:r>
          </a:p>
          <a:p>
            <a:pPr algn="just" defTabSz="4089400" fontAlgn="auto">
              <a:spcBef>
                <a:spcPts val="0"/>
              </a:spcBef>
              <a:spcAft>
                <a:spcPts val="0"/>
              </a:spcAft>
              <a:buSzPts val="2400"/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Senescence</a:t>
            </a:r>
          </a:p>
          <a:p>
            <a:pPr algn="just" defTabSz="4089400" fontAlgn="auto">
              <a:spcBef>
                <a:spcPts val="0"/>
              </a:spcBef>
              <a:spcAft>
                <a:spcPts val="0"/>
              </a:spcAft>
              <a:buSzPts val="2400"/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No effect on telomerase-negative lung fibroblasts</a:t>
            </a:r>
            <a:endParaRPr lang="en-US" dirty="0">
              <a:latin typeface="+mj-lt"/>
            </a:endParaRPr>
          </a:p>
          <a:p>
            <a:pPr algn="just" defTabSz="4089400" fontAlgn="auto">
              <a:spcBef>
                <a:spcPts val="0"/>
              </a:spcBef>
              <a:spcAft>
                <a:spcPts val="0"/>
              </a:spcAft>
              <a:buSzPts val="2400"/>
              <a:defRPr/>
            </a:pPr>
            <a:endParaRPr lang="en-US" dirty="0">
              <a:latin typeface="+mj-lt"/>
            </a:endParaRPr>
          </a:p>
          <a:p>
            <a:pPr algn="just" defTabSz="4089400" fontAlgn="auto">
              <a:spcBef>
                <a:spcPts val="0"/>
              </a:spcBef>
              <a:spcAft>
                <a:spcPts val="0"/>
              </a:spcAft>
              <a:buSzPts val="2400"/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Loss of tumor growth in </a:t>
            </a:r>
            <a:r>
              <a:rPr lang="en-US" dirty="0" err="1">
                <a:latin typeface="+mj-lt"/>
              </a:rPr>
              <a:t>xenografts</a:t>
            </a:r>
            <a:endParaRPr lang="en-US" dirty="0">
              <a:latin typeface="+mj-lt"/>
            </a:endParaRPr>
          </a:p>
          <a:p>
            <a:pPr algn="just" defTabSz="4089400" fontAlgn="auto">
              <a:spcBef>
                <a:spcPts val="0"/>
              </a:spcBef>
              <a:spcAft>
                <a:spcPts val="0"/>
              </a:spcAft>
              <a:buSzPts val="2400"/>
              <a:defRPr/>
            </a:pPr>
            <a:endParaRPr lang="en-US" dirty="0">
              <a:latin typeface="+mj-lt"/>
            </a:endParaRPr>
          </a:p>
          <a:p>
            <a:pPr algn="just" defTabSz="4089400" fontAlgn="auto">
              <a:spcBef>
                <a:spcPts val="0"/>
              </a:spcBef>
              <a:spcAft>
                <a:spcPts val="0"/>
              </a:spcAft>
              <a:buSzPts val="24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Dependent on assembly of an active enzyme</a:t>
            </a:r>
            <a:endParaRPr lang="en-US" dirty="0">
              <a:latin typeface="+mj-lt"/>
            </a:endParaRPr>
          </a:p>
          <a:p>
            <a:pPr algn="just" defTabSz="4089400" fontAlgn="auto">
              <a:spcBef>
                <a:spcPts val="0"/>
              </a:spcBef>
              <a:spcAft>
                <a:spcPts val="0"/>
              </a:spcAft>
              <a:buSzPts val="2400"/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DNA damage response at telomeres</a:t>
            </a:r>
          </a:p>
          <a:p>
            <a:pPr algn="just" defTabSz="4089400" fontAlgn="auto">
              <a:spcBef>
                <a:spcPts val="0"/>
              </a:spcBef>
              <a:spcAft>
                <a:spcPts val="0"/>
              </a:spcAft>
              <a:buSzPts val="2400"/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Chromosome fusions</a:t>
            </a:r>
          </a:p>
          <a:p>
            <a:pPr algn="just" defTabSz="4089400" fontAlgn="auto">
              <a:spcBef>
                <a:spcPts val="0"/>
              </a:spcBef>
              <a:spcAft>
                <a:spcPts val="0"/>
              </a:spcAft>
              <a:buSzPts val="2400"/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Anaphase bridges</a:t>
            </a:r>
          </a:p>
          <a:p>
            <a:pPr algn="just" defTabSz="4089400" fontAlgn="auto">
              <a:spcBef>
                <a:spcPts val="0"/>
              </a:spcBef>
              <a:spcAft>
                <a:spcPts val="0"/>
              </a:spcAft>
              <a:buSzPts val="2400"/>
              <a:defRPr/>
            </a:pPr>
            <a:endParaRPr lang="en-US" dirty="0">
              <a:latin typeface="+mj-lt"/>
            </a:endParaRPr>
          </a:p>
          <a:p>
            <a:pPr algn="just" defTabSz="4089400" fontAlgn="auto">
              <a:spcBef>
                <a:spcPts val="0"/>
              </a:spcBef>
              <a:spcAft>
                <a:spcPts val="0"/>
              </a:spcAft>
              <a:buSzPts val="2400"/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Independent of p53 status</a:t>
            </a:r>
          </a:p>
          <a:p>
            <a:pPr algn="just" defTabSz="4089400" fontAlgn="auto">
              <a:spcBef>
                <a:spcPts val="0"/>
              </a:spcBef>
              <a:spcAft>
                <a:spcPts val="0"/>
              </a:spcAft>
              <a:buSzPts val="2400"/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Can be ATM </a:t>
            </a:r>
            <a:r>
              <a:rPr lang="en-US" dirty="0" smtClean="0">
                <a:latin typeface="+mj-lt"/>
              </a:rPr>
              <a:t>dependent</a:t>
            </a:r>
          </a:p>
          <a:p>
            <a:pPr algn="just" defTabSz="4089400" fontAlgn="auto">
              <a:spcBef>
                <a:spcPts val="0"/>
              </a:spcBef>
              <a:spcAft>
                <a:spcPts val="0"/>
              </a:spcAft>
              <a:buSzPts val="2400"/>
              <a:defRPr/>
            </a:pPr>
            <a:endParaRPr lang="en-US" dirty="0">
              <a:latin typeface="+mj-lt"/>
            </a:endParaRPr>
          </a:p>
          <a:p>
            <a:pPr algn="just" defTabSz="4089400" fontAlgn="auto">
              <a:spcBef>
                <a:spcPts val="0"/>
              </a:spcBef>
              <a:spcAft>
                <a:spcPts val="0"/>
              </a:spcAft>
              <a:buSzPts val="2400"/>
              <a:defRPr/>
            </a:pPr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1687" y="206186"/>
            <a:ext cx="637745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accent1"/>
                </a:solidFill>
                <a:latin typeface="+mn-lt"/>
              </a:rPr>
              <a:t>Anticancer strategies targeting telomere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accent1"/>
                </a:solidFill>
                <a:latin typeface="+mn-lt"/>
              </a:rPr>
              <a:t>function by expression of template-mutated </a:t>
            </a:r>
            <a:r>
              <a:rPr lang="en-US" sz="2400" dirty="0" err="1">
                <a:solidFill>
                  <a:schemeClr val="accent1"/>
                </a:solidFill>
                <a:latin typeface="+mn-lt"/>
              </a:rPr>
              <a:t>hTR</a:t>
            </a:r>
            <a:endParaRPr lang="en-US" sz="2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28625" y="5357813"/>
            <a:ext cx="8858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4089400">
              <a:buSzPts val="2400"/>
            </a:pPr>
            <a:r>
              <a:rPr lang="en-US" sz="1000" dirty="0" err="1">
                <a:latin typeface="Verdana" pitchFamily="34" charset="0"/>
              </a:rPr>
              <a:t>Marusic</a:t>
            </a:r>
            <a:r>
              <a:rPr lang="en-US" sz="1000" dirty="0">
                <a:latin typeface="Verdana" pitchFamily="34" charset="0"/>
              </a:rPr>
              <a:t> L. et al. (1997) </a:t>
            </a:r>
            <a:r>
              <a:rPr lang="en-US" sz="1000" i="1" dirty="0">
                <a:latin typeface="Verdana" pitchFamily="34" charset="0"/>
              </a:rPr>
              <a:t>Mol. Cell. Biol.</a:t>
            </a:r>
            <a:r>
              <a:rPr lang="en-US" sz="1000" dirty="0">
                <a:latin typeface="Verdana" pitchFamily="34" charset="0"/>
              </a:rPr>
              <a:t> 17: 6394-6401; </a:t>
            </a:r>
            <a:r>
              <a:rPr lang="en-US" sz="1000" dirty="0" err="1">
                <a:latin typeface="Verdana" pitchFamily="34" charset="0"/>
              </a:rPr>
              <a:t>Guiducci</a:t>
            </a:r>
            <a:r>
              <a:rPr lang="en-US" sz="1000" dirty="0">
                <a:latin typeface="Verdana" pitchFamily="34" charset="0"/>
              </a:rPr>
              <a:t>, C. et al. (2001) </a:t>
            </a:r>
            <a:r>
              <a:rPr lang="en-US" sz="1000" i="1" dirty="0" err="1">
                <a:latin typeface="Verdana" pitchFamily="34" charset="0"/>
              </a:rPr>
              <a:t>Oncogene</a:t>
            </a:r>
            <a:r>
              <a:rPr lang="en-US" sz="1000" dirty="0">
                <a:latin typeface="Verdana" pitchFamily="34" charset="0"/>
              </a:rPr>
              <a:t> 20: 714-725; Kim MM. et al. </a:t>
            </a:r>
          </a:p>
          <a:p>
            <a:pPr algn="just" defTabSz="4089400">
              <a:buSzPts val="2400"/>
            </a:pPr>
            <a:r>
              <a:rPr lang="en-US" sz="1000" dirty="0">
                <a:latin typeface="Verdana" pitchFamily="34" charset="0"/>
              </a:rPr>
              <a:t>(2001) </a:t>
            </a:r>
            <a:r>
              <a:rPr lang="en-US" sz="1000" i="1" dirty="0">
                <a:latin typeface="Verdana" pitchFamily="34" charset="0"/>
              </a:rPr>
              <a:t>Proc. Natl. Acad. Sci.</a:t>
            </a:r>
            <a:r>
              <a:rPr lang="en-US" sz="1000" dirty="0">
                <a:latin typeface="Verdana" pitchFamily="34" charset="0"/>
              </a:rPr>
              <a:t> 98: 7982-7987; Li S. et al. (2004) </a:t>
            </a:r>
            <a:r>
              <a:rPr lang="en-US" sz="1000" i="1" dirty="0">
                <a:latin typeface="Verdana" pitchFamily="34" charset="0"/>
              </a:rPr>
              <a:t>Cancer Res</a:t>
            </a:r>
            <a:r>
              <a:rPr lang="en-US" sz="1000" dirty="0">
                <a:latin typeface="Verdana" pitchFamily="34" charset="0"/>
              </a:rPr>
              <a:t>. 64:4833-4840; </a:t>
            </a:r>
            <a:r>
              <a:rPr lang="en-US" sz="1000" dirty="0" err="1">
                <a:latin typeface="Verdana" pitchFamily="34" charset="0"/>
              </a:rPr>
              <a:t>Goldkorn</a:t>
            </a:r>
            <a:r>
              <a:rPr lang="en-US" sz="1000" dirty="0">
                <a:latin typeface="Verdana" pitchFamily="34" charset="0"/>
              </a:rPr>
              <a:t>, A. and Blackburn, E.H.</a:t>
            </a:r>
          </a:p>
          <a:p>
            <a:pPr algn="just" defTabSz="4089400">
              <a:buSzPts val="2400"/>
            </a:pPr>
            <a:r>
              <a:rPr lang="en-US" sz="1000" dirty="0">
                <a:latin typeface="Verdana" pitchFamily="34" charset="0"/>
              </a:rPr>
              <a:t>(2006</a:t>
            </a:r>
            <a:r>
              <a:rPr lang="en-US" sz="1000" i="1" dirty="0">
                <a:latin typeface="Verdana" pitchFamily="34" charset="0"/>
              </a:rPr>
              <a:t>) Cancer Res.  </a:t>
            </a:r>
            <a:r>
              <a:rPr lang="en-US" sz="1000" dirty="0">
                <a:latin typeface="Verdana" pitchFamily="34" charset="0"/>
              </a:rPr>
              <a:t>66: 5763-5771;  Cerone, MA et al. (2006) </a:t>
            </a:r>
            <a:r>
              <a:rPr lang="en-US" sz="1000" dirty="0" err="1">
                <a:latin typeface="Verdana" pitchFamily="34" charset="0"/>
              </a:rPr>
              <a:t>Oncogene</a:t>
            </a:r>
            <a:r>
              <a:rPr lang="en-US" sz="1000" dirty="0">
                <a:latin typeface="Verdana" pitchFamily="34" charset="0"/>
              </a:rPr>
              <a:t> 25: 7411-7420; </a:t>
            </a:r>
            <a:r>
              <a:rPr lang="en-US" sz="1000" dirty="0" err="1">
                <a:latin typeface="Verdana" pitchFamily="34" charset="0"/>
              </a:rPr>
              <a:t>Stohr</a:t>
            </a:r>
            <a:r>
              <a:rPr lang="en-US" sz="1000" dirty="0">
                <a:latin typeface="Verdana" pitchFamily="34" charset="0"/>
              </a:rPr>
              <a:t>, B.A. and Blackburn, E.H. </a:t>
            </a:r>
          </a:p>
          <a:p>
            <a:pPr algn="just" defTabSz="4089400">
              <a:buSzPts val="2400"/>
            </a:pPr>
            <a:r>
              <a:rPr lang="en-US" sz="1000" dirty="0">
                <a:latin typeface="Verdana" pitchFamily="34" charset="0"/>
              </a:rPr>
              <a:t>(2008)Cancer Res. 68: </a:t>
            </a:r>
            <a:r>
              <a:rPr lang="en-US" sz="1000" dirty="0" smtClean="0">
                <a:latin typeface="Verdana" pitchFamily="34" charset="0"/>
              </a:rPr>
              <a:t>5309-5317; </a:t>
            </a:r>
            <a:r>
              <a:rPr lang="en-US" sz="1000" dirty="0" err="1" smtClean="0">
                <a:latin typeface="Verdana" pitchFamily="34" charset="0"/>
              </a:rPr>
              <a:t>Mahalingam</a:t>
            </a:r>
            <a:r>
              <a:rPr lang="en-US" sz="1000" dirty="0" smtClean="0">
                <a:latin typeface="Verdana" pitchFamily="34" charset="0"/>
              </a:rPr>
              <a:t>, D. et al. </a:t>
            </a:r>
            <a:r>
              <a:rPr lang="en-US" sz="1000" dirty="0" smtClean="0">
                <a:latin typeface="Verdana" pitchFamily="34" charset="0"/>
              </a:rPr>
              <a:t>(2011) FEBS </a:t>
            </a:r>
            <a:r>
              <a:rPr lang="en-US" sz="1000" dirty="0" smtClean="0">
                <a:latin typeface="Verdana" pitchFamily="34" charset="0"/>
              </a:rPr>
              <a:t>J. 278, 3724-3738.</a:t>
            </a:r>
            <a:endParaRPr lang="en-CA" sz="10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49062" y="4866139"/>
            <a:ext cx="82775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accent1"/>
                </a:solidFill>
                <a:latin typeface="+mj-lt"/>
              </a:rPr>
              <a:t>Determine effects </a:t>
            </a:r>
            <a:r>
              <a:rPr lang="en-US" sz="1600" dirty="0">
                <a:solidFill>
                  <a:schemeClr val="accent1"/>
                </a:solidFill>
                <a:latin typeface="+mj-lt"/>
              </a:rPr>
              <a:t>on cell viability and proliferation upon treatment </a:t>
            </a:r>
            <a:r>
              <a:rPr lang="en-US" sz="1600" dirty="0" smtClean="0">
                <a:solidFill>
                  <a:schemeClr val="accent1"/>
                </a:solidFill>
                <a:latin typeface="+mj-lt"/>
              </a:rPr>
              <a:t>with </a:t>
            </a:r>
            <a:r>
              <a:rPr lang="en-US" sz="1600" dirty="0">
                <a:solidFill>
                  <a:schemeClr val="accent1"/>
                </a:solidFill>
                <a:latin typeface="+mj-lt"/>
              </a:rPr>
              <a:t>chemotherapeutic drugs</a:t>
            </a:r>
          </a:p>
        </p:txBody>
      </p:sp>
      <p:sp>
        <p:nvSpPr>
          <p:cNvPr id="4" name="Oval 3"/>
          <p:cNvSpPr/>
          <p:nvPr/>
        </p:nvSpPr>
        <p:spPr>
          <a:xfrm>
            <a:off x="2286000" y="1234493"/>
            <a:ext cx="1214438" cy="1214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A" dirty="0"/>
              <a:t>YCC-B1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000500" y="1234493"/>
            <a:ext cx="1214438" cy="1214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A" dirty="0"/>
              <a:t>YCC-B2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643563" y="1234493"/>
            <a:ext cx="1214437" cy="1214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A" dirty="0"/>
              <a:t>MCF-7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286625" y="1234493"/>
            <a:ext cx="1214438" cy="1214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A" dirty="0"/>
              <a:t>GM-847</a:t>
            </a:r>
            <a:endParaRPr lang="en-US" dirty="0"/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428625" y="4091993"/>
            <a:ext cx="184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CA">
              <a:latin typeface="Verdana" pitchFamily="34" charset="0"/>
            </a:endParaRPr>
          </a:p>
          <a:p>
            <a:endParaRPr lang="en-US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376238" y="2734681"/>
            <a:ext cx="84423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Verdana" pitchFamily="34" charset="0"/>
              </a:rPr>
              <a:t>Telomere length (kb)  </a:t>
            </a:r>
            <a:r>
              <a:rPr lang="en-US" sz="1400">
                <a:latin typeface="Verdana" pitchFamily="34" charset="0"/>
              </a:rPr>
              <a:t>3.2 (short)      11 (long)              7 (intermediate)      &gt;20 (ALT)</a:t>
            </a:r>
          </a:p>
          <a:p>
            <a:endParaRPr lang="en-US" sz="1400">
              <a:latin typeface="Verdana" pitchFamily="34" charset="0"/>
            </a:endParaRPr>
          </a:p>
          <a:p>
            <a:r>
              <a:rPr lang="en-US" sz="1600">
                <a:latin typeface="Verdana" pitchFamily="34" charset="0"/>
              </a:rPr>
              <a:t>Telomerase                   +                 +                    +                          -        </a:t>
            </a:r>
          </a:p>
        </p:txBody>
      </p:sp>
      <p:pic>
        <p:nvPicPr>
          <p:cNvPr id="10" name="Picture 10" descr="IMG_0880"/>
          <p:cNvPicPr>
            <a:picLocks noChangeAspect="1" noChangeArrowheads="1"/>
          </p:cNvPicPr>
          <p:nvPr/>
        </p:nvPicPr>
        <p:blipFill>
          <a:blip r:embed="rId2" cstate="print"/>
          <a:srcRect t="10770" b="5385"/>
          <a:stretch>
            <a:fillRect/>
          </a:stretch>
        </p:blipFill>
        <p:spPr bwMode="auto">
          <a:xfrm>
            <a:off x="714375" y="1305931"/>
            <a:ext cx="993775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57188" y="6215063"/>
            <a:ext cx="846417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200" dirty="0">
                <a:latin typeface="+mn-lt"/>
              </a:rPr>
              <a:t>Cerone, M.A., </a:t>
            </a:r>
            <a:r>
              <a:rPr lang="en-US" sz="1200" dirty="0" err="1">
                <a:latin typeface="+mn-lt"/>
              </a:rPr>
              <a:t>Londoño</a:t>
            </a:r>
            <a:r>
              <a:rPr lang="en-US" sz="1200" dirty="0">
                <a:latin typeface="+mn-lt"/>
              </a:rPr>
              <a:t>-Vallejo, J.A. and Autexier, C. </a:t>
            </a:r>
            <a:r>
              <a:rPr lang="en-US" sz="1200" dirty="0" smtClean="0">
                <a:latin typeface="+mn-lt"/>
              </a:rPr>
              <a:t>2006 </a:t>
            </a:r>
            <a:r>
              <a:rPr lang="en-US" sz="1200" dirty="0" smtClean="0"/>
              <a:t>Mutated telomeres sensitize tumor cells to anticancer drugs independently</a:t>
            </a:r>
          </a:p>
          <a:p>
            <a:r>
              <a:rPr lang="en-US" sz="1200" dirty="0" smtClean="0"/>
              <a:t>of telomere shortening and mechanisms of telomere maintenance. </a:t>
            </a:r>
            <a:r>
              <a:rPr lang="en-US" sz="1200" dirty="0" err="1" smtClean="0"/>
              <a:t>Oncogene</a:t>
            </a:r>
            <a:r>
              <a:rPr lang="en-US" sz="1200" dirty="0" smtClean="0"/>
              <a:t> 25, 2411-2420.</a:t>
            </a:r>
            <a:endParaRPr lang="en-US" sz="12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5644" y="206186"/>
            <a:ext cx="682956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accent1"/>
                </a:solidFill>
                <a:latin typeface="+mn-lt"/>
              </a:rPr>
              <a:t>Generation of cancer cell lines with various telomere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accent1"/>
                </a:solidFill>
                <a:latin typeface="+mn-lt"/>
              </a:rPr>
              <a:t>lengths expressing template-mutated </a:t>
            </a:r>
            <a:r>
              <a:rPr lang="en-US" sz="2400" dirty="0" err="1">
                <a:solidFill>
                  <a:schemeClr val="accent1"/>
                </a:solidFill>
                <a:latin typeface="+mn-lt"/>
              </a:rPr>
              <a:t>hTR</a:t>
            </a:r>
            <a:endParaRPr lang="en-US" sz="2400" dirty="0">
              <a:solidFill>
                <a:schemeClr val="accent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1442" y="209890"/>
            <a:ext cx="8229600" cy="1143000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MuA-hTR has a mild effect on cell viability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 proliferative ability</a:t>
            </a: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8D3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8D3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97778" y="3714044"/>
            <a:ext cx="3183466" cy="294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539750" y="6308725"/>
            <a:ext cx="5589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latin typeface="Verdana" pitchFamily="34" charset="0"/>
              </a:rPr>
              <a:t>Cerone, M.A., </a:t>
            </a:r>
            <a:r>
              <a:rPr lang="en-US" sz="1200" dirty="0" err="1">
                <a:latin typeface="Verdana" pitchFamily="34" charset="0"/>
              </a:rPr>
              <a:t>Londoño</a:t>
            </a:r>
            <a:r>
              <a:rPr lang="en-US" sz="1200" dirty="0">
                <a:latin typeface="Verdana" pitchFamily="34" charset="0"/>
              </a:rPr>
              <a:t>-Vallejo, J.A. and Autexier, C. </a:t>
            </a:r>
            <a:r>
              <a:rPr lang="en-US" sz="1200" dirty="0" err="1">
                <a:latin typeface="Verdana" pitchFamily="34" charset="0"/>
              </a:rPr>
              <a:t>Oncogene</a:t>
            </a:r>
            <a:r>
              <a:rPr lang="en-US" sz="1200" dirty="0">
                <a:latin typeface="Verdana" pitchFamily="34" charset="0"/>
              </a:rPr>
              <a:t>, 2006.</a:t>
            </a:r>
          </a:p>
        </p:txBody>
      </p:sp>
      <p:grpSp>
        <p:nvGrpSpPr>
          <p:cNvPr id="7" name="Group 2"/>
          <p:cNvGrpSpPr>
            <a:grpSpLocks noChangeAspect="1"/>
          </p:cNvGrpSpPr>
          <p:nvPr/>
        </p:nvGrpSpPr>
        <p:grpSpPr bwMode="auto">
          <a:xfrm>
            <a:off x="2214563" y="1285875"/>
            <a:ext cx="4676775" cy="4749800"/>
            <a:chOff x="1392" y="384"/>
            <a:chExt cx="2975" cy="3022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588" t="3079"/>
            <a:stretch>
              <a:fillRect/>
            </a:stretch>
          </p:blipFill>
          <p:spPr bwMode="auto">
            <a:xfrm>
              <a:off x="1392" y="384"/>
              <a:ext cx="2975" cy="3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4"/>
            <p:cNvSpPr>
              <a:spLocks noChangeAspect="1" noChangeArrowheads="1"/>
            </p:cNvSpPr>
            <p:nvPr/>
          </p:nvSpPr>
          <p:spPr bwMode="auto">
            <a:xfrm>
              <a:off x="2832" y="1824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0" y="1156208"/>
            <a:ext cx="3714750" cy="2897187"/>
            <a:chOff x="732" y="1342"/>
            <a:chExt cx="2340" cy="1825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780" y="1488"/>
              <a:ext cx="2268" cy="15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  <p:graphicFrame>
          <p:nvGraphicFramePr>
            <p:cNvPr id="4" name="Object 4"/>
            <p:cNvGraphicFramePr>
              <a:graphicFrameLocks noChangeAspect="1"/>
            </p:cNvGraphicFramePr>
            <p:nvPr/>
          </p:nvGraphicFramePr>
          <p:xfrm>
            <a:off x="828" y="1488"/>
            <a:ext cx="2244" cy="1590"/>
          </p:xfrm>
          <a:graphic>
            <a:graphicData uri="http://schemas.openxmlformats.org/presentationml/2006/ole">
              <p:oleObj spid="_x0000_s62466" name="Chart" r:id="rId3" imgW="3562502" imgH="2524049" progId="Excel.Sheet.8">
                <p:embed/>
              </p:oleObj>
            </a:graphicData>
          </a:graphic>
        </p:graphicFrame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732" y="1342"/>
              <a:ext cx="933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YCC-B2  (long TRF)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166" y="2927"/>
              <a:ext cx="30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vector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596" y="2927"/>
              <a:ext cx="38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MuAcl17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030" y="2927"/>
              <a:ext cx="38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MuAcl23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2558" y="2927"/>
              <a:ext cx="38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MuAcl27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 rot="-5400000">
              <a:off x="288" y="2168"/>
              <a:ext cx="107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/>
                <a:t>Relative number of colonies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680" y="2754"/>
              <a:ext cx="18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***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160" y="2706"/>
              <a:ext cx="18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***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2640" y="2783"/>
              <a:ext cx="18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***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600" y="2639"/>
              <a:ext cx="16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**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2080" y="2447"/>
              <a:ext cx="16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**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544" y="2706"/>
              <a:ext cx="16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**</a:t>
              </a: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732" y="3032"/>
              <a:ext cx="756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**p&lt;0.01; ***p&lt;0.0001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1788" y="2514"/>
              <a:ext cx="18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***</a:t>
              </a: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2748" y="2562"/>
              <a:ext cx="18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***</a:t>
              </a:r>
            </a:p>
          </p:txBody>
        </p:sp>
      </p:grp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639680" y="0"/>
            <a:ext cx="792775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 smtClean="0">
                <a:solidFill>
                  <a:schemeClr val="accent1"/>
                </a:solidFill>
              </a:rPr>
              <a:t>MuA-hTR expression </a:t>
            </a:r>
            <a:r>
              <a:rPr lang="it-IT" sz="2400" dirty="0" smtClean="0">
                <a:solidFill>
                  <a:srgbClr val="0070C0"/>
                </a:solidFill>
                <a:latin typeface="+mj-lt"/>
              </a:rPr>
              <a:t>increases </a:t>
            </a:r>
            <a:r>
              <a:rPr lang="it-IT" sz="2400" dirty="0">
                <a:solidFill>
                  <a:srgbClr val="0070C0"/>
                </a:solidFill>
                <a:latin typeface="+mj-lt"/>
              </a:rPr>
              <a:t>the sensitivity of cancer cells </a:t>
            </a:r>
            <a:r>
              <a:rPr lang="it-IT" sz="2400" dirty="0" smtClean="0">
                <a:solidFill>
                  <a:srgbClr val="0070C0"/>
                </a:solidFill>
                <a:latin typeface="+mj-lt"/>
              </a:rPr>
              <a:t>to </a:t>
            </a:r>
            <a:r>
              <a:rPr lang="it-IT" sz="2400" dirty="0">
                <a:solidFill>
                  <a:srgbClr val="0070C0"/>
                </a:solidFill>
                <a:latin typeface="+mj-lt"/>
              </a:rPr>
              <a:t>chemotherapeutic drugs independently of </a:t>
            </a:r>
            <a:r>
              <a:rPr lang="it-IT" sz="2400" dirty="0" smtClean="0">
                <a:solidFill>
                  <a:srgbClr val="0070C0"/>
                </a:solidFill>
                <a:latin typeface="+mj-lt"/>
              </a:rPr>
              <a:t>telomere length and initial telomerase status</a:t>
            </a:r>
            <a:endParaRPr lang="it-IT" sz="2400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21" name="Group 29"/>
          <p:cNvGrpSpPr>
            <a:grpSpLocks/>
          </p:cNvGrpSpPr>
          <p:nvPr/>
        </p:nvGrpSpPr>
        <p:grpSpPr bwMode="auto">
          <a:xfrm>
            <a:off x="857250" y="3942270"/>
            <a:ext cx="2933700" cy="2373313"/>
            <a:chOff x="3384" y="2522"/>
            <a:chExt cx="1848" cy="1495"/>
          </a:xfrm>
        </p:grpSpPr>
        <p:sp>
          <p:nvSpPr>
            <p:cNvPr id="22" name="Rectangle 30"/>
            <p:cNvSpPr>
              <a:spLocks noChangeArrowheads="1"/>
            </p:cNvSpPr>
            <p:nvPr/>
          </p:nvSpPr>
          <p:spPr bwMode="auto">
            <a:xfrm>
              <a:off x="3456" y="2672"/>
              <a:ext cx="1728" cy="13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  <p:graphicFrame>
          <p:nvGraphicFramePr>
            <p:cNvPr id="23" name="Object 31"/>
            <p:cNvGraphicFramePr>
              <a:graphicFrameLocks noChangeAspect="1"/>
            </p:cNvGraphicFramePr>
            <p:nvPr/>
          </p:nvGraphicFramePr>
          <p:xfrm>
            <a:off x="3504" y="2649"/>
            <a:ext cx="1728" cy="1368"/>
          </p:xfrm>
          <a:graphic>
            <a:graphicData uri="http://schemas.openxmlformats.org/presentationml/2006/ole">
              <p:oleObj spid="_x0000_s62467" name="Chart" r:id="rId4" imgW="2743200" imgH="2171700" progId="Excel.Sheet.8">
                <p:embed/>
              </p:oleObj>
            </a:graphicData>
          </a:graphic>
        </p:graphicFrame>
        <p:sp>
          <p:nvSpPr>
            <p:cNvPr id="24" name="Text Box 32"/>
            <p:cNvSpPr txBox="1">
              <a:spLocks noChangeArrowheads="1"/>
            </p:cNvSpPr>
            <p:nvPr/>
          </p:nvSpPr>
          <p:spPr bwMode="auto">
            <a:xfrm>
              <a:off x="3384" y="2522"/>
              <a:ext cx="1209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MCF-7  (intermediate TRF)</a:t>
              </a:r>
            </a:p>
          </p:txBody>
        </p:sp>
        <p:sp>
          <p:nvSpPr>
            <p:cNvPr id="25" name="Text Box 33"/>
            <p:cNvSpPr txBox="1">
              <a:spLocks noChangeArrowheads="1"/>
            </p:cNvSpPr>
            <p:nvPr/>
          </p:nvSpPr>
          <p:spPr bwMode="auto">
            <a:xfrm>
              <a:off x="3722" y="3848"/>
              <a:ext cx="30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vector</a:t>
              </a:r>
            </a:p>
          </p:txBody>
        </p:sp>
        <p:sp>
          <p:nvSpPr>
            <p:cNvPr id="26" name="Text Box 34"/>
            <p:cNvSpPr txBox="1">
              <a:spLocks noChangeArrowheads="1"/>
            </p:cNvSpPr>
            <p:nvPr/>
          </p:nvSpPr>
          <p:spPr bwMode="auto">
            <a:xfrm>
              <a:off x="4032" y="3848"/>
              <a:ext cx="34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MuAcl1</a:t>
              </a:r>
            </a:p>
          </p:txBody>
        </p:sp>
        <p:sp>
          <p:nvSpPr>
            <p:cNvPr id="27" name="Text Box 35"/>
            <p:cNvSpPr txBox="1">
              <a:spLocks noChangeArrowheads="1"/>
            </p:cNvSpPr>
            <p:nvPr/>
          </p:nvSpPr>
          <p:spPr bwMode="auto">
            <a:xfrm>
              <a:off x="4416" y="3848"/>
              <a:ext cx="34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MuAcl6</a:t>
              </a:r>
            </a:p>
          </p:txBody>
        </p:sp>
        <p:sp>
          <p:nvSpPr>
            <p:cNvPr id="28" name="Text Box 36"/>
            <p:cNvSpPr txBox="1">
              <a:spLocks noChangeArrowheads="1"/>
            </p:cNvSpPr>
            <p:nvPr/>
          </p:nvSpPr>
          <p:spPr bwMode="auto">
            <a:xfrm>
              <a:off x="4752" y="3848"/>
              <a:ext cx="38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MuAcl12</a:t>
              </a:r>
            </a:p>
          </p:txBody>
        </p:sp>
        <p:sp>
          <p:nvSpPr>
            <p:cNvPr id="29" name="Text Box 37"/>
            <p:cNvSpPr txBox="1">
              <a:spLocks noChangeArrowheads="1"/>
            </p:cNvSpPr>
            <p:nvPr/>
          </p:nvSpPr>
          <p:spPr bwMode="auto">
            <a:xfrm rot="-5400000">
              <a:off x="2966" y="3191"/>
              <a:ext cx="107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/>
                <a:t>Relative number of colonies</a:t>
              </a:r>
            </a:p>
          </p:txBody>
        </p:sp>
      </p:grpSp>
      <p:sp>
        <p:nvSpPr>
          <p:cNvPr id="45" name="Rectangle 54"/>
          <p:cNvSpPr>
            <a:spLocks noChangeArrowheads="1"/>
          </p:cNvSpPr>
          <p:nvPr/>
        </p:nvSpPr>
        <p:spPr bwMode="auto">
          <a:xfrm>
            <a:off x="857250" y="3578733"/>
            <a:ext cx="11953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**p&lt;0.01; ***p&lt;0.0001</a:t>
            </a:r>
          </a:p>
        </p:txBody>
      </p:sp>
      <p:sp>
        <p:nvSpPr>
          <p:cNvPr id="46" name="Rectangle 55"/>
          <p:cNvSpPr>
            <a:spLocks noChangeArrowheads="1"/>
          </p:cNvSpPr>
          <p:nvPr/>
        </p:nvSpPr>
        <p:spPr bwMode="auto">
          <a:xfrm>
            <a:off x="928688" y="6287008"/>
            <a:ext cx="11953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**p&lt;0.01; ***p&lt;0.0001</a:t>
            </a:r>
          </a:p>
        </p:txBody>
      </p:sp>
      <p:sp>
        <p:nvSpPr>
          <p:cNvPr id="47" name="Rectangle 21"/>
          <p:cNvSpPr>
            <a:spLocks noChangeArrowheads="1"/>
          </p:cNvSpPr>
          <p:nvPr/>
        </p:nvSpPr>
        <p:spPr bwMode="auto">
          <a:xfrm>
            <a:off x="933450" y="1387983"/>
            <a:ext cx="2971800" cy="2181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Verdana" pitchFamily="34" charset="0"/>
            </a:endParaRPr>
          </a:p>
        </p:txBody>
      </p:sp>
      <p:graphicFrame>
        <p:nvGraphicFramePr>
          <p:cNvPr id="48" name="Object 22"/>
          <p:cNvGraphicFramePr>
            <a:graphicFrameLocks noChangeAspect="1"/>
          </p:cNvGraphicFramePr>
          <p:nvPr/>
        </p:nvGraphicFramePr>
        <p:xfrm>
          <a:off x="1009650" y="1368933"/>
          <a:ext cx="2943225" cy="2152650"/>
        </p:xfrm>
        <a:graphic>
          <a:graphicData uri="http://schemas.openxmlformats.org/presentationml/2006/ole">
            <p:oleObj spid="_x0000_s62469" name="Chart" r:id="rId5" imgW="2943149" imgH="2152802" progId="Excel.Sheet.8">
              <p:embed/>
            </p:oleObj>
          </a:graphicData>
        </a:graphic>
      </p:graphicFrame>
      <p:sp>
        <p:nvSpPr>
          <p:cNvPr id="49" name="Text Box 23"/>
          <p:cNvSpPr txBox="1">
            <a:spLocks noChangeArrowheads="1"/>
          </p:cNvSpPr>
          <p:nvPr/>
        </p:nvSpPr>
        <p:spPr bwMode="auto">
          <a:xfrm>
            <a:off x="901638" y="1058523"/>
            <a:ext cx="15351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/>
              <a:t>YCC-B1  (short TRF)</a:t>
            </a:r>
          </a:p>
        </p:txBody>
      </p:sp>
      <p:sp>
        <p:nvSpPr>
          <p:cNvPr id="50" name="Text Box 24"/>
          <p:cNvSpPr txBox="1">
            <a:spLocks noChangeArrowheads="1"/>
          </p:cNvSpPr>
          <p:nvPr/>
        </p:nvSpPr>
        <p:spPr bwMode="auto">
          <a:xfrm>
            <a:off x="1355725" y="3367595"/>
            <a:ext cx="4905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vector</a:t>
            </a:r>
          </a:p>
        </p:txBody>
      </p:sp>
      <p:sp>
        <p:nvSpPr>
          <p:cNvPr id="51" name="Text Box 25"/>
          <p:cNvSpPr txBox="1">
            <a:spLocks noChangeArrowheads="1"/>
          </p:cNvSpPr>
          <p:nvPr/>
        </p:nvSpPr>
        <p:spPr bwMode="auto">
          <a:xfrm>
            <a:off x="2000250" y="3367595"/>
            <a:ext cx="5461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MuAcl1</a:t>
            </a:r>
          </a:p>
        </p:txBody>
      </p:sp>
      <p:sp>
        <p:nvSpPr>
          <p:cNvPr id="52" name="Text Box 26"/>
          <p:cNvSpPr txBox="1">
            <a:spLocks noChangeArrowheads="1"/>
          </p:cNvSpPr>
          <p:nvPr/>
        </p:nvSpPr>
        <p:spPr bwMode="auto">
          <a:xfrm>
            <a:off x="2609850" y="3367595"/>
            <a:ext cx="5461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MuAcl4</a:t>
            </a:r>
          </a:p>
        </p:txBody>
      </p:sp>
      <p:sp>
        <p:nvSpPr>
          <p:cNvPr id="53" name="Text Box 27"/>
          <p:cNvSpPr txBox="1">
            <a:spLocks noChangeArrowheads="1"/>
          </p:cNvSpPr>
          <p:nvPr/>
        </p:nvSpPr>
        <p:spPr bwMode="auto">
          <a:xfrm>
            <a:off x="3219450" y="3367595"/>
            <a:ext cx="5461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MuAcl6</a:t>
            </a:r>
          </a:p>
        </p:txBody>
      </p:sp>
      <p:sp>
        <p:nvSpPr>
          <p:cNvPr id="54" name="Text Box 28"/>
          <p:cNvSpPr txBox="1">
            <a:spLocks noChangeArrowheads="1"/>
          </p:cNvSpPr>
          <p:nvPr/>
        </p:nvSpPr>
        <p:spPr bwMode="auto">
          <a:xfrm rot="16200000">
            <a:off x="152400" y="2238883"/>
            <a:ext cx="170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/>
              <a:t>Relative number of colonies</a:t>
            </a:r>
          </a:p>
        </p:txBody>
      </p:sp>
      <p:sp>
        <p:nvSpPr>
          <p:cNvPr id="56" name="Rectangle 17"/>
          <p:cNvSpPr>
            <a:spLocks noChangeArrowheads="1"/>
          </p:cNvSpPr>
          <p:nvPr/>
        </p:nvSpPr>
        <p:spPr bwMode="auto">
          <a:xfrm>
            <a:off x="3554412" y="6424135"/>
            <a:ext cx="5589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latin typeface="Verdana" pitchFamily="34" charset="0"/>
              </a:rPr>
              <a:t>Cerone, M.A., </a:t>
            </a:r>
            <a:r>
              <a:rPr lang="en-US" sz="1200" dirty="0" err="1">
                <a:latin typeface="Verdana" pitchFamily="34" charset="0"/>
              </a:rPr>
              <a:t>Londoño</a:t>
            </a:r>
            <a:r>
              <a:rPr lang="en-US" sz="1200" dirty="0">
                <a:latin typeface="Verdana" pitchFamily="34" charset="0"/>
              </a:rPr>
              <a:t>-Vallejo, J.A. and Autexier, C. </a:t>
            </a:r>
            <a:r>
              <a:rPr lang="en-US" sz="1200" dirty="0" err="1">
                <a:latin typeface="Verdana" pitchFamily="34" charset="0"/>
              </a:rPr>
              <a:t>Oncogene</a:t>
            </a:r>
            <a:r>
              <a:rPr lang="en-US" sz="1200" dirty="0">
                <a:latin typeface="Verdana" pitchFamily="34" charset="0"/>
              </a:rPr>
              <a:t>, 2006.</a:t>
            </a:r>
          </a:p>
        </p:txBody>
      </p:sp>
      <p:grpSp>
        <p:nvGrpSpPr>
          <p:cNvPr id="41" name="Group 39"/>
          <p:cNvGrpSpPr>
            <a:grpSpLocks/>
          </p:cNvGrpSpPr>
          <p:nvPr/>
        </p:nvGrpSpPr>
        <p:grpSpPr bwMode="auto">
          <a:xfrm>
            <a:off x="4665327" y="4280847"/>
            <a:ext cx="2763838" cy="2117725"/>
            <a:chOff x="912" y="1929"/>
            <a:chExt cx="1741" cy="1334"/>
          </a:xfrm>
        </p:grpSpPr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960" y="1941"/>
              <a:ext cx="1680" cy="12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  <p:graphicFrame>
          <p:nvGraphicFramePr>
            <p:cNvPr id="43" name="Object 5"/>
            <p:cNvGraphicFramePr>
              <a:graphicFrameLocks noChangeAspect="1"/>
            </p:cNvGraphicFramePr>
            <p:nvPr/>
          </p:nvGraphicFramePr>
          <p:xfrm>
            <a:off x="1003" y="1929"/>
            <a:ext cx="1650" cy="1103"/>
          </p:xfrm>
          <a:graphic>
            <a:graphicData uri="http://schemas.openxmlformats.org/presentationml/2006/ole">
              <p:oleObj spid="_x0000_s62470" name="Chart" r:id="rId6" imgW="2914802" imgH="1943100" progId="Excel.Sheet.8">
                <p:embed/>
              </p:oleObj>
            </a:graphicData>
          </a:graphic>
        </p:graphicFrame>
        <p:sp>
          <p:nvSpPr>
            <p:cNvPr id="44" name="Text Box 42"/>
            <p:cNvSpPr txBox="1">
              <a:spLocks noChangeAspect="1" noChangeArrowheads="1"/>
            </p:cNvSpPr>
            <p:nvPr/>
          </p:nvSpPr>
          <p:spPr bwMode="auto">
            <a:xfrm>
              <a:off x="1182" y="2923"/>
              <a:ext cx="33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/>
                <a:t>vector</a:t>
              </a:r>
            </a:p>
          </p:txBody>
        </p:sp>
        <p:sp>
          <p:nvSpPr>
            <p:cNvPr id="55" name="Text Box 43"/>
            <p:cNvSpPr txBox="1">
              <a:spLocks noChangeAspect="1" noChangeArrowheads="1"/>
            </p:cNvSpPr>
            <p:nvPr/>
          </p:nvSpPr>
          <p:spPr bwMode="auto">
            <a:xfrm>
              <a:off x="1427" y="2933"/>
              <a:ext cx="41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hTERTcl1</a:t>
              </a:r>
            </a:p>
          </p:txBody>
        </p:sp>
        <p:sp>
          <p:nvSpPr>
            <p:cNvPr id="57" name="Text Box 44"/>
            <p:cNvSpPr txBox="1">
              <a:spLocks noChangeAspect="1" noChangeArrowheads="1"/>
            </p:cNvSpPr>
            <p:nvPr/>
          </p:nvSpPr>
          <p:spPr bwMode="auto">
            <a:xfrm>
              <a:off x="1788" y="2923"/>
              <a:ext cx="21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/>
                <a:t>cl5</a:t>
              </a:r>
            </a:p>
          </p:txBody>
        </p:sp>
        <p:sp>
          <p:nvSpPr>
            <p:cNvPr id="58" name="Text Box 45"/>
            <p:cNvSpPr txBox="1">
              <a:spLocks noChangeAspect="1" noChangeArrowheads="1"/>
            </p:cNvSpPr>
            <p:nvPr/>
          </p:nvSpPr>
          <p:spPr bwMode="auto">
            <a:xfrm>
              <a:off x="2033" y="2923"/>
              <a:ext cx="25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/>
                <a:t>cl15</a:t>
              </a:r>
            </a:p>
          </p:txBody>
        </p:sp>
        <p:sp>
          <p:nvSpPr>
            <p:cNvPr id="59" name="Text Box 46"/>
            <p:cNvSpPr txBox="1">
              <a:spLocks noChangeAspect="1" noChangeArrowheads="1"/>
            </p:cNvSpPr>
            <p:nvPr/>
          </p:nvSpPr>
          <p:spPr bwMode="auto">
            <a:xfrm rot="-5400000">
              <a:off x="540" y="2431"/>
              <a:ext cx="97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Relative number of colonies</a:t>
              </a:r>
            </a:p>
          </p:txBody>
        </p:sp>
        <p:sp>
          <p:nvSpPr>
            <p:cNvPr id="60" name="Text Box 47"/>
            <p:cNvSpPr txBox="1">
              <a:spLocks noChangeAspect="1" noChangeArrowheads="1"/>
            </p:cNvSpPr>
            <p:nvPr/>
          </p:nvSpPr>
          <p:spPr bwMode="auto">
            <a:xfrm>
              <a:off x="1791" y="2806"/>
              <a:ext cx="18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***</a:t>
              </a:r>
            </a:p>
          </p:txBody>
        </p:sp>
        <p:sp>
          <p:nvSpPr>
            <p:cNvPr id="61" name="Text Box 48"/>
            <p:cNvSpPr txBox="1">
              <a:spLocks noChangeAspect="1" noChangeArrowheads="1"/>
            </p:cNvSpPr>
            <p:nvPr/>
          </p:nvSpPr>
          <p:spPr bwMode="auto">
            <a:xfrm>
              <a:off x="2339" y="2688"/>
              <a:ext cx="18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***</a:t>
              </a:r>
            </a:p>
          </p:txBody>
        </p:sp>
        <p:sp>
          <p:nvSpPr>
            <p:cNvPr id="62" name="Text Box 49"/>
            <p:cNvSpPr txBox="1">
              <a:spLocks noChangeAspect="1" noChangeArrowheads="1"/>
            </p:cNvSpPr>
            <p:nvPr/>
          </p:nvSpPr>
          <p:spPr bwMode="auto">
            <a:xfrm>
              <a:off x="2088" y="2504"/>
              <a:ext cx="13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*</a:t>
              </a:r>
            </a:p>
          </p:txBody>
        </p:sp>
        <p:sp>
          <p:nvSpPr>
            <p:cNvPr id="63" name="Text Box 50"/>
            <p:cNvSpPr txBox="1">
              <a:spLocks noChangeAspect="1" noChangeArrowheads="1"/>
            </p:cNvSpPr>
            <p:nvPr/>
          </p:nvSpPr>
          <p:spPr bwMode="auto">
            <a:xfrm>
              <a:off x="2332" y="2923"/>
              <a:ext cx="25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/>
                <a:t>cl16</a:t>
              </a:r>
            </a:p>
          </p:txBody>
        </p:sp>
        <p:sp>
          <p:nvSpPr>
            <p:cNvPr id="64" name="Line 51"/>
            <p:cNvSpPr>
              <a:spLocks noChangeAspect="1" noChangeShapeType="1"/>
            </p:cNvSpPr>
            <p:nvPr/>
          </p:nvSpPr>
          <p:spPr bwMode="auto">
            <a:xfrm>
              <a:off x="1818" y="3037"/>
              <a:ext cx="69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 Box 52"/>
            <p:cNvSpPr txBox="1">
              <a:spLocks noChangeAspect="1" noChangeArrowheads="1"/>
            </p:cNvSpPr>
            <p:nvPr/>
          </p:nvSpPr>
          <p:spPr bwMode="auto">
            <a:xfrm>
              <a:off x="1852" y="3024"/>
              <a:ext cx="71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/>
                <a:t>hTERT+MuA-hTR</a:t>
              </a:r>
            </a:p>
          </p:txBody>
        </p:sp>
        <p:sp>
          <p:nvSpPr>
            <p:cNvPr id="66" name="Text Box 53"/>
            <p:cNvSpPr txBox="1">
              <a:spLocks noChangeArrowheads="1"/>
            </p:cNvSpPr>
            <p:nvPr/>
          </p:nvSpPr>
          <p:spPr bwMode="auto">
            <a:xfrm>
              <a:off x="912" y="3128"/>
              <a:ext cx="69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*p&lt;0.05; ***p&lt;0.001</a:t>
              </a:r>
            </a:p>
          </p:txBody>
        </p:sp>
      </p:grpSp>
      <p:sp>
        <p:nvSpPr>
          <p:cNvPr id="67" name="TextBox 64"/>
          <p:cNvSpPr txBox="1">
            <a:spLocks noChangeArrowheads="1"/>
          </p:cNvSpPr>
          <p:nvPr/>
        </p:nvSpPr>
        <p:spPr bwMode="auto">
          <a:xfrm>
            <a:off x="4665327" y="4041134"/>
            <a:ext cx="10382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>
                <a:cs typeface="Arial" pitchFamily="34" charset="0"/>
              </a:rPr>
              <a:t>GM847 (ALT)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0" y="1839913"/>
            <a:ext cx="2206625" cy="2106612"/>
            <a:chOff x="3408" y="910"/>
            <a:chExt cx="1390" cy="1327"/>
          </a:xfrm>
        </p:grpSpPr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3456" y="1044"/>
              <a:ext cx="1320" cy="10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  <p:graphicFrame>
          <p:nvGraphicFramePr>
            <p:cNvPr id="4" name="Object 5"/>
            <p:cNvGraphicFramePr>
              <a:graphicFrameLocks noChangeAspect="1"/>
            </p:cNvGraphicFramePr>
            <p:nvPr/>
          </p:nvGraphicFramePr>
          <p:xfrm>
            <a:off x="3456" y="1065"/>
            <a:ext cx="1342" cy="1045"/>
          </p:xfrm>
          <a:graphic>
            <a:graphicData uri="http://schemas.openxmlformats.org/presentationml/2006/ole">
              <p:oleObj spid="_x0000_s197634" name="Chart" r:id="rId3" imgW="2362200" imgH="2076602" progId="Excel.Sheet.8">
                <p:embed/>
              </p:oleObj>
            </a:graphicData>
          </a:graphic>
        </p:graphicFrame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3555" y="2111"/>
              <a:ext cx="271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vector</a:t>
              </a: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3838" y="2111"/>
              <a:ext cx="34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MuAcl17</a:t>
              </a: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4128" y="2111"/>
              <a:ext cx="34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MuAcl23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4416" y="2111"/>
              <a:ext cx="34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MuAcl27</a:t>
              </a: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3408" y="910"/>
              <a:ext cx="58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/>
                <a:t>G1/G2-M ratio</a:t>
              </a: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3974" y="1747"/>
              <a:ext cx="14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/>
                <a:t>*</a:t>
              </a: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254" y="1827"/>
              <a:ext cx="14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/>
                <a:t>*</a:t>
              </a: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4542" y="1747"/>
              <a:ext cx="14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/>
                <a:t>*</a:t>
              </a:r>
            </a:p>
          </p:txBody>
        </p:sp>
      </p:grp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5527675" y="4151313"/>
            <a:ext cx="2330450" cy="2135187"/>
            <a:chOff x="3360" y="2526"/>
            <a:chExt cx="1468" cy="1345"/>
          </a:xfrm>
        </p:grpSpPr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3408" y="2640"/>
              <a:ext cx="1420" cy="11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erdana" pitchFamily="34" charset="0"/>
              </a:endParaRPr>
            </a:p>
          </p:txBody>
        </p:sp>
        <p:graphicFrame>
          <p:nvGraphicFramePr>
            <p:cNvPr id="15" name="Object 16"/>
            <p:cNvGraphicFramePr>
              <a:graphicFrameLocks noChangeAspect="1"/>
            </p:cNvGraphicFramePr>
            <p:nvPr/>
          </p:nvGraphicFramePr>
          <p:xfrm>
            <a:off x="3418" y="2661"/>
            <a:ext cx="1399" cy="1080"/>
          </p:xfrm>
          <a:graphic>
            <a:graphicData uri="http://schemas.openxmlformats.org/presentationml/2006/ole">
              <p:oleObj spid="_x0000_s197635" name="Chart" r:id="rId4" imgW="2562149" imgH="2019300" progId="Excel.Sheet.8">
                <p:embed/>
              </p:oleObj>
            </a:graphicData>
          </a:graphic>
        </p:graphicFrame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3565" y="3743"/>
              <a:ext cx="271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vector</a:t>
              </a: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3848" y="3743"/>
              <a:ext cx="34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MuAcl17</a:t>
              </a: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4138" y="3746"/>
              <a:ext cx="34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MuAcl23</a:t>
              </a:r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4453" y="3746"/>
              <a:ext cx="34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MuAcl27</a:t>
              </a:r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3360" y="2526"/>
              <a:ext cx="60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/>
                <a:t>SubG1 fraction</a:t>
              </a:r>
            </a:p>
          </p:txBody>
        </p:sp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4296" y="2806"/>
              <a:ext cx="14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/>
                <a:t>*</a:t>
              </a: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4584" y="2718"/>
              <a:ext cx="1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/>
                <a:t>**</a:t>
              </a: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3964" y="2734"/>
              <a:ext cx="1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/>
                <a:t>**</a:t>
              </a:r>
            </a:p>
          </p:txBody>
        </p:sp>
      </p:grp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-642938" y="428625"/>
            <a:ext cx="104298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solidFill>
                  <a:schemeClr val="accent1"/>
                </a:solidFill>
                <a:latin typeface="+mj-lt"/>
              </a:rPr>
              <a:t>MuA-hTR expression alters the cell cycle profile of </a:t>
            </a:r>
            <a:r>
              <a:rPr lang="it-IT" sz="2400" dirty="0" smtClean="0">
                <a:solidFill>
                  <a:schemeClr val="accent1"/>
                </a:solidFill>
                <a:latin typeface="+mj-lt"/>
              </a:rPr>
              <a:t>YCC-B2 </a:t>
            </a:r>
            <a:r>
              <a:rPr lang="it-IT" sz="2400" dirty="0">
                <a:solidFill>
                  <a:schemeClr val="accent1"/>
                </a:solidFill>
                <a:latin typeface="+mj-lt"/>
              </a:rPr>
              <a:t>cells after drug treatment perhaps leading </a:t>
            </a:r>
            <a:r>
              <a:rPr lang="it-IT" sz="2400" dirty="0" smtClean="0">
                <a:solidFill>
                  <a:schemeClr val="accent1"/>
                </a:solidFill>
                <a:latin typeface="+mj-lt"/>
              </a:rPr>
              <a:t>to </a:t>
            </a:r>
            <a:r>
              <a:rPr lang="it-IT" sz="2400" dirty="0">
                <a:solidFill>
                  <a:schemeClr val="accent1"/>
                </a:solidFill>
                <a:latin typeface="+mj-lt"/>
              </a:rPr>
              <a:t>the increased sensitization to drugs</a:t>
            </a:r>
          </a:p>
        </p:txBody>
      </p:sp>
      <p:grpSp>
        <p:nvGrpSpPr>
          <p:cNvPr id="25" name="Group 26"/>
          <p:cNvGrpSpPr>
            <a:grpSpLocks/>
          </p:cNvGrpSpPr>
          <p:nvPr/>
        </p:nvGrpSpPr>
        <p:grpSpPr bwMode="auto">
          <a:xfrm>
            <a:off x="1258888" y="2425700"/>
            <a:ext cx="2911475" cy="2312988"/>
            <a:chOff x="912" y="799"/>
            <a:chExt cx="1834" cy="1457"/>
          </a:xfrm>
        </p:grpSpPr>
        <p:graphicFrame>
          <p:nvGraphicFramePr>
            <p:cNvPr id="26" name="Object 27"/>
            <p:cNvGraphicFramePr>
              <a:graphicFrameLocks noChangeAspect="1"/>
            </p:cNvGraphicFramePr>
            <p:nvPr/>
          </p:nvGraphicFramePr>
          <p:xfrm>
            <a:off x="964" y="945"/>
            <a:ext cx="1782" cy="1200"/>
          </p:xfrm>
          <a:graphic>
            <a:graphicData uri="http://schemas.openxmlformats.org/presentationml/2006/ole">
              <p:oleObj spid="_x0000_s197636" name="Chart" r:id="rId5" imgW="3372002" imgH="2524049" progId="Excel.Sheet.8">
                <p:embed/>
              </p:oleObj>
            </a:graphicData>
          </a:graphic>
        </p:graphicFrame>
        <p:sp>
          <p:nvSpPr>
            <p:cNvPr id="27" name="Text Box 28"/>
            <p:cNvSpPr txBox="1">
              <a:spLocks noChangeArrowheads="1"/>
            </p:cNvSpPr>
            <p:nvPr/>
          </p:nvSpPr>
          <p:spPr bwMode="auto">
            <a:xfrm>
              <a:off x="1124" y="2120"/>
              <a:ext cx="29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vector</a:t>
              </a:r>
            </a:p>
          </p:txBody>
        </p:sp>
        <p:sp>
          <p:nvSpPr>
            <p:cNvPr id="28" name="Text Box 29"/>
            <p:cNvSpPr txBox="1">
              <a:spLocks noChangeArrowheads="1"/>
            </p:cNvSpPr>
            <p:nvPr/>
          </p:nvSpPr>
          <p:spPr bwMode="auto">
            <a:xfrm>
              <a:off x="1498" y="2120"/>
              <a:ext cx="38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MuAcl17</a:t>
              </a:r>
            </a:p>
          </p:txBody>
        </p:sp>
        <p:sp>
          <p:nvSpPr>
            <p:cNvPr id="29" name="Text Box 30"/>
            <p:cNvSpPr txBox="1">
              <a:spLocks noChangeArrowheads="1"/>
            </p:cNvSpPr>
            <p:nvPr/>
          </p:nvSpPr>
          <p:spPr bwMode="auto">
            <a:xfrm>
              <a:off x="1892" y="2120"/>
              <a:ext cx="38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MuAcl23</a:t>
              </a:r>
            </a:p>
          </p:txBody>
        </p: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2324" y="2120"/>
              <a:ext cx="38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MuAcl27</a:t>
              </a:r>
            </a:p>
          </p:txBody>
        </p:sp>
        <p:sp>
          <p:nvSpPr>
            <p:cNvPr id="31" name="Text Box 32"/>
            <p:cNvSpPr txBox="1">
              <a:spLocks noChangeArrowheads="1"/>
            </p:cNvSpPr>
            <p:nvPr/>
          </p:nvSpPr>
          <p:spPr bwMode="auto">
            <a:xfrm>
              <a:off x="912" y="799"/>
              <a:ext cx="799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/>
                <a:t>Cell cycle distribution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57188" y="6215063"/>
            <a:ext cx="559593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</a:rPr>
              <a:t>Cerone, M.A., </a:t>
            </a:r>
            <a:r>
              <a:rPr lang="en-US" sz="1200" dirty="0" err="1">
                <a:latin typeface="+mn-lt"/>
              </a:rPr>
              <a:t>Londoño</a:t>
            </a:r>
            <a:r>
              <a:rPr lang="en-US" sz="1200" dirty="0">
                <a:latin typeface="+mn-lt"/>
              </a:rPr>
              <a:t>-Vallejo, J.A. and Autexier, C. </a:t>
            </a:r>
            <a:r>
              <a:rPr lang="en-US" sz="1200" dirty="0" err="1">
                <a:latin typeface="+mn-lt"/>
              </a:rPr>
              <a:t>Oncogene</a:t>
            </a:r>
            <a:r>
              <a:rPr lang="en-US" sz="1200" dirty="0">
                <a:latin typeface="+mn-lt"/>
              </a:rPr>
              <a:t>, 2006.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DNA damage </a:t>
            </a: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response</a:t>
            </a: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at the </a:t>
            </a: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telomeres</a:t>
            </a: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: </a:t>
            </a: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Telomere</a:t>
            </a: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Dysfunction</a:t>
            </a:r>
            <a:r>
              <a:rPr lang="fr-CA" sz="32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-</a:t>
            </a: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Induced</a:t>
            </a: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Foci</a:t>
            </a: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TIFs</a:t>
            </a: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47891" t="7928"/>
          <a:stretch>
            <a:fillRect/>
          </a:stretch>
        </p:blipFill>
        <p:spPr bwMode="auto">
          <a:xfrm>
            <a:off x="405114" y="1875099"/>
            <a:ext cx="4105985" cy="465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0779" t="41329" r="25543" b="32371"/>
          <a:stretch>
            <a:fillRect/>
          </a:stretch>
        </p:blipFill>
        <p:spPr bwMode="auto">
          <a:xfrm>
            <a:off x="5069711" y="2349661"/>
            <a:ext cx="3130752" cy="240753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 rot="5400000" flipH="1" flipV="1">
            <a:off x="3298785" y="2430684"/>
            <a:ext cx="1770927" cy="170147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356658" y="4710896"/>
            <a:ext cx="1620459" cy="10417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39160" y="2048720"/>
            <a:ext cx="3505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i="1" dirty="0" err="1" smtClean="0">
                <a:solidFill>
                  <a:srgbClr val="0070C0"/>
                </a:solidFill>
              </a:rPr>
              <a:t>Telomere</a:t>
            </a:r>
            <a:r>
              <a:rPr lang="fr-CA" sz="1600" i="1" dirty="0" smtClean="0">
                <a:solidFill>
                  <a:srgbClr val="0070C0"/>
                </a:solidFill>
              </a:rPr>
              <a:t> </a:t>
            </a:r>
            <a:r>
              <a:rPr lang="fr-CA" sz="1600" i="1" dirty="0" err="1" smtClean="0">
                <a:solidFill>
                  <a:srgbClr val="0070C0"/>
                </a:solidFill>
              </a:rPr>
              <a:t>dysfunction</a:t>
            </a:r>
            <a:r>
              <a:rPr lang="fr-CA" sz="1600" i="1" dirty="0" smtClean="0">
                <a:solidFill>
                  <a:srgbClr val="0070C0"/>
                </a:solidFill>
              </a:rPr>
              <a:t> </a:t>
            </a:r>
            <a:r>
              <a:rPr lang="fr-CA" sz="1600" i="1" dirty="0" err="1" smtClean="0">
                <a:solidFill>
                  <a:srgbClr val="0070C0"/>
                </a:solidFill>
              </a:rPr>
              <a:t>induced</a:t>
            </a:r>
            <a:r>
              <a:rPr lang="fr-CA" sz="1600" i="1" dirty="0" smtClean="0">
                <a:solidFill>
                  <a:srgbClr val="0070C0"/>
                </a:solidFill>
              </a:rPr>
              <a:t>-</a:t>
            </a:r>
            <a:r>
              <a:rPr lang="fr-CA" sz="1600" i="1" dirty="0" err="1" smtClean="0">
                <a:solidFill>
                  <a:srgbClr val="0070C0"/>
                </a:solidFill>
              </a:rPr>
              <a:t>foci</a:t>
            </a:r>
            <a:r>
              <a:rPr lang="fr-CA" sz="1600" i="1" dirty="0" smtClean="0">
                <a:solidFill>
                  <a:srgbClr val="0070C0"/>
                </a:solidFill>
              </a:rPr>
              <a:t> (</a:t>
            </a:r>
            <a:r>
              <a:rPr lang="fr-CA" sz="1600" i="1" dirty="0" err="1" smtClean="0">
                <a:solidFill>
                  <a:srgbClr val="0070C0"/>
                </a:solidFill>
              </a:rPr>
              <a:t>TIFs</a:t>
            </a:r>
            <a:r>
              <a:rPr lang="fr-CA" sz="1600" i="1" dirty="0" smtClean="0">
                <a:solidFill>
                  <a:srgbClr val="0070C0"/>
                </a:solidFill>
              </a:rPr>
              <a:t>)</a:t>
            </a:r>
            <a:endParaRPr lang="en-US" sz="1600" i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1905" y="5104436"/>
            <a:ext cx="8218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70C0"/>
                </a:solidFill>
              </a:rPr>
              <a:t>53BP1</a:t>
            </a:r>
          </a:p>
          <a:p>
            <a:r>
              <a:rPr lang="el-GR" dirty="0" smtClean="0">
                <a:solidFill>
                  <a:srgbClr val="0070C0"/>
                </a:solidFill>
                <a:latin typeface="Calibri"/>
              </a:rPr>
              <a:t>γ</a:t>
            </a:r>
            <a:r>
              <a:rPr lang="fr-CA" dirty="0" smtClean="0">
                <a:solidFill>
                  <a:srgbClr val="0070C0"/>
                </a:solidFill>
                <a:latin typeface="Calibri"/>
              </a:rPr>
              <a:t>H2AX</a:t>
            </a:r>
          </a:p>
          <a:p>
            <a:r>
              <a:rPr lang="fr-CA" dirty="0" smtClean="0">
                <a:solidFill>
                  <a:srgbClr val="0070C0"/>
                </a:solidFill>
                <a:latin typeface="Calibri"/>
              </a:rPr>
              <a:t>p-ATM</a:t>
            </a:r>
          </a:p>
          <a:p>
            <a:r>
              <a:rPr lang="fr-CA" dirty="0" smtClean="0">
                <a:solidFill>
                  <a:srgbClr val="0070C0"/>
                </a:solidFill>
                <a:latin typeface="Calibri"/>
              </a:rPr>
              <a:t>MRN</a:t>
            </a:r>
          </a:p>
          <a:p>
            <a:r>
              <a:rPr lang="fr-CA" dirty="0" smtClean="0">
                <a:solidFill>
                  <a:srgbClr val="0070C0"/>
                </a:solidFill>
                <a:latin typeface="Calibri"/>
              </a:rPr>
              <a:t>MDC1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 rot="16200000">
            <a:off x="6484715" y="3417424"/>
            <a:ext cx="353029" cy="3113590"/>
          </a:xfrm>
          <a:prstGeom prst="lef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6336" y="6369274"/>
            <a:ext cx="29546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smtClean="0"/>
              <a:t>CA </a:t>
            </a:r>
            <a:r>
              <a:rPr lang="fr-CA" sz="1400" dirty="0" err="1" smtClean="0"/>
              <a:t>Azzalin</a:t>
            </a:r>
            <a:r>
              <a:rPr lang="fr-CA" sz="1400" dirty="0" smtClean="0"/>
              <a:t> and J </a:t>
            </a:r>
            <a:r>
              <a:rPr lang="fr-CA" sz="1400" dirty="0" err="1" smtClean="0"/>
              <a:t>Lingner</a:t>
            </a:r>
            <a:r>
              <a:rPr lang="fr-CA" sz="1400" dirty="0" smtClean="0"/>
              <a:t>, Nature, 2007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18752"/>
            <a:ext cx="9337964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MuA-hTR</a:t>
            </a:r>
            <a:r>
              <a:rPr kumimoji="0" lang="en-CA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induces the formation of TIFs containing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TRF1 and 53BP1 in YCC-B2 cells</a:t>
            </a: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8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8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 t="7280"/>
          <a:stretch>
            <a:fillRect/>
          </a:stretch>
        </p:blipFill>
        <p:spPr bwMode="auto">
          <a:xfrm>
            <a:off x="169002" y="1230489"/>
            <a:ext cx="3533753" cy="562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68853" t="11000" b="54683"/>
          <a:stretch>
            <a:fillRect/>
          </a:stretch>
        </p:blipFill>
        <p:spPr bwMode="auto">
          <a:xfrm>
            <a:off x="3810045" y="1232572"/>
            <a:ext cx="1800533" cy="340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l="68853" t="45224" b="2511"/>
          <a:stretch>
            <a:fillRect/>
          </a:stretch>
        </p:blipFill>
        <p:spPr bwMode="auto">
          <a:xfrm>
            <a:off x="3857384" y="1253066"/>
            <a:ext cx="1809637" cy="521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2"/>
          <p:cNvSpPr txBox="1"/>
          <p:nvPr/>
        </p:nvSpPr>
        <p:spPr>
          <a:xfrm>
            <a:off x="6398147" y="6519299"/>
            <a:ext cx="2465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 smtClean="0"/>
              <a:t>Brault</a:t>
            </a:r>
            <a:r>
              <a:rPr lang="en-CA" sz="1400" dirty="0" smtClean="0"/>
              <a:t> and </a:t>
            </a:r>
            <a:r>
              <a:rPr lang="en-CA" sz="1400" dirty="0" err="1" smtClean="0"/>
              <a:t>Autexier</a:t>
            </a:r>
            <a:r>
              <a:rPr lang="en-CA" sz="1400" dirty="0" smtClean="0"/>
              <a:t>, MBC, 2011</a:t>
            </a:r>
            <a:endParaRPr lang="en-CA" sz="1400" dirty="0"/>
          </a:p>
        </p:txBody>
      </p:sp>
      <p:pic>
        <p:nvPicPr>
          <p:cNvPr id="7" name="Picture 13" descr="mariecr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9637" y="4692459"/>
            <a:ext cx="132397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/>
          </p:cNvSpPr>
          <p:nvPr/>
        </p:nvSpPr>
        <p:spPr>
          <a:xfrm>
            <a:off x="-201251" y="3436534"/>
            <a:ext cx="9644063" cy="18288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dirty="0" smtClean="0"/>
              <a:t>Targeting Telomerase and Telomeres: Valid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3600" dirty="0" smtClean="0"/>
              <a:t>Anti-cancer Strategies?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1049338"/>
            <a:ext cx="8534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fr-FR" sz="1200" dirty="0"/>
              <a:t>INSTITUT LADY DAVIS DE RECHERCHES MÉDICALES / LADY DAVIS INSTITUTE FOR MEDICAL RESEARCH</a:t>
            </a:r>
            <a:r>
              <a:rPr lang="en-US" sz="1200" dirty="0"/>
              <a:t> </a:t>
            </a:r>
          </a:p>
        </p:txBody>
      </p:sp>
      <p:pic>
        <p:nvPicPr>
          <p:cNvPr id="5" name="Picture 4" descr="Full colour Bilingual_Horizont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152400"/>
            <a:ext cx="2770187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ogo-Horizontal-Red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2400" y="482600"/>
            <a:ext cx="164623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7385050" y="1295400"/>
            <a:ext cx="2139950" cy="2065560"/>
            <a:chOff x="7530621" y="1196752"/>
            <a:chExt cx="2140587" cy="2066388"/>
          </a:xfrm>
        </p:grpSpPr>
        <p:graphicFrame>
          <p:nvGraphicFramePr>
            <p:cNvPr id="8" name="Object 3"/>
            <p:cNvGraphicFramePr>
              <a:graphicFrameLocks noChangeAspect="1"/>
            </p:cNvGraphicFramePr>
            <p:nvPr/>
          </p:nvGraphicFramePr>
          <p:xfrm>
            <a:off x="7951259" y="1554510"/>
            <a:ext cx="657225" cy="1152525"/>
          </p:xfrm>
          <a:graphic>
            <a:graphicData uri="http://schemas.openxmlformats.org/presentationml/2006/ole">
              <p:oleObj spid="_x0000_s137217" name="CorelPhotoPaint.Image.6" r:id="rId5" imgW="1025316" imgH="1800948" progId="">
                <p:embed/>
              </p:oleObj>
            </a:graphicData>
          </a:graphic>
        </p:graphicFrame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7530621" y="1196752"/>
              <a:ext cx="214058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000" b="1" i="1" dirty="0">
                  <a:latin typeface="Times New Roman" pitchFamily="18" charset="0"/>
                  <a:cs typeface="Times New Roman" pitchFamily="18" charset="0"/>
                </a:rPr>
                <a:t>Centre Bloomfield de </a:t>
              </a:r>
            </a:p>
            <a:p>
              <a:r>
                <a:rPr lang="fr-FR" sz="1000" b="1" i="1" dirty="0">
                  <a:latin typeface="Times New Roman" pitchFamily="18" charset="0"/>
                  <a:cs typeface="Times New Roman" pitchFamily="18" charset="0"/>
                </a:rPr>
                <a:t>recherche sur le vieillissement</a:t>
              </a: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7674637" y="2708920"/>
              <a:ext cx="1691680" cy="554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000" b="1" i="1" dirty="0">
                  <a:latin typeface="Times New Roman" pitchFamily="18" charset="0"/>
                  <a:cs typeface="Times New Roman" pitchFamily="18" charset="0"/>
                </a:rPr>
                <a:t>The </a:t>
              </a:r>
              <a:r>
                <a:rPr lang="en-US" sz="1000" b="1" i="1" dirty="0" smtClean="0">
                  <a:latin typeface="Times New Roman" pitchFamily="18" charset="0"/>
                  <a:cs typeface="Times New Roman" pitchFamily="18" charset="0"/>
                </a:rPr>
                <a:t>Bloomfield Centre </a:t>
              </a:r>
              <a:endParaRPr lang="en-US" sz="1000" b="1" i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000" b="1" i="1" dirty="0">
                  <a:latin typeface="Times New Roman" pitchFamily="18" charset="0"/>
                  <a:cs typeface="Times New Roman" pitchFamily="18" charset="0"/>
                </a:rPr>
                <a:t>for Research in Aging</a:t>
              </a:r>
              <a:r>
                <a:rPr lang="en-US" sz="1000" b="1" dirty="0">
                  <a:latin typeface="Times New Roman" pitchFamily="18" charset="0"/>
                  <a:cs typeface="Times New Roman" pitchFamily="18" charset="0"/>
                </a:rPr>
                <a:t/>
              </a:r>
              <a:br>
                <a:rPr lang="en-US" sz="1000" b="1" dirty="0">
                  <a:latin typeface="Times New Roman" pitchFamily="18" charset="0"/>
                  <a:cs typeface="Times New Roman" pitchFamily="18" charset="0"/>
                </a:rPr>
              </a:b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Rectangle 2"/>
          <p:cNvSpPr txBox="1">
            <a:spLocks/>
          </p:cNvSpPr>
          <p:nvPr/>
        </p:nvSpPr>
        <p:spPr>
          <a:xfrm>
            <a:off x="-1104857" y="4729103"/>
            <a:ext cx="10072688" cy="914400"/>
          </a:xfrm>
          <a:prstGeom prst="rect">
            <a:avLst/>
          </a:prstGeom>
        </p:spPr>
        <p:txBody>
          <a:bodyPr/>
          <a:lstStyle/>
          <a:p>
            <a:pPr marL="36513" lvl="0" indent="-342900">
              <a:spcBef>
                <a:spcPct val="0"/>
              </a:spcBef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			</a:t>
            </a:r>
            <a:r>
              <a:rPr lang="en-US" sz="1600" dirty="0" smtClean="0">
                <a:cs typeface="Arial" pitchFamily="34" charset="0"/>
              </a:rPr>
              <a:t>Marie Eve Brault, Johanna Mancini, </a:t>
            </a:r>
            <a:r>
              <a:rPr lang="en-US" sz="1600" dirty="0" err="1" smtClean="0">
                <a:cs typeface="Arial" pitchFamily="34" charset="0"/>
              </a:rPr>
              <a:t>Hanadi</a:t>
            </a:r>
            <a:r>
              <a:rPr lang="en-US" sz="1600" dirty="0" smtClean="0">
                <a:cs typeface="Arial" pitchFamily="34" charset="0"/>
              </a:rPr>
              <a:t> </a:t>
            </a:r>
            <a:r>
              <a:rPr lang="en-US" sz="1600" dirty="0" smtClean="0">
                <a:cs typeface="Arial" pitchFamily="34" charset="0"/>
              </a:rPr>
              <a:t>Sleiman, </a:t>
            </a:r>
            <a:r>
              <a:rPr kumimoji="0" lang="en-US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Chantal </a:t>
            </a:r>
            <a:r>
              <a:rPr kumimoji="0" lang="en-US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Autexier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394" y="191042"/>
            <a:ext cx="8731876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CA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MuA-hTR</a:t>
            </a:r>
            <a:r>
              <a:rPr kumimoji="0" lang="en-CA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induces the formation of TIFs containing TRF1 and P-ATM </a:t>
            </a:r>
            <a:r>
              <a:rPr lang="en-CA" sz="2800" dirty="0" smtClean="0">
                <a:solidFill>
                  <a:schemeClr val="accent1"/>
                </a:solidFill>
              </a:rPr>
              <a:t>Ser 1981</a:t>
            </a:r>
            <a:r>
              <a:rPr kumimoji="0" lang="en-CA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 YCC-B2 cells</a:t>
            </a: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50065" t="6398"/>
          <a:stretch>
            <a:fillRect/>
          </a:stretch>
        </p:blipFill>
        <p:spPr bwMode="auto">
          <a:xfrm>
            <a:off x="208345" y="1106311"/>
            <a:ext cx="3588151" cy="558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3"/>
          <p:cNvGrpSpPr/>
          <p:nvPr/>
        </p:nvGrpSpPr>
        <p:grpSpPr>
          <a:xfrm>
            <a:off x="3635022" y="1377245"/>
            <a:ext cx="1857449" cy="3549776"/>
            <a:chOff x="3635022" y="1377245"/>
            <a:chExt cx="1857449" cy="354977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2592" t="10278" r="2483" b="71934"/>
            <a:stretch>
              <a:fillRect/>
            </a:stretch>
          </p:blipFill>
          <p:spPr bwMode="auto">
            <a:xfrm>
              <a:off x="3657600" y="1377245"/>
              <a:ext cx="1819149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2278" t="27809" r="2483" b="54403"/>
            <a:stretch>
              <a:fillRect/>
            </a:stretch>
          </p:blipFill>
          <p:spPr bwMode="auto">
            <a:xfrm>
              <a:off x="3635022" y="3127021"/>
              <a:ext cx="1857449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Group 6"/>
          <p:cNvGrpSpPr/>
          <p:nvPr/>
        </p:nvGrpSpPr>
        <p:grpSpPr>
          <a:xfrm>
            <a:off x="3657600" y="1411110"/>
            <a:ext cx="1885244" cy="5480758"/>
            <a:chOff x="3657600" y="1411110"/>
            <a:chExt cx="1885244" cy="548075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2592" t="45663" r="2640" b="36928"/>
            <a:stretch>
              <a:fillRect/>
            </a:stretch>
          </p:blipFill>
          <p:spPr bwMode="auto">
            <a:xfrm>
              <a:off x="3680178" y="1411110"/>
              <a:ext cx="1839133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2435" t="63073" r="2483" b="19140"/>
            <a:stretch>
              <a:fillRect/>
            </a:stretch>
          </p:blipFill>
          <p:spPr bwMode="auto">
            <a:xfrm>
              <a:off x="3680178" y="3149600"/>
              <a:ext cx="1838297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2278" t="80860" r="2483" b="-256"/>
            <a:stretch>
              <a:fillRect/>
            </a:stretch>
          </p:blipFill>
          <p:spPr bwMode="auto">
            <a:xfrm>
              <a:off x="3657600" y="4899728"/>
              <a:ext cx="1885244" cy="199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 t="7280" r="89607"/>
          <a:stretch>
            <a:fillRect/>
          </a:stretch>
        </p:blipFill>
        <p:spPr bwMode="auto">
          <a:xfrm>
            <a:off x="5254" y="1230489"/>
            <a:ext cx="367279" cy="562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4"/>
          <p:cNvSpPr txBox="1"/>
          <p:nvPr/>
        </p:nvSpPr>
        <p:spPr>
          <a:xfrm>
            <a:off x="6398147" y="6519299"/>
            <a:ext cx="2465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 smtClean="0"/>
              <a:t>Brault</a:t>
            </a:r>
            <a:r>
              <a:rPr lang="en-CA" sz="1400" dirty="0" smtClean="0"/>
              <a:t> and </a:t>
            </a:r>
            <a:r>
              <a:rPr lang="en-CA" sz="1400" dirty="0" err="1" smtClean="0"/>
              <a:t>Autexier</a:t>
            </a:r>
            <a:r>
              <a:rPr lang="en-CA" sz="1400" dirty="0" smtClean="0"/>
              <a:t>, MBC, 2011</a:t>
            </a:r>
            <a:endParaRPr lang="en-CA" sz="1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3075" y="1336486"/>
            <a:ext cx="359092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 cstate="print"/>
          <a:srcRect r="8270" b="6635"/>
          <a:stretch>
            <a:fillRect/>
          </a:stretch>
        </p:blipFill>
        <p:spPr bwMode="auto">
          <a:xfrm>
            <a:off x="4631182" y="1685417"/>
            <a:ext cx="4277278" cy="306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20163" y="354968"/>
            <a:ext cx="8183562" cy="1050925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0070C0"/>
                </a:solidFill>
                <a:latin typeface="+mn-lt"/>
              </a:rPr>
              <a:t>Observed a broader distribution of relative telomere lengths within cells carrying the mutant </a:t>
            </a:r>
            <a:r>
              <a:rPr lang="en-US" sz="2400" dirty="0" smtClean="0">
                <a:solidFill>
                  <a:srgbClr val="0070C0"/>
                </a:solidFill>
                <a:latin typeface="+mn-lt"/>
              </a:rPr>
              <a:t>RNA, suggesting </a:t>
            </a:r>
            <a:r>
              <a:rPr lang="en-US" sz="2400" dirty="0">
                <a:solidFill>
                  <a:srgbClr val="0070C0"/>
                </a:solidFill>
                <a:latin typeface="+mn-lt"/>
              </a:rPr>
              <a:t>possible </a:t>
            </a:r>
            <a:r>
              <a:rPr lang="en-US" sz="2400" dirty="0" err="1" smtClean="0">
                <a:solidFill>
                  <a:srgbClr val="0070C0"/>
                </a:solidFill>
                <a:latin typeface="+mn-lt"/>
              </a:rPr>
              <a:t>telomeric</a:t>
            </a:r>
            <a:r>
              <a:rPr lang="en-US" sz="2400" dirty="0" smtClean="0">
                <a:solidFill>
                  <a:srgbClr val="0070C0"/>
                </a:solidFill>
                <a:latin typeface="+mn-lt"/>
              </a:rPr>
              <a:t> recombination events</a:t>
            </a:r>
            <a:endParaRPr lang="en-US" sz="240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539750" y="6308725"/>
            <a:ext cx="5589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latin typeface="Verdana" pitchFamily="34" charset="0"/>
              </a:rPr>
              <a:t>Cerone, M.A., Londoño-Vallejo, J.A. and Autexier, C. Oncogene, 2006.</a:t>
            </a: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537649" y="1388012"/>
            <a:ext cx="3468688" cy="3954463"/>
            <a:chOff x="3170" y="996"/>
            <a:chExt cx="2185" cy="2491"/>
          </a:xfrm>
        </p:grpSpPr>
        <p:graphicFrame>
          <p:nvGraphicFramePr>
            <p:cNvPr id="6" name="Object 2"/>
            <p:cNvGraphicFramePr>
              <a:graphicFrameLocks noChangeAspect="1"/>
            </p:cNvGraphicFramePr>
            <p:nvPr/>
          </p:nvGraphicFramePr>
          <p:xfrm>
            <a:off x="3170" y="1148"/>
            <a:ext cx="1071" cy="1167"/>
          </p:xfrm>
          <a:graphic>
            <a:graphicData uri="http://schemas.openxmlformats.org/presentationml/2006/ole">
              <p:oleObj spid="_x0000_s95233" name="Image" r:id="rId4" imgW="1803175" imgH="2184127" progId="">
                <p:embed/>
              </p:oleObj>
            </a:graphicData>
          </a:graphic>
        </p:graphicFrame>
        <p:graphicFrame>
          <p:nvGraphicFramePr>
            <p:cNvPr id="7" name="Object 3"/>
            <p:cNvGraphicFramePr>
              <a:graphicFrameLocks noChangeAspect="1"/>
            </p:cNvGraphicFramePr>
            <p:nvPr/>
          </p:nvGraphicFramePr>
          <p:xfrm>
            <a:off x="3173" y="2338"/>
            <a:ext cx="1067" cy="999"/>
          </p:xfrm>
          <a:graphic>
            <a:graphicData uri="http://schemas.openxmlformats.org/presentationml/2006/ole">
              <p:oleObj spid="_x0000_s95234" name="Image" r:id="rId5" imgW="1803175" imgH="1663492" progId="">
                <p:embed/>
              </p:oleObj>
            </a:graphicData>
          </a:graphic>
        </p:graphicFrame>
        <p:graphicFrame>
          <p:nvGraphicFramePr>
            <p:cNvPr id="8" name="Object 4"/>
            <p:cNvGraphicFramePr>
              <a:graphicFrameLocks noChangeAspect="1"/>
            </p:cNvGraphicFramePr>
            <p:nvPr/>
          </p:nvGraphicFramePr>
          <p:xfrm>
            <a:off x="4272" y="1142"/>
            <a:ext cx="1077" cy="1168"/>
          </p:xfrm>
          <a:graphic>
            <a:graphicData uri="http://schemas.openxmlformats.org/presentationml/2006/ole">
              <p:oleObj spid="_x0000_s95235" name="Image" r:id="rId6" imgW="1803175" imgH="1955556" progId="">
                <p:embed/>
              </p:oleObj>
            </a:graphicData>
          </a:graphic>
        </p:graphicFrame>
        <p:graphicFrame>
          <p:nvGraphicFramePr>
            <p:cNvPr id="9" name="Object 5"/>
            <p:cNvGraphicFramePr>
              <a:graphicFrameLocks noChangeAspect="1"/>
            </p:cNvGraphicFramePr>
            <p:nvPr/>
          </p:nvGraphicFramePr>
          <p:xfrm>
            <a:off x="4272" y="2338"/>
            <a:ext cx="1083" cy="995"/>
          </p:xfrm>
          <a:graphic>
            <a:graphicData uri="http://schemas.openxmlformats.org/presentationml/2006/ole">
              <p:oleObj spid="_x0000_s95236" name="Image" r:id="rId7" imgW="1803175" imgH="1561905" progId="">
                <p:embed/>
              </p:oleObj>
            </a:graphicData>
          </a:graphic>
        </p:graphicFrame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3504" y="996"/>
              <a:ext cx="41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latin typeface="+mn-lt"/>
                </a:rPr>
                <a:t>vector</a:t>
              </a: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4592" y="996"/>
              <a:ext cx="5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latin typeface="+mn-lt"/>
                </a:rPr>
                <a:t>MuA</a:t>
              </a:r>
              <a:r>
                <a:rPr lang="en-US" sz="1200" dirty="0">
                  <a:latin typeface="+mn-lt"/>
                </a:rPr>
                <a:t> cl23</a:t>
              </a: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425" y="3314"/>
              <a:ext cx="5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latin typeface="+mn-lt"/>
                </a:rPr>
                <a:t>MuA</a:t>
              </a:r>
              <a:r>
                <a:rPr lang="en-US" sz="1200" dirty="0">
                  <a:latin typeface="+mn-lt"/>
                </a:rPr>
                <a:t> cl17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4577" y="3314"/>
              <a:ext cx="5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latin typeface="+mn-lt"/>
                </a:rPr>
                <a:t>MuA</a:t>
              </a:r>
              <a:r>
                <a:rPr lang="en-US" sz="1200" dirty="0">
                  <a:latin typeface="+mn-lt"/>
                </a:rPr>
                <a:t> cl27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00526" y="-20397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2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</a:t>
            </a:r>
            <a:r>
              <a:rPr kumimoji="0" lang="fr-CA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haracteristics</a:t>
            </a:r>
            <a:r>
              <a:rPr kumimoji="0" lang="fr-CA" sz="3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ALT </a:t>
            </a:r>
            <a:r>
              <a:rPr kumimoji="0" lang="fr-CA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cells</a:t>
            </a:r>
            <a:r>
              <a:rPr kumimoji="0" lang="fr-CA" sz="3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445" y="846668"/>
            <a:ext cx="864505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accent1"/>
              </a:solidFill>
            </a:endParaRPr>
          </a:p>
          <a:p>
            <a:endParaRPr lang="en-US" sz="2000" dirty="0" smtClean="0">
              <a:solidFill>
                <a:schemeClr val="accent1"/>
              </a:solidFill>
            </a:endParaRPr>
          </a:p>
          <a:p>
            <a:r>
              <a:rPr lang="en-US" sz="2000" dirty="0" smtClean="0"/>
              <a:t>Homologous recombination (HR) mediated events leading to:</a:t>
            </a:r>
          </a:p>
          <a:p>
            <a:endParaRPr lang="en-US" sz="2000" dirty="0" smtClean="0"/>
          </a:p>
          <a:p>
            <a:r>
              <a:rPr lang="en-US" sz="2000" dirty="0" smtClean="0"/>
              <a:t>	1. exceptionally long and heterogeneous telomeres, ranging from </a:t>
            </a:r>
          </a:p>
          <a:p>
            <a:r>
              <a:rPr lang="en-US" sz="2000" dirty="0" smtClean="0"/>
              <a:t>		&lt;2kb to &gt;50kb</a:t>
            </a:r>
          </a:p>
          <a:p>
            <a:r>
              <a:rPr lang="en-US" sz="2000" dirty="0" smtClean="0"/>
              <a:t>	2. High levels of </a:t>
            </a:r>
            <a:r>
              <a:rPr lang="en-US" sz="2000" dirty="0" err="1" smtClean="0"/>
              <a:t>telomeric</a:t>
            </a:r>
            <a:r>
              <a:rPr lang="en-US" sz="2000" dirty="0" smtClean="0"/>
              <a:t> sister </a:t>
            </a:r>
            <a:r>
              <a:rPr lang="en-US" sz="2000" dirty="0" err="1" smtClean="0"/>
              <a:t>chromatid</a:t>
            </a:r>
            <a:r>
              <a:rPr lang="en-US" sz="2000" dirty="0" smtClean="0"/>
              <a:t> exchange (T-SCE)</a:t>
            </a:r>
          </a:p>
          <a:p>
            <a:r>
              <a:rPr lang="en-US" sz="2000" dirty="0" smtClean="0"/>
              <a:t>	3. Altered </a:t>
            </a:r>
            <a:r>
              <a:rPr lang="en-US" sz="2000" dirty="0" err="1" smtClean="0"/>
              <a:t>pq</a:t>
            </a:r>
            <a:r>
              <a:rPr lang="en-US" sz="2000" dirty="0" smtClean="0"/>
              <a:t>-ratios</a:t>
            </a:r>
          </a:p>
          <a:p>
            <a:r>
              <a:rPr lang="en-US" sz="2000" dirty="0" smtClean="0"/>
              <a:t>	4. </a:t>
            </a:r>
            <a:r>
              <a:rPr lang="en-US" sz="2000" dirty="0" err="1" smtClean="0"/>
              <a:t>extrachromosomal</a:t>
            </a:r>
            <a:r>
              <a:rPr lang="en-US" sz="2000" dirty="0" smtClean="0"/>
              <a:t> </a:t>
            </a:r>
            <a:r>
              <a:rPr lang="en-US" sz="2000" dirty="0" err="1" smtClean="0"/>
              <a:t>telomeric</a:t>
            </a:r>
            <a:r>
              <a:rPr lang="en-US" sz="2000" dirty="0" smtClean="0"/>
              <a:t> DNA, of circular (termed t-circles) forms </a:t>
            </a:r>
          </a:p>
          <a:p>
            <a:endParaRPr lang="en-US" sz="2000" dirty="0" smtClean="0"/>
          </a:p>
          <a:p>
            <a:r>
              <a:rPr lang="en-US" sz="2000" dirty="0" smtClean="0"/>
              <a:t>ALT-associated </a:t>
            </a:r>
            <a:r>
              <a:rPr lang="en-US" sz="2000" dirty="0" err="1" smtClean="0"/>
              <a:t>promyelocytic</a:t>
            </a:r>
            <a:r>
              <a:rPr lang="en-US" sz="2000" dirty="0" smtClean="0"/>
              <a:t> leukemia bodies (APBs) which may be the sites </a:t>
            </a:r>
          </a:p>
          <a:p>
            <a:r>
              <a:rPr lang="en-US" sz="2000" dirty="0" smtClean="0"/>
              <a:t>of recombination</a:t>
            </a:r>
          </a:p>
          <a:p>
            <a:endParaRPr lang="en-US" sz="2000" dirty="0" smtClean="0"/>
          </a:p>
          <a:p>
            <a:r>
              <a:rPr lang="en-US" sz="2000" dirty="0" smtClean="0"/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telomeres in ALT cells are highly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heterogeneous and extremely long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50000" r="22938" b="69527"/>
          <a:stretch>
            <a:fillRect/>
          </a:stretch>
        </p:blipFill>
        <p:spPr bwMode="auto">
          <a:xfrm>
            <a:off x="4367197" y="1546581"/>
            <a:ext cx="2015237" cy="249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l="23136" t="2837" r="49901" b="69527"/>
          <a:stretch>
            <a:fillRect/>
          </a:stretch>
        </p:blipFill>
        <p:spPr bwMode="auto">
          <a:xfrm>
            <a:off x="4255847" y="4100334"/>
            <a:ext cx="2007884" cy="226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22444" t="33039" r="22247"/>
          <a:stretch>
            <a:fillRect/>
          </a:stretch>
        </p:blipFill>
        <p:spPr bwMode="auto">
          <a:xfrm>
            <a:off x="237067" y="2125454"/>
            <a:ext cx="3115735" cy="411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0847" t="21652" r="45859" b="75177"/>
          <a:stretch>
            <a:fillRect/>
          </a:stretch>
        </p:blipFill>
        <p:spPr bwMode="auto">
          <a:xfrm>
            <a:off x="4533900" y="4590288"/>
            <a:ext cx="4716780" cy="40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Measuring</a:t>
            </a: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Telomere</a:t>
            </a: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Sister</a:t>
            </a: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Chromatid</a:t>
            </a: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Exchanges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(T-</a:t>
            </a: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SCEs</a:t>
            </a: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: the CO-FISH Technique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8188" r="16871" b="77393"/>
          <a:stretch>
            <a:fillRect/>
          </a:stretch>
        </p:blipFill>
        <p:spPr bwMode="auto">
          <a:xfrm>
            <a:off x="91440" y="1158240"/>
            <a:ext cx="592428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-30480" y="3520440"/>
            <a:ext cx="4716780" cy="2956560"/>
            <a:chOff x="-30480" y="3520440"/>
            <a:chExt cx="4716780" cy="295656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0847" t="21652" r="45859" b="63701"/>
            <a:stretch>
              <a:fillRect/>
            </a:stretch>
          </p:blipFill>
          <p:spPr bwMode="auto">
            <a:xfrm>
              <a:off x="-30480" y="4590288"/>
              <a:ext cx="4716780" cy="188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7" name="Straight Arrow Connector 6"/>
            <p:cNvCxnSpPr/>
            <p:nvPr/>
          </p:nvCxnSpPr>
          <p:spPr>
            <a:xfrm rot="10800000" flipV="1">
              <a:off x="2651760" y="3520440"/>
              <a:ext cx="1630680" cy="97536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4653730" y="3489960"/>
            <a:ext cx="4535990" cy="3169920"/>
            <a:chOff x="4653730" y="3489960"/>
            <a:chExt cx="4535990" cy="316992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1667" t="47443" r="46945" b="39502"/>
            <a:stretch>
              <a:fillRect/>
            </a:stretch>
          </p:blipFill>
          <p:spPr bwMode="auto">
            <a:xfrm>
              <a:off x="4653730" y="4968240"/>
              <a:ext cx="4535990" cy="1691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5303520" y="3489960"/>
              <a:ext cx="1447800" cy="109728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t="31285" b="36551"/>
          <a:stretch>
            <a:fillRect/>
          </a:stretch>
        </p:blipFill>
        <p:spPr bwMode="auto">
          <a:xfrm>
            <a:off x="6486960" y="1226321"/>
            <a:ext cx="2381295" cy="306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640499" y="4153399"/>
            <a:ext cx="41369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Verdana" pitchFamily="34" charset="0"/>
              </a:rPr>
              <a:t>Palm, W. and de Lange, T. </a:t>
            </a:r>
            <a:r>
              <a:rPr lang="en-US" sz="1000" dirty="0" err="1" smtClean="0">
                <a:latin typeface="Verdana" pitchFamily="34" charset="0"/>
              </a:rPr>
              <a:t>Annu</a:t>
            </a:r>
            <a:r>
              <a:rPr lang="en-US" sz="1000" dirty="0" smtClean="0">
                <a:latin typeface="Verdana" pitchFamily="34" charset="0"/>
              </a:rPr>
              <a:t>. </a:t>
            </a:r>
          </a:p>
          <a:p>
            <a:r>
              <a:rPr lang="en-US" sz="1000" dirty="0" smtClean="0">
                <a:latin typeface="Verdana" pitchFamily="34" charset="0"/>
              </a:rPr>
              <a:t>Rev. Genet. 2008.</a:t>
            </a:r>
            <a:endParaRPr lang="en-US" sz="10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6186"/>
          <a:stretch>
            <a:fillRect/>
          </a:stretch>
        </p:blipFill>
        <p:spPr bwMode="auto">
          <a:xfrm>
            <a:off x="-247143" y="1670756"/>
            <a:ext cx="7543800" cy="485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162967" y="1854096"/>
            <a:ext cx="4525702" cy="2268637"/>
            <a:chOff x="1157468" y="1481559"/>
            <a:chExt cx="4525702" cy="226863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5948" t="38854" r="64386" b="46897"/>
            <a:stretch>
              <a:fillRect/>
            </a:stretch>
          </p:blipFill>
          <p:spPr bwMode="auto">
            <a:xfrm>
              <a:off x="1157468" y="1481559"/>
              <a:ext cx="2245489" cy="226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5254" t="39004" r="34773" b="47121"/>
            <a:stretch>
              <a:fillRect/>
            </a:stretch>
          </p:blipFill>
          <p:spPr bwMode="auto">
            <a:xfrm>
              <a:off x="3368234" y="1495804"/>
              <a:ext cx="2314936" cy="2208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" name="Group 5"/>
          <p:cNvGrpSpPr/>
          <p:nvPr/>
        </p:nvGrpSpPr>
        <p:grpSpPr>
          <a:xfrm>
            <a:off x="196835" y="1830947"/>
            <a:ext cx="6724890" cy="4502553"/>
            <a:chOff x="1191336" y="1458410"/>
            <a:chExt cx="6724890" cy="450255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4866" t="39004" r="5467" b="46673"/>
            <a:stretch>
              <a:fillRect/>
            </a:stretch>
          </p:blipFill>
          <p:spPr bwMode="auto">
            <a:xfrm>
              <a:off x="5612864" y="1458410"/>
              <a:ext cx="2303362" cy="2314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5948" t="81525" r="64386" b="4376"/>
            <a:stretch>
              <a:fillRect/>
            </a:stretch>
          </p:blipFill>
          <p:spPr bwMode="auto">
            <a:xfrm>
              <a:off x="1191336" y="3703900"/>
              <a:ext cx="2257063" cy="2257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4947" t="81525" r="35080" b="4600"/>
            <a:stretch>
              <a:fillRect/>
            </a:stretch>
          </p:blipFill>
          <p:spPr bwMode="auto">
            <a:xfrm>
              <a:off x="3321934" y="3750199"/>
              <a:ext cx="2291787" cy="2152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85020" t="81972" r="5467" b="3705"/>
          <a:stretch>
            <a:fillRect/>
          </a:stretch>
        </p:blipFill>
        <p:spPr bwMode="auto">
          <a:xfrm>
            <a:off x="4619220" y="4087263"/>
            <a:ext cx="2257063" cy="22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9245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Increased</a:t>
            </a: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frequency</a:t>
            </a: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T-</a:t>
            </a: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SCEs</a:t>
            </a: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 the YCC-B2 </a:t>
            </a: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cells</a:t>
            </a: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after</a:t>
            </a: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MuA</a:t>
            </a: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kumimoji="0" lang="fr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hTR</a:t>
            </a: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expression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/>
          <a:srcRect r="4643"/>
          <a:stretch>
            <a:fillRect/>
          </a:stretch>
        </p:blipFill>
        <p:spPr bwMode="auto">
          <a:xfrm>
            <a:off x="6935256" y="2619891"/>
            <a:ext cx="2208744" cy="214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4"/>
          <p:cNvSpPr txBox="1"/>
          <p:nvPr/>
        </p:nvSpPr>
        <p:spPr>
          <a:xfrm>
            <a:off x="6398147" y="6519299"/>
            <a:ext cx="2465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 smtClean="0"/>
              <a:t>Brault</a:t>
            </a:r>
            <a:r>
              <a:rPr lang="en-CA" sz="1400" dirty="0" smtClean="0"/>
              <a:t> and </a:t>
            </a:r>
            <a:r>
              <a:rPr lang="en-CA" sz="1400" dirty="0" err="1" smtClean="0"/>
              <a:t>Autexier</a:t>
            </a:r>
            <a:r>
              <a:rPr lang="en-CA" sz="1400" dirty="0" smtClean="0"/>
              <a:t>, MBC, 2011</a:t>
            </a:r>
            <a:endParaRPr lang="en-CA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Title 1"/>
          <p:cNvSpPr txBox="1">
            <a:spLocks/>
          </p:cNvSpPr>
          <p:nvPr/>
        </p:nvSpPr>
        <p:spPr>
          <a:xfrm>
            <a:off x="0" y="311678"/>
            <a:ext cx="9270588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Changes in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pq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-ratios indicate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telomeric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recombination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2223881" y="1083732"/>
            <a:ext cx="4278514" cy="5350822"/>
            <a:chOff x="4707440" y="982132"/>
            <a:chExt cx="4278514" cy="5350822"/>
          </a:xfrm>
        </p:grpSpPr>
        <p:grpSp>
          <p:nvGrpSpPr>
            <p:cNvPr id="93" name="Group 27"/>
            <p:cNvGrpSpPr/>
            <p:nvPr/>
          </p:nvGrpSpPr>
          <p:grpSpPr>
            <a:xfrm>
              <a:off x="4707440" y="1343375"/>
              <a:ext cx="1845755" cy="750707"/>
              <a:chOff x="4899353" y="1343375"/>
              <a:chExt cx="1845755" cy="750707"/>
            </a:xfrm>
          </p:grpSpPr>
          <p:grpSp>
            <p:nvGrpSpPr>
              <p:cNvPr id="165" name="Group 8"/>
              <p:cNvGrpSpPr/>
              <p:nvPr/>
            </p:nvGrpSpPr>
            <p:grpSpPr>
              <a:xfrm>
                <a:off x="5271912" y="1387960"/>
                <a:ext cx="1016000" cy="474708"/>
                <a:chOff x="5779911" y="1376670"/>
                <a:chExt cx="1279356" cy="485997"/>
              </a:xfrm>
            </p:grpSpPr>
            <p:sp>
              <p:nvSpPr>
                <p:cNvPr id="178" name="Freeform 5"/>
                <p:cNvSpPr/>
                <p:nvPr/>
              </p:nvSpPr>
              <p:spPr>
                <a:xfrm>
                  <a:off x="5779911" y="1376670"/>
                  <a:ext cx="1117600" cy="192486"/>
                </a:xfrm>
                <a:custGeom>
                  <a:avLst/>
                  <a:gdLst>
                    <a:gd name="connsiteX0" fmla="*/ 0 w 1117600"/>
                    <a:gd name="connsiteY0" fmla="*/ 181197 h 192486"/>
                    <a:gd name="connsiteX1" fmla="*/ 237067 w 1117600"/>
                    <a:gd name="connsiteY1" fmla="*/ 147330 h 192486"/>
                    <a:gd name="connsiteX2" fmla="*/ 270933 w 1117600"/>
                    <a:gd name="connsiteY2" fmla="*/ 158619 h 192486"/>
                    <a:gd name="connsiteX3" fmla="*/ 316089 w 1117600"/>
                    <a:gd name="connsiteY3" fmla="*/ 169908 h 192486"/>
                    <a:gd name="connsiteX4" fmla="*/ 383822 w 1117600"/>
                    <a:gd name="connsiteY4" fmla="*/ 192486 h 192486"/>
                    <a:gd name="connsiteX5" fmla="*/ 801511 w 1117600"/>
                    <a:gd name="connsiteY5" fmla="*/ 181197 h 192486"/>
                    <a:gd name="connsiteX6" fmla="*/ 869245 w 1117600"/>
                    <a:gd name="connsiteY6" fmla="*/ 136041 h 192486"/>
                    <a:gd name="connsiteX7" fmla="*/ 903111 w 1117600"/>
                    <a:gd name="connsiteY7" fmla="*/ 113463 h 192486"/>
                    <a:gd name="connsiteX8" fmla="*/ 970845 w 1117600"/>
                    <a:gd name="connsiteY8" fmla="*/ 68308 h 192486"/>
                    <a:gd name="connsiteX9" fmla="*/ 1117600 w 1117600"/>
                    <a:gd name="connsiteY9" fmla="*/ 34441 h 19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7600" h="192486">
                      <a:moveTo>
                        <a:pt x="0" y="181197"/>
                      </a:moveTo>
                      <a:cubicBezTo>
                        <a:pt x="144682" y="132969"/>
                        <a:pt x="104705" y="125269"/>
                        <a:pt x="237067" y="147330"/>
                      </a:cubicBezTo>
                      <a:cubicBezTo>
                        <a:pt x="248804" y="149286"/>
                        <a:pt x="259492" y="155350"/>
                        <a:pt x="270933" y="158619"/>
                      </a:cubicBezTo>
                      <a:cubicBezTo>
                        <a:pt x="285851" y="162881"/>
                        <a:pt x="301228" y="165450"/>
                        <a:pt x="316089" y="169908"/>
                      </a:cubicBezTo>
                      <a:cubicBezTo>
                        <a:pt x="338884" y="176747"/>
                        <a:pt x="383822" y="192486"/>
                        <a:pt x="383822" y="192486"/>
                      </a:cubicBezTo>
                      <a:cubicBezTo>
                        <a:pt x="523052" y="188723"/>
                        <a:pt x="662404" y="188152"/>
                        <a:pt x="801511" y="181197"/>
                      </a:cubicBezTo>
                      <a:cubicBezTo>
                        <a:pt x="839501" y="179297"/>
                        <a:pt x="841753" y="158952"/>
                        <a:pt x="869245" y="136041"/>
                      </a:cubicBezTo>
                      <a:cubicBezTo>
                        <a:pt x="879668" y="127355"/>
                        <a:pt x="892688" y="122149"/>
                        <a:pt x="903111" y="113463"/>
                      </a:cubicBezTo>
                      <a:cubicBezTo>
                        <a:pt x="959484" y="66486"/>
                        <a:pt x="911329" y="88147"/>
                        <a:pt x="970845" y="68308"/>
                      </a:cubicBezTo>
                      <a:cubicBezTo>
                        <a:pt x="1016382" y="0"/>
                        <a:pt x="979854" y="34441"/>
                        <a:pt x="1117600" y="34441"/>
                      </a:cubicBezTo>
                    </a:path>
                  </a:pathLst>
                </a:cu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7620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9" name="Freeform 178"/>
                <p:cNvSpPr/>
                <p:nvPr/>
              </p:nvSpPr>
              <p:spPr>
                <a:xfrm>
                  <a:off x="5836356" y="1603022"/>
                  <a:ext cx="1222911" cy="259645"/>
                </a:xfrm>
                <a:custGeom>
                  <a:avLst/>
                  <a:gdLst>
                    <a:gd name="connsiteX0" fmla="*/ 0 w 1222911"/>
                    <a:gd name="connsiteY0" fmla="*/ 259645 h 259645"/>
                    <a:gd name="connsiteX1" fmla="*/ 248355 w 1222911"/>
                    <a:gd name="connsiteY1" fmla="*/ 237067 h 259645"/>
                    <a:gd name="connsiteX2" fmla="*/ 293511 w 1222911"/>
                    <a:gd name="connsiteY2" fmla="*/ 225778 h 259645"/>
                    <a:gd name="connsiteX3" fmla="*/ 361244 w 1222911"/>
                    <a:gd name="connsiteY3" fmla="*/ 203200 h 259645"/>
                    <a:gd name="connsiteX4" fmla="*/ 440266 w 1222911"/>
                    <a:gd name="connsiteY4" fmla="*/ 191911 h 259645"/>
                    <a:gd name="connsiteX5" fmla="*/ 508000 w 1222911"/>
                    <a:gd name="connsiteY5" fmla="*/ 169334 h 259645"/>
                    <a:gd name="connsiteX6" fmla="*/ 530577 w 1222911"/>
                    <a:gd name="connsiteY6" fmla="*/ 135467 h 259645"/>
                    <a:gd name="connsiteX7" fmla="*/ 632177 w 1222911"/>
                    <a:gd name="connsiteY7" fmla="*/ 45156 h 259645"/>
                    <a:gd name="connsiteX8" fmla="*/ 688622 w 1222911"/>
                    <a:gd name="connsiteY8" fmla="*/ 0 h 259645"/>
                    <a:gd name="connsiteX9" fmla="*/ 812800 w 1222911"/>
                    <a:gd name="connsiteY9" fmla="*/ 33867 h 259645"/>
                    <a:gd name="connsiteX10" fmla="*/ 880533 w 1222911"/>
                    <a:gd name="connsiteY10" fmla="*/ 45156 h 259645"/>
                    <a:gd name="connsiteX11" fmla="*/ 1151466 w 1222911"/>
                    <a:gd name="connsiteY11" fmla="*/ 56445 h 259645"/>
                    <a:gd name="connsiteX12" fmla="*/ 1219200 w 1222911"/>
                    <a:gd name="connsiteY12" fmla="*/ 79022 h 259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22911" h="259645">
                      <a:moveTo>
                        <a:pt x="0" y="259645"/>
                      </a:moveTo>
                      <a:cubicBezTo>
                        <a:pt x="79604" y="253959"/>
                        <a:pt x="168075" y="250447"/>
                        <a:pt x="248355" y="237067"/>
                      </a:cubicBezTo>
                      <a:cubicBezTo>
                        <a:pt x="263659" y="234516"/>
                        <a:pt x="278650" y="230236"/>
                        <a:pt x="293511" y="225778"/>
                      </a:cubicBezTo>
                      <a:cubicBezTo>
                        <a:pt x="316306" y="218939"/>
                        <a:pt x="337684" y="206566"/>
                        <a:pt x="361244" y="203200"/>
                      </a:cubicBezTo>
                      <a:lnTo>
                        <a:pt x="440266" y="191911"/>
                      </a:lnTo>
                      <a:cubicBezTo>
                        <a:pt x="462844" y="184385"/>
                        <a:pt x="494799" y="189136"/>
                        <a:pt x="508000" y="169334"/>
                      </a:cubicBezTo>
                      <a:cubicBezTo>
                        <a:pt x="515526" y="158045"/>
                        <a:pt x="521563" y="145607"/>
                        <a:pt x="530577" y="135467"/>
                      </a:cubicBezTo>
                      <a:cubicBezTo>
                        <a:pt x="586812" y="72203"/>
                        <a:pt x="580707" y="79471"/>
                        <a:pt x="632177" y="45156"/>
                      </a:cubicBezTo>
                      <a:cubicBezTo>
                        <a:pt x="649514" y="19151"/>
                        <a:pt x="652270" y="0"/>
                        <a:pt x="688622" y="0"/>
                      </a:cubicBezTo>
                      <a:cubicBezTo>
                        <a:pt x="741947" y="0"/>
                        <a:pt x="759679" y="25013"/>
                        <a:pt x="812800" y="33867"/>
                      </a:cubicBezTo>
                      <a:cubicBezTo>
                        <a:pt x="835378" y="37630"/>
                        <a:pt x="857695" y="43633"/>
                        <a:pt x="880533" y="45156"/>
                      </a:cubicBezTo>
                      <a:cubicBezTo>
                        <a:pt x="970722" y="51169"/>
                        <a:pt x="1061155" y="52682"/>
                        <a:pt x="1151466" y="56445"/>
                      </a:cubicBezTo>
                      <a:cubicBezTo>
                        <a:pt x="1222911" y="68353"/>
                        <a:pt x="1219200" y="44845"/>
                        <a:pt x="1219200" y="79022"/>
                      </a:cubicBezTo>
                    </a:path>
                  </a:pathLst>
                </a:cu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6" name="Oval 165"/>
              <p:cNvSpPr/>
              <p:nvPr/>
            </p:nvSpPr>
            <p:spPr>
              <a:xfrm>
                <a:off x="6220178" y="1354667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6350000" y="1349021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6491111" y="1343375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6361286" y="1631243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6502397" y="1614308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6643508" y="1653818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21"/>
              <p:cNvSpPr/>
              <p:nvPr/>
            </p:nvSpPr>
            <p:spPr>
              <a:xfrm>
                <a:off x="5159003" y="1580438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5040467" y="1642526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4899353" y="1670747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24"/>
              <p:cNvSpPr/>
              <p:nvPr/>
            </p:nvSpPr>
            <p:spPr>
              <a:xfrm>
                <a:off x="5254958" y="1823150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5136422" y="1885238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5063042" y="1992482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8"/>
            <p:cNvGrpSpPr/>
            <p:nvPr/>
          </p:nvGrpSpPr>
          <p:grpSpPr>
            <a:xfrm>
              <a:off x="5096935" y="2996641"/>
              <a:ext cx="1016001" cy="474708"/>
              <a:chOff x="5779911" y="1376670"/>
              <a:chExt cx="1279356" cy="485997"/>
            </a:xfrm>
          </p:grpSpPr>
          <p:sp>
            <p:nvSpPr>
              <p:cNvPr id="163" name="Freeform 162"/>
              <p:cNvSpPr/>
              <p:nvPr/>
            </p:nvSpPr>
            <p:spPr>
              <a:xfrm>
                <a:off x="5779911" y="1376670"/>
                <a:ext cx="1117600" cy="192486"/>
              </a:xfrm>
              <a:custGeom>
                <a:avLst/>
                <a:gdLst>
                  <a:gd name="connsiteX0" fmla="*/ 0 w 1117600"/>
                  <a:gd name="connsiteY0" fmla="*/ 181197 h 192486"/>
                  <a:gd name="connsiteX1" fmla="*/ 237067 w 1117600"/>
                  <a:gd name="connsiteY1" fmla="*/ 147330 h 192486"/>
                  <a:gd name="connsiteX2" fmla="*/ 270933 w 1117600"/>
                  <a:gd name="connsiteY2" fmla="*/ 158619 h 192486"/>
                  <a:gd name="connsiteX3" fmla="*/ 316089 w 1117600"/>
                  <a:gd name="connsiteY3" fmla="*/ 169908 h 192486"/>
                  <a:gd name="connsiteX4" fmla="*/ 383822 w 1117600"/>
                  <a:gd name="connsiteY4" fmla="*/ 192486 h 192486"/>
                  <a:gd name="connsiteX5" fmla="*/ 801511 w 1117600"/>
                  <a:gd name="connsiteY5" fmla="*/ 181197 h 192486"/>
                  <a:gd name="connsiteX6" fmla="*/ 869245 w 1117600"/>
                  <a:gd name="connsiteY6" fmla="*/ 136041 h 192486"/>
                  <a:gd name="connsiteX7" fmla="*/ 903111 w 1117600"/>
                  <a:gd name="connsiteY7" fmla="*/ 113463 h 192486"/>
                  <a:gd name="connsiteX8" fmla="*/ 970845 w 1117600"/>
                  <a:gd name="connsiteY8" fmla="*/ 68308 h 192486"/>
                  <a:gd name="connsiteX9" fmla="*/ 1117600 w 1117600"/>
                  <a:gd name="connsiteY9" fmla="*/ 34441 h 192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17600" h="192486">
                    <a:moveTo>
                      <a:pt x="0" y="181197"/>
                    </a:moveTo>
                    <a:cubicBezTo>
                      <a:pt x="144682" y="132969"/>
                      <a:pt x="104705" y="125269"/>
                      <a:pt x="237067" y="147330"/>
                    </a:cubicBezTo>
                    <a:cubicBezTo>
                      <a:pt x="248804" y="149286"/>
                      <a:pt x="259492" y="155350"/>
                      <a:pt x="270933" y="158619"/>
                    </a:cubicBezTo>
                    <a:cubicBezTo>
                      <a:pt x="285851" y="162881"/>
                      <a:pt x="301228" y="165450"/>
                      <a:pt x="316089" y="169908"/>
                    </a:cubicBezTo>
                    <a:cubicBezTo>
                      <a:pt x="338884" y="176747"/>
                      <a:pt x="383822" y="192486"/>
                      <a:pt x="383822" y="192486"/>
                    </a:cubicBezTo>
                    <a:cubicBezTo>
                      <a:pt x="523052" y="188723"/>
                      <a:pt x="662404" y="188152"/>
                      <a:pt x="801511" y="181197"/>
                    </a:cubicBezTo>
                    <a:cubicBezTo>
                      <a:pt x="839501" y="179297"/>
                      <a:pt x="841753" y="158952"/>
                      <a:pt x="869245" y="136041"/>
                    </a:cubicBezTo>
                    <a:cubicBezTo>
                      <a:pt x="879668" y="127355"/>
                      <a:pt x="892688" y="122149"/>
                      <a:pt x="903111" y="113463"/>
                    </a:cubicBezTo>
                    <a:cubicBezTo>
                      <a:pt x="959484" y="66486"/>
                      <a:pt x="911329" y="88147"/>
                      <a:pt x="970845" y="68308"/>
                    </a:cubicBezTo>
                    <a:cubicBezTo>
                      <a:pt x="1016382" y="0"/>
                      <a:pt x="979854" y="34441"/>
                      <a:pt x="1117600" y="34441"/>
                    </a:cubicBezTo>
                  </a:path>
                </a:pathLst>
              </a:cu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64" name="Freeform 163"/>
              <p:cNvSpPr/>
              <p:nvPr/>
            </p:nvSpPr>
            <p:spPr>
              <a:xfrm>
                <a:off x="5836356" y="1603022"/>
                <a:ext cx="1222911" cy="259645"/>
              </a:xfrm>
              <a:custGeom>
                <a:avLst/>
                <a:gdLst>
                  <a:gd name="connsiteX0" fmla="*/ 0 w 1222911"/>
                  <a:gd name="connsiteY0" fmla="*/ 259645 h 259645"/>
                  <a:gd name="connsiteX1" fmla="*/ 248355 w 1222911"/>
                  <a:gd name="connsiteY1" fmla="*/ 237067 h 259645"/>
                  <a:gd name="connsiteX2" fmla="*/ 293511 w 1222911"/>
                  <a:gd name="connsiteY2" fmla="*/ 225778 h 259645"/>
                  <a:gd name="connsiteX3" fmla="*/ 361244 w 1222911"/>
                  <a:gd name="connsiteY3" fmla="*/ 203200 h 259645"/>
                  <a:gd name="connsiteX4" fmla="*/ 440266 w 1222911"/>
                  <a:gd name="connsiteY4" fmla="*/ 191911 h 259645"/>
                  <a:gd name="connsiteX5" fmla="*/ 508000 w 1222911"/>
                  <a:gd name="connsiteY5" fmla="*/ 169334 h 259645"/>
                  <a:gd name="connsiteX6" fmla="*/ 530577 w 1222911"/>
                  <a:gd name="connsiteY6" fmla="*/ 135467 h 259645"/>
                  <a:gd name="connsiteX7" fmla="*/ 632177 w 1222911"/>
                  <a:gd name="connsiteY7" fmla="*/ 45156 h 259645"/>
                  <a:gd name="connsiteX8" fmla="*/ 688622 w 1222911"/>
                  <a:gd name="connsiteY8" fmla="*/ 0 h 259645"/>
                  <a:gd name="connsiteX9" fmla="*/ 812800 w 1222911"/>
                  <a:gd name="connsiteY9" fmla="*/ 33867 h 259645"/>
                  <a:gd name="connsiteX10" fmla="*/ 880533 w 1222911"/>
                  <a:gd name="connsiteY10" fmla="*/ 45156 h 259645"/>
                  <a:gd name="connsiteX11" fmla="*/ 1151466 w 1222911"/>
                  <a:gd name="connsiteY11" fmla="*/ 56445 h 259645"/>
                  <a:gd name="connsiteX12" fmla="*/ 1219200 w 1222911"/>
                  <a:gd name="connsiteY12" fmla="*/ 79022 h 25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2911" h="259645">
                    <a:moveTo>
                      <a:pt x="0" y="259645"/>
                    </a:moveTo>
                    <a:cubicBezTo>
                      <a:pt x="79604" y="253959"/>
                      <a:pt x="168075" y="250447"/>
                      <a:pt x="248355" y="237067"/>
                    </a:cubicBezTo>
                    <a:cubicBezTo>
                      <a:pt x="263659" y="234516"/>
                      <a:pt x="278650" y="230236"/>
                      <a:pt x="293511" y="225778"/>
                    </a:cubicBezTo>
                    <a:cubicBezTo>
                      <a:pt x="316306" y="218939"/>
                      <a:pt x="337684" y="206566"/>
                      <a:pt x="361244" y="203200"/>
                    </a:cubicBezTo>
                    <a:lnTo>
                      <a:pt x="440266" y="191911"/>
                    </a:lnTo>
                    <a:cubicBezTo>
                      <a:pt x="462844" y="184385"/>
                      <a:pt x="494799" y="189136"/>
                      <a:pt x="508000" y="169334"/>
                    </a:cubicBezTo>
                    <a:cubicBezTo>
                      <a:pt x="515526" y="158045"/>
                      <a:pt x="521563" y="145607"/>
                      <a:pt x="530577" y="135467"/>
                    </a:cubicBezTo>
                    <a:cubicBezTo>
                      <a:pt x="586812" y="72203"/>
                      <a:pt x="580707" y="79471"/>
                      <a:pt x="632177" y="45156"/>
                    </a:cubicBezTo>
                    <a:cubicBezTo>
                      <a:pt x="649514" y="19151"/>
                      <a:pt x="652270" y="0"/>
                      <a:pt x="688622" y="0"/>
                    </a:cubicBezTo>
                    <a:cubicBezTo>
                      <a:pt x="741947" y="0"/>
                      <a:pt x="759679" y="25013"/>
                      <a:pt x="812800" y="33867"/>
                    </a:cubicBezTo>
                    <a:cubicBezTo>
                      <a:pt x="835378" y="37630"/>
                      <a:pt x="857695" y="43633"/>
                      <a:pt x="880533" y="45156"/>
                    </a:cubicBezTo>
                    <a:cubicBezTo>
                      <a:pt x="970722" y="51169"/>
                      <a:pt x="1061155" y="52682"/>
                      <a:pt x="1151466" y="56445"/>
                    </a:cubicBezTo>
                    <a:cubicBezTo>
                      <a:pt x="1222911" y="68353"/>
                      <a:pt x="1219200" y="44845"/>
                      <a:pt x="1219200" y="79022"/>
                    </a:cubicBezTo>
                  </a:path>
                </a:pathLst>
              </a:cu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Oval 94"/>
            <p:cNvSpPr/>
            <p:nvPr/>
          </p:nvSpPr>
          <p:spPr>
            <a:xfrm>
              <a:off x="6045197" y="2963348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6175019" y="2957702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6186305" y="3239924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6327416" y="3222989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984022" y="3189119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865486" y="3251207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079977" y="3431831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961441" y="3493919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" name="Group 8"/>
            <p:cNvGrpSpPr/>
            <p:nvPr/>
          </p:nvGrpSpPr>
          <p:grpSpPr>
            <a:xfrm>
              <a:off x="5125156" y="4706923"/>
              <a:ext cx="1016001" cy="474708"/>
              <a:chOff x="5779911" y="1376670"/>
              <a:chExt cx="1279356" cy="485997"/>
            </a:xfrm>
          </p:grpSpPr>
          <p:sp>
            <p:nvSpPr>
              <p:cNvPr id="161" name="Freeform 160"/>
              <p:cNvSpPr/>
              <p:nvPr/>
            </p:nvSpPr>
            <p:spPr>
              <a:xfrm>
                <a:off x="5779911" y="1376670"/>
                <a:ext cx="1117600" cy="192486"/>
              </a:xfrm>
              <a:custGeom>
                <a:avLst/>
                <a:gdLst>
                  <a:gd name="connsiteX0" fmla="*/ 0 w 1117600"/>
                  <a:gd name="connsiteY0" fmla="*/ 181197 h 192486"/>
                  <a:gd name="connsiteX1" fmla="*/ 237067 w 1117600"/>
                  <a:gd name="connsiteY1" fmla="*/ 147330 h 192486"/>
                  <a:gd name="connsiteX2" fmla="*/ 270933 w 1117600"/>
                  <a:gd name="connsiteY2" fmla="*/ 158619 h 192486"/>
                  <a:gd name="connsiteX3" fmla="*/ 316089 w 1117600"/>
                  <a:gd name="connsiteY3" fmla="*/ 169908 h 192486"/>
                  <a:gd name="connsiteX4" fmla="*/ 383822 w 1117600"/>
                  <a:gd name="connsiteY4" fmla="*/ 192486 h 192486"/>
                  <a:gd name="connsiteX5" fmla="*/ 801511 w 1117600"/>
                  <a:gd name="connsiteY5" fmla="*/ 181197 h 192486"/>
                  <a:gd name="connsiteX6" fmla="*/ 869245 w 1117600"/>
                  <a:gd name="connsiteY6" fmla="*/ 136041 h 192486"/>
                  <a:gd name="connsiteX7" fmla="*/ 903111 w 1117600"/>
                  <a:gd name="connsiteY7" fmla="*/ 113463 h 192486"/>
                  <a:gd name="connsiteX8" fmla="*/ 970845 w 1117600"/>
                  <a:gd name="connsiteY8" fmla="*/ 68308 h 192486"/>
                  <a:gd name="connsiteX9" fmla="*/ 1117600 w 1117600"/>
                  <a:gd name="connsiteY9" fmla="*/ 34441 h 192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17600" h="192486">
                    <a:moveTo>
                      <a:pt x="0" y="181197"/>
                    </a:moveTo>
                    <a:cubicBezTo>
                      <a:pt x="144682" y="132969"/>
                      <a:pt x="104705" y="125269"/>
                      <a:pt x="237067" y="147330"/>
                    </a:cubicBezTo>
                    <a:cubicBezTo>
                      <a:pt x="248804" y="149286"/>
                      <a:pt x="259492" y="155350"/>
                      <a:pt x="270933" y="158619"/>
                    </a:cubicBezTo>
                    <a:cubicBezTo>
                      <a:pt x="285851" y="162881"/>
                      <a:pt x="301228" y="165450"/>
                      <a:pt x="316089" y="169908"/>
                    </a:cubicBezTo>
                    <a:cubicBezTo>
                      <a:pt x="338884" y="176747"/>
                      <a:pt x="383822" y="192486"/>
                      <a:pt x="383822" y="192486"/>
                    </a:cubicBezTo>
                    <a:cubicBezTo>
                      <a:pt x="523052" y="188723"/>
                      <a:pt x="662404" y="188152"/>
                      <a:pt x="801511" y="181197"/>
                    </a:cubicBezTo>
                    <a:cubicBezTo>
                      <a:pt x="839501" y="179297"/>
                      <a:pt x="841753" y="158952"/>
                      <a:pt x="869245" y="136041"/>
                    </a:cubicBezTo>
                    <a:cubicBezTo>
                      <a:pt x="879668" y="127355"/>
                      <a:pt x="892688" y="122149"/>
                      <a:pt x="903111" y="113463"/>
                    </a:cubicBezTo>
                    <a:cubicBezTo>
                      <a:pt x="959484" y="66486"/>
                      <a:pt x="911329" y="88147"/>
                      <a:pt x="970845" y="68308"/>
                    </a:cubicBezTo>
                    <a:cubicBezTo>
                      <a:pt x="1016382" y="0"/>
                      <a:pt x="979854" y="34441"/>
                      <a:pt x="1117600" y="34441"/>
                    </a:cubicBezTo>
                  </a:path>
                </a:pathLst>
              </a:cu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62" name="Freeform 161"/>
              <p:cNvSpPr/>
              <p:nvPr/>
            </p:nvSpPr>
            <p:spPr>
              <a:xfrm>
                <a:off x="5836356" y="1603022"/>
                <a:ext cx="1222911" cy="259645"/>
              </a:xfrm>
              <a:custGeom>
                <a:avLst/>
                <a:gdLst>
                  <a:gd name="connsiteX0" fmla="*/ 0 w 1222911"/>
                  <a:gd name="connsiteY0" fmla="*/ 259645 h 259645"/>
                  <a:gd name="connsiteX1" fmla="*/ 248355 w 1222911"/>
                  <a:gd name="connsiteY1" fmla="*/ 237067 h 259645"/>
                  <a:gd name="connsiteX2" fmla="*/ 293511 w 1222911"/>
                  <a:gd name="connsiteY2" fmla="*/ 225778 h 259645"/>
                  <a:gd name="connsiteX3" fmla="*/ 361244 w 1222911"/>
                  <a:gd name="connsiteY3" fmla="*/ 203200 h 259645"/>
                  <a:gd name="connsiteX4" fmla="*/ 440266 w 1222911"/>
                  <a:gd name="connsiteY4" fmla="*/ 191911 h 259645"/>
                  <a:gd name="connsiteX5" fmla="*/ 508000 w 1222911"/>
                  <a:gd name="connsiteY5" fmla="*/ 169334 h 259645"/>
                  <a:gd name="connsiteX6" fmla="*/ 530577 w 1222911"/>
                  <a:gd name="connsiteY6" fmla="*/ 135467 h 259645"/>
                  <a:gd name="connsiteX7" fmla="*/ 632177 w 1222911"/>
                  <a:gd name="connsiteY7" fmla="*/ 45156 h 259645"/>
                  <a:gd name="connsiteX8" fmla="*/ 688622 w 1222911"/>
                  <a:gd name="connsiteY8" fmla="*/ 0 h 259645"/>
                  <a:gd name="connsiteX9" fmla="*/ 812800 w 1222911"/>
                  <a:gd name="connsiteY9" fmla="*/ 33867 h 259645"/>
                  <a:gd name="connsiteX10" fmla="*/ 880533 w 1222911"/>
                  <a:gd name="connsiteY10" fmla="*/ 45156 h 259645"/>
                  <a:gd name="connsiteX11" fmla="*/ 1151466 w 1222911"/>
                  <a:gd name="connsiteY11" fmla="*/ 56445 h 259645"/>
                  <a:gd name="connsiteX12" fmla="*/ 1219200 w 1222911"/>
                  <a:gd name="connsiteY12" fmla="*/ 79022 h 25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2911" h="259645">
                    <a:moveTo>
                      <a:pt x="0" y="259645"/>
                    </a:moveTo>
                    <a:cubicBezTo>
                      <a:pt x="79604" y="253959"/>
                      <a:pt x="168075" y="250447"/>
                      <a:pt x="248355" y="237067"/>
                    </a:cubicBezTo>
                    <a:cubicBezTo>
                      <a:pt x="263659" y="234516"/>
                      <a:pt x="278650" y="230236"/>
                      <a:pt x="293511" y="225778"/>
                    </a:cubicBezTo>
                    <a:cubicBezTo>
                      <a:pt x="316306" y="218939"/>
                      <a:pt x="337684" y="206566"/>
                      <a:pt x="361244" y="203200"/>
                    </a:cubicBezTo>
                    <a:lnTo>
                      <a:pt x="440266" y="191911"/>
                    </a:lnTo>
                    <a:cubicBezTo>
                      <a:pt x="462844" y="184385"/>
                      <a:pt x="494799" y="189136"/>
                      <a:pt x="508000" y="169334"/>
                    </a:cubicBezTo>
                    <a:cubicBezTo>
                      <a:pt x="515526" y="158045"/>
                      <a:pt x="521563" y="145607"/>
                      <a:pt x="530577" y="135467"/>
                    </a:cubicBezTo>
                    <a:cubicBezTo>
                      <a:pt x="586812" y="72203"/>
                      <a:pt x="580707" y="79471"/>
                      <a:pt x="632177" y="45156"/>
                    </a:cubicBezTo>
                    <a:cubicBezTo>
                      <a:pt x="649514" y="19151"/>
                      <a:pt x="652270" y="0"/>
                      <a:pt x="688622" y="0"/>
                    </a:cubicBezTo>
                    <a:cubicBezTo>
                      <a:pt x="741947" y="0"/>
                      <a:pt x="759679" y="25013"/>
                      <a:pt x="812800" y="33867"/>
                    </a:cubicBezTo>
                    <a:cubicBezTo>
                      <a:pt x="835378" y="37630"/>
                      <a:pt x="857695" y="43633"/>
                      <a:pt x="880533" y="45156"/>
                    </a:cubicBezTo>
                    <a:cubicBezTo>
                      <a:pt x="970722" y="51169"/>
                      <a:pt x="1061155" y="52682"/>
                      <a:pt x="1151466" y="56445"/>
                    </a:cubicBezTo>
                    <a:cubicBezTo>
                      <a:pt x="1222911" y="68353"/>
                      <a:pt x="1219200" y="44845"/>
                      <a:pt x="1219200" y="79022"/>
                    </a:cubicBezTo>
                  </a:path>
                </a:pathLst>
              </a:cu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4" name="Oval 103"/>
            <p:cNvSpPr/>
            <p:nvPr/>
          </p:nvSpPr>
          <p:spPr>
            <a:xfrm>
              <a:off x="6073418" y="4673630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6214526" y="4950206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5012243" y="4899401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5108198" y="5142113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967108" y="1975556"/>
              <a:ext cx="14394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Ratio q/p = 3/3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7908" y="3561646"/>
              <a:ext cx="14394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Ratio q/p = 2/2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057420" y="5215469"/>
              <a:ext cx="14394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Ratio q/p = 1/1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11" name="Group 64"/>
            <p:cNvGrpSpPr/>
            <p:nvPr/>
          </p:nvGrpSpPr>
          <p:grpSpPr>
            <a:xfrm>
              <a:off x="6970864" y="1292575"/>
              <a:ext cx="1845755" cy="750707"/>
              <a:chOff x="4899353" y="1343375"/>
              <a:chExt cx="1845755" cy="750707"/>
            </a:xfrm>
          </p:grpSpPr>
          <p:grpSp>
            <p:nvGrpSpPr>
              <p:cNvPr id="146" name="Group 8"/>
              <p:cNvGrpSpPr/>
              <p:nvPr/>
            </p:nvGrpSpPr>
            <p:grpSpPr>
              <a:xfrm>
                <a:off x="5271916" y="1387960"/>
                <a:ext cx="1016001" cy="474708"/>
                <a:chOff x="5779911" y="1376670"/>
                <a:chExt cx="1279356" cy="485997"/>
              </a:xfrm>
            </p:grpSpPr>
            <p:sp>
              <p:nvSpPr>
                <p:cNvPr id="159" name="Freeform 158"/>
                <p:cNvSpPr/>
                <p:nvPr/>
              </p:nvSpPr>
              <p:spPr>
                <a:xfrm>
                  <a:off x="5779911" y="1376670"/>
                  <a:ext cx="1117600" cy="192486"/>
                </a:xfrm>
                <a:custGeom>
                  <a:avLst/>
                  <a:gdLst>
                    <a:gd name="connsiteX0" fmla="*/ 0 w 1117600"/>
                    <a:gd name="connsiteY0" fmla="*/ 181197 h 192486"/>
                    <a:gd name="connsiteX1" fmla="*/ 237067 w 1117600"/>
                    <a:gd name="connsiteY1" fmla="*/ 147330 h 192486"/>
                    <a:gd name="connsiteX2" fmla="*/ 270933 w 1117600"/>
                    <a:gd name="connsiteY2" fmla="*/ 158619 h 192486"/>
                    <a:gd name="connsiteX3" fmla="*/ 316089 w 1117600"/>
                    <a:gd name="connsiteY3" fmla="*/ 169908 h 192486"/>
                    <a:gd name="connsiteX4" fmla="*/ 383822 w 1117600"/>
                    <a:gd name="connsiteY4" fmla="*/ 192486 h 192486"/>
                    <a:gd name="connsiteX5" fmla="*/ 801511 w 1117600"/>
                    <a:gd name="connsiteY5" fmla="*/ 181197 h 192486"/>
                    <a:gd name="connsiteX6" fmla="*/ 869245 w 1117600"/>
                    <a:gd name="connsiteY6" fmla="*/ 136041 h 192486"/>
                    <a:gd name="connsiteX7" fmla="*/ 903111 w 1117600"/>
                    <a:gd name="connsiteY7" fmla="*/ 113463 h 192486"/>
                    <a:gd name="connsiteX8" fmla="*/ 970845 w 1117600"/>
                    <a:gd name="connsiteY8" fmla="*/ 68308 h 192486"/>
                    <a:gd name="connsiteX9" fmla="*/ 1117600 w 1117600"/>
                    <a:gd name="connsiteY9" fmla="*/ 34441 h 19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7600" h="192486">
                      <a:moveTo>
                        <a:pt x="0" y="181197"/>
                      </a:moveTo>
                      <a:cubicBezTo>
                        <a:pt x="144682" y="132969"/>
                        <a:pt x="104705" y="125269"/>
                        <a:pt x="237067" y="147330"/>
                      </a:cubicBezTo>
                      <a:cubicBezTo>
                        <a:pt x="248804" y="149286"/>
                        <a:pt x="259492" y="155350"/>
                        <a:pt x="270933" y="158619"/>
                      </a:cubicBezTo>
                      <a:cubicBezTo>
                        <a:pt x="285851" y="162881"/>
                        <a:pt x="301228" y="165450"/>
                        <a:pt x="316089" y="169908"/>
                      </a:cubicBezTo>
                      <a:cubicBezTo>
                        <a:pt x="338884" y="176747"/>
                        <a:pt x="383822" y="192486"/>
                        <a:pt x="383822" y="192486"/>
                      </a:cubicBezTo>
                      <a:cubicBezTo>
                        <a:pt x="523052" y="188723"/>
                        <a:pt x="662404" y="188152"/>
                        <a:pt x="801511" y="181197"/>
                      </a:cubicBezTo>
                      <a:cubicBezTo>
                        <a:pt x="839501" y="179297"/>
                        <a:pt x="841753" y="158952"/>
                        <a:pt x="869245" y="136041"/>
                      </a:cubicBezTo>
                      <a:cubicBezTo>
                        <a:pt x="879668" y="127355"/>
                        <a:pt x="892688" y="122149"/>
                        <a:pt x="903111" y="113463"/>
                      </a:cubicBezTo>
                      <a:cubicBezTo>
                        <a:pt x="959484" y="66486"/>
                        <a:pt x="911329" y="88147"/>
                        <a:pt x="970845" y="68308"/>
                      </a:cubicBezTo>
                      <a:cubicBezTo>
                        <a:pt x="1016382" y="0"/>
                        <a:pt x="979854" y="34441"/>
                        <a:pt x="1117600" y="34441"/>
                      </a:cubicBezTo>
                    </a:path>
                  </a:pathLst>
                </a:cu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7620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0" name="Freeform 159"/>
                <p:cNvSpPr/>
                <p:nvPr/>
              </p:nvSpPr>
              <p:spPr>
                <a:xfrm>
                  <a:off x="5836356" y="1603022"/>
                  <a:ext cx="1222911" cy="259645"/>
                </a:xfrm>
                <a:custGeom>
                  <a:avLst/>
                  <a:gdLst>
                    <a:gd name="connsiteX0" fmla="*/ 0 w 1222911"/>
                    <a:gd name="connsiteY0" fmla="*/ 259645 h 259645"/>
                    <a:gd name="connsiteX1" fmla="*/ 248355 w 1222911"/>
                    <a:gd name="connsiteY1" fmla="*/ 237067 h 259645"/>
                    <a:gd name="connsiteX2" fmla="*/ 293511 w 1222911"/>
                    <a:gd name="connsiteY2" fmla="*/ 225778 h 259645"/>
                    <a:gd name="connsiteX3" fmla="*/ 361244 w 1222911"/>
                    <a:gd name="connsiteY3" fmla="*/ 203200 h 259645"/>
                    <a:gd name="connsiteX4" fmla="*/ 440266 w 1222911"/>
                    <a:gd name="connsiteY4" fmla="*/ 191911 h 259645"/>
                    <a:gd name="connsiteX5" fmla="*/ 508000 w 1222911"/>
                    <a:gd name="connsiteY5" fmla="*/ 169334 h 259645"/>
                    <a:gd name="connsiteX6" fmla="*/ 530577 w 1222911"/>
                    <a:gd name="connsiteY6" fmla="*/ 135467 h 259645"/>
                    <a:gd name="connsiteX7" fmla="*/ 632177 w 1222911"/>
                    <a:gd name="connsiteY7" fmla="*/ 45156 h 259645"/>
                    <a:gd name="connsiteX8" fmla="*/ 688622 w 1222911"/>
                    <a:gd name="connsiteY8" fmla="*/ 0 h 259645"/>
                    <a:gd name="connsiteX9" fmla="*/ 812800 w 1222911"/>
                    <a:gd name="connsiteY9" fmla="*/ 33867 h 259645"/>
                    <a:gd name="connsiteX10" fmla="*/ 880533 w 1222911"/>
                    <a:gd name="connsiteY10" fmla="*/ 45156 h 259645"/>
                    <a:gd name="connsiteX11" fmla="*/ 1151466 w 1222911"/>
                    <a:gd name="connsiteY11" fmla="*/ 56445 h 259645"/>
                    <a:gd name="connsiteX12" fmla="*/ 1219200 w 1222911"/>
                    <a:gd name="connsiteY12" fmla="*/ 79022 h 259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22911" h="259645">
                      <a:moveTo>
                        <a:pt x="0" y="259645"/>
                      </a:moveTo>
                      <a:cubicBezTo>
                        <a:pt x="79604" y="253959"/>
                        <a:pt x="168075" y="250447"/>
                        <a:pt x="248355" y="237067"/>
                      </a:cubicBezTo>
                      <a:cubicBezTo>
                        <a:pt x="263659" y="234516"/>
                        <a:pt x="278650" y="230236"/>
                        <a:pt x="293511" y="225778"/>
                      </a:cubicBezTo>
                      <a:cubicBezTo>
                        <a:pt x="316306" y="218939"/>
                        <a:pt x="337684" y="206566"/>
                        <a:pt x="361244" y="203200"/>
                      </a:cubicBezTo>
                      <a:lnTo>
                        <a:pt x="440266" y="191911"/>
                      </a:lnTo>
                      <a:cubicBezTo>
                        <a:pt x="462844" y="184385"/>
                        <a:pt x="494799" y="189136"/>
                        <a:pt x="508000" y="169334"/>
                      </a:cubicBezTo>
                      <a:cubicBezTo>
                        <a:pt x="515526" y="158045"/>
                        <a:pt x="521563" y="145607"/>
                        <a:pt x="530577" y="135467"/>
                      </a:cubicBezTo>
                      <a:cubicBezTo>
                        <a:pt x="586812" y="72203"/>
                        <a:pt x="580707" y="79471"/>
                        <a:pt x="632177" y="45156"/>
                      </a:cubicBezTo>
                      <a:cubicBezTo>
                        <a:pt x="649514" y="19151"/>
                        <a:pt x="652270" y="0"/>
                        <a:pt x="688622" y="0"/>
                      </a:cubicBezTo>
                      <a:cubicBezTo>
                        <a:pt x="741947" y="0"/>
                        <a:pt x="759679" y="25013"/>
                        <a:pt x="812800" y="33867"/>
                      </a:cubicBezTo>
                      <a:cubicBezTo>
                        <a:pt x="835378" y="37630"/>
                        <a:pt x="857695" y="43633"/>
                        <a:pt x="880533" y="45156"/>
                      </a:cubicBezTo>
                      <a:cubicBezTo>
                        <a:pt x="970722" y="51169"/>
                        <a:pt x="1061155" y="52682"/>
                        <a:pt x="1151466" y="56445"/>
                      </a:cubicBezTo>
                      <a:cubicBezTo>
                        <a:pt x="1222911" y="68353"/>
                        <a:pt x="1219200" y="44845"/>
                        <a:pt x="1219200" y="79022"/>
                      </a:cubicBezTo>
                    </a:path>
                  </a:pathLst>
                </a:cu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7" name="Oval 146"/>
              <p:cNvSpPr/>
              <p:nvPr/>
            </p:nvSpPr>
            <p:spPr>
              <a:xfrm>
                <a:off x="6220178" y="1354667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6350000" y="1349021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6491111" y="1343375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6361286" y="1631243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6502397" y="1614308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6643508" y="1653818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5159003" y="1580438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040467" y="1642526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4899353" y="1670747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5254958" y="1823150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136422" y="1885238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5063042" y="1992482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2" name="Straight Connector 111"/>
            <p:cNvCxnSpPr/>
            <p:nvPr/>
          </p:nvCxnSpPr>
          <p:spPr>
            <a:xfrm>
              <a:off x="8398932" y="1422400"/>
              <a:ext cx="225776" cy="1411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5400000" flipH="1" flipV="1">
              <a:off x="8455375" y="1422397"/>
              <a:ext cx="186268" cy="1298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roup 8"/>
            <p:cNvGrpSpPr/>
            <p:nvPr/>
          </p:nvGrpSpPr>
          <p:grpSpPr>
            <a:xfrm>
              <a:off x="7354716" y="2872450"/>
              <a:ext cx="1016001" cy="474708"/>
              <a:chOff x="5779911" y="1376670"/>
              <a:chExt cx="1279356" cy="485997"/>
            </a:xfrm>
          </p:grpSpPr>
          <p:sp>
            <p:nvSpPr>
              <p:cNvPr id="144" name="Freeform 143"/>
              <p:cNvSpPr/>
              <p:nvPr/>
            </p:nvSpPr>
            <p:spPr>
              <a:xfrm>
                <a:off x="5779911" y="1376670"/>
                <a:ext cx="1117600" cy="192486"/>
              </a:xfrm>
              <a:custGeom>
                <a:avLst/>
                <a:gdLst>
                  <a:gd name="connsiteX0" fmla="*/ 0 w 1117600"/>
                  <a:gd name="connsiteY0" fmla="*/ 181197 h 192486"/>
                  <a:gd name="connsiteX1" fmla="*/ 237067 w 1117600"/>
                  <a:gd name="connsiteY1" fmla="*/ 147330 h 192486"/>
                  <a:gd name="connsiteX2" fmla="*/ 270933 w 1117600"/>
                  <a:gd name="connsiteY2" fmla="*/ 158619 h 192486"/>
                  <a:gd name="connsiteX3" fmla="*/ 316089 w 1117600"/>
                  <a:gd name="connsiteY3" fmla="*/ 169908 h 192486"/>
                  <a:gd name="connsiteX4" fmla="*/ 383822 w 1117600"/>
                  <a:gd name="connsiteY4" fmla="*/ 192486 h 192486"/>
                  <a:gd name="connsiteX5" fmla="*/ 801511 w 1117600"/>
                  <a:gd name="connsiteY5" fmla="*/ 181197 h 192486"/>
                  <a:gd name="connsiteX6" fmla="*/ 869245 w 1117600"/>
                  <a:gd name="connsiteY6" fmla="*/ 136041 h 192486"/>
                  <a:gd name="connsiteX7" fmla="*/ 903111 w 1117600"/>
                  <a:gd name="connsiteY7" fmla="*/ 113463 h 192486"/>
                  <a:gd name="connsiteX8" fmla="*/ 970845 w 1117600"/>
                  <a:gd name="connsiteY8" fmla="*/ 68308 h 192486"/>
                  <a:gd name="connsiteX9" fmla="*/ 1117600 w 1117600"/>
                  <a:gd name="connsiteY9" fmla="*/ 34441 h 192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17600" h="192486">
                    <a:moveTo>
                      <a:pt x="0" y="181197"/>
                    </a:moveTo>
                    <a:cubicBezTo>
                      <a:pt x="144682" y="132969"/>
                      <a:pt x="104705" y="125269"/>
                      <a:pt x="237067" y="147330"/>
                    </a:cubicBezTo>
                    <a:cubicBezTo>
                      <a:pt x="248804" y="149286"/>
                      <a:pt x="259492" y="155350"/>
                      <a:pt x="270933" y="158619"/>
                    </a:cubicBezTo>
                    <a:cubicBezTo>
                      <a:pt x="285851" y="162881"/>
                      <a:pt x="301228" y="165450"/>
                      <a:pt x="316089" y="169908"/>
                    </a:cubicBezTo>
                    <a:cubicBezTo>
                      <a:pt x="338884" y="176747"/>
                      <a:pt x="383822" y="192486"/>
                      <a:pt x="383822" y="192486"/>
                    </a:cubicBezTo>
                    <a:cubicBezTo>
                      <a:pt x="523052" y="188723"/>
                      <a:pt x="662404" y="188152"/>
                      <a:pt x="801511" y="181197"/>
                    </a:cubicBezTo>
                    <a:cubicBezTo>
                      <a:pt x="839501" y="179297"/>
                      <a:pt x="841753" y="158952"/>
                      <a:pt x="869245" y="136041"/>
                    </a:cubicBezTo>
                    <a:cubicBezTo>
                      <a:pt x="879668" y="127355"/>
                      <a:pt x="892688" y="122149"/>
                      <a:pt x="903111" y="113463"/>
                    </a:cubicBezTo>
                    <a:cubicBezTo>
                      <a:pt x="959484" y="66486"/>
                      <a:pt x="911329" y="88147"/>
                      <a:pt x="970845" y="68308"/>
                    </a:cubicBezTo>
                    <a:cubicBezTo>
                      <a:pt x="1016382" y="0"/>
                      <a:pt x="979854" y="34441"/>
                      <a:pt x="1117600" y="34441"/>
                    </a:cubicBezTo>
                  </a:path>
                </a:pathLst>
              </a:cu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5836356" y="1603022"/>
                <a:ext cx="1222911" cy="259645"/>
              </a:xfrm>
              <a:custGeom>
                <a:avLst/>
                <a:gdLst>
                  <a:gd name="connsiteX0" fmla="*/ 0 w 1222911"/>
                  <a:gd name="connsiteY0" fmla="*/ 259645 h 259645"/>
                  <a:gd name="connsiteX1" fmla="*/ 248355 w 1222911"/>
                  <a:gd name="connsiteY1" fmla="*/ 237067 h 259645"/>
                  <a:gd name="connsiteX2" fmla="*/ 293511 w 1222911"/>
                  <a:gd name="connsiteY2" fmla="*/ 225778 h 259645"/>
                  <a:gd name="connsiteX3" fmla="*/ 361244 w 1222911"/>
                  <a:gd name="connsiteY3" fmla="*/ 203200 h 259645"/>
                  <a:gd name="connsiteX4" fmla="*/ 440266 w 1222911"/>
                  <a:gd name="connsiteY4" fmla="*/ 191911 h 259645"/>
                  <a:gd name="connsiteX5" fmla="*/ 508000 w 1222911"/>
                  <a:gd name="connsiteY5" fmla="*/ 169334 h 259645"/>
                  <a:gd name="connsiteX6" fmla="*/ 530577 w 1222911"/>
                  <a:gd name="connsiteY6" fmla="*/ 135467 h 259645"/>
                  <a:gd name="connsiteX7" fmla="*/ 632177 w 1222911"/>
                  <a:gd name="connsiteY7" fmla="*/ 45156 h 259645"/>
                  <a:gd name="connsiteX8" fmla="*/ 688622 w 1222911"/>
                  <a:gd name="connsiteY8" fmla="*/ 0 h 259645"/>
                  <a:gd name="connsiteX9" fmla="*/ 812800 w 1222911"/>
                  <a:gd name="connsiteY9" fmla="*/ 33867 h 259645"/>
                  <a:gd name="connsiteX10" fmla="*/ 880533 w 1222911"/>
                  <a:gd name="connsiteY10" fmla="*/ 45156 h 259645"/>
                  <a:gd name="connsiteX11" fmla="*/ 1151466 w 1222911"/>
                  <a:gd name="connsiteY11" fmla="*/ 56445 h 259645"/>
                  <a:gd name="connsiteX12" fmla="*/ 1219200 w 1222911"/>
                  <a:gd name="connsiteY12" fmla="*/ 79022 h 25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2911" h="259645">
                    <a:moveTo>
                      <a:pt x="0" y="259645"/>
                    </a:moveTo>
                    <a:cubicBezTo>
                      <a:pt x="79604" y="253959"/>
                      <a:pt x="168075" y="250447"/>
                      <a:pt x="248355" y="237067"/>
                    </a:cubicBezTo>
                    <a:cubicBezTo>
                      <a:pt x="263659" y="234516"/>
                      <a:pt x="278650" y="230236"/>
                      <a:pt x="293511" y="225778"/>
                    </a:cubicBezTo>
                    <a:cubicBezTo>
                      <a:pt x="316306" y="218939"/>
                      <a:pt x="337684" y="206566"/>
                      <a:pt x="361244" y="203200"/>
                    </a:cubicBezTo>
                    <a:lnTo>
                      <a:pt x="440266" y="191911"/>
                    </a:lnTo>
                    <a:cubicBezTo>
                      <a:pt x="462844" y="184385"/>
                      <a:pt x="494799" y="189136"/>
                      <a:pt x="508000" y="169334"/>
                    </a:cubicBezTo>
                    <a:cubicBezTo>
                      <a:pt x="515526" y="158045"/>
                      <a:pt x="521563" y="145607"/>
                      <a:pt x="530577" y="135467"/>
                    </a:cubicBezTo>
                    <a:cubicBezTo>
                      <a:pt x="586812" y="72203"/>
                      <a:pt x="580707" y="79471"/>
                      <a:pt x="632177" y="45156"/>
                    </a:cubicBezTo>
                    <a:cubicBezTo>
                      <a:pt x="649514" y="19151"/>
                      <a:pt x="652270" y="0"/>
                      <a:pt x="688622" y="0"/>
                    </a:cubicBezTo>
                    <a:cubicBezTo>
                      <a:pt x="741947" y="0"/>
                      <a:pt x="759679" y="25013"/>
                      <a:pt x="812800" y="33867"/>
                    </a:cubicBezTo>
                    <a:cubicBezTo>
                      <a:pt x="835378" y="37630"/>
                      <a:pt x="857695" y="43633"/>
                      <a:pt x="880533" y="45156"/>
                    </a:cubicBezTo>
                    <a:cubicBezTo>
                      <a:pt x="970722" y="51169"/>
                      <a:pt x="1061155" y="52682"/>
                      <a:pt x="1151466" y="56445"/>
                    </a:cubicBezTo>
                    <a:cubicBezTo>
                      <a:pt x="1222911" y="68353"/>
                      <a:pt x="1219200" y="44845"/>
                      <a:pt x="1219200" y="79022"/>
                    </a:cubicBezTo>
                  </a:path>
                </a:pathLst>
              </a:cu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5" name="Oval 114"/>
            <p:cNvSpPr/>
            <p:nvPr/>
          </p:nvSpPr>
          <p:spPr>
            <a:xfrm>
              <a:off x="8302978" y="2839157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8432800" y="2833511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8573911" y="2827865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8444086" y="3115733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8585197" y="3098798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8703730" y="2743193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7241803" y="3064928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123267" y="3127016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7337758" y="3307640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7219222" y="3369728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253109" y="1924755"/>
              <a:ext cx="14394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Ratio q/p = 3/3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247465" y="3533422"/>
              <a:ext cx="14394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Ratio q/p = 2/4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27" name="Group 8"/>
            <p:cNvGrpSpPr/>
            <p:nvPr/>
          </p:nvGrpSpPr>
          <p:grpSpPr>
            <a:xfrm>
              <a:off x="7405515" y="4537576"/>
              <a:ext cx="1016001" cy="474708"/>
              <a:chOff x="5779911" y="1376670"/>
              <a:chExt cx="1279356" cy="485997"/>
            </a:xfrm>
          </p:grpSpPr>
          <p:sp>
            <p:nvSpPr>
              <p:cNvPr id="142" name="Freeform 141"/>
              <p:cNvSpPr/>
              <p:nvPr/>
            </p:nvSpPr>
            <p:spPr>
              <a:xfrm>
                <a:off x="5779911" y="1376670"/>
                <a:ext cx="1117600" cy="192486"/>
              </a:xfrm>
              <a:custGeom>
                <a:avLst/>
                <a:gdLst>
                  <a:gd name="connsiteX0" fmla="*/ 0 w 1117600"/>
                  <a:gd name="connsiteY0" fmla="*/ 181197 h 192486"/>
                  <a:gd name="connsiteX1" fmla="*/ 237067 w 1117600"/>
                  <a:gd name="connsiteY1" fmla="*/ 147330 h 192486"/>
                  <a:gd name="connsiteX2" fmla="*/ 270933 w 1117600"/>
                  <a:gd name="connsiteY2" fmla="*/ 158619 h 192486"/>
                  <a:gd name="connsiteX3" fmla="*/ 316089 w 1117600"/>
                  <a:gd name="connsiteY3" fmla="*/ 169908 h 192486"/>
                  <a:gd name="connsiteX4" fmla="*/ 383822 w 1117600"/>
                  <a:gd name="connsiteY4" fmla="*/ 192486 h 192486"/>
                  <a:gd name="connsiteX5" fmla="*/ 801511 w 1117600"/>
                  <a:gd name="connsiteY5" fmla="*/ 181197 h 192486"/>
                  <a:gd name="connsiteX6" fmla="*/ 869245 w 1117600"/>
                  <a:gd name="connsiteY6" fmla="*/ 136041 h 192486"/>
                  <a:gd name="connsiteX7" fmla="*/ 903111 w 1117600"/>
                  <a:gd name="connsiteY7" fmla="*/ 113463 h 192486"/>
                  <a:gd name="connsiteX8" fmla="*/ 970845 w 1117600"/>
                  <a:gd name="connsiteY8" fmla="*/ 68308 h 192486"/>
                  <a:gd name="connsiteX9" fmla="*/ 1117600 w 1117600"/>
                  <a:gd name="connsiteY9" fmla="*/ 34441 h 192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17600" h="192486">
                    <a:moveTo>
                      <a:pt x="0" y="181197"/>
                    </a:moveTo>
                    <a:cubicBezTo>
                      <a:pt x="144682" y="132969"/>
                      <a:pt x="104705" y="125269"/>
                      <a:pt x="237067" y="147330"/>
                    </a:cubicBezTo>
                    <a:cubicBezTo>
                      <a:pt x="248804" y="149286"/>
                      <a:pt x="259492" y="155350"/>
                      <a:pt x="270933" y="158619"/>
                    </a:cubicBezTo>
                    <a:cubicBezTo>
                      <a:pt x="285851" y="162881"/>
                      <a:pt x="301228" y="165450"/>
                      <a:pt x="316089" y="169908"/>
                    </a:cubicBezTo>
                    <a:cubicBezTo>
                      <a:pt x="338884" y="176747"/>
                      <a:pt x="383822" y="192486"/>
                      <a:pt x="383822" y="192486"/>
                    </a:cubicBezTo>
                    <a:cubicBezTo>
                      <a:pt x="523052" y="188723"/>
                      <a:pt x="662404" y="188152"/>
                      <a:pt x="801511" y="181197"/>
                    </a:cubicBezTo>
                    <a:cubicBezTo>
                      <a:pt x="839501" y="179297"/>
                      <a:pt x="841753" y="158952"/>
                      <a:pt x="869245" y="136041"/>
                    </a:cubicBezTo>
                    <a:cubicBezTo>
                      <a:pt x="879668" y="127355"/>
                      <a:pt x="892688" y="122149"/>
                      <a:pt x="903111" y="113463"/>
                    </a:cubicBezTo>
                    <a:cubicBezTo>
                      <a:pt x="959484" y="66486"/>
                      <a:pt x="911329" y="88147"/>
                      <a:pt x="970845" y="68308"/>
                    </a:cubicBezTo>
                    <a:cubicBezTo>
                      <a:pt x="1016382" y="0"/>
                      <a:pt x="979854" y="34441"/>
                      <a:pt x="1117600" y="34441"/>
                    </a:cubicBezTo>
                  </a:path>
                </a:pathLst>
              </a:cu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5836356" y="1603022"/>
                <a:ext cx="1222911" cy="259645"/>
              </a:xfrm>
              <a:custGeom>
                <a:avLst/>
                <a:gdLst>
                  <a:gd name="connsiteX0" fmla="*/ 0 w 1222911"/>
                  <a:gd name="connsiteY0" fmla="*/ 259645 h 259645"/>
                  <a:gd name="connsiteX1" fmla="*/ 248355 w 1222911"/>
                  <a:gd name="connsiteY1" fmla="*/ 237067 h 259645"/>
                  <a:gd name="connsiteX2" fmla="*/ 293511 w 1222911"/>
                  <a:gd name="connsiteY2" fmla="*/ 225778 h 259645"/>
                  <a:gd name="connsiteX3" fmla="*/ 361244 w 1222911"/>
                  <a:gd name="connsiteY3" fmla="*/ 203200 h 259645"/>
                  <a:gd name="connsiteX4" fmla="*/ 440266 w 1222911"/>
                  <a:gd name="connsiteY4" fmla="*/ 191911 h 259645"/>
                  <a:gd name="connsiteX5" fmla="*/ 508000 w 1222911"/>
                  <a:gd name="connsiteY5" fmla="*/ 169334 h 259645"/>
                  <a:gd name="connsiteX6" fmla="*/ 530577 w 1222911"/>
                  <a:gd name="connsiteY6" fmla="*/ 135467 h 259645"/>
                  <a:gd name="connsiteX7" fmla="*/ 632177 w 1222911"/>
                  <a:gd name="connsiteY7" fmla="*/ 45156 h 259645"/>
                  <a:gd name="connsiteX8" fmla="*/ 688622 w 1222911"/>
                  <a:gd name="connsiteY8" fmla="*/ 0 h 259645"/>
                  <a:gd name="connsiteX9" fmla="*/ 812800 w 1222911"/>
                  <a:gd name="connsiteY9" fmla="*/ 33867 h 259645"/>
                  <a:gd name="connsiteX10" fmla="*/ 880533 w 1222911"/>
                  <a:gd name="connsiteY10" fmla="*/ 45156 h 259645"/>
                  <a:gd name="connsiteX11" fmla="*/ 1151466 w 1222911"/>
                  <a:gd name="connsiteY11" fmla="*/ 56445 h 259645"/>
                  <a:gd name="connsiteX12" fmla="*/ 1219200 w 1222911"/>
                  <a:gd name="connsiteY12" fmla="*/ 79022 h 25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2911" h="259645">
                    <a:moveTo>
                      <a:pt x="0" y="259645"/>
                    </a:moveTo>
                    <a:cubicBezTo>
                      <a:pt x="79604" y="253959"/>
                      <a:pt x="168075" y="250447"/>
                      <a:pt x="248355" y="237067"/>
                    </a:cubicBezTo>
                    <a:cubicBezTo>
                      <a:pt x="263659" y="234516"/>
                      <a:pt x="278650" y="230236"/>
                      <a:pt x="293511" y="225778"/>
                    </a:cubicBezTo>
                    <a:cubicBezTo>
                      <a:pt x="316306" y="218939"/>
                      <a:pt x="337684" y="206566"/>
                      <a:pt x="361244" y="203200"/>
                    </a:cubicBezTo>
                    <a:lnTo>
                      <a:pt x="440266" y="191911"/>
                    </a:lnTo>
                    <a:cubicBezTo>
                      <a:pt x="462844" y="184385"/>
                      <a:pt x="494799" y="189136"/>
                      <a:pt x="508000" y="169334"/>
                    </a:cubicBezTo>
                    <a:cubicBezTo>
                      <a:pt x="515526" y="158045"/>
                      <a:pt x="521563" y="145607"/>
                      <a:pt x="530577" y="135467"/>
                    </a:cubicBezTo>
                    <a:cubicBezTo>
                      <a:pt x="586812" y="72203"/>
                      <a:pt x="580707" y="79471"/>
                      <a:pt x="632177" y="45156"/>
                    </a:cubicBezTo>
                    <a:cubicBezTo>
                      <a:pt x="649514" y="19151"/>
                      <a:pt x="652270" y="0"/>
                      <a:pt x="688622" y="0"/>
                    </a:cubicBezTo>
                    <a:cubicBezTo>
                      <a:pt x="741947" y="0"/>
                      <a:pt x="759679" y="25013"/>
                      <a:pt x="812800" y="33867"/>
                    </a:cubicBezTo>
                    <a:cubicBezTo>
                      <a:pt x="835378" y="37630"/>
                      <a:pt x="857695" y="43633"/>
                      <a:pt x="880533" y="45156"/>
                    </a:cubicBezTo>
                    <a:cubicBezTo>
                      <a:pt x="970722" y="51169"/>
                      <a:pt x="1061155" y="52682"/>
                      <a:pt x="1151466" y="56445"/>
                    </a:cubicBezTo>
                    <a:cubicBezTo>
                      <a:pt x="1222911" y="68353"/>
                      <a:pt x="1219200" y="44845"/>
                      <a:pt x="1219200" y="79022"/>
                    </a:cubicBezTo>
                  </a:path>
                </a:pathLst>
              </a:cu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8" name="Oval 127"/>
            <p:cNvSpPr/>
            <p:nvPr/>
          </p:nvSpPr>
          <p:spPr>
            <a:xfrm>
              <a:off x="8353777" y="4504283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8483599" y="4498637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8624710" y="4492991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8494885" y="4780859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8884354" y="4289786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8754529" y="4408319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7292602" y="4730054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7174066" y="4792142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7388557" y="4972766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7270021" y="5034854"/>
              <a:ext cx="101600" cy="101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298264" y="5198548"/>
              <a:ext cx="14394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Ratio q/p = 2/5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752622" y="5994400"/>
              <a:ext cx="19452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b="1" dirty="0" smtClean="0">
                  <a:solidFill>
                    <a:schemeClr val="accent1"/>
                  </a:solidFill>
                </a:rPr>
                <a:t>Ratio q/p </a:t>
              </a:r>
              <a:r>
                <a:rPr lang="fr-CA" sz="1600" b="1" dirty="0" err="1" smtClean="0">
                  <a:solidFill>
                    <a:schemeClr val="accent1"/>
                  </a:solidFill>
                </a:rPr>
                <a:t>is</a:t>
              </a:r>
              <a:r>
                <a:rPr lang="fr-CA" sz="1600" b="1" dirty="0" smtClean="0">
                  <a:solidFill>
                    <a:schemeClr val="accent1"/>
                  </a:solidFill>
                </a:rPr>
                <a:t> constant</a:t>
              </a:r>
              <a:endParaRPr 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076397" y="5988755"/>
              <a:ext cx="17210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b="1" dirty="0" smtClean="0">
                  <a:solidFill>
                    <a:schemeClr val="accent1"/>
                  </a:solidFill>
                </a:rPr>
                <a:t>Ratio q/p changes</a:t>
              </a:r>
              <a:endParaRPr 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4989688" y="982132"/>
              <a:ext cx="38042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b="1" dirty="0" smtClean="0">
                  <a:solidFill>
                    <a:srgbClr val="FF0000"/>
                  </a:solidFill>
                </a:rPr>
                <a:t>No </a:t>
              </a:r>
              <a:r>
                <a:rPr lang="fr-CA" sz="1600" b="1" dirty="0" err="1" smtClean="0">
                  <a:solidFill>
                    <a:srgbClr val="FF0000"/>
                  </a:solidFill>
                </a:rPr>
                <a:t>recombination</a:t>
              </a:r>
              <a:r>
                <a:rPr lang="fr-CA" sz="1600" b="1" dirty="0" smtClean="0">
                  <a:solidFill>
                    <a:srgbClr val="FF0000"/>
                  </a:solidFill>
                </a:rPr>
                <a:t>              </a:t>
              </a:r>
              <a:r>
                <a:rPr lang="fr-CA" sz="1600" b="1" dirty="0" err="1" smtClean="0">
                  <a:solidFill>
                    <a:srgbClr val="FF0000"/>
                  </a:solidFill>
                </a:rPr>
                <a:t>Recombination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0" name="Down Arrow 179"/>
          <p:cNvSpPr/>
          <p:nvPr/>
        </p:nvSpPr>
        <p:spPr>
          <a:xfrm>
            <a:off x="756356" y="1478845"/>
            <a:ext cx="1106311" cy="40865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CA" sz="3200" dirty="0" err="1" smtClean="0"/>
              <a:t>Cell</a:t>
            </a:r>
            <a:r>
              <a:rPr lang="fr-CA" sz="3200" dirty="0" smtClean="0"/>
              <a:t> divisions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Mutant telomerase RNA expression is associated with changes in telomere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pq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-ratios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676" y="1466989"/>
            <a:ext cx="884872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14"/>
          <p:cNvSpPr txBox="1"/>
          <p:nvPr/>
        </p:nvSpPr>
        <p:spPr>
          <a:xfrm>
            <a:off x="6398147" y="6519299"/>
            <a:ext cx="2465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 smtClean="0"/>
              <a:t>Brault</a:t>
            </a:r>
            <a:r>
              <a:rPr lang="en-CA" sz="1400" dirty="0" smtClean="0"/>
              <a:t> and </a:t>
            </a:r>
            <a:r>
              <a:rPr lang="en-CA" sz="1400" dirty="0" err="1" smtClean="0"/>
              <a:t>Autexier</a:t>
            </a:r>
            <a:r>
              <a:rPr lang="en-CA" sz="1400" dirty="0" smtClean="0"/>
              <a:t>, MBC, 2011</a:t>
            </a:r>
            <a:endParaRPr lang="en-CA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Mutant telomerase RNA expression is associated with changes in telomere pq-ratios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70171" y="4821382"/>
            <a:ext cx="2695698" cy="1615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/>
          <p:cNvGraphicFramePr/>
          <p:nvPr/>
        </p:nvGraphicFramePr>
        <p:xfrm>
          <a:off x="5961412" y="4833256"/>
          <a:ext cx="2920031" cy="1508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0788" y="1447800"/>
            <a:ext cx="41624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14"/>
          <p:cNvSpPr txBox="1"/>
          <p:nvPr/>
        </p:nvSpPr>
        <p:spPr>
          <a:xfrm>
            <a:off x="6398147" y="6519299"/>
            <a:ext cx="2465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 smtClean="0"/>
              <a:t>Brault</a:t>
            </a:r>
            <a:r>
              <a:rPr lang="en-CA" sz="1400" dirty="0" smtClean="0"/>
              <a:t> and </a:t>
            </a:r>
            <a:r>
              <a:rPr lang="en-CA" sz="1400" dirty="0" err="1" smtClean="0"/>
              <a:t>Autexier</a:t>
            </a:r>
            <a:r>
              <a:rPr lang="en-CA" sz="1400" dirty="0" smtClean="0"/>
              <a:t>, MBC, 2011</a:t>
            </a:r>
            <a:endParaRPr lang="en-CA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 cstate="print"/>
          <a:srcRect r="50000" b="71123"/>
          <a:stretch>
            <a:fillRect/>
          </a:stretch>
        </p:blipFill>
        <p:spPr bwMode="auto">
          <a:xfrm>
            <a:off x="4489718" y="1189762"/>
            <a:ext cx="2497370" cy="217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err="1" smtClean="0">
                <a:solidFill>
                  <a:schemeClr val="accent1"/>
                </a:solidFill>
              </a:rPr>
              <a:t>MuA-hTR</a:t>
            </a:r>
            <a:r>
              <a:rPr lang="en-US" sz="3200" dirty="0" smtClean="0">
                <a:solidFill>
                  <a:schemeClr val="accent1"/>
                </a:solidFill>
              </a:rPr>
              <a:t> expression results in the accumulation of circular </a:t>
            </a:r>
            <a:r>
              <a:rPr lang="en-US" sz="3200" dirty="0" err="1" smtClean="0">
                <a:solidFill>
                  <a:schemeClr val="accent1"/>
                </a:solidFill>
              </a:rPr>
              <a:t>extrachromosomal</a:t>
            </a:r>
            <a:r>
              <a:rPr lang="en-US" sz="3200" dirty="0" smtClean="0">
                <a:solidFill>
                  <a:schemeClr val="accent1"/>
                </a:solidFill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</a:rPr>
              <a:t>telomeric</a:t>
            </a:r>
            <a:r>
              <a:rPr lang="en-US" sz="3200" dirty="0" smtClean="0">
                <a:solidFill>
                  <a:schemeClr val="accent1"/>
                </a:solidFill>
              </a:rPr>
              <a:t> DNA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r="811"/>
          <a:stretch>
            <a:fillRect/>
          </a:stretch>
        </p:blipFill>
        <p:spPr bwMode="auto">
          <a:xfrm>
            <a:off x="593333" y="3406807"/>
            <a:ext cx="6076875" cy="336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b="68989"/>
          <a:stretch>
            <a:fillRect/>
          </a:stretch>
        </p:blipFill>
        <p:spPr bwMode="auto">
          <a:xfrm>
            <a:off x="2591897" y="1165981"/>
            <a:ext cx="1844299" cy="228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2799811" y="3254806"/>
            <a:ext cx="15937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Verdana" pitchFamily="34" charset="0"/>
              </a:rPr>
              <a:t>Palm, W. and de Lange, T. </a:t>
            </a:r>
          </a:p>
          <a:p>
            <a:r>
              <a:rPr lang="en-US" sz="800" dirty="0" err="1" smtClean="0">
                <a:latin typeface="Verdana" pitchFamily="34" charset="0"/>
              </a:rPr>
              <a:t>Annu</a:t>
            </a:r>
            <a:r>
              <a:rPr lang="en-US" sz="800" dirty="0" smtClean="0">
                <a:latin typeface="Verdana" pitchFamily="34" charset="0"/>
              </a:rPr>
              <a:t>. Rev. Genet. 2008.</a:t>
            </a:r>
            <a:endParaRPr lang="en-US" sz="800" dirty="0">
              <a:latin typeface="Verdana" pitchFamily="34" charset="0"/>
            </a:endParaRPr>
          </a:p>
        </p:txBody>
      </p:sp>
      <p:sp>
        <p:nvSpPr>
          <p:cNvPr id="8" name="ZoneTexte 14"/>
          <p:cNvSpPr txBox="1"/>
          <p:nvPr/>
        </p:nvSpPr>
        <p:spPr>
          <a:xfrm>
            <a:off x="6678710" y="6550223"/>
            <a:ext cx="2465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 smtClean="0"/>
              <a:t>Brault</a:t>
            </a:r>
            <a:r>
              <a:rPr lang="en-CA" sz="1400" dirty="0" smtClean="0"/>
              <a:t> and </a:t>
            </a:r>
            <a:r>
              <a:rPr lang="en-CA" sz="1400" dirty="0" err="1" smtClean="0"/>
              <a:t>Autexier</a:t>
            </a:r>
            <a:r>
              <a:rPr lang="en-CA" sz="1400" dirty="0" smtClean="0"/>
              <a:t>, MBC, 2011</a:t>
            </a:r>
            <a:endParaRPr lang="en-CA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933" y="1285552"/>
            <a:ext cx="35433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33280" y="-160573"/>
            <a:ext cx="8661400" cy="179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Function of telomeres: cap natural chromosome </a:t>
            </a:r>
          </a:p>
          <a:p>
            <a:pPr algn="ctr"/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ends to make them stable structures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7762" y="1635617"/>
            <a:ext cx="40826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4D4D4D"/>
                </a:solidFill>
                <a:cs typeface="Arial" pitchFamily="34" charset="0"/>
              </a:rPr>
              <a:t>End-to-end fusions</a:t>
            </a:r>
          </a:p>
          <a:p>
            <a:r>
              <a:rPr lang="en-CA" dirty="0" smtClean="0">
                <a:solidFill>
                  <a:srgbClr val="4D4D4D"/>
                </a:solidFill>
                <a:cs typeface="Arial" pitchFamily="34" charset="0"/>
              </a:rPr>
              <a:t>Nuclease degradation</a:t>
            </a:r>
          </a:p>
          <a:p>
            <a:r>
              <a:rPr lang="en-CA" dirty="0" smtClean="0">
                <a:solidFill>
                  <a:srgbClr val="4D4D4D"/>
                </a:solidFill>
                <a:cs typeface="Arial" pitchFamily="34" charset="0"/>
              </a:rPr>
              <a:t>Telomere recognized as DNA breaks</a:t>
            </a:r>
          </a:p>
          <a:p>
            <a:r>
              <a:rPr lang="en-CA" dirty="0" smtClean="0">
                <a:solidFill>
                  <a:srgbClr val="4D4D4D"/>
                </a:solidFill>
                <a:cs typeface="Arial" pitchFamily="34" charset="0"/>
              </a:rPr>
              <a:t>Activation of DNA damage response</a:t>
            </a:r>
          </a:p>
          <a:p>
            <a:r>
              <a:rPr lang="en-CA" dirty="0" smtClean="0">
                <a:solidFill>
                  <a:srgbClr val="4D4D4D"/>
                </a:solidFill>
                <a:cs typeface="Arial" pitchFamily="34" charset="0"/>
              </a:rPr>
              <a:t>Senescence/cell death</a:t>
            </a:r>
          </a:p>
          <a:p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262907" y="2086371"/>
            <a:ext cx="1120462" cy="1287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V="1">
            <a:off x="5125792" y="2073493"/>
            <a:ext cx="551645" cy="107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09547" y="4977139"/>
            <a:ext cx="2387179" cy="39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534622" y="5069734"/>
            <a:ext cx="2764424" cy="192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H="1">
            <a:off x="5399588" y="4959773"/>
            <a:ext cx="219919" cy="925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5366788" y="4984848"/>
            <a:ext cx="219919" cy="925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923100" y="5775779"/>
            <a:ext cx="1686049" cy="38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695955" y="5766133"/>
            <a:ext cx="1686049" cy="38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925025" y="5881879"/>
            <a:ext cx="1686049" cy="38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709456" y="5872234"/>
            <a:ext cx="1686049" cy="38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miley Face 23"/>
          <p:cNvSpPr/>
          <p:nvPr/>
        </p:nvSpPr>
        <p:spPr>
          <a:xfrm>
            <a:off x="8599986" y="5613733"/>
            <a:ext cx="405114" cy="393539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miley Face 24"/>
          <p:cNvSpPr/>
          <p:nvPr/>
        </p:nvSpPr>
        <p:spPr>
          <a:xfrm>
            <a:off x="8576840" y="4851730"/>
            <a:ext cx="405114" cy="393539"/>
          </a:xfrm>
          <a:prstGeom prst="smileyFace">
            <a:avLst>
              <a:gd name="adj" fmla="val 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722468" y="4479401"/>
            <a:ext cx="215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End of chromosome :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24393" y="5256851"/>
            <a:ext cx="216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Double-</a:t>
            </a:r>
            <a:r>
              <a:rPr lang="fr-CA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strand</a:t>
            </a:r>
            <a:r>
              <a:rPr lang="fr-CA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break: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rot="16200000" flipH="1">
            <a:off x="4824708" y="5785431"/>
            <a:ext cx="219919" cy="925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6200000" flipH="1">
            <a:off x="4757190" y="5775787"/>
            <a:ext cx="219919" cy="925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H="1">
            <a:off x="8266249" y="5754567"/>
            <a:ext cx="219919" cy="925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H="1">
            <a:off x="8326053" y="5744923"/>
            <a:ext cx="219919" cy="925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/>
        </p:nvSpPr>
        <p:spPr>
          <a:xfrm rot="21410539">
            <a:off x="8044344" y="4593829"/>
            <a:ext cx="405891" cy="387042"/>
          </a:xfrm>
          <a:prstGeom prst="arc">
            <a:avLst>
              <a:gd name="adj1" fmla="val 17456588"/>
              <a:gd name="adj2" fmla="val 4933682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488820" y="4597591"/>
            <a:ext cx="823729" cy="96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rc 41"/>
          <p:cNvSpPr/>
          <p:nvPr/>
        </p:nvSpPr>
        <p:spPr>
          <a:xfrm rot="21410539">
            <a:off x="7913299" y="4495104"/>
            <a:ext cx="617845" cy="586181"/>
          </a:xfrm>
          <a:prstGeom prst="arc">
            <a:avLst>
              <a:gd name="adj1" fmla="val 17456588"/>
              <a:gd name="adj2" fmla="val 4933682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7419372" y="4506923"/>
            <a:ext cx="906681" cy="1926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c 44"/>
          <p:cNvSpPr/>
          <p:nvPr/>
        </p:nvSpPr>
        <p:spPr>
          <a:xfrm rot="10590337">
            <a:off x="7232641" y="4518053"/>
            <a:ext cx="542681" cy="411452"/>
          </a:xfrm>
          <a:prstGeom prst="arc">
            <a:avLst>
              <a:gd name="adj1" fmla="val 17456588"/>
              <a:gd name="adj2" fmla="val 4933682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/>
          <p:cNvSpPr/>
          <p:nvPr/>
        </p:nvSpPr>
        <p:spPr>
          <a:xfrm rot="10800000">
            <a:off x="7340216" y="4607333"/>
            <a:ext cx="405891" cy="254034"/>
          </a:xfrm>
          <a:prstGeom prst="arc">
            <a:avLst>
              <a:gd name="adj1" fmla="val 17456588"/>
              <a:gd name="adj2" fmla="val 4933682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>
            <a:off x="7479175" y="4857261"/>
            <a:ext cx="437908" cy="96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434806" y="4923097"/>
            <a:ext cx="373689" cy="58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 flipH="1" flipV="1">
            <a:off x="7884306" y="4865422"/>
            <a:ext cx="128072" cy="11125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002385" y="4860175"/>
            <a:ext cx="191120" cy="5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39" idx="2"/>
          </p:cNvCxnSpPr>
          <p:nvPr/>
        </p:nvCxnSpPr>
        <p:spPr>
          <a:xfrm rot="16200000" flipH="1">
            <a:off x="8175966" y="4869473"/>
            <a:ext cx="117344" cy="987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6200000" flipH="1">
            <a:off x="7908757" y="4868778"/>
            <a:ext cx="112298" cy="962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7999614" y="4962699"/>
            <a:ext cx="188422" cy="554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709937" y="5902680"/>
            <a:ext cx="2300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</a:rPr>
              <a:t>Griffith, JD et al., Cell 1999</a:t>
            </a: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3268185" y="2921263"/>
            <a:ext cx="19785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+mn-lt"/>
              </a:rPr>
              <a:t>Murray, JM and Carr, AM</a:t>
            </a:r>
          </a:p>
          <a:p>
            <a:pPr>
              <a:defRPr/>
            </a:pPr>
            <a:r>
              <a:rPr lang="en-US" sz="1200" dirty="0" smtClean="0"/>
              <a:t>Nat. Rev. Mol. Cell Biol. 2008</a:t>
            </a:r>
            <a:endParaRPr lang="en-US" sz="1200" dirty="0">
              <a:latin typeface="+mn-lt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70" y="3553429"/>
            <a:ext cx="3975164" cy="231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16200000" flipV="1">
            <a:off x="978794" y="2962134"/>
            <a:ext cx="1558344" cy="270456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2343955" y="2665921"/>
            <a:ext cx="1493949" cy="1081825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3870" y="-2483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21788"/>
          <a:stretch>
            <a:fillRect/>
          </a:stretch>
        </p:blipFill>
        <p:spPr bwMode="auto">
          <a:xfrm>
            <a:off x="462405" y="1524000"/>
            <a:ext cx="3296794" cy="477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296252"/>
            <a:ext cx="9079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CA" sz="2000" dirty="0" smtClean="0">
                <a:solidFill>
                  <a:srgbClr val="0070C0"/>
                </a:solidFill>
              </a:rPr>
              <a:t>ALT </a:t>
            </a:r>
            <a:r>
              <a:rPr lang="fr-CA" sz="2000" dirty="0" err="1" smtClean="0">
                <a:solidFill>
                  <a:srgbClr val="0070C0"/>
                </a:solidFill>
              </a:rPr>
              <a:t>cells</a:t>
            </a:r>
            <a:r>
              <a:rPr lang="fr-CA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chemeClr val="accent1"/>
                </a:solidFill>
              </a:rPr>
              <a:t>contain  a high level of ALT associated </a:t>
            </a:r>
            <a:r>
              <a:rPr lang="en-US" sz="2000" dirty="0" err="1" smtClean="0">
                <a:solidFill>
                  <a:schemeClr val="accent1"/>
                </a:solidFill>
              </a:rPr>
              <a:t>promyelocytic</a:t>
            </a:r>
            <a:r>
              <a:rPr lang="en-US" sz="2000" dirty="0" smtClean="0">
                <a:solidFill>
                  <a:schemeClr val="accent1"/>
                </a:solidFill>
              </a:rPr>
              <a:t> leukemia bodies (APBs)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b="79722"/>
          <a:stretch>
            <a:fillRect/>
          </a:stretch>
        </p:blipFill>
        <p:spPr bwMode="auto">
          <a:xfrm>
            <a:off x="4267199" y="1980525"/>
            <a:ext cx="4636206" cy="169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36532" y="3646311"/>
            <a:ext cx="4470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Irena </a:t>
            </a:r>
            <a:r>
              <a:rPr lang="en-US" sz="1000" dirty="0" err="1" smtClean="0"/>
              <a:t>Draskovic</a:t>
            </a:r>
            <a:r>
              <a:rPr lang="en-US" sz="1000" dirty="0" smtClean="0"/>
              <a:t> et al., PNAS, 2009.</a:t>
            </a:r>
          </a:p>
          <a:p>
            <a:endParaRPr lang="en-US" sz="1000" u="sng" dirty="0"/>
          </a:p>
        </p:txBody>
      </p:sp>
      <p:sp>
        <p:nvSpPr>
          <p:cNvPr id="7" name="Rectangle 6"/>
          <p:cNvSpPr/>
          <p:nvPr/>
        </p:nvSpPr>
        <p:spPr>
          <a:xfrm>
            <a:off x="181992" y="635506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 smtClean="0"/>
              <a:t>Murray, JM and Carr, AM. Nat. Rev. Mol. Cell Biol.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0702" y="274638"/>
            <a:ext cx="8559541" cy="11430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Increased formation of PML bodies associated with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telomeric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DNA in telomerase-positive cells expressing mutant telomerase RNA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7355" y="1187225"/>
            <a:ext cx="5821299" cy="533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14"/>
          <p:cNvSpPr txBox="1"/>
          <p:nvPr/>
        </p:nvSpPr>
        <p:spPr>
          <a:xfrm>
            <a:off x="6398147" y="6519299"/>
            <a:ext cx="2465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 smtClean="0"/>
              <a:t>Brault</a:t>
            </a:r>
            <a:r>
              <a:rPr lang="en-CA" sz="1400" dirty="0" smtClean="0"/>
              <a:t> and </a:t>
            </a:r>
            <a:r>
              <a:rPr lang="en-CA" sz="1400" dirty="0" err="1" smtClean="0"/>
              <a:t>Autexier</a:t>
            </a:r>
            <a:r>
              <a:rPr lang="en-CA" sz="1400" dirty="0" smtClean="0"/>
              <a:t>, MBC, 2011</a:t>
            </a:r>
            <a:endParaRPr lang="en-CA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35" y="-230080"/>
            <a:ext cx="10116105" cy="1143000"/>
          </a:xfrm>
        </p:spPr>
        <p:txBody>
          <a:bodyPr>
            <a:normAutofit/>
          </a:bodyPr>
          <a:lstStyle/>
          <a:p>
            <a:pPr algn="l"/>
            <a:r>
              <a:rPr lang="en-CA" sz="2800" dirty="0" err="1" smtClean="0">
                <a:solidFill>
                  <a:srgbClr val="0070C0"/>
                </a:solidFill>
              </a:rPr>
              <a:t>Telomeric</a:t>
            </a:r>
            <a:r>
              <a:rPr lang="en-CA" sz="2800" dirty="0" smtClean="0">
                <a:solidFill>
                  <a:srgbClr val="0070C0"/>
                </a:solidFill>
              </a:rPr>
              <a:t> recombination induced by dysfunctional telomeres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2132"/>
            <a:ext cx="8229600" cy="4525963"/>
          </a:xfrm>
        </p:spPr>
        <p:txBody>
          <a:bodyPr>
            <a:normAutofit/>
          </a:bodyPr>
          <a:lstStyle/>
          <a:p>
            <a:pPr lvl="1">
              <a:spcBef>
                <a:spcPts val="0"/>
              </a:spcBef>
            </a:pPr>
            <a:r>
              <a:rPr lang="en-CA" sz="1800" dirty="0" smtClean="0"/>
              <a:t>Elevated DNA damage response located at the telomeres (Telomere dysfunction-induced foci), suggesting that the incorporation of mutant repeats disturbs the telomere cap</a:t>
            </a:r>
          </a:p>
          <a:p>
            <a:pPr lvl="1">
              <a:spcBef>
                <a:spcPts val="0"/>
              </a:spcBef>
            </a:pPr>
            <a:r>
              <a:rPr lang="en-CA" sz="1800" dirty="0" smtClean="0"/>
              <a:t>Increased frequency of Telomere Sister </a:t>
            </a:r>
            <a:r>
              <a:rPr lang="en-CA" sz="1800" dirty="0" err="1" smtClean="0"/>
              <a:t>Chromatid</a:t>
            </a:r>
            <a:r>
              <a:rPr lang="en-CA" sz="1800" dirty="0" smtClean="0"/>
              <a:t> Exchange (T-SCEs), elevated </a:t>
            </a:r>
            <a:r>
              <a:rPr lang="en-CA" sz="1800" dirty="0" err="1" smtClean="0"/>
              <a:t>pq</a:t>
            </a:r>
            <a:r>
              <a:rPr lang="en-CA" sz="1800" dirty="0" smtClean="0"/>
              <a:t>-ratios and </a:t>
            </a:r>
            <a:r>
              <a:rPr lang="en-CA" sz="1800" dirty="0" err="1" smtClean="0"/>
              <a:t>extrachromosomal</a:t>
            </a:r>
            <a:r>
              <a:rPr lang="en-CA" sz="1800" dirty="0" smtClean="0"/>
              <a:t> </a:t>
            </a:r>
            <a:r>
              <a:rPr lang="en-CA" sz="1800" dirty="0" err="1" smtClean="0"/>
              <a:t>telomeric</a:t>
            </a:r>
            <a:r>
              <a:rPr lang="en-CA" sz="1800" dirty="0" smtClean="0"/>
              <a:t> DNA fragments were observed in the </a:t>
            </a:r>
            <a:r>
              <a:rPr lang="en-CA" sz="1800" dirty="0" err="1" smtClean="0"/>
              <a:t>MuA</a:t>
            </a:r>
            <a:r>
              <a:rPr lang="en-CA" sz="1800" dirty="0" smtClean="0"/>
              <a:t>-expressing cells, which are  consequences of homologous recombination between telomeres</a:t>
            </a:r>
          </a:p>
          <a:p>
            <a:pPr lvl="1">
              <a:spcBef>
                <a:spcPts val="0"/>
              </a:spcBef>
            </a:pPr>
            <a:r>
              <a:rPr lang="en-CA" sz="1800" dirty="0" smtClean="0"/>
              <a:t>First report of telomere dysfunction inducing </a:t>
            </a:r>
            <a:r>
              <a:rPr lang="en-CA" sz="1800" dirty="0" err="1" smtClean="0"/>
              <a:t>telomeric</a:t>
            </a:r>
            <a:r>
              <a:rPr lang="en-CA" sz="1800" dirty="0" smtClean="0"/>
              <a:t> recombination in </a:t>
            </a:r>
          </a:p>
          <a:p>
            <a:pPr lvl="1">
              <a:spcBef>
                <a:spcPts val="0"/>
              </a:spcBef>
              <a:buNone/>
            </a:pPr>
            <a:r>
              <a:rPr lang="en-CA" sz="1800" dirty="0" smtClean="0"/>
              <a:t>	mammalian cells without telomerase inhibition and of endogenous telomerase and </a:t>
            </a:r>
            <a:r>
              <a:rPr lang="en-CA" sz="1800" dirty="0" err="1" smtClean="0"/>
              <a:t>telomeric</a:t>
            </a:r>
            <a:r>
              <a:rPr lang="en-CA" sz="1800" dirty="0" smtClean="0"/>
              <a:t> recombination pathways coexisting spontaneously in cancer cells</a:t>
            </a:r>
          </a:p>
          <a:p>
            <a:pPr>
              <a:buNone/>
            </a:pPr>
            <a:endParaRPr lang="en-CA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5469" y="4417780"/>
            <a:ext cx="8229600" cy="191529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CA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CA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</a:t>
            </a:r>
            <a:r>
              <a:rPr kumimoji="0" lang="en-CA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 results suggest that after telomere destabilization, there is a strong selection pressure for the emergence of resistant cells </a:t>
            </a:r>
            <a:r>
              <a:rPr lang="en-CA" sz="8000" b="1" i="1" dirty="0" smtClean="0">
                <a:solidFill>
                  <a:schemeClr val="accent1"/>
                </a:solidFill>
              </a:rPr>
              <a:t>with increased </a:t>
            </a:r>
            <a:r>
              <a:rPr lang="en-CA" sz="8000" b="1" i="1" dirty="0" err="1" smtClean="0">
                <a:solidFill>
                  <a:schemeClr val="accent1"/>
                </a:solidFill>
              </a:rPr>
              <a:t>telomeric</a:t>
            </a:r>
            <a:r>
              <a:rPr lang="en-CA" sz="8000" b="1" i="1" dirty="0" smtClean="0">
                <a:solidFill>
                  <a:schemeClr val="accent1"/>
                </a:solidFill>
              </a:rPr>
              <a:t> recombination and </a:t>
            </a:r>
            <a:r>
              <a:rPr lang="en-CA" sz="8000" b="1" i="1" dirty="0" err="1" smtClean="0">
                <a:solidFill>
                  <a:schemeClr val="accent1"/>
                </a:solidFill>
              </a:rPr>
              <a:t>telomeric</a:t>
            </a:r>
            <a:r>
              <a:rPr lang="en-CA" sz="8000" b="1" i="1" dirty="0" smtClean="0">
                <a:solidFill>
                  <a:schemeClr val="accent1"/>
                </a:solidFill>
              </a:rPr>
              <a:t> recombination could be a potential resistance mechanism in response to telomere dysfunction</a:t>
            </a:r>
            <a:endParaRPr kumimoji="0" lang="en-CA" sz="8000" b="1" i="1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CA" sz="5000" b="1" i="1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 sz="5000" b="1" i="1" dirty="0" smtClean="0">
                <a:solidFill>
                  <a:schemeClr val="accent1"/>
                </a:solidFill>
              </a:rPr>
              <a:t>	</a:t>
            </a:r>
            <a:r>
              <a:rPr kumimoji="0" lang="en-CA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However, the use of chemotherapeutic drugs decreases the proliferation of the </a:t>
            </a:r>
            <a:r>
              <a:rPr kumimoji="0" lang="en-CA" sz="8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MuA</a:t>
            </a:r>
            <a:r>
              <a:rPr kumimoji="0" lang="en-CA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-expressing cells, despite the presence of a</a:t>
            </a:r>
            <a:r>
              <a:rPr kumimoji="0" lang="en-CA" sz="8000" b="1" i="1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recombination-based</a:t>
            </a:r>
            <a:r>
              <a:rPr kumimoji="0" lang="en-CA" sz="8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mechanism for telomere maintenance  </a:t>
            </a:r>
            <a:endParaRPr kumimoji="0" lang="en-US" sz="80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3549" y="37172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785616" y="137160"/>
            <a:ext cx="27749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61"/>
          <p:cNvGrpSpPr/>
          <p:nvPr/>
        </p:nvGrpSpPr>
        <p:grpSpPr>
          <a:xfrm>
            <a:off x="609982" y="1493493"/>
            <a:ext cx="4956404" cy="4225055"/>
            <a:chOff x="2164465" y="2789499"/>
            <a:chExt cx="4259484" cy="363097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4850" r="31818" b="77423"/>
            <a:stretch>
              <a:fillRect/>
            </a:stretch>
          </p:blipFill>
          <p:spPr bwMode="auto">
            <a:xfrm>
              <a:off x="2164465" y="2949966"/>
              <a:ext cx="1725165" cy="83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8" name="Straight Connector 7"/>
            <p:cNvCxnSpPr/>
            <p:nvPr/>
          </p:nvCxnSpPr>
          <p:spPr>
            <a:xfrm>
              <a:off x="2349661" y="2870522"/>
              <a:ext cx="1805650" cy="879675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395959" y="2789499"/>
              <a:ext cx="1724628" cy="1018573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16200000" flipH="1">
              <a:off x="2864734" y="4126375"/>
              <a:ext cx="671332" cy="1157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4"/>
            <p:cNvGrpSpPr/>
            <p:nvPr/>
          </p:nvGrpSpPr>
          <p:grpSpPr>
            <a:xfrm>
              <a:off x="2430684" y="4595148"/>
              <a:ext cx="694481" cy="416689"/>
              <a:chOff x="5347504" y="3520633"/>
              <a:chExt cx="1967696" cy="1005068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5347504" y="3935392"/>
                <a:ext cx="868101" cy="590309"/>
              </a:xfrm>
              <a:prstGeom prst="ellipse">
                <a:avLst/>
              </a:prstGeom>
              <a:solidFill>
                <a:srgbClr val="BF77A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881869" y="3925746"/>
                <a:ext cx="868101" cy="590309"/>
              </a:xfrm>
              <a:prstGeom prst="ellipse">
                <a:avLst/>
              </a:prstGeom>
              <a:solidFill>
                <a:srgbClr val="BF77A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169308" y="3985550"/>
                <a:ext cx="555584" cy="378106"/>
              </a:xfrm>
              <a:prstGeom prst="ellipse">
                <a:avLst/>
              </a:prstGeom>
              <a:solidFill>
                <a:srgbClr val="BF77A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553202" y="3790709"/>
                <a:ext cx="761998" cy="283580"/>
              </a:xfrm>
              <a:prstGeom prst="ellipse">
                <a:avLst/>
              </a:prstGeom>
              <a:solidFill>
                <a:srgbClr val="BF77A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5694744" y="3520633"/>
                <a:ext cx="522789" cy="511216"/>
              </a:xfrm>
              <a:prstGeom prst="ellipse">
                <a:avLst/>
              </a:prstGeom>
              <a:solidFill>
                <a:srgbClr val="BF77A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067064" y="3576577"/>
                <a:ext cx="646251" cy="511216"/>
              </a:xfrm>
              <a:prstGeom prst="ellipse">
                <a:avLst/>
              </a:prstGeom>
              <a:solidFill>
                <a:srgbClr val="BF77A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3345083" y="4583574"/>
              <a:ext cx="370390" cy="231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3148314" y="4838217"/>
              <a:ext cx="335666" cy="2083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25" name="Elbow Connector 24"/>
            <p:cNvCxnSpPr/>
            <p:nvPr/>
          </p:nvCxnSpPr>
          <p:spPr>
            <a:xfrm>
              <a:off x="3160683" y="5220976"/>
              <a:ext cx="1064076" cy="682113"/>
            </a:xfrm>
            <a:prstGeom prst="bentConnector3">
              <a:avLst>
                <a:gd name="adj1" fmla="val -1125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4294208" y="5706319"/>
              <a:ext cx="2129741" cy="714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600" dirty="0" smtClean="0">
                  <a:solidFill>
                    <a:schemeClr val="accent1"/>
                  </a:solidFill>
                </a:rPr>
                <a:t>TRF1, TRF2 and POT1 </a:t>
              </a:r>
              <a:r>
                <a:rPr lang="fr-CA" sz="1600" dirty="0" err="1" smtClean="0">
                  <a:solidFill>
                    <a:schemeClr val="accent1"/>
                  </a:solidFill>
                </a:rPr>
                <a:t>cannot</a:t>
              </a:r>
              <a:r>
                <a:rPr lang="fr-CA" sz="1600" dirty="0" smtClean="0">
                  <a:solidFill>
                    <a:schemeClr val="accent1"/>
                  </a:solidFill>
                </a:rPr>
                <a:t> </a:t>
              </a:r>
              <a:r>
                <a:rPr lang="fr-CA" sz="1600" dirty="0" err="1" smtClean="0">
                  <a:solidFill>
                    <a:schemeClr val="accent1"/>
                  </a:solidFill>
                </a:rPr>
                <a:t>bind</a:t>
              </a:r>
              <a:r>
                <a:rPr lang="fr-CA" sz="1600" dirty="0" smtClean="0">
                  <a:solidFill>
                    <a:schemeClr val="accent1"/>
                  </a:solidFill>
                </a:rPr>
                <a:t> to mutant </a:t>
              </a:r>
              <a:r>
                <a:rPr lang="fr-CA" sz="1600" dirty="0" err="1" smtClean="0">
                  <a:solidFill>
                    <a:schemeClr val="accent1"/>
                  </a:solidFill>
                </a:rPr>
                <a:t>sequences</a:t>
              </a:r>
              <a:endParaRPr lang="en-US" sz="1600" dirty="0">
                <a:solidFill>
                  <a:schemeClr val="accent1"/>
                </a:solidFill>
              </a:endParaRPr>
            </a:p>
          </p:txBody>
        </p:sp>
      </p:grpSp>
      <p:cxnSp>
        <p:nvCxnSpPr>
          <p:cNvPr id="36" name="Elbow Connector 35"/>
          <p:cNvCxnSpPr/>
          <p:nvPr/>
        </p:nvCxnSpPr>
        <p:spPr>
          <a:xfrm flipV="1">
            <a:off x="4820661" y="4451090"/>
            <a:ext cx="915858" cy="133135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768413" y="3325207"/>
            <a:ext cx="2638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 smtClean="0">
                <a:solidFill>
                  <a:schemeClr val="accent1"/>
                </a:solidFill>
              </a:rPr>
              <a:t>HR </a:t>
            </a:r>
            <a:r>
              <a:rPr lang="fr-CA" sz="1600" dirty="0" err="1" smtClean="0">
                <a:solidFill>
                  <a:schemeClr val="accent1"/>
                </a:solidFill>
              </a:rPr>
              <a:t>proteins</a:t>
            </a:r>
            <a:r>
              <a:rPr lang="fr-CA" sz="1600" dirty="0" smtClean="0">
                <a:solidFill>
                  <a:schemeClr val="accent1"/>
                </a:solidFill>
              </a:rPr>
              <a:t> </a:t>
            </a:r>
            <a:r>
              <a:rPr lang="fr-CA" sz="1600" dirty="0" err="1" smtClean="0">
                <a:solidFill>
                  <a:schemeClr val="accent1"/>
                </a:solidFill>
              </a:rPr>
              <a:t>favors</a:t>
            </a:r>
            <a:r>
              <a:rPr lang="fr-CA" sz="1600" dirty="0" smtClean="0">
                <a:solidFill>
                  <a:schemeClr val="accent1"/>
                </a:solidFill>
              </a:rPr>
              <a:t> </a:t>
            </a:r>
            <a:r>
              <a:rPr lang="fr-CA" sz="1600" dirty="0" err="1" smtClean="0">
                <a:solidFill>
                  <a:schemeClr val="accent1"/>
                </a:solidFill>
              </a:rPr>
              <a:t>telomere</a:t>
            </a:r>
            <a:r>
              <a:rPr lang="fr-CA" sz="1600" dirty="0" smtClean="0">
                <a:solidFill>
                  <a:schemeClr val="accent1"/>
                </a:solidFill>
              </a:rPr>
              <a:t> </a:t>
            </a:r>
            <a:r>
              <a:rPr lang="fr-CA" sz="1600" dirty="0" err="1" smtClean="0">
                <a:solidFill>
                  <a:schemeClr val="accent1"/>
                </a:solidFill>
              </a:rPr>
              <a:t>recombination</a:t>
            </a:r>
            <a:r>
              <a:rPr lang="fr-CA" sz="1600" dirty="0" smtClean="0">
                <a:solidFill>
                  <a:schemeClr val="accent1"/>
                </a:solidFill>
              </a:rPr>
              <a:t> </a:t>
            </a:r>
            <a:r>
              <a:rPr lang="fr-CA" sz="1600" dirty="0" err="1" smtClean="0">
                <a:solidFill>
                  <a:schemeClr val="accent1"/>
                </a:solidFill>
              </a:rPr>
              <a:t>rather</a:t>
            </a:r>
            <a:r>
              <a:rPr lang="fr-CA" sz="1600" dirty="0" smtClean="0">
                <a:solidFill>
                  <a:schemeClr val="accent1"/>
                </a:solidFill>
              </a:rPr>
              <a:t> </a:t>
            </a:r>
            <a:r>
              <a:rPr lang="fr-CA" sz="1600" dirty="0" err="1" smtClean="0">
                <a:solidFill>
                  <a:schemeClr val="accent1"/>
                </a:solidFill>
              </a:rPr>
              <a:t>than</a:t>
            </a:r>
            <a:r>
              <a:rPr lang="fr-CA" sz="1600" dirty="0" smtClean="0">
                <a:solidFill>
                  <a:schemeClr val="accent1"/>
                </a:solidFill>
              </a:rPr>
              <a:t> T-</a:t>
            </a:r>
            <a:r>
              <a:rPr lang="fr-CA" sz="1600" dirty="0" err="1" smtClean="0">
                <a:solidFill>
                  <a:schemeClr val="accent1"/>
                </a:solidFill>
              </a:rPr>
              <a:t>loop</a:t>
            </a:r>
            <a:r>
              <a:rPr lang="fr-CA" sz="1600" dirty="0" smtClean="0">
                <a:solidFill>
                  <a:schemeClr val="accent1"/>
                </a:solidFill>
              </a:rPr>
              <a:t> formation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563115" y="3693343"/>
            <a:ext cx="1136341" cy="399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 smtClean="0"/>
              <a:t>Rad52</a:t>
            </a:r>
            <a:endParaRPr lang="en-US" sz="1600" dirty="0"/>
          </a:p>
        </p:txBody>
      </p: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5135394" y="2261195"/>
            <a:ext cx="2235595" cy="1020762"/>
            <a:chOff x="1783" y="1978"/>
            <a:chExt cx="2953" cy="676"/>
          </a:xfrm>
        </p:grpSpPr>
        <p:graphicFrame>
          <p:nvGraphicFramePr>
            <p:cNvPr id="43" name="Object 15"/>
            <p:cNvGraphicFramePr>
              <a:graphicFrameLocks noChangeAspect="1"/>
            </p:cNvGraphicFramePr>
            <p:nvPr/>
          </p:nvGraphicFramePr>
          <p:xfrm>
            <a:off x="2144" y="2062"/>
            <a:ext cx="2592" cy="592"/>
          </p:xfrm>
          <a:graphic>
            <a:graphicData uri="http://schemas.openxmlformats.org/presentationml/2006/ole">
              <p:oleObj spid="_x0000_s39938" name="Image" r:id="rId4" imgW="3519944" imgH="940346" progId="">
                <p:embed/>
              </p:oleObj>
            </a:graphicData>
          </a:graphic>
        </p:graphicFrame>
        <p:sp>
          <p:nvSpPr>
            <p:cNvPr id="44" name="Text Box 16"/>
            <p:cNvSpPr txBox="1">
              <a:spLocks noChangeArrowheads="1"/>
            </p:cNvSpPr>
            <p:nvPr/>
          </p:nvSpPr>
          <p:spPr bwMode="auto">
            <a:xfrm>
              <a:off x="1783" y="1978"/>
              <a:ext cx="244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endParaRPr lang="it-IT" sz="1600" b="1" dirty="0">
                <a:solidFill>
                  <a:srgbClr val="4D4D4D"/>
                </a:solidFill>
              </a:endParaRPr>
            </a:p>
          </p:txBody>
        </p:sp>
      </p:grpSp>
      <p:cxnSp>
        <p:nvCxnSpPr>
          <p:cNvPr id="46" name="Elbow Connector 45"/>
          <p:cNvCxnSpPr/>
          <p:nvPr/>
        </p:nvCxnSpPr>
        <p:spPr>
          <a:xfrm rot="10800000">
            <a:off x="5337424" y="1816736"/>
            <a:ext cx="1279506" cy="552208"/>
          </a:xfrm>
          <a:prstGeom prst="bentConnector3">
            <a:avLst>
              <a:gd name="adj1" fmla="val -52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977109" y="1466555"/>
            <a:ext cx="1373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 err="1" smtClean="0">
                <a:solidFill>
                  <a:schemeClr val="accent1"/>
                </a:solidFill>
              </a:rPr>
              <a:t>Telomere</a:t>
            </a:r>
            <a:r>
              <a:rPr lang="fr-CA" sz="1600" dirty="0" smtClean="0">
                <a:solidFill>
                  <a:schemeClr val="accent1"/>
                </a:solidFill>
              </a:rPr>
              <a:t> maintenance </a:t>
            </a:r>
            <a:r>
              <a:rPr lang="fr-CA" sz="1600" dirty="0" err="1" smtClean="0">
                <a:solidFill>
                  <a:schemeClr val="accent1"/>
                </a:solidFill>
              </a:rPr>
              <a:t>independent</a:t>
            </a:r>
            <a:r>
              <a:rPr lang="fr-CA" sz="1600" dirty="0" smtClean="0">
                <a:solidFill>
                  <a:schemeClr val="accent1"/>
                </a:solidFill>
              </a:rPr>
              <a:t> of </a:t>
            </a:r>
            <a:r>
              <a:rPr lang="fr-CA" sz="1600" dirty="0" err="1" smtClean="0">
                <a:solidFill>
                  <a:schemeClr val="accent1"/>
                </a:solidFill>
              </a:rPr>
              <a:t>telomerase</a:t>
            </a:r>
            <a:endParaRPr lang="fr-CA" sz="1600" dirty="0" smtClean="0">
              <a:solidFill>
                <a:schemeClr val="accent1"/>
              </a:solidFill>
            </a:endParaRPr>
          </a:p>
          <a:p>
            <a:r>
              <a:rPr lang="fr-CA" sz="1600" dirty="0" smtClean="0">
                <a:solidFill>
                  <a:schemeClr val="accent1"/>
                </a:solidFill>
              </a:rPr>
              <a:t>and </a:t>
            </a:r>
            <a:r>
              <a:rPr lang="fr-CA" sz="1600" dirty="0" err="1" smtClean="0">
                <a:solidFill>
                  <a:schemeClr val="accent1"/>
                </a:solidFill>
              </a:rPr>
              <a:t>survival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99410" y="5318542"/>
            <a:ext cx="1090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 err="1" smtClean="0"/>
              <a:t>Drugs</a:t>
            </a:r>
            <a:endParaRPr lang="en-US" sz="1600" b="1" dirty="0"/>
          </a:p>
        </p:txBody>
      </p:sp>
      <p:cxnSp>
        <p:nvCxnSpPr>
          <p:cNvPr id="51" name="Straight Arrow Connector 50"/>
          <p:cNvCxnSpPr/>
          <p:nvPr/>
        </p:nvCxnSpPr>
        <p:spPr>
          <a:xfrm rot="16200000" flipV="1">
            <a:off x="6658226" y="4500333"/>
            <a:ext cx="1225632" cy="410786"/>
          </a:xfrm>
          <a:prstGeom prst="straightConnector1">
            <a:avLst/>
          </a:prstGeom>
          <a:ln>
            <a:solidFill>
              <a:srgbClr val="FF0066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231883" y="4335343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66"/>
                </a:solidFill>
                <a:latin typeface="Calibri"/>
              </a:rPr>
              <a:t>↑instability</a:t>
            </a:r>
            <a:endParaRPr lang="en-US" sz="1600" dirty="0">
              <a:solidFill>
                <a:srgbClr val="FF0066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rot="5400000" flipH="1" flipV="1">
            <a:off x="6818031" y="2075086"/>
            <a:ext cx="727298" cy="417519"/>
          </a:xfrm>
          <a:prstGeom prst="straightConnector1">
            <a:avLst/>
          </a:prstGeom>
          <a:ln>
            <a:solidFill>
              <a:srgbClr val="FF0066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385005" y="1533897"/>
            <a:ext cx="1404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66"/>
                </a:solidFill>
                <a:latin typeface="Calibri"/>
              </a:rPr>
              <a:t>↓proliferation</a:t>
            </a:r>
          </a:p>
          <a:p>
            <a:r>
              <a:rPr lang="en-US" sz="1600" dirty="0" smtClean="0">
                <a:solidFill>
                  <a:srgbClr val="FF0066"/>
                </a:solidFill>
              </a:rPr>
              <a:t>↑apoptosis</a:t>
            </a:r>
          </a:p>
          <a:p>
            <a:endParaRPr lang="en-US" sz="1600" dirty="0" smtClean="0">
              <a:solidFill>
                <a:srgbClr val="FF0066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4932565" y="3203992"/>
            <a:ext cx="864552" cy="4309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 smtClean="0"/>
              <a:t>MRN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2655179" y="0"/>
            <a:ext cx="2873166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Perspective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oupe 11"/>
          <p:cNvGrpSpPr/>
          <p:nvPr/>
        </p:nvGrpSpPr>
        <p:grpSpPr>
          <a:xfrm>
            <a:off x="-139923" y="882548"/>
            <a:ext cx="6076670" cy="5611146"/>
            <a:chOff x="1538781" y="1176163"/>
            <a:chExt cx="6076670" cy="5611146"/>
          </a:xfrm>
        </p:grpSpPr>
        <p:pic>
          <p:nvPicPr>
            <p:cNvPr id="5" name="Image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16708" y="1176163"/>
              <a:ext cx="5029200" cy="551561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070738" y="2579426"/>
              <a:ext cx="2388360" cy="232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 dirty="0" smtClean="0">
                  <a:solidFill>
                    <a:schemeClr val="tx1"/>
                  </a:solidFill>
                </a:rPr>
                <a:t>Protected telomeres</a:t>
              </a:r>
              <a:endParaRPr lang="en-CA" sz="14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16708" y="3070746"/>
              <a:ext cx="1763973" cy="3002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 dirty="0" smtClean="0">
                  <a:solidFill>
                    <a:schemeClr val="tx1"/>
                  </a:solidFill>
                </a:rPr>
                <a:t>Mutant telomerase RNA</a:t>
              </a:r>
              <a:endParaRPr lang="en-CA" sz="14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38781" y="5017852"/>
              <a:ext cx="1763973" cy="3002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 dirty="0" smtClean="0">
                  <a:solidFill>
                    <a:schemeClr val="tx1"/>
                  </a:solidFill>
                </a:rPr>
                <a:t>Apoptosis</a:t>
              </a:r>
            </a:p>
            <a:p>
              <a:pPr algn="ctr"/>
              <a:r>
                <a:rPr lang="en-CA" sz="1400" dirty="0" smtClean="0">
                  <a:solidFill>
                    <a:schemeClr val="tx1"/>
                  </a:solidFill>
                </a:rPr>
                <a:t>Senescence</a:t>
              </a:r>
              <a:endParaRPr lang="en-CA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254388" y="2866030"/>
              <a:ext cx="2361063" cy="21245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90615" y="3928293"/>
              <a:ext cx="477672" cy="602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96934" y="4121624"/>
              <a:ext cx="832517" cy="259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343697" y="6496336"/>
              <a:ext cx="2033518" cy="2909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 dirty="0" err="1" smtClean="0">
                  <a:solidFill>
                    <a:schemeClr val="tx1"/>
                  </a:solidFill>
                </a:rPr>
                <a:t>Telomeric</a:t>
              </a:r>
              <a:r>
                <a:rPr lang="en-CA" sz="1400" dirty="0" smtClean="0">
                  <a:solidFill>
                    <a:schemeClr val="tx1"/>
                  </a:solidFill>
                </a:rPr>
                <a:t> recombination</a:t>
              </a:r>
            </a:p>
            <a:p>
              <a:pPr algn="ctr"/>
              <a:r>
                <a:rPr lang="en-CA" sz="1400" dirty="0" smtClean="0">
                  <a:solidFill>
                    <a:schemeClr val="tx1"/>
                  </a:solidFill>
                </a:rPr>
                <a:t>Cancer resistance</a:t>
              </a:r>
              <a:endParaRPr lang="en-CA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426158" y="4635526"/>
            <a:ext cx="1392072" cy="177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1201002" y="4405210"/>
            <a:ext cx="1433015" cy="788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>
                <a:solidFill>
                  <a:schemeClr val="tx1"/>
                </a:solidFill>
              </a:rPr>
              <a:t>p</a:t>
            </a:r>
            <a:r>
              <a:rPr lang="en-CA" sz="1400" dirty="0" smtClean="0">
                <a:solidFill>
                  <a:schemeClr val="tx1"/>
                </a:solidFill>
              </a:rPr>
              <a:t>53 status</a:t>
            </a:r>
          </a:p>
          <a:p>
            <a:pPr algn="ctr"/>
            <a:r>
              <a:rPr lang="en-CA" sz="1400" dirty="0" smtClean="0">
                <a:solidFill>
                  <a:schemeClr val="tx1"/>
                </a:solidFill>
              </a:rPr>
              <a:t>Additional mutations?</a:t>
            </a:r>
          </a:p>
          <a:p>
            <a:pPr algn="ctr"/>
            <a:r>
              <a:rPr lang="en-CA" sz="1400" dirty="0" err="1" smtClean="0">
                <a:solidFill>
                  <a:schemeClr val="tx1"/>
                </a:solidFill>
              </a:rPr>
              <a:t>Shelterin</a:t>
            </a:r>
            <a:r>
              <a:rPr lang="en-CA" sz="1400" dirty="0" smtClean="0">
                <a:solidFill>
                  <a:schemeClr val="tx1"/>
                </a:solidFill>
              </a:rPr>
              <a:t> HR </a:t>
            </a:r>
          </a:p>
          <a:p>
            <a:pPr algn="ctr"/>
            <a:r>
              <a:rPr lang="en-CA" sz="1400" dirty="0" smtClean="0">
                <a:solidFill>
                  <a:schemeClr val="tx1"/>
                </a:solidFill>
              </a:rPr>
              <a:t>HR proteins</a:t>
            </a:r>
            <a:endParaRPr lang="en-CA" sz="1400" dirty="0">
              <a:solidFill>
                <a:schemeClr val="tx1"/>
              </a:solidFill>
            </a:endParaRPr>
          </a:p>
          <a:p>
            <a:pPr algn="ctr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1507" y="3867820"/>
            <a:ext cx="1910687" cy="232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 smtClean="0">
                <a:solidFill>
                  <a:schemeClr val="tx1"/>
                </a:solidFill>
              </a:rPr>
              <a:t>Uncapped telomeres</a:t>
            </a:r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9433" y="1275878"/>
            <a:ext cx="1508076" cy="709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ZoneTexte 16"/>
          <p:cNvSpPr txBox="1"/>
          <p:nvPr/>
        </p:nvSpPr>
        <p:spPr>
          <a:xfrm>
            <a:off x="0" y="6519446"/>
            <a:ext cx="3864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Adapted from Brault and </a:t>
            </a:r>
            <a:r>
              <a:rPr lang="en-CA" sz="1400" dirty="0" err="1" smtClean="0"/>
              <a:t>Autexier</a:t>
            </a:r>
            <a:r>
              <a:rPr lang="en-CA" sz="1400" dirty="0" smtClean="0"/>
              <a:t>, Cell Cycle, 2011</a:t>
            </a:r>
            <a:endParaRPr lang="en-CA" sz="1400" dirty="0"/>
          </a:p>
        </p:txBody>
      </p:sp>
      <p:sp>
        <p:nvSpPr>
          <p:cNvPr id="18" name="ZoneTexte 2"/>
          <p:cNvSpPr txBox="1"/>
          <p:nvPr/>
        </p:nvSpPr>
        <p:spPr>
          <a:xfrm>
            <a:off x="184559" y="607479"/>
            <a:ext cx="858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CA" b="1" dirty="0" smtClean="0"/>
              <a:t>The factors involved in resistance to induced-telomere dysfunction could include the impaired p53 status of YCC-B2 and additional proteins which regulate or may regulate ALT or </a:t>
            </a:r>
            <a:r>
              <a:rPr lang="en-CA" b="1" dirty="0" err="1" smtClean="0"/>
              <a:t>telomeric</a:t>
            </a:r>
            <a:r>
              <a:rPr lang="en-CA" b="1" dirty="0" smtClean="0"/>
              <a:t> recombination</a:t>
            </a:r>
            <a:endParaRPr lang="en-CA" b="1" dirty="0"/>
          </a:p>
          <a:p>
            <a:endParaRPr lang="en-CA" dirty="0"/>
          </a:p>
        </p:txBody>
      </p:sp>
      <p:pic>
        <p:nvPicPr>
          <p:cNvPr id="1802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9737" y="1644380"/>
            <a:ext cx="4281964" cy="3217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5306036" y="644465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smtClean="0"/>
              <a:t>Adapted from De </a:t>
            </a:r>
            <a:r>
              <a:rPr lang="en-US" sz="1400" dirty="0" err="1" smtClean="0"/>
              <a:t>Boeck</a:t>
            </a:r>
            <a:r>
              <a:rPr lang="en-US" sz="1400" dirty="0" smtClean="0"/>
              <a:t>, G. et al. J. of Path. 2008.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719582" y="4764947"/>
            <a:ext cx="16778" cy="38589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5840137" y="3398940"/>
            <a:ext cx="16778" cy="38589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7408878" y="4237839"/>
            <a:ext cx="16778" cy="38589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306811" y="4605557"/>
            <a:ext cx="26802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?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82018" y="1669409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p53?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92099" y="1645640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SMC5/6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28407" y="1704363"/>
            <a:ext cx="528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Pot1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97522" y="1419137"/>
            <a:ext cx="55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Ku70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882393" y="2416029"/>
            <a:ext cx="327170" cy="2516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118683" y="2241258"/>
            <a:ext cx="327170" cy="2516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1500" y="2705139"/>
            <a:ext cx="7715250" cy="10715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4649" y="2762322"/>
            <a:ext cx="793678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CA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Inhibiting telomerase and telomere function in cancer cells </a:t>
            </a:r>
          </a:p>
          <a:p>
            <a:pPr lvl="0" algn="ctr"/>
            <a:r>
              <a:rPr lang="en-CA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G-</a:t>
            </a:r>
            <a:r>
              <a:rPr lang="en-CA" sz="2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quadruplex</a:t>
            </a:r>
            <a:r>
              <a:rPr lang="en-CA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ligands</a:t>
            </a:r>
            <a:endParaRPr lang="en-CA" sz="20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7093" t="28853" r="18387" b="43356"/>
          <a:stretch>
            <a:fillRect/>
          </a:stretch>
        </p:blipFill>
        <p:spPr bwMode="auto">
          <a:xfrm>
            <a:off x="428547" y="352357"/>
            <a:ext cx="1180731" cy="142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1"/>
          <p:cNvSpPr txBox="1">
            <a:spLocks/>
          </p:cNvSpPr>
          <p:nvPr/>
        </p:nvSpPr>
        <p:spPr>
          <a:xfrm>
            <a:off x="457200" y="1412775"/>
            <a:ext cx="4038600" cy="48356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Bang 1910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Gellert </a:t>
            </a:r>
            <a:r>
              <a:rPr kumimoji="0" lang="en-CA" sz="2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et al </a:t>
            </a:r>
            <a:r>
              <a:rPr kumimoji="0" lang="en-CA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1962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4 Guanines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CA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Content Placeholder 12"/>
          <p:cNvSpPr txBox="1">
            <a:spLocks/>
          </p:cNvSpPr>
          <p:nvPr/>
        </p:nvSpPr>
        <p:spPr>
          <a:xfrm>
            <a:off x="4427985" y="1412775"/>
            <a:ext cx="4716015" cy="48356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Stabilized by Hoogsteen Hydrogen bonds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Stacked = G-quadruplex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Stabilized by K</a:t>
            </a:r>
            <a:r>
              <a:rPr kumimoji="0" lang="en-CA" sz="2400" b="0" i="0" u="none" strike="noStrike" kern="120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+</a:t>
            </a:r>
            <a:r>
              <a:rPr kumimoji="0" lang="en-CA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and Na</a:t>
            </a:r>
            <a:r>
              <a:rPr kumimoji="0" lang="en-CA" sz="2400" b="0" i="0" u="none" strike="noStrike" kern="120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+</a:t>
            </a:r>
            <a:endParaRPr kumimoji="0" lang="en-CA" sz="2400" b="0" i="0" u="none" strike="noStrike" kern="120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57200" y="267494"/>
            <a:ext cx="8229600" cy="92925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G-quartet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67544" y="620688"/>
            <a:ext cx="8229600" cy="92925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179388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b="1" i="0" u="none" strike="noStrike" kern="1200" cap="none" spc="0" normalizeH="0" noProof="0" dirty="0">
              <a:ln w="6350">
                <a:noFill/>
              </a:ln>
              <a:uLnTx/>
              <a:uFillTx/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t="6649" r="65283" b="10475"/>
          <a:stretch>
            <a:fillRect/>
          </a:stretch>
        </p:blipFill>
        <p:spPr bwMode="auto">
          <a:xfrm>
            <a:off x="1251979" y="3573016"/>
            <a:ext cx="2664296" cy="271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3916275" y="3573016"/>
            <a:ext cx="4112109" cy="2718000"/>
            <a:chOff x="3916275" y="3573016"/>
            <a:chExt cx="4112109" cy="271800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35343"/>
            <a:stretch>
              <a:fillRect/>
            </a:stretch>
          </p:blipFill>
          <p:spPr bwMode="auto">
            <a:xfrm>
              <a:off x="3916275" y="3573016"/>
              <a:ext cx="4112109" cy="271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6588224" y="5949280"/>
              <a:ext cx="432048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11961" y="6453337"/>
            <a:ext cx="4968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000" i="1" dirty="0" smtClean="0">
              <a:ea typeface="ヒラギノ角ゴ Pro W3" pitchFamily="1" charset="-128"/>
            </a:endParaRPr>
          </a:p>
          <a:p>
            <a:pPr algn="r"/>
            <a:r>
              <a:rPr lang="en-US" sz="1000" dirty="0" err="1" smtClean="0">
                <a:ea typeface="ヒラギノ角ゴ Pro W3" pitchFamily="1" charset="-128"/>
              </a:rPr>
              <a:t>Balasubramanian</a:t>
            </a:r>
            <a:r>
              <a:rPr lang="en-US" sz="1000" dirty="0" smtClean="0">
                <a:ea typeface="ヒラギノ角ゴ Pro W3" pitchFamily="1" charset="-128"/>
              </a:rPr>
              <a:t> </a:t>
            </a:r>
            <a:r>
              <a:rPr lang="en-US" sz="1000" i="1" dirty="0" smtClean="0">
                <a:ea typeface="ヒラギノ角ゴ Pro W3" pitchFamily="1" charset="-128"/>
              </a:rPr>
              <a:t>et al </a:t>
            </a:r>
            <a:r>
              <a:rPr lang="en-US" sz="1000" dirty="0" smtClean="0">
                <a:ea typeface="ヒラギノ角ゴ Pro W3" pitchFamily="1" charset="-128"/>
              </a:rPr>
              <a:t> </a:t>
            </a:r>
            <a:r>
              <a:rPr lang="en-US" sz="1000" i="1" dirty="0" smtClean="0">
                <a:ea typeface="ヒラギノ角ゴ Pro W3" pitchFamily="1" charset="-128"/>
              </a:rPr>
              <a:t>Nature Reviews Drug Discovery</a:t>
            </a:r>
            <a:r>
              <a:rPr lang="en-US" sz="1000" dirty="0" smtClean="0">
                <a:ea typeface="ヒラギノ角ゴ Pro W3" pitchFamily="1" charset="-128"/>
              </a:rPr>
              <a:t> (2011)</a:t>
            </a:r>
            <a:endParaRPr lang="en-US" sz="1000" i="1" dirty="0" smtClean="0">
              <a:ea typeface="ヒラギノ角ゴ Pro W3" pitchFamily="1" charset="-128"/>
            </a:endParaRPr>
          </a:p>
          <a:p>
            <a:pPr algn="r"/>
            <a:endParaRPr lang="en-US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4"/>
          <p:cNvSpPr txBox="1">
            <a:spLocks/>
          </p:cNvSpPr>
          <p:nvPr/>
        </p:nvSpPr>
        <p:spPr>
          <a:xfrm>
            <a:off x="179512" y="1412775"/>
            <a:ext cx="4172272" cy="518457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3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Forms determined by: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CA" sz="28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Strand number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Monomer, Dimer, Tetramer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CA" sz="2800" b="0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CA" sz="28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Strand direction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Parallel, anti-parallel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CA" sz="2800" b="0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CA" sz="28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Loops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Lateral/Edgewise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Diagonal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Chain-reversal/Propeller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CA" sz="2800" b="0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CA" sz="28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D, E, &amp; F formed in human telomeric repeats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67494"/>
            <a:ext cx="8229600" cy="92925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G-</a:t>
            </a: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quadruplex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67544" y="620688"/>
            <a:ext cx="8229600" cy="92925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179388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b="1" i="0" u="none" strike="noStrike" kern="1200" cap="none" spc="0" normalizeH="0" noProof="0" dirty="0">
              <a:ln w="6350">
                <a:noFill/>
              </a:ln>
              <a:uLnTx/>
              <a:uFillTx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78636" y="6611779"/>
            <a:ext cx="18934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 smtClean="0"/>
              <a:t>Huppert  J. </a:t>
            </a:r>
            <a:r>
              <a:rPr lang="en-CA" sz="1000" i="1" dirty="0" err="1" smtClean="0"/>
              <a:t>Chem</a:t>
            </a:r>
            <a:r>
              <a:rPr lang="en-CA" sz="1000" i="1" dirty="0" smtClean="0"/>
              <a:t> Soc Rev </a:t>
            </a:r>
            <a:r>
              <a:rPr lang="en-CA" sz="1000" dirty="0" smtClean="0"/>
              <a:t> (2008)</a:t>
            </a:r>
            <a:endParaRPr lang="en-CA" sz="1000" dirty="0"/>
          </a:p>
        </p:txBody>
      </p:sp>
      <p:grpSp>
        <p:nvGrpSpPr>
          <p:cNvPr id="6" name="Group 5"/>
          <p:cNvGrpSpPr/>
          <p:nvPr/>
        </p:nvGrpSpPr>
        <p:grpSpPr>
          <a:xfrm>
            <a:off x="4212655" y="1887404"/>
            <a:ext cx="4680520" cy="4205892"/>
            <a:chOff x="323528" y="1556792"/>
            <a:chExt cx="4680520" cy="420589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1700807"/>
              <a:ext cx="4680520" cy="4061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88487"/>
            <a:stretch>
              <a:fillRect/>
            </a:stretch>
          </p:blipFill>
          <p:spPr bwMode="auto">
            <a:xfrm>
              <a:off x="323528" y="1556792"/>
              <a:ext cx="4680520" cy="224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4350493" y="6074712"/>
            <a:ext cx="11881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/>
              <a:t>Unimolecular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Parallel</a:t>
            </a:r>
          </a:p>
          <a:p>
            <a:pPr algn="ctr"/>
            <a:r>
              <a:rPr lang="en-US" sz="1400" b="1" dirty="0" smtClean="0"/>
              <a:t>Propeller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74412" y="6074712"/>
            <a:ext cx="11881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/>
              <a:t>Unimolecular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Anti/Parallel</a:t>
            </a:r>
          </a:p>
          <a:p>
            <a:pPr algn="ctr"/>
            <a:r>
              <a:rPr lang="en-US" sz="1400" b="1" dirty="0" smtClean="0"/>
              <a:t>Diagonal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98251" y="6093296"/>
            <a:ext cx="1308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/>
              <a:t>Unimolecular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1Anti/3Parallel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67494"/>
            <a:ext cx="8229600" cy="92925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Location of G-</a:t>
            </a: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quadruplexes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79512" y="1412776"/>
            <a:ext cx="8507288" cy="504203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Genome-wide sequence analysis identified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376 000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putative sequences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(not homogenously distributed)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Within the nucleus: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	a) promoter region of genes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	b) during replication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	c)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telomeric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3’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	     G-overhangs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Outside of nucleus: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	d) 5’ UTR of mRNA</a:t>
            </a: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67544" y="620688"/>
            <a:ext cx="8229600" cy="92925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179388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b="1" i="0" u="none" strike="noStrike" kern="1200" cap="none" spc="0" normalizeH="0" noProof="0" dirty="0">
              <a:ln w="6350">
                <a:noFill/>
              </a:ln>
              <a:uLnTx/>
              <a:uFillTx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501008"/>
            <a:ext cx="4680520" cy="290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11961" y="6453337"/>
            <a:ext cx="4968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000" i="1" dirty="0" smtClean="0">
              <a:ea typeface="ヒラギノ角ゴ Pro W3" pitchFamily="1" charset="-128"/>
            </a:endParaRPr>
          </a:p>
          <a:p>
            <a:pPr algn="r"/>
            <a:r>
              <a:rPr lang="en-US" sz="1000" dirty="0" err="1" smtClean="0">
                <a:ea typeface="ヒラギノ角ゴ Pro W3" pitchFamily="1" charset="-128"/>
              </a:rPr>
              <a:t>Lipps</a:t>
            </a:r>
            <a:r>
              <a:rPr lang="en-US" sz="1000" dirty="0" smtClean="0">
                <a:ea typeface="ヒラギノ角ゴ Pro W3" pitchFamily="1" charset="-128"/>
              </a:rPr>
              <a:t> &amp; Rhodes. </a:t>
            </a:r>
            <a:r>
              <a:rPr lang="en-US" sz="1000" i="1" dirty="0" smtClean="0">
                <a:ea typeface="ヒラギノ角ゴ Pro W3" pitchFamily="1" charset="-128"/>
              </a:rPr>
              <a:t>Trends in Cell Biology</a:t>
            </a:r>
            <a:r>
              <a:rPr lang="en-US" sz="1000" dirty="0" smtClean="0">
                <a:ea typeface="ヒラギノ角ゴ Pro W3" pitchFamily="1" charset="-128"/>
              </a:rPr>
              <a:t> (2009)</a:t>
            </a:r>
            <a:endParaRPr lang="en-US" sz="1000" i="1" dirty="0" smtClean="0">
              <a:ea typeface="ヒラギノ角ゴ Pro W3" pitchFamily="1" charset="-128"/>
            </a:endParaRPr>
          </a:p>
          <a:p>
            <a:pPr algn="r"/>
            <a:endParaRPr lang="en-US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0063" y="500063"/>
            <a:ext cx="8229600" cy="990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G-</a:t>
            </a:r>
            <a:r>
              <a:rPr kumimoji="0" lang="en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Quadruplex</a:t>
            </a: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Stabilization Leads to Telomerase Repression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928813" y="2071688"/>
            <a:ext cx="7000875" cy="3000375"/>
            <a:chOff x="357158" y="2571744"/>
            <a:chExt cx="7643866" cy="350046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572551" y="3357033"/>
              <a:ext cx="1071181" cy="185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Freeform 4"/>
            <p:cNvSpPr/>
            <p:nvPr/>
          </p:nvSpPr>
          <p:spPr>
            <a:xfrm>
              <a:off x="4333355" y="3199604"/>
              <a:ext cx="658655" cy="162984"/>
            </a:xfrm>
            <a:custGeom>
              <a:avLst/>
              <a:gdLst>
                <a:gd name="connsiteX0" fmla="*/ 238125 w 658812"/>
                <a:gd name="connsiteY0" fmla="*/ 162322 h 162322"/>
                <a:gd name="connsiteX1" fmla="*/ 276225 w 658812"/>
                <a:gd name="connsiteY1" fmla="*/ 121841 h 162322"/>
                <a:gd name="connsiteX2" fmla="*/ 523875 w 658812"/>
                <a:gd name="connsiteY2" fmla="*/ 112316 h 162322"/>
                <a:gd name="connsiteX3" fmla="*/ 571500 w 658812"/>
                <a:gd name="connsiteY3" fmla="*/ 17066 h 162322"/>
                <a:gd name="connsiteX4" fmla="*/ 0 w 658812"/>
                <a:gd name="connsiteY4" fmla="*/ 9922 h 16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812" h="162322">
                  <a:moveTo>
                    <a:pt x="238125" y="162322"/>
                  </a:moveTo>
                  <a:cubicBezTo>
                    <a:pt x="233362" y="146248"/>
                    <a:pt x="228600" y="130175"/>
                    <a:pt x="276225" y="121841"/>
                  </a:cubicBezTo>
                  <a:cubicBezTo>
                    <a:pt x="323850" y="113507"/>
                    <a:pt x="474663" y="129778"/>
                    <a:pt x="523875" y="112316"/>
                  </a:cubicBezTo>
                  <a:cubicBezTo>
                    <a:pt x="573087" y="94854"/>
                    <a:pt x="658812" y="34132"/>
                    <a:pt x="571500" y="17066"/>
                  </a:cubicBezTo>
                  <a:cubicBezTo>
                    <a:pt x="484188" y="0"/>
                    <a:pt x="107950" y="16272"/>
                    <a:pt x="0" y="9922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6" name="Arc 5"/>
            <p:cNvSpPr/>
            <p:nvPr/>
          </p:nvSpPr>
          <p:spPr>
            <a:xfrm rot="10800000">
              <a:off x="4142692" y="2714355"/>
              <a:ext cx="429859" cy="500066"/>
            </a:xfrm>
            <a:prstGeom prst="arc">
              <a:avLst>
                <a:gd name="adj1" fmla="val 16200000"/>
                <a:gd name="adj2" fmla="val 555855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7" name="Freeform 6"/>
            <p:cNvSpPr/>
            <p:nvPr/>
          </p:nvSpPr>
          <p:spPr>
            <a:xfrm>
              <a:off x="4343755" y="2714355"/>
              <a:ext cx="920383" cy="148168"/>
            </a:xfrm>
            <a:custGeom>
              <a:avLst/>
              <a:gdLst>
                <a:gd name="connsiteX0" fmla="*/ 6350 w 920353"/>
                <a:gd name="connsiteY0" fmla="*/ 0 h 148431"/>
                <a:gd name="connsiteX1" fmla="*/ 94456 w 920353"/>
                <a:gd name="connsiteY1" fmla="*/ 4763 h 148431"/>
                <a:gd name="connsiteX2" fmla="*/ 611187 w 920353"/>
                <a:gd name="connsiteY2" fmla="*/ 4763 h 148431"/>
                <a:gd name="connsiteX3" fmla="*/ 856456 w 920353"/>
                <a:gd name="connsiteY3" fmla="*/ 26194 h 148431"/>
                <a:gd name="connsiteX4" fmla="*/ 904081 w 920353"/>
                <a:gd name="connsiteY4" fmla="*/ 107156 h 148431"/>
                <a:gd name="connsiteX5" fmla="*/ 758825 w 920353"/>
                <a:gd name="connsiteY5" fmla="*/ 142875 h 148431"/>
                <a:gd name="connsiteX6" fmla="*/ 220662 w 920353"/>
                <a:gd name="connsiteY6" fmla="*/ 140494 h 14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0353" h="148431">
                  <a:moveTo>
                    <a:pt x="6350" y="0"/>
                  </a:moveTo>
                  <a:cubicBezTo>
                    <a:pt x="0" y="1984"/>
                    <a:pt x="94456" y="4763"/>
                    <a:pt x="94456" y="4763"/>
                  </a:cubicBezTo>
                  <a:lnTo>
                    <a:pt x="611187" y="4763"/>
                  </a:lnTo>
                  <a:cubicBezTo>
                    <a:pt x="738187" y="8335"/>
                    <a:pt x="807640" y="9129"/>
                    <a:pt x="856456" y="26194"/>
                  </a:cubicBezTo>
                  <a:cubicBezTo>
                    <a:pt x="905272" y="43260"/>
                    <a:pt x="920353" y="87709"/>
                    <a:pt x="904081" y="107156"/>
                  </a:cubicBezTo>
                  <a:cubicBezTo>
                    <a:pt x="887809" y="126603"/>
                    <a:pt x="872728" y="137319"/>
                    <a:pt x="758825" y="142875"/>
                  </a:cubicBezTo>
                  <a:cubicBezTo>
                    <a:pt x="644922" y="148431"/>
                    <a:pt x="313134" y="139700"/>
                    <a:pt x="220662" y="140494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86314" y="2786058"/>
              <a:ext cx="500066" cy="50006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scene3d>
              <a:camera prst="isometricOffAxis1Left"/>
              <a:lightRig rig="sunset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214810" y="2786058"/>
              <a:ext cx="500066" cy="5000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cene3d>
              <a:camera prst="isometricOffAxis1Left"/>
              <a:lightRig rig="sunset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500562" y="2786058"/>
              <a:ext cx="500066" cy="5000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cene3d>
              <a:camera prst="isometricOffAxis1Left"/>
              <a:lightRig rig="sunset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842830" y="2849558"/>
              <a:ext cx="724521" cy="527847"/>
            </a:xfrm>
            <a:custGeom>
              <a:avLst/>
              <a:gdLst>
                <a:gd name="connsiteX0" fmla="*/ 723900 w 723900"/>
                <a:gd name="connsiteY0" fmla="*/ 5159 h 528240"/>
                <a:gd name="connsiteX1" fmla="*/ 392906 w 723900"/>
                <a:gd name="connsiteY1" fmla="*/ 2778 h 528240"/>
                <a:gd name="connsiteX2" fmla="*/ 242887 w 723900"/>
                <a:gd name="connsiteY2" fmla="*/ 7540 h 528240"/>
                <a:gd name="connsiteX3" fmla="*/ 176212 w 723900"/>
                <a:gd name="connsiteY3" fmla="*/ 48021 h 528240"/>
                <a:gd name="connsiteX4" fmla="*/ 202406 w 723900"/>
                <a:gd name="connsiteY4" fmla="*/ 126603 h 528240"/>
                <a:gd name="connsiteX5" fmla="*/ 354806 w 723900"/>
                <a:gd name="connsiteY5" fmla="*/ 464740 h 528240"/>
                <a:gd name="connsiteX6" fmla="*/ 0 w 723900"/>
                <a:gd name="connsiteY6" fmla="*/ 507603 h 52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528240">
                  <a:moveTo>
                    <a:pt x="723900" y="5159"/>
                  </a:moveTo>
                  <a:lnTo>
                    <a:pt x="392906" y="2778"/>
                  </a:lnTo>
                  <a:cubicBezTo>
                    <a:pt x="312737" y="3175"/>
                    <a:pt x="279003" y="0"/>
                    <a:pt x="242887" y="7540"/>
                  </a:cubicBezTo>
                  <a:cubicBezTo>
                    <a:pt x="206771" y="15081"/>
                    <a:pt x="182959" y="28177"/>
                    <a:pt x="176212" y="48021"/>
                  </a:cubicBezTo>
                  <a:cubicBezTo>
                    <a:pt x="169465" y="67865"/>
                    <a:pt x="172640" y="57150"/>
                    <a:pt x="202406" y="126603"/>
                  </a:cubicBezTo>
                  <a:cubicBezTo>
                    <a:pt x="232172" y="196056"/>
                    <a:pt x="388540" y="401240"/>
                    <a:pt x="354806" y="464740"/>
                  </a:cubicBezTo>
                  <a:cubicBezTo>
                    <a:pt x="321072" y="528240"/>
                    <a:pt x="58341" y="501253"/>
                    <a:pt x="0" y="507603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918980" y="3199604"/>
              <a:ext cx="658655" cy="162984"/>
            </a:xfrm>
            <a:custGeom>
              <a:avLst/>
              <a:gdLst>
                <a:gd name="connsiteX0" fmla="*/ 238125 w 658812"/>
                <a:gd name="connsiteY0" fmla="*/ 162322 h 162322"/>
                <a:gd name="connsiteX1" fmla="*/ 276225 w 658812"/>
                <a:gd name="connsiteY1" fmla="*/ 121841 h 162322"/>
                <a:gd name="connsiteX2" fmla="*/ 523875 w 658812"/>
                <a:gd name="connsiteY2" fmla="*/ 112316 h 162322"/>
                <a:gd name="connsiteX3" fmla="*/ 571500 w 658812"/>
                <a:gd name="connsiteY3" fmla="*/ 17066 h 162322"/>
                <a:gd name="connsiteX4" fmla="*/ 0 w 658812"/>
                <a:gd name="connsiteY4" fmla="*/ 9922 h 16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812" h="162322">
                  <a:moveTo>
                    <a:pt x="238125" y="162322"/>
                  </a:moveTo>
                  <a:cubicBezTo>
                    <a:pt x="233362" y="146248"/>
                    <a:pt x="228600" y="130175"/>
                    <a:pt x="276225" y="121841"/>
                  </a:cubicBezTo>
                  <a:cubicBezTo>
                    <a:pt x="323850" y="113507"/>
                    <a:pt x="474663" y="129778"/>
                    <a:pt x="523875" y="112316"/>
                  </a:cubicBezTo>
                  <a:cubicBezTo>
                    <a:pt x="573087" y="94854"/>
                    <a:pt x="658812" y="34132"/>
                    <a:pt x="571500" y="17066"/>
                  </a:cubicBezTo>
                  <a:cubicBezTo>
                    <a:pt x="484188" y="0"/>
                    <a:pt x="107950" y="16272"/>
                    <a:pt x="0" y="9922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3" name="Arc 12"/>
            <p:cNvSpPr/>
            <p:nvPr/>
          </p:nvSpPr>
          <p:spPr>
            <a:xfrm rot="10800000">
              <a:off x="2728316" y="2714355"/>
              <a:ext cx="429859" cy="500066"/>
            </a:xfrm>
            <a:prstGeom prst="arc">
              <a:avLst>
                <a:gd name="adj1" fmla="val 16200000"/>
                <a:gd name="adj2" fmla="val 555855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929380" y="2714355"/>
              <a:ext cx="920383" cy="148168"/>
            </a:xfrm>
            <a:custGeom>
              <a:avLst/>
              <a:gdLst>
                <a:gd name="connsiteX0" fmla="*/ 6350 w 920353"/>
                <a:gd name="connsiteY0" fmla="*/ 0 h 148431"/>
                <a:gd name="connsiteX1" fmla="*/ 94456 w 920353"/>
                <a:gd name="connsiteY1" fmla="*/ 4763 h 148431"/>
                <a:gd name="connsiteX2" fmla="*/ 611187 w 920353"/>
                <a:gd name="connsiteY2" fmla="*/ 4763 h 148431"/>
                <a:gd name="connsiteX3" fmla="*/ 856456 w 920353"/>
                <a:gd name="connsiteY3" fmla="*/ 26194 h 148431"/>
                <a:gd name="connsiteX4" fmla="*/ 904081 w 920353"/>
                <a:gd name="connsiteY4" fmla="*/ 107156 h 148431"/>
                <a:gd name="connsiteX5" fmla="*/ 758825 w 920353"/>
                <a:gd name="connsiteY5" fmla="*/ 142875 h 148431"/>
                <a:gd name="connsiteX6" fmla="*/ 220662 w 920353"/>
                <a:gd name="connsiteY6" fmla="*/ 140494 h 14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0353" h="148431">
                  <a:moveTo>
                    <a:pt x="6350" y="0"/>
                  </a:moveTo>
                  <a:cubicBezTo>
                    <a:pt x="0" y="1984"/>
                    <a:pt x="94456" y="4763"/>
                    <a:pt x="94456" y="4763"/>
                  </a:cubicBezTo>
                  <a:lnTo>
                    <a:pt x="611187" y="4763"/>
                  </a:lnTo>
                  <a:cubicBezTo>
                    <a:pt x="738187" y="8335"/>
                    <a:pt x="807640" y="9129"/>
                    <a:pt x="856456" y="26194"/>
                  </a:cubicBezTo>
                  <a:cubicBezTo>
                    <a:pt x="905272" y="43260"/>
                    <a:pt x="920353" y="87709"/>
                    <a:pt x="904081" y="107156"/>
                  </a:cubicBezTo>
                  <a:cubicBezTo>
                    <a:pt x="887809" y="126603"/>
                    <a:pt x="872728" y="137319"/>
                    <a:pt x="758825" y="142875"/>
                  </a:cubicBezTo>
                  <a:cubicBezTo>
                    <a:pt x="644922" y="148431"/>
                    <a:pt x="313134" y="139700"/>
                    <a:pt x="220662" y="140494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71836" y="2786061"/>
              <a:ext cx="500066" cy="5000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cene3d>
              <a:camera prst="isometricOffAxis1Left"/>
              <a:lightRig rig="sunset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800332" y="2786061"/>
              <a:ext cx="500066" cy="5000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cene3d>
              <a:camera prst="isometricOffAxis1Left"/>
              <a:lightRig rig="sunset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86084" y="2786061"/>
              <a:ext cx="500066" cy="5000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cene3d>
              <a:camera prst="isometricOffAxis1Left"/>
              <a:lightRig rig="sunset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428454" y="2849558"/>
              <a:ext cx="724521" cy="527847"/>
            </a:xfrm>
            <a:custGeom>
              <a:avLst/>
              <a:gdLst>
                <a:gd name="connsiteX0" fmla="*/ 723900 w 723900"/>
                <a:gd name="connsiteY0" fmla="*/ 5159 h 528240"/>
                <a:gd name="connsiteX1" fmla="*/ 392906 w 723900"/>
                <a:gd name="connsiteY1" fmla="*/ 2778 h 528240"/>
                <a:gd name="connsiteX2" fmla="*/ 242887 w 723900"/>
                <a:gd name="connsiteY2" fmla="*/ 7540 h 528240"/>
                <a:gd name="connsiteX3" fmla="*/ 176212 w 723900"/>
                <a:gd name="connsiteY3" fmla="*/ 48021 h 528240"/>
                <a:gd name="connsiteX4" fmla="*/ 202406 w 723900"/>
                <a:gd name="connsiteY4" fmla="*/ 126603 h 528240"/>
                <a:gd name="connsiteX5" fmla="*/ 354806 w 723900"/>
                <a:gd name="connsiteY5" fmla="*/ 464740 h 528240"/>
                <a:gd name="connsiteX6" fmla="*/ 0 w 723900"/>
                <a:gd name="connsiteY6" fmla="*/ 507603 h 52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528240">
                  <a:moveTo>
                    <a:pt x="723900" y="5159"/>
                  </a:moveTo>
                  <a:lnTo>
                    <a:pt x="392906" y="2778"/>
                  </a:lnTo>
                  <a:cubicBezTo>
                    <a:pt x="312737" y="3175"/>
                    <a:pt x="279003" y="0"/>
                    <a:pt x="242887" y="7540"/>
                  </a:cubicBezTo>
                  <a:cubicBezTo>
                    <a:pt x="206771" y="15081"/>
                    <a:pt x="182959" y="28177"/>
                    <a:pt x="176212" y="48021"/>
                  </a:cubicBezTo>
                  <a:cubicBezTo>
                    <a:pt x="169465" y="67865"/>
                    <a:pt x="172640" y="57150"/>
                    <a:pt x="202406" y="126603"/>
                  </a:cubicBezTo>
                  <a:cubicBezTo>
                    <a:pt x="232172" y="196056"/>
                    <a:pt x="388540" y="401240"/>
                    <a:pt x="354806" y="464740"/>
                  </a:cubicBezTo>
                  <a:cubicBezTo>
                    <a:pt x="321072" y="528240"/>
                    <a:pt x="58341" y="501253"/>
                    <a:pt x="0" y="507603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cxnSp>
          <p:nvCxnSpPr>
            <p:cNvPr id="19" name="Straight Connector 18"/>
            <p:cNvCxnSpPr>
              <a:endCxn id="11" idx="6"/>
            </p:cNvCxnSpPr>
            <p:nvPr/>
          </p:nvCxnSpPr>
          <p:spPr>
            <a:xfrm flipV="1">
              <a:off x="3142575" y="3357033"/>
              <a:ext cx="700254" cy="55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>
              <a:off x="1476872" y="3199604"/>
              <a:ext cx="658655" cy="162984"/>
            </a:xfrm>
            <a:custGeom>
              <a:avLst/>
              <a:gdLst>
                <a:gd name="connsiteX0" fmla="*/ 238125 w 658812"/>
                <a:gd name="connsiteY0" fmla="*/ 162322 h 162322"/>
                <a:gd name="connsiteX1" fmla="*/ 276225 w 658812"/>
                <a:gd name="connsiteY1" fmla="*/ 121841 h 162322"/>
                <a:gd name="connsiteX2" fmla="*/ 523875 w 658812"/>
                <a:gd name="connsiteY2" fmla="*/ 112316 h 162322"/>
                <a:gd name="connsiteX3" fmla="*/ 571500 w 658812"/>
                <a:gd name="connsiteY3" fmla="*/ 17066 h 162322"/>
                <a:gd name="connsiteX4" fmla="*/ 0 w 658812"/>
                <a:gd name="connsiteY4" fmla="*/ 9922 h 16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812" h="162322">
                  <a:moveTo>
                    <a:pt x="238125" y="162322"/>
                  </a:moveTo>
                  <a:cubicBezTo>
                    <a:pt x="233362" y="146248"/>
                    <a:pt x="228600" y="130175"/>
                    <a:pt x="276225" y="121841"/>
                  </a:cubicBezTo>
                  <a:cubicBezTo>
                    <a:pt x="323850" y="113507"/>
                    <a:pt x="474663" y="129778"/>
                    <a:pt x="523875" y="112316"/>
                  </a:cubicBezTo>
                  <a:cubicBezTo>
                    <a:pt x="573087" y="94854"/>
                    <a:pt x="658812" y="34132"/>
                    <a:pt x="571500" y="17066"/>
                  </a:cubicBezTo>
                  <a:cubicBezTo>
                    <a:pt x="484188" y="0"/>
                    <a:pt x="107950" y="16272"/>
                    <a:pt x="0" y="9922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21" name="Arc 20"/>
            <p:cNvSpPr/>
            <p:nvPr/>
          </p:nvSpPr>
          <p:spPr>
            <a:xfrm rot="10800000">
              <a:off x="1286208" y="2714355"/>
              <a:ext cx="428125" cy="500066"/>
            </a:xfrm>
            <a:prstGeom prst="arc">
              <a:avLst>
                <a:gd name="adj1" fmla="val 16200000"/>
                <a:gd name="adj2" fmla="val 555855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487272" y="2714355"/>
              <a:ext cx="920383" cy="148168"/>
            </a:xfrm>
            <a:custGeom>
              <a:avLst/>
              <a:gdLst>
                <a:gd name="connsiteX0" fmla="*/ 6350 w 920353"/>
                <a:gd name="connsiteY0" fmla="*/ 0 h 148431"/>
                <a:gd name="connsiteX1" fmla="*/ 94456 w 920353"/>
                <a:gd name="connsiteY1" fmla="*/ 4763 h 148431"/>
                <a:gd name="connsiteX2" fmla="*/ 611187 w 920353"/>
                <a:gd name="connsiteY2" fmla="*/ 4763 h 148431"/>
                <a:gd name="connsiteX3" fmla="*/ 856456 w 920353"/>
                <a:gd name="connsiteY3" fmla="*/ 26194 h 148431"/>
                <a:gd name="connsiteX4" fmla="*/ 904081 w 920353"/>
                <a:gd name="connsiteY4" fmla="*/ 107156 h 148431"/>
                <a:gd name="connsiteX5" fmla="*/ 758825 w 920353"/>
                <a:gd name="connsiteY5" fmla="*/ 142875 h 148431"/>
                <a:gd name="connsiteX6" fmla="*/ 220662 w 920353"/>
                <a:gd name="connsiteY6" fmla="*/ 140494 h 14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0353" h="148431">
                  <a:moveTo>
                    <a:pt x="6350" y="0"/>
                  </a:moveTo>
                  <a:cubicBezTo>
                    <a:pt x="0" y="1984"/>
                    <a:pt x="94456" y="4763"/>
                    <a:pt x="94456" y="4763"/>
                  </a:cubicBezTo>
                  <a:lnTo>
                    <a:pt x="611187" y="4763"/>
                  </a:lnTo>
                  <a:cubicBezTo>
                    <a:pt x="738187" y="8335"/>
                    <a:pt x="807640" y="9129"/>
                    <a:pt x="856456" y="26194"/>
                  </a:cubicBezTo>
                  <a:cubicBezTo>
                    <a:pt x="905272" y="43260"/>
                    <a:pt x="920353" y="87709"/>
                    <a:pt x="904081" y="107156"/>
                  </a:cubicBezTo>
                  <a:cubicBezTo>
                    <a:pt x="887809" y="126603"/>
                    <a:pt x="872728" y="137319"/>
                    <a:pt x="758825" y="142875"/>
                  </a:cubicBezTo>
                  <a:cubicBezTo>
                    <a:pt x="644922" y="148431"/>
                    <a:pt x="313134" y="139700"/>
                    <a:pt x="220662" y="140494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928794" y="2786061"/>
              <a:ext cx="500066" cy="5000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cene3d>
              <a:camera prst="isometricOffAxis1Left"/>
              <a:lightRig rig="sunset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357290" y="2786061"/>
              <a:ext cx="500066" cy="5000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cene3d>
              <a:camera prst="isometricOffAxis1Left"/>
              <a:lightRig rig="sunset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43042" y="2786061"/>
              <a:ext cx="500066" cy="5000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cene3d>
              <a:camera prst="isometricOffAxis1Left"/>
              <a:lightRig rig="sunset" dir="t"/>
            </a:scene3d>
            <a:sp3d prstMaterial="translucent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986346" y="2849558"/>
              <a:ext cx="722788" cy="527847"/>
            </a:xfrm>
            <a:custGeom>
              <a:avLst/>
              <a:gdLst>
                <a:gd name="connsiteX0" fmla="*/ 723900 w 723900"/>
                <a:gd name="connsiteY0" fmla="*/ 5159 h 528240"/>
                <a:gd name="connsiteX1" fmla="*/ 392906 w 723900"/>
                <a:gd name="connsiteY1" fmla="*/ 2778 h 528240"/>
                <a:gd name="connsiteX2" fmla="*/ 242887 w 723900"/>
                <a:gd name="connsiteY2" fmla="*/ 7540 h 528240"/>
                <a:gd name="connsiteX3" fmla="*/ 176212 w 723900"/>
                <a:gd name="connsiteY3" fmla="*/ 48021 h 528240"/>
                <a:gd name="connsiteX4" fmla="*/ 202406 w 723900"/>
                <a:gd name="connsiteY4" fmla="*/ 126603 h 528240"/>
                <a:gd name="connsiteX5" fmla="*/ 354806 w 723900"/>
                <a:gd name="connsiteY5" fmla="*/ 464740 h 528240"/>
                <a:gd name="connsiteX6" fmla="*/ 0 w 723900"/>
                <a:gd name="connsiteY6" fmla="*/ 507603 h 52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528240">
                  <a:moveTo>
                    <a:pt x="723900" y="5159"/>
                  </a:moveTo>
                  <a:lnTo>
                    <a:pt x="392906" y="2778"/>
                  </a:lnTo>
                  <a:cubicBezTo>
                    <a:pt x="312737" y="3175"/>
                    <a:pt x="279003" y="0"/>
                    <a:pt x="242887" y="7540"/>
                  </a:cubicBezTo>
                  <a:cubicBezTo>
                    <a:pt x="206771" y="15081"/>
                    <a:pt x="182959" y="28177"/>
                    <a:pt x="176212" y="48021"/>
                  </a:cubicBezTo>
                  <a:cubicBezTo>
                    <a:pt x="169465" y="67865"/>
                    <a:pt x="172640" y="57150"/>
                    <a:pt x="202406" y="126603"/>
                  </a:cubicBezTo>
                  <a:cubicBezTo>
                    <a:pt x="232172" y="196056"/>
                    <a:pt x="388540" y="401240"/>
                    <a:pt x="354806" y="464740"/>
                  </a:cubicBezTo>
                  <a:cubicBezTo>
                    <a:pt x="321072" y="528240"/>
                    <a:pt x="58341" y="501253"/>
                    <a:pt x="0" y="507603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cxnSp>
          <p:nvCxnSpPr>
            <p:cNvPr id="27" name="Straight Connector 26"/>
            <p:cNvCxnSpPr>
              <a:endCxn id="18" idx="6"/>
            </p:cNvCxnSpPr>
            <p:nvPr/>
          </p:nvCxnSpPr>
          <p:spPr>
            <a:xfrm flipV="1">
              <a:off x="1714334" y="3357033"/>
              <a:ext cx="714121" cy="55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643732" y="3357033"/>
              <a:ext cx="785186" cy="1852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357853" y="3357033"/>
              <a:ext cx="1357176" cy="185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357853" y="3714487"/>
              <a:ext cx="1357176" cy="185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6393188" y="3536745"/>
              <a:ext cx="357455" cy="173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6545719" y="3534893"/>
              <a:ext cx="357454" cy="173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6679183" y="3534893"/>
              <a:ext cx="357454" cy="17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6821314" y="3534893"/>
              <a:ext cx="357454" cy="17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6964311" y="3535760"/>
              <a:ext cx="35745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7107309" y="3534893"/>
              <a:ext cx="357454" cy="173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7249440" y="3534893"/>
              <a:ext cx="357454" cy="173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7643964" y="3214421"/>
              <a:ext cx="357060" cy="2778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200" dirty="0">
                  <a:solidFill>
                    <a:schemeClr val="accent1">
                      <a:lumMod val="75000"/>
                    </a:schemeClr>
                  </a:solidFill>
                  <a:latin typeface="Arial" charset="0"/>
                </a:rPr>
                <a:t>5’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42923" y="3581136"/>
              <a:ext cx="357060" cy="275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200" dirty="0">
                  <a:solidFill>
                    <a:schemeClr val="accent1">
                      <a:lumMod val="75000"/>
                    </a:schemeClr>
                  </a:solidFill>
                  <a:latin typeface="Arial" charset="0"/>
                </a:rPr>
                <a:t>5’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43964" y="3581136"/>
              <a:ext cx="357060" cy="275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200" dirty="0">
                  <a:solidFill>
                    <a:schemeClr val="accent1">
                      <a:lumMod val="75000"/>
                    </a:schemeClr>
                  </a:solidFill>
                  <a:latin typeface="Arial" charset="0"/>
                </a:rPr>
                <a:t>3’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57158" y="3214421"/>
              <a:ext cx="357060" cy="2778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200" dirty="0">
                  <a:solidFill>
                    <a:schemeClr val="accent1">
                      <a:lumMod val="75000"/>
                    </a:schemeClr>
                  </a:solidFill>
                  <a:latin typeface="Arial" charset="0"/>
                </a:rPr>
                <a:t>3’</a:t>
              </a: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54755" y="3360737"/>
              <a:ext cx="448925" cy="0"/>
            </a:xfrm>
            <a:custGeom>
              <a:avLst/>
              <a:gdLst>
                <a:gd name="connsiteX0" fmla="*/ 449385 w 449385"/>
                <a:gd name="connsiteY0" fmla="*/ 0 h 0"/>
                <a:gd name="connsiteX1" fmla="*/ 0 w 4493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9385">
                  <a:moveTo>
                    <a:pt x="449385" y="0"/>
                  </a:moveTo>
                  <a:lnTo>
                    <a:pt x="0" y="0"/>
                  </a:ln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786314" y="2571744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00628" y="3223439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786314" y="3080563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14876" y="2724144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000628" y="2714620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00562" y="2571744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714876" y="3214686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500562" y="3071810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429124" y="3214686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214810" y="3071810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214810" y="2571744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429124" y="2714620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357554" y="2571744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1868" y="3223439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57554" y="3080563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286116" y="2724144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571868" y="2714620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71802" y="2571744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286116" y="3214686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071802" y="3071810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000364" y="3214686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786050" y="3071810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786050" y="2571744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000364" y="2714620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928794" y="2571744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143108" y="3223439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28794" y="3080563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857356" y="2724144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143108" y="2714620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643042" y="2571744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857356" y="3214686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43042" y="3071810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571604" y="3214686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357290" y="3071810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357290" y="2571744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571604" y="2714620"/>
              <a:ext cx="214314" cy="30777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sz="1400" b="1" dirty="0">
                  <a:latin typeface="Arial" charset="0"/>
                </a:rPr>
                <a:t>G</a:t>
              </a:r>
            </a:p>
          </p:txBody>
        </p:sp>
        <p:pic>
          <p:nvPicPr>
            <p:cNvPr id="79" name="Picture 2" descr="N:\Review_Resubmission\G-quartet1.t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14744" y="3857628"/>
              <a:ext cx="2214578" cy="2181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0" name="Group 80"/>
            <p:cNvGrpSpPr>
              <a:grpSpLocks/>
            </p:cNvGrpSpPr>
            <p:nvPr/>
          </p:nvGrpSpPr>
          <p:grpSpPr bwMode="auto">
            <a:xfrm>
              <a:off x="1214414" y="4132493"/>
              <a:ext cx="1237936" cy="1582523"/>
              <a:chOff x="1214414" y="3857628"/>
              <a:chExt cx="1237936" cy="1582523"/>
            </a:xfrm>
          </p:grpSpPr>
          <p:cxnSp>
            <p:nvCxnSpPr>
              <p:cNvPr id="87" name="Straight Connector 86"/>
              <p:cNvCxnSpPr/>
              <p:nvPr/>
            </p:nvCxnSpPr>
            <p:spPr>
              <a:xfrm rot="5400000" flipH="1" flipV="1">
                <a:off x="2208188" y="4464817"/>
                <a:ext cx="355602" cy="1733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1508960" y="3857628"/>
                <a:ext cx="785818" cy="714380"/>
              </a:xfrm>
              <a:prstGeom prst="rect">
                <a:avLst/>
              </a:prstGeom>
              <a:noFill/>
              <a:ln w="76200">
                <a:solidFill>
                  <a:schemeClr val="tx1"/>
                </a:solidFill>
              </a:ln>
              <a:scene3d>
                <a:camera prst="isometricOffAxis1Top"/>
                <a:lightRig rig="sunset" dir="t"/>
              </a:scene3d>
              <a:sp3d prstMaterial="translucentPowde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89" name="TextBox 89"/>
              <p:cNvSpPr txBox="1">
                <a:spLocks noChangeArrowheads="1"/>
              </p:cNvSpPr>
              <p:nvPr/>
            </p:nvSpPr>
            <p:spPr bwMode="auto">
              <a:xfrm>
                <a:off x="2233102" y="4088568"/>
                <a:ext cx="2143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sz="1400" b="1"/>
                  <a:t>G</a:t>
                </a:r>
              </a:p>
            </p:txBody>
          </p:sp>
          <p:sp>
            <p:nvSpPr>
              <p:cNvPr id="90" name="TextBox 90"/>
              <p:cNvSpPr txBox="1">
                <a:spLocks noChangeArrowheads="1"/>
              </p:cNvSpPr>
              <p:nvPr/>
            </p:nvSpPr>
            <p:spPr bwMode="auto">
              <a:xfrm>
                <a:off x="1556908" y="4193044"/>
                <a:ext cx="2143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sz="1400" b="1"/>
                  <a:t>G</a:t>
                </a:r>
              </a:p>
            </p:txBody>
          </p:sp>
          <p:sp>
            <p:nvSpPr>
              <p:cNvPr id="91" name="TextBox 91"/>
              <p:cNvSpPr txBox="1">
                <a:spLocks noChangeArrowheads="1"/>
              </p:cNvSpPr>
              <p:nvPr/>
            </p:nvSpPr>
            <p:spPr bwMode="auto">
              <a:xfrm>
                <a:off x="1937588" y="3886983"/>
                <a:ext cx="2143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sz="1400" b="1"/>
                  <a:t>G</a:t>
                </a:r>
              </a:p>
            </p:txBody>
          </p:sp>
          <p:sp>
            <p:nvSpPr>
              <p:cNvPr id="92" name="TextBox 92"/>
              <p:cNvSpPr txBox="1">
                <a:spLocks noChangeArrowheads="1"/>
              </p:cNvSpPr>
              <p:nvPr/>
            </p:nvSpPr>
            <p:spPr bwMode="auto">
              <a:xfrm>
                <a:off x="1214414" y="4000701"/>
                <a:ext cx="2143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sz="1400" b="1"/>
                  <a:t>G</a:t>
                </a: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1480536" y="4286256"/>
                <a:ext cx="785818" cy="714380"/>
              </a:xfrm>
              <a:prstGeom prst="rect">
                <a:avLst/>
              </a:prstGeom>
              <a:noFill/>
              <a:ln w="76200">
                <a:solidFill>
                  <a:schemeClr val="tx1"/>
                </a:solidFill>
              </a:ln>
              <a:scene3d>
                <a:camera prst="isometricOffAxis1Top"/>
                <a:lightRig rig="sunset" dir="t"/>
              </a:scene3d>
              <a:sp3d prstMaterial="translucentPowde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94" name="TextBox 94"/>
              <p:cNvSpPr txBox="1">
                <a:spLocks noChangeArrowheads="1"/>
              </p:cNvSpPr>
              <p:nvPr/>
            </p:nvSpPr>
            <p:spPr bwMode="auto">
              <a:xfrm>
                <a:off x="1551974" y="4643446"/>
                <a:ext cx="2143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sz="1400" b="1"/>
                  <a:t>G</a:t>
                </a:r>
              </a:p>
            </p:txBody>
          </p:sp>
          <p:sp>
            <p:nvSpPr>
              <p:cNvPr id="95" name="TextBox 95"/>
              <p:cNvSpPr txBox="1">
                <a:spLocks noChangeArrowheads="1"/>
              </p:cNvSpPr>
              <p:nvPr/>
            </p:nvSpPr>
            <p:spPr bwMode="auto">
              <a:xfrm>
                <a:off x="1909164" y="4330127"/>
                <a:ext cx="2143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sz="1400" b="1"/>
                  <a:t>G</a:t>
                </a:r>
              </a:p>
            </p:txBody>
          </p:sp>
          <p:sp>
            <p:nvSpPr>
              <p:cNvPr id="96" name="TextBox 96"/>
              <p:cNvSpPr txBox="1">
                <a:spLocks noChangeArrowheads="1"/>
              </p:cNvSpPr>
              <p:nvPr/>
            </p:nvSpPr>
            <p:spPr bwMode="auto">
              <a:xfrm>
                <a:off x="1223979" y="4460400"/>
                <a:ext cx="2143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sz="1400" b="1"/>
                  <a:t>G</a:t>
                </a:r>
              </a:p>
            </p:txBody>
          </p:sp>
          <p:sp>
            <p:nvSpPr>
              <p:cNvPr id="97" name="TextBox 97"/>
              <p:cNvSpPr txBox="1">
                <a:spLocks noChangeArrowheads="1"/>
              </p:cNvSpPr>
              <p:nvPr/>
            </p:nvSpPr>
            <p:spPr bwMode="auto">
              <a:xfrm>
                <a:off x="2228168" y="4549983"/>
                <a:ext cx="2143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sz="1400" b="1"/>
                  <a:t>G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490404" y="4725771"/>
                <a:ext cx="785818" cy="714380"/>
              </a:xfrm>
              <a:prstGeom prst="rect">
                <a:avLst/>
              </a:prstGeom>
              <a:noFill/>
              <a:ln w="76200">
                <a:solidFill>
                  <a:schemeClr val="tx1"/>
                </a:solidFill>
              </a:ln>
              <a:scene3d>
                <a:camera prst="isometricOffAxis1Top"/>
                <a:lightRig rig="sunset" dir="t"/>
              </a:scene3d>
              <a:sp3d prstMaterial="translucentPowde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99" name="TextBox 99"/>
              <p:cNvSpPr txBox="1">
                <a:spLocks noChangeArrowheads="1"/>
              </p:cNvSpPr>
              <p:nvPr/>
            </p:nvSpPr>
            <p:spPr bwMode="auto">
              <a:xfrm>
                <a:off x="2238036" y="4956711"/>
                <a:ext cx="2143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sz="1400" b="1"/>
                  <a:t>G</a:t>
                </a:r>
              </a:p>
            </p:txBody>
          </p:sp>
          <p:sp>
            <p:nvSpPr>
              <p:cNvPr id="100" name="TextBox 100"/>
              <p:cNvSpPr txBox="1">
                <a:spLocks noChangeArrowheads="1"/>
              </p:cNvSpPr>
              <p:nvPr/>
            </p:nvSpPr>
            <p:spPr bwMode="auto">
              <a:xfrm>
                <a:off x="1561842" y="5082961"/>
                <a:ext cx="2143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sz="1400" b="1"/>
                  <a:t>G</a:t>
                </a:r>
              </a:p>
            </p:txBody>
          </p:sp>
          <p:sp>
            <p:nvSpPr>
              <p:cNvPr id="101" name="TextBox 101"/>
              <p:cNvSpPr txBox="1">
                <a:spLocks noChangeArrowheads="1"/>
              </p:cNvSpPr>
              <p:nvPr/>
            </p:nvSpPr>
            <p:spPr bwMode="auto">
              <a:xfrm>
                <a:off x="1919032" y="4769642"/>
                <a:ext cx="2143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sz="1400" b="1"/>
                  <a:t>G</a:t>
                </a:r>
              </a:p>
            </p:txBody>
          </p:sp>
          <p:sp>
            <p:nvSpPr>
              <p:cNvPr id="102" name="TextBox 102"/>
              <p:cNvSpPr txBox="1">
                <a:spLocks noChangeArrowheads="1"/>
              </p:cNvSpPr>
              <p:nvPr/>
            </p:nvSpPr>
            <p:spPr bwMode="auto">
              <a:xfrm>
                <a:off x="1248380" y="4879731"/>
                <a:ext cx="2143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sz="1400" b="1"/>
                  <a:t>G</a:t>
                </a:r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 rot="5400000" flipH="1" flipV="1">
                <a:off x="1880593" y="4249974"/>
                <a:ext cx="355602" cy="1734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rot="5400000" flipH="1" flipV="1">
                <a:off x="1529540" y="4575017"/>
                <a:ext cx="357454" cy="1734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rot="5400000" flipH="1" flipV="1">
                <a:off x="1198479" y="4393512"/>
                <a:ext cx="357454" cy="1733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rot="5400000" flipH="1" flipV="1">
                <a:off x="2213387" y="4892652"/>
                <a:ext cx="355602" cy="1734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rot="5400000" flipH="1" flipV="1">
                <a:off x="1886600" y="4693551"/>
                <a:ext cx="357454" cy="1734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5400000" flipH="1" flipV="1">
                <a:off x="1529540" y="4986183"/>
                <a:ext cx="357454" cy="1734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rot="5400000" flipH="1" flipV="1">
                <a:off x="1201946" y="4808381"/>
                <a:ext cx="357454" cy="1733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Octagon 109"/>
              <p:cNvSpPr/>
              <p:nvPr/>
            </p:nvSpPr>
            <p:spPr>
              <a:xfrm>
                <a:off x="1666532" y="4654333"/>
                <a:ext cx="571504" cy="571504"/>
              </a:xfrm>
              <a:prstGeom prst="oct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1750">
                <a:solidFill>
                  <a:schemeClr val="tx1"/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111" name="Octagon 110"/>
              <p:cNvSpPr/>
              <p:nvPr/>
            </p:nvSpPr>
            <p:spPr>
              <a:xfrm>
                <a:off x="1666532" y="4225705"/>
                <a:ext cx="571504" cy="571504"/>
              </a:xfrm>
              <a:prstGeom prst="octag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1750">
                <a:solidFill>
                  <a:schemeClr val="tx1"/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</p:grpSp>
        <p:cxnSp>
          <p:nvCxnSpPr>
            <p:cNvPr id="81" name="Straight Connector 80"/>
            <p:cNvCxnSpPr/>
            <p:nvPr/>
          </p:nvCxnSpPr>
          <p:spPr>
            <a:xfrm rot="5400000">
              <a:off x="1017735" y="3553873"/>
              <a:ext cx="642678" cy="3934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6200000" flipH="1">
              <a:off x="2107105" y="3606729"/>
              <a:ext cx="588967" cy="34146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0800000" flipV="1">
              <a:off x="3714565" y="3429264"/>
              <a:ext cx="571990" cy="427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4714682" y="3429264"/>
              <a:ext cx="1223712" cy="409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1142344" y="4071942"/>
              <a:ext cx="1429975" cy="171504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714565" y="3857099"/>
              <a:ext cx="2215161" cy="2215107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</p:grpSp>
      <p:sp>
        <p:nvSpPr>
          <p:cNvPr id="112" name="TextBox 112"/>
          <p:cNvSpPr txBox="1">
            <a:spLocks noChangeArrowheads="1"/>
          </p:cNvSpPr>
          <p:nvPr/>
        </p:nvSpPr>
        <p:spPr bwMode="auto">
          <a:xfrm>
            <a:off x="611188" y="6021388"/>
            <a:ext cx="78517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200">
                <a:latin typeface="Verdana" pitchFamily="34" charset="0"/>
              </a:rPr>
              <a:t>Adapted from Fakhoury, J,  Nimmo, G, Autexier, C. Anticancer Agents in Medicinal Chemistry, 2007</a:t>
            </a:r>
          </a:p>
        </p:txBody>
      </p:sp>
      <p:pic>
        <p:nvPicPr>
          <p:cNvPr id="1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640013"/>
            <a:ext cx="1285875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4" name="Group 114"/>
          <p:cNvGrpSpPr>
            <a:grpSpLocks/>
          </p:cNvGrpSpPr>
          <p:nvPr/>
        </p:nvGrpSpPr>
        <p:grpSpPr bwMode="auto">
          <a:xfrm>
            <a:off x="1285875" y="2571750"/>
            <a:ext cx="1414463" cy="1089025"/>
            <a:chOff x="571472" y="3746556"/>
            <a:chExt cx="1628780" cy="1271590"/>
          </a:xfrm>
        </p:grpSpPr>
        <p:sp>
          <p:nvSpPr>
            <p:cNvPr id="115" name="Minus 114"/>
            <p:cNvSpPr/>
            <p:nvPr/>
          </p:nvSpPr>
          <p:spPr>
            <a:xfrm>
              <a:off x="927939" y="3928212"/>
              <a:ext cx="1272313" cy="915693"/>
            </a:xfrm>
            <a:prstGeom prst="mathMinus">
              <a:avLst>
                <a:gd name="adj1" fmla="val 1308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16" name="Minus 115"/>
            <p:cNvSpPr/>
            <p:nvPr/>
          </p:nvSpPr>
          <p:spPr>
            <a:xfrm rot="16200000">
              <a:off x="392685" y="3925343"/>
              <a:ext cx="1271590" cy="914018"/>
            </a:xfrm>
            <a:prstGeom prst="mathMinus">
              <a:avLst>
                <a:gd name="adj1" fmla="val 1308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141669" y="-51516"/>
            <a:ext cx="8661400" cy="179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Function of telomeres: to ensure complete DNA replication at chromosome ends via telomerase </a:t>
            </a:r>
          </a:p>
        </p:txBody>
      </p:sp>
      <p:sp>
        <p:nvSpPr>
          <p:cNvPr id="41" name="Freeform 5"/>
          <p:cNvSpPr>
            <a:spLocks/>
          </p:cNvSpPr>
          <p:nvPr/>
        </p:nvSpPr>
        <p:spPr bwMode="auto">
          <a:xfrm>
            <a:off x="744538" y="4325938"/>
            <a:ext cx="4162425" cy="1587"/>
          </a:xfrm>
          <a:custGeom>
            <a:avLst/>
            <a:gdLst>
              <a:gd name="T0" fmla="*/ 0 w 2622"/>
              <a:gd name="T1" fmla="*/ 0 h 1587"/>
              <a:gd name="T2" fmla="*/ 2147483647 w 2622"/>
              <a:gd name="T3" fmla="*/ 0 h 1587"/>
              <a:gd name="T4" fmla="*/ 0 w 2622"/>
              <a:gd name="T5" fmla="*/ 0 h 1587"/>
              <a:gd name="T6" fmla="*/ 0 60000 65536"/>
              <a:gd name="T7" fmla="*/ 0 60000 65536"/>
              <a:gd name="T8" fmla="*/ 0 60000 65536"/>
              <a:gd name="T9" fmla="*/ 0 w 2622"/>
              <a:gd name="T10" fmla="*/ 0 h 1587"/>
              <a:gd name="T11" fmla="*/ 2622 w 2622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22" h="1587">
                <a:moveTo>
                  <a:pt x="0" y="0"/>
                </a:moveTo>
                <a:lnTo>
                  <a:pt x="262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4061574" y="3399427"/>
            <a:ext cx="0" cy="86409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14"/>
          <p:cNvGrpSpPr>
            <a:grpSpLocks noChangeAspect="1"/>
          </p:cNvGrpSpPr>
          <p:nvPr/>
        </p:nvGrpSpPr>
        <p:grpSpPr>
          <a:xfrm>
            <a:off x="1338659" y="1554362"/>
            <a:ext cx="6780855" cy="1898883"/>
            <a:chOff x="251520" y="3501008"/>
            <a:chExt cx="4843463" cy="1356345"/>
          </a:xfrm>
        </p:grpSpPr>
        <p:pic>
          <p:nvPicPr>
            <p:cNvPr id="44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t="42591"/>
            <a:stretch>
              <a:fillRect/>
            </a:stretch>
          </p:blipFill>
          <p:spPr bwMode="auto">
            <a:xfrm>
              <a:off x="251520" y="3645024"/>
              <a:ext cx="4843463" cy="1164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Text Box 18"/>
            <p:cNvSpPr txBox="1">
              <a:spLocks noChangeArrowheads="1"/>
            </p:cNvSpPr>
            <p:nvPr/>
          </p:nvSpPr>
          <p:spPr bwMode="auto">
            <a:xfrm>
              <a:off x="539552" y="4581128"/>
              <a:ext cx="285273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latin typeface="+mn-lt"/>
                </a:rPr>
                <a:t>Blasco</a:t>
              </a:r>
              <a:r>
                <a:rPr lang="en-US" sz="1200" dirty="0">
                  <a:latin typeface="+mn-lt"/>
                </a:rPr>
                <a:t>, MA, Nat. Chem. Biol. 2007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11560" y="3501008"/>
              <a:ext cx="338437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 cstate="print"/>
          <a:srcRect l="15993" t="57883" r="54861" b="22272"/>
          <a:stretch>
            <a:fillRect/>
          </a:stretch>
        </p:blipFill>
        <p:spPr bwMode="auto">
          <a:xfrm>
            <a:off x="7168494" y="4003259"/>
            <a:ext cx="18224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Group 4"/>
          <p:cNvGrpSpPr>
            <a:grpSpLocks/>
          </p:cNvGrpSpPr>
          <p:nvPr/>
        </p:nvGrpSpPr>
        <p:grpSpPr bwMode="auto">
          <a:xfrm>
            <a:off x="1883181" y="4642011"/>
            <a:ext cx="3951288" cy="1117600"/>
            <a:chOff x="2257" y="828"/>
            <a:chExt cx="2489" cy="704"/>
          </a:xfrm>
        </p:grpSpPr>
        <p:sp>
          <p:nvSpPr>
            <p:cNvPr id="68" name="Oval 5"/>
            <p:cNvSpPr>
              <a:spLocks noChangeArrowheads="1"/>
            </p:cNvSpPr>
            <p:nvPr/>
          </p:nvSpPr>
          <p:spPr bwMode="auto">
            <a:xfrm>
              <a:off x="2834" y="940"/>
              <a:ext cx="1567" cy="307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bg1">
                    <a:alpha val="50000"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69" name="Text Box 6"/>
            <p:cNvSpPr txBox="1">
              <a:spLocks noChangeArrowheads="1"/>
            </p:cNvSpPr>
            <p:nvPr/>
          </p:nvSpPr>
          <p:spPr bwMode="auto">
            <a:xfrm>
              <a:off x="3047" y="1001"/>
              <a:ext cx="911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300">
                  <a:latin typeface="Times New Roman" pitchFamily="18" charset="0"/>
                </a:rPr>
                <a:t>CAAUCCCAAUC</a:t>
              </a:r>
              <a:endParaRPr lang="fr-FR" sz="1400">
                <a:latin typeface="Times New Roman" pitchFamily="18" charset="0"/>
              </a:endParaRPr>
            </a:p>
          </p:txBody>
        </p:sp>
        <p:sp>
          <p:nvSpPr>
            <p:cNvPr id="70" name="Text Box 7"/>
            <p:cNvSpPr txBox="1">
              <a:spLocks noChangeArrowheads="1"/>
            </p:cNvSpPr>
            <p:nvPr/>
          </p:nvSpPr>
          <p:spPr bwMode="auto">
            <a:xfrm>
              <a:off x="2257" y="1349"/>
              <a:ext cx="197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300">
                  <a:latin typeface="Calibri" pitchFamily="34" charset="0"/>
                </a:rPr>
                <a:t>3’</a:t>
              </a:r>
              <a:endParaRPr lang="fr-FR" sz="2000">
                <a:latin typeface="Calibri" pitchFamily="34" charset="0"/>
              </a:endParaRPr>
            </a:p>
          </p:txBody>
        </p:sp>
        <p:sp>
          <p:nvSpPr>
            <p:cNvPr id="71" name="Text Box 8"/>
            <p:cNvSpPr txBox="1">
              <a:spLocks noChangeArrowheads="1"/>
            </p:cNvSpPr>
            <p:nvPr/>
          </p:nvSpPr>
          <p:spPr bwMode="auto">
            <a:xfrm>
              <a:off x="4549" y="828"/>
              <a:ext cx="197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300">
                  <a:latin typeface="Calibri" pitchFamily="34" charset="0"/>
                </a:rPr>
                <a:t>5’</a:t>
              </a:r>
              <a:endParaRPr lang="fr-FR" sz="2000">
                <a:latin typeface="Calibri" pitchFamily="34" charset="0"/>
              </a:endParaRPr>
            </a:p>
          </p:txBody>
        </p:sp>
        <p:sp>
          <p:nvSpPr>
            <p:cNvPr id="72" name="Freeform 9"/>
            <p:cNvSpPr>
              <a:spLocks/>
            </p:cNvSpPr>
            <p:nvPr/>
          </p:nvSpPr>
          <p:spPr bwMode="auto">
            <a:xfrm>
              <a:off x="3935" y="918"/>
              <a:ext cx="656" cy="264"/>
            </a:xfrm>
            <a:custGeom>
              <a:avLst/>
              <a:gdLst>
                <a:gd name="T0" fmla="*/ 0 w 656"/>
                <a:gd name="T1" fmla="*/ 132 h 264"/>
                <a:gd name="T2" fmla="*/ 225 w 656"/>
                <a:gd name="T3" fmla="*/ 27 h 264"/>
                <a:gd name="T4" fmla="*/ 396 w 656"/>
                <a:gd name="T5" fmla="*/ 260 h 264"/>
                <a:gd name="T6" fmla="*/ 656 w 656"/>
                <a:gd name="T7" fmla="*/ 0 h 2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6"/>
                <a:gd name="T13" fmla="*/ 0 h 264"/>
                <a:gd name="T14" fmla="*/ 656 w 656"/>
                <a:gd name="T15" fmla="*/ 264 h 2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6" h="264">
                  <a:moveTo>
                    <a:pt x="0" y="132"/>
                  </a:moveTo>
                  <a:cubicBezTo>
                    <a:pt x="70" y="75"/>
                    <a:pt x="159" y="6"/>
                    <a:pt x="225" y="27"/>
                  </a:cubicBezTo>
                  <a:cubicBezTo>
                    <a:pt x="291" y="48"/>
                    <a:pt x="324" y="264"/>
                    <a:pt x="396" y="260"/>
                  </a:cubicBezTo>
                  <a:cubicBezTo>
                    <a:pt x="468" y="256"/>
                    <a:pt x="602" y="54"/>
                    <a:pt x="656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Oval 10"/>
            <p:cNvSpPr>
              <a:spLocks noChangeArrowheads="1"/>
            </p:cNvSpPr>
            <p:nvPr/>
          </p:nvSpPr>
          <p:spPr bwMode="auto">
            <a:xfrm>
              <a:off x="2660" y="911"/>
              <a:ext cx="336" cy="34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11111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CA">
                <a:latin typeface="Calibri" pitchFamily="34" charset="0"/>
              </a:endParaRPr>
            </a:p>
          </p:txBody>
        </p:sp>
        <p:sp>
          <p:nvSpPr>
            <p:cNvPr id="74" name="Freeform 11"/>
            <p:cNvSpPr>
              <a:spLocks/>
            </p:cNvSpPr>
            <p:nvPr/>
          </p:nvSpPr>
          <p:spPr bwMode="auto">
            <a:xfrm>
              <a:off x="2378" y="1064"/>
              <a:ext cx="731" cy="462"/>
            </a:xfrm>
            <a:custGeom>
              <a:avLst/>
              <a:gdLst>
                <a:gd name="T0" fmla="*/ 0 w 731"/>
                <a:gd name="T1" fmla="*/ 388 h 462"/>
                <a:gd name="T2" fmla="*/ 106 w 731"/>
                <a:gd name="T3" fmla="*/ 430 h 462"/>
                <a:gd name="T4" fmla="*/ 134 w 731"/>
                <a:gd name="T5" fmla="*/ 198 h 462"/>
                <a:gd name="T6" fmla="*/ 366 w 731"/>
                <a:gd name="T7" fmla="*/ 226 h 462"/>
                <a:gd name="T8" fmla="*/ 345 w 731"/>
                <a:gd name="T9" fmla="*/ 22 h 462"/>
                <a:gd name="T10" fmla="*/ 731 w 731"/>
                <a:gd name="T11" fmla="*/ 93 h 4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1"/>
                <a:gd name="T19" fmla="*/ 0 h 462"/>
                <a:gd name="T20" fmla="*/ 731 w 731"/>
                <a:gd name="T21" fmla="*/ 462 h 4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1" h="462">
                  <a:moveTo>
                    <a:pt x="0" y="388"/>
                  </a:moveTo>
                  <a:cubicBezTo>
                    <a:pt x="42" y="425"/>
                    <a:pt x="84" y="462"/>
                    <a:pt x="106" y="430"/>
                  </a:cubicBezTo>
                  <a:cubicBezTo>
                    <a:pt x="128" y="398"/>
                    <a:pt x="91" y="232"/>
                    <a:pt x="134" y="198"/>
                  </a:cubicBezTo>
                  <a:cubicBezTo>
                    <a:pt x="177" y="164"/>
                    <a:pt x="331" y="255"/>
                    <a:pt x="366" y="226"/>
                  </a:cubicBezTo>
                  <a:cubicBezTo>
                    <a:pt x="401" y="197"/>
                    <a:pt x="284" y="44"/>
                    <a:pt x="345" y="22"/>
                  </a:cubicBezTo>
                  <a:cubicBezTo>
                    <a:pt x="406" y="0"/>
                    <a:pt x="667" y="80"/>
                    <a:pt x="731" y="93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" name="Group 12"/>
          <p:cNvGrpSpPr>
            <a:grpSpLocks/>
          </p:cNvGrpSpPr>
          <p:nvPr/>
        </p:nvGrpSpPr>
        <p:grpSpPr bwMode="auto">
          <a:xfrm>
            <a:off x="3357970" y="4954748"/>
            <a:ext cx="2960688" cy="750888"/>
            <a:chOff x="3191" y="1025"/>
            <a:chExt cx="1865" cy="473"/>
          </a:xfrm>
        </p:grpSpPr>
        <p:sp>
          <p:nvSpPr>
            <p:cNvPr id="76" name="Text Box 13"/>
            <p:cNvSpPr txBox="1">
              <a:spLocks noChangeArrowheads="1"/>
            </p:cNvSpPr>
            <p:nvPr/>
          </p:nvSpPr>
          <p:spPr bwMode="auto">
            <a:xfrm>
              <a:off x="4232" y="1271"/>
              <a:ext cx="52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600" b="1">
                  <a:latin typeface="Calibri" pitchFamily="34" charset="0"/>
                </a:rPr>
                <a:t>hTERT</a:t>
              </a:r>
            </a:p>
          </p:txBody>
        </p:sp>
        <p:sp>
          <p:nvSpPr>
            <p:cNvPr id="77" name="Line 14"/>
            <p:cNvSpPr>
              <a:spLocks noChangeShapeType="1"/>
            </p:cNvSpPr>
            <p:nvPr/>
          </p:nvSpPr>
          <p:spPr bwMode="auto">
            <a:xfrm rot="2412619">
              <a:off x="4062" y="1306"/>
              <a:ext cx="22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Text Box 15"/>
            <p:cNvSpPr txBox="1">
              <a:spLocks noChangeArrowheads="1"/>
            </p:cNvSpPr>
            <p:nvPr/>
          </p:nvSpPr>
          <p:spPr bwMode="auto">
            <a:xfrm>
              <a:off x="4692" y="1025"/>
              <a:ext cx="36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600" b="1">
                  <a:latin typeface="Calibri" pitchFamily="34" charset="0"/>
                </a:rPr>
                <a:t>hTR</a:t>
              </a:r>
              <a:endParaRPr lang="fr-FR" sz="2000">
                <a:latin typeface="Calibri" pitchFamily="34" charset="0"/>
              </a:endParaRPr>
            </a:p>
          </p:txBody>
        </p:sp>
        <p:sp>
          <p:nvSpPr>
            <p:cNvPr id="79" name="Line 16"/>
            <p:cNvSpPr>
              <a:spLocks noChangeShapeType="1"/>
            </p:cNvSpPr>
            <p:nvPr/>
          </p:nvSpPr>
          <p:spPr bwMode="auto">
            <a:xfrm rot="2400000">
              <a:off x="4536" y="1069"/>
              <a:ext cx="22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Text Box 17"/>
            <p:cNvSpPr txBox="1">
              <a:spLocks noChangeArrowheads="1"/>
            </p:cNvSpPr>
            <p:nvPr/>
          </p:nvSpPr>
          <p:spPr bwMode="auto">
            <a:xfrm>
              <a:off x="3191" y="1285"/>
              <a:ext cx="11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fr-FR" sz="1600" b="1" dirty="0">
                <a:latin typeface="Calibri" pitchFamily="34" charset="0"/>
              </a:endParaRPr>
            </a:p>
          </p:txBody>
        </p:sp>
      </p:grpSp>
      <p:sp>
        <p:nvSpPr>
          <p:cNvPr id="82" name="Text Box 33"/>
          <p:cNvSpPr txBox="1">
            <a:spLocks noChangeArrowheads="1"/>
          </p:cNvSpPr>
          <p:nvPr/>
        </p:nvSpPr>
        <p:spPr bwMode="auto">
          <a:xfrm>
            <a:off x="1425981" y="4769011"/>
            <a:ext cx="25368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fr-FR" sz="1300" b="1">
                <a:latin typeface="Times New Roman" pitchFamily="18" charset="0"/>
              </a:rPr>
              <a:t>5’</a:t>
            </a:r>
            <a:r>
              <a:rPr lang="fr-FR" sz="1300">
                <a:latin typeface="Times New Roman" pitchFamily="18" charset="0"/>
              </a:rPr>
              <a:t>- GGTTAGGGTTAGGGTTAG</a:t>
            </a:r>
          </a:p>
          <a:p>
            <a:pPr eaLnBrk="0" hangingPunct="0"/>
            <a:r>
              <a:rPr lang="fr-FR" sz="1300" b="1">
                <a:latin typeface="Times New Roman" pitchFamily="18" charset="0"/>
              </a:rPr>
              <a:t>3’</a:t>
            </a:r>
            <a:r>
              <a:rPr lang="fr-FR" sz="1300">
                <a:latin typeface="Times New Roman" pitchFamily="18" charset="0"/>
              </a:rPr>
              <a:t>- CCAAT</a:t>
            </a:r>
          </a:p>
        </p:txBody>
      </p:sp>
      <p:sp>
        <p:nvSpPr>
          <p:cNvPr id="83" name="Text Box 34"/>
          <p:cNvSpPr txBox="1">
            <a:spLocks noChangeArrowheads="1"/>
          </p:cNvSpPr>
          <p:nvPr/>
        </p:nvSpPr>
        <p:spPr bwMode="auto">
          <a:xfrm>
            <a:off x="3699281" y="4769011"/>
            <a:ext cx="9080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+mn-cs"/>
              </a:rPr>
              <a:t>GGTTAG</a:t>
            </a:r>
          </a:p>
        </p:txBody>
      </p:sp>
      <p:sp>
        <p:nvSpPr>
          <p:cNvPr id="84" name="Text Box 35"/>
          <p:cNvSpPr txBox="1">
            <a:spLocks noChangeArrowheads="1"/>
          </p:cNvSpPr>
          <p:nvPr/>
        </p:nvSpPr>
        <p:spPr bwMode="auto">
          <a:xfrm>
            <a:off x="4407306" y="4769011"/>
            <a:ext cx="9080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fr-FR" sz="1300" b="1">
                <a:solidFill>
                  <a:srgbClr val="FF0000"/>
                </a:solidFill>
                <a:latin typeface="Times New Roman" pitchFamily="18" charset="0"/>
              </a:rPr>
              <a:t>GGTTAG</a:t>
            </a:r>
          </a:p>
        </p:txBody>
      </p:sp>
      <p:sp>
        <p:nvSpPr>
          <p:cNvPr id="85" name="Text Box 39"/>
          <p:cNvSpPr txBox="1">
            <a:spLocks noChangeArrowheads="1"/>
          </p:cNvSpPr>
          <p:nvPr/>
        </p:nvSpPr>
        <p:spPr bwMode="auto">
          <a:xfrm>
            <a:off x="5132794" y="4769011"/>
            <a:ext cx="9080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fr-FR" sz="1300" b="1">
                <a:latin typeface="Times New Roman" pitchFamily="18" charset="0"/>
              </a:rPr>
              <a:t>GGTTAG</a:t>
            </a:r>
          </a:p>
        </p:txBody>
      </p:sp>
      <p:sp>
        <p:nvSpPr>
          <p:cNvPr id="86" name="TextBox 4"/>
          <p:cNvSpPr txBox="1">
            <a:spLocks noChangeArrowheads="1"/>
          </p:cNvSpPr>
          <p:nvPr/>
        </p:nvSpPr>
        <p:spPr bwMode="auto">
          <a:xfrm>
            <a:off x="7236296" y="5316583"/>
            <a:ext cx="310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200" dirty="0" err="1">
                <a:latin typeface="Calibri" pitchFamily="34" charset="0"/>
              </a:rPr>
              <a:t>Azzalin</a:t>
            </a:r>
            <a:r>
              <a:rPr lang="en-CA" sz="1200" dirty="0">
                <a:latin typeface="Calibri" pitchFamily="34" charset="0"/>
              </a:rPr>
              <a:t> et al.,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022E-16 L 0.02083 0.01944 C 0.02535 0.02407 0.03212 0.02731 0.03924 0.02731 C 0.04687 0.02731 0.05347 0.02407 0.05781 0.01944 L 0.07969 1.11022E-16 " pathEditMode="relative" rAng="0" ptsTypes="FffFF">
                                      <p:cBhvr>
                                        <p:cTn id="2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4.07407E-6 L 0.09948 0.02152 C 0.104 0.02638 0.11059 0.02939 0.11719 0.02939 C 0.12466 0.02939 0.13056 0.02638 0.13525 0.02152 L 0.15608 4.07407E-6 " pathEditMode="relative" rAng="0" ptsTypes="FffFF">
                                      <p:cBhvr>
                                        <p:cTn id="4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9750" y="476250"/>
            <a:ext cx="8183563" cy="105092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Phenotypes elicited by G-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quadruplex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ligands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88" y="1928813"/>
            <a:ext cx="7215187" cy="54476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Telomerase inhibition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Telomere shortening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Lag phase dependent </a:t>
            </a:r>
            <a:r>
              <a:rPr lang="en-US" sz="2000" dirty="0" err="1">
                <a:latin typeface="+mn-lt"/>
              </a:rPr>
              <a:t>antiproliferative</a:t>
            </a:r>
            <a:r>
              <a:rPr lang="en-US" sz="2000" dirty="0">
                <a:latin typeface="+mn-lt"/>
              </a:rPr>
              <a:t> response in cancer cells</a:t>
            </a:r>
          </a:p>
          <a:p>
            <a:pPr>
              <a:defRPr/>
            </a:pPr>
            <a:endParaRPr lang="en-US" sz="2000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Rapid telomere shortening-independent </a:t>
            </a:r>
            <a:r>
              <a:rPr lang="en-US" sz="2000" dirty="0" err="1">
                <a:latin typeface="+mn-lt"/>
              </a:rPr>
              <a:t>antiproliferative</a:t>
            </a:r>
            <a:r>
              <a:rPr lang="en-US" sz="2000" dirty="0">
                <a:latin typeface="+mn-lt"/>
              </a:rPr>
              <a:t> effects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Loss of the G-rich overhang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Dissociation of TRF2 and Pot1 from the telomere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Increased DNA damage foci at telomeres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Activation of DNA damage response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Apoptosis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Antitumor activity in mouse tumor models</a:t>
            </a:r>
          </a:p>
          <a:p>
            <a:pPr>
              <a:defRPr/>
            </a:pPr>
            <a:endParaRPr lang="en-US" sz="2000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err="1">
                <a:latin typeface="+mn-lt"/>
              </a:rPr>
              <a:t>Antiproliferative</a:t>
            </a:r>
            <a:r>
              <a:rPr lang="en-US" sz="2000" dirty="0">
                <a:latin typeface="+mn-lt"/>
              </a:rPr>
              <a:t> response restricted to cancer cells</a:t>
            </a:r>
          </a:p>
          <a:p>
            <a:pPr>
              <a:defRPr/>
            </a:pPr>
            <a:endParaRPr lang="en-US" sz="1600" dirty="0">
              <a:latin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>
              <a:latin typeface="Arial" charset="0"/>
            </a:endParaRPr>
          </a:p>
          <a:p>
            <a:pPr>
              <a:defRPr/>
            </a:pPr>
            <a:endParaRPr lang="en-US" dirty="0">
              <a:latin typeface="Arial" charset="0"/>
            </a:endParaRPr>
          </a:p>
          <a:p>
            <a:pPr>
              <a:defRPr/>
            </a:pPr>
            <a:endParaRPr lang="en-US" dirty="0">
              <a:latin typeface="Arial" charset="0"/>
            </a:endParaRPr>
          </a:p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441"/>
          <p:cNvSpPr>
            <a:spLocks noChangeArrowheads="1"/>
          </p:cNvSpPr>
          <p:nvPr/>
        </p:nvSpPr>
        <p:spPr bwMode="auto">
          <a:xfrm>
            <a:off x="428625" y="6002338"/>
            <a:ext cx="83581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CA" sz="1200">
                <a:latin typeface="Verdana" pitchFamily="34" charset="0"/>
              </a:rPr>
              <a:t>Reviewed in De Cian, A. et al. Biochimie, 2008.</a:t>
            </a:r>
            <a:endParaRPr lang="en-US" sz="12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-587828" y="252549"/>
            <a:ext cx="77724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Transition metal-based G-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quadruplex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binders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152400" y="1447800"/>
            <a:ext cx="5562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tIns="91440"/>
          <a:lstStyle/>
          <a:p>
            <a:pPr marL="265113" indent="-265113" eaLnBrk="0" hangingPunct="0"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en-US" sz="2200">
                <a:latin typeface="Optima"/>
              </a:rPr>
              <a:t>Many advantages to implementing metals:</a:t>
            </a:r>
          </a:p>
          <a:p>
            <a:pPr marL="265113" indent="-265113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sz="2200">
                <a:latin typeface="Optima"/>
              </a:rPr>
              <a:t>Modular/tunable</a:t>
            </a:r>
          </a:p>
          <a:p>
            <a:pPr marL="265113" indent="-265113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sz="2200">
                <a:latin typeface="Optima"/>
              </a:rPr>
              <a:t>Multiple metal geometries/inherent positive charge</a:t>
            </a:r>
          </a:p>
          <a:p>
            <a:pPr marL="265113" indent="-265113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sz="2200">
                <a:latin typeface="Optima"/>
              </a:rPr>
              <a:t>Ease of synthesis</a:t>
            </a:r>
          </a:p>
          <a:p>
            <a:pPr marL="265113" indent="-265113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sz="2200">
                <a:latin typeface="Optima"/>
              </a:rPr>
              <a:t>Potential reduction in overall synthetic time</a:t>
            </a:r>
          </a:p>
          <a:p>
            <a:pPr marL="265113" indent="-265113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endParaRPr lang="en-US" sz="2200">
              <a:latin typeface="Optima"/>
            </a:endParaRPr>
          </a:p>
          <a:p>
            <a:pPr marL="265113" indent="-265113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endParaRPr lang="en-US" sz="2200">
              <a:latin typeface="Optima"/>
            </a:endParaRPr>
          </a:p>
        </p:txBody>
      </p:sp>
      <p:pic>
        <p:nvPicPr>
          <p:cNvPr id="4" name="Picture 1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114800"/>
            <a:ext cx="25146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838200"/>
            <a:ext cx="341153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4221163"/>
            <a:ext cx="4572000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33"/>
          <p:cNvSpPr>
            <a:spLocks noChangeArrowheads="1"/>
          </p:cNvSpPr>
          <p:nvPr/>
        </p:nvSpPr>
        <p:spPr bwMode="auto">
          <a:xfrm>
            <a:off x="0" y="6248400"/>
            <a:ext cx="3767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Neidle, Vilar, </a:t>
            </a:r>
            <a:r>
              <a:rPr lang="en-US" i="1"/>
              <a:t>JACS</a:t>
            </a:r>
            <a:r>
              <a:rPr lang="en-US"/>
              <a:t> </a:t>
            </a:r>
            <a:r>
              <a:rPr lang="en-US" b="1"/>
              <a:t>2006</a:t>
            </a:r>
            <a:r>
              <a:rPr lang="en-US"/>
              <a:t>, </a:t>
            </a:r>
            <a:r>
              <a:rPr lang="en-US" i="1"/>
              <a:t>128</a:t>
            </a:r>
            <a:r>
              <a:rPr lang="en-US"/>
              <a:t>, 5992</a:t>
            </a:r>
          </a:p>
        </p:txBody>
      </p:sp>
      <p:sp>
        <p:nvSpPr>
          <p:cNvPr id="8" name="Rectangle 1034"/>
          <p:cNvSpPr>
            <a:spLocks noChangeArrowheads="1"/>
          </p:cNvSpPr>
          <p:nvPr/>
        </p:nvSpPr>
        <p:spPr bwMode="auto">
          <a:xfrm>
            <a:off x="6477000" y="3429000"/>
            <a:ext cx="1447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Meunier, </a:t>
            </a:r>
            <a:r>
              <a:rPr lang="en-US" i="1"/>
              <a:t>JACS</a:t>
            </a:r>
            <a:r>
              <a:rPr lang="en-US"/>
              <a:t> </a:t>
            </a:r>
            <a:r>
              <a:rPr lang="en-US" b="1"/>
              <a:t>2007</a:t>
            </a:r>
            <a:r>
              <a:rPr lang="en-US"/>
              <a:t>, </a:t>
            </a:r>
            <a:r>
              <a:rPr lang="en-US" i="1"/>
              <a:t>129</a:t>
            </a:r>
            <a:r>
              <a:rPr lang="en-US"/>
              <a:t>, 1502</a:t>
            </a:r>
          </a:p>
        </p:txBody>
      </p:sp>
      <p:sp>
        <p:nvSpPr>
          <p:cNvPr id="9" name="Rectangle 1035"/>
          <p:cNvSpPr>
            <a:spLocks noChangeArrowheads="1"/>
          </p:cNvSpPr>
          <p:nvPr/>
        </p:nvSpPr>
        <p:spPr bwMode="auto">
          <a:xfrm>
            <a:off x="4495800" y="621665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Haq, Thomas, </a:t>
            </a:r>
            <a:r>
              <a:rPr lang="en-US" i="1"/>
              <a:t>JACS</a:t>
            </a:r>
            <a:r>
              <a:rPr lang="en-US"/>
              <a:t> </a:t>
            </a:r>
            <a:r>
              <a:rPr lang="en-US" b="1"/>
              <a:t>2006</a:t>
            </a:r>
            <a:r>
              <a:rPr lang="en-US"/>
              <a:t>, </a:t>
            </a:r>
            <a:r>
              <a:rPr lang="en-US" i="1"/>
              <a:t>12</a:t>
            </a:r>
            <a:r>
              <a:rPr lang="en-US"/>
              <a:t>, 4611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anchor="b">
            <a:normAutofit fontScale="77500" lnSpcReduction="20000"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Platinum </a:t>
            </a:r>
            <a:r>
              <a:rPr lang="en-US" sz="3600" b="1" dirty="0" err="1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phenanthroimidazoles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 as </a:t>
            </a:r>
            <a:r>
              <a:rPr lang="en-US" sz="36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G-</a:t>
            </a:r>
            <a:r>
              <a:rPr lang="en-US" sz="3600" b="1" dirty="0" err="1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quadruplex</a:t>
            </a:r>
            <a:r>
              <a:rPr lang="en-US" sz="36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binders</a:t>
            </a:r>
            <a:r>
              <a:rPr lang="en-US" sz="3600" b="1" dirty="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3600" b="1" dirty="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3600" b="1" dirty="0">
              <a:solidFill>
                <a:srgbClr val="FF8D3E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2071688" y="6143625"/>
            <a:ext cx="6635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en-US" sz="1200" dirty="0">
                <a:latin typeface="+mn-lt"/>
              </a:rPr>
              <a:t>R. Kieltyka, Fakhoury J., Moitessier N., Sleiman H., </a:t>
            </a:r>
            <a:r>
              <a:rPr lang="en-US" sz="1200" i="1" dirty="0">
                <a:latin typeface="+mn-lt"/>
              </a:rPr>
              <a:t>Chem. Eur. J.,</a:t>
            </a:r>
            <a:r>
              <a:rPr lang="en-US" sz="1200" b="1" dirty="0">
                <a:latin typeface="+mn-lt"/>
              </a:rPr>
              <a:t> </a:t>
            </a:r>
            <a:r>
              <a:rPr lang="en-US" sz="1200" dirty="0">
                <a:latin typeface="+mn-lt"/>
              </a:rPr>
              <a:t>2008, </a:t>
            </a:r>
            <a:r>
              <a:rPr lang="en-US" sz="1200" i="1" dirty="0">
                <a:latin typeface="+mn-lt"/>
              </a:rPr>
              <a:t>14</a:t>
            </a:r>
            <a:r>
              <a:rPr lang="en-US" sz="1200" dirty="0">
                <a:latin typeface="+mn-lt"/>
              </a:rPr>
              <a:t>, 1055.</a:t>
            </a:r>
          </a:p>
        </p:txBody>
      </p:sp>
      <p:sp>
        <p:nvSpPr>
          <p:cNvPr id="32" name="Text Box 41"/>
          <p:cNvSpPr txBox="1">
            <a:spLocks noChangeArrowheads="1"/>
          </p:cNvSpPr>
          <p:nvPr/>
        </p:nvSpPr>
        <p:spPr bwMode="auto">
          <a:xfrm>
            <a:off x="478172" y="2137540"/>
            <a:ext cx="8388991" cy="769441"/>
          </a:xfrm>
          <a:prstGeom prst="rect">
            <a:avLst/>
          </a:prstGeom>
          <a:noFill/>
          <a:ln w="9525">
            <a:solidFill>
              <a:srgbClr val="158854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Challenge: Make DNA binders selective for G-quadruplexes using square planar transition metals to extend the π-surface </a:t>
            </a:r>
          </a:p>
        </p:txBody>
      </p:sp>
      <p:pic>
        <p:nvPicPr>
          <p:cNvPr id="5" name="Picture 4" descr="IMG_0876"/>
          <p:cNvPicPr>
            <a:picLocks noChangeAspect="1" noChangeArrowheads="1"/>
          </p:cNvPicPr>
          <p:nvPr/>
        </p:nvPicPr>
        <p:blipFill>
          <a:blip r:embed="rId2" cstate="print"/>
          <a:srcRect b="12128"/>
          <a:stretch>
            <a:fillRect/>
          </a:stretch>
        </p:blipFill>
        <p:spPr bwMode="auto">
          <a:xfrm>
            <a:off x="440574" y="4715790"/>
            <a:ext cx="1401289" cy="189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8"/>
          <p:cNvSpPr txBox="1">
            <a:spLocks/>
          </p:cNvSpPr>
          <p:nvPr/>
        </p:nvSpPr>
        <p:spPr>
          <a:xfrm>
            <a:off x="457200" y="267494"/>
            <a:ext cx="8229600" cy="92925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Q-</a:t>
            </a: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quadruplex</a:t>
            </a: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Ligands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18" name="Group 117"/>
          <p:cNvGrpSpPr/>
          <p:nvPr/>
        </p:nvGrpSpPr>
        <p:grpSpPr>
          <a:xfrm>
            <a:off x="5240574" y="1633873"/>
            <a:ext cx="915563" cy="2208458"/>
            <a:chOff x="5240574" y="1633873"/>
            <a:chExt cx="915563" cy="2208458"/>
          </a:xfrm>
        </p:grpSpPr>
        <p:pic>
          <p:nvPicPr>
            <p:cNvPr id="1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40574" y="1633873"/>
              <a:ext cx="915563" cy="169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0" name="TextBox 119"/>
            <p:cNvSpPr txBox="1"/>
            <p:nvPr/>
          </p:nvSpPr>
          <p:spPr>
            <a:xfrm>
              <a:off x="5493477" y="3503777"/>
              <a:ext cx="5309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PIQ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573200" y="1633873"/>
            <a:ext cx="898012" cy="2208458"/>
            <a:chOff x="2845677" y="1633873"/>
            <a:chExt cx="898012" cy="2208458"/>
          </a:xfrm>
        </p:grpSpPr>
        <p:pic>
          <p:nvPicPr>
            <p:cNvPr id="12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45677" y="1633873"/>
              <a:ext cx="898012" cy="169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3" name="TextBox 122"/>
            <p:cNvSpPr txBox="1"/>
            <p:nvPr/>
          </p:nvSpPr>
          <p:spPr>
            <a:xfrm>
              <a:off x="3103230" y="3503777"/>
              <a:ext cx="4732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PIP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2847600" y="1633873"/>
            <a:ext cx="915563" cy="2208458"/>
            <a:chOff x="1574372" y="1633873"/>
            <a:chExt cx="915563" cy="2208458"/>
          </a:xfrm>
        </p:grpSpPr>
        <p:pic>
          <p:nvPicPr>
            <p:cNvPr id="12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74372" y="1633873"/>
              <a:ext cx="915563" cy="169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6" name="TextBox 125"/>
            <p:cNvSpPr txBox="1"/>
            <p:nvPr/>
          </p:nvSpPr>
          <p:spPr>
            <a:xfrm>
              <a:off x="1829960" y="3503777"/>
              <a:ext cx="5100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PIN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4051900" y="1633873"/>
            <a:ext cx="898012" cy="2208458"/>
            <a:chOff x="4051900" y="1633873"/>
            <a:chExt cx="898012" cy="2208458"/>
          </a:xfrm>
        </p:grpSpPr>
        <p:pic>
          <p:nvPicPr>
            <p:cNvPr id="12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51900" y="1633873"/>
              <a:ext cx="898012" cy="169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9" name="TextBox 128"/>
            <p:cNvSpPr txBox="1"/>
            <p:nvPr/>
          </p:nvSpPr>
          <p:spPr>
            <a:xfrm>
              <a:off x="4332277" y="3503777"/>
              <a:ext cx="415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PII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7670572" y="1412776"/>
            <a:ext cx="898012" cy="2429555"/>
            <a:chOff x="7670572" y="1412776"/>
            <a:chExt cx="898012" cy="2429555"/>
          </a:xfrm>
        </p:grpSpPr>
        <p:pic>
          <p:nvPicPr>
            <p:cNvPr id="131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70572" y="1412776"/>
              <a:ext cx="898012" cy="1914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2" name="TextBox 131"/>
            <p:cNvSpPr txBox="1"/>
            <p:nvPr/>
          </p:nvSpPr>
          <p:spPr>
            <a:xfrm>
              <a:off x="7891875" y="3503777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CLIP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95536" y="2088729"/>
            <a:ext cx="898012" cy="1301268"/>
            <a:chOff x="395536" y="2088729"/>
            <a:chExt cx="898012" cy="1301268"/>
          </a:xfrm>
        </p:grpSpPr>
        <p:pic>
          <p:nvPicPr>
            <p:cNvPr id="134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5536" y="2088729"/>
              <a:ext cx="898012" cy="783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5" name="TextBox 134"/>
            <p:cNvSpPr txBox="1"/>
            <p:nvPr/>
          </p:nvSpPr>
          <p:spPr>
            <a:xfrm>
              <a:off x="613771" y="3051443"/>
              <a:ext cx="5453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BPY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6463761" y="1634220"/>
            <a:ext cx="898599" cy="2208111"/>
            <a:chOff x="6463761" y="1634220"/>
            <a:chExt cx="898599" cy="2208111"/>
          </a:xfrm>
        </p:grpSpPr>
        <p:pic>
          <p:nvPicPr>
            <p:cNvPr id="137" name="Picture 136" descr="SIPonly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63761" y="1634220"/>
              <a:ext cx="898599" cy="1693299"/>
            </a:xfrm>
            <a:prstGeom prst="rect">
              <a:avLst/>
            </a:prstGeom>
          </p:spPr>
        </p:pic>
        <p:sp>
          <p:nvSpPr>
            <p:cNvPr id="138" name="TextBox 137"/>
            <p:cNvSpPr txBox="1"/>
            <p:nvPr/>
          </p:nvSpPr>
          <p:spPr>
            <a:xfrm>
              <a:off x="6726307" y="3503777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SIP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72008" y="4221088"/>
            <a:ext cx="91085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B</a:t>
            </a:r>
            <a:r>
              <a:rPr lang="en-US" sz="2800" dirty="0" err="1" smtClean="0"/>
              <a:t>i</a:t>
            </a:r>
            <a:r>
              <a:rPr lang="en-US" sz="2800" b="1" dirty="0" err="1" smtClean="0"/>
              <a:t>py</a:t>
            </a:r>
            <a:r>
              <a:rPr lang="en-US" sz="2800" dirty="0" err="1" smtClean="0"/>
              <a:t>ridine</a:t>
            </a:r>
            <a:r>
              <a:rPr lang="en-US" sz="2800" dirty="0" smtClean="0"/>
              <a:t> </a:t>
            </a:r>
            <a:r>
              <a:rPr lang="en-US" sz="2800" dirty="0" err="1" smtClean="0"/>
              <a:t>ethylenediamine</a:t>
            </a:r>
            <a:r>
              <a:rPr lang="en-US" sz="2800" dirty="0" smtClean="0"/>
              <a:t> platinum(II)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1200" dirty="0" smtClean="0"/>
              <a:t>Reduced binding – Negative control</a:t>
            </a:r>
            <a:endParaRPr lang="en-US" sz="1200" dirty="0"/>
          </a:p>
        </p:txBody>
      </p:sp>
      <p:sp>
        <p:nvSpPr>
          <p:cNvPr id="140" name="TextBox 139"/>
          <p:cNvSpPr txBox="1"/>
          <p:nvPr/>
        </p:nvSpPr>
        <p:spPr>
          <a:xfrm>
            <a:off x="72008" y="4221088"/>
            <a:ext cx="9108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Naphtyl</a:t>
            </a:r>
            <a:r>
              <a:rPr lang="en-US" sz="2800" dirty="0" err="1" smtClean="0"/>
              <a:t>phenanthroimidazole</a:t>
            </a:r>
            <a:r>
              <a:rPr lang="en-US" sz="2800" dirty="0" smtClean="0"/>
              <a:t> </a:t>
            </a:r>
            <a:r>
              <a:rPr lang="en-US" sz="2800" dirty="0" err="1" smtClean="0"/>
              <a:t>ethylenediamine</a:t>
            </a:r>
            <a:r>
              <a:rPr lang="en-US" sz="2800" dirty="0" smtClean="0"/>
              <a:t> platinum(II)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1200" dirty="0" smtClean="0"/>
              <a:t>Introduce </a:t>
            </a:r>
            <a:r>
              <a:rPr lang="en-US" sz="1200" dirty="0" err="1" smtClean="0"/>
              <a:t>Naphtyl</a:t>
            </a:r>
            <a:r>
              <a:rPr lang="en-US" sz="1200" dirty="0" smtClean="0"/>
              <a:t> but lowered binding affinity</a:t>
            </a:r>
          </a:p>
          <a:p>
            <a:pPr algn="ctr"/>
            <a:r>
              <a:rPr lang="en-US" sz="1200" dirty="0" smtClean="0"/>
              <a:t>Bigger surface increased stacking but introduced twist</a:t>
            </a:r>
            <a:endParaRPr lang="en-US" sz="1200" dirty="0"/>
          </a:p>
        </p:txBody>
      </p:sp>
      <p:sp>
        <p:nvSpPr>
          <p:cNvPr id="141" name="TextBox 140"/>
          <p:cNvSpPr txBox="1"/>
          <p:nvPr/>
        </p:nvSpPr>
        <p:spPr>
          <a:xfrm>
            <a:off x="72008" y="4221088"/>
            <a:ext cx="9108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Phenyl</a:t>
            </a:r>
            <a:r>
              <a:rPr lang="en-US" sz="2800" dirty="0" err="1" smtClean="0"/>
              <a:t>phenanthroimidazole</a:t>
            </a:r>
            <a:r>
              <a:rPr lang="en-US" sz="2800" dirty="0" smtClean="0"/>
              <a:t> </a:t>
            </a:r>
            <a:r>
              <a:rPr lang="en-US" sz="2800" dirty="0" err="1" smtClean="0"/>
              <a:t>ethylenediamine</a:t>
            </a:r>
            <a:r>
              <a:rPr lang="en-US" sz="2800" dirty="0" smtClean="0"/>
              <a:t> platinum(II)</a:t>
            </a:r>
            <a:endParaRPr lang="en-US" sz="72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1200" dirty="0" smtClean="0"/>
              <a:t>Parent complex with Phenyl  - increase </a:t>
            </a:r>
            <a:r>
              <a:rPr lang="el-GR" sz="1200" dirty="0" smtClean="0"/>
              <a:t>π</a:t>
            </a:r>
            <a:r>
              <a:rPr lang="en-CA" sz="1200" dirty="0" smtClean="0"/>
              <a:t> surface</a:t>
            </a:r>
            <a:endParaRPr lang="en-US" sz="1200" dirty="0" smtClean="0"/>
          </a:p>
        </p:txBody>
      </p:sp>
      <p:sp>
        <p:nvSpPr>
          <p:cNvPr id="142" name="TextBox 141"/>
          <p:cNvSpPr txBox="1"/>
          <p:nvPr/>
        </p:nvSpPr>
        <p:spPr>
          <a:xfrm>
            <a:off x="72008" y="4221088"/>
            <a:ext cx="9108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Indolyl</a:t>
            </a:r>
            <a:r>
              <a:rPr lang="en-US" sz="2800" dirty="0" err="1" smtClean="0"/>
              <a:t>phenanthroimidazole</a:t>
            </a:r>
            <a:r>
              <a:rPr lang="en-US" sz="2800" dirty="0" smtClean="0"/>
              <a:t> </a:t>
            </a:r>
            <a:r>
              <a:rPr lang="en-US" sz="2800" dirty="0" err="1" smtClean="0"/>
              <a:t>ethylenediamine</a:t>
            </a:r>
            <a:r>
              <a:rPr lang="en-US" sz="2800" dirty="0" smtClean="0"/>
              <a:t> platinum(II)</a:t>
            </a:r>
          </a:p>
          <a:p>
            <a:pPr algn="ctr"/>
            <a:endParaRPr lang="en-CA" sz="2800" dirty="0" smtClean="0"/>
          </a:p>
          <a:p>
            <a:pPr algn="ctr"/>
            <a:r>
              <a:rPr lang="en-CA" sz="1200" dirty="0" smtClean="0"/>
              <a:t>New class with attached aryl substituent, preventing twist through H-bonding</a:t>
            </a:r>
            <a:endParaRPr lang="en-US" sz="1200" dirty="0"/>
          </a:p>
        </p:txBody>
      </p:sp>
      <p:sp>
        <p:nvSpPr>
          <p:cNvPr id="143" name="TextBox 142"/>
          <p:cNvSpPr txBox="1"/>
          <p:nvPr/>
        </p:nvSpPr>
        <p:spPr>
          <a:xfrm>
            <a:off x="72008" y="4221088"/>
            <a:ext cx="9108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Quinolinyl</a:t>
            </a:r>
            <a:r>
              <a:rPr lang="en-US" sz="2800" dirty="0" err="1" smtClean="0"/>
              <a:t>phenanthroimidazole</a:t>
            </a:r>
            <a:r>
              <a:rPr lang="en-US" sz="2800" dirty="0" smtClean="0"/>
              <a:t> </a:t>
            </a:r>
            <a:r>
              <a:rPr lang="en-US" sz="2800" dirty="0" err="1" smtClean="0"/>
              <a:t>ethylenediamine</a:t>
            </a:r>
            <a:r>
              <a:rPr lang="en-US" sz="2800" dirty="0" smtClean="0"/>
              <a:t> platinum(II)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1200" dirty="0" err="1" smtClean="0"/>
              <a:t>Quinoline</a:t>
            </a:r>
            <a:r>
              <a:rPr lang="en-US" sz="1200" dirty="0" smtClean="0"/>
              <a:t> N acts as H-bond acceptor to </a:t>
            </a:r>
            <a:r>
              <a:rPr lang="en-US" sz="1200" dirty="0" err="1" smtClean="0"/>
              <a:t>imidazole</a:t>
            </a:r>
            <a:r>
              <a:rPr lang="en-US" sz="1200" dirty="0" smtClean="0"/>
              <a:t> N-donor</a:t>
            </a:r>
          </a:p>
          <a:p>
            <a:pPr algn="ctr"/>
            <a:r>
              <a:rPr lang="en-US" sz="1200" dirty="0" smtClean="0"/>
              <a:t>Increased binding affinity and selectivity</a:t>
            </a:r>
            <a:endParaRPr lang="en-US" sz="1200" dirty="0"/>
          </a:p>
        </p:txBody>
      </p:sp>
      <p:sp>
        <p:nvSpPr>
          <p:cNvPr id="144" name="TextBox 143"/>
          <p:cNvSpPr txBox="1"/>
          <p:nvPr/>
        </p:nvSpPr>
        <p:spPr>
          <a:xfrm>
            <a:off x="72008" y="4221088"/>
            <a:ext cx="9108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Salicyl</a:t>
            </a:r>
            <a:r>
              <a:rPr lang="en-US" sz="2800" dirty="0" err="1" smtClean="0"/>
              <a:t>phenanthroimidazole</a:t>
            </a:r>
            <a:r>
              <a:rPr lang="en-US" sz="2800" dirty="0" smtClean="0"/>
              <a:t> </a:t>
            </a:r>
            <a:r>
              <a:rPr lang="en-US" sz="2800" dirty="0" err="1" smtClean="0"/>
              <a:t>ethylenediamine</a:t>
            </a:r>
            <a:r>
              <a:rPr lang="en-US" sz="2800" dirty="0" smtClean="0"/>
              <a:t> platinum(II)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1200" dirty="0" smtClean="0"/>
              <a:t>Less </a:t>
            </a:r>
            <a:r>
              <a:rPr lang="el-GR" sz="1200" dirty="0" smtClean="0"/>
              <a:t>π</a:t>
            </a:r>
            <a:r>
              <a:rPr lang="en-CA" sz="1200" dirty="0" smtClean="0"/>
              <a:t> extended phenol acting as H-donor to </a:t>
            </a:r>
            <a:r>
              <a:rPr lang="en-CA" sz="1200" dirty="0" err="1" smtClean="0"/>
              <a:t>imidazole</a:t>
            </a:r>
            <a:r>
              <a:rPr lang="en-CA" sz="1200" dirty="0" smtClean="0"/>
              <a:t> N</a:t>
            </a:r>
          </a:p>
          <a:p>
            <a:pPr algn="ctr"/>
            <a:r>
              <a:rPr lang="en-CA" sz="1200" dirty="0" smtClean="0"/>
              <a:t>Less selectivity – closest to PIP but with better affinity</a:t>
            </a:r>
            <a:endParaRPr lang="en-US" sz="1200" dirty="0"/>
          </a:p>
        </p:txBody>
      </p:sp>
      <p:sp>
        <p:nvSpPr>
          <p:cNvPr id="145" name="TextBox 144"/>
          <p:cNvSpPr txBox="1"/>
          <p:nvPr/>
        </p:nvSpPr>
        <p:spPr>
          <a:xfrm>
            <a:off x="72008" y="4221088"/>
            <a:ext cx="9108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p</a:t>
            </a:r>
            <a:r>
              <a:rPr lang="en-US" sz="2800" b="1" dirty="0" smtClean="0"/>
              <a:t>-</a:t>
            </a:r>
            <a:r>
              <a:rPr lang="en-US" sz="2800" b="1" dirty="0" err="1" smtClean="0"/>
              <a:t>chlorophenyl</a:t>
            </a:r>
            <a:r>
              <a:rPr lang="en-US" sz="2800" dirty="0" err="1" smtClean="0"/>
              <a:t>phenanthroimidazole</a:t>
            </a:r>
            <a:r>
              <a:rPr lang="en-US" sz="2800" dirty="0" smtClean="0"/>
              <a:t> </a:t>
            </a:r>
            <a:r>
              <a:rPr lang="en-US" sz="2800" dirty="0" err="1" smtClean="0"/>
              <a:t>ethylenediamine</a:t>
            </a:r>
            <a:r>
              <a:rPr lang="en-US" sz="2800" dirty="0" smtClean="0"/>
              <a:t> platinum(II)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1200" dirty="0" smtClean="0"/>
              <a:t>Added a Halogen, shifting electron density towards </a:t>
            </a:r>
            <a:r>
              <a:rPr lang="en-US" sz="1200" dirty="0" err="1" smtClean="0"/>
              <a:t>Cl</a:t>
            </a:r>
            <a:endParaRPr lang="en-US" sz="1200" dirty="0" smtClean="0"/>
          </a:p>
          <a:p>
            <a:pPr algn="ctr"/>
            <a:r>
              <a:rPr lang="en-US" sz="1200" dirty="0" smtClean="0"/>
              <a:t>Increased binding affinity and selectivity</a:t>
            </a:r>
            <a:endParaRPr lang="en-US" sz="1200" dirty="0"/>
          </a:p>
        </p:txBody>
      </p:sp>
      <p:sp>
        <p:nvSpPr>
          <p:cNvPr id="146" name="Rectangle 145"/>
          <p:cNvSpPr/>
          <p:nvPr/>
        </p:nvSpPr>
        <p:spPr>
          <a:xfrm>
            <a:off x="1691680" y="1556792"/>
            <a:ext cx="648072" cy="504056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7" name="Rectangle 146"/>
          <p:cNvSpPr/>
          <p:nvPr/>
        </p:nvSpPr>
        <p:spPr>
          <a:xfrm>
            <a:off x="3059832" y="1556792"/>
            <a:ext cx="792088" cy="504056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8" name="Rectangle 147"/>
          <p:cNvSpPr/>
          <p:nvPr/>
        </p:nvSpPr>
        <p:spPr>
          <a:xfrm rot="20534441">
            <a:off x="3995936" y="1556792"/>
            <a:ext cx="792088" cy="576064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9" name="Rectangle 148"/>
          <p:cNvSpPr/>
          <p:nvPr/>
        </p:nvSpPr>
        <p:spPr>
          <a:xfrm rot="441877">
            <a:off x="5397742" y="1528777"/>
            <a:ext cx="792088" cy="576064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0" name="Rectangle 149"/>
          <p:cNvSpPr/>
          <p:nvPr/>
        </p:nvSpPr>
        <p:spPr>
          <a:xfrm>
            <a:off x="7947750" y="1340768"/>
            <a:ext cx="368666" cy="288032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1" name="Rectangle 150"/>
          <p:cNvSpPr/>
          <p:nvPr/>
        </p:nvSpPr>
        <p:spPr>
          <a:xfrm>
            <a:off x="6525741" y="1594892"/>
            <a:ext cx="648072" cy="504056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2" name="Title 3"/>
          <p:cNvSpPr txBox="1">
            <a:spLocks/>
          </p:cNvSpPr>
          <p:nvPr/>
        </p:nvSpPr>
        <p:spPr>
          <a:xfrm>
            <a:off x="467544" y="620688"/>
            <a:ext cx="8229600" cy="92925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179388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b="1" i="0" u="none" strike="noStrike" kern="1200" cap="none" spc="0" normalizeH="0" noProof="0" dirty="0">
              <a:ln w="6350">
                <a:noFill/>
              </a:ln>
              <a:uLnTx/>
              <a:uFillTx/>
              <a:ea typeface="+mj-ea"/>
              <a:cs typeface="+mj-cs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72008" y="4221088"/>
            <a:ext cx="8892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 based complexes with extended  </a:t>
            </a:r>
            <a:r>
              <a:rPr lang="en-US" sz="2400" dirty="0" smtClean="0">
                <a:sym typeface="Symbol"/>
              </a:rPr>
              <a:t> surfaces afford greater binding affinity and selectivity to G-</a:t>
            </a:r>
            <a:r>
              <a:rPr lang="en-US" sz="2400" dirty="0" err="1" smtClean="0">
                <a:sym typeface="Symbol"/>
              </a:rPr>
              <a:t>quadruplex</a:t>
            </a:r>
            <a:r>
              <a:rPr lang="en-US" sz="2400" dirty="0" smtClean="0">
                <a:sym typeface="Symbol"/>
              </a:rPr>
              <a:t> over duplex DNA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39" grpId="1"/>
      <p:bldP spid="140" grpId="0"/>
      <p:bldP spid="140" grpId="1"/>
      <p:bldP spid="141" grpId="0"/>
      <p:bldP spid="141" grpId="1"/>
      <p:bldP spid="142" grpId="0"/>
      <p:bldP spid="142" grpId="1"/>
      <p:bldP spid="143" grpId="0"/>
      <p:bldP spid="143" grpId="1"/>
      <p:bldP spid="144" grpId="0"/>
      <p:bldP spid="144" grpId="1"/>
      <p:bldP spid="145" grpId="0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4" grpId="0"/>
      <p:bldP spid="154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8069" y="1218242"/>
            <a:ext cx="5545931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6"/>
          <p:cNvSpPr txBox="1">
            <a:spLocks/>
          </p:cNvSpPr>
          <p:nvPr/>
        </p:nvSpPr>
        <p:spPr>
          <a:xfrm>
            <a:off x="323528" y="1412775"/>
            <a:ext cx="3024336" cy="511256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Binding Affinity assessed by FID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fluorescence </a:t>
            </a:r>
            <a:r>
              <a:rPr kumimoji="0" lang="en-CA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intercalator</a:t>
            </a:r>
            <a:r>
              <a:rPr kumimoji="0" lang="en-CA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displacement assay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Compared to 17mer &amp; 26mer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CA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Binding affinity measured by </a:t>
            </a:r>
            <a:r>
              <a:rPr kumimoji="0" lang="en-CA" sz="2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ds</a:t>
            </a: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DC50/</a:t>
            </a:r>
            <a:r>
              <a:rPr kumimoji="0" lang="en-CA" sz="2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G4</a:t>
            </a: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DC50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CA" sz="1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CA" sz="1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DC 50 concentration of </a:t>
            </a:r>
            <a:r>
              <a:rPr kumimoji="0" lang="en-CA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cmplx</a:t>
            </a:r>
            <a:r>
              <a:rPr kumimoji="0" lang="en-CA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CA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req</a:t>
            </a:r>
            <a:r>
              <a:rPr kumimoji="0" lang="en-CA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give 50% decrease in fluorescence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67494"/>
            <a:ext cx="8229600" cy="92925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Ligand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Binding Affinity &amp; Selectivity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1961" y="6597352"/>
            <a:ext cx="4968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latin typeface="+mj-lt"/>
              </a:rPr>
              <a:t>Castor K et al. </a:t>
            </a:r>
            <a:r>
              <a:rPr lang="en-US" sz="1000" i="1" dirty="0" err="1" smtClean="0">
                <a:latin typeface="+mj-lt"/>
              </a:rPr>
              <a:t>ChemMedChem</a:t>
            </a:r>
            <a:r>
              <a:rPr lang="en-US" sz="1000" i="1" dirty="0" smtClean="0">
                <a:latin typeface="+mj-lt"/>
              </a:rPr>
              <a:t> (2012)</a:t>
            </a:r>
            <a:endParaRPr lang="en-US" sz="1000" i="1" dirty="0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67544" y="620688"/>
            <a:ext cx="8229600" cy="92925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179388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b="1" i="0" u="none" strike="noStrike" kern="1200" cap="none" spc="0" normalizeH="0" noProof="0" dirty="0">
              <a:ln w="6350">
                <a:noFill/>
              </a:ln>
              <a:uLnTx/>
              <a:uFillTx/>
              <a:ea typeface="+mj-ea"/>
              <a:cs typeface="+mj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18326" y="2353324"/>
            <a:ext cx="4773335" cy="2160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/>
          <p:cNvSpPr/>
          <p:nvPr/>
        </p:nvSpPr>
        <p:spPr>
          <a:xfrm>
            <a:off x="4019724" y="2967119"/>
            <a:ext cx="4773335" cy="2160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/>
          <p:cNvSpPr/>
          <p:nvPr/>
        </p:nvSpPr>
        <p:spPr>
          <a:xfrm>
            <a:off x="4019724" y="3185232"/>
            <a:ext cx="4773335" cy="2160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/>
          <p:cNvSpPr/>
          <p:nvPr/>
        </p:nvSpPr>
        <p:spPr>
          <a:xfrm>
            <a:off x="4019724" y="3403346"/>
            <a:ext cx="4773335" cy="2160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3239590" y="2272938"/>
            <a:ext cx="49404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solidFill>
                  <a:schemeClr val="accent1"/>
                </a:solidFill>
              </a:rPr>
              <a:t>PIP</a:t>
            </a:r>
          </a:p>
          <a:p>
            <a:r>
              <a:rPr lang="en-CA" sz="1400" dirty="0" smtClean="0">
                <a:solidFill>
                  <a:schemeClr val="accent1"/>
                </a:solidFill>
              </a:rPr>
              <a:t>PIN</a:t>
            </a:r>
          </a:p>
          <a:p>
            <a:r>
              <a:rPr lang="en-CA" sz="1400" dirty="0" smtClean="0">
                <a:solidFill>
                  <a:schemeClr val="accent1"/>
                </a:solidFill>
              </a:rPr>
              <a:t>PII</a:t>
            </a:r>
          </a:p>
          <a:p>
            <a:r>
              <a:rPr lang="en-CA" sz="1400" dirty="0" smtClean="0">
                <a:solidFill>
                  <a:schemeClr val="accent1"/>
                </a:solidFill>
              </a:rPr>
              <a:t>PIQ</a:t>
            </a:r>
          </a:p>
          <a:p>
            <a:r>
              <a:rPr lang="en-CA" sz="1400" dirty="0" smtClean="0">
                <a:solidFill>
                  <a:schemeClr val="accent1"/>
                </a:solidFill>
              </a:rPr>
              <a:t>SIP</a:t>
            </a:r>
          </a:p>
          <a:p>
            <a:r>
              <a:rPr lang="en-CA" sz="1400" dirty="0" smtClean="0">
                <a:solidFill>
                  <a:schemeClr val="accent1"/>
                </a:solidFill>
              </a:rPr>
              <a:t>CLIP</a:t>
            </a:r>
          </a:p>
          <a:p>
            <a:r>
              <a:rPr lang="en-CA" sz="1400" dirty="0" smtClean="0">
                <a:solidFill>
                  <a:schemeClr val="accent1"/>
                </a:solidFill>
              </a:rPr>
              <a:t>BPY</a:t>
            </a:r>
            <a:endParaRPr lang="en-CA" sz="1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67494"/>
            <a:ext cx="8229600" cy="92925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vitro </a:t>
            </a: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Telomerase Inhibition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9512" y="1026606"/>
            <a:ext cx="8732004" cy="2906450"/>
            <a:chOff x="179512" y="260648"/>
            <a:chExt cx="8732004" cy="290645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6828" t="8817" r="33535"/>
            <a:stretch>
              <a:fillRect/>
            </a:stretch>
          </p:blipFill>
          <p:spPr bwMode="auto">
            <a:xfrm>
              <a:off x="2411760" y="492699"/>
              <a:ext cx="2106239" cy="2674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367" t="8817" r="66997"/>
            <a:stretch>
              <a:fillRect/>
            </a:stretch>
          </p:blipFill>
          <p:spPr bwMode="auto">
            <a:xfrm>
              <a:off x="4499992" y="492699"/>
              <a:ext cx="2106239" cy="2674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8421" t="8817" b="478"/>
            <a:stretch>
              <a:fillRect/>
            </a:stretch>
          </p:blipFill>
          <p:spPr bwMode="auto">
            <a:xfrm>
              <a:off x="179512" y="491398"/>
              <a:ext cx="2257245" cy="2675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6588224" y="492298"/>
              <a:ext cx="2304256" cy="267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" name="Group 210"/>
            <p:cNvGrpSpPr/>
            <p:nvPr/>
          </p:nvGrpSpPr>
          <p:grpSpPr>
            <a:xfrm>
              <a:off x="6751290" y="404664"/>
              <a:ext cx="2160226" cy="2630839"/>
              <a:chOff x="6751290" y="1226766"/>
              <a:chExt cx="2160226" cy="2630839"/>
            </a:xfrm>
          </p:grpSpPr>
          <p:pic>
            <p:nvPicPr>
              <p:cNvPr id="19" name="Picture 2" descr="C:\Documents and Settings\Johanna Mancini\My Documents\McGill - PhD\G-Quadruplex\TRAP-LIG Results\TRAP-LIG Pii [Oct 18, 2010]dker.JPG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/>
              <a:srcRect l="3403" t="14878" r="54608" b="37650"/>
              <a:stretch>
                <a:fillRect/>
              </a:stretch>
            </p:blipFill>
            <p:spPr bwMode="auto">
              <a:xfrm flipH="1">
                <a:off x="6804248" y="1628775"/>
                <a:ext cx="1631314" cy="2228830"/>
              </a:xfrm>
              <a:prstGeom prst="rect">
                <a:avLst/>
              </a:prstGeom>
              <a:noFill/>
            </p:spPr>
          </p:pic>
          <p:grpSp>
            <p:nvGrpSpPr>
              <p:cNvPr id="20" name="Group 171"/>
              <p:cNvGrpSpPr/>
              <p:nvPr/>
            </p:nvGrpSpPr>
            <p:grpSpPr>
              <a:xfrm>
                <a:off x="8460432" y="1958643"/>
                <a:ext cx="451084" cy="1830397"/>
                <a:chOff x="8460432" y="1958643"/>
                <a:chExt cx="451084" cy="1830397"/>
              </a:xfrm>
            </p:grpSpPr>
            <p:grpSp>
              <p:nvGrpSpPr>
                <p:cNvPr id="31" name="Group 116"/>
                <p:cNvGrpSpPr/>
                <p:nvPr/>
              </p:nvGrpSpPr>
              <p:grpSpPr>
                <a:xfrm>
                  <a:off x="8460432" y="3542819"/>
                  <a:ext cx="414215" cy="246221"/>
                  <a:chOff x="8532440" y="3493602"/>
                  <a:chExt cx="414215" cy="246221"/>
                </a:xfrm>
              </p:grpSpPr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8582453" y="3493602"/>
                    <a:ext cx="364202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CA" sz="1000" b="1" dirty="0" smtClean="0">
                        <a:solidFill>
                          <a:schemeClr val="bg1"/>
                        </a:solidFill>
                        <a:latin typeface="Century Gothic" pitchFamily="34" charset="0"/>
                        <a:cs typeface="Calibri" pitchFamily="34" charset="0"/>
                      </a:rPr>
                      <a:t>35 </a:t>
                    </a:r>
                    <a:endParaRPr lang="en-CA" sz="1000" b="1" dirty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8532440" y="3616712"/>
                    <a:ext cx="108000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115"/>
                <p:cNvGrpSpPr/>
                <p:nvPr/>
              </p:nvGrpSpPr>
              <p:grpSpPr>
                <a:xfrm>
                  <a:off x="8460432" y="2924944"/>
                  <a:ext cx="378949" cy="246221"/>
                  <a:chOff x="8532440" y="2662781"/>
                  <a:chExt cx="378949" cy="246221"/>
                </a:xfrm>
              </p:grpSpPr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8582453" y="2662781"/>
                    <a:ext cx="328936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CA" sz="1000" b="1" dirty="0" smtClean="0">
                        <a:solidFill>
                          <a:schemeClr val="bg1"/>
                        </a:solidFill>
                        <a:latin typeface="Century Gothic" pitchFamily="34" charset="0"/>
                        <a:cs typeface="Calibri" pitchFamily="34" charset="0"/>
                      </a:rPr>
                      <a:t>50</a:t>
                    </a:r>
                    <a:endParaRPr lang="en-CA" sz="1000" b="1" dirty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40" name="Straight Connector 39"/>
                  <p:cNvCxnSpPr/>
                  <p:nvPr/>
                </p:nvCxnSpPr>
                <p:spPr>
                  <a:xfrm>
                    <a:off x="8532440" y="2785891"/>
                    <a:ext cx="108000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" name="Group 114"/>
                <p:cNvGrpSpPr/>
                <p:nvPr/>
              </p:nvGrpSpPr>
              <p:grpSpPr>
                <a:xfrm>
                  <a:off x="8460432" y="2318683"/>
                  <a:ext cx="378949" cy="246221"/>
                  <a:chOff x="8532440" y="1839134"/>
                  <a:chExt cx="378949" cy="246221"/>
                </a:xfrm>
              </p:grpSpPr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8582453" y="1839134"/>
                    <a:ext cx="328936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CA" sz="1000" b="1" dirty="0" smtClean="0">
                        <a:solidFill>
                          <a:schemeClr val="bg1"/>
                        </a:solidFill>
                        <a:latin typeface="Century Gothic" pitchFamily="34" charset="0"/>
                        <a:cs typeface="Calibri" pitchFamily="34" charset="0"/>
                      </a:rPr>
                      <a:t>75</a:t>
                    </a:r>
                    <a:endParaRPr lang="en-CA" sz="1000" b="1" dirty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38" name="Straight Connector 37"/>
                  <p:cNvCxnSpPr/>
                  <p:nvPr/>
                </p:nvCxnSpPr>
                <p:spPr>
                  <a:xfrm>
                    <a:off x="8532440" y="1962244"/>
                    <a:ext cx="108000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Group 113"/>
                <p:cNvGrpSpPr/>
                <p:nvPr/>
              </p:nvGrpSpPr>
              <p:grpSpPr>
                <a:xfrm>
                  <a:off x="8460432" y="1958643"/>
                  <a:ext cx="451084" cy="246221"/>
                  <a:chOff x="8532440" y="1409931"/>
                  <a:chExt cx="451084" cy="246221"/>
                </a:xfrm>
              </p:grpSpPr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8582453" y="1409931"/>
                    <a:ext cx="401071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CA" sz="1000" b="1" dirty="0" smtClean="0">
                        <a:solidFill>
                          <a:schemeClr val="bg1"/>
                        </a:solidFill>
                        <a:latin typeface="Century Gothic" pitchFamily="34" charset="0"/>
                        <a:cs typeface="Calibri" pitchFamily="34" charset="0"/>
                      </a:rPr>
                      <a:t>100</a:t>
                    </a:r>
                    <a:endParaRPr lang="en-CA" sz="1000" b="1" dirty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8532440" y="1533041"/>
                    <a:ext cx="108000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1" name="Group 205"/>
              <p:cNvGrpSpPr/>
              <p:nvPr/>
            </p:nvGrpSpPr>
            <p:grpSpPr>
              <a:xfrm>
                <a:off x="6751290" y="1226766"/>
                <a:ext cx="1709142" cy="444352"/>
                <a:chOff x="6751290" y="1196752"/>
                <a:chExt cx="1709142" cy="444352"/>
              </a:xfrm>
            </p:grpSpPr>
            <p:sp>
              <p:nvSpPr>
                <p:cNvPr id="22" name="TextBox 21"/>
                <p:cNvSpPr txBox="1"/>
                <p:nvPr/>
              </p:nvSpPr>
              <p:spPr>
                <a:xfrm>
                  <a:off x="6751290" y="1425660"/>
                  <a:ext cx="22794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-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6924119" y="1425660"/>
                  <a:ext cx="245580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+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 rot="16200000">
                  <a:off x="7000022" y="1311206"/>
                  <a:ext cx="44435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0.032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 rot="16200000">
                  <a:off x="7201284" y="1340060"/>
                  <a:ext cx="38664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0.16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 rot="16200000">
                  <a:off x="7411913" y="1368914"/>
                  <a:ext cx="32893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0.8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 rot="16200000">
                  <a:off x="7628535" y="1412195"/>
                  <a:ext cx="24237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4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 rot="16200000">
                  <a:off x="7778353" y="1383341"/>
                  <a:ext cx="30008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20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 rot="16200000">
                  <a:off x="7941140" y="1354487"/>
                  <a:ext cx="35779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100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8147526" y="1425660"/>
                  <a:ext cx="312906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err="1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bp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</p:grpSp>
        </p:grpSp>
        <p:grpSp>
          <p:nvGrpSpPr>
            <p:cNvPr id="9" name="Group 229"/>
            <p:cNvGrpSpPr/>
            <p:nvPr/>
          </p:nvGrpSpPr>
          <p:grpSpPr>
            <a:xfrm>
              <a:off x="179512" y="260648"/>
              <a:ext cx="8712000" cy="288032"/>
              <a:chOff x="179512" y="260648"/>
              <a:chExt cx="8712000" cy="28803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79512" y="260648"/>
                <a:ext cx="8712000" cy="24340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rot="16200000" flipH="1">
                <a:off x="5218598" y="-175908"/>
                <a:ext cx="0" cy="133263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193112" y="-193592"/>
                <a:ext cx="0" cy="136800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16200000" flipH="1">
                <a:off x="1124881" y="-193592"/>
                <a:ext cx="0" cy="136800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6200000" flipH="1">
                <a:off x="7506084" y="-175995"/>
                <a:ext cx="0" cy="133263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781678" y="302459"/>
                <a:ext cx="68640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0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BPY (µM)</a:t>
                </a:r>
                <a:endParaRPr lang="en-CA" sz="1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860329" y="302459"/>
                <a:ext cx="66556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sz="10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PIN (µM)</a:t>
                </a:r>
                <a:endParaRPr lang="en-CA" sz="1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893830" y="302459"/>
                <a:ext cx="64953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0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PIP (µM)</a:t>
                </a:r>
                <a:endParaRPr lang="en-CA" sz="1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198949" y="302459"/>
                <a:ext cx="61427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sz="10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PII (µM)</a:t>
                </a:r>
                <a:endParaRPr lang="en-CA" sz="1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179512" y="3933056"/>
            <a:ext cx="6499756" cy="2890824"/>
            <a:chOff x="179512" y="3861048"/>
            <a:chExt cx="6499756" cy="2890824"/>
          </a:xfrm>
        </p:grpSpPr>
        <p:sp>
          <p:nvSpPr>
            <p:cNvPr id="44" name="Rectangle 43"/>
            <p:cNvSpPr/>
            <p:nvPr/>
          </p:nvSpPr>
          <p:spPr>
            <a:xfrm>
              <a:off x="179512" y="4077072"/>
              <a:ext cx="6480720" cy="267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45" name="Group 207"/>
            <p:cNvGrpSpPr/>
            <p:nvPr/>
          </p:nvGrpSpPr>
          <p:grpSpPr>
            <a:xfrm>
              <a:off x="395536" y="4021912"/>
              <a:ext cx="2097757" cy="2644030"/>
              <a:chOff x="395536" y="4021912"/>
              <a:chExt cx="2097757" cy="2644030"/>
            </a:xfrm>
          </p:grpSpPr>
          <p:pic>
            <p:nvPicPr>
              <p:cNvPr id="104" name="Picture 2" descr="C:\Documents and Settings\Johanna Mancini\My Documents\McGill - PhD\G-Quadruplex\TRAP-LIG Results\TRAP-LIG PIQ [Nov8-1 &amp; 8-2 repeated] rotated.JPG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/>
              <a:srcRect l="3781" t="18138" r="65203" b="34449"/>
              <a:stretch>
                <a:fillRect/>
              </a:stretch>
            </p:blipFill>
            <p:spPr bwMode="auto">
              <a:xfrm flipH="1">
                <a:off x="395536" y="4437112"/>
                <a:ext cx="1631314" cy="2228830"/>
              </a:xfrm>
              <a:prstGeom prst="rect">
                <a:avLst/>
              </a:prstGeom>
              <a:noFill/>
            </p:spPr>
          </p:pic>
          <p:grpSp>
            <p:nvGrpSpPr>
              <p:cNvPr id="105" name="Group 168"/>
              <p:cNvGrpSpPr/>
              <p:nvPr/>
            </p:nvGrpSpPr>
            <p:grpSpPr>
              <a:xfrm>
                <a:off x="2042209" y="4856215"/>
                <a:ext cx="451084" cy="1801519"/>
                <a:chOff x="2042209" y="4856215"/>
                <a:chExt cx="451084" cy="1801519"/>
              </a:xfrm>
            </p:grpSpPr>
            <p:grpSp>
              <p:nvGrpSpPr>
                <p:cNvPr id="116" name="Group 132"/>
                <p:cNvGrpSpPr/>
                <p:nvPr/>
              </p:nvGrpSpPr>
              <p:grpSpPr>
                <a:xfrm>
                  <a:off x="2042209" y="6411513"/>
                  <a:ext cx="414215" cy="246221"/>
                  <a:chOff x="8532440" y="3493602"/>
                  <a:chExt cx="414215" cy="246221"/>
                </a:xfrm>
              </p:grpSpPr>
              <p:sp>
                <p:nvSpPr>
                  <p:cNvPr id="126" name="TextBox 125"/>
                  <p:cNvSpPr txBox="1"/>
                  <p:nvPr/>
                </p:nvSpPr>
                <p:spPr>
                  <a:xfrm>
                    <a:off x="8582453" y="3493602"/>
                    <a:ext cx="364202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CA" sz="1000" b="1" dirty="0" smtClean="0">
                        <a:solidFill>
                          <a:schemeClr val="bg1"/>
                        </a:solidFill>
                        <a:latin typeface="Century Gothic" pitchFamily="34" charset="0"/>
                        <a:cs typeface="Calibri" pitchFamily="34" charset="0"/>
                      </a:rPr>
                      <a:t>35 </a:t>
                    </a:r>
                    <a:endParaRPr lang="en-CA" sz="1000" b="1" dirty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127" name="Straight Connector 126"/>
                  <p:cNvCxnSpPr/>
                  <p:nvPr/>
                </p:nvCxnSpPr>
                <p:spPr>
                  <a:xfrm>
                    <a:off x="8532440" y="3616712"/>
                    <a:ext cx="108000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7" name="Group 135"/>
                <p:cNvGrpSpPr/>
                <p:nvPr/>
              </p:nvGrpSpPr>
              <p:grpSpPr>
                <a:xfrm>
                  <a:off x="2042209" y="5793638"/>
                  <a:ext cx="378949" cy="246221"/>
                  <a:chOff x="8532440" y="2662781"/>
                  <a:chExt cx="378949" cy="246221"/>
                </a:xfrm>
              </p:grpSpPr>
              <p:sp>
                <p:nvSpPr>
                  <p:cNvPr id="124" name="TextBox 123"/>
                  <p:cNvSpPr txBox="1"/>
                  <p:nvPr/>
                </p:nvSpPr>
                <p:spPr>
                  <a:xfrm>
                    <a:off x="8582453" y="2662781"/>
                    <a:ext cx="328936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CA" sz="1000" b="1" dirty="0" smtClean="0">
                        <a:solidFill>
                          <a:schemeClr val="bg1"/>
                        </a:solidFill>
                        <a:latin typeface="Century Gothic" pitchFamily="34" charset="0"/>
                        <a:cs typeface="Calibri" pitchFamily="34" charset="0"/>
                      </a:rPr>
                      <a:t>50</a:t>
                    </a:r>
                    <a:endParaRPr lang="en-CA" sz="1000" b="1" dirty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125" name="Straight Connector 124"/>
                  <p:cNvCxnSpPr/>
                  <p:nvPr/>
                </p:nvCxnSpPr>
                <p:spPr>
                  <a:xfrm>
                    <a:off x="8532440" y="2785891"/>
                    <a:ext cx="108000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38"/>
                <p:cNvGrpSpPr/>
                <p:nvPr/>
              </p:nvGrpSpPr>
              <p:grpSpPr>
                <a:xfrm>
                  <a:off x="2042209" y="5173125"/>
                  <a:ext cx="378949" cy="246221"/>
                  <a:chOff x="8532440" y="1839134"/>
                  <a:chExt cx="378949" cy="246221"/>
                </a:xfrm>
              </p:grpSpPr>
              <p:sp>
                <p:nvSpPr>
                  <p:cNvPr id="122" name="TextBox 121"/>
                  <p:cNvSpPr txBox="1"/>
                  <p:nvPr/>
                </p:nvSpPr>
                <p:spPr>
                  <a:xfrm>
                    <a:off x="8582453" y="1839134"/>
                    <a:ext cx="328936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CA" sz="1000" b="1" dirty="0" smtClean="0">
                        <a:solidFill>
                          <a:schemeClr val="bg1"/>
                        </a:solidFill>
                        <a:latin typeface="Century Gothic" pitchFamily="34" charset="0"/>
                        <a:cs typeface="Calibri" pitchFamily="34" charset="0"/>
                      </a:rPr>
                      <a:t>75</a:t>
                    </a:r>
                    <a:endParaRPr lang="en-CA" sz="1000" b="1" dirty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123" name="Straight Connector 122"/>
                  <p:cNvCxnSpPr/>
                  <p:nvPr/>
                </p:nvCxnSpPr>
                <p:spPr>
                  <a:xfrm>
                    <a:off x="8532440" y="1962244"/>
                    <a:ext cx="108000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9" name="Group 141"/>
                <p:cNvGrpSpPr/>
                <p:nvPr/>
              </p:nvGrpSpPr>
              <p:grpSpPr>
                <a:xfrm>
                  <a:off x="2042209" y="4856215"/>
                  <a:ext cx="451084" cy="246221"/>
                  <a:chOff x="8532440" y="1409931"/>
                  <a:chExt cx="451084" cy="246221"/>
                </a:xfrm>
              </p:grpSpPr>
              <p:sp>
                <p:nvSpPr>
                  <p:cNvPr id="120" name="TextBox 119"/>
                  <p:cNvSpPr txBox="1"/>
                  <p:nvPr/>
                </p:nvSpPr>
                <p:spPr>
                  <a:xfrm>
                    <a:off x="8582453" y="1409931"/>
                    <a:ext cx="401071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CA" sz="1000" b="1" dirty="0" smtClean="0">
                        <a:solidFill>
                          <a:schemeClr val="bg1"/>
                        </a:solidFill>
                        <a:latin typeface="Century Gothic" pitchFamily="34" charset="0"/>
                        <a:cs typeface="Calibri" pitchFamily="34" charset="0"/>
                      </a:rPr>
                      <a:t>100</a:t>
                    </a:r>
                    <a:endParaRPr lang="en-CA" sz="1000" b="1" dirty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121" name="Straight Connector 120"/>
                  <p:cNvCxnSpPr/>
                  <p:nvPr/>
                </p:nvCxnSpPr>
                <p:spPr>
                  <a:xfrm>
                    <a:off x="8532440" y="1533041"/>
                    <a:ext cx="108000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6" name="Group 173"/>
              <p:cNvGrpSpPr/>
              <p:nvPr/>
            </p:nvGrpSpPr>
            <p:grpSpPr>
              <a:xfrm>
                <a:off x="412187" y="4021912"/>
                <a:ext cx="1691724" cy="444352"/>
                <a:chOff x="412187" y="4033788"/>
                <a:chExt cx="1691724" cy="444352"/>
              </a:xfrm>
            </p:grpSpPr>
            <p:sp>
              <p:nvSpPr>
                <p:cNvPr id="107" name="TextBox 106"/>
                <p:cNvSpPr txBox="1"/>
                <p:nvPr/>
              </p:nvSpPr>
              <p:spPr>
                <a:xfrm>
                  <a:off x="412187" y="4262696"/>
                  <a:ext cx="22794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-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604066" y="4262696"/>
                  <a:ext cx="245580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+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109" name="TextBox 108"/>
                <p:cNvSpPr txBox="1"/>
                <p:nvPr/>
              </p:nvSpPr>
              <p:spPr>
                <a:xfrm rot="16200000">
                  <a:off x="679969" y="4148242"/>
                  <a:ext cx="44435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0.032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110" name="TextBox 109"/>
                <p:cNvSpPr txBox="1"/>
                <p:nvPr/>
              </p:nvSpPr>
              <p:spPr>
                <a:xfrm rot="16200000">
                  <a:off x="881231" y="4177096"/>
                  <a:ext cx="38664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0.16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111" name="TextBox 110"/>
                <p:cNvSpPr txBox="1"/>
                <p:nvPr/>
              </p:nvSpPr>
              <p:spPr>
                <a:xfrm rot="16200000">
                  <a:off x="1091860" y="4205950"/>
                  <a:ext cx="32893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0.8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112" name="TextBox 111"/>
                <p:cNvSpPr txBox="1"/>
                <p:nvPr/>
              </p:nvSpPr>
              <p:spPr>
                <a:xfrm rot="16200000">
                  <a:off x="1308482" y="4249231"/>
                  <a:ext cx="24237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4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113" name="TextBox 112"/>
                <p:cNvSpPr txBox="1"/>
                <p:nvPr/>
              </p:nvSpPr>
              <p:spPr>
                <a:xfrm rot="16200000">
                  <a:off x="1458300" y="4220377"/>
                  <a:ext cx="30008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20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114" name="TextBox 113"/>
                <p:cNvSpPr txBox="1"/>
                <p:nvPr/>
              </p:nvSpPr>
              <p:spPr>
                <a:xfrm rot="16200000">
                  <a:off x="1621087" y="4191523"/>
                  <a:ext cx="35779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100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1791005" y="4262696"/>
                  <a:ext cx="312906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err="1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bp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</p:grpSp>
        </p:grpSp>
        <p:grpSp>
          <p:nvGrpSpPr>
            <p:cNvPr id="46" name="Group 208"/>
            <p:cNvGrpSpPr/>
            <p:nvPr/>
          </p:nvGrpSpPr>
          <p:grpSpPr>
            <a:xfrm>
              <a:off x="2483768" y="4021912"/>
              <a:ext cx="2103090" cy="2647448"/>
              <a:chOff x="2483768" y="4021912"/>
              <a:chExt cx="2103090" cy="2647448"/>
            </a:xfrm>
          </p:grpSpPr>
          <p:pic>
            <p:nvPicPr>
              <p:cNvPr id="80" name="Picture 2" descr="C:\Documents and Settings\Johanna Mancini\My Documents\McGill - PhD\G-Quadruplex\TRAP-LIG Results\TRAP-LIG [NIP &amp; SIP Nov 23, 2010].JPG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lum bright="10000"/>
              </a:blip>
              <a:srcRect l="51148" t="18745" r="10976" b="37647"/>
              <a:stretch>
                <a:fillRect/>
              </a:stretch>
            </p:blipFill>
            <p:spPr bwMode="auto">
              <a:xfrm flipH="1">
                <a:off x="2484438" y="4449984"/>
                <a:ext cx="1631314" cy="2219376"/>
              </a:xfrm>
              <a:prstGeom prst="rect">
                <a:avLst/>
              </a:prstGeom>
              <a:noFill/>
            </p:spPr>
          </p:pic>
          <p:grpSp>
            <p:nvGrpSpPr>
              <p:cNvPr id="81" name="Group 169"/>
              <p:cNvGrpSpPr/>
              <p:nvPr/>
            </p:nvGrpSpPr>
            <p:grpSpPr>
              <a:xfrm>
                <a:off x="4135774" y="4854124"/>
                <a:ext cx="451084" cy="1801519"/>
                <a:chOff x="4135774" y="4854124"/>
                <a:chExt cx="451084" cy="1801519"/>
              </a:xfrm>
            </p:grpSpPr>
            <p:grpSp>
              <p:nvGrpSpPr>
                <p:cNvPr id="92" name="Group 144"/>
                <p:cNvGrpSpPr/>
                <p:nvPr/>
              </p:nvGrpSpPr>
              <p:grpSpPr>
                <a:xfrm>
                  <a:off x="4135774" y="6409422"/>
                  <a:ext cx="414215" cy="246221"/>
                  <a:chOff x="8532440" y="3493602"/>
                  <a:chExt cx="414215" cy="246221"/>
                </a:xfrm>
              </p:grpSpPr>
              <p:sp>
                <p:nvSpPr>
                  <p:cNvPr id="102" name="TextBox 101"/>
                  <p:cNvSpPr txBox="1"/>
                  <p:nvPr/>
                </p:nvSpPr>
                <p:spPr>
                  <a:xfrm>
                    <a:off x="8582453" y="3493602"/>
                    <a:ext cx="364202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CA" sz="1000" b="1" dirty="0" smtClean="0">
                        <a:solidFill>
                          <a:schemeClr val="bg1"/>
                        </a:solidFill>
                        <a:latin typeface="Century Gothic" pitchFamily="34" charset="0"/>
                        <a:cs typeface="Calibri" pitchFamily="34" charset="0"/>
                      </a:rPr>
                      <a:t>35 </a:t>
                    </a:r>
                    <a:endParaRPr lang="en-CA" sz="1000" b="1" dirty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8532440" y="3616712"/>
                    <a:ext cx="108000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3" name="Group 147"/>
                <p:cNvGrpSpPr/>
                <p:nvPr/>
              </p:nvGrpSpPr>
              <p:grpSpPr>
                <a:xfrm>
                  <a:off x="4135774" y="5791547"/>
                  <a:ext cx="378949" cy="246221"/>
                  <a:chOff x="8532440" y="2662781"/>
                  <a:chExt cx="378949" cy="246221"/>
                </a:xfrm>
              </p:grpSpPr>
              <p:sp>
                <p:nvSpPr>
                  <p:cNvPr id="100" name="TextBox 99"/>
                  <p:cNvSpPr txBox="1"/>
                  <p:nvPr/>
                </p:nvSpPr>
                <p:spPr>
                  <a:xfrm>
                    <a:off x="8582453" y="2662781"/>
                    <a:ext cx="328936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CA" sz="1000" b="1" dirty="0" smtClean="0">
                        <a:solidFill>
                          <a:schemeClr val="bg1"/>
                        </a:solidFill>
                        <a:latin typeface="Century Gothic" pitchFamily="34" charset="0"/>
                        <a:cs typeface="Calibri" pitchFamily="34" charset="0"/>
                      </a:rPr>
                      <a:t>50</a:t>
                    </a:r>
                    <a:endParaRPr lang="en-CA" sz="1000" b="1" dirty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101" name="Straight Connector 100"/>
                  <p:cNvCxnSpPr/>
                  <p:nvPr/>
                </p:nvCxnSpPr>
                <p:spPr>
                  <a:xfrm>
                    <a:off x="8532440" y="2785891"/>
                    <a:ext cx="108000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" name="Group 150"/>
                <p:cNvGrpSpPr/>
                <p:nvPr/>
              </p:nvGrpSpPr>
              <p:grpSpPr>
                <a:xfrm>
                  <a:off x="4135774" y="5171034"/>
                  <a:ext cx="378949" cy="246221"/>
                  <a:chOff x="8532440" y="1839134"/>
                  <a:chExt cx="378949" cy="246221"/>
                </a:xfrm>
              </p:grpSpPr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8582453" y="1839134"/>
                    <a:ext cx="328936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CA" sz="1000" b="1" dirty="0" smtClean="0">
                        <a:solidFill>
                          <a:schemeClr val="bg1"/>
                        </a:solidFill>
                        <a:latin typeface="Century Gothic" pitchFamily="34" charset="0"/>
                        <a:cs typeface="Calibri" pitchFamily="34" charset="0"/>
                      </a:rPr>
                      <a:t>75</a:t>
                    </a:r>
                    <a:endParaRPr lang="en-CA" sz="1000" b="1" dirty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99" name="Straight Connector 98"/>
                  <p:cNvCxnSpPr/>
                  <p:nvPr/>
                </p:nvCxnSpPr>
                <p:spPr>
                  <a:xfrm>
                    <a:off x="8532440" y="1962244"/>
                    <a:ext cx="108000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5" name="Group 153"/>
                <p:cNvGrpSpPr/>
                <p:nvPr/>
              </p:nvGrpSpPr>
              <p:grpSpPr>
                <a:xfrm>
                  <a:off x="4135774" y="4854124"/>
                  <a:ext cx="451084" cy="246221"/>
                  <a:chOff x="8532440" y="1409931"/>
                  <a:chExt cx="451084" cy="246221"/>
                </a:xfrm>
              </p:grpSpPr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8582453" y="1409931"/>
                    <a:ext cx="401071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CA" sz="1000" b="1" dirty="0" smtClean="0">
                        <a:solidFill>
                          <a:schemeClr val="bg1"/>
                        </a:solidFill>
                        <a:latin typeface="Century Gothic" pitchFamily="34" charset="0"/>
                        <a:cs typeface="Calibri" pitchFamily="34" charset="0"/>
                      </a:rPr>
                      <a:t>100</a:t>
                    </a:r>
                    <a:endParaRPr lang="en-CA" sz="1000" b="1" dirty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97" name="Straight Connector 96"/>
                  <p:cNvCxnSpPr/>
                  <p:nvPr/>
                </p:nvCxnSpPr>
                <p:spPr>
                  <a:xfrm>
                    <a:off x="8532440" y="1533041"/>
                    <a:ext cx="108000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2" name="Group 206"/>
              <p:cNvGrpSpPr/>
              <p:nvPr/>
            </p:nvGrpSpPr>
            <p:grpSpPr>
              <a:xfrm>
                <a:off x="2483768" y="4021912"/>
                <a:ext cx="1710774" cy="444352"/>
                <a:chOff x="2483768" y="4005064"/>
                <a:chExt cx="1710774" cy="444352"/>
              </a:xfrm>
            </p:grpSpPr>
            <p:sp>
              <p:nvSpPr>
                <p:cNvPr id="83" name="TextBox 82"/>
                <p:cNvSpPr txBox="1"/>
                <p:nvPr/>
              </p:nvSpPr>
              <p:spPr>
                <a:xfrm>
                  <a:off x="2483768" y="4233972"/>
                  <a:ext cx="22794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-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2675647" y="4233972"/>
                  <a:ext cx="245580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+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 rot="16200000">
                  <a:off x="2751550" y="4119518"/>
                  <a:ext cx="44435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0.032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 rot="16200000">
                  <a:off x="2952812" y="4148372"/>
                  <a:ext cx="38664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0.16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 rot="16200000">
                  <a:off x="3163441" y="4177226"/>
                  <a:ext cx="32893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0.8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 rot="16200000">
                  <a:off x="3380063" y="4220507"/>
                  <a:ext cx="24237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4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 rot="16200000">
                  <a:off x="3529881" y="4191653"/>
                  <a:ext cx="30008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20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 rot="16200000">
                  <a:off x="3692668" y="4162799"/>
                  <a:ext cx="35779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100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3881636" y="4233972"/>
                  <a:ext cx="312906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err="1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bp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</p:grpSp>
        </p:grpSp>
        <p:grpSp>
          <p:nvGrpSpPr>
            <p:cNvPr id="47" name="Group 209"/>
            <p:cNvGrpSpPr/>
            <p:nvPr/>
          </p:nvGrpSpPr>
          <p:grpSpPr>
            <a:xfrm>
              <a:off x="4521602" y="4021912"/>
              <a:ext cx="2157666" cy="2647176"/>
              <a:chOff x="4521602" y="4021912"/>
              <a:chExt cx="2157666" cy="2647176"/>
            </a:xfrm>
          </p:grpSpPr>
          <p:pic>
            <p:nvPicPr>
              <p:cNvPr id="56" name="Picture 2" descr="C:\Documents and Settings\Johanna Mancini\My Documents\McGill - PhD\G-Quadruplex\TRAP-LIG Results\CLIP\CLIP (Mar31 &amp; Apr1- run Apr5).JPG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/>
              <a:srcRect l="2218" t="18573" r="62637" b="20750"/>
              <a:stretch>
                <a:fillRect/>
              </a:stretch>
            </p:blipFill>
            <p:spPr bwMode="auto">
              <a:xfrm flipH="1">
                <a:off x="4535067" y="4440258"/>
                <a:ext cx="1631314" cy="2228830"/>
              </a:xfrm>
              <a:prstGeom prst="rect">
                <a:avLst/>
              </a:prstGeom>
              <a:noFill/>
            </p:spPr>
          </p:pic>
          <p:grpSp>
            <p:nvGrpSpPr>
              <p:cNvPr id="57" name="Group 170"/>
              <p:cNvGrpSpPr/>
              <p:nvPr/>
            </p:nvGrpSpPr>
            <p:grpSpPr>
              <a:xfrm>
                <a:off x="6228184" y="4843993"/>
                <a:ext cx="451084" cy="1682670"/>
                <a:chOff x="6228184" y="4843993"/>
                <a:chExt cx="451084" cy="1682670"/>
              </a:xfrm>
            </p:grpSpPr>
            <p:grpSp>
              <p:nvGrpSpPr>
                <p:cNvPr id="68" name="Group 156"/>
                <p:cNvGrpSpPr/>
                <p:nvPr/>
              </p:nvGrpSpPr>
              <p:grpSpPr>
                <a:xfrm>
                  <a:off x="6228184" y="6280442"/>
                  <a:ext cx="414215" cy="246221"/>
                  <a:chOff x="8532440" y="3493602"/>
                  <a:chExt cx="414215" cy="246221"/>
                </a:xfrm>
              </p:grpSpPr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8582453" y="3493602"/>
                    <a:ext cx="364202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CA" sz="1000" b="1" dirty="0" smtClean="0">
                        <a:solidFill>
                          <a:schemeClr val="bg1"/>
                        </a:solidFill>
                        <a:latin typeface="Century Gothic" pitchFamily="34" charset="0"/>
                        <a:cs typeface="Calibri" pitchFamily="34" charset="0"/>
                      </a:rPr>
                      <a:t>35 </a:t>
                    </a:r>
                    <a:endParaRPr lang="en-CA" sz="1000" b="1" dirty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79" name="Straight Connector 78"/>
                  <p:cNvCxnSpPr/>
                  <p:nvPr/>
                </p:nvCxnSpPr>
                <p:spPr>
                  <a:xfrm>
                    <a:off x="8532440" y="3616712"/>
                    <a:ext cx="108000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9" name="Group 159"/>
                <p:cNvGrpSpPr/>
                <p:nvPr/>
              </p:nvGrpSpPr>
              <p:grpSpPr>
                <a:xfrm>
                  <a:off x="6228184" y="5662567"/>
                  <a:ext cx="378949" cy="246221"/>
                  <a:chOff x="8532440" y="2662781"/>
                  <a:chExt cx="378949" cy="246221"/>
                </a:xfrm>
              </p:grpSpPr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8582453" y="2662781"/>
                    <a:ext cx="328936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CA" sz="1000" b="1" dirty="0" smtClean="0">
                        <a:solidFill>
                          <a:schemeClr val="bg1"/>
                        </a:solidFill>
                        <a:latin typeface="Century Gothic" pitchFamily="34" charset="0"/>
                        <a:cs typeface="Calibri" pitchFamily="34" charset="0"/>
                      </a:rPr>
                      <a:t>50</a:t>
                    </a:r>
                    <a:endParaRPr lang="en-CA" sz="1000" b="1" dirty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8532440" y="2785891"/>
                    <a:ext cx="108000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0" name="Group 162"/>
                <p:cNvGrpSpPr/>
                <p:nvPr/>
              </p:nvGrpSpPr>
              <p:grpSpPr>
                <a:xfrm>
                  <a:off x="6228184" y="5160903"/>
                  <a:ext cx="378949" cy="246221"/>
                  <a:chOff x="8532440" y="1839134"/>
                  <a:chExt cx="378949" cy="246221"/>
                </a:xfrm>
              </p:grpSpPr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8582453" y="1839134"/>
                    <a:ext cx="328936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CA" sz="1000" b="1" dirty="0" smtClean="0">
                        <a:solidFill>
                          <a:schemeClr val="bg1"/>
                        </a:solidFill>
                        <a:latin typeface="Century Gothic" pitchFamily="34" charset="0"/>
                        <a:cs typeface="Calibri" pitchFamily="34" charset="0"/>
                      </a:rPr>
                      <a:t>75</a:t>
                    </a:r>
                    <a:endParaRPr lang="en-CA" sz="1000" b="1" dirty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75" name="Straight Connector 74"/>
                  <p:cNvCxnSpPr/>
                  <p:nvPr/>
                </p:nvCxnSpPr>
                <p:spPr>
                  <a:xfrm>
                    <a:off x="8532440" y="1962244"/>
                    <a:ext cx="108000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1" name="Group 165"/>
                <p:cNvGrpSpPr/>
                <p:nvPr/>
              </p:nvGrpSpPr>
              <p:grpSpPr>
                <a:xfrm>
                  <a:off x="6228184" y="4843993"/>
                  <a:ext cx="451084" cy="246221"/>
                  <a:chOff x="8532440" y="1409931"/>
                  <a:chExt cx="451084" cy="246221"/>
                </a:xfrm>
              </p:grpSpPr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8582453" y="1409931"/>
                    <a:ext cx="401071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CA" sz="1000" b="1" dirty="0" smtClean="0">
                        <a:solidFill>
                          <a:schemeClr val="bg1"/>
                        </a:solidFill>
                        <a:latin typeface="Century Gothic" pitchFamily="34" charset="0"/>
                        <a:cs typeface="Calibri" pitchFamily="34" charset="0"/>
                      </a:rPr>
                      <a:t>100</a:t>
                    </a:r>
                    <a:endParaRPr lang="en-CA" sz="1000" b="1" dirty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8532440" y="1533041"/>
                    <a:ext cx="108000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8" name="Group 194"/>
              <p:cNvGrpSpPr/>
              <p:nvPr/>
            </p:nvGrpSpPr>
            <p:grpSpPr>
              <a:xfrm>
                <a:off x="4521602" y="4021912"/>
                <a:ext cx="1634574" cy="444352"/>
                <a:chOff x="4521602" y="4005064"/>
                <a:chExt cx="1634574" cy="444352"/>
              </a:xfrm>
            </p:grpSpPr>
            <p:sp>
              <p:nvSpPr>
                <p:cNvPr id="59" name="TextBox 58"/>
                <p:cNvSpPr txBox="1"/>
                <p:nvPr/>
              </p:nvSpPr>
              <p:spPr>
                <a:xfrm>
                  <a:off x="4521602" y="4233972"/>
                  <a:ext cx="22794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-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4684906" y="4233972"/>
                  <a:ext cx="245580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+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 rot="16200000">
                  <a:off x="4732234" y="4119518"/>
                  <a:ext cx="44435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0.032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 rot="16200000">
                  <a:off x="4933496" y="4148372"/>
                  <a:ext cx="38664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0.16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 rot="16200000">
                  <a:off x="5144125" y="4177226"/>
                  <a:ext cx="32893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0.8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 rot="16200000">
                  <a:off x="5360747" y="4220507"/>
                  <a:ext cx="24237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4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 rot="16200000">
                  <a:off x="5510565" y="4191653"/>
                  <a:ext cx="30008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20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 rot="16200000">
                  <a:off x="5654302" y="4162799"/>
                  <a:ext cx="35779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100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5843270" y="4233972"/>
                  <a:ext cx="312906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b="1" dirty="0" err="1" smtClean="0">
                      <a:solidFill>
                        <a:schemeClr val="bg1"/>
                      </a:solidFill>
                      <a:latin typeface="Century Gothic" pitchFamily="34" charset="0"/>
                      <a:cs typeface="Calibri" pitchFamily="34" charset="0"/>
                    </a:rPr>
                    <a:t>bp</a:t>
                  </a:r>
                  <a:endParaRPr lang="en-US" sz="750" b="1" dirty="0">
                    <a:solidFill>
                      <a:schemeClr val="bg1"/>
                    </a:solidFill>
                    <a:latin typeface="Century Gothic" pitchFamily="34" charset="0"/>
                    <a:cs typeface="Calibri" pitchFamily="34" charset="0"/>
                  </a:endParaRPr>
                </a:p>
              </p:txBody>
            </p:sp>
          </p:grpSp>
        </p:grpSp>
        <p:grpSp>
          <p:nvGrpSpPr>
            <p:cNvPr id="48" name="Group 235"/>
            <p:cNvGrpSpPr/>
            <p:nvPr/>
          </p:nvGrpSpPr>
          <p:grpSpPr>
            <a:xfrm>
              <a:off x="179512" y="3861048"/>
              <a:ext cx="6480000" cy="290221"/>
              <a:chOff x="179512" y="3861048"/>
              <a:chExt cx="6480000" cy="290221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179512" y="3861048"/>
                <a:ext cx="6480000" cy="2160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 rot="16200000" flipH="1">
                <a:off x="5214830" y="3438052"/>
                <a:ext cx="0" cy="133263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16200000" flipH="1">
                <a:off x="3237112" y="3420368"/>
                <a:ext cx="0" cy="136800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16200000" flipH="1">
                <a:off x="1168881" y="3420368"/>
                <a:ext cx="0" cy="136800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>
                <a:off x="834494" y="3905048"/>
                <a:ext cx="66877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0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PIQ (µM)</a:t>
                </a:r>
                <a:endParaRPr lang="en-CA" sz="1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916351" y="3905048"/>
                <a:ext cx="64152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sz="10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SIP (µM)</a:t>
                </a:r>
                <a:endParaRPr lang="en-CA" sz="1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863612" y="3905048"/>
                <a:ext cx="7024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0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CLIP (µM)</a:t>
                </a:r>
                <a:endParaRPr lang="en-CA" sz="1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aphicFrame>
        <p:nvGraphicFramePr>
          <p:cNvPr id="128" name="Table 127"/>
          <p:cNvGraphicFramePr>
            <a:graphicFrameLocks noGrp="1"/>
          </p:cNvGraphicFramePr>
          <p:nvPr/>
        </p:nvGraphicFramePr>
        <p:xfrm>
          <a:off x="6804248" y="4011449"/>
          <a:ext cx="2016224" cy="2734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  <a:gridCol w="1152128"/>
              </a:tblGrid>
              <a:tr h="504057">
                <a:tc>
                  <a:txBody>
                    <a:bodyPr/>
                    <a:lstStyle/>
                    <a:p>
                      <a:pPr algn="ctr"/>
                      <a:r>
                        <a:rPr lang="en-CA" sz="1400" b="1" dirty="0" err="1" smtClean="0">
                          <a:latin typeface="Calibri" pitchFamily="34" charset="0"/>
                          <a:cs typeface="Calibri" pitchFamily="34" charset="0"/>
                        </a:rPr>
                        <a:t>Ligand</a:t>
                      </a:r>
                      <a:endParaRPr lang="en-CA" sz="1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7153" marR="771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1" dirty="0" smtClean="0">
                          <a:latin typeface="Calibri" pitchFamily="34" charset="0"/>
                          <a:cs typeface="Calibri" pitchFamily="34" charset="0"/>
                        </a:rPr>
                        <a:t>TRAP-</a:t>
                      </a:r>
                      <a:r>
                        <a:rPr lang="en-CA" sz="1400" b="1" dirty="0" err="1" smtClean="0">
                          <a:latin typeface="Calibri" pitchFamily="34" charset="0"/>
                          <a:cs typeface="Calibri" pitchFamily="34" charset="0"/>
                        </a:rPr>
                        <a:t>Lig</a:t>
                      </a:r>
                      <a:r>
                        <a:rPr lang="en-CA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CA" sz="1400" b="1" dirty="0" smtClean="0">
                          <a:latin typeface="Calibri" pitchFamily="34" charset="0"/>
                          <a:cs typeface="Calibri" pitchFamily="34" charset="0"/>
                        </a:rPr>
                        <a:t>IC</a:t>
                      </a:r>
                      <a:r>
                        <a:rPr lang="en-CA" sz="1400" b="1" baseline="-25000" dirty="0" smtClean="0">
                          <a:latin typeface="Calibri" pitchFamily="34" charset="0"/>
                          <a:cs typeface="Calibri" pitchFamily="34" charset="0"/>
                        </a:rPr>
                        <a:t>50 </a:t>
                      </a:r>
                      <a:r>
                        <a:rPr lang="en-CA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l-GR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μ</a:t>
                      </a:r>
                      <a:r>
                        <a:rPr lang="en-US" sz="1400" b="1" baseline="0" dirty="0" smtClean="0">
                          <a:latin typeface="Calibri" pitchFamily="34" charset="0"/>
                          <a:cs typeface="Calibri" pitchFamily="34" charset="0"/>
                        </a:rPr>
                        <a:t>M)</a:t>
                      </a:r>
                    </a:p>
                  </a:txBody>
                  <a:tcPr marL="77153" marR="7715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04585">
                <a:tc>
                  <a:txBody>
                    <a:bodyPr/>
                    <a:lstStyle/>
                    <a:p>
                      <a:pPr algn="ctr"/>
                      <a:r>
                        <a:rPr lang="en-CA" sz="1000" b="1" dirty="0" smtClean="0">
                          <a:latin typeface="Calibri" pitchFamily="34" charset="0"/>
                          <a:cs typeface="Calibri" pitchFamily="34" charset="0"/>
                        </a:rPr>
                        <a:t>BPY</a:t>
                      </a:r>
                      <a:endParaRPr lang="en-CA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7153" marR="771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 smtClean="0">
                          <a:latin typeface="Calibri" pitchFamily="34" charset="0"/>
                          <a:cs typeface="Calibri" pitchFamily="34" charset="0"/>
                        </a:rPr>
                        <a:t> ND </a:t>
                      </a:r>
                      <a:endParaRPr lang="en-CA" sz="1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7153" marR="7715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7742">
                <a:tc>
                  <a:txBody>
                    <a:bodyPr/>
                    <a:lstStyle/>
                    <a:p>
                      <a:pPr algn="ctr"/>
                      <a:r>
                        <a:rPr lang="en-CA" sz="1000" b="1" dirty="0" smtClean="0">
                          <a:latin typeface="Calibri" pitchFamily="34" charset="0"/>
                          <a:cs typeface="Calibri" pitchFamily="34" charset="0"/>
                        </a:rPr>
                        <a:t>PIP</a:t>
                      </a:r>
                      <a:endParaRPr lang="en-CA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7153" marR="771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smtClean="0">
                          <a:latin typeface="Calibri" pitchFamily="34" charset="0"/>
                          <a:cs typeface="Calibri" pitchFamily="34" charset="0"/>
                        </a:rPr>
                        <a:t> 0.46</a:t>
                      </a:r>
                      <a:r>
                        <a:rPr lang="en-CA" sz="1000" baseline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CA" sz="1000" smtClean="0">
                          <a:latin typeface="Calibri" pitchFamily="34" charset="0"/>
                          <a:cs typeface="Calibri" pitchFamily="34" charset="0"/>
                        </a:rPr>
                        <a:t>± 0.29</a:t>
                      </a:r>
                      <a:endParaRPr lang="en-CA" sz="1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7153" marR="7715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7742">
                <a:tc>
                  <a:txBody>
                    <a:bodyPr/>
                    <a:lstStyle/>
                    <a:p>
                      <a:pPr algn="ctr"/>
                      <a:r>
                        <a:rPr lang="en-CA" sz="1000" b="1" dirty="0" smtClean="0">
                          <a:latin typeface="Calibri" pitchFamily="34" charset="0"/>
                          <a:cs typeface="Calibri" pitchFamily="34" charset="0"/>
                        </a:rPr>
                        <a:t>PIN</a:t>
                      </a:r>
                      <a:endParaRPr lang="en-CA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7153" marR="771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818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smtClean="0">
                          <a:latin typeface="Calibri" pitchFamily="34" charset="0"/>
                          <a:cs typeface="Calibri" pitchFamily="34" charset="0"/>
                        </a:rPr>
                        <a:t>6.81 ± 5.84</a:t>
                      </a:r>
                      <a:endParaRPr lang="en-CA" sz="10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7153" marR="7715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7742">
                <a:tc>
                  <a:txBody>
                    <a:bodyPr/>
                    <a:lstStyle/>
                    <a:p>
                      <a:pPr algn="ctr"/>
                      <a:r>
                        <a:rPr lang="en-CA" sz="1000" b="1" dirty="0" smtClean="0">
                          <a:latin typeface="Calibri" pitchFamily="34" charset="0"/>
                          <a:cs typeface="Calibri" pitchFamily="34" charset="0"/>
                        </a:rPr>
                        <a:t>PII</a:t>
                      </a:r>
                      <a:endParaRPr lang="en-CA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7153" marR="771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818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dirty="0" smtClean="0">
                          <a:latin typeface="Calibri" pitchFamily="34" charset="0"/>
                          <a:cs typeface="Calibri" pitchFamily="34" charset="0"/>
                        </a:rPr>
                        <a:t> 0.93 ± 1.78</a:t>
                      </a:r>
                    </a:p>
                  </a:txBody>
                  <a:tcPr marL="77153" marR="7715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7742">
                <a:tc>
                  <a:txBody>
                    <a:bodyPr/>
                    <a:lstStyle/>
                    <a:p>
                      <a:pPr algn="ctr"/>
                      <a:r>
                        <a:rPr lang="en-CA" sz="1000" b="1" dirty="0" smtClean="0">
                          <a:latin typeface="Calibri" pitchFamily="34" charset="0"/>
                          <a:cs typeface="Calibri" pitchFamily="34" charset="0"/>
                        </a:rPr>
                        <a:t>PIQ</a:t>
                      </a:r>
                      <a:endParaRPr lang="en-CA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7153" marR="771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818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dirty="0" smtClean="0">
                          <a:latin typeface="Calibri" pitchFamily="34" charset="0"/>
                          <a:cs typeface="Calibri" pitchFamily="34" charset="0"/>
                        </a:rPr>
                        <a:t> 2.48 ± 1.49</a:t>
                      </a:r>
                    </a:p>
                  </a:txBody>
                  <a:tcPr marL="77153" marR="7715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7742">
                <a:tc>
                  <a:txBody>
                    <a:bodyPr/>
                    <a:lstStyle/>
                    <a:p>
                      <a:pPr algn="ctr"/>
                      <a:r>
                        <a:rPr lang="en-CA" sz="1000" b="1" dirty="0" smtClean="0">
                          <a:latin typeface="Calibri" pitchFamily="34" charset="0"/>
                          <a:cs typeface="Calibri" pitchFamily="34" charset="0"/>
                        </a:rPr>
                        <a:t>SIP</a:t>
                      </a:r>
                      <a:endParaRPr lang="en-CA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7153" marR="771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818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dirty="0" smtClean="0">
                          <a:latin typeface="Calibri" pitchFamily="34" charset="0"/>
                          <a:cs typeface="Calibri" pitchFamily="34" charset="0"/>
                        </a:rPr>
                        <a:t> 11.6 ± 1.78</a:t>
                      </a:r>
                    </a:p>
                  </a:txBody>
                  <a:tcPr marL="77153" marR="7715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7742">
                <a:tc>
                  <a:txBody>
                    <a:bodyPr/>
                    <a:lstStyle/>
                    <a:p>
                      <a:pPr algn="ctr"/>
                      <a:r>
                        <a:rPr lang="en-CA" sz="1000" b="1" dirty="0" smtClean="0">
                          <a:latin typeface="Calibri" pitchFamily="34" charset="0"/>
                          <a:cs typeface="Calibri" pitchFamily="34" charset="0"/>
                        </a:rPr>
                        <a:t>CLIP</a:t>
                      </a:r>
                      <a:endParaRPr lang="en-CA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7153" marR="771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818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dirty="0" smtClean="0">
                          <a:latin typeface="Calibri" pitchFamily="34" charset="0"/>
                          <a:cs typeface="Calibri" pitchFamily="34" charset="0"/>
                        </a:rPr>
                        <a:t> 5.71 ± 1.55</a:t>
                      </a:r>
                    </a:p>
                  </a:txBody>
                  <a:tcPr marL="77153" marR="7715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53889">
                <a:tc>
                  <a:txBody>
                    <a:bodyPr/>
                    <a:lstStyle/>
                    <a:p>
                      <a:pPr algn="ctr"/>
                      <a:r>
                        <a:rPr lang="en-CA" sz="1000" b="1" dirty="0" smtClean="0">
                          <a:latin typeface="Calibri" pitchFamily="34" charset="0"/>
                          <a:cs typeface="Calibri" pitchFamily="34" charset="0"/>
                        </a:rPr>
                        <a:t>BRACO-19</a:t>
                      </a:r>
                      <a:endParaRPr lang="en-CA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7153" marR="77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818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dirty="0" smtClean="0">
                          <a:latin typeface="Calibri" pitchFamily="34" charset="0"/>
                          <a:cs typeface="Calibri" pitchFamily="34" charset="0"/>
                        </a:rPr>
                        <a:t> 6.30</a:t>
                      </a:r>
                    </a:p>
                  </a:txBody>
                  <a:tcPr marL="77153" marR="7715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65158">
                <a:tc>
                  <a:txBody>
                    <a:bodyPr/>
                    <a:lstStyle/>
                    <a:p>
                      <a:pPr algn="ctr"/>
                      <a:r>
                        <a:rPr lang="en-CA" sz="1000" b="1" dirty="0" err="1" smtClean="0">
                          <a:latin typeface="Calibri" pitchFamily="34" charset="0"/>
                          <a:cs typeface="Calibri" pitchFamily="34" charset="0"/>
                        </a:rPr>
                        <a:t>Telomestatin</a:t>
                      </a:r>
                      <a:endParaRPr lang="en-CA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7153" marR="77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818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dirty="0" smtClean="0">
                          <a:latin typeface="Calibri" pitchFamily="34" charset="0"/>
                          <a:cs typeface="Calibri" pitchFamily="34" charset="0"/>
                        </a:rPr>
                        <a:t> 0.60</a:t>
                      </a:r>
                    </a:p>
                  </a:txBody>
                  <a:tcPr marL="77153" marR="7715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0" name="Rectangle 129"/>
          <p:cNvSpPr/>
          <p:nvPr/>
        </p:nvSpPr>
        <p:spPr>
          <a:xfrm>
            <a:off x="6732240" y="4797152"/>
            <a:ext cx="2197447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1" name="Rectangle 130"/>
          <p:cNvSpPr/>
          <p:nvPr/>
        </p:nvSpPr>
        <p:spPr>
          <a:xfrm>
            <a:off x="6723292" y="6021288"/>
            <a:ext cx="2197447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2" name="TextBox 131"/>
          <p:cNvSpPr txBox="1"/>
          <p:nvPr/>
        </p:nvSpPr>
        <p:spPr>
          <a:xfrm>
            <a:off x="4211961" y="6670504"/>
            <a:ext cx="4968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bg1"/>
                </a:solidFill>
                <a:latin typeface="+mj-lt"/>
              </a:rPr>
              <a:t>Castor K et al. </a:t>
            </a:r>
            <a:r>
              <a:rPr lang="en-US" sz="1000" i="1" dirty="0" err="1" smtClean="0">
                <a:solidFill>
                  <a:schemeClr val="bg1"/>
                </a:solidFill>
                <a:latin typeface="+mj-lt"/>
              </a:rPr>
              <a:t>Chem</a:t>
            </a:r>
            <a:r>
              <a:rPr lang="en-US" sz="1000" i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i="1" dirty="0" err="1" smtClean="0">
                <a:solidFill>
                  <a:schemeClr val="bg1"/>
                </a:solidFill>
                <a:latin typeface="+mj-lt"/>
              </a:rPr>
              <a:t>Eur</a:t>
            </a:r>
            <a:r>
              <a:rPr lang="en-US" sz="1000" i="1" dirty="0" smtClean="0">
                <a:solidFill>
                  <a:schemeClr val="bg1"/>
                </a:solidFill>
                <a:latin typeface="+mj-lt"/>
              </a:rPr>
              <a:t> J (2011) Submitted</a:t>
            </a:r>
            <a:endParaRPr lang="en-US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67494"/>
            <a:ext cx="8229600" cy="92925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Short term </a:t>
            </a:r>
            <a:r>
              <a:rPr kumimoji="0" lang="en-CA" sz="3600" b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cytotoxicity</a:t>
            </a:r>
            <a:r>
              <a:rPr kumimoji="0" lang="en-CA" sz="3600" b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assay</a:t>
            </a:r>
            <a:r>
              <a:rPr kumimoji="0" lang="en-CA" sz="3600" b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CA" sz="3600" b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suggest cancer cell specific effects</a:t>
            </a:r>
            <a:endParaRPr kumimoji="0" lang="en-CA" sz="3600" b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807005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/>
              <a:t>MTS: Metabolic activity assay</a:t>
            </a:r>
            <a:endParaRPr lang="en-CA" b="1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1421235" y="2292374"/>
          <a:ext cx="6248542" cy="217277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26840"/>
                <a:gridCol w="960135"/>
                <a:gridCol w="1066817"/>
                <a:gridCol w="1440203"/>
                <a:gridCol w="1554547"/>
              </a:tblGrid>
              <a:tr h="125740">
                <a:tc gridSpan="2">
                  <a:txBody>
                    <a:bodyPr/>
                    <a:lstStyle/>
                    <a:p>
                      <a:pPr algn="ctr"/>
                      <a:r>
                        <a:rPr lang="en-CA" sz="1200" dirty="0" smtClean="0"/>
                        <a:t>MTS (72h) – Proliferation</a:t>
                      </a:r>
                      <a:endParaRPr lang="en-CA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CA" sz="1200" dirty="0" smtClean="0"/>
                        <a:t>IC </a:t>
                      </a:r>
                      <a:r>
                        <a:rPr lang="en-CA" sz="1200" baseline="-25000" dirty="0" smtClean="0"/>
                        <a:t>50 </a:t>
                      </a:r>
                      <a:endParaRPr lang="en-CA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400" b="1" dirty="0"/>
                    </a:p>
                  </a:txBody>
                  <a:tcPr anchor="ctr"/>
                </a:tc>
              </a:tr>
              <a:tr h="283011">
                <a:tc>
                  <a:txBody>
                    <a:bodyPr/>
                    <a:lstStyle/>
                    <a:p>
                      <a:pPr algn="ctr"/>
                      <a:r>
                        <a:rPr lang="en-CA" sz="1000" b="1" dirty="0" smtClean="0"/>
                        <a:t>Cell Type</a:t>
                      </a:r>
                      <a:endParaRPr lang="en-CA" sz="1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b="1" dirty="0" smtClean="0"/>
                        <a:t>Cell Line</a:t>
                      </a:r>
                      <a:endParaRPr lang="en-CA" sz="1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b="1" dirty="0" smtClean="0"/>
                        <a:t>BPY (µM)</a:t>
                      </a:r>
                      <a:endParaRPr lang="en-CA" sz="1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b="1" dirty="0" smtClean="0"/>
                        <a:t>PIP (µM)</a:t>
                      </a:r>
                      <a:endParaRPr lang="en-CA" sz="1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b="1" dirty="0" smtClean="0"/>
                        <a:t>CLIP (µM)</a:t>
                      </a:r>
                      <a:endParaRPr lang="en-CA" sz="1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9847">
                <a:tc rowSpan="3">
                  <a:txBody>
                    <a:bodyPr/>
                    <a:lstStyle/>
                    <a:p>
                      <a:r>
                        <a:rPr lang="en-CA" sz="1000" b="1" dirty="0" smtClean="0"/>
                        <a:t>Cancer</a:t>
                      </a:r>
                    </a:p>
                    <a:p>
                      <a:r>
                        <a:rPr lang="en-CA" sz="1000" b="1" dirty="0" smtClean="0"/>
                        <a:t>Telomerase +</a:t>
                      </a:r>
                      <a:endParaRPr lang="en-CA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3616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A549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CA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N/A</a:t>
                      </a:r>
                      <a:endParaRPr kumimoji="0" lang="en-CA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CA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21.91 ± 1.20</a:t>
                      </a:r>
                      <a:endParaRPr kumimoji="0" lang="en-CA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13.41 ± 1.23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6165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3616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HUH7</a:t>
                      </a:r>
                      <a:endParaRPr kumimoji="0" lang="en-CA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CA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11.45 ± 1.09</a:t>
                      </a:r>
                      <a:endParaRPr kumimoji="0" lang="en-CA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16.70 ± 1.14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483">
                <a:tc vMerge="1">
                  <a:txBody>
                    <a:bodyPr/>
                    <a:lstStyle/>
                    <a:p>
                      <a:endParaRPr lang="en-C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3616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MCF7</a:t>
                      </a:r>
                      <a:endParaRPr kumimoji="0" lang="en-CA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CA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42.91 ± 1.17</a:t>
                      </a:r>
                      <a:endParaRPr kumimoji="0" lang="en-CA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18.37 ± 1.11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8801">
                <a:tc>
                  <a:txBody>
                    <a:bodyPr/>
                    <a:lstStyle/>
                    <a:p>
                      <a:r>
                        <a:rPr lang="en-CA" sz="1000" b="1" dirty="0" smtClean="0"/>
                        <a:t>Cancer,</a:t>
                      </a:r>
                      <a:r>
                        <a:rPr lang="en-CA" sz="1000" b="1" baseline="0" dirty="0" smtClean="0"/>
                        <a:t> </a:t>
                      </a:r>
                      <a:r>
                        <a:rPr lang="en-CA" sz="1000" b="1" dirty="0" smtClean="0"/>
                        <a:t>ALT</a:t>
                      </a:r>
                      <a:r>
                        <a:rPr lang="en-CA" sz="1000" b="1" baseline="0" dirty="0" smtClean="0"/>
                        <a:t> </a:t>
                      </a:r>
                    </a:p>
                    <a:p>
                      <a:pPr marL="0" marR="0" indent="0" algn="l" defTabSz="43616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1" dirty="0" smtClean="0"/>
                        <a:t>Telomerase -</a:t>
                      </a:r>
                      <a:endParaRPr lang="en-CA" sz="1000" b="1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CA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GM847</a:t>
                      </a:r>
                      <a:endParaRPr kumimoji="0" lang="en-CA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CA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27.73 ± 1.04</a:t>
                      </a:r>
                      <a:endParaRPr kumimoji="0" lang="en-CA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9.33 ±1.02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7854">
                <a:tc rowSpan="2">
                  <a:txBody>
                    <a:bodyPr/>
                    <a:lstStyle/>
                    <a:p>
                      <a:r>
                        <a:rPr lang="en-CA" sz="1000" b="1" dirty="0" smtClean="0"/>
                        <a:t>Normal Primary</a:t>
                      </a:r>
                      <a:endParaRPr lang="en-CA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CA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MRC-5</a:t>
                      </a:r>
                      <a:endParaRPr kumimoji="0" lang="en-CA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CA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50.00</a:t>
                      </a:r>
                      <a:endParaRPr kumimoji="0" lang="en-CA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57.61 ± 2.85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77756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CA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WI-38</a:t>
                      </a:r>
                      <a:endParaRPr kumimoji="0" lang="en-CA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N/A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CA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70.85</a:t>
                      </a:r>
                      <a:endParaRPr kumimoji="0" lang="en-CA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53.63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itle 3"/>
          <p:cNvSpPr txBox="1">
            <a:spLocks/>
          </p:cNvSpPr>
          <p:nvPr/>
        </p:nvSpPr>
        <p:spPr>
          <a:xfrm>
            <a:off x="467544" y="620688"/>
            <a:ext cx="8229600" cy="92925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r"/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Cell Studies: Experimental Design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47254" y="1772816"/>
            <a:ext cx="8364553" cy="3888432"/>
            <a:chOff x="34925" y="1772816"/>
            <a:chExt cx="8364553" cy="3888432"/>
          </a:xfrm>
        </p:grpSpPr>
        <p:pic>
          <p:nvPicPr>
            <p:cNvPr id="4" name="Picture 2" descr="http://www.nature.com/ni/journal/v5/n4/images/ni0404-359-F1.jpg"/>
            <p:cNvPicPr>
              <a:picLocks noChangeAspect="1" noChangeArrowheads="1"/>
            </p:cNvPicPr>
            <p:nvPr/>
          </p:nvPicPr>
          <p:blipFill>
            <a:blip r:embed="rId2" cstate="print"/>
            <a:srcRect l="2511" t="45163"/>
            <a:stretch>
              <a:fillRect/>
            </a:stretch>
          </p:blipFill>
          <p:spPr bwMode="auto">
            <a:xfrm>
              <a:off x="34925" y="2132856"/>
              <a:ext cx="8364553" cy="3019054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323528" y="2060848"/>
              <a:ext cx="1080120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259632" y="2060849"/>
              <a:ext cx="1800200" cy="576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508104" y="2348880"/>
              <a:ext cx="864096" cy="288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092280" y="3071693"/>
              <a:ext cx="864096" cy="288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64288" y="4653136"/>
              <a:ext cx="864096" cy="288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36096" y="4797152"/>
              <a:ext cx="864096" cy="288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79712" y="4797152"/>
              <a:ext cx="864096" cy="288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45777" y="3501008"/>
              <a:ext cx="108012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627784" y="3284984"/>
              <a:ext cx="108012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27984" y="3284984"/>
              <a:ext cx="1368152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03648" y="1772816"/>
              <a:ext cx="20762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1x10</a:t>
              </a:r>
              <a:r>
                <a:rPr lang="en-US" baseline="30000" dirty="0" smtClean="0"/>
                <a:t>5</a:t>
              </a:r>
              <a:r>
                <a:rPr lang="en-US" dirty="0" smtClean="0"/>
                <a:t> cells</a:t>
              </a:r>
            </a:p>
            <a:p>
              <a:pPr algn="ctr"/>
              <a:r>
                <a:rPr lang="en-US" dirty="0" smtClean="0"/>
                <a:t>+ </a:t>
              </a:r>
              <a:r>
                <a:rPr lang="en-US" dirty="0" err="1" smtClean="0"/>
                <a:t>Cpd</a:t>
              </a:r>
              <a:endParaRPr lang="en-US" dirty="0" smtClean="0"/>
            </a:p>
            <a:p>
              <a:pPr algn="ctr"/>
              <a:r>
                <a:rPr lang="en-US" dirty="0" smtClean="0"/>
                <a:t>[1X, 0.5X, 0.1X IC50]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46438" y="2276872"/>
              <a:ext cx="1213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1x10</a:t>
              </a:r>
              <a:r>
                <a:rPr lang="en-US" baseline="30000" dirty="0" smtClean="0"/>
                <a:t>5</a:t>
              </a:r>
              <a:r>
                <a:rPr lang="en-US" dirty="0" smtClean="0"/>
                <a:t> cells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59663" y="3140968"/>
              <a:ext cx="3160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D4, D8, D11, D15, D18, D22, etc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83432" y="3140968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D1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3648" y="4737918"/>
              <a:ext cx="20762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1x10</a:t>
              </a:r>
              <a:r>
                <a:rPr lang="en-US" baseline="30000" dirty="0" smtClean="0"/>
                <a:t>5</a:t>
              </a:r>
              <a:r>
                <a:rPr lang="en-US" dirty="0" smtClean="0"/>
                <a:t> cells</a:t>
              </a:r>
            </a:p>
            <a:p>
              <a:pPr algn="ctr"/>
              <a:r>
                <a:rPr lang="en-US" dirty="0" smtClean="0"/>
                <a:t>+ </a:t>
              </a:r>
              <a:r>
                <a:rPr lang="en-US" dirty="0" err="1" smtClean="0"/>
                <a:t>Cpd</a:t>
              </a:r>
              <a:endParaRPr lang="en-US" dirty="0" smtClean="0"/>
            </a:p>
            <a:p>
              <a:pPr algn="ctr"/>
              <a:r>
                <a:rPr lang="en-US" dirty="0" smtClean="0"/>
                <a:t>[1X, 0.5X, 0.1X IC50]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51920" y="4725144"/>
              <a:ext cx="3160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D4, D8, D11, D15, D18, D22, etc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79512" y="2636912"/>
            <a:ext cx="122413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1) Seeding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9512" y="4581128"/>
            <a:ext cx="144016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/>
            <a:r>
              <a:rPr lang="en-US" b="1" dirty="0" smtClean="0">
                <a:solidFill>
                  <a:schemeClr val="bg1"/>
                </a:solidFill>
              </a:rPr>
              <a:t>2) Promoter</a:t>
            </a:r>
          </a:p>
          <a:p>
            <a:pPr marL="342900" indent="-342900"/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Cell Studies: Seeding Experiment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Object 1"/>
          <p:cNvGraphicFramePr>
            <a:graphicFrameLocks noChangeAspect="1"/>
          </p:cNvGraphicFramePr>
          <p:nvPr/>
        </p:nvGraphicFramePr>
        <p:xfrm>
          <a:off x="228250" y="1628800"/>
          <a:ext cx="8520214" cy="4915920"/>
        </p:xfrm>
        <a:graphic>
          <a:graphicData uri="http://schemas.openxmlformats.org/presentationml/2006/ole">
            <p:oleObj spid="_x0000_s151554" name="Prism Project" r:id="rId3" imgW="6300000" imgH="36360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Cell Studies: </a:t>
            </a: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qPCR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436096" y="2060848"/>
            <a:ext cx="3384376" cy="3845024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c-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myc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most studied G4-forming promoter region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upregulated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many cancers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a regulator of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hTERT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hTERT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forms 2 different G4 in the promoter region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expression is required for telomerase activity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035" r="5860"/>
          <a:stretch>
            <a:fillRect/>
          </a:stretch>
        </p:blipFill>
        <p:spPr bwMode="auto">
          <a:xfrm>
            <a:off x="251520" y="1628800"/>
            <a:ext cx="5256584" cy="491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95536" y="5517232"/>
            <a:ext cx="64807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11760" y="1700808"/>
            <a:ext cx="64807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8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T-loop structure protects telomeres</a:t>
            </a: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423" y="1193146"/>
            <a:ext cx="7879666" cy="505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189345" y="6550223"/>
            <a:ext cx="2954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 smtClean="0"/>
              <a:t>CA </a:t>
            </a:r>
            <a:r>
              <a:rPr lang="fr-CA" sz="1400" dirty="0" err="1" smtClean="0"/>
              <a:t>Azzalin</a:t>
            </a:r>
            <a:r>
              <a:rPr lang="fr-CA" sz="1400" dirty="0" smtClean="0"/>
              <a:t> and J </a:t>
            </a:r>
            <a:r>
              <a:rPr lang="fr-CA" sz="1400" dirty="0" err="1" smtClean="0"/>
              <a:t>Lingner</a:t>
            </a:r>
            <a:r>
              <a:rPr lang="fr-CA" sz="1400" dirty="0" smtClean="0"/>
              <a:t>, Nature, 2007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9389" y="642938"/>
            <a:ext cx="516442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Conclusions and perspectives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571500" y="1714500"/>
            <a:ext cx="847392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latin typeface="Verdana" pitchFamily="34" charset="0"/>
              </a:rPr>
              <a:t>Molecules with distinct structural features that target G-</a:t>
            </a:r>
            <a:r>
              <a:rPr lang="en-US" dirty="0" err="1">
                <a:latin typeface="Verdana" pitchFamily="34" charset="0"/>
              </a:rPr>
              <a:t>quadruplex</a:t>
            </a:r>
            <a:r>
              <a:rPr lang="en-US" dirty="0">
                <a:latin typeface="Verdana" pitchFamily="34" charset="0"/>
              </a:rPr>
              <a:t> </a:t>
            </a:r>
          </a:p>
          <a:p>
            <a:r>
              <a:rPr lang="en-US" dirty="0">
                <a:latin typeface="Verdana" pitchFamily="34" charset="0"/>
              </a:rPr>
              <a:t>can be generated using </a:t>
            </a:r>
            <a:r>
              <a:rPr lang="en-US" dirty="0" err="1">
                <a:latin typeface="Verdana" pitchFamily="34" charset="0"/>
              </a:rPr>
              <a:t>supramolecular</a:t>
            </a:r>
            <a:r>
              <a:rPr lang="en-US" dirty="0">
                <a:latin typeface="Verdana" pitchFamily="34" charset="0"/>
              </a:rPr>
              <a:t> self-assembly</a:t>
            </a:r>
          </a:p>
          <a:p>
            <a:endParaRPr lang="en-US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err="1" smtClean="0">
                <a:latin typeface="Verdana" pitchFamily="34" charset="0"/>
              </a:rPr>
              <a:t>phenanthroimidazole</a:t>
            </a:r>
            <a:r>
              <a:rPr lang="en-US" dirty="0" smtClean="0">
                <a:latin typeface="Verdana" pitchFamily="34" charset="0"/>
              </a:rPr>
              <a:t> platinum(II) complexes </a:t>
            </a:r>
            <a:r>
              <a:rPr lang="en-US" dirty="0">
                <a:latin typeface="Verdana" pitchFamily="34" charset="0"/>
              </a:rPr>
              <a:t>are G-</a:t>
            </a:r>
            <a:r>
              <a:rPr lang="en-US" dirty="0" err="1">
                <a:latin typeface="Verdana" pitchFamily="34" charset="0"/>
              </a:rPr>
              <a:t>quadruplex</a:t>
            </a:r>
            <a:r>
              <a:rPr lang="en-US" dirty="0">
                <a:latin typeface="Verdana" pitchFamily="34" charset="0"/>
              </a:rPr>
              <a:t> </a:t>
            </a:r>
            <a:endParaRPr lang="en-US" dirty="0" smtClean="0">
              <a:latin typeface="Verdana" pitchFamily="34" charset="0"/>
            </a:endParaRPr>
          </a:p>
          <a:p>
            <a:r>
              <a:rPr lang="en-US" dirty="0" smtClean="0">
                <a:latin typeface="Verdana" pitchFamily="34" charset="0"/>
              </a:rPr>
              <a:t>stabilizers </a:t>
            </a:r>
            <a:r>
              <a:rPr lang="en-US" dirty="0">
                <a:latin typeface="Verdana" pitchFamily="34" charset="0"/>
              </a:rPr>
              <a:t>and telomerase inhibitors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500" y="3357563"/>
            <a:ext cx="8401402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CA" dirty="0">
                <a:latin typeface="+mn-lt"/>
              </a:rPr>
              <a:t>We will further evaluate improved </a:t>
            </a:r>
            <a:r>
              <a:rPr lang="en-CA" dirty="0" err="1">
                <a:latin typeface="+mn-lt"/>
              </a:rPr>
              <a:t>ligands</a:t>
            </a:r>
            <a:r>
              <a:rPr lang="en-US" dirty="0">
                <a:latin typeface="+mn-lt"/>
              </a:rPr>
              <a:t> with increase binding </a:t>
            </a:r>
            <a:r>
              <a:rPr lang="en-US" dirty="0" smtClean="0">
                <a:latin typeface="+mn-lt"/>
              </a:rPr>
              <a:t>affinity </a:t>
            </a:r>
            <a:r>
              <a:rPr lang="en-US" dirty="0">
                <a:latin typeface="+mn-lt"/>
              </a:rPr>
              <a:t>and selectivity </a:t>
            </a:r>
            <a:endParaRPr lang="en-US" dirty="0" smtClean="0">
              <a:latin typeface="+mn-lt"/>
            </a:endParaRPr>
          </a:p>
          <a:p>
            <a:pPr>
              <a:defRPr/>
            </a:pPr>
            <a:r>
              <a:rPr lang="en-US" dirty="0" smtClean="0">
                <a:latin typeface="+mn-lt"/>
              </a:rPr>
              <a:t>to </a:t>
            </a:r>
            <a:r>
              <a:rPr lang="en-US" dirty="0">
                <a:latin typeface="+mn-lt"/>
              </a:rPr>
              <a:t>the G-</a:t>
            </a:r>
            <a:r>
              <a:rPr lang="en-US" dirty="0" err="1">
                <a:latin typeface="+mn-lt"/>
              </a:rPr>
              <a:t>quadruplex</a:t>
            </a:r>
            <a:r>
              <a:rPr lang="en-US" dirty="0">
                <a:latin typeface="+mn-lt"/>
              </a:rPr>
              <a:t> substrate </a:t>
            </a:r>
            <a:r>
              <a:rPr lang="en-US" dirty="0" smtClean="0">
                <a:latin typeface="+mn-lt"/>
              </a:rPr>
              <a:t>(</a:t>
            </a:r>
            <a:r>
              <a:rPr lang="en-US" dirty="0" err="1" smtClean="0">
                <a:latin typeface="+mn-lt"/>
              </a:rPr>
              <a:t>telomeric</a:t>
            </a:r>
            <a:r>
              <a:rPr lang="en-US" dirty="0" smtClean="0">
                <a:latin typeface="+mn-lt"/>
              </a:rPr>
              <a:t> or promoter)</a:t>
            </a:r>
            <a:endParaRPr lang="en-US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 err="1" smtClean="0">
                <a:latin typeface="+mn-lt"/>
              </a:rPr>
              <a:t>Ligands</a:t>
            </a:r>
            <a:r>
              <a:rPr lang="en-US" dirty="0" smtClean="0">
                <a:latin typeface="+mn-lt"/>
              </a:rPr>
              <a:t> are currently being tested for cancer cell specific </a:t>
            </a:r>
            <a:r>
              <a:rPr lang="en-US" dirty="0" err="1" smtClean="0">
                <a:latin typeface="+mn-lt"/>
              </a:rPr>
              <a:t>antiproliferative</a:t>
            </a:r>
            <a:r>
              <a:rPr lang="en-US" dirty="0" smtClean="0">
                <a:latin typeface="+mn-lt"/>
              </a:rPr>
              <a:t> effects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latin typeface="+mn-lt"/>
              </a:rPr>
              <a:t>Mechanism of action to be determined: telomere length dependent or independent, </a:t>
            </a:r>
          </a:p>
          <a:p>
            <a:pPr>
              <a:defRPr/>
            </a:pPr>
            <a:r>
              <a:rPr lang="en-US" dirty="0" smtClean="0"/>
              <a:t>effect on G-</a:t>
            </a:r>
            <a:r>
              <a:rPr lang="en-US" dirty="0" err="1" smtClean="0"/>
              <a:t>quadruplex</a:t>
            </a:r>
            <a:r>
              <a:rPr lang="en-US" dirty="0" smtClean="0"/>
              <a:t> containing promoters relevant to telomerase (c-</a:t>
            </a:r>
            <a:r>
              <a:rPr lang="en-US" dirty="0" err="1" smtClean="0"/>
              <a:t>myc</a:t>
            </a:r>
            <a:r>
              <a:rPr lang="en-US" dirty="0" smtClean="0"/>
              <a:t>, </a:t>
            </a:r>
            <a:r>
              <a:rPr lang="en-US" dirty="0" err="1" smtClean="0"/>
              <a:t>hTERT</a:t>
            </a:r>
            <a:r>
              <a:rPr lang="en-US" dirty="0" smtClean="0"/>
              <a:t>)</a:t>
            </a:r>
            <a:endParaRPr lang="en-US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Best </a:t>
            </a:r>
            <a:r>
              <a:rPr lang="en-US" dirty="0" smtClean="0">
                <a:latin typeface="+mn-lt"/>
              </a:rPr>
              <a:t>molecule </a:t>
            </a:r>
            <a:r>
              <a:rPr lang="en-US" dirty="0">
                <a:latin typeface="+mn-lt"/>
              </a:rPr>
              <a:t>will be tested for antitumor activity in </a:t>
            </a:r>
            <a:r>
              <a:rPr lang="en-US" dirty="0" err="1" smtClean="0">
                <a:latin typeface="+mn-lt"/>
              </a:rPr>
              <a:t>xenograft</a:t>
            </a:r>
            <a:r>
              <a:rPr lang="en-US" dirty="0" smtClean="0">
                <a:latin typeface="+mn-lt"/>
              </a:rPr>
              <a:t> mouse model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911183" y="340680"/>
            <a:ext cx="3457228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70C0"/>
                </a:solidFill>
                <a:latin typeface="+mj-lt"/>
              </a:rPr>
              <a:t>Acknowledgements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39750" y="1196975"/>
            <a:ext cx="522446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u="sng" dirty="0">
                <a:latin typeface="Verdana" pitchFamily="34" charset="0"/>
              </a:rPr>
              <a:t>Collaborators and Colleagues</a:t>
            </a:r>
          </a:p>
          <a:p>
            <a:endParaRPr lang="en-CA" dirty="0">
              <a:latin typeface="Verdana" pitchFamily="34" charset="0"/>
            </a:endParaRPr>
          </a:p>
          <a:p>
            <a:r>
              <a:rPr lang="en-US" b="1" dirty="0" err="1" smtClean="0">
                <a:solidFill>
                  <a:schemeClr val="accent1"/>
                </a:solidFill>
                <a:latin typeface="Verdana" pitchFamily="34" charset="0"/>
              </a:rPr>
              <a:t>Hanadi</a:t>
            </a: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Verdana" pitchFamily="34" charset="0"/>
              </a:rPr>
              <a:t>Sleiman</a:t>
            </a:r>
            <a:endParaRPr lang="en-US" b="1" dirty="0" smtClean="0">
              <a:solidFill>
                <a:schemeClr val="accent1"/>
              </a:solidFill>
              <a:latin typeface="Verdana" pitchFamily="34" charset="0"/>
            </a:endParaRPr>
          </a:p>
          <a:p>
            <a:r>
              <a:rPr lang="en-US" dirty="0" smtClean="0">
                <a:latin typeface="Verdana" pitchFamily="34" charset="0"/>
              </a:rPr>
              <a:t>José-Arturo </a:t>
            </a:r>
            <a:r>
              <a:rPr lang="en-US" dirty="0" err="1">
                <a:latin typeface="Verdana" pitchFamily="34" charset="0"/>
              </a:rPr>
              <a:t>Londoño</a:t>
            </a:r>
            <a:r>
              <a:rPr lang="en-US" dirty="0">
                <a:latin typeface="Verdana" pitchFamily="34" charset="0"/>
              </a:rPr>
              <a:t>-Vallejo</a:t>
            </a:r>
          </a:p>
          <a:p>
            <a:r>
              <a:rPr lang="en-US" dirty="0" smtClean="0">
                <a:latin typeface="Verdana" pitchFamily="34" charset="0"/>
              </a:rPr>
              <a:t>Sun </a:t>
            </a:r>
            <a:r>
              <a:rPr lang="en-US" dirty="0">
                <a:latin typeface="Verdana" pitchFamily="34" charset="0"/>
              </a:rPr>
              <a:t>Young </a:t>
            </a:r>
            <a:r>
              <a:rPr lang="en-US" dirty="0" err="1">
                <a:latin typeface="Verdana" pitchFamily="34" charset="0"/>
              </a:rPr>
              <a:t>Rha</a:t>
            </a:r>
            <a:endParaRPr lang="en-US" dirty="0">
              <a:latin typeface="Verdana" pitchFamily="34" charset="0"/>
            </a:endParaRPr>
          </a:p>
          <a:p>
            <a:r>
              <a:rPr lang="en-US" dirty="0" err="1">
                <a:latin typeface="Verdana" pitchFamily="34" charset="0"/>
              </a:rPr>
              <a:t>Titia</a:t>
            </a:r>
            <a:r>
              <a:rPr lang="en-US" dirty="0">
                <a:latin typeface="Verdana" pitchFamily="34" charset="0"/>
              </a:rPr>
              <a:t> de Lange</a:t>
            </a:r>
          </a:p>
          <a:p>
            <a:endParaRPr lang="en-US" dirty="0">
              <a:latin typeface="Verdana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81000" y="304800"/>
            <a:ext cx="381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CA" sz="200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889125" y="3165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CA" sz="2400"/>
          </a:p>
        </p:txBody>
      </p:sp>
      <p:pic>
        <p:nvPicPr>
          <p:cNvPr id="6" name="Picture 8" descr="CIHRlogo_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4286256"/>
            <a:ext cx="1511300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143625" y="1643063"/>
            <a:ext cx="2428875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2000" u="sng" dirty="0">
                <a:latin typeface="Verdana" pitchFamily="34" charset="0"/>
              </a:rPr>
              <a:t>Lab members</a:t>
            </a:r>
          </a:p>
          <a:p>
            <a:endParaRPr lang="en-CA" dirty="0">
              <a:latin typeface="Verdana" pitchFamily="34" charset="0"/>
            </a:endParaRPr>
          </a:p>
          <a:p>
            <a:r>
              <a:rPr lang="en-CA" sz="1600" dirty="0" smtClean="0">
                <a:latin typeface="Verdana" pitchFamily="34" charset="0"/>
              </a:rPr>
              <a:t>Shusen </a:t>
            </a:r>
            <a:r>
              <a:rPr lang="en-CA" sz="1600" dirty="0">
                <a:latin typeface="Verdana" pitchFamily="34" charset="0"/>
              </a:rPr>
              <a:t>Zhu</a:t>
            </a:r>
          </a:p>
          <a:p>
            <a:r>
              <a:rPr lang="en-CA" sz="1600" dirty="0">
                <a:latin typeface="Verdana" pitchFamily="34" charset="0"/>
              </a:rPr>
              <a:t>Yasmin D’Souza</a:t>
            </a:r>
          </a:p>
          <a:p>
            <a:r>
              <a:rPr lang="en-CA" sz="1600" b="1" dirty="0">
                <a:solidFill>
                  <a:schemeClr val="accent1"/>
                </a:solidFill>
                <a:latin typeface="Verdana" pitchFamily="34" charset="0"/>
              </a:rPr>
              <a:t>Marie-Eve Brault</a:t>
            </a:r>
          </a:p>
          <a:p>
            <a:r>
              <a:rPr lang="en-CA" sz="1600" dirty="0">
                <a:latin typeface="Verdana" pitchFamily="34" charset="0"/>
              </a:rPr>
              <a:t>May Shawi</a:t>
            </a:r>
          </a:p>
          <a:p>
            <a:r>
              <a:rPr lang="en-CA" sz="1600" dirty="0">
                <a:latin typeface="Verdana" pitchFamily="34" charset="0"/>
              </a:rPr>
              <a:t>Catherine </a:t>
            </a:r>
            <a:r>
              <a:rPr lang="en-CA" sz="1600" dirty="0" smtClean="0">
                <a:latin typeface="Verdana" pitchFamily="34" charset="0"/>
              </a:rPr>
              <a:t>Lauzon</a:t>
            </a:r>
          </a:p>
          <a:p>
            <a:r>
              <a:rPr lang="en-CA" sz="1600" dirty="0" smtClean="0">
                <a:latin typeface="Verdana" pitchFamily="34" charset="0"/>
              </a:rPr>
              <a:t>Sanjida Khondaker</a:t>
            </a:r>
          </a:p>
          <a:p>
            <a:r>
              <a:rPr lang="en-CA" sz="1600" b="1" dirty="0" smtClean="0">
                <a:solidFill>
                  <a:schemeClr val="accent1"/>
                </a:solidFill>
                <a:latin typeface="Verdana" pitchFamily="34" charset="0"/>
              </a:rPr>
              <a:t>Johanna Mancini</a:t>
            </a:r>
          </a:p>
          <a:p>
            <a:r>
              <a:rPr lang="en-CA" sz="1600" dirty="0" smtClean="0">
                <a:latin typeface="Verdana" pitchFamily="34" charset="0"/>
              </a:rPr>
              <a:t>Josephine Chu</a:t>
            </a:r>
          </a:p>
          <a:p>
            <a:r>
              <a:rPr lang="en-CA" sz="1600" dirty="0" err="1" smtClean="0">
                <a:latin typeface="Verdana" pitchFamily="34" charset="0"/>
              </a:rPr>
              <a:t>Nahid</a:t>
            </a:r>
            <a:r>
              <a:rPr lang="en-CA" sz="1600" dirty="0" smtClean="0">
                <a:latin typeface="Verdana" pitchFamily="34" charset="0"/>
              </a:rPr>
              <a:t> </a:t>
            </a:r>
            <a:r>
              <a:rPr lang="en-CA" sz="1600" dirty="0" err="1" smtClean="0">
                <a:latin typeface="Verdana" pitchFamily="34" charset="0"/>
              </a:rPr>
              <a:t>Golabi</a:t>
            </a:r>
            <a:endParaRPr lang="en-CA" sz="1600" dirty="0" smtClean="0">
              <a:latin typeface="Verdana" pitchFamily="34" charset="0"/>
            </a:endParaRPr>
          </a:p>
          <a:p>
            <a:r>
              <a:rPr lang="en-CA" sz="1600" dirty="0" smtClean="0">
                <a:latin typeface="Verdana" pitchFamily="34" charset="0"/>
              </a:rPr>
              <a:t>Ricky Kwan</a:t>
            </a:r>
            <a:endParaRPr lang="en-CA" sz="1600" dirty="0">
              <a:latin typeface="Verdana" pitchFamily="34" charset="0"/>
            </a:endParaRPr>
          </a:p>
          <a:p>
            <a:endParaRPr lang="en-CA" dirty="0">
              <a:latin typeface="Verdana" pitchFamily="34" charset="0"/>
            </a:endParaRPr>
          </a:p>
          <a:p>
            <a:r>
              <a:rPr lang="en-CA" sz="2000" u="sng" dirty="0">
                <a:latin typeface="Verdana" pitchFamily="34" charset="0"/>
              </a:rPr>
              <a:t>Alumni</a:t>
            </a:r>
          </a:p>
          <a:p>
            <a:endParaRPr lang="en-CA" b="1" dirty="0">
              <a:solidFill>
                <a:srgbClr val="FF8D3E"/>
              </a:solidFill>
              <a:latin typeface="Verdana" pitchFamily="34" charset="0"/>
            </a:endParaRPr>
          </a:p>
          <a:p>
            <a:r>
              <a:rPr lang="en-CA" sz="1600" b="1" dirty="0">
                <a:solidFill>
                  <a:srgbClr val="FF8D3E"/>
                </a:solidFill>
                <a:latin typeface="Verdana" pitchFamily="34" charset="0"/>
              </a:rPr>
              <a:t>Maria A. </a:t>
            </a:r>
            <a:r>
              <a:rPr lang="en-CA" sz="1600" b="1" dirty="0" err="1" smtClean="0">
                <a:solidFill>
                  <a:srgbClr val="FF8D3E"/>
                </a:solidFill>
                <a:latin typeface="Verdana" pitchFamily="34" charset="0"/>
              </a:rPr>
              <a:t>Cerone</a:t>
            </a:r>
            <a:endParaRPr lang="en-CA" sz="1600" b="1" dirty="0" smtClean="0">
              <a:solidFill>
                <a:srgbClr val="FF8D3E"/>
              </a:solidFill>
              <a:latin typeface="Verdana" pitchFamily="34" charset="0"/>
            </a:endParaRPr>
          </a:p>
          <a:p>
            <a:r>
              <a:rPr lang="en-CA" sz="1600" b="1" dirty="0" err="1" smtClean="0">
                <a:solidFill>
                  <a:srgbClr val="FF8D3E"/>
                </a:solidFill>
                <a:latin typeface="Verdana" pitchFamily="34" charset="0"/>
              </a:rPr>
              <a:t>Johans</a:t>
            </a:r>
            <a:r>
              <a:rPr lang="en-CA" sz="1600" b="1" dirty="0" smtClean="0">
                <a:solidFill>
                  <a:srgbClr val="FF8D3E"/>
                </a:solidFill>
                <a:latin typeface="Verdana" pitchFamily="34" charset="0"/>
              </a:rPr>
              <a:t> </a:t>
            </a:r>
            <a:r>
              <a:rPr lang="en-CA" sz="1600" b="1" dirty="0" err="1" smtClean="0">
                <a:solidFill>
                  <a:srgbClr val="FF8D3E"/>
                </a:solidFill>
                <a:latin typeface="Verdana" pitchFamily="34" charset="0"/>
              </a:rPr>
              <a:t>Fakhoury</a:t>
            </a:r>
            <a:endParaRPr lang="en-CA" sz="1600" b="1" dirty="0">
              <a:solidFill>
                <a:srgbClr val="FF8D3E"/>
              </a:solidFill>
              <a:latin typeface="Verdana" pitchFamily="34" charset="0"/>
            </a:endParaRPr>
          </a:p>
          <a:p>
            <a:endParaRPr lang="en-CA" dirty="0">
              <a:latin typeface="Verdana" pitchFamily="34" charset="0"/>
            </a:endParaRP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sz="2000" u="sng" dirty="0"/>
          </a:p>
          <a:p>
            <a:endParaRPr lang="en-CA" sz="2000" u="sng" dirty="0"/>
          </a:p>
        </p:txBody>
      </p:sp>
      <p:pic>
        <p:nvPicPr>
          <p:cNvPr id="8" name="Picture 10" descr="ac1_bandeau"/>
          <p:cNvPicPr>
            <a:picLocks noChangeAspect="1" noChangeArrowheads="1"/>
          </p:cNvPicPr>
          <p:nvPr/>
        </p:nvPicPr>
        <p:blipFill>
          <a:blip r:embed="rId3" cstate="print"/>
          <a:srcRect r="72110"/>
          <a:stretch>
            <a:fillRect/>
          </a:stretch>
        </p:blipFill>
        <p:spPr bwMode="auto">
          <a:xfrm>
            <a:off x="1928794" y="4929198"/>
            <a:ext cx="20193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74" y="4386123"/>
            <a:ext cx="22002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4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Strategies for telomere length maintenance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21788"/>
          <a:stretch>
            <a:fillRect/>
          </a:stretch>
        </p:blipFill>
        <p:spPr bwMode="auto">
          <a:xfrm>
            <a:off x="4398874" y="1604434"/>
            <a:ext cx="3482996" cy="504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3"/>
          <p:cNvGrpSpPr/>
          <p:nvPr/>
        </p:nvGrpSpPr>
        <p:grpSpPr>
          <a:xfrm>
            <a:off x="550238" y="1961412"/>
            <a:ext cx="2964394" cy="4216796"/>
            <a:chOff x="550238" y="1961412"/>
            <a:chExt cx="2964394" cy="421679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32860" b="77423"/>
            <a:stretch>
              <a:fillRect/>
            </a:stretch>
          </p:blipFill>
          <p:spPr bwMode="auto">
            <a:xfrm>
              <a:off x="550238" y="1961412"/>
              <a:ext cx="2527813" cy="157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6" name="Group 5"/>
            <p:cNvGrpSpPr/>
            <p:nvPr/>
          </p:nvGrpSpPr>
          <p:grpSpPr>
            <a:xfrm>
              <a:off x="729204" y="3993265"/>
              <a:ext cx="2785428" cy="2184942"/>
              <a:chOff x="462256" y="1615440"/>
              <a:chExt cx="3293818" cy="2307101"/>
            </a:xfrm>
          </p:grpSpPr>
          <p:grpSp>
            <p:nvGrpSpPr>
              <p:cNvPr id="7" name="Group 17"/>
              <p:cNvGrpSpPr/>
              <p:nvPr/>
            </p:nvGrpSpPr>
            <p:grpSpPr>
              <a:xfrm>
                <a:off x="462256" y="1615440"/>
                <a:ext cx="3293818" cy="2168769"/>
                <a:chOff x="462256" y="1615440"/>
                <a:chExt cx="3293818" cy="2168769"/>
              </a:xfrm>
            </p:grpSpPr>
            <p:pic>
              <p:nvPicPr>
                <p:cNvPr id="9" name="Picture 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1583" r="58917" b="52126"/>
                <a:stretch>
                  <a:fillRect/>
                </a:stretch>
              </p:blipFill>
              <p:spPr bwMode="auto">
                <a:xfrm>
                  <a:off x="462256" y="1716258"/>
                  <a:ext cx="3110938" cy="20679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0" name="Rectangle 9"/>
                <p:cNvSpPr/>
                <p:nvPr/>
              </p:nvSpPr>
              <p:spPr>
                <a:xfrm>
                  <a:off x="2869809" y="3024554"/>
                  <a:ext cx="886265" cy="2672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490024" y="1615440"/>
                  <a:ext cx="1577927" cy="3259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8" name="Rectangle 7"/>
              <p:cNvSpPr/>
              <p:nvPr/>
            </p:nvSpPr>
            <p:spPr>
              <a:xfrm rot="1685572">
                <a:off x="2206283" y="3655255"/>
                <a:ext cx="886265" cy="2672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5532699" y="2338086"/>
            <a:ext cx="29862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600" b="1" dirty="0" smtClean="0">
                <a:solidFill>
                  <a:srgbClr val="0070C0"/>
                </a:solidFill>
              </a:rPr>
              <a:t>10-15%</a:t>
            </a:r>
            <a:endParaRPr lang="en-US" sz="96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982" y="2353518"/>
            <a:ext cx="29862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600" b="1" dirty="0" smtClean="0">
                <a:solidFill>
                  <a:srgbClr val="0070C0"/>
                </a:solidFill>
              </a:rPr>
              <a:t>85-90%</a:t>
            </a:r>
            <a:endParaRPr lang="en-US" sz="9600" b="1" dirty="0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5259" y="626628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smtClean="0"/>
              <a:t>Harley, C.B. Nat. Reviews Canc., 2008</a:t>
            </a:r>
          </a:p>
          <a:p>
            <a:pPr>
              <a:defRPr/>
            </a:pPr>
            <a:r>
              <a:rPr lang="en-US" sz="1400" dirty="0" smtClean="0"/>
              <a:t>Murray, JM and Carr, AM. Nat. Rev. Mol. Cell Biol.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89" y="274638"/>
            <a:ext cx="8737599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Why does Telomerase Represent a Good </a:t>
            </a:r>
            <a:br>
              <a:rPr lang="en-US" sz="3600" dirty="0" smtClean="0">
                <a:solidFill>
                  <a:schemeClr val="accent1"/>
                </a:solidFill>
              </a:rPr>
            </a:br>
            <a:r>
              <a:rPr lang="en-US" sz="3600" dirty="0" smtClean="0">
                <a:solidFill>
                  <a:schemeClr val="accent1"/>
                </a:solidFill>
              </a:rPr>
              <a:t>Anti-cancer Target?</a:t>
            </a:r>
            <a:br>
              <a:rPr lang="en-US" sz="3600" dirty="0" smtClean="0">
                <a:solidFill>
                  <a:schemeClr val="accent1"/>
                </a:solidFill>
              </a:rPr>
            </a:br>
            <a:endParaRPr lang="en-US" sz="3600" dirty="0">
              <a:solidFill>
                <a:schemeClr val="accent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97325" y="1243401"/>
            <a:ext cx="5387055" cy="5046572"/>
            <a:chOff x="4689182" y="1456465"/>
            <a:chExt cx="3730584" cy="5046572"/>
          </a:xfrm>
        </p:grpSpPr>
        <p:sp>
          <p:nvSpPr>
            <p:cNvPr id="10" name="Freeform 9"/>
            <p:cNvSpPr/>
            <p:nvPr/>
          </p:nvSpPr>
          <p:spPr>
            <a:xfrm>
              <a:off x="4689182" y="1456465"/>
              <a:ext cx="1426692" cy="1426692"/>
            </a:xfrm>
            <a:custGeom>
              <a:avLst/>
              <a:gdLst>
                <a:gd name="connsiteX0" fmla="*/ 0 w 1426692"/>
                <a:gd name="connsiteY0" fmla="*/ 713346 h 1426692"/>
                <a:gd name="connsiteX1" fmla="*/ 208935 w 1426692"/>
                <a:gd name="connsiteY1" fmla="*/ 208934 h 1426692"/>
                <a:gd name="connsiteX2" fmla="*/ 713347 w 1426692"/>
                <a:gd name="connsiteY2" fmla="*/ 1 h 1426692"/>
                <a:gd name="connsiteX3" fmla="*/ 1217759 w 1426692"/>
                <a:gd name="connsiteY3" fmla="*/ 208936 h 1426692"/>
                <a:gd name="connsiteX4" fmla="*/ 1426692 w 1426692"/>
                <a:gd name="connsiteY4" fmla="*/ 713348 h 1426692"/>
                <a:gd name="connsiteX5" fmla="*/ 1217758 w 1426692"/>
                <a:gd name="connsiteY5" fmla="*/ 1217760 h 1426692"/>
                <a:gd name="connsiteX6" fmla="*/ 713346 w 1426692"/>
                <a:gd name="connsiteY6" fmla="*/ 1426694 h 1426692"/>
                <a:gd name="connsiteX7" fmla="*/ 208934 w 1426692"/>
                <a:gd name="connsiteY7" fmla="*/ 1217759 h 1426692"/>
                <a:gd name="connsiteX8" fmla="*/ 0 w 1426692"/>
                <a:gd name="connsiteY8" fmla="*/ 713347 h 1426692"/>
                <a:gd name="connsiteX9" fmla="*/ 0 w 1426692"/>
                <a:gd name="connsiteY9" fmla="*/ 713346 h 142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6692" h="1426692">
                  <a:moveTo>
                    <a:pt x="0" y="713346"/>
                  </a:moveTo>
                  <a:cubicBezTo>
                    <a:pt x="0" y="524155"/>
                    <a:pt x="75156" y="342712"/>
                    <a:pt x="208935" y="208934"/>
                  </a:cubicBezTo>
                  <a:cubicBezTo>
                    <a:pt x="342714" y="75156"/>
                    <a:pt x="524156" y="0"/>
                    <a:pt x="713347" y="1"/>
                  </a:cubicBezTo>
                  <a:cubicBezTo>
                    <a:pt x="902538" y="1"/>
                    <a:pt x="1083981" y="75157"/>
                    <a:pt x="1217759" y="208936"/>
                  </a:cubicBezTo>
                  <a:cubicBezTo>
                    <a:pt x="1351537" y="342715"/>
                    <a:pt x="1426693" y="524157"/>
                    <a:pt x="1426692" y="713348"/>
                  </a:cubicBezTo>
                  <a:cubicBezTo>
                    <a:pt x="1426692" y="902539"/>
                    <a:pt x="1351536" y="1083982"/>
                    <a:pt x="1217758" y="1217760"/>
                  </a:cubicBezTo>
                  <a:cubicBezTo>
                    <a:pt x="1083980" y="1351538"/>
                    <a:pt x="902537" y="1426694"/>
                    <a:pt x="713346" y="1426694"/>
                  </a:cubicBezTo>
                  <a:cubicBezTo>
                    <a:pt x="524155" y="1426694"/>
                    <a:pt x="342712" y="1351538"/>
                    <a:pt x="208934" y="1217759"/>
                  </a:cubicBezTo>
                  <a:cubicBezTo>
                    <a:pt x="75156" y="1083981"/>
                    <a:pt x="0" y="902538"/>
                    <a:pt x="0" y="713347"/>
                  </a:cubicBezTo>
                  <a:lnTo>
                    <a:pt x="0" y="71334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1634" tIns="221634" rIns="221634" bIns="22163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2000" kern="1200" dirty="0" err="1" smtClean="0"/>
                <a:t>Universal</a:t>
              </a:r>
              <a:r>
                <a:rPr lang="fr-CA" sz="2000" kern="1200" dirty="0" smtClean="0"/>
                <a:t> </a:t>
              </a:r>
              <a:endParaRPr lang="en-US" sz="2000" kern="12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258544" y="1456465"/>
              <a:ext cx="2140039" cy="1426692"/>
            </a:xfrm>
            <a:custGeom>
              <a:avLst/>
              <a:gdLst>
                <a:gd name="connsiteX0" fmla="*/ 0 w 2140039"/>
                <a:gd name="connsiteY0" fmla="*/ 0 h 1426692"/>
                <a:gd name="connsiteX1" fmla="*/ 2140039 w 2140039"/>
                <a:gd name="connsiteY1" fmla="*/ 0 h 1426692"/>
                <a:gd name="connsiteX2" fmla="*/ 2140039 w 2140039"/>
                <a:gd name="connsiteY2" fmla="*/ 1426692 h 1426692"/>
                <a:gd name="connsiteX3" fmla="*/ 0 w 2140039"/>
                <a:gd name="connsiteY3" fmla="*/ 1426692 h 1426692"/>
                <a:gd name="connsiteX4" fmla="*/ 0 w 2140039"/>
                <a:gd name="connsiteY4" fmla="*/ 0 h 142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039" h="1426692">
                  <a:moveTo>
                    <a:pt x="0" y="0"/>
                  </a:moveTo>
                  <a:lnTo>
                    <a:pt x="2140039" y="0"/>
                  </a:lnTo>
                  <a:lnTo>
                    <a:pt x="2140039" y="1426692"/>
                  </a:lnTo>
                  <a:lnTo>
                    <a:pt x="0" y="14266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CA" sz="1600" kern="1200" dirty="0" smtClean="0">
                  <a:solidFill>
                    <a:srgbClr val="002060"/>
                  </a:solidFill>
                </a:rPr>
                <a:t>85-90% all </a:t>
              </a:r>
              <a:r>
                <a:rPr lang="fr-CA" sz="1600" kern="1200" dirty="0" err="1" smtClean="0">
                  <a:solidFill>
                    <a:srgbClr val="002060"/>
                  </a:solidFill>
                </a:rPr>
                <a:t>tumors</a:t>
              </a:r>
              <a:r>
                <a:rPr lang="fr-CA" sz="1600" kern="1200" dirty="0" smtClean="0">
                  <a:solidFill>
                    <a:srgbClr val="002060"/>
                  </a:solidFill>
                </a:rPr>
                <a:t> are </a:t>
              </a:r>
              <a:r>
                <a:rPr lang="fr-CA" sz="1600" kern="1200" dirty="0" err="1" smtClean="0">
                  <a:solidFill>
                    <a:srgbClr val="002060"/>
                  </a:solidFill>
                </a:rPr>
                <a:t>telomerase</a:t>
              </a:r>
              <a:r>
                <a:rPr lang="fr-CA" sz="1600" kern="1200" dirty="0" smtClean="0">
                  <a:solidFill>
                    <a:srgbClr val="002060"/>
                  </a:solidFill>
                </a:rPr>
                <a:t> positive</a:t>
              </a:r>
              <a:endParaRPr lang="en-US" sz="1600" kern="1200" dirty="0">
                <a:solidFill>
                  <a:srgbClr val="002060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710364" y="3266405"/>
              <a:ext cx="1426692" cy="1426692"/>
            </a:xfrm>
            <a:custGeom>
              <a:avLst/>
              <a:gdLst>
                <a:gd name="connsiteX0" fmla="*/ 0 w 1426692"/>
                <a:gd name="connsiteY0" fmla="*/ 713346 h 1426692"/>
                <a:gd name="connsiteX1" fmla="*/ 208935 w 1426692"/>
                <a:gd name="connsiteY1" fmla="*/ 208934 h 1426692"/>
                <a:gd name="connsiteX2" fmla="*/ 713347 w 1426692"/>
                <a:gd name="connsiteY2" fmla="*/ 1 h 1426692"/>
                <a:gd name="connsiteX3" fmla="*/ 1217759 w 1426692"/>
                <a:gd name="connsiteY3" fmla="*/ 208936 h 1426692"/>
                <a:gd name="connsiteX4" fmla="*/ 1426692 w 1426692"/>
                <a:gd name="connsiteY4" fmla="*/ 713348 h 1426692"/>
                <a:gd name="connsiteX5" fmla="*/ 1217758 w 1426692"/>
                <a:gd name="connsiteY5" fmla="*/ 1217760 h 1426692"/>
                <a:gd name="connsiteX6" fmla="*/ 713346 w 1426692"/>
                <a:gd name="connsiteY6" fmla="*/ 1426694 h 1426692"/>
                <a:gd name="connsiteX7" fmla="*/ 208934 w 1426692"/>
                <a:gd name="connsiteY7" fmla="*/ 1217759 h 1426692"/>
                <a:gd name="connsiteX8" fmla="*/ 0 w 1426692"/>
                <a:gd name="connsiteY8" fmla="*/ 713347 h 1426692"/>
                <a:gd name="connsiteX9" fmla="*/ 0 w 1426692"/>
                <a:gd name="connsiteY9" fmla="*/ 713346 h 142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6692" h="1426692">
                  <a:moveTo>
                    <a:pt x="0" y="713346"/>
                  </a:moveTo>
                  <a:cubicBezTo>
                    <a:pt x="0" y="524155"/>
                    <a:pt x="75156" y="342712"/>
                    <a:pt x="208935" y="208934"/>
                  </a:cubicBezTo>
                  <a:cubicBezTo>
                    <a:pt x="342714" y="75156"/>
                    <a:pt x="524156" y="0"/>
                    <a:pt x="713347" y="1"/>
                  </a:cubicBezTo>
                  <a:cubicBezTo>
                    <a:pt x="902538" y="1"/>
                    <a:pt x="1083981" y="75157"/>
                    <a:pt x="1217759" y="208936"/>
                  </a:cubicBezTo>
                  <a:cubicBezTo>
                    <a:pt x="1351537" y="342715"/>
                    <a:pt x="1426693" y="524157"/>
                    <a:pt x="1426692" y="713348"/>
                  </a:cubicBezTo>
                  <a:cubicBezTo>
                    <a:pt x="1426692" y="902539"/>
                    <a:pt x="1351536" y="1083982"/>
                    <a:pt x="1217758" y="1217760"/>
                  </a:cubicBezTo>
                  <a:cubicBezTo>
                    <a:pt x="1083980" y="1351538"/>
                    <a:pt x="902537" y="1426694"/>
                    <a:pt x="713346" y="1426694"/>
                  </a:cubicBezTo>
                  <a:cubicBezTo>
                    <a:pt x="524155" y="1426694"/>
                    <a:pt x="342712" y="1351538"/>
                    <a:pt x="208934" y="1217759"/>
                  </a:cubicBezTo>
                  <a:cubicBezTo>
                    <a:pt x="75156" y="1083981"/>
                    <a:pt x="0" y="902538"/>
                    <a:pt x="0" y="713347"/>
                  </a:cubicBezTo>
                  <a:lnTo>
                    <a:pt x="0" y="71334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1634" tIns="221634" rIns="221634" bIns="22163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2000" kern="1200" dirty="0" err="1" smtClean="0"/>
                <a:t>Critical</a:t>
              </a:r>
              <a:endParaRPr lang="en-US" sz="2000" kern="1200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279727" y="3266405"/>
              <a:ext cx="2140039" cy="1426692"/>
            </a:xfrm>
            <a:custGeom>
              <a:avLst/>
              <a:gdLst>
                <a:gd name="connsiteX0" fmla="*/ 0 w 2140039"/>
                <a:gd name="connsiteY0" fmla="*/ 0 h 1426692"/>
                <a:gd name="connsiteX1" fmla="*/ 2140039 w 2140039"/>
                <a:gd name="connsiteY1" fmla="*/ 0 h 1426692"/>
                <a:gd name="connsiteX2" fmla="*/ 2140039 w 2140039"/>
                <a:gd name="connsiteY2" fmla="*/ 1426692 h 1426692"/>
                <a:gd name="connsiteX3" fmla="*/ 0 w 2140039"/>
                <a:gd name="connsiteY3" fmla="*/ 1426692 h 1426692"/>
                <a:gd name="connsiteX4" fmla="*/ 0 w 2140039"/>
                <a:gd name="connsiteY4" fmla="*/ 0 h 142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039" h="1426692">
                  <a:moveTo>
                    <a:pt x="0" y="0"/>
                  </a:moveTo>
                  <a:lnTo>
                    <a:pt x="2140039" y="0"/>
                  </a:lnTo>
                  <a:lnTo>
                    <a:pt x="2140039" y="1426692"/>
                  </a:lnTo>
                  <a:lnTo>
                    <a:pt x="0" y="14266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 smtClean="0"/>
                <a:t>Telomerase activity/Telomere maintenance is required for the transformed phenotype</a:t>
              </a:r>
              <a:endParaRPr lang="en-US" sz="1600" kern="12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702065" y="5076345"/>
              <a:ext cx="1426692" cy="1426692"/>
            </a:xfrm>
            <a:custGeom>
              <a:avLst/>
              <a:gdLst>
                <a:gd name="connsiteX0" fmla="*/ 0 w 1426692"/>
                <a:gd name="connsiteY0" fmla="*/ 713346 h 1426692"/>
                <a:gd name="connsiteX1" fmla="*/ 208935 w 1426692"/>
                <a:gd name="connsiteY1" fmla="*/ 208934 h 1426692"/>
                <a:gd name="connsiteX2" fmla="*/ 713347 w 1426692"/>
                <a:gd name="connsiteY2" fmla="*/ 1 h 1426692"/>
                <a:gd name="connsiteX3" fmla="*/ 1217759 w 1426692"/>
                <a:gd name="connsiteY3" fmla="*/ 208936 h 1426692"/>
                <a:gd name="connsiteX4" fmla="*/ 1426692 w 1426692"/>
                <a:gd name="connsiteY4" fmla="*/ 713348 h 1426692"/>
                <a:gd name="connsiteX5" fmla="*/ 1217758 w 1426692"/>
                <a:gd name="connsiteY5" fmla="*/ 1217760 h 1426692"/>
                <a:gd name="connsiteX6" fmla="*/ 713346 w 1426692"/>
                <a:gd name="connsiteY6" fmla="*/ 1426694 h 1426692"/>
                <a:gd name="connsiteX7" fmla="*/ 208934 w 1426692"/>
                <a:gd name="connsiteY7" fmla="*/ 1217759 h 1426692"/>
                <a:gd name="connsiteX8" fmla="*/ 0 w 1426692"/>
                <a:gd name="connsiteY8" fmla="*/ 713347 h 1426692"/>
                <a:gd name="connsiteX9" fmla="*/ 0 w 1426692"/>
                <a:gd name="connsiteY9" fmla="*/ 713346 h 142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6692" h="1426692">
                  <a:moveTo>
                    <a:pt x="0" y="713346"/>
                  </a:moveTo>
                  <a:cubicBezTo>
                    <a:pt x="0" y="524155"/>
                    <a:pt x="75156" y="342712"/>
                    <a:pt x="208935" y="208934"/>
                  </a:cubicBezTo>
                  <a:cubicBezTo>
                    <a:pt x="342714" y="75156"/>
                    <a:pt x="524156" y="0"/>
                    <a:pt x="713347" y="1"/>
                  </a:cubicBezTo>
                  <a:cubicBezTo>
                    <a:pt x="902538" y="1"/>
                    <a:pt x="1083981" y="75157"/>
                    <a:pt x="1217759" y="208936"/>
                  </a:cubicBezTo>
                  <a:cubicBezTo>
                    <a:pt x="1351537" y="342715"/>
                    <a:pt x="1426693" y="524157"/>
                    <a:pt x="1426692" y="713348"/>
                  </a:cubicBezTo>
                  <a:cubicBezTo>
                    <a:pt x="1426692" y="902539"/>
                    <a:pt x="1351536" y="1083982"/>
                    <a:pt x="1217758" y="1217760"/>
                  </a:cubicBezTo>
                  <a:cubicBezTo>
                    <a:pt x="1083980" y="1351538"/>
                    <a:pt x="902537" y="1426694"/>
                    <a:pt x="713346" y="1426694"/>
                  </a:cubicBezTo>
                  <a:cubicBezTo>
                    <a:pt x="524155" y="1426694"/>
                    <a:pt x="342712" y="1351538"/>
                    <a:pt x="208934" y="1217759"/>
                  </a:cubicBezTo>
                  <a:cubicBezTo>
                    <a:pt x="75156" y="1083981"/>
                    <a:pt x="0" y="902538"/>
                    <a:pt x="0" y="713347"/>
                  </a:cubicBezTo>
                  <a:lnTo>
                    <a:pt x="0" y="71334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1634" tIns="221634" rIns="221634" bIns="22163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2000" kern="1200" dirty="0" err="1" smtClean="0"/>
                <a:t>Specific</a:t>
              </a:r>
              <a:endParaRPr lang="en-US" sz="2000" kern="1200" dirty="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6271427" y="5076345"/>
              <a:ext cx="2140039" cy="1426692"/>
            </a:xfrm>
            <a:custGeom>
              <a:avLst/>
              <a:gdLst>
                <a:gd name="connsiteX0" fmla="*/ 0 w 2140039"/>
                <a:gd name="connsiteY0" fmla="*/ 0 h 1426692"/>
                <a:gd name="connsiteX1" fmla="*/ 2140039 w 2140039"/>
                <a:gd name="connsiteY1" fmla="*/ 0 h 1426692"/>
                <a:gd name="connsiteX2" fmla="*/ 2140039 w 2140039"/>
                <a:gd name="connsiteY2" fmla="*/ 1426692 h 1426692"/>
                <a:gd name="connsiteX3" fmla="*/ 0 w 2140039"/>
                <a:gd name="connsiteY3" fmla="*/ 1426692 h 1426692"/>
                <a:gd name="connsiteX4" fmla="*/ 0 w 2140039"/>
                <a:gd name="connsiteY4" fmla="*/ 0 h 142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039" h="1426692">
                  <a:moveTo>
                    <a:pt x="0" y="0"/>
                  </a:moveTo>
                  <a:lnTo>
                    <a:pt x="2140039" y="0"/>
                  </a:lnTo>
                  <a:lnTo>
                    <a:pt x="2140039" y="1426692"/>
                  </a:lnTo>
                  <a:lnTo>
                    <a:pt x="0" y="14266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dirty="0" smtClean="0"/>
                <a:t>M</a:t>
              </a:r>
              <a:r>
                <a:rPr lang="en-US" sz="1600" kern="1200" dirty="0" smtClean="0"/>
                <a:t>ost normal human somatic cells have no or very low telomerase whereas cancer cells </a:t>
              </a:r>
              <a:r>
                <a:rPr lang="en-US" sz="1600" kern="1200" dirty="0" err="1" smtClean="0"/>
                <a:t>upregulate</a:t>
              </a:r>
              <a:r>
                <a:rPr lang="en-US" sz="1600" kern="1200" dirty="0" smtClean="0"/>
                <a:t> telomerase expression</a:t>
              </a:r>
              <a:endParaRPr lang="en-US" sz="16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8728"/>
            <a:ext cx="8229600" cy="1143000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Issues to Consider When Targeting Telomerase Function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01792" y="1457326"/>
            <a:ext cx="5173206" cy="5044851"/>
            <a:chOff x="4894168" y="1457326"/>
            <a:chExt cx="3799341" cy="5044851"/>
          </a:xfrm>
        </p:grpSpPr>
        <p:sp>
          <p:nvSpPr>
            <p:cNvPr id="4" name="Freeform 3"/>
            <p:cNvSpPr/>
            <p:nvPr/>
          </p:nvSpPr>
          <p:spPr>
            <a:xfrm>
              <a:off x="4894168" y="1457326"/>
              <a:ext cx="1456227" cy="1456227"/>
            </a:xfrm>
            <a:custGeom>
              <a:avLst/>
              <a:gdLst>
                <a:gd name="connsiteX0" fmla="*/ 0 w 1456227"/>
                <a:gd name="connsiteY0" fmla="*/ 728114 h 1456227"/>
                <a:gd name="connsiteX1" fmla="*/ 213260 w 1456227"/>
                <a:gd name="connsiteY1" fmla="*/ 213260 h 1456227"/>
                <a:gd name="connsiteX2" fmla="*/ 728115 w 1456227"/>
                <a:gd name="connsiteY2" fmla="*/ 1 h 1456227"/>
                <a:gd name="connsiteX3" fmla="*/ 1242969 w 1456227"/>
                <a:gd name="connsiteY3" fmla="*/ 213261 h 1456227"/>
                <a:gd name="connsiteX4" fmla="*/ 1456228 w 1456227"/>
                <a:gd name="connsiteY4" fmla="*/ 728116 h 1456227"/>
                <a:gd name="connsiteX5" fmla="*/ 1242968 w 1456227"/>
                <a:gd name="connsiteY5" fmla="*/ 1242970 h 1456227"/>
                <a:gd name="connsiteX6" fmla="*/ 728113 w 1456227"/>
                <a:gd name="connsiteY6" fmla="*/ 1456230 h 1456227"/>
                <a:gd name="connsiteX7" fmla="*/ 213259 w 1456227"/>
                <a:gd name="connsiteY7" fmla="*/ 1242970 h 1456227"/>
                <a:gd name="connsiteX8" fmla="*/ 0 w 1456227"/>
                <a:gd name="connsiteY8" fmla="*/ 728115 h 1456227"/>
                <a:gd name="connsiteX9" fmla="*/ 0 w 1456227"/>
                <a:gd name="connsiteY9" fmla="*/ 728114 h 145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6227" h="1456227">
                  <a:moveTo>
                    <a:pt x="0" y="728114"/>
                  </a:moveTo>
                  <a:cubicBezTo>
                    <a:pt x="0" y="535006"/>
                    <a:pt x="76712" y="349807"/>
                    <a:pt x="213260" y="213260"/>
                  </a:cubicBezTo>
                  <a:cubicBezTo>
                    <a:pt x="349808" y="76712"/>
                    <a:pt x="535007" y="1"/>
                    <a:pt x="728115" y="1"/>
                  </a:cubicBezTo>
                  <a:cubicBezTo>
                    <a:pt x="921223" y="1"/>
                    <a:pt x="1106422" y="76713"/>
                    <a:pt x="1242969" y="213261"/>
                  </a:cubicBezTo>
                  <a:cubicBezTo>
                    <a:pt x="1379517" y="349809"/>
                    <a:pt x="1456228" y="535008"/>
                    <a:pt x="1456228" y="728116"/>
                  </a:cubicBezTo>
                  <a:cubicBezTo>
                    <a:pt x="1456228" y="921224"/>
                    <a:pt x="1379516" y="1106423"/>
                    <a:pt x="1242968" y="1242970"/>
                  </a:cubicBezTo>
                  <a:cubicBezTo>
                    <a:pt x="1106420" y="1379518"/>
                    <a:pt x="921221" y="1456230"/>
                    <a:pt x="728113" y="1456230"/>
                  </a:cubicBezTo>
                  <a:cubicBezTo>
                    <a:pt x="535005" y="1456230"/>
                    <a:pt x="349806" y="1379518"/>
                    <a:pt x="213259" y="1242970"/>
                  </a:cubicBezTo>
                  <a:cubicBezTo>
                    <a:pt x="76711" y="1106422"/>
                    <a:pt x="0" y="921223"/>
                    <a:pt x="0" y="728115"/>
                  </a:cubicBezTo>
                  <a:lnTo>
                    <a:pt x="0" y="72811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5960" tIns="225959" rIns="225960" bIns="225959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2000" kern="1200" dirty="0" err="1" smtClean="0"/>
                <a:t>Lag</a:t>
              </a:r>
              <a:r>
                <a:rPr lang="fr-CA" sz="2000" kern="1200" dirty="0" smtClean="0"/>
                <a:t> phase </a:t>
              </a:r>
              <a:endParaRPr lang="en-US" sz="2000" kern="1200" dirty="0"/>
            </a:p>
          </p:txBody>
        </p:sp>
        <p:sp>
          <p:nvSpPr>
            <p:cNvPr id="5" name="Freeform 4"/>
            <p:cNvSpPr/>
            <p:nvPr/>
          </p:nvSpPr>
          <p:spPr>
            <a:xfrm>
              <a:off x="6496018" y="1457326"/>
              <a:ext cx="2184341" cy="1456227"/>
            </a:xfrm>
            <a:custGeom>
              <a:avLst/>
              <a:gdLst>
                <a:gd name="connsiteX0" fmla="*/ 0 w 2184341"/>
                <a:gd name="connsiteY0" fmla="*/ 0 h 1456227"/>
                <a:gd name="connsiteX1" fmla="*/ 2184341 w 2184341"/>
                <a:gd name="connsiteY1" fmla="*/ 0 h 1456227"/>
                <a:gd name="connsiteX2" fmla="*/ 2184341 w 2184341"/>
                <a:gd name="connsiteY2" fmla="*/ 1456227 h 1456227"/>
                <a:gd name="connsiteX3" fmla="*/ 0 w 2184341"/>
                <a:gd name="connsiteY3" fmla="*/ 1456227 h 1456227"/>
                <a:gd name="connsiteX4" fmla="*/ 0 w 2184341"/>
                <a:gd name="connsiteY4" fmla="*/ 0 h 145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341" h="1456227">
                  <a:moveTo>
                    <a:pt x="0" y="0"/>
                  </a:moveTo>
                  <a:lnTo>
                    <a:pt x="2184341" y="0"/>
                  </a:lnTo>
                  <a:lnTo>
                    <a:pt x="2184341" y="1456227"/>
                  </a:lnTo>
                  <a:lnTo>
                    <a:pt x="0" y="14562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CA" sz="1400" kern="1200" dirty="0" smtClean="0">
                  <a:solidFill>
                    <a:srgbClr val="4D4D4D"/>
                  </a:solidFill>
                </a:rPr>
                <a:t>Lag phase between the time telomerase is inhibited and the time telomeres of the cancer cells will have shortened sufficiently to produce detrimental effects on cellular proliferation</a:t>
              </a:r>
              <a:endParaRPr lang="en-US" sz="1400" kern="1200" dirty="0">
                <a:solidFill>
                  <a:srgbClr val="002060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4901562" y="3251638"/>
              <a:ext cx="1456227" cy="1456227"/>
            </a:xfrm>
            <a:custGeom>
              <a:avLst/>
              <a:gdLst>
                <a:gd name="connsiteX0" fmla="*/ 0 w 1456227"/>
                <a:gd name="connsiteY0" fmla="*/ 728114 h 1456227"/>
                <a:gd name="connsiteX1" fmla="*/ 213260 w 1456227"/>
                <a:gd name="connsiteY1" fmla="*/ 213260 h 1456227"/>
                <a:gd name="connsiteX2" fmla="*/ 728115 w 1456227"/>
                <a:gd name="connsiteY2" fmla="*/ 1 h 1456227"/>
                <a:gd name="connsiteX3" fmla="*/ 1242969 w 1456227"/>
                <a:gd name="connsiteY3" fmla="*/ 213261 h 1456227"/>
                <a:gd name="connsiteX4" fmla="*/ 1456228 w 1456227"/>
                <a:gd name="connsiteY4" fmla="*/ 728116 h 1456227"/>
                <a:gd name="connsiteX5" fmla="*/ 1242968 w 1456227"/>
                <a:gd name="connsiteY5" fmla="*/ 1242970 h 1456227"/>
                <a:gd name="connsiteX6" fmla="*/ 728113 w 1456227"/>
                <a:gd name="connsiteY6" fmla="*/ 1456230 h 1456227"/>
                <a:gd name="connsiteX7" fmla="*/ 213259 w 1456227"/>
                <a:gd name="connsiteY7" fmla="*/ 1242970 h 1456227"/>
                <a:gd name="connsiteX8" fmla="*/ 0 w 1456227"/>
                <a:gd name="connsiteY8" fmla="*/ 728115 h 1456227"/>
                <a:gd name="connsiteX9" fmla="*/ 0 w 1456227"/>
                <a:gd name="connsiteY9" fmla="*/ 728114 h 145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6227" h="1456227">
                  <a:moveTo>
                    <a:pt x="0" y="728114"/>
                  </a:moveTo>
                  <a:cubicBezTo>
                    <a:pt x="0" y="535006"/>
                    <a:pt x="76712" y="349807"/>
                    <a:pt x="213260" y="213260"/>
                  </a:cubicBezTo>
                  <a:cubicBezTo>
                    <a:pt x="349808" y="76712"/>
                    <a:pt x="535007" y="1"/>
                    <a:pt x="728115" y="1"/>
                  </a:cubicBezTo>
                  <a:cubicBezTo>
                    <a:pt x="921223" y="1"/>
                    <a:pt x="1106422" y="76713"/>
                    <a:pt x="1242969" y="213261"/>
                  </a:cubicBezTo>
                  <a:cubicBezTo>
                    <a:pt x="1379517" y="349809"/>
                    <a:pt x="1456228" y="535008"/>
                    <a:pt x="1456228" y="728116"/>
                  </a:cubicBezTo>
                  <a:cubicBezTo>
                    <a:pt x="1456228" y="921224"/>
                    <a:pt x="1379516" y="1106423"/>
                    <a:pt x="1242968" y="1242970"/>
                  </a:cubicBezTo>
                  <a:cubicBezTo>
                    <a:pt x="1106420" y="1379518"/>
                    <a:pt x="921221" y="1456230"/>
                    <a:pt x="728113" y="1456230"/>
                  </a:cubicBezTo>
                  <a:cubicBezTo>
                    <a:pt x="535005" y="1456230"/>
                    <a:pt x="349806" y="1379518"/>
                    <a:pt x="213259" y="1242970"/>
                  </a:cubicBezTo>
                  <a:cubicBezTo>
                    <a:pt x="76711" y="1106422"/>
                    <a:pt x="0" y="921223"/>
                    <a:pt x="0" y="728115"/>
                  </a:cubicBezTo>
                  <a:lnTo>
                    <a:pt x="0" y="72811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4690" tIns="224689" rIns="224690" bIns="224689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800" kern="1200" dirty="0" smtClean="0"/>
                <a:t>Drug Resistance</a:t>
              </a:r>
              <a:endParaRPr lang="en-US" sz="1800" kern="12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6503412" y="3251638"/>
              <a:ext cx="2184341" cy="1456227"/>
            </a:xfrm>
            <a:custGeom>
              <a:avLst/>
              <a:gdLst>
                <a:gd name="connsiteX0" fmla="*/ 0 w 2184341"/>
                <a:gd name="connsiteY0" fmla="*/ 0 h 1456227"/>
                <a:gd name="connsiteX1" fmla="*/ 2184341 w 2184341"/>
                <a:gd name="connsiteY1" fmla="*/ 0 h 1456227"/>
                <a:gd name="connsiteX2" fmla="*/ 2184341 w 2184341"/>
                <a:gd name="connsiteY2" fmla="*/ 1456227 h 1456227"/>
                <a:gd name="connsiteX3" fmla="*/ 0 w 2184341"/>
                <a:gd name="connsiteY3" fmla="*/ 1456227 h 1456227"/>
                <a:gd name="connsiteX4" fmla="*/ 0 w 2184341"/>
                <a:gd name="connsiteY4" fmla="*/ 0 h 145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341" h="1456227">
                  <a:moveTo>
                    <a:pt x="0" y="0"/>
                  </a:moveTo>
                  <a:lnTo>
                    <a:pt x="2184341" y="0"/>
                  </a:lnTo>
                  <a:lnTo>
                    <a:pt x="2184341" y="1456227"/>
                  </a:lnTo>
                  <a:lnTo>
                    <a:pt x="0" y="14562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CA" sz="1400" kern="1200" dirty="0" smtClean="0">
                  <a:solidFill>
                    <a:srgbClr val="4D4D4D"/>
                  </a:solidFill>
                </a:rPr>
                <a:t>Telomerase inhibitors might result in the emergence of drug-resistant cancer cells (reactivation of telomerase or of the alternative lengthening of telomeres (ALT) pathway)</a:t>
              </a:r>
              <a:r>
                <a:rPr lang="fr-CA" sz="1400" kern="1200" dirty="0" smtClean="0"/>
                <a:t> </a:t>
              </a:r>
              <a:endParaRPr lang="en-US" sz="1400" kern="12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4907318" y="5045950"/>
              <a:ext cx="1456227" cy="1456227"/>
            </a:xfrm>
            <a:custGeom>
              <a:avLst/>
              <a:gdLst>
                <a:gd name="connsiteX0" fmla="*/ 0 w 1456227"/>
                <a:gd name="connsiteY0" fmla="*/ 728114 h 1456227"/>
                <a:gd name="connsiteX1" fmla="*/ 213260 w 1456227"/>
                <a:gd name="connsiteY1" fmla="*/ 213260 h 1456227"/>
                <a:gd name="connsiteX2" fmla="*/ 728115 w 1456227"/>
                <a:gd name="connsiteY2" fmla="*/ 1 h 1456227"/>
                <a:gd name="connsiteX3" fmla="*/ 1242969 w 1456227"/>
                <a:gd name="connsiteY3" fmla="*/ 213261 h 1456227"/>
                <a:gd name="connsiteX4" fmla="*/ 1456228 w 1456227"/>
                <a:gd name="connsiteY4" fmla="*/ 728116 h 1456227"/>
                <a:gd name="connsiteX5" fmla="*/ 1242968 w 1456227"/>
                <a:gd name="connsiteY5" fmla="*/ 1242970 h 1456227"/>
                <a:gd name="connsiteX6" fmla="*/ 728113 w 1456227"/>
                <a:gd name="connsiteY6" fmla="*/ 1456230 h 1456227"/>
                <a:gd name="connsiteX7" fmla="*/ 213259 w 1456227"/>
                <a:gd name="connsiteY7" fmla="*/ 1242970 h 1456227"/>
                <a:gd name="connsiteX8" fmla="*/ 0 w 1456227"/>
                <a:gd name="connsiteY8" fmla="*/ 728115 h 1456227"/>
                <a:gd name="connsiteX9" fmla="*/ 0 w 1456227"/>
                <a:gd name="connsiteY9" fmla="*/ 728114 h 145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6227" h="1456227">
                  <a:moveTo>
                    <a:pt x="0" y="728114"/>
                  </a:moveTo>
                  <a:cubicBezTo>
                    <a:pt x="0" y="535006"/>
                    <a:pt x="76712" y="349807"/>
                    <a:pt x="213260" y="213260"/>
                  </a:cubicBezTo>
                  <a:cubicBezTo>
                    <a:pt x="349808" y="76712"/>
                    <a:pt x="535007" y="1"/>
                    <a:pt x="728115" y="1"/>
                  </a:cubicBezTo>
                  <a:cubicBezTo>
                    <a:pt x="921223" y="1"/>
                    <a:pt x="1106422" y="76713"/>
                    <a:pt x="1242969" y="213261"/>
                  </a:cubicBezTo>
                  <a:cubicBezTo>
                    <a:pt x="1379517" y="349809"/>
                    <a:pt x="1456228" y="535008"/>
                    <a:pt x="1456228" y="728116"/>
                  </a:cubicBezTo>
                  <a:cubicBezTo>
                    <a:pt x="1456228" y="921224"/>
                    <a:pt x="1379516" y="1106423"/>
                    <a:pt x="1242968" y="1242970"/>
                  </a:cubicBezTo>
                  <a:cubicBezTo>
                    <a:pt x="1106420" y="1379518"/>
                    <a:pt x="921221" y="1456230"/>
                    <a:pt x="728113" y="1456230"/>
                  </a:cubicBezTo>
                  <a:cubicBezTo>
                    <a:pt x="535005" y="1456230"/>
                    <a:pt x="349806" y="1379518"/>
                    <a:pt x="213259" y="1242970"/>
                  </a:cubicBezTo>
                  <a:cubicBezTo>
                    <a:pt x="76711" y="1106422"/>
                    <a:pt x="0" y="921223"/>
                    <a:pt x="0" y="728115"/>
                  </a:cubicBezTo>
                  <a:lnTo>
                    <a:pt x="0" y="72811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3420" tIns="223419" rIns="223420" bIns="223419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600" kern="1200" dirty="0" smtClean="0"/>
                <a:t>ALT </a:t>
              </a:r>
              <a:r>
                <a:rPr lang="fr-CA" sz="1600" kern="1200" dirty="0" err="1" smtClean="0"/>
                <a:t>mechanism</a:t>
              </a:r>
              <a:endParaRPr lang="en-US" sz="1600" kern="12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6509168" y="5045950"/>
              <a:ext cx="2184341" cy="1456227"/>
            </a:xfrm>
            <a:custGeom>
              <a:avLst/>
              <a:gdLst>
                <a:gd name="connsiteX0" fmla="*/ 0 w 2184341"/>
                <a:gd name="connsiteY0" fmla="*/ 0 h 1456227"/>
                <a:gd name="connsiteX1" fmla="*/ 2184341 w 2184341"/>
                <a:gd name="connsiteY1" fmla="*/ 0 h 1456227"/>
                <a:gd name="connsiteX2" fmla="*/ 2184341 w 2184341"/>
                <a:gd name="connsiteY2" fmla="*/ 1456227 h 1456227"/>
                <a:gd name="connsiteX3" fmla="*/ 0 w 2184341"/>
                <a:gd name="connsiteY3" fmla="*/ 1456227 h 1456227"/>
                <a:gd name="connsiteX4" fmla="*/ 0 w 2184341"/>
                <a:gd name="connsiteY4" fmla="*/ 0 h 145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341" h="1456227">
                  <a:moveTo>
                    <a:pt x="0" y="0"/>
                  </a:moveTo>
                  <a:lnTo>
                    <a:pt x="2184341" y="0"/>
                  </a:lnTo>
                  <a:lnTo>
                    <a:pt x="2184341" y="1456227"/>
                  </a:lnTo>
                  <a:lnTo>
                    <a:pt x="0" y="14562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CA" sz="1400" kern="1200" dirty="0" smtClean="0">
                  <a:solidFill>
                    <a:srgbClr val="4D4D4D"/>
                  </a:solidFill>
                </a:rPr>
                <a:t>Alternative  ‘recombination based’ mechanisms for telomere maintenance have been reported in 15% of human cancers.</a:t>
              </a:r>
              <a:endParaRPr lang="en-US" sz="14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42817" y="428625"/>
            <a:ext cx="513134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70C0"/>
                </a:solidFill>
                <a:latin typeface="+mn-lt"/>
              </a:rPr>
              <a:t>Telomerase and telomeres as </a:t>
            </a:r>
          </a:p>
          <a:p>
            <a:pPr algn="ctr">
              <a:defRPr/>
            </a:pPr>
            <a:r>
              <a:rPr lang="en-US" sz="3200" dirty="0">
                <a:solidFill>
                  <a:srgbClr val="0070C0"/>
                </a:solidFill>
                <a:latin typeface="+mn-lt"/>
              </a:rPr>
              <a:t>potential targets 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0" y="2339030"/>
            <a:ext cx="27513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1400" dirty="0" smtClean="0">
                <a:latin typeface="+mn-lt"/>
              </a:rPr>
              <a:t>Inhibition of telomere integrity</a:t>
            </a:r>
          </a:p>
          <a:p>
            <a:pPr>
              <a:defRPr/>
            </a:pPr>
            <a:r>
              <a:rPr lang="en-CA" sz="1400" dirty="0" smtClean="0"/>
              <a:t>in combination with chemotherapy</a:t>
            </a:r>
            <a:endParaRPr lang="en-US" sz="1400" dirty="0">
              <a:latin typeface="+mn-lt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536489" y="3523759"/>
            <a:ext cx="46075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u="sng" dirty="0">
                <a:latin typeface="+mn-lt"/>
              </a:rPr>
              <a:t>Marie Eve </a:t>
            </a:r>
            <a:r>
              <a:rPr lang="en-US" sz="1600" b="1" u="sng" dirty="0" smtClean="0">
                <a:latin typeface="+mn-lt"/>
              </a:rPr>
              <a:t>Brault , </a:t>
            </a:r>
            <a:r>
              <a:rPr lang="en-US" sz="1600" u="sng" dirty="0" smtClean="0">
                <a:latin typeface="+mn-lt"/>
              </a:rPr>
              <a:t>Nahid Golabi and Johanna Mancini</a:t>
            </a:r>
            <a:endParaRPr lang="en-US" sz="1600" u="sng" dirty="0">
              <a:latin typeface="+mn-lt"/>
            </a:endParaRPr>
          </a:p>
          <a:p>
            <a:pPr>
              <a:defRPr/>
            </a:pPr>
            <a:r>
              <a:rPr lang="en-US" sz="1400" dirty="0" smtClean="0"/>
              <a:t>Regulation of telomere maintenance by recombination</a:t>
            </a:r>
            <a:endParaRPr lang="en-US" sz="1400" dirty="0">
              <a:latin typeface="+mn-lt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41578" y="4582989"/>
            <a:ext cx="335521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1600" b="1" u="sng" dirty="0" smtClean="0">
                <a:latin typeface="+mn-lt"/>
              </a:rPr>
              <a:t>Johanna Mancini </a:t>
            </a:r>
            <a:r>
              <a:rPr lang="en-CA" sz="1600" u="sng" dirty="0" smtClean="0">
                <a:latin typeface="+mn-lt"/>
              </a:rPr>
              <a:t>and Hanadi Sleiman</a:t>
            </a:r>
            <a:endParaRPr lang="en-CA" sz="1600" u="sng" dirty="0">
              <a:latin typeface="+mn-lt"/>
            </a:endParaRPr>
          </a:p>
          <a:p>
            <a:pPr>
              <a:defRPr/>
            </a:pPr>
            <a:r>
              <a:rPr lang="en-CA" sz="1400" dirty="0">
                <a:latin typeface="+mn-lt"/>
              </a:rPr>
              <a:t>Characterization of </a:t>
            </a:r>
            <a:r>
              <a:rPr lang="en-CA" sz="1400" dirty="0" smtClean="0">
                <a:latin typeface="+mn-lt"/>
              </a:rPr>
              <a:t>G-</a:t>
            </a:r>
            <a:r>
              <a:rPr lang="en-CA" sz="1400" dirty="0" err="1" smtClean="0">
                <a:latin typeface="+mn-lt"/>
              </a:rPr>
              <a:t>quadruplex</a:t>
            </a:r>
            <a:r>
              <a:rPr lang="en-CA" sz="1400" dirty="0" smtClean="0">
                <a:latin typeface="+mn-lt"/>
              </a:rPr>
              <a:t> </a:t>
            </a:r>
            <a:r>
              <a:rPr lang="en-CA" sz="1400" dirty="0" err="1">
                <a:latin typeface="+mn-lt"/>
              </a:rPr>
              <a:t>ligands</a:t>
            </a:r>
            <a:r>
              <a:rPr lang="en-CA" sz="1400" dirty="0">
                <a:latin typeface="+mn-lt"/>
              </a:rPr>
              <a:t> as</a:t>
            </a:r>
          </a:p>
          <a:p>
            <a:pPr>
              <a:defRPr/>
            </a:pPr>
            <a:r>
              <a:rPr lang="en-CA" sz="1400" dirty="0">
                <a:latin typeface="+mn-lt"/>
              </a:rPr>
              <a:t>telomerase </a:t>
            </a:r>
            <a:r>
              <a:rPr lang="en-CA" sz="1400" dirty="0" smtClean="0">
                <a:latin typeface="+mn-lt"/>
              </a:rPr>
              <a:t>inhibitors and/or disruptors</a:t>
            </a:r>
          </a:p>
          <a:p>
            <a:pPr>
              <a:defRPr/>
            </a:pPr>
            <a:r>
              <a:rPr lang="en-CA" sz="1400" dirty="0" smtClean="0"/>
              <a:t>of telomere integrity in cancer cells</a:t>
            </a:r>
            <a:endParaRPr lang="en-CA" sz="1400" dirty="0">
              <a:latin typeface="+mn-lt"/>
            </a:endParaRPr>
          </a:p>
          <a:p>
            <a:pPr>
              <a:defRPr/>
            </a:pPr>
            <a:endParaRPr lang="en-CA" b="1" dirty="0">
              <a:solidFill>
                <a:srgbClr val="FF8D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76425" y="1999262"/>
            <a:ext cx="16289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600" u="sng" dirty="0"/>
              <a:t>Catherine </a:t>
            </a:r>
            <a:r>
              <a:rPr lang="en-CA" sz="1600" u="sng" dirty="0" smtClean="0"/>
              <a:t>Lauzon</a:t>
            </a:r>
            <a:endParaRPr lang="en-CA" sz="1600" u="sng" dirty="0"/>
          </a:p>
        </p:txBody>
      </p:sp>
      <p:pic>
        <p:nvPicPr>
          <p:cNvPr id="98306" name="Picture 2" descr="C:\Documents and Settings\Dr. Autexier\My Documents\My Documents\BCAmatters\Autexier_Lab_Website\Website Pictures\Copy of DSC_0854.JPG"/>
          <p:cNvPicPr>
            <a:picLocks noChangeAspect="1" noChangeArrowheads="1"/>
          </p:cNvPicPr>
          <p:nvPr/>
        </p:nvPicPr>
        <p:blipFill>
          <a:blip r:embed="rId2" cstate="print"/>
          <a:srcRect l="46023" t="28978" r="19594" b="42400"/>
          <a:stretch>
            <a:fillRect/>
          </a:stretch>
        </p:blipFill>
        <p:spPr bwMode="auto">
          <a:xfrm>
            <a:off x="6309282" y="1744294"/>
            <a:ext cx="1331031" cy="1655077"/>
          </a:xfrm>
          <a:prstGeom prst="rect">
            <a:avLst/>
          </a:prstGeom>
          <a:noFill/>
        </p:spPr>
      </p:pic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3" cstate="print"/>
          <a:srcRect l="31105" t="27549" r="31832" b="43568"/>
          <a:stretch>
            <a:fillRect/>
          </a:stretch>
        </p:blipFill>
        <p:spPr bwMode="auto">
          <a:xfrm>
            <a:off x="4714045" y="1731151"/>
            <a:ext cx="1448815" cy="169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4" cstate="print"/>
          <a:srcRect l="47093" t="28853" r="18387" b="43356"/>
          <a:stretch>
            <a:fillRect/>
          </a:stretch>
        </p:blipFill>
        <p:spPr bwMode="auto">
          <a:xfrm>
            <a:off x="7710255" y="1722272"/>
            <a:ext cx="1400010" cy="16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 l="47093" t="28853" r="18387" b="43356"/>
          <a:stretch>
            <a:fillRect/>
          </a:stretch>
        </p:blipFill>
        <p:spPr bwMode="auto">
          <a:xfrm>
            <a:off x="2660018" y="3095557"/>
            <a:ext cx="1180731" cy="142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5" cstate="print"/>
          <a:srcRect l="51454" t="35649" r="16388" b="37773"/>
          <a:stretch>
            <a:fillRect/>
          </a:stretch>
        </p:blipFill>
        <p:spPr bwMode="auto">
          <a:xfrm>
            <a:off x="399499" y="2929634"/>
            <a:ext cx="1351356" cy="167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 cstate="print"/>
          <a:srcRect l="49455" t="28034" r="18932" b="45874"/>
          <a:stretch>
            <a:fillRect/>
          </a:stretch>
        </p:blipFill>
        <p:spPr bwMode="auto">
          <a:xfrm>
            <a:off x="5920199" y="4360986"/>
            <a:ext cx="1050406" cy="129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076737" y="5779914"/>
            <a:ext cx="362842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1600" u="sng" dirty="0" smtClean="0"/>
              <a:t>May Shawi and Raquel Aloyz</a:t>
            </a:r>
          </a:p>
          <a:p>
            <a:pPr>
              <a:defRPr/>
            </a:pPr>
            <a:r>
              <a:rPr lang="en-CA" sz="1400" dirty="0" smtClean="0">
                <a:latin typeface="+mn-lt"/>
              </a:rPr>
              <a:t>Inhibition of telomerase</a:t>
            </a:r>
            <a:r>
              <a:rPr lang="en-CA" sz="1400" dirty="0" smtClean="0"/>
              <a:t> in combination with </a:t>
            </a:r>
          </a:p>
          <a:p>
            <a:pPr>
              <a:defRPr/>
            </a:pPr>
            <a:r>
              <a:rPr lang="en-CA" sz="1400" dirty="0" smtClean="0"/>
              <a:t>chemotherapy in chronic lymphocytic leukemia</a:t>
            </a:r>
            <a:endParaRPr lang="en-US" sz="1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5846</TotalTime>
  <Words>2733</Words>
  <Application>Microsoft Office PowerPoint</Application>
  <PresentationFormat>On-screen Show (4:3)</PresentationFormat>
  <Paragraphs>734</Paragraphs>
  <Slides>51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Office Theme</vt:lpstr>
      <vt:lpstr>CorelPhotoPaint.Image.6</vt:lpstr>
      <vt:lpstr>Chart</vt:lpstr>
      <vt:lpstr>Image</vt:lpstr>
      <vt:lpstr>Prism Project</vt:lpstr>
      <vt:lpstr>Slide 1</vt:lpstr>
      <vt:lpstr>Slide 2</vt:lpstr>
      <vt:lpstr>Slide 3</vt:lpstr>
      <vt:lpstr>Slide 4</vt:lpstr>
      <vt:lpstr>Slide 5</vt:lpstr>
      <vt:lpstr>Slide 6</vt:lpstr>
      <vt:lpstr>Why does Telomerase Represent a Good  Anti-cancer Target? </vt:lpstr>
      <vt:lpstr>Slide 8</vt:lpstr>
      <vt:lpstr>Slide 9</vt:lpstr>
      <vt:lpstr>Slide 10</vt:lpstr>
      <vt:lpstr>Targeting the integrity of telomeres versus telomerase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MuA-hTR expression results in the accumulation of circular extrachromosomal telomeric DNA  </vt:lpstr>
      <vt:lpstr>Slide 30</vt:lpstr>
      <vt:lpstr>Slide 31</vt:lpstr>
      <vt:lpstr>Telomeric recombination induced by dysfunctional telomeres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Telomere Dysfunction in Breast Cancer Cells</dc:title>
  <dc:creator>Marie Eve Brault</dc:creator>
  <cp:lastModifiedBy>Chantal Laptop</cp:lastModifiedBy>
  <cp:revision>428</cp:revision>
  <dcterms:created xsi:type="dcterms:W3CDTF">2009-04-14T15:27:42Z</dcterms:created>
  <dcterms:modified xsi:type="dcterms:W3CDTF">2012-02-27T22:16:28Z</dcterms:modified>
</cp:coreProperties>
</file>