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0" d="100"/>
          <a:sy n="80" d="100"/>
        </p:scale>
        <p:origin x="-162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157319"/>
            <a:ext cx="8915400" cy="877824"/>
          </a:xfrm>
        </p:spPr>
        <p:txBody>
          <a:bodyPr/>
          <a:lstStyle/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034553"/>
            <a:ext cx="8001000" cy="3823447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91440" rIns="274320" bIns="9144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5/16/12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4712"/>
            <a:ext cx="8915400" cy="914400"/>
          </a:xfr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487987" y="2048256"/>
            <a:ext cx="3427413" cy="420624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2039112"/>
            <a:ext cx="4572000" cy="4224528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274320" rIns="274320" bIns="274320" rtlCol="0" anchor="t" anchorCtr="0">
            <a:normAutofit/>
          </a:bodyPr>
          <a:lstStyle>
            <a:lvl1pPr marL="0" indent="0"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</a:pPr>
            <a:r>
              <a:rPr lang="cs-CZ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5/16/12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5/16/12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7988300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cs-CZ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5/16/12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3986784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cs-CZ" smtClean="0"/>
              <a:t>Drag picture to placeholder or click icon to add</a:t>
            </a:r>
            <a:endParaRPr/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4928616" y="1129553"/>
            <a:ext cx="3986784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cs-CZ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5/16/12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6601968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cs-CZ" smtClean="0"/>
              <a:t>Drag picture to placeholder or click icon to add</a:t>
            </a:r>
            <a:endParaRPr/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7543800" y="1129553"/>
            <a:ext cx="1371600" cy="148132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cs-CZ" smtClean="0"/>
              <a:t>Drag picture to placeholder or click icon to add</a:t>
            </a:r>
            <a:endParaRPr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7543800" y="2629169"/>
            <a:ext cx="1371600" cy="148132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cs-CZ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5/16/12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87553" y="1129554"/>
            <a:ext cx="914400" cy="5533278"/>
          </a:xfrm>
        </p:spPr>
        <p:txBody>
          <a:bodyPr vert="eaVert" lIns="274320" tIns="685800" bIns="685800"/>
          <a:lstStyle/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7600" y="1734671"/>
            <a:ext cx="6426200" cy="4542304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5/16/12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5/16/12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025435"/>
            <a:ext cx="8915400" cy="914400"/>
          </a:xfrm>
        </p:spPr>
        <p:txBody>
          <a:bodyPr/>
          <a:lstStyle/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943600"/>
            <a:ext cx="8001000" cy="914400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91440" rIns="274320" bIns="91440" rtlCol="0" anchor="t" anchorCtr="0"/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5/16/12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7988300" cy="38862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cs-CZ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00399"/>
            <a:ext cx="8915400" cy="2286000"/>
          </a:xfrm>
          <a:solidFill>
            <a:schemeClr val="tx2"/>
          </a:solidFill>
        </p:spPr>
        <p:txBody>
          <a:bodyPr vert="horz" lIns="1188720" tIns="45720" rIns="274320" bIns="45720" rtlCol="0" anchor="b" anchorCtr="0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5484607"/>
            <a:ext cx="8001000" cy="777240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91440" rIns="274320" bIns="91440" rtlCol="0" anchor="ctr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5/16/12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17600" y="2595563"/>
            <a:ext cx="3566160" cy="368141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7534" y="2595563"/>
            <a:ext cx="3566160" cy="368141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5/16/12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588" y="2017713"/>
            <a:ext cx="3566160" cy="87788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588" y="3065929"/>
            <a:ext cx="3566160" cy="321104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47534" y="2017713"/>
            <a:ext cx="3566160" cy="87788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47534" y="3065929"/>
            <a:ext cx="3566160" cy="321104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5/16/12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120588" y="188259"/>
            <a:ext cx="2895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5/16/12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5/16/12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4712"/>
            <a:ext cx="8915400" cy="914400"/>
          </a:xfr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47534" y="2590800"/>
            <a:ext cx="3566160" cy="3686175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2000"/>
            </a:lvl6pPr>
            <a:lvl7pPr marL="2055813" indent="-344488">
              <a:defRPr sz="2000"/>
            </a:lvl7pPr>
            <a:lvl8pPr marL="2055813" indent="-344488">
              <a:defRPr sz="2000"/>
            </a:lvl8pPr>
            <a:lvl9pPr marL="2055813" indent="-344488">
              <a:defRPr sz="20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00952" y="2039111"/>
            <a:ext cx="3566160" cy="4224528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274320" rIns="274320" bIns="27432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5/16/12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123856"/>
            <a:ext cx="8913813" cy="914400"/>
          </a:xfrm>
          <a:prstGeom prst="rect">
            <a:avLst/>
          </a:prstGeo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/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4424" y="2595562"/>
            <a:ext cx="7610476" cy="36707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80094" y="18825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0FAA508-F0CD-46EA-95FB-26B559A0B5D9}" type="datetimeFigureOut">
              <a:rPr lang="en-US" smtClean="0"/>
              <a:t>5/16/12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20588" y="188259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89894" y="65690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0"/>
            <a:ext cx="7999413" cy="18288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914400" y="6675120"/>
            <a:ext cx="7999413" cy="18288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xStyles>
    <p:titleStyle>
      <a:lvl1pPr marL="0" indent="0" algn="l" defTabSz="914400" rtl="0" eaLnBrk="1" latinLnBrk="0" hangingPunct="1">
        <a:spcBef>
          <a:spcPct val="0"/>
        </a:spcBef>
        <a:buNone/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accent1"/>
        </a:buClr>
        <a:buFont typeface="Wingdings 2" pitchFamily="18" charset="2"/>
        <a:buChar char="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/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/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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GIS - </a:t>
            </a:r>
            <a:r>
              <a:rPr lang="en-US" dirty="0" err="1" smtClean="0"/>
              <a:t>Sběr</a:t>
            </a:r>
            <a:r>
              <a:rPr lang="en-US" dirty="0" smtClean="0"/>
              <a:t> </a:t>
            </a:r>
            <a:r>
              <a:rPr lang="en-US" dirty="0" err="1" smtClean="0"/>
              <a:t>dat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98511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Analýza</a:t>
            </a:r>
            <a:r>
              <a:rPr lang="en-US" dirty="0" smtClean="0"/>
              <a:t> v GIS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Exploratorní</a:t>
            </a:r>
            <a:endParaRPr lang="en-US" dirty="0" smtClean="0"/>
          </a:p>
          <a:p>
            <a:pPr lvl="1"/>
            <a:r>
              <a:rPr lang="en-US" dirty="0" err="1" smtClean="0"/>
              <a:t>Nevznikají</a:t>
            </a:r>
            <a:r>
              <a:rPr lang="en-US" dirty="0" smtClean="0"/>
              <a:t> </a:t>
            </a:r>
            <a:r>
              <a:rPr lang="en-US" dirty="0" err="1" smtClean="0"/>
              <a:t>nové</a:t>
            </a:r>
            <a:r>
              <a:rPr lang="en-US" dirty="0" smtClean="0"/>
              <a:t> </a:t>
            </a:r>
            <a:r>
              <a:rPr lang="en-US" dirty="0" err="1" smtClean="0"/>
              <a:t>objekty</a:t>
            </a:r>
            <a:endParaRPr lang="en-US" dirty="0" smtClean="0"/>
          </a:p>
          <a:p>
            <a:pPr lvl="1"/>
            <a:r>
              <a:rPr lang="en-US" dirty="0" err="1" smtClean="0"/>
              <a:t>Vyhledání</a:t>
            </a:r>
            <a:endParaRPr lang="en-US" dirty="0" smtClean="0"/>
          </a:p>
          <a:p>
            <a:pPr lvl="1"/>
            <a:r>
              <a:rPr lang="en-US" dirty="0" err="1" smtClean="0"/>
              <a:t>Statistika</a:t>
            </a:r>
            <a:r>
              <a:rPr lang="en-US" dirty="0" smtClean="0"/>
              <a:t> (</a:t>
            </a:r>
            <a:r>
              <a:rPr lang="en-US" dirty="0" err="1" smtClean="0"/>
              <a:t>min,max,četnost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Modelování</a:t>
            </a:r>
            <a:endParaRPr lang="en-US" dirty="0" smtClean="0"/>
          </a:p>
          <a:p>
            <a:pPr lvl="1"/>
            <a:r>
              <a:rPr lang="en-US" dirty="0" err="1" smtClean="0"/>
              <a:t>Vznikají</a:t>
            </a:r>
            <a:r>
              <a:rPr lang="en-US" dirty="0" smtClean="0"/>
              <a:t> </a:t>
            </a:r>
            <a:r>
              <a:rPr lang="en-US" dirty="0" err="1" smtClean="0"/>
              <a:t>nové</a:t>
            </a:r>
            <a:r>
              <a:rPr lang="en-US" dirty="0" smtClean="0"/>
              <a:t> </a:t>
            </a:r>
            <a:r>
              <a:rPr lang="en-US" dirty="0" err="1" smtClean="0"/>
              <a:t>objekty</a:t>
            </a:r>
            <a:endParaRPr lang="en-US" dirty="0" smtClean="0"/>
          </a:p>
          <a:p>
            <a:pPr lvl="1"/>
            <a:r>
              <a:rPr lang="en-US" dirty="0" err="1" smtClean="0"/>
              <a:t>Série</a:t>
            </a:r>
            <a:r>
              <a:rPr lang="en-US" dirty="0" smtClean="0"/>
              <a:t> </a:t>
            </a:r>
            <a:r>
              <a:rPr lang="en-US" dirty="0" err="1" smtClean="0"/>
              <a:t>operací</a:t>
            </a:r>
            <a:r>
              <a:rPr lang="en-US" dirty="0" smtClean="0"/>
              <a:t> (</a:t>
            </a:r>
            <a:r>
              <a:rPr lang="en-US" dirty="0" err="1" smtClean="0"/>
              <a:t>výběr</a:t>
            </a:r>
            <a:r>
              <a:rPr lang="en-US" dirty="0" smtClean="0"/>
              <a:t>, </a:t>
            </a:r>
            <a:r>
              <a:rPr lang="en-US" dirty="0" err="1" smtClean="0"/>
              <a:t>kombinace</a:t>
            </a:r>
            <a:r>
              <a:rPr lang="en-US" dirty="0" smtClean="0"/>
              <a:t> a </a:t>
            </a:r>
            <a:r>
              <a:rPr lang="en-US" dirty="0" err="1" smtClean="0"/>
              <a:t>generování</a:t>
            </a:r>
            <a:r>
              <a:rPr lang="en-US" dirty="0" smtClean="0"/>
              <a:t>)</a:t>
            </a:r>
          </a:p>
          <a:p>
            <a:pPr lvl="1"/>
            <a:r>
              <a:rPr lang="en-US" dirty="0" err="1" smtClean="0"/>
              <a:t>skriptování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27949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Nástroje</a:t>
            </a:r>
            <a:r>
              <a:rPr lang="en-US" dirty="0" smtClean="0"/>
              <a:t> </a:t>
            </a:r>
            <a:r>
              <a:rPr lang="en-US" dirty="0" err="1" smtClean="0"/>
              <a:t>modelování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Mapová</a:t>
            </a:r>
            <a:r>
              <a:rPr lang="en-US" dirty="0" smtClean="0"/>
              <a:t> algebra</a:t>
            </a:r>
          </a:p>
          <a:p>
            <a:r>
              <a:rPr lang="en-US" dirty="0" err="1" smtClean="0"/>
              <a:t>Geostatistika</a:t>
            </a:r>
            <a:endParaRPr lang="en-US" dirty="0" smtClean="0"/>
          </a:p>
          <a:p>
            <a:r>
              <a:rPr lang="en-US" dirty="0" smtClean="0"/>
              <a:t>Overlay algebra</a:t>
            </a:r>
          </a:p>
          <a:p>
            <a:r>
              <a:rPr lang="en-US" dirty="0" err="1" smtClean="0"/>
              <a:t>Sí</a:t>
            </a:r>
            <a:r>
              <a:rPr lang="en-US" dirty="0" err="1" smtClean="0"/>
              <a:t>ťová</a:t>
            </a:r>
            <a:r>
              <a:rPr lang="en-US" dirty="0" smtClean="0"/>
              <a:t> </a:t>
            </a:r>
            <a:r>
              <a:rPr lang="en-US" dirty="0" err="1" smtClean="0"/>
              <a:t>analýza</a:t>
            </a:r>
            <a:endParaRPr lang="en-US" dirty="0" smtClean="0"/>
          </a:p>
          <a:p>
            <a:r>
              <a:rPr lang="en-US" dirty="0" err="1" smtClean="0"/>
              <a:t>Rozšiřující</a:t>
            </a:r>
            <a:r>
              <a:rPr lang="en-US" dirty="0" smtClean="0"/>
              <a:t> </a:t>
            </a:r>
            <a:r>
              <a:rPr lang="en-US" dirty="0" err="1" smtClean="0"/>
              <a:t>mechanismy</a:t>
            </a:r>
            <a:r>
              <a:rPr lang="en-US" dirty="0" smtClean="0"/>
              <a:t> (</a:t>
            </a:r>
            <a:r>
              <a:rPr lang="en-US" dirty="0" err="1" smtClean="0"/>
              <a:t>celulární</a:t>
            </a:r>
            <a:r>
              <a:rPr lang="en-US" dirty="0" smtClean="0"/>
              <a:t> </a:t>
            </a:r>
            <a:r>
              <a:rPr lang="en-US" dirty="0" err="1" smtClean="0"/>
              <a:t>automaty</a:t>
            </a:r>
            <a:r>
              <a:rPr lang="en-US" dirty="0" smtClean="0"/>
              <a:t>, </a:t>
            </a:r>
            <a:r>
              <a:rPr lang="en-US" dirty="0" err="1" smtClean="0"/>
              <a:t>agenti</a:t>
            </a:r>
            <a:r>
              <a:rPr lang="en-US" dirty="0" smtClean="0"/>
              <a:t>, </a:t>
            </a:r>
            <a:r>
              <a:rPr lang="en-US" dirty="0" err="1" smtClean="0"/>
              <a:t>neuronové</a:t>
            </a:r>
            <a:r>
              <a:rPr lang="en-US" dirty="0" smtClean="0"/>
              <a:t> </a:t>
            </a:r>
            <a:r>
              <a:rPr lang="en-US" dirty="0" err="1" smtClean="0"/>
              <a:t>sítě</a:t>
            </a:r>
            <a:r>
              <a:rPr lang="en-US" dirty="0" smtClean="0"/>
              <a:t> …)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14042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Mapová</a:t>
            </a:r>
            <a:r>
              <a:rPr lang="en-US" dirty="0" smtClean="0"/>
              <a:t> algebra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Matice</a:t>
            </a:r>
            <a:endParaRPr lang="en-US" dirty="0" smtClean="0"/>
          </a:p>
          <a:p>
            <a:r>
              <a:rPr lang="en-US" dirty="0" err="1" smtClean="0"/>
              <a:t>Výstupní</a:t>
            </a:r>
            <a:r>
              <a:rPr lang="en-US" dirty="0" smtClean="0"/>
              <a:t> grid</a:t>
            </a:r>
          </a:p>
          <a:p>
            <a:r>
              <a:rPr lang="en-US" dirty="0" err="1" smtClean="0"/>
              <a:t>Lokální</a:t>
            </a:r>
            <a:r>
              <a:rPr lang="en-US" dirty="0" smtClean="0"/>
              <a:t>, </a:t>
            </a:r>
            <a:r>
              <a:rPr lang="en-US" dirty="0" err="1" smtClean="0"/>
              <a:t>fokální</a:t>
            </a:r>
            <a:r>
              <a:rPr lang="en-US" dirty="0" smtClean="0"/>
              <a:t>, </a:t>
            </a:r>
            <a:r>
              <a:rPr lang="en-US" dirty="0" err="1" smtClean="0"/>
              <a:t>zonální</a:t>
            </a:r>
            <a:r>
              <a:rPr lang="en-US" dirty="0" smtClean="0"/>
              <a:t> a </a:t>
            </a:r>
            <a:r>
              <a:rPr lang="en-US" dirty="0" err="1" smtClean="0"/>
              <a:t>globální</a:t>
            </a:r>
            <a:endParaRPr lang="en-US" dirty="0" smtClean="0"/>
          </a:p>
          <a:p>
            <a:r>
              <a:rPr lang="en-US" dirty="0" err="1" smtClean="0"/>
              <a:t>ModelBuilder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79670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Overlay Algebra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Overlay – </a:t>
            </a:r>
            <a:r>
              <a:rPr lang="en-US" dirty="0" err="1" smtClean="0"/>
              <a:t>kombinace</a:t>
            </a:r>
            <a:r>
              <a:rPr lang="en-US" dirty="0" smtClean="0"/>
              <a:t> </a:t>
            </a:r>
            <a:r>
              <a:rPr lang="en-US" dirty="0" err="1" smtClean="0"/>
              <a:t>objektů</a:t>
            </a:r>
            <a:endParaRPr lang="en-US" dirty="0" smtClean="0"/>
          </a:p>
          <a:p>
            <a:r>
              <a:rPr lang="en-US" dirty="0" smtClean="0"/>
              <a:t>Buffer – </a:t>
            </a:r>
            <a:r>
              <a:rPr lang="en-US" dirty="0" err="1" smtClean="0"/>
              <a:t>dosah</a:t>
            </a:r>
            <a:endParaRPr lang="en-US" dirty="0" smtClean="0"/>
          </a:p>
          <a:p>
            <a:r>
              <a:rPr lang="en-US" dirty="0" err="1" smtClean="0"/>
              <a:t>Prostorové</a:t>
            </a:r>
            <a:r>
              <a:rPr lang="en-US" dirty="0" smtClean="0"/>
              <a:t> </a:t>
            </a:r>
            <a:r>
              <a:rPr lang="en-US" dirty="0" err="1" smtClean="0"/>
              <a:t>spojení</a:t>
            </a:r>
            <a:r>
              <a:rPr lang="en-US" dirty="0" smtClean="0"/>
              <a:t> - </a:t>
            </a:r>
            <a:r>
              <a:rPr lang="en-US" dirty="0" err="1" smtClean="0"/>
              <a:t>vazba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5188" y="4076291"/>
            <a:ext cx="4238625" cy="26223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52191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 </a:t>
            </a:r>
            <a:r>
              <a:rPr lang="en-US" dirty="0" err="1" smtClean="0"/>
              <a:t>geometrických</a:t>
            </a:r>
            <a:r>
              <a:rPr lang="en-US" dirty="0" smtClean="0"/>
              <a:t> </a:t>
            </a:r>
            <a:r>
              <a:rPr lang="en-US" dirty="0" err="1" smtClean="0"/>
              <a:t>dat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Soubory – binární/textové</a:t>
            </a:r>
          </a:p>
          <a:p>
            <a:pPr lvl="1"/>
            <a:r>
              <a:rPr lang="cs-CZ" dirty="0" smtClean="0"/>
              <a:t>Souřadnice</a:t>
            </a:r>
          </a:p>
          <a:p>
            <a:pPr lvl="1"/>
            <a:r>
              <a:rPr lang="cs-CZ" dirty="0" smtClean="0"/>
              <a:t>CAD</a:t>
            </a:r>
          </a:p>
          <a:p>
            <a:pPr lvl="1"/>
            <a:r>
              <a:rPr lang="cs-CZ" dirty="0" smtClean="0"/>
              <a:t>Vektorová grafika</a:t>
            </a:r>
          </a:p>
          <a:p>
            <a:pPr lvl="1"/>
            <a:r>
              <a:rPr lang="cs-CZ" dirty="0" smtClean="0"/>
              <a:t>Rastrové soubory</a:t>
            </a:r>
          </a:p>
          <a:p>
            <a:pPr lvl="1"/>
            <a:r>
              <a:rPr lang="cs-CZ" dirty="0" smtClean="0"/>
              <a:t>GIS výměnné formáty</a:t>
            </a:r>
          </a:p>
          <a:p>
            <a:r>
              <a:rPr lang="cs-CZ" dirty="0" smtClean="0"/>
              <a:t>Databázové připojení</a:t>
            </a:r>
          </a:p>
          <a:p>
            <a:r>
              <a:rPr lang="cs-CZ" dirty="0" smtClean="0"/>
              <a:t>Webové služby</a:t>
            </a:r>
          </a:p>
          <a:p>
            <a:r>
              <a:rPr lang="cs-CZ" dirty="0" smtClean="0"/>
              <a:t>Senzory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3262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Souřadnice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Textové soubory</a:t>
            </a:r>
          </a:p>
          <a:p>
            <a:pPr lvl="1"/>
            <a:r>
              <a:rPr lang="cs-CZ" dirty="0" smtClean="0"/>
              <a:t>Oddělení mezerou, tabelátorem, čárkou</a:t>
            </a:r>
          </a:p>
          <a:p>
            <a:pPr lvl="1"/>
            <a:r>
              <a:rPr lang="cs-CZ" dirty="0" smtClean="0"/>
              <a:t>S hlavičkou nebo bez</a:t>
            </a:r>
          </a:p>
          <a:p>
            <a:pPr lvl="1"/>
            <a:r>
              <a:rPr lang="cs-CZ" dirty="0" smtClean="0"/>
              <a:t>Oddělovače řádků (závislé na OS)</a:t>
            </a:r>
          </a:p>
          <a:p>
            <a:pPr lvl="1"/>
            <a:r>
              <a:rPr lang="cs-CZ" dirty="0" smtClean="0"/>
              <a:t>Znaková sada (kvůli atributům) UTF/ASCII a rozšíření</a:t>
            </a:r>
          </a:p>
          <a:p>
            <a:r>
              <a:rPr lang="cs-CZ" dirty="0" smtClean="0"/>
              <a:t>Databázové výměnné soubory (.</a:t>
            </a:r>
            <a:r>
              <a:rPr lang="cs-CZ" dirty="0" err="1" smtClean="0"/>
              <a:t>dbf</a:t>
            </a:r>
            <a:r>
              <a:rPr lang="cs-CZ" dirty="0" smtClean="0"/>
              <a:t>)</a:t>
            </a:r>
          </a:p>
          <a:p>
            <a:r>
              <a:rPr lang="cs-CZ" dirty="0" err="1" smtClean="0"/>
              <a:t>Spreadsheetové</a:t>
            </a:r>
            <a:r>
              <a:rPr lang="cs-CZ" dirty="0" smtClean="0"/>
              <a:t> výměnné soubory (.</a:t>
            </a:r>
            <a:r>
              <a:rPr lang="cs-CZ" dirty="0" err="1" smtClean="0"/>
              <a:t>xls</a:t>
            </a:r>
            <a:r>
              <a:rPr lang="cs-CZ" dirty="0" smtClean="0"/>
              <a:t>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274388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Vektorová</a:t>
            </a:r>
            <a:r>
              <a:rPr lang="en-US" dirty="0" smtClean="0"/>
              <a:t> </a:t>
            </a:r>
            <a:r>
              <a:rPr lang="en-US" dirty="0" err="1" smtClean="0"/>
              <a:t>kresba</a:t>
            </a:r>
            <a:endParaRPr lang="en-US" dirty="0" smtClean="0"/>
          </a:p>
          <a:p>
            <a:r>
              <a:rPr lang="en-US" dirty="0" err="1" smtClean="0"/>
              <a:t>Souřadnice</a:t>
            </a:r>
            <a:r>
              <a:rPr lang="en-US" dirty="0" smtClean="0"/>
              <a:t> </a:t>
            </a:r>
            <a:r>
              <a:rPr lang="en-US" dirty="0" err="1" smtClean="0"/>
              <a:t>tiskového</a:t>
            </a:r>
            <a:r>
              <a:rPr lang="en-US" dirty="0" smtClean="0"/>
              <a:t> </a:t>
            </a:r>
            <a:r>
              <a:rPr lang="en-US" dirty="0" err="1" smtClean="0"/>
              <a:t>listu</a:t>
            </a:r>
            <a:endParaRPr lang="en-US" dirty="0" smtClean="0"/>
          </a:p>
          <a:p>
            <a:r>
              <a:rPr lang="en-US" dirty="0" err="1" smtClean="0"/>
              <a:t>Organizace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vrstvách</a:t>
            </a:r>
            <a:r>
              <a:rPr lang="en-US" dirty="0" smtClean="0"/>
              <a:t> a </a:t>
            </a:r>
            <a:r>
              <a:rPr lang="en-US" dirty="0" err="1" smtClean="0"/>
              <a:t>barvách</a:t>
            </a:r>
            <a:endParaRPr lang="en-US" dirty="0" smtClean="0"/>
          </a:p>
          <a:p>
            <a:r>
              <a:rPr lang="en-US" dirty="0" err="1" smtClean="0"/>
              <a:t>Plochy</a:t>
            </a:r>
            <a:r>
              <a:rPr lang="en-US" dirty="0" smtClean="0"/>
              <a:t> </a:t>
            </a:r>
            <a:r>
              <a:rPr lang="en-US" dirty="0" err="1" smtClean="0"/>
              <a:t>definované</a:t>
            </a:r>
            <a:r>
              <a:rPr lang="en-US" dirty="0" smtClean="0"/>
              <a:t> </a:t>
            </a:r>
            <a:r>
              <a:rPr lang="en-US" dirty="0" err="1" smtClean="0"/>
              <a:t>centroidem</a:t>
            </a:r>
            <a:endParaRPr lang="en-US" dirty="0" smtClean="0"/>
          </a:p>
          <a:p>
            <a:r>
              <a:rPr lang="en-US" dirty="0" err="1" smtClean="0"/>
              <a:t>Typy</a:t>
            </a:r>
            <a:r>
              <a:rPr lang="en-US" dirty="0" smtClean="0"/>
              <a:t> – </a:t>
            </a:r>
            <a:r>
              <a:rPr lang="en-US" dirty="0" err="1" smtClean="0"/>
              <a:t>tzv</a:t>
            </a:r>
            <a:r>
              <a:rPr lang="en-US" dirty="0" smtClean="0"/>
              <a:t>. </a:t>
            </a:r>
            <a:r>
              <a:rPr lang="en-US" dirty="0" err="1" smtClean="0"/>
              <a:t>Buňky</a:t>
            </a:r>
            <a:endParaRPr lang="en-US" dirty="0" smtClean="0"/>
          </a:p>
          <a:p>
            <a:r>
              <a:rPr lang="en-US" dirty="0" smtClean="0"/>
              <a:t>IGDS .</a:t>
            </a:r>
            <a:r>
              <a:rPr lang="en-US" dirty="0" err="1" smtClean="0"/>
              <a:t>dgn</a:t>
            </a:r>
            <a:r>
              <a:rPr lang="en-US" dirty="0" smtClean="0"/>
              <a:t>, AutoCAD .</a:t>
            </a:r>
            <a:r>
              <a:rPr lang="en-US" dirty="0" err="1" smtClean="0"/>
              <a:t>dwg</a:t>
            </a:r>
            <a:r>
              <a:rPr lang="en-US" dirty="0" smtClean="0"/>
              <a:t>, .</a:t>
            </a:r>
            <a:r>
              <a:rPr lang="en-US" dirty="0" err="1" smtClean="0"/>
              <a:t>dxf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18271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Vektorová</a:t>
            </a:r>
            <a:r>
              <a:rPr lang="en-US" dirty="0" smtClean="0"/>
              <a:t> </a:t>
            </a:r>
            <a:r>
              <a:rPr lang="en-US" dirty="0" err="1" smtClean="0"/>
              <a:t>grafika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Souřadnicové</a:t>
            </a:r>
            <a:r>
              <a:rPr lang="en-US" dirty="0" smtClean="0"/>
              <a:t> </a:t>
            </a:r>
            <a:r>
              <a:rPr lang="en-US" dirty="0" err="1" smtClean="0"/>
              <a:t>systémy</a:t>
            </a:r>
            <a:r>
              <a:rPr lang="en-US" dirty="0" smtClean="0"/>
              <a:t> </a:t>
            </a:r>
            <a:r>
              <a:rPr lang="en-US" dirty="0" err="1" smtClean="0"/>
              <a:t>tiskové</a:t>
            </a:r>
            <a:r>
              <a:rPr lang="en-US" dirty="0" smtClean="0"/>
              <a:t> </a:t>
            </a:r>
            <a:r>
              <a:rPr lang="en-US" dirty="0" err="1" smtClean="0"/>
              <a:t>strany</a:t>
            </a:r>
            <a:r>
              <a:rPr lang="en-US" dirty="0" smtClean="0"/>
              <a:t> </a:t>
            </a:r>
            <a:r>
              <a:rPr lang="en-US" dirty="0" err="1" smtClean="0"/>
              <a:t>včetně</a:t>
            </a:r>
            <a:r>
              <a:rPr lang="en-US" dirty="0" smtClean="0"/>
              <a:t> </a:t>
            </a:r>
            <a:r>
              <a:rPr lang="en-US" dirty="0" err="1" smtClean="0"/>
              <a:t>orientace</a:t>
            </a:r>
            <a:endParaRPr lang="en-US" dirty="0" smtClean="0"/>
          </a:p>
          <a:p>
            <a:r>
              <a:rPr lang="en-US" dirty="0" err="1" smtClean="0"/>
              <a:t>Hladké</a:t>
            </a:r>
            <a:r>
              <a:rPr lang="en-US" dirty="0" smtClean="0"/>
              <a:t> </a:t>
            </a:r>
            <a:r>
              <a:rPr lang="en-US" dirty="0" err="1" smtClean="0"/>
              <a:t>křivky</a:t>
            </a:r>
            <a:endParaRPr lang="en-US" dirty="0"/>
          </a:p>
          <a:p>
            <a:r>
              <a:rPr lang="en-US" dirty="0" err="1" smtClean="0"/>
              <a:t>Obtížně</a:t>
            </a:r>
            <a:r>
              <a:rPr lang="en-US" dirty="0" smtClean="0"/>
              <a:t> </a:t>
            </a:r>
            <a:r>
              <a:rPr lang="en-US" dirty="0" err="1" smtClean="0"/>
              <a:t>konvertovatelné</a:t>
            </a:r>
            <a:r>
              <a:rPr lang="en-US" dirty="0" smtClean="0"/>
              <a:t> </a:t>
            </a:r>
            <a:r>
              <a:rPr lang="en-US" dirty="0" err="1" smtClean="0"/>
              <a:t>textury</a:t>
            </a:r>
            <a:endParaRPr lang="en-US" dirty="0" smtClean="0"/>
          </a:p>
          <a:p>
            <a:r>
              <a:rPr lang="en-US" dirty="0" smtClean="0"/>
              <a:t>.</a:t>
            </a:r>
            <a:r>
              <a:rPr lang="en-US" dirty="0" err="1" smtClean="0"/>
              <a:t>ai</a:t>
            </a:r>
            <a:r>
              <a:rPr lang="en-US" dirty="0" smtClean="0"/>
              <a:t>, .</a:t>
            </a:r>
            <a:r>
              <a:rPr lang="en-US" dirty="0" err="1" smtClean="0"/>
              <a:t>svg</a:t>
            </a:r>
            <a:r>
              <a:rPr lang="en-US" dirty="0" smtClean="0"/>
              <a:t>, .</a:t>
            </a:r>
            <a:r>
              <a:rPr lang="en-US" dirty="0" err="1" smtClean="0"/>
              <a:t>pdf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81322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Rasterové</a:t>
            </a:r>
            <a:r>
              <a:rPr lang="en-US" dirty="0" smtClean="0"/>
              <a:t> </a:t>
            </a:r>
            <a:r>
              <a:rPr lang="en-US" dirty="0" err="1" smtClean="0"/>
              <a:t>soubory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Bez nebo s informací o projekci a souřadnicích</a:t>
            </a:r>
          </a:p>
          <a:p>
            <a:r>
              <a:rPr lang="cs-CZ" dirty="0" smtClean="0"/>
              <a:t>Parametry</a:t>
            </a:r>
          </a:p>
          <a:p>
            <a:pPr lvl="1"/>
            <a:r>
              <a:rPr lang="cs-CZ" dirty="0" smtClean="0"/>
              <a:t>Velikost pixelu – rozlišení v DPI</a:t>
            </a:r>
          </a:p>
          <a:p>
            <a:pPr lvl="1"/>
            <a:r>
              <a:rPr lang="cs-CZ" dirty="0" smtClean="0"/>
              <a:t>Komprese</a:t>
            </a:r>
          </a:p>
          <a:p>
            <a:pPr lvl="2"/>
            <a:r>
              <a:rPr lang="cs-CZ" dirty="0" smtClean="0"/>
              <a:t>Bezztrátová/ ztrátová (</a:t>
            </a:r>
            <a:r>
              <a:rPr lang="cs-CZ" dirty="0" err="1" smtClean="0"/>
              <a:t>rle</a:t>
            </a:r>
            <a:r>
              <a:rPr lang="cs-CZ" dirty="0" smtClean="0"/>
              <a:t>, </a:t>
            </a:r>
            <a:r>
              <a:rPr lang="cs-CZ" dirty="0" err="1" smtClean="0"/>
              <a:t>lzw</a:t>
            </a:r>
            <a:r>
              <a:rPr lang="cs-CZ" dirty="0" smtClean="0"/>
              <a:t>, </a:t>
            </a:r>
            <a:r>
              <a:rPr lang="cs-CZ" dirty="0" err="1" smtClean="0"/>
              <a:t>jpeg</a:t>
            </a:r>
            <a:r>
              <a:rPr lang="cs-CZ" dirty="0" smtClean="0"/>
              <a:t>, </a:t>
            </a:r>
            <a:r>
              <a:rPr lang="cs-CZ" dirty="0" err="1" smtClean="0"/>
              <a:t>wavelety</a:t>
            </a:r>
            <a:r>
              <a:rPr lang="cs-CZ" dirty="0" smtClean="0"/>
              <a:t> ....)</a:t>
            </a:r>
          </a:p>
          <a:p>
            <a:pPr lvl="1"/>
            <a:r>
              <a:rPr lang="cs-CZ" dirty="0" smtClean="0"/>
              <a:t>Barva</a:t>
            </a:r>
          </a:p>
          <a:p>
            <a:pPr lvl="2"/>
            <a:r>
              <a:rPr lang="cs-CZ" dirty="0" smtClean="0"/>
              <a:t>1-24bit, 8bit opacita</a:t>
            </a:r>
          </a:p>
          <a:p>
            <a:pPr lvl="1"/>
            <a:r>
              <a:rPr lang="cs-CZ" dirty="0" smtClean="0"/>
              <a:t>Vnitřní organizace</a:t>
            </a:r>
          </a:p>
          <a:p>
            <a:pPr lvl="2"/>
            <a:r>
              <a:rPr lang="cs-CZ" dirty="0" smtClean="0"/>
              <a:t>Díly, pyramida</a:t>
            </a:r>
          </a:p>
          <a:p>
            <a:pPr lvl="1"/>
            <a:r>
              <a:rPr lang="cs-CZ" dirty="0" smtClean="0"/>
              <a:t>.</a:t>
            </a:r>
            <a:r>
              <a:rPr lang="cs-CZ" dirty="0" err="1" smtClean="0"/>
              <a:t>png</a:t>
            </a:r>
            <a:r>
              <a:rPr lang="cs-CZ" dirty="0" smtClean="0"/>
              <a:t>, .</a:t>
            </a:r>
            <a:r>
              <a:rPr lang="cs-CZ" dirty="0" err="1" smtClean="0"/>
              <a:t>gif</a:t>
            </a:r>
            <a:r>
              <a:rPr lang="cs-CZ" dirty="0" smtClean="0"/>
              <a:t>, .</a:t>
            </a:r>
            <a:r>
              <a:rPr lang="cs-CZ" dirty="0" err="1" smtClean="0"/>
              <a:t>tif</a:t>
            </a:r>
            <a:r>
              <a:rPr lang="cs-CZ" dirty="0" smtClean="0"/>
              <a:t>, .</a:t>
            </a:r>
            <a:r>
              <a:rPr lang="cs-CZ" dirty="0" err="1" smtClean="0"/>
              <a:t>jpg</a:t>
            </a:r>
            <a:r>
              <a:rPr lang="cs-CZ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911627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GIS výměnné formáty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Geometrie</a:t>
            </a:r>
            <a:r>
              <a:rPr lang="en-US" dirty="0" smtClean="0"/>
              <a:t> a </a:t>
            </a:r>
            <a:r>
              <a:rPr lang="en-US" dirty="0" err="1" smtClean="0"/>
              <a:t>atributy</a:t>
            </a:r>
            <a:endParaRPr lang="en-US" dirty="0" smtClean="0"/>
          </a:p>
          <a:p>
            <a:r>
              <a:rPr lang="en-US" dirty="0" err="1" smtClean="0"/>
              <a:t>Někdy</a:t>
            </a:r>
            <a:r>
              <a:rPr lang="en-US" dirty="0" smtClean="0"/>
              <a:t> </a:t>
            </a:r>
            <a:r>
              <a:rPr lang="en-US" dirty="0" err="1" smtClean="0"/>
              <a:t>bez</a:t>
            </a:r>
            <a:r>
              <a:rPr lang="en-US" dirty="0" smtClean="0"/>
              <a:t> </a:t>
            </a:r>
            <a:r>
              <a:rPr lang="en-US" dirty="0" err="1" smtClean="0"/>
              <a:t>projekce</a:t>
            </a:r>
            <a:endParaRPr lang="en-US" dirty="0" smtClean="0"/>
          </a:p>
          <a:p>
            <a:r>
              <a:rPr lang="en-US" dirty="0" err="1" smtClean="0"/>
              <a:t>Typ</a:t>
            </a:r>
            <a:r>
              <a:rPr lang="en-US" dirty="0" smtClean="0"/>
              <a:t> a </a:t>
            </a:r>
            <a:r>
              <a:rPr lang="en-US" dirty="0" err="1" smtClean="0"/>
              <a:t>variabilita</a:t>
            </a:r>
            <a:r>
              <a:rPr lang="en-US" dirty="0" smtClean="0"/>
              <a:t> </a:t>
            </a:r>
            <a:r>
              <a:rPr lang="en-US" dirty="0" err="1" smtClean="0"/>
              <a:t>geometrie</a:t>
            </a:r>
            <a:endParaRPr lang="en-US" dirty="0" smtClean="0"/>
          </a:p>
          <a:p>
            <a:r>
              <a:rPr lang="en-US" dirty="0" err="1" smtClean="0"/>
              <a:t>Shapefie</a:t>
            </a:r>
            <a:endParaRPr lang="en-US" dirty="0" smtClean="0"/>
          </a:p>
          <a:p>
            <a:pPr lvl="1"/>
            <a:r>
              <a:rPr lang="en-US" dirty="0" err="1" smtClean="0"/>
              <a:t>Binární</a:t>
            </a:r>
            <a:r>
              <a:rPr lang="en-US" dirty="0" smtClean="0"/>
              <a:t>, </a:t>
            </a:r>
            <a:r>
              <a:rPr lang="en-US" dirty="0" err="1" smtClean="0"/>
              <a:t>bez</a:t>
            </a:r>
            <a:r>
              <a:rPr lang="en-US" dirty="0" smtClean="0"/>
              <a:t> </a:t>
            </a:r>
            <a:r>
              <a:rPr lang="en-US" dirty="0" err="1" smtClean="0"/>
              <a:t>projekce</a:t>
            </a:r>
            <a:r>
              <a:rPr lang="en-US" dirty="0" smtClean="0"/>
              <a:t>, ASCII </a:t>
            </a:r>
            <a:r>
              <a:rPr lang="en-US" dirty="0" err="1" smtClean="0"/>
              <a:t>kódování</a:t>
            </a:r>
            <a:r>
              <a:rPr lang="en-US" dirty="0" smtClean="0"/>
              <a:t>, </a:t>
            </a:r>
            <a:r>
              <a:rPr lang="en-US" dirty="0" err="1" smtClean="0"/>
              <a:t>monotyp</a:t>
            </a:r>
            <a:r>
              <a:rPr lang="en-US" dirty="0" smtClean="0"/>
              <a:t>, spaghetti</a:t>
            </a:r>
          </a:p>
          <a:p>
            <a:r>
              <a:rPr lang="en-US" dirty="0" smtClean="0"/>
              <a:t>GML</a:t>
            </a:r>
          </a:p>
          <a:p>
            <a:pPr lvl="1"/>
            <a:r>
              <a:rPr lang="en-US" dirty="0" err="1" smtClean="0"/>
              <a:t>Textový</a:t>
            </a:r>
            <a:r>
              <a:rPr lang="en-US" dirty="0" smtClean="0"/>
              <a:t>, XML, UTF, ISO standard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33732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Databázové</a:t>
            </a:r>
            <a:r>
              <a:rPr lang="en-US" dirty="0" smtClean="0"/>
              <a:t> </a:t>
            </a:r>
            <a:r>
              <a:rPr lang="en-US" dirty="0" err="1" smtClean="0"/>
              <a:t>připojení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Přístup</a:t>
            </a:r>
            <a:endParaRPr lang="en-US" dirty="0" smtClean="0"/>
          </a:p>
          <a:p>
            <a:r>
              <a:rPr lang="en-US" dirty="0" smtClean="0"/>
              <a:t>Driver (</a:t>
            </a:r>
            <a:r>
              <a:rPr lang="en-US" dirty="0" err="1" smtClean="0"/>
              <a:t>jdbc</a:t>
            </a:r>
            <a:r>
              <a:rPr lang="en-US" dirty="0" smtClean="0"/>
              <a:t>, </a:t>
            </a:r>
            <a:r>
              <a:rPr lang="en-US" dirty="0" err="1" smtClean="0"/>
              <a:t>odbc</a:t>
            </a:r>
            <a:r>
              <a:rPr lang="en-US" dirty="0" smtClean="0"/>
              <a:t>, </a:t>
            </a:r>
            <a:r>
              <a:rPr lang="en-US" dirty="0" err="1" smtClean="0"/>
              <a:t>interní</a:t>
            </a:r>
            <a:r>
              <a:rPr lang="en-US" dirty="0" smtClean="0"/>
              <a:t>)</a:t>
            </a:r>
          </a:p>
          <a:p>
            <a:r>
              <a:rPr lang="en-US" dirty="0" smtClean="0"/>
              <a:t>SQL </a:t>
            </a:r>
            <a:r>
              <a:rPr lang="en-US" dirty="0" err="1" smtClean="0"/>
              <a:t>komunikace</a:t>
            </a:r>
            <a:endParaRPr lang="en-US" dirty="0" smtClean="0"/>
          </a:p>
          <a:p>
            <a:r>
              <a:rPr lang="en-US" dirty="0" smtClean="0"/>
              <a:t>ESRI SDE, Oracle Spatial</a:t>
            </a:r>
          </a:p>
          <a:p>
            <a:r>
              <a:rPr lang="en-US" dirty="0" err="1" smtClean="0"/>
              <a:t>PostGIS</a:t>
            </a:r>
            <a:r>
              <a:rPr lang="en-US" dirty="0" smtClean="0"/>
              <a:t>, </a:t>
            </a:r>
            <a:r>
              <a:rPr lang="en-US" dirty="0" err="1" smtClean="0"/>
              <a:t>Spatialite</a:t>
            </a:r>
            <a:r>
              <a:rPr lang="en-US" dirty="0" smtClean="0"/>
              <a:t>, MySQL </a:t>
            </a:r>
            <a:r>
              <a:rPr lang="en-US" dirty="0" err="1" smtClean="0"/>
              <a:t>prostorová</a:t>
            </a:r>
            <a:r>
              <a:rPr lang="en-US" dirty="0" smtClean="0"/>
              <a:t> </a:t>
            </a:r>
            <a:r>
              <a:rPr lang="en-US" dirty="0" err="1" smtClean="0"/>
              <a:t>extenze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00492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Webové</a:t>
            </a:r>
            <a:r>
              <a:rPr lang="en-US" dirty="0" smtClean="0"/>
              <a:t> </a:t>
            </a:r>
            <a:r>
              <a:rPr lang="en-US" dirty="0" err="1" smtClean="0"/>
              <a:t>služby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WMS</a:t>
            </a:r>
          </a:p>
          <a:p>
            <a:pPr lvl="1"/>
            <a:r>
              <a:rPr lang="en-US" dirty="0" err="1" smtClean="0"/>
              <a:t>Generování</a:t>
            </a:r>
            <a:r>
              <a:rPr lang="en-US" dirty="0" smtClean="0"/>
              <a:t> </a:t>
            </a:r>
            <a:r>
              <a:rPr lang="en-US" dirty="0" err="1" smtClean="0"/>
              <a:t>rastového</a:t>
            </a:r>
            <a:r>
              <a:rPr lang="en-US" dirty="0" smtClean="0"/>
              <a:t> </a:t>
            </a:r>
            <a:r>
              <a:rPr lang="en-US" dirty="0" err="1" smtClean="0"/>
              <a:t>obrazu</a:t>
            </a:r>
            <a:r>
              <a:rPr lang="en-US" dirty="0" smtClean="0"/>
              <a:t> v </a:t>
            </a:r>
            <a:r>
              <a:rPr lang="en-US" dirty="0" err="1" smtClean="0"/>
              <a:t>souřadnicích</a:t>
            </a:r>
            <a:endParaRPr lang="en-US" dirty="0" smtClean="0"/>
          </a:p>
          <a:p>
            <a:r>
              <a:rPr lang="en-US" dirty="0" smtClean="0"/>
              <a:t>WCS, WFS</a:t>
            </a:r>
          </a:p>
          <a:p>
            <a:pPr lvl="1"/>
            <a:r>
              <a:rPr lang="en-US" dirty="0" err="1" smtClean="0"/>
              <a:t>Přímý</a:t>
            </a:r>
            <a:r>
              <a:rPr lang="en-US" dirty="0" smtClean="0"/>
              <a:t> </a:t>
            </a:r>
            <a:r>
              <a:rPr lang="en-US" dirty="0" err="1" smtClean="0"/>
              <a:t>přenost</a:t>
            </a:r>
            <a:r>
              <a:rPr lang="en-US" dirty="0" smtClean="0"/>
              <a:t> </a:t>
            </a:r>
            <a:r>
              <a:rPr lang="en-US" dirty="0" err="1" smtClean="0"/>
              <a:t>dat</a:t>
            </a:r>
            <a:endParaRPr lang="en-US" dirty="0" smtClean="0"/>
          </a:p>
          <a:p>
            <a:r>
              <a:rPr lang="en-US" dirty="0" smtClean="0"/>
              <a:t>KML</a:t>
            </a:r>
          </a:p>
          <a:p>
            <a:pPr lvl="1"/>
            <a:r>
              <a:rPr lang="en-US" dirty="0" smtClean="0"/>
              <a:t>Google GIS / </a:t>
            </a:r>
            <a:r>
              <a:rPr lang="en-US" dirty="0" err="1" smtClean="0"/>
              <a:t>Mapový</a:t>
            </a:r>
            <a:r>
              <a:rPr lang="en-US" dirty="0" smtClean="0"/>
              <a:t> </a:t>
            </a:r>
            <a:r>
              <a:rPr lang="en-US" dirty="0" err="1" smtClean="0"/>
              <a:t>formát</a:t>
            </a:r>
            <a:endParaRPr lang="en-US" dirty="0" smtClean="0"/>
          </a:p>
          <a:p>
            <a:r>
              <a:rPr lang="en-US" dirty="0" err="1" smtClean="0"/>
              <a:t>GeoJSON</a:t>
            </a:r>
            <a:endParaRPr lang="en-US" dirty="0" smtClean="0"/>
          </a:p>
          <a:p>
            <a:pPr lvl="1"/>
            <a:r>
              <a:rPr lang="en-US" dirty="0" err="1" smtClean="0"/>
              <a:t>Javascript</a:t>
            </a:r>
            <a:r>
              <a:rPr lang="en-US" dirty="0" smtClean="0"/>
              <a:t> GEO </a:t>
            </a:r>
            <a:r>
              <a:rPr lang="en-US" dirty="0" err="1" smtClean="0"/>
              <a:t>objekty</a:t>
            </a:r>
            <a:r>
              <a:rPr lang="en-US" dirty="0" smtClean="0"/>
              <a:t> - AJAX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463322"/>
      </p:ext>
    </p:extLst>
  </p:cSld>
  <p:clrMapOvr>
    <a:masterClrMapping/>
  </p:clrMapOvr>
</p:sld>
</file>

<file path=ppt/theme/theme1.xml><?xml version="1.0" encoding="utf-8"?>
<a:theme xmlns:a="http://schemas.openxmlformats.org/drawingml/2006/main" name="Perception">
  <a:themeElements>
    <a:clrScheme name="Perception">
      <a:dk1>
        <a:sysClr val="windowText" lastClr="000000"/>
      </a:dk1>
      <a:lt1>
        <a:sysClr val="window" lastClr="FFFFFF"/>
      </a:lt1>
      <a:dk2>
        <a:srgbClr val="333333"/>
      </a:dk2>
      <a:lt2>
        <a:srgbClr val="BBC0AC"/>
      </a:lt2>
      <a:accent1>
        <a:srgbClr val="A2C816"/>
      </a:accent1>
      <a:accent2>
        <a:srgbClr val="E07602"/>
      </a:accent2>
      <a:accent3>
        <a:srgbClr val="E4C402"/>
      </a:accent3>
      <a:accent4>
        <a:srgbClr val="7DC1EF"/>
      </a:accent4>
      <a:accent5>
        <a:srgbClr val="21449B"/>
      </a:accent5>
      <a:accent6>
        <a:srgbClr val="A2B170"/>
      </a:accent6>
      <a:hlink>
        <a:srgbClr val="8DA440"/>
      </a:hlink>
      <a:folHlink>
        <a:srgbClr val="4C4F3F"/>
      </a:folHlink>
    </a:clrScheme>
    <a:fontScheme name="Perception">
      <a:maj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Perception">
      <a:fillStyleLst>
        <a:solidFill>
          <a:schemeClr val="phClr"/>
        </a:solidFill>
        <a:solidFill>
          <a:schemeClr val="phClr">
            <a:shade val="90000"/>
          </a:schemeClr>
        </a:solidFill>
        <a:solidFill>
          <a:schemeClr val="phClr">
            <a:shade val="80000"/>
          </a:schemeClr>
        </a:solidFill>
      </a:fillStyleLst>
      <a:lnStyleLst>
        <a:ln w="12700" cap="flat" cmpd="sng" algn="ctr">
          <a:solidFill>
            <a:schemeClr val="phClr"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>
              <a:alpha val="8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bliqueTopRight"/>
            <a:lightRig rig="threePt" dir="tl"/>
          </a:scene3d>
          <a:sp3d>
            <a:bevelT w="25400" h="25400"/>
          </a:sp3d>
        </a:effectStyle>
        <a:effectStyle>
          <a:effectLst/>
          <a:scene3d>
            <a:camera prst="perspectiveFront" fov="4200000"/>
            <a:lightRig rig="balanced" dir="tl">
              <a:rot lat="0" lon="0" rev="18600000"/>
            </a:lightRig>
          </a:scene3d>
          <a:sp3d prstMaterial="metal">
            <a:bevelT w="63500" h="50800" prst="angle"/>
          </a:sp3d>
        </a:effectStyle>
      </a:effectStyleLst>
      <a:bgFillStyleLst>
        <a:solidFill>
          <a:schemeClr val="phClr">
            <a:tint val="90000"/>
          </a:schemeClr>
        </a:solidFill>
        <a:solidFill>
          <a:schemeClr val="phClr">
            <a:tint val="50000"/>
          </a:schemeClr>
        </a:solidFill>
        <a:solidFill>
          <a:schemeClr val="phClr">
            <a:shade val="60000"/>
          </a:schemeClr>
        </a:soli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Perception.thmx</Template>
  <TotalTime>912</TotalTime>
  <Words>340</Words>
  <Application>Microsoft Macintosh PowerPoint</Application>
  <PresentationFormat>On-screen Show (4:3)</PresentationFormat>
  <Paragraphs>89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Perception</vt:lpstr>
      <vt:lpstr>GIS - Sběr dat</vt:lpstr>
      <vt:lpstr>Import geometrických dat</vt:lpstr>
      <vt:lpstr>Souřadnice</vt:lpstr>
      <vt:lpstr>CAD</vt:lpstr>
      <vt:lpstr>Vektorová grafika</vt:lpstr>
      <vt:lpstr>Rasterové soubory</vt:lpstr>
      <vt:lpstr>GIS výměnné formáty</vt:lpstr>
      <vt:lpstr>Databázové připojení</vt:lpstr>
      <vt:lpstr>Webové služby</vt:lpstr>
      <vt:lpstr>Analýza v GIS</vt:lpstr>
      <vt:lpstr>Nástroje modelování</vt:lpstr>
      <vt:lpstr>Mapová algebra</vt:lpstr>
      <vt:lpstr>Overlay Algebra</vt:lpstr>
    </vt:vector>
  </TitlesOfParts>
  <Company>MU Brno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GIS - Sběr dat</dc:title>
  <dc:creator>Karel Stanek</dc:creator>
  <cp:lastModifiedBy>Karel Stanek</cp:lastModifiedBy>
  <cp:revision>9</cp:revision>
  <dcterms:created xsi:type="dcterms:W3CDTF">2012-03-06T19:38:15Z</dcterms:created>
  <dcterms:modified xsi:type="dcterms:W3CDTF">2012-05-16T21:35:55Z</dcterms:modified>
</cp:coreProperties>
</file>