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6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5/16/12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5/16/12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5/16/12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5/16/12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5/16/12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5/16/12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5/16/12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5/16/12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5/16/12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5/16/12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5/16/12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5/16/12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5/16/12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5/16/12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5/16/12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5/16/12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GIS - </a:t>
            </a:r>
            <a:r>
              <a:rPr lang="en-US" dirty="0" err="1" smtClean="0"/>
              <a:t>Sběr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851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Analýza</a:t>
            </a:r>
            <a:r>
              <a:rPr lang="en-US" dirty="0" smtClean="0"/>
              <a:t> v 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Exploratorní</a:t>
            </a:r>
            <a:endParaRPr lang="en-US" dirty="0" smtClean="0"/>
          </a:p>
          <a:p>
            <a:pPr lvl="1"/>
            <a:r>
              <a:rPr lang="en-US" dirty="0" err="1" smtClean="0"/>
              <a:t>Nevznikají</a:t>
            </a:r>
            <a:r>
              <a:rPr lang="en-US" dirty="0" smtClean="0"/>
              <a:t> </a:t>
            </a:r>
            <a:r>
              <a:rPr lang="en-US" dirty="0" err="1" smtClean="0"/>
              <a:t>nové</a:t>
            </a:r>
            <a:r>
              <a:rPr lang="en-US" dirty="0" smtClean="0"/>
              <a:t> </a:t>
            </a:r>
            <a:r>
              <a:rPr lang="en-US" dirty="0" err="1" smtClean="0"/>
              <a:t>objekty</a:t>
            </a:r>
            <a:endParaRPr lang="en-US" dirty="0" smtClean="0"/>
          </a:p>
          <a:p>
            <a:pPr lvl="1"/>
            <a:r>
              <a:rPr lang="en-US" dirty="0" err="1" smtClean="0"/>
              <a:t>Vyhledání</a:t>
            </a:r>
            <a:endParaRPr lang="en-US" dirty="0" smtClean="0"/>
          </a:p>
          <a:p>
            <a:pPr lvl="1"/>
            <a:r>
              <a:rPr lang="en-US" dirty="0" err="1" smtClean="0"/>
              <a:t>Statistika</a:t>
            </a:r>
            <a:r>
              <a:rPr lang="en-US" dirty="0" smtClean="0"/>
              <a:t> (</a:t>
            </a:r>
            <a:r>
              <a:rPr lang="en-US" dirty="0" err="1" smtClean="0"/>
              <a:t>min,max,četnost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Modelování</a:t>
            </a:r>
            <a:endParaRPr lang="en-US" dirty="0" smtClean="0"/>
          </a:p>
          <a:p>
            <a:pPr lvl="1"/>
            <a:r>
              <a:rPr lang="en-US" dirty="0" err="1" smtClean="0"/>
              <a:t>Vznikají</a:t>
            </a:r>
            <a:r>
              <a:rPr lang="en-US" dirty="0" smtClean="0"/>
              <a:t> </a:t>
            </a:r>
            <a:r>
              <a:rPr lang="en-US" dirty="0" err="1" smtClean="0"/>
              <a:t>nové</a:t>
            </a:r>
            <a:r>
              <a:rPr lang="en-US" dirty="0" smtClean="0"/>
              <a:t> </a:t>
            </a:r>
            <a:r>
              <a:rPr lang="en-US" dirty="0" err="1" smtClean="0"/>
              <a:t>objekty</a:t>
            </a:r>
            <a:endParaRPr lang="en-US" dirty="0" smtClean="0"/>
          </a:p>
          <a:p>
            <a:pPr lvl="1"/>
            <a:r>
              <a:rPr lang="en-US" dirty="0" err="1" smtClean="0"/>
              <a:t>Série</a:t>
            </a:r>
            <a:r>
              <a:rPr lang="en-US" dirty="0" smtClean="0"/>
              <a:t> </a:t>
            </a:r>
            <a:r>
              <a:rPr lang="en-US" dirty="0" err="1" smtClean="0"/>
              <a:t>operací</a:t>
            </a:r>
            <a:r>
              <a:rPr lang="en-US" dirty="0" smtClean="0"/>
              <a:t> (</a:t>
            </a:r>
            <a:r>
              <a:rPr lang="en-US" dirty="0" err="1" smtClean="0"/>
              <a:t>výběr</a:t>
            </a:r>
            <a:r>
              <a:rPr lang="en-US" dirty="0" smtClean="0"/>
              <a:t>, </a:t>
            </a:r>
            <a:r>
              <a:rPr lang="en-US" dirty="0" err="1" smtClean="0"/>
              <a:t>kombinace</a:t>
            </a:r>
            <a:r>
              <a:rPr lang="en-US" dirty="0" smtClean="0"/>
              <a:t> a </a:t>
            </a:r>
            <a:r>
              <a:rPr lang="en-US" dirty="0" err="1" smtClean="0"/>
              <a:t>generování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skriptování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794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Nástroje</a:t>
            </a:r>
            <a:r>
              <a:rPr lang="en-US" dirty="0" smtClean="0"/>
              <a:t> </a:t>
            </a:r>
            <a:r>
              <a:rPr lang="en-US" dirty="0" err="1" smtClean="0"/>
              <a:t>modelování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Mapová</a:t>
            </a:r>
            <a:r>
              <a:rPr lang="en-US" dirty="0" smtClean="0"/>
              <a:t> algebra</a:t>
            </a:r>
          </a:p>
          <a:p>
            <a:r>
              <a:rPr lang="en-US" dirty="0" err="1" smtClean="0"/>
              <a:t>Geostatistika</a:t>
            </a:r>
            <a:endParaRPr lang="en-US" dirty="0" smtClean="0"/>
          </a:p>
          <a:p>
            <a:r>
              <a:rPr lang="en-US" dirty="0" smtClean="0"/>
              <a:t>Overlay algebra</a:t>
            </a:r>
          </a:p>
          <a:p>
            <a:r>
              <a:rPr lang="en-US" dirty="0" err="1" smtClean="0"/>
              <a:t>Sí</a:t>
            </a:r>
            <a:r>
              <a:rPr lang="en-US" dirty="0" err="1" smtClean="0"/>
              <a:t>ťová</a:t>
            </a:r>
            <a:r>
              <a:rPr lang="en-US" dirty="0" smtClean="0"/>
              <a:t> </a:t>
            </a:r>
            <a:r>
              <a:rPr lang="en-US" dirty="0" err="1" smtClean="0"/>
              <a:t>analýza</a:t>
            </a:r>
            <a:endParaRPr lang="en-US" dirty="0" smtClean="0"/>
          </a:p>
          <a:p>
            <a:r>
              <a:rPr lang="en-US" dirty="0" err="1" smtClean="0"/>
              <a:t>Rozšiřující</a:t>
            </a:r>
            <a:r>
              <a:rPr lang="en-US" dirty="0" smtClean="0"/>
              <a:t> </a:t>
            </a:r>
            <a:r>
              <a:rPr lang="en-US" dirty="0" err="1" smtClean="0"/>
              <a:t>mechanismy</a:t>
            </a:r>
            <a:r>
              <a:rPr lang="en-US" dirty="0" smtClean="0"/>
              <a:t> (</a:t>
            </a:r>
            <a:r>
              <a:rPr lang="en-US" dirty="0" err="1" smtClean="0"/>
              <a:t>celulární</a:t>
            </a:r>
            <a:r>
              <a:rPr lang="en-US" dirty="0" smtClean="0"/>
              <a:t> </a:t>
            </a:r>
            <a:r>
              <a:rPr lang="en-US" dirty="0" err="1" smtClean="0"/>
              <a:t>automaty</a:t>
            </a:r>
            <a:r>
              <a:rPr lang="en-US" dirty="0" smtClean="0"/>
              <a:t>, </a:t>
            </a:r>
            <a:r>
              <a:rPr lang="en-US" dirty="0" err="1" smtClean="0"/>
              <a:t>agenti</a:t>
            </a:r>
            <a:r>
              <a:rPr lang="en-US" dirty="0" smtClean="0"/>
              <a:t>, </a:t>
            </a:r>
            <a:r>
              <a:rPr lang="en-US" dirty="0" err="1" smtClean="0"/>
              <a:t>neuronové</a:t>
            </a:r>
            <a:r>
              <a:rPr lang="en-US" dirty="0" smtClean="0"/>
              <a:t> </a:t>
            </a:r>
            <a:r>
              <a:rPr lang="en-US" dirty="0" err="1" smtClean="0"/>
              <a:t>sítě</a:t>
            </a:r>
            <a:r>
              <a:rPr lang="en-US" dirty="0" smtClean="0"/>
              <a:t> …)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404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Mapová</a:t>
            </a:r>
            <a:r>
              <a:rPr lang="en-US" dirty="0" smtClean="0"/>
              <a:t> algebra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Matice</a:t>
            </a:r>
            <a:endParaRPr lang="en-US" dirty="0" smtClean="0"/>
          </a:p>
          <a:p>
            <a:r>
              <a:rPr lang="en-US" dirty="0" err="1" smtClean="0"/>
              <a:t>Výstupní</a:t>
            </a:r>
            <a:r>
              <a:rPr lang="en-US" dirty="0" smtClean="0"/>
              <a:t> grid</a:t>
            </a:r>
          </a:p>
          <a:p>
            <a:r>
              <a:rPr lang="en-US" dirty="0" err="1" smtClean="0"/>
              <a:t>Lokální</a:t>
            </a:r>
            <a:r>
              <a:rPr lang="en-US" dirty="0" smtClean="0"/>
              <a:t>, </a:t>
            </a:r>
            <a:r>
              <a:rPr lang="en-US" dirty="0" err="1" smtClean="0"/>
              <a:t>fokální</a:t>
            </a:r>
            <a:r>
              <a:rPr lang="en-US" dirty="0" smtClean="0"/>
              <a:t>, </a:t>
            </a:r>
            <a:r>
              <a:rPr lang="en-US" dirty="0" err="1" smtClean="0"/>
              <a:t>zonální</a:t>
            </a:r>
            <a:r>
              <a:rPr lang="en-US" dirty="0" smtClean="0"/>
              <a:t> a </a:t>
            </a:r>
            <a:r>
              <a:rPr lang="en-US" dirty="0" err="1" smtClean="0"/>
              <a:t>globální</a:t>
            </a:r>
            <a:endParaRPr lang="en-US" dirty="0" smtClean="0"/>
          </a:p>
          <a:p>
            <a:r>
              <a:rPr lang="en-US" dirty="0" err="1" smtClean="0"/>
              <a:t>ModelBuilder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967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Overlay Algebra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Overlay – </a:t>
            </a:r>
            <a:r>
              <a:rPr lang="en-US" dirty="0" err="1" smtClean="0"/>
              <a:t>kombinace</a:t>
            </a:r>
            <a:r>
              <a:rPr lang="en-US" dirty="0" smtClean="0"/>
              <a:t> </a:t>
            </a:r>
            <a:r>
              <a:rPr lang="en-US" dirty="0" err="1" smtClean="0"/>
              <a:t>objektů</a:t>
            </a:r>
            <a:endParaRPr lang="en-US" dirty="0" smtClean="0"/>
          </a:p>
          <a:p>
            <a:r>
              <a:rPr lang="en-US" dirty="0" smtClean="0"/>
              <a:t>Buffer – </a:t>
            </a:r>
            <a:r>
              <a:rPr lang="en-US" dirty="0" err="1" smtClean="0"/>
              <a:t>dosah</a:t>
            </a:r>
            <a:endParaRPr lang="en-US" dirty="0" smtClean="0"/>
          </a:p>
          <a:p>
            <a:r>
              <a:rPr lang="en-US" dirty="0" err="1" smtClean="0"/>
              <a:t>Prostorové</a:t>
            </a:r>
            <a:r>
              <a:rPr lang="en-US" dirty="0" smtClean="0"/>
              <a:t> </a:t>
            </a:r>
            <a:r>
              <a:rPr lang="en-US" dirty="0" err="1" smtClean="0"/>
              <a:t>spojení</a:t>
            </a:r>
            <a:r>
              <a:rPr lang="en-US" dirty="0" smtClean="0"/>
              <a:t> - </a:t>
            </a:r>
            <a:r>
              <a:rPr lang="en-US" dirty="0" err="1" smtClean="0"/>
              <a:t>vazba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188" y="4076291"/>
            <a:ext cx="4238625" cy="2622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219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 </a:t>
            </a:r>
            <a:r>
              <a:rPr lang="en-US" dirty="0" err="1" smtClean="0"/>
              <a:t>geometrických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Soubory – binární/textové</a:t>
            </a:r>
          </a:p>
          <a:p>
            <a:pPr lvl="1"/>
            <a:r>
              <a:rPr lang="cs-CZ" dirty="0" smtClean="0"/>
              <a:t>Souřadnice</a:t>
            </a:r>
          </a:p>
          <a:p>
            <a:pPr lvl="1"/>
            <a:r>
              <a:rPr lang="cs-CZ" dirty="0" smtClean="0"/>
              <a:t>CAD</a:t>
            </a:r>
          </a:p>
          <a:p>
            <a:pPr lvl="1"/>
            <a:r>
              <a:rPr lang="cs-CZ" dirty="0" smtClean="0"/>
              <a:t>Vektorová grafika</a:t>
            </a:r>
          </a:p>
          <a:p>
            <a:pPr lvl="1"/>
            <a:r>
              <a:rPr lang="cs-CZ" dirty="0" smtClean="0"/>
              <a:t>Rastrové soubory</a:t>
            </a:r>
          </a:p>
          <a:p>
            <a:pPr lvl="1"/>
            <a:r>
              <a:rPr lang="cs-CZ" dirty="0" smtClean="0"/>
              <a:t>GIS výměnné formáty</a:t>
            </a:r>
          </a:p>
          <a:p>
            <a:r>
              <a:rPr lang="cs-CZ" dirty="0" smtClean="0"/>
              <a:t>Databázové připojení</a:t>
            </a:r>
          </a:p>
          <a:p>
            <a:r>
              <a:rPr lang="cs-CZ" dirty="0" smtClean="0"/>
              <a:t>Webové služby</a:t>
            </a:r>
          </a:p>
          <a:p>
            <a:r>
              <a:rPr lang="cs-CZ" dirty="0" smtClean="0"/>
              <a:t>Senzory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26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Souřadnice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Textové soubory</a:t>
            </a:r>
          </a:p>
          <a:p>
            <a:pPr lvl="1"/>
            <a:r>
              <a:rPr lang="cs-CZ" dirty="0" smtClean="0"/>
              <a:t>Oddělení mezerou, tabelátorem, čárkou</a:t>
            </a:r>
          </a:p>
          <a:p>
            <a:pPr lvl="1"/>
            <a:r>
              <a:rPr lang="cs-CZ" dirty="0" smtClean="0"/>
              <a:t>S hlavičkou nebo bez</a:t>
            </a:r>
          </a:p>
          <a:p>
            <a:pPr lvl="1"/>
            <a:r>
              <a:rPr lang="cs-CZ" dirty="0" smtClean="0"/>
              <a:t>Oddělovače řádků (závislé na OS)</a:t>
            </a:r>
          </a:p>
          <a:p>
            <a:pPr lvl="1"/>
            <a:r>
              <a:rPr lang="cs-CZ" dirty="0" smtClean="0"/>
              <a:t>Znaková sada (kvůli atributům) UTF/ASCII a rozšíření</a:t>
            </a:r>
          </a:p>
          <a:p>
            <a:r>
              <a:rPr lang="cs-CZ" dirty="0" smtClean="0"/>
              <a:t>Databázové výměnné soubory (.</a:t>
            </a:r>
            <a:r>
              <a:rPr lang="cs-CZ" dirty="0" err="1" smtClean="0"/>
              <a:t>dbf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Spreadsheetové</a:t>
            </a:r>
            <a:r>
              <a:rPr lang="cs-CZ" dirty="0" smtClean="0"/>
              <a:t> výměnné soubory (.</a:t>
            </a:r>
            <a:r>
              <a:rPr lang="cs-CZ" dirty="0" err="1" smtClean="0"/>
              <a:t>xls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7438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Vektorová</a:t>
            </a:r>
            <a:r>
              <a:rPr lang="en-US" dirty="0" smtClean="0"/>
              <a:t> </a:t>
            </a:r>
            <a:r>
              <a:rPr lang="en-US" dirty="0" err="1" smtClean="0"/>
              <a:t>kresba</a:t>
            </a:r>
            <a:endParaRPr lang="en-US" dirty="0" smtClean="0"/>
          </a:p>
          <a:p>
            <a:r>
              <a:rPr lang="en-US" dirty="0" err="1" smtClean="0"/>
              <a:t>Souřadnice</a:t>
            </a:r>
            <a:r>
              <a:rPr lang="en-US" dirty="0" smtClean="0"/>
              <a:t> </a:t>
            </a:r>
            <a:r>
              <a:rPr lang="en-US" dirty="0" err="1" smtClean="0"/>
              <a:t>tiskového</a:t>
            </a:r>
            <a:r>
              <a:rPr lang="en-US" dirty="0" smtClean="0"/>
              <a:t> </a:t>
            </a:r>
            <a:r>
              <a:rPr lang="en-US" dirty="0" err="1" smtClean="0"/>
              <a:t>listu</a:t>
            </a:r>
            <a:endParaRPr lang="en-US" dirty="0" smtClean="0"/>
          </a:p>
          <a:p>
            <a:r>
              <a:rPr lang="en-US" dirty="0" err="1" smtClean="0"/>
              <a:t>Organizace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vrstvách</a:t>
            </a:r>
            <a:r>
              <a:rPr lang="en-US" dirty="0" smtClean="0"/>
              <a:t> a </a:t>
            </a:r>
            <a:r>
              <a:rPr lang="en-US" dirty="0" err="1" smtClean="0"/>
              <a:t>barvách</a:t>
            </a:r>
            <a:endParaRPr lang="en-US" dirty="0" smtClean="0"/>
          </a:p>
          <a:p>
            <a:r>
              <a:rPr lang="en-US" dirty="0" err="1" smtClean="0"/>
              <a:t>Plochy</a:t>
            </a:r>
            <a:r>
              <a:rPr lang="en-US" dirty="0" smtClean="0"/>
              <a:t> </a:t>
            </a:r>
            <a:r>
              <a:rPr lang="en-US" dirty="0" err="1" smtClean="0"/>
              <a:t>definované</a:t>
            </a:r>
            <a:r>
              <a:rPr lang="en-US" dirty="0" smtClean="0"/>
              <a:t> </a:t>
            </a:r>
            <a:r>
              <a:rPr lang="en-US" dirty="0" err="1" smtClean="0"/>
              <a:t>centroidem</a:t>
            </a:r>
            <a:endParaRPr lang="en-US" dirty="0" smtClean="0"/>
          </a:p>
          <a:p>
            <a:r>
              <a:rPr lang="en-US" dirty="0" err="1" smtClean="0"/>
              <a:t>Typy</a:t>
            </a:r>
            <a:r>
              <a:rPr lang="en-US" dirty="0" smtClean="0"/>
              <a:t> – </a:t>
            </a:r>
            <a:r>
              <a:rPr lang="en-US" dirty="0" err="1" smtClean="0"/>
              <a:t>tzv</a:t>
            </a:r>
            <a:r>
              <a:rPr lang="en-US" dirty="0" smtClean="0"/>
              <a:t>. </a:t>
            </a:r>
            <a:r>
              <a:rPr lang="en-US" dirty="0" err="1" smtClean="0"/>
              <a:t>Buňky</a:t>
            </a:r>
            <a:endParaRPr lang="en-US" dirty="0" smtClean="0"/>
          </a:p>
          <a:p>
            <a:r>
              <a:rPr lang="en-US" dirty="0" smtClean="0"/>
              <a:t>IGDS .</a:t>
            </a:r>
            <a:r>
              <a:rPr lang="en-US" dirty="0" err="1" smtClean="0"/>
              <a:t>dgn</a:t>
            </a:r>
            <a:r>
              <a:rPr lang="en-US" dirty="0" smtClean="0"/>
              <a:t>, AutoCAD .</a:t>
            </a:r>
            <a:r>
              <a:rPr lang="en-US" dirty="0" err="1" smtClean="0"/>
              <a:t>dwg</a:t>
            </a:r>
            <a:r>
              <a:rPr lang="en-US" dirty="0" smtClean="0"/>
              <a:t>, .</a:t>
            </a:r>
            <a:r>
              <a:rPr lang="en-US" dirty="0" err="1" smtClean="0"/>
              <a:t>dxf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827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Vektorová</a:t>
            </a:r>
            <a:r>
              <a:rPr lang="en-US" dirty="0" smtClean="0"/>
              <a:t> </a:t>
            </a:r>
            <a:r>
              <a:rPr lang="en-US" dirty="0" err="1" smtClean="0"/>
              <a:t>grafika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Souřadnicové</a:t>
            </a:r>
            <a:r>
              <a:rPr lang="en-US" dirty="0" smtClean="0"/>
              <a:t> </a:t>
            </a:r>
            <a:r>
              <a:rPr lang="en-US" dirty="0" err="1" smtClean="0"/>
              <a:t>systémy</a:t>
            </a:r>
            <a:r>
              <a:rPr lang="en-US" dirty="0" smtClean="0"/>
              <a:t> </a:t>
            </a:r>
            <a:r>
              <a:rPr lang="en-US" dirty="0" err="1" smtClean="0"/>
              <a:t>tiskové</a:t>
            </a:r>
            <a:r>
              <a:rPr lang="en-US" dirty="0" smtClean="0"/>
              <a:t> </a:t>
            </a:r>
            <a:r>
              <a:rPr lang="en-US" dirty="0" err="1" smtClean="0"/>
              <a:t>strany</a:t>
            </a:r>
            <a:r>
              <a:rPr lang="en-US" dirty="0" smtClean="0"/>
              <a:t> </a:t>
            </a:r>
            <a:r>
              <a:rPr lang="en-US" dirty="0" err="1" smtClean="0"/>
              <a:t>včetně</a:t>
            </a:r>
            <a:r>
              <a:rPr lang="en-US" dirty="0" smtClean="0"/>
              <a:t> </a:t>
            </a:r>
            <a:r>
              <a:rPr lang="en-US" dirty="0" err="1" smtClean="0"/>
              <a:t>orientace</a:t>
            </a:r>
            <a:endParaRPr lang="en-US" dirty="0" smtClean="0"/>
          </a:p>
          <a:p>
            <a:r>
              <a:rPr lang="en-US" dirty="0" err="1" smtClean="0"/>
              <a:t>Hladké</a:t>
            </a:r>
            <a:r>
              <a:rPr lang="en-US" dirty="0" smtClean="0"/>
              <a:t> </a:t>
            </a:r>
            <a:r>
              <a:rPr lang="en-US" dirty="0" err="1" smtClean="0"/>
              <a:t>křivky</a:t>
            </a:r>
            <a:endParaRPr lang="en-US" dirty="0"/>
          </a:p>
          <a:p>
            <a:r>
              <a:rPr lang="en-US" dirty="0" err="1" smtClean="0"/>
              <a:t>Obtížně</a:t>
            </a:r>
            <a:r>
              <a:rPr lang="en-US" dirty="0" smtClean="0"/>
              <a:t> </a:t>
            </a:r>
            <a:r>
              <a:rPr lang="en-US" dirty="0" err="1" smtClean="0"/>
              <a:t>konvertovatelné</a:t>
            </a:r>
            <a:r>
              <a:rPr lang="en-US" dirty="0" smtClean="0"/>
              <a:t> </a:t>
            </a:r>
            <a:r>
              <a:rPr lang="en-US" dirty="0" err="1" smtClean="0"/>
              <a:t>textury</a:t>
            </a:r>
            <a:endParaRPr lang="en-US" dirty="0" smtClean="0"/>
          </a:p>
          <a:p>
            <a:r>
              <a:rPr lang="en-US" dirty="0" smtClean="0"/>
              <a:t>.</a:t>
            </a:r>
            <a:r>
              <a:rPr lang="en-US" dirty="0" err="1" smtClean="0"/>
              <a:t>ai</a:t>
            </a:r>
            <a:r>
              <a:rPr lang="en-US" dirty="0" smtClean="0"/>
              <a:t>, .</a:t>
            </a:r>
            <a:r>
              <a:rPr lang="en-US" dirty="0" err="1" smtClean="0"/>
              <a:t>svg</a:t>
            </a:r>
            <a:r>
              <a:rPr lang="en-US" dirty="0" smtClean="0"/>
              <a:t>, .</a:t>
            </a:r>
            <a:r>
              <a:rPr lang="en-US" dirty="0" err="1" smtClean="0"/>
              <a:t>pdf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132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Rasterové</a:t>
            </a:r>
            <a:r>
              <a:rPr lang="en-US" dirty="0" smtClean="0"/>
              <a:t> </a:t>
            </a:r>
            <a:r>
              <a:rPr lang="en-US" dirty="0" err="1" smtClean="0"/>
              <a:t>soubory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Bez nebo s informací o projekci a souřadnicích</a:t>
            </a:r>
          </a:p>
          <a:p>
            <a:r>
              <a:rPr lang="cs-CZ" dirty="0" smtClean="0"/>
              <a:t>Parametry</a:t>
            </a:r>
          </a:p>
          <a:p>
            <a:pPr lvl="1"/>
            <a:r>
              <a:rPr lang="cs-CZ" dirty="0" smtClean="0"/>
              <a:t>Velikost pixelu – rozlišení v DPI</a:t>
            </a:r>
          </a:p>
          <a:p>
            <a:pPr lvl="1"/>
            <a:r>
              <a:rPr lang="cs-CZ" dirty="0" smtClean="0"/>
              <a:t>Komprese</a:t>
            </a:r>
          </a:p>
          <a:p>
            <a:pPr lvl="2"/>
            <a:r>
              <a:rPr lang="cs-CZ" dirty="0" smtClean="0"/>
              <a:t>Bezztrátová/ ztrátová (</a:t>
            </a:r>
            <a:r>
              <a:rPr lang="cs-CZ" dirty="0" err="1" smtClean="0"/>
              <a:t>rle</a:t>
            </a:r>
            <a:r>
              <a:rPr lang="cs-CZ" dirty="0" smtClean="0"/>
              <a:t>, </a:t>
            </a:r>
            <a:r>
              <a:rPr lang="cs-CZ" dirty="0" err="1" smtClean="0"/>
              <a:t>lzw</a:t>
            </a:r>
            <a:r>
              <a:rPr lang="cs-CZ" dirty="0" smtClean="0"/>
              <a:t>, </a:t>
            </a:r>
            <a:r>
              <a:rPr lang="cs-CZ" dirty="0" err="1" smtClean="0"/>
              <a:t>jpeg</a:t>
            </a:r>
            <a:r>
              <a:rPr lang="cs-CZ" dirty="0" smtClean="0"/>
              <a:t>, </a:t>
            </a:r>
            <a:r>
              <a:rPr lang="cs-CZ" dirty="0" err="1" smtClean="0"/>
              <a:t>wavelety</a:t>
            </a:r>
            <a:r>
              <a:rPr lang="cs-CZ" dirty="0" smtClean="0"/>
              <a:t> ....)</a:t>
            </a:r>
          </a:p>
          <a:p>
            <a:pPr lvl="1"/>
            <a:r>
              <a:rPr lang="cs-CZ" dirty="0" smtClean="0"/>
              <a:t>Barva</a:t>
            </a:r>
          </a:p>
          <a:p>
            <a:pPr lvl="2"/>
            <a:r>
              <a:rPr lang="cs-CZ" dirty="0" smtClean="0"/>
              <a:t>1-24bit, 8bit opacita</a:t>
            </a:r>
          </a:p>
          <a:p>
            <a:pPr lvl="1"/>
            <a:r>
              <a:rPr lang="cs-CZ" dirty="0" smtClean="0"/>
              <a:t>Vnitřní organizace</a:t>
            </a:r>
          </a:p>
          <a:p>
            <a:pPr lvl="2"/>
            <a:r>
              <a:rPr lang="cs-CZ" dirty="0" smtClean="0"/>
              <a:t>Díly, pyramida</a:t>
            </a:r>
          </a:p>
          <a:p>
            <a:pPr lvl="1"/>
            <a:r>
              <a:rPr lang="cs-CZ" dirty="0" smtClean="0"/>
              <a:t>.</a:t>
            </a:r>
            <a:r>
              <a:rPr lang="cs-CZ" dirty="0" err="1" smtClean="0"/>
              <a:t>png</a:t>
            </a:r>
            <a:r>
              <a:rPr lang="cs-CZ" dirty="0" smtClean="0"/>
              <a:t>, .</a:t>
            </a:r>
            <a:r>
              <a:rPr lang="cs-CZ" dirty="0" err="1" smtClean="0"/>
              <a:t>gif</a:t>
            </a:r>
            <a:r>
              <a:rPr lang="cs-CZ" dirty="0" smtClean="0"/>
              <a:t>, .</a:t>
            </a:r>
            <a:r>
              <a:rPr lang="cs-CZ" dirty="0" err="1" smtClean="0"/>
              <a:t>tif</a:t>
            </a:r>
            <a:r>
              <a:rPr lang="cs-CZ" dirty="0" smtClean="0"/>
              <a:t>, .</a:t>
            </a:r>
            <a:r>
              <a:rPr lang="cs-CZ" dirty="0" err="1" smtClean="0"/>
              <a:t>jpg</a:t>
            </a: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91162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GIS výměnné formáty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Geometrie</a:t>
            </a:r>
            <a:r>
              <a:rPr lang="en-US" dirty="0" smtClean="0"/>
              <a:t> a </a:t>
            </a:r>
            <a:r>
              <a:rPr lang="en-US" dirty="0" err="1" smtClean="0"/>
              <a:t>atributy</a:t>
            </a:r>
            <a:endParaRPr lang="en-US" dirty="0" smtClean="0"/>
          </a:p>
          <a:p>
            <a:r>
              <a:rPr lang="en-US" dirty="0" err="1" smtClean="0"/>
              <a:t>Někdy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projekce</a:t>
            </a:r>
            <a:endParaRPr lang="en-US" dirty="0" smtClean="0"/>
          </a:p>
          <a:p>
            <a:r>
              <a:rPr lang="en-US" dirty="0" err="1" smtClean="0"/>
              <a:t>Typ</a:t>
            </a:r>
            <a:r>
              <a:rPr lang="en-US" dirty="0" smtClean="0"/>
              <a:t> a </a:t>
            </a:r>
            <a:r>
              <a:rPr lang="en-US" dirty="0" err="1" smtClean="0"/>
              <a:t>variabilita</a:t>
            </a:r>
            <a:r>
              <a:rPr lang="en-US" dirty="0" smtClean="0"/>
              <a:t> </a:t>
            </a:r>
            <a:r>
              <a:rPr lang="en-US" dirty="0" err="1" smtClean="0"/>
              <a:t>geometrie</a:t>
            </a:r>
            <a:endParaRPr lang="en-US" dirty="0" smtClean="0"/>
          </a:p>
          <a:p>
            <a:r>
              <a:rPr lang="en-US" dirty="0" err="1" smtClean="0"/>
              <a:t>Shapefie</a:t>
            </a:r>
            <a:endParaRPr lang="en-US" dirty="0" smtClean="0"/>
          </a:p>
          <a:p>
            <a:pPr lvl="1"/>
            <a:r>
              <a:rPr lang="en-US" dirty="0" err="1" smtClean="0"/>
              <a:t>Binární</a:t>
            </a:r>
            <a:r>
              <a:rPr lang="en-US" dirty="0" smtClean="0"/>
              <a:t>,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projekce</a:t>
            </a:r>
            <a:r>
              <a:rPr lang="en-US" dirty="0" smtClean="0"/>
              <a:t>, ASCII </a:t>
            </a:r>
            <a:r>
              <a:rPr lang="en-US" dirty="0" err="1" smtClean="0"/>
              <a:t>kódování</a:t>
            </a:r>
            <a:r>
              <a:rPr lang="en-US" dirty="0" smtClean="0"/>
              <a:t>, </a:t>
            </a:r>
            <a:r>
              <a:rPr lang="en-US" dirty="0" err="1" smtClean="0"/>
              <a:t>monotyp</a:t>
            </a:r>
            <a:r>
              <a:rPr lang="en-US" dirty="0" smtClean="0"/>
              <a:t>, spaghetti</a:t>
            </a:r>
          </a:p>
          <a:p>
            <a:r>
              <a:rPr lang="en-US" dirty="0" smtClean="0"/>
              <a:t>GML</a:t>
            </a:r>
          </a:p>
          <a:p>
            <a:pPr lvl="1"/>
            <a:r>
              <a:rPr lang="en-US" dirty="0" err="1" smtClean="0"/>
              <a:t>Textový</a:t>
            </a:r>
            <a:r>
              <a:rPr lang="en-US" dirty="0" smtClean="0"/>
              <a:t>, XML, UTF, ISO standard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373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Databázové</a:t>
            </a:r>
            <a:r>
              <a:rPr lang="en-US" dirty="0" smtClean="0"/>
              <a:t> </a:t>
            </a:r>
            <a:r>
              <a:rPr lang="en-US" dirty="0" err="1" smtClean="0"/>
              <a:t>připojení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Přístup</a:t>
            </a:r>
            <a:endParaRPr lang="en-US" dirty="0" smtClean="0"/>
          </a:p>
          <a:p>
            <a:r>
              <a:rPr lang="en-US" dirty="0" smtClean="0"/>
              <a:t>Driver (</a:t>
            </a:r>
            <a:r>
              <a:rPr lang="en-US" dirty="0" err="1" smtClean="0"/>
              <a:t>jdbc</a:t>
            </a:r>
            <a:r>
              <a:rPr lang="en-US" dirty="0" smtClean="0"/>
              <a:t>, </a:t>
            </a:r>
            <a:r>
              <a:rPr lang="en-US" dirty="0" err="1" smtClean="0"/>
              <a:t>odbc</a:t>
            </a:r>
            <a:r>
              <a:rPr lang="en-US" dirty="0" smtClean="0"/>
              <a:t>, </a:t>
            </a:r>
            <a:r>
              <a:rPr lang="en-US" dirty="0" err="1" smtClean="0"/>
              <a:t>interní</a:t>
            </a:r>
            <a:r>
              <a:rPr lang="en-US" dirty="0" smtClean="0"/>
              <a:t>)</a:t>
            </a:r>
          </a:p>
          <a:p>
            <a:r>
              <a:rPr lang="en-US" dirty="0" smtClean="0"/>
              <a:t>SQL </a:t>
            </a:r>
            <a:r>
              <a:rPr lang="en-US" dirty="0" err="1" smtClean="0"/>
              <a:t>komunikace</a:t>
            </a:r>
            <a:endParaRPr lang="en-US" dirty="0" smtClean="0"/>
          </a:p>
          <a:p>
            <a:r>
              <a:rPr lang="en-US" dirty="0" smtClean="0"/>
              <a:t>ESRI SDE, Oracle Spatial</a:t>
            </a:r>
          </a:p>
          <a:p>
            <a:r>
              <a:rPr lang="en-US" dirty="0" err="1" smtClean="0"/>
              <a:t>PostGIS</a:t>
            </a:r>
            <a:r>
              <a:rPr lang="en-US" dirty="0" smtClean="0"/>
              <a:t>, </a:t>
            </a:r>
            <a:r>
              <a:rPr lang="en-US" dirty="0" err="1" smtClean="0"/>
              <a:t>Spatialite</a:t>
            </a:r>
            <a:r>
              <a:rPr lang="en-US" dirty="0" smtClean="0"/>
              <a:t>, MySQL </a:t>
            </a:r>
            <a:r>
              <a:rPr lang="en-US" dirty="0" err="1" smtClean="0"/>
              <a:t>prostorová</a:t>
            </a:r>
            <a:r>
              <a:rPr lang="en-US" dirty="0" smtClean="0"/>
              <a:t> </a:t>
            </a:r>
            <a:r>
              <a:rPr lang="en-US" dirty="0" err="1" smtClean="0"/>
              <a:t>extenze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049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Webové</a:t>
            </a:r>
            <a:r>
              <a:rPr lang="en-US" dirty="0" smtClean="0"/>
              <a:t> </a:t>
            </a:r>
            <a:r>
              <a:rPr lang="en-US" dirty="0" err="1" smtClean="0"/>
              <a:t>služby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WMS</a:t>
            </a:r>
          </a:p>
          <a:p>
            <a:pPr lvl="1"/>
            <a:r>
              <a:rPr lang="en-US" dirty="0" err="1" smtClean="0"/>
              <a:t>Generování</a:t>
            </a:r>
            <a:r>
              <a:rPr lang="en-US" dirty="0" smtClean="0"/>
              <a:t> </a:t>
            </a:r>
            <a:r>
              <a:rPr lang="en-US" dirty="0" err="1" smtClean="0"/>
              <a:t>rastového</a:t>
            </a:r>
            <a:r>
              <a:rPr lang="en-US" dirty="0" smtClean="0"/>
              <a:t> </a:t>
            </a:r>
            <a:r>
              <a:rPr lang="en-US" dirty="0" err="1" smtClean="0"/>
              <a:t>obrazu</a:t>
            </a:r>
            <a:r>
              <a:rPr lang="en-US" dirty="0" smtClean="0"/>
              <a:t> v </a:t>
            </a:r>
            <a:r>
              <a:rPr lang="en-US" dirty="0" err="1" smtClean="0"/>
              <a:t>souřadnicích</a:t>
            </a:r>
            <a:endParaRPr lang="en-US" dirty="0" smtClean="0"/>
          </a:p>
          <a:p>
            <a:r>
              <a:rPr lang="en-US" dirty="0" smtClean="0"/>
              <a:t>WCS, WFS</a:t>
            </a:r>
          </a:p>
          <a:p>
            <a:pPr lvl="1"/>
            <a:r>
              <a:rPr lang="en-US" dirty="0" err="1" smtClean="0"/>
              <a:t>Přímý</a:t>
            </a:r>
            <a:r>
              <a:rPr lang="en-US" dirty="0" smtClean="0"/>
              <a:t> </a:t>
            </a:r>
            <a:r>
              <a:rPr lang="en-US" dirty="0" err="1" smtClean="0"/>
              <a:t>přenost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endParaRPr lang="en-US" dirty="0" smtClean="0"/>
          </a:p>
          <a:p>
            <a:r>
              <a:rPr lang="en-US" dirty="0" smtClean="0"/>
              <a:t>KML</a:t>
            </a:r>
          </a:p>
          <a:p>
            <a:pPr lvl="1"/>
            <a:r>
              <a:rPr lang="en-US" dirty="0" smtClean="0"/>
              <a:t>Google GIS / </a:t>
            </a:r>
            <a:r>
              <a:rPr lang="en-US" dirty="0" err="1" smtClean="0"/>
              <a:t>Mapový</a:t>
            </a:r>
            <a:r>
              <a:rPr lang="en-US" dirty="0" smtClean="0"/>
              <a:t> </a:t>
            </a:r>
            <a:r>
              <a:rPr lang="en-US" dirty="0" err="1" smtClean="0"/>
              <a:t>formát</a:t>
            </a:r>
            <a:endParaRPr lang="en-US" dirty="0" smtClean="0"/>
          </a:p>
          <a:p>
            <a:r>
              <a:rPr lang="en-US" dirty="0" err="1" smtClean="0"/>
              <a:t>GeoJSON</a:t>
            </a:r>
            <a:endParaRPr lang="en-US" dirty="0" smtClean="0"/>
          </a:p>
          <a:p>
            <a:pPr lvl="1"/>
            <a:r>
              <a:rPr lang="en-US" dirty="0" err="1" smtClean="0"/>
              <a:t>Javascript</a:t>
            </a:r>
            <a:r>
              <a:rPr lang="en-US" dirty="0" smtClean="0"/>
              <a:t> GEO </a:t>
            </a:r>
            <a:r>
              <a:rPr lang="en-US" dirty="0" err="1" smtClean="0"/>
              <a:t>objekty</a:t>
            </a:r>
            <a:r>
              <a:rPr lang="en-US" dirty="0" smtClean="0"/>
              <a:t> - AJAX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63322"/>
      </p:ext>
    </p:extLst>
  </p:cSld>
  <p:clrMapOvr>
    <a:masterClrMapping/>
  </p:clrMapOvr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912</TotalTime>
  <Words>340</Words>
  <Application>Microsoft Macintosh PowerPoint</Application>
  <PresentationFormat>On-screen Show (4:3)</PresentationFormat>
  <Paragraphs>89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Perception</vt:lpstr>
      <vt:lpstr>GIS - Sběr dat</vt:lpstr>
      <vt:lpstr>Import geometrických dat</vt:lpstr>
      <vt:lpstr>Souřadnice</vt:lpstr>
      <vt:lpstr>CAD</vt:lpstr>
      <vt:lpstr>Vektorová grafika</vt:lpstr>
      <vt:lpstr>Rasterové soubory</vt:lpstr>
      <vt:lpstr>GIS výměnné formáty</vt:lpstr>
      <vt:lpstr>Databázové připojení</vt:lpstr>
      <vt:lpstr>Webové služby</vt:lpstr>
      <vt:lpstr>Analýza v GIS</vt:lpstr>
      <vt:lpstr>Nástroje modelování</vt:lpstr>
      <vt:lpstr>Mapová algebra</vt:lpstr>
      <vt:lpstr>Overlay Algebra</vt:lpstr>
    </vt:vector>
  </TitlesOfParts>
  <Company>MU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GIS - Sběr dat</dc:title>
  <dc:creator>Karel Stanek</dc:creator>
  <cp:lastModifiedBy>Karel Stanek</cp:lastModifiedBy>
  <cp:revision>9</cp:revision>
  <dcterms:created xsi:type="dcterms:W3CDTF">2012-03-06T19:38:15Z</dcterms:created>
  <dcterms:modified xsi:type="dcterms:W3CDTF">2012-05-16T21:35:55Z</dcterms:modified>
</cp:coreProperties>
</file>