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5"/>
  </p:notesMasterIdLst>
  <p:sldIdLst>
    <p:sldId id="256" r:id="rId2"/>
    <p:sldId id="257" r:id="rId3"/>
    <p:sldId id="261" r:id="rId4"/>
    <p:sldId id="268" r:id="rId5"/>
    <p:sldId id="258" r:id="rId6"/>
    <p:sldId id="259" r:id="rId7"/>
    <p:sldId id="264" r:id="rId8"/>
    <p:sldId id="262" r:id="rId9"/>
    <p:sldId id="266" r:id="rId10"/>
    <p:sldId id="265" r:id="rId11"/>
    <p:sldId id="260" r:id="rId12"/>
    <p:sldId id="263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7EE79-909B-4323-BD6E-9DC809668EA5}" type="datetimeFigureOut">
              <a:rPr lang="cs-CZ" smtClean="0"/>
              <a:t>1.4.2012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5E0F7-C64D-4EE4-B664-3854F01380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04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1.4.2012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1.4.2012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The Global Land One-kilometer Base Elevation (GLOBE)</a:t>
            </a:r>
            <a:endParaRPr lang="cs-CZ" sz="54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666456"/>
            <a:ext cx="6461760" cy="10668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2"/>
                </a:solidFill>
              </a:rPr>
              <a:t>Bc. Pavlína MÍŠOVÁ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00192" y="6021288"/>
            <a:ext cx="1941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 smtClean="0"/>
              <a:t>Globální mapování</a:t>
            </a:r>
          </a:p>
          <a:p>
            <a:pPr algn="r"/>
            <a:r>
              <a:rPr lang="cs-CZ" dirty="0" smtClean="0"/>
              <a:t>4/2012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4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7620000" cy="4800600"/>
          </a:xfrm>
        </p:spPr>
        <p:txBody>
          <a:bodyPr/>
          <a:lstStyle/>
          <a:p>
            <a:r>
              <a:rPr lang="cs-CZ" dirty="0"/>
              <a:t>Vlastní výběr zájmové oblasti </a:t>
            </a:r>
          </a:p>
          <a:p>
            <a:pPr lvl="1"/>
            <a:r>
              <a:rPr lang="cs-CZ" dirty="0"/>
              <a:t>.bil + .</a:t>
            </a:r>
            <a:r>
              <a:rPr lang="cs-CZ" dirty="0" err="1"/>
              <a:t>hdr</a:t>
            </a:r>
            <a:r>
              <a:rPr lang="cs-CZ" dirty="0"/>
              <a:t> + .</a:t>
            </a:r>
            <a:r>
              <a:rPr lang="cs-CZ" dirty="0" err="1"/>
              <a:t>clr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75" y="836712"/>
            <a:ext cx="4997549" cy="240297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5478"/>
            <a:ext cx="5307086" cy="336099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80220" y="3223738"/>
            <a:ext cx="218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dirty="0" smtClean="0"/>
              <a:t>Obr. </a:t>
            </a:r>
            <a:r>
              <a:rPr lang="cs-CZ" sz="1400" dirty="0" smtClean="0"/>
              <a:t>6. </a:t>
            </a:r>
            <a:r>
              <a:rPr lang="cs-CZ" sz="1400" dirty="0" smtClean="0"/>
              <a:t>Vlastní výběr oblasti</a:t>
            </a:r>
          </a:p>
          <a:p>
            <a:pPr algn="r"/>
            <a:r>
              <a:rPr lang="cs-CZ" sz="1400" dirty="0" smtClean="0"/>
              <a:t> (</a:t>
            </a:r>
            <a:r>
              <a:rPr lang="cs-CZ" sz="1400" i="1" dirty="0" smtClean="0"/>
              <a:t>zdroj: </a:t>
            </a:r>
            <a:r>
              <a:rPr lang="cs-CZ" sz="1400" dirty="0" smtClean="0"/>
              <a:t>NGDC:GLOBE)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77893" y="6433591"/>
            <a:ext cx="2482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dirty="0" smtClean="0"/>
              <a:t>Obr. </a:t>
            </a:r>
            <a:r>
              <a:rPr lang="cs-CZ" sz="1400" dirty="0" smtClean="0"/>
              <a:t>7. </a:t>
            </a:r>
            <a:r>
              <a:rPr lang="cs-CZ" sz="1400" dirty="0" smtClean="0"/>
              <a:t>Vlastní výběr v </a:t>
            </a:r>
            <a:r>
              <a:rPr lang="cs-CZ" sz="1400" dirty="0" err="1" smtClean="0"/>
              <a:t>ArcMapu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833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GLOBE lepší rozlišení než předchozí verze </a:t>
            </a:r>
            <a:r>
              <a:rPr lang="cs-CZ" dirty="0" err="1" smtClean="0"/>
              <a:t>DEMu</a:t>
            </a:r>
            <a:r>
              <a:rPr lang="cs-CZ" dirty="0" smtClean="0"/>
              <a:t> ETOPO5 nebo </a:t>
            </a:r>
            <a:r>
              <a:rPr lang="cs-CZ" dirty="0" err="1" smtClean="0"/>
              <a:t>TerrainBase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Nedostatky </a:t>
            </a:r>
            <a:r>
              <a:rPr lang="cs-CZ" dirty="0" err="1" smtClean="0"/>
              <a:t>DEMu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Velikost dlaždice se liší podle zeměpisné šířky: </a:t>
            </a:r>
            <a:r>
              <a:rPr lang="cs-CZ" dirty="0" smtClean="0"/>
              <a:t>-----</a:t>
            </a:r>
            <a:r>
              <a:rPr lang="cs-CZ" dirty="0" smtClean="0">
                <a:sym typeface="Wingdings" pitchFamily="2" charset="2"/>
              </a:rPr>
              <a:t>--&gt;</a:t>
            </a:r>
            <a:endParaRPr lang="cs-CZ" dirty="0">
              <a:sym typeface="Wingdings" pitchFamily="2" charset="2"/>
            </a:endParaRPr>
          </a:p>
          <a:p>
            <a:pPr lvl="1"/>
            <a:endParaRPr lang="cs-CZ" dirty="0" smtClean="0">
              <a:sym typeface="Wingdings" pitchFamily="2" charset="2"/>
            </a:endParaRPr>
          </a:p>
          <a:p>
            <a:pPr lvl="1"/>
            <a:endParaRPr lang="cs-CZ" dirty="0">
              <a:sym typeface="Wingdings" pitchFamily="2" charset="2"/>
            </a:endParaRPr>
          </a:p>
          <a:p>
            <a:pPr lvl="1"/>
            <a:r>
              <a:rPr lang="cs-CZ" dirty="0" smtClean="0"/>
              <a:t>V </a:t>
            </a:r>
            <a:r>
              <a:rPr lang="cs-CZ" dirty="0" smtClean="0"/>
              <a:t>detailu viditelné přechody mezi různými zdroji dat</a:t>
            </a:r>
          </a:p>
          <a:p>
            <a:pPr lvl="1"/>
            <a:r>
              <a:rPr lang="cs-CZ" dirty="0" smtClean="0"/>
              <a:t>V důsledku více zdrojů dat rozdílná přesnost</a:t>
            </a:r>
          </a:p>
          <a:p>
            <a:pPr lvl="2"/>
            <a:r>
              <a:rPr lang="cs-CZ" dirty="0" smtClean="0"/>
              <a:t>Horizontální – pozice objektů – např. v oblasti Grónska v důsledku nepřesného určení polohy satelitu v prostoru</a:t>
            </a:r>
          </a:p>
          <a:p>
            <a:pPr lvl="2"/>
            <a:r>
              <a:rPr lang="cs-CZ" dirty="0" smtClean="0"/>
              <a:t>Vertikální – odvození z nepřesných topografických map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36" y="2132856"/>
            <a:ext cx="2212286" cy="270321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22327" y="4841062"/>
            <a:ext cx="1414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i="1" dirty="0" smtClean="0"/>
              <a:t>Zdroj: </a:t>
            </a:r>
            <a:r>
              <a:rPr lang="cs-CZ" sz="1200" dirty="0" smtClean="0"/>
              <a:t>NGDC:GLOBE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279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 err="1" smtClean="0"/>
              <a:t>National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Geophysical</a:t>
            </a:r>
            <a:r>
              <a:rPr lang="cs-CZ" sz="1800" b="1" dirty="0" smtClean="0"/>
              <a:t> Data Center: GLOBE </a:t>
            </a:r>
            <a:r>
              <a:rPr lang="cs-CZ" sz="1800" dirty="0" smtClean="0"/>
              <a:t>[</a:t>
            </a:r>
            <a:r>
              <a:rPr lang="cs-CZ" sz="1800" dirty="0"/>
              <a:t>online]. [cit. </a:t>
            </a:r>
            <a:r>
              <a:rPr lang="cs-CZ" sz="1800" dirty="0" smtClean="0"/>
              <a:t>30. března 2012]. </a:t>
            </a:r>
            <a:r>
              <a:rPr lang="cs-CZ" sz="1800" dirty="0"/>
              <a:t>Dostupný na WWW: </a:t>
            </a:r>
            <a:r>
              <a:rPr lang="cs-CZ" sz="1400" dirty="0" smtClean="0"/>
              <a:t>&lt;http</a:t>
            </a:r>
            <a:r>
              <a:rPr lang="cs-CZ" sz="1400" dirty="0"/>
              <a:t>://</a:t>
            </a:r>
            <a:r>
              <a:rPr lang="cs-CZ" sz="1400" dirty="0" smtClean="0"/>
              <a:t>www.ngdc.noaa.gov/</a:t>
            </a:r>
            <a:r>
              <a:rPr lang="cs-CZ" sz="1400" dirty="0" err="1" smtClean="0"/>
              <a:t>mgg</a:t>
            </a:r>
            <a:r>
              <a:rPr lang="cs-CZ" sz="1400" dirty="0" smtClean="0"/>
              <a:t>/</a:t>
            </a:r>
            <a:r>
              <a:rPr lang="cs-CZ" sz="1400" dirty="0" err="1" smtClean="0"/>
              <a:t>topo</a:t>
            </a:r>
            <a:r>
              <a:rPr lang="cs-CZ" sz="1400" dirty="0" smtClean="0"/>
              <a:t>/globe.html&gt; </a:t>
            </a:r>
            <a:endParaRPr lang="cs-CZ" sz="1400" dirty="0"/>
          </a:p>
          <a:p>
            <a:r>
              <a:rPr lang="cs-CZ" sz="1800" b="1" dirty="0" err="1" smtClean="0"/>
              <a:t>Global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Change</a:t>
            </a:r>
            <a:r>
              <a:rPr lang="cs-CZ" sz="1800" b="1" dirty="0" smtClean="0"/>
              <a:t> Master </a:t>
            </a:r>
            <a:r>
              <a:rPr lang="cs-CZ" sz="1800" b="1" dirty="0" err="1" smtClean="0"/>
              <a:t>Directory</a:t>
            </a:r>
            <a:r>
              <a:rPr lang="cs-CZ" sz="1800" b="1" dirty="0" smtClean="0"/>
              <a:t>: Globe </a:t>
            </a:r>
            <a:r>
              <a:rPr lang="cs-CZ" sz="1800" b="1" dirty="0" err="1" smtClean="0"/>
              <a:t>project</a:t>
            </a:r>
            <a:r>
              <a:rPr lang="cs-CZ" sz="1800" b="1" dirty="0" smtClean="0"/>
              <a:t> </a:t>
            </a:r>
            <a:r>
              <a:rPr lang="cs-CZ" sz="1800" dirty="0" smtClean="0"/>
              <a:t>[online</a:t>
            </a:r>
            <a:r>
              <a:rPr lang="cs-CZ" sz="1800" dirty="0"/>
              <a:t>].[cit. 30. března 2012]. Dostupný na WWW: </a:t>
            </a:r>
            <a:r>
              <a:rPr lang="cs-CZ" sz="1400" dirty="0"/>
              <a:t>&lt;http://gcmd.nasa.gov/</a:t>
            </a:r>
            <a:r>
              <a:rPr lang="cs-CZ" sz="1400" dirty="0" err="1"/>
              <a:t>KeywordSearch</a:t>
            </a:r>
            <a:r>
              <a:rPr lang="cs-CZ" sz="1400" dirty="0"/>
              <a:t>/</a:t>
            </a:r>
            <a:r>
              <a:rPr lang="cs-CZ" sz="1400" dirty="0" err="1"/>
              <a:t>Metadata.do?Portal</a:t>
            </a:r>
            <a:r>
              <a:rPr lang="cs-CZ" sz="1400" dirty="0"/>
              <a:t>=</a:t>
            </a:r>
            <a:r>
              <a:rPr lang="cs-CZ" sz="1400" dirty="0" err="1"/>
              <a:t>GCMD&amp;KeywordPath</a:t>
            </a:r>
            <a:r>
              <a:rPr lang="cs-CZ" sz="1400" dirty="0"/>
              <a:t>=[Parameters%3A+Topic%3D%27LAND+SURFACE%27%2C+Term%3D%27TOPOGRAPHY%27%2C+Variable_Level_1%3D%27LANDFORMS%27]&amp;</a:t>
            </a:r>
            <a:r>
              <a:rPr lang="cs-CZ" sz="1400" dirty="0" err="1"/>
              <a:t>OrigMetadataNode</a:t>
            </a:r>
            <a:r>
              <a:rPr lang="cs-CZ" sz="1400" dirty="0"/>
              <a:t>=</a:t>
            </a:r>
            <a:r>
              <a:rPr lang="cs-CZ" sz="1400" dirty="0" err="1"/>
              <a:t>NOAA-NMMR&amp;EntryId</a:t>
            </a:r>
            <a:r>
              <a:rPr lang="cs-CZ" sz="1400" dirty="0"/>
              <a:t>=gov.noaa.ngdc.mgg.dem.280&amp;MetadataView=</a:t>
            </a:r>
            <a:r>
              <a:rPr lang="cs-CZ" sz="1400" dirty="0" err="1"/>
              <a:t>Full&amp;MetadataType</a:t>
            </a:r>
            <a:r>
              <a:rPr lang="cs-CZ" sz="1400" dirty="0"/>
              <a:t>=0&amp;lbnode=mdlb3&gt;</a:t>
            </a:r>
          </a:p>
          <a:p>
            <a:r>
              <a:rPr lang="cs-CZ" sz="1800" b="1" dirty="0" smtClean="0"/>
              <a:t>University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Texas: Data </a:t>
            </a:r>
            <a:r>
              <a:rPr lang="cs-CZ" sz="1800" b="1" dirty="0" err="1" smtClean="0"/>
              <a:t>sets</a:t>
            </a:r>
            <a:r>
              <a:rPr lang="cs-CZ" sz="1800" dirty="0" smtClean="0"/>
              <a:t> [online</a:t>
            </a:r>
            <a:r>
              <a:rPr lang="cs-CZ" sz="1800" dirty="0"/>
              <a:t>]. [cit. 30. března 2012]. Dostupný na WWW: </a:t>
            </a:r>
            <a:r>
              <a:rPr lang="cs-CZ" sz="1400" dirty="0" smtClean="0"/>
              <a:t>&lt;http</a:t>
            </a:r>
            <a:r>
              <a:rPr lang="cs-CZ" sz="1400" dirty="0"/>
              <a:t>://</a:t>
            </a:r>
            <a:r>
              <a:rPr lang="cs-CZ" sz="1400" dirty="0" smtClean="0"/>
              <a:t>research.utep.edu/</a:t>
            </a:r>
            <a:r>
              <a:rPr lang="cs-CZ" sz="1400" dirty="0" err="1" smtClean="0"/>
              <a:t>Default.aspx?PageContentID</a:t>
            </a:r>
            <a:r>
              <a:rPr lang="cs-CZ" sz="1400" dirty="0" smtClean="0"/>
              <a:t>=3904&amp;tabid=38184&gt;</a:t>
            </a:r>
          </a:p>
          <a:p>
            <a:r>
              <a:rPr lang="cs-CZ" sz="1800" b="1" dirty="0" err="1" smtClean="0"/>
              <a:t>Rivertools</a:t>
            </a:r>
            <a:r>
              <a:rPr lang="cs-CZ" sz="1800" b="1" dirty="0" smtClean="0"/>
              <a:t>: GLOBE</a:t>
            </a:r>
            <a:r>
              <a:rPr lang="cs-CZ" sz="1800" dirty="0" smtClean="0"/>
              <a:t>[online</a:t>
            </a:r>
            <a:r>
              <a:rPr lang="cs-CZ" sz="1800" dirty="0"/>
              <a:t>]. [cit. 30. března 2012]. Dostupný na WWW: </a:t>
            </a:r>
            <a:r>
              <a:rPr lang="cs-CZ" sz="1800" dirty="0" smtClean="0"/>
              <a:t>&lt;</a:t>
            </a:r>
            <a:r>
              <a:rPr lang="cs-CZ" sz="1400" dirty="0"/>
              <a:t>http://www.rivertools.com/GLOBE.htm&gt;</a:t>
            </a:r>
            <a:endParaRPr lang="cs-CZ" sz="1800" b="1" dirty="0" smtClean="0"/>
          </a:p>
          <a:p>
            <a:r>
              <a:rPr lang="cs-CZ" sz="1800" b="1" dirty="0" err="1" smtClean="0"/>
              <a:t>Flatplanet</a:t>
            </a:r>
            <a:r>
              <a:rPr lang="cs-CZ" sz="1800" b="1" dirty="0" smtClean="0"/>
              <a:t>: Map </a:t>
            </a:r>
            <a:r>
              <a:rPr lang="cs-CZ" sz="1800" b="1" dirty="0" err="1" smtClean="0"/>
              <a:t>catalogue</a:t>
            </a:r>
            <a:r>
              <a:rPr lang="cs-CZ" sz="1800" b="1" dirty="0" smtClean="0"/>
              <a:t> </a:t>
            </a:r>
            <a:r>
              <a:rPr lang="cs-CZ" sz="1800" dirty="0" smtClean="0"/>
              <a:t>[</a:t>
            </a:r>
            <a:r>
              <a:rPr lang="cs-CZ" sz="1800" dirty="0"/>
              <a:t>online]. [cit. 30. března 2012]. Dostupný na WWW</a:t>
            </a:r>
            <a:r>
              <a:rPr lang="cs-CZ" sz="1800" dirty="0" smtClean="0"/>
              <a:t>:</a:t>
            </a:r>
            <a:r>
              <a:rPr lang="cs-CZ" sz="1800" dirty="0"/>
              <a:t> </a:t>
            </a:r>
            <a:r>
              <a:rPr lang="cs-CZ" sz="1800" dirty="0" smtClean="0"/>
              <a:t>&lt;</a:t>
            </a:r>
            <a:r>
              <a:rPr lang="cs-CZ" sz="1400" dirty="0" smtClean="0"/>
              <a:t>http</a:t>
            </a:r>
            <a:r>
              <a:rPr lang="cs-CZ" sz="1400" dirty="0"/>
              <a:t>://</a:t>
            </a:r>
            <a:r>
              <a:rPr lang="cs-CZ" sz="1400" dirty="0" smtClean="0"/>
              <a:t>flatplanet.sourceforge.net/</a:t>
            </a:r>
            <a:r>
              <a:rPr lang="cs-CZ" sz="1400" dirty="0" err="1" smtClean="0"/>
              <a:t>maps</a:t>
            </a:r>
            <a:r>
              <a:rPr lang="cs-CZ" sz="1400" dirty="0" smtClean="0"/>
              <a:t>/topo.html&gt;</a:t>
            </a:r>
          </a:p>
          <a:p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14644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659687" cy="1168400"/>
          </a:xfrm>
        </p:spPr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Děkuji za pozornost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77120"/>
            <a:ext cx="6248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248411" y="5810920"/>
            <a:ext cx="2769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dirty="0" smtClean="0"/>
              <a:t>Obr. </a:t>
            </a:r>
            <a:r>
              <a:rPr lang="cs-CZ" sz="1400" dirty="0" smtClean="0"/>
              <a:t>8. </a:t>
            </a:r>
            <a:r>
              <a:rPr lang="cs-CZ" sz="1400" dirty="0" smtClean="0"/>
              <a:t>GLOBE </a:t>
            </a:r>
            <a:r>
              <a:rPr lang="cs-CZ" sz="1400" i="1" dirty="0" smtClean="0"/>
              <a:t>(zdroj: </a:t>
            </a:r>
            <a:r>
              <a:rPr lang="cs-CZ" sz="1400" dirty="0" smtClean="0"/>
              <a:t>NGDC:GLOBE)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793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Celosvětový digitální výškový model terénu</a:t>
            </a:r>
          </a:p>
          <a:p>
            <a:endParaRPr lang="cs-CZ" dirty="0" smtClean="0"/>
          </a:p>
          <a:p>
            <a:r>
              <a:rPr lang="cs-CZ" dirty="0"/>
              <a:t>Počátky 1990 - </a:t>
            </a:r>
            <a:r>
              <a:rPr lang="cs-CZ" b="1" dirty="0" err="1"/>
              <a:t>Gunter</a:t>
            </a:r>
            <a:r>
              <a:rPr lang="cs-CZ" b="1" dirty="0"/>
              <a:t> </a:t>
            </a:r>
            <a:r>
              <a:rPr lang="cs-CZ" b="1" dirty="0" err="1"/>
              <a:t>Schreier</a:t>
            </a:r>
            <a:r>
              <a:rPr lang="cs-CZ" b="1" dirty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Deutsches</a:t>
            </a:r>
            <a:r>
              <a:rPr lang="cs-CZ" sz="1600" dirty="0" smtClean="0"/>
              <a:t> </a:t>
            </a:r>
            <a:r>
              <a:rPr lang="cs-CZ" sz="1600" dirty="0" err="1" smtClean="0"/>
              <a:t>Fernerkundungsdatenzentrum</a:t>
            </a:r>
            <a:r>
              <a:rPr lang="cs-CZ" sz="1600" dirty="0" smtClean="0"/>
              <a:t> = </a:t>
            </a:r>
            <a:r>
              <a:rPr lang="cs-CZ" sz="1600" dirty="0" err="1" smtClean="0"/>
              <a:t>German</a:t>
            </a:r>
            <a:r>
              <a:rPr lang="cs-CZ" sz="1600" dirty="0" smtClean="0"/>
              <a:t> </a:t>
            </a:r>
            <a:r>
              <a:rPr lang="cs-CZ" sz="1600" dirty="0" err="1" smtClean="0"/>
              <a:t>Remote</a:t>
            </a:r>
            <a:r>
              <a:rPr lang="cs-CZ" sz="1600" dirty="0" smtClean="0"/>
              <a:t> </a:t>
            </a:r>
            <a:r>
              <a:rPr lang="cs-CZ" sz="1600" dirty="0" err="1" smtClean="0"/>
              <a:t>Sensing</a:t>
            </a:r>
            <a:r>
              <a:rPr lang="cs-CZ" sz="1600" dirty="0" smtClean="0"/>
              <a:t> Data Center, část </a:t>
            </a:r>
            <a:r>
              <a:rPr lang="cs-CZ" sz="1600" dirty="0" err="1" smtClean="0"/>
              <a:t>German</a:t>
            </a:r>
            <a:r>
              <a:rPr lang="cs-CZ" sz="1600" dirty="0" smtClean="0"/>
              <a:t> </a:t>
            </a:r>
            <a:r>
              <a:rPr lang="cs-CZ" sz="1600" dirty="0" err="1" smtClean="0"/>
              <a:t>Aerospace</a:t>
            </a:r>
            <a:r>
              <a:rPr lang="cs-CZ" sz="1600" dirty="0" smtClean="0"/>
              <a:t> Center)</a:t>
            </a:r>
            <a:r>
              <a:rPr lang="cs-CZ" dirty="0" smtClean="0"/>
              <a:t> : 	snaha o diplomatické prostředí ke zlepšení </a:t>
            </a:r>
            <a:r>
              <a:rPr lang="cs-CZ" dirty="0" err="1" smtClean="0"/>
              <a:t>DEMů</a:t>
            </a:r>
            <a:r>
              <a:rPr lang="cs-CZ" dirty="0" smtClean="0"/>
              <a:t> a 	následné zpracování satelitních dat</a:t>
            </a:r>
          </a:p>
          <a:p>
            <a:r>
              <a:rPr lang="cs-CZ" dirty="0" smtClean="0"/>
              <a:t>	-&gt; </a:t>
            </a:r>
            <a:r>
              <a:rPr lang="cs-CZ" dirty="0" err="1" smtClean="0"/>
              <a:t>Schreier</a:t>
            </a:r>
            <a:r>
              <a:rPr lang="cs-CZ" dirty="0" smtClean="0"/>
              <a:t> prvním vedoucím GLOBE týmu</a:t>
            </a:r>
          </a:p>
          <a:p>
            <a:r>
              <a:rPr lang="cs-CZ" b="1" dirty="0" smtClean="0"/>
              <a:t>1999</a:t>
            </a:r>
            <a:r>
              <a:rPr lang="cs-CZ" dirty="0" smtClean="0"/>
              <a:t> dokončena a vydána verze GLOBE 1.0</a:t>
            </a:r>
          </a:p>
          <a:p>
            <a:r>
              <a:rPr lang="cs-CZ" dirty="0" smtClean="0"/>
              <a:t>Aktivní projekt, plánuje zařazovat nové zdroje a vylepšovat kvalitu dat než bude překonán jiným </a:t>
            </a:r>
            <a:r>
              <a:rPr lang="cs-CZ" dirty="0" err="1" smtClean="0"/>
              <a:t>DEMem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5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cs-CZ" dirty="0" smtClean="0"/>
              <a:t>GLOBE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518457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Globální výškový model</a:t>
            </a:r>
          </a:p>
          <a:p>
            <a:r>
              <a:rPr lang="cs-CZ" sz="2400" dirty="0" smtClean="0"/>
              <a:t>30</a:t>
            </a:r>
            <a:r>
              <a:rPr lang="cs-CZ" sz="2400" dirty="0"/>
              <a:t>´´ dlaždice (1km) </a:t>
            </a:r>
            <a:endParaRPr lang="cs-CZ" sz="2400" dirty="0" smtClean="0"/>
          </a:p>
          <a:p>
            <a:r>
              <a:rPr lang="cs-CZ" sz="2400" dirty="0" smtClean="0"/>
              <a:t>–&gt; </a:t>
            </a:r>
            <a:r>
              <a:rPr lang="en-US" sz="2400" dirty="0"/>
              <a:t>21</a:t>
            </a:r>
            <a:r>
              <a:rPr lang="cs-CZ" sz="2400" dirty="0"/>
              <a:t> </a:t>
            </a:r>
            <a:r>
              <a:rPr lang="en-US" sz="2400" dirty="0"/>
              <a:t>600 </a:t>
            </a:r>
            <a:r>
              <a:rPr lang="cs-CZ" sz="2400" dirty="0"/>
              <a:t>řad a</a:t>
            </a:r>
            <a:r>
              <a:rPr lang="en-US" sz="2400" dirty="0"/>
              <a:t> 43</a:t>
            </a:r>
            <a:r>
              <a:rPr lang="cs-CZ" sz="2400" dirty="0"/>
              <a:t> </a:t>
            </a:r>
            <a:r>
              <a:rPr lang="en-US" sz="2400" dirty="0"/>
              <a:t>200 </a:t>
            </a:r>
            <a:r>
              <a:rPr lang="cs-CZ" sz="2400" dirty="0"/>
              <a:t>sloupců</a:t>
            </a:r>
          </a:p>
          <a:p>
            <a:r>
              <a:rPr lang="cs-CZ" sz="2400" dirty="0" err="1"/>
              <a:t>World</a:t>
            </a:r>
            <a:r>
              <a:rPr lang="cs-CZ" sz="2400" dirty="0"/>
              <a:t> </a:t>
            </a:r>
            <a:r>
              <a:rPr lang="cs-CZ" sz="2400" dirty="0" err="1"/>
              <a:t>Geodetic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84 (WGS84)</a:t>
            </a:r>
          </a:p>
          <a:p>
            <a:r>
              <a:rPr lang="cs-CZ" sz="2400" dirty="0" smtClean="0"/>
              <a:t>Vertikální </a:t>
            </a:r>
            <a:r>
              <a:rPr lang="cs-CZ" sz="2400" dirty="0"/>
              <a:t>jednotky </a:t>
            </a:r>
            <a:r>
              <a:rPr lang="cs-CZ" sz="2400" dirty="0" smtClean="0"/>
              <a:t>- výška </a:t>
            </a:r>
            <a:r>
              <a:rPr lang="cs-CZ" sz="2400" dirty="0"/>
              <a:t>nad střední hladinou moře</a:t>
            </a:r>
          </a:p>
          <a:p>
            <a:r>
              <a:rPr lang="cs-CZ" sz="2400" dirty="0"/>
              <a:t>Rozsah hodnot: -407 až </a:t>
            </a:r>
            <a:r>
              <a:rPr lang="cs-CZ" sz="2400" dirty="0" smtClean="0"/>
              <a:t>8 </a:t>
            </a:r>
            <a:r>
              <a:rPr lang="cs-CZ" sz="2400" dirty="0" smtClean="0"/>
              <a:t>752</a:t>
            </a:r>
          </a:p>
          <a:p>
            <a:pPr marL="11430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</a:t>
            </a:r>
            <a:r>
              <a:rPr lang="cs-CZ" sz="2400" dirty="0" smtClean="0"/>
              <a:t>oblasti </a:t>
            </a:r>
            <a:r>
              <a:rPr lang="cs-CZ" sz="2400" dirty="0"/>
              <a:t>oceánu -</a:t>
            </a:r>
            <a:r>
              <a:rPr lang="cs-CZ" sz="2400" dirty="0" smtClean="0"/>
              <a:t>500 (</a:t>
            </a:r>
            <a:r>
              <a:rPr lang="cs-CZ" sz="2400" dirty="0" err="1" smtClean="0"/>
              <a:t>NoData</a:t>
            </a:r>
            <a:r>
              <a:rPr lang="cs-CZ" sz="2400" dirty="0" smtClean="0"/>
              <a:t>)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7622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810443" y="6392862"/>
            <a:ext cx="2769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dirty="0" smtClean="0"/>
              <a:t>Obr. 1. GLOBE </a:t>
            </a:r>
            <a:r>
              <a:rPr lang="cs-CZ" sz="1400" i="1" dirty="0" smtClean="0"/>
              <a:t>(zdroj: </a:t>
            </a:r>
            <a:r>
              <a:rPr lang="cs-CZ" sz="1400" dirty="0" smtClean="0"/>
              <a:t>NGDC:GLOBE)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138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Účastníci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cs-CZ" sz="2400" dirty="0"/>
              <a:t>Vlastník: </a:t>
            </a:r>
          </a:p>
          <a:p>
            <a:pPr marL="982980" lvl="3">
              <a:buClr>
                <a:schemeClr val="accent2"/>
              </a:buClr>
            </a:pPr>
            <a:r>
              <a:rPr lang="en-US" sz="2000" dirty="0"/>
              <a:t>National Oceanic and Atmospheric Administration</a:t>
            </a:r>
            <a:r>
              <a:rPr lang="cs-CZ" sz="2000" dirty="0"/>
              <a:t> (NOAA): </a:t>
            </a:r>
          </a:p>
          <a:p>
            <a:pPr marL="1257300" lvl="4">
              <a:buClr>
                <a:schemeClr val="accent2"/>
              </a:buClr>
            </a:pPr>
            <a:r>
              <a:rPr lang="cs-CZ" sz="2000" dirty="0" err="1"/>
              <a:t>National</a:t>
            </a:r>
            <a:r>
              <a:rPr lang="cs-CZ" sz="2000" dirty="0"/>
              <a:t> </a:t>
            </a:r>
            <a:r>
              <a:rPr lang="cs-CZ" sz="2000" dirty="0" err="1"/>
              <a:t>Geophysical</a:t>
            </a:r>
            <a:r>
              <a:rPr lang="cs-CZ" sz="2000" dirty="0"/>
              <a:t> Data Center (NGDC)</a:t>
            </a:r>
          </a:p>
          <a:p>
            <a:pPr marL="1623060" lvl="6"/>
            <a:r>
              <a:rPr lang="en-US" sz="2000" dirty="0"/>
              <a:t>World Data Center-A for Solid Earth Geophysics (WDC-A SEG)</a:t>
            </a:r>
            <a:r>
              <a:rPr lang="cs-CZ" sz="2000" dirty="0"/>
              <a:t>: </a:t>
            </a:r>
            <a:endParaRPr lang="cs-CZ" sz="2000" dirty="0" smtClean="0"/>
          </a:p>
          <a:p>
            <a:pPr marL="1623060" lvl="6"/>
            <a:endParaRPr lang="cs-CZ" dirty="0"/>
          </a:p>
          <a:p>
            <a:r>
              <a:rPr lang="cs-CZ" dirty="0"/>
              <a:t>Další účastníci: </a:t>
            </a:r>
          </a:p>
          <a:p>
            <a:pPr lvl="1"/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Aeronautics</a:t>
            </a:r>
            <a:r>
              <a:rPr lang="cs-CZ" dirty="0"/>
              <a:t> and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Administration</a:t>
            </a:r>
            <a:r>
              <a:rPr lang="cs-CZ" dirty="0"/>
              <a:t> (NASA)</a:t>
            </a:r>
          </a:p>
          <a:p>
            <a:pPr lvl="1"/>
            <a:r>
              <a:rPr lang="en-US" dirty="0"/>
              <a:t>National Imagery and Mapping Agency</a:t>
            </a:r>
            <a:r>
              <a:rPr lang="cs-CZ" dirty="0"/>
              <a:t> (NIMA)</a:t>
            </a:r>
          </a:p>
          <a:p>
            <a:pPr lvl="1"/>
            <a:r>
              <a:rPr lang="en-US" dirty="0"/>
              <a:t>Australian Surveying and Land Information Group (AUSLIG)</a:t>
            </a:r>
            <a:endParaRPr lang="cs-CZ" dirty="0"/>
          </a:p>
          <a:p>
            <a:pPr lvl="1"/>
            <a:r>
              <a:rPr lang="cs-CZ" dirty="0" err="1"/>
              <a:t>German</a:t>
            </a:r>
            <a:r>
              <a:rPr lang="cs-CZ" dirty="0"/>
              <a:t>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Sensing</a:t>
            </a:r>
            <a:r>
              <a:rPr lang="cs-CZ" dirty="0"/>
              <a:t> Data Center (DFD)</a:t>
            </a:r>
          </a:p>
          <a:p>
            <a:pPr lvl="1"/>
            <a:r>
              <a:rPr lang="cs-CZ" dirty="0" err="1"/>
              <a:t>Geographical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 Institute Japan</a:t>
            </a:r>
          </a:p>
          <a:p>
            <a:pPr lvl="1"/>
            <a:r>
              <a:rPr lang="cs-CZ" dirty="0"/>
              <a:t>University </a:t>
            </a:r>
            <a:r>
              <a:rPr lang="cs-CZ" dirty="0" err="1"/>
              <a:t>College</a:t>
            </a:r>
            <a:r>
              <a:rPr lang="cs-CZ" dirty="0"/>
              <a:t> London - 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Geomatic</a:t>
            </a:r>
            <a:r>
              <a:rPr lang="cs-CZ" dirty="0"/>
              <a:t> </a:t>
            </a:r>
            <a:r>
              <a:rPr lang="cs-CZ" dirty="0" err="1"/>
              <a:t>Engineering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3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Účel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Absence </a:t>
            </a:r>
            <a:r>
              <a:rPr lang="cs-CZ" dirty="0" smtClean="0"/>
              <a:t>výškových dat </a:t>
            </a:r>
            <a:r>
              <a:rPr lang="cs-CZ" dirty="0" smtClean="0"/>
              <a:t>s vysokým rozlišením –&gt; data jsou poskytována </a:t>
            </a:r>
            <a:r>
              <a:rPr lang="cs-CZ" dirty="0" smtClean="0"/>
              <a:t>skrze </a:t>
            </a:r>
            <a:r>
              <a:rPr lang="en-US" dirty="0"/>
              <a:t>National Geophysical Data Center (</a:t>
            </a:r>
            <a:r>
              <a:rPr lang="en-US" dirty="0" smtClean="0"/>
              <a:t>NGDC)</a:t>
            </a:r>
            <a:endParaRPr lang="cs-CZ" dirty="0"/>
          </a:p>
          <a:p>
            <a:r>
              <a:rPr lang="cs-CZ" dirty="0" smtClean="0"/>
              <a:t>Využití v regionech bez vlastního </a:t>
            </a:r>
            <a:r>
              <a:rPr lang="cs-CZ" dirty="0" err="1" smtClean="0"/>
              <a:t>DEMu</a:t>
            </a:r>
            <a:endParaRPr lang="cs-CZ" dirty="0" smtClean="0"/>
          </a:p>
          <a:p>
            <a:r>
              <a:rPr lang="cs-CZ" dirty="0" smtClean="0"/>
              <a:t>Zpracování </a:t>
            </a:r>
            <a:r>
              <a:rPr lang="cs-CZ" dirty="0"/>
              <a:t>satelitních dat – geometrická a </a:t>
            </a:r>
            <a:r>
              <a:rPr lang="cs-CZ" dirty="0" err="1"/>
              <a:t>atmosferická</a:t>
            </a:r>
            <a:r>
              <a:rPr lang="cs-CZ" dirty="0"/>
              <a:t> korekce obzvláště dat s vysokým rozlišením</a:t>
            </a:r>
          </a:p>
          <a:p>
            <a:r>
              <a:rPr lang="cs-CZ" dirty="0"/>
              <a:t>Studie přírodního prostředí – klimatické modely, </a:t>
            </a:r>
            <a:r>
              <a:rPr lang="cs-CZ" dirty="0" err="1"/>
              <a:t>land</a:t>
            </a:r>
            <a:r>
              <a:rPr lang="cs-CZ" dirty="0"/>
              <a:t> </a:t>
            </a:r>
            <a:r>
              <a:rPr lang="cs-CZ" dirty="0" err="1"/>
              <a:t>cover</a:t>
            </a:r>
            <a:r>
              <a:rPr lang="cs-CZ" dirty="0"/>
              <a:t> v měřítku kontinentů, hydrologické modely odtoku vody</a:t>
            </a:r>
          </a:p>
          <a:p>
            <a:r>
              <a:rPr lang="cs-CZ" dirty="0" smtClean="0"/>
              <a:t>Vývoj bezpečných přeletových systémů (navigace, vyhýbání se terénu) požaduje přesný DEM se současnými daty</a:t>
            </a:r>
          </a:p>
          <a:p>
            <a:r>
              <a:rPr lang="cs-CZ" dirty="0" smtClean="0"/>
              <a:t>Validace budoucích </a:t>
            </a:r>
            <a:r>
              <a:rPr lang="cs-CZ" dirty="0" err="1" smtClean="0"/>
              <a:t>DEMů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620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1168"/>
          </a:xfrm>
        </p:spPr>
        <p:txBody>
          <a:bodyPr>
            <a:normAutofit fontScale="70000" lnSpcReduction="20000"/>
          </a:bodyPr>
          <a:lstStyle/>
          <a:p>
            <a:r>
              <a:rPr lang="cs-CZ" sz="3100" dirty="0" smtClean="0"/>
              <a:t>Využito 6 </a:t>
            </a:r>
            <a:r>
              <a:rPr lang="cs-CZ" sz="3100" dirty="0" err="1" smtClean="0"/>
              <a:t>gridovaných</a:t>
            </a:r>
            <a:r>
              <a:rPr lang="cs-CZ" sz="3100" dirty="0" smtClean="0"/>
              <a:t> </a:t>
            </a:r>
            <a:r>
              <a:rPr lang="cs-CZ" sz="3100" dirty="0" err="1" smtClean="0"/>
              <a:t>DEMů</a:t>
            </a:r>
            <a:r>
              <a:rPr lang="cs-CZ" sz="3100" dirty="0" smtClean="0"/>
              <a:t> + 5 kartografických zdrojů (celkem 18 různých kombinací dat)</a:t>
            </a:r>
          </a:p>
          <a:p>
            <a:endParaRPr lang="cs-CZ" dirty="0"/>
          </a:p>
          <a:p>
            <a:r>
              <a:rPr lang="cs-CZ" sz="2600" dirty="0" smtClean="0"/>
              <a:t>Digital </a:t>
            </a:r>
            <a:r>
              <a:rPr lang="cs-CZ" sz="2600" dirty="0" err="1"/>
              <a:t>Terrain</a:t>
            </a:r>
            <a:r>
              <a:rPr lang="cs-CZ" sz="2600" dirty="0"/>
              <a:t> </a:t>
            </a:r>
            <a:r>
              <a:rPr lang="cs-CZ" sz="2600" dirty="0" err="1"/>
              <a:t>Elevation</a:t>
            </a:r>
            <a:r>
              <a:rPr lang="cs-CZ" sz="2600" dirty="0"/>
              <a:t> Data </a:t>
            </a:r>
            <a:r>
              <a:rPr lang="cs-CZ" sz="2600" dirty="0" err="1"/>
              <a:t>Level</a:t>
            </a:r>
            <a:r>
              <a:rPr lang="cs-CZ" sz="2600" dirty="0"/>
              <a:t> 1 and </a:t>
            </a:r>
            <a:r>
              <a:rPr lang="cs-CZ" sz="2600" dirty="0" smtClean="0"/>
              <a:t>0</a:t>
            </a:r>
          </a:p>
          <a:p>
            <a:r>
              <a:rPr lang="cs-CZ" sz="2600" dirty="0"/>
              <a:t>Digital Chart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World</a:t>
            </a:r>
            <a:r>
              <a:rPr lang="cs-CZ" sz="2600" dirty="0"/>
              <a:t> </a:t>
            </a:r>
          </a:p>
          <a:p>
            <a:r>
              <a:rPr lang="cs-CZ" sz="2600" dirty="0" err="1" smtClean="0"/>
              <a:t>Australian</a:t>
            </a:r>
            <a:r>
              <a:rPr lang="cs-CZ" sz="2600" dirty="0" smtClean="0"/>
              <a:t> </a:t>
            </a:r>
            <a:r>
              <a:rPr lang="cs-CZ" sz="2600" dirty="0" err="1"/>
              <a:t>Surveying</a:t>
            </a:r>
            <a:r>
              <a:rPr lang="cs-CZ" sz="2600" dirty="0"/>
              <a:t> and Land </a:t>
            </a:r>
            <a:r>
              <a:rPr lang="cs-CZ" sz="2600" dirty="0" err="1"/>
              <a:t>Information</a:t>
            </a:r>
            <a:r>
              <a:rPr lang="cs-CZ" sz="2600" dirty="0"/>
              <a:t> Group (AUSLIG) </a:t>
            </a:r>
            <a:r>
              <a:rPr lang="cs-CZ" sz="2600" dirty="0" smtClean="0"/>
              <a:t>- 30 </a:t>
            </a:r>
            <a:r>
              <a:rPr lang="cs-CZ" sz="2600" dirty="0" err="1" smtClean="0"/>
              <a:t>DEMů</a:t>
            </a:r>
            <a:r>
              <a:rPr lang="cs-CZ" sz="2600" dirty="0" smtClean="0"/>
              <a:t> pro Austrálii</a:t>
            </a:r>
          </a:p>
          <a:p>
            <a:r>
              <a:rPr lang="cs-CZ" sz="2600" dirty="0" err="1" smtClean="0"/>
              <a:t>Geographical</a:t>
            </a:r>
            <a:r>
              <a:rPr lang="cs-CZ" sz="2600" dirty="0" smtClean="0"/>
              <a:t> </a:t>
            </a:r>
            <a:r>
              <a:rPr lang="cs-CZ" sz="2600" dirty="0" err="1"/>
              <a:t>Survey</a:t>
            </a:r>
            <a:r>
              <a:rPr lang="cs-CZ" sz="2600" dirty="0"/>
              <a:t> Institute (GSI</a:t>
            </a:r>
            <a:r>
              <a:rPr lang="cs-CZ" sz="2600" dirty="0" smtClean="0"/>
              <a:t>) - 30 </a:t>
            </a:r>
            <a:r>
              <a:rPr lang="cs-CZ" sz="2600" dirty="0" err="1" smtClean="0"/>
              <a:t>DEMů</a:t>
            </a:r>
            <a:r>
              <a:rPr lang="cs-CZ" sz="2600" dirty="0" smtClean="0"/>
              <a:t> pro Japonsko</a:t>
            </a:r>
          </a:p>
          <a:p>
            <a:r>
              <a:rPr lang="cs-CZ" sz="2600" dirty="0" err="1" smtClean="0"/>
              <a:t>Servizio</a:t>
            </a:r>
            <a:r>
              <a:rPr lang="cs-CZ" sz="2600" dirty="0" smtClean="0"/>
              <a:t> </a:t>
            </a:r>
            <a:r>
              <a:rPr lang="cs-CZ" sz="2600" dirty="0" err="1"/>
              <a:t>Geologico</a:t>
            </a:r>
            <a:r>
              <a:rPr lang="cs-CZ" sz="2600" dirty="0"/>
              <a:t> </a:t>
            </a:r>
            <a:r>
              <a:rPr lang="cs-CZ" sz="2600" dirty="0" err="1"/>
              <a:t>Nazionale</a:t>
            </a:r>
            <a:r>
              <a:rPr lang="cs-CZ" sz="2600" dirty="0"/>
              <a:t> (SGN) </a:t>
            </a:r>
            <a:r>
              <a:rPr lang="cs-CZ" sz="2600" dirty="0" smtClean="0"/>
              <a:t>- 30 </a:t>
            </a:r>
            <a:r>
              <a:rPr lang="cs-CZ" sz="2600" dirty="0" err="1" smtClean="0"/>
              <a:t>DEMů</a:t>
            </a:r>
            <a:r>
              <a:rPr lang="cs-CZ" sz="2600" dirty="0" smtClean="0"/>
              <a:t> pro Itálii </a:t>
            </a:r>
          </a:p>
          <a:p>
            <a:r>
              <a:rPr lang="cs-CZ" sz="2600" dirty="0" err="1" smtClean="0"/>
              <a:t>Manaaki</a:t>
            </a:r>
            <a:r>
              <a:rPr lang="cs-CZ" sz="2600" dirty="0" smtClean="0"/>
              <a:t> </a:t>
            </a:r>
            <a:r>
              <a:rPr lang="cs-CZ" sz="2600" dirty="0" err="1"/>
              <a:t>Whenua</a:t>
            </a:r>
            <a:r>
              <a:rPr lang="cs-CZ" sz="2600" dirty="0"/>
              <a:t> </a:t>
            </a:r>
            <a:r>
              <a:rPr lang="cs-CZ" sz="2600" dirty="0" err="1"/>
              <a:t>Landcare</a:t>
            </a:r>
            <a:r>
              <a:rPr lang="cs-CZ" sz="2600" dirty="0"/>
              <a:t> </a:t>
            </a:r>
            <a:r>
              <a:rPr lang="cs-CZ" sz="2600" dirty="0" err="1"/>
              <a:t>Research</a:t>
            </a:r>
            <a:r>
              <a:rPr lang="cs-CZ" sz="2600" dirty="0"/>
              <a:t>, Ltd. (</a:t>
            </a:r>
            <a:r>
              <a:rPr lang="cs-CZ" sz="2600" dirty="0" smtClean="0"/>
              <a:t>LCR) – DEM pro Nový Zéland</a:t>
            </a:r>
          </a:p>
          <a:p>
            <a:r>
              <a:rPr lang="cs-CZ" sz="2600" dirty="0" smtClean="0"/>
              <a:t>NASA/</a:t>
            </a:r>
            <a:r>
              <a:rPr lang="cs-CZ" sz="2600" dirty="0" err="1" smtClean="0"/>
              <a:t>Goddard</a:t>
            </a:r>
            <a:r>
              <a:rPr lang="cs-CZ" sz="2600" dirty="0" smtClean="0"/>
              <a:t> </a:t>
            </a:r>
            <a:r>
              <a:rPr lang="cs-CZ" sz="2600" dirty="0" err="1"/>
              <a:t>Space</a:t>
            </a:r>
            <a:r>
              <a:rPr lang="cs-CZ" sz="2600" dirty="0"/>
              <a:t> </a:t>
            </a:r>
            <a:r>
              <a:rPr lang="cs-CZ" sz="2600" dirty="0" err="1"/>
              <a:t>Flight</a:t>
            </a:r>
            <a:r>
              <a:rPr lang="cs-CZ" sz="2600" dirty="0"/>
              <a:t> </a:t>
            </a:r>
            <a:r>
              <a:rPr lang="cs-CZ" sz="2600" dirty="0" smtClean="0"/>
              <a:t>Center – DEM pro Grónsko z GEOSAT Altimetry </a:t>
            </a:r>
          </a:p>
          <a:p>
            <a:r>
              <a:rPr lang="cs-CZ" sz="2600" dirty="0" smtClean="0"/>
              <a:t>Defense </a:t>
            </a:r>
            <a:r>
              <a:rPr lang="cs-CZ" sz="2600" dirty="0" err="1"/>
              <a:t>Mapping</a:t>
            </a:r>
            <a:r>
              <a:rPr lang="cs-CZ" sz="2600" dirty="0"/>
              <a:t> </a:t>
            </a:r>
            <a:r>
              <a:rPr lang="cs-CZ" sz="2600" dirty="0" err="1"/>
              <a:t>Agency</a:t>
            </a:r>
            <a:r>
              <a:rPr lang="cs-CZ" sz="2600" dirty="0"/>
              <a:t> </a:t>
            </a:r>
            <a:r>
              <a:rPr lang="cs-CZ" sz="2600" dirty="0" smtClean="0"/>
              <a:t>+ </a:t>
            </a:r>
            <a:r>
              <a:rPr lang="cs-CZ" sz="2600" dirty="0" err="1"/>
              <a:t>Army</a:t>
            </a:r>
            <a:r>
              <a:rPr lang="cs-CZ" sz="2600" dirty="0"/>
              <a:t> Map </a:t>
            </a:r>
            <a:r>
              <a:rPr lang="cs-CZ" sz="2600" dirty="0" err="1"/>
              <a:t>Service</a:t>
            </a:r>
            <a:r>
              <a:rPr lang="cs-CZ" sz="2600" dirty="0"/>
              <a:t> </a:t>
            </a:r>
            <a:r>
              <a:rPr lang="cs-CZ" sz="2600" dirty="0" smtClean="0"/>
              <a:t>(nyní </a:t>
            </a:r>
            <a:r>
              <a:rPr lang="cs-CZ" sz="2600" dirty="0" err="1" smtClean="0"/>
              <a:t>National</a:t>
            </a:r>
            <a:r>
              <a:rPr lang="cs-CZ" sz="2600" dirty="0" smtClean="0"/>
              <a:t> </a:t>
            </a:r>
            <a:r>
              <a:rPr lang="cs-CZ" sz="2600" dirty="0" err="1"/>
              <a:t>Imagery</a:t>
            </a:r>
            <a:r>
              <a:rPr lang="cs-CZ" sz="2600" dirty="0"/>
              <a:t> and </a:t>
            </a:r>
            <a:r>
              <a:rPr lang="cs-CZ" sz="2600" dirty="0" err="1"/>
              <a:t>Mapping</a:t>
            </a:r>
            <a:r>
              <a:rPr lang="cs-CZ" sz="2600" dirty="0"/>
              <a:t> </a:t>
            </a:r>
            <a:r>
              <a:rPr lang="cs-CZ" sz="2600" dirty="0" err="1"/>
              <a:t>Agency</a:t>
            </a:r>
            <a:r>
              <a:rPr lang="cs-CZ" sz="2600" dirty="0" smtClean="0"/>
              <a:t>)</a:t>
            </a:r>
          </a:p>
          <a:p>
            <a:r>
              <a:rPr lang="cs-CZ" sz="2600" dirty="0" smtClean="0"/>
              <a:t>Mapy </a:t>
            </a:r>
            <a:r>
              <a:rPr lang="cs-CZ" sz="2600" dirty="0" smtClean="0"/>
              <a:t>Jižní Ameriky, Jižního Pacifiku a Východní Indie</a:t>
            </a:r>
          </a:p>
          <a:p>
            <a:r>
              <a:rPr lang="cs-CZ" sz="2600" dirty="0" err="1" smtClean="0"/>
              <a:t>Instituto</a:t>
            </a:r>
            <a:r>
              <a:rPr lang="cs-CZ" sz="2600" dirty="0" smtClean="0"/>
              <a:t> </a:t>
            </a:r>
            <a:r>
              <a:rPr lang="cs-CZ" sz="2600" dirty="0" err="1"/>
              <a:t>Brasiliero</a:t>
            </a:r>
            <a:r>
              <a:rPr lang="cs-CZ" sz="2600" dirty="0"/>
              <a:t> de </a:t>
            </a:r>
            <a:r>
              <a:rPr lang="cs-CZ" sz="2600" dirty="0" err="1"/>
              <a:t>Geografia</a:t>
            </a:r>
            <a:r>
              <a:rPr lang="cs-CZ" sz="2600" dirty="0"/>
              <a:t> e </a:t>
            </a:r>
            <a:r>
              <a:rPr lang="cs-CZ" sz="2600" dirty="0" err="1"/>
              <a:t>Estatistica</a:t>
            </a:r>
            <a:r>
              <a:rPr lang="cs-CZ" sz="2600" dirty="0"/>
              <a:t>, </a:t>
            </a:r>
            <a:r>
              <a:rPr lang="cs-CZ" sz="2600" dirty="0" smtClean="0"/>
              <a:t>mapy z International </a:t>
            </a:r>
            <a:r>
              <a:rPr lang="cs-CZ" sz="2600" dirty="0"/>
              <a:t>Map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 smtClean="0"/>
              <a:t>World</a:t>
            </a:r>
            <a:r>
              <a:rPr lang="cs-CZ" sz="2600" dirty="0" smtClean="0"/>
              <a:t> v milionovém měřítku </a:t>
            </a:r>
          </a:p>
          <a:p>
            <a:r>
              <a:rPr lang="cs-CZ" sz="2600" dirty="0" err="1" smtClean="0"/>
              <a:t>Ministerio</a:t>
            </a:r>
            <a:r>
              <a:rPr lang="cs-CZ" sz="2600" dirty="0" smtClean="0"/>
              <a:t> </a:t>
            </a:r>
            <a:r>
              <a:rPr lang="cs-CZ" sz="2600" dirty="0"/>
              <a:t>de </a:t>
            </a:r>
            <a:r>
              <a:rPr lang="cs-CZ" sz="2600" dirty="0" err="1"/>
              <a:t>Guerra</a:t>
            </a:r>
            <a:r>
              <a:rPr lang="cs-CZ" sz="2600" dirty="0"/>
              <a:t>, </a:t>
            </a:r>
            <a:r>
              <a:rPr lang="cs-CZ" sz="2600" dirty="0" smtClean="0"/>
              <a:t>Peru - </a:t>
            </a:r>
            <a:r>
              <a:rPr lang="cs-CZ" sz="2600" dirty="0"/>
              <a:t>Mapa </a:t>
            </a:r>
            <a:r>
              <a:rPr lang="cs-CZ" sz="2600" dirty="0" err="1"/>
              <a:t>Fisico</a:t>
            </a:r>
            <a:r>
              <a:rPr lang="cs-CZ" sz="2600" dirty="0"/>
              <a:t> </a:t>
            </a:r>
            <a:r>
              <a:rPr lang="cs-CZ" sz="2600" dirty="0" err="1"/>
              <a:t>Politico</a:t>
            </a:r>
            <a:r>
              <a:rPr lang="cs-CZ" sz="2600" dirty="0"/>
              <a:t> </a:t>
            </a:r>
            <a:r>
              <a:rPr lang="cs-CZ" sz="2600" dirty="0" err="1"/>
              <a:t>del</a:t>
            </a:r>
            <a:r>
              <a:rPr lang="cs-CZ" sz="2600" dirty="0"/>
              <a:t> </a:t>
            </a:r>
            <a:r>
              <a:rPr lang="cs-CZ" sz="2600" dirty="0" smtClean="0"/>
              <a:t>Peru </a:t>
            </a:r>
          </a:p>
          <a:p>
            <a:r>
              <a:rPr lang="cs-CZ" sz="2600" dirty="0" err="1" smtClean="0"/>
              <a:t>Scientific</a:t>
            </a:r>
            <a:r>
              <a:rPr lang="cs-CZ" sz="2600" dirty="0" smtClean="0"/>
              <a:t> </a:t>
            </a:r>
            <a:r>
              <a:rPr lang="cs-CZ" sz="2600" dirty="0" err="1"/>
              <a:t>Committee</a:t>
            </a:r>
            <a:r>
              <a:rPr lang="cs-CZ" sz="2600" dirty="0"/>
              <a:t> </a:t>
            </a:r>
            <a:r>
              <a:rPr lang="cs-CZ" sz="2600" dirty="0" err="1"/>
              <a:t>for</a:t>
            </a:r>
            <a:r>
              <a:rPr lang="cs-CZ" sz="2600" dirty="0"/>
              <a:t> </a:t>
            </a:r>
            <a:r>
              <a:rPr lang="cs-CZ" sz="2600" dirty="0" err="1"/>
              <a:t>Antarctic</a:t>
            </a:r>
            <a:r>
              <a:rPr lang="cs-CZ" sz="2600" dirty="0"/>
              <a:t> </a:t>
            </a:r>
            <a:r>
              <a:rPr lang="cs-CZ" sz="2600" dirty="0" err="1"/>
              <a:t>Research</a:t>
            </a:r>
            <a:r>
              <a:rPr lang="cs-CZ" sz="2600" dirty="0"/>
              <a:t>, </a:t>
            </a:r>
            <a:r>
              <a:rPr lang="cs-CZ" sz="2600" dirty="0" err="1"/>
              <a:t>Antarctic</a:t>
            </a:r>
            <a:r>
              <a:rPr lang="cs-CZ" sz="2600" dirty="0"/>
              <a:t> Digital Database</a:t>
            </a:r>
            <a:endParaRPr lang="cs-CZ" sz="2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1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4800600"/>
          </a:xfrm>
        </p:spPr>
        <p:txBody>
          <a:bodyPr/>
          <a:lstStyle/>
          <a:p>
            <a:r>
              <a:rPr lang="cs-CZ" dirty="0" smtClean="0"/>
              <a:t>Procentuální zastoupení jednotlivých zdrojů: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272808" cy="47545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368932" y="6147854"/>
            <a:ext cx="1620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i="1" dirty="0" smtClean="0"/>
              <a:t>Zdroj: </a:t>
            </a:r>
            <a:r>
              <a:rPr lang="cs-CZ" sz="1400" dirty="0" smtClean="0"/>
              <a:t>NGDC:GLOBE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626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00600"/>
          </a:xfrm>
        </p:spPr>
        <p:txBody>
          <a:bodyPr/>
          <a:lstStyle/>
          <a:p>
            <a:r>
              <a:rPr lang="cs-CZ" dirty="0" smtClean="0"/>
              <a:t>2 verze kvality:</a:t>
            </a:r>
          </a:p>
          <a:p>
            <a:pPr lvl="1"/>
            <a:r>
              <a:rPr lang="cs-CZ" dirty="0" smtClean="0"/>
              <a:t>G.O.O.D</a:t>
            </a:r>
            <a:r>
              <a:rPr lang="cs-CZ" dirty="0"/>
              <a:t>. (</a:t>
            </a:r>
            <a:r>
              <a:rPr lang="cs-CZ" dirty="0" err="1"/>
              <a:t>Globally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Open-</a:t>
            </a:r>
            <a:r>
              <a:rPr lang="cs-CZ" dirty="0" err="1"/>
              <a:t>access</a:t>
            </a:r>
            <a:r>
              <a:rPr lang="cs-CZ" dirty="0"/>
              <a:t> </a:t>
            </a:r>
            <a:r>
              <a:rPr lang="cs-CZ" dirty="0" smtClean="0"/>
              <a:t>Data) – neomezené užití </a:t>
            </a:r>
            <a:endParaRPr lang="cs-CZ" dirty="0"/>
          </a:p>
          <a:p>
            <a:pPr lvl="1"/>
            <a:r>
              <a:rPr lang="cs-CZ" dirty="0" smtClean="0"/>
              <a:t>B.A.D</a:t>
            </a:r>
            <a:r>
              <a:rPr lang="cs-CZ" dirty="0"/>
              <a:t>. (Best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smtClean="0"/>
              <a:t>Data) – omezené užití pro určité regiony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11430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0" y="2564904"/>
            <a:ext cx="6097448" cy="304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04" y="4293096"/>
            <a:ext cx="512980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-29224" y="5611336"/>
            <a:ext cx="2769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dirty="0" smtClean="0"/>
              <a:t>Obr. </a:t>
            </a:r>
            <a:r>
              <a:rPr lang="cs-CZ" sz="1400" dirty="0" smtClean="0"/>
              <a:t>2. </a:t>
            </a:r>
            <a:r>
              <a:rPr lang="cs-CZ" sz="1400" dirty="0" smtClean="0"/>
              <a:t>GLOBE </a:t>
            </a:r>
            <a:r>
              <a:rPr lang="cs-CZ" sz="1400" i="1" dirty="0" smtClean="0"/>
              <a:t>(zdroj: </a:t>
            </a:r>
            <a:r>
              <a:rPr lang="cs-CZ" sz="1400" dirty="0" smtClean="0"/>
              <a:t>NGDC:GLOBE)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669658" y="4005064"/>
            <a:ext cx="2522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dirty="0" smtClean="0"/>
              <a:t>Obr. </a:t>
            </a:r>
            <a:r>
              <a:rPr lang="cs-CZ" sz="1400" dirty="0" smtClean="0"/>
              <a:t>3. </a:t>
            </a:r>
            <a:r>
              <a:rPr lang="cs-CZ" sz="1400" dirty="0" smtClean="0"/>
              <a:t>GLOBE </a:t>
            </a:r>
            <a:r>
              <a:rPr lang="cs-CZ" sz="1400" i="1" dirty="0" smtClean="0"/>
              <a:t>(zdroj: </a:t>
            </a:r>
            <a:r>
              <a:rPr lang="cs-CZ" sz="1400" dirty="0" err="1" smtClean="0"/>
              <a:t>Flatplanet</a:t>
            </a:r>
            <a:r>
              <a:rPr lang="cs-CZ" sz="1400" dirty="0" smtClean="0"/>
              <a:t>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67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4800600"/>
          </a:xfrm>
        </p:spPr>
        <p:txBody>
          <a:bodyPr/>
          <a:lstStyle/>
          <a:p>
            <a:r>
              <a:rPr lang="cs-CZ" dirty="0"/>
              <a:t>16 dlaždic o velikosti cca 120 </a:t>
            </a:r>
            <a:r>
              <a:rPr lang="cs-CZ" dirty="0" smtClean="0"/>
              <a:t>MB</a:t>
            </a:r>
            <a:endParaRPr lang="cs-CZ" dirty="0"/>
          </a:p>
          <a:p>
            <a:pPr lvl="1"/>
            <a:r>
              <a:rPr lang="cs-CZ" dirty="0"/>
              <a:t>.zip  nebo  .</a:t>
            </a:r>
            <a:r>
              <a:rPr lang="cs-CZ" dirty="0" err="1"/>
              <a:t>tgz</a:t>
            </a:r>
            <a:r>
              <a:rPr lang="cs-CZ" dirty="0"/>
              <a:t>  </a:t>
            </a:r>
            <a:endParaRPr lang="cs-CZ" dirty="0" smtClean="0"/>
          </a:p>
          <a:p>
            <a:pPr lvl="1"/>
            <a:r>
              <a:rPr lang="cs-CZ" dirty="0" smtClean="0"/>
              <a:t>--&gt;   .bil  +  </a:t>
            </a:r>
            <a:r>
              <a:rPr lang="cs-CZ" dirty="0"/>
              <a:t>.</a:t>
            </a:r>
            <a:r>
              <a:rPr lang="cs-CZ" dirty="0" err="1"/>
              <a:t>hdr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74" y="904078"/>
            <a:ext cx="525622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96366"/>
            <a:ext cx="5930412" cy="33170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52493" y="596301"/>
            <a:ext cx="3384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dirty="0" smtClean="0"/>
              <a:t>Obr. </a:t>
            </a:r>
            <a:r>
              <a:rPr lang="cs-CZ" sz="1400" dirty="0" smtClean="0"/>
              <a:t>4. </a:t>
            </a:r>
            <a:r>
              <a:rPr lang="cs-CZ" sz="1400" dirty="0" smtClean="0"/>
              <a:t>GLOBE dlaždice </a:t>
            </a:r>
            <a:r>
              <a:rPr lang="cs-CZ" sz="1400" i="1" dirty="0" smtClean="0"/>
              <a:t>(zdroj: </a:t>
            </a:r>
            <a:r>
              <a:rPr lang="cs-CZ" sz="1400" dirty="0" smtClean="0"/>
              <a:t>NGDC:GLOBE)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65908" y="6505598"/>
            <a:ext cx="2295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dirty="0" smtClean="0"/>
              <a:t>Obr. </a:t>
            </a:r>
            <a:r>
              <a:rPr lang="cs-CZ" sz="1400" dirty="0" smtClean="0"/>
              <a:t>5. </a:t>
            </a:r>
            <a:r>
              <a:rPr lang="cs-CZ" sz="1400" dirty="0" smtClean="0"/>
              <a:t>Dlaždice G v </a:t>
            </a:r>
            <a:r>
              <a:rPr lang="cs-CZ" sz="1400" dirty="0" err="1" smtClean="0"/>
              <a:t>ArcMapu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406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1154</TotalTime>
  <Words>744</Words>
  <Application>Microsoft Office PowerPoint</Application>
  <PresentationFormat>Předvádění na obrazovce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Sousedství</vt:lpstr>
      <vt:lpstr>The Global Land One-kilometer Base Elevation (GLOBE)</vt:lpstr>
      <vt:lpstr>Úvod</vt:lpstr>
      <vt:lpstr>GLOBE</vt:lpstr>
      <vt:lpstr>Účastníci</vt:lpstr>
      <vt:lpstr>Účel projektu</vt:lpstr>
      <vt:lpstr>Zdroje dat</vt:lpstr>
      <vt:lpstr>Prezentace aplikace PowerPoint</vt:lpstr>
      <vt:lpstr>Výsledky</vt:lpstr>
      <vt:lpstr>Prezentace aplikace PowerPoint</vt:lpstr>
      <vt:lpstr>Prezentace aplikace PowerPoint</vt:lpstr>
      <vt:lpstr>Zhodnocení</vt:lpstr>
      <vt:lpstr>Použité zdroje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Land One-kilometer Base Elevation (GLOBE)</dc:title>
  <dc:creator>Pavli</dc:creator>
  <cp:lastModifiedBy>Pavli</cp:lastModifiedBy>
  <cp:revision>83</cp:revision>
  <dcterms:created xsi:type="dcterms:W3CDTF">2012-03-23T14:55:56Z</dcterms:created>
  <dcterms:modified xsi:type="dcterms:W3CDTF">2012-04-01T10:48:35Z</dcterms:modified>
</cp:coreProperties>
</file>