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86" r:id="rId4"/>
    <p:sldId id="259" r:id="rId5"/>
    <p:sldId id="260" r:id="rId6"/>
    <p:sldId id="273" r:id="rId7"/>
    <p:sldId id="261" r:id="rId8"/>
    <p:sldId id="263" r:id="rId9"/>
    <p:sldId id="264" r:id="rId10"/>
    <p:sldId id="265" r:id="rId11"/>
    <p:sldId id="274" r:id="rId12"/>
    <p:sldId id="267" r:id="rId13"/>
    <p:sldId id="268" r:id="rId14"/>
    <p:sldId id="269" r:id="rId15"/>
    <p:sldId id="275" r:id="rId16"/>
    <p:sldId id="278" r:id="rId17"/>
    <p:sldId id="277" r:id="rId18"/>
    <p:sldId id="279" r:id="rId19"/>
    <p:sldId id="282" r:id="rId20"/>
    <p:sldId id="280" r:id="rId21"/>
    <p:sldId id="283" r:id="rId22"/>
    <p:sldId id="284" r:id="rId23"/>
    <p:sldId id="281" r:id="rId24"/>
    <p:sldId id="288" r:id="rId25"/>
    <p:sldId id="287" r:id="rId26"/>
    <p:sldId id="285" r:id="rId27"/>
    <p:sldId id="257" r:id="rId28"/>
    <p:sldId id="289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AFA0D-518F-4A37-8263-B56A1BEEA597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A22C2-DCB2-4783-A325-593A3F35565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05587-4F35-40DC-BEC7-5C8FBB2EB5E4}" type="slidenum">
              <a:rPr lang="en-US"/>
              <a:pPr/>
              <a:t>23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hu-HU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8A6D-ED48-4744-9029-85BEA539647A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4E4E-BB93-48D8-9CC0-A2AA595135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8A6D-ED48-4744-9029-85BEA539647A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4E4E-BB93-48D8-9CC0-A2AA595135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8A6D-ED48-4744-9029-85BEA539647A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4E4E-BB93-48D8-9CC0-A2AA595135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17600" y="609600"/>
            <a:ext cx="690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7600" y="1981200"/>
            <a:ext cx="3378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378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17600" y="4114800"/>
            <a:ext cx="3378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378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17600" y="609600"/>
            <a:ext cx="6908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8A6D-ED48-4744-9029-85BEA539647A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4E4E-BB93-48D8-9CC0-A2AA595135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8A6D-ED48-4744-9029-85BEA539647A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4E4E-BB93-48D8-9CC0-A2AA595135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8A6D-ED48-4744-9029-85BEA539647A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4E4E-BB93-48D8-9CC0-A2AA595135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8A6D-ED48-4744-9029-85BEA539647A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4E4E-BB93-48D8-9CC0-A2AA595135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8A6D-ED48-4744-9029-85BEA539647A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4E4E-BB93-48D8-9CC0-A2AA595135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8A6D-ED48-4744-9029-85BEA539647A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4E4E-BB93-48D8-9CC0-A2AA595135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8A6D-ED48-4744-9029-85BEA539647A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4E4E-BB93-48D8-9CC0-A2AA595135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8A6D-ED48-4744-9029-85BEA539647A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4E4E-BB93-48D8-9CC0-A2AA595135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A8A6D-ED48-4744-9029-85BEA539647A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B4E4E-BB93-48D8-9CC0-A2AA5951352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o.org/nr/land/databasesinformation-systems/soter/en/" TargetMode="External"/><Relationship Id="rId3" Type="http://schemas.openxmlformats.org/officeDocument/2006/relationships/hyperlink" Target="http://www.esoter.net/" TargetMode="External"/><Relationship Id="rId7" Type="http://schemas.openxmlformats.org/officeDocument/2006/relationships/hyperlink" Target="http://eusoils.jrc.ec.europa.eu/projects/esoter/" TargetMode="External"/><Relationship Id="rId2" Type="http://schemas.openxmlformats.org/officeDocument/2006/relationships/hyperlink" Target="http://eusoils.jrc.ec.europa.eu/projects/sot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soils.jrc.ec.europa.eu/projects/soter/Meetings/Digital_Function/Miskolc_Presentations.htm" TargetMode="External"/><Relationship Id="rId5" Type="http://schemas.openxmlformats.org/officeDocument/2006/relationships/hyperlink" Target="http://www.isric.org/projects/e-soter" TargetMode="External"/><Relationship Id="rId4" Type="http://schemas.openxmlformats.org/officeDocument/2006/relationships/hyperlink" Target="http://www.isric.org/projects/soil-and-terrain-database-soter-programme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latin typeface="+mn-lt"/>
              </a:rPr>
              <a:t>SOTER</a:t>
            </a:r>
            <a:r>
              <a:rPr lang="cs-CZ" sz="5400" b="1" dirty="0" smtClean="0">
                <a:latin typeface="+mn-lt"/>
              </a:rPr>
              <a:t/>
            </a:r>
            <a:br>
              <a:rPr lang="cs-CZ" sz="5400" b="1" dirty="0" smtClean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7776864" cy="985664"/>
          </a:xfrm>
        </p:spPr>
        <p:txBody>
          <a:bodyPr>
            <a:noAutofit/>
          </a:bodyPr>
          <a:lstStyle/>
          <a:p>
            <a:r>
              <a:rPr lang="cs-CZ" sz="2800" dirty="0" smtClean="0"/>
              <a:t>Globální mapování	              	  Marek CAHEL</a:t>
            </a:r>
          </a:p>
          <a:p>
            <a:r>
              <a:rPr lang="cs-CZ" sz="2800" dirty="0"/>
              <a:t>	</a:t>
            </a:r>
            <a:r>
              <a:rPr lang="cs-CZ" sz="2800" dirty="0" smtClean="0"/>
              <a:t>	                                     Brno 2012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č</a:t>
            </a:r>
            <a:r>
              <a:rPr lang="cs-CZ" sz="4000" b="1" dirty="0" smtClean="0"/>
              <a:t>lenitost </a:t>
            </a:r>
            <a:r>
              <a:rPr lang="cs-CZ" sz="4000" b="1" dirty="0" smtClean="0"/>
              <a:t>reliéfu</a:t>
            </a:r>
            <a:endParaRPr lang="cs-C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eaLnBrk="0" fontAlgn="base" hangingPunct="0"/>
            <a:r>
              <a:rPr lang="en-US" sz="2800" dirty="0" smtClean="0"/>
              <a:t>0-50</a:t>
            </a:r>
            <a:r>
              <a:rPr lang="hu-HU" sz="2800" dirty="0" smtClean="0"/>
              <a:t> </a:t>
            </a:r>
            <a:r>
              <a:rPr lang="en-US" sz="2800" dirty="0" smtClean="0"/>
              <a:t>m/</a:t>
            </a:r>
            <a:r>
              <a:rPr lang="hu-HU" sz="2800" dirty="0" smtClean="0"/>
              <a:t>area of a 1 </a:t>
            </a:r>
            <a:r>
              <a:rPr lang="en-US" sz="2800" dirty="0" smtClean="0"/>
              <a:t>km</a:t>
            </a:r>
            <a:r>
              <a:rPr lang="hu-HU" sz="2800" dirty="0" smtClean="0"/>
              <a:t> diameter circle</a:t>
            </a:r>
            <a:endParaRPr lang="en-US" sz="2800" dirty="0" smtClean="0"/>
          </a:p>
          <a:p>
            <a:pPr eaLnBrk="0" fontAlgn="base" hangingPunct="0"/>
            <a:r>
              <a:rPr lang="en-US" sz="2800" dirty="0" smtClean="0"/>
              <a:t>50-100</a:t>
            </a:r>
            <a:r>
              <a:rPr lang="hu-HU" sz="2800" dirty="0" smtClean="0"/>
              <a:t> </a:t>
            </a:r>
            <a:r>
              <a:rPr lang="en-US" sz="2800" dirty="0" smtClean="0"/>
              <a:t>m/</a:t>
            </a:r>
            <a:r>
              <a:rPr lang="hu-HU" sz="2800" dirty="0" smtClean="0"/>
              <a:t>area of a 1 </a:t>
            </a:r>
            <a:r>
              <a:rPr lang="en-US" sz="2800" dirty="0" smtClean="0"/>
              <a:t>km</a:t>
            </a:r>
            <a:r>
              <a:rPr lang="hu-HU" sz="2800" dirty="0" smtClean="0"/>
              <a:t> diameter circle</a:t>
            </a:r>
            <a:endParaRPr lang="en-US" sz="2800" dirty="0" smtClean="0"/>
          </a:p>
          <a:p>
            <a:pPr eaLnBrk="0" fontAlgn="base" hangingPunct="0"/>
            <a:r>
              <a:rPr lang="en-US" sz="2800" dirty="0" smtClean="0"/>
              <a:t>100-</a:t>
            </a:r>
            <a:r>
              <a:rPr lang="hu-HU" sz="2800" dirty="0" smtClean="0"/>
              <a:t>300 </a:t>
            </a:r>
            <a:r>
              <a:rPr lang="en-US" sz="2800" dirty="0" smtClean="0"/>
              <a:t>m/</a:t>
            </a:r>
            <a:r>
              <a:rPr lang="hu-HU" sz="2800" dirty="0" smtClean="0"/>
              <a:t>area of a 1 </a:t>
            </a:r>
            <a:r>
              <a:rPr lang="en-US" sz="2800" dirty="0" smtClean="0"/>
              <a:t>km</a:t>
            </a:r>
            <a:r>
              <a:rPr lang="hu-HU" sz="2800" dirty="0" smtClean="0"/>
              <a:t> diameter circle</a:t>
            </a:r>
            <a:endParaRPr lang="en-US" sz="2800" dirty="0" smtClean="0"/>
          </a:p>
          <a:p>
            <a:pPr eaLnBrk="0" fontAlgn="base" hangingPunct="0"/>
            <a:r>
              <a:rPr lang="hu-HU" sz="2800" dirty="0" smtClean="0"/>
              <a:t>300</a:t>
            </a:r>
            <a:r>
              <a:rPr lang="en-US" sz="2800" dirty="0" smtClean="0"/>
              <a:t>-</a:t>
            </a:r>
            <a:r>
              <a:rPr lang="hu-HU" sz="2800" dirty="0" smtClean="0"/>
              <a:t> </a:t>
            </a:r>
            <a:r>
              <a:rPr lang="en-US" sz="2800" dirty="0" smtClean="0"/>
              <a:t>m/</a:t>
            </a:r>
            <a:r>
              <a:rPr lang="hu-HU" sz="2800" dirty="0" smtClean="0"/>
              <a:t>area of a 1 </a:t>
            </a:r>
            <a:r>
              <a:rPr lang="en-US" sz="2800" dirty="0" smtClean="0"/>
              <a:t>km</a:t>
            </a:r>
            <a:r>
              <a:rPr lang="hu-HU" sz="2800" dirty="0" smtClean="0"/>
              <a:t> diameter circle</a:t>
            </a:r>
            <a:endParaRPr lang="en-US" sz="28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5867400" cy="3976688"/>
            <a:chOff x="0" y="0"/>
            <a:chExt cx="3696" cy="2505"/>
          </a:xfrm>
        </p:grpSpPr>
        <p:pic>
          <p:nvPicPr>
            <p:cNvPr id="136195" name="Picture 3" descr="r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696" cy="2505"/>
            </a:xfrm>
            <a:prstGeom prst="rect">
              <a:avLst/>
            </a:prstGeom>
            <a:noFill/>
          </p:spPr>
        </p:pic>
        <p:sp>
          <p:nvSpPr>
            <p:cNvPr id="136199" name="Text Box 7"/>
            <p:cNvSpPr txBox="1">
              <a:spLocks noChangeArrowheads="1"/>
            </p:cNvSpPr>
            <p:nvPr/>
          </p:nvSpPr>
          <p:spPr bwMode="auto">
            <a:xfrm>
              <a:off x="96" y="92"/>
              <a:ext cx="1381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141" tIns="41070" rIns="82141" bIns="41070">
              <a:spAutoFit/>
            </a:bodyPr>
            <a:lstStyle/>
            <a:p>
              <a:pPr defTabSz="820738" eaLnBrk="1" hangingPunct="1"/>
              <a:r>
                <a:rPr lang="en-GB" sz="1500">
                  <a:latin typeface="Times New Roman" pitchFamily="18" charset="0"/>
                </a:rPr>
                <a:t>Continuous relief intensity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752600" y="1447800"/>
            <a:ext cx="5867400" cy="3971925"/>
            <a:chOff x="1104" y="912"/>
            <a:chExt cx="3696" cy="2502"/>
          </a:xfrm>
        </p:grpSpPr>
        <p:pic>
          <p:nvPicPr>
            <p:cNvPr id="136196" name="Picture 4" descr="riclas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4" y="912"/>
              <a:ext cx="3696" cy="2502"/>
            </a:xfrm>
            <a:prstGeom prst="rect">
              <a:avLst/>
            </a:prstGeom>
            <a:noFill/>
          </p:spPr>
        </p:pic>
        <p:sp>
          <p:nvSpPr>
            <p:cNvPr id="136200" name="Text Box 8"/>
            <p:cNvSpPr txBox="1">
              <a:spLocks noChangeArrowheads="1"/>
            </p:cNvSpPr>
            <p:nvPr/>
          </p:nvSpPr>
          <p:spPr bwMode="auto">
            <a:xfrm>
              <a:off x="1200" y="1008"/>
              <a:ext cx="1307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141" tIns="41070" rIns="82141" bIns="41070">
              <a:spAutoFit/>
            </a:bodyPr>
            <a:lstStyle/>
            <a:p>
              <a:pPr defTabSz="820738" eaLnBrk="1" hangingPunct="1"/>
              <a:r>
                <a:rPr lang="en-GB" sz="1500">
                  <a:latin typeface="Times New Roman" pitchFamily="18" charset="0"/>
                </a:rPr>
                <a:t>Classified relief intensit</a:t>
              </a:r>
              <a:r>
                <a:rPr lang="fr-FR" sz="1500">
                  <a:latin typeface="Times New Roman" pitchFamily="18" charset="0"/>
                </a:rPr>
                <a:t>y</a:t>
              </a:r>
              <a:endParaRPr lang="en-GB" sz="1500">
                <a:latin typeface="Times New Roman" pitchFamily="18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276600" y="2879725"/>
            <a:ext cx="5867400" cy="3978275"/>
            <a:chOff x="2064" y="1814"/>
            <a:chExt cx="3696" cy="2506"/>
          </a:xfrm>
        </p:grpSpPr>
        <p:pic>
          <p:nvPicPr>
            <p:cNvPr id="136197" name="Picture 5" descr="rifin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4" y="1814"/>
              <a:ext cx="3696" cy="2506"/>
            </a:xfrm>
            <a:prstGeom prst="rect">
              <a:avLst/>
            </a:prstGeom>
            <a:noFill/>
          </p:spPr>
        </p:pic>
        <p:sp>
          <p:nvSpPr>
            <p:cNvPr id="136201" name="Text Box 9"/>
            <p:cNvSpPr txBox="1">
              <a:spLocks noChangeArrowheads="1"/>
            </p:cNvSpPr>
            <p:nvPr/>
          </p:nvSpPr>
          <p:spPr bwMode="auto">
            <a:xfrm>
              <a:off x="2148" y="1872"/>
              <a:ext cx="130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141" tIns="41070" rIns="82141" bIns="41070">
              <a:spAutoFit/>
            </a:bodyPr>
            <a:lstStyle/>
            <a:p>
              <a:pPr defTabSz="820738" eaLnBrk="1" hangingPunct="1"/>
              <a:r>
                <a:rPr lang="en-GB" sz="1500" dirty="0">
                  <a:latin typeface="Times New Roman" pitchFamily="18" charset="0"/>
                </a:rPr>
                <a:t>Classified and </a:t>
              </a:r>
              <a:r>
                <a:rPr lang="en-GB" sz="1500" dirty="0" err="1">
                  <a:latin typeface="Times New Roman" pitchFamily="18" charset="0"/>
                </a:rPr>
                <a:t>resampled</a:t>
              </a:r>
              <a:endParaRPr lang="en-GB" sz="1500" dirty="0">
                <a:latin typeface="Times New Roman" pitchFamily="18" charset="0"/>
              </a:endParaRPr>
            </a:p>
            <a:p>
              <a:pPr defTabSz="820738" eaLnBrk="1" hangingPunct="1"/>
              <a:r>
                <a:rPr lang="en-GB" sz="1500" dirty="0">
                  <a:latin typeface="Times New Roman" pitchFamily="18" charset="0"/>
                </a:rPr>
                <a:t> relief intensity map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12160" y="260648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členitost - výstup</a:t>
            </a:r>
            <a:endParaRPr lang="cs-CZ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hypsometrie</a:t>
            </a:r>
            <a:endParaRPr lang="cs-CZ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4" y="3140968"/>
          <a:ext cx="8229600" cy="322897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Level and sloping lands with RI&lt;50m/slope unit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Sloping lands with RI&gt;50 m/slope unit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Steep and sloping lands with RI&gt;600m/2 km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300 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200 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600 -1500 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300 - 600 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200 - 400 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1500 - 3000 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600 -1500 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400 &lt;  …m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3000 - 5000 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1500 - 3000 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3000 &lt;   ….m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4525963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 descr="HYPSOMET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8" y="0"/>
            <a:ext cx="9183357" cy="6887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h</a:t>
            </a:r>
            <a:r>
              <a:rPr lang="cs-CZ" sz="4000" b="1" dirty="0" smtClean="0"/>
              <a:t>ypsometrie - výstup</a:t>
            </a:r>
            <a:endParaRPr lang="cs-CZ" sz="4000" b="1" dirty="0"/>
          </a:p>
        </p:txBody>
      </p:sp>
      <p:pic>
        <p:nvPicPr>
          <p:cNvPr id="4" name="Picture 2" descr="C:\endre\soter\uj teszt area kepek\hyp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716016" cy="6664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odvodnění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d</a:t>
            </a:r>
            <a:r>
              <a:rPr lang="cs-CZ" sz="2800" dirty="0" smtClean="0"/>
              <a:t>élka toků - </a:t>
            </a:r>
            <a:r>
              <a:rPr lang="en-US" sz="2800" dirty="0" smtClean="0"/>
              <a:t>0-10</a:t>
            </a:r>
            <a:r>
              <a:rPr lang="en-US" sz="2800" dirty="0" smtClean="0"/>
              <a:t>, 10-25, </a:t>
            </a:r>
            <a:r>
              <a:rPr lang="cs-CZ" sz="2800" dirty="0" smtClean="0"/>
              <a:t>a přes </a:t>
            </a:r>
            <a:r>
              <a:rPr lang="en-US" sz="2800" dirty="0" smtClean="0"/>
              <a:t>25 km/km</a:t>
            </a:r>
            <a:r>
              <a:rPr lang="en-US" sz="2800" baseline="30000" dirty="0" smtClean="0"/>
              <a:t>2</a:t>
            </a:r>
            <a:endParaRPr lang="cs-CZ" sz="2800" baseline="30000" dirty="0" smtClean="0"/>
          </a:p>
          <a:p>
            <a:r>
              <a:rPr lang="hu-HU" sz="2800" dirty="0" smtClean="0"/>
              <a:t>Potential drainage density (PDD)</a:t>
            </a:r>
          </a:p>
          <a:p>
            <a:pPr lvl="1"/>
            <a:r>
              <a:rPr lang="hu-HU" dirty="0" smtClean="0"/>
              <a:t>0-7 and </a:t>
            </a:r>
            <a:r>
              <a:rPr lang="hu-HU" dirty="0" smtClean="0"/>
              <a:t>8-49</a:t>
            </a:r>
          </a:p>
          <a:p>
            <a:pPr lvl="1"/>
            <a:r>
              <a:rPr lang="hu-HU" dirty="0" smtClean="0"/>
              <a:t>v</a:t>
            </a:r>
            <a:r>
              <a:rPr lang="hu-HU" dirty="0" smtClean="0"/>
              <a:t>ýstupy z DEM – směr toku, akumulace</a:t>
            </a:r>
          </a:p>
          <a:p>
            <a:pPr lvl="1"/>
            <a:r>
              <a:rPr lang="hu-HU" dirty="0" smtClean="0"/>
              <a:t>překódování</a:t>
            </a:r>
            <a:endParaRPr lang="hu-HU" dirty="0" smtClean="0"/>
          </a:p>
          <a:p>
            <a:pPr lvl="1"/>
            <a:endParaRPr lang="hu-HU" baseline="30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026" descr="pddosz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130" y="0"/>
            <a:ext cx="9376037" cy="6871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PDD - výstup</a:t>
            </a:r>
            <a:endParaRPr lang="cs-C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4114800" cy="442535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</a:t>
            </a:r>
            <a:r>
              <a:rPr lang="cs-CZ" sz="2800" dirty="0" smtClean="0"/>
              <a:t>éně odvodněné areály – konvexní plochy: 0 – 90</a:t>
            </a:r>
          </a:p>
          <a:p>
            <a:r>
              <a:rPr lang="cs-CZ" sz="2800" dirty="0" smtClean="0"/>
              <a:t>v</a:t>
            </a:r>
            <a:r>
              <a:rPr lang="cs-CZ" sz="2800" dirty="0" smtClean="0"/>
              <a:t>íce odvodněné plochy / deprese – konkávní plochy: nad 90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  <p:pic>
        <p:nvPicPr>
          <p:cNvPr id="4" name="Picture 2" descr="C:\endre\soter\uj teszt area kepek\fig9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279" y="1124744"/>
            <a:ext cx="4422721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5943600" y="0"/>
            <a:ext cx="2854692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k</a:t>
            </a:r>
            <a:r>
              <a:rPr lang="cs-CZ" sz="3200" dirty="0" smtClean="0">
                <a:solidFill>
                  <a:schemeClr val="bg1"/>
                </a:solidFill>
              </a:rPr>
              <a:t>ombinace 4 vrstev</a:t>
            </a:r>
            <a:endParaRPr lang="fr-FR" sz="3200" dirty="0">
              <a:solidFill>
                <a:schemeClr val="bg1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0"/>
            <a:ext cx="3151188" cy="4262438"/>
            <a:chOff x="0" y="0"/>
            <a:chExt cx="1985" cy="2685"/>
          </a:xfrm>
        </p:grpSpPr>
        <p:pic>
          <p:nvPicPr>
            <p:cNvPr id="140307" name="Picture 19" descr="fullslop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985" cy="2685"/>
            </a:xfrm>
            <a:prstGeom prst="rect">
              <a:avLst/>
            </a:prstGeom>
            <a:noFill/>
          </p:spPr>
        </p:pic>
        <p:sp>
          <p:nvSpPr>
            <p:cNvPr id="140308" name="Text Box 20"/>
            <p:cNvSpPr txBox="1">
              <a:spLocks noChangeArrowheads="1"/>
            </p:cNvSpPr>
            <p:nvPr/>
          </p:nvSpPr>
          <p:spPr bwMode="auto">
            <a:xfrm>
              <a:off x="134" y="2327"/>
              <a:ext cx="48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000000"/>
                  </a:solidFill>
                </a:rPr>
                <a:t>Slope</a:t>
              </a: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676400" y="838200"/>
            <a:ext cx="3151188" cy="4262438"/>
            <a:chOff x="1056" y="528"/>
            <a:chExt cx="1985" cy="2685"/>
          </a:xfrm>
        </p:grpSpPr>
        <p:pic>
          <p:nvPicPr>
            <p:cNvPr id="140310" name="Picture 22" descr="fullhyp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528"/>
              <a:ext cx="1985" cy="2685"/>
            </a:xfrm>
            <a:prstGeom prst="rect">
              <a:avLst/>
            </a:prstGeom>
            <a:noFill/>
          </p:spPr>
        </p:pic>
        <p:sp>
          <p:nvSpPr>
            <p:cNvPr id="140311" name="Text Box 23"/>
            <p:cNvSpPr txBox="1">
              <a:spLocks noChangeArrowheads="1"/>
            </p:cNvSpPr>
            <p:nvPr/>
          </p:nvSpPr>
          <p:spPr bwMode="auto">
            <a:xfrm>
              <a:off x="1200" y="2880"/>
              <a:ext cx="88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000000"/>
                  </a:solidFill>
                </a:rPr>
                <a:t>Hypsometry</a:t>
              </a: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810000" y="1676400"/>
            <a:ext cx="3151188" cy="4262438"/>
            <a:chOff x="2400" y="1056"/>
            <a:chExt cx="1985" cy="2685"/>
          </a:xfrm>
        </p:grpSpPr>
        <p:pic>
          <p:nvPicPr>
            <p:cNvPr id="140313" name="Picture 25" descr="fullr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0" y="1056"/>
              <a:ext cx="1985" cy="2685"/>
            </a:xfrm>
            <a:prstGeom prst="rect">
              <a:avLst/>
            </a:prstGeom>
            <a:noFill/>
          </p:spPr>
        </p:pic>
        <p:sp>
          <p:nvSpPr>
            <p:cNvPr id="140314" name="Text Box 26"/>
            <p:cNvSpPr txBox="1">
              <a:spLocks noChangeArrowheads="1"/>
            </p:cNvSpPr>
            <p:nvPr/>
          </p:nvSpPr>
          <p:spPr bwMode="auto">
            <a:xfrm>
              <a:off x="2544" y="3408"/>
              <a:ext cx="105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000000"/>
                  </a:solidFill>
                </a:rPr>
                <a:t>Relief intensity</a:t>
              </a: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991225" y="2401888"/>
            <a:ext cx="3152775" cy="4456112"/>
            <a:chOff x="3774" y="1513"/>
            <a:chExt cx="1986" cy="2807"/>
          </a:xfrm>
        </p:grpSpPr>
        <p:pic>
          <p:nvPicPr>
            <p:cNvPr id="140316" name="Picture 28" descr="fullpdd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74" y="1513"/>
              <a:ext cx="1986" cy="2807"/>
            </a:xfrm>
            <a:prstGeom prst="rect">
              <a:avLst/>
            </a:prstGeom>
            <a:noFill/>
          </p:spPr>
        </p:pic>
        <p:sp>
          <p:nvSpPr>
            <p:cNvPr id="140317" name="Text Box 29"/>
            <p:cNvSpPr txBox="1">
              <a:spLocks noChangeArrowheads="1"/>
            </p:cNvSpPr>
            <p:nvPr/>
          </p:nvSpPr>
          <p:spPr bwMode="auto">
            <a:xfrm>
              <a:off x="3936" y="3984"/>
              <a:ext cx="42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000000"/>
                  </a:solidFill>
                </a:rPr>
                <a:t>PDD</a:t>
              </a: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40318" name="Text Box 30"/>
          <p:cNvSpPr txBox="1">
            <a:spLocks noChangeArrowheads="1"/>
          </p:cNvSpPr>
          <p:nvPr/>
        </p:nvSpPr>
        <p:spPr bwMode="auto">
          <a:xfrm>
            <a:off x="1524000" y="6096000"/>
            <a:ext cx="2999347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k dalším výstupům</a:t>
            </a:r>
            <a:r>
              <a:rPr lang="fr-FR" sz="3200" dirty="0" smtClean="0">
                <a:solidFill>
                  <a:schemeClr val="bg1"/>
                </a:solidFill>
              </a:rPr>
              <a:t>…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… fyziografické jednotky</a:t>
            </a:r>
            <a:endParaRPr lang="cs-CZ" b="1" dirty="0"/>
          </a:p>
        </p:txBody>
      </p:sp>
      <p:pic>
        <p:nvPicPr>
          <p:cNvPr id="4" name="Picture 2" descr="C:\endre\soter\uj teszt area kepek\fig1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7262" y="1268760"/>
            <a:ext cx="4466738" cy="55892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628801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polygony s minimální velikostí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uplatnění minimálních Euklidovských vzdáleností</a:t>
            </a:r>
          </a:p>
          <a:p>
            <a:pPr>
              <a:buFont typeface="Arial" pitchFamily="34" charset="0"/>
              <a:buChar char="•"/>
            </a:pPr>
            <a:endParaRPr lang="cs-CZ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789040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Generalizace linií – 0,2 mm  oddělitelná vzdálenost v tištěné podobě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 smtClean="0"/>
              <a:t>max. 200 / 1000 pozemních jednotek pro 1 : 1  mil. / 5 mil. měřítko</a:t>
            </a:r>
            <a:endParaRPr lang="cs-CZ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SOTER - Soil Terrain Database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r>
              <a:rPr lang="cs-CZ" dirty="0" smtClean="0"/>
              <a:t>nahrazení stávající databáze půd v měřítku 1 : 1 000 000</a:t>
            </a:r>
          </a:p>
          <a:p>
            <a:r>
              <a:rPr lang="cs-CZ" dirty="0" smtClean="0"/>
              <a:t>založena na již existující </a:t>
            </a:r>
            <a:r>
              <a:rPr lang="cs-CZ" dirty="0" smtClean="0"/>
              <a:t>databázi</a:t>
            </a:r>
          </a:p>
          <a:p>
            <a:r>
              <a:rPr lang="en-US" dirty="0" smtClean="0"/>
              <a:t>SOTER </a:t>
            </a:r>
            <a:r>
              <a:rPr lang="cs-CZ" dirty="0" smtClean="0"/>
              <a:t>metogologie byla vytvořena v letech</a:t>
            </a:r>
            <a:r>
              <a:rPr lang="en-US" dirty="0" smtClean="0"/>
              <a:t> </a:t>
            </a:r>
            <a:r>
              <a:rPr lang="en-US" dirty="0" smtClean="0"/>
              <a:t>1988 </a:t>
            </a:r>
            <a:r>
              <a:rPr lang="cs-CZ" dirty="0" smtClean="0"/>
              <a:t>-1</a:t>
            </a:r>
            <a:r>
              <a:rPr lang="en-US" dirty="0" smtClean="0"/>
              <a:t>995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endre\soter\uj teszt area kepek\fig1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525" y="0"/>
            <a:ext cx="545147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916832"/>
            <a:ext cx="31683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Výsledné SOTER fyziografické jednotky pro měřítko </a:t>
            </a:r>
          </a:p>
          <a:p>
            <a:r>
              <a:rPr lang="cs-CZ" sz="2800" dirty="0" smtClean="0"/>
              <a:t>1 : 1 000 000</a:t>
            </a:r>
            <a:endParaRPr lang="cs-CZ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endre\soter\uj teszt area kepek\fig1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1413" y="0"/>
            <a:ext cx="5462587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3528" y="1916832"/>
            <a:ext cx="2880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Výsledné SOTER fyziografické jednotky pro měřítko </a:t>
            </a:r>
          </a:p>
          <a:p>
            <a:r>
              <a:rPr lang="cs-CZ" sz="2800" dirty="0" smtClean="0"/>
              <a:t>1 : </a:t>
            </a:r>
            <a:r>
              <a:rPr lang="cs-CZ" sz="2800" dirty="0" smtClean="0"/>
              <a:t>5 </a:t>
            </a:r>
            <a:r>
              <a:rPr lang="cs-CZ" sz="2800" dirty="0" smtClean="0"/>
              <a:t>000 000</a:t>
            </a:r>
            <a:endParaRPr lang="cs-CZ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usoils.jrc.ec.europa.eu/projects/soter/images/Result_1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3" descr="watdeg7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572000" cy="4572000"/>
          </a:xfrm>
          <a:noFill/>
          <a:ln/>
        </p:spPr>
      </p:pic>
      <p:pic>
        <p:nvPicPr>
          <p:cNvPr id="168964" name="Picture 4" descr="saldeg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71550" y="692150"/>
            <a:ext cx="4752975" cy="4752975"/>
          </a:xfrm>
          <a:noFill/>
          <a:ln/>
        </p:spPr>
      </p:pic>
      <p:pic>
        <p:nvPicPr>
          <p:cNvPr id="168965" name="Picture 5" descr="acideg7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268538" y="1268413"/>
            <a:ext cx="4681537" cy="4681537"/>
          </a:xfrm>
          <a:noFill/>
          <a:ln/>
        </p:spPr>
      </p:pic>
      <p:pic>
        <p:nvPicPr>
          <p:cNvPr id="168966" name="Picture 6" descr="phydeg7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419475" y="1700213"/>
            <a:ext cx="4751388" cy="4751387"/>
          </a:xfrm>
          <a:noFill/>
          <a:ln/>
        </p:spPr>
      </p:pic>
      <p:pic>
        <p:nvPicPr>
          <p:cNvPr id="168967" name="Picture 7" descr="windeg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2214563"/>
            <a:ext cx="46434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6300192" y="0"/>
            <a:ext cx="2608152" cy="1138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cs-CZ" sz="2800" b="1" dirty="0" smtClean="0">
                <a:solidFill>
                  <a:schemeClr val="bg1"/>
                </a:solidFill>
              </a:rPr>
              <a:t>Příklady použití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cs-CZ" sz="2000" b="1" dirty="0" smtClean="0">
                <a:solidFill>
                  <a:schemeClr val="bg1"/>
                </a:solidFill>
              </a:rPr>
              <a:t>posuzování procesů degradace půdy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17600" y="332656"/>
            <a:ext cx="6908800" cy="1008112"/>
          </a:xfrm>
        </p:spPr>
        <p:txBody>
          <a:bodyPr>
            <a:normAutofit/>
          </a:bodyPr>
          <a:lstStyle/>
          <a:p>
            <a:r>
              <a:rPr lang="cs-CZ" b="1" dirty="0" smtClean="0"/>
              <a:t>SOTER - stav databází 2008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62" name="Picture 2" descr="http://www.esoter.net/sites/default/files/images/content/fi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37" y="1340768"/>
            <a:ext cx="9048963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e-SOTER</a:t>
            </a:r>
            <a:endParaRPr lang="cs-CZ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</a:t>
            </a:r>
            <a:r>
              <a:rPr lang="cs-CZ" dirty="0" smtClean="0"/>
              <a:t>d září 2008 do února 2012</a:t>
            </a:r>
          </a:p>
          <a:p>
            <a:r>
              <a:rPr lang="cs-CZ" dirty="0" smtClean="0"/>
              <a:t>s</a:t>
            </a:r>
            <a:r>
              <a:rPr lang="cs-CZ" dirty="0" smtClean="0"/>
              <a:t>polečný projekt 14 partnerů (12 z Evropy, Čína, Maroko)</a:t>
            </a:r>
          </a:p>
          <a:p>
            <a:r>
              <a:rPr lang="cs-CZ" dirty="0" smtClean="0"/>
              <a:t>w</a:t>
            </a:r>
            <a:r>
              <a:rPr lang="cs-CZ" dirty="0" smtClean="0"/>
              <a:t>ebová regionální plattforma s daty, metodologií a aplikací pomocí DPZ pro ověření a rozšíření stávajících dat</a:t>
            </a:r>
          </a:p>
          <a:p>
            <a:r>
              <a:rPr lang="cs-CZ" dirty="0" smtClean="0"/>
              <a:t>Služba bude fungovat jako příspěvek k vytvoření globálního systému pozorování půdy.</a:t>
            </a:r>
            <a:endParaRPr lang="cs-CZ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ZÁVĚR</a:t>
            </a:r>
            <a:endParaRPr lang="cs-CZ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existuje naléhavá potřeba standardizovaných metod kvantitativních dat založených k získání informací o půdě a krajině ve stanovených úrovních rozlišení</a:t>
            </a:r>
          </a:p>
          <a:p>
            <a:r>
              <a:rPr lang="cs-CZ" sz="2800" dirty="0" smtClean="0"/>
              <a:t>Databáze není přístupná pro on-line </a:t>
            </a:r>
            <a:r>
              <a:rPr lang="cs-CZ" sz="2800" dirty="0" smtClean="0"/>
              <a:t>dotazy</a:t>
            </a:r>
          </a:p>
          <a:p>
            <a:r>
              <a:rPr lang="cs-CZ" sz="2800" dirty="0" smtClean="0"/>
              <a:t>Současný </a:t>
            </a:r>
            <a:r>
              <a:rPr lang="cs-CZ" sz="2800" dirty="0" smtClean="0"/>
              <a:t>systém neplní požadavek okamžitě dostupné, interoperabilní, digitální informace o </a:t>
            </a:r>
            <a:r>
              <a:rPr lang="cs-CZ" sz="2800" dirty="0" smtClean="0"/>
              <a:t>specifikách půdy </a:t>
            </a:r>
            <a:r>
              <a:rPr lang="cs-CZ" sz="2800" dirty="0" smtClean="0"/>
              <a:t>a </a:t>
            </a:r>
            <a:r>
              <a:rPr lang="cs-CZ" sz="2800" dirty="0" smtClean="0"/>
              <a:t>atributech terénu a </a:t>
            </a:r>
            <a:r>
              <a:rPr lang="cs-CZ" sz="2800" dirty="0" smtClean="0"/>
              <a:t>globální pokrytí je neúplné. e-Soter </a:t>
            </a:r>
            <a:r>
              <a:rPr lang="cs-CZ" sz="2800" dirty="0" smtClean="0"/>
              <a:t>by měl uspokojit </a:t>
            </a:r>
            <a:r>
              <a:rPr lang="cs-CZ" sz="2800" dirty="0" smtClean="0"/>
              <a:t>poptávku vytvořením kombinace metod a technologií, které mohou přinést globální půdu a data terénu v měřítku 1:1 mil</a:t>
            </a:r>
            <a:r>
              <a:rPr lang="cs-CZ" sz="2800" dirty="0" smtClean="0"/>
              <a:t>.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>
                <a:hlinkClick r:id="rId2"/>
              </a:rPr>
              <a:t>http://eusoils.jrc.ec.europa.eu/projects/soter/</a:t>
            </a:r>
            <a:endParaRPr lang="cs-CZ" sz="2800" dirty="0" smtClean="0"/>
          </a:p>
          <a:p>
            <a:r>
              <a:rPr lang="cs-CZ" sz="2800" dirty="0" smtClean="0">
                <a:hlinkClick r:id="rId3"/>
              </a:rPr>
              <a:t>http://www.esoter.net/</a:t>
            </a:r>
            <a:endParaRPr lang="cs-CZ" sz="2800" dirty="0" smtClean="0"/>
          </a:p>
          <a:p>
            <a:r>
              <a:rPr lang="cs-CZ" sz="2800" dirty="0" smtClean="0">
                <a:hlinkClick r:id="rId4"/>
              </a:rPr>
              <a:t>http://www.isric.org/projects/soil-and-terrain-database-soter-programme</a:t>
            </a:r>
            <a:endParaRPr lang="cs-CZ" sz="2800" dirty="0" smtClean="0"/>
          </a:p>
          <a:p>
            <a:r>
              <a:rPr lang="cs-CZ" sz="2800" dirty="0" smtClean="0">
                <a:hlinkClick r:id="rId5"/>
              </a:rPr>
              <a:t>http://www.isric.org/projects/e-soter</a:t>
            </a:r>
            <a:endParaRPr lang="cs-CZ" sz="2800" dirty="0" smtClean="0"/>
          </a:p>
          <a:p>
            <a:r>
              <a:rPr lang="cs-CZ" sz="2800" dirty="0" smtClean="0">
                <a:hlinkClick r:id="rId6"/>
              </a:rPr>
              <a:t>http://eusoils.jrc.ec.europa.eu/projects/soter/Meetings/Digital_Function/Miskolc_Presentations.htm</a:t>
            </a:r>
            <a:endParaRPr lang="cs-CZ" sz="2800" dirty="0" smtClean="0"/>
          </a:p>
          <a:p>
            <a:r>
              <a:rPr lang="cs-CZ" sz="2800" dirty="0" smtClean="0">
                <a:hlinkClick r:id="rId7"/>
              </a:rPr>
              <a:t>http://eusoils.jrc.ec.europa.eu/projects/esoter/</a:t>
            </a:r>
            <a:endParaRPr lang="cs-CZ" sz="2800" dirty="0" smtClean="0"/>
          </a:p>
          <a:p>
            <a:r>
              <a:rPr lang="cs-CZ" sz="2800" dirty="0" smtClean="0">
                <a:hlinkClick r:id="rId8"/>
              </a:rPr>
              <a:t>http://www.fao.org/nr/land/databasesinformation-systems/soter/en/</a:t>
            </a:r>
            <a:endParaRPr lang="cs-CZ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512168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SOTER - původci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Program je realizován podle FAO, UNEP a ISRIC pod záštitou IUSS, ve spolupráci s celou řadou národních institutů půdy, od roku 1986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ISRIC hraje hlavní roli v rozvoji metodiky a provádění programu.</a:t>
            </a:r>
            <a:endParaRPr lang="cs-CZ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příčiny vzniku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cs-CZ" dirty="0" smtClean="0"/>
              <a:t>nesoulad údajů</a:t>
            </a:r>
          </a:p>
          <a:p>
            <a:r>
              <a:rPr lang="cs-CZ" dirty="0" smtClean="0"/>
              <a:t>zastaralé proměnné</a:t>
            </a:r>
          </a:p>
          <a:p>
            <a:r>
              <a:rPr lang="cs-CZ" dirty="0" smtClean="0"/>
              <a:t>nedostatek údajů</a:t>
            </a:r>
          </a:p>
          <a:p>
            <a:r>
              <a:rPr lang="cs-CZ" dirty="0" smtClean="0"/>
              <a:t>neznámá přesnost zdrojových dat</a:t>
            </a:r>
          </a:p>
          <a:p>
            <a:r>
              <a:rPr lang="cs-CZ" dirty="0" smtClean="0"/>
              <a:t>nutnost aktualizovat </a:t>
            </a:r>
            <a:r>
              <a:rPr lang="cs-CZ" dirty="0" smtClean="0"/>
              <a:t>a </a:t>
            </a:r>
            <a:r>
              <a:rPr lang="cs-CZ" dirty="0" smtClean="0"/>
              <a:t>revidovat proceduru byla navržena </a:t>
            </a:r>
            <a:r>
              <a:rPr lang="cs-CZ" dirty="0" smtClean="0"/>
              <a:t>v </a:t>
            </a:r>
            <a:r>
              <a:rPr lang="cs-CZ" dirty="0" smtClean="0"/>
              <a:t>roce 2005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vznik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Workshop 2004 – Ispra – Itálie</a:t>
            </a:r>
          </a:p>
          <a:p>
            <a:r>
              <a:rPr lang="cs-CZ" dirty="0" smtClean="0"/>
              <a:t>harmonizace využívání DEM pro popis geografických jednotek, které udržují původní smysl a myšlenku SOTER metodologie</a:t>
            </a:r>
          </a:p>
          <a:p>
            <a:r>
              <a:rPr lang="cs-CZ" dirty="0" smtClean="0"/>
              <a:t>otestovat postup a odvodit databázi pro Evropu</a:t>
            </a:r>
          </a:p>
          <a:p>
            <a:r>
              <a:rPr lang="cs-CZ" dirty="0" smtClean="0"/>
              <a:t>p</a:t>
            </a:r>
            <a:r>
              <a:rPr lang="cs-CZ" dirty="0" smtClean="0"/>
              <a:t>odklad - SRTM </a:t>
            </a:r>
            <a:r>
              <a:rPr lang="cs-CZ" dirty="0" smtClean="0"/>
              <a:t>digitálníh model terénu - 90 m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Content Placeholder 3" descr="Mod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357" cy="6887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</a:t>
            </a:r>
            <a:r>
              <a:rPr lang="cs-CZ" b="1" dirty="0" smtClean="0"/>
              <a:t>apovací jednotky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PETROLOGIE</a:t>
            </a:r>
          </a:p>
          <a:p>
            <a:r>
              <a:rPr lang="cs-CZ" dirty="0" smtClean="0"/>
              <a:t>MORFOLOGIE</a:t>
            </a:r>
            <a:endParaRPr lang="cs-CZ" dirty="0" smtClean="0"/>
          </a:p>
          <a:p>
            <a:pPr lvl="1"/>
            <a:r>
              <a:rPr lang="cs-CZ" dirty="0" smtClean="0"/>
              <a:t>sklon</a:t>
            </a:r>
          </a:p>
          <a:p>
            <a:pPr lvl="1"/>
            <a:r>
              <a:rPr lang="cs-CZ" dirty="0" smtClean="0"/>
              <a:t>členitost reliéfu</a:t>
            </a:r>
          </a:p>
          <a:p>
            <a:pPr lvl="1"/>
            <a:r>
              <a:rPr lang="cs-CZ" dirty="0" smtClean="0"/>
              <a:t>hypsometrie</a:t>
            </a:r>
          </a:p>
          <a:p>
            <a:pPr lvl="1"/>
            <a:r>
              <a:rPr lang="cs-CZ" dirty="0" smtClean="0"/>
              <a:t>odvodnění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r>
              <a:rPr lang="cs-CZ" dirty="0" smtClean="0"/>
              <a:t>měřítko 1 : 1 000 000 a 1 : 5 000 000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 descr="SlopeClassific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s</a:t>
            </a:r>
            <a:r>
              <a:rPr lang="cs-CZ" sz="4000" b="1" dirty="0" smtClean="0"/>
              <a:t>klon - výstup</a:t>
            </a:r>
            <a:endParaRPr lang="cs-CZ" sz="4000" b="1" dirty="0"/>
          </a:p>
        </p:txBody>
      </p:sp>
      <p:pic>
        <p:nvPicPr>
          <p:cNvPr id="4" name="Content Placeholder 3" descr="Slope_detai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408967" cy="5661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551</Words>
  <Application>Microsoft Office PowerPoint</Application>
  <PresentationFormat>On-screen Show (4:3)</PresentationFormat>
  <Paragraphs>105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SOTER </vt:lpstr>
      <vt:lpstr>SOTER - Soil Terrain Database</vt:lpstr>
      <vt:lpstr>SOTER - původci</vt:lpstr>
      <vt:lpstr>příčiny vzniku</vt:lpstr>
      <vt:lpstr>vznik</vt:lpstr>
      <vt:lpstr>Slide 6</vt:lpstr>
      <vt:lpstr>mapovací jednotky</vt:lpstr>
      <vt:lpstr>Slide 8</vt:lpstr>
      <vt:lpstr>sklon - výstup</vt:lpstr>
      <vt:lpstr>členitost reliéfu</vt:lpstr>
      <vt:lpstr>Slide 11</vt:lpstr>
      <vt:lpstr>hypsometrie</vt:lpstr>
      <vt:lpstr>Slide 13</vt:lpstr>
      <vt:lpstr>hypsometrie - výstup</vt:lpstr>
      <vt:lpstr>odvodnění </vt:lpstr>
      <vt:lpstr>Slide 16</vt:lpstr>
      <vt:lpstr>PDD - výstup</vt:lpstr>
      <vt:lpstr>Slide 18</vt:lpstr>
      <vt:lpstr>… fyziografické jednotky</vt:lpstr>
      <vt:lpstr>Slide 20</vt:lpstr>
      <vt:lpstr>Slide 21</vt:lpstr>
      <vt:lpstr>Slide 22</vt:lpstr>
      <vt:lpstr>Slide 23</vt:lpstr>
      <vt:lpstr>SOTER - stav databází 2008</vt:lpstr>
      <vt:lpstr>e-SOTER</vt:lpstr>
      <vt:lpstr>ZÁVĚR</vt:lpstr>
      <vt:lpstr>Zdroje:</vt:lpstr>
      <vt:lpstr>Děkuji za pozornost</vt:lpstr>
    </vt:vector>
  </TitlesOfParts>
  <Company>Doma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SOTER</dc:title>
  <dc:creator>Marek</dc:creator>
  <cp:lastModifiedBy>Marek</cp:lastModifiedBy>
  <cp:revision>43</cp:revision>
  <dcterms:created xsi:type="dcterms:W3CDTF">2012-04-25T13:40:11Z</dcterms:created>
  <dcterms:modified xsi:type="dcterms:W3CDTF">2012-05-09T22:15:19Z</dcterms:modified>
</cp:coreProperties>
</file>