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3" r:id="rId12"/>
    <p:sldId id="270" r:id="rId13"/>
    <p:sldId id="271" r:id="rId14"/>
    <p:sldId id="272" r:id="rId15"/>
    <p:sldId id="269" r:id="rId16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955C8-024A-4C85-A572-BDBB7656A8EF}" type="datetimeFigureOut">
              <a:rPr lang="cs-CZ" smtClean="0"/>
              <a:pPr/>
              <a:t>27.2.2011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09DEF-50A6-4A7C-B5B4-E544ECBB2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326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sz="1800" b="1" dirty="0" smtClean="0"/>
              <a:t>Z X 5 0 4      H   o   d   n   o   c   e   n   í       v   l   i   v   ů       n   a       ž   i   v   o   t   n   í       p   r   o   s   t   ř   e   d   í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373216"/>
            <a:ext cx="9144000" cy="148478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 smtClean="0">
                <a:solidFill>
                  <a:srgbClr val="FF0000"/>
                </a:solidFill>
              </a:rPr>
              <a:t>přednáška:</a:t>
            </a:r>
          </a:p>
          <a:p>
            <a:pPr marL="514350" indent="-514350"/>
            <a:r>
              <a:rPr lang="cs-CZ" sz="3100" dirty="0" smtClean="0">
                <a:solidFill>
                  <a:schemeClr val="dk1"/>
                </a:solidFill>
              </a:rPr>
              <a:t>Úvod do legislativy životního prostředí</a:t>
            </a:r>
            <a:endParaRPr lang="cs-CZ" sz="3100" dirty="0" smtClean="0"/>
          </a:p>
          <a:p>
            <a:pPr marL="514350" indent="-514350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Zákon o ochraně přírody a krajiny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32859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Obecná ochrana</a:t>
            </a:r>
          </a:p>
          <a:p>
            <a:pPr marL="857250" lvl="1" indent="-457200"/>
            <a:r>
              <a:rPr lang="cs-CZ" sz="2000" u="sng" dirty="0" smtClean="0"/>
              <a:t>ÚSES</a:t>
            </a:r>
            <a:r>
              <a:rPr lang="cs-CZ" sz="2000" dirty="0" smtClean="0"/>
              <a:t>, </a:t>
            </a:r>
            <a:r>
              <a:rPr lang="cs-CZ" sz="2000" u="sng" dirty="0" smtClean="0"/>
              <a:t>významné krajinné prvky</a:t>
            </a:r>
            <a:r>
              <a:rPr lang="cs-CZ" sz="2000" dirty="0" smtClean="0"/>
              <a:t>, </a:t>
            </a:r>
            <a:r>
              <a:rPr lang="cs-CZ" sz="2000" u="sng" dirty="0" smtClean="0"/>
              <a:t>genofond</a:t>
            </a:r>
            <a:r>
              <a:rPr lang="cs-CZ" sz="2000" dirty="0" smtClean="0"/>
              <a:t>, </a:t>
            </a:r>
            <a:r>
              <a:rPr lang="cs-CZ" sz="2000" u="sng" dirty="0" smtClean="0"/>
              <a:t>dřeviny rostoucí mimo les</a:t>
            </a:r>
            <a:r>
              <a:rPr lang="cs-CZ" sz="2000" dirty="0" smtClean="0"/>
              <a:t>, </a:t>
            </a:r>
            <a:r>
              <a:rPr lang="cs-CZ" sz="2000" u="sng" dirty="0" smtClean="0"/>
              <a:t>neživá příroda</a:t>
            </a:r>
            <a:r>
              <a:rPr lang="cs-CZ" sz="2000" dirty="0" smtClean="0"/>
              <a:t>, </a:t>
            </a:r>
            <a:r>
              <a:rPr lang="cs-CZ" sz="2000" u="sng" dirty="0" smtClean="0"/>
              <a:t>krajinný ráz</a:t>
            </a:r>
            <a:r>
              <a:rPr lang="cs-CZ" sz="2000" dirty="0" smtClean="0"/>
              <a:t>, </a:t>
            </a:r>
            <a:r>
              <a:rPr lang="cs-CZ" sz="2000" u="sng" dirty="0" smtClean="0"/>
              <a:t>volně žijící ptáci</a:t>
            </a:r>
            <a:endParaRPr lang="cs-CZ" sz="2000" u="sng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Zvláštní ochrana</a:t>
            </a:r>
          </a:p>
          <a:p>
            <a:pPr marL="857250" lvl="1" indent="-457200"/>
            <a:r>
              <a:rPr lang="cs-CZ" sz="2000" dirty="0" smtClean="0"/>
              <a:t>Územní</a:t>
            </a:r>
          </a:p>
          <a:p>
            <a:pPr marL="857250" lvl="1" indent="-457200"/>
            <a:r>
              <a:rPr lang="cs-CZ" sz="2000" dirty="0" smtClean="0"/>
              <a:t>Druhová</a:t>
            </a:r>
          </a:p>
          <a:p>
            <a:pPr marL="857250" lvl="1" indent="-457200"/>
            <a:r>
              <a:rPr lang="cs-CZ" sz="2000" dirty="0" smtClean="0"/>
              <a:t>Ochrana památných stromů</a:t>
            </a:r>
          </a:p>
          <a:p>
            <a:pPr marL="857250" lvl="1" indent="-457200"/>
            <a:r>
              <a:rPr lang="cs-CZ" sz="2000" dirty="0" smtClean="0"/>
              <a:t>Ochrana nerostů</a:t>
            </a:r>
          </a:p>
          <a:p>
            <a:pPr marL="857250" lvl="1" indent="-457200"/>
            <a:r>
              <a:rPr lang="cs-CZ" sz="2000" dirty="0" smtClean="0"/>
              <a:t>Natura 2000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Právní nástroje</a:t>
            </a:r>
          </a:p>
          <a:p>
            <a:pPr marL="857250" lvl="1" indent="-457200"/>
            <a:r>
              <a:rPr lang="cs-CZ" sz="2000" dirty="0" smtClean="0"/>
              <a:t>Administrativní (povolení, rozhodnutí, závazná stanoviska, dohody)</a:t>
            </a:r>
            <a:endParaRPr lang="cs-CZ" sz="2000" dirty="0" smtClean="0"/>
          </a:p>
          <a:p>
            <a:pPr marL="857250" lvl="1" indent="-457200"/>
            <a:r>
              <a:rPr lang="cs-CZ" sz="2000" dirty="0" smtClean="0"/>
              <a:t>Ekonomické (příspěvky vlastníkům, poplatky v NP, odvody za kácení dřevin)</a:t>
            </a:r>
            <a:endParaRPr lang="cs-CZ" sz="2000" dirty="0" smtClean="0"/>
          </a:p>
          <a:p>
            <a:pPr marL="857250" lvl="1" indent="-457200"/>
            <a:r>
              <a:rPr lang="cs-CZ" sz="2000" dirty="0" smtClean="0"/>
              <a:t>Koncepční (plány péče, záchranné programy, krajinné plánování…)</a:t>
            </a:r>
            <a:endParaRPr lang="cs-CZ" sz="2000" dirty="0" smtClean="0"/>
          </a:p>
          <a:p>
            <a:pPr marL="857250" lvl="1" indent="-457200"/>
            <a:r>
              <a:rPr lang="cs-CZ" sz="2000" dirty="0" smtClean="0"/>
              <a:t>Odpovědnost (přestupky, správní delikty, trestně právní, nápravná opatření…)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Výkon vlastnického práva a jeho omezení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Organizace ochrany přírody</a:t>
            </a:r>
          </a:p>
          <a:p>
            <a:pPr marL="857250" lvl="1" indent="-457200"/>
            <a:r>
              <a:rPr lang="cs-CZ" sz="2000" dirty="0" smtClean="0"/>
              <a:t>Obecné orgány (MŽP, ČIŽP, státní správa: kraje, ORP, obce)</a:t>
            </a:r>
          </a:p>
          <a:p>
            <a:pPr marL="857250" lvl="1" indent="-457200"/>
            <a:r>
              <a:rPr lang="cs-CZ" sz="2000" dirty="0" smtClean="0"/>
              <a:t>Speciální orgány (AOPK – správy NP, CHKO; stráž přírody)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Natura 2000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8291264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soustava chráněných území, které vytvářejí na svém území podle jednotných principů všechny státy </a:t>
            </a:r>
            <a:r>
              <a:rPr lang="cs-CZ" dirty="0" smtClean="0"/>
              <a:t>EU. </a:t>
            </a:r>
            <a:r>
              <a:rPr lang="cs-CZ" dirty="0" smtClean="0"/>
              <a:t>Vytvoření soustavy Natura 2000 </a:t>
            </a:r>
            <a:r>
              <a:rPr lang="cs-CZ" dirty="0" smtClean="0"/>
              <a:t>ukládají:</a:t>
            </a:r>
            <a:endParaRPr lang="cs-CZ" dirty="0" smtClean="0"/>
          </a:p>
          <a:p>
            <a:pPr lvl="1"/>
            <a:r>
              <a:rPr lang="cs-CZ" dirty="0" smtClean="0"/>
              <a:t>směrnice Rady 2009/147/EC, o ochraně volně žijících ptáků, </a:t>
            </a:r>
          </a:p>
          <a:p>
            <a:pPr lvl="1"/>
            <a:r>
              <a:rPr lang="cs-CZ" dirty="0" smtClean="0"/>
              <a:t>směrnice Rady 92/43/EHS, o ochraně přírodních stanovišť, volně žijících živočichů a planě rostoucích rostlin</a:t>
            </a:r>
          </a:p>
          <a:p>
            <a:r>
              <a:rPr lang="cs-CZ" dirty="0" smtClean="0"/>
              <a:t>41 </a:t>
            </a:r>
            <a:r>
              <a:rPr lang="cs-CZ" b="1" dirty="0" smtClean="0"/>
              <a:t>ptačích oblastí</a:t>
            </a:r>
            <a:endParaRPr lang="cs-CZ" dirty="0" smtClean="0"/>
          </a:p>
          <a:p>
            <a:pPr lvl="1"/>
            <a:r>
              <a:rPr lang="cs-CZ" dirty="0" smtClean="0"/>
              <a:t>Stanovení činností, ke kterým je třeba souhlas orgánu ochrany přírody</a:t>
            </a:r>
          </a:p>
          <a:p>
            <a:pPr lvl="1"/>
            <a:r>
              <a:rPr lang="cs-CZ" dirty="0" smtClean="0"/>
              <a:t>Způsob hospodaření – smlouva s vlastníky pozemků</a:t>
            </a:r>
          </a:p>
          <a:p>
            <a:r>
              <a:rPr lang="cs-CZ" dirty="0" smtClean="0"/>
              <a:t>1082 </a:t>
            </a:r>
            <a:r>
              <a:rPr lang="cs-CZ" b="1" dirty="0" smtClean="0"/>
              <a:t>evropsky významných lokalit </a:t>
            </a:r>
            <a:r>
              <a:rPr lang="cs-CZ" dirty="0" smtClean="0"/>
              <a:t>(součást Národního seznamu)</a:t>
            </a:r>
          </a:p>
          <a:p>
            <a:pPr lvl="1"/>
            <a:r>
              <a:rPr lang="cs-CZ" dirty="0" smtClean="0"/>
              <a:t>Lokality s výskytem </a:t>
            </a:r>
            <a:r>
              <a:rPr lang="cs-CZ" u="sng" dirty="0" smtClean="0"/>
              <a:t>prioritních typů přírodních stanovišť</a:t>
            </a:r>
            <a:r>
              <a:rPr lang="cs-CZ" dirty="0" smtClean="0"/>
              <a:t> a </a:t>
            </a:r>
            <a:r>
              <a:rPr lang="cs-CZ" u="sng" dirty="0" smtClean="0"/>
              <a:t>prioritních druhů</a:t>
            </a:r>
          </a:p>
          <a:p>
            <a:pPr lvl="1"/>
            <a:r>
              <a:rPr lang="cs-CZ" dirty="0" smtClean="0"/>
              <a:t>Je-li mimo ZCHÚ možnost smluvní ochrany nebo musí být vyhlášeno ZCHÚ do 6 let</a:t>
            </a:r>
          </a:p>
          <a:p>
            <a:r>
              <a:rPr lang="cs-CZ" dirty="0" smtClean="0"/>
              <a:t> </a:t>
            </a:r>
            <a:r>
              <a:rPr lang="cs-CZ" dirty="0" smtClean="0"/>
              <a:t>Sledování stavu PO, EVL, EV druhů – zpráva pro 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Zákon o odpadech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507288" cy="5589240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Principy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Plánování v oblasti odpadového hospodářství</a:t>
            </a:r>
          </a:p>
          <a:p>
            <a:pPr marL="857250" lvl="1" indent="-457200"/>
            <a:r>
              <a:rPr lang="cs-CZ" sz="2000" dirty="0" smtClean="0"/>
              <a:t>Plán odpadového hospodářství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Základní pojmy a kategorizace odpadů</a:t>
            </a:r>
          </a:p>
          <a:p>
            <a:pPr marL="857250" lvl="1" indent="-457200"/>
            <a:r>
              <a:rPr lang="cs-CZ" sz="2000" dirty="0" smtClean="0"/>
              <a:t>Odpad = každá movitá věc, které se osoba zbavuje nebo má povinnost či úmysl se zbavit; </a:t>
            </a:r>
            <a:r>
              <a:rPr lang="cs-CZ" sz="2000" u="sng" dirty="0" smtClean="0"/>
              <a:t>nebezpečný</a:t>
            </a:r>
            <a:r>
              <a:rPr lang="cs-CZ" sz="2000" dirty="0" smtClean="0"/>
              <a:t> a </a:t>
            </a:r>
            <a:r>
              <a:rPr lang="cs-CZ" sz="2000" u="sng" dirty="0" smtClean="0"/>
              <a:t>komunální</a:t>
            </a:r>
            <a:endParaRPr lang="cs-CZ" sz="2000" dirty="0" smtClean="0"/>
          </a:p>
          <a:p>
            <a:pPr marL="857250" lvl="1" indent="-457200"/>
            <a:r>
              <a:rPr lang="cs-CZ" sz="2000" dirty="0" smtClean="0"/>
              <a:t>Odpadové hospodářství</a:t>
            </a:r>
          </a:p>
          <a:p>
            <a:pPr marL="857250" lvl="1" indent="-457200"/>
            <a:r>
              <a:rPr lang="cs-CZ" sz="2000" dirty="0" smtClean="0"/>
              <a:t>Nakládání s odpady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Subjekty odpadového hospodářství</a:t>
            </a:r>
          </a:p>
          <a:p>
            <a:pPr marL="857250" lvl="1" indent="-457200"/>
            <a:r>
              <a:rPr lang="cs-CZ" sz="2000" dirty="0" smtClean="0"/>
              <a:t>Původce odpadu (obec, právnická osoba, fyzická osoba-podnikatel)</a:t>
            </a:r>
          </a:p>
          <a:p>
            <a:pPr marL="857250" lvl="1" indent="-457200"/>
            <a:r>
              <a:rPr lang="cs-CZ" sz="2000" dirty="0" smtClean="0"/>
              <a:t>Odpadový hospodář</a:t>
            </a:r>
          </a:p>
          <a:p>
            <a:pPr marL="857250" lvl="1" indent="-457200"/>
            <a:r>
              <a:rPr lang="cs-CZ" sz="2000" dirty="0" smtClean="0"/>
              <a:t>Oprávněná osoba provozující zařízení k nakládání s odpady (sběr a výkup, druhotné využití, odstraňování)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Nakládání s komunálním odpadem</a:t>
            </a:r>
          </a:p>
          <a:p>
            <a:pPr marL="857250" lvl="1" indent="-457200"/>
            <a:r>
              <a:rPr lang="cs-CZ" sz="2000" dirty="0" smtClean="0"/>
              <a:t>Původce = obec</a:t>
            </a:r>
          </a:p>
          <a:p>
            <a:pPr marL="857250" lvl="1" indent="-457200"/>
            <a:r>
              <a:rPr lang="cs-CZ" sz="2000" dirty="0" smtClean="0"/>
              <a:t>Povinnosti fyzických osob, kompetence obcí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Nakládání s vybranými výrobky, odpady, zařízeními</a:t>
            </a:r>
          </a:p>
          <a:p>
            <a:pPr marL="857250" lvl="1" indent="-457200"/>
            <a:r>
              <a:rPr lang="cs-CZ" sz="2000" dirty="0" smtClean="0"/>
              <a:t>PCB, odpadní oleje, baterie a akumulátory, kaly z ČOV,  výrobky obsahující TiO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</a:t>
            </a:r>
            <a:r>
              <a:rPr lang="cs-CZ" sz="2000" dirty="0" smtClean="0"/>
              <a:t>nebo azbest, </a:t>
            </a:r>
            <a:r>
              <a:rPr lang="cs-CZ" sz="2000" dirty="0" err="1" smtClean="0"/>
              <a:t>autovraky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Zpětný odběr některých výrobků</a:t>
            </a:r>
          </a:p>
          <a:p>
            <a:pPr marL="857250" lvl="1" indent="-457200"/>
            <a:r>
              <a:rPr lang="cs-CZ" sz="2000" dirty="0" smtClean="0"/>
              <a:t>Povinnost zpětného odběru, povinné osoby – výrobci, dovozci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err="1" smtClean="0"/>
              <a:t>Přeshraniční</a:t>
            </a:r>
            <a:r>
              <a:rPr lang="cs-CZ" sz="2400" b="1" dirty="0" smtClean="0"/>
              <a:t> pohyb odpadů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Ekonomické nástroje</a:t>
            </a:r>
          </a:p>
          <a:p>
            <a:pPr marL="857250" lvl="1" indent="-457200"/>
            <a:r>
              <a:rPr lang="cs-CZ" sz="2000" dirty="0" smtClean="0"/>
              <a:t>Poplatky za skládkování, finanční rezerva na rekultivaci a asanaci skládek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Právní odpovědnost</a:t>
            </a:r>
          </a:p>
          <a:p>
            <a:pPr marL="857250" lvl="1" indent="-457200"/>
            <a:r>
              <a:rPr lang="cs-CZ" sz="2000" dirty="0" smtClean="0"/>
              <a:t>Správní delikt, přestupek, trestný čin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Veřejná správa v odpadovém hospodářství</a:t>
            </a:r>
          </a:p>
          <a:p>
            <a:pPr marL="857250" lvl="1" indent="-457200"/>
            <a:r>
              <a:rPr lang="cs-CZ" sz="2000" dirty="0" smtClean="0"/>
              <a:t>MŽP, MZE, </a:t>
            </a:r>
            <a:r>
              <a:rPr lang="cs-CZ" sz="2000" dirty="0" err="1" smtClean="0"/>
              <a:t>MZdr</a:t>
            </a:r>
            <a:r>
              <a:rPr lang="cs-CZ" sz="2000" dirty="0" smtClean="0"/>
              <a:t>., KÚ, ORP, OÚ, ČIŽP, celní úřady)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Zákon o chemických látkách a přípravcích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76064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Implementace s</a:t>
            </a:r>
            <a:r>
              <a:rPr lang="cs-CZ" sz="2400" b="1" dirty="0" smtClean="0"/>
              <a:t>měrnice „</a:t>
            </a:r>
            <a:r>
              <a:rPr lang="cs-CZ" sz="2400" b="1" dirty="0" smtClean="0">
                <a:solidFill>
                  <a:srgbClr val="FF0000"/>
                </a:solidFill>
              </a:rPr>
              <a:t>REACH</a:t>
            </a:r>
            <a:r>
              <a:rPr lang="cs-CZ" sz="2400" b="1" dirty="0" smtClean="0"/>
              <a:t>“</a:t>
            </a:r>
          </a:p>
          <a:p>
            <a:pPr marL="857250" lvl="1" indent="-457200"/>
            <a:r>
              <a:rPr lang="en-US" sz="2000" dirty="0" smtClean="0"/>
              <a:t>"the </a:t>
            </a:r>
            <a:r>
              <a:rPr lang="en-US" sz="2000" b="1" dirty="0" smtClean="0">
                <a:solidFill>
                  <a:srgbClr val="FF0000"/>
                </a:solidFill>
              </a:rPr>
              <a:t>R</a:t>
            </a:r>
            <a:r>
              <a:rPr lang="en-US" sz="2000" dirty="0" smtClean="0"/>
              <a:t>egistration, </a:t>
            </a:r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r>
              <a:rPr lang="en-US" sz="2000" dirty="0" smtClean="0"/>
              <a:t>valuation, </a:t>
            </a:r>
            <a:r>
              <a:rPr lang="en-US" sz="2000" b="1" dirty="0" err="1" smtClean="0">
                <a:solidFill>
                  <a:srgbClr val="FF0000"/>
                </a:solidFill>
              </a:rPr>
              <a:t>A</a:t>
            </a:r>
            <a:r>
              <a:rPr lang="en-US" sz="2000" dirty="0" err="1" smtClean="0"/>
              <a:t>uthorisation</a:t>
            </a:r>
            <a:r>
              <a:rPr lang="en-US" sz="2000" dirty="0" smtClean="0"/>
              <a:t> and </a:t>
            </a:r>
            <a:r>
              <a:rPr lang="cs-CZ" sz="2000" smtClean="0"/>
              <a:t>r</a:t>
            </a:r>
            <a:r>
              <a:rPr lang="en-US" sz="2000" smtClean="0"/>
              <a:t>estriction</a:t>
            </a:r>
            <a:r>
              <a:rPr lang="en-US" sz="2000" dirty="0" smtClean="0"/>
              <a:t> </a:t>
            </a:r>
            <a:r>
              <a:rPr lang="en-US" sz="2000" dirty="0" smtClean="0"/>
              <a:t>of </a:t>
            </a:r>
            <a:r>
              <a:rPr lang="en-US" sz="2000" b="1" dirty="0" smtClean="0">
                <a:solidFill>
                  <a:srgbClr val="FF0000"/>
                </a:solidFill>
              </a:rPr>
              <a:t>Ch</a:t>
            </a:r>
            <a:r>
              <a:rPr lang="en-US" sz="2000" dirty="0" smtClean="0"/>
              <a:t>emicals„</a:t>
            </a:r>
            <a:r>
              <a:rPr lang="cs-CZ" sz="2000" dirty="0" smtClean="0"/>
              <a:t> schváleno 2007 EP</a:t>
            </a:r>
          </a:p>
          <a:p>
            <a:pPr marL="857250" lvl="1" indent="-457200"/>
            <a:r>
              <a:rPr lang="cs-CZ" sz="2000" dirty="0" smtClean="0"/>
              <a:t>týká </a:t>
            </a:r>
            <a:r>
              <a:rPr lang="cs-CZ" sz="2000" dirty="0" smtClean="0"/>
              <a:t>se látek vyráběných v EU nebo do ní dovážených v množství větším než 1 tuna ročně, které musí být </a:t>
            </a:r>
            <a:r>
              <a:rPr lang="cs-CZ" sz="2000" dirty="0" smtClean="0"/>
              <a:t>do roku 2018 registrovány (databáze - </a:t>
            </a:r>
            <a:r>
              <a:rPr lang="cs-CZ" sz="2000" dirty="0" smtClean="0"/>
              <a:t>REACH IT – </a:t>
            </a:r>
            <a:r>
              <a:rPr lang="cs-CZ" sz="2000" dirty="0" err="1" smtClean="0"/>
              <a:t>Helsinki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Klasifikace a správná laboratorní praxe</a:t>
            </a:r>
          </a:p>
          <a:p>
            <a:pPr marL="857250" lvl="1" indent="-457200"/>
            <a:r>
              <a:rPr lang="cs-CZ" sz="2000" dirty="0" smtClean="0"/>
              <a:t>Povinnost výrobců a dovozců před uvedením na trh klasifikovat dle:</a:t>
            </a:r>
          </a:p>
          <a:p>
            <a:pPr marL="1257300" lvl="2" indent="-457200"/>
            <a:r>
              <a:rPr lang="cs-CZ" sz="1600" dirty="0" smtClean="0"/>
              <a:t>Seznam závazně klasifikovaných nebezpečných látek</a:t>
            </a:r>
          </a:p>
          <a:p>
            <a:pPr marL="1257300" lvl="2" indent="-457200"/>
            <a:r>
              <a:rPr lang="cs-CZ" sz="1600" dirty="0" smtClean="0"/>
              <a:t>Seznam nových látek (ELINCS)</a:t>
            </a:r>
          </a:p>
          <a:p>
            <a:pPr marL="857250" lvl="1" indent="-457200"/>
            <a:r>
              <a:rPr lang="cs-CZ" sz="2000" dirty="0" smtClean="0"/>
              <a:t>Hodnocení nebezpečnosti přípravků – nastavený systém jakosti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Registrace</a:t>
            </a:r>
          </a:p>
          <a:p>
            <a:pPr marL="857250" lvl="1" indent="-457200"/>
            <a:r>
              <a:rPr lang="cs-CZ" sz="2000" dirty="0" smtClean="0"/>
              <a:t>Povinnost výrobců a dovozců před uvedením nové </a:t>
            </a:r>
            <a:r>
              <a:rPr lang="cs-CZ" sz="2000" dirty="0" smtClean="0"/>
              <a:t>látky na trh</a:t>
            </a:r>
          </a:p>
          <a:p>
            <a:pPr marL="857250" lvl="1" indent="-457200"/>
            <a:r>
              <a:rPr lang="cs-CZ" sz="2000" dirty="0" smtClean="0"/>
              <a:t>Seznam registrovaných látek (věstník </a:t>
            </a:r>
            <a:r>
              <a:rPr lang="cs-CZ" sz="2000" dirty="0" err="1" smtClean="0"/>
              <a:t>MZdr</a:t>
            </a:r>
            <a:r>
              <a:rPr lang="cs-CZ" sz="2000" dirty="0" smtClean="0"/>
              <a:t>.)</a:t>
            </a:r>
          </a:p>
          <a:p>
            <a:pPr marL="857250" lvl="1" indent="-457200"/>
            <a:r>
              <a:rPr lang="cs-CZ" sz="2000" dirty="0" smtClean="0"/>
              <a:t>Seznam obchodovatelných látek-EINECS, látek dále nepovažovaných za polymery-NLP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Balení, označování</a:t>
            </a:r>
          </a:p>
          <a:p>
            <a:pPr marL="857250" lvl="1" indent="-457200"/>
            <a:r>
              <a:rPr lang="cs-CZ" sz="2000" dirty="0" smtClean="0"/>
              <a:t>Na obalu – čitelně, v češtině…</a:t>
            </a:r>
          </a:p>
          <a:p>
            <a:pPr marL="857250" lvl="1" indent="-457200"/>
            <a:r>
              <a:rPr lang="cs-CZ" sz="2000" dirty="0" smtClean="0"/>
              <a:t>Bezpečností list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Hodnocení rizika látek nebezpečných pro zdraví a životní prostředí</a:t>
            </a:r>
          </a:p>
          <a:p>
            <a:pPr marL="857250" lvl="1" indent="-457200"/>
            <a:r>
              <a:rPr lang="cs-CZ" sz="2000" dirty="0" err="1" smtClean="0"/>
              <a:t>MZdr</a:t>
            </a:r>
            <a:r>
              <a:rPr lang="cs-CZ" sz="2000" dirty="0" smtClean="0"/>
              <a:t>. ve spolupráci s MŽP</a:t>
            </a:r>
          </a:p>
          <a:p>
            <a:pPr marL="857250" lvl="1" indent="-457200"/>
            <a:r>
              <a:rPr lang="cs-CZ" sz="2000" dirty="0" smtClean="0"/>
              <a:t>Národní seznam prioritních látek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Výkon státní správy</a:t>
            </a:r>
          </a:p>
          <a:p>
            <a:pPr marL="857250" lvl="1" indent="-457200"/>
            <a:r>
              <a:rPr lang="cs-CZ" sz="2000" dirty="0" smtClean="0"/>
              <a:t>MŽP, </a:t>
            </a:r>
            <a:r>
              <a:rPr lang="cs-CZ" sz="2000" dirty="0" err="1" smtClean="0"/>
              <a:t>MZdr</a:t>
            </a:r>
            <a:r>
              <a:rPr lang="cs-CZ" sz="2000" dirty="0" smtClean="0"/>
              <a:t>., </a:t>
            </a:r>
            <a:r>
              <a:rPr lang="cs-CZ" sz="2000" dirty="0" smtClean="0"/>
              <a:t>Č</a:t>
            </a:r>
            <a:r>
              <a:rPr lang="cs-CZ" sz="2000" dirty="0" smtClean="0"/>
              <a:t>IŽP, KÚ, hygienické stanice, celní úřady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Ochrana veřejného zdraví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87727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Objektové zájmy ochrany VZ</a:t>
            </a:r>
          </a:p>
          <a:p>
            <a:pPr marL="857250" lvl="1" indent="-457200"/>
            <a:r>
              <a:rPr lang="cs-CZ" sz="2000" dirty="0" smtClean="0"/>
              <a:t>Úpravny a zásobárny pitné vody</a:t>
            </a:r>
          </a:p>
          <a:p>
            <a:pPr marL="857250" lvl="1" indent="-457200"/>
            <a:r>
              <a:rPr lang="cs-CZ" sz="2000" dirty="0" smtClean="0"/>
              <a:t>Koupaliště, školy, rekreační zařízení, </a:t>
            </a:r>
            <a:r>
              <a:rPr lang="cs-CZ" sz="2000" dirty="0" err="1" smtClean="0"/>
              <a:t>zařízení</a:t>
            </a:r>
            <a:r>
              <a:rPr lang="cs-CZ" sz="2000" dirty="0" smtClean="0"/>
              <a:t> pro výchovu a vzdělávání, stravovací provozovny</a:t>
            </a:r>
          </a:p>
          <a:p>
            <a:pPr marL="857250" lvl="1" indent="-457200"/>
            <a:r>
              <a:rPr lang="cs-CZ" sz="2000" dirty="0" smtClean="0"/>
              <a:t>Pracovní prostředí</a:t>
            </a:r>
            <a:endParaRPr lang="cs-CZ" sz="16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Faktorové</a:t>
            </a:r>
            <a:r>
              <a:rPr lang="cs-CZ" sz="2400" b="1" dirty="0" smtClean="0"/>
              <a:t> zájmy ochrany VZ</a:t>
            </a:r>
            <a:endParaRPr lang="cs-CZ" sz="2400" b="1" dirty="0" smtClean="0"/>
          </a:p>
          <a:p>
            <a:pPr marL="857250" lvl="1" indent="-457200"/>
            <a:r>
              <a:rPr lang="cs-CZ" sz="2000" dirty="0" smtClean="0"/>
              <a:t>Hluk a vibrace (Nařízení vlády č. 502/2000 Sb.)</a:t>
            </a:r>
          </a:p>
          <a:p>
            <a:pPr marL="1257300" lvl="2" indent="-457200"/>
            <a:r>
              <a:rPr lang="cs-CZ" sz="1600" b="1" dirty="0" smtClean="0"/>
              <a:t>Ekvivalentní hladina hluku L </a:t>
            </a:r>
            <a:r>
              <a:rPr lang="cs-CZ" sz="1600" b="1" dirty="0" err="1" smtClean="0"/>
              <a:t>Aeq</a:t>
            </a:r>
            <a:r>
              <a:rPr lang="cs-CZ" sz="1600" b="1" dirty="0" smtClean="0"/>
              <a:t>.</a:t>
            </a:r>
            <a:r>
              <a:rPr lang="cs-CZ" sz="1600" b="1" dirty="0" smtClean="0">
                <a:sym typeface="Symbol"/>
              </a:rPr>
              <a:t> </a:t>
            </a:r>
            <a:r>
              <a:rPr lang="cs-CZ" sz="1600" dirty="0" smtClean="0"/>
              <a:t>– představuje „průměrnou“ hodnotu hladiny hluku za určité období, jedná se o logaritmické veličiny</a:t>
            </a:r>
          </a:p>
          <a:p>
            <a:pPr marL="1257300" lvl="2" indent="-457200"/>
            <a:r>
              <a:rPr lang="cs-CZ" sz="1600" u="sng" dirty="0" smtClean="0"/>
              <a:t>Pracoviště </a:t>
            </a:r>
            <a:r>
              <a:rPr lang="cs-CZ" sz="1600" b="1" u="sng" dirty="0" smtClean="0"/>
              <a:t>85 dB</a:t>
            </a:r>
            <a:r>
              <a:rPr lang="cs-CZ" sz="1600" b="1" dirty="0" smtClean="0"/>
              <a:t>, </a:t>
            </a:r>
            <a:r>
              <a:rPr lang="cs-CZ" sz="1600" u="sng" dirty="0" smtClean="0"/>
              <a:t>Stavby </a:t>
            </a:r>
            <a:r>
              <a:rPr lang="cs-CZ" sz="1600" b="1" u="sng" dirty="0" smtClean="0"/>
              <a:t>40 dB</a:t>
            </a:r>
            <a:r>
              <a:rPr lang="cs-CZ" sz="1600" b="1" dirty="0" smtClean="0"/>
              <a:t>, </a:t>
            </a:r>
            <a:r>
              <a:rPr lang="cs-CZ" sz="1600" u="sng" dirty="0" smtClean="0"/>
              <a:t>Venkovní prostor </a:t>
            </a:r>
            <a:r>
              <a:rPr lang="cs-CZ" sz="1600" b="1" u="sng" dirty="0" smtClean="0"/>
              <a:t>50 dB</a:t>
            </a:r>
            <a:r>
              <a:rPr lang="cs-CZ" sz="1600" dirty="0" smtClean="0"/>
              <a:t> (okolí letiště 65 dB)</a:t>
            </a:r>
          </a:p>
          <a:p>
            <a:pPr marL="1257300" lvl="2" indent="-457200"/>
            <a:r>
              <a:rPr lang="cs-CZ" sz="1600" b="1" dirty="0" smtClean="0"/>
              <a:t>Korekce</a:t>
            </a:r>
          </a:p>
          <a:p>
            <a:pPr marL="1714500" lvl="3" indent="-457200"/>
            <a:r>
              <a:rPr lang="cs-CZ" sz="1200" dirty="0" smtClean="0"/>
              <a:t>N</a:t>
            </a:r>
            <a:r>
              <a:rPr lang="cs-CZ" sz="1200" dirty="0" smtClean="0"/>
              <a:t>emocnice- objekty			  0 dB</a:t>
            </a:r>
          </a:p>
          <a:p>
            <a:pPr marL="1714500" lvl="3" indent="-457200"/>
            <a:r>
              <a:rPr lang="cs-CZ" sz="1200" dirty="0" smtClean="0"/>
              <a:t>Nemocnice – území, školy, lázně, školy, stavby pro bydlení	+5 dB</a:t>
            </a:r>
          </a:p>
          <a:p>
            <a:pPr marL="1714500" lvl="3" indent="-457200"/>
            <a:r>
              <a:rPr lang="cs-CZ" sz="1200" dirty="0" smtClean="0"/>
              <a:t>Výrobní zóna bez bydlení			+20 dB</a:t>
            </a:r>
          </a:p>
          <a:p>
            <a:pPr marL="1714500" lvl="3" indent="-457200"/>
            <a:r>
              <a:rPr lang="cs-CZ" sz="1200" b="1" dirty="0" smtClean="0"/>
              <a:t>Noční doba				-10 dB</a:t>
            </a:r>
          </a:p>
          <a:p>
            <a:pPr marL="1714500" lvl="3" indent="-457200"/>
            <a:r>
              <a:rPr lang="cs-CZ" sz="1200" dirty="0" smtClean="0"/>
              <a:t>Noční doba s výjimkou hluku z železnice		-5 dB</a:t>
            </a:r>
          </a:p>
          <a:p>
            <a:pPr marL="857250" lvl="1" indent="-457200"/>
            <a:r>
              <a:rPr lang="cs-CZ" sz="2000" dirty="0" smtClean="0"/>
              <a:t>Neionizující záření (elektrická a magnetická pole, lasery)</a:t>
            </a:r>
          </a:p>
          <a:p>
            <a:pPr marL="857250" lvl="1" indent="-457200"/>
            <a:r>
              <a:rPr lang="cs-CZ" sz="2000" dirty="0" smtClean="0"/>
              <a:t>Ionizující záření </a:t>
            </a:r>
            <a:r>
              <a:rPr lang="cs-CZ" sz="2000" dirty="0" smtClean="0">
                <a:sym typeface="Symbol"/>
              </a:rPr>
              <a:t>, </a:t>
            </a:r>
            <a:r>
              <a:rPr lang="cs-CZ" sz="2000" baseline="30000" dirty="0" smtClean="0">
                <a:sym typeface="Symbol"/>
              </a:rPr>
              <a:t>+</a:t>
            </a:r>
            <a:r>
              <a:rPr lang="cs-CZ" sz="2000" dirty="0" smtClean="0">
                <a:sym typeface="Symbol"/>
              </a:rPr>
              <a:t>, </a:t>
            </a:r>
            <a:r>
              <a:rPr lang="cs-CZ" sz="2000" baseline="30000" dirty="0" smtClean="0">
                <a:sym typeface="Symbol"/>
              </a:rPr>
              <a:t>-</a:t>
            </a:r>
            <a:r>
              <a:rPr lang="cs-CZ" sz="2000" dirty="0" smtClean="0">
                <a:sym typeface="Symbol"/>
              </a:rPr>
              <a:t>, , rentgenové</a:t>
            </a:r>
            <a:endParaRPr lang="cs-CZ" sz="2000" dirty="0" smtClean="0"/>
          </a:p>
          <a:p>
            <a:pPr marL="857250" lvl="1" indent="-457200"/>
            <a:r>
              <a:rPr lang="cs-CZ" sz="2000" dirty="0" smtClean="0"/>
              <a:t>Přípustný expoziční </a:t>
            </a:r>
            <a:r>
              <a:rPr lang="cs-CZ" sz="2000" dirty="0" smtClean="0"/>
              <a:t>limit</a:t>
            </a:r>
          </a:p>
          <a:p>
            <a:pPr marL="857250" lvl="1" indent="-457200"/>
            <a:r>
              <a:rPr lang="cs-CZ" sz="2000" dirty="0" smtClean="0"/>
              <a:t>Nejvyšší přípustná koncentrace chemických </a:t>
            </a:r>
            <a:r>
              <a:rPr lang="cs-CZ" sz="2000" dirty="0" smtClean="0"/>
              <a:t>látek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Orgány státní správy</a:t>
            </a:r>
          </a:p>
          <a:p>
            <a:pPr marL="857250" lvl="1" indent="-457200"/>
            <a:r>
              <a:rPr lang="cs-CZ" sz="2000" dirty="0" err="1" smtClean="0"/>
              <a:t>MZdr</a:t>
            </a:r>
            <a:r>
              <a:rPr lang="cs-CZ" sz="2000" dirty="0" smtClean="0"/>
              <a:t>. (příspěvkové organizace: </a:t>
            </a:r>
            <a:r>
              <a:rPr lang="cs-CZ" sz="2000" dirty="0" err="1" smtClean="0"/>
              <a:t>zdr</a:t>
            </a:r>
            <a:r>
              <a:rPr lang="cs-CZ" sz="2000" dirty="0" smtClean="0"/>
              <a:t>. ústavy, státní </a:t>
            </a:r>
            <a:r>
              <a:rPr lang="cs-CZ" sz="2000" dirty="0" err="1" smtClean="0"/>
              <a:t>zdr</a:t>
            </a:r>
            <a:r>
              <a:rPr lang="cs-CZ" sz="2000" dirty="0" smtClean="0"/>
              <a:t>. ústav)</a:t>
            </a:r>
          </a:p>
          <a:p>
            <a:pPr marL="857250" lvl="1" indent="-457200"/>
            <a:r>
              <a:rPr lang="cs-CZ" sz="2000" dirty="0" smtClean="0"/>
              <a:t>Hlavní hygienik, krajské HS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Horní zákon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58924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Hornické činnost</a:t>
            </a:r>
            <a:r>
              <a:rPr lang="cs-CZ" sz="2400" b="1" dirty="0" smtClean="0"/>
              <a:t>i</a:t>
            </a:r>
          </a:p>
          <a:p>
            <a:pPr marL="857250" lvl="1" indent="-457200"/>
            <a:r>
              <a:rPr lang="cs-CZ" sz="2000" dirty="0" smtClean="0"/>
              <a:t>Vyhledávání a průzkum ložisek</a:t>
            </a:r>
          </a:p>
          <a:p>
            <a:pPr marL="857250" lvl="1" indent="-457200"/>
            <a:r>
              <a:rPr lang="cs-CZ" sz="2000" dirty="0" smtClean="0"/>
              <a:t>Otvírka, příprava a dobývání</a:t>
            </a:r>
          </a:p>
          <a:p>
            <a:pPr marL="857250" lvl="1" indent="-457200"/>
            <a:r>
              <a:rPr lang="cs-CZ" sz="2000" dirty="0" smtClean="0"/>
              <a:t>Likvidace důlních děl a lomů</a:t>
            </a:r>
          </a:p>
          <a:p>
            <a:pPr marL="857250" lvl="1" indent="-457200"/>
            <a:r>
              <a:rPr lang="cs-CZ" sz="2000" dirty="0" smtClean="0"/>
              <a:t>Zřizování a provozování odkališť, </a:t>
            </a:r>
            <a:r>
              <a:rPr lang="cs-CZ" sz="2000" dirty="0" err="1" smtClean="0"/>
              <a:t>odvalů</a:t>
            </a:r>
            <a:r>
              <a:rPr lang="cs-CZ" sz="2000" dirty="0" smtClean="0"/>
              <a:t>, výsypek</a:t>
            </a:r>
          </a:p>
          <a:p>
            <a:pPr marL="857250" lvl="1" indent="-457200"/>
            <a:r>
              <a:rPr lang="cs-CZ" sz="2000" dirty="0" smtClean="0"/>
              <a:t>Zvláštní zásahy do zemské kůry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Průzkum a vyhledávání ložisek nerostů</a:t>
            </a:r>
          </a:p>
          <a:p>
            <a:pPr marL="857250" lvl="1" indent="-457200"/>
            <a:r>
              <a:rPr lang="cs-CZ" sz="2000" dirty="0" smtClean="0"/>
              <a:t>Povolování (MPO+MŽP, Báňský úřad)</a:t>
            </a:r>
          </a:p>
          <a:p>
            <a:pPr marL="857250" lvl="1" indent="-457200"/>
            <a:r>
              <a:rPr lang="cs-CZ" sz="2000" dirty="0" smtClean="0"/>
              <a:t>Vyhrazené, nevyhrazené nerosty</a:t>
            </a:r>
          </a:p>
          <a:p>
            <a:pPr marL="857250" lvl="1" indent="-457200"/>
            <a:r>
              <a:rPr lang="cs-CZ" sz="2000" dirty="0" smtClean="0"/>
              <a:t>Výhradní ložiska, chráněná ložisková území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Dobývání a příprava</a:t>
            </a:r>
          </a:p>
          <a:p>
            <a:pPr marL="857250" lvl="1" indent="-457200"/>
            <a:r>
              <a:rPr lang="cs-CZ" sz="2000" dirty="0" smtClean="0"/>
              <a:t>Stanovení dobývacího prostoru</a:t>
            </a:r>
          </a:p>
          <a:p>
            <a:pPr marL="857250" lvl="1" indent="-457200"/>
            <a:r>
              <a:rPr lang="cs-CZ" sz="2000" dirty="0" smtClean="0"/>
              <a:t>Povolení otvírky, přípravy, dobývání</a:t>
            </a:r>
          </a:p>
          <a:p>
            <a:pPr marL="857250" lvl="1" indent="-457200"/>
            <a:r>
              <a:rPr lang="cs-CZ" sz="2000" dirty="0" smtClean="0"/>
              <a:t>Práva a povinnosti při využívání ložiska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Likvidace starých důlních děl</a:t>
            </a:r>
          </a:p>
          <a:p>
            <a:pPr marL="457200" indent="-457200">
              <a:buFont typeface="+mj-lt"/>
              <a:buAutoNum type="arabicPeriod"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Prostředky ochrany životního prostředí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Územní plánování a stavební řád </a:t>
            </a:r>
            <a:r>
              <a:rPr lang="cs-CZ" sz="2400" dirty="0" smtClean="0"/>
              <a:t>(183/2006 </a:t>
            </a:r>
            <a:r>
              <a:rPr lang="cs-CZ" sz="2400" dirty="0" smtClean="0"/>
              <a:t>Sb.)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EIA </a:t>
            </a:r>
            <a:r>
              <a:rPr lang="cs-CZ" sz="2400" dirty="0" smtClean="0"/>
              <a:t>(100/2001 </a:t>
            </a:r>
            <a:r>
              <a:rPr lang="cs-CZ" sz="2400" dirty="0" smtClean="0"/>
              <a:t>Sb</a:t>
            </a:r>
            <a:r>
              <a:rPr lang="cs-CZ" sz="2400" dirty="0" smtClean="0"/>
              <a:t>.)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IPPC </a:t>
            </a:r>
            <a:r>
              <a:rPr lang="cs-CZ" sz="2400" dirty="0" smtClean="0"/>
              <a:t>(76/2002 </a:t>
            </a:r>
            <a:r>
              <a:rPr lang="cs-CZ" sz="2400" dirty="0" smtClean="0"/>
              <a:t>Sb</a:t>
            </a:r>
            <a:r>
              <a:rPr lang="cs-CZ" sz="2400" dirty="0" smtClean="0"/>
              <a:t>.)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Informace a účast veřejnosti v ochraně životního prostředí </a:t>
            </a:r>
            <a:r>
              <a:rPr lang="cs-CZ" sz="2400" dirty="0" smtClean="0"/>
              <a:t>(123/1998 Sb.)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Ochrana složek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životního prostředí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Ovzduší a ozónová vrstva </a:t>
            </a:r>
            <a:r>
              <a:rPr lang="cs-CZ" sz="2400" dirty="0" smtClean="0"/>
              <a:t>(86/2002 </a:t>
            </a:r>
            <a:r>
              <a:rPr lang="cs-CZ" sz="2400" dirty="0" smtClean="0"/>
              <a:t>Sb.)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Voda </a:t>
            </a:r>
            <a:r>
              <a:rPr lang="cs-CZ" sz="2400" dirty="0" smtClean="0"/>
              <a:t>(254/2001 </a:t>
            </a:r>
            <a:r>
              <a:rPr lang="cs-CZ" sz="2400" dirty="0" smtClean="0"/>
              <a:t>Sb</a:t>
            </a:r>
            <a:r>
              <a:rPr lang="cs-CZ" sz="2400" dirty="0" smtClean="0"/>
              <a:t>.)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Půda </a:t>
            </a:r>
            <a:r>
              <a:rPr lang="cs-CZ" sz="2400" dirty="0" smtClean="0"/>
              <a:t>(334/1992 </a:t>
            </a:r>
            <a:r>
              <a:rPr lang="cs-CZ" sz="2400" dirty="0" smtClean="0"/>
              <a:t>Sb</a:t>
            </a:r>
            <a:r>
              <a:rPr lang="cs-CZ" sz="2400" dirty="0" smtClean="0"/>
              <a:t>.)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Les </a:t>
            </a:r>
            <a:r>
              <a:rPr lang="cs-CZ" sz="2400" dirty="0" smtClean="0"/>
              <a:t>(289/1995 Sb.)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Příroda a krajina </a:t>
            </a:r>
            <a:r>
              <a:rPr lang="cs-CZ" sz="2400" dirty="0" smtClean="0"/>
              <a:t>(</a:t>
            </a:r>
            <a:r>
              <a:rPr lang="cs-CZ" sz="2400" dirty="0" smtClean="0"/>
              <a:t>114/1992 </a:t>
            </a:r>
            <a:r>
              <a:rPr lang="cs-CZ" sz="2400" dirty="0" smtClean="0"/>
              <a:t>Sb</a:t>
            </a:r>
            <a:r>
              <a:rPr lang="cs-CZ" sz="2400" dirty="0" smtClean="0"/>
              <a:t>.)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Ochrana před zdroji ohrožení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životního prostředí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Odpady a obaly </a:t>
            </a:r>
            <a:r>
              <a:rPr lang="cs-CZ" sz="2400" dirty="0" smtClean="0"/>
              <a:t>(185/2001 </a:t>
            </a:r>
            <a:r>
              <a:rPr lang="cs-CZ" sz="2400" dirty="0" smtClean="0"/>
              <a:t>Sb.)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Záření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Hluk a vibrace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GMO </a:t>
            </a:r>
            <a:endParaRPr lang="cs-CZ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Chemické látky a přípravky </a:t>
            </a:r>
            <a:r>
              <a:rPr lang="cs-CZ" sz="2400" dirty="0" smtClean="0"/>
              <a:t>(356/2003 </a:t>
            </a:r>
            <a:r>
              <a:rPr lang="cs-CZ" sz="2400" dirty="0" smtClean="0"/>
              <a:t>Sb</a:t>
            </a:r>
            <a:r>
              <a:rPr lang="cs-CZ" sz="2400" dirty="0" smtClean="0"/>
              <a:t>.)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Právní úprava ochrany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životního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prostředí v rámci jiných lidských činností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46085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Ochrana lidského zdraví </a:t>
            </a:r>
            <a:r>
              <a:rPr lang="cs-CZ" sz="2400" dirty="0" smtClean="0"/>
              <a:t>(258/2000 </a:t>
            </a:r>
            <a:r>
              <a:rPr lang="cs-CZ" sz="2400" dirty="0" smtClean="0"/>
              <a:t>Sb.)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Památková péče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Hornictví </a:t>
            </a:r>
            <a:r>
              <a:rPr lang="cs-CZ" sz="2400" dirty="0" smtClean="0"/>
              <a:t>(44/1988 </a:t>
            </a:r>
            <a:r>
              <a:rPr lang="cs-CZ" sz="2400" dirty="0" smtClean="0"/>
              <a:t>Sb</a:t>
            </a:r>
            <a:r>
              <a:rPr lang="cs-CZ" sz="2400" dirty="0" smtClean="0"/>
              <a:t>.)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Zemědělství</a:t>
            </a:r>
            <a:endParaRPr lang="cs-CZ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Energetika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Doprava</a:t>
            </a:r>
            <a:endParaRPr lang="cs-CZ" sz="2400" b="1" dirty="0" smtClean="0"/>
          </a:p>
          <a:p>
            <a:pPr marL="457200" indent="-457200">
              <a:buFont typeface="+mj-lt"/>
              <a:buAutoNum type="arabicPeriod"/>
            </a:pP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Zákon o ovzduší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47260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Kategorizace zdrojů znečištění ovzduší</a:t>
            </a:r>
            <a:endParaRPr lang="cs-CZ" sz="2400" dirty="0" smtClean="0"/>
          </a:p>
          <a:p>
            <a:pPr marL="857250" lvl="1" indent="-457200"/>
            <a:r>
              <a:rPr lang="cs-CZ" sz="2000" dirty="0" smtClean="0"/>
              <a:t>Mobilní vs. stacionární (</a:t>
            </a:r>
            <a:r>
              <a:rPr lang="cs-CZ" sz="2000" u="sng" dirty="0" smtClean="0"/>
              <a:t>&gt;50 MW</a:t>
            </a:r>
            <a:r>
              <a:rPr lang="cs-CZ" sz="2000" dirty="0" smtClean="0"/>
              <a:t>; </a:t>
            </a:r>
            <a:r>
              <a:rPr lang="cs-CZ" sz="2000" u="sng" dirty="0" smtClean="0"/>
              <a:t>5-50 MW</a:t>
            </a:r>
            <a:r>
              <a:rPr lang="cs-CZ" sz="2000" dirty="0" smtClean="0"/>
              <a:t>; </a:t>
            </a:r>
            <a:r>
              <a:rPr lang="cs-CZ" sz="2000" u="sng" dirty="0" smtClean="0"/>
              <a:t>0,2-5 MW</a:t>
            </a:r>
            <a:r>
              <a:rPr lang="cs-CZ" sz="2000" dirty="0" smtClean="0"/>
              <a:t>; &lt;</a:t>
            </a:r>
            <a:r>
              <a:rPr lang="cs-CZ" sz="2000" u="sng" dirty="0" smtClean="0"/>
              <a:t>0,2 MW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Obecné povinnosti a povinnosti provozovatelů zdrojů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Zvláštní nástroje ochrany ovzduší</a:t>
            </a:r>
          </a:p>
          <a:p>
            <a:pPr marL="857250" lvl="1" indent="-457200"/>
            <a:r>
              <a:rPr lang="cs-CZ" sz="2000" dirty="0" smtClean="0"/>
              <a:t>Územní ochrana</a:t>
            </a:r>
          </a:p>
          <a:p>
            <a:pPr marL="857250" lvl="1" indent="-457200"/>
            <a:r>
              <a:rPr lang="cs-CZ" sz="2000" dirty="0" smtClean="0"/>
              <a:t>Smogová situace</a:t>
            </a:r>
          </a:p>
          <a:p>
            <a:pPr marL="857250" lvl="1" indent="-457200"/>
            <a:r>
              <a:rPr lang="cs-CZ" sz="2000" dirty="0" smtClean="0"/>
              <a:t>Ochrana klimatu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Ekonomické nástroje ochrany ovzduší</a:t>
            </a:r>
          </a:p>
          <a:p>
            <a:pPr marL="857250" lvl="1" indent="-457200"/>
            <a:r>
              <a:rPr lang="cs-CZ" sz="2000" dirty="0" smtClean="0"/>
              <a:t>Poplatky za znečišťování ovzduší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Právní odpovědnost</a:t>
            </a:r>
          </a:p>
          <a:p>
            <a:pPr marL="857250" lvl="1" indent="-457200"/>
            <a:r>
              <a:rPr lang="cs-CZ" sz="2000" dirty="0" smtClean="0"/>
              <a:t>Opatření k nápravě, pokuty, trestně právní odpovědnost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Ochrana ozónové vrstvy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Vodní zákon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94928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Nástroje ochrany</a:t>
            </a:r>
          </a:p>
          <a:p>
            <a:pPr marL="857250" lvl="1" indent="-457200"/>
            <a:r>
              <a:rPr lang="cs-CZ" sz="1900" dirty="0" smtClean="0"/>
              <a:t>Informační (systém zjišťování a hodnocení stavu povrchových a </a:t>
            </a:r>
            <a:r>
              <a:rPr lang="cs-CZ" sz="1900" dirty="0" err="1" smtClean="0"/>
              <a:t>podz</a:t>
            </a:r>
            <a:r>
              <a:rPr lang="cs-CZ" sz="1900" dirty="0" smtClean="0"/>
              <a:t>. vod)</a:t>
            </a:r>
          </a:p>
          <a:p>
            <a:pPr marL="857250" lvl="1" indent="-457200"/>
            <a:r>
              <a:rPr lang="cs-CZ" sz="1900" dirty="0" smtClean="0"/>
              <a:t>Koncepční (plány povodí, programy opatření)</a:t>
            </a:r>
          </a:p>
          <a:p>
            <a:pPr marL="857250" lvl="1" indent="-457200"/>
            <a:r>
              <a:rPr lang="cs-CZ" sz="1900" dirty="0" smtClean="0"/>
              <a:t>Povinnosti při nakládáni s vodami</a:t>
            </a:r>
            <a:endParaRPr lang="cs-CZ" sz="19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Ochrana kvality vod</a:t>
            </a:r>
          </a:p>
          <a:p>
            <a:pPr marL="857250" lvl="1" indent="-457200"/>
            <a:r>
              <a:rPr lang="cs-CZ" sz="1900" dirty="0" smtClean="0"/>
              <a:t>Odpadní vody</a:t>
            </a:r>
          </a:p>
          <a:p>
            <a:pPr marL="857250" lvl="1" indent="-457200"/>
            <a:r>
              <a:rPr lang="cs-CZ" sz="1900" dirty="0" smtClean="0"/>
              <a:t>Závadné látky</a:t>
            </a:r>
          </a:p>
          <a:p>
            <a:pPr marL="857250" lvl="1" indent="-457200"/>
            <a:r>
              <a:rPr lang="cs-CZ" sz="1900" dirty="0" smtClean="0"/>
              <a:t>Havárie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Územní ochrana vod</a:t>
            </a:r>
          </a:p>
          <a:p>
            <a:pPr marL="857250" lvl="1" indent="-457200"/>
            <a:r>
              <a:rPr lang="cs-CZ" sz="1900" dirty="0" smtClean="0"/>
              <a:t>Chráněné oblasti přirozené akumulace vod (CHOPAV)</a:t>
            </a:r>
            <a:endParaRPr lang="cs-CZ" sz="1900" dirty="0" smtClean="0"/>
          </a:p>
          <a:p>
            <a:pPr marL="857250" lvl="1" indent="-457200"/>
            <a:r>
              <a:rPr lang="cs-CZ" sz="1900" dirty="0" smtClean="0"/>
              <a:t>Ochranná pásma vodních zdrojů</a:t>
            </a:r>
            <a:endParaRPr lang="cs-CZ" sz="1900" dirty="0" smtClean="0"/>
          </a:p>
          <a:p>
            <a:pPr marL="857250" lvl="1" indent="-457200"/>
            <a:r>
              <a:rPr lang="cs-CZ" sz="1900" dirty="0" smtClean="0"/>
              <a:t>Zranitelné oblasti</a:t>
            </a:r>
          </a:p>
          <a:p>
            <a:pPr marL="857250" lvl="1" indent="-457200"/>
            <a:r>
              <a:rPr lang="cs-CZ" sz="1900" dirty="0" smtClean="0"/>
              <a:t>Ochrana množství vod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Zvláštní ochrana vodních útvarů</a:t>
            </a:r>
          </a:p>
          <a:p>
            <a:pPr marL="857250" lvl="1" indent="-457200"/>
            <a:r>
              <a:rPr lang="cs-CZ" sz="1800" dirty="0" smtClean="0"/>
              <a:t>Povrchové vody určené ke koupání</a:t>
            </a:r>
            <a:endParaRPr lang="cs-CZ" sz="1800" dirty="0" smtClean="0"/>
          </a:p>
          <a:p>
            <a:pPr marL="857250" lvl="1" indent="-457200"/>
            <a:r>
              <a:rPr lang="cs-CZ" sz="1800" dirty="0" smtClean="0"/>
              <a:t>Rybí oblasti</a:t>
            </a:r>
            <a:endParaRPr lang="cs-CZ" sz="1800" dirty="0" smtClean="0"/>
          </a:p>
          <a:p>
            <a:pPr marL="857250" lvl="1" indent="-457200"/>
            <a:r>
              <a:rPr lang="cs-CZ" sz="1800" dirty="0" smtClean="0"/>
              <a:t>Citlivé oblasti</a:t>
            </a:r>
            <a:endParaRPr lang="cs-CZ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Ochrana vodních toků</a:t>
            </a:r>
          </a:p>
          <a:p>
            <a:pPr marL="857250" lvl="1" indent="-457200"/>
            <a:r>
              <a:rPr lang="cs-CZ" sz="1800" dirty="0" smtClean="0"/>
              <a:t>Zakázané činnosti</a:t>
            </a:r>
            <a:endParaRPr lang="cs-CZ" sz="1800" dirty="0" smtClean="0"/>
          </a:p>
          <a:p>
            <a:pPr marL="857250" lvl="1" indent="-457200"/>
            <a:r>
              <a:rPr lang="cs-CZ" sz="1800" dirty="0" smtClean="0"/>
              <a:t>Správa vodních toků</a:t>
            </a:r>
            <a:endParaRPr lang="cs-CZ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Poplatky</a:t>
            </a:r>
          </a:p>
          <a:p>
            <a:pPr marL="857250" lvl="1" indent="-457200"/>
            <a:r>
              <a:rPr lang="cs-CZ" sz="1800" dirty="0" smtClean="0"/>
              <a:t>Za znečišťování</a:t>
            </a:r>
            <a:endParaRPr lang="cs-CZ" sz="1800" dirty="0" smtClean="0"/>
          </a:p>
          <a:p>
            <a:pPr marL="857250" lvl="1" indent="-457200"/>
            <a:r>
              <a:rPr lang="cs-CZ" sz="1800" dirty="0" smtClean="0"/>
              <a:t>Za využívání</a:t>
            </a:r>
            <a:endParaRPr lang="cs-CZ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Právní odpovědnost</a:t>
            </a:r>
          </a:p>
          <a:p>
            <a:pPr marL="857250" lvl="1" indent="-457200"/>
            <a:r>
              <a:rPr lang="cs-CZ" sz="1800" dirty="0" smtClean="0"/>
              <a:t>Sankce, </a:t>
            </a:r>
            <a:r>
              <a:rPr lang="cs-CZ" sz="1800" dirty="0" smtClean="0"/>
              <a:t>trestně právní odpovědnost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Organizace státní správy</a:t>
            </a:r>
          </a:p>
          <a:p>
            <a:pPr marL="857250" lvl="1" indent="-457200"/>
            <a:r>
              <a:rPr lang="cs-CZ" sz="2000" dirty="0" smtClean="0"/>
              <a:t>ČIŽP, vodoprávní úřady (ministerstvo životního prostředí a zemědělství, kraje, ORP)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Zákon o ochraně zemědělského půdního fondu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256584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Předmět a cíl ochrany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Zásady ochrany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Odnětí půdy ze ZPF</a:t>
            </a:r>
          </a:p>
          <a:p>
            <a:pPr marL="857250" lvl="1" indent="-457200"/>
            <a:r>
              <a:rPr lang="cs-CZ" sz="2000" dirty="0" smtClean="0"/>
              <a:t>Trvalé, dočasné</a:t>
            </a:r>
          </a:p>
          <a:p>
            <a:pPr marL="857250" lvl="1" indent="-457200"/>
            <a:r>
              <a:rPr lang="cs-CZ" sz="2000" dirty="0" smtClean="0"/>
              <a:t>Odvody za odnětí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Ochrana kvality ZPF</a:t>
            </a:r>
          </a:p>
          <a:p>
            <a:pPr marL="857250" lvl="1" indent="-457200"/>
            <a:r>
              <a:rPr lang="cs-CZ" sz="2000" dirty="0" smtClean="0"/>
              <a:t>Změna kultur</a:t>
            </a:r>
          </a:p>
          <a:p>
            <a:pPr marL="857250" lvl="1" indent="-457200"/>
            <a:r>
              <a:rPr lang="cs-CZ" sz="2000" dirty="0" smtClean="0"/>
              <a:t>Skrývka (povinnosti při stavební, těžební, průmyslové činnosti)</a:t>
            </a:r>
          </a:p>
          <a:p>
            <a:pPr marL="857250" lvl="1" indent="-457200"/>
            <a:r>
              <a:rPr lang="cs-CZ" sz="2000" dirty="0" smtClean="0"/>
              <a:t>Eroze (stanovení způsobu obdělávání)</a:t>
            </a:r>
          </a:p>
          <a:p>
            <a:pPr marL="857250" lvl="1" indent="-457200"/>
            <a:r>
              <a:rPr lang="cs-CZ" sz="2000" dirty="0" smtClean="0"/>
              <a:t>Znečištění  (nejvýše přípustné hodnoty obsahu rizikových prvků v půdách)</a:t>
            </a:r>
          </a:p>
          <a:p>
            <a:pPr marL="857250" lvl="1" indent="-457200"/>
            <a:r>
              <a:rPr lang="cs-CZ" sz="2000" dirty="0" smtClean="0"/>
              <a:t>Hnojení</a:t>
            </a:r>
          </a:p>
          <a:p>
            <a:pPr marL="857250" lvl="1" indent="-457200"/>
            <a:r>
              <a:rPr lang="cs-CZ" sz="2000" dirty="0" smtClean="0"/>
              <a:t>Pravidla pro používání přípravků a prostředků pro ochranu rostlin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Dozor v ochraně ZPF</a:t>
            </a:r>
            <a:endParaRPr lang="cs-CZ" sz="2400" b="1" dirty="0" smtClean="0"/>
          </a:p>
          <a:p>
            <a:pPr marL="857250" lvl="1" indent="-457200"/>
            <a:r>
              <a:rPr lang="cs-CZ" sz="2000" dirty="0" smtClean="0"/>
              <a:t>Orgány ochrany ZPF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Zákon o lesích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58924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Cíl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Kategorizace lesů</a:t>
            </a:r>
          </a:p>
          <a:p>
            <a:pPr marL="857250" lvl="1" indent="-457200"/>
            <a:r>
              <a:rPr lang="cs-CZ" sz="2000" dirty="0" smtClean="0"/>
              <a:t>Dle  ohrožení imisemi; dle funkcí (ochranné, zvl. určení, hospodářské)</a:t>
            </a: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Ochrana PUPFL</a:t>
            </a:r>
          </a:p>
          <a:p>
            <a:pPr marL="857250" lvl="1" indent="-457200"/>
            <a:r>
              <a:rPr lang="cs-CZ" sz="2000" dirty="0" smtClean="0"/>
              <a:t>z</a:t>
            </a:r>
            <a:r>
              <a:rPr lang="cs-CZ" sz="2000" dirty="0" smtClean="0"/>
              <a:t>ásady pro využívání k jiným účelům</a:t>
            </a:r>
          </a:p>
          <a:p>
            <a:pPr marL="857250" lvl="1" indent="-457200"/>
            <a:r>
              <a:rPr lang="cs-CZ" sz="2000" dirty="0" smtClean="0"/>
              <a:t>Pravidla pro odnětí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Koncepční nástroje</a:t>
            </a:r>
          </a:p>
          <a:p>
            <a:pPr marL="857250" lvl="1" indent="-457200"/>
            <a:r>
              <a:rPr lang="cs-CZ" sz="2000" dirty="0" smtClean="0"/>
              <a:t>Oblastní plán rozvoje lesů</a:t>
            </a:r>
          </a:p>
          <a:p>
            <a:pPr marL="857250" lvl="1" indent="-457200"/>
            <a:r>
              <a:rPr lang="cs-CZ" sz="2000" dirty="0" smtClean="0"/>
              <a:t>Lesní hospodářské plány, osnovy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Administrativně-právní nástroje</a:t>
            </a:r>
          </a:p>
          <a:p>
            <a:pPr marL="857250" lvl="1" indent="-457200"/>
            <a:r>
              <a:rPr lang="cs-CZ" sz="2000" dirty="0" smtClean="0"/>
              <a:t>Obnova a výchova lesních porostů</a:t>
            </a:r>
          </a:p>
          <a:p>
            <a:pPr marL="857250" lvl="1" indent="-457200"/>
            <a:r>
              <a:rPr lang="cs-CZ" sz="2000" dirty="0" smtClean="0"/>
              <a:t>Pravidla při těžbě dříví a lesní dopravě</a:t>
            </a:r>
          </a:p>
          <a:p>
            <a:pPr marL="857250" lvl="1" indent="-457200"/>
            <a:r>
              <a:rPr lang="cs-CZ" sz="2000" dirty="0" smtClean="0"/>
              <a:t>Pravidla hospodaření v lesích ochranných a zvláštního určení</a:t>
            </a:r>
          </a:p>
          <a:p>
            <a:pPr marL="857250" lvl="1" indent="-457200"/>
            <a:r>
              <a:rPr lang="cs-CZ" sz="2000" dirty="0" smtClean="0"/>
              <a:t>Vedení evidence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Ekonomické nástroje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Povinnosti vlastníka lesa</a:t>
            </a:r>
          </a:p>
          <a:p>
            <a:pPr marL="857250" lvl="1" indent="-457200"/>
            <a:r>
              <a:rPr lang="cs-CZ" sz="2000" dirty="0" smtClean="0"/>
              <a:t>Odpovědnost i když poškození či zničení způsobí jiná osoba</a:t>
            </a:r>
          </a:p>
          <a:p>
            <a:pPr marL="857250" lvl="1" indent="-457200"/>
            <a:r>
              <a:rPr lang="cs-CZ" sz="2000" dirty="0" smtClean="0"/>
              <a:t>Institut odborného lesního hospodáře</a:t>
            </a:r>
          </a:p>
          <a:p>
            <a:pPr marL="857250" lvl="1" indent="-457200"/>
            <a:r>
              <a:rPr lang="cs-CZ" sz="2000" dirty="0" smtClean="0"/>
              <a:t>prevence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Ochrana lesa při obecném užívání</a:t>
            </a:r>
          </a:p>
          <a:p>
            <a:pPr marL="857250" lvl="1" indent="-457200"/>
            <a:r>
              <a:rPr lang="cs-CZ" sz="2000" dirty="0" smtClean="0"/>
              <a:t>Právo každého vstupovat, sbírat plody a suchou klest pro vlastní potřebu</a:t>
            </a:r>
          </a:p>
          <a:p>
            <a:pPr marL="857250" lvl="1" indent="-457200"/>
            <a:r>
              <a:rPr lang="cs-CZ" sz="2000" dirty="0" smtClean="0"/>
              <a:t>Povinnosti a zákazy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smtClean="0"/>
              <a:t>Dozor v ochraně lesa</a:t>
            </a:r>
          </a:p>
          <a:p>
            <a:pPr marL="857250" lvl="1" indent="-457200"/>
            <a:r>
              <a:rPr lang="cs-CZ" sz="2000" dirty="0" smtClean="0"/>
              <a:t>Orgány státní správy, ČIŽP, lesní stráž, MŽP, MZE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1151</Words>
  <Application>Microsoft Office PowerPoint</Application>
  <PresentationFormat>Předvádění na obrazovce (4:3)</PresentationFormat>
  <Paragraphs>222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Z X 5 0 4      H   o   d   n   o   c   e   n   í       v   l   i   v   ů       n   a       ž   i   v   o   t   n   í       p   r   o   s   t   ř   e   d   í</vt:lpstr>
      <vt:lpstr>Prostředky ochrany životního prostředí</vt:lpstr>
      <vt:lpstr>Ochrana složek životního prostředí</vt:lpstr>
      <vt:lpstr>Ochrana před zdroji ohrožení životního prostředí</vt:lpstr>
      <vt:lpstr>Právní úprava ochrany životního prostředí v rámci jiných lidských činností</vt:lpstr>
      <vt:lpstr>Zákon o ovzduší</vt:lpstr>
      <vt:lpstr>Vodní zákon</vt:lpstr>
      <vt:lpstr>Zákon o ochraně zemědělského půdního fondu</vt:lpstr>
      <vt:lpstr>Zákon o lesích</vt:lpstr>
      <vt:lpstr>Zákon o ochraně přírody a krajiny</vt:lpstr>
      <vt:lpstr>Natura 2000</vt:lpstr>
      <vt:lpstr>Zákon o odpadech</vt:lpstr>
      <vt:lpstr>Zákon o chemických látkách a přípravcích</vt:lpstr>
      <vt:lpstr>Ochrana veřejného zdraví</vt:lpstr>
      <vt:lpstr>Horní zákon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Stanislav Cetkovsky Mgr.</dc:creator>
  <cp:lastModifiedBy>Stanislav Cetkovsky Mgr.</cp:lastModifiedBy>
  <cp:revision>17</cp:revision>
  <dcterms:created xsi:type="dcterms:W3CDTF">2011-02-19T18:40:58Z</dcterms:created>
  <dcterms:modified xsi:type="dcterms:W3CDTF">2011-02-27T20:26:39Z</dcterms:modified>
</cp:coreProperties>
</file>