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6" r:id="rId5"/>
    <p:sldId id="265" r:id="rId6"/>
    <p:sldId id="272" r:id="rId7"/>
    <p:sldId id="273" r:id="rId8"/>
    <p:sldId id="275" r:id="rId9"/>
    <p:sldId id="274" r:id="rId10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2.5.2011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2.5.2011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2.5.2011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3265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cs-CZ" sz="1800" b="1" dirty="0" smtClean="0"/>
              <a:t>Z X 5 0 4      H   o   d   n   o   c   e   n   í       v   l   i   v   ů       n   a       ž   i   v   o   t   n   í       p   r   o   s   t   ř   e   d   í</a:t>
            </a:r>
            <a:endParaRPr lang="cs-CZ" sz="1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5373216"/>
            <a:ext cx="9144000" cy="1484784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514350" indent="-514350"/>
            <a:r>
              <a:rPr lang="cs-CZ" sz="3100" dirty="0" smtClean="0">
                <a:solidFill>
                  <a:schemeClr val="dk1"/>
                </a:solidFill>
              </a:rPr>
              <a:t>Vybrané metody posuzování dopadu záměrů na životní prostředí.</a:t>
            </a:r>
            <a:endParaRPr lang="cs-CZ" sz="3100" dirty="0" smtClean="0"/>
          </a:p>
          <a:p>
            <a:pPr marL="514350" indent="-514350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Posuzování dopadu </a:t>
            </a:r>
            <a:r>
              <a:rPr lang="cs-CZ" sz="3200" i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cs-CZ" sz="3200" i="1" dirty="0" err="1" smtClean="0">
                <a:solidFill>
                  <a:schemeClr val="accent1">
                    <a:lumMod val="75000"/>
                  </a:schemeClr>
                </a:solidFill>
              </a:rPr>
              <a:t>impaktu</a:t>
            </a:r>
            <a:r>
              <a:rPr lang="cs-CZ" sz="3200" i="1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posuzované činnosti na životní prostředí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“</a:t>
            </a:r>
            <a:r>
              <a:rPr lang="cs-CZ" sz="2400" dirty="0" err="1" smtClean="0"/>
              <a:t>Impakt</a:t>
            </a:r>
            <a:r>
              <a:rPr lang="cs-CZ" sz="2400" dirty="0" smtClean="0"/>
              <a:t> je přímý nebo nepřímý efekt způsobený navrhovanou činností na životní prostředí, tj. na:</a:t>
            </a:r>
          </a:p>
          <a:p>
            <a:pPr lvl="1"/>
            <a:r>
              <a:rPr lang="cs-CZ" sz="2000" dirty="0" smtClean="0"/>
              <a:t>zdraví a bezpečnost člověka</a:t>
            </a:r>
          </a:p>
          <a:p>
            <a:pPr lvl="1"/>
            <a:r>
              <a:rPr lang="cs-CZ" sz="2000" dirty="0" smtClean="0"/>
              <a:t>půdu ovzduší, vodu, vzduch, klima, krajinu a historické památky a stavby,</a:t>
            </a:r>
          </a:p>
          <a:p>
            <a:pPr lvl="1"/>
            <a:r>
              <a:rPr lang="cs-CZ" sz="2000" dirty="0" smtClean="0"/>
              <a:t>interakce mezi uvedenými faktory</a:t>
            </a:r>
          </a:p>
          <a:p>
            <a:pPr lvl="1"/>
            <a:r>
              <a:rPr lang="cs-CZ" sz="2000" dirty="0" smtClean="0"/>
              <a:t>kulturní dědictví a sociálně ekonomické podmínky změněné působením uvedených faktorů“</a:t>
            </a:r>
          </a:p>
          <a:p>
            <a:r>
              <a:rPr lang="cs-CZ" sz="2400" dirty="0" smtClean="0"/>
              <a:t>Vliv na prostředí se určuje dle prvotního stavu okolí tzv. </a:t>
            </a:r>
            <a:r>
              <a:rPr lang="cs-CZ" sz="2400" i="1" dirty="0" smtClean="0"/>
              <a:t>referenčního stavu. </a:t>
            </a:r>
            <a:r>
              <a:rPr lang="cs-CZ" sz="2400" dirty="0" smtClean="0"/>
              <a:t>Je namístě uvažovat o prvotním stavu v různých úrovních, za referenční stav může být považován</a:t>
            </a:r>
          </a:p>
          <a:p>
            <a:pPr lvl="1"/>
            <a:r>
              <a:rPr lang="cs-CZ" sz="2000" dirty="0" smtClean="0"/>
              <a:t>původní stav existující před realizovanou činností (v zákoně 100/2001 Sb. je uváděn termín současný stav)</a:t>
            </a:r>
          </a:p>
          <a:p>
            <a:pPr lvl="1"/>
            <a:r>
              <a:rPr lang="cs-CZ" sz="2000" dirty="0" smtClean="0"/>
              <a:t>stav, který se vyvine bez jakékoliv činnosti nebo plánovaného projektu (tzv. </a:t>
            </a:r>
            <a:r>
              <a:rPr lang="cs-CZ" sz="2000" i="1" dirty="0" smtClean="0"/>
              <a:t>nulový variant</a:t>
            </a:r>
            <a:r>
              <a:rPr lang="cs-CZ" sz="2000" dirty="0" smtClean="0"/>
              <a:t>, </a:t>
            </a:r>
            <a:r>
              <a:rPr lang="cs-CZ" sz="2000" i="1" dirty="0" smtClean="0"/>
              <a:t>„do </a:t>
            </a:r>
            <a:r>
              <a:rPr lang="cs-CZ" sz="2000" i="1" dirty="0" err="1" smtClean="0"/>
              <a:t>nothing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alternative</a:t>
            </a:r>
            <a:r>
              <a:rPr lang="cs-CZ" sz="2000" i="1" dirty="0" smtClean="0"/>
              <a:t>“</a:t>
            </a:r>
            <a:r>
              <a:rPr lang="cs-CZ" sz="2000" dirty="0" smtClean="0"/>
              <a:t>)</a:t>
            </a:r>
          </a:p>
          <a:p>
            <a:pPr lvl="1"/>
            <a:r>
              <a:rPr lang="cs-CZ" sz="2000" dirty="0" smtClean="0"/>
              <a:t>ideální stav</a:t>
            </a:r>
          </a:p>
          <a:p>
            <a:pPr lvl="1"/>
            <a:r>
              <a:rPr lang="cs-CZ" sz="2000" dirty="0" smtClean="0"/>
              <a:t>cílový stav.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Dopady můžeme rozdělit podle:</a:t>
            </a:r>
          </a:p>
          <a:p>
            <a:pPr lvl="1"/>
            <a:r>
              <a:rPr lang="cs-CZ" sz="2000" dirty="0" smtClean="0"/>
              <a:t>povahy – pozitivní, negativní, přímý, nepřímý, kumulativní, synergický</a:t>
            </a:r>
          </a:p>
          <a:p>
            <a:pPr lvl="1"/>
            <a:r>
              <a:rPr lang="cs-CZ" sz="2000" dirty="0" smtClean="0"/>
              <a:t>mohutnosti</a:t>
            </a:r>
          </a:p>
          <a:p>
            <a:pPr lvl="1"/>
            <a:r>
              <a:rPr lang="cs-CZ" sz="2000" dirty="0" smtClean="0"/>
              <a:t>rozsahu a lokalitě</a:t>
            </a:r>
          </a:p>
          <a:p>
            <a:pPr lvl="1"/>
            <a:r>
              <a:rPr lang="cs-CZ" sz="2000" dirty="0" smtClean="0"/>
              <a:t>významnosti – místní, regionální, globální</a:t>
            </a:r>
          </a:p>
          <a:p>
            <a:pPr lvl="1"/>
            <a:r>
              <a:rPr lang="cs-CZ" sz="2000" dirty="0" smtClean="0"/>
              <a:t>pravděpodobnosti</a:t>
            </a:r>
          </a:p>
          <a:p>
            <a:pPr lvl="1"/>
            <a:r>
              <a:rPr lang="cs-CZ" sz="2000" dirty="0" smtClean="0"/>
              <a:t>časového harmonogramu (při výstavbě, provozu, po ukončení činnosti)</a:t>
            </a:r>
          </a:p>
          <a:p>
            <a:pPr lvl="1"/>
            <a:r>
              <a:rPr lang="cs-CZ" sz="2000" dirty="0" smtClean="0"/>
              <a:t>době trvání – krátkodobé, dlouhodobé, přerušované, spojité</a:t>
            </a:r>
          </a:p>
          <a:p>
            <a:r>
              <a:rPr lang="cs-CZ" sz="2400" dirty="0" smtClean="0"/>
              <a:t>Od schopnosti odhadnout a předvídat </a:t>
            </a:r>
            <a:r>
              <a:rPr lang="cs-CZ" sz="2400" dirty="0" err="1" smtClean="0"/>
              <a:t>impakt</a:t>
            </a:r>
            <a:r>
              <a:rPr lang="cs-CZ" sz="2400" dirty="0" smtClean="0"/>
              <a:t> závisí schopnost pozitivně ovlivňovat nápravná opatření. Je důležité uvědomit si</a:t>
            </a:r>
          </a:p>
          <a:p>
            <a:pPr lvl="1"/>
            <a:r>
              <a:rPr lang="cs-CZ" sz="2000" dirty="0" smtClean="0"/>
              <a:t>přímé – </a:t>
            </a:r>
            <a:r>
              <a:rPr lang="cs-CZ" sz="2000" dirty="0" err="1" smtClean="0"/>
              <a:t>přímé</a:t>
            </a:r>
            <a:r>
              <a:rPr lang="cs-CZ" sz="2000" dirty="0" smtClean="0"/>
              <a:t> následky činnosti</a:t>
            </a:r>
          </a:p>
          <a:p>
            <a:pPr lvl="1"/>
            <a:r>
              <a:rPr lang="cs-CZ" sz="2000" dirty="0" smtClean="0"/>
              <a:t>nepřímé – efekty které se mohou objevit na jiných lokalitách, jako výsledek komplexního působení činnosti</a:t>
            </a:r>
          </a:p>
          <a:p>
            <a:pPr lvl="1"/>
            <a:r>
              <a:rPr lang="cs-CZ" sz="2000" dirty="0" smtClean="0"/>
              <a:t>kumulativní – synergický efekt </a:t>
            </a:r>
            <a:r>
              <a:rPr lang="cs-CZ" sz="2000" dirty="0" err="1" smtClean="0"/>
              <a:t>impaktů</a:t>
            </a:r>
            <a:r>
              <a:rPr lang="cs-CZ" sz="2000" dirty="0" smtClean="0"/>
              <a:t> v čase a prostoru.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Posuzování dopadu </a:t>
            </a:r>
            <a:r>
              <a:rPr lang="cs-CZ" sz="3200" i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cs-CZ" sz="3200" i="1" dirty="0" err="1" smtClean="0">
                <a:solidFill>
                  <a:schemeClr val="accent1">
                    <a:lumMod val="75000"/>
                  </a:schemeClr>
                </a:solidFill>
              </a:rPr>
              <a:t>impaktu</a:t>
            </a:r>
            <a:r>
              <a:rPr lang="cs-CZ" sz="3200" i="1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posuzované činnosti na životní prostředí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Přehled metod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lnSpcReduction="10000"/>
          </a:bodyPr>
          <a:lstStyle/>
          <a:p>
            <a:pPr lvl="1"/>
            <a:r>
              <a:rPr lang="cs-CZ" sz="1600" dirty="0" smtClean="0"/>
              <a:t>kvantitativní (např. množství znečišťující látky)</a:t>
            </a:r>
          </a:p>
          <a:p>
            <a:pPr lvl="1"/>
            <a:r>
              <a:rPr lang="cs-CZ" sz="1600" dirty="0" smtClean="0"/>
              <a:t>kvalitativní (slovní hodnocení)</a:t>
            </a:r>
          </a:p>
          <a:p>
            <a:pPr lvl="0"/>
            <a:r>
              <a:rPr lang="cs-CZ" sz="2000" b="1" dirty="0" smtClean="0"/>
              <a:t>Prediktivní metody</a:t>
            </a:r>
          </a:p>
          <a:p>
            <a:pPr lvl="1"/>
            <a:r>
              <a:rPr lang="cs-CZ" sz="1600" dirty="0" smtClean="0"/>
              <a:t>analýza činností</a:t>
            </a:r>
          </a:p>
          <a:p>
            <a:pPr lvl="1"/>
            <a:r>
              <a:rPr lang="cs-CZ" sz="1600" dirty="0" smtClean="0"/>
              <a:t>posouzení území</a:t>
            </a:r>
          </a:p>
          <a:p>
            <a:pPr lvl="1"/>
            <a:r>
              <a:rPr lang="cs-CZ" sz="1600" dirty="0" smtClean="0"/>
              <a:t>studie citlivosti území</a:t>
            </a:r>
          </a:p>
          <a:p>
            <a:pPr lvl="1"/>
            <a:r>
              <a:rPr lang="cs-CZ" sz="1600" dirty="0" smtClean="0"/>
              <a:t>výběr srovnávacího prostoru</a:t>
            </a:r>
          </a:p>
          <a:p>
            <a:r>
              <a:rPr lang="cs-CZ" sz="2000" b="1" dirty="0" smtClean="0"/>
              <a:t>Metody GIS</a:t>
            </a:r>
          </a:p>
          <a:p>
            <a:pPr lvl="1"/>
            <a:r>
              <a:rPr lang="cs-CZ" sz="1600" dirty="0" smtClean="0"/>
              <a:t>Prostorová analýza vztahů</a:t>
            </a:r>
          </a:p>
          <a:p>
            <a:pPr lvl="1"/>
            <a:r>
              <a:rPr lang="cs-CZ" sz="1600" dirty="0" smtClean="0"/>
              <a:t>GAP analýza</a:t>
            </a:r>
          </a:p>
          <a:p>
            <a:pPr lvl="1"/>
            <a:r>
              <a:rPr lang="cs-CZ" sz="1600" dirty="0" smtClean="0"/>
              <a:t>3D modely, mapy viditelnosti</a:t>
            </a:r>
          </a:p>
          <a:p>
            <a:pPr marL="457200" indent="-457200" algn="just"/>
            <a:r>
              <a:rPr lang="cs-CZ" sz="2000" b="1" dirty="0" smtClean="0"/>
              <a:t>Rozhodovací analýzy </a:t>
            </a:r>
            <a:r>
              <a:rPr lang="cs-CZ" sz="1700" dirty="0" smtClean="0"/>
              <a:t>(cílem je najít optimální variantu použitím objektivních metod. Optimální varianta závisí od zvolené strategie při rozhodování</a:t>
            </a:r>
          </a:p>
          <a:p>
            <a:pPr lvl="1"/>
            <a:r>
              <a:rPr lang="cs-CZ" sz="1700" dirty="0" smtClean="0"/>
              <a:t>metoda pořadí</a:t>
            </a:r>
          </a:p>
          <a:p>
            <a:pPr lvl="1"/>
            <a:r>
              <a:rPr lang="cs-CZ" sz="1700" dirty="0" smtClean="0"/>
              <a:t>alokační metoda</a:t>
            </a:r>
          </a:p>
          <a:p>
            <a:pPr lvl="1"/>
            <a:r>
              <a:rPr lang="cs-CZ" sz="1700" dirty="0" smtClean="0"/>
              <a:t>metoda známková</a:t>
            </a:r>
          </a:p>
          <a:p>
            <a:pPr lvl="1"/>
            <a:r>
              <a:rPr lang="cs-CZ" sz="1700" dirty="0" smtClean="0"/>
              <a:t>metoda párového hodnocení</a:t>
            </a:r>
          </a:p>
          <a:p>
            <a:pPr lvl="1"/>
            <a:r>
              <a:rPr lang="cs-CZ" sz="1700" dirty="0" smtClean="0"/>
              <a:t>expertní hodnocení DELFY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Metoda pořadí (</a:t>
            </a: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</a:rPr>
              <a:t>Analytic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 hierarchy </a:t>
            </a: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</a:rPr>
              <a:t>process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5390059"/>
          </a:xfrm>
        </p:spPr>
        <p:txBody>
          <a:bodyPr>
            <a:normAutofit/>
          </a:bodyPr>
          <a:lstStyle/>
          <a:p>
            <a:r>
              <a:rPr lang="cs-CZ" sz="2000" dirty="0" smtClean="0"/>
              <a:t>spočívá v prostém seřazení kritérií do pořadí dle jejich důležitosti.</a:t>
            </a:r>
          </a:p>
          <a:p>
            <a:r>
              <a:rPr lang="cs-CZ" sz="2000" dirty="0" smtClean="0"/>
              <a:t>Nejdůležitější kritérium je umístěno na první místo, nejméně důležité na poslední</a:t>
            </a:r>
          </a:p>
          <a:p>
            <a:endParaRPr lang="cs-CZ" sz="2000" dirty="0" smtClean="0"/>
          </a:p>
          <a:p>
            <a:pPr algn="just">
              <a:spcAft>
                <a:spcPts val="0"/>
              </a:spcAft>
            </a:pPr>
            <a:r>
              <a:rPr lang="cs-CZ" sz="2000" dirty="0" smtClean="0">
                <a:ea typeface="Times New Roman"/>
                <a:cs typeface="Times New Roman"/>
              </a:rPr>
              <a:t>Do výsledné tabulky pak napíšeme váhové kritérium, kde kritérium na prvním místě dostane nejvíc bodů a na posledním nejmíň.  </a:t>
            </a:r>
            <a:endParaRPr lang="cs-CZ" sz="2000" dirty="0" smtClean="0">
              <a:latin typeface="Times New Roman"/>
              <a:ea typeface="Times New Roman"/>
            </a:endParaRPr>
          </a:p>
          <a:p>
            <a:r>
              <a:rPr lang="cs-CZ" sz="2000" dirty="0" smtClean="0"/>
              <a:t>Nejdůležitější kritérium ohodnotíme 5 body, druhé nejdůležitější 2,5 body, a poslední (nejméně důležité) 1 bodem</a:t>
            </a:r>
            <a:endParaRPr lang="cs-CZ" sz="2000" dirty="0"/>
          </a:p>
        </p:txBody>
      </p:sp>
      <p:pic>
        <p:nvPicPr>
          <p:cNvPr id="1026" name="Picture 2" descr="tabulka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861048"/>
            <a:ext cx="4710113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tabulka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1844824"/>
            <a:ext cx="4739821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Alokační metoda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5390059"/>
          </a:xfrm>
        </p:spPr>
        <p:txBody>
          <a:bodyPr>
            <a:normAutofit/>
          </a:bodyPr>
          <a:lstStyle/>
          <a:p>
            <a:r>
              <a:rPr lang="cs-CZ" sz="2000" dirty="0" smtClean="0"/>
              <a:t>Základem alokační metody je, že je předem stanoven počet bodů, který se k danému kriteriu, resp. souboru kriterií přiřadí (alokuje).  </a:t>
            </a:r>
          </a:p>
          <a:p>
            <a:r>
              <a:rPr lang="cs-CZ" sz="2000" dirty="0" smtClean="0"/>
              <a:t>Na příkladu vidíme, že pro soubor kriterií vlivů na krajinu je alokováno 10 bodů, které přerozdělíme mezi kriteria vlivů na estetické kvality území a vlivů na rekreační využití.</a:t>
            </a:r>
            <a:endParaRPr lang="cs-CZ" sz="2000" dirty="0"/>
          </a:p>
        </p:txBody>
      </p:sp>
      <p:pic>
        <p:nvPicPr>
          <p:cNvPr id="2050" name="Picture 2" descr="tabulka 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780928"/>
            <a:ext cx="5229225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tabulka 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3" y="4653136"/>
            <a:ext cx="4316623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Metoda známkování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39552" y="1052736"/>
            <a:ext cx="3312368" cy="5390059"/>
          </a:xfrm>
        </p:spPr>
        <p:txBody>
          <a:bodyPr>
            <a:normAutofit lnSpcReduction="10000"/>
          </a:bodyPr>
          <a:lstStyle/>
          <a:p>
            <a:r>
              <a:rPr lang="cs-CZ" sz="2000" dirty="0" smtClean="0"/>
              <a:t> Každé kritérium v této metodě ohodnotíme body z nějakého předem daného intervalu, např. &lt; 0; 10 &gt;,  čím důležitější je některé kritérium, tím vyšší dostane počet bodů.</a:t>
            </a:r>
          </a:p>
          <a:p>
            <a:r>
              <a:rPr lang="cs-CZ" sz="2000" dirty="0" smtClean="0"/>
              <a:t>Pokud hodnotíme kvalitativní kriteria, je vhodné vytvořit verbálně-numerickou stupnici.</a:t>
            </a:r>
          </a:p>
          <a:p>
            <a:r>
              <a:rPr lang="cs-CZ" sz="2000" dirty="0" smtClean="0"/>
              <a:t>Uvedený příklad reprezentuje soubor kriterií hodnocených v rámci posuzování koncepce přesunu železničního nádraží v Brně:</a:t>
            </a:r>
            <a:endParaRPr lang="cs-CZ" sz="2000" dirty="0"/>
          </a:p>
        </p:txBody>
      </p:sp>
      <p:pic>
        <p:nvPicPr>
          <p:cNvPr id="3074" name="Picture 2" descr="tabulka 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14775" y="1124744"/>
            <a:ext cx="5229225" cy="267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tabulka 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14775" y="4005064"/>
            <a:ext cx="5229225" cy="259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Metoda párového hodnocení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5390059"/>
          </a:xfrm>
        </p:spPr>
        <p:txBody>
          <a:bodyPr>
            <a:normAutofit/>
          </a:bodyPr>
          <a:lstStyle/>
          <a:p>
            <a:r>
              <a:rPr lang="cs-CZ" sz="2000" dirty="0" smtClean="0"/>
              <a:t>Tato metoda se uplatňuje při stanovení relativní důležitosti parametrů ŽP. </a:t>
            </a:r>
          </a:p>
          <a:p>
            <a:r>
              <a:rPr lang="cs-CZ" sz="2000" dirty="0" smtClean="0"/>
              <a:t>Výpočet váhového koeficientu spočívá v porovnání jednotlivých kriterií mezi sebou a z každé dvojice se určí významnější kriterium k danému problému. </a:t>
            </a:r>
          </a:p>
          <a:p>
            <a:r>
              <a:rPr lang="cs-CZ" sz="2000" dirty="0" smtClean="0"/>
              <a:t>V příkladu bylo vybráno hypotetické posuzování vlivů výstavby větrných elektráren na životní prostředí.  Systém porovnání zobrazuje tzv. </a:t>
            </a:r>
            <a:r>
              <a:rPr lang="cs-CZ" sz="2000" dirty="0" err="1" smtClean="0"/>
              <a:t>Fullerův</a:t>
            </a:r>
            <a:r>
              <a:rPr lang="cs-CZ" sz="2000" dirty="0" smtClean="0"/>
              <a:t> trojúhelník. Ten je tvořen dvojřádky, kde v horním řádku je jedno kriterium, které se porovnává s ostatními kriterii v druhém řádku. 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</p:txBody>
      </p:sp>
      <p:pic>
        <p:nvPicPr>
          <p:cNvPr id="4098" name="Picture 2" descr="tabulka 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789040"/>
            <a:ext cx="522922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Metoda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DELPHI (týmové expertní hodnocení)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5390059"/>
          </a:xfrm>
        </p:spPr>
        <p:txBody>
          <a:bodyPr>
            <a:normAutofit lnSpcReduction="10000"/>
          </a:bodyPr>
          <a:lstStyle/>
          <a:p>
            <a:r>
              <a:rPr lang="cs-CZ" sz="2000" dirty="0" smtClean="0"/>
              <a:t>Podstatou týmového hodnocení této metody je kvalifikovaný odhad jednotlivých expertů a jeho párování.  Expertní hodnocení je rozděleno do několika navazujících etap, kde se reaguje na hodnocení prognóz z etap předešlých.  </a:t>
            </a:r>
            <a:endParaRPr lang="cs-CZ" sz="2000" dirty="0" smtClean="0"/>
          </a:p>
          <a:p>
            <a:r>
              <a:rPr lang="cs-CZ" sz="2000" dirty="0" smtClean="0"/>
              <a:t>Prognózy </a:t>
            </a:r>
            <a:r>
              <a:rPr lang="cs-CZ" sz="2000" dirty="0" smtClean="0"/>
              <a:t>se získávají pomocí dotazníků, které by měli být anonymní, aby nedošlo k ovlivňování výsledků např. z důvodu osobních </a:t>
            </a:r>
            <a:r>
              <a:rPr lang="cs-CZ" sz="2000" dirty="0" smtClean="0"/>
              <a:t>preferencí.</a:t>
            </a:r>
            <a:endParaRPr lang="cs-CZ" sz="2000" dirty="0" smtClean="0"/>
          </a:p>
          <a:p>
            <a:r>
              <a:rPr lang="cs-CZ" sz="2000" dirty="0" smtClean="0"/>
              <a:t>V prvním kole každý expert určí svůj odhad vlivu na životní prostředí. Získá se tím soubor N různých odhadů, kde N vyjadřuje počet expertů v týmu. Určí se průměr odhadů a </a:t>
            </a:r>
            <a:r>
              <a:rPr lang="cs-CZ" sz="2000" dirty="0" err="1" smtClean="0"/>
              <a:t>kvartily</a:t>
            </a:r>
            <a:r>
              <a:rPr lang="cs-CZ" sz="2000" dirty="0" smtClean="0"/>
              <a:t> </a:t>
            </a:r>
            <a:r>
              <a:rPr lang="cs-CZ" sz="1800" i="1" dirty="0" smtClean="0"/>
              <a:t>(</a:t>
            </a:r>
            <a:r>
              <a:rPr lang="cs-CZ" sz="1800" i="1" dirty="0" err="1" smtClean="0"/>
              <a:t>kvartil</a:t>
            </a:r>
            <a:r>
              <a:rPr lang="cs-CZ" sz="1800" i="1" dirty="0" smtClean="0"/>
              <a:t>, rozděluje sumu na 4 stejné části).</a:t>
            </a:r>
          </a:p>
          <a:p>
            <a:r>
              <a:rPr lang="cs-CZ" sz="2000" dirty="0" smtClean="0"/>
              <a:t>V druhém kole se průměrné hodnoty a hodnoty </a:t>
            </a:r>
            <a:r>
              <a:rPr lang="cs-CZ" sz="2000" dirty="0" err="1" smtClean="0"/>
              <a:t>kvartilů</a:t>
            </a:r>
            <a:r>
              <a:rPr lang="cs-CZ" sz="2000" dirty="0" smtClean="0"/>
              <a:t> sdělí </a:t>
            </a:r>
            <a:r>
              <a:rPr lang="cs-CZ" sz="2000" dirty="0" smtClean="0"/>
              <a:t>expertům </a:t>
            </a:r>
            <a:r>
              <a:rPr lang="cs-CZ" sz="2000" dirty="0" smtClean="0"/>
              <a:t>se žádostí, aby své prognózy přehodnotili. Odhady, které jsou výrazně odlišné, musí být slovně zdůvodněny.</a:t>
            </a:r>
          </a:p>
          <a:p>
            <a:r>
              <a:rPr lang="cs-CZ" sz="2000" dirty="0" smtClean="0"/>
              <a:t>V třetím kole se expertům sdělí výsledky druhého kola spolu se slovním odůvodněním extrémních prognóz a cely postup se opakuje.</a:t>
            </a:r>
          </a:p>
          <a:p>
            <a:r>
              <a:rPr lang="cs-CZ" sz="2000" dirty="0" smtClean="0"/>
              <a:t>V posledním kole se expertům sdělí názor z předešlého kola a včetně výrazně odlišných prognóz a vyžádají se další odhady. Tyto odhady se poté znovu zprůměrují a výsledek je považován za názor týmu.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480</Words>
  <Application>Microsoft Office PowerPoint</Application>
  <PresentationFormat>Předvádění na obrazovce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Z X 5 0 4      H   o   d   n   o   c   e   n   í       v   l   i   v   ů       n   a       ž   i   v   o   t   n   í       p   r   o   s   t   ř   e   d   í</vt:lpstr>
      <vt:lpstr>Posuzování dopadu (impaktu) posuzované činnosti na životní prostředí</vt:lpstr>
      <vt:lpstr>Posuzování dopadu (impaktu) posuzované činnosti na životní prostředí</vt:lpstr>
      <vt:lpstr>Přehled metod</vt:lpstr>
      <vt:lpstr>Metoda pořadí (Analytic hierarchy process) </vt:lpstr>
      <vt:lpstr>Alokační metoda</vt:lpstr>
      <vt:lpstr>Metoda známkování</vt:lpstr>
      <vt:lpstr>Metoda párového hodnocení</vt:lpstr>
      <vt:lpstr>Metoda DELPHI (týmové expertní hodnocení)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vlivů na životní prostředí</dc:title>
  <dc:creator>Stanislav Cetkovsky Mgr.</dc:creator>
  <cp:lastModifiedBy>Stanislav Cetkovsky Mgr.</cp:lastModifiedBy>
  <cp:revision>22</cp:revision>
  <dcterms:modified xsi:type="dcterms:W3CDTF">2011-05-02T11:14:50Z</dcterms:modified>
</cp:coreProperties>
</file>