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8" r:id="rId4"/>
    <p:sldId id="277" r:id="rId5"/>
    <p:sldId id="279" r:id="rId6"/>
    <p:sldId id="280" r:id="rId7"/>
    <p:sldId id="281" r:id="rId8"/>
    <p:sldId id="282" r:id="rId9"/>
    <p:sldId id="283" r:id="rId10"/>
    <p:sldId id="275" r:id="rId11"/>
    <p:sldId id="284" r:id="rId12"/>
    <p:sldId id="285" r:id="rId13"/>
    <p:sldId id="286" r:id="rId14"/>
    <p:sldId id="287" r:id="rId15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26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1800" b="1" dirty="0" smtClean="0"/>
              <a:t>Z X 5 0 4      H   o   d   n   o   c   e   n   í       v   l   i   v   ů       n   a       ž   i   v   o   t   n   í       p   r   o   s   t   ř   e   d   í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1247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/>
            <a:r>
              <a:rPr lang="cs-CZ" sz="3100" dirty="0" smtClean="0"/>
              <a:t>Vyhodnocování rozsahu (velikosti) a významnosti vlivů záměrů na přírodu a krajinu</a:t>
            </a:r>
            <a:endParaRPr lang="cs-CZ" sz="3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Vyjádření potenciální významnosti vlivu na přírodu a krajinu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dirty="0" smtClean="0"/>
              <a:t>Pro každý záměr je proveden součet přidělených bodů, který vyjadřuje jeho potenciální významnost z hlediska vlivu na přírodu a krajinu podle jednotlivých kritérií</a:t>
            </a:r>
          </a:p>
          <a:p>
            <a:pPr marL="457200" indent="-457200" algn="just"/>
            <a:r>
              <a:rPr lang="cs-CZ" sz="2000" dirty="0" smtClean="0"/>
              <a:t>Celková potenciální významnost (čím vyšší součet tím více střetů z hlediska daných kritérií)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02"/>
            <a:ext cx="8229600" cy="79695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Algoritmus pro hodnocení významnosti vlivů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9144000" cy="720080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cs-CZ" sz="1600" dirty="0" smtClean="0"/>
              <a:t>=&gt; Dán procentem </a:t>
            </a:r>
            <a:r>
              <a:rPr lang="cs-CZ" sz="1600" u="sng" dirty="0" smtClean="0"/>
              <a:t>potenciální významnosti</a:t>
            </a:r>
            <a:r>
              <a:rPr lang="cs-CZ" sz="1600" dirty="0" smtClean="0"/>
              <a:t> z </a:t>
            </a:r>
            <a:r>
              <a:rPr lang="cs-CZ" sz="1600" u="sng" dirty="0" smtClean="0"/>
              <a:t>maximální koncentraci všech možných negativních vlivů</a:t>
            </a:r>
            <a:endParaRPr lang="cs-CZ" sz="1600" dirty="0" smtClean="0"/>
          </a:p>
          <a:p>
            <a:pPr marL="457200" indent="-457200" algn="just"/>
            <a:endParaRPr lang="cs-CZ" sz="2000" dirty="0" smtClean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</p:nvPr>
        </p:nvGraphicFramePr>
        <p:xfrm>
          <a:off x="107504" y="2130030"/>
          <a:ext cx="8856984" cy="4678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006"/>
                <a:gridCol w="3496380"/>
                <a:gridCol w="3575598"/>
              </a:tblGrid>
              <a:tr h="49513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Kritérium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smtClean="0"/>
                        <a:t>Plošné záměry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Liniové záměry</a:t>
                      </a:r>
                      <a:endParaRPr lang="cs-CZ" dirty="0"/>
                    </a:p>
                  </a:txBody>
                  <a:tcPr/>
                </a:tc>
              </a:tr>
              <a:tr h="32264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Umístění záměru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Nevýznamné </a:t>
                      </a:r>
                      <a:r>
                        <a:rPr lang="en-US" sz="1000" b="1" dirty="0" smtClean="0"/>
                        <a:t>&lt;5%</a:t>
                      </a:r>
                      <a:r>
                        <a:rPr lang="cs-CZ" sz="1000" dirty="0" smtClean="0"/>
                        <a:t>; málo významné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&lt;15%</a:t>
                      </a:r>
                      <a:r>
                        <a:rPr lang="cs-CZ" sz="1000" dirty="0" smtClean="0"/>
                        <a:t>; významné </a:t>
                      </a:r>
                      <a:r>
                        <a:rPr lang="en-US" sz="1000" b="1" dirty="0" smtClean="0"/>
                        <a:t>&gt;15%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Nevýznamné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dirty="0" smtClean="0"/>
                        <a:t>; málo významné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&lt;60%</a:t>
                      </a:r>
                      <a:r>
                        <a:rPr lang="cs-CZ" sz="1000" dirty="0" smtClean="0"/>
                        <a:t>; významné </a:t>
                      </a:r>
                      <a:r>
                        <a:rPr lang="en-US" sz="1000" b="1" dirty="0" smtClean="0"/>
                        <a:t>&gt;60%</a:t>
                      </a:r>
                      <a:endParaRPr lang="cs-CZ" sz="1000" dirty="0"/>
                    </a:p>
                  </a:txBody>
                  <a:tcPr/>
                </a:tc>
              </a:tr>
              <a:tr h="674613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Obecná a zvláštní ochrana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&lt;5%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&lt;15%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&lt;35%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35%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&lt;30%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&lt;40%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&lt;70%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70%</a:t>
                      </a:r>
                      <a:endParaRPr lang="cs-CZ" sz="1000" dirty="0"/>
                    </a:p>
                  </a:txBody>
                  <a:tcPr/>
                </a:tc>
              </a:tr>
              <a:tr h="674613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Genofond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&lt;35%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&lt;50%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&lt;70%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70%</a:t>
                      </a:r>
                      <a:endParaRPr lang="cs-CZ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&lt;15%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&lt;50%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&lt;75%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&lt;90%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&gt;9</a:t>
                      </a:r>
                      <a:r>
                        <a:rPr lang="en-US" sz="1000" b="1" dirty="0" smtClean="0"/>
                        <a:t>0%</a:t>
                      </a:r>
                      <a:endParaRPr lang="cs-CZ" sz="1000" dirty="0" smtClean="0"/>
                    </a:p>
                  </a:txBody>
                  <a:tcPr/>
                </a:tc>
              </a:tr>
              <a:tr h="674613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Biodiverzita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&lt;5%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&lt;15%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&lt;35%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35%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&lt;30%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&lt;40%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&lt;70%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70%</a:t>
                      </a:r>
                      <a:endParaRPr lang="cs-CZ" sz="1000" dirty="0"/>
                    </a:p>
                  </a:txBody>
                  <a:tcPr/>
                </a:tc>
              </a:tr>
              <a:tr h="674613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Krajinný ráz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&lt;5%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&lt;15%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&lt;35%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35%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&lt;30%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&lt;40%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&lt;70%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70%</a:t>
                      </a:r>
                      <a:endParaRPr lang="cs-CZ" sz="1000" dirty="0"/>
                    </a:p>
                  </a:txBody>
                  <a:tcPr/>
                </a:tc>
              </a:tr>
              <a:tr h="52795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Významné dopady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Pozitivní a nulové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přijatelné –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podmíněně přijatelné -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&lt;40%</a:t>
                      </a:r>
                      <a:r>
                        <a:rPr lang="cs-CZ" sz="1000" baseline="0" dirty="0" smtClean="0"/>
                        <a:t>; přijatelné s výhradami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&lt;55%</a:t>
                      </a:r>
                      <a:r>
                        <a:rPr lang="cs-CZ" sz="1000" baseline="0" dirty="0" smtClean="0"/>
                        <a:t>; nepříznivé –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&lt;70%</a:t>
                      </a:r>
                      <a:r>
                        <a:rPr lang="cs-CZ" sz="1000" baseline="0" dirty="0" smtClean="0"/>
                        <a:t>; pravděpodobně nepřijatelné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70%</a:t>
                      </a:r>
                      <a:endParaRPr lang="cs-CZ" sz="1000" dirty="0" smtClean="0"/>
                    </a:p>
                    <a:p>
                      <a:endParaRPr lang="cs-CZ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000" dirty="0"/>
                    </a:p>
                  </a:txBody>
                  <a:tcPr/>
                </a:tc>
              </a:tr>
              <a:tr h="495139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Pozitivní vlivy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nev</a:t>
                      </a:r>
                      <a:r>
                        <a:rPr lang="cs-CZ" sz="1000" dirty="0" smtClean="0"/>
                        <a:t>z</a:t>
                      </a:r>
                      <a:r>
                        <a:rPr lang="en-US" sz="1000" dirty="0" err="1" smtClean="0"/>
                        <a:t>nikaj</a:t>
                      </a:r>
                      <a:r>
                        <a:rPr lang="cs-CZ" sz="1000" dirty="0" smtClean="0"/>
                        <a:t>í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="1" dirty="0" smtClean="0"/>
                        <a:t>&lt;10%</a:t>
                      </a:r>
                      <a:r>
                        <a:rPr lang="cs-CZ" sz="1000" dirty="0" smtClean="0"/>
                        <a:t>;</a:t>
                      </a:r>
                      <a:r>
                        <a:rPr lang="cs-CZ" sz="1000" baseline="0" dirty="0" smtClean="0"/>
                        <a:t> nevýznamné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&lt;20%</a:t>
                      </a:r>
                      <a:r>
                        <a:rPr lang="cs-CZ" sz="1000" baseline="0" dirty="0" smtClean="0"/>
                        <a:t>; málo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&lt;40%</a:t>
                      </a:r>
                      <a:r>
                        <a:rPr lang="cs-CZ" sz="1000" baseline="0" dirty="0" smtClean="0"/>
                        <a:t>; patrné </a:t>
                      </a:r>
                      <a:r>
                        <a:rPr lang="en-US" sz="1000" b="1" dirty="0" smtClean="0"/>
                        <a:t>&lt;55%</a:t>
                      </a:r>
                      <a:r>
                        <a:rPr lang="cs-CZ" sz="1000" baseline="0" dirty="0" smtClean="0"/>
                        <a:t>; velmi významné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dirty="0" smtClean="0"/>
                        <a:t>&lt;70%</a:t>
                      </a:r>
                      <a:r>
                        <a:rPr lang="cs-CZ" sz="1000" baseline="0" dirty="0" smtClean="0"/>
                        <a:t>; silný kompenzační efekt </a:t>
                      </a:r>
                      <a:r>
                        <a:rPr lang="en-US" sz="1000" b="1" baseline="0" dirty="0" smtClean="0"/>
                        <a:t>&gt;</a:t>
                      </a:r>
                      <a:r>
                        <a:rPr lang="en-US" sz="1000" b="1" dirty="0" smtClean="0"/>
                        <a:t>70%</a:t>
                      </a:r>
                      <a:endParaRPr lang="cs-CZ" sz="1000" dirty="0" smtClean="0"/>
                    </a:p>
                    <a:p>
                      <a:endParaRPr lang="cs-CZ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Metody sběru informací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pPr marL="457200" indent="-457200" algn="just"/>
            <a:r>
              <a:rPr lang="cs-CZ" sz="2000" dirty="0" smtClean="0"/>
              <a:t>Kvalitativní metody průzkumů fauny a flory</a:t>
            </a:r>
          </a:p>
          <a:p>
            <a:pPr marL="457200" indent="-457200" algn="just"/>
            <a:r>
              <a:rPr lang="cs-CZ" sz="2000" dirty="0" smtClean="0"/>
              <a:t>Kvantitativní </a:t>
            </a:r>
            <a:r>
              <a:rPr lang="cs-CZ" sz="2000" dirty="0" smtClean="0"/>
              <a:t>metody průzkumů fauny a </a:t>
            </a:r>
            <a:r>
              <a:rPr lang="cs-CZ" sz="2000" dirty="0" smtClean="0"/>
              <a:t>flory</a:t>
            </a:r>
          </a:p>
          <a:p>
            <a:pPr marL="457200" indent="-457200" algn="just"/>
            <a:r>
              <a:rPr lang="cs-CZ" sz="2000" dirty="0" smtClean="0"/>
              <a:t>Synekologické </a:t>
            </a:r>
            <a:r>
              <a:rPr lang="cs-CZ" sz="2000" dirty="0" smtClean="0"/>
              <a:t>metody </a:t>
            </a:r>
            <a:r>
              <a:rPr lang="cs-CZ" sz="2000" dirty="0" smtClean="0"/>
              <a:t>hodnocení ekosystémů a stanovišť</a:t>
            </a:r>
          </a:p>
          <a:p>
            <a:pPr marL="457200" indent="-457200" algn="just"/>
            <a:r>
              <a:rPr lang="cs-CZ" sz="2000" dirty="0" smtClean="0"/>
              <a:t>Dendrologické a sadovnické metody a postupy</a:t>
            </a:r>
          </a:p>
          <a:p>
            <a:pPr marL="457200" indent="-457200" algn="just"/>
            <a:r>
              <a:rPr lang="cs-CZ" sz="2000" dirty="0" smtClean="0"/>
              <a:t>Hodnocení stavu lesních porostů</a:t>
            </a:r>
          </a:p>
          <a:p>
            <a:pPr marL="457200" indent="-457200" algn="just"/>
            <a:r>
              <a:rPr lang="cs-CZ" sz="2000" dirty="0" smtClean="0"/>
              <a:t>Komplexní biotopové mapování</a:t>
            </a:r>
          </a:p>
          <a:p>
            <a:pPr marL="457200" indent="-457200" algn="just"/>
            <a:r>
              <a:rPr lang="cs-CZ" sz="2000" dirty="0" smtClean="0"/>
              <a:t>Hodnocení a vymezování prvků systémů ekologické stability</a:t>
            </a:r>
          </a:p>
          <a:p>
            <a:pPr marL="457200" indent="-457200" algn="just"/>
            <a:r>
              <a:rPr lang="cs-CZ" sz="2000" dirty="0" smtClean="0"/>
              <a:t>Hodnocení kulturně-historických hodnot krajiny</a:t>
            </a:r>
          </a:p>
          <a:p>
            <a:pPr marL="457200" indent="-457200" algn="just"/>
            <a:r>
              <a:rPr lang="cs-CZ" sz="2000" dirty="0" smtClean="0"/>
              <a:t>Hodnocení krajinářsko-estetických hodnot krajiny</a:t>
            </a:r>
          </a:p>
          <a:p>
            <a:pPr marL="457200" indent="-457200" algn="just"/>
            <a:r>
              <a:rPr lang="cs-CZ" sz="2000" dirty="0" smtClean="0"/>
              <a:t>Komplexní hodnocení krajinného rázu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>
              <a:buNone/>
            </a:pPr>
            <a:r>
              <a:rPr lang="cs-CZ" sz="2000" u="sng" dirty="0" smtClean="0"/>
              <a:t>Označení potřebnosti jednotlivých druhů metod</a:t>
            </a:r>
            <a:r>
              <a:rPr lang="cs-CZ" sz="2000" dirty="0" smtClean="0"/>
              <a:t>:</a:t>
            </a:r>
          </a:p>
          <a:p>
            <a:pPr marL="457200" indent="-457200" algn="just">
              <a:buNone/>
            </a:pPr>
            <a:r>
              <a:rPr lang="cs-CZ" sz="2000" dirty="0" smtClean="0"/>
              <a:t>+ 	Potřebná</a:t>
            </a:r>
          </a:p>
          <a:p>
            <a:pPr marL="457200" indent="-457200" algn="just">
              <a:buNone/>
            </a:pPr>
            <a:r>
              <a:rPr lang="cs-CZ" sz="2000" dirty="0" smtClean="0"/>
              <a:t>?	Fakultativní (doporučená)</a:t>
            </a:r>
          </a:p>
          <a:p>
            <a:pPr marL="457200" indent="-457200" algn="just">
              <a:buNone/>
            </a:pPr>
            <a:r>
              <a:rPr lang="cs-CZ" sz="2000" dirty="0" smtClean="0"/>
              <a:t>-	Není potřebná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Pracovní postupy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Podkladové materiály</a:t>
            </a:r>
          </a:p>
          <a:p>
            <a:pPr marL="857250" lvl="1" indent="-457200" algn="just"/>
            <a:r>
              <a:rPr lang="cs-CZ" sz="1600" dirty="0" smtClean="0"/>
              <a:t>Projektová dokumentace či jiný technický podklad oznamovatele (investora)</a:t>
            </a:r>
          </a:p>
          <a:p>
            <a:pPr marL="857250" lvl="1" indent="-457200" algn="just"/>
            <a:r>
              <a:rPr lang="cs-CZ" sz="1600" dirty="0" smtClean="0"/>
              <a:t>Kartografické podklady</a:t>
            </a:r>
          </a:p>
          <a:p>
            <a:pPr marL="857250" lvl="1" indent="-457200" algn="just"/>
            <a:r>
              <a:rPr lang="cs-CZ" sz="1600" dirty="0" smtClean="0"/>
              <a:t>Podklady odborného charakteru</a:t>
            </a:r>
          </a:p>
          <a:p>
            <a:pPr marL="857250" lvl="1" indent="-457200" algn="just"/>
            <a:r>
              <a:rPr lang="cs-CZ" sz="1600" dirty="0" smtClean="0"/>
              <a:t>Vlastní terénní šetření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Vytvoření seznamu informací o stavu přírody a krajiny a odhadu předpokládaných vlivů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Vlastní pracovní postup</a:t>
            </a:r>
          </a:p>
          <a:p>
            <a:pPr marL="857250" lvl="1" indent="-457200" algn="just"/>
            <a:r>
              <a:rPr lang="cs-CZ" sz="1600" dirty="0" smtClean="0"/>
              <a:t>Zatřídění záměrů dle kritérií 1-7</a:t>
            </a:r>
          </a:p>
          <a:p>
            <a:pPr marL="857250" lvl="1" indent="-457200" algn="just"/>
            <a:r>
              <a:rPr lang="cs-CZ" sz="1600" dirty="0" smtClean="0"/>
              <a:t>Vyhodnocení posuzovaného záměru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Interpretace a výstupy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cs-CZ" sz="2000" b="1" dirty="0" smtClean="0"/>
              <a:t>7 výstupových kategorií:</a:t>
            </a:r>
          </a:p>
          <a:p>
            <a:pPr marL="457200" indent="-457200" algn="just">
              <a:buNone/>
            </a:pPr>
            <a:endParaRPr lang="cs-CZ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Ovlivnění přírodních poměrů je pravděpodobně pozitivní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K ovlivnění přírodních poměrů nedochází (nulové vlivy)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Ovlivnění přírodních poměrů je pravděpodobně přijatelné bez výhrad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Ovlivnění přírodních poměrů je pravděpodobně </a:t>
            </a:r>
            <a:r>
              <a:rPr lang="cs-CZ" sz="2000" dirty="0" smtClean="0"/>
              <a:t>podmíněně přijatelné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Ovlivnění přírodních poměrů je pravděpodobně </a:t>
            </a:r>
            <a:r>
              <a:rPr lang="cs-CZ" sz="2000" dirty="0" smtClean="0"/>
              <a:t>přijatelné s výhradami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Ovlivnění přírodních poměrů je pravděpodobně </a:t>
            </a:r>
            <a:r>
              <a:rPr lang="cs-CZ" sz="2000" dirty="0" smtClean="0"/>
              <a:t>nepříznivé, z hlediska případné přijatelnosti je nezbytné řešit výrazná kompenzační opatření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Ovlivnění přírodních poměrů je pravděpodobně </a:t>
            </a:r>
            <a:r>
              <a:rPr lang="cs-CZ" sz="2000" dirty="0" smtClean="0"/>
              <a:t>nepřijatelné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Katalog kritérií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457200" indent="-457200" algn="just">
              <a:buNone/>
            </a:pPr>
            <a:r>
              <a:rPr lang="cs-CZ" sz="2000" u="sng" dirty="0" smtClean="0"/>
              <a:t>Základním východiskem je charakter záměru</a:t>
            </a:r>
            <a:r>
              <a:rPr lang="cs-CZ" sz="2000" dirty="0" smtClean="0"/>
              <a:t> </a:t>
            </a:r>
            <a:r>
              <a:rPr lang="cs-CZ" sz="2000" dirty="0" smtClean="0"/>
              <a:t>a vymezení zájmového území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Umístění záměru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Uvnitř areálů</a:t>
            </a:r>
          </a:p>
          <a:p>
            <a:pPr marL="857250" lvl="1" indent="-457200" algn="just"/>
            <a:r>
              <a:rPr lang="cs-CZ" sz="1600" dirty="0" smtClean="0"/>
              <a:t>V zastavěném území sídel</a:t>
            </a:r>
          </a:p>
          <a:p>
            <a:pPr marL="857250" lvl="1" indent="-457200" algn="just"/>
            <a:r>
              <a:rPr lang="cs-CZ" sz="1600" dirty="0" smtClean="0"/>
              <a:t>Ve volné kulturní krajině v návaznosti na sídla</a:t>
            </a:r>
          </a:p>
          <a:p>
            <a:pPr marL="857250" lvl="1" indent="-457200" algn="just"/>
            <a:r>
              <a:rPr lang="cs-CZ" sz="1600" dirty="0" smtClean="0"/>
              <a:t>Ve volné kulturní </a:t>
            </a:r>
            <a:r>
              <a:rPr lang="cs-CZ" sz="1600" dirty="0" smtClean="0"/>
              <a:t>krajině mimo dosah sídel</a:t>
            </a:r>
            <a:endParaRPr lang="cs-CZ" sz="16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Významnost zájmového území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Obecná a zvláštní ochrana přírody</a:t>
            </a:r>
          </a:p>
          <a:p>
            <a:pPr marL="857250" lvl="1" indent="-457200" algn="just"/>
            <a:r>
              <a:rPr lang="cs-CZ" sz="1600" dirty="0" smtClean="0"/>
              <a:t>Výskyt ohroženého genofondu</a:t>
            </a:r>
          </a:p>
          <a:p>
            <a:pPr marL="857250" lvl="1" indent="-457200" algn="just"/>
            <a:r>
              <a:rPr lang="cs-CZ" sz="1600" dirty="0" smtClean="0"/>
              <a:t>Rozmanitost přírodních prvků</a:t>
            </a:r>
          </a:p>
          <a:p>
            <a:pPr marL="857250" lvl="1" indent="-457200" algn="just"/>
            <a:r>
              <a:rPr lang="cs-CZ" sz="1600" dirty="0" smtClean="0"/>
              <a:t>Krajinný ráz a krajinné struktury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Významné dopady na přírodu a krajinu</a:t>
            </a:r>
            <a:r>
              <a:rPr lang="cs-CZ" sz="2000" dirty="0" smtClean="0"/>
              <a:t>:</a:t>
            </a:r>
            <a:endParaRPr lang="cs-CZ" sz="2000" b="1" dirty="0" smtClean="0"/>
          </a:p>
          <a:p>
            <a:pPr marL="857250" lvl="1" indent="-457200" algn="just"/>
            <a:r>
              <a:rPr lang="cs-CZ" sz="1600" dirty="0" smtClean="0"/>
              <a:t>Změny v chemismu ovzduší, vod, půdy (vlivy na trofické podmínky)</a:t>
            </a:r>
          </a:p>
          <a:p>
            <a:pPr marL="857250" lvl="1" indent="-457200" algn="just"/>
            <a:r>
              <a:rPr lang="cs-CZ" sz="1600" dirty="0" smtClean="0"/>
              <a:t>Změny vodního </a:t>
            </a:r>
            <a:r>
              <a:rPr lang="cs-CZ" sz="1600" dirty="0" smtClean="0"/>
              <a:t>režimu (vlivy na </a:t>
            </a:r>
            <a:r>
              <a:rPr lang="cs-CZ" sz="1600" dirty="0" err="1" smtClean="0"/>
              <a:t>hydrické</a:t>
            </a:r>
            <a:r>
              <a:rPr lang="cs-CZ" sz="1600" dirty="0" smtClean="0"/>
              <a:t> </a:t>
            </a:r>
            <a:r>
              <a:rPr lang="cs-CZ" sz="1600" dirty="0" smtClean="0"/>
              <a:t>podmínky</a:t>
            </a:r>
            <a:r>
              <a:rPr lang="cs-CZ" sz="1600" dirty="0" smtClean="0"/>
              <a:t>)</a:t>
            </a:r>
          </a:p>
          <a:p>
            <a:pPr marL="857250" lvl="1" indent="-457200" algn="just"/>
            <a:r>
              <a:rPr lang="cs-CZ" sz="1600" dirty="0" smtClean="0"/>
              <a:t>Změny v druhové skladbě přírodních prvků (vlivy na stabilitu a odolnost)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Pozitivní vlivy</a:t>
            </a:r>
            <a:r>
              <a:rPr lang="cs-CZ" sz="2000" dirty="0" smtClean="0"/>
              <a:t>:</a:t>
            </a:r>
            <a:endParaRPr lang="cs-CZ" sz="2000" b="1" dirty="0" smtClean="0"/>
          </a:p>
          <a:p>
            <a:pPr marL="857250" lvl="1" indent="-457200" algn="just"/>
            <a:r>
              <a:rPr lang="cs-CZ" sz="1600" dirty="0" smtClean="0"/>
              <a:t>Vytvoření předpokladů pro zvýšení biodiverzity</a:t>
            </a:r>
          </a:p>
          <a:p>
            <a:pPr marL="857250" lvl="1" indent="-457200" algn="just"/>
            <a:r>
              <a:rPr lang="cs-CZ" sz="1600" dirty="0" smtClean="0"/>
              <a:t>Vytvoření předpokladů </a:t>
            </a:r>
            <a:r>
              <a:rPr lang="cs-CZ" sz="1600" dirty="0" smtClean="0"/>
              <a:t>pro rekultivaci degradovaného území</a:t>
            </a:r>
          </a:p>
          <a:p>
            <a:pPr marL="857250" lvl="1" indent="-457200" algn="just"/>
            <a:r>
              <a:rPr lang="cs-CZ" sz="1600" dirty="0" smtClean="0"/>
              <a:t>Vytvoření předpokladů </a:t>
            </a:r>
            <a:r>
              <a:rPr lang="cs-CZ" sz="1600" dirty="0" smtClean="0"/>
              <a:t>pro zlepšení parametrů krajinného rázu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1)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umístění záměru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  <a:endParaRPr lang="cs-CZ" sz="800" b="1" dirty="0" smtClean="0"/>
          </a:p>
          <a:p>
            <a:pPr marL="857250" lvl="1" indent="-457200" algn="just"/>
            <a:r>
              <a:rPr lang="cs-CZ" sz="1200" b="1" dirty="0" smtClean="0"/>
              <a:t>1	málo pravděpodobný</a:t>
            </a:r>
          </a:p>
          <a:p>
            <a:pPr marL="857250" lvl="1" indent="-457200" algn="just"/>
            <a:r>
              <a:rPr lang="cs-CZ" sz="1200" b="1" dirty="0" smtClean="0"/>
              <a:t>2	očekávaný</a:t>
            </a:r>
          </a:p>
          <a:p>
            <a:pPr marL="857250" lvl="1" indent="-457200" algn="just"/>
            <a:r>
              <a:rPr lang="cs-CZ" sz="1200" b="1" dirty="0" smtClean="0"/>
              <a:t>3	pravděpodobný</a:t>
            </a:r>
          </a:p>
          <a:p>
            <a:pPr marL="857250" lvl="1" indent="-457200" algn="just"/>
            <a:r>
              <a:rPr lang="cs-CZ" sz="1200" b="1" dirty="0" smtClean="0"/>
              <a:t>4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Uvnitř areálů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</a:t>
            </a:r>
            <a:r>
              <a:rPr lang="cs-CZ" sz="1200" dirty="0" smtClean="0"/>
              <a:t> objektech a zpevněné plochy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r</a:t>
            </a:r>
            <a:r>
              <a:rPr lang="cs-CZ" sz="1200" dirty="0" smtClean="0"/>
              <a:t>ostlý terén</a:t>
            </a:r>
          </a:p>
          <a:p>
            <a:pPr marL="857250" lvl="1" indent="-457200" algn="just"/>
            <a:r>
              <a:rPr lang="cs-CZ" sz="1600" dirty="0" smtClean="0"/>
              <a:t>V zastavěném území sídel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zpevněné plochy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rostlý terén pozměněný nebo rostlý terén přírodní</a:t>
            </a:r>
          </a:p>
          <a:p>
            <a:pPr marL="857250" lvl="1" indent="-457200" algn="just"/>
            <a:r>
              <a:rPr lang="cs-CZ" sz="1600" dirty="0" smtClean="0"/>
              <a:t>Ve volné kulturní krajině v návaznosti na sídla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Výrazně změněná, minimum přírodních prvků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Využívaná, běžná přítomnost přírodních prvků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S výrazným přírodním charakterem</a:t>
            </a:r>
            <a:endParaRPr lang="cs-CZ" sz="1200" dirty="0" smtClean="0"/>
          </a:p>
          <a:p>
            <a:pPr marL="857250" lvl="1" indent="-457200" algn="just"/>
            <a:r>
              <a:rPr lang="cs-CZ" sz="1600" dirty="0" smtClean="0"/>
              <a:t>Ve volné kulturní </a:t>
            </a:r>
            <a:r>
              <a:rPr lang="cs-CZ" sz="1600" dirty="0" smtClean="0"/>
              <a:t>krajině mimo dosah sídel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Výrazně změněná, minimum přírodních prvků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Využívaná, běžná přítomnost přírodních prvků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S výrazným přírodním charakterem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2)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obecná a zvláštní ochrana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  <a:endParaRPr lang="cs-CZ" sz="800" b="1" dirty="0" smtClean="0"/>
          </a:p>
          <a:p>
            <a:pPr marL="857250" lvl="1" indent="-457200" algn="just"/>
            <a:r>
              <a:rPr lang="cs-CZ" sz="1200" b="1" dirty="0" smtClean="0"/>
              <a:t>1	málo pravděpodobný</a:t>
            </a:r>
          </a:p>
          <a:p>
            <a:pPr marL="857250" lvl="1" indent="-457200" algn="just"/>
            <a:r>
              <a:rPr lang="cs-CZ" sz="1200" b="1" dirty="0" smtClean="0"/>
              <a:t>2	očekávaný</a:t>
            </a:r>
          </a:p>
          <a:p>
            <a:pPr marL="857250" lvl="1" indent="-457200" algn="just"/>
            <a:r>
              <a:rPr lang="cs-CZ" sz="1200" b="1" dirty="0" smtClean="0"/>
              <a:t>3	pravděpodobný</a:t>
            </a:r>
          </a:p>
          <a:p>
            <a:pPr marL="857250" lvl="1" indent="-457200" algn="just"/>
            <a:r>
              <a:rPr lang="cs-CZ" sz="1200" b="1" dirty="0" smtClean="0"/>
              <a:t>4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Poloha záměru s ohledem na polohu ZCHÚ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Mimo ZCHÚ</a:t>
            </a:r>
            <a:r>
              <a:rPr lang="cs-CZ" sz="1200" dirty="0" smtClean="0"/>
              <a:t>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 ochranném pásmu ZCHÚ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Přímý územní nárok</a:t>
            </a:r>
          </a:p>
          <a:p>
            <a:pPr marL="857250" lvl="1" indent="-457200" algn="just"/>
            <a:r>
              <a:rPr lang="cs-CZ" sz="1600" dirty="0" smtClean="0"/>
              <a:t>Vlivy ve zvláště nebo obecně chráněných krajinných celcích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Přírodní park mimo nejcennější území a zóny CHKO s nejmírnějším režimem ochrany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Nejcennější území přírodních parků a 2. zóna CHKO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1. zóna CHKO a území národních parků</a:t>
            </a:r>
          </a:p>
          <a:p>
            <a:pPr marL="857250" lvl="1" indent="-457200" algn="just"/>
            <a:r>
              <a:rPr lang="cs-CZ" sz="1600" dirty="0" smtClean="0"/>
              <a:t>Vlivy v prvcích obecné ochrany typu VKP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Ze zákona (§3, 114/1992 Sb.), tj. řeky, rybníky, rašeliniště, lesy, vodní toky, údolní nivy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Registrované </a:t>
            </a:r>
          </a:p>
          <a:p>
            <a:pPr marL="857250" lvl="1" indent="-457200" algn="just"/>
            <a:r>
              <a:rPr lang="cs-CZ" sz="1600" dirty="0" smtClean="0"/>
              <a:t>Vlivy ve skladebných prvcích ÚSES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3)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ohrožený genofond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  <a:endParaRPr lang="cs-CZ" sz="800" b="1" dirty="0" smtClean="0"/>
          </a:p>
          <a:p>
            <a:pPr marL="857250" lvl="1" indent="-457200" algn="just"/>
            <a:r>
              <a:rPr lang="cs-CZ" sz="1200" b="1" dirty="0" smtClean="0"/>
              <a:t>1	málo pravděpodobný</a:t>
            </a:r>
          </a:p>
          <a:p>
            <a:pPr marL="857250" lvl="1" indent="-457200" algn="just"/>
            <a:r>
              <a:rPr lang="cs-CZ" sz="1200" b="1" dirty="0" smtClean="0"/>
              <a:t>2	očekávaný</a:t>
            </a:r>
          </a:p>
          <a:p>
            <a:pPr marL="857250" lvl="1" indent="-457200" algn="just"/>
            <a:r>
              <a:rPr lang="cs-CZ" sz="1200" b="1" dirty="0" smtClean="0"/>
              <a:t>3	pravděpodobný</a:t>
            </a:r>
          </a:p>
          <a:p>
            <a:pPr marL="857250" lvl="1" indent="-457200" algn="just"/>
            <a:r>
              <a:rPr lang="cs-CZ" sz="1200" b="1" dirty="0" smtClean="0"/>
              <a:t>4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Obecný charakter výskytu ohroženého genofondu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Dočasný výskyt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Trvalý výskyt</a:t>
            </a:r>
          </a:p>
          <a:p>
            <a:pPr marL="857250" lvl="1" indent="-457200" algn="just"/>
            <a:r>
              <a:rPr lang="cs-CZ" sz="1600" dirty="0" smtClean="0"/>
              <a:t>Ojedinělé a unikátní lokality genofondu ve vazbě na úroveň výskytu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Místní úroveň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Regionální a vyšší úroveň</a:t>
            </a:r>
          </a:p>
          <a:p>
            <a:pPr marL="857250" lvl="1" indent="-457200" algn="just"/>
            <a:r>
              <a:rPr lang="cs-CZ" sz="1600" dirty="0" smtClean="0"/>
              <a:t>Lokality ojedinělých či unikátních ekosystémů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Místní </a:t>
            </a:r>
            <a:r>
              <a:rPr lang="cs-CZ" sz="1200" dirty="0" smtClean="0"/>
              <a:t>úroveň</a:t>
            </a:r>
            <a:endParaRPr lang="cs-CZ" sz="1200" dirty="0" smtClean="0"/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Regionální a vyšší úroveň </a:t>
            </a:r>
            <a:endParaRPr lang="cs-CZ" sz="1200" dirty="0" smtClean="0"/>
          </a:p>
          <a:p>
            <a:pPr marL="857250" lvl="1" indent="-457200" algn="just"/>
            <a:r>
              <a:rPr lang="cs-CZ" sz="1600" dirty="0" smtClean="0"/>
              <a:t>Reprezentativní lokality stabilních ekosystémů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Místní úroveň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Regionální </a:t>
            </a:r>
            <a:r>
              <a:rPr lang="cs-CZ" sz="1200" dirty="0" smtClean="0"/>
              <a:t>úroveň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Celostátní úroveň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4)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biodiverzita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  <a:endParaRPr lang="cs-CZ" sz="800" b="1" dirty="0" smtClean="0"/>
          </a:p>
          <a:p>
            <a:pPr marL="857250" lvl="1" indent="-457200" algn="just"/>
            <a:r>
              <a:rPr lang="cs-CZ" sz="1200" b="1" dirty="0" smtClean="0"/>
              <a:t>1	málo pravděpodobný</a:t>
            </a:r>
          </a:p>
          <a:p>
            <a:pPr marL="857250" lvl="1" indent="-457200" algn="just"/>
            <a:r>
              <a:rPr lang="cs-CZ" sz="1200" b="1" dirty="0" smtClean="0"/>
              <a:t>2	očekávaný</a:t>
            </a:r>
          </a:p>
          <a:p>
            <a:pPr marL="857250" lvl="1" indent="-457200" algn="just"/>
            <a:r>
              <a:rPr lang="cs-CZ" sz="1200" b="1" dirty="0" smtClean="0"/>
              <a:t>3	pravděpodobný</a:t>
            </a:r>
          </a:p>
          <a:p>
            <a:pPr marL="857250" lvl="1" indent="-457200" algn="just"/>
            <a:r>
              <a:rPr lang="cs-CZ" sz="1200" b="1" dirty="0" smtClean="0"/>
              <a:t>4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Významné krajinné prvky (VKP) </a:t>
            </a:r>
          </a:p>
          <a:p>
            <a:pPr marL="1257300" lvl="2" indent="-457200" algn="just"/>
            <a:r>
              <a:rPr lang="cs-CZ" sz="1200" dirty="0" smtClean="0"/>
              <a:t>Vodní toky upravené</a:t>
            </a:r>
          </a:p>
          <a:p>
            <a:pPr marL="1257300" lvl="2" indent="-457200" algn="just"/>
            <a:r>
              <a:rPr lang="cs-CZ" sz="1200" dirty="0" smtClean="0"/>
              <a:t>Vodní toky </a:t>
            </a:r>
            <a:r>
              <a:rPr lang="cs-CZ" sz="1200" dirty="0" smtClean="0"/>
              <a:t>přirozené</a:t>
            </a:r>
          </a:p>
          <a:p>
            <a:pPr marL="1257300" lvl="2" indent="-457200" algn="just"/>
            <a:r>
              <a:rPr lang="cs-CZ" sz="1200" dirty="0" smtClean="0"/>
              <a:t>Vodní plochy antropogenní</a:t>
            </a:r>
          </a:p>
          <a:p>
            <a:pPr marL="1257300" lvl="2" indent="-457200" algn="just"/>
            <a:r>
              <a:rPr lang="cs-CZ" sz="1200" dirty="0" smtClean="0"/>
              <a:t>Vodní plochy přírodní</a:t>
            </a:r>
          </a:p>
          <a:p>
            <a:pPr marL="1257300" lvl="2" indent="-457200" algn="just"/>
            <a:r>
              <a:rPr lang="cs-CZ" sz="1200" dirty="0" smtClean="0"/>
              <a:t>Lesy druhově bohatší</a:t>
            </a:r>
          </a:p>
          <a:p>
            <a:pPr marL="1257300" lvl="2" indent="-457200" algn="just"/>
            <a:r>
              <a:rPr lang="cs-CZ" sz="1200" dirty="0" smtClean="0"/>
              <a:t>Lesy monokulturní nebo </a:t>
            </a:r>
            <a:r>
              <a:rPr lang="cs-CZ" sz="1200" dirty="0" err="1" smtClean="0"/>
              <a:t>málodruhové</a:t>
            </a:r>
            <a:endParaRPr lang="cs-CZ" sz="1200" dirty="0" smtClean="0"/>
          </a:p>
          <a:p>
            <a:pPr marL="857250" lvl="1" indent="-457200" algn="just"/>
            <a:r>
              <a:rPr lang="cs-CZ" sz="1600" dirty="0" smtClean="0"/>
              <a:t>Stanovištně rozmanité prvky</a:t>
            </a:r>
          </a:p>
          <a:p>
            <a:pPr marL="1257300" lvl="2" indent="-457200" algn="just"/>
            <a:r>
              <a:rPr lang="cs-CZ" sz="1200" dirty="0" smtClean="0"/>
              <a:t>Mokrá </a:t>
            </a:r>
            <a:r>
              <a:rPr lang="cs-CZ" sz="1200" dirty="0" err="1" smtClean="0"/>
              <a:t>hydrická</a:t>
            </a:r>
            <a:r>
              <a:rPr lang="cs-CZ" sz="1200" dirty="0" smtClean="0"/>
              <a:t> řada (rašeliniště, slatiny, podmáčené louky</a:t>
            </a:r>
          </a:p>
          <a:p>
            <a:pPr marL="1257300" lvl="2" indent="-457200" algn="just"/>
            <a:r>
              <a:rPr lang="cs-CZ" sz="1200" dirty="0" smtClean="0"/>
              <a:t>Střední </a:t>
            </a:r>
            <a:r>
              <a:rPr lang="cs-CZ" sz="1200" dirty="0" err="1" smtClean="0"/>
              <a:t>hydrická</a:t>
            </a:r>
            <a:r>
              <a:rPr lang="cs-CZ" sz="1200" dirty="0" smtClean="0"/>
              <a:t> </a:t>
            </a:r>
            <a:r>
              <a:rPr lang="cs-CZ" sz="1200" dirty="0" smtClean="0"/>
              <a:t>řada </a:t>
            </a:r>
            <a:r>
              <a:rPr lang="cs-CZ" sz="1200" dirty="0" smtClean="0"/>
              <a:t>(lesíky, remízky)</a:t>
            </a:r>
          </a:p>
          <a:p>
            <a:pPr marL="1257300" lvl="2" indent="-457200" algn="just"/>
            <a:r>
              <a:rPr lang="cs-CZ" sz="1200" dirty="0" smtClean="0"/>
              <a:t>Agrární terasy, soustavy mezí a kamenic jako liniové prvky</a:t>
            </a:r>
          </a:p>
          <a:p>
            <a:pPr marL="1257300" lvl="2" indent="-457200" algn="just"/>
            <a:r>
              <a:rPr lang="cs-CZ" sz="1200" dirty="0" smtClean="0"/>
              <a:t>Suchá řada (xerotermní prvky)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5)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krajinný ráz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  <a:endParaRPr lang="cs-CZ" sz="800" b="1" dirty="0" smtClean="0"/>
          </a:p>
          <a:p>
            <a:pPr marL="857250" lvl="1" indent="-457200" algn="just"/>
            <a:r>
              <a:rPr lang="cs-CZ" sz="1200" b="1" dirty="0" smtClean="0"/>
              <a:t>1	málo pravděpodobný</a:t>
            </a:r>
          </a:p>
          <a:p>
            <a:pPr marL="857250" lvl="1" indent="-457200" algn="just"/>
            <a:r>
              <a:rPr lang="cs-CZ" sz="1200" b="1" dirty="0" smtClean="0"/>
              <a:t>2	očekávaný</a:t>
            </a:r>
          </a:p>
          <a:p>
            <a:pPr marL="857250" lvl="1" indent="-457200" algn="just"/>
            <a:r>
              <a:rPr lang="cs-CZ" sz="1200" b="1" dirty="0" smtClean="0"/>
              <a:t>3	pravděpodobný</a:t>
            </a:r>
          </a:p>
          <a:p>
            <a:pPr marL="857250" lvl="1" indent="-457200" algn="just"/>
            <a:r>
              <a:rPr lang="cs-CZ" sz="1200" b="1" dirty="0" smtClean="0"/>
              <a:t>4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Stávající narušení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Obecně degradované s výraznou převahou antropogenních, spíše technických novotvarů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Narušené plošnou zástavbou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Narušené horizontálně dominujícími prvky</a:t>
            </a:r>
          </a:p>
          <a:p>
            <a:pPr marL="857250" lvl="1" indent="-457200" algn="just"/>
            <a:r>
              <a:rPr lang="cs-CZ" sz="1600" dirty="0" smtClean="0"/>
              <a:t>Charakter přírodní krajiny ve vazbě na členitost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Otevřené prostory, nízká plošná i vertikální členitost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Členitější prostory, harmonické měřítko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Výrazně členité přírodní prostory</a:t>
            </a:r>
          </a:p>
          <a:p>
            <a:pPr marL="857250" lvl="1" indent="-457200" algn="just"/>
            <a:r>
              <a:rPr lang="cs-CZ" sz="1600" dirty="0" smtClean="0"/>
              <a:t>Historická paměť krajiny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Doklady využití a kultivace krajiny</a:t>
            </a:r>
            <a:endParaRPr lang="cs-CZ" sz="1200" dirty="0" smtClean="0"/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Koncentrace památkově chráněných nebo významných objektů, souborů a přírodních kompozic </a:t>
            </a:r>
            <a:endParaRPr lang="cs-CZ" sz="1200" dirty="0" smtClean="0"/>
          </a:p>
          <a:p>
            <a:pPr marL="857250" lvl="1" indent="-457200" algn="just"/>
            <a:r>
              <a:rPr lang="cs-CZ" sz="1600" dirty="0" smtClean="0"/>
              <a:t>Pozice a charakter vizuálně vnímatelných dominant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 zástavbě</a:t>
            </a:r>
            <a:endParaRPr lang="cs-CZ" sz="1200" dirty="0" smtClean="0"/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V krajině – architektonické dominanty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cs-CZ" sz="1200" dirty="0" smtClean="0"/>
              <a:t>Přírodní dominanty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6)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možných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významných dopadů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na přírodu a krajinu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lnSpcReduction="10000"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</a:p>
          <a:p>
            <a:pPr marL="857250" lvl="1" indent="-457200" algn="just"/>
            <a:r>
              <a:rPr lang="cs-CZ" sz="1200" b="1" dirty="0" smtClean="0"/>
              <a:t>3	málo pravděpodobný</a:t>
            </a:r>
          </a:p>
          <a:p>
            <a:pPr marL="857250" lvl="1" indent="-457200" algn="just"/>
            <a:r>
              <a:rPr lang="cs-CZ" sz="1200" b="1" dirty="0" smtClean="0"/>
              <a:t>6	očekávaný</a:t>
            </a:r>
          </a:p>
          <a:p>
            <a:pPr marL="857250" lvl="1" indent="-457200" algn="just"/>
            <a:r>
              <a:rPr lang="cs-CZ" sz="1200" b="1" dirty="0" smtClean="0"/>
              <a:t>9	pravděpodobný</a:t>
            </a:r>
          </a:p>
          <a:p>
            <a:pPr marL="857250" lvl="1" indent="-457200" algn="just"/>
            <a:r>
              <a:rPr lang="cs-CZ" sz="1200" b="1" dirty="0" smtClean="0"/>
              <a:t>12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Změny trofických poměrů </a:t>
            </a:r>
          </a:p>
          <a:p>
            <a:pPr marL="1257300" lvl="2" indent="-457200" algn="just"/>
            <a:r>
              <a:rPr lang="cs-CZ" sz="1200" dirty="0" smtClean="0"/>
              <a:t>Významné znečištění ovzduší</a:t>
            </a:r>
          </a:p>
          <a:p>
            <a:pPr marL="1257300" lvl="2" indent="-457200" algn="just"/>
            <a:r>
              <a:rPr lang="cs-CZ" sz="1200" dirty="0" smtClean="0"/>
              <a:t>Významná změna chemismu vody</a:t>
            </a:r>
          </a:p>
          <a:p>
            <a:pPr marL="1257300" lvl="2" indent="-457200" algn="just"/>
            <a:r>
              <a:rPr lang="cs-CZ" sz="1200" dirty="0" smtClean="0"/>
              <a:t>Významná změna </a:t>
            </a:r>
            <a:r>
              <a:rPr lang="cs-CZ" sz="1200" dirty="0" smtClean="0"/>
              <a:t>chemismu půdy</a:t>
            </a:r>
          </a:p>
          <a:p>
            <a:pPr marL="857250" lvl="1" indent="-457200" algn="just"/>
            <a:r>
              <a:rPr lang="cs-CZ" sz="1600" dirty="0" smtClean="0"/>
              <a:t>Změny </a:t>
            </a:r>
            <a:r>
              <a:rPr lang="cs-CZ" sz="1600" dirty="0" err="1" smtClean="0"/>
              <a:t>hydrických</a:t>
            </a:r>
            <a:r>
              <a:rPr lang="cs-CZ" sz="1600" dirty="0" smtClean="0"/>
              <a:t> poměrů</a:t>
            </a:r>
          </a:p>
          <a:p>
            <a:pPr marL="1257300" lvl="2" indent="-457200" algn="just"/>
            <a:r>
              <a:rPr lang="cs-CZ" sz="1200" dirty="0" smtClean="0"/>
              <a:t>Významný pokles hladiny podzemní vody</a:t>
            </a:r>
          </a:p>
          <a:p>
            <a:pPr marL="1257300" lvl="2" indent="-457200" algn="just"/>
            <a:r>
              <a:rPr lang="cs-CZ" sz="1200" dirty="0" smtClean="0"/>
              <a:t>Významný </a:t>
            </a:r>
            <a:r>
              <a:rPr lang="cs-CZ" sz="1200" dirty="0" smtClean="0"/>
              <a:t>vzestup </a:t>
            </a:r>
            <a:r>
              <a:rPr lang="cs-CZ" sz="1200" dirty="0" smtClean="0"/>
              <a:t>hladiny podzemní vody</a:t>
            </a:r>
          </a:p>
          <a:p>
            <a:pPr marL="1257300" lvl="2" indent="-457200" algn="just"/>
            <a:r>
              <a:rPr lang="cs-CZ" sz="1200" dirty="0" smtClean="0"/>
              <a:t>Významná změna odtokových podmínek</a:t>
            </a:r>
          </a:p>
          <a:p>
            <a:pPr marL="857250" lvl="1" indent="-457200" algn="just"/>
            <a:r>
              <a:rPr lang="cs-CZ" sz="1600" dirty="0" smtClean="0"/>
              <a:t>Změny poměrů ve složení ekosystémů</a:t>
            </a:r>
          </a:p>
          <a:p>
            <a:pPr marL="1257300" lvl="2" indent="-457200" algn="just"/>
            <a:r>
              <a:rPr lang="cs-CZ" sz="1200" dirty="0" smtClean="0"/>
              <a:t>Zavlečení nepůvodních druhů</a:t>
            </a:r>
            <a:endParaRPr lang="cs-CZ" sz="1200" dirty="0" smtClean="0"/>
          </a:p>
          <a:p>
            <a:pPr marL="1257300" lvl="2" indent="-457200" algn="just"/>
            <a:r>
              <a:rPr lang="cs-CZ" sz="1200" dirty="0" smtClean="0"/>
              <a:t>Postupné změny druhového složení </a:t>
            </a:r>
            <a:endParaRPr lang="cs-CZ" sz="1200" dirty="0" smtClean="0"/>
          </a:p>
          <a:p>
            <a:pPr marL="857250" lvl="1" indent="-457200" algn="just"/>
            <a:r>
              <a:rPr lang="cs-CZ" sz="1600" dirty="0" smtClean="0"/>
              <a:t>Hlavní zprostředkované vlivy</a:t>
            </a:r>
          </a:p>
          <a:p>
            <a:pPr marL="1257300" lvl="2" indent="-457200" algn="just"/>
            <a:r>
              <a:rPr lang="cs-CZ" sz="1200" dirty="0" smtClean="0"/>
              <a:t>V důsledku trasování vyvolaných investic</a:t>
            </a:r>
            <a:endParaRPr lang="cs-CZ" sz="1200" dirty="0" smtClean="0"/>
          </a:p>
          <a:p>
            <a:pPr marL="1257300" lvl="2" indent="-457200" algn="just"/>
            <a:r>
              <a:rPr lang="cs-CZ" sz="1200" dirty="0" smtClean="0"/>
              <a:t>V důsledku emisí v rámci obslužné dopravy</a:t>
            </a:r>
          </a:p>
          <a:p>
            <a:pPr marL="1257300" lvl="2" indent="-457200" algn="just"/>
            <a:r>
              <a:rPr lang="cs-CZ" sz="1200" dirty="0" smtClean="0"/>
              <a:t>V důsledku ukládání odpadů při výstavbě nebo provozu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7) Kritérium </a:t>
            </a: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pozitivní vlivy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b="1" dirty="0" smtClean="0"/>
              <a:t>Stupnice bodového hodnocení pravděpodobnosti výskytu významných vlivů na prvky zájmového </a:t>
            </a:r>
            <a:r>
              <a:rPr lang="cs-CZ" sz="2000" b="1" dirty="0" smtClean="0"/>
              <a:t>území</a:t>
            </a:r>
          </a:p>
          <a:p>
            <a:pPr marL="857250" lvl="1" indent="-457200" algn="just"/>
            <a:r>
              <a:rPr lang="cs-CZ" sz="1200" b="1" dirty="0" smtClean="0"/>
              <a:t>0	nepředpokládají se</a:t>
            </a:r>
          </a:p>
          <a:p>
            <a:pPr marL="857250" lvl="1" indent="-457200" algn="just"/>
            <a:r>
              <a:rPr lang="cs-CZ" sz="1200" b="1" dirty="0" smtClean="0"/>
              <a:t>-3	málo pravděpodobný</a:t>
            </a:r>
          </a:p>
          <a:p>
            <a:pPr marL="857250" lvl="1" indent="-457200" algn="just"/>
            <a:r>
              <a:rPr lang="cs-CZ" sz="1200" b="1" dirty="0" smtClean="0"/>
              <a:t>-6	očekávaný</a:t>
            </a:r>
          </a:p>
          <a:p>
            <a:pPr marL="857250" lvl="1" indent="-457200" algn="just"/>
            <a:r>
              <a:rPr lang="cs-CZ" sz="1200" b="1" dirty="0" smtClean="0"/>
              <a:t>-9	pravděpodobný</a:t>
            </a:r>
          </a:p>
          <a:p>
            <a:pPr marL="857250" lvl="1" indent="-457200" algn="just"/>
            <a:r>
              <a:rPr lang="cs-CZ" sz="1200" b="1" dirty="0" smtClean="0"/>
              <a:t>-12	vysoce pravděpodobný</a:t>
            </a:r>
          </a:p>
          <a:p>
            <a:pPr marL="457200" indent="-457200" algn="just"/>
            <a:r>
              <a:rPr lang="cs-CZ" sz="2000" b="1" dirty="0" smtClean="0"/>
              <a:t>Významnost kritéria (modelová váha)</a:t>
            </a:r>
            <a:r>
              <a:rPr lang="cs-CZ" sz="2000" dirty="0" smtClean="0"/>
              <a:t>:</a:t>
            </a:r>
          </a:p>
          <a:p>
            <a:pPr marL="857250" lvl="1" indent="-457200" algn="just"/>
            <a:r>
              <a:rPr lang="cs-CZ" sz="1600" dirty="0" smtClean="0"/>
              <a:t>Genofond a zvláštní ochrana přírody</a:t>
            </a:r>
          </a:p>
          <a:p>
            <a:pPr marL="1257300" lvl="2" indent="-457200" algn="just"/>
            <a:r>
              <a:rPr lang="cs-CZ" sz="1200" dirty="0" smtClean="0"/>
              <a:t>Vytvoření nových prostorových podmínek (refugií)</a:t>
            </a:r>
          </a:p>
          <a:p>
            <a:pPr marL="1257300" lvl="2" indent="-457200" algn="just"/>
            <a:r>
              <a:rPr lang="cs-CZ" sz="1200" dirty="0" smtClean="0"/>
              <a:t>Možnost uplatnění záchranných programů</a:t>
            </a:r>
          </a:p>
          <a:p>
            <a:pPr marL="1257300" lvl="2" indent="-457200" algn="just"/>
            <a:r>
              <a:rPr lang="cs-CZ" sz="1200" dirty="0" smtClean="0"/>
              <a:t>Zvýšení rozmanitosti stanovišť oproti současnému stavu</a:t>
            </a:r>
          </a:p>
          <a:p>
            <a:pPr marL="857250" lvl="1" indent="-457200" algn="just"/>
            <a:r>
              <a:rPr lang="cs-CZ" sz="1600" dirty="0" smtClean="0"/>
              <a:t>Obecná ochrana přírody</a:t>
            </a:r>
          </a:p>
          <a:p>
            <a:pPr marL="1257300" lvl="2" indent="-457200" algn="just"/>
            <a:r>
              <a:rPr lang="cs-CZ" sz="1200" dirty="0" smtClean="0"/>
              <a:t>Vytváření nových interakčních a skladebných prvků ÚSES</a:t>
            </a:r>
          </a:p>
          <a:p>
            <a:pPr marL="1257300" lvl="2" indent="-457200" algn="just"/>
            <a:r>
              <a:rPr lang="cs-CZ" sz="1200" dirty="0" smtClean="0"/>
              <a:t>Výsadba dřevin (plošná, liniová, skupinová)</a:t>
            </a:r>
          </a:p>
          <a:p>
            <a:pPr marL="1257300" lvl="2" indent="-457200" algn="just"/>
            <a:r>
              <a:rPr lang="cs-CZ" sz="1200" dirty="0" smtClean="0"/>
              <a:t>Rekultivace dotčeného území</a:t>
            </a:r>
          </a:p>
          <a:p>
            <a:pPr marL="1257300" lvl="2" indent="-457200" algn="just"/>
            <a:r>
              <a:rPr lang="cs-CZ" sz="1200" dirty="0" smtClean="0"/>
              <a:t>Zvýšení retenční a akumulační schopnosti krajiny</a:t>
            </a:r>
          </a:p>
          <a:p>
            <a:pPr marL="857250" lvl="1" indent="-457200" algn="just"/>
            <a:r>
              <a:rPr lang="cs-CZ" sz="1600" dirty="0" smtClean="0"/>
              <a:t>Krajinný ráz</a:t>
            </a:r>
          </a:p>
          <a:p>
            <a:pPr marL="1257300" lvl="2" indent="-457200" algn="just"/>
            <a:r>
              <a:rPr lang="cs-CZ" sz="1200" dirty="0" smtClean="0"/>
              <a:t>Architektonické zkvalitnění objektů a areálů</a:t>
            </a:r>
            <a:endParaRPr lang="cs-CZ" sz="1200" dirty="0" smtClean="0"/>
          </a:p>
          <a:p>
            <a:pPr marL="1257300" lvl="2" indent="-457200" algn="just"/>
            <a:r>
              <a:rPr lang="cs-CZ" sz="1200" dirty="0" smtClean="0"/>
              <a:t>Vytváření nových pozitivně vnímaných estetických dominant a pohledově významných nerušících prvků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1003</Words>
  <Application>Microsoft Office PowerPoint</Application>
  <PresentationFormat>Předvádění na obrazovce (4:3)</PresentationFormat>
  <Paragraphs>234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Z X 5 0 4      H   o   d   n   o   c   e   n   í       v   l   i   v   ů       n   a       ž   i   v   o   t   n   í       p   r   o   s   t   ř   e   d   í</vt:lpstr>
      <vt:lpstr>Katalog kritérií</vt:lpstr>
      <vt:lpstr>1) Kritérium umístění záměru</vt:lpstr>
      <vt:lpstr>2) Kritérium obecná a zvláštní ochrana</vt:lpstr>
      <vt:lpstr>3) Kritérium ohrožený genofond</vt:lpstr>
      <vt:lpstr>4) Kritérium biodiverzita</vt:lpstr>
      <vt:lpstr>5) Kritérium krajinný ráz</vt:lpstr>
      <vt:lpstr>6) Kritérium možných významných dopadů na přírodu a krajinu</vt:lpstr>
      <vt:lpstr>7) Kritérium pozitivní vlivy</vt:lpstr>
      <vt:lpstr>Vyjádření potenciální významnosti vlivu na přírodu a krajinu</vt:lpstr>
      <vt:lpstr>Algoritmus pro hodnocení významnosti vlivů</vt:lpstr>
      <vt:lpstr>Metody sběru informací</vt:lpstr>
      <vt:lpstr>Pracovní postupy</vt:lpstr>
      <vt:lpstr>Interpretace a výstupy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vlivů na životní prostředí</dc:title>
  <dc:creator>Stanislav Cetkovsky Mgr.</dc:creator>
  <cp:lastModifiedBy>Stanislav Cetkovsky Mgr.</cp:lastModifiedBy>
  <cp:revision>32</cp:revision>
  <dcterms:modified xsi:type="dcterms:W3CDTF">2011-03-06T18:54:35Z</dcterms:modified>
</cp:coreProperties>
</file>