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7" r:id="rId18"/>
    <p:sldId id="285" r:id="rId19"/>
    <p:sldId id="282" r:id="rId20"/>
    <p:sldId id="264" r:id="rId21"/>
    <p:sldId id="265" r:id="rId22"/>
    <p:sldId id="266" r:id="rId23"/>
    <p:sldId id="263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FF66"/>
    <a:srgbClr val="F00000"/>
    <a:srgbClr val="FF0000"/>
    <a:srgbClr val="00CC00"/>
    <a:srgbClr val="FFF2D1"/>
    <a:srgbClr val="FDEE7B"/>
    <a:srgbClr val="99FF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103" d="100"/>
          <a:sy n="103" d="100"/>
        </p:scale>
        <p:origin x="-204" y="-84"/>
      </p:cViewPr>
      <p:guideLst>
        <p:guide orient="horz" pos="98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B3734-1839-4A7F-8DAA-E9856AAB364A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B9130-BBC8-49C5-8D14-C50758059BBD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39CE1-ADB7-4883-A023-D27142E0FAE1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kument_aplikace_Microsoft_Office_Word_97-_20033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orphbank.ebc.uu.se/mrbay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f_aplikace_Microsoft_Office_Excel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kument_aplikace_Microsoft_Office_Word_97-_2003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169410" y="1027113"/>
            <a:ext cx="6838950" cy="584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E60000"/>
                </a:solidFill>
                <a:latin typeface="Arial Black" pitchFamily="34" charset="0"/>
              </a:rPr>
              <a:t>FYLOGENETICKÁ ANALÝZA 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0850" y="506702"/>
            <a:ext cx="5314275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 smtClean="0">
                <a:solidFill>
                  <a:schemeClr val="accent2"/>
                </a:solidFill>
              </a:rPr>
              <a:t>apriorní </a:t>
            </a:r>
            <a:r>
              <a:rPr lang="cs-CZ" b="0" dirty="0">
                <a:solidFill>
                  <a:schemeClr val="accent2"/>
                </a:solidFill>
              </a:rPr>
              <a:t>pravděpodobnost</a:t>
            </a:r>
            <a:r>
              <a:rPr lang="en-US" b="0" dirty="0">
                <a:solidFill>
                  <a:schemeClr val="accent2"/>
                </a:solidFill>
              </a:rPr>
              <a:t> (</a:t>
            </a:r>
            <a:r>
              <a:rPr lang="cs-CZ" b="0" dirty="0">
                <a:solidFill>
                  <a:schemeClr val="accent2"/>
                </a:solidFill>
              </a:rPr>
              <a:t>falešná</a:t>
            </a:r>
            <a:r>
              <a:rPr lang="en-US" b="0" dirty="0">
                <a:solidFill>
                  <a:schemeClr val="accent2"/>
                </a:solidFill>
              </a:rPr>
              <a:t>) = 0.2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(20/100 </a:t>
            </a:r>
            <a:r>
              <a:rPr lang="cs-CZ" b="0" dirty="0"/>
              <a:t>falešných kostek v souboru</a:t>
            </a:r>
            <a:r>
              <a:rPr lang="en-US" b="0" dirty="0"/>
              <a:t>)</a:t>
            </a:r>
            <a:br>
              <a:rPr lang="en-US" b="0" dirty="0"/>
            </a:br>
            <a:endParaRPr lang="en-US" b="0" dirty="0"/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chemeClr val="accent2"/>
                </a:solidFill>
              </a:rPr>
              <a:t>Pr</a:t>
            </a:r>
            <a:r>
              <a:rPr lang="cs-CZ" b="0" dirty="0">
                <a:solidFill>
                  <a:schemeClr val="accent2"/>
                </a:solidFill>
              </a:rPr>
              <a:t>., že dostaneme</a:t>
            </a:r>
            <a:r>
              <a:rPr lang="en-US" b="0" dirty="0">
                <a:solidFill>
                  <a:schemeClr val="accent2"/>
                </a:solidFill>
              </a:rPr>
              <a:t> 	     </a:t>
            </a:r>
            <a:r>
              <a:rPr lang="cs-CZ" b="0" dirty="0">
                <a:solidFill>
                  <a:schemeClr val="accent2"/>
                </a:solidFill>
              </a:rPr>
              <a:t>s pravou kostkou</a:t>
            </a:r>
            <a:r>
              <a:rPr lang="cs-CZ" b="0" dirty="0" smtClean="0">
                <a:solidFill>
                  <a:schemeClr val="accent2"/>
                </a:solidFill>
              </a:rPr>
              <a:t>:</a:t>
            </a:r>
            <a:endParaRPr lang="en-US" b="0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b="0" dirty="0" smtClean="0"/>
              <a:t>  </a:t>
            </a:r>
            <a:r>
              <a:rPr lang="en-US" b="0" i="1" dirty="0"/>
              <a:t>P</a:t>
            </a:r>
            <a:r>
              <a:rPr lang="en-US" b="0" dirty="0"/>
              <a:t> = 1/6 </a:t>
            </a:r>
            <a:r>
              <a:rPr lang="en-US" b="0" dirty="0">
                <a:sym typeface="Symbol" pitchFamily="18" charset="2"/>
              </a:rPr>
              <a:t> 1/6 = 1/36</a:t>
            </a:r>
            <a:br>
              <a:rPr lang="en-US" b="0" dirty="0">
                <a:sym typeface="Symbol" pitchFamily="18" charset="2"/>
              </a:rPr>
            </a:br>
            <a:endParaRPr lang="en-US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b="0" dirty="0" smtClean="0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en-US" b="0" dirty="0" smtClean="0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cs-CZ" b="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cs-CZ" b="0" dirty="0">
                <a:solidFill>
                  <a:schemeClr val="accent2"/>
                </a:solidFill>
                <a:sym typeface="Symbol" pitchFamily="18" charset="2"/>
              </a:rPr>
              <a:t>že dostaneme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	     </a:t>
            </a:r>
            <a:r>
              <a:rPr lang="cs-CZ" b="0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cs-CZ" b="0" dirty="0">
                <a:solidFill>
                  <a:schemeClr val="accent2"/>
                </a:solidFill>
                <a:sym typeface="Symbol" pitchFamily="18" charset="2"/>
              </a:rPr>
              <a:t>falešnou kostkou</a:t>
            </a:r>
            <a:r>
              <a:rPr lang="cs-CZ" b="0" dirty="0" smtClean="0">
                <a:solidFill>
                  <a:schemeClr val="accent2"/>
                </a:solidFill>
                <a:sym typeface="Symbol" pitchFamily="18" charset="2"/>
              </a:rPr>
              <a:t>:</a:t>
            </a:r>
            <a:r>
              <a:rPr lang="en-US" b="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b="0" dirty="0" smtClean="0">
                <a:sym typeface="Symbol" pitchFamily="18" charset="2"/>
              </a:rPr>
              <a:t> </a:t>
            </a:r>
            <a:r>
              <a:rPr lang="en-US" b="0" i="1" dirty="0"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679123" y="13919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06544" y="23505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3556000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4956175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	18/441 </a:t>
              </a:r>
              <a:r>
                <a:rPr lang="en-US" sz="1600" b="0">
                  <a:sym typeface="Symbol" pitchFamily="18" charset="2"/>
                </a:rPr>
                <a:t> 2/10</a:t>
              </a:r>
            </a:p>
            <a:p>
              <a:r>
                <a:rPr lang="en-US" sz="1600" b="0"/>
                <a:t>=			  =  </a:t>
              </a:r>
              <a:r>
                <a:rPr lang="en-US" sz="2000" b="0" u="sng">
                  <a:solidFill>
                    <a:schemeClr val="accent2"/>
                  </a:solidFill>
                </a:rPr>
                <a:t>0.269</a:t>
              </a:r>
            </a:p>
            <a:p>
              <a:r>
                <a:rPr lang="en-US" sz="1600" b="0"/>
                <a:t>    18/441 </a:t>
              </a:r>
              <a:r>
                <a:rPr lang="en-US" sz="1600" b="0">
                  <a:sym typeface="Symbol" pitchFamily="18" charset="2"/>
                </a:rPr>
                <a:t> 2/10 + 1/36  8/10</a:t>
              </a:r>
              <a:endParaRPr lang="cs-CZ" sz="1600" b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/>
        </p:nvGraphicFramePr>
        <p:xfrm>
          <a:off x="6523038" y="788988"/>
          <a:ext cx="2370137" cy="2499360"/>
        </p:xfrm>
        <a:graphic>
          <a:graphicData uri="http://schemas.openxmlformats.org/drawingml/2006/table">
            <a:tbl>
              <a:tblPr/>
              <a:tblGrid>
                <a:gridCol w="766762"/>
                <a:gridCol w="609600"/>
                <a:gridCol w="99377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37363" y="1236663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2263775" y="2260600"/>
            <a:ext cx="4505325" cy="1409700"/>
            <a:chOff x="1216" y="498"/>
            <a:chExt cx="2838" cy="888"/>
          </a:xfrm>
        </p:grpSpPr>
        <p:sp>
          <p:nvSpPr>
            <p:cNvPr id="410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16" y="576"/>
              <a:ext cx="2829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Rectangle 4"/>
            <p:cNvSpPr>
              <a:spLocks noChangeArrowheads="1"/>
            </p:cNvSpPr>
            <p:nvPr/>
          </p:nvSpPr>
          <p:spPr bwMode="auto">
            <a:xfrm>
              <a:off x="2525" y="498"/>
              <a:ext cx="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500" b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endParaRPr lang="cs-CZ" b="0"/>
            </a:p>
          </p:txBody>
        </p:sp>
        <p:sp>
          <p:nvSpPr>
            <p:cNvPr id="4110" name="Rectangle 5"/>
            <p:cNvSpPr>
              <a:spLocks noChangeArrowheads="1"/>
            </p:cNvSpPr>
            <p:nvPr/>
          </p:nvSpPr>
          <p:spPr bwMode="auto">
            <a:xfrm>
              <a:off x="3151" y="498"/>
              <a:ext cx="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500" b="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cs-CZ" b="0"/>
            </a:p>
          </p:txBody>
        </p:sp>
        <p:sp>
          <p:nvSpPr>
            <p:cNvPr id="4111" name="Line 6"/>
            <p:cNvSpPr>
              <a:spLocks noChangeShapeType="1"/>
            </p:cNvSpPr>
            <p:nvPr/>
          </p:nvSpPr>
          <p:spPr bwMode="auto">
            <a:xfrm>
              <a:off x="1833" y="757"/>
              <a:ext cx="1" cy="2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Rectangle 7"/>
            <p:cNvSpPr>
              <a:spLocks noChangeArrowheads="1"/>
            </p:cNvSpPr>
            <p:nvPr/>
          </p:nvSpPr>
          <p:spPr bwMode="auto">
            <a:xfrm>
              <a:off x="1372" y="634"/>
              <a:ext cx="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500" b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endParaRPr lang="cs-CZ" b="0"/>
            </a:p>
          </p:txBody>
        </p:sp>
        <p:sp>
          <p:nvSpPr>
            <p:cNvPr id="4113" name="Rectangle 8"/>
            <p:cNvSpPr>
              <a:spLocks noChangeArrowheads="1"/>
            </p:cNvSpPr>
            <p:nvPr/>
          </p:nvSpPr>
          <p:spPr bwMode="auto">
            <a:xfrm>
              <a:off x="1997" y="634"/>
              <a:ext cx="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500" b="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cs-CZ" b="0"/>
            </a:p>
          </p:txBody>
        </p:sp>
        <p:sp>
          <p:nvSpPr>
            <p:cNvPr id="4114" name="Line 9"/>
            <p:cNvSpPr>
              <a:spLocks noChangeShapeType="1"/>
            </p:cNvSpPr>
            <p:nvPr/>
          </p:nvSpPr>
          <p:spPr bwMode="auto">
            <a:xfrm>
              <a:off x="2719" y="620"/>
              <a:ext cx="1" cy="2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Rectangle 10"/>
            <p:cNvSpPr>
              <a:spLocks noChangeArrowheads="1"/>
            </p:cNvSpPr>
            <p:nvPr/>
          </p:nvSpPr>
          <p:spPr bwMode="auto">
            <a:xfrm>
              <a:off x="3324" y="531"/>
              <a:ext cx="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000" b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endParaRPr lang="cs-CZ" b="0"/>
            </a:p>
          </p:txBody>
        </p:sp>
        <p:sp>
          <p:nvSpPr>
            <p:cNvPr id="4116" name="Rectangle 11"/>
            <p:cNvSpPr>
              <a:spLocks noChangeArrowheads="1"/>
            </p:cNvSpPr>
            <p:nvPr/>
          </p:nvSpPr>
          <p:spPr bwMode="auto">
            <a:xfrm>
              <a:off x="3791" y="531"/>
              <a:ext cx="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000" b="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cs-CZ" b="0"/>
            </a:p>
          </p:txBody>
        </p:sp>
        <p:sp>
          <p:nvSpPr>
            <p:cNvPr id="4117" name="Line 12"/>
            <p:cNvSpPr>
              <a:spLocks noChangeShapeType="1"/>
            </p:cNvSpPr>
            <p:nvPr/>
          </p:nvSpPr>
          <p:spPr bwMode="auto">
            <a:xfrm>
              <a:off x="2837" y="1012"/>
              <a:ext cx="1" cy="2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Rectangle 13"/>
            <p:cNvSpPr>
              <a:spLocks noChangeArrowheads="1"/>
            </p:cNvSpPr>
            <p:nvPr/>
          </p:nvSpPr>
          <p:spPr bwMode="auto">
            <a:xfrm>
              <a:off x="2643" y="890"/>
              <a:ext cx="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500" b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endParaRPr lang="cs-CZ" b="0"/>
            </a:p>
          </p:txBody>
        </p:sp>
        <p:sp>
          <p:nvSpPr>
            <p:cNvPr id="4119" name="Rectangle 14"/>
            <p:cNvSpPr>
              <a:spLocks noChangeArrowheads="1"/>
            </p:cNvSpPr>
            <p:nvPr/>
          </p:nvSpPr>
          <p:spPr bwMode="auto">
            <a:xfrm>
              <a:off x="3269" y="890"/>
              <a:ext cx="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500" b="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cs-CZ" b="0"/>
            </a:p>
          </p:txBody>
        </p:sp>
        <p:sp>
          <p:nvSpPr>
            <p:cNvPr id="4120" name="Rectangle 15"/>
            <p:cNvSpPr>
              <a:spLocks noChangeArrowheads="1"/>
            </p:cNvSpPr>
            <p:nvPr/>
          </p:nvSpPr>
          <p:spPr bwMode="auto">
            <a:xfrm>
              <a:off x="3442" y="923"/>
              <a:ext cx="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000" b="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endParaRPr lang="cs-CZ" b="0"/>
            </a:p>
          </p:txBody>
        </p:sp>
        <p:sp>
          <p:nvSpPr>
            <p:cNvPr id="4121" name="Rectangle 16"/>
            <p:cNvSpPr>
              <a:spLocks noChangeArrowheads="1"/>
            </p:cNvSpPr>
            <p:nvPr/>
          </p:nvSpPr>
          <p:spPr bwMode="auto">
            <a:xfrm>
              <a:off x="3909" y="923"/>
              <a:ext cx="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000" b="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cs-CZ" b="0"/>
            </a:p>
          </p:txBody>
        </p:sp>
        <p:sp>
          <p:nvSpPr>
            <p:cNvPr id="4122" name="Rectangle 17"/>
            <p:cNvSpPr>
              <a:spLocks noChangeArrowheads="1"/>
            </p:cNvSpPr>
            <p:nvPr/>
          </p:nvSpPr>
          <p:spPr bwMode="auto">
            <a:xfrm>
              <a:off x="2469" y="879"/>
              <a:ext cx="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600" b="0">
                  <a:solidFill>
                    <a:srgbClr val="000000"/>
                  </a:solidFill>
                  <a:latin typeface="Symbol" pitchFamily="18" charset="2"/>
                </a:rPr>
                <a:t>[</a:t>
              </a:r>
              <a:endParaRPr lang="cs-CZ" b="0"/>
            </a:p>
          </p:txBody>
        </p:sp>
        <p:sp>
          <p:nvSpPr>
            <p:cNvPr id="4123" name="Rectangle 18"/>
            <p:cNvSpPr>
              <a:spLocks noChangeArrowheads="1"/>
            </p:cNvSpPr>
            <p:nvPr/>
          </p:nvSpPr>
          <p:spPr bwMode="auto">
            <a:xfrm>
              <a:off x="3958" y="879"/>
              <a:ext cx="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600" b="0">
                  <a:solidFill>
                    <a:srgbClr val="000000"/>
                  </a:solidFill>
                  <a:latin typeface="Symbol" pitchFamily="18" charset="2"/>
                </a:rPr>
                <a:t>]</a:t>
              </a:r>
              <a:endParaRPr lang="cs-CZ" b="0"/>
            </a:p>
          </p:txBody>
        </p:sp>
        <p:sp>
          <p:nvSpPr>
            <p:cNvPr id="4124" name="Line 19"/>
            <p:cNvSpPr>
              <a:spLocks noChangeShapeType="1"/>
            </p:cNvSpPr>
            <p:nvPr/>
          </p:nvSpPr>
          <p:spPr bwMode="auto">
            <a:xfrm>
              <a:off x="2226" y="866"/>
              <a:ext cx="17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Rectangle 20"/>
            <p:cNvSpPr>
              <a:spLocks noChangeArrowheads="1"/>
            </p:cNvSpPr>
            <p:nvPr/>
          </p:nvSpPr>
          <p:spPr bwMode="auto">
            <a:xfrm>
              <a:off x="2258" y="933"/>
              <a:ext cx="19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3400" b="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cs-CZ" b="0"/>
            </a:p>
          </p:txBody>
        </p:sp>
        <p:sp>
          <p:nvSpPr>
            <p:cNvPr id="4126" name="Rectangle 21"/>
            <p:cNvSpPr>
              <a:spLocks noChangeArrowheads="1"/>
            </p:cNvSpPr>
            <p:nvPr/>
          </p:nvSpPr>
          <p:spPr bwMode="auto">
            <a:xfrm>
              <a:off x="2325" y="1236"/>
              <a:ext cx="5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cs-CZ" b="0"/>
            </a:p>
          </p:txBody>
        </p:sp>
        <p:sp>
          <p:nvSpPr>
            <p:cNvPr id="4127" name="Rectangle 22"/>
            <p:cNvSpPr>
              <a:spLocks noChangeArrowheads="1"/>
            </p:cNvSpPr>
            <p:nvPr/>
          </p:nvSpPr>
          <p:spPr bwMode="auto">
            <a:xfrm>
              <a:off x="2081" y="728"/>
              <a:ext cx="10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cs-CZ" b="0"/>
            </a:p>
          </p:txBody>
        </p:sp>
        <p:sp>
          <p:nvSpPr>
            <p:cNvPr id="4128" name="Rectangle 23"/>
            <p:cNvSpPr>
              <a:spLocks noChangeArrowheads="1"/>
            </p:cNvSpPr>
            <p:nvPr/>
          </p:nvSpPr>
          <p:spPr bwMode="auto">
            <a:xfrm>
              <a:off x="2440" y="878"/>
              <a:ext cx="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 i="1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cs-CZ" b="0"/>
            </a:p>
          </p:txBody>
        </p:sp>
        <p:sp>
          <p:nvSpPr>
            <p:cNvPr id="4129" name="Rectangle 24"/>
            <p:cNvSpPr>
              <a:spLocks noChangeArrowheads="1"/>
            </p:cNvSpPr>
            <p:nvPr/>
          </p:nvSpPr>
          <p:spPr bwMode="auto">
            <a:xfrm>
              <a:off x="2373" y="878"/>
              <a:ext cx="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cs-CZ" b="0"/>
            </a:p>
          </p:txBody>
        </p:sp>
        <p:sp>
          <p:nvSpPr>
            <p:cNvPr id="4130" name="Rectangle 25"/>
            <p:cNvSpPr>
              <a:spLocks noChangeArrowheads="1"/>
            </p:cNvSpPr>
            <p:nvPr/>
          </p:nvSpPr>
          <p:spPr bwMode="auto">
            <a:xfrm>
              <a:off x="2312" y="878"/>
              <a:ext cx="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 i="1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cs-CZ" b="0"/>
            </a:p>
          </p:txBody>
        </p:sp>
        <p:sp>
          <p:nvSpPr>
            <p:cNvPr id="4131" name="Rectangle 26"/>
            <p:cNvSpPr>
              <a:spLocks noChangeArrowheads="1"/>
            </p:cNvSpPr>
            <p:nvPr/>
          </p:nvSpPr>
          <p:spPr bwMode="auto">
            <a:xfrm>
              <a:off x="2243" y="878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cs-CZ" b="0"/>
            </a:p>
          </p:txBody>
        </p:sp>
        <p:sp>
          <p:nvSpPr>
            <p:cNvPr id="4132" name="Rectangle 27"/>
            <p:cNvSpPr>
              <a:spLocks noChangeArrowheads="1"/>
            </p:cNvSpPr>
            <p:nvPr/>
          </p:nvSpPr>
          <p:spPr bwMode="auto">
            <a:xfrm>
              <a:off x="2288" y="1247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 i="1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cs-CZ" b="0"/>
            </a:p>
          </p:txBody>
        </p:sp>
        <p:sp>
          <p:nvSpPr>
            <p:cNvPr id="4133" name="Rectangle 28"/>
            <p:cNvSpPr>
              <a:spLocks noChangeArrowheads="1"/>
            </p:cNvSpPr>
            <p:nvPr/>
          </p:nvSpPr>
          <p:spPr bwMode="auto">
            <a:xfrm>
              <a:off x="3801" y="1005"/>
              <a:ext cx="9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Times New Roman" pitchFamily="18" charset="0"/>
                </a:rPr>
                <a:t>θ</a:t>
              </a:r>
              <a:endParaRPr lang="cs-CZ" b="0"/>
            </a:p>
          </p:txBody>
        </p:sp>
        <p:sp>
          <p:nvSpPr>
            <p:cNvPr id="4134" name="Rectangle 29"/>
            <p:cNvSpPr>
              <a:spLocks noChangeArrowheads="1"/>
            </p:cNvSpPr>
            <p:nvPr/>
          </p:nvSpPr>
          <p:spPr bwMode="auto">
            <a:xfrm>
              <a:off x="3348" y="1005"/>
              <a:ext cx="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cs-CZ" b="0"/>
            </a:p>
          </p:txBody>
        </p:sp>
        <p:sp>
          <p:nvSpPr>
            <p:cNvPr id="4135" name="Rectangle 30"/>
            <p:cNvSpPr>
              <a:spLocks noChangeArrowheads="1"/>
            </p:cNvSpPr>
            <p:nvPr/>
          </p:nvSpPr>
          <p:spPr bwMode="auto">
            <a:xfrm>
              <a:off x="3161" y="1005"/>
              <a:ext cx="9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Times New Roman" pitchFamily="18" charset="0"/>
                </a:rPr>
                <a:t>θ</a:t>
              </a:r>
              <a:endParaRPr lang="cs-CZ" b="0"/>
            </a:p>
          </p:txBody>
        </p:sp>
        <p:sp>
          <p:nvSpPr>
            <p:cNvPr id="4136" name="Rectangle 31"/>
            <p:cNvSpPr>
              <a:spLocks noChangeArrowheads="1"/>
            </p:cNvSpPr>
            <p:nvPr/>
          </p:nvSpPr>
          <p:spPr bwMode="auto">
            <a:xfrm>
              <a:off x="2549" y="1005"/>
              <a:ext cx="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cs-CZ" b="0"/>
            </a:p>
          </p:txBody>
        </p:sp>
        <p:sp>
          <p:nvSpPr>
            <p:cNvPr id="4137" name="Rectangle 32"/>
            <p:cNvSpPr>
              <a:spLocks noChangeArrowheads="1"/>
            </p:cNvSpPr>
            <p:nvPr/>
          </p:nvSpPr>
          <p:spPr bwMode="auto">
            <a:xfrm>
              <a:off x="3683" y="613"/>
              <a:ext cx="9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Times New Roman" pitchFamily="18" charset="0"/>
                </a:rPr>
                <a:t>θ</a:t>
              </a:r>
              <a:endParaRPr lang="cs-CZ" b="0"/>
            </a:p>
          </p:txBody>
        </p:sp>
        <p:sp>
          <p:nvSpPr>
            <p:cNvPr id="4138" name="Rectangle 33"/>
            <p:cNvSpPr>
              <a:spLocks noChangeArrowheads="1"/>
            </p:cNvSpPr>
            <p:nvPr/>
          </p:nvSpPr>
          <p:spPr bwMode="auto">
            <a:xfrm>
              <a:off x="3230" y="613"/>
              <a:ext cx="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cs-CZ" b="0"/>
            </a:p>
          </p:txBody>
        </p:sp>
        <p:sp>
          <p:nvSpPr>
            <p:cNvPr id="4139" name="Rectangle 34"/>
            <p:cNvSpPr>
              <a:spLocks noChangeArrowheads="1"/>
            </p:cNvSpPr>
            <p:nvPr/>
          </p:nvSpPr>
          <p:spPr bwMode="auto">
            <a:xfrm>
              <a:off x="3043" y="613"/>
              <a:ext cx="9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Times New Roman" pitchFamily="18" charset="0"/>
                </a:rPr>
                <a:t>θ</a:t>
              </a:r>
              <a:endParaRPr lang="cs-CZ" b="0"/>
            </a:p>
          </p:txBody>
        </p:sp>
        <p:sp>
          <p:nvSpPr>
            <p:cNvPr id="4140" name="Rectangle 35"/>
            <p:cNvSpPr>
              <a:spLocks noChangeArrowheads="1"/>
            </p:cNvSpPr>
            <p:nvPr/>
          </p:nvSpPr>
          <p:spPr bwMode="auto">
            <a:xfrm>
              <a:off x="2431" y="613"/>
              <a:ext cx="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cs-CZ" b="0"/>
            </a:p>
          </p:txBody>
        </p:sp>
        <p:sp>
          <p:nvSpPr>
            <p:cNvPr id="4141" name="Rectangle 36"/>
            <p:cNvSpPr>
              <a:spLocks noChangeArrowheads="1"/>
            </p:cNvSpPr>
            <p:nvPr/>
          </p:nvSpPr>
          <p:spPr bwMode="auto">
            <a:xfrm>
              <a:off x="1725" y="749"/>
              <a:ext cx="9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Times New Roman" pitchFamily="18" charset="0"/>
                </a:rPr>
                <a:t>θ</a:t>
              </a:r>
              <a:endParaRPr lang="cs-CZ" b="0"/>
            </a:p>
          </p:txBody>
        </p:sp>
        <p:sp>
          <p:nvSpPr>
            <p:cNvPr id="4142" name="Rectangle 37"/>
            <p:cNvSpPr>
              <a:spLocks noChangeArrowheads="1"/>
            </p:cNvSpPr>
            <p:nvPr/>
          </p:nvSpPr>
          <p:spPr bwMode="auto">
            <a:xfrm>
              <a:off x="1278" y="749"/>
              <a:ext cx="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cs-CZ" b="0"/>
            </a:p>
          </p:txBody>
        </p:sp>
        <p:sp>
          <p:nvSpPr>
            <p:cNvPr id="4143" name="Rectangle 38"/>
            <p:cNvSpPr>
              <a:spLocks noChangeArrowheads="1"/>
            </p:cNvSpPr>
            <p:nvPr/>
          </p:nvSpPr>
          <p:spPr bwMode="auto">
            <a:xfrm>
              <a:off x="2377" y="1247"/>
              <a:ext cx="5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cs-CZ" b="0"/>
            </a:p>
          </p:txBody>
        </p:sp>
        <p:sp>
          <p:nvSpPr>
            <p:cNvPr id="4144" name="Rectangle 39"/>
            <p:cNvSpPr>
              <a:spLocks noChangeArrowheads="1"/>
            </p:cNvSpPr>
            <p:nvPr/>
          </p:nvSpPr>
          <p:spPr bwMode="auto">
            <a:xfrm>
              <a:off x="3741" y="1005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45" name="Rectangle 40"/>
            <p:cNvSpPr>
              <a:spLocks noChangeArrowheads="1"/>
            </p:cNvSpPr>
            <p:nvPr/>
          </p:nvSpPr>
          <p:spPr bwMode="auto">
            <a:xfrm>
              <a:off x="3584" y="1005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46" name="Rectangle 41"/>
            <p:cNvSpPr>
              <a:spLocks noChangeArrowheads="1"/>
            </p:cNvSpPr>
            <p:nvPr/>
          </p:nvSpPr>
          <p:spPr bwMode="auto">
            <a:xfrm>
              <a:off x="3101" y="1005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47" name="Rectangle 42"/>
            <p:cNvSpPr>
              <a:spLocks noChangeArrowheads="1"/>
            </p:cNvSpPr>
            <p:nvPr/>
          </p:nvSpPr>
          <p:spPr bwMode="auto">
            <a:xfrm>
              <a:off x="2944" y="1005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48" name="Rectangle 43"/>
            <p:cNvSpPr>
              <a:spLocks noChangeArrowheads="1"/>
            </p:cNvSpPr>
            <p:nvPr/>
          </p:nvSpPr>
          <p:spPr bwMode="auto">
            <a:xfrm>
              <a:off x="3623" y="613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49" name="Rectangle 44"/>
            <p:cNvSpPr>
              <a:spLocks noChangeArrowheads="1"/>
            </p:cNvSpPr>
            <p:nvPr/>
          </p:nvSpPr>
          <p:spPr bwMode="auto">
            <a:xfrm>
              <a:off x="3466" y="613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50" name="Rectangle 45"/>
            <p:cNvSpPr>
              <a:spLocks noChangeArrowheads="1"/>
            </p:cNvSpPr>
            <p:nvPr/>
          </p:nvSpPr>
          <p:spPr bwMode="auto">
            <a:xfrm>
              <a:off x="2983" y="613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51" name="Rectangle 46"/>
            <p:cNvSpPr>
              <a:spLocks noChangeArrowheads="1"/>
            </p:cNvSpPr>
            <p:nvPr/>
          </p:nvSpPr>
          <p:spPr bwMode="auto">
            <a:xfrm>
              <a:off x="2826" y="613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52" name="Rectangle 47"/>
            <p:cNvSpPr>
              <a:spLocks noChangeArrowheads="1"/>
            </p:cNvSpPr>
            <p:nvPr/>
          </p:nvSpPr>
          <p:spPr bwMode="auto">
            <a:xfrm>
              <a:off x="1665" y="74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53" name="Rectangle 48"/>
            <p:cNvSpPr>
              <a:spLocks noChangeArrowheads="1"/>
            </p:cNvSpPr>
            <p:nvPr/>
          </p:nvSpPr>
          <p:spPr bwMode="auto">
            <a:xfrm>
              <a:off x="1508" y="74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cs-CZ" b="0"/>
            </a:p>
          </p:txBody>
        </p:sp>
        <p:sp>
          <p:nvSpPr>
            <p:cNvPr id="4154" name="Rectangle 49"/>
            <p:cNvSpPr>
              <a:spLocks noChangeArrowheads="1"/>
            </p:cNvSpPr>
            <p:nvPr/>
          </p:nvSpPr>
          <p:spPr bwMode="auto">
            <a:xfrm>
              <a:off x="3642" y="989"/>
              <a:ext cx="8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</a:rPr>
                <a:t>ν</a:t>
              </a:r>
              <a:endParaRPr lang="cs-CZ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55" name="Rectangle 50"/>
            <p:cNvSpPr>
              <a:spLocks noChangeArrowheads="1"/>
            </p:cNvSpPr>
            <p:nvPr/>
          </p:nvSpPr>
          <p:spPr bwMode="auto">
            <a:xfrm>
              <a:off x="3002" y="989"/>
              <a:ext cx="8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</a:rPr>
                <a:t>ν</a:t>
              </a:r>
              <a:endParaRPr lang="cs-CZ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56" name="Rectangle 51"/>
            <p:cNvSpPr>
              <a:spLocks noChangeArrowheads="1"/>
            </p:cNvSpPr>
            <p:nvPr/>
          </p:nvSpPr>
          <p:spPr bwMode="auto">
            <a:xfrm>
              <a:off x="2698" y="1005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cs-CZ" b="0"/>
            </a:p>
          </p:txBody>
        </p:sp>
        <p:sp>
          <p:nvSpPr>
            <p:cNvPr id="4157" name="Rectangle 52"/>
            <p:cNvSpPr>
              <a:spLocks noChangeArrowheads="1"/>
            </p:cNvSpPr>
            <p:nvPr/>
          </p:nvSpPr>
          <p:spPr bwMode="auto">
            <a:xfrm>
              <a:off x="3524" y="597"/>
              <a:ext cx="8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</a:rPr>
                <a:t>ν</a:t>
              </a:r>
              <a:endParaRPr lang="cs-CZ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58" name="Rectangle 53"/>
            <p:cNvSpPr>
              <a:spLocks noChangeArrowheads="1"/>
            </p:cNvSpPr>
            <p:nvPr/>
          </p:nvSpPr>
          <p:spPr bwMode="auto">
            <a:xfrm>
              <a:off x="2884" y="597"/>
              <a:ext cx="8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400">
                  <a:solidFill>
                    <a:srgbClr val="000000"/>
                  </a:solidFill>
                  <a:latin typeface="Times New Roman" pitchFamily="18" charset="0"/>
                </a:rPr>
                <a:t>ν</a:t>
              </a:r>
              <a:endParaRPr lang="cs-CZ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59" name="Rectangle 54"/>
            <p:cNvSpPr>
              <a:spLocks noChangeArrowheads="1"/>
            </p:cNvSpPr>
            <p:nvPr/>
          </p:nvSpPr>
          <p:spPr bwMode="auto">
            <a:xfrm>
              <a:off x="2580" y="613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cs-CZ" b="0"/>
            </a:p>
          </p:txBody>
        </p:sp>
        <p:sp>
          <p:nvSpPr>
            <p:cNvPr id="4160" name="Rectangle 55"/>
            <p:cNvSpPr>
              <a:spLocks noChangeArrowheads="1"/>
            </p:cNvSpPr>
            <p:nvPr/>
          </p:nvSpPr>
          <p:spPr bwMode="auto">
            <a:xfrm>
              <a:off x="1858" y="749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cs-CZ" b="0"/>
            </a:p>
          </p:txBody>
        </p:sp>
        <p:sp>
          <p:nvSpPr>
            <p:cNvPr id="4161" name="Rectangle 56"/>
            <p:cNvSpPr>
              <a:spLocks noChangeArrowheads="1"/>
            </p:cNvSpPr>
            <p:nvPr/>
          </p:nvSpPr>
          <p:spPr bwMode="auto">
            <a:xfrm>
              <a:off x="1574" y="749"/>
              <a:ext cx="8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ν</a:t>
              </a:r>
              <a:endParaRPr lang="el-GR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62" name="Rectangle 57"/>
            <p:cNvSpPr>
              <a:spLocks noChangeArrowheads="1"/>
            </p:cNvSpPr>
            <p:nvPr/>
          </p:nvSpPr>
          <p:spPr bwMode="auto">
            <a:xfrm>
              <a:off x="3479" y="984"/>
              <a:ext cx="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cs-CZ" b="0"/>
            </a:p>
          </p:txBody>
        </p:sp>
        <p:sp>
          <p:nvSpPr>
            <p:cNvPr id="4163" name="Rectangle 58"/>
            <p:cNvSpPr>
              <a:spLocks noChangeArrowheads="1"/>
            </p:cNvSpPr>
            <p:nvPr/>
          </p:nvSpPr>
          <p:spPr bwMode="auto">
            <a:xfrm>
              <a:off x="2839" y="984"/>
              <a:ext cx="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cs-CZ" b="0"/>
            </a:p>
          </p:txBody>
        </p:sp>
        <p:sp>
          <p:nvSpPr>
            <p:cNvPr id="4164" name="Rectangle 59"/>
            <p:cNvSpPr>
              <a:spLocks noChangeArrowheads="1"/>
            </p:cNvSpPr>
            <p:nvPr/>
          </p:nvSpPr>
          <p:spPr bwMode="auto">
            <a:xfrm>
              <a:off x="3361" y="592"/>
              <a:ext cx="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cs-CZ" b="0"/>
            </a:p>
          </p:txBody>
        </p:sp>
        <p:sp>
          <p:nvSpPr>
            <p:cNvPr id="4165" name="Rectangle 60"/>
            <p:cNvSpPr>
              <a:spLocks noChangeArrowheads="1"/>
            </p:cNvSpPr>
            <p:nvPr/>
          </p:nvSpPr>
          <p:spPr bwMode="auto">
            <a:xfrm>
              <a:off x="2721" y="592"/>
              <a:ext cx="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cs-CZ" b="0"/>
            </a:p>
          </p:txBody>
        </p:sp>
        <p:sp>
          <p:nvSpPr>
            <p:cNvPr id="4166" name="Rectangle 61"/>
            <p:cNvSpPr>
              <a:spLocks noChangeArrowheads="1"/>
            </p:cNvSpPr>
            <p:nvPr/>
          </p:nvSpPr>
          <p:spPr bwMode="auto">
            <a:xfrm>
              <a:off x="1403" y="728"/>
              <a:ext cx="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2300" b="0" i="1">
                  <a:solidFill>
                    <a:srgbClr val="000000"/>
                  </a:solidFill>
                  <a:latin typeface="Symbol" pitchFamily="18" charset="2"/>
                </a:rPr>
                <a:t>t</a:t>
              </a:r>
              <a:endParaRPr lang="cs-CZ" b="0"/>
            </a:p>
          </p:txBody>
        </p:sp>
      </p:grpSp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32522" name="Object 74"/>
          <p:cNvGraphicFramePr>
            <a:graphicFrameLocks noChangeAspect="1"/>
          </p:cNvGraphicFramePr>
          <p:nvPr/>
        </p:nvGraphicFramePr>
        <p:xfrm>
          <a:off x="2481263" y="5622925"/>
          <a:ext cx="4043362" cy="525463"/>
        </p:xfrm>
        <a:graphic>
          <a:graphicData uri="http://schemas.openxmlformats.org/presentationml/2006/ole">
            <p:oleObj spid="_x0000_s4098" name="Dokument" r:id="rId4" imgW="2135323" imgH="278990" progId="Word.Document.8">
              <p:embed/>
            </p:oleObj>
          </a:graphicData>
        </a:graphic>
      </p:graphicFrame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77925" y="417513"/>
            <a:ext cx="686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</a:rPr>
              <a:t>Bayesovská metoda ve fylogenetické analýze:</a:t>
            </a:r>
          </a:p>
        </p:txBody>
      </p:sp>
      <p:sp>
        <p:nvSpPr>
          <p:cNvPr id="232525" name="Text Box 77"/>
          <p:cNvSpPr txBox="1">
            <a:spLocks noChangeArrowheads="1"/>
          </p:cNvSpPr>
          <p:nvPr/>
        </p:nvSpPr>
        <p:spPr bwMode="auto">
          <a:xfrm>
            <a:off x="236538" y="4757738"/>
            <a:ext cx="82613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lang="cs-CZ" b="0" dirty="0">
                <a:solidFill>
                  <a:schemeClr val="accent2"/>
                </a:solidFill>
              </a:rPr>
              <a:t>Parametry pro </a:t>
            </a:r>
            <a:r>
              <a:rPr lang="cs-CZ" b="0" dirty="0" err="1">
                <a:solidFill>
                  <a:schemeClr val="accent2"/>
                </a:solidFill>
              </a:rPr>
              <a:t>bayesovskou</a:t>
            </a:r>
            <a:r>
              <a:rPr lang="cs-CZ" b="0" dirty="0">
                <a:solidFill>
                  <a:schemeClr val="accent2"/>
                </a:solidFill>
              </a:rPr>
              <a:t> analýzu:</a:t>
            </a:r>
            <a:r>
              <a:rPr lang="cs-CZ" b="0" dirty="0"/>
              <a:t>  ML odhady </a:t>
            </a:r>
            <a:r>
              <a:rPr lang="cs-CZ" b="0" dirty="0">
                <a:sym typeface="Symbol" pitchFamily="18" charset="2"/>
              </a:rPr>
              <a:t> 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empirická BA</a:t>
            </a:r>
          </a:p>
          <a:p>
            <a:pPr>
              <a:spcBef>
                <a:spcPct val="25000"/>
              </a:spcBef>
            </a:pPr>
            <a:r>
              <a:rPr lang="cs-CZ" b="0" dirty="0">
                <a:sym typeface="Symbol" pitchFamily="18" charset="2"/>
              </a:rPr>
              <a:t>				    všechny kombinace  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hierarchická BA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603625" y="1490663"/>
            <a:ext cx="1535113" cy="512762"/>
          </a:xfrm>
          <a:prstGeom prst="wedgeRectCallout">
            <a:avLst>
              <a:gd name="adj1" fmla="val 35196"/>
              <a:gd name="adj2" fmla="val 11782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662738" y="1165225"/>
            <a:ext cx="2012950" cy="728663"/>
          </a:xfrm>
          <a:prstGeom prst="wedgeRectCallout">
            <a:avLst>
              <a:gd name="adj1" fmla="val -87756"/>
              <a:gd name="adj2" fmla="val 12086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6283325" y="3668713"/>
            <a:ext cx="2555875" cy="860425"/>
          </a:xfrm>
          <a:prstGeom prst="wedgeRectCallout">
            <a:avLst>
              <a:gd name="adj1" fmla="val -87911"/>
              <a:gd name="adj2" fmla="val -7652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přes všechny možné stromy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338138" y="1393825"/>
            <a:ext cx="2012950" cy="728663"/>
          </a:xfrm>
          <a:prstGeom prst="wedgeRectCallout">
            <a:avLst>
              <a:gd name="adj1" fmla="val 55487"/>
              <a:gd name="adj2" fmla="val 11191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aposteriorní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066800" y="2252663"/>
            <a:ext cx="627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/>
              <a:t>Markov</a:t>
            </a:r>
            <a:r>
              <a:rPr lang="cs-CZ" b="0" dirty="0" err="1"/>
              <a:t>ův</a:t>
            </a:r>
            <a:r>
              <a:rPr lang="en-US" b="0" dirty="0"/>
              <a:t> </a:t>
            </a:r>
            <a:r>
              <a:rPr lang="en-US" b="0" dirty="0" err="1"/>
              <a:t>proces</a:t>
            </a:r>
            <a:r>
              <a:rPr lang="en-US" b="0" dirty="0"/>
              <a:t>:  t(-1) A </a:t>
            </a:r>
            <a:r>
              <a:rPr lang="en-US" b="0" dirty="0">
                <a:sym typeface="Symbol" pitchFamily="18" charset="2"/>
              </a:rPr>
              <a:t> T(0) C  T(+1) G</a:t>
            </a:r>
          </a:p>
          <a:p>
            <a:pPr algn="ctr"/>
            <a:endParaRPr lang="en-US" b="0" dirty="0">
              <a:sym typeface="Symbol" pitchFamily="18" charset="2"/>
            </a:endParaRPr>
          </a:p>
          <a:p>
            <a:pPr algn="ctr"/>
            <a:r>
              <a:rPr lang="en-US" b="0" dirty="0">
                <a:sym typeface="Symbol" pitchFamily="18" charset="2"/>
              </a:rPr>
              <a:t>… </a:t>
            </a:r>
            <a:r>
              <a:rPr lang="en-US" b="0" i="1" dirty="0"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</a:t>
            </a:r>
            <a:r>
              <a:rPr lang="cs-CZ" b="0" dirty="0">
                <a:sym typeface="Symbol" pitchFamily="18" charset="2"/>
              </a:rPr>
              <a:t>stejná po celé </a:t>
            </a:r>
            <a:r>
              <a:rPr lang="cs-CZ" b="0" dirty="0" err="1">
                <a:sym typeface="Symbol" pitchFamily="18" charset="2"/>
              </a:rPr>
              <a:t>fylogenii</a:t>
            </a:r>
            <a:r>
              <a:rPr lang="en-US" b="0" dirty="0">
                <a:sym typeface="Symbol" pitchFamily="18" charset="2"/>
              </a:rPr>
              <a:t> =</a:t>
            </a:r>
            <a:r>
              <a:rPr lang="en-US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b="0" dirty="0" err="1">
                <a:solidFill>
                  <a:srgbClr val="E60000"/>
                </a:solidFill>
                <a:sym typeface="Symbol" pitchFamily="18" charset="2"/>
              </a:rPr>
              <a:t>homogen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ní</a:t>
            </a:r>
            <a:r>
              <a:rPr lang="en-US" b="0" dirty="0">
                <a:solidFill>
                  <a:srgbClr val="E60000"/>
                </a:solidFill>
                <a:sym typeface="Symbol" pitchFamily="18" charset="2"/>
              </a:rPr>
              <a:t> Markov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ův</a:t>
            </a:r>
            <a:r>
              <a:rPr lang="en-US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en-US" b="0" dirty="0" err="1">
                <a:solidFill>
                  <a:srgbClr val="E60000"/>
                </a:solidFill>
                <a:sym typeface="Symbol" pitchFamily="18" charset="2"/>
              </a:rPr>
              <a:t>proces</a:t>
            </a:r>
            <a:endParaRPr lang="en-US" b="0" dirty="0">
              <a:solidFill>
                <a:srgbClr val="E60000"/>
              </a:solidFill>
              <a:sym typeface="Symbol" pitchFamily="18" charset="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0850" y="386485"/>
            <a:ext cx="8182561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/>
              <a:t>Problém</a:t>
            </a:r>
            <a:r>
              <a:rPr lang="cs-CZ" b="0" dirty="0"/>
              <a:t>: příliš složité </a:t>
            </a:r>
            <a:r>
              <a:rPr lang="cs-CZ" b="0" dirty="0">
                <a:sym typeface="Symbol" pitchFamily="18" charset="2"/>
              </a:rPr>
              <a:t> nelze řešit analyticky, pouze numericky aproximovat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>
                <a:sym typeface="Symbol" pitchFamily="18" charset="2"/>
              </a:rPr>
              <a:t>řešení</a:t>
            </a:r>
            <a:r>
              <a:rPr lang="cs-CZ" b="0" dirty="0">
                <a:sym typeface="Symbol" pitchFamily="18" charset="2"/>
              </a:rPr>
              <a:t>: 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metody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endParaRPr lang="cs-CZ" b="0" dirty="0">
              <a:solidFill>
                <a:srgbClr val="E60000"/>
              </a:solidFill>
              <a:sym typeface="Symbol" pitchFamily="18" charset="2"/>
            </a:endParaRP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>
                <a:sym typeface="Symbol" pitchFamily="18" charset="2"/>
              </a:rPr>
              <a:t>náhodný </a:t>
            </a:r>
            <a:r>
              <a:rPr lang="cs-CZ" b="0" dirty="0">
                <a:sym typeface="Symbol" pitchFamily="18" charset="2"/>
              </a:rPr>
              <a:t>výběr vzorků, při velkém množství aproximace skutečnosti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err="1" smtClean="0">
                <a:sym typeface="Symbol" pitchFamily="18" charset="2"/>
              </a:rPr>
              <a:t>Markovovy</a:t>
            </a:r>
            <a:r>
              <a:rPr lang="cs-CZ" b="0" dirty="0" smtClean="0">
                <a:sym typeface="Symbol" pitchFamily="18" charset="2"/>
              </a:rPr>
              <a:t> </a:t>
            </a:r>
            <a:r>
              <a:rPr lang="cs-CZ" b="0" dirty="0">
                <a:sym typeface="Symbol" pitchFamily="18" charset="2"/>
              </a:rPr>
              <a:t>řetězce: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 (MCMC)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054100" y="3589338"/>
            <a:ext cx="3008313" cy="2832100"/>
            <a:chOff x="512" y="2196"/>
            <a:chExt cx="1788" cy="1812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538" y="2228"/>
            <a:ext cx="1737" cy="1762"/>
          </p:xfrm>
          <a:graphic>
            <a:graphicData uri="http://schemas.openxmlformats.org/presentationml/2006/ole">
              <p:oleObj spid="_x0000_s5122" name="CorelDRAW" r:id="rId4" imgW="1631803" imgH="1656161" progId="CorelDraw.Graphic.9">
                <p:embed/>
              </p:oleObj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8550" y="3495675"/>
            <a:ext cx="30591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333875" y="4679950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39763" y="1028700"/>
            <a:ext cx="736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b="0"/>
              <a:t>Změna parametru </a:t>
            </a:r>
            <a:r>
              <a:rPr lang="en-US" b="0" i="1"/>
              <a:t>x</a:t>
            </a:r>
            <a:r>
              <a:rPr lang="en-US" b="0"/>
              <a:t>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’</a:t>
            </a:r>
          </a:p>
          <a:p>
            <a:pPr marL="342900" indent="-342900">
              <a:buFontTx/>
              <a:buAutoNum type="arabicPeriod"/>
            </a:pPr>
            <a:r>
              <a:rPr lang="cs-CZ" b="0">
                <a:sym typeface="Symbol" pitchFamily="18" charset="2"/>
              </a:rPr>
              <a:t>jestliže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’) &gt;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), a</a:t>
            </a:r>
            <a:r>
              <a:rPr lang="cs-CZ" b="0">
                <a:sym typeface="Symbol" pitchFamily="18" charset="2"/>
              </a:rPr>
              <a:t>k</a:t>
            </a:r>
            <a:r>
              <a:rPr lang="en-US" b="0">
                <a:sym typeface="Symbol" pitchFamily="18" charset="2"/>
              </a:rPr>
              <a:t>cept</a:t>
            </a:r>
            <a:r>
              <a:rPr lang="cs-CZ" b="0">
                <a:sym typeface="Symbol" pitchFamily="18" charset="2"/>
              </a:rPr>
              <a:t>uj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’</a:t>
            </a:r>
          </a:p>
          <a:p>
            <a:pPr marL="342900" indent="-342900">
              <a:buFontTx/>
              <a:buAutoNum type="arabicPeriod"/>
            </a:pPr>
            <a:r>
              <a:rPr lang="cs-CZ" b="0">
                <a:sym typeface="Symbol" pitchFamily="18" charset="2"/>
              </a:rPr>
              <a:t>jestliže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’) </a:t>
            </a:r>
            <a:r>
              <a:rPr lang="en-US" b="0">
                <a:cs typeface="Arial" charset="0"/>
                <a:sym typeface="Symbol" pitchFamily="18" charset="2"/>
              </a:rPr>
              <a:t>≤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), </a:t>
            </a:r>
            <a:r>
              <a:rPr lang="cs-CZ" b="0">
                <a:sym typeface="Symbol" pitchFamily="18" charset="2"/>
              </a:rPr>
              <a:t>vypočti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>
                <a:sym typeface="Symbol" pitchFamily="18" charset="2"/>
              </a:rPr>
              <a:t> =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’)/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)</a:t>
            </a:r>
            <a:r>
              <a:rPr lang="cs-CZ" b="0">
                <a:sym typeface="Symbol" pitchFamily="18" charset="2"/>
              </a:rPr>
              <a:t/>
            </a:r>
            <a:br>
              <a:rPr lang="cs-CZ" b="0">
                <a:sym typeface="Symbol" pitchFamily="18" charset="2"/>
              </a:rPr>
            </a:br>
            <a:r>
              <a:rPr lang="cs-CZ" b="0">
                <a:sym typeface="Symbol" pitchFamily="18" charset="2"/>
              </a:rPr>
              <a:t>protože platí, že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</a:t>
            </a:r>
            <a:r>
              <a:rPr lang="en-US" b="0" i="1">
                <a:sym typeface="Symbol" pitchFamily="18" charset="2"/>
              </a:rPr>
              <a:t>x</a:t>
            </a:r>
            <a:r>
              <a:rPr lang="en-US" b="0">
                <a:sym typeface="Symbol" pitchFamily="18" charset="2"/>
              </a:rPr>
              <a:t>’) ≤ </a:t>
            </a:r>
            <a:r>
              <a:rPr lang="en-US" b="0" i="1">
                <a:sym typeface="Symbol" pitchFamily="18" charset="2"/>
              </a:rPr>
              <a:t>P</a:t>
            </a:r>
            <a:r>
              <a:rPr lang="en-US" b="0">
                <a:sym typeface="Symbol" pitchFamily="18" charset="2"/>
              </a:rPr>
              <a:t>(x),</a:t>
            </a:r>
            <a:r>
              <a:rPr lang="cs-CZ" b="0">
                <a:sym typeface="Symbol" pitchFamily="18" charset="2"/>
              </a:rPr>
              <a:t> musí být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>
                <a:sym typeface="Symbol" pitchFamily="18" charset="2"/>
              </a:rPr>
              <a:t> ≤ 1</a:t>
            </a:r>
          </a:p>
          <a:p>
            <a:pPr marL="342900" indent="-342900">
              <a:buFontTx/>
              <a:buAutoNum type="arabicPeriod"/>
            </a:pPr>
            <a:r>
              <a:rPr lang="cs-CZ" b="0">
                <a:sym typeface="Symbol" pitchFamily="18" charset="2"/>
              </a:rPr>
              <a:t>g</a:t>
            </a:r>
            <a:r>
              <a:rPr lang="en-US" b="0">
                <a:sym typeface="Symbol" pitchFamily="18" charset="2"/>
              </a:rPr>
              <a:t>ener</a:t>
            </a:r>
            <a:r>
              <a:rPr lang="cs-CZ" b="0">
                <a:sym typeface="Symbol" pitchFamily="18" charset="2"/>
              </a:rPr>
              <a:t>uj náhodné číslo </a:t>
            </a:r>
            <a:r>
              <a:rPr lang="en-US" b="0" i="1">
                <a:sym typeface="Symbol" pitchFamily="18" charset="2"/>
              </a:rPr>
              <a:t>U</a:t>
            </a:r>
            <a:r>
              <a:rPr lang="en-US" b="0">
                <a:sym typeface="Symbol" pitchFamily="18" charset="2"/>
              </a:rPr>
              <a:t> </a:t>
            </a:r>
            <a:r>
              <a:rPr lang="cs-CZ" b="0">
                <a:sym typeface="Symbol" pitchFamily="18" charset="2"/>
              </a:rPr>
              <a:t>z rovnoměrného rozělení z intervalu</a:t>
            </a:r>
            <a:r>
              <a:rPr lang="en-US" b="0">
                <a:sym typeface="Symbol" pitchFamily="18" charset="2"/>
              </a:rPr>
              <a:t> (0, 1)</a:t>
            </a:r>
          </a:p>
          <a:p>
            <a:pPr marL="342900" indent="-342900">
              <a:buFontTx/>
              <a:buAutoNum type="arabicPeriod"/>
            </a:pPr>
            <a:r>
              <a:rPr lang="cs-CZ" b="0">
                <a:sym typeface="Symbol" pitchFamily="18" charset="2"/>
              </a:rPr>
              <a:t>jestliže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>
                <a:sym typeface="Symbol" pitchFamily="18" charset="2"/>
              </a:rPr>
              <a:t> </a:t>
            </a:r>
            <a:r>
              <a:rPr lang="en-US" b="0">
                <a:cs typeface="Arial" charset="0"/>
                <a:sym typeface="Symbol" pitchFamily="18" charset="2"/>
              </a:rPr>
              <a:t>≥ </a:t>
            </a:r>
            <a:r>
              <a:rPr lang="en-US" b="0" i="1">
                <a:cs typeface="Arial" charset="0"/>
                <a:sym typeface="Symbol" pitchFamily="18" charset="2"/>
              </a:rPr>
              <a:t>U</a:t>
            </a:r>
            <a:r>
              <a:rPr lang="en-US" b="0">
                <a:cs typeface="Arial" charset="0"/>
                <a:sym typeface="Symbol" pitchFamily="18" charset="2"/>
              </a:rPr>
              <a:t>, a</a:t>
            </a:r>
            <a:r>
              <a:rPr lang="cs-CZ" b="0">
                <a:cs typeface="Arial" charset="0"/>
                <a:sym typeface="Symbol" pitchFamily="18" charset="2"/>
              </a:rPr>
              <a:t>k</a:t>
            </a:r>
            <a:r>
              <a:rPr lang="en-US" b="0">
                <a:cs typeface="Arial" charset="0"/>
                <a:sym typeface="Symbol" pitchFamily="18" charset="2"/>
              </a:rPr>
              <a:t>cept</a:t>
            </a:r>
            <a:r>
              <a:rPr lang="cs-CZ" b="0">
                <a:cs typeface="Arial" charset="0"/>
                <a:sym typeface="Symbol" pitchFamily="18" charset="2"/>
              </a:rPr>
              <a:t>uj</a:t>
            </a:r>
            <a:r>
              <a:rPr lang="en-US" b="0">
                <a:cs typeface="Arial" charset="0"/>
                <a:sym typeface="Symbol" pitchFamily="18" charset="2"/>
              </a:rPr>
              <a:t> </a:t>
            </a:r>
            <a:r>
              <a:rPr lang="en-US" b="0" i="1">
                <a:cs typeface="Arial" charset="0"/>
                <a:sym typeface="Symbol" pitchFamily="18" charset="2"/>
              </a:rPr>
              <a:t>x</a:t>
            </a:r>
            <a:r>
              <a:rPr lang="en-US" b="0">
                <a:cs typeface="Arial" charset="0"/>
                <a:sym typeface="Symbol" pitchFamily="18" charset="2"/>
              </a:rPr>
              <a:t>’, </a:t>
            </a:r>
            <a:r>
              <a:rPr lang="cs-CZ" b="0">
                <a:cs typeface="Arial" charset="0"/>
                <a:sym typeface="Symbol" pitchFamily="18" charset="2"/>
              </a:rPr>
              <a:t>jestli ne</a:t>
            </a:r>
            <a:r>
              <a:rPr lang="en-US" b="0">
                <a:cs typeface="Arial" charset="0"/>
                <a:sym typeface="Symbol" pitchFamily="18" charset="2"/>
              </a:rPr>
              <a:t>, </a:t>
            </a:r>
            <a:r>
              <a:rPr lang="cs-CZ" b="0">
                <a:cs typeface="Arial" charset="0"/>
                <a:sym typeface="Symbol" pitchFamily="18" charset="2"/>
              </a:rPr>
              <a:t>ponechej</a:t>
            </a:r>
            <a:r>
              <a:rPr lang="en-US" b="0">
                <a:cs typeface="Arial" charset="0"/>
                <a:sym typeface="Symbol" pitchFamily="18" charset="2"/>
              </a:rPr>
              <a:t> </a:t>
            </a:r>
            <a:r>
              <a:rPr lang="en-US" b="0" i="1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92131" y="369599"/>
            <a:ext cx="56204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E60000"/>
                </a:solidFill>
              </a:rPr>
              <a:t>Metropolis</a:t>
            </a:r>
            <a:r>
              <a:rPr lang="cs-CZ" sz="2400">
                <a:solidFill>
                  <a:srgbClr val="E60000"/>
                </a:solidFill>
              </a:rPr>
              <a:t>ův</a:t>
            </a:r>
            <a:r>
              <a:rPr lang="en-US" sz="2400">
                <a:solidFill>
                  <a:srgbClr val="E60000"/>
                </a:solidFill>
              </a:rPr>
              <a:t>-Hastings</a:t>
            </a:r>
            <a:r>
              <a:rPr lang="cs-CZ" sz="2400">
                <a:solidFill>
                  <a:srgbClr val="E60000"/>
                </a:solidFill>
              </a:rPr>
              <a:t>ův</a:t>
            </a:r>
            <a:r>
              <a:rPr lang="en-US" sz="2400">
                <a:solidFill>
                  <a:srgbClr val="E60000"/>
                </a:solidFill>
              </a:rPr>
              <a:t> algoritm</a:t>
            </a:r>
            <a:r>
              <a:rPr lang="cs-CZ" sz="2400">
                <a:solidFill>
                  <a:srgbClr val="E60000"/>
                </a:solidFill>
              </a:rPr>
              <a:t>us</a:t>
            </a:r>
            <a:r>
              <a:rPr lang="en-US" sz="2400">
                <a:solidFill>
                  <a:srgbClr val="E60000"/>
                </a:solidFill>
              </a:rPr>
              <a:t>:</a:t>
            </a:r>
            <a:endParaRPr lang="cs-CZ" sz="2400">
              <a:solidFill>
                <a:srgbClr val="E60000"/>
              </a:solidFill>
            </a:endParaRP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108075" y="2967038"/>
            <a:ext cx="3633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>
                <a:solidFill>
                  <a:schemeClr val="accent2"/>
                </a:solidFill>
              </a:rPr>
              <a:t>usměrněný pohyb robota v aréně: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1058636" y="3461431"/>
            <a:ext cx="7791450" cy="3165475"/>
            <a:chOff x="1058636" y="3461431"/>
            <a:chExt cx="7791450" cy="3165475"/>
          </a:xfrm>
          <a:solidFill>
            <a:schemeClr val="bg2">
              <a:lumMod val="20000"/>
              <a:lumOff val="80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b="0" dirty="0"/>
                <a:t>„vrstevnice“ </a:t>
              </a:r>
              <a:br>
                <a:rPr lang="cs-CZ" b="0" dirty="0"/>
              </a:br>
              <a:r>
                <a:rPr lang="cs-CZ" b="0" dirty="0"/>
                <a:t>arény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1201738"/>
            <a:ext cx="7702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250950" y="4551363"/>
            <a:ext cx="5800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E60000"/>
                </a:solidFill>
              </a:rPr>
              <a:t>MrBayes</a:t>
            </a:r>
            <a:r>
              <a:rPr lang="en-US" sz="2000" b="0" dirty="0">
                <a:solidFill>
                  <a:srgbClr val="E60000"/>
                </a:solidFill>
              </a:rPr>
              <a:t>: </a:t>
            </a:r>
            <a:r>
              <a:rPr lang="cs-CZ" sz="2000" b="0" i="1" dirty="0">
                <a:solidFill>
                  <a:srgbClr val="FF0000"/>
                </a:solidFill>
                <a:hlinkClick r:id="rId4"/>
              </a:rPr>
              <a:t>http://morphbank.ebc.uu.se/mrbayes/</a:t>
            </a:r>
            <a:endParaRPr lang="en-US" sz="2000" b="0" i="1" dirty="0">
              <a:solidFill>
                <a:srgbClr val="FF0000"/>
              </a:solidFill>
            </a:endParaRPr>
          </a:p>
          <a:p>
            <a:r>
              <a:rPr lang="en-US" sz="2000" b="0" dirty="0">
                <a:solidFill>
                  <a:srgbClr val="E60000"/>
                </a:solidFill>
              </a:rPr>
              <a:t>4 independent chains, Metropolis-coupled MCMC</a:t>
            </a:r>
            <a:endParaRPr lang="cs-CZ" sz="2000" b="0" dirty="0">
              <a:solidFill>
                <a:srgbClr val="E6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25" y="684213"/>
            <a:ext cx="1152525" cy="2833687"/>
            <a:chOff x="3163" y="355"/>
            <a:chExt cx="726" cy="178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40" cy="118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50950" y="684213"/>
            <a:ext cx="3074988" cy="1071562"/>
            <a:chOff x="984" y="355"/>
            <a:chExt cx="1937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accent2"/>
                  </a:solidFill>
                </a:rPr>
                <a:t>sta</a:t>
              </a:r>
              <a:r>
                <a:rPr lang="cs-CZ" sz="2000" b="0">
                  <a:solidFill>
                    <a:schemeClr val="accent2"/>
                  </a:solidFill>
                </a:rPr>
                <a:t>cionární fáze</a:t>
              </a:r>
              <a:r>
                <a:rPr lang="en-US" sz="2000" b="0">
                  <a:solidFill>
                    <a:schemeClr val="accent2"/>
                  </a:solidFill>
                </a:rPr>
                <a:t> (plateau)</a:t>
              </a:r>
              <a:endParaRPr lang="cs-CZ" sz="2000" b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1495425" y="5740400"/>
            <a:ext cx="6097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Problém apriorních pravděpodobností: subjektivnost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Ba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1658938"/>
            <a:ext cx="59610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225" y="285750"/>
            <a:ext cx="9121775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</a:rPr>
              <a:t>Hledání optimálního stromu a měření spolehlivosti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7825" y="1152525"/>
            <a:ext cx="821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5000"/>
              </a:spcBef>
              <a:buFontTx/>
              <a:buAutoNum type="arabicPeriod"/>
            </a:pPr>
            <a:r>
              <a:rPr lang="en-US" sz="2000" dirty="0" err="1">
                <a:solidFill>
                  <a:srgbClr val="E60000"/>
                </a:solidFill>
              </a:rPr>
              <a:t>Exa</a:t>
            </a:r>
            <a:r>
              <a:rPr lang="cs-CZ" sz="2000" dirty="0">
                <a:solidFill>
                  <a:srgbClr val="E60000"/>
                </a:solidFill>
              </a:rPr>
              <a:t>k</a:t>
            </a:r>
            <a:r>
              <a:rPr lang="en-US" sz="2000" dirty="0">
                <a:solidFill>
                  <a:srgbClr val="E60000"/>
                </a:solidFill>
              </a:rPr>
              <a:t>t</a:t>
            </a:r>
            <a:r>
              <a:rPr lang="cs-CZ" sz="2000" dirty="0">
                <a:solidFill>
                  <a:srgbClr val="E60000"/>
                </a:solidFill>
              </a:rPr>
              <a:t>ní</a:t>
            </a:r>
            <a:r>
              <a:rPr lang="en-US" sz="2000" dirty="0">
                <a:solidFill>
                  <a:srgbClr val="E60000"/>
                </a:solidFill>
              </a:rPr>
              <a:t> </a:t>
            </a:r>
            <a:r>
              <a:rPr lang="en-US" sz="2000" dirty="0" err="1">
                <a:solidFill>
                  <a:srgbClr val="E60000"/>
                </a:solidFill>
              </a:rPr>
              <a:t>metod</a:t>
            </a:r>
            <a:r>
              <a:rPr lang="cs-CZ" sz="2000" dirty="0">
                <a:solidFill>
                  <a:srgbClr val="E60000"/>
                </a:solidFill>
              </a:rPr>
              <a:t>y</a:t>
            </a:r>
            <a:r>
              <a:rPr lang="en-US" sz="2000" dirty="0">
                <a:solidFill>
                  <a:srgbClr val="E60000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b="0" dirty="0">
                <a:solidFill>
                  <a:schemeClr val="accent2"/>
                </a:solidFill>
              </a:rPr>
              <a:t>a) </a:t>
            </a:r>
            <a:r>
              <a:rPr lang="cs-CZ" sz="2000" b="0" dirty="0">
                <a:solidFill>
                  <a:schemeClr val="accent2"/>
                </a:solidFill>
              </a:rPr>
              <a:t>vyčerpávající hledání (</a:t>
            </a:r>
            <a:r>
              <a:rPr lang="en-US" sz="2000" b="0" dirty="0">
                <a:solidFill>
                  <a:schemeClr val="accent2"/>
                </a:solidFill>
              </a:rPr>
              <a:t>exhaustive search</a:t>
            </a:r>
            <a:r>
              <a:rPr lang="cs-CZ" sz="2000" b="0" dirty="0">
                <a:solidFill>
                  <a:schemeClr val="accent2"/>
                </a:solidFill>
              </a:rPr>
              <a:t>)</a:t>
            </a:r>
            <a:r>
              <a:rPr lang="en-US" sz="2000" b="0" dirty="0">
                <a:solidFill>
                  <a:schemeClr val="accent2"/>
                </a:solidFill>
              </a:rPr>
              <a:t/>
            </a:r>
            <a:br>
              <a:rPr lang="en-US" sz="2000" b="0" dirty="0">
                <a:solidFill>
                  <a:schemeClr val="accent2"/>
                </a:solidFill>
              </a:rPr>
            </a:br>
            <a:r>
              <a:rPr lang="en-US" sz="2000" b="0" dirty="0">
                <a:solidFill>
                  <a:schemeClr val="accent2"/>
                </a:solidFill>
              </a:rPr>
              <a:t>			b) branch-and-bound</a:t>
            </a: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5997575" y="2201863"/>
            <a:ext cx="2198688" cy="704850"/>
          </a:xfrm>
          <a:prstGeom prst="wedgeRectCallout">
            <a:avLst>
              <a:gd name="adj1" fmla="val -73850"/>
              <a:gd name="adj2" fmla="val 1143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na začátku 3 taxony, postupné přidávání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295400" y="4811713"/>
            <a:ext cx="1871663" cy="1033462"/>
          </a:xfrm>
          <a:prstGeom prst="rect">
            <a:avLst/>
          </a:prstGeom>
          <a:solidFill>
            <a:srgbClr val="FFFF6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381000" y="5976938"/>
            <a:ext cx="3581400" cy="706437"/>
          </a:xfrm>
          <a:prstGeom prst="wedgeRectCallout">
            <a:avLst>
              <a:gd name="adj1" fmla="val -5838"/>
              <a:gd name="adj2" fmla="val -11322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je-li tento strom delší než náhodně vybraný, algoritmus dál nepokračuje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873375" y="666750"/>
            <a:ext cx="293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 dirty="0">
                <a:solidFill>
                  <a:srgbClr val="E60000"/>
                </a:solidFill>
              </a:rPr>
              <a:t>Heuristic</a:t>
            </a:r>
            <a:r>
              <a:rPr lang="cs-CZ" sz="2000" dirty="0" err="1">
                <a:solidFill>
                  <a:srgbClr val="E60000"/>
                </a:solidFill>
              </a:rPr>
              <a:t>ký</a:t>
            </a:r>
            <a:r>
              <a:rPr lang="cs-CZ" sz="2000" dirty="0">
                <a:solidFill>
                  <a:srgbClr val="E60000"/>
                </a:solidFill>
              </a:rPr>
              <a:t> přístup</a:t>
            </a:r>
            <a:r>
              <a:rPr lang="en-US" sz="2000" dirty="0">
                <a:solidFill>
                  <a:srgbClr val="E60000"/>
                </a:solidFill>
              </a:rPr>
              <a:t>:</a:t>
            </a:r>
            <a:endParaRPr lang="cs-CZ" sz="2000" dirty="0">
              <a:solidFill>
                <a:srgbClr val="E60000"/>
              </a:solidFill>
            </a:endParaRPr>
          </a:p>
        </p:txBody>
      </p:sp>
      <p:pic>
        <p:nvPicPr>
          <p:cNvPr id="183299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 b="56746"/>
          <a:stretch>
            <a:fillRect/>
          </a:stretch>
        </p:blipFill>
        <p:spPr bwMode="auto">
          <a:xfrm>
            <a:off x="1790700" y="2033588"/>
            <a:ext cx="51006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 bwMode="auto">
          <a:xfrm>
            <a:off x="4953000" y="3995738"/>
            <a:ext cx="2525713" cy="511175"/>
          </a:xfrm>
          <a:prstGeom prst="wedgeRectCallout">
            <a:avLst>
              <a:gd name="adj1" fmla="val -58333"/>
              <a:gd name="adj2" fmla="val -20133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všechny možné stromy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73375" y="666750"/>
            <a:ext cx="2909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 dirty="0">
                <a:solidFill>
                  <a:srgbClr val="E60000"/>
                </a:solidFill>
              </a:rPr>
              <a:t>Heuristic</a:t>
            </a:r>
            <a:r>
              <a:rPr lang="cs-CZ" sz="2000" dirty="0" err="1">
                <a:solidFill>
                  <a:srgbClr val="E60000"/>
                </a:solidFill>
              </a:rPr>
              <a:t>ký</a:t>
            </a:r>
            <a:r>
              <a:rPr lang="cs-CZ" sz="2000" dirty="0">
                <a:solidFill>
                  <a:srgbClr val="E60000"/>
                </a:solidFill>
              </a:rPr>
              <a:t> přístup</a:t>
            </a:r>
            <a:r>
              <a:rPr lang="en-US" sz="2000" dirty="0">
                <a:solidFill>
                  <a:srgbClr val="E60000"/>
                </a:solidFill>
              </a:rPr>
              <a:t>:</a:t>
            </a:r>
            <a:endParaRPr lang="cs-CZ" sz="2000" dirty="0">
              <a:solidFill>
                <a:srgbClr val="E60000"/>
              </a:solidFill>
            </a:endParaRPr>
          </a:p>
          <a:p>
            <a:pPr marL="342900" indent="-342900"/>
            <a:r>
              <a:rPr lang="en-US" sz="2000" b="0" dirty="0">
                <a:solidFill>
                  <a:schemeClr val="accent2"/>
                </a:solidFill>
              </a:rPr>
              <a:t>stepwise addition</a:t>
            </a:r>
            <a:endParaRPr lang="cs-CZ" sz="2000" b="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b="0" dirty="0">
                <a:solidFill>
                  <a:schemeClr val="accent2"/>
                </a:solidFill>
              </a:rPr>
              <a:t>star deco</a:t>
            </a:r>
            <a:r>
              <a:rPr lang="cs-CZ" sz="2000" b="0" dirty="0">
                <a:solidFill>
                  <a:schemeClr val="accent2"/>
                </a:solidFill>
              </a:rPr>
              <a:t>m</a:t>
            </a:r>
            <a:r>
              <a:rPr lang="en-US" sz="2000" b="0" dirty="0">
                <a:solidFill>
                  <a:schemeClr val="accent2"/>
                </a:solidFill>
              </a:rPr>
              <a:t>position</a:t>
            </a:r>
            <a:endParaRPr lang="cs-CZ" sz="2000" b="0" dirty="0">
              <a:solidFill>
                <a:schemeClr val="accent2"/>
              </a:solidFill>
            </a:endParaRPr>
          </a:p>
          <a:p>
            <a:pPr marL="342900" indent="-342900"/>
            <a:r>
              <a:rPr lang="en-US" sz="2000" b="0" dirty="0">
                <a:solidFill>
                  <a:schemeClr val="accent2"/>
                </a:solidFill>
              </a:rPr>
              <a:t>branch swapping</a:t>
            </a:r>
            <a:endParaRPr lang="cs-CZ" sz="2000" b="0" dirty="0">
              <a:solidFill>
                <a:schemeClr val="accent2"/>
              </a:solidFill>
            </a:endParaRPr>
          </a:p>
        </p:txBody>
      </p:sp>
      <p:pic>
        <p:nvPicPr>
          <p:cNvPr id="18435" name="Picture 3" descr="Bay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2033588"/>
            <a:ext cx="5100638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reeform 4"/>
          <p:cNvSpPr>
            <a:spLocks/>
          </p:cNvSpPr>
          <p:nvPr/>
        </p:nvSpPr>
        <p:spPr bwMode="auto">
          <a:xfrm>
            <a:off x="3148013" y="4886325"/>
            <a:ext cx="2043112" cy="995363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6062663" y="4157663"/>
            <a:ext cx="2308225" cy="512762"/>
          </a:xfrm>
          <a:prstGeom prst="wedgeRectCallout">
            <a:avLst>
              <a:gd name="adj1" fmla="val -88050"/>
              <a:gd name="adj2" fmla="val 14122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400175" y="1154113"/>
            <a:ext cx="73644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00000"/>
                </a:solidFill>
              </a:rPr>
              <a:t>Heuristic</a:t>
            </a:r>
            <a:r>
              <a:rPr lang="cs-CZ" sz="2000">
                <a:solidFill>
                  <a:srgbClr val="F00000"/>
                </a:solidFill>
              </a:rPr>
              <a:t>ký přístup</a:t>
            </a:r>
            <a:r>
              <a:rPr lang="en-US" sz="2000">
                <a:solidFill>
                  <a:srgbClr val="F00000"/>
                </a:solidFill>
              </a:rPr>
              <a:t>:</a:t>
            </a:r>
            <a:r>
              <a:rPr lang="en-US" sz="2000">
                <a:solidFill>
                  <a:srgbClr val="FF0000"/>
                </a:solidFill>
              </a:rPr>
              <a:t/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a) stepwise addition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b) star deco</a:t>
            </a:r>
            <a:r>
              <a:rPr lang="cs-CZ" sz="2000">
                <a:solidFill>
                  <a:schemeClr val="accent2"/>
                </a:solidFill>
              </a:rPr>
              <a:t>m</a:t>
            </a:r>
            <a:r>
              <a:rPr lang="en-US" sz="2000">
                <a:solidFill>
                  <a:schemeClr val="accent2"/>
                </a:solidFill>
              </a:rPr>
              <a:t>position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c) branch swapping	</a:t>
            </a:r>
            <a:r>
              <a:rPr lang="cs-CZ" sz="2000">
                <a:solidFill>
                  <a:schemeClr val="accent2"/>
                </a:solidFill>
              </a:rPr>
              <a:t>		</a:t>
            </a:r>
            <a:r>
              <a:rPr lang="en-US" sz="2000">
                <a:solidFill>
                  <a:schemeClr val="accent2"/>
                </a:solidFill>
              </a:rPr>
              <a:t>* </a:t>
            </a:r>
            <a:r>
              <a:rPr lang="en-US" sz="2000" b="0">
                <a:solidFill>
                  <a:schemeClr val="accent2"/>
                </a:solidFill>
              </a:rPr>
              <a:t>nearest-neighbor</a:t>
            </a:r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r>
              <a:rPr lang="cs-CZ" sz="2000" b="0">
                <a:solidFill>
                  <a:schemeClr val="accent2"/>
                </a:solidFill>
              </a:rPr>
              <a:t>				   	  </a:t>
            </a:r>
            <a:r>
              <a:rPr lang="en-US" sz="2000" b="0">
                <a:solidFill>
                  <a:schemeClr val="accent2"/>
                </a:solidFill>
              </a:rPr>
              <a:t>interchanges (NNI)</a:t>
            </a:r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r>
              <a:rPr lang="en-US" sz="2000" b="0">
                <a:solidFill>
                  <a:schemeClr val="accent2"/>
                </a:solidFill>
              </a:rPr>
              <a:t/>
            </a:r>
            <a:br>
              <a:rPr lang="en-US" sz="2000" b="0">
                <a:solidFill>
                  <a:schemeClr val="accent2"/>
                </a:solidFill>
              </a:rPr>
            </a:br>
            <a:r>
              <a:rPr lang="en-US" sz="2000" b="0">
                <a:solidFill>
                  <a:schemeClr val="accent2"/>
                </a:solidFill>
              </a:rPr>
              <a:t>				</a:t>
            </a:r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>
                <a:solidFill>
                  <a:schemeClr val="accent2"/>
                </a:solidFill>
              </a:rPr>
              <a:t>* subtree prunning</a:t>
            </a:r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r>
              <a:rPr lang="cs-CZ" sz="2000" b="0">
                <a:solidFill>
                  <a:schemeClr val="accent2"/>
                </a:solidFill>
              </a:rPr>
              <a:t>				   	  </a:t>
            </a:r>
            <a:r>
              <a:rPr lang="en-US" sz="2000" b="0">
                <a:solidFill>
                  <a:schemeClr val="accent2"/>
                </a:solidFill>
              </a:rPr>
              <a:t>and regrafting (SPR)</a:t>
            </a:r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endParaRPr lang="cs-CZ" sz="2000" b="0">
              <a:solidFill>
                <a:schemeClr val="accent2"/>
              </a:solidFill>
            </a:endParaRPr>
          </a:p>
          <a:p>
            <a:pPr marL="342900" indent="-342900"/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r>
              <a:rPr lang="en-US" sz="2000" b="0">
                <a:solidFill>
                  <a:schemeClr val="accent2"/>
                </a:solidFill>
              </a:rPr>
              <a:t/>
            </a:r>
            <a:br>
              <a:rPr lang="en-US" sz="2000" b="0">
                <a:solidFill>
                  <a:schemeClr val="accent2"/>
                </a:solidFill>
              </a:rPr>
            </a:br>
            <a:r>
              <a:rPr lang="en-US" sz="2000" b="0">
                <a:solidFill>
                  <a:schemeClr val="accent2"/>
                </a:solidFill>
              </a:rPr>
              <a:t>				</a:t>
            </a:r>
            <a:r>
              <a:rPr lang="cs-CZ" sz="2000" b="0">
                <a:solidFill>
                  <a:schemeClr val="accent2"/>
                </a:solidFill>
              </a:rPr>
              <a:t>	</a:t>
            </a:r>
            <a:r>
              <a:rPr lang="en-US" sz="2000" b="0">
                <a:solidFill>
                  <a:schemeClr val="accent2"/>
                </a:solidFill>
              </a:rPr>
              <a:t>* tree bisection and</a:t>
            </a:r>
            <a:r>
              <a:rPr lang="cs-CZ" sz="2000" b="0">
                <a:solidFill>
                  <a:schemeClr val="accent2"/>
                </a:solidFill>
              </a:rPr>
              <a:t/>
            </a:r>
            <a:br>
              <a:rPr lang="cs-CZ" sz="2000" b="0">
                <a:solidFill>
                  <a:schemeClr val="accent2"/>
                </a:solidFill>
              </a:rPr>
            </a:br>
            <a:r>
              <a:rPr lang="cs-CZ" sz="2000" b="0">
                <a:solidFill>
                  <a:schemeClr val="accent2"/>
                </a:solidFill>
              </a:rPr>
              <a:t>				   	  </a:t>
            </a:r>
            <a:r>
              <a:rPr lang="en-US" sz="2000" b="0">
                <a:solidFill>
                  <a:schemeClr val="accent2"/>
                </a:solidFill>
              </a:rPr>
              <a:t>reconnection (TBR)</a:t>
            </a:r>
            <a:endParaRPr lang="cs-CZ" sz="2000" b="0">
              <a:solidFill>
                <a:schemeClr val="accent2"/>
              </a:solidFill>
            </a:endParaRPr>
          </a:p>
        </p:txBody>
      </p:sp>
      <p:pic>
        <p:nvPicPr>
          <p:cNvPr id="185348" name="Picture 4" descr="Sw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346075"/>
            <a:ext cx="493077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14550" y="171450"/>
            <a:ext cx="501015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</a:rPr>
              <a:t>Měření spolehlivosti stromů</a:t>
            </a:r>
            <a:r>
              <a:rPr lang="en-US" sz="2800">
                <a:solidFill>
                  <a:srgbClr val="E60000"/>
                </a:solidFill>
              </a:rPr>
              <a:t> </a:t>
            </a:r>
            <a:endParaRPr lang="cs-CZ" sz="2800">
              <a:solidFill>
                <a:srgbClr val="E60000"/>
              </a:solidFill>
            </a:endParaRPr>
          </a:p>
        </p:txBody>
      </p:sp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1538288" y="1603375"/>
            <a:ext cx="60769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367213" y="995363"/>
            <a:ext cx="27943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 smtClean="0"/>
              <a:t>bez </a:t>
            </a:r>
            <a:r>
              <a:rPr lang="cs-CZ" b="0" dirty="0"/>
              <a:t>navrácení</a:t>
            </a:r>
            <a:r>
              <a:rPr lang="cs-CZ" b="0" dirty="0">
                <a:solidFill>
                  <a:srgbClr val="FF0000"/>
                </a:solidFill>
              </a:rPr>
              <a:t> </a:t>
            </a:r>
            <a:r>
              <a:rPr lang="cs-CZ" b="0" dirty="0"/>
              <a:t>=</a:t>
            </a:r>
            <a:r>
              <a:rPr lang="cs-CZ" b="0" dirty="0">
                <a:solidFill>
                  <a:srgbClr val="F00000"/>
                </a:solidFill>
              </a:rPr>
              <a:t> </a:t>
            </a:r>
            <a:r>
              <a:rPr lang="cs-CZ" b="0" dirty="0" err="1">
                <a:solidFill>
                  <a:srgbClr val="E60000"/>
                </a:solidFill>
              </a:rPr>
              <a:t>jackknife</a:t>
            </a:r>
            <a:endParaRPr lang="cs-CZ" b="0" dirty="0">
              <a:solidFill>
                <a:srgbClr val="E60000"/>
              </a:solidFill>
            </a:endParaRPr>
          </a:p>
          <a:p>
            <a:r>
              <a:rPr lang="cs-CZ" b="0" dirty="0" smtClean="0"/>
              <a:t>s </a:t>
            </a:r>
            <a:r>
              <a:rPr lang="cs-CZ" b="0" dirty="0"/>
              <a:t>navrácením</a:t>
            </a:r>
            <a:r>
              <a:rPr lang="cs-CZ" b="0" dirty="0">
                <a:solidFill>
                  <a:srgbClr val="FF0000"/>
                </a:solidFill>
              </a:rPr>
              <a:t> </a:t>
            </a:r>
            <a:r>
              <a:rPr lang="cs-CZ" b="0" dirty="0"/>
              <a:t>=</a:t>
            </a:r>
            <a:r>
              <a:rPr lang="cs-CZ" b="0" dirty="0">
                <a:solidFill>
                  <a:srgbClr val="F00000"/>
                </a:solidFill>
              </a:rPr>
              <a:t> </a:t>
            </a:r>
            <a:r>
              <a:rPr lang="cs-CZ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47675" y="952500"/>
            <a:ext cx="368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</a:rPr>
              <a:t>Metody opakovaného výběru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73125" y="5761038"/>
            <a:ext cx="465544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 smtClean="0"/>
              <a:t>parametrický </a:t>
            </a:r>
            <a:r>
              <a:rPr lang="cs-CZ" sz="2000" b="0" dirty="0"/>
              <a:t>bootstrap: evoluční model</a:t>
            </a:r>
          </a:p>
          <a:p>
            <a:pPr>
              <a:spcAft>
                <a:spcPts val="600"/>
              </a:spcAft>
            </a:pPr>
            <a:r>
              <a:rPr lang="cs-CZ" sz="2000" b="0" dirty="0" smtClean="0"/>
              <a:t>aposteriorní </a:t>
            </a:r>
            <a:r>
              <a:rPr lang="cs-CZ" sz="2000" b="0" dirty="0"/>
              <a:t>pravděpodobnosti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227263" y="204788"/>
            <a:ext cx="4552950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E60000"/>
                </a:solidFill>
              </a:rPr>
              <a:t>Maxim</a:t>
            </a:r>
            <a:r>
              <a:rPr lang="cs-CZ" sz="2800">
                <a:solidFill>
                  <a:srgbClr val="E60000"/>
                </a:solidFill>
              </a:rPr>
              <a:t>ální věrohodnost</a:t>
            </a:r>
          </a:p>
          <a:p>
            <a:pPr algn="ctr"/>
            <a:r>
              <a:rPr lang="cs-CZ" sz="2800">
                <a:solidFill>
                  <a:srgbClr val="E60000"/>
                </a:solidFill>
              </a:rPr>
              <a:t>(maxim</a:t>
            </a:r>
            <a:r>
              <a:rPr lang="en-US" sz="2800">
                <a:solidFill>
                  <a:srgbClr val="E60000"/>
                </a:solidFill>
              </a:rPr>
              <a:t>um likelihood</a:t>
            </a:r>
            <a:r>
              <a:rPr lang="cs-CZ" sz="2800">
                <a:solidFill>
                  <a:srgbClr val="E60000"/>
                </a:solidFill>
              </a:rPr>
              <a:t>,</a:t>
            </a:r>
            <a:r>
              <a:rPr lang="en-US" sz="2800">
                <a:solidFill>
                  <a:srgbClr val="E60000"/>
                </a:solidFill>
              </a:rPr>
              <a:t> ML)</a:t>
            </a:r>
            <a:endParaRPr lang="cs-CZ" sz="2800">
              <a:solidFill>
                <a:srgbClr val="E60000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0813" y="1314450"/>
            <a:ext cx="8828087" cy="15850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0">
                <a:solidFill>
                  <a:schemeClr val="accent2"/>
                </a:solidFill>
              </a:rPr>
              <a:t> hod mincí </a:t>
            </a:r>
            <a:r>
              <a:rPr lang="en-US" sz="1600" b="0">
                <a:solidFill>
                  <a:schemeClr val="accent2"/>
                </a:solidFill>
              </a:rPr>
              <a:t>15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  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skóre OO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HHH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O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H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OOO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H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O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HH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O: 7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panna (hlava, H)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8</a:t>
            </a:r>
            <a:r>
              <a:rPr lang="en-US" sz="1600" b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orel (O)</a:t>
            </a:r>
          </a:p>
          <a:p>
            <a:pPr>
              <a:spcAft>
                <a:spcPts val="600"/>
              </a:spcAft>
            </a:pP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pravděpodobnost, že padne hlava =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, orel = 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hody nezávislé  pravděpodobnost výsledného skóre = </a:t>
            </a:r>
            <a:br>
              <a:rPr lang="cs-CZ" sz="1600" b="0">
                <a:solidFill>
                  <a:schemeClr val="accent2"/>
                </a:solidFill>
                <a:sym typeface="Symbol" pitchFamily="18" charset="2"/>
              </a:rPr>
            </a:b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 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)(1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b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 –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 = 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 baseline="30000">
                <a:solidFill>
                  <a:schemeClr val="accent2"/>
                </a:solidFill>
                <a:sym typeface="Symbol" pitchFamily="18" charset="2"/>
              </a:rPr>
              <a:t>7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(1-</a:t>
            </a:r>
            <a:r>
              <a:rPr lang="cs-CZ" sz="1600" b="0" i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cs-CZ" sz="1600" b="0" baseline="30000">
                <a:solidFill>
                  <a:schemeClr val="accent2"/>
                </a:solidFill>
                <a:sym typeface="Symbol" pitchFamily="18" charset="2"/>
              </a:rPr>
              <a:t>8</a:t>
            </a:r>
            <a:endParaRPr lang="cs-CZ" sz="1600" b="0">
              <a:solidFill>
                <a:schemeClr val="accent2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1600" b="0">
                <a:solidFill>
                  <a:schemeClr val="accent2"/>
                </a:solidFill>
                <a:sym typeface="Symbol" pitchFamily="18" charset="2"/>
              </a:rPr>
              <a:t> maximum = 0,4666  7/15        </a:t>
            </a:r>
            <a:endParaRPr lang="en-US" sz="1600" b="0">
              <a:solidFill>
                <a:schemeClr val="accent2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64" y="3048000"/>
            <a:ext cx="5320146" cy="3589338"/>
            <a:chOff x="1234" y="1526"/>
            <a:chExt cx="3540" cy="2643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1234" y="1526"/>
            <a:ext cx="3540" cy="2643"/>
          </p:xfrm>
          <a:graphic>
            <a:graphicData uri="http://schemas.openxmlformats.org/presentationml/2006/ole">
              <p:oleObj spid="_x0000_s1026" name="Graf" r:id="rId4" imgW="4667402" imgH="2657551" progId="Excel.Chart.8">
                <p:embed/>
              </p:oleObj>
            </a:graphicData>
          </a:graphic>
        </p:graphicFrame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2986" y="2059"/>
              <a:ext cx="3" cy="1456"/>
            </a:xfrm>
            <a:prstGeom prst="line">
              <a:avLst/>
            </a:prstGeom>
            <a:noFill/>
            <a:ln w="19050">
              <a:solidFill>
                <a:srgbClr val="E6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3018" y="3110"/>
              <a:ext cx="47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solidFill>
                    <a:srgbClr val="E60000"/>
                  </a:solidFill>
                </a:rPr>
                <a:t>Max</a:t>
              </a:r>
              <a:r>
                <a:rPr lang="en-US" sz="1600" i="1" dirty="0" err="1">
                  <a:solidFill>
                    <a:srgbClr val="E60000"/>
                  </a:solidFill>
                </a:rPr>
                <a:t>L</a:t>
              </a:r>
              <a:endParaRPr lang="cs-CZ" sz="1600" i="1" dirty="0">
                <a:solidFill>
                  <a:srgbClr val="E60000"/>
                </a:solidFill>
              </a:endParaRPr>
            </a:p>
          </p:txBody>
        </p:sp>
      </p:grp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6010275" y="2813050"/>
            <a:ext cx="2852738" cy="9540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i="1">
                <a:solidFill>
                  <a:srgbClr val="E60000"/>
                </a:solidFill>
              </a:rPr>
              <a:t>L</a:t>
            </a:r>
            <a:r>
              <a:rPr lang="cs-CZ" sz="2400" b="0">
                <a:solidFill>
                  <a:srgbClr val="E60000"/>
                </a:solidFill>
              </a:rPr>
              <a:t> = (D</a:t>
            </a:r>
            <a:r>
              <a:rPr lang="cs-CZ" sz="2400" b="0">
                <a:solidFill>
                  <a:srgbClr val="E60000"/>
                </a:solidFill>
                <a:sym typeface="Symbol" pitchFamily="18" charset="2"/>
              </a:rPr>
              <a:t>H)</a:t>
            </a:r>
          </a:p>
          <a:p>
            <a:r>
              <a:rPr lang="cs-CZ" sz="1600" b="0">
                <a:solidFill>
                  <a:srgbClr val="E60000"/>
                </a:solidFill>
                <a:sym typeface="Symbol" pitchFamily="18" charset="2"/>
              </a:rPr>
              <a:t>podmíněná pravděpodobnost</a:t>
            </a:r>
          </a:p>
          <a:p>
            <a:r>
              <a:rPr lang="cs-CZ" sz="1600" b="0">
                <a:solidFill>
                  <a:srgbClr val="E60000"/>
                </a:solidFill>
                <a:sym typeface="Symbol" pitchFamily="18" charset="2"/>
              </a:rPr>
              <a:t>získání dat D při hypotéze H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6273800" y="4084638"/>
            <a:ext cx="25225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/>
              <a:t>p</a:t>
            </a:r>
            <a:r>
              <a:rPr lang="cs-CZ" sz="1600" b="0"/>
              <a:t> = 1/2 </a:t>
            </a:r>
            <a:r>
              <a:rPr lang="cs-CZ" sz="1600" b="0">
                <a:sym typeface="Symbol" pitchFamily="18" charset="2"/>
              </a:rPr>
              <a:t> </a:t>
            </a:r>
            <a:r>
              <a:rPr lang="cs-CZ" sz="1600" b="0" i="1">
                <a:sym typeface="Symbol" pitchFamily="18" charset="2"/>
              </a:rPr>
              <a:t>L</a:t>
            </a:r>
            <a:r>
              <a:rPr lang="cs-CZ" sz="1600" b="0">
                <a:sym typeface="Symbol" pitchFamily="18" charset="2"/>
              </a:rPr>
              <a:t> = 3,0517.10</a:t>
            </a:r>
            <a:r>
              <a:rPr lang="cs-CZ" sz="1600" b="0" baseline="30000">
                <a:sym typeface="Symbol" pitchFamily="18" charset="2"/>
              </a:rPr>
              <a:t>-5</a:t>
            </a:r>
            <a:endParaRPr lang="cs-CZ" sz="1600" b="0">
              <a:sym typeface="Symbol" pitchFamily="18" charset="2"/>
            </a:endParaRPr>
          </a:p>
          <a:p>
            <a:endParaRPr lang="cs-CZ" sz="1600" b="0">
              <a:sym typeface="Symbol" pitchFamily="18" charset="2"/>
            </a:endParaRPr>
          </a:p>
          <a:p>
            <a:r>
              <a:rPr lang="cs-CZ" sz="1600" b="0" i="1">
                <a:sym typeface="Symbol" pitchFamily="18" charset="2"/>
              </a:rPr>
              <a:t>p</a:t>
            </a:r>
            <a:r>
              <a:rPr lang="cs-CZ" sz="1600" b="0">
                <a:sym typeface="Symbol" pitchFamily="18" charset="2"/>
              </a:rPr>
              <a:t> = 1/3  </a:t>
            </a:r>
            <a:r>
              <a:rPr lang="cs-CZ" sz="1600" b="0" i="1">
                <a:sym typeface="Symbol" pitchFamily="18" charset="2"/>
              </a:rPr>
              <a:t>L</a:t>
            </a:r>
            <a:r>
              <a:rPr lang="cs-CZ" sz="1600" b="0">
                <a:sym typeface="Symbol" pitchFamily="18" charset="2"/>
              </a:rPr>
              <a:t> = 1,7841.10</a:t>
            </a:r>
            <a:r>
              <a:rPr lang="cs-CZ" sz="1600" b="0" baseline="30000">
                <a:sym typeface="Symbol" pitchFamily="18" charset="2"/>
              </a:rPr>
              <a:t>-5</a:t>
            </a:r>
            <a:endParaRPr lang="cs-CZ" sz="1600" b="0">
              <a:sym typeface="Symbol" pitchFamily="18" charset="2"/>
            </a:endParaRPr>
          </a:p>
          <a:p>
            <a:endParaRPr lang="cs-CZ" sz="1600" b="0">
              <a:sym typeface="Symbol" pitchFamily="18" charset="2"/>
            </a:endParaRPr>
          </a:p>
          <a:p>
            <a:pPr>
              <a:buFont typeface="Symbol" pitchFamily="18" charset="2"/>
              <a:buChar char="Þ"/>
            </a:pPr>
            <a:r>
              <a:rPr lang="cs-CZ" sz="1600" b="0">
                <a:sym typeface="Symbol" pitchFamily="18" charset="2"/>
              </a:rPr>
              <a:t> výsledek hodů 1,7 </a:t>
            </a:r>
          </a:p>
          <a:p>
            <a:pPr>
              <a:buFont typeface="Symbol" pitchFamily="18" charset="2"/>
              <a:buNone/>
            </a:pPr>
            <a:r>
              <a:rPr lang="cs-CZ" sz="1600" b="0">
                <a:sym typeface="Symbol" pitchFamily="18" charset="2"/>
              </a:rPr>
              <a:t>pravděpodobnější</a:t>
            </a:r>
          </a:p>
          <a:p>
            <a:pPr>
              <a:buFont typeface="Symbol" pitchFamily="18" charset="2"/>
              <a:buNone/>
            </a:pPr>
            <a:r>
              <a:rPr lang="cs-CZ" sz="1600" b="0">
                <a:sym typeface="Symbol" pitchFamily="18" charset="2"/>
              </a:rPr>
              <a:t>s pravou mincí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  <p:bldP spid="214025" grpId="0" animBg="1"/>
      <p:bldP spid="214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921000" y="433388"/>
            <a:ext cx="3292475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</a:rPr>
              <a:t>Testování hypotéz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590550" y="1754188"/>
            <a:ext cx="3886200" cy="461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</a:rPr>
              <a:t>Test molekulárních hodin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590550" y="2517775"/>
            <a:ext cx="45323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 smtClean="0">
                <a:solidFill>
                  <a:srgbClr val="E60000"/>
                </a:solidFill>
              </a:rPr>
              <a:t>Relative</a:t>
            </a:r>
            <a:r>
              <a:rPr lang="cs-CZ" sz="2000" dirty="0" smtClean="0">
                <a:solidFill>
                  <a:srgbClr val="E60000"/>
                </a:solidFill>
              </a:rPr>
              <a:t> </a:t>
            </a:r>
            <a:r>
              <a:rPr lang="cs-CZ" sz="2000" dirty="0" err="1">
                <a:solidFill>
                  <a:srgbClr val="E60000"/>
                </a:solidFill>
              </a:rPr>
              <a:t>rate</a:t>
            </a:r>
            <a:r>
              <a:rPr lang="cs-CZ" sz="200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r>
              <a:rPr lang="cs-CZ" sz="2000" dirty="0" err="1" smtClean="0">
                <a:solidFill>
                  <a:srgbClr val="E60000"/>
                </a:solidFill>
              </a:rPr>
              <a:t>linearizované</a:t>
            </a:r>
            <a:r>
              <a:rPr lang="cs-CZ" sz="2000" dirty="0" smtClean="0">
                <a:solidFill>
                  <a:srgbClr val="E60000"/>
                </a:solidFill>
              </a:rPr>
              <a:t> </a:t>
            </a:r>
            <a:r>
              <a:rPr lang="cs-CZ" sz="2000" dirty="0">
                <a:solidFill>
                  <a:srgbClr val="E60000"/>
                </a:solidFill>
              </a:rPr>
              <a:t>stromy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dirty="0"/>
              <a:t>  </a:t>
            </a:r>
            <a:r>
              <a:rPr lang="cs-CZ" b="0" dirty="0"/>
              <a:t>odstranění signifikantně odlišných taxonů</a:t>
            </a:r>
            <a:r>
              <a:rPr lang="cs-CZ" sz="2000" b="0" dirty="0"/>
              <a:t/>
            </a:r>
            <a:br>
              <a:rPr lang="cs-CZ" sz="2000" b="0" dirty="0"/>
            </a:br>
            <a:endParaRPr lang="cs-CZ" sz="2000" b="0" dirty="0"/>
          </a:p>
          <a:p>
            <a:r>
              <a:rPr lang="cs-CZ" sz="2000" dirty="0" smtClean="0">
                <a:solidFill>
                  <a:srgbClr val="E60000"/>
                </a:solidFill>
              </a:rPr>
              <a:t>relaxované </a:t>
            </a:r>
            <a:r>
              <a:rPr lang="cs-CZ" sz="2000" dirty="0">
                <a:solidFill>
                  <a:srgbClr val="E60000"/>
                </a:solidFill>
              </a:rPr>
              <a:t>molekulární hodiny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 </a:t>
            </a:r>
            <a:r>
              <a:rPr lang="cs-CZ" b="0" dirty="0"/>
              <a:t>umožňují změnu rychlostí podél větví</a:t>
            </a:r>
            <a:endParaRPr lang="cs-CZ" sz="2000" b="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70550" y="1920875"/>
            <a:ext cx="2884488" cy="1946275"/>
            <a:chOff x="3634" y="1459"/>
            <a:chExt cx="1817" cy="1226"/>
          </a:xfrm>
        </p:grpSpPr>
        <p:grpSp>
          <p:nvGrpSpPr>
            <p:cNvPr id="21510" name="Group 12"/>
            <p:cNvGrpSpPr>
              <a:grpSpLocks/>
            </p:cNvGrpSpPr>
            <p:nvPr/>
          </p:nvGrpSpPr>
          <p:grpSpPr bwMode="auto">
            <a:xfrm>
              <a:off x="3817" y="1785"/>
              <a:ext cx="1492" cy="900"/>
              <a:chOff x="1992" y="2993"/>
              <a:chExt cx="1964" cy="1164"/>
            </a:xfrm>
          </p:grpSpPr>
          <p:sp>
            <p:nvSpPr>
              <p:cNvPr id="21514" name="Freeform 10"/>
              <p:cNvSpPr>
                <a:spLocks/>
              </p:cNvSpPr>
              <p:nvPr/>
            </p:nvSpPr>
            <p:spPr bwMode="auto">
              <a:xfrm>
                <a:off x="1992" y="2993"/>
                <a:ext cx="1964" cy="1164"/>
              </a:xfrm>
              <a:custGeom>
                <a:avLst/>
                <a:gdLst>
                  <a:gd name="T0" fmla="*/ 0 w 2352"/>
                  <a:gd name="T1" fmla="*/ 0 h 1164"/>
                  <a:gd name="T2" fmla="*/ 707 w 2352"/>
                  <a:gd name="T3" fmla="*/ 1164 h 1164"/>
                  <a:gd name="T4" fmla="*/ 1369 w 2352"/>
                  <a:gd name="T5" fmla="*/ 0 h 1164"/>
                  <a:gd name="T6" fmla="*/ 0 60000 65536"/>
                  <a:gd name="T7" fmla="*/ 0 60000 65536"/>
                  <a:gd name="T8" fmla="*/ 0 60000 65536"/>
                  <a:gd name="T9" fmla="*/ 0 w 2352"/>
                  <a:gd name="T10" fmla="*/ 0 h 1164"/>
                  <a:gd name="T11" fmla="*/ 2352 w 2352"/>
                  <a:gd name="T12" fmla="*/ 1164 h 11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2" h="1164">
                    <a:moveTo>
                      <a:pt x="0" y="0"/>
                    </a:moveTo>
                    <a:lnTo>
                      <a:pt x="1214" y="1164"/>
                    </a:lnTo>
                    <a:lnTo>
                      <a:pt x="2352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 flipH="1">
                <a:off x="2540" y="2993"/>
                <a:ext cx="510" cy="6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1511" name="Text Box 13"/>
            <p:cNvSpPr txBox="1">
              <a:spLocks noChangeArrowheads="1"/>
            </p:cNvSpPr>
            <p:nvPr/>
          </p:nvSpPr>
          <p:spPr bwMode="auto">
            <a:xfrm>
              <a:off x="3634" y="145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A</a:t>
              </a:r>
            </a:p>
          </p:txBody>
        </p:sp>
        <p:sp>
          <p:nvSpPr>
            <p:cNvPr id="21512" name="Text Box 14"/>
            <p:cNvSpPr txBox="1">
              <a:spLocks noChangeArrowheads="1"/>
            </p:cNvSpPr>
            <p:nvPr/>
          </p:nvSpPr>
          <p:spPr bwMode="auto">
            <a:xfrm>
              <a:off x="5219" y="145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C</a:t>
              </a:r>
            </a:p>
          </p:txBody>
        </p:sp>
        <p:sp>
          <p:nvSpPr>
            <p:cNvPr id="21513" name="Text Box 15"/>
            <p:cNvSpPr txBox="1">
              <a:spLocks noChangeArrowheads="1"/>
            </p:cNvSpPr>
            <p:nvPr/>
          </p:nvSpPr>
          <p:spPr bwMode="auto">
            <a:xfrm>
              <a:off x="4533" y="145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 animBg="1"/>
      <p:bldP spid="20378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321050" y="434975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</a:rPr>
              <a:t>Srovnání stromů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0550" y="936625"/>
            <a:ext cx="454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Je jeden strom lepší než druhý?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590550" y="1612900"/>
            <a:ext cx="42783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</a:rPr>
              <a:t>Testy párových pozic:</a:t>
            </a:r>
            <a:endParaRPr lang="cs-CZ" dirty="0">
              <a:solidFill>
                <a:srgbClr val="E60000"/>
              </a:solidFill>
            </a:endParaRPr>
          </a:p>
          <a:p>
            <a:r>
              <a:rPr lang="cs-CZ" b="0" dirty="0" err="1" smtClean="0"/>
              <a:t>winning</a:t>
            </a:r>
            <a:r>
              <a:rPr lang="cs-CZ" b="0" dirty="0" smtClean="0"/>
              <a:t> </a:t>
            </a:r>
            <a:r>
              <a:rPr lang="cs-CZ" b="0" dirty="0" err="1"/>
              <a:t>sites</a:t>
            </a:r>
            <a:r>
              <a:rPr lang="cs-CZ" b="0" dirty="0"/>
              <a:t> test</a:t>
            </a:r>
          </a:p>
          <a:p>
            <a:r>
              <a:rPr lang="cs-CZ" b="0" dirty="0" err="1" smtClean="0"/>
              <a:t>Felsensteinův</a:t>
            </a:r>
            <a:r>
              <a:rPr lang="cs-CZ" b="0" dirty="0" smtClean="0"/>
              <a:t> </a:t>
            </a:r>
            <a:r>
              <a:rPr lang="cs-CZ" b="0" i="1" dirty="0"/>
              <a:t>z</a:t>
            </a:r>
            <a:r>
              <a:rPr lang="cs-CZ" b="0" dirty="0"/>
              <a:t> test</a:t>
            </a:r>
          </a:p>
          <a:p>
            <a:r>
              <a:rPr lang="cs-CZ" b="0" dirty="0" err="1" smtClean="0"/>
              <a:t>Templetonův</a:t>
            </a:r>
            <a:r>
              <a:rPr lang="cs-CZ" b="0" dirty="0" smtClean="0"/>
              <a:t> </a:t>
            </a:r>
            <a:r>
              <a:rPr lang="cs-CZ" b="0" dirty="0"/>
              <a:t>test</a:t>
            </a:r>
          </a:p>
          <a:p>
            <a:r>
              <a:rPr lang="cs-CZ" b="0" dirty="0" err="1" smtClean="0"/>
              <a:t>Kishinův</a:t>
            </a:r>
            <a:r>
              <a:rPr lang="cs-CZ" b="0" dirty="0" smtClean="0"/>
              <a:t>-</a:t>
            </a:r>
            <a:r>
              <a:rPr lang="cs-CZ" b="0" dirty="0" err="1" smtClean="0"/>
              <a:t>Hasegawův</a:t>
            </a:r>
            <a:r>
              <a:rPr lang="cs-CZ" b="0" dirty="0" smtClean="0"/>
              <a:t> </a:t>
            </a:r>
            <a:r>
              <a:rPr lang="cs-CZ" b="0" dirty="0"/>
              <a:t>test (KHT, RELL)</a:t>
            </a:r>
            <a:r>
              <a:rPr lang="cs-CZ" sz="2000" b="0" dirty="0"/>
              <a:t/>
            </a:r>
            <a:br>
              <a:rPr lang="cs-CZ" sz="2000" b="0" dirty="0"/>
            </a:br>
            <a:endParaRPr lang="cs-CZ" sz="2000" b="0" dirty="0"/>
          </a:p>
          <a:p>
            <a:r>
              <a:rPr lang="cs-CZ" sz="2000" dirty="0">
                <a:solidFill>
                  <a:srgbClr val="E60000"/>
                </a:solidFill>
              </a:rPr>
              <a:t>Pro více než dva stromy:</a:t>
            </a:r>
          </a:p>
          <a:p>
            <a:r>
              <a:rPr lang="cs-CZ" b="0" dirty="0" err="1" smtClean="0"/>
              <a:t>Shimodairův</a:t>
            </a:r>
            <a:r>
              <a:rPr lang="cs-CZ" b="0" dirty="0" smtClean="0"/>
              <a:t>-</a:t>
            </a:r>
            <a:r>
              <a:rPr lang="cs-CZ" b="0" dirty="0" err="1" smtClean="0"/>
              <a:t>Hasegawův</a:t>
            </a:r>
            <a:r>
              <a:rPr lang="cs-CZ" b="0" dirty="0" smtClean="0"/>
              <a:t> </a:t>
            </a:r>
            <a:r>
              <a:rPr lang="cs-CZ" b="0" dirty="0"/>
              <a:t>(SH) test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90550" y="4352925"/>
            <a:ext cx="545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Jsou dva stromy signifikantně odlišné?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590550" y="4965700"/>
            <a:ext cx="34163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</a:rPr>
              <a:t>Distance mezi stromy:</a:t>
            </a:r>
            <a:endParaRPr lang="cs-CZ" dirty="0">
              <a:solidFill>
                <a:srgbClr val="E60000"/>
              </a:solidFill>
            </a:endParaRPr>
          </a:p>
          <a:p>
            <a:r>
              <a:rPr lang="cs-CZ" b="0" dirty="0" err="1" smtClean="0"/>
              <a:t>partition</a:t>
            </a:r>
            <a:r>
              <a:rPr lang="cs-CZ" b="0" dirty="0" smtClean="0"/>
              <a:t> </a:t>
            </a:r>
            <a:r>
              <a:rPr lang="cs-CZ" b="0" dirty="0" err="1"/>
              <a:t>metric</a:t>
            </a:r>
            <a:endParaRPr lang="cs-CZ" b="0" dirty="0"/>
          </a:p>
          <a:p>
            <a:r>
              <a:rPr lang="cs-CZ" b="0" dirty="0" err="1" smtClean="0"/>
              <a:t>quartet</a:t>
            </a:r>
            <a:r>
              <a:rPr lang="cs-CZ" b="0" dirty="0" smtClean="0"/>
              <a:t> </a:t>
            </a:r>
            <a:r>
              <a:rPr lang="cs-CZ" b="0" dirty="0" err="1"/>
              <a:t>metric</a:t>
            </a:r>
            <a:endParaRPr lang="cs-CZ" b="0" dirty="0"/>
          </a:p>
          <a:p>
            <a:r>
              <a:rPr lang="cs-CZ" b="0" dirty="0" err="1" smtClean="0"/>
              <a:t>path</a:t>
            </a:r>
            <a:r>
              <a:rPr lang="cs-CZ" b="0" dirty="0" smtClean="0"/>
              <a:t> </a:t>
            </a:r>
            <a:r>
              <a:rPr lang="cs-CZ" b="0" dirty="0" err="1"/>
              <a:t>difference</a:t>
            </a:r>
            <a:r>
              <a:rPr lang="cs-CZ" b="0" dirty="0"/>
              <a:t> </a:t>
            </a:r>
            <a:r>
              <a:rPr lang="cs-CZ" b="0" dirty="0" err="1"/>
              <a:t>metric</a:t>
            </a:r>
            <a:endParaRPr lang="cs-CZ" b="0" dirty="0"/>
          </a:p>
          <a:p>
            <a:r>
              <a:rPr lang="cs-CZ" b="0" dirty="0" smtClean="0"/>
              <a:t>metody </a:t>
            </a:r>
            <a:r>
              <a:rPr lang="cs-CZ" b="0" dirty="0"/>
              <a:t>inkorporující délky větví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246563" y="5988050"/>
            <a:ext cx="4284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/>
              <a:t>Problémy s distancemi mezi stromy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build="p"/>
      <p:bldP spid="212999" grpId="0"/>
      <p:bldP spid="213000" grpId="0"/>
      <p:bldP spid="2130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24150" y="423863"/>
            <a:ext cx="3805238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590550" y="1774825"/>
            <a:ext cx="80169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/>
              <a:t> striktní konsensus</a:t>
            </a:r>
          </a:p>
          <a:p>
            <a:pPr>
              <a:spcAft>
                <a:spcPts val="600"/>
              </a:spcAft>
            </a:pPr>
            <a:r>
              <a:rPr lang="cs-CZ" sz="2000" b="0" dirty="0"/>
              <a:t> majority-rule</a:t>
            </a:r>
            <a:br>
              <a:rPr lang="cs-CZ" sz="2000" b="0" dirty="0"/>
            </a:b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 problém s konsensuálními stromy – kombinovaná vs. separátní</a:t>
            </a:r>
            <a:br>
              <a:rPr lang="cs-CZ" sz="2000" b="0" dirty="0"/>
            </a:br>
            <a:r>
              <a:rPr lang="cs-CZ" sz="2000" b="0" dirty="0"/>
              <a:t>  </a:t>
            </a:r>
            <a:r>
              <a:rPr lang="en-US" sz="2000" b="0" dirty="0" smtClean="0"/>
              <a:t>  </a:t>
            </a:r>
            <a:r>
              <a:rPr lang="cs-CZ" sz="2000" b="0" dirty="0" smtClean="0"/>
              <a:t>analýza</a:t>
            </a:r>
            <a:r>
              <a:rPr lang="cs-CZ" sz="2000" b="0" dirty="0"/>
              <a:t>, </a:t>
            </a:r>
            <a:r>
              <a:rPr lang="cs-CZ" sz="2000" b="0" dirty="0" err="1"/>
              <a:t>supermatrix</a:t>
            </a:r>
            <a:r>
              <a:rPr lang="cs-CZ" sz="2000" b="0" dirty="0"/>
              <a:t> vs. </a:t>
            </a:r>
            <a:r>
              <a:rPr lang="cs-CZ" sz="2000" b="0" dirty="0" err="1" smtClean="0"/>
              <a:t>supertree</a:t>
            </a:r>
            <a:endParaRPr lang="en-US" sz="2000" b="0" dirty="0" smtClean="0"/>
          </a:p>
          <a:p>
            <a:pPr>
              <a:spcAft>
                <a:spcPts val="600"/>
              </a:spcAft>
            </a:pP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 konsensuální stromy v metodách opakovaného </a:t>
            </a:r>
            <a:r>
              <a:rPr lang="cs-CZ" sz="2000" b="0" dirty="0" smtClean="0"/>
              <a:t>výběru,</a:t>
            </a:r>
            <a:r>
              <a:rPr lang="en-US" sz="2000" b="0" dirty="0" smtClean="0"/>
              <a:t> </a:t>
            </a:r>
            <a:r>
              <a:rPr lang="cs-CZ" sz="2000" b="0" dirty="0" err="1" smtClean="0"/>
              <a:t>bayesovská</a:t>
            </a:r>
            <a:r>
              <a:rPr lang="cs-CZ" sz="2000" b="0" dirty="0" smtClean="0"/>
              <a:t>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   </a:t>
            </a:r>
            <a:r>
              <a:rPr lang="cs-CZ" sz="2000" b="0" dirty="0" smtClean="0"/>
              <a:t>analýza</a:t>
            </a:r>
            <a:endParaRPr lang="cs-CZ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78075" y="328613"/>
            <a:ext cx="4398963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</a:rPr>
              <a:t>Fylogenetické programy</a:t>
            </a:r>
            <a:r>
              <a:rPr lang="en-US" sz="2800">
                <a:solidFill>
                  <a:srgbClr val="E60000"/>
                </a:solidFill>
              </a:rPr>
              <a:t> </a:t>
            </a:r>
            <a:endParaRPr lang="cs-CZ" sz="2800">
              <a:solidFill>
                <a:srgbClr val="E6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0850" y="1172586"/>
            <a:ext cx="770755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err="1" smtClean="0">
                <a:solidFill>
                  <a:srgbClr val="F00000"/>
                </a:solidFill>
              </a:rPr>
              <a:t>alignment</a:t>
            </a:r>
            <a:r>
              <a:rPr lang="cs-CZ" sz="2400" dirty="0">
                <a:solidFill>
                  <a:srgbClr val="F00000"/>
                </a:solidFill>
              </a:rPr>
              <a:t>: </a:t>
            </a:r>
            <a:endParaRPr lang="en-US" sz="2400" dirty="0" smtClean="0">
              <a:solidFill>
                <a:srgbClr val="F00000"/>
              </a:solidFill>
            </a:endParaRPr>
          </a:p>
          <a:p>
            <a:r>
              <a:rPr lang="cs-CZ" sz="2400" dirty="0" err="1" smtClean="0">
                <a:solidFill>
                  <a:schemeClr val="accent2"/>
                </a:solidFill>
              </a:rPr>
              <a:t>ClustalX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/>
              <a:t> </a:t>
            </a:r>
            <a:r>
              <a:rPr lang="cs-CZ" sz="2000" b="0" i="1" u="sng" dirty="0"/>
              <a:t>http://inn-prot.weizmann.ac.il/software/ClustalX.html</a:t>
            </a:r>
            <a:r>
              <a:rPr lang="cs-CZ" sz="2000" b="0" u="sng" dirty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F00000"/>
                </a:solidFill>
              </a:rPr>
              <a:t>konstrukce</a:t>
            </a:r>
            <a:r>
              <a:rPr lang="en-US" sz="2400" dirty="0" smtClean="0">
                <a:solidFill>
                  <a:srgbClr val="F00000"/>
                </a:solidFill>
              </a:rPr>
              <a:t> </a:t>
            </a:r>
            <a:r>
              <a:rPr lang="en-US" sz="2400" dirty="0" err="1" smtClean="0">
                <a:solidFill>
                  <a:srgbClr val="F00000"/>
                </a:solidFill>
              </a:rPr>
              <a:t>strom</a:t>
            </a:r>
            <a:r>
              <a:rPr lang="cs-CZ" sz="2400" dirty="0" smtClean="0">
                <a:solidFill>
                  <a:srgbClr val="F00000"/>
                </a:solidFill>
              </a:rPr>
              <a:t>ů</a:t>
            </a:r>
            <a:r>
              <a:rPr lang="cs-CZ" sz="2400" dirty="0" smtClean="0">
                <a:solidFill>
                  <a:srgbClr val="F0000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000" b="0" i="1" dirty="0" smtClean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dirty="0" smtClean="0">
                <a:solidFill>
                  <a:schemeClr val="accent2"/>
                </a:solidFill>
              </a:rPr>
              <a:t>PAUP</a:t>
            </a:r>
            <a:r>
              <a:rPr lang="en-US" sz="2400" dirty="0">
                <a:solidFill>
                  <a:schemeClr val="accent2"/>
                </a:solidFill>
              </a:rPr>
              <a:t>*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PHYLIP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err="1" smtClean="0">
                <a:solidFill>
                  <a:schemeClr val="accent2"/>
                </a:solidFill>
              </a:rPr>
              <a:t>McClade</a:t>
            </a:r>
            <a:r>
              <a:rPr lang="en-US" sz="2400" dirty="0" smtClean="0"/>
              <a:t> </a:t>
            </a:r>
            <a:r>
              <a:rPr lang="en-US" sz="2400" b="0" dirty="0"/>
              <a:t>... MP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MOLPHY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PHYML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2"/>
                </a:solidFill>
              </a:rPr>
              <a:t>TREE-PUZZLE</a:t>
            </a:r>
            <a:r>
              <a:rPr lang="en-US" sz="2400" b="0" dirty="0" smtClean="0"/>
              <a:t> </a:t>
            </a:r>
            <a:r>
              <a:rPr lang="en-US" sz="2400" b="0" dirty="0"/>
              <a:t>... ML</a:t>
            </a:r>
          </a:p>
          <a:p>
            <a:r>
              <a:rPr lang="en-US" sz="2400" smtClean="0">
                <a:solidFill>
                  <a:schemeClr val="accent2"/>
                </a:solidFill>
              </a:rPr>
              <a:t>MrBayes</a:t>
            </a:r>
            <a:r>
              <a:rPr lang="en-US" sz="2400" dirty="0" smtClean="0"/>
              <a:t> </a:t>
            </a:r>
            <a:r>
              <a:rPr lang="en-US" sz="2400" b="0" dirty="0"/>
              <a:t>... BA</a:t>
            </a:r>
            <a:r>
              <a:rPr lang="cs-CZ" sz="2400" dirty="0"/>
              <a:t/>
            </a:r>
            <a:br>
              <a:rPr lang="cs-CZ" sz="2400" dirty="0"/>
            </a:br>
            <a:endParaRPr lang="en-US" sz="2400" dirty="0"/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E60000"/>
                </a:solidFill>
              </a:rPr>
              <a:t>práce </a:t>
            </a:r>
            <a:r>
              <a:rPr lang="cs-CZ" sz="2400" dirty="0">
                <a:solidFill>
                  <a:srgbClr val="E60000"/>
                </a:solidFill>
              </a:rPr>
              <a:t>se stromy</a:t>
            </a:r>
            <a:r>
              <a:rPr lang="cs-CZ" sz="2400" dirty="0" smtClean="0">
                <a:solidFill>
                  <a:srgbClr val="E60000"/>
                </a:solidFill>
              </a:rPr>
              <a:t>:</a:t>
            </a:r>
            <a:endParaRPr lang="en-US" sz="2400" dirty="0" smtClean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dirty="0" err="1" smtClean="0">
                <a:solidFill>
                  <a:schemeClr val="accent2"/>
                </a:solidFill>
              </a:rPr>
              <a:t>TreeView</a:t>
            </a:r>
            <a:r>
              <a:rPr lang="cs-CZ" sz="2400" dirty="0" smtClean="0"/>
              <a:t>  </a:t>
            </a:r>
            <a:r>
              <a:rPr lang="cs-CZ" sz="2000" b="0" i="1" u="sng" dirty="0"/>
              <a:t>http://taxonomy.zoology.gla.ac.uk/rod/treeview.html</a:t>
            </a:r>
            <a:r>
              <a:rPr lang="cs-CZ" sz="2400" b="0" u="sng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46150" y="361950"/>
            <a:ext cx="72278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E60000"/>
                </a:solidFill>
              </a:rPr>
              <a:t>Maxim</a:t>
            </a:r>
            <a:r>
              <a:rPr lang="cs-CZ" sz="2400">
                <a:solidFill>
                  <a:srgbClr val="E60000"/>
                </a:solidFill>
              </a:rPr>
              <a:t>ální věrohodnost ve fylogenetické analýze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363" y="955675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>
                  <a:latin typeface="Courier New" pitchFamily="49" charset="0"/>
                </a:rPr>
                <a:t>1</a:t>
              </a:r>
              <a:r>
                <a:rPr lang="cs-CZ">
                  <a:latin typeface="Courier New" pitchFamily="49" charset="0"/>
                </a:rPr>
                <a:t>	TCAAAAATGGCTTTATTCGCTTAATGCCGTTAACCCTTGCGGGGGCCATG</a:t>
              </a:r>
              <a:endParaRPr lang="cs-CZ" i="1">
                <a:latin typeface="Courier New" pitchFamily="49" charset="0"/>
              </a:endParaRPr>
            </a:p>
            <a:p>
              <a:r>
                <a:rPr lang="cs-CZ" i="1">
                  <a:latin typeface="Courier New" pitchFamily="49" charset="0"/>
                </a:rPr>
                <a:t>2</a:t>
              </a:r>
              <a:r>
                <a:rPr lang="cs-CZ">
                  <a:latin typeface="Courier New" pitchFamily="49" charset="0"/>
                </a:rPr>
                <a:t>	TCCGTGATGGATTTATTTCCGCAATGCCTGTCATCTTATTCTCAAGTATC</a:t>
              </a:r>
              <a:endParaRPr lang="cs-CZ" i="1">
                <a:latin typeface="Courier New" pitchFamily="49" charset="0"/>
              </a:endParaRPr>
            </a:p>
            <a:p>
              <a:r>
                <a:rPr lang="cs-CZ" i="1">
                  <a:latin typeface="Courier New" pitchFamily="49" charset="0"/>
                </a:rPr>
                <a:t>3</a:t>
              </a:r>
              <a:r>
                <a:rPr lang="cs-CZ">
                  <a:latin typeface="Courier New" pitchFamily="49" charset="0"/>
                </a:rPr>
                <a:t>	TTCGTGATGGATTTATTGCAGGTATGCCAGTCATCCTTTTCTCATCTATC</a:t>
              </a:r>
              <a:endParaRPr lang="cs-CZ" i="1">
                <a:latin typeface="Courier New" pitchFamily="49" charset="0"/>
              </a:endParaRPr>
            </a:p>
            <a:p>
              <a:r>
                <a:rPr lang="cs-CZ" i="1">
                  <a:latin typeface="Courier New" pitchFamily="49" charset="0"/>
                </a:rPr>
                <a:t>4</a:t>
              </a:r>
              <a:r>
                <a:rPr lang="cs-CZ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4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E60000"/>
                  </a:solidFill>
                </a:rPr>
                <a:t>data:</a:t>
              </a:r>
              <a:endParaRPr lang="cs-CZ" sz="200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87363" y="2673350"/>
            <a:ext cx="97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</a:rPr>
              <a:t>strom</a:t>
            </a:r>
            <a:r>
              <a:rPr lang="en-US" sz="2000" dirty="0">
                <a:solidFill>
                  <a:srgbClr val="E60000"/>
                </a:solidFill>
              </a:rPr>
              <a:t>:</a:t>
            </a:r>
            <a:endParaRPr lang="cs-CZ" sz="2000" dirty="0">
              <a:solidFill>
                <a:srgbClr val="E60000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30350" y="2698750"/>
            <a:ext cx="3835400" cy="2325688"/>
            <a:chOff x="964" y="1791"/>
            <a:chExt cx="2416" cy="1465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4" y="1791"/>
              <a:ext cx="2416" cy="1465"/>
            </a:xfrm>
            <a:prstGeom prst="rect">
              <a:avLst/>
            </a:prstGeom>
            <a:noFill/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139" y="2200"/>
              <a:ext cx="6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topolog</a:t>
              </a:r>
              <a:r>
                <a:rPr lang="cs-CZ" sz="1600">
                  <a:solidFill>
                    <a:schemeClr val="accent2"/>
                  </a:solidFill>
                </a:rPr>
                <a:t>ie</a:t>
              </a:r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279" y="3027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>
                  <a:solidFill>
                    <a:schemeClr val="accent2"/>
                  </a:solidFill>
                </a:rPr>
                <a:t>délky větví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89613" y="2717800"/>
            <a:ext cx="2032000" cy="1665288"/>
            <a:chOff x="3647" y="1712"/>
            <a:chExt cx="1280" cy="1049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647" y="1712"/>
              <a:ext cx="12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E60000"/>
                  </a:solidFill>
                </a:rPr>
                <a:t>evolu</a:t>
              </a:r>
              <a:r>
                <a:rPr lang="cs-CZ" sz="2000">
                  <a:solidFill>
                    <a:srgbClr val="E60000"/>
                  </a:solidFill>
                </a:rPr>
                <a:t>ční</a:t>
              </a:r>
              <a:r>
                <a:rPr lang="en-US" sz="2000">
                  <a:solidFill>
                    <a:srgbClr val="E60000"/>
                  </a:solidFill>
                </a:rPr>
                <a:t> model</a:t>
              </a:r>
              <a:endParaRPr lang="cs-CZ" sz="200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2319445">
              <a:off x="3721" y="1956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883" y="2375"/>
              <a:ext cx="9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E60000"/>
                  </a:solidFill>
                </a:rPr>
                <a:t>= hypot</a:t>
              </a:r>
              <a:r>
                <a:rPr lang="cs-CZ" sz="2000">
                  <a:solidFill>
                    <a:srgbClr val="E60000"/>
                  </a:solidFill>
                </a:rPr>
                <a:t>éza</a:t>
              </a:r>
            </a:p>
          </p:txBody>
        </p:sp>
      </p:grpSp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742950" y="5338763"/>
            <a:ext cx="3944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err="1">
                <a:solidFill>
                  <a:srgbClr val="E60000"/>
                </a:solidFill>
              </a:rPr>
              <a:t>Věrohodnostní</a:t>
            </a:r>
            <a:r>
              <a:rPr lang="cs-CZ" sz="2000" b="0" dirty="0">
                <a:solidFill>
                  <a:srgbClr val="E60000"/>
                </a:solidFill>
              </a:rPr>
              <a:t> funkce</a:t>
            </a:r>
            <a:r>
              <a:rPr lang="en-US" sz="2000" b="0" dirty="0">
                <a:solidFill>
                  <a:srgbClr val="E60000"/>
                </a:solidFill>
              </a:rPr>
              <a:t>: </a:t>
            </a:r>
            <a:r>
              <a:rPr lang="cs-CZ" sz="2000" b="0" dirty="0">
                <a:solidFill>
                  <a:srgbClr val="E60000"/>
                </a:solidFill>
              </a:rPr>
              <a:t>jaká je</a:t>
            </a:r>
            <a:r>
              <a:rPr lang="en-US" sz="2000" b="0" dirty="0">
                <a:solidFill>
                  <a:srgbClr val="E60000"/>
                </a:solidFill>
              </a:rPr>
              <a:t> </a:t>
            </a:r>
          </a:p>
          <a:p>
            <a:r>
              <a:rPr lang="cs-CZ" sz="2000" b="0" dirty="0">
                <a:solidFill>
                  <a:srgbClr val="E60000"/>
                </a:solidFill>
              </a:rPr>
              <a:t>pravděpodobnost získání daných</a:t>
            </a:r>
            <a:endParaRPr lang="en-US" sz="2000" b="0" dirty="0">
              <a:solidFill>
                <a:srgbClr val="E60000"/>
              </a:solidFill>
            </a:endParaRPr>
          </a:p>
          <a:p>
            <a:r>
              <a:rPr lang="cs-CZ" sz="2000" b="0" dirty="0">
                <a:solidFill>
                  <a:srgbClr val="E60000"/>
                </a:solidFill>
              </a:rPr>
              <a:t>dat při dané hypotéze</a:t>
            </a:r>
            <a:r>
              <a:rPr lang="en-US" sz="2000" b="0" dirty="0">
                <a:solidFill>
                  <a:srgbClr val="E60000"/>
                </a:solidFill>
              </a:rPr>
              <a:t>?</a:t>
            </a:r>
            <a:endParaRPr lang="cs-CZ" sz="2000" b="0" dirty="0">
              <a:solidFill>
                <a:srgbClr val="E60000"/>
              </a:solidFill>
            </a:endParaRPr>
          </a:p>
        </p:txBody>
      </p:sp>
      <p:sp>
        <p:nvSpPr>
          <p:cNvPr id="216081" name="Text Box 17"/>
          <p:cNvSpPr txBox="1">
            <a:spLocks noChangeArrowheads="1"/>
          </p:cNvSpPr>
          <p:nvPr/>
        </p:nvSpPr>
        <p:spPr bwMode="auto">
          <a:xfrm>
            <a:off x="5975350" y="4670425"/>
            <a:ext cx="27527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i="1">
                <a:solidFill>
                  <a:schemeClr val="accent2"/>
                </a:solidFill>
              </a:rPr>
              <a:t>L</a:t>
            </a:r>
            <a:r>
              <a:rPr lang="en-US" sz="2800" b="0">
                <a:solidFill>
                  <a:schemeClr val="accent2"/>
                </a:solidFill>
              </a:rPr>
              <a:t> = </a:t>
            </a:r>
            <a:r>
              <a:rPr lang="cs-CZ" sz="2800" b="0" i="1">
                <a:solidFill>
                  <a:schemeClr val="accent2"/>
                </a:solidFill>
              </a:rPr>
              <a:t>P</a:t>
            </a:r>
            <a:r>
              <a:rPr lang="en-US" sz="2800" b="0">
                <a:solidFill>
                  <a:schemeClr val="accent2"/>
                </a:solidFill>
              </a:rPr>
              <a:t>(</a:t>
            </a:r>
            <a:r>
              <a:rPr lang="cs-CZ" sz="2800" b="0">
                <a:solidFill>
                  <a:schemeClr val="accent2"/>
                </a:solidFill>
              </a:rPr>
              <a:t>D</a:t>
            </a:r>
            <a:r>
              <a:rPr lang="en-US" sz="2800" b="0">
                <a:solidFill>
                  <a:schemeClr val="accent2"/>
                </a:solidFill>
                <a:cs typeface="Arial" charset="0"/>
              </a:rPr>
              <a:t>│H),</a:t>
            </a:r>
          </a:p>
          <a:p>
            <a:pPr>
              <a:defRPr/>
            </a:pPr>
            <a:r>
              <a:rPr lang="cs-CZ" b="0">
                <a:solidFill>
                  <a:schemeClr val="accent2"/>
                </a:solidFill>
                <a:cs typeface="Arial" charset="0"/>
              </a:rPr>
              <a:t>kde</a:t>
            </a:r>
            <a:r>
              <a:rPr lang="en-US" b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cs-CZ" b="0">
                <a:solidFill>
                  <a:schemeClr val="accent2"/>
                </a:solidFill>
                <a:cs typeface="Arial" charset="0"/>
              </a:rPr>
              <a:t>D</a:t>
            </a:r>
            <a:r>
              <a:rPr lang="en-US" b="0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cs-CZ" b="0">
                <a:solidFill>
                  <a:schemeClr val="accent2"/>
                </a:solidFill>
                <a:cs typeface="Arial" charset="0"/>
              </a:rPr>
              <a:t>matice </a:t>
            </a:r>
            <a:r>
              <a:rPr lang="en-US" b="0">
                <a:solidFill>
                  <a:schemeClr val="accent2"/>
                </a:solidFill>
                <a:cs typeface="Arial" charset="0"/>
              </a:rPr>
              <a:t>dat</a:t>
            </a:r>
          </a:p>
          <a:p>
            <a:pPr>
              <a:defRPr/>
            </a:pPr>
            <a:r>
              <a:rPr lang="en-US" b="0">
                <a:solidFill>
                  <a:schemeClr val="accent2"/>
                </a:solidFill>
                <a:cs typeface="Arial" charset="0"/>
              </a:rPr>
              <a:t>H = </a:t>
            </a:r>
            <a:r>
              <a:rPr lang="en-US" b="0" i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</a:t>
            </a:r>
            <a:r>
              <a:rPr lang="en-US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(topolog</a:t>
            </a:r>
            <a:r>
              <a:rPr lang="cs-CZ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ie</a:t>
            </a:r>
            <a:r>
              <a:rPr lang="en-US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),</a:t>
            </a:r>
          </a:p>
          <a:p>
            <a:pPr>
              <a:defRPr/>
            </a:pPr>
            <a:r>
              <a:rPr lang="en-US" b="0" i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       </a:t>
            </a:r>
            <a:r>
              <a:rPr lang="en-US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(</a:t>
            </a:r>
            <a:r>
              <a:rPr lang="cs-CZ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délky větví</a:t>
            </a:r>
            <a:r>
              <a:rPr lang="en-US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),</a:t>
            </a:r>
          </a:p>
          <a:p>
            <a:pPr>
              <a:defRPr/>
            </a:pPr>
            <a:r>
              <a:rPr lang="en-US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      </a:t>
            </a:r>
            <a:r>
              <a:rPr lang="en-US" b="0" i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</a:t>
            </a:r>
            <a:r>
              <a:rPr lang="en-US" b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 (model)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216080" grpId="0"/>
      <p:bldP spid="216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327025" y="3048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i="1">
                  <a:latin typeface="Courier New" pitchFamily="49" charset="0"/>
                </a:rPr>
                <a:t>	</a:t>
              </a:r>
              <a:r>
                <a:rPr lang="en-US" sz="1400" b="0">
                  <a:latin typeface="Courier New" pitchFamily="49" charset="0"/>
                </a:rPr>
                <a:t>1</a:t>
              </a:r>
              <a:r>
                <a:rPr lang="en-US" b="0" i="1">
                  <a:latin typeface="Courier New" pitchFamily="49" charset="0"/>
                </a:rPr>
                <a:t>	            j					  N</a:t>
              </a:r>
            </a:p>
            <a:p>
              <a:r>
                <a:rPr lang="cs-CZ" b="0" i="1">
                  <a:latin typeface="Courier New" pitchFamily="49" charset="0"/>
                </a:rPr>
                <a:t>1</a:t>
              </a:r>
              <a:r>
                <a:rPr lang="cs-CZ" b="0">
                  <a:latin typeface="Courier New" pitchFamily="49" charset="0"/>
                </a:rPr>
                <a:t>	TCAAAAATGGCTTTATTCGCTTAATGCCGTTAACCCTTGCGGGGGCCATG</a:t>
              </a:r>
              <a:endParaRPr lang="cs-CZ" b="0" i="1">
                <a:latin typeface="Courier New" pitchFamily="49" charset="0"/>
              </a:endParaRPr>
            </a:p>
            <a:p>
              <a:r>
                <a:rPr lang="cs-CZ" b="0" i="1">
                  <a:latin typeface="Courier New" pitchFamily="49" charset="0"/>
                </a:rPr>
                <a:t>2</a:t>
              </a:r>
              <a:r>
                <a:rPr lang="cs-CZ" b="0">
                  <a:latin typeface="Courier New" pitchFamily="49" charset="0"/>
                </a:rPr>
                <a:t>	TCCGTGATGGATTTATTTCCGCAATGCCTGTCATCTTATTCTCAAGTATC</a:t>
              </a:r>
              <a:endParaRPr lang="cs-CZ" b="0" i="1">
                <a:latin typeface="Courier New" pitchFamily="49" charset="0"/>
              </a:endParaRPr>
            </a:p>
            <a:p>
              <a:r>
                <a:rPr lang="cs-CZ" b="0" i="1">
                  <a:latin typeface="Courier New" pitchFamily="49" charset="0"/>
                </a:rPr>
                <a:t>3</a:t>
              </a:r>
              <a:r>
                <a:rPr lang="cs-CZ" b="0">
                  <a:latin typeface="Courier New" pitchFamily="49" charset="0"/>
                </a:rPr>
                <a:t>	TTCGTGATGGATTTATTGCAGGTATGCCAGTCATCCTTTTCTCATCTATC</a:t>
              </a:r>
              <a:endParaRPr lang="cs-CZ" b="0" i="1">
                <a:latin typeface="Courier New" pitchFamily="49" charset="0"/>
              </a:endParaRPr>
            </a:p>
            <a:p>
              <a:r>
                <a:rPr lang="cs-CZ" b="0" i="1">
                  <a:latin typeface="Courier New" pitchFamily="49" charset="0"/>
                </a:rPr>
                <a:t>4</a:t>
              </a:r>
              <a:r>
                <a:rPr lang="cs-CZ" b="0">
                  <a:latin typeface="Courier New" pitchFamily="49" charset="0"/>
                </a:rPr>
                <a:t>	TTCGTGACGGGTTTATCTCGGCAATGCCGGTCATCCTATTTTCGAGTATT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18120" name="Picture 8" descr="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" y="1801813"/>
            <a:ext cx="622300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3227388" y="-273050"/>
            <a:ext cx="6683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7025" y="4662488"/>
            <a:ext cx="7151688" cy="2030412"/>
            <a:chOff x="206" y="2937"/>
            <a:chExt cx="4505" cy="1279"/>
          </a:xfrm>
        </p:grpSpPr>
        <p:sp>
          <p:nvSpPr>
            <p:cNvPr id="2062" name="Text Box 11"/>
            <p:cNvSpPr txBox="1">
              <a:spLocks noChangeArrowheads="1"/>
            </p:cNvSpPr>
            <p:nvPr/>
          </p:nvSpPr>
          <p:spPr bwMode="auto">
            <a:xfrm>
              <a:off x="206" y="2937"/>
              <a:ext cx="398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arenR"/>
              </a:pPr>
              <a:r>
                <a:rPr lang="cs-CZ" b="0" i="1"/>
                <a:t>L</a:t>
              </a:r>
              <a:r>
                <a:rPr lang="en-US" b="0"/>
                <a:t>(</a:t>
              </a:r>
              <a:r>
                <a:rPr lang="cs-CZ" b="0"/>
                <a:t>1</a:t>
              </a:r>
              <a:r>
                <a:rPr lang="en-US" b="0"/>
                <a:t>)</a:t>
              </a:r>
              <a:r>
                <a:rPr lang="cs-CZ" b="0"/>
                <a:t> = </a:t>
              </a:r>
              <a:r>
                <a:rPr lang="en-US" b="0" i="1"/>
                <a:t>P</a:t>
              </a:r>
              <a:r>
                <a:rPr lang="en-US" b="0"/>
                <a:t>(</a:t>
              </a:r>
              <a:r>
                <a:rPr lang="cs-CZ" b="0"/>
                <a:t>A</a:t>
              </a:r>
              <a:r>
                <a:rPr lang="en-US" b="0"/>
                <a:t>)</a:t>
              </a:r>
              <a:r>
                <a:rPr lang="cs-CZ" b="0"/>
                <a:t>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cs-CZ" b="0"/>
                <a:t> </a:t>
              </a:r>
              <a:r>
                <a:rPr lang="en-US" b="0" i="1"/>
                <a:t>P</a:t>
              </a:r>
              <a:r>
                <a:rPr lang="en-US" b="0"/>
                <a:t>(</a:t>
              </a:r>
              <a:r>
                <a:rPr lang="cs-CZ" b="0"/>
                <a:t>T</a:t>
              </a:r>
              <a:r>
                <a:rPr lang="en-US" b="0"/>
                <a:t>)</a:t>
              </a:r>
              <a:r>
                <a:rPr lang="cs-CZ" b="0"/>
                <a:t>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cs-CZ" b="0"/>
                <a:t> </a:t>
              </a:r>
              <a:r>
                <a:rPr lang="en-US" b="0" i="1"/>
                <a:t>P</a:t>
              </a:r>
              <a:r>
                <a:rPr lang="en-US" b="0"/>
                <a:t>(</a:t>
              </a:r>
              <a:r>
                <a:rPr lang="cs-CZ" b="0"/>
                <a:t>AC</a:t>
              </a:r>
              <a:r>
                <a:rPr lang="en-US" b="0"/>
                <a:t>)</a:t>
              </a:r>
              <a:r>
                <a:rPr lang="cs-CZ" b="0"/>
                <a:t>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cs-CZ" b="0"/>
                <a:t> </a:t>
              </a:r>
              <a:r>
                <a:rPr lang="en-US" b="0" i="1"/>
                <a:t>P</a:t>
              </a:r>
              <a:r>
                <a:rPr lang="en-US" b="0"/>
                <a:t>(</a:t>
              </a:r>
              <a:r>
                <a:rPr lang="cs-CZ" b="0"/>
                <a:t>AC</a:t>
              </a:r>
              <a:r>
                <a:rPr lang="en-US" b="0"/>
                <a:t>)</a:t>
              </a:r>
              <a:r>
                <a:rPr lang="cs-CZ" b="0"/>
                <a:t>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cs-CZ" b="0"/>
                <a:t> </a:t>
              </a:r>
              <a:r>
                <a:rPr lang="en-US" b="0" i="1"/>
                <a:t>P</a:t>
              </a:r>
              <a:r>
                <a:rPr lang="en-US" b="0"/>
                <a:t>(</a:t>
              </a:r>
              <a:r>
                <a:rPr lang="cs-CZ" b="0"/>
                <a:t>TA</a:t>
              </a:r>
              <a:r>
                <a:rPr lang="en-US" b="0"/>
                <a:t>)</a:t>
              </a:r>
              <a:r>
                <a:rPr lang="cs-CZ" b="0"/>
                <a:t>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cs-CZ" b="0"/>
                <a:t> </a:t>
              </a:r>
              <a:r>
                <a:rPr lang="en-US" b="0" i="1"/>
                <a:t>P</a:t>
              </a:r>
              <a:r>
                <a:rPr lang="en-US" b="0"/>
                <a:t>(</a:t>
              </a:r>
              <a:r>
                <a:rPr lang="cs-CZ" b="0"/>
                <a:t>TG</a:t>
              </a:r>
              <a:r>
                <a:rPr lang="en-US" b="0"/>
                <a:t>)</a:t>
              </a:r>
            </a:p>
            <a:p>
              <a:pPr marL="342900" indent="-342900">
                <a:buFontTx/>
                <a:buAutoNum type="arabicParenR"/>
              </a:pPr>
              <a:r>
                <a:rPr lang="cs-CZ" b="0" i="1"/>
                <a:t>L</a:t>
              </a:r>
              <a:r>
                <a:rPr lang="en-US" b="0"/>
                <a:t>(</a:t>
              </a:r>
              <a:r>
                <a:rPr lang="cs-CZ" b="0" i="1"/>
                <a:t>j</a:t>
              </a:r>
              <a:r>
                <a:rPr lang="en-US" b="0"/>
                <a:t>)</a:t>
              </a:r>
              <a:r>
                <a:rPr lang="cs-CZ" b="0"/>
                <a:t> = </a:t>
              </a:r>
              <a:r>
                <a:rPr lang="cs-CZ" b="0" i="1"/>
                <a:t>P</a:t>
              </a:r>
              <a:r>
                <a:rPr lang="cs-CZ" b="0"/>
                <a:t>(scénář 1) + …. + </a:t>
              </a:r>
              <a:r>
                <a:rPr lang="cs-CZ" b="0" i="1"/>
                <a:t>P</a:t>
              </a:r>
              <a:r>
                <a:rPr lang="cs-CZ" b="0"/>
                <a:t>(scénář 16)</a:t>
              </a:r>
              <a:r>
                <a:rPr lang="en-US" b="0"/>
                <a:t/>
              </a:r>
              <a:br>
                <a:rPr lang="en-US" b="0"/>
              </a:br>
              <a:endParaRPr lang="en-US" b="0"/>
            </a:p>
            <a:p>
              <a:pPr marL="342900" indent="-342900">
                <a:buFontTx/>
                <a:buAutoNum type="arabicParenR"/>
              </a:pPr>
              <a:r>
                <a:rPr lang="cs-CZ" b="0"/>
                <a:t>všechny pozice</a:t>
              </a:r>
              <a:r>
                <a:rPr lang="en-US" b="0"/>
                <a:t>: </a:t>
              </a:r>
              <a:r>
                <a:rPr lang="en-US" b="0" i="1"/>
                <a:t>L</a:t>
              </a:r>
              <a:r>
                <a:rPr lang="en-US" b="0"/>
                <a:t> = </a:t>
              </a:r>
              <a:r>
                <a:rPr lang="en-US" b="0" i="1"/>
                <a:t>L</a:t>
              </a:r>
              <a:r>
                <a:rPr lang="en-US" b="0"/>
                <a:t>(1)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en-US" b="0">
                  <a:sym typeface="Symbol" pitchFamily="18" charset="2"/>
                </a:rPr>
                <a:t> 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(2)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en-US" b="0">
                  <a:sym typeface="Symbol" pitchFamily="18" charset="2"/>
                </a:rPr>
                <a:t> …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en-US" b="0">
                  <a:sym typeface="Symbol" pitchFamily="18" charset="2"/>
                </a:rPr>
                <a:t> 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(</a:t>
              </a:r>
              <a:r>
                <a:rPr lang="en-US" b="0" i="1">
                  <a:sym typeface="Symbol" pitchFamily="18" charset="2"/>
                </a:rPr>
                <a:t>j</a:t>
              </a:r>
              <a:r>
                <a:rPr lang="en-US" b="0">
                  <a:sym typeface="Symbol" pitchFamily="18" charset="2"/>
                </a:rPr>
                <a:t>)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en-US" b="0">
                  <a:sym typeface="Symbol" pitchFamily="18" charset="2"/>
                </a:rPr>
                <a:t> … </a:t>
              </a:r>
              <a:r>
                <a:rPr lang="cs-CZ" b="0">
                  <a:sym typeface="Symbol" pitchFamily="18" charset="2"/>
                </a:rPr>
                <a:t></a:t>
              </a:r>
              <a:r>
                <a:rPr lang="en-US" b="0">
                  <a:sym typeface="Symbol" pitchFamily="18" charset="2"/>
                </a:rPr>
                <a:t> 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(</a:t>
              </a:r>
              <a:r>
                <a:rPr lang="en-US" b="0" i="1">
                  <a:sym typeface="Symbol" pitchFamily="18" charset="2"/>
                </a:rPr>
                <a:t>N</a:t>
              </a:r>
              <a:r>
                <a:rPr lang="en-US" b="0">
                  <a:sym typeface="Symbol" pitchFamily="18" charset="2"/>
                </a:rPr>
                <a:t>) =</a:t>
              </a:r>
              <a:br>
                <a:rPr lang="en-US" b="0">
                  <a:sym typeface="Symbol" pitchFamily="18" charset="2"/>
                </a:rPr>
              </a:br>
              <a:endParaRPr lang="en-US" b="0">
                <a:sym typeface="Symbol" pitchFamily="18" charset="2"/>
              </a:endParaRPr>
            </a:p>
            <a:p>
              <a:pPr marL="342900" indent="-342900">
                <a:buFontTx/>
                <a:buAutoNum type="arabicParenR"/>
              </a:pPr>
              <a:r>
                <a:rPr lang="en-US" b="0">
                  <a:sym typeface="Symbol" pitchFamily="18" charset="2"/>
                </a:rPr>
                <a:t>ln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 = ln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(1) + ln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(2) + … + ln</a:t>
              </a:r>
              <a:r>
                <a:rPr lang="en-US" b="0" i="1">
                  <a:sym typeface="Symbol" pitchFamily="18" charset="2"/>
                </a:rPr>
                <a:t>L</a:t>
              </a:r>
              <a:r>
                <a:rPr lang="en-US" b="0">
                  <a:sym typeface="Symbol" pitchFamily="18" charset="2"/>
                </a:rPr>
                <a:t>(</a:t>
              </a:r>
              <a:r>
                <a:rPr lang="en-US" b="0" i="1">
                  <a:sym typeface="Symbol" pitchFamily="18" charset="2"/>
                </a:rPr>
                <a:t>N</a:t>
              </a:r>
              <a:r>
                <a:rPr lang="en-US" b="0">
                  <a:sym typeface="Symbol" pitchFamily="18" charset="2"/>
                </a:rPr>
                <a:t>) = </a:t>
              </a:r>
            </a:p>
          </p:txBody>
        </p:sp>
        <p:graphicFrame>
          <p:nvGraphicFramePr>
            <p:cNvPr id="2050" name="Object 12"/>
            <p:cNvGraphicFramePr>
              <a:graphicFrameLocks noChangeAspect="1"/>
            </p:cNvGraphicFramePr>
            <p:nvPr/>
          </p:nvGraphicFramePr>
          <p:xfrm>
            <a:off x="2950" y="3664"/>
            <a:ext cx="617" cy="552"/>
          </p:xfrm>
          <a:graphic>
            <a:graphicData uri="http://schemas.openxmlformats.org/presentationml/2006/ole">
              <p:oleObj spid="_x0000_s2050" name="Equation" r:id="rId5" imgW="2235200" imgH="457200" progId="Equation.DSMT4">
                <p:embed/>
              </p:oleObj>
            </a:graphicData>
          </a:graphic>
        </p:graphicFrame>
        <p:graphicFrame>
          <p:nvGraphicFramePr>
            <p:cNvPr id="2051" name="Object 13"/>
            <p:cNvGraphicFramePr>
              <a:graphicFrameLocks noChangeAspect="1"/>
            </p:cNvGraphicFramePr>
            <p:nvPr/>
          </p:nvGraphicFramePr>
          <p:xfrm>
            <a:off x="4257" y="3288"/>
            <a:ext cx="454" cy="503"/>
          </p:xfrm>
          <a:graphic>
            <a:graphicData uri="http://schemas.openxmlformats.org/presentationml/2006/ole">
              <p:oleObj spid="_x0000_s2051" name="Equation" r:id="rId6" imgW="1676400" imgH="457200" progId="Equation.DSMT4">
                <p:embed/>
              </p:oleObj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60913" y="3178175"/>
            <a:ext cx="3948112" cy="1084263"/>
            <a:chOff x="2999" y="2002"/>
            <a:chExt cx="2487" cy="683"/>
          </a:xfrm>
        </p:grpSpPr>
        <p:sp>
          <p:nvSpPr>
            <p:cNvPr id="2059" name="Text Box 15"/>
            <p:cNvSpPr txBox="1">
              <a:spLocks noChangeArrowheads="1"/>
            </p:cNvSpPr>
            <p:nvPr/>
          </p:nvSpPr>
          <p:spPr bwMode="auto">
            <a:xfrm>
              <a:off x="4357" y="2006"/>
              <a:ext cx="112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i="1"/>
                <a:t>x</a:t>
              </a:r>
              <a:r>
                <a:rPr lang="en-US" sz="1600" b="0"/>
                <a:t>: 4 nu</a:t>
              </a:r>
              <a:r>
                <a:rPr lang="cs-CZ" sz="1600" b="0"/>
                <a:t>k</a:t>
              </a:r>
              <a:r>
                <a:rPr lang="en-US" sz="1600" b="0"/>
                <a:t>leotid</a:t>
              </a:r>
              <a:r>
                <a:rPr lang="cs-CZ" sz="1600" b="0"/>
                <a:t>y</a:t>
              </a:r>
              <a:endParaRPr lang="en-US" sz="1600" b="0"/>
            </a:p>
            <a:p>
              <a:r>
                <a:rPr lang="en-US" sz="1600" b="0" i="1"/>
                <a:t>y</a:t>
              </a:r>
              <a:r>
                <a:rPr lang="en-US" sz="1600" b="0"/>
                <a:t>: 4 nu</a:t>
              </a:r>
              <a:r>
                <a:rPr lang="cs-CZ" sz="1600" b="0"/>
                <a:t>k</a:t>
              </a:r>
              <a:r>
                <a:rPr lang="en-US" sz="1600" b="0"/>
                <a:t>leotid</a:t>
              </a:r>
              <a:r>
                <a:rPr lang="cs-CZ" sz="1600" b="0"/>
                <a:t>y</a:t>
              </a:r>
              <a:endParaRPr lang="en-US" sz="1600" b="0"/>
            </a:p>
            <a:p>
              <a:pPr>
                <a:buFont typeface="Symbol" pitchFamily="18" charset="2"/>
                <a:buChar char="Þ"/>
              </a:pPr>
              <a:r>
                <a:rPr lang="en-US" sz="1600" b="0">
                  <a:sym typeface="Symbol" pitchFamily="18" charset="2"/>
                </a:rPr>
                <a:t> 4  4 = 16</a:t>
              </a:r>
            </a:p>
            <a:p>
              <a:pPr>
                <a:buFont typeface="Symbol" pitchFamily="18" charset="2"/>
                <a:buNone/>
              </a:pPr>
              <a:r>
                <a:rPr lang="cs-CZ" sz="1600" b="0">
                  <a:sym typeface="Symbol" pitchFamily="18" charset="2"/>
                </a:rPr>
                <a:t>možných scénářů</a:t>
              </a:r>
              <a:endParaRPr lang="en-US" sz="1600" b="0">
                <a:sym typeface="Symbol" pitchFamily="18" charset="2"/>
              </a:endParaRPr>
            </a:p>
          </p:txBody>
        </p:sp>
        <p:sp>
          <p:nvSpPr>
            <p:cNvPr id="2060" name="Line 16"/>
            <p:cNvSpPr>
              <a:spLocks noChangeShapeType="1"/>
            </p:cNvSpPr>
            <p:nvPr/>
          </p:nvSpPr>
          <p:spPr bwMode="auto">
            <a:xfrm flipH="1" flipV="1">
              <a:off x="2999" y="2002"/>
              <a:ext cx="1198" cy="2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Line 17"/>
            <p:cNvSpPr>
              <a:spLocks noChangeShapeType="1"/>
            </p:cNvSpPr>
            <p:nvPr/>
          </p:nvSpPr>
          <p:spPr bwMode="auto">
            <a:xfrm flipH="1">
              <a:off x="3423" y="2390"/>
              <a:ext cx="768" cy="1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24063" y="295275"/>
            <a:ext cx="536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E60000"/>
                </a:solidFill>
              </a:rPr>
              <a:t>Věrohodnost (ML) </a:t>
            </a:r>
            <a:r>
              <a:rPr lang="en-US" sz="2400" dirty="0">
                <a:solidFill>
                  <a:srgbClr val="E60000"/>
                </a:solidFill>
              </a:rPr>
              <a:t>a </a:t>
            </a:r>
            <a:r>
              <a:rPr lang="cs-CZ" sz="2400" dirty="0">
                <a:solidFill>
                  <a:srgbClr val="E60000"/>
                </a:solidFill>
              </a:rPr>
              <a:t>úspornost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528638" y="1387475"/>
          <a:ext cx="7943850" cy="4902200"/>
        </p:xfrm>
        <a:graphic>
          <a:graphicData uri="http://schemas.openxmlformats.org/presentationml/2006/ole">
            <p:oleObj spid="_x0000_s3074" name="Dokument" r:id="rId4" imgW="5865840" imgH="36196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938338" y="309563"/>
            <a:ext cx="4814887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</a:rPr>
              <a:t>Věrohodnost</a:t>
            </a:r>
            <a:r>
              <a:rPr lang="en-US" sz="2800">
                <a:solidFill>
                  <a:srgbClr val="E60000"/>
                </a:solidFill>
              </a:rPr>
              <a:t> a </a:t>
            </a:r>
            <a:r>
              <a:rPr lang="cs-CZ" sz="2800">
                <a:solidFill>
                  <a:srgbClr val="E60000"/>
                </a:solidFill>
              </a:rPr>
              <a:t>k</a:t>
            </a:r>
            <a:r>
              <a:rPr lang="en-US" sz="2800">
                <a:solidFill>
                  <a:srgbClr val="E60000"/>
                </a:solidFill>
              </a:rPr>
              <a:t>on</a:t>
            </a:r>
            <a:r>
              <a:rPr lang="cs-CZ" sz="2800">
                <a:solidFill>
                  <a:srgbClr val="E60000"/>
                </a:solidFill>
              </a:rPr>
              <a:t>z</a:t>
            </a:r>
            <a:r>
              <a:rPr lang="en-US" sz="2800">
                <a:solidFill>
                  <a:srgbClr val="E60000"/>
                </a:solidFill>
              </a:rPr>
              <a:t>istenc</a:t>
            </a:r>
            <a:r>
              <a:rPr lang="cs-CZ" sz="280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74838" y="309563"/>
            <a:ext cx="4814887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</a:rPr>
              <a:t>Věrohodnost</a:t>
            </a:r>
            <a:r>
              <a:rPr lang="en-US" sz="2800">
                <a:solidFill>
                  <a:srgbClr val="E60000"/>
                </a:solidFill>
              </a:rPr>
              <a:t> a </a:t>
            </a:r>
            <a:r>
              <a:rPr lang="cs-CZ" sz="2800">
                <a:solidFill>
                  <a:srgbClr val="E60000"/>
                </a:solidFill>
              </a:rPr>
              <a:t>k</a:t>
            </a:r>
            <a:r>
              <a:rPr lang="en-US" sz="2800">
                <a:solidFill>
                  <a:srgbClr val="E60000"/>
                </a:solidFill>
              </a:rPr>
              <a:t>on</a:t>
            </a:r>
            <a:r>
              <a:rPr lang="cs-CZ" sz="2800">
                <a:solidFill>
                  <a:srgbClr val="E60000"/>
                </a:solidFill>
              </a:rPr>
              <a:t>z</a:t>
            </a:r>
            <a:r>
              <a:rPr lang="en-US" sz="2800">
                <a:solidFill>
                  <a:srgbClr val="E60000"/>
                </a:solidFill>
              </a:rPr>
              <a:t>istenc</a:t>
            </a:r>
            <a:r>
              <a:rPr lang="cs-CZ" sz="2800">
                <a:solidFill>
                  <a:srgbClr val="E60000"/>
                </a:solidFill>
              </a:rPr>
              <a:t>e</a:t>
            </a:r>
          </a:p>
        </p:txBody>
      </p:sp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1797050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148388" y="1851025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</a:rPr>
              <a:t>“</a:t>
            </a:r>
            <a:r>
              <a:rPr lang="cs-CZ" sz="2000" b="0">
                <a:solidFill>
                  <a:schemeClr val="accent2"/>
                </a:solidFill>
              </a:rPr>
              <a:t>chybný</a:t>
            </a:r>
            <a:r>
              <a:rPr lang="en-US" sz="2000" b="0">
                <a:solidFill>
                  <a:schemeClr val="accent2"/>
                </a:solidFill>
              </a:rPr>
              <a:t>”</a:t>
            </a:r>
            <a:endParaRPr lang="cs-CZ" sz="2000" b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15938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468438" y="1612900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E60000"/>
                </a:solidFill>
              </a:rPr>
              <a:t>“</a:t>
            </a:r>
            <a:r>
              <a:rPr lang="cs-CZ" sz="2000" b="0">
                <a:solidFill>
                  <a:srgbClr val="E60000"/>
                </a:solidFill>
              </a:rPr>
              <a:t>správný</a:t>
            </a:r>
            <a:r>
              <a:rPr lang="en-US" sz="2000" b="0">
                <a:solidFill>
                  <a:srgbClr val="E60000"/>
                </a:solidFill>
              </a:rPr>
              <a:t>”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3875088" y="2852738"/>
            <a:ext cx="827087" cy="698500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478463" y="4841875"/>
            <a:ext cx="282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590550" y="4978400"/>
            <a:ext cx="2963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rgbClr val="E60000"/>
                </a:solidFill>
              </a:rPr>
              <a:t>Farris</a:t>
            </a:r>
            <a:r>
              <a:rPr lang="cs-CZ" sz="2000" b="0">
                <a:solidFill>
                  <a:srgbClr val="E60000"/>
                </a:solidFill>
              </a:rPr>
              <a:t>ova</a:t>
            </a:r>
            <a:endParaRPr lang="en-US" sz="2000" b="0">
              <a:solidFill>
                <a:srgbClr val="E60000"/>
              </a:solidFill>
            </a:endParaRPr>
          </a:p>
          <a:p>
            <a:pPr algn="ctr"/>
            <a:r>
              <a:rPr lang="en-US" sz="2000" b="0">
                <a:solidFill>
                  <a:srgbClr val="E60000"/>
                </a:solidFill>
              </a:rPr>
              <a:t>(anti-Felsenstein</a:t>
            </a:r>
            <a:r>
              <a:rPr lang="cs-CZ" sz="2000" b="0">
                <a:solidFill>
                  <a:srgbClr val="E60000"/>
                </a:solidFill>
              </a:rPr>
              <a:t>ova</a:t>
            </a:r>
            <a:r>
              <a:rPr lang="en-US" sz="2000" b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000" b="0">
                <a:solidFill>
                  <a:srgbClr val="E60000"/>
                </a:solidFill>
              </a:rPr>
              <a:t>inver</a:t>
            </a:r>
            <a:r>
              <a:rPr lang="cs-CZ" sz="2000" b="0">
                <a:solidFill>
                  <a:srgbClr val="E60000"/>
                </a:solidFill>
              </a:rPr>
              <a:t>zní</a:t>
            </a:r>
            <a:r>
              <a:rPr lang="en-US" sz="2000" b="0">
                <a:solidFill>
                  <a:srgbClr val="E60000"/>
                </a:solidFill>
              </a:rPr>
              <a:t> Felsenstein</a:t>
            </a:r>
            <a:r>
              <a:rPr lang="cs-CZ" sz="2000" b="0">
                <a:solidFill>
                  <a:srgbClr val="E60000"/>
                </a:solidFill>
              </a:rPr>
              <a:t>ova</a:t>
            </a:r>
            <a:r>
              <a:rPr lang="en-US" sz="2000" b="0">
                <a:solidFill>
                  <a:srgbClr val="E60000"/>
                </a:solidFill>
              </a:rPr>
              <a:t>)</a:t>
            </a:r>
            <a:endParaRPr lang="cs-CZ" sz="2000" b="0">
              <a:solidFill>
                <a:srgbClr val="E60000"/>
              </a:solidFill>
            </a:endParaRPr>
          </a:p>
          <a:p>
            <a:pPr algn="ctr"/>
            <a:r>
              <a:rPr lang="en-US" sz="2000" b="0">
                <a:solidFill>
                  <a:srgbClr val="E60000"/>
                </a:solidFill>
              </a:rPr>
              <a:t>z</a:t>
            </a:r>
            <a:r>
              <a:rPr lang="cs-CZ" sz="2000" b="0">
                <a:solidFill>
                  <a:srgbClr val="E60000"/>
                </a:solidFill>
              </a:rPr>
              <a:t>óna</a:t>
            </a:r>
            <a:endParaRPr lang="en-US" sz="2000" b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713038" y="301625"/>
            <a:ext cx="3632200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60000"/>
                </a:solidFill>
              </a:rPr>
              <a:t>Bayes</a:t>
            </a:r>
            <a:r>
              <a:rPr lang="cs-CZ" sz="2800">
                <a:solidFill>
                  <a:srgbClr val="E60000"/>
                </a:solidFill>
              </a:rPr>
              <a:t>ovská</a:t>
            </a:r>
            <a:r>
              <a:rPr lang="en-US" sz="2800">
                <a:solidFill>
                  <a:srgbClr val="E60000"/>
                </a:solidFill>
              </a:rPr>
              <a:t> anal</a:t>
            </a:r>
            <a:r>
              <a:rPr lang="cs-CZ" sz="2800">
                <a:solidFill>
                  <a:srgbClr val="E60000"/>
                </a:solidFill>
              </a:rPr>
              <a:t>ýza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90513" y="1077913"/>
            <a:ext cx="653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5F5F5F"/>
                </a:solidFill>
              </a:rPr>
              <a:t>ML: </a:t>
            </a:r>
            <a:r>
              <a:rPr lang="cs-CZ" sz="2000">
                <a:solidFill>
                  <a:srgbClr val="5F5F5F"/>
                </a:solidFill>
              </a:rPr>
              <a:t>jaká je pravděpodobnost</a:t>
            </a:r>
            <a:r>
              <a:rPr lang="en-US" sz="2000">
                <a:solidFill>
                  <a:srgbClr val="5F5F5F"/>
                </a:solidFill>
              </a:rPr>
              <a:t> dat</a:t>
            </a:r>
            <a:r>
              <a:rPr lang="cs-CZ" sz="2000">
                <a:solidFill>
                  <a:srgbClr val="5F5F5F"/>
                </a:solidFill>
              </a:rPr>
              <a:t> při dané hypotéze</a:t>
            </a:r>
            <a:r>
              <a:rPr lang="en-US" sz="2000">
                <a:solidFill>
                  <a:srgbClr val="5F5F5F"/>
                </a:solidFill>
              </a:rPr>
              <a:t>?</a:t>
            </a:r>
            <a:endParaRPr lang="cs-CZ" sz="2000">
              <a:solidFill>
                <a:srgbClr val="5F5F5F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50850" y="1781175"/>
            <a:ext cx="8113118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lang="cs-CZ" sz="2000" b="0" dirty="0">
                <a:solidFill>
                  <a:srgbClr val="E60000"/>
                </a:solidFill>
              </a:rPr>
              <a:t>b</a:t>
            </a:r>
            <a:r>
              <a:rPr lang="en-US" sz="2000" b="0" dirty="0">
                <a:solidFill>
                  <a:srgbClr val="E60000"/>
                </a:solidFill>
              </a:rPr>
              <a:t>ayes</a:t>
            </a:r>
            <a:r>
              <a:rPr lang="cs-CZ" sz="2000" b="0" dirty="0" err="1">
                <a:solidFill>
                  <a:srgbClr val="E60000"/>
                </a:solidFill>
              </a:rPr>
              <a:t>iánský</a:t>
            </a:r>
            <a:r>
              <a:rPr lang="cs-CZ" sz="2000" b="0" dirty="0">
                <a:solidFill>
                  <a:srgbClr val="E60000"/>
                </a:solidFill>
              </a:rPr>
              <a:t> přístup - příklad</a:t>
            </a:r>
            <a:r>
              <a:rPr lang="en-US" sz="2000" b="0" dirty="0">
                <a:solidFill>
                  <a:srgbClr val="E60000"/>
                </a:solidFill>
              </a:rPr>
              <a:t>:</a:t>
            </a:r>
            <a:endParaRPr lang="cs-CZ" b="0" dirty="0">
              <a:solidFill>
                <a:srgbClr val="E60000"/>
              </a:solidFill>
            </a:endParaRPr>
          </a:p>
          <a:p>
            <a:pPr>
              <a:spcBef>
                <a:spcPct val="25000"/>
              </a:spcBef>
            </a:pPr>
            <a:endParaRPr lang="cs-CZ" b="0" dirty="0">
              <a:solidFill>
                <a:srgbClr val="FF0000"/>
              </a:solidFill>
            </a:endParaRPr>
          </a:p>
          <a:p>
            <a:pPr>
              <a:spcBef>
                <a:spcPct val="25000"/>
              </a:spcBef>
            </a:pPr>
            <a:r>
              <a:rPr lang="cs-CZ" b="0" dirty="0" smtClean="0">
                <a:solidFill>
                  <a:schemeClr val="accent2"/>
                </a:solidFill>
                <a:cs typeface="Arial" charset="0"/>
              </a:rPr>
              <a:t>soubor </a:t>
            </a:r>
            <a:r>
              <a:rPr lang="cs-CZ" b="0" dirty="0">
                <a:solidFill>
                  <a:schemeClr val="accent2"/>
                </a:solidFill>
                <a:cs typeface="Arial" charset="0"/>
              </a:rPr>
              <a:t>100 kostek, ze kterých máme vybrat jednu</a:t>
            </a:r>
          </a:p>
          <a:p>
            <a:pPr>
              <a:spcBef>
                <a:spcPct val="25000"/>
              </a:spcBef>
            </a:pPr>
            <a:r>
              <a:rPr lang="cs-CZ" b="0" dirty="0" smtClean="0">
                <a:solidFill>
                  <a:schemeClr val="accent2"/>
                </a:solidFill>
                <a:cs typeface="Arial" charset="0"/>
              </a:rPr>
              <a:t>víme</a:t>
            </a:r>
            <a:r>
              <a:rPr lang="cs-CZ" b="0" dirty="0">
                <a:solidFill>
                  <a:schemeClr val="accent2"/>
                </a:solidFill>
                <a:cs typeface="Arial" charset="0"/>
              </a:rPr>
              <a:t>, že ze 100 kostek je 80 v pořádku, ale 20 je upraveno tak, aby padala 6</a:t>
            </a:r>
          </a:p>
          <a:p>
            <a:pPr>
              <a:spcBef>
                <a:spcPct val="25000"/>
              </a:spcBef>
            </a:pPr>
            <a:r>
              <a:rPr lang="cs-CZ" b="0" dirty="0" smtClean="0">
                <a:solidFill>
                  <a:schemeClr val="accent2"/>
                </a:solidFill>
                <a:cs typeface="Arial" charset="0"/>
              </a:rPr>
              <a:t>pravděpodobnosti </a:t>
            </a:r>
            <a:r>
              <a:rPr lang="cs-CZ" b="0" dirty="0">
                <a:solidFill>
                  <a:schemeClr val="accent2"/>
                </a:solidFill>
                <a:cs typeface="Arial" charset="0"/>
              </a:rPr>
              <a:t>jednotlivých výsledků</a:t>
            </a:r>
            <a:br>
              <a:rPr lang="cs-CZ" b="0" dirty="0">
                <a:solidFill>
                  <a:schemeClr val="accent2"/>
                </a:solidFill>
                <a:cs typeface="Arial" charset="0"/>
              </a:rPr>
            </a:br>
            <a:r>
              <a:rPr lang="cs-CZ" b="0" dirty="0">
                <a:solidFill>
                  <a:schemeClr val="accent2"/>
                </a:solidFill>
                <a:cs typeface="Arial" charset="0"/>
              </a:rPr>
              <a:t>  u pravých kostech stejné, u falešných se liší:</a:t>
            </a:r>
          </a:p>
          <a:p>
            <a:pPr>
              <a:spcBef>
                <a:spcPct val="25000"/>
              </a:spcBef>
            </a:pPr>
            <a:endParaRPr lang="cs-CZ" b="0" dirty="0">
              <a:solidFill>
                <a:schemeClr val="accent2"/>
              </a:solidFill>
              <a:cs typeface="Arial" charset="0"/>
            </a:endParaRPr>
          </a:p>
          <a:p>
            <a:pPr>
              <a:spcBef>
                <a:spcPct val="25000"/>
              </a:spcBef>
            </a:pPr>
            <a:r>
              <a:rPr lang="cs-CZ" b="0" dirty="0" smtClean="0">
                <a:solidFill>
                  <a:schemeClr val="accent2"/>
                </a:solidFill>
                <a:cs typeface="Arial" charset="0"/>
              </a:rPr>
              <a:t>házíme </a:t>
            </a:r>
            <a:r>
              <a:rPr lang="cs-CZ" b="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cs-CZ" b="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 </a:t>
            </a: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/>
        </p:nvGraphicFramePr>
        <p:xfrm>
          <a:off x="5732463" y="3444875"/>
          <a:ext cx="2927350" cy="3138489"/>
        </p:xfrm>
        <a:graphic>
          <a:graphicData uri="http://schemas.openxmlformats.org/drawingml/2006/table">
            <a:tbl>
              <a:tblPr/>
              <a:tblGrid>
                <a:gridCol w="931862"/>
                <a:gridCol w="774700"/>
                <a:gridCol w="1220788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943600" y="3975100"/>
            <a:ext cx="323850" cy="2574925"/>
            <a:chOff x="3805" y="2163"/>
            <a:chExt cx="204" cy="1622"/>
          </a:xfrm>
        </p:grpSpPr>
        <p:grpSp>
          <p:nvGrpSpPr>
            <p:cNvPr id="11310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311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312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313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314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315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875002" y="5379749"/>
            <a:ext cx="378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 Jaká je pravděpodobnost, že</a:t>
            </a:r>
            <a:br>
              <a:rPr lang="cs-CZ" sz="2000" b="0" dirty="0">
                <a:solidFill>
                  <a:srgbClr val="E60000"/>
                </a:solidFill>
                <a:sym typeface="Symbol" pitchFamily="18" charset="2"/>
              </a:rPr>
            </a:b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    naše kostka je falešná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2306638" y="4130675"/>
            <a:ext cx="2451100" cy="342900"/>
            <a:chOff x="213" y="2157"/>
            <a:chExt cx="1544" cy="216"/>
          </a:xfrm>
        </p:grpSpPr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770" y="2169"/>
              <a:ext cx="204" cy="204"/>
              <a:chOff x="697" y="2871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1553" y="2169"/>
              <a:ext cx="204" cy="204"/>
              <a:chOff x="698" y="2313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1299" name="Text Box 92"/>
            <p:cNvSpPr txBox="1">
              <a:spLocks noChangeArrowheads="1"/>
            </p:cNvSpPr>
            <p:nvPr/>
          </p:nvSpPr>
          <p:spPr bwMode="auto">
            <a:xfrm>
              <a:off x="213" y="2157"/>
              <a:ext cx="13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/>
                <a:t>1. hod:	      2. hod: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build="p"/>
      <p:bldP spid="2263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795193" y="2756044"/>
            <a:ext cx="6777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 err="1">
                <a:solidFill>
                  <a:srgbClr val="E60000"/>
                </a:solidFill>
              </a:rPr>
              <a:t>Ap</a:t>
            </a:r>
            <a:r>
              <a:rPr lang="en-US" sz="2000" b="0" dirty="0" err="1">
                <a:solidFill>
                  <a:srgbClr val="E60000"/>
                </a:solidFill>
              </a:rPr>
              <a:t>osterior</a:t>
            </a:r>
            <a:r>
              <a:rPr lang="cs-CZ" sz="2000" b="0" dirty="0">
                <a:solidFill>
                  <a:srgbClr val="E60000"/>
                </a:solidFill>
              </a:rPr>
              <a:t>ní</a:t>
            </a:r>
            <a:r>
              <a:rPr lang="en-US" sz="2000" b="0" dirty="0">
                <a:solidFill>
                  <a:srgbClr val="E60000"/>
                </a:solidFill>
              </a:rPr>
              <a:t> pr</a:t>
            </a:r>
            <a:r>
              <a:rPr lang="cs-CZ" sz="2000" b="0" dirty="0" err="1">
                <a:solidFill>
                  <a:srgbClr val="E60000"/>
                </a:solidFill>
              </a:rPr>
              <a:t>avděpodobnost</a:t>
            </a:r>
            <a:r>
              <a:rPr lang="cs-CZ" sz="2000" b="0" dirty="0">
                <a:solidFill>
                  <a:srgbClr val="E60000"/>
                </a:solidFill>
              </a:rPr>
              <a:t>, že naše kostka je falešná, </a:t>
            </a:r>
          </a:p>
          <a:p>
            <a:r>
              <a:rPr lang="cs-CZ" sz="2000" b="0" dirty="0">
                <a:solidFill>
                  <a:srgbClr val="E60000"/>
                </a:solidFill>
              </a:rPr>
              <a:t>je dána </a:t>
            </a:r>
            <a:r>
              <a:rPr lang="cs-CZ" sz="2000" b="0" dirty="0" err="1">
                <a:solidFill>
                  <a:srgbClr val="E60000"/>
                </a:solidFill>
              </a:rPr>
              <a:t>Bayesovou</a:t>
            </a:r>
            <a:r>
              <a:rPr lang="cs-CZ" sz="2000" b="0" dirty="0">
                <a:solidFill>
                  <a:srgbClr val="E60000"/>
                </a:solidFill>
              </a:rPr>
              <a:t> rovnicí:</a:t>
            </a:r>
            <a:endParaRPr lang="en-US" sz="20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0850" y="477044"/>
            <a:ext cx="7928774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>
                <a:solidFill>
                  <a:srgbClr val="E60000"/>
                </a:solidFill>
              </a:rPr>
              <a:t>aposteriorní </a:t>
            </a:r>
            <a:r>
              <a:rPr lang="cs-CZ" b="0" dirty="0">
                <a:solidFill>
                  <a:srgbClr val="E60000"/>
                </a:solidFill>
              </a:rPr>
              <a:t>pravděpodobnost (</a:t>
            </a:r>
            <a:r>
              <a:rPr lang="cs-CZ" b="0" dirty="0" err="1">
                <a:solidFill>
                  <a:srgbClr val="E60000"/>
                </a:solidFill>
              </a:rPr>
              <a:t>posterior</a:t>
            </a:r>
            <a:r>
              <a:rPr lang="cs-CZ" b="0" dirty="0">
                <a:solidFill>
                  <a:srgbClr val="E60000"/>
                </a:solidFill>
              </a:rPr>
              <a:t> probability)</a:t>
            </a:r>
            <a:r>
              <a:rPr lang="cs-CZ" b="0" dirty="0">
                <a:solidFill>
                  <a:schemeClr val="accent2"/>
                </a:solidFill>
              </a:rPr>
              <a:t/>
            </a:r>
            <a:br>
              <a:rPr lang="cs-CZ" b="0" dirty="0">
                <a:solidFill>
                  <a:schemeClr val="accent2"/>
                </a:solidFill>
              </a:rPr>
            </a:br>
            <a:r>
              <a:rPr lang="en-US" b="0" dirty="0" smtClean="0">
                <a:solidFill>
                  <a:schemeClr val="accent2"/>
                </a:solidFill>
              </a:rPr>
              <a:t>  </a:t>
            </a:r>
            <a:r>
              <a:rPr lang="cs-CZ" b="0" dirty="0" smtClean="0">
                <a:solidFill>
                  <a:schemeClr val="accent2"/>
                </a:solidFill>
              </a:rPr>
              <a:t>  </a:t>
            </a:r>
            <a:r>
              <a:rPr lang="cs-CZ" b="0" dirty="0"/>
              <a:t>= </a:t>
            </a:r>
            <a:r>
              <a:rPr lang="cs-CZ" b="0" dirty="0" err="1"/>
              <a:t>pr</a:t>
            </a:r>
            <a:r>
              <a:rPr lang="cs-CZ" b="0" dirty="0"/>
              <a:t>. platnosti hypotézy při získaných datech: P(H</a:t>
            </a:r>
            <a:r>
              <a:rPr lang="cs-CZ" b="0" dirty="0">
                <a:sym typeface="Symbol" pitchFamily="18" charset="2"/>
              </a:rPr>
              <a:t>D)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/>
              <a:t>a.p</a:t>
            </a:r>
            <a:r>
              <a:rPr lang="cs-CZ" b="0" dirty="0"/>
              <a:t>. je funkcí </a:t>
            </a:r>
            <a:r>
              <a:rPr lang="cs-CZ" b="0" dirty="0">
                <a:solidFill>
                  <a:srgbClr val="E60000"/>
                </a:solidFill>
              </a:rPr>
              <a:t>věrohodnosti</a:t>
            </a:r>
            <a:r>
              <a:rPr lang="cs-CZ" b="0" dirty="0">
                <a:solidFill>
                  <a:srgbClr val="F00000"/>
                </a:solidFill>
              </a:rPr>
              <a:t> </a:t>
            </a:r>
            <a:r>
              <a:rPr lang="cs-CZ" b="0" dirty="0"/>
              <a:t>P(D</a:t>
            </a:r>
            <a:r>
              <a:rPr lang="cs-CZ" b="0" dirty="0">
                <a:sym typeface="Symbol" pitchFamily="18" charset="2"/>
              </a:rPr>
              <a:t>H) a 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apriorní pravděpodobnosti (prior </a:t>
            </a:r>
            <a:r>
              <a:rPr lang="cs-CZ" b="0" dirty="0" err="1">
                <a:solidFill>
                  <a:srgbClr val="E60000"/>
                </a:solidFill>
                <a:sym typeface="Symbol" pitchFamily="18" charset="2"/>
              </a:rPr>
              <a:t>prob</a:t>
            </a:r>
            <a:r>
              <a:rPr lang="cs-CZ" b="0" dirty="0">
                <a:solidFill>
                  <a:srgbClr val="E60000"/>
                </a:solidFill>
                <a:sym typeface="Symbol" pitchFamily="18" charset="2"/>
              </a:rPr>
              <a:t>.)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>
                <a:sym typeface="Symbol" pitchFamily="18" charset="2"/>
              </a:rPr>
              <a:t>prior </a:t>
            </a:r>
            <a:r>
              <a:rPr lang="cs-CZ" b="0" dirty="0">
                <a:sym typeface="Symbol" pitchFamily="18" charset="2"/>
              </a:rPr>
              <a:t>vyjadřuje náš apriorní předpoklad nebo znalost</a:t>
            </a:r>
          </a:p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b="0" dirty="0" smtClean="0">
                <a:sym typeface="Symbol" pitchFamily="18" charset="2"/>
              </a:rPr>
              <a:t>příklad </a:t>
            </a:r>
            <a:r>
              <a:rPr lang="cs-CZ" b="0" dirty="0">
                <a:sym typeface="Symbol" pitchFamily="18" charset="2"/>
              </a:rPr>
              <a:t>se 2 hody kostkou: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32075" y="4549775"/>
            <a:ext cx="3381375" cy="915988"/>
            <a:chOff x="1806" y="2798"/>
            <a:chExt cx="2130" cy="577"/>
          </a:xfrm>
        </p:grpSpPr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1806" y="2798"/>
              <a:ext cx="213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/>
                <a:t>                    P(D</a:t>
              </a:r>
              <a:r>
                <a:rPr lang="cs-CZ">
                  <a:sym typeface="Symbol" pitchFamily="18" charset="2"/>
                </a:rPr>
                <a:t>H)  P(H)</a:t>
              </a:r>
            </a:p>
            <a:p>
              <a:r>
                <a:rPr lang="cs-CZ">
                  <a:sym typeface="Symbol" pitchFamily="18" charset="2"/>
                </a:rPr>
                <a:t>P(HD) = </a:t>
              </a:r>
            </a:p>
            <a:p>
              <a:r>
                <a:rPr lang="cs-CZ">
                  <a:sym typeface="Symbol" pitchFamily="18" charset="2"/>
                </a:rPr>
                <a:t>                   </a:t>
              </a:r>
              <a:r>
                <a:rPr lang="en-US">
                  <a:sym typeface="Symbol" pitchFamily="18" charset="2"/>
                </a:rPr>
                <a:t>[P(DH</a:t>
              </a:r>
              <a:r>
                <a:rPr lang="cs-CZ" baseline="-25000">
                  <a:sym typeface="Symbol" pitchFamily="18" charset="2"/>
                </a:rPr>
                <a:t>i</a:t>
              </a:r>
              <a:r>
                <a:rPr lang="en-US">
                  <a:sym typeface="Symbol" pitchFamily="18" charset="2"/>
                </a:rPr>
                <a:t>)P(H</a:t>
              </a:r>
              <a:r>
                <a:rPr lang="cs-CZ" baseline="-25000">
                  <a:sym typeface="Symbol" pitchFamily="18" charset="2"/>
                </a:rPr>
                <a:t>i</a:t>
              </a:r>
              <a:r>
                <a:rPr lang="en-US">
                  <a:sym typeface="Symbol" pitchFamily="18" charset="2"/>
                </a:rPr>
                <a:t>)]</a:t>
              </a:r>
            </a:p>
          </p:txBody>
        </p:sp>
        <p:sp>
          <p:nvSpPr>
            <p:cNvPr id="12297" name="Line 7"/>
            <p:cNvSpPr>
              <a:spLocks noChangeShapeType="1"/>
            </p:cNvSpPr>
            <p:nvPr/>
          </p:nvSpPr>
          <p:spPr bwMode="auto">
            <a:xfrm>
              <a:off x="2616" y="3091"/>
              <a:ext cx="11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Obdélníkový popisek 16"/>
          <p:cNvSpPr/>
          <p:nvPr/>
        </p:nvSpPr>
        <p:spPr bwMode="auto">
          <a:xfrm>
            <a:off x="2373313" y="3863975"/>
            <a:ext cx="1535112" cy="512763"/>
          </a:xfrm>
          <a:prstGeom prst="wedgeRectCallout">
            <a:avLst>
              <a:gd name="adj1" fmla="val 72784"/>
              <a:gd name="adj2" fmla="val 8803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553200" y="3570288"/>
            <a:ext cx="2014538" cy="730250"/>
          </a:xfrm>
          <a:prstGeom prst="wedgeRectCallout">
            <a:avLst>
              <a:gd name="adj1" fmla="val -108297"/>
              <a:gd name="adj2" fmla="val 9251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5707063" y="5737225"/>
            <a:ext cx="3033712" cy="858838"/>
          </a:xfrm>
          <a:prstGeom prst="wedgeRectCallout">
            <a:avLst>
              <a:gd name="adj1" fmla="val -78965"/>
              <a:gd name="adj2" fmla="val -7652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čitatelů pro všechny alternativní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918</Words>
  <Application>Microsoft Office PowerPoint</Application>
  <PresentationFormat>Předvádění na obrazovce (4:3)</PresentationFormat>
  <Paragraphs>303</Paragraphs>
  <Slides>23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Courier New</vt:lpstr>
      <vt:lpstr>SimSun</vt:lpstr>
      <vt:lpstr>Times New Roman</vt:lpstr>
      <vt:lpstr>Arial Black</vt:lpstr>
      <vt:lpstr>Symbol</vt:lpstr>
      <vt:lpstr>Výchozí návrh</vt:lpstr>
      <vt:lpstr>Graf aplikace Microsoft Excel</vt:lpstr>
      <vt:lpstr>MathType 5.0 Equation</vt:lpstr>
      <vt:lpstr>Dokument aplikace Microsoft Word</vt:lpstr>
      <vt:lpstr>Grafika CorelDRAW 9.0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Milos Macholan</cp:lastModifiedBy>
  <cp:revision>150</cp:revision>
  <dcterms:created xsi:type="dcterms:W3CDTF">2004-06-04T17:14:23Z</dcterms:created>
  <dcterms:modified xsi:type="dcterms:W3CDTF">2013-05-08T11:52:56Z</dcterms:modified>
</cp:coreProperties>
</file>