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72DAD99-6B5A-4D04-87B4-CF4A96289A9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E76DE83-8475-46D9-8D21-A428DE73686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D99-6B5A-4D04-87B4-CF4A96289A9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DE83-8475-46D9-8D21-A428DE7368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D99-6B5A-4D04-87B4-CF4A96289A9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DE83-8475-46D9-8D21-A428DE7368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2DAD99-6B5A-4D04-87B4-CF4A96289A9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76DE83-8475-46D9-8D21-A428DE73686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72DAD99-6B5A-4D04-87B4-CF4A96289A9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E76DE83-8475-46D9-8D21-A428DE73686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D99-6B5A-4D04-87B4-CF4A96289A9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DE83-8475-46D9-8D21-A428DE73686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D99-6B5A-4D04-87B4-CF4A96289A9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DE83-8475-46D9-8D21-A428DE73686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2DAD99-6B5A-4D04-87B4-CF4A96289A9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76DE83-8475-46D9-8D21-A428DE73686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D99-6B5A-4D04-87B4-CF4A96289A9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DE83-8475-46D9-8D21-A428DE7368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2DAD99-6B5A-4D04-87B4-CF4A96289A9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76DE83-8475-46D9-8D21-A428DE73686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2DAD99-6B5A-4D04-87B4-CF4A96289A9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76DE83-8475-46D9-8D21-A428DE73686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2DAD99-6B5A-4D04-87B4-CF4A96289A9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76DE83-8475-46D9-8D21-A428DE73686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upload.wikimedia.org/wikipedia/commons/7/7c/Marchantia_polymorpha_Sporophyt_Strasburger1900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tanickafotogalerie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Úvod</a:t>
            </a:r>
            <a:br>
              <a:rPr lang="cs-CZ" smtClean="0"/>
            </a:br>
            <a:r>
              <a:rPr lang="cs-CZ" smtClean="0"/>
              <a:t>mechorosty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pPr algn="r"/>
            <a:r>
              <a:rPr lang="cs-CZ" smtClean="0"/>
              <a:t>Ivana Lipnerová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smtClean="0"/>
              <a:t>oddělení</a:t>
            </a:r>
            <a:r>
              <a:rPr lang="cs-CZ" smtClean="0"/>
              <a:t> </a:t>
            </a:r>
            <a:r>
              <a:rPr lang="cs-CZ" i="1" smtClean="0">
                <a:solidFill>
                  <a:schemeClr val="accent1"/>
                </a:solidFill>
              </a:rPr>
              <a:t>Marchantiophyta </a:t>
            </a:r>
            <a:r>
              <a:rPr lang="cs-CZ" smtClean="0">
                <a:solidFill>
                  <a:schemeClr val="accent1"/>
                </a:solidFill>
              </a:rPr>
              <a:t>(</a:t>
            </a:r>
            <a:r>
              <a:rPr lang="cs-CZ" smtClean="0">
                <a:solidFill>
                  <a:schemeClr val="accent1"/>
                </a:solidFill>
              </a:rPr>
              <a:t>játrovky</a:t>
            </a:r>
            <a:r>
              <a:rPr lang="cs-CZ" smtClean="0">
                <a:solidFill>
                  <a:schemeClr val="accent1"/>
                </a:solidFill>
              </a:rPr>
              <a:t>)</a:t>
            </a:r>
            <a:br>
              <a:rPr lang="cs-CZ" smtClean="0">
                <a:solidFill>
                  <a:schemeClr val="accent1"/>
                </a:solidFill>
              </a:rPr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smtClean="0"/>
              <a:t>350 rodů</a:t>
            </a:r>
            <a:r>
              <a:rPr lang="cs-CZ" sz="2000" smtClean="0"/>
              <a:t>, </a:t>
            </a:r>
            <a:r>
              <a:rPr lang="cs-CZ" sz="2000" smtClean="0"/>
              <a:t>8000 </a:t>
            </a:r>
            <a:r>
              <a:rPr lang="cs-CZ" sz="2000" smtClean="0"/>
              <a:t>druhů</a:t>
            </a:r>
          </a:p>
          <a:p>
            <a:endParaRPr lang="cs-CZ" sz="2000" smtClean="0"/>
          </a:p>
          <a:p>
            <a:r>
              <a:rPr lang="cs-CZ" sz="2000" smtClean="0"/>
              <a:t>frondózní i foliózní typy, lístky uspořádané ve dvou řadách, buňky stejného tvaru</a:t>
            </a:r>
          </a:p>
          <a:p>
            <a:endParaRPr lang="cs-CZ" sz="2000" smtClean="0"/>
          </a:p>
          <a:p>
            <a:r>
              <a:rPr lang="cs-CZ" sz="2000" smtClean="0"/>
              <a:t>archegonia </a:t>
            </a:r>
            <a:r>
              <a:rPr lang="cs-CZ" sz="2000" smtClean="0"/>
              <a:t>a </a:t>
            </a:r>
            <a:r>
              <a:rPr lang="cs-CZ" sz="2000" smtClean="0"/>
              <a:t>antheridia </a:t>
            </a:r>
            <a:r>
              <a:rPr lang="cs-CZ" sz="2000" smtClean="0"/>
              <a:t>u </a:t>
            </a:r>
            <a:r>
              <a:rPr lang="cs-CZ" sz="2000" smtClean="0"/>
              <a:t>listnatých jsou </a:t>
            </a:r>
            <a:r>
              <a:rPr lang="cs-CZ" sz="2000" smtClean="0"/>
              <a:t>terminální </a:t>
            </a:r>
          </a:p>
          <a:p>
            <a:endParaRPr lang="cs-CZ" sz="2000" smtClean="0"/>
          </a:p>
          <a:p>
            <a:r>
              <a:rPr lang="cs-CZ" sz="2000" smtClean="0"/>
              <a:t>sporofyt krátkověký, tobolka na štětu, obal listového původu (periant)</a:t>
            </a:r>
          </a:p>
          <a:p>
            <a:endParaRPr lang="cs-CZ" sz="2000" smtClean="0"/>
          </a:p>
          <a:p>
            <a:r>
              <a:rPr lang="cs-CZ" sz="2000" smtClean="0"/>
              <a:t>třídy </a:t>
            </a:r>
            <a:r>
              <a:rPr lang="cs-CZ" sz="2000" i="1" smtClean="0"/>
              <a:t>Marchantiopsida</a:t>
            </a:r>
            <a:r>
              <a:rPr lang="cs-CZ" sz="2000" smtClean="0"/>
              <a:t> (</a:t>
            </a:r>
            <a:r>
              <a:rPr lang="cs-CZ" sz="2000" smtClean="0"/>
              <a:t>frondózní</a:t>
            </a:r>
            <a:r>
              <a:rPr lang="cs-CZ" sz="2000" smtClean="0"/>
              <a:t>) a </a:t>
            </a:r>
            <a:r>
              <a:rPr lang="cs-CZ" sz="2000" i="1" smtClean="0"/>
              <a:t>Jungermanniopsida</a:t>
            </a:r>
            <a:r>
              <a:rPr lang="cs-CZ" sz="2000" smtClean="0"/>
              <a:t> (oba typy)</a:t>
            </a:r>
            <a:endParaRPr lang="cs-CZ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smtClean="0"/>
              <a:t>oddělení</a:t>
            </a:r>
            <a:r>
              <a:rPr lang="cs-CZ" smtClean="0"/>
              <a:t> </a:t>
            </a:r>
            <a:r>
              <a:rPr lang="cs-CZ" i="1" smtClean="0">
                <a:solidFill>
                  <a:schemeClr val="accent1"/>
                </a:solidFill>
              </a:rPr>
              <a:t>Marchantiophyta </a:t>
            </a:r>
            <a:r>
              <a:rPr lang="cs-CZ" smtClean="0">
                <a:solidFill>
                  <a:schemeClr val="accent1"/>
                </a:solidFill>
              </a:rPr>
              <a:t>(</a:t>
            </a:r>
            <a:r>
              <a:rPr lang="cs-CZ" smtClean="0">
                <a:solidFill>
                  <a:schemeClr val="accent1"/>
                </a:solidFill>
              </a:rPr>
              <a:t>játrovky</a:t>
            </a:r>
            <a:r>
              <a:rPr lang="cs-CZ" smtClean="0">
                <a:solidFill>
                  <a:schemeClr val="accent1"/>
                </a:solidFill>
              </a:rPr>
              <a:t>)</a:t>
            </a:r>
            <a:br>
              <a:rPr lang="cs-CZ" smtClean="0">
                <a:solidFill>
                  <a:schemeClr val="accent1"/>
                </a:solidFill>
              </a:rPr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561499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i="1" smtClean="0">
                <a:solidFill>
                  <a:schemeClr val="accent1"/>
                </a:solidFill>
              </a:rPr>
              <a:t>Marchantia polymorpha       </a:t>
            </a:r>
            <a:r>
              <a:rPr lang="cs-CZ" smtClean="0"/>
              <a:t>porostnice mnohotvárná</a:t>
            </a:r>
          </a:p>
          <a:p>
            <a:pPr>
              <a:buNone/>
            </a:pPr>
            <a:endParaRPr lang="cs-CZ" sz="2000" smtClean="0"/>
          </a:p>
          <a:p>
            <a:pPr>
              <a:buNone/>
            </a:pPr>
            <a:r>
              <a:rPr lang="cs-CZ" sz="2000" smtClean="0"/>
              <a:t>(</a:t>
            </a:r>
            <a:r>
              <a:rPr lang="cs-CZ" sz="2000" smtClean="0"/>
              <a:t>třída </a:t>
            </a:r>
            <a:r>
              <a:rPr lang="cs-CZ" sz="2000" i="1" smtClean="0"/>
              <a:t>Marchantiopsida</a:t>
            </a:r>
            <a:r>
              <a:rPr lang="cs-CZ" sz="2000" smtClean="0"/>
              <a:t>, čeleď </a:t>
            </a:r>
            <a:r>
              <a:rPr lang="cs-CZ" sz="2000" i="1" smtClean="0"/>
              <a:t>Marchantiaceae</a:t>
            </a:r>
            <a:r>
              <a:rPr lang="cs-CZ" sz="2000" smtClean="0"/>
              <a:t>)</a:t>
            </a:r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r>
              <a:rPr lang="cs-CZ" sz="2000" smtClean="0">
                <a:solidFill>
                  <a:schemeClr val="accent1"/>
                </a:solidFill>
              </a:rPr>
              <a:t>frondózní</a:t>
            </a:r>
            <a:r>
              <a:rPr lang="cs-CZ" sz="2000" smtClean="0"/>
              <a:t> </a:t>
            </a:r>
            <a:r>
              <a:rPr lang="cs-CZ" sz="2000" smtClean="0"/>
              <a:t>(lupenitá) vícevrstevná stélka </a:t>
            </a:r>
          </a:p>
          <a:p>
            <a:r>
              <a:rPr lang="cs-CZ" sz="2000" smtClean="0"/>
              <a:t>svrchní strana - asimilační pletivo</a:t>
            </a:r>
          </a:p>
          <a:p>
            <a:r>
              <a:rPr lang="cs-CZ" sz="2000" smtClean="0"/>
              <a:t>spodní strana - základní pletivo, rhizoidy</a:t>
            </a:r>
          </a:p>
          <a:p>
            <a:r>
              <a:rPr lang="cs-CZ" sz="2000" smtClean="0"/>
              <a:t>nepohlavní rozmnožování: pohárky s rozmnožovacími </a:t>
            </a:r>
            <a:r>
              <a:rPr lang="cs-CZ" sz="2000" smtClean="0"/>
              <a:t>tělísky </a:t>
            </a:r>
            <a:r>
              <a:rPr lang="cs-CZ" sz="2000" smtClean="0"/>
              <a:t> </a:t>
            </a:r>
            <a:r>
              <a:rPr lang="cs-CZ" sz="2000" smtClean="0"/>
              <a:t>= </a:t>
            </a:r>
            <a:r>
              <a:rPr lang="cs-CZ" sz="2000" smtClean="0">
                <a:solidFill>
                  <a:schemeClr val="accent1"/>
                </a:solidFill>
              </a:rPr>
              <a:t>gemy</a:t>
            </a:r>
          </a:p>
          <a:p>
            <a:endParaRPr lang="cs-CZ" sz="2000" smtClean="0"/>
          </a:p>
          <a:p>
            <a:endParaRPr lang="cs-CZ" sz="2000" smtClean="0"/>
          </a:p>
          <a:p>
            <a:pPr>
              <a:buNone/>
            </a:pPr>
            <a:endParaRPr lang="cs-CZ" sz="2000"/>
          </a:p>
        </p:txBody>
      </p:sp>
      <p:pic>
        <p:nvPicPr>
          <p:cNvPr id="4" name="Picture 16" descr="m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250187"/>
            <a:ext cx="4240427" cy="31789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7000892" y="4182911"/>
            <a:ext cx="17145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smtClean="0">
                <a:solidFill>
                  <a:schemeClr val="bg1"/>
                </a:solidFill>
                <a:latin typeface="Calibri" pitchFamily="34" charset="0"/>
              </a:rPr>
              <a:t>http://usuarios.arsystel.com</a:t>
            </a:r>
            <a:endParaRPr lang="cs-CZ" sz="1000" i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smtClean="0"/>
              <a:t>oddělení</a:t>
            </a:r>
            <a:r>
              <a:rPr lang="cs-CZ" smtClean="0"/>
              <a:t> </a:t>
            </a:r>
            <a:r>
              <a:rPr lang="cs-CZ" i="1" smtClean="0">
                <a:solidFill>
                  <a:schemeClr val="accent1"/>
                </a:solidFill>
              </a:rPr>
              <a:t>Marchantiophyta </a:t>
            </a:r>
            <a:r>
              <a:rPr lang="cs-CZ" smtClean="0">
                <a:solidFill>
                  <a:schemeClr val="accent1"/>
                </a:solidFill>
              </a:rPr>
              <a:t>(</a:t>
            </a:r>
            <a:r>
              <a:rPr lang="cs-CZ" smtClean="0">
                <a:solidFill>
                  <a:schemeClr val="accent1"/>
                </a:solidFill>
              </a:rPr>
              <a:t>játrovky</a:t>
            </a:r>
            <a:r>
              <a:rPr lang="cs-CZ" smtClean="0">
                <a:solidFill>
                  <a:schemeClr val="accent1"/>
                </a:solidFill>
              </a:rPr>
              <a:t>)</a:t>
            </a:r>
            <a:br>
              <a:rPr lang="cs-CZ" smtClean="0">
                <a:solidFill>
                  <a:schemeClr val="accent1"/>
                </a:solidFill>
              </a:rPr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58204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i="1" smtClean="0">
                <a:solidFill>
                  <a:schemeClr val="accent1"/>
                </a:solidFill>
              </a:rPr>
              <a:t>Marchantia polymorpha</a:t>
            </a:r>
            <a:endParaRPr lang="cs-CZ" smtClean="0"/>
          </a:p>
          <a:p>
            <a:r>
              <a:rPr lang="cs-CZ" sz="2000" smtClean="0"/>
              <a:t>pohlavní rozmnožování – stopkatá receptakula se zanořenými gametangii</a:t>
            </a:r>
          </a:p>
          <a:p>
            <a:r>
              <a:rPr lang="cs-CZ" sz="2000" smtClean="0"/>
              <a:t>na samičích rostlinách receptakula s </a:t>
            </a:r>
            <a:r>
              <a:rPr lang="cs-CZ" sz="2000" smtClean="0">
                <a:solidFill>
                  <a:schemeClr val="accent1"/>
                </a:solidFill>
              </a:rPr>
              <a:t>archegonii</a:t>
            </a:r>
            <a:r>
              <a:rPr lang="cs-CZ" sz="2000" smtClean="0"/>
              <a:t>, na samčích rostlinách receptakula s </a:t>
            </a:r>
            <a:r>
              <a:rPr lang="cs-CZ" sz="2000" smtClean="0">
                <a:solidFill>
                  <a:schemeClr val="accent1"/>
                </a:solidFill>
              </a:rPr>
              <a:t>antheridii</a:t>
            </a:r>
            <a:endParaRPr lang="cs-CZ" sz="2000" smtClean="0">
              <a:solidFill>
                <a:schemeClr val="accent1"/>
              </a:solidFill>
            </a:endParaRPr>
          </a:p>
          <a:p>
            <a:endParaRPr lang="cs-CZ" sz="2000" smtClean="0"/>
          </a:p>
          <a:p>
            <a:pPr>
              <a:buNone/>
            </a:pPr>
            <a:endParaRPr lang="cs-CZ" sz="2000"/>
          </a:p>
        </p:txBody>
      </p:sp>
      <p:sp>
        <p:nvSpPr>
          <p:cNvPr id="5" name="Obdélník 4"/>
          <p:cNvSpPr/>
          <p:nvPr/>
        </p:nvSpPr>
        <p:spPr>
          <a:xfrm>
            <a:off x="7000892" y="4182911"/>
            <a:ext cx="17145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smtClean="0">
                <a:solidFill>
                  <a:schemeClr val="bg1"/>
                </a:solidFill>
                <a:latin typeface="Calibri" pitchFamily="34" charset="0"/>
              </a:rPr>
              <a:t>http://usuarios.arsystel.com</a:t>
            </a:r>
            <a:endParaRPr lang="cs-CZ" sz="1000" i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9" descr="m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38" y="3357562"/>
            <a:ext cx="4100158" cy="307183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10" descr="m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308" y="3357562"/>
            <a:ext cx="4110095" cy="3080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714880" y="5572140"/>
            <a:ext cx="571500" cy="641350"/>
          </a:xfrm>
          <a:prstGeom prst="rect">
            <a:avLst/>
          </a:prstGeom>
          <a:solidFill>
            <a:srgbClr val="0000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 b="1">
                <a:solidFill>
                  <a:srgbClr val="33CC33"/>
                </a:solidFill>
                <a:latin typeface="Calibri" pitchFamily="34" charset="0"/>
              </a:rPr>
              <a:t>♂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740121" y="5589587"/>
            <a:ext cx="571500" cy="641350"/>
          </a:xfrm>
          <a:prstGeom prst="rect">
            <a:avLst/>
          </a:prstGeom>
          <a:solidFill>
            <a:srgbClr val="0000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 b="1">
                <a:solidFill>
                  <a:srgbClr val="33CC33"/>
                </a:solidFill>
                <a:latin typeface="Calibri" pitchFamily="34" charset="0"/>
              </a:rPr>
              <a:t>♀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396718" y="6397489"/>
            <a:ext cx="139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 i="1">
                <a:latin typeface="Calibri" pitchFamily="34" charset="0"/>
              </a:rPr>
              <a:t>http</a:t>
            </a:r>
            <a:r>
              <a:rPr lang="cs-CZ" sz="1000" i="1" smtClean="0">
                <a:latin typeface="Calibri" pitchFamily="34" charset="0"/>
              </a:rPr>
              <a:t>://oregonstate.edu</a:t>
            </a:r>
            <a:endParaRPr lang="cs-CZ" sz="10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smtClean="0"/>
              <a:t>oddělení</a:t>
            </a:r>
            <a:r>
              <a:rPr lang="cs-CZ" smtClean="0"/>
              <a:t> </a:t>
            </a:r>
            <a:r>
              <a:rPr lang="cs-CZ" i="1" smtClean="0">
                <a:solidFill>
                  <a:schemeClr val="accent1"/>
                </a:solidFill>
              </a:rPr>
              <a:t>Marchantiophyta </a:t>
            </a:r>
            <a:r>
              <a:rPr lang="cs-CZ" smtClean="0">
                <a:solidFill>
                  <a:schemeClr val="accent1"/>
                </a:solidFill>
              </a:rPr>
              <a:t>(</a:t>
            </a:r>
            <a:r>
              <a:rPr lang="cs-CZ" smtClean="0">
                <a:solidFill>
                  <a:schemeClr val="accent1"/>
                </a:solidFill>
              </a:rPr>
              <a:t>játrovky</a:t>
            </a:r>
            <a:r>
              <a:rPr lang="cs-CZ" smtClean="0">
                <a:solidFill>
                  <a:schemeClr val="accent1"/>
                </a:solidFill>
              </a:rPr>
              <a:t>)</a:t>
            </a:r>
            <a:br>
              <a:rPr lang="cs-CZ" smtClean="0">
                <a:solidFill>
                  <a:schemeClr val="accent1"/>
                </a:solidFill>
              </a:rPr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58204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i="1" smtClean="0">
                <a:solidFill>
                  <a:schemeClr val="accent1"/>
                </a:solidFill>
              </a:rPr>
              <a:t>Marchantia polymorpha</a:t>
            </a:r>
            <a:endParaRPr lang="cs-CZ" smtClean="0"/>
          </a:p>
          <a:p>
            <a:endParaRPr lang="cs-CZ" sz="2000" smtClean="0"/>
          </a:p>
          <a:p>
            <a:pPr>
              <a:buNone/>
            </a:pPr>
            <a:endParaRPr lang="cs-CZ" sz="2000"/>
          </a:p>
        </p:txBody>
      </p:sp>
      <p:sp>
        <p:nvSpPr>
          <p:cNvPr id="5" name="Obdélník 4"/>
          <p:cNvSpPr/>
          <p:nvPr/>
        </p:nvSpPr>
        <p:spPr>
          <a:xfrm>
            <a:off x="7000892" y="4182911"/>
            <a:ext cx="17145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smtClean="0">
                <a:solidFill>
                  <a:schemeClr val="bg1"/>
                </a:solidFill>
                <a:latin typeface="Calibri" pitchFamily="34" charset="0"/>
              </a:rPr>
              <a:t>http://usuarios.arsystel.com</a:t>
            </a:r>
            <a:endParaRPr lang="cs-CZ" sz="1000" i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251" descr="Marchantia_polymorpha_Sporophyt_Strasburger19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25424"/>
          <a:stretch>
            <a:fillRect/>
          </a:stretch>
        </p:blipFill>
        <p:spPr bwMode="auto">
          <a:xfrm>
            <a:off x="4572000" y="285728"/>
            <a:ext cx="4165600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96718" y="6540365"/>
            <a:ext cx="13821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 i="1" smtClean="0">
                <a:latin typeface="Calibri" pitchFamily="34" charset="0"/>
              </a:rPr>
              <a:t>© Wikipedia Commons</a:t>
            </a:r>
            <a:endParaRPr lang="cs-CZ" sz="10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smtClean="0"/>
              <a:t>oddělení</a:t>
            </a:r>
            <a:r>
              <a:rPr lang="cs-CZ" smtClean="0"/>
              <a:t> </a:t>
            </a:r>
            <a:r>
              <a:rPr lang="cs-CZ" i="1" smtClean="0">
                <a:solidFill>
                  <a:schemeClr val="accent1"/>
                </a:solidFill>
              </a:rPr>
              <a:t>Marchantiophyta </a:t>
            </a:r>
            <a:r>
              <a:rPr lang="cs-CZ" smtClean="0">
                <a:solidFill>
                  <a:schemeClr val="accent1"/>
                </a:solidFill>
              </a:rPr>
              <a:t>(</a:t>
            </a:r>
            <a:r>
              <a:rPr lang="cs-CZ" smtClean="0">
                <a:solidFill>
                  <a:schemeClr val="accent1"/>
                </a:solidFill>
              </a:rPr>
              <a:t>játrovky</a:t>
            </a:r>
            <a:r>
              <a:rPr lang="cs-CZ" smtClean="0">
                <a:solidFill>
                  <a:schemeClr val="accent1"/>
                </a:solidFill>
              </a:rPr>
              <a:t>)</a:t>
            </a:r>
            <a:br>
              <a:rPr lang="cs-CZ" smtClean="0">
                <a:solidFill>
                  <a:schemeClr val="accent1"/>
                </a:solidFill>
              </a:rPr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561499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i="1" smtClean="0">
                <a:solidFill>
                  <a:schemeClr val="accent1"/>
                </a:solidFill>
              </a:rPr>
              <a:t>Plagiochila porelloides          </a:t>
            </a:r>
            <a:r>
              <a:rPr lang="cs-CZ" smtClean="0"/>
              <a:t>kapraďovka podhořankovitá</a:t>
            </a:r>
          </a:p>
          <a:p>
            <a:pPr>
              <a:buNone/>
            </a:pPr>
            <a:endParaRPr lang="cs-CZ" sz="2000" smtClean="0"/>
          </a:p>
          <a:p>
            <a:pPr>
              <a:buNone/>
            </a:pPr>
            <a:r>
              <a:rPr lang="cs-CZ" sz="2000" smtClean="0"/>
              <a:t>(</a:t>
            </a:r>
            <a:r>
              <a:rPr lang="cs-CZ" sz="2000" smtClean="0"/>
              <a:t>třída </a:t>
            </a:r>
            <a:r>
              <a:rPr lang="cs-CZ" sz="2000" i="1" smtClean="0"/>
              <a:t>Jungermmaniopsida</a:t>
            </a:r>
            <a:r>
              <a:rPr lang="cs-CZ" sz="2000" smtClean="0"/>
              <a:t>, </a:t>
            </a:r>
            <a:r>
              <a:rPr lang="cs-CZ" sz="2000" smtClean="0"/>
              <a:t>čeleď </a:t>
            </a:r>
            <a:r>
              <a:rPr lang="cs-CZ" sz="2000" i="1" smtClean="0"/>
              <a:t>Plagiochilaceae</a:t>
            </a:r>
            <a:r>
              <a:rPr lang="cs-CZ" sz="2000" smtClean="0"/>
              <a:t>)</a:t>
            </a:r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r>
              <a:rPr lang="cs-CZ" sz="2000" smtClean="0">
                <a:solidFill>
                  <a:schemeClr val="accent1"/>
                </a:solidFill>
              </a:rPr>
              <a:t>foliózní </a:t>
            </a:r>
            <a:r>
              <a:rPr lang="cs-CZ" sz="2000" smtClean="0"/>
              <a:t>(listnatá) stélka </a:t>
            </a:r>
            <a:endParaRPr lang="cs-CZ" sz="2000" smtClean="0"/>
          </a:p>
          <a:p>
            <a:r>
              <a:rPr lang="cs-CZ" sz="2000" smtClean="0">
                <a:solidFill>
                  <a:schemeClr val="accent1"/>
                </a:solidFill>
              </a:rPr>
              <a:t>rhizoidy</a:t>
            </a:r>
            <a:r>
              <a:rPr lang="cs-CZ" sz="2000" smtClean="0"/>
              <a:t>, </a:t>
            </a:r>
            <a:r>
              <a:rPr lang="cs-CZ" sz="2000" smtClean="0">
                <a:solidFill>
                  <a:schemeClr val="accent1"/>
                </a:solidFill>
              </a:rPr>
              <a:t>kauloid</a:t>
            </a:r>
            <a:r>
              <a:rPr lang="cs-CZ" sz="2000" smtClean="0"/>
              <a:t>, </a:t>
            </a:r>
            <a:r>
              <a:rPr lang="cs-CZ" sz="2000" smtClean="0">
                <a:solidFill>
                  <a:schemeClr val="accent1"/>
                </a:solidFill>
              </a:rPr>
              <a:t>fyloidy</a:t>
            </a:r>
            <a:r>
              <a:rPr lang="cs-CZ" sz="2000" smtClean="0"/>
              <a:t> (ty jsou tvořeny stejnotvarými buňkami)</a:t>
            </a:r>
            <a:endParaRPr lang="cs-CZ" sz="2000" smtClean="0">
              <a:solidFill>
                <a:schemeClr val="accent1"/>
              </a:solidFill>
            </a:endParaRPr>
          </a:p>
          <a:p>
            <a:endParaRPr lang="cs-CZ" sz="2000" smtClean="0"/>
          </a:p>
          <a:p>
            <a:endParaRPr lang="cs-CZ" sz="2000" smtClean="0"/>
          </a:p>
          <a:p>
            <a:pPr>
              <a:buNone/>
            </a:pPr>
            <a:endParaRPr lang="cs-CZ" sz="2000"/>
          </a:p>
        </p:txBody>
      </p:sp>
      <p:sp>
        <p:nvSpPr>
          <p:cNvPr id="5" name="Obdélník 4"/>
          <p:cNvSpPr/>
          <p:nvPr/>
        </p:nvSpPr>
        <p:spPr>
          <a:xfrm>
            <a:off x="7000892" y="4182911"/>
            <a:ext cx="17145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smtClean="0">
                <a:solidFill>
                  <a:schemeClr val="bg1"/>
                </a:solidFill>
                <a:latin typeface="Calibri" pitchFamily="34" charset="0"/>
              </a:rPr>
              <a:t>http://usuarios.arsystel.com</a:t>
            </a:r>
            <a:endParaRPr lang="cs-CZ" sz="1000" i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142984"/>
            <a:ext cx="3744912" cy="2808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454" y="4467246"/>
            <a:ext cx="2520950" cy="18907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6929454" y="4029022"/>
            <a:ext cx="1928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smtClean="0">
                <a:latin typeface="Calibri" pitchFamily="34" charset="0"/>
              </a:rPr>
              <a:t>http</a:t>
            </a:r>
            <a:r>
              <a:rPr lang="cs-CZ" sz="1000" i="1">
                <a:latin typeface="Calibri" pitchFamily="34" charset="0"/>
              </a:rPr>
              <a:t>://</a:t>
            </a:r>
            <a:r>
              <a:rPr lang="cs-CZ" sz="1000" i="1" smtClean="0">
                <a:latin typeface="Calibri" pitchFamily="34" charset="0"/>
              </a:rPr>
              <a:t>bryophytes.plant.siu.edu </a:t>
            </a:r>
          </a:p>
          <a:p>
            <a:r>
              <a:rPr lang="cs-CZ" sz="1000" i="1" smtClean="0">
                <a:latin typeface="Calibri" pitchFamily="34" charset="0"/>
              </a:rPr>
              <a:t>http</a:t>
            </a:r>
            <a:r>
              <a:rPr lang="cs-CZ" sz="1000" i="1">
                <a:latin typeface="Calibri" pitchFamily="34" charset="0"/>
              </a:rPr>
              <a:t>://</a:t>
            </a:r>
            <a:r>
              <a:rPr lang="cs-CZ" sz="1000" i="1" smtClean="0">
                <a:latin typeface="Calibri" pitchFamily="34" charset="0"/>
              </a:rPr>
              <a:t>www.botany.ubc.ca</a:t>
            </a:r>
            <a:endParaRPr lang="cs-CZ" sz="10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8367" y="71414"/>
            <a:ext cx="3038475" cy="4629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smtClean="0"/>
              <a:t>oddělení</a:t>
            </a:r>
            <a:r>
              <a:rPr lang="cs-CZ" smtClean="0"/>
              <a:t> </a:t>
            </a:r>
            <a:r>
              <a:rPr lang="cs-CZ" i="1" smtClean="0">
                <a:solidFill>
                  <a:schemeClr val="accent3"/>
                </a:solidFill>
              </a:rPr>
              <a:t>Bryophyta (mechy)</a:t>
            </a:r>
            <a:r>
              <a:rPr lang="cs-CZ" smtClean="0">
                <a:solidFill>
                  <a:schemeClr val="accent3"/>
                </a:solidFill>
              </a:rPr>
              <a:t/>
            </a:r>
            <a:br>
              <a:rPr lang="cs-CZ" smtClean="0">
                <a:solidFill>
                  <a:schemeClr val="accent3"/>
                </a:solidFill>
              </a:rPr>
            </a:br>
            <a:endParaRPr lang="cs-CZ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561499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i="1" smtClean="0">
                <a:solidFill>
                  <a:schemeClr val="accent3"/>
                </a:solidFill>
              </a:rPr>
              <a:t>Polytrichum commune </a:t>
            </a:r>
            <a:r>
              <a:rPr lang="cs-CZ" i="1" smtClean="0">
                <a:solidFill>
                  <a:schemeClr val="accent1"/>
                </a:solidFill>
              </a:rPr>
              <a:t>		</a:t>
            </a:r>
            <a:r>
              <a:rPr lang="cs-CZ" smtClean="0"/>
              <a:t>ploník obecný</a:t>
            </a:r>
          </a:p>
          <a:p>
            <a:pPr>
              <a:buNone/>
            </a:pPr>
            <a:endParaRPr lang="cs-CZ" sz="2000" smtClean="0"/>
          </a:p>
          <a:p>
            <a:pPr>
              <a:buNone/>
            </a:pPr>
            <a:r>
              <a:rPr lang="cs-CZ" sz="2000" smtClean="0"/>
              <a:t>(</a:t>
            </a:r>
            <a:r>
              <a:rPr lang="cs-CZ" sz="2000" smtClean="0"/>
              <a:t>třída </a:t>
            </a:r>
            <a:r>
              <a:rPr lang="cs-CZ" sz="2000" i="1" smtClean="0"/>
              <a:t>Polytrichopsida</a:t>
            </a:r>
            <a:r>
              <a:rPr lang="cs-CZ" sz="2000" smtClean="0"/>
              <a:t>, </a:t>
            </a:r>
            <a:r>
              <a:rPr lang="cs-CZ" sz="2000" smtClean="0"/>
              <a:t>				čeleď </a:t>
            </a:r>
            <a:r>
              <a:rPr lang="cs-CZ" sz="2000" i="1" smtClean="0"/>
              <a:t>Polytrichaceae</a:t>
            </a:r>
            <a:r>
              <a:rPr lang="cs-CZ" sz="2000" smtClean="0"/>
              <a:t>)</a:t>
            </a:r>
          </a:p>
          <a:p>
            <a:endParaRPr lang="cs-CZ" sz="2000" smtClean="0"/>
          </a:p>
          <a:p>
            <a:r>
              <a:rPr lang="cs-CZ" sz="2000" smtClean="0"/>
              <a:t>gametofyt – rhizoidy, kauloid, fyloidy</a:t>
            </a:r>
          </a:p>
          <a:p>
            <a:r>
              <a:rPr lang="cs-CZ" sz="2000" smtClean="0"/>
              <a:t>fyloidy tvořeny </a:t>
            </a:r>
            <a:r>
              <a:rPr lang="cs-CZ" sz="2000" smtClean="0">
                <a:solidFill>
                  <a:schemeClr val="accent3"/>
                </a:solidFill>
              </a:rPr>
              <a:t>více typy buněk</a:t>
            </a:r>
          </a:p>
          <a:p>
            <a:r>
              <a:rPr lang="cs-CZ" sz="2000" smtClean="0"/>
              <a:t>sporofyt – </a:t>
            </a:r>
            <a:r>
              <a:rPr lang="cs-CZ" sz="2000" smtClean="0">
                <a:solidFill>
                  <a:schemeClr val="accent3"/>
                </a:solidFill>
              </a:rPr>
              <a:t>štět</a:t>
            </a:r>
            <a:r>
              <a:rPr lang="cs-CZ" sz="2000" smtClean="0"/>
              <a:t>, </a:t>
            </a:r>
            <a:r>
              <a:rPr lang="cs-CZ" sz="2000" smtClean="0">
                <a:solidFill>
                  <a:schemeClr val="accent3"/>
                </a:solidFill>
              </a:rPr>
              <a:t>tobolka</a:t>
            </a:r>
            <a:r>
              <a:rPr lang="cs-CZ" sz="2000" smtClean="0"/>
              <a:t> (nezelená)</a:t>
            </a:r>
          </a:p>
          <a:p>
            <a:endParaRPr lang="cs-CZ" sz="2000" smtClean="0"/>
          </a:p>
          <a:p>
            <a:endParaRPr lang="cs-CZ" sz="2000" smtClean="0"/>
          </a:p>
          <a:p>
            <a:pPr>
              <a:buNone/>
            </a:pPr>
            <a:endParaRPr lang="cs-CZ" sz="2000"/>
          </a:p>
        </p:txBody>
      </p:sp>
      <p:pic>
        <p:nvPicPr>
          <p:cNvPr id="7" name="Picture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930" y="4049713"/>
            <a:ext cx="3744912" cy="2808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000636"/>
            <a:ext cx="1727200" cy="1530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572264" y="3857628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000" i="1" smtClean="0">
                <a:solidFill>
                  <a:schemeClr val="bg1"/>
                </a:solidFill>
                <a:latin typeface="Calibri" pitchFamily="34" charset="0"/>
              </a:rPr>
              <a:t>http://www.ous.ac.jp</a:t>
            </a:r>
          </a:p>
          <a:p>
            <a:pPr algn="r"/>
            <a:r>
              <a:rPr lang="cs-CZ" sz="1000" i="1" smtClean="0">
                <a:solidFill>
                  <a:schemeClr val="bg1"/>
                </a:solidFill>
                <a:latin typeface="Calibri" pitchFamily="34" charset="0"/>
              </a:rPr>
              <a:t>http://commons.wikimedia.org</a:t>
            </a:r>
            <a:endParaRPr lang="cs-CZ" sz="1000" i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smtClean="0"/>
              <a:t>oddělení</a:t>
            </a:r>
            <a:r>
              <a:rPr lang="cs-CZ" smtClean="0"/>
              <a:t> </a:t>
            </a:r>
            <a:r>
              <a:rPr lang="cs-CZ" i="1" smtClean="0">
                <a:solidFill>
                  <a:schemeClr val="accent3"/>
                </a:solidFill>
              </a:rPr>
              <a:t>Bryophyta (mechy)</a:t>
            </a:r>
            <a:r>
              <a:rPr lang="cs-CZ" smtClean="0">
                <a:solidFill>
                  <a:schemeClr val="accent3"/>
                </a:solidFill>
              </a:rPr>
              <a:t/>
            </a:r>
            <a:br>
              <a:rPr lang="cs-CZ" smtClean="0">
                <a:solidFill>
                  <a:schemeClr val="accent3"/>
                </a:solidFill>
              </a:rPr>
            </a:br>
            <a:endParaRPr lang="cs-CZ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561499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i="1" smtClean="0">
                <a:solidFill>
                  <a:schemeClr val="accent3"/>
                </a:solidFill>
              </a:rPr>
              <a:t>Polytrichum commune </a:t>
            </a:r>
            <a:r>
              <a:rPr lang="cs-CZ" i="1" smtClean="0">
                <a:solidFill>
                  <a:schemeClr val="accent1"/>
                </a:solidFill>
              </a:rPr>
              <a:t>		</a:t>
            </a:r>
            <a:r>
              <a:rPr lang="cs-CZ" smtClean="0"/>
              <a:t>ploník obecný</a:t>
            </a:r>
          </a:p>
          <a:p>
            <a:pPr>
              <a:buNone/>
            </a:pPr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pPr>
              <a:buNone/>
            </a:pPr>
            <a:endParaRPr lang="cs-CZ" sz="2000"/>
          </a:p>
        </p:txBody>
      </p:sp>
      <p:pic>
        <p:nvPicPr>
          <p:cNvPr id="9" name="Picture 12" descr="Poly%20Polytrichum%20commune%20vars%20comm%20perig%20ulig%202007%2002%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945265"/>
            <a:ext cx="4611689" cy="549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7572396" y="6357958"/>
            <a:ext cx="1143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000" i="1" smtClean="0">
                <a:latin typeface="Calibri" pitchFamily="34" charset="0"/>
              </a:rPr>
              <a:t>www.efloras.org</a:t>
            </a:r>
            <a:endParaRPr lang="cs-CZ" sz="10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8001024" y="5715016"/>
            <a:ext cx="71438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Plagm_af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000504"/>
            <a:ext cx="27241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smtClean="0"/>
              <a:t>oddělení</a:t>
            </a:r>
            <a:r>
              <a:rPr lang="cs-CZ" smtClean="0"/>
              <a:t> </a:t>
            </a:r>
            <a:r>
              <a:rPr lang="cs-CZ" i="1" smtClean="0">
                <a:solidFill>
                  <a:schemeClr val="accent3"/>
                </a:solidFill>
              </a:rPr>
              <a:t>Bryophyta (mechy)</a:t>
            </a:r>
            <a:r>
              <a:rPr lang="cs-CZ" smtClean="0">
                <a:solidFill>
                  <a:schemeClr val="accent3"/>
                </a:solidFill>
              </a:rPr>
              <a:t/>
            </a:r>
            <a:br>
              <a:rPr lang="cs-CZ" smtClean="0">
                <a:solidFill>
                  <a:schemeClr val="accent3"/>
                </a:solidFill>
              </a:rPr>
            </a:br>
            <a:endParaRPr lang="cs-CZ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561499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i="1" smtClean="0">
                <a:solidFill>
                  <a:schemeClr val="accent3"/>
                </a:solidFill>
              </a:rPr>
              <a:t>Plagiomnium affine </a:t>
            </a:r>
            <a:r>
              <a:rPr lang="cs-CZ" i="1" smtClean="0">
                <a:solidFill>
                  <a:schemeClr val="accent1"/>
                </a:solidFill>
              </a:rPr>
              <a:t>			</a:t>
            </a:r>
            <a:r>
              <a:rPr lang="cs-CZ" smtClean="0"/>
              <a:t>měřík příbuzný</a:t>
            </a:r>
          </a:p>
          <a:p>
            <a:pPr>
              <a:buNone/>
            </a:pPr>
            <a:endParaRPr lang="cs-CZ" sz="2000" smtClean="0"/>
          </a:p>
          <a:p>
            <a:pPr>
              <a:buNone/>
            </a:pPr>
            <a:r>
              <a:rPr lang="cs-CZ" sz="2000" smtClean="0"/>
              <a:t>(</a:t>
            </a:r>
            <a:r>
              <a:rPr lang="cs-CZ" sz="2000" smtClean="0"/>
              <a:t>třída </a:t>
            </a:r>
            <a:r>
              <a:rPr lang="cs-CZ" sz="2000" i="1" smtClean="0"/>
              <a:t>Bryopsida</a:t>
            </a:r>
            <a:r>
              <a:rPr lang="cs-CZ" sz="2000" smtClean="0"/>
              <a:t>, </a:t>
            </a:r>
            <a:r>
              <a:rPr lang="cs-CZ" sz="2000" smtClean="0"/>
              <a:t>čeleď </a:t>
            </a:r>
            <a:r>
              <a:rPr lang="cs-CZ" sz="2000" i="1" smtClean="0"/>
              <a:t>Mniaceae</a:t>
            </a:r>
            <a:r>
              <a:rPr lang="cs-CZ" sz="2000" smtClean="0"/>
              <a:t>)</a:t>
            </a:r>
          </a:p>
          <a:p>
            <a:endParaRPr lang="cs-CZ" sz="2000" smtClean="0"/>
          </a:p>
          <a:p>
            <a:endParaRPr lang="cs-CZ" sz="1100" smtClean="0"/>
          </a:p>
          <a:p>
            <a:endParaRPr lang="cs-CZ" sz="2000" smtClean="0"/>
          </a:p>
          <a:p>
            <a:r>
              <a:rPr lang="cs-CZ" sz="2000" smtClean="0"/>
              <a:t>gametofyt – rhizoidy, kauloid, fyloidy</a:t>
            </a:r>
          </a:p>
          <a:p>
            <a:r>
              <a:rPr lang="cs-CZ" sz="2000" smtClean="0"/>
              <a:t>sporofyt – </a:t>
            </a:r>
            <a:r>
              <a:rPr lang="cs-CZ" sz="2000" smtClean="0">
                <a:solidFill>
                  <a:schemeClr val="accent3"/>
                </a:solidFill>
              </a:rPr>
              <a:t>štět</a:t>
            </a:r>
            <a:r>
              <a:rPr lang="cs-CZ" sz="2000" smtClean="0"/>
              <a:t>, </a:t>
            </a:r>
            <a:r>
              <a:rPr lang="cs-CZ" sz="2000" smtClean="0">
                <a:solidFill>
                  <a:schemeClr val="accent3"/>
                </a:solidFill>
              </a:rPr>
              <a:t>tobolka</a:t>
            </a:r>
            <a:r>
              <a:rPr lang="cs-CZ" sz="2000" smtClean="0"/>
              <a:t> (</a:t>
            </a:r>
            <a:r>
              <a:rPr lang="cs-CZ" sz="2000" smtClean="0"/>
              <a:t>nezelená</a:t>
            </a:r>
            <a:r>
              <a:rPr lang="cs-CZ" sz="2000" smtClean="0"/>
              <a:t>)</a:t>
            </a:r>
          </a:p>
          <a:p>
            <a:r>
              <a:rPr lang="cs-CZ" sz="2000" smtClean="0"/>
              <a:t>fyloidy </a:t>
            </a:r>
            <a:r>
              <a:rPr lang="cs-CZ" sz="2000" smtClean="0"/>
              <a:t>tvořeny </a:t>
            </a:r>
            <a:r>
              <a:rPr lang="cs-CZ" sz="2000" smtClean="0">
                <a:solidFill>
                  <a:schemeClr val="accent3"/>
                </a:solidFill>
              </a:rPr>
              <a:t>více typy buněk</a:t>
            </a:r>
          </a:p>
          <a:p>
            <a:endParaRPr lang="cs-CZ" sz="2000" smtClean="0"/>
          </a:p>
          <a:p>
            <a:endParaRPr lang="cs-CZ" sz="2000" smtClean="0"/>
          </a:p>
          <a:p>
            <a:pPr>
              <a:buNone/>
            </a:pPr>
            <a:endParaRPr lang="cs-CZ" sz="2000"/>
          </a:p>
        </p:txBody>
      </p:sp>
      <p:sp>
        <p:nvSpPr>
          <p:cNvPr id="5" name="Obdélník 4"/>
          <p:cNvSpPr/>
          <p:nvPr/>
        </p:nvSpPr>
        <p:spPr>
          <a:xfrm>
            <a:off x="6858016" y="6611779"/>
            <a:ext cx="22145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smtClean="0">
                <a:latin typeface="Calibri" pitchFamily="34" charset="0"/>
              </a:rPr>
              <a:t>http://www.bildatlas-moose.de/</a:t>
            </a:r>
            <a:endParaRPr lang="cs-CZ" sz="1000" i="1">
              <a:latin typeface="Calibri" pitchFamily="34" charset="0"/>
            </a:endParaRPr>
          </a:p>
        </p:txBody>
      </p:sp>
      <p:pic>
        <p:nvPicPr>
          <p:cNvPr id="9" name="Picture 7" descr="Plagm_a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28704"/>
            <a:ext cx="3862388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Plagm_aff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5176837"/>
            <a:ext cx="3671887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8001024" y="5715016"/>
            <a:ext cx="71438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smtClean="0"/>
              <a:t>oddělení</a:t>
            </a:r>
            <a:r>
              <a:rPr lang="cs-CZ" smtClean="0"/>
              <a:t> </a:t>
            </a:r>
            <a:r>
              <a:rPr lang="cs-CZ" i="1" smtClean="0">
                <a:solidFill>
                  <a:schemeClr val="accent3"/>
                </a:solidFill>
              </a:rPr>
              <a:t>Bryophyta (mechy)</a:t>
            </a:r>
            <a:r>
              <a:rPr lang="cs-CZ" smtClean="0">
                <a:solidFill>
                  <a:schemeClr val="accent3"/>
                </a:solidFill>
              </a:rPr>
              <a:t/>
            </a:r>
            <a:br>
              <a:rPr lang="cs-CZ" smtClean="0">
                <a:solidFill>
                  <a:schemeClr val="accent3"/>
                </a:solidFill>
              </a:rPr>
            </a:br>
            <a:endParaRPr lang="cs-CZ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715404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i="1" smtClean="0">
                <a:solidFill>
                  <a:schemeClr val="accent3"/>
                </a:solidFill>
              </a:rPr>
              <a:t>Plagiomnium affine </a:t>
            </a:r>
            <a:r>
              <a:rPr lang="cs-CZ" i="1" smtClean="0">
                <a:solidFill>
                  <a:schemeClr val="accent1"/>
                </a:solidFill>
              </a:rPr>
              <a:t>			</a:t>
            </a:r>
            <a:endParaRPr lang="cs-CZ" sz="2000" smtClean="0"/>
          </a:p>
          <a:p>
            <a:endParaRPr lang="cs-CZ" sz="1100" smtClean="0"/>
          </a:p>
          <a:p>
            <a:endParaRPr lang="cs-CZ" sz="2000" smtClean="0"/>
          </a:p>
          <a:p>
            <a:r>
              <a:rPr lang="cs-CZ" sz="2000" smtClean="0">
                <a:solidFill>
                  <a:schemeClr val="accent3"/>
                </a:solidFill>
              </a:rPr>
              <a:t>antheridia</a:t>
            </a:r>
            <a:r>
              <a:rPr lang="cs-CZ" sz="2000" smtClean="0"/>
              <a:t> i </a:t>
            </a:r>
            <a:r>
              <a:rPr lang="cs-CZ" sz="2000" smtClean="0">
                <a:solidFill>
                  <a:schemeClr val="accent3"/>
                </a:solidFill>
              </a:rPr>
              <a:t>archegonia</a:t>
            </a:r>
            <a:r>
              <a:rPr lang="cs-CZ" sz="2000" smtClean="0"/>
              <a:t> obklopena podpůrnými vlákny (</a:t>
            </a:r>
            <a:r>
              <a:rPr lang="cs-CZ" sz="2000" smtClean="0">
                <a:solidFill>
                  <a:schemeClr val="accent3"/>
                </a:solidFill>
              </a:rPr>
              <a:t>parafýzami)</a:t>
            </a:r>
            <a:endParaRPr lang="cs-CZ" sz="2000" smtClean="0">
              <a:solidFill>
                <a:schemeClr val="accent3"/>
              </a:solidFill>
            </a:endParaRPr>
          </a:p>
          <a:p>
            <a:endParaRPr lang="cs-CZ" sz="2000" smtClean="0"/>
          </a:p>
          <a:p>
            <a:endParaRPr lang="cs-CZ" sz="2000" smtClean="0"/>
          </a:p>
          <a:p>
            <a:pPr>
              <a:buNone/>
            </a:pPr>
            <a:endParaRPr lang="cs-CZ" sz="2000"/>
          </a:p>
        </p:txBody>
      </p:sp>
      <p:sp>
        <p:nvSpPr>
          <p:cNvPr id="5" name="Obdélník 4"/>
          <p:cNvSpPr/>
          <p:nvPr/>
        </p:nvSpPr>
        <p:spPr>
          <a:xfrm>
            <a:off x="6858016" y="6611779"/>
            <a:ext cx="22145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i="1" smtClean="0">
                <a:latin typeface="Calibri" pitchFamily="34" charset="0"/>
              </a:rPr>
              <a:t>http://biology.unm.edu/</a:t>
            </a:r>
            <a:endParaRPr lang="cs-CZ" sz="1000" i="1">
              <a:latin typeface="Calibri" pitchFamily="34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 cstate="print"/>
          <a:srcRect l="15120" t="28732" r="3250" b="7362"/>
          <a:stretch>
            <a:fillRect/>
          </a:stretch>
        </p:blipFill>
        <p:spPr bwMode="auto">
          <a:xfrm>
            <a:off x="4572000" y="3108322"/>
            <a:ext cx="4391025" cy="2895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28934"/>
            <a:ext cx="4271963" cy="3203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2043098" cy="54738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smtClean="0">
                <a:solidFill>
                  <a:schemeClr val="accent3"/>
                </a:solidFill>
              </a:rPr>
              <a:t>antheridium</a:t>
            </a:r>
            <a:r>
              <a:rPr lang="cs-CZ" sz="2000" smtClean="0"/>
              <a:t> = pelatka</a:t>
            </a:r>
          </a:p>
          <a:p>
            <a:pPr>
              <a:buNone/>
            </a:pPr>
            <a:endParaRPr lang="cs-CZ" sz="2000" smtClean="0"/>
          </a:p>
          <a:p>
            <a:pPr>
              <a:buNone/>
            </a:pPr>
            <a:r>
              <a:rPr lang="cs-CZ" sz="2000" smtClean="0">
                <a:solidFill>
                  <a:schemeClr val="accent3"/>
                </a:solidFill>
              </a:rPr>
              <a:t>archegonium</a:t>
            </a:r>
            <a:r>
              <a:rPr lang="cs-CZ" sz="2000" smtClean="0"/>
              <a:t> = zárodečník</a:t>
            </a:r>
          </a:p>
          <a:p>
            <a:pPr>
              <a:buNone/>
            </a:pPr>
            <a:endParaRPr lang="cs-CZ" sz="2000" smtClean="0"/>
          </a:p>
          <a:p>
            <a:pPr>
              <a:buNone/>
            </a:pPr>
            <a:endParaRPr lang="cs-CZ" sz="2000" smtClean="0"/>
          </a:p>
          <a:p>
            <a:pPr>
              <a:buNone/>
            </a:pPr>
            <a:endParaRPr lang="cs-CZ" sz="2000" smtClean="0"/>
          </a:p>
          <a:p>
            <a:pPr>
              <a:buNone/>
            </a:pPr>
            <a:endParaRPr lang="cs-CZ" sz="2000" smtClean="0"/>
          </a:p>
          <a:p>
            <a:pPr>
              <a:buNone/>
            </a:pPr>
            <a:endParaRPr lang="cs-CZ" sz="2000" smtClean="0"/>
          </a:p>
          <a:p>
            <a:pPr algn="r">
              <a:buNone/>
            </a:pPr>
            <a:r>
              <a:rPr lang="cs-CZ" sz="2000" smtClean="0"/>
              <a:t>fyloidy</a:t>
            </a:r>
          </a:p>
          <a:p>
            <a:pPr algn="r">
              <a:buNone/>
            </a:pPr>
            <a:r>
              <a:rPr lang="cs-CZ" sz="2000" smtClean="0"/>
              <a:t>kauloid</a:t>
            </a:r>
          </a:p>
          <a:p>
            <a:pPr algn="r">
              <a:buNone/>
            </a:pPr>
            <a:r>
              <a:rPr lang="cs-CZ" sz="2000" smtClean="0"/>
              <a:t>rhizoidy</a:t>
            </a:r>
            <a:endParaRPr lang="cs-CZ" sz="2000"/>
          </a:p>
        </p:txBody>
      </p:sp>
      <p:pic>
        <p:nvPicPr>
          <p:cNvPr id="4" name="Picture 5" descr="398px-Lifecycle_moss_svg_diagram_s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556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Poly%20Polytrichum%20commune%20vars%20comm%20perig%20ulig%202007%2002%2020"/>
          <p:cNvPicPr>
            <a:picLocks noChangeAspect="1" noChangeArrowheads="1"/>
          </p:cNvPicPr>
          <p:nvPr/>
        </p:nvPicPr>
        <p:blipFill>
          <a:blip r:embed="rId3" cstate="print"/>
          <a:srcRect r="77953" b="72023"/>
          <a:stretch>
            <a:fillRect/>
          </a:stretch>
        </p:blipFill>
        <p:spPr bwMode="auto">
          <a:xfrm>
            <a:off x="7786710" y="5157788"/>
            <a:ext cx="954087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715140" y="3071810"/>
            <a:ext cx="2357454" cy="28306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seta</a:t>
            </a: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</a:t>
            </a:r>
            <a:r>
              <a:rPr kumimoji="0" lang="cs-CZ" sz="2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štět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2000" baseline="0" smtClean="0">
                <a:solidFill>
                  <a:schemeClr val="accent3"/>
                </a:solidFill>
              </a:rPr>
              <a:t>collum</a:t>
            </a:r>
            <a:r>
              <a:rPr lang="cs-CZ" sz="2000" smtClean="0"/>
              <a:t> = krk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urna</a:t>
            </a:r>
            <a:r>
              <a:rPr kumimoji="0" lang="cs-CZ" sz="2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výtrusnice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2000" baseline="0" smtClean="0">
                <a:solidFill>
                  <a:schemeClr val="accent3"/>
                </a:solidFill>
              </a:rPr>
              <a:t>peristom</a:t>
            </a:r>
            <a:r>
              <a:rPr lang="cs-CZ" sz="2000" smtClean="0"/>
              <a:t> = prstenec/obústí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opercullum</a:t>
            </a: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víčko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Úvod - organizace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pokyny v informačním e-mailu</a:t>
            </a:r>
          </a:p>
          <a:p>
            <a:endParaRPr lang="cs-CZ" smtClean="0"/>
          </a:p>
          <a:p>
            <a:r>
              <a:rPr lang="cs-CZ" smtClean="0"/>
              <a:t>zápočet</a:t>
            </a:r>
          </a:p>
          <a:p>
            <a:pPr lvl="1"/>
            <a:r>
              <a:rPr lang="cs-CZ" smtClean="0"/>
              <a:t>max 2 absence</a:t>
            </a:r>
          </a:p>
          <a:p>
            <a:pPr lvl="1"/>
            <a:r>
              <a:rPr lang="cs-CZ" smtClean="0"/>
              <a:t>protokoly</a:t>
            </a:r>
          </a:p>
          <a:p>
            <a:pPr lvl="1"/>
            <a:r>
              <a:rPr lang="cs-CZ" smtClean="0"/>
              <a:t>morfologický </a:t>
            </a:r>
            <a:r>
              <a:rPr lang="cs-CZ" smtClean="0"/>
              <a:t>herbář – do 31. 5. 2013!</a:t>
            </a:r>
          </a:p>
          <a:p>
            <a:pPr lvl="1">
              <a:buNone/>
            </a:pPr>
            <a:r>
              <a:rPr lang="cs-CZ" smtClean="0"/>
              <a:t>				</a:t>
            </a:r>
            <a:r>
              <a:rPr lang="cs-CZ" smtClean="0">
                <a:hlinkClick r:id="rId2"/>
              </a:rPr>
              <a:t>http</a:t>
            </a:r>
            <a:r>
              <a:rPr lang="cs-CZ" smtClean="0">
                <a:hlinkClick r:id="rId2"/>
              </a:rPr>
              <a:t>://</a:t>
            </a:r>
            <a:r>
              <a:rPr lang="cs-CZ" smtClean="0">
                <a:hlinkClick r:id="rId2"/>
              </a:rPr>
              <a:t>www.botanickafotogalerie.cz</a:t>
            </a:r>
            <a:r>
              <a:rPr lang="cs-CZ" smtClean="0">
                <a:hlinkClick r:id="rId2"/>
              </a:rPr>
              <a:t>/</a:t>
            </a:r>
            <a:endParaRPr lang="cs-CZ" smtClean="0"/>
          </a:p>
          <a:p>
            <a:endParaRPr lang="cs-CZ" smtClean="0"/>
          </a:p>
          <a:p>
            <a:r>
              <a:rPr lang="cs-CZ" smtClean="0"/>
              <a:t>zásady bezpečné práce</a:t>
            </a:r>
          </a:p>
          <a:p>
            <a:pPr lvl="1"/>
            <a:r>
              <a:rPr lang="cs-CZ" smtClean="0"/>
              <a:t>mikroskopy, trvalé preparáty!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nákresy</a:t>
            </a:r>
            <a:br>
              <a:rPr lang="cs-CZ" smtClean="0"/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429684" cy="5473844"/>
          </a:xfrm>
        </p:spPr>
        <p:txBody>
          <a:bodyPr numCol="2">
            <a:normAutofit/>
          </a:bodyPr>
          <a:lstStyle/>
          <a:p>
            <a:r>
              <a:rPr lang="cs-CZ" sz="2000" b="1" i="1" smtClean="0">
                <a:solidFill>
                  <a:schemeClr val="accent1"/>
                </a:solidFill>
              </a:rPr>
              <a:t>Marchantia polymorpha</a:t>
            </a:r>
            <a:r>
              <a:rPr lang="cs-CZ" sz="2000" b="1" smtClean="0">
                <a:solidFill>
                  <a:schemeClr val="accent1"/>
                </a:solidFill>
              </a:rPr>
              <a:t> </a:t>
            </a:r>
            <a:r>
              <a:rPr lang="cs-CZ" sz="1700" smtClean="0"/>
              <a:t>(</a:t>
            </a:r>
            <a:r>
              <a:rPr lang="cs-CZ" sz="1700" smtClean="0"/>
              <a:t>porostnice </a:t>
            </a:r>
            <a:r>
              <a:rPr lang="cs-CZ" sz="1700" smtClean="0"/>
              <a:t>mnohotvárná)</a:t>
            </a:r>
            <a:endParaRPr lang="cs-CZ" sz="1700" smtClean="0"/>
          </a:p>
          <a:p>
            <a:pPr lvl="1"/>
            <a:r>
              <a:rPr lang="cs-CZ" sz="1700" smtClean="0"/>
              <a:t>stélka </a:t>
            </a:r>
            <a:r>
              <a:rPr lang="cs-CZ" sz="1700" smtClean="0"/>
              <a:t>s receptákuly (</a:t>
            </a:r>
            <a:r>
              <a:rPr lang="cs-CZ" sz="1700" b="1" smtClean="0"/>
              <a:t>B</a:t>
            </a:r>
            <a:r>
              <a:rPr lang="cs-CZ" sz="1700" smtClean="0"/>
              <a:t>)</a:t>
            </a:r>
          </a:p>
          <a:p>
            <a:pPr lvl="1"/>
            <a:r>
              <a:rPr lang="cs-CZ" sz="1700" smtClean="0"/>
              <a:t>průřez </a:t>
            </a:r>
            <a:r>
              <a:rPr lang="cs-CZ" sz="1700" smtClean="0"/>
              <a:t>pohárkem s rozmnožovacími tělísky (trvalý preparát, </a:t>
            </a:r>
            <a:r>
              <a:rPr lang="cs-CZ" sz="1700" b="1" smtClean="0"/>
              <a:t>M</a:t>
            </a:r>
            <a:r>
              <a:rPr lang="cs-CZ" sz="1700" smtClean="0"/>
              <a:t>)</a:t>
            </a:r>
          </a:p>
          <a:p>
            <a:pPr lvl="1"/>
            <a:r>
              <a:rPr lang="cs-CZ" sz="1700" smtClean="0"/>
              <a:t>stélka </a:t>
            </a:r>
            <a:r>
              <a:rPr lang="cs-CZ" sz="1700" smtClean="0"/>
              <a:t>s pohárky (</a:t>
            </a:r>
            <a:r>
              <a:rPr lang="cs-CZ" sz="1700" b="1" smtClean="0"/>
              <a:t>B</a:t>
            </a:r>
            <a:r>
              <a:rPr lang="cs-CZ" sz="1700" smtClean="0"/>
              <a:t>)</a:t>
            </a:r>
          </a:p>
          <a:p>
            <a:endParaRPr lang="cs-CZ" sz="2000" smtClean="0"/>
          </a:p>
          <a:p>
            <a:r>
              <a:rPr lang="cs-CZ" sz="2000" b="1" i="1" smtClean="0">
                <a:solidFill>
                  <a:schemeClr val="accent1"/>
                </a:solidFill>
              </a:rPr>
              <a:t>Plagiochila porelloides </a:t>
            </a:r>
            <a:r>
              <a:rPr lang="cs-CZ" sz="1700" smtClean="0"/>
              <a:t>(kapraďovka podhořankovitá)</a:t>
            </a:r>
          </a:p>
          <a:p>
            <a:pPr lvl="1"/>
            <a:r>
              <a:rPr lang="cs-CZ" sz="1700" smtClean="0"/>
              <a:t>stélka (</a:t>
            </a:r>
            <a:r>
              <a:rPr lang="cs-CZ" sz="1700" b="1" smtClean="0"/>
              <a:t>B</a:t>
            </a:r>
            <a:r>
              <a:rPr lang="cs-CZ" sz="1700" smtClean="0"/>
              <a:t>)</a:t>
            </a:r>
          </a:p>
          <a:p>
            <a:pPr lvl="1"/>
            <a:r>
              <a:rPr lang="cs-CZ" sz="1700" smtClean="0"/>
              <a:t>fyloid s 1 typem buněk (dočasný preparát, </a:t>
            </a:r>
            <a:r>
              <a:rPr lang="cs-CZ" sz="1700" b="1" smtClean="0"/>
              <a:t>M</a:t>
            </a:r>
            <a:r>
              <a:rPr lang="cs-CZ" sz="1700" smtClean="0"/>
              <a:t>)</a:t>
            </a:r>
          </a:p>
          <a:p>
            <a:pPr lvl="1"/>
            <a:endParaRPr lang="cs-CZ" sz="1700" smtClean="0"/>
          </a:p>
          <a:p>
            <a:pPr lvl="1"/>
            <a:endParaRPr lang="cs-CZ" sz="1700" smtClean="0"/>
          </a:p>
          <a:p>
            <a:pPr lvl="1"/>
            <a:endParaRPr lang="cs-CZ" sz="1700" smtClean="0"/>
          </a:p>
          <a:p>
            <a:pPr lvl="1">
              <a:buNone/>
            </a:pPr>
            <a:endParaRPr lang="cs-CZ" sz="1700" smtClean="0"/>
          </a:p>
          <a:p>
            <a:r>
              <a:rPr lang="cs-CZ" sz="2000" b="1" i="1" smtClean="0">
                <a:solidFill>
                  <a:schemeClr val="accent3"/>
                </a:solidFill>
              </a:rPr>
              <a:t>Polytrichum commune        </a:t>
            </a:r>
            <a:r>
              <a:rPr lang="cs-CZ" sz="1700" smtClean="0"/>
              <a:t>(ploník obecný)</a:t>
            </a:r>
          </a:p>
          <a:p>
            <a:pPr lvl="1"/>
            <a:r>
              <a:rPr lang="cs-CZ" sz="1700" smtClean="0"/>
              <a:t>gametofyt (</a:t>
            </a:r>
            <a:r>
              <a:rPr lang="cs-CZ" sz="1700" b="1" smtClean="0"/>
              <a:t>B</a:t>
            </a:r>
            <a:r>
              <a:rPr lang="cs-CZ" sz="1700" smtClean="0"/>
              <a:t>)</a:t>
            </a:r>
          </a:p>
          <a:p>
            <a:pPr lvl="1"/>
            <a:r>
              <a:rPr lang="cs-CZ" sz="1700" smtClean="0"/>
              <a:t>sporofyt (</a:t>
            </a:r>
            <a:r>
              <a:rPr lang="cs-CZ" sz="1700" b="1" smtClean="0"/>
              <a:t>B</a:t>
            </a:r>
            <a:r>
              <a:rPr lang="cs-CZ" sz="1700" smtClean="0"/>
              <a:t>)</a:t>
            </a:r>
          </a:p>
          <a:p>
            <a:pPr lvl="1"/>
            <a:endParaRPr lang="cs-CZ" sz="1700" smtClean="0"/>
          </a:p>
          <a:p>
            <a:r>
              <a:rPr lang="cs-CZ" sz="2000" b="1" i="1" smtClean="0">
                <a:solidFill>
                  <a:schemeClr val="accent3"/>
                </a:solidFill>
              </a:rPr>
              <a:t>Plagiomnium affine             </a:t>
            </a:r>
            <a:r>
              <a:rPr lang="cs-CZ" sz="1700" smtClean="0"/>
              <a:t>(měřík příbuzný)</a:t>
            </a:r>
          </a:p>
          <a:p>
            <a:pPr lvl="1"/>
            <a:r>
              <a:rPr lang="cs-CZ" sz="1700" smtClean="0"/>
              <a:t>fyloid se 2 typy buněk (dočasný preparát, </a:t>
            </a:r>
            <a:r>
              <a:rPr lang="cs-CZ" sz="1700" b="1" smtClean="0"/>
              <a:t>M</a:t>
            </a:r>
            <a:r>
              <a:rPr lang="cs-CZ" sz="1700" smtClean="0"/>
              <a:t>)</a:t>
            </a:r>
          </a:p>
          <a:p>
            <a:pPr lvl="1"/>
            <a:endParaRPr lang="cs-CZ" sz="1700" smtClean="0"/>
          </a:p>
          <a:p>
            <a:r>
              <a:rPr lang="cs-CZ" sz="2000" b="1" i="1" smtClean="0">
                <a:solidFill>
                  <a:schemeClr val="accent3"/>
                </a:solidFill>
              </a:rPr>
              <a:t>Mnium</a:t>
            </a:r>
            <a:r>
              <a:rPr lang="cs-CZ" sz="2000" b="1" smtClean="0">
                <a:solidFill>
                  <a:schemeClr val="accent3"/>
                </a:solidFill>
              </a:rPr>
              <a:t> sp. 		         </a:t>
            </a:r>
            <a:r>
              <a:rPr lang="cs-CZ" sz="1700" smtClean="0"/>
              <a:t>(měřík)</a:t>
            </a:r>
          </a:p>
          <a:p>
            <a:pPr lvl="1"/>
            <a:r>
              <a:rPr lang="cs-CZ" sz="1700" smtClean="0"/>
              <a:t>archegonium s parafýzami (trvalý preparát, </a:t>
            </a:r>
            <a:r>
              <a:rPr lang="cs-CZ" sz="1700" b="1" smtClean="0"/>
              <a:t>M</a:t>
            </a:r>
            <a:r>
              <a:rPr lang="cs-CZ" sz="1700" smtClean="0"/>
              <a:t>)</a:t>
            </a:r>
          </a:p>
          <a:p>
            <a:pPr lvl="1"/>
            <a:r>
              <a:rPr lang="cs-CZ" sz="1700" smtClean="0"/>
              <a:t>antheridium s parafýzami (trvalý preparát, </a:t>
            </a:r>
            <a:r>
              <a:rPr lang="cs-CZ" sz="1700" b="1" smtClean="0"/>
              <a:t>M</a:t>
            </a:r>
            <a:r>
              <a:rPr lang="cs-CZ" sz="1700" smtClean="0"/>
              <a:t>)</a:t>
            </a:r>
          </a:p>
          <a:p>
            <a:endParaRPr lang="cs-CZ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3500438"/>
            <a:ext cx="1714497" cy="22859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Úvod – témata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mechorosty</a:t>
            </a:r>
          </a:p>
          <a:p>
            <a:r>
              <a:rPr lang="cs-CZ" smtClean="0"/>
              <a:t>plavuně</a:t>
            </a:r>
          </a:p>
          <a:p>
            <a:r>
              <a:rPr lang="cs-CZ" smtClean="0"/>
              <a:t>přesličky</a:t>
            </a:r>
          </a:p>
          <a:p>
            <a:r>
              <a:rPr lang="cs-CZ" smtClean="0"/>
              <a:t>kapraďorosty</a:t>
            </a:r>
          </a:p>
          <a:p>
            <a:r>
              <a:rPr lang="cs-CZ" smtClean="0"/>
              <a:t>nahosemenné – cykasy</a:t>
            </a:r>
          </a:p>
          <a:p>
            <a:r>
              <a:rPr lang="cs-CZ" smtClean="0"/>
              <a:t>nahosemenné – jehličnany</a:t>
            </a:r>
          </a:p>
          <a:p>
            <a:r>
              <a:rPr lang="cs-CZ" smtClean="0"/>
              <a:t>krytosemenné 3x</a:t>
            </a:r>
          </a:p>
          <a:p>
            <a:r>
              <a:rPr lang="cs-CZ" smtClean="0">
                <a:solidFill>
                  <a:schemeClr val="accent6"/>
                </a:solidFill>
              </a:rPr>
              <a:t>skleník – 26. 4.!</a:t>
            </a:r>
          </a:p>
          <a:p>
            <a:r>
              <a:rPr lang="cs-CZ" smtClean="0"/>
              <a:t>krytosemenné 2x</a:t>
            </a:r>
          </a:p>
          <a:p>
            <a:endParaRPr lang="cs-CZ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0"/>
            <a:ext cx="2500330" cy="16029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Obrázek 5" descr="Lycopodium_clavatu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0"/>
            <a:ext cx="1748908" cy="2643186"/>
          </a:xfrm>
          <a:prstGeom prst="rect">
            <a:avLst/>
          </a:prstGeom>
        </p:spPr>
      </p:pic>
      <p:pic>
        <p:nvPicPr>
          <p:cNvPr id="7" name="Obrázek 6" descr="Equisetum_sylvaticum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1643050"/>
            <a:ext cx="2214551" cy="1660913"/>
          </a:xfrm>
          <a:prstGeom prst="rect">
            <a:avLst/>
          </a:prstGeom>
        </p:spPr>
      </p:pic>
      <p:pic>
        <p:nvPicPr>
          <p:cNvPr id="8" name="Obrázek 7" descr="Dryopteris_filix-mas_list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2143116"/>
            <a:ext cx="2455319" cy="157447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786190"/>
            <a:ext cx="1664959" cy="12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Obrázek 10" descr="Adonis_aestivalis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5137822"/>
            <a:ext cx="1728779" cy="1720178"/>
          </a:xfrm>
          <a:prstGeom prst="rect">
            <a:avLst/>
          </a:prstGeom>
        </p:spPr>
      </p:pic>
      <p:pic>
        <p:nvPicPr>
          <p:cNvPr id="13" name="Obrázek 12" descr="Rosa_hugonis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86380" y="5413187"/>
            <a:ext cx="1500198" cy="144481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4" name="Obrázek 13" descr="Betula_pendula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29454" y="5516071"/>
            <a:ext cx="1214446" cy="134192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mechorosty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mtClean="0"/>
          </a:p>
          <a:p>
            <a:endParaRPr lang="cs-CZ" smtClean="0"/>
          </a:p>
          <a:p>
            <a:endParaRPr lang="cs-CZ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89426"/>
            <a:ext cx="2000264" cy="2000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561104"/>
            <a:ext cx="2571768" cy="164874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89426"/>
            <a:ext cx="2669592" cy="20002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2325" y="489426"/>
            <a:ext cx="2423725" cy="20002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7" descr="C:\Users\student\Desktop\na prezentaciu\Sphagnum_subnitensAsiStvorce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2561104"/>
            <a:ext cx="1714512" cy="16537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2561104"/>
            <a:ext cx="1806189" cy="16430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mechorosty</a:t>
            </a:r>
            <a:br>
              <a:rPr lang="cs-CZ" smtClean="0"/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smtClean="0">
                <a:solidFill>
                  <a:schemeClr val="accent1"/>
                </a:solidFill>
              </a:rPr>
              <a:t>metageneze</a:t>
            </a:r>
            <a:r>
              <a:rPr lang="cs-CZ" sz="2000" smtClean="0"/>
              <a:t> (rodozměna)</a:t>
            </a:r>
          </a:p>
          <a:p>
            <a:pPr lvl="1"/>
            <a:r>
              <a:rPr lang="cs-CZ" sz="2000" smtClean="0">
                <a:solidFill>
                  <a:schemeClr val="accent1"/>
                </a:solidFill>
              </a:rPr>
              <a:t>gametofyt</a:t>
            </a:r>
            <a:r>
              <a:rPr lang="cs-CZ" sz="2000" smtClean="0"/>
              <a:t> je existenčně samostatný (mechová rostlinka), v životním cyklu převládá</a:t>
            </a:r>
          </a:p>
          <a:p>
            <a:pPr lvl="1"/>
            <a:r>
              <a:rPr lang="cs-CZ" sz="2000" smtClean="0">
                <a:solidFill>
                  <a:schemeClr val="accent1"/>
                </a:solidFill>
              </a:rPr>
              <a:t>sporofyt</a:t>
            </a:r>
            <a:r>
              <a:rPr lang="cs-CZ" sz="2000" smtClean="0"/>
              <a:t> tvoří štět (většinou) s tobolkou</a:t>
            </a:r>
          </a:p>
          <a:p>
            <a:pPr lvl="1"/>
            <a:endParaRPr lang="cs-CZ" sz="2000" smtClean="0"/>
          </a:p>
          <a:p>
            <a:r>
              <a:rPr lang="cs-CZ" sz="2000" smtClean="0"/>
              <a:t>asi 20 000 druhů, nejvíc v tropech</a:t>
            </a:r>
          </a:p>
          <a:p>
            <a:endParaRPr lang="cs-CZ" sz="2000" smtClean="0"/>
          </a:p>
          <a:p>
            <a:r>
              <a:rPr lang="cs-CZ" sz="2000" smtClean="0"/>
              <a:t>ekologie</a:t>
            </a:r>
          </a:p>
          <a:p>
            <a:pPr lvl="1"/>
            <a:r>
              <a:rPr lang="cs-CZ" sz="2000" smtClean="0"/>
              <a:t>všechny ekosystémy s výjimkou moří</a:t>
            </a:r>
          </a:p>
          <a:p>
            <a:pPr lvl="1"/>
            <a:r>
              <a:rPr lang="cs-CZ" sz="2000" smtClean="0"/>
              <a:t>největší pokryvnost v prostředí nevhodném pro cévnaté rostliny (rašeliniště, skály, obnažené substráty atp.)</a:t>
            </a:r>
            <a:endParaRPr 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Rodozměna – </a:t>
            </a:r>
            <a:r>
              <a:rPr lang="cs-CZ" smtClean="0">
                <a:solidFill>
                  <a:schemeClr val="accent1"/>
                </a:solidFill>
              </a:rPr>
              <a:t>gametofyt</a:t>
            </a:r>
            <a:br>
              <a:rPr lang="cs-CZ" smtClean="0">
                <a:solidFill>
                  <a:schemeClr val="accent1"/>
                </a:solidFill>
              </a:rPr>
            </a:br>
            <a:endParaRPr lang="cs-CZ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6000792" cy="5286388"/>
          </a:xfrm>
        </p:spPr>
        <p:txBody>
          <a:bodyPr>
            <a:normAutofit/>
          </a:bodyPr>
          <a:lstStyle/>
          <a:p>
            <a:r>
              <a:rPr lang="cs-CZ" sz="2000" smtClean="0"/>
              <a:t>pohlavní fáze</a:t>
            </a:r>
          </a:p>
          <a:p>
            <a:r>
              <a:rPr lang="cs-CZ" sz="2000" smtClean="0"/>
              <a:t>vzniká ze spory =&gt; haploidní</a:t>
            </a:r>
            <a:r>
              <a:rPr lang="cs-CZ" sz="2000" smtClean="0">
                <a:solidFill>
                  <a:schemeClr val="accent1"/>
                </a:solidFill>
              </a:rPr>
              <a:t> (n) </a:t>
            </a:r>
            <a:r>
              <a:rPr lang="cs-CZ" sz="2000" smtClean="0"/>
              <a:t>fáze</a:t>
            </a:r>
          </a:p>
          <a:p>
            <a:endParaRPr lang="cs-CZ" sz="2000" smtClean="0"/>
          </a:p>
          <a:p>
            <a:r>
              <a:rPr lang="cs-CZ" sz="2000" smtClean="0"/>
              <a:t>tvoří </a:t>
            </a:r>
            <a:r>
              <a:rPr lang="cs-CZ" sz="2000" smtClean="0"/>
              <a:t>pohlavní orgány = </a:t>
            </a:r>
            <a:r>
              <a:rPr lang="cs-CZ" sz="2000" smtClean="0">
                <a:solidFill>
                  <a:schemeClr val="accent1"/>
                </a:solidFill>
              </a:rPr>
              <a:t>gametangia</a:t>
            </a:r>
          </a:p>
          <a:p>
            <a:pPr lvl="1"/>
            <a:r>
              <a:rPr lang="cs-CZ" sz="2000" smtClean="0"/>
              <a:t>samičí zárodečníky = </a:t>
            </a:r>
            <a:r>
              <a:rPr lang="cs-CZ" sz="2000" smtClean="0">
                <a:solidFill>
                  <a:schemeClr val="accent1"/>
                </a:solidFill>
              </a:rPr>
              <a:t>archegonia</a:t>
            </a:r>
          </a:p>
          <a:p>
            <a:pPr lvl="1"/>
            <a:r>
              <a:rPr lang="cs-CZ" sz="2000" smtClean="0"/>
              <a:t>samčí </a:t>
            </a:r>
            <a:r>
              <a:rPr lang="cs-CZ" sz="2000" smtClean="0"/>
              <a:t>pelatky </a:t>
            </a:r>
            <a:r>
              <a:rPr lang="cs-CZ" sz="2000" smtClean="0"/>
              <a:t>= </a:t>
            </a:r>
            <a:r>
              <a:rPr lang="cs-CZ" sz="2000" smtClean="0">
                <a:solidFill>
                  <a:schemeClr val="accent1"/>
                </a:solidFill>
              </a:rPr>
              <a:t>antheridia</a:t>
            </a:r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r>
              <a:rPr lang="cs-CZ" sz="2000" smtClean="0"/>
              <a:t>v gametangiích vznikají pohlavní                        			buňky = </a:t>
            </a:r>
            <a:r>
              <a:rPr lang="cs-CZ" sz="2000" smtClean="0">
                <a:solidFill>
                  <a:schemeClr val="accent1"/>
                </a:solidFill>
              </a:rPr>
              <a:t>gamety</a:t>
            </a:r>
          </a:p>
          <a:p>
            <a:pPr lvl="1"/>
            <a:r>
              <a:rPr lang="cs-CZ" sz="2000" smtClean="0"/>
              <a:t>v archegoniích </a:t>
            </a:r>
            <a:r>
              <a:rPr lang="cs-CZ" sz="2000" smtClean="0">
                <a:solidFill>
                  <a:schemeClr val="accent1"/>
                </a:solidFill>
              </a:rPr>
              <a:t>oosféra</a:t>
            </a:r>
            <a:r>
              <a:rPr lang="cs-CZ" sz="2000" smtClean="0"/>
              <a:t> (1. vaj. buňka)</a:t>
            </a:r>
          </a:p>
          <a:p>
            <a:pPr lvl="1"/>
            <a:r>
              <a:rPr lang="cs-CZ" sz="2000" smtClean="0"/>
              <a:t>v antheridiích </a:t>
            </a:r>
            <a:r>
              <a:rPr lang="cs-CZ" sz="2000" smtClean="0">
                <a:solidFill>
                  <a:schemeClr val="accent1"/>
                </a:solidFill>
              </a:rPr>
              <a:t>spermatozoidy</a:t>
            </a:r>
            <a:r>
              <a:rPr lang="cs-CZ" sz="2000" smtClean="0"/>
              <a:t> (pohyblivé)</a:t>
            </a:r>
            <a:endParaRPr lang="cs-CZ" sz="2000"/>
          </a:p>
        </p:txBody>
      </p:sp>
      <p:pic>
        <p:nvPicPr>
          <p:cNvPr id="4" name="Picture 16" descr="I10-22a-lifecycl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87068"/>
            <a:ext cx="3708984" cy="492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143504" y="714356"/>
            <a:ext cx="3714776" cy="214314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Rodozměna – </a:t>
            </a:r>
            <a:r>
              <a:rPr lang="cs-CZ" smtClean="0">
                <a:solidFill>
                  <a:schemeClr val="accent3"/>
                </a:solidFill>
              </a:rPr>
              <a:t>sporofyt</a:t>
            </a:r>
            <a:br>
              <a:rPr lang="cs-CZ" smtClean="0">
                <a:solidFill>
                  <a:schemeClr val="accent3"/>
                </a:solidFill>
              </a:rPr>
            </a:br>
            <a:endParaRPr lang="cs-CZ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4714908" cy="5286388"/>
          </a:xfrm>
        </p:spPr>
        <p:txBody>
          <a:bodyPr>
            <a:normAutofit/>
          </a:bodyPr>
          <a:lstStyle/>
          <a:p>
            <a:r>
              <a:rPr lang="cs-CZ" sz="2000" smtClean="0"/>
              <a:t>nepohlavní fáze</a:t>
            </a:r>
          </a:p>
          <a:p>
            <a:r>
              <a:rPr lang="cs-CZ" sz="2000" smtClean="0"/>
              <a:t>vzniká v archegoniu po oplození ze </a:t>
            </a:r>
            <a:r>
              <a:rPr lang="cs-CZ" sz="2000" smtClean="0">
                <a:solidFill>
                  <a:schemeClr val="accent3"/>
                </a:solidFill>
              </a:rPr>
              <a:t>zygoty</a:t>
            </a:r>
            <a:r>
              <a:rPr lang="cs-CZ" sz="2000" smtClean="0"/>
              <a:t> – diploidní (</a:t>
            </a:r>
            <a:r>
              <a:rPr lang="cs-CZ" sz="2000" smtClean="0">
                <a:solidFill>
                  <a:schemeClr val="accent3"/>
                </a:solidFill>
              </a:rPr>
              <a:t>2n</a:t>
            </a:r>
            <a:r>
              <a:rPr lang="cs-CZ" sz="2000" smtClean="0"/>
              <a:t>) fáze</a:t>
            </a:r>
          </a:p>
          <a:p>
            <a:endParaRPr lang="cs-CZ" sz="2000" smtClean="0"/>
          </a:p>
          <a:p>
            <a:r>
              <a:rPr lang="cs-CZ" sz="2000" smtClean="0"/>
              <a:t>nevětvený, s  1 terminálním </a:t>
            </a:r>
            <a:r>
              <a:rPr lang="cs-CZ" sz="2000" smtClean="0">
                <a:solidFill>
                  <a:schemeClr val="accent3"/>
                </a:solidFill>
              </a:rPr>
              <a:t>sporangiem</a:t>
            </a:r>
            <a:r>
              <a:rPr lang="cs-CZ" sz="2000" smtClean="0"/>
              <a:t> (výtrusnicí)</a:t>
            </a:r>
            <a:endParaRPr lang="cs-CZ" sz="2000" smtClean="0">
              <a:solidFill>
                <a:schemeClr val="accent1"/>
              </a:solidFill>
            </a:endParaRPr>
          </a:p>
          <a:p>
            <a:r>
              <a:rPr lang="cs-CZ" sz="2000" smtClean="0"/>
              <a:t>ve výtrusnicích vznikají po meiotickém dělení haploidní výtrusy (</a:t>
            </a:r>
            <a:r>
              <a:rPr lang="cs-CZ" sz="2000" smtClean="0">
                <a:solidFill>
                  <a:schemeClr val="accent3"/>
                </a:solidFill>
              </a:rPr>
              <a:t>spory</a:t>
            </a:r>
            <a:r>
              <a:rPr lang="cs-CZ" sz="2000" smtClean="0"/>
              <a:t>)</a:t>
            </a:r>
          </a:p>
          <a:p>
            <a:endParaRPr lang="cs-CZ" sz="2000" smtClean="0"/>
          </a:p>
          <a:p>
            <a:r>
              <a:rPr lang="cs-CZ" sz="2000" smtClean="0">
                <a:solidFill>
                  <a:schemeClr val="accent3"/>
                </a:solidFill>
              </a:rPr>
              <a:t>izosporie</a:t>
            </a:r>
            <a:r>
              <a:rPr lang="cs-CZ" sz="2000" smtClean="0"/>
              <a:t> = spory tvarově i fnčně stejné</a:t>
            </a:r>
          </a:p>
          <a:p>
            <a:endParaRPr lang="cs-CZ" sz="2000" smtClean="0"/>
          </a:p>
          <a:p>
            <a:endParaRPr lang="cs-CZ" sz="2000"/>
          </a:p>
        </p:txBody>
      </p:sp>
      <p:pic>
        <p:nvPicPr>
          <p:cNvPr id="4" name="Picture 16" descr="I10-22a-lifecycl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87068"/>
            <a:ext cx="3708984" cy="492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143504" y="3071810"/>
            <a:ext cx="3714776" cy="264320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Mechorosty</a:t>
            </a:r>
            <a:br>
              <a:rPr lang="cs-CZ" smtClean="0"/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hlevíky (</a:t>
            </a:r>
            <a:r>
              <a:rPr lang="cs-CZ" i="1" smtClean="0"/>
              <a:t>Anthocerophyta</a:t>
            </a:r>
            <a:r>
              <a:rPr lang="cs-CZ" smtClean="0"/>
              <a:t>)</a:t>
            </a:r>
          </a:p>
          <a:p>
            <a:endParaRPr lang="cs-CZ" smtClean="0"/>
          </a:p>
          <a:p>
            <a:endParaRPr lang="cs-CZ" smtClean="0">
              <a:solidFill>
                <a:schemeClr val="accent3"/>
              </a:solidFill>
            </a:endParaRPr>
          </a:p>
          <a:p>
            <a:r>
              <a:rPr lang="cs-CZ" smtClean="0">
                <a:solidFill>
                  <a:schemeClr val="accent1"/>
                </a:solidFill>
              </a:rPr>
              <a:t>játrovky (</a:t>
            </a:r>
            <a:r>
              <a:rPr lang="cs-CZ" i="1" smtClean="0">
                <a:solidFill>
                  <a:schemeClr val="accent1"/>
                </a:solidFill>
              </a:rPr>
              <a:t>Marchantiophyta</a:t>
            </a:r>
            <a:r>
              <a:rPr lang="cs-CZ" smtClean="0">
                <a:solidFill>
                  <a:schemeClr val="accent1"/>
                </a:solidFill>
              </a:rPr>
              <a:t>)</a:t>
            </a:r>
          </a:p>
          <a:p>
            <a:endParaRPr lang="cs-CZ" smtClean="0"/>
          </a:p>
          <a:p>
            <a:endParaRPr lang="cs-CZ" smtClean="0">
              <a:solidFill>
                <a:schemeClr val="accent1"/>
              </a:solidFill>
            </a:endParaRPr>
          </a:p>
          <a:p>
            <a:r>
              <a:rPr lang="cs-CZ" smtClean="0">
                <a:solidFill>
                  <a:schemeClr val="accent3"/>
                </a:solidFill>
              </a:rPr>
              <a:t>mechy (</a:t>
            </a:r>
            <a:r>
              <a:rPr lang="cs-CZ" i="1" smtClean="0">
                <a:solidFill>
                  <a:schemeClr val="accent3"/>
                </a:solidFill>
              </a:rPr>
              <a:t>Bryophyta</a:t>
            </a:r>
            <a:r>
              <a:rPr lang="cs-CZ" smtClean="0">
                <a:solidFill>
                  <a:schemeClr val="accent3"/>
                </a:solidFill>
              </a:rPr>
              <a:t>)</a:t>
            </a:r>
            <a:endParaRPr lang="cs-CZ">
              <a:solidFill>
                <a:schemeClr val="accent3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0"/>
            <a:ext cx="2519362" cy="23517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285992"/>
            <a:ext cx="2952750" cy="2401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676166"/>
            <a:ext cx="3000396" cy="218183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smtClean="0"/>
              <a:t>oddělení</a:t>
            </a:r>
            <a:r>
              <a:rPr lang="cs-CZ" smtClean="0"/>
              <a:t> </a:t>
            </a:r>
            <a:r>
              <a:rPr lang="cs-CZ" i="1" smtClean="0">
                <a:solidFill>
                  <a:schemeClr val="accent1"/>
                </a:solidFill>
              </a:rPr>
              <a:t>Marchantiophyta </a:t>
            </a:r>
            <a:r>
              <a:rPr lang="cs-CZ" smtClean="0">
                <a:solidFill>
                  <a:schemeClr val="accent1"/>
                </a:solidFill>
              </a:rPr>
              <a:t>(játrovky)</a:t>
            </a:r>
            <a:br>
              <a:rPr lang="cs-CZ" smtClean="0">
                <a:solidFill>
                  <a:schemeClr val="accent1"/>
                </a:solidFill>
              </a:rPr>
            </a:br>
            <a:endParaRPr lang="cs-CZ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/>
          <a:lstStyle/>
          <a:p>
            <a:pPr>
              <a:buNone/>
            </a:pPr>
            <a:r>
              <a:rPr lang="cs-CZ" smtClean="0">
                <a:solidFill>
                  <a:schemeClr val="accent1"/>
                </a:solidFill>
              </a:rPr>
              <a:t>frondózní</a:t>
            </a:r>
            <a:r>
              <a:rPr lang="cs-CZ" smtClean="0"/>
              <a:t> (lupenitá) stélka          </a:t>
            </a:r>
            <a:r>
              <a:rPr lang="cs-CZ" smtClean="0">
                <a:solidFill>
                  <a:schemeClr val="accent1"/>
                </a:solidFill>
              </a:rPr>
              <a:t>foliózní</a:t>
            </a:r>
            <a:r>
              <a:rPr lang="cs-CZ" smtClean="0"/>
              <a:t> (listnatá) stélka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9609"/>
            <a:ext cx="4310063" cy="3232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1678"/>
            <a:ext cx="4319587" cy="3238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</TotalTime>
  <Words>484</Words>
  <Application>Microsoft Office PowerPoint</Application>
  <PresentationFormat>Předvádění na obrazovce (4:3)</PresentationFormat>
  <Paragraphs>194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Arkýř</vt:lpstr>
      <vt:lpstr>Úvod mechorosty</vt:lpstr>
      <vt:lpstr>Úvod - organizace</vt:lpstr>
      <vt:lpstr>Úvod – témata</vt:lpstr>
      <vt:lpstr>mechorosty</vt:lpstr>
      <vt:lpstr>mechorosty </vt:lpstr>
      <vt:lpstr>Rodozměna – gametofyt </vt:lpstr>
      <vt:lpstr>Rodozměna – sporofyt </vt:lpstr>
      <vt:lpstr>Mechorosty </vt:lpstr>
      <vt:lpstr>oddělení Marchantiophyta (játrovky) </vt:lpstr>
      <vt:lpstr>oddělení Marchantiophyta (játrovky) </vt:lpstr>
      <vt:lpstr>oddělení Marchantiophyta (játrovky) </vt:lpstr>
      <vt:lpstr>oddělení Marchantiophyta (játrovky) </vt:lpstr>
      <vt:lpstr>oddělení Marchantiophyta (játrovky) </vt:lpstr>
      <vt:lpstr>oddělení Marchantiophyta (játrovky) </vt:lpstr>
      <vt:lpstr>oddělení Bryophyta (mechy) </vt:lpstr>
      <vt:lpstr>oddělení Bryophyta (mechy) </vt:lpstr>
      <vt:lpstr>oddělení Bryophyta (mechy) </vt:lpstr>
      <vt:lpstr>oddělení Bryophyta (mechy) </vt:lpstr>
      <vt:lpstr>Snímek 19</vt:lpstr>
      <vt:lpstr>nákresy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Marchantiophyta Bryophyta</dc:title>
  <dc:creator>ivana</dc:creator>
  <cp:lastModifiedBy>ivana</cp:lastModifiedBy>
  <cp:revision>30</cp:revision>
  <dcterms:created xsi:type="dcterms:W3CDTF">2013-02-20T13:42:16Z</dcterms:created>
  <dcterms:modified xsi:type="dcterms:W3CDTF">2013-02-20T15:44:26Z</dcterms:modified>
</cp:coreProperties>
</file>