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9" r:id="rId4"/>
    <p:sldId id="260" r:id="rId5"/>
    <p:sldId id="282" r:id="rId6"/>
    <p:sldId id="284" r:id="rId7"/>
    <p:sldId id="283" r:id="rId8"/>
    <p:sldId id="285" r:id="rId9"/>
    <p:sldId id="286" r:id="rId10"/>
    <p:sldId id="287" r:id="rId11"/>
    <p:sldId id="288" r:id="rId12"/>
    <p:sldId id="265" r:id="rId13"/>
    <p:sldId id="267" r:id="rId14"/>
    <p:sldId id="289" r:id="rId15"/>
    <p:sldId id="27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5A0176-7DC6-43A0-9B79-614EE9297DB2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590816"/>
          </a:xfrm>
        </p:spPr>
        <p:txBody>
          <a:bodyPr/>
          <a:lstStyle/>
          <a:p>
            <a:r>
              <a:rPr lang="cs-CZ" i="1" smtClean="0"/>
              <a:t>Lycopodiophyta</a:t>
            </a:r>
            <a:br>
              <a:rPr lang="cs-CZ" i="1" smtClean="0"/>
            </a:br>
            <a:r>
              <a:rPr lang="cs-CZ" b="0" cap="none" smtClean="0"/>
              <a:t>plavuně, vranečky, šídlatky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b="18599"/>
          <a:stretch>
            <a:fillRect/>
          </a:stretch>
        </p:blipFill>
        <p:spPr bwMode="auto">
          <a:xfrm>
            <a:off x="1857356" y="214290"/>
            <a:ext cx="3357554" cy="33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elaginelladenticulataalpiapuane0104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0"/>
            <a:ext cx="3318328" cy="2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soetesechinospora119072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428892" cy="18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31775" y="163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50824" y="188913"/>
            <a:ext cx="846457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 cap="small" smtClean="0">
                <a:solidFill>
                  <a:schemeClr val="accent2"/>
                </a:solidFill>
              </a:rPr>
              <a:t>Selaginella martensii</a:t>
            </a:r>
            <a:r>
              <a:rPr lang="cs-CZ" smtClean="0">
                <a:solidFill>
                  <a:schemeClr val="accent2"/>
                </a:solidFill>
              </a:rPr>
              <a:t>, odd. </a:t>
            </a:r>
            <a:r>
              <a:rPr lang="cs-CZ" i="1" smtClean="0">
                <a:solidFill>
                  <a:schemeClr val="accent2"/>
                </a:solidFill>
              </a:rPr>
              <a:t>Selaginellopsida</a:t>
            </a:r>
          </a:p>
          <a:p>
            <a:pPr>
              <a:spcBef>
                <a:spcPct val="50000"/>
              </a:spcBef>
            </a:pPr>
            <a:endParaRPr lang="cs-CZ" sz="2800" i="1" cap="small" smtClean="0">
              <a:solidFill>
                <a:schemeClr val="accent2"/>
              </a:solidFill>
            </a:endParaRP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457200" y="5357826"/>
            <a:ext cx="8186766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Mexiko,</a:t>
            </a:r>
            <a:r>
              <a:rPr kumimoji="0" lang="cs-CZ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pěstovaný druh</a:t>
            </a:r>
            <a:endParaRPr kumimoji="0" lang="cs-CZ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981075"/>
            <a:ext cx="61214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9732" y="2492812"/>
            <a:ext cx="3924300" cy="41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6786578" y="271462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4"/>
                </a:solidFill>
              </a:rPr>
              <a:t>střední trofofyly</a:t>
            </a:r>
            <a:endParaRPr lang="cs-CZ">
              <a:solidFill>
                <a:schemeClr val="accent4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929554" y="285749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4"/>
                </a:solidFill>
              </a:rPr>
              <a:t>boční trofofyly</a:t>
            </a:r>
            <a:endParaRPr lang="cs-CZ">
              <a:solidFill>
                <a:schemeClr val="accent4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43768" y="57150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4"/>
                </a:solidFill>
              </a:rPr>
              <a:t>rhizofory</a:t>
            </a:r>
            <a:endParaRPr lang="cs-CZ">
              <a:solidFill>
                <a:schemeClr val="accent4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7215206" y="3429000"/>
            <a:ext cx="857256" cy="64294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6200000" flipH="1">
            <a:off x="8398695" y="3683795"/>
            <a:ext cx="347666" cy="14287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8286776" y="6000768"/>
            <a:ext cx="357190" cy="158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10800000" flipV="1">
            <a:off x="7429520" y="6072206"/>
            <a:ext cx="428628" cy="7143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31775" y="163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50824" y="188913"/>
            <a:ext cx="846457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 cap="small" smtClean="0">
                <a:solidFill>
                  <a:schemeClr val="accent2"/>
                </a:solidFill>
              </a:rPr>
              <a:t>Selaginella pallescens</a:t>
            </a:r>
            <a:endParaRPr lang="cs-CZ" i="1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cs-CZ" sz="2800" i="1" cap="small" smtClean="0">
              <a:solidFill>
                <a:schemeClr val="accent2"/>
              </a:solidFill>
            </a:endParaRP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457200" y="5357826"/>
            <a:ext cx="8186766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cs-CZ" sz="2000" smtClean="0"/>
              <a:t>S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everní a Jižní Amerika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14356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t="35008"/>
          <a:stretch>
            <a:fillRect/>
          </a:stretch>
        </p:blipFill>
        <p:spPr bwMode="auto">
          <a:xfrm>
            <a:off x="5500694" y="260350"/>
            <a:ext cx="33972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élník 22"/>
          <p:cNvSpPr/>
          <p:nvPr/>
        </p:nvSpPr>
        <p:spPr>
          <a:xfrm>
            <a:off x="5429256" y="285728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Lepidodendron-k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4522787" cy="307498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2071702"/>
          </a:xfrm>
        </p:spPr>
        <p:txBody>
          <a:bodyPr>
            <a:normAutofit/>
          </a:bodyPr>
          <a:lstStyle/>
          <a:p>
            <a:r>
              <a:rPr lang="cs-CZ" sz="2000" smtClean="0"/>
              <a:t>fosilní, </a:t>
            </a:r>
            <a:r>
              <a:rPr lang="cs-CZ" sz="2000" smtClean="0">
                <a:solidFill>
                  <a:schemeClr val="accent1"/>
                </a:solidFill>
              </a:rPr>
              <a:t>stromovitý</a:t>
            </a:r>
            <a:r>
              <a:rPr lang="cs-CZ" sz="2000" smtClean="0"/>
              <a:t> vzrůst, kmeny až 40 m vysoké a 5 m silné, vidličnatě větvené v horní části</a:t>
            </a:r>
          </a:p>
          <a:p>
            <a:r>
              <a:rPr lang="cs-CZ" sz="2000" smtClean="0">
                <a:solidFill>
                  <a:schemeClr val="accent1"/>
                </a:solidFill>
              </a:rPr>
              <a:t>trofofyly</a:t>
            </a:r>
            <a:r>
              <a:rPr lang="cs-CZ" sz="2000" smtClean="0"/>
              <a:t> čárkovité, lingulátní, spirálovitě uspořádané, po jejich opadnutí zbyly na kmenu výrazné </a:t>
            </a:r>
            <a:r>
              <a:rPr lang="cs-CZ" sz="2000" smtClean="0">
                <a:solidFill>
                  <a:schemeClr val="accent1"/>
                </a:solidFill>
              </a:rPr>
              <a:t>kosočtverečné jizvy</a:t>
            </a:r>
          </a:p>
          <a:p>
            <a:r>
              <a:rPr lang="cs-CZ" sz="2000" smtClean="0"/>
              <a:t>na konci větví krátké strobily</a:t>
            </a:r>
          </a:p>
          <a:p>
            <a:endParaRPr lang="cs-CZ" sz="20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14810" y="6357958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© Bob Spicer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12" name="Picture 10" descr="Lepidodend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17942"/>
            <a:ext cx="3400454" cy="3740058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72248"/>
            <a:ext cx="17859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smtClean="0">
                <a:latin typeface="Arial" charset="0"/>
              </a:rPr>
              <a:t>darkwing.uoregon.edu</a:t>
            </a:r>
            <a:endParaRPr lang="cs-CZ" sz="120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>
                <a:solidFill>
                  <a:schemeClr val="accent1"/>
                </a:solidFill>
              </a:rPr>
              <a:t>Lepidodendron</a:t>
            </a:r>
            <a:r>
              <a:rPr lang="cs-CZ" smtClean="0">
                <a:solidFill>
                  <a:schemeClr val="accent1"/>
                </a:solidFill>
              </a:rPr>
              <a:t>, </a:t>
            </a:r>
            <a:r>
              <a:rPr lang="cs-CZ" sz="2000" cap="none" smtClean="0">
                <a:solidFill>
                  <a:schemeClr val="accent1"/>
                </a:solidFill>
              </a:rPr>
              <a:t>odd. </a:t>
            </a:r>
            <a:r>
              <a:rPr lang="cs-CZ" sz="2000" i="1" cap="none" smtClean="0">
                <a:solidFill>
                  <a:schemeClr val="accent1"/>
                </a:solidFill>
              </a:rPr>
              <a:t>Isoëtopsida</a:t>
            </a:r>
            <a:r>
              <a:rPr lang="cs-CZ" smtClean="0">
                <a:solidFill>
                  <a:schemeClr val="accent1"/>
                </a:solidFill>
              </a:rPr>
              <a:t/>
            </a:r>
            <a:br>
              <a:rPr lang="cs-CZ" smtClean="0">
                <a:solidFill>
                  <a:schemeClr val="accent1"/>
                </a:solidFill>
              </a:rPr>
            </a:br>
            <a:endParaRPr 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4214810" y="6223835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botany.cz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00628" y="621508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botany.cz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2114552"/>
          </a:xfrm>
        </p:spPr>
        <p:txBody>
          <a:bodyPr numCol="2">
            <a:noAutofit/>
          </a:bodyPr>
          <a:lstStyle/>
          <a:p>
            <a:r>
              <a:rPr lang="cs-CZ" sz="2000" i="1" smtClean="0"/>
              <a:t>I. echinospora</a:t>
            </a:r>
          </a:p>
          <a:p>
            <a:pPr lvl="1"/>
            <a:r>
              <a:rPr lang="cs-CZ" sz="2000" smtClean="0"/>
              <a:t>Plešné jezero</a:t>
            </a:r>
          </a:p>
          <a:p>
            <a:pPr>
              <a:buNone/>
            </a:pPr>
            <a:endParaRPr lang="cs-CZ" sz="2000" i="1" smtClean="0"/>
          </a:p>
          <a:p>
            <a:pPr>
              <a:buNone/>
            </a:pPr>
            <a:endParaRPr lang="cs-CZ" sz="2000" i="1" smtClean="0"/>
          </a:p>
          <a:p>
            <a:pPr>
              <a:buNone/>
            </a:pPr>
            <a:endParaRPr lang="cs-CZ" sz="2000" i="1" smtClean="0"/>
          </a:p>
          <a:p>
            <a:pPr>
              <a:buNone/>
            </a:pPr>
            <a:endParaRPr lang="cs-CZ" sz="2000" i="1" smtClean="0"/>
          </a:p>
          <a:p>
            <a:r>
              <a:rPr lang="cs-CZ" sz="2000" i="1" smtClean="0"/>
              <a:t>I. lacustris</a:t>
            </a:r>
          </a:p>
          <a:p>
            <a:pPr lvl="1"/>
            <a:r>
              <a:rPr lang="cs-CZ" sz="2000" smtClean="0"/>
              <a:t>Černé jezero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57200" y="5357826"/>
            <a:ext cx="8186766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cs-CZ" sz="2000" smtClean="0"/>
              <a:t>druhotně </a:t>
            </a:r>
            <a:r>
              <a:rPr lang="cs-CZ" sz="2000" smtClean="0">
                <a:solidFill>
                  <a:schemeClr val="accent1"/>
                </a:solidFill>
              </a:rPr>
              <a:t>vodní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mírné pásmo, u nás pouze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ledovcová jezera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Šumavě</a:t>
            </a:r>
          </a:p>
        </p:txBody>
      </p:sp>
      <p:pic>
        <p:nvPicPr>
          <p:cNvPr id="14" name="Picture 2" descr="isoetesechinospora119072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8802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isoeteslacustris2lovozera24072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97169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286512" y="5257816"/>
            <a:ext cx="27146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1000">
                <a:cs typeface="Times New Roman" pitchFamily="18" charset="0"/>
              </a:rPr>
              <a:t>http://botanika.bf.jcu.cz/systematikaweb/</a:t>
            </a:r>
          </a:p>
        </p:txBody>
      </p:sp>
      <p:sp>
        <p:nvSpPr>
          <p:cNvPr id="19" name="Nadpis 8"/>
          <p:cNvSpPr txBox="1">
            <a:spLocks/>
          </p:cNvSpPr>
          <p:nvPr/>
        </p:nvSpPr>
        <p:spPr>
          <a:xfrm>
            <a:off x="214282" y="214314"/>
            <a:ext cx="8143932" cy="85723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1" u="none" strike="noStrike" kern="1200" cap="sm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Isoëtes, </a:t>
            </a:r>
            <a:r>
              <a:rPr kumimoji="0" lang="cs-CZ" sz="2000" b="0" i="0" u="none" strike="noStrike" kern="1200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šídlatka</a:t>
            </a:r>
            <a:r>
              <a:rPr kumimoji="0" lang="cs-CZ" sz="2000" b="0" i="0" u="none" strike="noStrike" kern="1200" spc="0" normalizeH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odd. </a:t>
            </a:r>
            <a:r>
              <a:rPr kumimoji="0" lang="cs-CZ" sz="2000" b="0" i="1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Isoëtopsida</a:t>
            </a:r>
            <a:r>
              <a:rPr kumimoji="0" lang="cs-CZ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000" b="0" i="0" u="none" strike="noStrike" kern="1200" cap="small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08622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36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5205413"/>
            <a:ext cx="1773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smtClean="0">
                <a:solidFill>
                  <a:schemeClr val="accent4"/>
                </a:solidFill>
              </a:rPr>
              <a:t>jamka - fovea</a:t>
            </a:r>
            <a:endParaRPr lang="cs-CZ" sz="2000">
              <a:solidFill>
                <a:schemeClr val="accent4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468313" y="4941888"/>
            <a:ext cx="358775" cy="2159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95288" y="2997200"/>
            <a:ext cx="504825" cy="115252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707" y="2540000"/>
            <a:ext cx="1019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>
                <a:solidFill>
                  <a:schemeClr val="accent4"/>
                </a:solidFill>
              </a:rPr>
              <a:t>lingula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79613" y="5013325"/>
            <a:ext cx="1592255" cy="400110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000">
                <a:solidFill>
                  <a:schemeClr val="accent4"/>
                </a:solidFill>
              </a:rPr>
              <a:t>sporangium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2627313" y="4437063"/>
            <a:ext cx="1081087" cy="6477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1187450" y="4868863"/>
            <a:ext cx="1368425" cy="2159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43042" y="885750"/>
            <a:ext cx="1685214" cy="400110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000" smtClean="0">
                <a:solidFill>
                  <a:schemeClr val="accent4"/>
                </a:solidFill>
              </a:rPr>
              <a:t>sterilní listy</a:t>
            </a:r>
            <a:endParaRPr lang="cs-CZ" sz="2000">
              <a:solidFill>
                <a:schemeClr val="accent4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550" y="1700213"/>
            <a:ext cx="215900" cy="504825"/>
            <a:chOff x="612" y="935"/>
            <a:chExt cx="136" cy="318"/>
          </a:xfrm>
        </p:grpSpPr>
        <p:sp>
          <p:nvSpPr>
            <p:cNvPr id="14360" name="Oval 14"/>
            <p:cNvSpPr>
              <a:spLocks noChangeArrowheads="1"/>
            </p:cNvSpPr>
            <p:nvPr/>
          </p:nvSpPr>
          <p:spPr bwMode="auto">
            <a:xfrm>
              <a:off x="612" y="935"/>
              <a:ext cx="136" cy="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Line 15"/>
            <p:cNvSpPr>
              <a:spLocks noChangeShapeType="1"/>
            </p:cNvSpPr>
            <p:nvPr/>
          </p:nvSpPr>
          <p:spPr bwMode="auto">
            <a:xfrm>
              <a:off x="657" y="1071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2" name="Line 16"/>
            <p:cNvSpPr>
              <a:spLocks noChangeShapeType="1"/>
            </p:cNvSpPr>
            <p:nvPr/>
          </p:nvSpPr>
          <p:spPr bwMode="auto">
            <a:xfrm>
              <a:off x="612" y="1162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92500" y="1628775"/>
            <a:ext cx="215900" cy="504825"/>
            <a:chOff x="612" y="935"/>
            <a:chExt cx="136" cy="318"/>
          </a:xfrm>
        </p:grpSpPr>
        <p:sp>
          <p:nvSpPr>
            <p:cNvPr id="14357" name="Oval 18"/>
            <p:cNvSpPr>
              <a:spLocks noChangeArrowheads="1"/>
            </p:cNvSpPr>
            <p:nvPr/>
          </p:nvSpPr>
          <p:spPr bwMode="auto">
            <a:xfrm>
              <a:off x="612" y="935"/>
              <a:ext cx="136" cy="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Line 19"/>
            <p:cNvSpPr>
              <a:spLocks noChangeShapeType="1"/>
            </p:cNvSpPr>
            <p:nvPr/>
          </p:nvSpPr>
          <p:spPr bwMode="auto">
            <a:xfrm>
              <a:off x="657" y="1071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612" y="1162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476375" y="1341438"/>
            <a:ext cx="431800" cy="287337"/>
            <a:chOff x="113" y="3929"/>
            <a:chExt cx="272" cy="181"/>
          </a:xfrm>
        </p:grpSpPr>
        <p:sp>
          <p:nvSpPr>
            <p:cNvPr id="14355" name="Line 22"/>
            <p:cNvSpPr>
              <a:spLocks noChangeShapeType="1"/>
            </p:cNvSpPr>
            <p:nvPr/>
          </p:nvSpPr>
          <p:spPr bwMode="auto">
            <a:xfrm flipV="1">
              <a:off x="204" y="3929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Oval 23"/>
            <p:cNvSpPr>
              <a:spLocks noChangeArrowheads="1"/>
            </p:cNvSpPr>
            <p:nvPr/>
          </p:nvSpPr>
          <p:spPr bwMode="auto">
            <a:xfrm>
              <a:off x="113" y="3974"/>
              <a:ext cx="136" cy="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843213" y="1341438"/>
            <a:ext cx="431800" cy="287337"/>
            <a:chOff x="113" y="3929"/>
            <a:chExt cx="272" cy="181"/>
          </a:xfrm>
        </p:grpSpPr>
        <p:sp>
          <p:nvSpPr>
            <p:cNvPr id="14353" name="Line 25"/>
            <p:cNvSpPr>
              <a:spLocks noChangeShapeType="1"/>
            </p:cNvSpPr>
            <p:nvPr/>
          </p:nvSpPr>
          <p:spPr bwMode="auto">
            <a:xfrm flipV="1">
              <a:off x="204" y="3929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Oval 26"/>
            <p:cNvSpPr>
              <a:spLocks noChangeArrowheads="1"/>
            </p:cNvSpPr>
            <p:nvPr/>
          </p:nvSpPr>
          <p:spPr bwMode="auto">
            <a:xfrm>
              <a:off x="113" y="3974"/>
              <a:ext cx="136" cy="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" name="Nadpis 8"/>
          <p:cNvSpPr txBox="1">
            <a:spLocks/>
          </p:cNvSpPr>
          <p:nvPr/>
        </p:nvSpPr>
        <p:spPr>
          <a:xfrm>
            <a:off x="214282" y="0"/>
            <a:ext cx="4286280" cy="85723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1" u="none" strike="noStrike" kern="1200" cap="sm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Isoëtes lacustris</a:t>
            </a:r>
            <a:endParaRPr lang="cs-CZ" sz="3000" cap="small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šídlatka</a:t>
            </a:r>
            <a:r>
              <a:rPr kumimoji="0" lang="cs-CZ" sz="2000" b="0" i="0" u="none" strike="noStrike" kern="1200" spc="0" normalizeH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jezerní,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odd. </a:t>
            </a:r>
            <a:r>
              <a:rPr kumimoji="0" lang="cs-CZ" sz="2000" b="0" i="1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Isoëtopsida</a:t>
            </a:r>
            <a:r>
              <a:rPr kumimoji="0" lang="cs-CZ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000" b="0" i="0" u="none" strike="noStrike" kern="1200" cap="small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cs-CZ" smtClean="0"/>
              <a:t>Úkoly</a:t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 numCol="2">
            <a:normAutofit/>
          </a:bodyPr>
          <a:lstStyle/>
          <a:p>
            <a:r>
              <a:rPr lang="cs-CZ" sz="2000" b="1" i="1" smtClean="0">
                <a:solidFill>
                  <a:schemeClr val="accent3"/>
                </a:solidFill>
              </a:rPr>
              <a:t>Lycopodium clavatum</a:t>
            </a:r>
          </a:p>
          <a:p>
            <a:pPr lvl="1">
              <a:buNone/>
            </a:pPr>
            <a:r>
              <a:rPr lang="cs-CZ" sz="1700" smtClean="0"/>
              <a:t>(plavuň vidlačka)</a:t>
            </a:r>
          </a:p>
          <a:p>
            <a:pPr lvl="1"/>
            <a:r>
              <a:rPr lang="cs-CZ" sz="1700" smtClean="0"/>
              <a:t>habitus</a:t>
            </a:r>
          </a:p>
          <a:p>
            <a:pPr lvl="1"/>
            <a:r>
              <a:rPr lang="cs-CZ" sz="1700" smtClean="0"/>
              <a:t>sporofyl se sporangiem (trvalý preparát, příčný řez,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podélný </a:t>
            </a:r>
            <a:r>
              <a:rPr lang="cs-CZ" sz="1700" smtClean="0"/>
              <a:t>řez strobilem (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3"/>
                </a:solidFill>
              </a:rPr>
              <a:t>Huperzia selago</a:t>
            </a:r>
          </a:p>
          <a:p>
            <a:pPr lvl="1">
              <a:buNone/>
            </a:pPr>
            <a:r>
              <a:rPr lang="cs-CZ" sz="1700" smtClean="0"/>
              <a:t>(vranec jedlový)</a:t>
            </a:r>
          </a:p>
          <a:p>
            <a:pPr lvl="1"/>
            <a:r>
              <a:rPr lang="cs-CZ" sz="1700" smtClean="0"/>
              <a:t>habitus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2"/>
                </a:solidFill>
              </a:rPr>
              <a:t>Selaginella martensii</a:t>
            </a:r>
          </a:p>
          <a:p>
            <a:pPr lvl="1"/>
            <a:r>
              <a:rPr lang="cs-CZ" sz="1700" smtClean="0"/>
              <a:t>lodyha s bočními a středními trofofyly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endParaRPr lang="cs-CZ" sz="2000" b="1" i="1" smtClean="0">
              <a:solidFill>
                <a:schemeClr val="accent2"/>
              </a:solidFill>
            </a:endParaRPr>
          </a:p>
          <a:p>
            <a:r>
              <a:rPr lang="cs-CZ" sz="2000" b="1" i="1" smtClean="0">
                <a:solidFill>
                  <a:schemeClr val="accent2"/>
                </a:solidFill>
              </a:rPr>
              <a:t>¨</a:t>
            </a:r>
            <a:r>
              <a:rPr lang="cs-CZ" sz="2000" b="1" i="1" smtClean="0">
                <a:solidFill>
                  <a:schemeClr val="accent2"/>
                </a:solidFill>
              </a:rPr>
              <a:t>Selaginella </a:t>
            </a:r>
            <a:r>
              <a:rPr lang="cs-CZ" sz="2000" b="1" i="1" smtClean="0">
                <a:solidFill>
                  <a:schemeClr val="accent2"/>
                </a:solidFill>
              </a:rPr>
              <a:t>pallescens</a:t>
            </a:r>
          </a:p>
          <a:p>
            <a:pPr lvl="1"/>
            <a:r>
              <a:rPr lang="cs-CZ" sz="1700" smtClean="0"/>
              <a:t>sporofyl s mikrosporangiem a sporofyl s makrosporangiem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1"/>
                </a:solidFill>
              </a:rPr>
              <a:t>Lepidodendron</a:t>
            </a:r>
            <a:r>
              <a:rPr lang="cs-CZ" sz="2000" b="1" smtClean="0">
                <a:solidFill>
                  <a:schemeClr val="accent1"/>
                </a:solidFill>
              </a:rPr>
              <a:t> sp.</a:t>
            </a:r>
          </a:p>
          <a:p>
            <a:pPr lvl="1"/>
            <a:r>
              <a:rPr lang="cs-CZ" sz="1700" smtClean="0"/>
              <a:t>fosilie kmene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1"/>
                </a:solidFill>
              </a:rPr>
              <a:t>Isoëtes lacustris</a:t>
            </a:r>
          </a:p>
          <a:p>
            <a:pPr lvl="1">
              <a:buNone/>
            </a:pPr>
            <a:r>
              <a:rPr lang="cs-CZ" sz="1700" smtClean="0"/>
              <a:t>(šídlatka jezerní)</a:t>
            </a:r>
          </a:p>
          <a:p>
            <a:pPr lvl="1"/>
            <a:r>
              <a:rPr lang="cs-CZ" sz="1700" smtClean="0"/>
              <a:t>habitus</a:t>
            </a:r>
          </a:p>
          <a:p>
            <a:pPr lvl="1"/>
            <a:r>
              <a:rPr lang="cs-CZ" sz="1700" smtClean="0"/>
              <a:t>řez listem s mikrosporangiem s mikrosporami (trvalý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spodní část listu s megasporangiem a lingulou (trvalý preparát,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>
              <a:buNone/>
            </a:pPr>
            <a:endParaRPr lang="cs-CZ"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mobionta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48422" y="6643710"/>
            <a:ext cx="2995578" cy="21429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1100" b="1" cap="none" smtClean="0">
                <a:solidFill>
                  <a:schemeClr val="tx1"/>
                </a:solidFill>
                <a:cs typeface="Times New Roman" pitchFamily="18" charset="0"/>
              </a:rPr>
              <a:t>botanika.bf.jcu.cz/systematikaweb</a:t>
            </a:r>
            <a:r>
              <a:rPr lang="en-US" sz="1100" b="1" smtClean="0">
                <a:solidFill>
                  <a:schemeClr val="tx1"/>
                </a:solidFill>
                <a:cs typeface="Times New Roman" pitchFamily="18" charset="0"/>
              </a:rPr>
              <a:t>/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1438" y="2578238"/>
            <a:ext cx="250029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000"/>
              <a:t>těžiště hlavního rozvoje v karbonu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16325" y="6040438"/>
            <a:ext cx="336342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/>
              <a:t>návaznost na Rhyniophyta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0" y="3933825"/>
            <a:ext cx="1476375" cy="719138"/>
          </a:xfrm>
          <a:prstGeom prst="ellipse">
            <a:avLst/>
          </a:prstGeom>
          <a:noFill/>
          <a:ln w="50800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i="1" smtClean="0"/>
              <a:t>Lycopodiophyta</a:t>
            </a:r>
            <a:r>
              <a:rPr lang="cs-CZ" cap="none" smtClean="0"/>
              <a:t> 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572140"/>
          </a:xfrm>
        </p:spPr>
        <p:txBody>
          <a:bodyPr>
            <a:normAutofit/>
          </a:bodyPr>
          <a:lstStyle/>
          <a:p>
            <a:r>
              <a:rPr lang="cs-CZ" sz="2000" smtClean="0"/>
              <a:t>zelené výtrusné rostliny</a:t>
            </a:r>
          </a:p>
          <a:p>
            <a:r>
              <a:rPr lang="cs-CZ" sz="2000" smtClean="0"/>
              <a:t>v ontogenezi převládá sporofyt (2</a:t>
            </a:r>
            <a:r>
              <a:rPr lang="cs-CZ" sz="2000" i="1" smtClean="0"/>
              <a:t>n</a:t>
            </a:r>
            <a:r>
              <a:rPr lang="cs-CZ" sz="2000" smtClean="0"/>
              <a:t>)</a:t>
            </a:r>
          </a:p>
          <a:p>
            <a:r>
              <a:rPr lang="cs-CZ" sz="2000" smtClean="0"/>
              <a:t>tělo rostlinné (cormus) = kořeny, stonek, listy</a:t>
            </a:r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rodozměna:</a:t>
            </a:r>
          </a:p>
          <a:p>
            <a:pPr>
              <a:buNone/>
            </a:pPr>
            <a:r>
              <a:rPr lang="cs-CZ" sz="2000" smtClean="0"/>
              <a:t> spora (n)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/>
              <a:t>gametofyt s gametangii,</a:t>
            </a:r>
          </a:p>
          <a:p>
            <a:pPr>
              <a:buNone/>
            </a:pPr>
            <a:r>
              <a:rPr lang="cs-CZ" sz="2000" smtClean="0"/>
              <a:t>v nich gamety (n)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>
                <a:solidFill>
                  <a:schemeClr val="accent2"/>
                </a:solidFill>
              </a:rPr>
              <a:t>zygota (2n)</a:t>
            </a:r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>
                <a:solidFill>
                  <a:schemeClr val="accent2"/>
                </a:solidFill>
              </a:rPr>
              <a:t>sporofyt se sporangii (2n, R!)</a:t>
            </a:r>
            <a:r>
              <a:rPr lang="cs-CZ" sz="2000" smtClean="0"/>
              <a:t>,</a:t>
            </a:r>
          </a:p>
          <a:p>
            <a:pPr>
              <a:buNone/>
            </a:pPr>
            <a:r>
              <a:rPr lang="cs-CZ" sz="2000" smtClean="0"/>
              <a:t>v nich spory (n)</a:t>
            </a:r>
          </a:p>
          <a:p>
            <a:pPr>
              <a:buNone/>
            </a:pPr>
            <a:endParaRPr lang="cs-CZ" sz="2000" smtClean="0"/>
          </a:p>
          <a:p>
            <a:pPr lvl="1"/>
            <a:endParaRPr lang="cs-CZ" sz="2000" smtClean="0"/>
          </a:p>
        </p:txBody>
      </p:sp>
      <p:grpSp>
        <p:nvGrpSpPr>
          <p:cNvPr id="21" name="Skupina 20"/>
          <p:cNvGrpSpPr/>
          <p:nvPr/>
        </p:nvGrpSpPr>
        <p:grpSpPr>
          <a:xfrm>
            <a:off x="1570810" y="3429000"/>
            <a:ext cx="2501124" cy="3071834"/>
            <a:chOff x="1570810" y="3429000"/>
            <a:chExt cx="2501124" cy="3071834"/>
          </a:xfrm>
        </p:grpSpPr>
        <p:cxnSp>
          <p:nvCxnSpPr>
            <p:cNvPr id="6" name="Přímá spojovací šipka 5"/>
            <p:cNvCxnSpPr/>
            <p:nvPr/>
          </p:nvCxnSpPr>
          <p:spPr>
            <a:xfrm rot="5400000">
              <a:off x="1393009" y="3750471"/>
              <a:ext cx="35719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šipka 6"/>
            <p:cNvCxnSpPr/>
            <p:nvPr/>
          </p:nvCxnSpPr>
          <p:spPr>
            <a:xfrm rot="5400000">
              <a:off x="1393803" y="4892685"/>
              <a:ext cx="35719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rot="5400000">
              <a:off x="1393803" y="5678503"/>
              <a:ext cx="35719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 rot="10800000">
              <a:off x="1928794" y="3429000"/>
              <a:ext cx="214314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rot="5400000">
              <a:off x="2536017" y="4964917"/>
              <a:ext cx="30718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10800000">
              <a:off x="2643174" y="6500834"/>
              <a:ext cx="142876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 cstate="print"/>
          <a:srcRect r="10977" b="18112"/>
          <a:stretch>
            <a:fillRect/>
          </a:stretch>
        </p:blipFill>
        <p:spPr bwMode="auto">
          <a:xfrm>
            <a:off x="4429124" y="2504426"/>
            <a:ext cx="3643338" cy="41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357158" y="3214686"/>
            <a:ext cx="3857652" cy="35004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186370" cy="5188092"/>
          </a:xfrm>
        </p:spPr>
        <p:txBody>
          <a:bodyPr>
            <a:normAutofit/>
          </a:bodyPr>
          <a:lstStyle/>
          <a:p>
            <a:r>
              <a:rPr lang="cs-CZ" sz="2000" smtClean="0"/>
              <a:t>u plavuní </a:t>
            </a:r>
            <a:r>
              <a:rPr lang="cs-CZ" sz="2000" smtClean="0">
                <a:solidFill>
                  <a:schemeClr val="accent1"/>
                </a:solidFill>
              </a:rPr>
              <a:t>drobný</a:t>
            </a:r>
            <a:r>
              <a:rPr lang="cs-CZ" sz="2000" smtClean="0"/>
              <a:t>, většinou </a:t>
            </a:r>
            <a:r>
              <a:rPr lang="cs-CZ" sz="2000" smtClean="0">
                <a:solidFill>
                  <a:schemeClr val="accent1"/>
                </a:solidFill>
              </a:rPr>
              <a:t>nezelený</a:t>
            </a:r>
            <a:r>
              <a:rPr lang="cs-CZ" sz="2000" smtClean="0"/>
              <a:t>, často s mykorhizou, dlouhověký</a:t>
            </a:r>
          </a:p>
          <a:p>
            <a:r>
              <a:rPr lang="cs-CZ" sz="2000" smtClean="0"/>
              <a:t>v horní části pohlavní orgány</a:t>
            </a:r>
          </a:p>
          <a:p>
            <a:pPr lvl="1"/>
            <a:r>
              <a:rPr lang="cs-CZ" sz="2000" smtClean="0"/>
              <a:t>archegonia</a:t>
            </a:r>
          </a:p>
          <a:p>
            <a:pPr lvl="1"/>
            <a:r>
              <a:rPr lang="cs-CZ" sz="2000" smtClean="0"/>
              <a:t>antheridia</a:t>
            </a:r>
          </a:p>
          <a:p>
            <a:r>
              <a:rPr lang="cs-CZ" sz="2000" smtClean="0">
                <a:solidFill>
                  <a:schemeClr val="accent1"/>
                </a:solidFill>
              </a:rPr>
              <a:t>oboupohlavný</a:t>
            </a:r>
          </a:p>
          <a:p>
            <a:pPr>
              <a:buNone/>
            </a:pPr>
            <a:r>
              <a:rPr lang="cs-CZ" sz="2000" smtClean="0"/>
              <a:t>              X</a:t>
            </a:r>
          </a:p>
          <a:p>
            <a:r>
              <a:rPr lang="cs-CZ" sz="2000" smtClean="0">
                <a:solidFill>
                  <a:schemeClr val="accent1"/>
                </a:solidFill>
              </a:rPr>
              <a:t>jednopohlavný</a:t>
            </a:r>
          </a:p>
          <a:p>
            <a:pPr lvl="1"/>
            <a:r>
              <a:rPr lang="cs-CZ" sz="2000" smtClean="0"/>
              <a:t>vranečky, šídlatky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redukovaný</a:t>
            </a:r>
          </a:p>
          <a:p>
            <a:pPr lvl="1"/>
            <a:r>
              <a:rPr lang="cs-CZ" sz="2000" smtClean="0"/>
              <a:t>uzavřený ve spoře, krátkověký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gametofyt</a:t>
            </a:r>
            <a:r>
              <a:rPr lang="cs-CZ" cap="none" smtClean="0"/>
              <a:t> </a:t>
            </a:r>
            <a:r>
              <a:rPr lang="cs-CZ" sz="2000" cap="none" smtClean="0"/>
              <a:t>(prothalium, prokel)</a:t>
            </a:r>
            <a:br>
              <a:rPr lang="cs-CZ" sz="2000" cap="none" smtClean="0"/>
            </a:br>
            <a:endParaRPr lang="cs-CZ" sz="20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92" y="449263"/>
            <a:ext cx="34099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786182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4"/>
                </a:solidFill>
              </a:rPr>
              <a:t>antheridia</a:t>
            </a:r>
            <a:endParaRPr lang="cs-CZ">
              <a:solidFill>
                <a:schemeClr val="accent4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00892" y="5711627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4"/>
                </a:solidFill>
              </a:rPr>
              <a:t>biciliátní spermatozoidy</a:t>
            </a:r>
            <a:endParaRPr lang="cs-CZ">
              <a:solidFill>
                <a:schemeClr val="accent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29488" y="0"/>
            <a:ext cx="17145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4"/>
                </a:solidFill>
              </a:rPr>
              <a:t>archegonia s vaječnými buňkamu</a:t>
            </a:r>
            <a:endParaRPr lang="cs-CZ">
              <a:solidFill>
                <a:schemeClr val="accent4"/>
              </a:solidFill>
            </a:endParaRPr>
          </a:p>
        </p:txBody>
      </p:sp>
      <p:cxnSp>
        <p:nvCxnSpPr>
          <p:cNvPr id="10" name="Přímá spojovací šipka 9"/>
          <p:cNvCxnSpPr>
            <a:stCxn id="6" idx="3"/>
          </p:cNvCxnSpPr>
          <p:nvPr/>
        </p:nvCxnSpPr>
        <p:spPr>
          <a:xfrm flipV="1">
            <a:off x="5143504" y="2214554"/>
            <a:ext cx="500066" cy="47041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5400000">
            <a:off x="8393933" y="750075"/>
            <a:ext cx="714380" cy="21431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043758" cy="5188092"/>
          </a:xfrm>
        </p:spPr>
        <p:txBody>
          <a:bodyPr>
            <a:noAutofit/>
          </a:bodyPr>
          <a:lstStyle/>
          <a:p>
            <a:r>
              <a:rPr lang="cs-CZ" sz="2000" smtClean="0"/>
              <a:t>stonek nečlánkovaný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vidličnatě větvený</a:t>
            </a:r>
          </a:p>
          <a:p>
            <a:endParaRPr lang="cs-CZ" sz="2000" smtClean="0"/>
          </a:p>
          <a:p>
            <a:r>
              <a:rPr lang="cs-CZ" sz="2000" smtClean="0"/>
              <a:t>listy – drobné </a:t>
            </a:r>
            <a:r>
              <a:rPr lang="cs-CZ" sz="2000" smtClean="0">
                <a:solidFill>
                  <a:schemeClr val="accent1"/>
                </a:solidFill>
              </a:rPr>
              <a:t>mikrofyly</a:t>
            </a:r>
          </a:p>
          <a:p>
            <a:pPr lvl="1"/>
            <a:r>
              <a:rPr lang="cs-CZ" sz="2000" smtClean="0"/>
              <a:t>většinou šroubovitě uspořádané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trofofyly</a:t>
            </a:r>
            <a:r>
              <a:rPr lang="cs-CZ" sz="2000" smtClean="0"/>
              <a:t> – asimilují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sporofyly</a:t>
            </a:r>
            <a:r>
              <a:rPr lang="cs-CZ" sz="2000" smtClean="0"/>
              <a:t> – nesou nebo podpírají sporangia,	 často uspořádané do šištic (</a:t>
            </a:r>
            <a:r>
              <a:rPr lang="cs-CZ" sz="2000" smtClean="0">
                <a:solidFill>
                  <a:schemeClr val="accent1"/>
                </a:solidFill>
              </a:rPr>
              <a:t>strobillus</a:t>
            </a:r>
            <a:r>
              <a:rPr lang="cs-CZ" sz="2000" smtClean="0"/>
              <a:t>)</a:t>
            </a:r>
          </a:p>
          <a:p>
            <a:pPr lvl="1"/>
            <a:r>
              <a:rPr lang="cs-CZ" sz="2000" smtClean="0">
                <a:solidFill>
                  <a:schemeClr val="accent1"/>
                </a:solidFill>
              </a:rPr>
              <a:t>trofosporofyly</a:t>
            </a:r>
            <a:r>
              <a:rPr lang="cs-CZ" sz="2000" smtClean="0"/>
              <a:t> – obě funkce</a:t>
            </a:r>
          </a:p>
          <a:p>
            <a:endParaRPr lang="cs-CZ" sz="2000" smtClean="0"/>
          </a:p>
          <a:p>
            <a:r>
              <a:rPr lang="cs-CZ" sz="2000" smtClean="0"/>
              <a:t>pajazýček – </a:t>
            </a:r>
            <a:r>
              <a:rPr lang="cs-CZ" sz="2000" smtClean="0">
                <a:solidFill>
                  <a:schemeClr val="accent1"/>
                </a:solidFill>
              </a:rPr>
              <a:t>lingula</a:t>
            </a:r>
          </a:p>
          <a:p>
            <a:pPr lvl="1"/>
            <a:r>
              <a:rPr lang="cs-CZ" sz="2000" smtClean="0"/>
              <a:t>vranečky, šídlatky</a:t>
            </a:r>
          </a:p>
          <a:p>
            <a:pPr lvl="1"/>
            <a:r>
              <a:rPr lang="cs-CZ" sz="2000" smtClean="0"/>
              <a:t>emergenčního původu</a:t>
            </a:r>
          </a:p>
          <a:p>
            <a:pPr lvl="1"/>
            <a:r>
              <a:rPr lang="cs-CZ" sz="2000" smtClean="0"/>
              <a:t>sací funkce při příjímání dešťové vody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sporofyt</a:t>
            </a:r>
            <a:br>
              <a:rPr lang="cs-CZ" smtClean="0"/>
            </a:br>
            <a:endParaRPr lang="cs-CZ" sz="200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r="10977" b="18112"/>
          <a:stretch>
            <a:fillRect/>
          </a:stretch>
        </p:blipFill>
        <p:spPr bwMode="auto">
          <a:xfrm>
            <a:off x="3543308" y="71437"/>
            <a:ext cx="2171700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73"/>
          <a:stretch>
            <a:fillRect/>
          </a:stretch>
        </p:blipFill>
        <p:spPr bwMode="auto">
          <a:xfrm>
            <a:off x="5500694" y="0"/>
            <a:ext cx="33131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86766" cy="5188092"/>
          </a:xfrm>
        </p:spPr>
        <p:txBody>
          <a:bodyPr numCol="2">
            <a:noAutofit/>
          </a:bodyPr>
          <a:lstStyle/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izosporická</a:t>
            </a:r>
          </a:p>
          <a:p>
            <a:pPr lvl="1"/>
            <a:r>
              <a:rPr lang="cs-CZ" sz="1700" smtClean="0"/>
              <a:t>ze spory vyrůstá oboupohlavný gametofyt</a:t>
            </a:r>
          </a:p>
          <a:p>
            <a:pPr lvl="1"/>
            <a:r>
              <a:rPr lang="cs-CZ" sz="1700" smtClean="0"/>
              <a:t>plavuně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heterosporická</a:t>
            </a:r>
          </a:p>
          <a:p>
            <a:pPr lvl="1"/>
            <a:r>
              <a:rPr lang="cs-CZ" sz="1700" smtClean="0">
                <a:solidFill>
                  <a:schemeClr val="accent4"/>
                </a:solidFill>
              </a:rPr>
              <a:t>mikrosporangia</a:t>
            </a:r>
            <a:r>
              <a:rPr lang="cs-CZ" sz="1700" smtClean="0"/>
              <a:t> a </a:t>
            </a:r>
            <a:r>
              <a:rPr lang="cs-CZ" sz="1700" smtClean="0">
                <a:solidFill>
                  <a:schemeClr val="accent4"/>
                </a:solidFill>
              </a:rPr>
              <a:t>megasporangia</a:t>
            </a:r>
          </a:p>
          <a:p>
            <a:pPr lvl="1"/>
            <a:r>
              <a:rPr lang="cs-CZ" sz="1700" smtClean="0"/>
              <a:t>2 typy spor, ze kterých vyrůstá samčí nebo samičí gametofyt</a:t>
            </a:r>
          </a:p>
          <a:p>
            <a:pPr lvl="1"/>
            <a:r>
              <a:rPr lang="cs-CZ" sz="1700" smtClean="0"/>
              <a:t>vranečky, šídlatky</a:t>
            </a:r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smtClean="0"/>
              <a:t>sporangia eusporangiátní</a:t>
            </a:r>
            <a:r>
              <a:rPr lang="cs-CZ" sz="3200" smtClean="0">
                <a:solidFill>
                  <a:schemeClr val="accent1"/>
                </a:solidFill>
              </a:rPr>
              <a:t/>
            </a:r>
            <a:br>
              <a:rPr lang="cs-CZ" sz="3200" smtClean="0">
                <a:solidFill>
                  <a:schemeClr val="accent1"/>
                </a:solidFill>
              </a:rPr>
            </a:br>
            <a:r>
              <a:rPr lang="cs-CZ" smtClean="0"/>
              <a:t/>
            </a:r>
            <a:br>
              <a:rPr lang="cs-CZ" smtClean="0"/>
            </a:br>
            <a:endParaRPr lang="cs-CZ" sz="200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3548" y="857232"/>
            <a:ext cx="3286882" cy="3744913"/>
            <a:chOff x="12" y="618"/>
            <a:chExt cx="1870" cy="235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1756" b="2882"/>
            <a:stretch>
              <a:fillRect/>
            </a:stretch>
          </p:blipFill>
          <p:spPr bwMode="auto">
            <a:xfrm>
              <a:off x="204" y="618"/>
              <a:ext cx="1678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4" y="1933"/>
              <a:ext cx="54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>
                  <a:solidFill>
                    <a:schemeClr val="accent4"/>
                  </a:solidFill>
                </a:rPr>
                <a:t>spory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" y="2726"/>
              <a:ext cx="110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>
                  <a:solidFill>
                    <a:schemeClr val="accent4"/>
                  </a:solidFill>
                </a:rPr>
                <a:t>sporangium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69" y="683"/>
              <a:ext cx="81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>
                  <a:solidFill>
                    <a:schemeClr val="accent4"/>
                  </a:solidFill>
                </a:rPr>
                <a:t>sporofyly</a:t>
              </a:r>
            </a:p>
          </p:txBody>
        </p:sp>
      </p:grp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839" y="908050"/>
            <a:ext cx="38893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179388" y="2159000"/>
          <a:ext cx="8785225" cy="4433887"/>
        </p:xfrm>
        <a:graphic>
          <a:graphicData uri="http://schemas.openxmlformats.org/drawingml/2006/table">
            <a:tbl>
              <a:tblPr/>
              <a:tblGrid>
                <a:gridCol w="2852737"/>
                <a:gridCol w="2979738"/>
                <a:gridCol w="2952750"/>
              </a:tblGrid>
              <a:tr h="1127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Lycopodiopsida</a:t>
                      </a:r>
                      <a:endParaRPr kumimoji="0" lang="cs-C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plavuně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Selaginellopsida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vranečky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Isoëtopsida</a:t>
                      </a:r>
                      <a:endParaRPr kumimoji="0" lang="cs-C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šídlatky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bez linguly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lingula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lingula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izosporie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heterosporie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heterosporie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biciliátní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spermatozoidy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biciliátní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spermatozoidy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polyciliátní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spermatozoidy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samostatný gametofyt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redukovaný gametofyt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redukovaný gametofyt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kosmopolitní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malé areály, hlavně tropy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malé areály, recentní druhotně vodní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2" cstate="print"/>
          <a:srcRect b="18112"/>
          <a:stretch>
            <a:fillRect/>
          </a:stretch>
        </p:blipFill>
        <p:spPr bwMode="auto">
          <a:xfrm>
            <a:off x="468313" y="0"/>
            <a:ext cx="20224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selaginelladenticulataalpiapuane0104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588"/>
            <a:ext cx="2736850" cy="205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isoetesechinospora119072004"/>
          <p:cNvPicPr>
            <a:picLocks noChangeAspect="1" noChangeArrowheads="1"/>
          </p:cNvPicPr>
          <p:nvPr/>
        </p:nvPicPr>
        <p:blipFill>
          <a:blip r:embed="rId4" cstate="print"/>
          <a:srcRect l="7889" r="7947"/>
          <a:stretch>
            <a:fillRect/>
          </a:stretch>
        </p:blipFill>
        <p:spPr bwMode="auto">
          <a:xfrm>
            <a:off x="6588125" y="0"/>
            <a:ext cx="23034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ycopo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0"/>
            <a:ext cx="4016375" cy="685800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643042" y="5845750"/>
            <a:ext cx="460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+mj-lt"/>
              </a:rPr>
              <a:t>pseudomonopodiální větvení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85852" y="5214950"/>
            <a:ext cx="500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+mj-lt"/>
              </a:rPr>
              <a:t>dichotomické (vidličnaté) větvení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14414" y="4357694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+mj-lt"/>
              </a:rPr>
              <a:t>trofofyly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85786" y="2349500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+mj-lt"/>
              </a:rPr>
              <a:t>výtrusnicový klas (strobilus)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428992" y="1571612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+mj-lt"/>
              </a:rPr>
              <a:t>sporofyly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00100" y="2988230"/>
            <a:ext cx="424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+mj-lt"/>
              </a:rPr>
              <a:t>izosporické sporangium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57422" y="714356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latin typeface="+mj-lt"/>
              </a:rPr>
              <a:t>triletní izospory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4787900" y="5876925"/>
            <a:ext cx="2160588" cy="1444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932363" y="4365625"/>
            <a:ext cx="935037" cy="1008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5003800" y="4652963"/>
            <a:ext cx="1512888" cy="792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3203575" y="4149725"/>
            <a:ext cx="2447925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5724525" y="3573463"/>
            <a:ext cx="287338" cy="5762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4786314" y="765175"/>
            <a:ext cx="2306636" cy="16349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4857752" y="1196974"/>
            <a:ext cx="1801811" cy="58895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300788" y="1268413"/>
            <a:ext cx="358775" cy="504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4427538" y="3213100"/>
            <a:ext cx="2376487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4643438" y="1412875"/>
            <a:ext cx="2808287" cy="1152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H="1">
            <a:off x="7451725" y="260350"/>
            <a:ext cx="144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7451725" y="1412875"/>
            <a:ext cx="73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31775" y="163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50825" y="188913"/>
            <a:ext cx="4465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 cap="small">
                <a:solidFill>
                  <a:schemeClr val="accent3"/>
                </a:solidFill>
              </a:rPr>
              <a:t>Lycopodium </a:t>
            </a:r>
            <a:r>
              <a:rPr lang="cs-CZ" sz="2800" i="1" cap="small" smtClean="0">
                <a:solidFill>
                  <a:schemeClr val="accent3"/>
                </a:solidFill>
              </a:rPr>
              <a:t>clavatum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14282" y="64941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solidFill>
                  <a:schemeClr val="accent3"/>
                </a:solidFill>
              </a:rPr>
              <a:t>plavuň vidlačka</a:t>
            </a:r>
          </a:p>
          <a:p>
            <a:r>
              <a:rPr lang="cs-CZ" sz="2000" smtClean="0">
                <a:solidFill>
                  <a:schemeClr val="accent3"/>
                </a:solidFill>
              </a:rPr>
              <a:t>odd. </a:t>
            </a:r>
            <a:r>
              <a:rPr lang="cs-CZ" sz="2000" i="1" smtClean="0">
                <a:solidFill>
                  <a:schemeClr val="accent3"/>
                </a:solidFill>
              </a:rPr>
              <a:t>Lycopodiopsida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31775" y="163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50824" y="188913"/>
            <a:ext cx="846457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 cap="small" smtClean="0">
                <a:solidFill>
                  <a:schemeClr val="accent3"/>
                </a:solidFill>
              </a:rPr>
              <a:t>Huperzia selago   </a:t>
            </a:r>
            <a:r>
              <a:rPr lang="cs-CZ" smtClean="0">
                <a:solidFill>
                  <a:schemeClr val="accent3"/>
                </a:solidFill>
              </a:rPr>
              <a:t>vranec jedlový, odd. </a:t>
            </a:r>
            <a:r>
              <a:rPr lang="cs-CZ" i="1" smtClean="0">
                <a:solidFill>
                  <a:schemeClr val="accent3"/>
                </a:solidFill>
              </a:rPr>
              <a:t>Lycopodiopsida</a:t>
            </a:r>
          </a:p>
          <a:p>
            <a:pPr>
              <a:spcBef>
                <a:spcPct val="50000"/>
              </a:spcBef>
            </a:pPr>
            <a:endParaRPr lang="cs-CZ" sz="2800" i="1" cap="small" smtClean="0">
              <a:solidFill>
                <a:schemeClr val="accent3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757" y="652443"/>
            <a:ext cx="3597275" cy="46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964394" y="4981588"/>
            <a:ext cx="214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400">
                <a:solidFill>
                  <a:schemeClr val="bg1"/>
                </a:solidFill>
              </a:rPr>
              <a:t>/www.floralimages.co.uk/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107" y="642918"/>
            <a:ext cx="31432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14720" y="3079730"/>
            <a:ext cx="1571264" cy="353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700" smtClean="0">
                <a:solidFill>
                  <a:schemeClr val="accent4"/>
                </a:solidFill>
              </a:rPr>
              <a:t>trofosporofyly</a:t>
            </a:r>
            <a:endParaRPr lang="cs-CZ" sz="1700">
              <a:solidFill>
                <a:schemeClr val="accent4"/>
              </a:solidFill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2252694" y="3294043"/>
            <a:ext cx="1357313" cy="5715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890994" y="5000636"/>
            <a:ext cx="1576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200"/>
              <a:t>www.mun.ca/biology</a:t>
            </a:r>
          </a:p>
        </p:txBody>
      </p:sp>
      <p:sp>
        <p:nvSpPr>
          <p:cNvPr id="32" name="TextovéPole 9"/>
          <p:cNvSpPr txBox="1">
            <a:spLocks noChangeArrowheads="1"/>
          </p:cNvSpPr>
          <p:nvPr/>
        </p:nvSpPr>
        <p:spPr bwMode="auto">
          <a:xfrm>
            <a:off x="1142976" y="2428868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700" smtClean="0">
                <a:solidFill>
                  <a:schemeClr val="accent4"/>
                </a:solidFill>
              </a:rPr>
              <a:t>sporangia</a:t>
            </a:r>
            <a:endParaRPr lang="cs-CZ" sz="1700">
              <a:solidFill>
                <a:schemeClr val="accent4"/>
              </a:solidFill>
            </a:endParaRPr>
          </a:p>
        </p:txBody>
      </p:sp>
      <p:cxnSp>
        <p:nvCxnSpPr>
          <p:cNvPr id="33" name="Přímá spojovací šipka 32"/>
          <p:cNvCxnSpPr/>
          <p:nvPr/>
        </p:nvCxnSpPr>
        <p:spPr>
          <a:xfrm>
            <a:off x="2252694" y="1650980"/>
            <a:ext cx="1033422" cy="563574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98023" y="1436668"/>
            <a:ext cx="1816523" cy="353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700" smtClean="0">
                <a:solidFill>
                  <a:schemeClr val="accent4"/>
                </a:solidFill>
              </a:rPr>
              <a:t>opadavé </a:t>
            </a:r>
            <a:r>
              <a:rPr lang="cs-CZ" sz="1700">
                <a:solidFill>
                  <a:schemeClr val="accent4"/>
                </a:solidFill>
              </a:rPr>
              <a:t>pupeny</a:t>
            </a: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457200" y="5357826"/>
            <a:ext cx="8186766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nás roztroušeně v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horských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oblastech, ohrožený druh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cs-CZ" sz="2000" smtClean="0"/>
              <a:t>trsnatý vzhled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rozmožuje se i </a:t>
            </a: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vegetativně</a:t>
            </a:r>
            <a:r>
              <a:rPr kumimoji="0" lang="cs-CZ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opadavé pupeny v úžlabí listů</a:t>
            </a:r>
            <a:endParaRPr kumimoji="0" lang="cs-CZ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2285984" y="2643182"/>
            <a:ext cx="1428751" cy="714376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2054</TotalTime>
  <Words>404</Words>
  <Application>Microsoft Office PowerPoint</Application>
  <PresentationFormat>Předvádění na obrazovce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Lycopodiophyta plavuně, vranečky, šídlatky </vt:lpstr>
      <vt:lpstr>botanika.bf.jcu.cz/systematikaweb/</vt:lpstr>
      <vt:lpstr>Lycopodiophyta </vt:lpstr>
      <vt:lpstr>gametofyt (prothalium, prokel) </vt:lpstr>
      <vt:lpstr>sporofyt </vt:lpstr>
      <vt:lpstr>sporangia eusporangiátní  </vt:lpstr>
      <vt:lpstr>Snímek 7</vt:lpstr>
      <vt:lpstr>Snímek 8</vt:lpstr>
      <vt:lpstr>Snímek 9</vt:lpstr>
      <vt:lpstr>Snímek 10</vt:lpstr>
      <vt:lpstr>Snímek 11</vt:lpstr>
      <vt:lpstr>Lepidodendron, odd. Isoëtopsida </vt:lpstr>
      <vt:lpstr>Snímek 13</vt:lpstr>
      <vt:lpstr>Snímek 14</vt:lpstr>
      <vt:lpstr>Úkoly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Kapraďorosty s. l.</dc:title>
  <dc:creator>ivana</dc:creator>
  <cp:lastModifiedBy>ivana</cp:lastModifiedBy>
  <cp:revision>44</cp:revision>
  <dcterms:created xsi:type="dcterms:W3CDTF">2011-10-15T08:41:15Z</dcterms:created>
  <dcterms:modified xsi:type="dcterms:W3CDTF">2013-03-01T07:01:21Z</dcterms:modified>
</cp:coreProperties>
</file>