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sldIdLst>
    <p:sldId id="256" r:id="rId2"/>
    <p:sldId id="282" r:id="rId3"/>
    <p:sldId id="283" r:id="rId4"/>
    <p:sldId id="257" r:id="rId5"/>
    <p:sldId id="258" r:id="rId6"/>
    <p:sldId id="259" r:id="rId7"/>
    <p:sldId id="260" r:id="rId8"/>
    <p:sldId id="261" r:id="rId9"/>
    <p:sldId id="262" r:id="rId10"/>
    <p:sldId id="267" r:id="rId11"/>
    <p:sldId id="268" r:id="rId12"/>
    <p:sldId id="269" r:id="rId13"/>
    <p:sldId id="270" r:id="rId14"/>
    <p:sldId id="271" r:id="rId15"/>
    <p:sldId id="272" r:id="rId16"/>
    <p:sldId id="284" r:id="rId17"/>
    <p:sldId id="265" r:id="rId18"/>
    <p:sldId id="279" r:id="rId19"/>
    <p:sldId id="273" r:id="rId20"/>
    <p:sldId id="266" r:id="rId21"/>
    <p:sldId id="274" r:id="rId22"/>
    <p:sldId id="286" r:id="rId23"/>
  </p:sldIdLst>
  <p:sldSz cx="9144000" cy="6858000" type="screen4x3"/>
  <p:notesSz cx="6794500" cy="99314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CC0066"/>
    <a:srgbClr val="5F5F5F"/>
    <a:srgbClr val="CCFF66"/>
    <a:srgbClr val="800000"/>
    <a:srgbClr val="0080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28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-14890750" y="-12812713"/>
            <a:ext cx="18091150" cy="13568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8050"/>
            <a:ext cx="5434013" cy="446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914400" y="755650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560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79450" y="4718050"/>
            <a:ext cx="5435600" cy="3814763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14400" y="755650"/>
            <a:ext cx="4965700" cy="3724275"/>
          </a:xfrm>
        </p:spPr>
      </p:sp>
      <p:sp>
        <p:nvSpPr>
          <p:cNvPr id="26627" name="Rectangle 3"/>
          <p:cNvSpPr>
            <a:spLocks noChangeArrowheads="1"/>
          </p:cNvSpPr>
          <p:nvPr>
            <p:ph type="body" idx="1"/>
          </p:nvPr>
        </p:nvSpPr>
        <p:spPr>
          <a:xfrm>
            <a:off x="679450" y="4718050"/>
            <a:ext cx="5435600" cy="3814763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</p:spPr>
      </p:sp>
      <p:sp>
        <p:nvSpPr>
          <p:cNvPr id="27651" name="Rectangle 3"/>
          <p:cNvSpPr>
            <a:spLocks noChangeArrowheads="1"/>
          </p:cNvSpPr>
          <p:nvPr>
            <p:ph type="body" idx="1"/>
          </p:nvPr>
        </p:nvSpPr>
        <p:spPr>
          <a:xfrm>
            <a:off x="679450" y="4718050"/>
            <a:ext cx="5435600" cy="3814763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</p:spPr>
      </p:sp>
      <p:sp>
        <p:nvSpPr>
          <p:cNvPr id="28675" name="Rectangle 3"/>
          <p:cNvSpPr>
            <a:spLocks noChangeArrowheads="1"/>
          </p:cNvSpPr>
          <p:nvPr>
            <p:ph type="body" idx="1"/>
          </p:nvPr>
        </p:nvSpPr>
        <p:spPr>
          <a:xfrm>
            <a:off x="679450" y="4718050"/>
            <a:ext cx="5435600" cy="3814763"/>
          </a:xfrm>
          <a:noFill/>
          <a:ln/>
        </p:spPr>
        <p:txBody>
          <a:bodyPr wrap="none" anchor="ctr"/>
          <a:lstStyle/>
          <a:p>
            <a:r>
              <a:rPr lang="cs-CZ" smtClean="0"/>
              <a:t>megafylní (monilophyta), mikrofylní (plavuně)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</p:spPr>
      </p:sp>
      <p:sp>
        <p:nvSpPr>
          <p:cNvPr id="29699" name="Rectangle 3"/>
          <p:cNvSpPr>
            <a:spLocks noChangeArrowheads="1"/>
          </p:cNvSpPr>
          <p:nvPr>
            <p:ph type="body" idx="1"/>
          </p:nvPr>
        </p:nvSpPr>
        <p:spPr>
          <a:xfrm>
            <a:off x="679450" y="4718050"/>
            <a:ext cx="5435600" cy="3814763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</p:spPr>
      </p:sp>
      <p:sp>
        <p:nvSpPr>
          <p:cNvPr id="30723" name="Rectangle 3"/>
          <p:cNvSpPr>
            <a:spLocks noChangeArrowheads="1"/>
          </p:cNvSpPr>
          <p:nvPr>
            <p:ph type="body" idx="1"/>
          </p:nvPr>
        </p:nvSpPr>
        <p:spPr>
          <a:xfrm>
            <a:off x="679450" y="4718050"/>
            <a:ext cx="5435600" cy="3814763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</p:spPr>
      </p:sp>
      <p:sp>
        <p:nvSpPr>
          <p:cNvPr id="31747" name="Rectangle 3"/>
          <p:cNvSpPr>
            <a:spLocks noChangeArrowheads="1"/>
          </p:cNvSpPr>
          <p:nvPr>
            <p:ph type="body" idx="1"/>
          </p:nvPr>
        </p:nvSpPr>
        <p:spPr>
          <a:xfrm>
            <a:off x="679450" y="4718050"/>
            <a:ext cx="5435600" cy="3814763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</p:spPr>
      </p:sp>
      <p:sp>
        <p:nvSpPr>
          <p:cNvPr id="33795" name="Rectangle 3"/>
          <p:cNvSpPr>
            <a:spLocks noChangeArrowheads="1"/>
          </p:cNvSpPr>
          <p:nvPr>
            <p:ph type="body" idx="1"/>
          </p:nvPr>
        </p:nvSpPr>
        <p:spPr>
          <a:xfrm>
            <a:off x="679450" y="4718050"/>
            <a:ext cx="5435600" cy="4468813"/>
          </a:xfrm>
          <a:noFill/>
          <a:ln/>
        </p:spPr>
        <p:txBody>
          <a:bodyPr wrap="none" anchor="ctr"/>
          <a:lstStyle/>
          <a:p>
            <a:r>
              <a:rPr lang="cs-CZ" smtClean="0"/>
              <a:t>Marsilka - stredomori, Sk, Aut, Hun, Ukr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14400" y="755650"/>
            <a:ext cx="4965700" cy="3724275"/>
          </a:xfrm>
        </p:spPr>
      </p:sp>
      <p:sp>
        <p:nvSpPr>
          <p:cNvPr id="34819" name="Rectangle 3"/>
          <p:cNvSpPr>
            <a:spLocks noChangeArrowheads="1"/>
          </p:cNvSpPr>
          <p:nvPr>
            <p:ph type="body" idx="1"/>
          </p:nvPr>
        </p:nvSpPr>
        <p:spPr>
          <a:xfrm>
            <a:off x="679450" y="4718050"/>
            <a:ext cx="5435600" cy="4468813"/>
          </a:xfrm>
          <a:noFill/>
          <a:ln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3DB39-B9A5-4685-B645-0E77F7EC376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1BE39-E4CF-4368-BED4-E8FCD724340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7ED2F-DD45-476B-ABC4-816E4FEEE2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C6F24-8E77-4A83-82AC-52C1D47F69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DF554-6793-4B2B-AE5B-4C37DAF74F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90035-71BF-43BA-9A98-2E8AB09AD3C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2F25E-01BF-4DCC-BD23-0B3E07D999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A17D2-8190-425C-A300-F7F5224E8E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458F7-23A3-4D5E-98AD-15D1B174196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0E62E-DFC7-44FE-A85F-952CD74BAC1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D43C0-750D-428C-81A0-7A5F6C44EF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56795-C63B-4503-92D0-0CF3AF1F3C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Klepněte pro úpravu formátu titulního textu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Klepněte pro úpravu formátu textu osnovy</a:t>
            </a:r>
          </a:p>
          <a:p>
            <a:pPr lvl="1"/>
            <a:r>
              <a:rPr lang="en-GB" smtClean="0"/>
              <a:t>Druhá úroveň</a:t>
            </a:r>
          </a:p>
          <a:p>
            <a:pPr lvl="2"/>
            <a:r>
              <a:rPr lang="en-GB" smtClean="0"/>
              <a:t>Třetí úroveň</a:t>
            </a:r>
          </a:p>
          <a:p>
            <a:pPr lvl="3"/>
            <a:r>
              <a:rPr lang="en-GB" smtClean="0"/>
              <a:t>Čtvrtá úroveň osnovy</a:t>
            </a:r>
          </a:p>
          <a:p>
            <a:pPr lvl="4"/>
            <a:r>
              <a:rPr lang="en-GB" smtClean="0"/>
              <a:t>Pátá úroveň osnovy</a:t>
            </a:r>
          </a:p>
          <a:p>
            <a:pPr lvl="4"/>
            <a:r>
              <a:rPr lang="en-GB" smtClean="0"/>
              <a:t>Šestá úroveň</a:t>
            </a:r>
          </a:p>
          <a:p>
            <a:pPr lvl="4"/>
            <a:r>
              <a:rPr lang="en-GB" smtClean="0"/>
              <a:t>Sedmá úroveň</a:t>
            </a:r>
          </a:p>
          <a:p>
            <a:pPr lvl="4"/>
            <a:r>
              <a:rPr lang="en-GB" smtClean="0"/>
              <a:t>Osmá úroveň textu</a:t>
            </a:r>
          </a:p>
          <a:p>
            <a:pPr lvl="4"/>
            <a:r>
              <a:rPr lang="en-GB" smtClean="0"/>
              <a:t>Devátá úroveň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fld id="{BB376411-9DEB-47FC-869B-11F7F89068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619250" y="2565400"/>
            <a:ext cx="61214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5400" i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MONILOPHYTA II:</a:t>
            </a:r>
          </a:p>
          <a:p>
            <a:pPr algn="ctr">
              <a:defRPr/>
            </a:pPr>
            <a:r>
              <a:rPr lang="cs-CZ" sz="5400" i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Polypodiopsida	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188913"/>
            <a:ext cx="4897438" cy="356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789363"/>
            <a:ext cx="19796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7700963" y="6564313"/>
            <a:ext cx="14081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1200">
                <a:solidFill>
                  <a:schemeClr val="tx1"/>
                </a:solidFill>
              </a:rPr>
              <a:t>en.wikivisual.com/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3716338"/>
            <a:ext cx="2857500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8E8035"/>
              </a:clrFrom>
              <a:clrTo>
                <a:srgbClr val="8E8035">
                  <a:alpha val="0"/>
                </a:srgbClr>
              </a:clrTo>
            </a:clrChange>
          </a:blip>
          <a:srcRect l="12770" t="8969" r="22726" b="17543"/>
          <a:stretch>
            <a:fillRect/>
          </a:stretch>
        </p:blipFill>
        <p:spPr bwMode="auto">
          <a:xfrm>
            <a:off x="0" y="415925"/>
            <a:ext cx="3779838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779838" cy="561975"/>
          </a:xfrm>
          <a:solidFill>
            <a:schemeClr val="folHlink"/>
          </a:solidFill>
        </p:spPr>
        <p:txBody>
          <a:bodyPr/>
          <a:lstStyle/>
          <a:p>
            <a:pPr eaLnBrk="1" hangingPunct="1"/>
            <a:r>
              <a:rPr lang="cs-CZ" sz="2800" smtClean="0"/>
              <a:t>1. Prothalium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3779838" y="-25400"/>
            <a:ext cx="36655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Gametangia na spodní straně, </a:t>
            </a:r>
          </a:p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vystupují z pletiva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2268538" y="4340225"/>
            <a:ext cx="2638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Bazální (břišní) buňky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2195513" y="4987925"/>
            <a:ext cx="1865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Vaječná buňka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2195513" y="5635625"/>
            <a:ext cx="2119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Kanálkové buňky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4427538" y="5348288"/>
            <a:ext cx="2582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Bazální buňky stopky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6372225" y="5851525"/>
            <a:ext cx="1582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Buňky obalu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7265988" y="5445125"/>
            <a:ext cx="1878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Spermatozoidy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2195513" y="3763963"/>
            <a:ext cx="1681162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Archegonium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4541838" y="3752850"/>
            <a:ext cx="1398587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Anteridium</a:t>
            </a:r>
          </a:p>
        </p:txBody>
      </p:sp>
      <p:sp>
        <p:nvSpPr>
          <p:cNvPr id="12305" name="Line 17"/>
          <p:cNvSpPr>
            <a:spLocks noChangeShapeType="1"/>
          </p:cNvSpPr>
          <p:nvPr/>
        </p:nvSpPr>
        <p:spPr bwMode="auto">
          <a:xfrm>
            <a:off x="7956550" y="4797425"/>
            <a:ext cx="0" cy="647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>
            <a:off x="7380288" y="5084763"/>
            <a:ext cx="0" cy="7191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2268538" y="6340475"/>
            <a:ext cx="2159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>
                <a:solidFill>
                  <a:schemeClr val="tx1"/>
                </a:solidFill>
              </a:rPr>
              <a:t>Na preparátu ve cvičení je příčný řez!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  <a:solidFill>
            <a:schemeClr val="folHlink"/>
          </a:solidFill>
        </p:spPr>
        <p:txBody>
          <a:bodyPr/>
          <a:lstStyle/>
          <a:p>
            <a:pPr eaLnBrk="1" hangingPunct="1"/>
            <a:r>
              <a:rPr lang="cs-CZ" sz="2800" smtClean="0"/>
              <a:t>2</a:t>
            </a:r>
            <a:r>
              <a:rPr lang="cs-CZ" sz="2800" i="1" smtClean="0"/>
              <a:t>. Asplenium trichomanes</a:t>
            </a:r>
            <a:r>
              <a:rPr lang="cs-CZ" sz="2800" smtClean="0"/>
              <a:t> – sleziník červený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5925" y="765175"/>
            <a:ext cx="3648075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7008813" y="6553200"/>
            <a:ext cx="21351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1400">
                <a:solidFill>
                  <a:schemeClr val="tx1"/>
                </a:solidFill>
              </a:rPr>
              <a:t>commons.wikimedia.org 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5175"/>
            <a:ext cx="52324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2843213" y="6542088"/>
            <a:ext cx="1779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1400">
                <a:solidFill>
                  <a:schemeClr val="tx1"/>
                </a:solidFill>
              </a:rPr>
              <a:t>flora.nhm-wien.ac.at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124075" y="5805488"/>
            <a:ext cx="2560638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Sorus </a:t>
            </a:r>
            <a:r>
              <a:rPr lang="cs-CZ">
                <a:solidFill>
                  <a:schemeClr val="tx1"/>
                </a:solidFill>
              </a:rPr>
              <a:t>(pl. sori)</a:t>
            </a:r>
            <a:r>
              <a:rPr lang="cs-CZ" sz="2000">
                <a:solidFill>
                  <a:schemeClr val="tx1"/>
                </a:solidFill>
              </a:rPr>
              <a:t> </a:t>
            </a:r>
          </a:p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= výtrusnicová kupka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4932363" y="6092825"/>
            <a:ext cx="220662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Indusium = ostěra</a:t>
            </a: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H="1" flipV="1">
            <a:off x="2051050" y="5157788"/>
            <a:ext cx="792163" cy="6477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V="1">
            <a:off x="4356100" y="5300663"/>
            <a:ext cx="1295400" cy="5048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 flipV="1">
            <a:off x="6084888" y="5373688"/>
            <a:ext cx="431800" cy="719137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7985125" y="5805488"/>
            <a:ext cx="115887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oddenek</a:t>
            </a: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H="1" flipV="1">
            <a:off x="7235825" y="5734050"/>
            <a:ext cx="792163" cy="35877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7688"/>
            <a:ext cx="5724525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800">
                <a:solidFill>
                  <a:srgbClr val="000000"/>
                </a:solidFill>
              </a:rPr>
              <a:t>3. </a:t>
            </a:r>
            <a:r>
              <a:rPr lang="cs-CZ" sz="2800" i="1">
                <a:solidFill>
                  <a:srgbClr val="000000"/>
                </a:solidFill>
              </a:rPr>
              <a:t>Phyllitis scolopendrium</a:t>
            </a:r>
            <a:r>
              <a:rPr lang="cs-CZ" sz="2800">
                <a:solidFill>
                  <a:srgbClr val="000000"/>
                </a:solidFill>
              </a:rPr>
              <a:t> – jelení jazyk celolistý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4200" y="765175"/>
            <a:ext cx="34798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6445250" y="6537325"/>
            <a:ext cx="18557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1200">
                <a:solidFill>
                  <a:schemeClr val="tx1"/>
                </a:solidFill>
              </a:rPr>
              <a:t>commons.wikimedia.org </a:t>
            </a: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19375"/>
            <a:ext cx="565150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2843213" y="6492875"/>
            <a:ext cx="18557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1200">
                <a:solidFill>
                  <a:schemeClr val="tx1"/>
                </a:solidFill>
              </a:rPr>
              <a:t>commons.wikimedia.org 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5789613" y="5734050"/>
            <a:ext cx="115887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oddenek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7812088" y="5516563"/>
            <a:ext cx="1220787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vernace listu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800">
                <a:solidFill>
                  <a:srgbClr val="000000"/>
                </a:solidFill>
              </a:rPr>
              <a:t>4. </a:t>
            </a:r>
            <a:r>
              <a:rPr lang="cs-CZ" sz="2800" i="1">
                <a:solidFill>
                  <a:srgbClr val="000000"/>
                </a:solidFill>
              </a:rPr>
              <a:t>Matteuccia struthiopteris</a:t>
            </a:r>
            <a:r>
              <a:rPr lang="cs-CZ" sz="2800">
                <a:solidFill>
                  <a:srgbClr val="000000"/>
                </a:solidFill>
              </a:rPr>
              <a:t> – pérovník pštrosí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4288" y="765175"/>
            <a:ext cx="4049712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765175"/>
            <a:ext cx="4570412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471863" y="1119188"/>
            <a:ext cx="1030287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Trofofyl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771775" y="4941888"/>
            <a:ext cx="111601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Sporofyl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4638" y="3090863"/>
            <a:ext cx="5059362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800">
                <a:solidFill>
                  <a:srgbClr val="000000"/>
                </a:solidFill>
              </a:rPr>
              <a:t>5. </a:t>
            </a:r>
            <a:r>
              <a:rPr lang="cs-CZ" sz="2800" i="1">
                <a:solidFill>
                  <a:srgbClr val="000000"/>
                </a:solidFill>
              </a:rPr>
              <a:t>Dryopteris filix-mas </a:t>
            </a:r>
            <a:r>
              <a:rPr lang="cs-CZ" sz="2800">
                <a:solidFill>
                  <a:srgbClr val="000000"/>
                </a:solidFill>
              </a:rPr>
              <a:t>– kapraď samec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9200" y="765175"/>
            <a:ext cx="53848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5175"/>
            <a:ext cx="4125913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6583363"/>
            <a:ext cx="2219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1200">
                <a:solidFill>
                  <a:schemeClr val="tx1"/>
                </a:solidFill>
              </a:rPr>
              <a:t>www.zum.de/stueber/lindman/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7820025" y="765175"/>
            <a:ext cx="13239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1200">
                <a:solidFill>
                  <a:schemeClr val="tx1"/>
                </a:solidFill>
              </a:rPr>
              <a:t>www.hlasek.com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7996238" y="3500438"/>
            <a:ext cx="11477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1200">
                <a:solidFill>
                  <a:schemeClr val="tx1"/>
                </a:solidFill>
              </a:rPr>
              <a:t>fr.academic.ru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3276600" y="2852738"/>
            <a:ext cx="13779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>
                <a:solidFill>
                  <a:schemeClr val="tx1"/>
                </a:solidFill>
              </a:rPr>
              <a:t>sporangium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3059113" y="4292600"/>
            <a:ext cx="28638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>
                <a:solidFill>
                  <a:schemeClr val="tx1"/>
                </a:solidFill>
              </a:rPr>
              <a:t>Kupka s ledvinitou ostěrou</a:t>
            </a: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H="1">
            <a:off x="3851275" y="4652963"/>
            <a:ext cx="792163" cy="4318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628650"/>
            <a:ext cx="4787900" cy="35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800">
                <a:solidFill>
                  <a:srgbClr val="000000"/>
                </a:solidFill>
              </a:rPr>
              <a:t>6., 7. </a:t>
            </a:r>
            <a:r>
              <a:rPr lang="cs-CZ" sz="2800" i="1">
                <a:solidFill>
                  <a:srgbClr val="000000"/>
                </a:solidFill>
              </a:rPr>
              <a:t>Polypodium vulgare </a:t>
            </a:r>
            <a:r>
              <a:rPr lang="cs-CZ" sz="2800">
                <a:solidFill>
                  <a:srgbClr val="000000"/>
                </a:solidFill>
              </a:rPr>
              <a:t>– osladič obecný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364413" y="765175"/>
            <a:ext cx="1779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1200">
                <a:solidFill>
                  <a:schemeClr val="tx1"/>
                </a:solidFill>
              </a:rPr>
              <a:t>www.floralimages.co.uk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 l="9018" b="9271"/>
          <a:stretch>
            <a:fillRect/>
          </a:stretch>
        </p:blipFill>
        <p:spPr bwMode="auto">
          <a:xfrm>
            <a:off x="7938" y="765175"/>
            <a:ext cx="39878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836613"/>
            <a:ext cx="19891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1200">
                <a:solidFill>
                  <a:schemeClr val="tx1"/>
                </a:solidFill>
              </a:rPr>
              <a:t>caliban.mpiz-koeln.mpg.de</a:t>
            </a:r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7088" y="4214813"/>
            <a:ext cx="41402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500563" y="836613"/>
            <a:ext cx="1366837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stopkatá sporangia </a:t>
            </a:r>
          </a:p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bez ostěry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5530850" y="3824288"/>
            <a:ext cx="3613150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Leptosporangiátní sporangium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3635375" y="4365625"/>
            <a:ext cx="1074738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annulus</a:t>
            </a:r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4284663" y="4724400"/>
            <a:ext cx="503237" cy="21748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3492500" y="5157788"/>
            <a:ext cx="80486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spory</a:t>
            </a: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4211638" y="5445125"/>
            <a:ext cx="1100137" cy="71438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3419475" y="5734050"/>
            <a:ext cx="93186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stopka</a:t>
            </a:r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>
            <a:off x="3635375" y="6092825"/>
            <a:ext cx="503238" cy="214313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>
            <a:off x="5795963" y="1412875"/>
            <a:ext cx="720725" cy="360363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17425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9950" y="4221163"/>
            <a:ext cx="1924050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7359650" y="5006975"/>
            <a:ext cx="93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ostium</a:t>
            </a: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79388" y="5275263"/>
            <a:ext cx="2006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plazivý oddenek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5170488" y="5013325"/>
            <a:ext cx="3217862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5000" i="1">
                <a:solidFill>
                  <a:schemeClr val="tx1"/>
                </a:solidFill>
              </a:rPr>
              <a:t>Salviniales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6516688" y="5805488"/>
            <a:ext cx="177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tx1"/>
                </a:solidFill>
              </a:rPr>
              <a:t>Nepukalkotvaré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79388" y="1079500"/>
            <a:ext cx="8229600" cy="547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41313"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000000"/>
                </a:solidFill>
              </a:rPr>
              <a:t>bahenní a vodní byliny kořenující v půdě</a:t>
            </a: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000000"/>
                </a:solidFill>
              </a:rPr>
              <a:t>horizontální plazivý oddenek</a:t>
            </a: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000000"/>
                </a:solidFill>
              </a:rPr>
              <a:t>listy niťovité (</a:t>
            </a:r>
            <a:r>
              <a:rPr lang="cs-CZ" sz="2400" i="1">
                <a:solidFill>
                  <a:srgbClr val="000000"/>
                </a:solidFill>
              </a:rPr>
              <a:t>Pilularia</a:t>
            </a:r>
            <a:r>
              <a:rPr lang="cs-CZ" sz="2400">
                <a:solidFill>
                  <a:srgbClr val="000000"/>
                </a:solidFill>
              </a:rPr>
              <a:t>), nebo dlouze řapíkaté </a:t>
            </a: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 i="1">
                <a:solidFill>
                  <a:srgbClr val="000000"/>
                </a:solidFill>
                <a:cs typeface="Arial" charset="0"/>
              </a:rPr>
              <a:t>Pilularia globulifera </a:t>
            </a:r>
            <a:r>
              <a:rPr lang="cs-CZ" sz="1500">
                <a:solidFill>
                  <a:srgbClr val="000000"/>
                </a:solidFill>
                <a:cs typeface="Arial" charset="0"/>
              </a:rPr>
              <a:t>(míčovka kulkonosná)</a:t>
            </a:r>
            <a:r>
              <a:rPr lang="cs-CZ" sz="2400" i="1">
                <a:solidFill>
                  <a:srgbClr val="000000"/>
                </a:solidFill>
                <a:cs typeface="Arial" charset="0"/>
              </a:rPr>
              <a:t>-</a:t>
            </a:r>
            <a:r>
              <a:rPr lang="cs-CZ" sz="2400">
                <a:solidFill>
                  <a:srgbClr val="000000"/>
                </a:solidFill>
                <a:cs typeface="Arial" charset="0"/>
              </a:rPr>
              <a:t> rybník Karhov (Jihl. vrchy), dříve na Třeboňsku</a:t>
            </a:r>
          </a:p>
          <a:p>
            <a:pPr marL="341313" indent="-341313"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 i="1">
                <a:solidFill>
                  <a:srgbClr val="000000"/>
                </a:solidFill>
                <a:cs typeface="Arial" charset="0"/>
              </a:rPr>
              <a:t>Marsilea quadrifolia </a:t>
            </a:r>
            <a:r>
              <a:rPr lang="cs-CZ" sz="1500">
                <a:solidFill>
                  <a:srgbClr val="000000"/>
                </a:solidFill>
                <a:cs typeface="Arial" charset="0"/>
              </a:rPr>
              <a:t>(marsilka čtyřlistá)</a:t>
            </a:r>
            <a:r>
              <a:rPr lang="cs-CZ" sz="2400">
                <a:solidFill>
                  <a:srgbClr val="000000"/>
                </a:solidFill>
                <a:cs typeface="Arial" charset="0"/>
              </a:rPr>
              <a:t>- </a:t>
            </a:r>
            <a:r>
              <a:rPr lang="cs-CZ" sz="2000">
                <a:solidFill>
                  <a:srgbClr val="000000"/>
                </a:solidFill>
                <a:cs typeface="Arial" charset="0"/>
              </a:rPr>
              <a:t>celý svět, v ČR neroste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0"/>
            <a:ext cx="2627313" cy="620713"/>
          </a:xfrm>
          <a:prstGeom prst="rect">
            <a:avLst/>
          </a:prstGeom>
          <a:solidFill>
            <a:srgbClr val="CCFF66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800">
                <a:solidFill>
                  <a:srgbClr val="000000"/>
                </a:solidFill>
              </a:rPr>
              <a:t>Marsileaceae</a:t>
            </a:r>
          </a:p>
        </p:txBody>
      </p:sp>
      <p:pic>
        <p:nvPicPr>
          <p:cNvPr id="1946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3933825"/>
            <a:ext cx="4537075" cy="270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62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933825"/>
            <a:ext cx="3600450" cy="2700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MarsileaSporokarp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30000" contrast="12000"/>
          </a:blip>
          <a:srcRect r="850" b="1701"/>
          <a:stretch>
            <a:fillRect/>
          </a:stretch>
        </p:blipFill>
        <p:spPr bwMode="auto">
          <a:xfrm>
            <a:off x="5003800" y="3573463"/>
            <a:ext cx="3851275" cy="2994025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</p:pic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468313" y="908050"/>
            <a:ext cx="8496300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</a:pPr>
            <a:endParaRPr lang="cs-CZ" sz="2400">
              <a:solidFill>
                <a:schemeClr val="tx1"/>
              </a:solidFill>
            </a:endParaRPr>
          </a:p>
          <a:p>
            <a:pPr>
              <a:buFont typeface="Times New Roman" pitchFamily="18" charset="0"/>
              <a:buChar char="•"/>
            </a:pPr>
            <a:r>
              <a:rPr lang="cs-CZ" sz="2400">
                <a:solidFill>
                  <a:schemeClr val="tx1"/>
                </a:solidFill>
              </a:rPr>
              <a:t> sori zcela uzavřené přeměněnými listovými úkrojky v tzv. </a:t>
            </a:r>
            <a:r>
              <a:rPr lang="cs-CZ" sz="2400">
                <a:solidFill>
                  <a:srgbClr val="008000"/>
                </a:solidFill>
              </a:rPr>
              <a:t>sporokarpy </a:t>
            </a:r>
            <a:r>
              <a:rPr lang="cs-CZ" sz="2400">
                <a:solidFill>
                  <a:schemeClr val="tx1"/>
                </a:solidFill>
              </a:rPr>
              <a:t>na bázi řapíku, ty obsahují </a:t>
            </a:r>
            <a:r>
              <a:rPr lang="cs-CZ" sz="2400">
                <a:solidFill>
                  <a:srgbClr val="000000"/>
                </a:solidFill>
              </a:rPr>
              <a:t>heterosporická</a:t>
            </a:r>
            <a:r>
              <a:rPr lang="cs-CZ" sz="2400">
                <a:solidFill>
                  <a:schemeClr val="tx1"/>
                </a:solidFill>
              </a:rPr>
              <a:t> </a:t>
            </a:r>
            <a:r>
              <a:rPr lang="cs-CZ" sz="2400">
                <a:solidFill>
                  <a:srgbClr val="000000"/>
                </a:solidFill>
              </a:rPr>
              <a:t>sporangia (</a:t>
            </a:r>
            <a:r>
              <a:rPr lang="cs-CZ" sz="2400">
                <a:solidFill>
                  <a:schemeClr val="tx1"/>
                </a:solidFill>
              </a:rPr>
              <a:t>megasporangia a mikrosporangia)</a:t>
            </a:r>
          </a:p>
          <a:p>
            <a:r>
              <a:rPr lang="cs-CZ" sz="2400">
                <a:solidFill>
                  <a:schemeClr val="tx1"/>
                </a:solidFill>
              </a:rPr>
              <a:t> </a:t>
            </a:r>
          </a:p>
          <a:p>
            <a:pPr>
              <a:buFont typeface="Times New Roman" pitchFamily="18" charset="0"/>
              <a:buChar char="•"/>
            </a:pPr>
            <a:r>
              <a:rPr lang="cs-CZ" sz="2400">
                <a:solidFill>
                  <a:schemeClr val="tx1"/>
                </a:solidFill>
              </a:rPr>
              <a:t> vývoj prothalií přímo ve spórách = přečkávání nepříznivých podmínek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800">
                <a:solidFill>
                  <a:srgbClr val="000000"/>
                </a:solidFill>
              </a:rPr>
              <a:t>8. </a:t>
            </a:r>
            <a:r>
              <a:rPr lang="cs-CZ" sz="2800" i="1">
                <a:solidFill>
                  <a:srgbClr val="000000"/>
                </a:solidFill>
              </a:rPr>
              <a:t>Marsilea quadrifolia </a:t>
            </a:r>
            <a:r>
              <a:rPr lang="cs-CZ" sz="2800">
                <a:solidFill>
                  <a:srgbClr val="000000"/>
                </a:solidFill>
              </a:rPr>
              <a:t>– marsilka čtyřlistá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175"/>
            <a:ext cx="550862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t="1202" b="10168"/>
          <a:stretch>
            <a:fillRect/>
          </a:stretch>
        </p:blipFill>
        <p:spPr bwMode="auto">
          <a:xfrm>
            <a:off x="4992688" y="765175"/>
            <a:ext cx="4151312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7397750" y="909638"/>
            <a:ext cx="12239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1200">
                <a:solidFill>
                  <a:schemeClr val="tx1"/>
                </a:solidFill>
              </a:rPr>
              <a:t>/lh3.ggpht.com/</a:t>
            </a:r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V="1">
            <a:off x="5508625" y="3141663"/>
            <a:ext cx="790575" cy="7207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5508625" y="4149725"/>
            <a:ext cx="1295400" cy="1439863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0" y="4005263"/>
            <a:ext cx="22034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>
                <a:solidFill>
                  <a:schemeClr val="tx1"/>
                </a:solidFill>
              </a:rPr>
              <a:t>dlouze řapíkaté listy</a:t>
            </a: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V="1">
            <a:off x="1187450" y="3284538"/>
            <a:ext cx="790575" cy="7207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V="1">
            <a:off x="1258888" y="3213100"/>
            <a:ext cx="1944687" cy="792163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4140200" y="3789363"/>
            <a:ext cx="13271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>
                <a:solidFill>
                  <a:schemeClr val="tx1"/>
                </a:solidFill>
              </a:rPr>
              <a:t>Sporokarp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2700338" y="1127125"/>
            <a:ext cx="6408737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 eaLnBrk="0" hangingPunct="0">
              <a:lnSpc>
                <a:spcPct val="105000"/>
              </a:lnSpc>
              <a:buClrTx/>
              <a:buSzTx/>
              <a:buFontTx/>
              <a:buNone/>
            </a:pPr>
            <a:r>
              <a:rPr lang="cs-CZ" sz="2400">
                <a:solidFill>
                  <a:schemeClr val="tx1"/>
                </a:solidFill>
              </a:rPr>
              <a:t>třída </a:t>
            </a:r>
            <a:r>
              <a:rPr lang="cs-CZ" sz="2400" i="1">
                <a:solidFill>
                  <a:schemeClr val="tx1"/>
                </a:solidFill>
              </a:rPr>
              <a:t>Psilotopsida</a:t>
            </a:r>
            <a:endParaRPr lang="cs-CZ" sz="2400">
              <a:solidFill>
                <a:schemeClr val="tx1"/>
              </a:solidFill>
            </a:endParaRPr>
          </a:p>
          <a:p>
            <a:pPr defTabSz="914400" eaLnBrk="0" hangingPunct="0">
              <a:lnSpc>
                <a:spcPct val="105000"/>
              </a:lnSpc>
              <a:buClrTx/>
              <a:buSzTx/>
              <a:buFontTx/>
              <a:buNone/>
            </a:pPr>
            <a:r>
              <a:rPr lang="cs-CZ" sz="2400">
                <a:solidFill>
                  <a:schemeClr val="tx1"/>
                </a:solidFill>
              </a:rPr>
              <a:t>	řád </a:t>
            </a:r>
            <a:r>
              <a:rPr lang="cs-CZ" sz="2400" i="1">
                <a:solidFill>
                  <a:schemeClr val="tx1"/>
                </a:solidFill>
              </a:rPr>
              <a:t>Psilotales </a:t>
            </a:r>
          </a:p>
          <a:p>
            <a:pPr defTabSz="914400" eaLnBrk="0" hangingPunct="0">
              <a:lnSpc>
                <a:spcPct val="105000"/>
              </a:lnSpc>
              <a:buClrTx/>
              <a:buSzTx/>
              <a:buFontTx/>
              <a:buNone/>
            </a:pPr>
            <a:r>
              <a:rPr lang="cs-CZ" sz="2400" i="1">
                <a:solidFill>
                  <a:schemeClr val="tx1"/>
                </a:solidFill>
              </a:rPr>
              <a:t>			Psilotaceae</a:t>
            </a:r>
            <a:endParaRPr lang="cs-CZ" sz="2400">
              <a:solidFill>
                <a:schemeClr val="tx1"/>
              </a:solidFill>
            </a:endParaRPr>
          </a:p>
          <a:p>
            <a:pPr defTabSz="914400" eaLnBrk="0" hangingPunct="0">
              <a:lnSpc>
                <a:spcPct val="105000"/>
              </a:lnSpc>
              <a:buClrTx/>
              <a:buSzTx/>
              <a:buFontTx/>
              <a:buNone/>
            </a:pPr>
            <a:r>
              <a:rPr lang="cs-CZ" sz="2400">
                <a:solidFill>
                  <a:schemeClr val="tx1"/>
                </a:solidFill>
              </a:rPr>
              <a:t>	řád </a:t>
            </a:r>
            <a:r>
              <a:rPr lang="cs-CZ" sz="2400" i="1">
                <a:solidFill>
                  <a:schemeClr val="tx1"/>
                </a:solidFill>
              </a:rPr>
              <a:t>Ophioglossales </a:t>
            </a:r>
          </a:p>
          <a:p>
            <a:pPr defTabSz="914400" eaLnBrk="0" hangingPunct="0">
              <a:lnSpc>
                <a:spcPct val="105000"/>
              </a:lnSpc>
              <a:buClrTx/>
              <a:buSzTx/>
              <a:buFontTx/>
              <a:buNone/>
            </a:pPr>
            <a:r>
              <a:rPr lang="cs-CZ" sz="2400" i="1">
                <a:solidFill>
                  <a:schemeClr val="tx1"/>
                </a:solidFill>
              </a:rPr>
              <a:t>			Ophioglossaceae</a:t>
            </a:r>
          </a:p>
          <a:p>
            <a:pPr defTabSz="914400" eaLnBrk="0" hangingPunct="0">
              <a:lnSpc>
                <a:spcPct val="105000"/>
              </a:lnSpc>
              <a:buClrTx/>
              <a:buSzTx/>
              <a:buFontTx/>
              <a:buNone/>
            </a:pPr>
            <a:endParaRPr lang="cs-CZ" sz="2400">
              <a:solidFill>
                <a:schemeClr val="tx1"/>
              </a:solidFill>
            </a:endParaRPr>
          </a:p>
          <a:p>
            <a:pPr defTabSz="914400" eaLnBrk="0" hangingPunct="0">
              <a:lnSpc>
                <a:spcPct val="105000"/>
              </a:lnSpc>
              <a:buClrTx/>
              <a:buSzTx/>
              <a:buFontTx/>
              <a:buNone/>
            </a:pPr>
            <a:r>
              <a:rPr lang="cs-CZ" sz="2400">
                <a:solidFill>
                  <a:schemeClr val="tx1"/>
                </a:solidFill>
              </a:rPr>
              <a:t>třída </a:t>
            </a:r>
            <a:r>
              <a:rPr lang="cs-CZ" sz="2400" i="1">
                <a:solidFill>
                  <a:schemeClr val="tx1"/>
                </a:solidFill>
              </a:rPr>
              <a:t>Equisetopsida</a:t>
            </a:r>
            <a:r>
              <a:rPr lang="cs-CZ" sz="2400">
                <a:solidFill>
                  <a:schemeClr val="tx1"/>
                </a:solidFill>
              </a:rPr>
              <a:t> (přesličky)</a:t>
            </a:r>
          </a:p>
          <a:p>
            <a:pPr defTabSz="914400" eaLnBrk="0" hangingPunct="0">
              <a:lnSpc>
                <a:spcPct val="105000"/>
              </a:lnSpc>
              <a:buClrTx/>
              <a:buSzTx/>
              <a:buFontTx/>
              <a:buNone/>
            </a:pPr>
            <a:r>
              <a:rPr lang="cs-CZ" sz="2400">
                <a:solidFill>
                  <a:schemeClr val="tx1"/>
                </a:solidFill>
              </a:rPr>
              <a:t>	</a:t>
            </a:r>
            <a:r>
              <a:rPr lang="cs-CZ" sz="2400" b="1">
                <a:solidFill>
                  <a:srgbClr val="333333"/>
                </a:solidFill>
              </a:rPr>
              <a:t>† </a:t>
            </a:r>
            <a:r>
              <a:rPr lang="cs-CZ" sz="2400">
                <a:solidFill>
                  <a:srgbClr val="333333"/>
                </a:solidFill>
              </a:rPr>
              <a:t>stromové a semenné typy</a:t>
            </a:r>
          </a:p>
          <a:p>
            <a:pPr defTabSz="914400" eaLnBrk="0" hangingPunct="0">
              <a:lnSpc>
                <a:spcPct val="105000"/>
              </a:lnSpc>
              <a:buClrTx/>
              <a:buSzTx/>
              <a:buFontTx/>
              <a:buNone/>
            </a:pPr>
            <a:r>
              <a:rPr lang="cs-CZ" sz="2400">
                <a:solidFill>
                  <a:schemeClr val="tx1"/>
                </a:solidFill>
              </a:rPr>
              <a:t>			</a:t>
            </a:r>
            <a:r>
              <a:rPr lang="cs-CZ" sz="2400" i="1">
                <a:solidFill>
                  <a:schemeClr val="tx1"/>
                </a:solidFill>
              </a:rPr>
              <a:t>Equisetaceae</a:t>
            </a:r>
          </a:p>
          <a:p>
            <a:pPr defTabSz="914400" eaLnBrk="0" hangingPunct="0">
              <a:lnSpc>
                <a:spcPct val="105000"/>
              </a:lnSpc>
              <a:buClrTx/>
              <a:buSzTx/>
              <a:buFontTx/>
              <a:buNone/>
            </a:pPr>
            <a:r>
              <a:rPr lang="cs-CZ" sz="2400" i="1">
                <a:solidFill>
                  <a:schemeClr val="tx1"/>
                </a:solidFill>
              </a:rPr>
              <a:t>____________________________________</a:t>
            </a:r>
          </a:p>
          <a:p>
            <a:pPr defTabSz="914400" eaLnBrk="0" hangingPunct="0">
              <a:lnSpc>
                <a:spcPct val="105000"/>
              </a:lnSpc>
              <a:buClrTx/>
              <a:buSzTx/>
              <a:buFontTx/>
              <a:buNone/>
            </a:pPr>
            <a:r>
              <a:rPr lang="cs-CZ" sz="2400">
                <a:solidFill>
                  <a:schemeClr val="tx1"/>
                </a:solidFill>
              </a:rPr>
              <a:t>třída </a:t>
            </a:r>
            <a:r>
              <a:rPr lang="cs-CZ" sz="2400" i="1">
                <a:solidFill>
                  <a:schemeClr val="tx1"/>
                </a:solidFill>
              </a:rPr>
              <a:t>Polypodiopsida </a:t>
            </a:r>
            <a:r>
              <a:rPr lang="cs-CZ" sz="2400">
                <a:solidFill>
                  <a:schemeClr val="tx1"/>
                </a:solidFill>
              </a:rPr>
              <a:t>		</a:t>
            </a:r>
          </a:p>
          <a:p>
            <a:pPr defTabSz="914400" eaLnBrk="0" hangingPunct="0">
              <a:lnSpc>
                <a:spcPct val="105000"/>
              </a:lnSpc>
              <a:buClrTx/>
              <a:buSzTx/>
              <a:buFontTx/>
              <a:buNone/>
            </a:pPr>
            <a:r>
              <a:rPr lang="cs-CZ" sz="2400">
                <a:solidFill>
                  <a:schemeClr val="tx1"/>
                </a:solidFill>
              </a:rPr>
              <a:t>	řád </a:t>
            </a:r>
            <a:r>
              <a:rPr lang="cs-CZ" sz="2400" i="1">
                <a:solidFill>
                  <a:schemeClr val="tx1"/>
                </a:solidFill>
              </a:rPr>
              <a:t>Polypodiales</a:t>
            </a:r>
            <a:endParaRPr lang="cs-CZ" sz="2400">
              <a:solidFill>
                <a:schemeClr val="tx1"/>
              </a:solidFill>
            </a:endParaRPr>
          </a:p>
          <a:p>
            <a:pPr defTabSz="914400" eaLnBrk="0" hangingPunct="0">
              <a:lnSpc>
                <a:spcPct val="105000"/>
              </a:lnSpc>
              <a:buClrTx/>
              <a:buSzTx/>
              <a:buFontTx/>
              <a:buNone/>
            </a:pPr>
            <a:r>
              <a:rPr lang="cs-CZ" sz="2400">
                <a:solidFill>
                  <a:schemeClr val="tx1"/>
                </a:solidFill>
              </a:rPr>
              <a:t>	řád </a:t>
            </a:r>
            <a:r>
              <a:rPr lang="cs-CZ" sz="2400" i="1">
                <a:solidFill>
                  <a:schemeClr val="tx1"/>
                </a:solidFill>
              </a:rPr>
              <a:t>Salviniales</a:t>
            </a:r>
            <a:endParaRPr lang="cs-CZ" sz="2400">
              <a:solidFill>
                <a:schemeClr val="tx1"/>
              </a:solidFill>
            </a:endParaRPr>
          </a:p>
          <a:p>
            <a:pPr defTabSz="914400" eaLnBrk="0" hangingPunct="0">
              <a:lnSpc>
                <a:spcPct val="105000"/>
              </a:lnSpc>
              <a:buClrTx/>
              <a:buSzTx/>
              <a:buFontTx/>
              <a:buNone/>
            </a:pPr>
            <a:r>
              <a:rPr lang="cs-CZ" sz="2400">
                <a:solidFill>
                  <a:schemeClr val="tx1"/>
                </a:solidFill>
              </a:rPr>
              <a:t>			</a:t>
            </a:r>
            <a:endParaRPr lang="cs-CZ" sz="2400">
              <a:solidFill>
                <a:srgbClr val="333333"/>
              </a:solidFill>
            </a:endParaRPr>
          </a:p>
        </p:txBody>
      </p:sp>
      <p:sp>
        <p:nvSpPr>
          <p:cNvPr id="48132" name="Rectangle 6"/>
          <p:cNvSpPr>
            <a:spLocks noChangeArrowheads="1"/>
          </p:cNvSpPr>
          <p:nvPr/>
        </p:nvSpPr>
        <p:spPr bwMode="auto">
          <a:xfrm>
            <a:off x="3563938" y="5805488"/>
            <a:ext cx="2592387" cy="360362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cs-CZ" sz="2400">
              <a:solidFill>
                <a:schemeClr val="tx1"/>
              </a:solidFill>
              <a:latin typeface="Script MT Bold" pitchFamily="66" charset="0"/>
            </a:endParaRPr>
          </a:p>
        </p:txBody>
      </p:sp>
      <p:sp>
        <p:nvSpPr>
          <p:cNvPr id="48133" name="Rectangle 7"/>
          <p:cNvSpPr>
            <a:spLocks noChangeArrowheads="1"/>
          </p:cNvSpPr>
          <p:nvPr/>
        </p:nvSpPr>
        <p:spPr bwMode="auto">
          <a:xfrm>
            <a:off x="3563938" y="5445125"/>
            <a:ext cx="2592387" cy="360363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eaLnBrk="0" hangingPunct="0">
              <a:buClrTx/>
              <a:buSzTx/>
              <a:buFontTx/>
              <a:buNone/>
            </a:pPr>
            <a:endParaRPr lang="cs-CZ" sz="2400">
              <a:solidFill>
                <a:schemeClr val="tx1"/>
              </a:solidFill>
              <a:latin typeface="Script MT Bold" pitchFamily="66" charset="0"/>
            </a:endParaRPr>
          </a:p>
        </p:txBody>
      </p:sp>
      <p:sp>
        <p:nvSpPr>
          <p:cNvPr id="48134" name="Rectangle 9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hangingPunct="0">
              <a:buClrTx/>
              <a:buSzTx/>
              <a:buFontTx/>
              <a:buNone/>
            </a:pPr>
            <a:r>
              <a:rPr lang="cs-CZ" sz="4400" b="1">
                <a:solidFill>
                  <a:srgbClr val="006600"/>
                </a:solidFill>
                <a:latin typeface="Times New Roman" pitchFamily="18" charset="0"/>
              </a:rPr>
              <a:t>oddělení </a:t>
            </a:r>
            <a:r>
              <a:rPr lang="cs-CZ" sz="4400" b="1" i="1">
                <a:solidFill>
                  <a:srgbClr val="006600"/>
                </a:solidFill>
                <a:latin typeface="Times New Roman" pitchFamily="18" charset="0"/>
              </a:rPr>
              <a:t>Monilophyta</a:t>
            </a:r>
          </a:p>
        </p:txBody>
      </p:sp>
      <p:sp>
        <p:nvSpPr>
          <p:cNvPr id="48135" name="Text Box 10"/>
          <p:cNvSpPr txBox="1">
            <a:spLocks noChangeArrowheads="1"/>
          </p:cNvSpPr>
          <p:nvPr/>
        </p:nvSpPr>
        <p:spPr bwMode="auto">
          <a:xfrm>
            <a:off x="179388" y="1123950"/>
            <a:ext cx="1998662" cy="457200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r>
              <a:rPr lang="cs-CZ" sz="2400">
                <a:solidFill>
                  <a:schemeClr val="tx1"/>
                </a:solidFill>
              </a:rPr>
              <a:t>Monilophyta I</a:t>
            </a:r>
          </a:p>
        </p:txBody>
      </p:sp>
      <p:sp>
        <p:nvSpPr>
          <p:cNvPr id="48136" name="Text Box 11"/>
          <p:cNvSpPr txBox="1">
            <a:spLocks noChangeArrowheads="1"/>
          </p:cNvSpPr>
          <p:nvPr/>
        </p:nvSpPr>
        <p:spPr bwMode="auto">
          <a:xfrm>
            <a:off x="185738" y="5059363"/>
            <a:ext cx="2082800" cy="457200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hangingPunct="0">
              <a:buClrTx/>
              <a:buSzTx/>
              <a:buFontTx/>
              <a:buNone/>
            </a:pPr>
            <a:r>
              <a:rPr lang="cs-CZ" sz="2400">
                <a:solidFill>
                  <a:schemeClr val="tx1"/>
                </a:solidFill>
              </a:rPr>
              <a:t>Monilophyta II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339975" cy="620713"/>
          </a:xfrm>
          <a:solidFill>
            <a:srgbClr val="CCFF66"/>
          </a:solidFill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2800" smtClean="0"/>
              <a:t>Salviniaceae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692150"/>
            <a:ext cx="8820150" cy="2232025"/>
          </a:xfrm>
        </p:spPr>
        <p:txBody>
          <a:bodyPr/>
          <a:lstStyle/>
          <a:p>
            <a:pPr marL="341313" indent="-341313" eaLnBrk="1" hangingPunct="1">
              <a:lnSpc>
                <a:spcPct val="90000"/>
              </a:lnSpc>
              <a:spcBef>
                <a:spcPts val="700"/>
              </a:spcBef>
              <a:buFont typeface="Times New Roman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 smtClean="0"/>
              <a:t>jednoleté natantní byliny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700"/>
              </a:spcBef>
              <a:buFont typeface="Times New Roman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 smtClean="0"/>
              <a:t>listy 2 vstřícné + rhizofyl se sporokarpy 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700"/>
              </a:spcBef>
              <a:buFont typeface="Times New Roman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 smtClean="0"/>
              <a:t>heterosporická sporangia 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700"/>
              </a:spcBef>
              <a:buFont typeface="Times New Roman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 smtClean="0"/>
              <a:t>2 typy sporokarpů - mikrosporangia (64 mikrospor)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 smtClean="0"/>
              <a:t> 			nebo jen megasporangia (1 megaspora)</a:t>
            </a:r>
          </a:p>
          <a:p>
            <a:pPr marL="341313" indent="-341313" eaLnBrk="1" hangingPunct="1">
              <a:lnSpc>
                <a:spcPct val="9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sz="2400" i="1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3213100"/>
            <a:ext cx="3313112" cy="2384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4479925"/>
            <a:ext cx="3024188" cy="2378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7451725" y="6492875"/>
            <a:ext cx="1368425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000">
                <a:solidFill>
                  <a:srgbClr val="000000"/>
                </a:solidFill>
              </a:rPr>
              <a:t>upload.wikimedia.org</a:t>
            </a:r>
          </a:p>
        </p:txBody>
      </p:sp>
      <p:pic>
        <p:nvPicPr>
          <p:cNvPr id="22535" name="Picture 7" descr="Salvinia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24000" contrast="18000"/>
          </a:blip>
          <a:srcRect r="1923"/>
          <a:stretch>
            <a:fillRect/>
          </a:stretch>
        </p:blipFill>
        <p:spPr bwMode="auto">
          <a:xfrm>
            <a:off x="6919913" y="0"/>
            <a:ext cx="2224087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179388" y="5876925"/>
            <a:ext cx="5616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i="1">
                <a:solidFill>
                  <a:srgbClr val="000000"/>
                </a:solidFill>
              </a:rPr>
              <a:t>Azolla caroliniana</a:t>
            </a:r>
            <a:r>
              <a:rPr lang="cs-CZ">
                <a:solidFill>
                  <a:srgbClr val="000000"/>
                </a:solidFill>
              </a:rPr>
              <a:t> </a:t>
            </a:r>
            <a:r>
              <a:rPr lang="cs-CZ" sz="1500">
                <a:solidFill>
                  <a:srgbClr val="000000"/>
                </a:solidFill>
              </a:rPr>
              <a:t>(azola karolínská) </a:t>
            </a:r>
            <a:r>
              <a:rPr lang="cs-CZ">
                <a:solidFill>
                  <a:srgbClr val="000000"/>
                </a:solidFill>
              </a:rPr>
              <a:t>- drobná akvarijní rostlina z tropů, vzácně zplaňuje v Evropě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179388" y="3141663"/>
            <a:ext cx="23034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i="1">
                <a:solidFill>
                  <a:srgbClr val="000000"/>
                </a:solidFill>
              </a:rPr>
              <a:t>Salvinia natans</a:t>
            </a:r>
          </a:p>
          <a:p>
            <a:r>
              <a:rPr lang="cs-CZ" sz="1500">
                <a:solidFill>
                  <a:srgbClr val="000000"/>
                </a:solidFill>
              </a:rPr>
              <a:t>nepukalka vzplývající</a:t>
            </a:r>
            <a:r>
              <a:rPr lang="cs-CZ">
                <a:solidFill>
                  <a:srgbClr val="000000"/>
                </a:solidFill>
              </a:rPr>
              <a:t> </a:t>
            </a:r>
          </a:p>
          <a:p>
            <a:r>
              <a:rPr lang="cs-CZ">
                <a:solidFill>
                  <a:srgbClr val="000000"/>
                </a:solidFill>
              </a:rPr>
              <a:t>- vzácně na SV Moravě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175"/>
            <a:ext cx="3059113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286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2800">
                <a:solidFill>
                  <a:srgbClr val="000000"/>
                </a:solidFill>
              </a:rPr>
              <a:t>9., 10. </a:t>
            </a:r>
            <a:r>
              <a:rPr lang="cs-CZ" sz="2800" i="1">
                <a:solidFill>
                  <a:srgbClr val="000000"/>
                </a:solidFill>
              </a:rPr>
              <a:t>Salvinia natans </a:t>
            </a:r>
            <a:r>
              <a:rPr lang="cs-CZ" sz="2800">
                <a:solidFill>
                  <a:srgbClr val="000000"/>
                </a:solidFill>
              </a:rPr>
              <a:t>– nepukalka vzplývající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5BE"/>
              </a:clrFrom>
              <a:clrTo>
                <a:srgbClr val="FEF5BE">
                  <a:alpha val="0"/>
                </a:srgbClr>
              </a:clrTo>
            </a:clrChange>
          </a:blip>
          <a:srcRect l="24626" t="27722" r="30759" b="36977"/>
          <a:stretch>
            <a:fillRect/>
          </a:stretch>
        </p:blipFill>
        <p:spPr bwMode="auto">
          <a:xfrm>
            <a:off x="0" y="3976688"/>
            <a:ext cx="2160588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6537325"/>
            <a:ext cx="18557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1200">
                <a:solidFill>
                  <a:schemeClr val="tx1"/>
                </a:solidFill>
              </a:rPr>
              <a:t>commons.wikimedia.org 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3646488"/>
            <a:ext cx="12398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1200">
                <a:solidFill>
                  <a:schemeClr val="tx1"/>
                </a:solidFill>
              </a:rPr>
              <a:t>www.mobot.org</a:t>
            </a: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7054850" y="2271713"/>
            <a:ext cx="14509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1200">
                <a:solidFill>
                  <a:schemeClr val="tx1"/>
                </a:solidFill>
              </a:rPr>
              <a:t>www.afloredeau.fr/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3059113" y="739775"/>
            <a:ext cx="60499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 b="1">
                <a:solidFill>
                  <a:schemeClr val="tx1"/>
                </a:solidFill>
              </a:rPr>
              <a:t>Listy</a:t>
            </a:r>
            <a:r>
              <a:rPr lang="cs-CZ" sz="2000">
                <a:solidFill>
                  <a:schemeClr val="tx1"/>
                </a:solidFill>
              </a:rPr>
              <a:t> po třech </a:t>
            </a:r>
          </a:p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– dva vzplývavé, třetí přeměněn na kořenová vlákna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3040063" y="1479550"/>
            <a:ext cx="5405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Diferencované </a:t>
            </a:r>
            <a:r>
              <a:rPr lang="cs-CZ" sz="2000" b="1">
                <a:solidFill>
                  <a:schemeClr val="tx1"/>
                </a:solidFill>
              </a:rPr>
              <a:t>sporokarpy</a:t>
            </a:r>
            <a:r>
              <a:rPr lang="cs-CZ" sz="2000">
                <a:solidFill>
                  <a:schemeClr val="tx1"/>
                </a:solidFill>
              </a:rPr>
              <a:t> </a:t>
            </a:r>
          </a:p>
          <a:p>
            <a:pPr>
              <a:buClrTx/>
              <a:buSzTx/>
              <a:buFontTx/>
              <a:buNone/>
            </a:pPr>
            <a:r>
              <a:rPr lang="cs-CZ" sz="2000">
                <a:solidFill>
                  <a:schemeClr val="tx1"/>
                </a:solidFill>
              </a:rPr>
              <a:t>– obsahují jen mikro- nebo jen megasporangia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1619250" y="5734050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cs-CZ">
                <a:solidFill>
                  <a:schemeClr val="tx1"/>
                </a:solidFill>
              </a:rPr>
              <a:t>sporokarpy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flipH="1" flipV="1">
            <a:off x="684213" y="5373688"/>
            <a:ext cx="935037" cy="503237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0034" y="1142984"/>
            <a:ext cx="8143932" cy="550072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cs-CZ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cs-CZ" b="1" smtClean="0">
                <a:solidFill>
                  <a:srgbClr val="00B050"/>
                </a:solidFill>
                <a:latin typeface="Century Schoolbook" pitchFamily="18" charset="0"/>
              </a:rPr>
              <a:t>prothalium</a:t>
            </a:r>
            <a:endParaRPr lang="cs-CZ" smtClean="0">
              <a:solidFill>
                <a:srgbClr val="00B050"/>
              </a:solidFill>
              <a:latin typeface="Century Schoolbook" pitchFamily="18" charset="0"/>
            </a:endParaRPr>
          </a:p>
          <a:p>
            <a:pPr lvl="1">
              <a:buFont typeface="Courier New" pitchFamily="49" charset="0"/>
              <a:buChar char="o"/>
            </a:pPr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habitus</a:t>
            </a:r>
            <a:endParaRPr lang="cs-CZ" smtClean="0">
              <a:solidFill>
                <a:schemeClr val="tx1"/>
              </a:solidFill>
              <a:latin typeface="Century Schoolbook" pitchFamily="18" charset="0"/>
            </a:endParaRPr>
          </a:p>
          <a:p>
            <a:pPr lvl="1">
              <a:buFont typeface="Courier New" pitchFamily="49" charset="0"/>
              <a:buChar char="o"/>
            </a:pPr>
            <a:endParaRPr lang="cs-CZ" b="1" i="1" smtClean="0">
              <a:solidFill>
                <a:schemeClr val="tx1"/>
              </a:solidFill>
              <a:latin typeface="Century Schoolbook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cs-CZ" b="1" i="1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cs-CZ" b="1" i="1" smtClean="0">
                <a:solidFill>
                  <a:srgbClr val="00B050"/>
                </a:solidFill>
                <a:latin typeface="Century Schoolbook" pitchFamily="18" charset="0"/>
              </a:rPr>
              <a:t>Asplenium</a:t>
            </a:r>
            <a:r>
              <a:rPr lang="cs-CZ" b="1" i="1" smtClean="0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cs-CZ" b="1" i="1" smtClean="0">
                <a:solidFill>
                  <a:srgbClr val="00B050"/>
                </a:solidFill>
                <a:latin typeface="Century Schoolbook" pitchFamily="18" charset="0"/>
              </a:rPr>
              <a:t>trichomanes</a:t>
            </a:r>
            <a:endParaRPr lang="cs-CZ" smtClean="0">
              <a:solidFill>
                <a:srgbClr val="00B050"/>
              </a:solidFill>
              <a:latin typeface="Century Schoolbook" pitchFamily="18" charset="0"/>
            </a:endParaRPr>
          </a:p>
          <a:p>
            <a:pPr lvl="1"/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(sleziník červený)</a:t>
            </a:r>
            <a:endParaRPr lang="cs-CZ" smtClean="0">
              <a:solidFill>
                <a:schemeClr val="tx1"/>
              </a:solidFill>
              <a:latin typeface="Century Schoolbook" pitchFamily="18" charset="0"/>
            </a:endParaRPr>
          </a:p>
          <a:p>
            <a:pPr lvl="1">
              <a:buFont typeface="Courier New" pitchFamily="49" charset="0"/>
              <a:buChar char="o"/>
            </a:pPr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habitus (tvar kupek!)</a:t>
            </a:r>
            <a:endParaRPr lang="cs-CZ" smtClean="0">
              <a:solidFill>
                <a:schemeClr val="tx1"/>
              </a:solidFill>
              <a:latin typeface="Century Schoolbook" pitchFamily="18" charset="0"/>
            </a:endParaRPr>
          </a:p>
          <a:p>
            <a:pPr lvl="1">
              <a:buFont typeface="Courier New" pitchFamily="49" charset="0"/>
              <a:buChar char="o"/>
            </a:pPr>
            <a:endParaRPr lang="cs-CZ" b="1" i="1" smtClean="0">
              <a:solidFill>
                <a:schemeClr val="tx1"/>
              </a:solidFill>
              <a:latin typeface="Century Schoolbook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cs-CZ" b="1" i="1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cs-CZ" b="1" i="1" smtClean="0">
                <a:solidFill>
                  <a:srgbClr val="00B050"/>
                </a:solidFill>
                <a:latin typeface="Century Schoolbook" pitchFamily="18" charset="0"/>
              </a:rPr>
              <a:t>Phyllitis</a:t>
            </a:r>
            <a:r>
              <a:rPr lang="cs-CZ" b="1" i="1" smtClean="0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cs-CZ" b="1" i="1" smtClean="0">
                <a:solidFill>
                  <a:srgbClr val="00B050"/>
                </a:solidFill>
                <a:latin typeface="Century Schoolbook" pitchFamily="18" charset="0"/>
              </a:rPr>
              <a:t>scolopendrium</a:t>
            </a:r>
            <a:endParaRPr lang="cs-CZ" b="1" i="1" smtClean="0">
              <a:solidFill>
                <a:srgbClr val="00B050"/>
              </a:solidFill>
              <a:latin typeface="Century Schoolbook" pitchFamily="18" charset="0"/>
            </a:endParaRPr>
          </a:p>
          <a:p>
            <a:pPr lvl="1"/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(jelení jazyk celolistý) </a:t>
            </a:r>
          </a:p>
          <a:p>
            <a:pPr lvl="1">
              <a:buFont typeface="Courier New" pitchFamily="49" charset="0"/>
              <a:buChar char="o"/>
            </a:pPr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habitus</a:t>
            </a:r>
            <a:endParaRPr lang="cs-CZ">
              <a:solidFill>
                <a:schemeClr val="tx1"/>
              </a:solidFill>
              <a:latin typeface="Century Schoolbook" pitchFamily="18" charset="0"/>
            </a:endParaRPr>
          </a:p>
          <a:p>
            <a:pPr>
              <a:buFont typeface="Courier New" pitchFamily="49" charset="0"/>
              <a:buChar char="o"/>
            </a:pPr>
            <a:endParaRPr lang="cs-CZ" b="1" i="1" smtClean="0">
              <a:solidFill>
                <a:schemeClr val="tx1"/>
              </a:solidFill>
              <a:latin typeface="Century Schoolbook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cs-CZ" b="1" i="1" smtClean="0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cs-CZ" b="1" i="1" smtClean="0">
                <a:solidFill>
                  <a:srgbClr val="00B050"/>
                </a:solidFill>
                <a:latin typeface="Century Schoolbook" pitchFamily="18" charset="0"/>
              </a:rPr>
              <a:t>Matteuccia</a:t>
            </a:r>
            <a:r>
              <a:rPr lang="cs-CZ" b="1" i="1" smtClean="0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cs-CZ" b="1" i="1" smtClean="0">
                <a:solidFill>
                  <a:srgbClr val="00B050"/>
                </a:solidFill>
                <a:latin typeface="Century Schoolbook" pitchFamily="18" charset="0"/>
              </a:rPr>
              <a:t>struthiopteris</a:t>
            </a:r>
            <a:endParaRPr lang="cs-CZ" smtClean="0">
              <a:solidFill>
                <a:srgbClr val="00B050"/>
              </a:solidFill>
              <a:latin typeface="Century Schoolbook" pitchFamily="18" charset="0"/>
            </a:endParaRPr>
          </a:p>
          <a:p>
            <a:pPr lvl="1"/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(pérovník pštrosí)</a:t>
            </a:r>
            <a:endParaRPr lang="cs-CZ" smtClean="0">
              <a:solidFill>
                <a:schemeClr val="tx1"/>
              </a:solidFill>
              <a:latin typeface="Century Schoolbook" pitchFamily="18" charset="0"/>
            </a:endParaRPr>
          </a:p>
          <a:p>
            <a:pPr lvl="1">
              <a:buFont typeface="Courier New" pitchFamily="49" charset="0"/>
              <a:buChar char="o"/>
            </a:pPr>
            <a:r>
              <a:rPr lang="cs-CZ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sporofyl</a:t>
            </a:r>
          </a:p>
          <a:p>
            <a:pPr lvl="1">
              <a:buFont typeface="Courier New" pitchFamily="49" charset="0"/>
              <a:buChar char="o"/>
            </a:pPr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trofofyl</a:t>
            </a:r>
            <a:endParaRPr lang="cs-CZ" smtClean="0">
              <a:solidFill>
                <a:schemeClr val="tx1"/>
              </a:solidFill>
              <a:latin typeface="Century Schoolbook" pitchFamily="18" charset="0"/>
            </a:endParaRPr>
          </a:p>
          <a:p>
            <a:endParaRPr lang="cs-CZ" smtClean="0">
              <a:solidFill>
                <a:schemeClr val="tx1"/>
              </a:solidFill>
              <a:latin typeface="Century Schoolbook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cs-CZ" b="1" i="1" smtClean="0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cs-CZ" b="1" i="1" smtClean="0">
                <a:solidFill>
                  <a:srgbClr val="00B050"/>
                </a:solidFill>
                <a:latin typeface="Century Schoolbook" pitchFamily="18" charset="0"/>
              </a:rPr>
              <a:t>Dryopteris</a:t>
            </a:r>
            <a:r>
              <a:rPr lang="cs-CZ" b="1" i="1" smtClean="0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cs-CZ" b="1" i="1" smtClean="0">
                <a:solidFill>
                  <a:srgbClr val="00B050"/>
                </a:solidFill>
                <a:latin typeface="Century Schoolbook" pitchFamily="18" charset="0"/>
              </a:rPr>
              <a:t>filix-mas</a:t>
            </a:r>
            <a:endParaRPr lang="cs-CZ" b="1" i="1" smtClean="0">
              <a:solidFill>
                <a:srgbClr val="00B050"/>
              </a:solidFill>
              <a:latin typeface="Century Schoolbook" pitchFamily="18" charset="0"/>
            </a:endParaRPr>
          </a:p>
          <a:p>
            <a:pPr lvl="1"/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(kapraď samec)</a:t>
            </a:r>
            <a:endParaRPr lang="cs-CZ" smtClean="0">
              <a:solidFill>
                <a:schemeClr val="tx1"/>
              </a:solidFill>
              <a:latin typeface="Century Schoolbook" pitchFamily="18" charset="0"/>
            </a:endParaRPr>
          </a:p>
          <a:p>
            <a:pPr lvl="1">
              <a:buFont typeface="Courier New" pitchFamily="49" charset="0"/>
              <a:buChar char="o"/>
            </a:pPr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habitus (tvar kupek</a:t>
            </a:r>
            <a:endParaRPr lang="cs-CZ" smtClean="0">
              <a:solidFill>
                <a:schemeClr val="tx1"/>
              </a:solidFill>
              <a:latin typeface="Century Schoolbook" pitchFamily="18" charset="0"/>
            </a:endParaRPr>
          </a:p>
          <a:p>
            <a:pPr>
              <a:buFont typeface="Courier New" pitchFamily="49" charset="0"/>
              <a:buChar char="o"/>
            </a:pPr>
            <a:endParaRPr lang="cs-CZ" smtClean="0">
              <a:solidFill>
                <a:schemeClr val="tx1"/>
              </a:solidFill>
              <a:latin typeface="Century Schoolbook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cs-CZ" b="1" i="1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cs-CZ" b="1" i="1" smtClean="0">
                <a:solidFill>
                  <a:srgbClr val="00B050"/>
                </a:solidFill>
                <a:latin typeface="Century Schoolbook" pitchFamily="18" charset="0"/>
              </a:rPr>
              <a:t>Polypodium</a:t>
            </a:r>
            <a:r>
              <a:rPr lang="cs-CZ" b="1" i="1" smtClean="0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cs-CZ" b="1" i="1" smtClean="0">
                <a:solidFill>
                  <a:srgbClr val="00B050"/>
                </a:solidFill>
                <a:latin typeface="Century Schoolbook" pitchFamily="18" charset="0"/>
              </a:rPr>
              <a:t>vulgare</a:t>
            </a:r>
            <a:endParaRPr lang="cs-CZ" smtClean="0">
              <a:solidFill>
                <a:srgbClr val="00B050"/>
              </a:solidFill>
              <a:latin typeface="Century Schoolbook" pitchFamily="18" charset="0"/>
            </a:endParaRPr>
          </a:p>
          <a:p>
            <a:pPr lvl="1"/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(osladič obecný)</a:t>
            </a:r>
          </a:p>
          <a:p>
            <a:pPr lvl="1">
              <a:buFont typeface="Courier New" pitchFamily="49" charset="0"/>
              <a:buChar char="o"/>
            </a:pPr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habitus (tvar kupek!)</a:t>
            </a:r>
          </a:p>
          <a:p>
            <a:pPr lvl="1">
              <a:buFont typeface="Courier New" pitchFamily="49" charset="0"/>
              <a:buChar char="o"/>
            </a:pPr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výtrusnicové kupky (</a:t>
            </a:r>
            <a:r>
              <a:rPr lang="cs-CZ" b="1" smtClean="0">
                <a:solidFill>
                  <a:schemeClr val="tx1"/>
                </a:solidFill>
                <a:latin typeface="Century Schoolbook" pitchFamily="18" charset="0"/>
              </a:rPr>
              <a:t>B</a:t>
            </a:r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)</a:t>
            </a:r>
          </a:p>
          <a:p>
            <a:pPr lvl="1">
              <a:buFont typeface="Courier New" pitchFamily="49" charset="0"/>
              <a:buChar char="o"/>
            </a:pPr>
            <a:endParaRPr lang="cs-CZ" smtClean="0">
              <a:solidFill>
                <a:schemeClr val="tx1"/>
              </a:solidFill>
              <a:latin typeface="Century Schoolbook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cs-CZ" b="1" i="1" smtClean="0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cs-CZ" b="1" i="1" smtClean="0">
                <a:solidFill>
                  <a:srgbClr val="CC0066"/>
                </a:solidFill>
                <a:latin typeface="Century Schoolbook" pitchFamily="18" charset="0"/>
              </a:rPr>
              <a:t>Marsilea</a:t>
            </a:r>
            <a:r>
              <a:rPr lang="cs-CZ" b="1" i="1" smtClean="0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cs-CZ" b="1" i="1" smtClean="0">
                <a:solidFill>
                  <a:srgbClr val="CC0066"/>
                </a:solidFill>
                <a:latin typeface="Century Schoolbook" pitchFamily="18" charset="0"/>
              </a:rPr>
              <a:t>quadrifolia</a:t>
            </a:r>
          </a:p>
          <a:p>
            <a:pPr lvl="1"/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(marsilka čtyřlistá)</a:t>
            </a:r>
          </a:p>
          <a:p>
            <a:pPr lvl="1">
              <a:buFont typeface="Courier New" pitchFamily="49" charset="0"/>
              <a:buChar char="o"/>
            </a:pPr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habitus</a:t>
            </a:r>
          </a:p>
          <a:p>
            <a:pPr lvl="1">
              <a:buFont typeface="Courier New" pitchFamily="49" charset="0"/>
              <a:buChar char="o"/>
            </a:pPr>
            <a:endParaRPr lang="cs-CZ" b="1" i="1" smtClean="0">
              <a:solidFill>
                <a:schemeClr val="tx1"/>
              </a:solidFill>
              <a:latin typeface="Century Schoolbook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cs-CZ" b="1" i="1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cs-CZ" b="1" i="1" smtClean="0">
                <a:solidFill>
                  <a:srgbClr val="CC0066"/>
                </a:solidFill>
                <a:latin typeface="Century Schoolbook" pitchFamily="18" charset="0"/>
              </a:rPr>
              <a:t>Salvinia</a:t>
            </a:r>
            <a:r>
              <a:rPr lang="cs-CZ" b="1" i="1" smtClean="0">
                <a:solidFill>
                  <a:schemeClr val="tx1"/>
                </a:solidFill>
                <a:latin typeface="Century Schoolbook" pitchFamily="18" charset="0"/>
              </a:rPr>
              <a:t> </a:t>
            </a:r>
            <a:r>
              <a:rPr lang="cs-CZ" b="1" i="1" smtClean="0">
                <a:solidFill>
                  <a:srgbClr val="CC0066"/>
                </a:solidFill>
                <a:latin typeface="Century Schoolbook" pitchFamily="18" charset="0"/>
              </a:rPr>
              <a:t>natans</a:t>
            </a:r>
            <a:endParaRPr lang="cs-CZ" smtClean="0">
              <a:solidFill>
                <a:srgbClr val="CC0066"/>
              </a:solidFill>
              <a:latin typeface="Century Schoolbook" pitchFamily="18" charset="0"/>
            </a:endParaRPr>
          </a:p>
          <a:p>
            <a:pPr lvl="1"/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(nepukalka vzplývající)</a:t>
            </a:r>
          </a:p>
          <a:p>
            <a:pPr lvl="1">
              <a:buFont typeface="Courier New" pitchFamily="49" charset="0"/>
              <a:buChar char="o"/>
            </a:pPr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habitus</a:t>
            </a:r>
          </a:p>
          <a:p>
            <a:pPr lvl="1">
              <a:buFont typeface="Courier New" pitchFamily="49" charset="0"/>
              <a:buChar char="o"/>
            </a:pPr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mikrosporokarpy s mikrosporangii (</a:t>
            </a:r>
            <a:r>
              <a:rPr lang="cs-CZ" b="1" smtClean="0">
                <a:solidFill>
                  <a:schemeClr val="tx1"/>
                </a:solidFill>
                <a:latin typeface="Century Schoolbook" pitchFamily="18" charset="0"/>
              </a:rPr>
              <a:t>M</a:t>
            </a:r>
            <a:r>
              <a:rPr lang="cs-CZ" smtClean="0">
                <a:solidFill>
                  <a:schemeClr val="tx1"/>
                </a:solidFill>
                <a:latin typeface="Century Schoolbook" pitchFamily="18" charset="0"/>
              </a:rPr>
              <a:t>)</a:t>
            </a:r>
            <a:endParaRPr lang="cs-CZ" smtClean="0">
              <a:solidFill>
                <a:schemeClr val="tx1"/>
              </a:solidFill>
              <a:latin typeface="Century Schoolbook" pitchFamily="18" charset="0"/>
            </a:endParaRPr>
          </a:p>
          <a:p>
            <a:pPr>
              <a:buFont typeface="Courier New" pitchFamily="49" charset="0"/>
              <a:buChar char="o"/>
            </a:pPr>
            <a:endParaRPr lang="cs-CZ">
              <a:solidFill>
                <a:schemeClr val="tx1"/>
              </a:solidFill>
              <a:latin typeface="Century Schoolbook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14348" y="548326"/>
            <a:ext cx="6858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cap="small" smtClean="0">
                <a:solidFill>
                  <a:srgbClr val="5F5F5F"/>
                </a:solidFill>
                <a:latin typeface="Century Schoolbook" pitchFamily="18" charset="0"/>
              </a:rPr>
              <a:t>Úkoly</a:t>
            </a:r>
            <a:endParaRPr lang="cs-CZ" sz="2800" b="1" cap="small">
              <a:solidFill>
                <a:srgbClr val="5F5F5F"/>
              </a:solidFill>
              <a:latin typeface="Century Schoolbook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4716463" y="5013325"/>
            <a:ext cx="37814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5000" i="1">
                <a:solidFill>
                  <a:schemeClr val="tx1"/>
                </a:solidFill>
              </a:rPr>
              <a:t>Polypodiales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6877050" y="5876925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tx1"/>
                </a:solidFill>
              </a:rPr>
              <a:t>Osladičotvaré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067175" cy="692150"/>
          </a:xfrm>
          <a:solidFill>
            <a:srgbClr val="FFCC00"/>
          </a:solidFill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200" smtClean="0"/>
              <a:t>Morfologie - habitus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908050"/>
            <a:ext cx="8675687" cy="1152525"/>
          </a:xfrm>
        </p:spPr>
        <p:txBody>
          <a:bodyPr/>
          <a:lstStyle/>
          <a:p>
            <a:pPr marL="341313" indent="-341313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 smtClean="0"/>
              <a:t>heteromorfická rodozměna, převládá sporofyt</a:t>
            </a:r>
          </a:p>
          <a:p>
            <a:pPr marL="341313" indent="-341313" eaLnBrk="1" hangingPunct="1">
              <a:lnSpc>
                <a:spcPct val="80000"/>
              </a:lnSpc>
              <a:spcBef>
                <a:spcPts val="6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 smtClean="0"/>
              <a:t>převážně byliny, vzácněji dřeviny nebo epifyty</a:t>
            </a: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9700" y="1700213"/>
            <a:ext cx="3378200" cy="2827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284538"/>
            <a:ext cx="2432050" cy="342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3716338"/>
            <a:ext cx="4284662" cy="282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50825" y="908050"/>
            <a:ext cx="4897438" cy="792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000000"/>
                </a:solidFill>
              </a:rPr>
              <a:t>stonky nečlánkované - </a:t>
            </a:r>
            <a:r>
              <a:rPr lang="cs-CZ" sz="2400" b="1">
                <a:solidFill>
                  <a:srgbClr val="000000"/>
                </a:solidFill>
              </a:rPr>
              <a:t>oddenky</a:t>
            </a:r>
            <a:r>
              <a:rPr lang="cs-CZ" sz="2400">
                <a:solidFill>
                  <a:srgbClr val="000000"/>
                </a:solidFill>
              </a:rPr>
              <a:t>, 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000000"/>
                </a:solidFill>
              </a:rPr>
              <a:t>bez sekundárního tloustnutí</a:t>
            </a:r>
          </a:p>
        </p:txBody>
      </p:sp>
      <p:sp>
        <p:nvSpPr>
          <p:cNvPr id="5123" name="Rectangle 7"/>
          <p:cNvSpPr>
            <a:spLocks noChangeArrowheads="1"/>
          </p:cNvSpPr>
          <p:nvPr/>
        </p:nvSpPr>
        <p:spPr bwMode="auto">
          <a:xfrm>
            <a:off x="0" y="0"/>
            <a:ext cx="2411413" cy="692150"/>
          </a:xfrm>
          <a:prstGeom prst="rect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200">
                <a:solidFill>
                  <a:srgbClr val="000000"/>
                </a:solidFill>
              </a:rPr>
              <a:t>Stonek</a:t>
            </a:r>
          </a:p>
        </p:txBody>
      </p:sp>
      <p:pic>
        <p:nvPicPr>
          <p:cNvPr id="5124" name="Picture 9"/>
          <p:cNvPicPr>
            <a:picLocks noChangeAspect="1" noChangeArrowheads="1"/>
          </p:cNvPicPr>
          <p:nvPr/>
        </p:nvPicPr>
        <p:blipFill>
          <a:blip r:embed="rId3" cstate="print"/>
          <a:srcRect t="55550" r="25279" b="3075"/>
          <a:stretch>
            <a:fillRect/>
          </a:stretch>
        </p:blipFill>
        <p:spPr bwMode="auto">
          <a:xfrm>
            <a:off x="611188" y="3357563"/>
            <a:ext cx="3671887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10"/>
          <p:cNvPicPr>
            <a:picLocks noChangeAspect="1" noChangeArrowheads="1"/>
          </p:cNvPicPr>
          <p:nvPr/>
        </p:nvPicPr>
        <p:blipFill>
          <a:blip r:embed="rId4" cstate="print"/>
          <a:srcRect l="9018" t="35394" r="9613" b="9271"/>
          <a:stretch>
            <a:fillRect/>
          </a:stretch>
        </p:blipFill>
        <p:spPr bwMode="auto">
          <a:xfrm>
            <a:off x="5580063" y="3357563"/>
            <a:ext cx="2903537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11"/>
          <p:cNvSpPr txBox="1">
            <a:spLocks noChangeArrowheads="1"/>
          </p:cNvSpPr>
          <p:nvPr/>
        </p:nvSpPr>
        <p:spPr bwMode="auto">
          <a:xfrm>
            <a:off x="5580063" y="2708275"/>
            <a:ext cx="2035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chemeClr val="tx1"/>
                </a:solidFill>
              </a:rPr>
              <a:t>Plazivý oddenek</a:t>
            </a:r>
          </a:p>
        </p:txBody>
      </p:sp>
      <p:sp>
        <p:nvSpPr>
          <p:cNvPr id="5127" name="Text Box 12"/>
          <p:cNvSpPr txBox="1">
            <a:spLocks noChangeArrowheads="1"/>
          </p:cNvSpPr>
          <p:nvPr/>
        </p:nvSpPr>
        <p:spPr bwMode="auto">
          <a:xfrm>
            <a:off x="611188" y="2708275"/>
            <a:ext cx="1947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chemeClr val="tx1"/>
                </a:solidFill>
              </a:rPr>
              <a:t>Krátký oddenek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0"/>
            <a:ext cx="2411413" cy="692150"/>
          </a:xfrm>
          <a:prstGeom prst="rect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200">
                <a:solidFill>
                  <a:schemeClr val="tx1"/>
                </a:solidFill>
              </a:rPr>
              <a:t>Listy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5263" y="2060575"/>
            <a:ext cx="3205162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4" cstate="print"/>
          <a:srcRect l="9018" b="9271"/>
          <a:stretch>
            <a:fillRect/>
          </a:stretch>
        </p:blipFill>
        <p:spPr bwMode="auto">
          <a:xfrm>
            <a:off x="6003925" y="2060575"/>
            <a:ext cx="3140075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2"/>
          <p:cNvSpPr txBox="1">
            <a:spLocks noChangeArrowheads="1"/>
          </p:cNvSpPr>
          <p:nvPr/>
        </p:nvSpPr>
        <p:spPr bwMode="auto">
          <a:xfrm>
            <a:off x="4787900" y="476250"/>
            <a:ext cx="4032250" cy="12954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006600"/>
                </a:solidFill>
              </a:rPr>
              <a:t>trofofyly</a:t>
            </a:r>
            <a:r>
              <a:rPr lang="cs-CZ" sz="2400">
                <a:solidFill>
                  <a:schemeClr val="tx1"/>
                </a:solidFill>
              </a:rPr>
              <a:t> – asimilují</a:t>
            </a:r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006600"/>
                </a:solidFill>
              </a:rPr>
              <a:t>sporofyly</a:t>
            </a:r>
            <a:r>
              <a:rPr lang="cs-CZ" sz="2400">
                <a:solidFill>
                  <a:schemeClr val="tx1"/>
                </a:solidFill>
              </a:rPr>
              <a:t> – nesou sporangia</a:t>
            </a:r>
            <a:endParaRPr lang="cs-CZ" sz="2400">
              <a:solidFill>
                <a:srgbClr val="006600"/>
              </a:solidFill>
            </a:endParaRPr>
          </a:p>
          <a:p>
            <a: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006600"/>
                </a:solidFill>
              </a:rPr>
              <a:t>trofosporofyly</a:t>
            </a:r>
            <a:r>
              <a:rPr lang="cs-CZ" sz="2400">
                <a:solidFill>
                  <a:schemeClr val="tx1"/>
                </a:solidFill>
              </a:rPr>
              <a:t> – obě funkce</a:t>
            </a: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250825" y="765175"/>
            <a:ext cx="39957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>
                <a:solidFill>
                  <a:srgbClr val="000000"/>
                </a:solidFill>
              </a:rPr>
              <a:t>megafylní, </a:t>
            </a:r>
          </a:p>
          <a:p>
            <a:pPr>
              <a:buFont typeface="Times New Roman" pitchFamily="18" charset="0"/>
              <a:buChar char="•"/>
            </a:pPr>
            <a:r>
              <a:rPr lang="cs-CZ" sz="2400">
                <a:solidFill>
                  <a:srgbClr val="000000"/>
                </a:solidFill>
              </a:rPr>
              <a:t>  v mládí </a:t>
            </a:r>
            <a:r>
              <a:rPr lang="cs-CZ" sz="2400">
                <a:solidFill>
                  <a:srgbClr val="008000"/>
                </a:solidFill>
              </a:rPr>
              <a:t>circinátně</a:t>
            </a:r>
            <a:r>
              <a:rPr lang="cs-CZ" sz="2400">
                <a:solidFill>
                  <a:srgbClr val="000000"/>
                </a:solidFill>
              </a:rPr>
              <a:t> svinuté</a:t>
            </a: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60800"/>
            <a:ext cx="2651125" cy="299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60575"/>
            <a:ext cx="2627313" cy="1838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53" name="Line 9"/>
          <p:cNvSpPr>
            <a:spLocks noChangeShapeType="1"/>
          </p:cNvSpPr>
          <p:nvPr/>
        </p:nvSpPr>
        <p:spPr bwMode="auto">
          <a:xfrm flipH="1">
            <a:off x="1979613" y="1628775"/>
            <a:ext cx="503237" cy="1008063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"/>
          <p:cNvSpPr txBox="1">
            <a:spLocks noChangeArrowheads="1"/>
          </p:cNvSpPr>
          <p:nvPr/>
        </p:nvSpPr>
        <p:spPr bwMode="auto">
          <a:xfrm>
            <a:off x="206375" y="765175"/>
            <a:ext cx="8686800" cy="2087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FF0000"/>
                </a:solidFill>
                <a:cs typeface="Arial" charset="0"/>
              </a:rPr>
              <a:t>leptosporangiátní</a:t>
            </a:r>
            <a:r>
              <a:rPr lang="cs-CZ" sz="240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- tenkostěnná, z jediné epidermální buňky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jednovrstevná stěna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řada buněk se ztlustlou stěnou – prstenec (</a:t>
            </a:r>
            <a:r>
              <a:rPr lang="cs-CZ" sz="2400">
                <a:solidFill>
                  <a:srgbClr val="FF0000"/>
                </a:solidFill>
                <a:cs typeface="Arial" charset="0"/>
              </a:rPr>
              <a:t>annulus</a:t>
            </a:r>
            <a:r>
              <a:rPr lang="cs-CZ" sz="240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otvor vzniklý prasknutím stěny výtrusnice – </a:t>
            </a:r>
            <a:r>
              <a:rPr lang="cs-CZ" sz="2400">
                <a:solidFill>
                  <a:srgbClr val="FF0000"/>
                </a:solidFill>
                <a:cs typeface="Arial" charset="0"/>
              </a:rPr>
              <a:t>ostium</a:t>
            </a:r>
          </a:p>
        </p:txBody>
      </p:sp>
      <p:pic>
        <p:nvPicPr>
          <p:cNvPr id="717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3789363"/>
            <a:ext cx="1622425" cy="2430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763713" y="6092825"/>
            <a:ext cx="12954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1000">
                <a:solidFill>
                  <a:srgbClr val="000000"/>
                </a:solidFill>
              </a:rPr>
              <a:t>www.palaeos.com</a:t>
            </a:r>
          </a:p>
        </p:txBody>
      </p:sp>
      <p:sp>
        <p:nvSpPr>
          <p:cNvPr id="7173" name="Rectangle 11"/>
          <p:cNvSpPr>
            <a:spLocks noChangeArrowheads="1"/>
          </p:cNvSpPr>
          <p:nvPr/>
        </p:nvSpPr>
        <p:spPr bwMode="auto">
          <a:xfrm>
            <a:off x="0" y="0"/>
            <a:ext cx="2411413" cy="692150"/>
          </a:xfrm>
          <a:prstGeom prst="rect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200">
                <a:solidFill>
                  <a:srgbClr val="000000"/>
                </a:solidFill>
              </a:rPr>
              <a:t>Sporangia</a:t>
            </a:r>
          </a:p>
        </p:txBody>
      </p:sp>
      <p:sp>
        <p:nvSpPr>
          <p:cNvPr id="7174" name="Line 12"/>
          <p:cNvSpPr>
            <a:spLocks noChangeShapeType="1"/>
          </p:cNvSpPr>
          <p:nvPr/>
        </p:nvSpPr>
        <p:spPr bwMode="auto">
          <a:xfrm>
            <a:off x="971550" y="4292600"/>
            <a:ext cx="863600" cy="360363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7175" name="Text Box 14"/>
          <p:cNvSpPr txBox="1">
            <a:spLocks noChangeArrowheads="1"/>
          </p:cNvSpPr>
          <p:nvPr/>
        </p:nvSpPr>
        <p:spPr bwMode="auto">
          <a:xfrm>
            <a:off x="179388" y="2852738"/>
            <a:ext cx="6913562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převážně izosporie (</a:t>
            </a:r>
            <a:r>
              <a:rPr lang="cs-CZ" sz="2400" i="1">
                <a:solidFill>
                  <a:srgbClr val="000000"/>
                </a:solidFill>
                <a:cs typeface="Arial" charset="0"/>
              </a:rPr>
              <a:t>Polypodiales</a:t>
            </a:r>
            <a:r>
              <a:rPr lang="cs-CZ" sz="2400">
                <a:solidFill>
                  <a:srgbClr val="000000"/>
                </a:solidFill>
                <a:cs typeface="Arial" charset="0"/>
              </a:rPr>
              <a:t>), u vodních (</a:t>
            </a:r>
            <a:r>
              <a:rPr lang="cs-CZ" sz="2400" i="1">
                <a:solidFill>
                  <a:srgbClr val="000000"/>
                </a:solidFill>
                <a:cs typeface="Arial" charset="0"/>
              </a:rPr>
              <a:t>Salviniales</a:t>
            </a:r>
            <a:r>
              <a:rPr lang="cs-CZ" sz="2400">
                <a:solidFill>
                  <a:srgbClr val="000000"/>
                </a:solidFill>
                <a:cs typeface="Arial" charset="0"/>
              </a:rPr>
              <a:t>) heterosporie</a:t>
            </a:r>
          </a:p>
        </p:txBody>
      </p:sp>
      <p:pic>
        <p:nvPicPr>
          <p:cNvPr id="7176" name="Picture 15" descr="SporangiaLept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36000" contrast="12000"/>
          </a:blip>
          <a:srcRect/>
          <a:stretch>
            <a:fillRect/>
          </a:stretch>
        </p:blipFill>
        <p:spPr bwMode="auto">
          <a:xfrm>
            <a:off x="3779838" y="3716338"/>
            <a:ext cx="4932362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Rectangle 16"/>
          <p:cNvSpPr>
            <a:spLocks noChangeArrowheads="1"/>
          </p:cNvSpPr>
          <p:nvPr/>
        </p:nvSpPr>
        <p:spPr bwMode="auto">
          <a:xfrm>
            <a:off x="468313" y="3933825"/>
            <a:ext cx="98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annulus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DryopterisFilixMasSory1Pucanka18072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08600"/>
            <a:ext cx="3744913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0" y="836613"/>
            <a:ext cx="5181600" cy="1728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obvykle vespod listů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sz="2400">
              <a:solidFill>
                <a:srgbClr val="000000"/>
              </a:solidFill>
              <a:cs typeface="Arial" charset="0"/>
            </a:endParaRP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sdružená v </a:t>
            </a:r>
            <a:r>
              <a:rPr lang="cs-CZ" sz="2400">
                <a:solidFill>
                  <a:srgbClr val="FF0000"/>
                </a:solidFill>
                <a:cs typeface="Arial" charset="0"/>
              </a:rPr>
              <a:t>sori</a:t>
            </a:r>
            <a:r>
              <a:rPr lang="cs-CZ" sz="2400">
                <a:solidFill>
                  <a:srgbClr val="000000"/>
                </a:solidFill>
                <a:cs typeface="Arial" charset="0"/>
              </a:rPr>
              <a:t> (výtrusné kupky) 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	nebo </a:t>
            </a:r>
            <a:r>
              <a:rPr lang="cs-CZ" sz="2400">
                <a:solidFill>
                  <a:srgbClr val="FF0000"/>
                </a:solidFill>
                <a:cs typeface="Arial" charset="0"/>
              </a:rPr>
              <a:t>coenosori</a:t>
            </a:r>
            <a:r>
              <a:rPr lang="cs-CZ" sz="2400">
                <a:solidFill>
                  <a:srgbClr val="000000"/>
                </a:solidFill>
                <a:cs typeface="Arial" charset="0"/>
              </a:rPr>
              <a:t> (liniové, plošné), 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sz="2400">
              <a:solidFill>
                <a:srgbClr val="000000"/>
              </a:solidFill>
              <a:cs typeface="Arial" charset="0"/>
            </a:endParaRP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často kryté  ostěrou = </a:t>
            </a:r>
            <a:r>
              <a:rPr lang="cs-CZ" sz="2400">
                <a:solidFill>
                  <a:srgbClr val="FF0000"/>
                </a:solidFill>
                <a:cs typeface="Arial" charset="0"/>
              </a:rPr>
              <a:t>indusium</a:t>
            </a:r>
            <a:r>
              <a:rPr lang="cs-CZ" sz="240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2400">
                <a:solidFill>
                  <a:srgbClr val="000000"/>
                </a:solidFill>
                <a:cs typeface="Arial" charset="0"/>
              </a:rPr>
              <a:t>	či okrajem listu</a:t>
            </a: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4900"/>
            <a:ext cx="3744913" cy="1655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188913"/>
            <a:ext cx="3995738" cy="3333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19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375" y="3659188"/>
            <a:ext cx="4103688" cy="3198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0" y="0"/>
            <a:ext cx="2411413" cy="692150"/>
          </a:xfrm>
          <a:prstGeom prst="rect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200">
                <a:solidFill>
                  <a:srgbClr val="000000"/>
                </a:solidFill>
              </a:rPr>
              <a:t>Sporangia</a:t>
            </a:r>
          </a:p>
        </p:txBody>
      </p:sp>
      <p:pic>
        <p:nvPicPr>
          <p:cNvPr id="8200" name="Picture 10" descr="CryptogrammaCrispaSporofyl2ElPortalet110720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26288" y="3643313"/>
            <a:ext cx="2017712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0" y="0"/>
            <a:ext cx="2411413" cy="692150"/>
          </a:xfrm>
          <a:prstGeom prst="rect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3200">
                <a:solidFill>
                  <a:srgbClr val="000000"/>
                </a:solidFill>
              </a:rPr>
              <a:t>Rodozměna</a:t>
            </a:r>
          </a:p>
        </p:txBody>
      </p:sp>
      <p:pic>
        <p:nvPicPr>
          <p:cNvPr id="9221" name="Picture 9" descr="Polypodium - obráz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3050" y="0"/>
            <a:ext cx="5060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502</Words>
  <Application>Microsoft Office PowerPoint</Application>
  <PresentationFormat>Předvádění na obrazovce (4:3)</PresentationFormat>
  <Paragraphs>170</Paragraphs>
  <Slides>22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9" baseType="lpstr">
      <vt:lpstr>Arial</vt:lpstr>
      <vt:lpstr>Times New Roman</vt:lpstr>
      <vt:lpstr>Lucida Sans Unicode</vt:lpstr>
      <vt:lpstr>Script MT Bold</vt:lpstr>
      <vt:lpstr>Arial Narrow</vt:lpstr>
      <vt:lpstr>Wingdings</vt:lpstr>
      <vt:lpstr>Výchozí návrh</vt:lpstr>
      <vt:lpstr>Snímek 1</vt:lpstr>
      <vt:lpstr>Snímek 2</vt:lpstr>
      <vt:lpstr>Snímek 3</vt:lpstr>
      <vt:lpstr>Morfologie - habitus</vt:lpstr>
      <vt:lpstr>Snímek 5</vt:lpstr>
      <vt:lpstr>Snímek 6</vt:lpstr>
      <vt:lpstr>Snímek 7</vt:lpstr>
      <vt:lpstr>Snímek 8</vt:lpstr>
      <vt:lpstr>Snímek 9</vt:lpstr>
      <vt:lpstr>1. Prothalium</vt:lpstr>
      <vt:lpstr>2. Asplenium trichomanes – sleziník červený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Salviniaceae</vt:lpstr>
      <vt:lpstr>Snímek 21</vt:lpstr>
      <vt:lpstr>Snímek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Polypodiophyta (kapradiny)</dc:title>
  <dc:creator>Irenka</dc:creator>
  <cp:lastModifiedBy>ivana</cp:lastModifiedBy>
  <cp:revision>74</cp:revision>
  <cp:lastPrinted>1601-01-01T00:00:00Z</cp:lastPrinted>
  <dcterms:created xsi:type="dcterms:W3CDTF">2008-03-14T11:12:10Z</dcterms:created>
  <dcterms:modified xsi:type="dcterms:W3CDTF">2013-03-22T07:42:51Z</dcterms:modified>
</cp:coreProperties>
</file>