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92" r:id="rId3"/>
    <p:sldId id="268" r:id="rId4"/>
    <p:sldId id="269" r:id="rId5"/>
    <p:sldId id="291" r:id="rId6"/>
    <p:sldId id="272" r:id="rId7"/>
    <p:sldId id="274" r:id="rId8"/>
    <p:sldId id="275" r:id="rId9"/>
    <p:sldId id="276" r:id="rId10"/>
    <p:sldId id="278" r:id="rId11"/>
    <p:sldId id="294" r:id="rId12"/>
    <p:sldId id="279" r:id="rId13"/>
    <p:sldId id="280" r:id="rId14"/>
    <p:sldId id="285" r:id="rId15"/>
    <p:sldId id="281" r:id="rId16"/>
    <p:sldId id="283" r:id="rId17"/>
    <p:sldId id="284" r:id="rId18"/>
    <p:sldId id="287" r:id="rId19"/>
    <p:sldId id="288" r:id="rId20"/>
    <p:sldId id="29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80A"/>
    <a:srgbClr val="EA157A"/>
    <a:srgbClr val="66CCFF"/>
    <a:srgbClr val="33CC33"/>
    <a:srgbClr val="FF0000"/>
    <a:srgbClr val="009900"/>
    <a:srgbClr val="000099"/>
    <a:srgbClr val="CC3300"/>
    <a:srgbClr val="41C3AA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 varScale="1">
        <p:scale>
          <a:sx n="65" d="100"/>
          <a:sy n="65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977532-465E-4949-BB7A-01587E5E0D5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F8632-508C-4DA8-BE66-3944F0D0095B}" type="slidenum">
              <a:rPr lang="cs-CZ"/>
              <a:pPr/>
              <a:t>1</a:t>
            </a:fld>
            <a:endParaRPr 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5E41C-9461-4777-B632-4E83ED8D000D}" type="slidenum">
              <a:rPr lang="cs-CZ"/>
              <a:pPr/>
              <a:t>10</a:t>
            </a:fld>
            <a:endParaRPr lang="cs-CZ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13DC1-3973-4252-ABDB-EEE418E82984}" type="slidenum">
              <a:rPr lang="cs-CZ"/>
              <a:pPr/>
              <a:t>11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FCCE1-D58A-425B-8976-B3088911D779}" type="slidenum">
              <a:rPr lang="cs-CZ"/>
              <a:pPr/>
              <a:t>12</a:t>
            </a:fld>
            <a:endParaRPr lang="cs-CZ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ECBA7-1361-4340-88FC-DBE67F0727DC}" type="slidenum">
              <a:rPr lang="cs-CZ"/>
              <a:pPr/>
              <a:t>13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E61B7-C993-4973-9165-D5F8A73E5E3D}" type="slidenum">
              <a:rPr lang="cs-CZ"/>
              <a:pPr/>
              <a:t>14</a:t>
            </a:fld>
            <a:endParaRPr lang="cs-CZ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CA193-71DE-4D09-9A59-5B52AAC99628}" type="slidenum">
              <a:rPr lang="cs-CZ"/>
              <a:pPr/>
              <a:t>15</a:t>
            </a:fld>
            <a:endParaRPr lang="cs-CZ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DF8AC-A06A-4D6A-8803-D65E90ADBB0A}" type="slidenum">
              <a:rPr lang="cs-CZ"/>
              <a:pPr/>
              <a:t>16</a:t>
            </a:fld>
            <a:endParaRPr 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DF9EF-97C0-4227-8BB8-328615728A0F}" type="slidenum">
              <a:rPr lang="cs-CZ"/>
              <a:pPr/>
              <a:t>17</a:t>
            </a:fld>
            <a:endParaRPr lang="cs-CZ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5CAD6-A30B-4761-9E3D-09E10C5DBC6C}" type="slidenum">
              <a:rPr lang="cs-CZ"/>
              <a:pPr/>
              <a:t>18</a:t>
            </a:fld>
            <a:endParaRPr 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5DBDF-02AB-44E4-96A4-EFE8A7912593}" type="slidenum">
              <a:rPr lang="cs-CZ"/>
              <a:pPr/>
              <a:t>19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C424F-BC47-42B2-BE54-C35036668F0D}" type="slidenum">
              <a:rPr lang="cs-CZ"/>
              <a:pPr/>
              <a:t>2</a:t>
            </a:fld>
            <a:endParaRPr lang="cs-CZ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1BE29-8DE7-4AF9-9DA4-0B5E75D5727B}" type="slidenum">
              <a:rPr lang="cs-CZ"/>
              <a:pPr/>
              <a:t>3</a:t>
            </a:fld>
            <a:endParaRPr lang="cs-CZ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28183-809B-4B8B-8087-01ED1339B148}" type="slidenum">
              <a:rPr lang="cs-CZ"/>
              <a:pPr/>
              <a:t>4</a:t>
            </a:fld>
            <a:endParaRPr 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61330-4B57-41C8-89FB-74B11E3B4168}" type="slidenum">
              <a:rPr lang="cs-CZ"/>
              <a:pPr/>
              <a:t>5</a:t>
            </a:fld>
            <a:endParaRPr lang="cs-CZ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243CF-CFE9-442F-8277-055257223487}" type="slidenum">
              <a:rPr lang="cs-CZ"/>
              <a:pPr/>
              <a:t>6</a:t>
            </a:fld>
            <a:endParaRPr 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A14F-618B-4E24-8BC6-47327F5C15DF}" type="slidenum">
              <a:rPr lang="cs-CZ"/>
              <a:pPr/>
              <a:t>7</a:t>
            </a:fld>
            <a:endParaRPr 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A42E1-D20F-4850-8BED-F81838FCFB30}" type="slidenum">
              <a:rPr lang="cs-CZ"/>
              <a:pPr/>
              <a:t>8</a:t>
            </a:fld>
            <a:endParaRPr lang="cs-CZ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87B0CA-C260-4753-8095-27B5801EE06F}" type="slidenum">
              <a:rPr lang="cs-CZ"/>
              <a:pPr/>
              <a:t>9</a:t>
            </a:fld>
            <a:endParaRPr lang="cs-CZ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9E9D-AB1E-4A31-93A6-C93C11E3AA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1875-A4B3-428F-91D3-5C6E2E930F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1F7FC-D4BA-4D1A-BF23-F3A1754C5A8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A12D7-C82E-4124-BACD-139B0E4F9FD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C076-C2E3-4823-BF86-961C7A7150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E084F-7D0F-4FEA-AF3B-BC1DB75A0B0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447F1-2DA5-4693-9CA6-C859B0B47A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CBB30-B4B7-493D-ADE0-0E46C171323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BC6F1-4E21-4364-BA10-064183810C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679D1-FC9A-46A1-AA11-879F937B742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8A136-8520-4D49-981D-8ADB897EF3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folHlink">
                <a:gamma/>
                <a:tint val="4431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16BD19-6686-4BA7-96F6-8E133D16CAB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2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a/a4/Cycas_revoluta_female_cone01.jpg" TargetMode="External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Nahosemenné rostliny (odd. </a:t>
            </a:r>
            <a:r>
              <a:rPr lang="cs-CZ" sz="2800" b="1" i="1">
                <a:solidFill>
                  <a:schemeClr val="bg1"/>
                </a:solidFill>
              </a:rPr>
              <a:t>Gymnospermae</a:t>
            </a:r>
            <a:r>
              <a:rPr lang="cs-CZ" sz="2800" b="1">
                <a:solidFill>
                  <a:schemeClr val="bg1"/>
                </a:solidFill>
              </a:rPr>
              <a:t>) </a:t>
            </a:r>
            <a:r>
              <a:rPr lang="cs-CZ" b="1">
                <a:solidFill>
                  <a:schemeClr val="bg1"/>
                </a:solidFill>
              </a:rPr>
              <a:t>–</a:t>
            </a:r>
            <a:r>
              <a:rPr lang="en-US" b="1">
                <a:solidFill>
                  <a:schemeClr val="bg1"/>
                </a:solidFill>
              </a:rPr>
              <a:t> 1. </a:t>
            </a:r>
            <a:r>
              <a:rPr lang="cs-CZ" b="1">
                <a:solidFill>
                  <a:schemeClr val="bg1"/>
                </a:solidFill>
              </a:rPr>
              <a:t>část</a:t>
            </a: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26050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 descr="jinan-dvoulalocny-ginkgo-biloba-brno-mendlovo-namesti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3700" y="2105025"/>
            <a:ext cx="3889375" cy="2908300"/>
          </a:xfrm>
          <a:prstGeom prst="rect">
            <a:avLst/>
          </a:prstGeom>
          <a:noFill/>
        </p:spPr>
      </p:pic>
      <p:pic>
        <p:nvPicPr>
          <p:cNvPr id="22542" name="Picture 14" descr="ephedr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675" y="2105025"/>
            <a:ext cx="2714625" cy="3619500"/>
          </a:xfrm>
          <a:prstGeom prst="rect">
            <a:avLst/>
          </a:prstGeom>
          <a:noFill/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39750" y="5157788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řád</a:t>
            </a:r>
            <a:r>
              <a:rPr lang="cs-CZ" sz="2000" b="1" i="1"/>
              <a:t> </a:t>
            </a:r>
            <a:r>
              <a:rPr lang="en-US" sz="2000" b="1" i="1"/>
              <a:t>Cycad</a:t>
            </a:r>
            <a:r>
              <a:rPr lang="cs-CZ" sz="2000" b="1" i="1"/>
              <a:t>ales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30600" y="5445125"/>
            <a:ext cx="201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řád</a:t>
            </a:r>
            <a:r>
              <a:rPr lang="cs-CZ" sz="2000" b="1" i="1"/>
              <a:t> </a:t>
            </a:r>
            <a:r>
              <a:rPr lang="en-US" sz="2000" b="1" i="1"/>
              <a:t>Ginkgo</a:t>
            </a:r>
            <a:r>
              <a:rPr lang="cs-CZ" sz="2000" b="1" i="1"/>
              <a:t>ales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602413" y="5888038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řád</a:t>
            </a:r>
            <a:r>
              <a:rPr lang="cs-CZ" sz="2000" b="1" i="1"/>
              <a:t> </a:t>
            </a:r>
            <a:r>
              <a:rPr lang="en-US" sz="2000" b="1" i="1"/>
              <a:t>Gnet</a:t>
            </a:r>
            <a:r>
              <a:rPr lang="cs-CZ" sz="2000" b="1" i="1"/>
              <a:t>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23988" y="1441450"/>
            <a:ext cx="558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/>
              <a:t>Cycas revoluta</a:t>
            </a:r>
            <a:r>
              <a:rPr lang="cs-CZ" sz="2400" b="1"/>
              <a:t> – cykas japonský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2095500"/>
            <a:ext cx="4799013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085975"/>
            <a:ext cx="364013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9388" y="5510213"/>
            <a:ext cx="658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Trofofyly</a:t>
            </a:r>
            <a:r>
              <a:rPr lang="cs-CZ" sz="2000"/>
              <a:t> kožovité, </a:t>
            </a:r>
            <a:r>
              <a:rPr lang="cs-CZ" sz="2000" b="1"/>
              <a:t>zpeřené</a:t>
            </a:r>
            <a:r>
              <a:rPr lang="cs-CZ" sz="2000"/>
              <a:t>, </a:t>
            </a:r>
            <a:r>
              <a:rPr lang="cs-CZ" sz="2000" b="1"/>
              <a:t>lístky čárkovité</a:t>
            </a:r>
            <a:r>
              <a:rPr lang="cs-CZ" sz="2000"/>
              <a:t>, podvinuté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Cycadaceae</a:t>
            </a:r>
            <a:r>
              <a:rPr lang="cs-CZ" sz="2000" b="1">
                <a:solidFill>
                  <a:schemeClr val="bg1"/>
                </a:solidFill>
              </a:rPr>
              <a:t> – cykasovité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810000" y="1441450"/>
            <a:ext cx="558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/>
              <a:t>Cycas revoluta</a:t>
            </a:r>
            <a:r>
              <a:rPr lang="cs-CZ" sz="2400" b="1"/>
              <a:t> – cykas japonský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989138"/>
            <a:ext cx="3640138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Cycadaceae</a:t>
            </a:r>
            <a:r>
              <a:rPr lang="cs-CZ" sz="2000" b="1">
                <a:solidFill>
                  <a:schemeClr val="bg1"/>
                </a:solidFill>
              </a:rPr>
              <a:t> – cykasovité</a:t>
            </a:r>
          </a:p>
        </p:txBody>
      </p:sp>
      <p:pic>
        <p:nvPicPr>
          <p:cNvPr id="83977" name="Picture 9" descr="Leaf-of-Cycas-revolu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12875"/>
            <a:ext cx="2943225" cy="5172075"/>
          </a:xfrm>
          <a:prstGeom prst="rect">
            <a:avLst/>
          </a:prstGeom>
          <a:noFill/>
        </p:spPr>
      </p:pic>
      <p:pic>
        <p:nvPicPr>
          <p:cNvPr id="83979" name="Picture 11" descr="Cycas leaves: no descrip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437063"/>
            <a:ext cx="2857500" cy="2143125"/>
          </a:xfrm>
          <a:prstGeom prst="rect">
            <a:avLst/>
          </a:prstGeom>
          <a:noFill/>
        </p:spPr>
      </p:pic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5932488" y="6524625"/>
            <a:ext cx="26717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800" b="1"/>
              <a:t>www.rgbstock.com/photo/mC074ma/Cycas+leaves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07950" y="5661025"/>
            <a:ext cx="5256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/>
              <a:t>Trofofyly</a:t>
            </a:r>
            <a:r>
              <a:rPr lang="cs-CZ" sz="2000"/>
              <a:t> kožovité, </a:t>
            </a:r>
          </a:p>
          <a:p>
            <a:r>
              <a:rPr lang="cs-CZ" sz="2000" b="1"/>
              <a:t>zpeřené</a:t>
            </a:r>
            <a:r>
              <a:rPr lang="cs-CZ" sz="2000"/>
              <a:t>, </a:t>
            </a:r>
            <a:r>
              <a:rPr lang="cs-CZ" sz="2000" b="1"/>
              <a:t>lístky čárkovité</a:t>
            </a:r>
            <a:r>
              <a:rPr lang="cs-CZ" sz="2000"/>
              <a:t>,</a:t>
            </a:r>
          </a:p>
          <a:p>
            <a:r>
              <a:rPr lang="cs-CZ" sz="2000"/>
              <a:t>podvinuté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060575"/>
            <a:ext cx="22082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44700"/>
            <a:ext cx="43926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82650" y="5445125"/>
            <a:ext cx="555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/>
              <a:t>Megasporofyly</a:t>
            </a:r>
            <a:r>
              <a:rPr lang="cs-CZ" sz="2000"/>
              <a:t> </a:t>
            </a:r>
            <a:r>
              <a:rPr lang="cs-CZ" sz="2000" b="1"/>
              <a:t>plstnaté</a:t>
            </a:r>
            <a:r>
              <a:rPr lang="cs-CZ" sz="2000"/>
              <a:t>, v horní části </a:t>
            </a:r>
            <a:r>
              <a:rPr lang="cs-CZ" sz="2000" b="1"/>
              <a:t>zpeřené</a:t>
            </a:r>
          </a:p>
          <a:p>
            <a:r>
              <a:rPr lang="cs-CZ" sz="2000"/>
              <a:t>                                      – nesou </a:t>
            </a:r>
            <a:r>
              <a:rPr lang="cs-CZ" sz="2000" b="1"/>
              <a:t>4 až 8 vajíček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 cstate="print"/>
          <a:srcRect l="14122" r="21184" b="10674"/>
          <a:stretch>
            <a:fillRect/>
          </a:stretch>
        </p:blipFill>
        <p:spPr bwMode="auto">
          <a:xfrm>
            <a:off x="4859338" y="2205038"/>
            <a:ext cx="14398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948488" y="4941888"/>
            <a:ext cx="175101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</a:rPr>
              <a:t>mikrostrobilus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6486525" y="1700213"/>
            <a:ext cx="0" cy="4897437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423988" y="1441450"/>
            <a:ext cx="558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/>
              <a:t>Cycas revoluta</a:t>
            </a:r>
            <a:r>
              <a:rPr lang="cs-CZ" sz="2400" b="1"/>
              <a:t> – cykas japonský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Cycadaceae</a:t>
            </a:r>
            <a:r>
              <a:rPr lang="cs-CZ" sz="2000" b="1">
                <a:solidFill>
                  <a:schemeClr val="bg1"/>
                </a:solidFill>
              </a:rPr>
              <a:t> – cykasovité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971550" y="1916113"/>
            <a:ext cx="70897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187450" y="6021388"/>
            <a:ext cx="7164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Megasporofyly plstnaté</a:t>
            </a:r>
            <a:r>
              <a:rPr lang="cs-CZ" sz="2000"/>
              <a:t>, nahoře </a:t>
            </a:r>
            <a:r>
              <a:rPr lang="cs-CZ" sz="2000" b="1"/>
              <a:t>kopinatě rozšířené</a:t>
            </a:r>
            <a:r>
              <a:rPr lang="cs-CZ" sz="2000"/>
              <a:t>, zubaté</a:t>
            </a:r>
          </a:p>
          <a:p>
            <a:r>
              <a:rPr lang="cs-CZ" sz="2000"/>
              <a:t>                       – nesou </a:t>
            </a:r>
            <a:r>
              <a:rPr lang="cs-CZ" sz="2000" b="1"/>
              <a:t>4 až 8 vajíček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50" y="3573463"/>
            <a:ext cx="1663700" cy="1955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423988" y="1441450"/>
            <a:ext cx="558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/>
              <a:t>Cycas </a:t>
            </a:r>
            <a:r>
              <a:rPr lang="en-US" sz="2400" b="1" i="1"/>
              <a:t>circinalis</a:t>
            </a:r>
            <a:r>
              <a:rPr lang="cs-CZ" sz="2400" b="1"/>
              <a:t> – cykas </a:t>
            </a:r>
            <a:r>
              <a:rPr lang="en-US" sz="2400" b="1"/>
              <a:t>indic</a:t>
            </a:r>
            <a:r>
              <a:rPr lang="cs-CZ" sz="2400" b="1"/>
              <a:t>ký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Cycadaceae</a:t>
            </a:r>
            <a:r>
              <a:rPr lang="cs-CZ" sz="2000" b="1">
                <a:solidFill>
                  <a:schemeClr val="bg1"/>
                </a:solidFill>
              </a:rPr>
              <a:t> – cykasovité</a:t>
            </a: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084888" y="5500688"/>
            <a:ext cx="1751012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>
                <a:solidFill>
                  <a:schemeClr val="bg1"/>
                </a:solidFill>
              </a:rPr>
              <a:t>mikrostrobilus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1276350" y="5516563"/>
            <a:ext cx="183515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megasporofyly</a:t>
            </a:r>
            <a:endParaRPr lang="cs-CZ" sz="2000">
              <a:solidFill>
                <a:schemeClr val="bg1"/>
              </a:solidFill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4032250" y="5516563"/>
            <a:ext cx="97472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vaj</a:t>
            </a:r>
            <a:r>
              <a:rPr lang="cs-CZ" sz="2000">
                <a:solidFill>
                  <a:schemeClr val="bg1"/>
                </a:solidFill>
              </a:rPr>
              <a:t>íčko</a:t>
            </a:r>
          </a:p>
        </p:txBody>
      </p:sp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5" cstate="print"/>
          <a:srcRect l="11389" t="27705" r="56683"/>
          <a:stretch>
            <a:fillRect/>
          </a:stretch>
        </p:blipFill>
        <p:spPr bwMode="auto">
          <a:xfrm>
            <a:off x="3338513" y="1971675"/>
            <a:ext cx="23241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241675" y="1509713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400" b="1" i="1"/>
              <a:t>Zamia furfuracea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155825" y="6200775"/>
            <a:ext cx="565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Trofofyly</a:t>
            </a:r>
            <a:r>
              <a:rPr lang="cs-CZ" sz="2000"/>
              <a:t> podlouhé, zpeřené, </a:t>
            </a:r>
            <a:r>
              <a:rPr lang="cs-CZ" sz="2000" b="1"/>
              <a:t>lístky obkopinaté</a:t>
            </a:r>
          </a:p>
        </p:txBody>
      </p:sp>
      <p:pic>
        <p:nvPicPr>
          <p:cNvPr id="62476" name="Picture 12" descr="zam_f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060575"/>
            <a:ext cx="4103688" cy="4103688"/>
          </a:xfrm>
          <a:prstGeom prst="rect">
            <a:avLst/>
          </a:prstGeom>
          <a:noFill/>
        </p:spPr>
      </p:pic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301875" y="5924550"/>
            <a:ext cx="182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http://www.botany.hawaii.edu</a:t>
            </a:r>
          </a:p>
        </p:txBody>
      </p:sp>
      <p:pic>
        <p:nvPicPr>
          <p:cNvPr id="62479" name="Picture 15" descr="zam_pum_6301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6897688" y="2349500"/>
            <a:ext cx="2074862" cy="3671888"/>
          </a:xfrm>
          <a:prstGeom prst="rect">
            <a:avLst/>
          </a:prstGeom>
          <a:noFill/>
        </p:spPr>
      </p:pic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948488" y="5734050"/>
            <a:ext cx="1546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www.botany.hawaii.edu 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019925" y="1550988"/>
            <a:ext cx="1804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 i="1"/>
              <a:t>Zamia pumila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7162800" y="1890713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cs typeface="Arial" charset="0"/>
              </a:rPr>
              <a:t>♂</a:t>
            </a:r>
            <a:r>
              <a:rPr lang="cs-CZ" sz="2400" b="1"/>
              <a:t>        ♀</a:t>
            </a:r>
          </a:p>
        </p:txBody>
      </p:sp>
      <p:pic>
        <p:nvPicPr>
          <p:cNvPr id="62484" name="Picture 20" descr="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624013"/>
            <a:ext cx="2160588" cy="1425575"/>
          </a:xfrm>
          <a:prstGeom prst="rect">
            <a:avLst/>
          </a:prstGeom>
          <a:noFill/>
        </p:spPr>
      </p:pic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41275" y="1566863"/>
            <a:ext cx="164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www006.upp.so-net.ne.jp 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323850" y="2992438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600"/>
              <a:t>megasporofyly se 2 vajíčky</a:t>
            </a:r>
          </a:p>
        </p:txBody>
      </p:sp>
      <p:pic>
        <p:nvPicPr>
          <p:cNvPr id="62488" name="Picture 24" descr="Zamia_furfurac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933825"/>
            <a:ext cx="1911350" cy="2806700"/>
          </a:xfrm>
          <a:prstGeom prst="rect">
            <a:avLst/>
          </a:prstGeom>
          <a:noFill/>
        </p:spPr>
      </p:pic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Zamiaceae</a:t>
            </a:r>
            <a:r>
              <a:rPr lang="cs-CZ" sz="2000" b="1">
                <a:solidFill>
                  <a:schemeClr val="bg1"/>
                </a:solidFill>
              </a:rPr>
              <a:t> – zámiovité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484438" y="1412875"/>
            <a:ext cx="414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400" b="1" i="1"/>
              <a:t>Ceratozamia mexicana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478088"/>
            <a:ext cx="1928812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051050" y="5446713"/>
            <a:ext cx="612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Megasporofyly</a:t>
            </a:r>
            <a:r>
              <a:rPr lang="cs-CZ" sz="2000"/>
              <a:t> nesou </a:t>
            </a:r>
            <a:r>
              <a:rPr lang="cs-CZ" sz="2000" b="1"/>
              <a:t>2 vajíčka (megasporangia)</a:t>
            </a:r>
          </a:p>
          <a:p>
            <a:endParaRPr lang="cs-CZ" sz="2000" b="1"/>
          </a:p>
          <a:p>
            <a:r>
              <a:rPr lang="cs-CZ" sz="2000" b="1"/>
              <a:t>Mikrosporofyly </a:t>
            </a:r>
            <a:r>
              <a:rPr lang="cs-CZ" sz="2000"/>
              <a:t>nesou</a:t>
            </a:r>
            <a:r>
              <a:rPr lang="cs-CZ" sz="2000" b="1"/>
              <a:t> velký počet mikrosporangií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407275" y="4905375"/>
            <a:ext cx="15938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Mikrostrobilus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700338" y="5013325"/>
            <a:ext cx="160655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Megastrobilus</a:t>
            </a: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Zamiaceae</a:t>
            </a:r>
            <a:r>
              <a:rPr lang="cs-CZ" sz="2000" b="1">
                <a:solidFill>
                  <a:schemeClr val="bg1"/>
                </a:solidFill>
              </a:rPr>
              <a:t> – zámiovité</a:t>
            </a:r>
          </a:p>
        </p:txBody>
      </p:sp>
      <p:pic>
        <p:nvPicPr>
          <p:cNvPr id="50198" name="Picture 22" descr="ceratozamia-mex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65400"/>
            <a:ext cx="2663825" cy="2314575"/>
          </a:xfrm>
          <a:prstGeom prst="rect">
            <a:avLst/>
          </a:prstGeom>
          <a:noFill/>
        </p:spPr>
      </p:pic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5076825" y="4868863"/>
            <a:ext cx="15557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Megasporofyl</a:t>
            </a:r>
          </a:p>
        </p:txBody>
      </p:sp>
      <p:pic>
        <p:nvPicPr>
          <p:cNvPr id="50200" name="Picture 24" descr="Ceratozamia_Mexicana_ce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2781300"/>
            <a:ext cx="2735263" cy="1831975"/>
          </a:xfrm>
          <a:prstGeom prst="rect">
            <a:avLst/>
          </a:prstGeom>
          <a:noFill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492375"/>
            <a:ext cx="1978025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1476375" y="4433888"/>
            <a:ext cx="1139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http://en.academic.ru</a:t>
            </a:r>
          </a:p>
        </p:txBody>
      </p:sp>
      <p:sp>
        <p:nvSpPr>
          <p:cNvPr id="50202" name="Rectangle 26"/>
          <p:cNvSpPr>
            <a:spLocks noChangeArrowheads="1"/>
          </p:cNvSpPr>
          <p:nvPr/>
        </p:nvSpPr>
        <p:spPr bwMode="auto">
          <a:xfrm>
            <a:off x="5292725" y="4727575"/>
            <a:ext cx="19288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http://bomennederland.wordpress.com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187450" y="1844675"/>
            <a:ext cx="642143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/>
              <a:t> dvoudomý strom 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 opadavé vějířovité listy s klínovitou bází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 </a:t>
            </a:r>
            <a:r>
              <a:rPr lang="cs-CZ" sz="2200" b="1"/>
              <a:t>vidličnatá žilnatina</a:t>
            </a:r>
          </a:p>
          <a:p>
            <a:pPr>
              <a:buFont typeface="Wingdings" pitchFamily="2" charset="2"/>
              <a:buChar char="§"/>
            </a:pPr>
            <a:r>
              <a:rPr lang="cs-CZ" sz="2200"/>
              <a:t> silné </a:t>
            </a:r>
            <a:r>
              <a:rPr lang="cs-CZ" sz="2200" b="1"/>
              <a:t>brachyblasty</a:t>
            </a:r>
            <a:r>
              <a:rPr lang="cs-CZ" sz="2200"/>
              <a:t> (zkrácené větévky)</a:t>
            </a:r>
          </a:p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200"/>
              <a:t> pylová láčka obsahuje polyciliátní spermatozoidy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84250" y="1408113"/>
            <a:ext cx="511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i="1"/>
              <a:t>Ginkgo biloba</a:t>
            </a:r>
            <a:r>
              <a:rPr lang="cs-CZ" sz="2400" b="1"/>
              <a:t> – jinan dvoulaločný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63950"/>
            <a:ext cx="42481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644900"/>
            <a:ext cx="345598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Řád: </a:t>
            </a:r>
            <a:r>
              <a:rPr lang="cs-CZ" sz="2800" b="1" i="1">
                <a:solidFill>
                  <a:schemeClr val="bg1"/>
                </a:solidFill>
              </a:rPr>
              <a:t>Ginkgoales</a:t>
            </a:r>
            <a:r>
              <a:rPr lang="cs-CZ" sz="2800" b="1">
                <a:solidFill>
                  <a:schemeClr val="bg1"/>
                </a:solidFill>
              </a:rPr>
              <a:t> – jinany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Ginkgoaceae</a:t>
            </a:r>
            <a:r>
              <a:rPr lang="cs-CZ" sz="2000" b="1">
                <a:solidFill>
                  <a:schemeClr val="bg1"/>
                </a:solidFill>
              </a:rPr>
              <a:t> – jinanovité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 r="46678"/>
          <a:stretch>
            <a:fillRect/>
          </a:stretch>
        </p:blipFill>
        <p:spPr bwMode="auto">
          <a:xfrm>
            <a:off x="107950" y="3429000"/>
            <a:ext cx="23558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940425" y="3430588"/>
            <a:ext cx="316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/>
              <a:t> mikrosporofyly </a:t>
            </a:r>
          </a:p>
          <a:p>
            <a:pPr>
              <a:buFontTx/>
              <a:buChar char="•"/>
            </a:pPr>
            <a:r>
              <a:rPr lang="cs-CZ"/>
              <a:t>  na brachyblastech</a:t>
            </a:r>
          </a:p>
          <a:p>
            <a:pPr>
              <a:buFontTx/>
              <a:buChar char="•"/>
            </a:pPr>
            <a:r>
              <a:rPr lang="cs-CZ"/>
              <a:t>  v jehnědovitých souborech</a:t>
            </a:r>
            <a:endParaRPr lang="cs-CZ" sz="240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979613" y="1196975"/>
            <a:ext cx="6840537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200"/>
              <a:t> </a:t>
            </a:r>
            <a:r>
              <a:rPr lang="cs-CZ" sz="2400" b="1"/>
              <a:t>megasporofyly</a:t>
            </a:r>
            <a:r>
              <a:rPr lang="cs-CZ" sz="2400"/>
              <a:t> stopkovité </a:t>
            </a:r>
          </a:p>
          <a:p>
            <a:pPr>
              <a:buFont typeface="Wingdings" pitchFamily="2" charset="2"/>
              <a:buNone/>
            </a:pPr>
            <a:r>
              <a:rPr lang="cs-CZ" sz="2200"/>
              <a:t>– nesou </a:t>
            </a:r>
            <a:r>
              <a:rPr lang="cs-CZ" sz="2200" b="1"/>
              <a:t>2 nahá vajíčka</a:t>
            </a:r>
          </a:p>
          <a:p>
            <a:r>
              <a:rPr lang="cs-CZ" sz="2200"/>
              <a:t>– obvykle jen </a:t>
            </a:r>
            <a:r>
              <a:rPr lang="cs-CZ" sz="2200" b="1"/>
              <a:t>jedno</a:t>
            </a:r>
            <a:r>
              <a:rPr lang="cs-CZ" sz="2200"/>
              <a:t> se vyvíjí ve velké</a:t>
            </a:r>
            <a:br>
              <a:rPr lang="cs-CZ" sz="2200"/>
            </a:br>
            <a:r>
              <a:rPr lang="cs-CZ" sz="2200"/>
              <a:t>   kulovité </a:t>
            </a:r>
            <a:r>
              <a:rPr lang="cs-CZ" sz="2200" b="1"/>
              <a:t>semeno </a:t>
            </a:r>
            <a:r>
              <a:rPr lang="cs-CZ" sz="2200"/>
              <a:t>připomínající peckovici</a:t>
            </a:r>
          </a:p>
          <a:p>
            <a:r>
              <a:rPr lang="cs-CZ" sz="2200"/>
              <a:t>– zralé </a:t>
            </a:r>
            <a:r>
              <a:rPr lang="cs-CZ" sz="2200" b="1"/>
              <a:t>semeno </a:t>
            </a:r>
            <a:r>
              <a:rPr lang="cs-CZ" sz="2200"/>
              <a:t>má dužnatý integument (sarcotesta) </a:t>
            </a:r>
            <a:br>
              <a:rPr lang="cs-CZ" sz="2200"/>
            </a:br>
            <a:r>
              <a:rPr lang="cs-CZ" sz="2200"/>
              <a:t>   a vnitřní tvrdou vrstvu (sclerotesta)</a:t>
            </a:r>
          </a:p>
        </p:txBody>
      </p:sp>
      <p:pic>
        <p:nvPicPr>
          <p:cNvPr id="55304" name="Picture 8" descr="Ginkgoaceae Ginkgo bilo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543425"/>
            <a:ext cx="2916238" cy="2187575"/>
          </a:xfrm>
          <a:prstGeom prst="rect">
            <a:avLst/>
          </a:prstGeom>
          <a:noFill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575550" y="6527800"/>
            <a:ext cx="15335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800">
                <a:solidFill>
                  <a:schemeClr val="bg1"/>
                </a:solidFill>
              </a:rPr>
              <a:t>http://www.gymnosperms.org/</a:t>
            </a:r>
          </a:p>
        </p:txBody>
      </p:sp>
      <p:pic>
        <p:nvPicPr>
          <p:cNvPr id="55307" name="Picture 11" descr="Ginkgo_female2"/>
          <p:cNvPicPr>
            <a:picLocks noChangeAspect="1" noChangeArrowheads="1"/>
          </p:cNvPicPr>
          <p:nvPr/>
        </p:nvPicPr>
        <p:blipFill>
          <a:blip r:embed="rId5" cstate="print"/>
          <a:srcRect l="31094" t="33195" r="48419" b="38449"/>
          <a:stretch>
            <a:fillRect/>
          </a:stretch>
        </p:blipFill>
        <p:spPr bwMode="auto">
          <a:xfrm>
            <a:off x="127000" y="1403350"/>
            <a:ext cx="1733550" cy="1800225"/>
          </a:xfrm>
          <a:prstGeom prst="rect">
            <a:avLst/>
          </a:prstGeom>
          <a:noFill/>
        </p:spPr>
      </p:pic>
      <p:pic>
        <p:nvPicPr>
          <p:cNvPr id="55309" name="Picture 13" descr="gibi77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3471863"/>
            <a:ext cx="2520950" cy="1928812"/>
          </a:xfrm>
          <a:prstGeom prst="rect">
            <a:avLst/>
          </a:prstGeom>
          <a:noFill/>
        </p:spPr>
      </p:pic>
      <p:pic>
        <p:nvPicPr>
          <p:cNvPr id="55311" name="Picture 15" descr="00%20gingko"/>
          <p:cNvPicPr>
            <a:picLocks noChangeAspect="1" noChangeArrowheads="1"/>
          </p:cNvPicPr>
          <p:nvPr/>
        </p:nvPicPr>
        <p:blipFill>
          <a:blip r:embed="rId7" cstate="print"/>
          <a:srcRect r="3662" b="80063"/>
          <a:stretch>
            <a:fillRect/>
          </a:stretch>
        </p:blipFill>
        <p:spPr bwMode="auto">
          <a:xfrm>
            <a:off x="2843213" y="5395913"/>
            <a:ext cx="2520950" cy="1338262"/>
          </a:xfrm>
          <a:prstGeom prst="rect">
            <a:avLst/>
          </a:prstGeom>
          <a:noFill/>
        </p:spPr>
      </p:pic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Řád: </a:t>
            </a:r>
            <a:r>
              <a:rPr lang="cs-CZ" sz="2800" b="1" i="1">
                <a:solidFill>
                  <a:schemeClr val="bg1"/>
                </a:solidFill>
              </a:rPr>
              <a:t>Ginkgoales</a:t>
            </a:r>
            <a:r>
              <a:rPr lang="cs-CZ" sz="2800" b="1">
                <a:solidFill>
                  <a:schemeClr val="bg1"/>
                </a:solidFill>
              </a:rPr>
              <a:t> – jinany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76057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cs-CZ" sz="2200"/>
          </a:p>
          <a:p>
            <a:pPr>
              <a:buFontTx/>
              <a:buChar char="•"/>
            </a:pPr>
            <a:r>
              <a:rPr lang="en-US" sz="2200"/>
              <a:t> </a:t>
            </a:r>
            <a:r>
              <a:rPr lang="cs-CZ" sz="2200"/>
              <a:t>jednodomé i dvoudomé dřeviny nižšího vzrůstu</a:t>
            </a:r>
            <a:endParaRPr lang="en-US" sz="2200"/>
          </a:p>
          <a:p>
            <a:pPr>
              <a:buFontTx/>
              <a:buChar char="•"/>
            </a:pPr>
            <a:endParaRPr lang="en-US" sz="2200"/>
          </a:p>
          <a:p>
            <a:pPr>
              <a:buFontTx/>
              <a:buChar char="•"/>
            </a:pPr>
            <a:r>
              <a:rPr lang="en-US" sz="2200"/>
              <a:t> </a:t>
            </a:r>
            <a:r>
              <a:rPr lang="cs-CZ" sz="2200"/>
              <a:t>3 čeledi, 3 rody</a:t>
            </a:r>
          </a:p>
        </p:txBody>
      </p:sp>
      <p:pic>
        <p:nvPicPr>
          <p:cNvPr id="66568" name="Picture 8" descr="Gnetum%20gnem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524375"/>
            <a:ext cx="2663825" cy="2130425"/>
          </a:xfrm>
          <a:prstGeom prst="rect">
            <a:avLst/>
          </a:prstGeom>
          <a:noFill/>
        </p:spPr>
      </p:pic>
      <p:pic>
        <p:nvPicPr>
          <p:cNvPr id="66570" name="Picture 10" descr="182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08500"/>
            <a:ext cx="2901950" cy="2176463"/>
          </a:xfrm>
          <a:prstGeom prst="rect">
            <a:avLst/>
          </a:prstGeom>
          <a:noFill/>
        </p:spPr>
      </p:pic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6037263" y="6527800"/>
            <a:ext cx="1990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800"/>
              <a:t>http://www.biolib.cz/IMG/GAL/18226.jpg</a:t>
            </a:r>
          </a:p>
        </p:txBody>
      </p:sp>
      <p:pic>
        <p:nvPicPr>
          <p:cNvPr id="66574" name="Picture 14" descr="Ephedra%20gerardiana%20W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532313"/>
            <a:ext cx="3168650" cy="2125662"/>
          </a:xfrm>
          <a:prstGeom prst="rect">
            <a:avLst/>
          </a:prstGeom>
          <a:noFill/>
        </p:spPr>
      </p:pic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6084888" y="4033838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 i="1"/>
              <a:t>Welwitschia</a:t>
            </a:r>
            <a:r>
              <a:rPr lang="cs-CZ" sz="2000" b="1"/>
              <a:t> </a:t>
            </a:r>
            <a:r>
              <a:rPr lang="en-US" sz="2000" b="1"/>
              <a:t>(1)</a:t>
            </a:r>
            <a:endParaRPr lang="cs-CZ" sz="2000" b="1" i="1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2843213" y="404018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 i="1"/>
              <a:t>Ephedra</a:t>
            </a:r>
            <a:r>
              <a:rPr lang="cs-CZ" sz="2000"/>
              <a:t> </a:t>
            </a:r>
            <a:r>
              <a:rPr lang="en-US" sz="2000" b="1"/>
              <a:t>(44)</a:t>
            </a:r>
            <a:endParaRPr lang="cs-CZ" sz="2000" b="1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107950" y="405130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 i="1"/>
              <a:t>Gnetum</a:t>
            </a:r>
            <a:r>
              <a:rPr lang="cs-CZ" sz="2000"/>
              <a:t> </a:t>
            </a:r>
            <a:r>
              <a:rPr lang="en-US" sz="2000" b="1"/>
              <a:t>(35)</a:t>
            </a:r>
            <a:endParaRPr lang="cs-CZ" sz="2000" b="1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Řád: </a:t>
            </a:r>
            <a:r>
              <a:rPr lang="cs-CZ" sz="2800" b="1" i="1">
                <a:solidFill>
                  <a:schemeClr val="bg1"/>
                </a:solidFill>
              </a:rPr>
              <a:t>Gnetales</a:t>
            </a:r>
            <a:r>
              <a:rPr lang="cs-CZ" sz="2800" b="1">
                <a:solidFill>
                  <a:schemeClr val="bg1"/>
                </a:solidFill>
              </a:rPr>
              <a:t> – liánovce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Řád: </a:t>
            </a:r>
            <a:r>
              <a:rPr lang="cs-CZ" sz="2800" b="1" i="1">
                <a:solidFill>
                  <a:schemeClr val="bg1"/>
                </a:solidFill>
              </a:rPr>
              <a:t>Gnetales</a:t>
            </a:r>
            <a:r>
              <a:rPr lang="cs-CZ" sz="2800" b="1">
                <a:solidFill>
                  <a:schemeClr val="bg1"/>
                </a:solidFill>
              </a:rPr>
              <a:t> – liánovce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4663" y="1335088"/>
            <a:ext cx="460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i="1"/>
              <a:t>Ephedra distachya –</a:t>
            </a:r>
          </a:p>
          <a:p>
            <a:pPr algn="r"/>
            <a:r>
              <a:rPr lang="cs-CZ" sz="2400" i="1"/>
              <a:t>– </a:t>
            </a:r>
            <a:r>
              <a:rPr lang="cs-CZ" sz="2400"/>
              <a:t>chvojník dvouklasý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06400" y="2176463"/>
            <a:ext cx="46799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buFontTx/>
              <a:buChar char="•"/>
            </a:pPr>
            <a:r>
              <a:rPr lang="cs-CZ" sz="2000"/>
              <a:t> nízký polokeř s opadavými </a:t>
            </a:r>
          </a:p>
          <a:p>
            <a:pPr>
              <a:spcBef>
                <a:spcPct val="15000"/>
              </a:spcBef>
            </a:pPr>
            <a:r>
              <a:rPr lang="cs-CZ" sz="2000"/>
              <a:t>  článkovanými větévkami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cs-CZ" sz="2000"/>
              <a:t> </a:t>
            </a:r>
            <a:r>
              <a:rPr lang="cs-CZ" sz="2000" b="1"/>
              <a:t>vstřícné</a:t>
            </a:r>
            <a:r>
              <a:rPr lang="cs-CZ" sz="2000"/>
              <a:t>, </a:t>
            </a:r>
            <a:r>
              <a:rPr lang="cs-CZ" sz="2000" b="1"/>
              <a:t>šupinovité listy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cs-CZ" sz="2000"/>
              <a:t> semena připomínají tisinky</a:t>
            </a:r>
          </a:p>
          <a:p>
            <a:pPr>
              <a:spcBef>
                <a:spcPct val="15000"/>
              </a:spcBef>
              <a:buFontTx/>
              <a:buChar char="•"/>
            </a:pPr>
            <a:endParaRPr lang="cs-CZ" sz="1600"/>
          </a:p>
          <a:p>
            <a:pPr>
              <a:spcBef>
                <a:spcPct val="15000"/>
              </a:spcBef>
              <a:buFontTx/>
              <a:buChar char="•"/>
            </a:pPr>
            <a:r>
              <a:rPr lang="cs-CZ" sz="1600"/>
              <a:t> jižní Slovensko</a:t>
            </a:r>
            <a:r>
              <a:rPr lang="en-US" sz="1600"/>
              <a:t>,</a:t>
            </a:r>
            <a:endParaRPr lang="cs-CZ" sz="1600"/>
          </a:p>
          <a:p>
            <a:pPr>
              <a:spcBef>
                <a:spcPct val="15000"/>
              </a:spcBef>
            </a:pPr>
            <a:r>
              <a:rPr lang="cs-CZ" sz="1600"/>
              <a:t>  NPR Čenkovská step</a:t>
            </a:r>
          </a:p>
          <a:p>
            <a:pPr>
              <a:spcBef>
                <a:spcPct val="15000"/>
              </a:spcBef>
              <a:buFontTx/>
              <a:buChar char="•"/>
            </a:pPr>
            <a:r>
              <a:rPr lang="cs-CZ" sz="1600"/>
              <a:t> obsahuje alkaloid </a:t>
            </a:r>
            <a:r>
              <a:rPr lang="cs-CZ" sz="1600" b="1"/>
              <a:t>efedrin</a:t>
            </a:r>
            <a:r>
              <a:rPr lang="cs-CZ"/>
              <a:t> </a:t>
            </a:r>
          </a:p>
          <a:p>
            <a:pPr>
              <a:spcBef>
                <a:spcPct val="15000"/>
              </a:spcBef>
              <a:buFontTx/>
              <a:buChar char="•"/>
            </a:pPr>
            <a:endParaRPr lang="cs-CZ" sz="1600"/>
          </a:p>
        </p:txBody>
      </p:sp>
      <p:pic>
        <p:nvPicPr>
          <p:cNvPr id="68616" name="Picture 8" descr="distachy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196975"/>
            <a:ext cx="3387725" cy="5530850"/>
          </a:xfrm>
          <a:prstGeom prst="rect">
            <a:avLst/>
          </a:prstGeom>
          <a:noFill/>
        </p:spPr>
      </p:pic>
      <p:pic>
        <p:nvPicPr>
          <p:cNvPr id="68618" name="Picture 10" descr="030723_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013325"/>
            <a:ext cx="2232025" cy="1676400"/>
          </a:xfrm>
          <a:prstGeom prst="rect">
            <a:avLst/>
          </a:prstGeom>
          <a:noFill/>
        </p:spPr>
      </p:pic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539750" y="6453188"/>
            <a:ext cx="1333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bg1"/>
                </a:solidFill>
              </a:rPr>
              <a:t>http://ecologia.free.fr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5508625" y="6524625"/>
            <a:ext cx="1155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000"/>
              <a:t>www.conifers.org</a:t>
            </a:r>
          </a:p>
        </p:txBody>
      </p:sp>
      <p:pic>
        <p:nvPicPr>
          <p:cNvPr id="68622" name="Picture 14" descr="Ephed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644900"/>
            <a:ext cx="2259012" cy="3068638"/>
          </a:xfrm>
          <a:prstGeom prst="rect">
            <a:avLst/>
          </a:prstGeom>
          <a:noFill/>
        </p:spPr>
      </p:pic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468313" y="860425"/>
            <a:ext cx="8675687" cy="4318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000" b="1">
                <a:solidFill>
                  <a:schemeClr val="bg1"/>
                </a:solidFill>
              </a:rPr>
              <a:t> Čeleď: </a:t>
            </a:r>
            <a:r>
              <a:rPr lang="cs-CZ" sz="2000" b="1" i="1">
                <a:solidFill>
                  <a:schemeClr val="bg1"/>
                </a:solidFill>
              </a:rPr>
              <a:t>Ephedraceae</a:t>
            </a:r>
            <a:r>
              <a:rPr lang="cs-CZ" sz="2000" b="1">
                <a:solidFill>
                  <a:schemeClr val="bg1"/>
                </a:solidFill>
              </a:rPr>
              <a:t> – chvojníkovité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042988" y="1528763"/>
            <a:ext cx="76327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cs-CZ" sz="2200"/>
              <a:t> dřeviny – stromy a keře, druhotně tloustnou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cs-CZ" sz="2200"/>
              <a:t> rostliny jednodomé i dvoudomé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cs-CZ" sz="2200"/>
              <a:t> nemají květy, jen </a:t>
            </a:r>
            <a:r>
              <a:rPr lang="en-US" sz="2200"/>
              <a:t>megasporofyly a mikrosporofyly</a:t>
            </a:r>
            <a:endParaRPr lang="cs-CZ" sz="2200"/>
          </a:p>
          <a:p>
            <a:pPr>
              <a:spcAft>
                <a:spcPct val="25000"/>
              </a:spcAft>
              <a:buFont typeface="Wingdings" pitchFamily="2" charset="2"/>
              <a:buChar char="§"/>
            </a:pPr>
            <a:r>
              <a:rPr lang="cs-CZ" sz="2200"/>
              <a:t> největší rozvoj v druhohorách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63" y="3789363"/>
            <a:ext cx="22971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3789363"/>
            <a:ext cx="34972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5" y="3789363"/>
            <a:ext cx="20526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Nahosemenné rostliny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1357298"/>
            <a:ext cx="8143932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>
                <a:solidFill>
                  <a:srgbClr val="33CC33"/>
                </a:solidFill>
                <a:latin typeface="Century Schoolbook" pitchFamily="18" charset="0"/>
              </a:rPr>
              <a:t> </a:t>
            </a:r>
            <a:r>
              <a:rPr lang="cs-CZ" b="1" i="1" smtClean="0">
                <a:solidFill>
                  <a:srgbClr val="33CC33"/>
                </a:solidFill>
                <a:latin typeface="Century Schoolbook" pitchFamily="18" charset="0"/>
              </a:rPr>
              <a:t>Cycas revoluta</a:t>
            </a:r>
          </a:p>
          <a:p>
            <a:pPr lvl="1"/>
            <a:r>
              <a:rPr lang="cs-CZ" smtClean="0">
                <a:latin typeface="Century Schoolbook" pitchFamily="18" charset="0"/>
              </a:rPr>
              <a:t>(cykas japonský)</a:t>
            </a:r>
          </a:p>
          <a:p>
            <a:pPr lvl="1">
              <a:buFont typeface="Courier New" pitchFamily="49" charset="0"/>
              <a:buChar char="o"/>
            </a:pPr>
            <a:r>
              <a:rPr lang="cs-CZ" smtClean="0">
                <a:latin typeface="Century Schoolbook" pitchFamily="18" charset="0"/>
              </a:rPr>
              <a:t> trofofyl</a:t>
            </a:r>
          </a:p>
          <a:p>
            <a:pPr lvl="1">
              <a:buFont typeface="Courier New" pitchFamily="49" charset="0"/>
              <a:buChar char="o"/>
            </a:pPr>
            <a:r>
              <a:rPr lang="cs-CZ" smtClean="0">
                <a:latin typeface="Century Schoolbook" pitchFamily="18" charset="0"/>
              </a:rPr>
              <a:t> megasporofyl s vajíčky</a:t>
            </a:r>
          </a:p>
          <a:p>
            <a:pPr lvl="1">
              <a:buFont typeface="Courier New" pitchFamily="49" charset="0"/>
              <a:buChar char="o"/>
            </a:pPr>
            <a:endParaRPr lang="cs-CZ" b="1" i="1" smtClean="0">
              <a:solidFill>
                <a:srgbClr val="33CC33"/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b="1" i="1">
                <a:solidFill>
                  <a:srgbClr val="33CC33"/>
                </a:solidFill>
                <a:latin typeface="Century Schoolbook" pitchFamily="18" charset="0"/>
              </a:rPr>
              <a:t> </a:t>
            </a:r>
            <a:r>
              <a:rPr lang="cs-CZ" b="1" i="1" smtClean="0">
                <a:solidFill>
                  <a:srgbClr val="33CC33"/>
                </a:solidFill>
                <a:latin typeface="Century Schoolbook" pitchFamily="18" charset="0"/>
              </a:rPr>
              <a:t>Cycas indica</a:t>
            </a:r>
            <a:endParaRPr lang="cs-CZ" smtClean="0">
              <a:latin typeface="Century Schoolbook" pitchFamily="18" charset="0"/>
            </a:endParaRPr>
          </a:p>
          <a:p>
            <a:pPr lvl="1"/>
            <a:r>
              <a:rPr lang="cs-CZ" smtClean="0">
                <a:latin typeface="Century Schoolbook" pitchFamily="18" charset="0"/>
              </a:rPr>
              <a:t>(cykas indický)</a:t>
            </a:r>
          </a:p>
          <a:p>
            <a:pPr lvl="1">
              <a:buFont typeface="Courier New" pitchFamily="49" charset="0"/>
              <a:buChar char="o"/>
            </a:pPr>
            <a:r>
              <a:rPr lang="cs-CZ" smtClean="0">
                <a:latin typeface="Century Schoolbook" pitchFamily="18" charset="0"/>
              </a:rPr>
              <a:t> megasporofyl</a:t>
            </a:r>
          </a:p>
          <a:p>
            <a:pPr lvl="1">
              <a:buFont typeface="Courier New" pitchFamily="49" charset="0"/>
              <a:buChar char="o"/>
            </a:pPr>
            <a:endParaRPr lang="cs-CZ" b="1" i="1" smtClean="0">
              <a:solidFill>
                <a:srgbClr val="33CC33"/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b="1" i="1">
                <a:solidFill>
                  <a:srgbClr val="33CC33"/>
                </a:solidFill>
                <a:latin typeface="Century Schoolbook" pitchFamily="18" charset="0"/>
              </a:rPr>
              <a:t> </a:t>
            </a:r>
            <a:r>
              <a:rPr lang="cs-CZ" b="1" i="1" smtClean="0">
                <a:solidFill>
                  <a:srgbClr val="33CC33"/>
                </a:solidFill>
                <a:latin typeface="Century Schoolbook" pitchFamily="18" charset="0"/>
              </a:rPr>
              <a:t>Zamia furfuracea</a:t>
            </a:r>
          </a:p>
          <a:p>
            <a:pPr lvl="1">
              <a:buFont typeface="Courier New" pitchFamily="49" charset="0"/>
              <a:buChar char="o"/>
            </a:pPr>
            <a:r>
              <a:rPr lang="cs-CZ" smtClean="0">
                <a:latin typeface="Century Schoolbook" pitchFamily="18" charset="0"/>
              </a:rPr>
              <a:t> trofofyl</a:t>
            </a:r>
            <a:endParaRPr lang="cs-CZ"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b="1" i="1" smtClean="0">
              <a:solidFill>
                <a:srgbClr val="33CC33"/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b="1" i="1" smtClean="0">
                <a:solidFill>
                  <a:srgbClr val="33CC33"/>
                </a:solidFill>
                <a:latin typeface="Century Schoolbook" pitchFamily="18" charset="0"/>
              </a:rPr>
              <a:t> Ceratozamia mexicana</a:t>
            </a:r>
            <a:endParaRPr lang="cs-CZ" smtClean="0">
              <a:latin typeface="Century Schoolbook" pitchFamily="18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cs-CZ">
                <a:latin typeface="Century Schoolbook" pitchFamily="18" charset="0"/>
              </a:rPr>
              <a:t> </a:t>
            </a:r>
            <a:r>
              <a:rPr lang="cs-CZ" smtClean="0">
                <a:latin typeface="Century Schoolbook" pitchFamily="18" charset="0"/>
              </a:rPr>
              <a:t>megasporofyl s vajíčky (</a:t>
            </a:r>
            <a:r>
              <a:rPr lang="cs-CZ" b="1" smtClean="0">
                <a:latin typeface="Century Schoolbook" pitchFamily="18" charset="0"/>
              </a:rPr>
              <a:t>B</a:t>
            </a:r>
            <a:r>
              <a:rPr lang="cs-CZ" smtClean="0">
                <a:latin typeface="Century Schoolbook" pitchFamily="18" charset="0"/>
              </a:rPr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>
                <a:latin typeface="Century Schoolbook" pitchFamily="18" charset="0"/>
              </a:rPr>
              <a:t> </a:t>
            </a:r>
            <a:r>
              <a:rPr lang="cs-CZ" smtClean="0">
                <a:latin typeface="Century Schoolbook" pitchFamily="18" charset="0"/>
              </a:rPr>
              <a:t>mikrosporofyl s mikrosporangii </a:t>
            </a:r>
            <a:r>
              <a:rPr lang="cs-CZ" b="1" smtClean="0">
                <a:latin typeface="Century Schoolbook" pitchFamily="18" charset="0"/>
              </a:rPr>
              <a:t>(B)</a:t>
            </a:r>
          </a:p>
          <a:p>
            <a:pPr lvl="1"/>
            <a:endParaRPr lang="cs-CZ" smtClean="0">
              <a:solidFill>
                <a:schemeClr val="tx1"/>
              </a:solidFill>
              <a:latin typeface="Century Schoolbook" pitchFamily="18" charset="0"/>
            </a:endParaRPr>
          </a:p>
          <a:p>
            <a:endParaRPr lang="cs-CZ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b="1" i="1" smtClean="0">
                <a:solidFill>
                  <a:srgbClr val="FEB80A"/>
                </a:solidFill>
                <a:latin typeface="Century Schoolbook" pitchFamily="18" charset="0"/>
              </a:rPr>
              <a:t> Gingko biloba</a:t>
            </a:r>
          </a:p>
          <a:p>
            <a:pPr lvl="1"/>
            <a:r>
              <a:rPr lang="cs-CZ" smtClean="0">
                <a:solidFill>
                  <a:schemeClr val="tx1"/>
                </a:solidFill>
                <a:latin typeface="Century Schoolbook" pitchFamily="18" charset="0"/>
              </a:rPr>
              <a:t>(jinan dvoulaločný)</a:t>
            </a:r>
          </a:p>
          <a:p>
            <a:pPr lvl="1">
              <a:buFont typeface="Courier New" pitchFamily="49" charset="0"/>
              <a:buChar char="o"/>
            </a:pPr>
            <a:r>
              <a:rPr lang="cs-CZ" smtClean="0">
                <a:solidFill>
                  <a:schemeClr val="tx1"/>
                </a:solidFill>
                <a:latin typeface="Century Schoolbook" pitchFamily="18" charset="0"/>
              </a:rPr>
              <a:t> větvička s brachyblasty</a:t>
            </a:r>
          </a:p>
          <a:p>
            <a:pPr lvl="1">
              <a:buFont typeface="Courier New" pitchFamily="49" charset="0"/>
              <a:buChar char="o"/>
            </a:pPr>
            <a:r>
              <a:rPr lang="cs-CZ">
                <a:latin typeface="Century Schoolbook" pitchFamily="18" charset="0"/>
              </a:rPr>
              <a:t> </a:t>
            </a:r>
            <a:r>
              <a:rPr lang="cs-CZ" smtClean="0">
                <a:latin typeface="Century Schoolbook" pitchFamily="18" charset="0"/>
              </a:rPr>
              <a:t>dvoulaločné trofofyly</a:t>
            </a:r>
          </a:p>
          <a:p>
            <a:pPr lvl="1">
              <a:buFont typeface="Courier New" pitchFamily="49" charset="0"/>
              <a:buChar char="o"/>
            </a:pPr>
            <a:r>
              <a:rPr lang="cs-CZ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cs-CZ" smtClean="0">
                <a:solidFill>
                  <a:schemeClr val="tx1"/>
                </a:solidFill>
                <a:latin typeface="Century Schoolbook" pitchFamily="18" charset="0"/>
              </a:rPr>
              <a:t>zralé semeno</a:t>
            </a:r>
          </a:p>
          <a:p>
            <a:pPr>
              <a:buFont typeface="Courier New" pitchFamily="49" charset="0"/>
              <a:buChar char="o"/>
            </a:pPr>
            <a:endParaRPr lang="cs-CZ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b="1" i="1" smtClean="0">
                <a:solidFill>
                  <a:srgbClr val="EA157A"/>
                </a:solidFill>
                <a:latin typeface="Century Schoolbook" pitchFamily="18" charset="0"/>
              </a:rPr>
              <a:t> Ephedra distachya</a:t>
            </a:r>
          </a:p>
          <a:p>
            <a:pPr lvl="1"/>
            <a:r>
              <a:rPr lang="cs-CZ" smtClean="0">
                <a:solidFill>
                  <a:schemeClr val="tx1"/>
                </a:solidFill>
                <a:latin typeface="Century Schoolbook" pitchFamily="18" charset="0"/>
              </a:rPr>
              <a:t>(chvojník dvouklasý)</a:t>
            </a:r>
          </a:p>
          <a:p>
            <a:pPr lvl="1">
              <a:buFont typeface="Courier New" pitchFamily="49" charset="0"/>
              <a:buChar char="o"/>
            </a:pPr>
            <a:r>
              <a:rPr lang="cs-CZ" smtClean="0">
                <a:solidFill>
                  <a:schemeClr val="tx1"/>
                </a:solidFill>
                <a:latin typeface="Century Schoolbook" pitchFamily="18" charset="0"/>
              </a:rPr>
              <a:t> habitus</a:t>
            </a:r>
            <a:endParaRPr lang="cs-CZ">
              <a:solidFill>
                <a:schemeClr val="tx1"/>
              </a:solidFill>
              <a:latin typeface="Century Schoolbook" pitchFamily="18" charset="0"/>
            </a:endParaRPr>
          </a:p>
          <a:p>
            <a:endParaRPr lang="cs-CZ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348" y="548326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cap="small" smtClean="0">
                <a:solidFill>
                  <a:srgbClr val="5F5F5F"/>
                </a:solidFill>
                <a:latin typeface="Century Schoolbook" pitchFamily="18" charset="0"/>
              </a:rPr>
              <a:t>Úkoly</a:t>
            </a:r>
            <a:endParaRPr lang="cs-CZ" sz="2800" b="1" cap="small">
              <a:solidFill>
                <a:srgbClr val="5F5F5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8313" y="1052513"/>
            <a:ext cx="8497887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200"/>
              <a:t> převaha </a:t>
            </a:r>
            <a:r>
              <a:rPr lang="cs-CZ" sz="2200">
                <a:solidFill>
                  <a:srgbClr val="000099"/>
                </a:solidFill>
              </a:rPr>
              <a:t>sporofytu</a:t>
            </a:r>
            <a:r>
              <a:rPr lang="cs-CZ" sz="2200"/>
              <a:t> nad </a:t>
            </a:r>
            <a:r>
              <a:rPr lang="cs-CZ" sz="2200">
                <a:solidFill>
                  <a:srgbClr val="000099"/>
                </a:solidFill>
              </a:rPr>
              <a:t>gametofytem</a:t>
            </a:r>
          </a:p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200"/>
              <a:t> přeměna megasporangií v dokonalejší </a:t>
            </a:r>
            <a:r>
              <a:rPr lang="cs-CZ" sz="2200">
                <a:solidFill>
                  <a:srgbClr val="000099"/>
                </a:solidFill>
              </a:rPr>
              <a:t>vajíčka</a:t>
            </a:r>
            <a:r>
              <a:rPr lang="cs-CZ" sz="2200">
                <a:solidFill>
                  <a:schemeClr val="accent1"/>
                </a:solidFill>
              </a:rPr>
              <a:t> </a:t>
            </a:r>
            <a:r>
              <a:rPr lang="cs-CZ" sz="2200"/>
              <a:t>s jedinou funkční 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r>
              <a:rPr lang="cs-CZ" sz="2200"/>
              <a:t>   megasporou</a:t>
            </a:r>
            <a:r>
              <a:rPr lang="en-US" sz="2200"/>
              <a:t>, kter</a:t>
            </a:r>
            <a:r>
              <a:rPr lang="cs-CZ" sz="2200"/>
              <a:t>á neopouští vajíčko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r>
              <a:rPr lang="cs-CZ" sz="2200"/>
              <a:t>	– vyrůstá v něm v samičí gametofyt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r>
              <a:rPr lang="cs-CZ" sz="2200"/>
              <a:t>	– gametofyt – součástí sporofytu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endParaRPr lang="cs-CZ" sz="2200"/>
          </a:p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200"/>
              <a:t> vajíčka vyrůstají na bázi nebo okrajích plochých nebo 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r>
              <a:rPr lang="cs-CZ" sz="2200"/>
              <a:t>  redukovaných </a:t>
            </a:r>
            <a:r>
              <a:rPr lang="cs-CZ" sz="2200">
                <a:solidFill>
                  <a:srgbClr val="000099"/>
                </a:solidFill>
              </a:rPr>
              <a:t>semenných šupin</a:t>
            </a:r>
            <a:r>
              <a:rPr lang="cs-CZ" sz="2200"/>
              <a:t> (megasporofylů)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r>
              <a:rPr lang="cs-CZ" sz="2200"/>
              <a:t>	– nejsou dokonale chráněna, jsou „nahá“</a:t>
            </a:r>
          </a:p>
          <a:p>
            <a:pPr>
              <a:spcAft>
                <a:spcPct val="15000"/>
              </a:spcAft>
            </a:pPr>
            <a:r>
              <a:rPr lang="cs-CZ" sz="2200"/>
              <a:t>	– dozrávají v semena s diploidním zárodkem a </a:t>
            </a:r>
          </a:p>
          <a:p>
            <a:pPr>
              <a:spcAft>
                <a:spcPct val="15000"/>
              </a:spcAft>
            </a:pPr>
            <a:r>
              <a:rPr lang="cs-CZ" sz="2200"/>
              <a:t>	   haploidním živným pletivem – endospermem</a:t>
            </a:r>
          </a:p>
          <a:p>
            <a:pPr>
              <a:spcAft>
                <a:spcPct val="15000"/>
              </a:spcAft>
            </a:pPr>
            <a:endParaRPr lang="cs-CZ" sz="2200"/>
          </a:p>
          <a:p>
            <a:pPr>
              <a:spcAft>
                <a:spcPct val="15000"/>
              </a:spcAft>
              <a:buFont typeface="Wingdings" pitchFamily="2" charset="2"/>
              <a:buChar char="§"/>
            </a:pPr>
            <a:endParaRPr lang="cs-CZ" sz="2200"/>
          </a:p>
          <a:p>
            <a:pPr>
              <a:spcAft>
                <a:spcPct val="15000"/>
              </a:spcAft>
              <a:buFontTx/>
              <a:buChar char="-"/>
            </a:pPr>
            <a:endParaRPr lang="cs-CZ" sz="2200"/>
          </a:p>
          <a:p>
            <a:pPr>
              <a:spcAft>
                <a:spcPct val="15000"/>
              </a:spcAft>
            </a:pPr>
            <a:endParaRPr lang="cs-CZ" sz="220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Nahosemenné rostliny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ife7e-Fig-30-06-0"/>
          <p:cNvPicPr>
            <a:picLocks noChangeAspect="1" noChangeArrowheads="1"/>
          </p:cNvPicPr>
          <p:nvPr/>
        </p:nvPicPr>
        <p:blipFill>
          <a:blip r:embed="rId3" cstate="print"/>
          <a:srcRect b="2548"/>
          <a:stretch>
            <a:fillRect/>
          </a:stretch>
        </p:blipFill>
        <p:spPr bwMode="auto">
          <a:xfrm>
            <a:off x="636588" y="962025"/>
            <a:ext cx="7926387" cy="5792788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Životní cyklus nahosemenných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908175" y="1125538"/>
            <a:ext cx="1295400" cy="2590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6011863" y="3357563"/>
            <a:ext cx="1295400" cy="2016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4214813" y="1341438"/>
            <a:ext cx="573087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783013" y="1341438"/>
            <a:ext cx="573087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054225" y="3789363"/>
            <a:ext cx="573088" cy="7191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  <p:bldP spid="26629" grpId="0" animBg="1"/>
      <p:bldP spid="26629" grpId="1" animBg="1"/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1835150" y="1119188"/>
            <a:ext cx="7218363" cy="5351462"/>
            <a:chOff x="1156" y="705"/>
            <a:chExt cx="4547" cy="3371"/>
          </a:xfrm>
        </p:grpSpPr>
        <p:sp>
          <p:nvSpPr>
            <p:cNvPr id="75813" name="Rectangle 37"/>
            <p:cNvSpPr>
              <a:spLocks noChangeArrowheads="1"/>
            </p:cNvSpPr>
            <p:nvPr/>
          </p:nvSpPr>
          <p:spPr bwMode="auto">
            <a:xfrm>
              <a:off x="3198" y="709"/>
              <a:ext cx="2505" cy="172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5812" name="Rectangle 36"/>
            <p:cNvSpPr>
              <a:spLocks noChangeArrowheads="1"/>
            </p:cNvSpPr>
            <p:nvPr/>
          </p:nvSpPr>
          <p:spPr bwMode="auto">
            <a:xfrm>
              <a:off x="1156" y="705"/>
              <a:ext cx="2312" cy="337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Evoluční vztahy nahosemenných rostlin</a:t>
            </a:r>
          </a:p>
        </p:txBody>
      </p:sp>
      <p:grpSp>
        <p:nvGrpSpPr>
          <p:cNvPr id="75815" name="Group 39"/>
          <p:cNvGrpSpPr>
            <a:grpSpLocks/>
          </p:cNvGrpSpPr>
          <p:nvPr/>
        </p:nvGrpSpPr>
        <p:grpSpPr bwMode="auto">
          <a:xfrm>
            <a:off x="160338" y="1230313"/>
            <a:ext cx="1584325" cy="2201862"/>
            <a:chOff x="101" y="775"/>
            <a:chExt cx="998" cy="1387"/>
          </a:xfrm>
        </p:grpSpPr>
        <p:pic>
          <p:nvPicPr>
            <p:cNvPr id="75782" name="Picture 6" descr="kapradiny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" y="775"/>
              <a:ext cx="808" cy="1076"/>
            </a:xfrm>
            <a:prstGeom prst="rect">
              <a:avLst/>
            </a:prstGeom>
            <a:noFill/>
          </p:spPr>
        </p:pic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101" y="1836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/>
                <a:t>odd.</a:t>
              </a:r>
              <a:r>
                <a:rPr lang="cs-CZ" sz="1400" i="1"/>
                <a:t> Monilophyta</a:t>
              </a:r>
            </a:p>
            <a:p>
              <a:pPr algn="ctr"/>
              <a:r>
                <a:rPr lang="cs-CZ" sz="1400"/>
                <a:t>kapraďosty</a:t>
              </a:r>
            </a:p>
          </p:txBody>
        </p:sp>
      </p:grpSp>
      <p:grpSp>
        <p:nvGrpSpPr>
          <p:cNvPr id="75816" name="Group 40"/>
          <p:cNvGrpSpPr>
            <a:grpSpLocks/>
          </p:cNvGrpSpPr>
          <p:nvPr/>
        </p:nvGrpSpPr>
        <p:grpSpPr bwMode="auto">
          <a:xfrm>
            <a:off x="1730375" y="1235075"/>
            <a:ext cx="2089150" cy="2197100"/>
            <a:chOff x="1090" y="778"/>
            <a:chExt cx="1316" cy="1384"/>
          </a:xfrm>
        </p:grpSpPr>
        <p:pic>
          <p:nvPicPr>
            <p:cNvPr id="7578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55" y="778"/>
              <a:ext cx="735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1090" y="1836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/>
                <a:t>tř.</a:t>
              </a:r>
              <a:r>
                <a:rPr lang="cs-CZ" sz="1400" i="1"/>
                <a:t> Pteridospermopsida</a:t>
              </a:r>
            </a:p>
            <a:p>
              <a:pPr algn="ctr"/>
              <a:r>
                <a:rPr lang="cs-CZ" sz="1400"/>
                <a:t>kapraďosemenné †</a:t>
              </a:r>
            </a:p>
          </p:txBody>
        </p:sp>
      </p:grpSp>
      <p:grpSp>
        <p:nvGrpSpPr>
          <p:cNvPr id="75822" name="Group 46"/>
          <p:cNvGrpSpPr>
            <a:grpSpLocks/>
          </p:cNvGrpSpPr>
          <p:nvPr/>
        </p:nvGrpSpPr>
        <p:grpSpPr bwMode="auto">
          <a:xfrm>
            <a:off x="1962150" y="4176713"/>
            <a:ext cx="1584325" cy="2185987"/>
            <a:chOff x="1236" y="2631"/>
            <a:chExt cx="998" cy="1377"/>
          </a:xfrm>
        </p:grpSpPr>
        <p:pic>
          <p:nvPicPr>
            <p:cNvPr id="7578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5" y="2631"/>
              <a:ext cx="746" cy="1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787" name="Text Box 11"/>
            <p:cNvSpPr txBox="1">
              <a:spLocks noChangeArrowheads="1"/>
            </p:cNvSpPr>
            <p:nvPr/>
          </p:nvSpPr>
          <p:spPr bwMode="auto">
            <a:xfrm>
              <a:off x="1236" y="3682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 i="1"/>
                <a:t>řád Cycadales</a:t>
              </a:r>
            </a:p>
            <a:p>
              <a:pPr algn="ctr"/>
              <a:r>
                <a:rPr lang="cs-CZ" sz="1400"/>
                <a:t>cykasy</a:t>
              </a:r>
            </a:p>
          </p:txBody>
        </p:sp>
      </p:grpSp>
      <p:grpSp>
        <p:nvGrpSpPr>
          <p:cNvPr id="75817" name="Group 41"/>
          <p:cNvGrpSpPr>
            <a:grpSpLocks/>
          </p:cNvGrpSpPr>
          <p:nvPr/>
        </p:nvGrpSpPr>
        <p:grpSpPr bwMode="auto">
          <a:xfrm>
            <a:off x="3478213" y="1239838"/>
            <a:ext cx="2089150" cy="2198687"/>
            <a:chOff x="2191" y="781"/>
            <a:chExt cx="1316" cy="1385"/>
          </a:xfrm>
        </p:grpSpPr>
        <p:pic>
          <p:nvPicPr>
            <p:cNvPr id="75789" name="Picture 13" descr="cordaites-uc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77" y="781"/>
              <a:ext cx="774" cy="1088"/>
            </a:xfrm>
            <a:prstGeom prst="rect">
              <a:avLst/>
            </a:prstGeom>
            <a:noFill/>
          </p:spPr>
        </p:pic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2191" y="1840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/>
                <a:t>řád </a:t>
              </a:r>
              <a:r>
                <a:rPr lang="cs-CZ" sz="1400" i="1"/>
                <a:t>Cordaitales</a:t>
              </a:r>
            </a:p>
            <a:p>
              <a:pPr algn="ctr"/>
              <a:r>
                <a:rPr lang="cs-CZ" sz="1400"/>
                <a:t>kordaity †</a:t>
              </a:r>
            </a:p>
          </p:txBody>
        </p:sp>
      </p:grpSp>
      <p:grpSp>
        <p:nvGrpSpPr>
          <p:cNvPr id="75821" name="Group 45"/>
          <p:cNvGrpSpPr>
            <a:grpSpLocks/>
          </p:cNvGrpSpPr>
          <p:nvPr/>
        </p:nvGrpSpPr>
        <p:grpSpPr bwMode="auto">
          <a:xfrm>
            <a:off x="3543300" y="4200525"/>
            <a:ext cx="2089150" cy="2163763"/>
            <a:chOff x="2232" y="2646"/>
            <a:chExt cx="1316" cy="1363"/>
          </a:xfrm>
        </p:grpSpPr>
        <p:pic>
          <p:nvPicPr>
            <p:cNvPr id="75794" name="Picture 18" descr="ginkgo_leaf_side"/>
            <p:cNvPicPr>
              <a:picLocks noChangeAspect="1" noChangeArrowheads="1"/>
            </p:cNvPicPr>
            <p:nvPr/>
          </p:nvPicPr>
          <p:blipFill>
            <a:blip r:embed="rId7" cstate="print"/>
            <a:srcRect b="3049"/>
            <a:stretch>
              <a:fillRect/>
            </a:stretch>
          </p:blipFill>
          <p:spPr bwMode="auto">
            <a:xfrm>
              <a:off x="2534" y="2646"/>
              <a:ext cx="693" cy="1059"/>
            </a:xfrm>
            <a:prstGeom prst="rect">
              <a:avLst/>
            </a:prstGeom>
            <a:noFill/>
          </p:spPr>
        </p:pic>
        <p:sp>
          <p:nvSpPr>
            <p:cNvPr id="75795" name="Text Box 19"/>
            <p:cNvSpPr txBox="1">
              <a:spLocks noChangeArrowheads="1"/>
            </p:cNvSpPr>
            <p:nvPr/>
          </p:nvSpPr>
          <p:spPr bwMode="auto">
            <a:xfrm>
              <a:off x="2232" y="3683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 i="1"/>
                <a:t>řád Ginkgoales</a:t>
              </a:r>
            </a:p>
            <a:p>
              <a:pPr algn="ctr"/>
              <a:r>
                <a:rPr lang="cs-CZ" sz="1400"/>
                <a:t>jinany</a:t>
              </a:r>
            </a:p>
          </p:txBody>
        </p:sp>
      </p:grpSp>
      <p:grpSp>
        <p:nvGrpSpPr>
          <p:cNvPr id="75818" name="Group 42"/>
          <p:cNvGrpSpPr>
            <a:grpSpLocks/>
          </p:cNvGrpSpPr>
          <p:nvPr/>
        </p:nvGrpSpPr>
        <p:grpSpPr bwMode="auto">
          <a:xfrm>
            <a:off x="5326063" y="1239838"/>
            <a:ext cx="2089150" cy="2216150"/>
            <a:chOff x="3355" y="781"/>
            <a:chExt cx="1316" cy="1396"/>
          </a:xfrm>
        </p:grpSpPr>
        <p:pic>
          <p:nvPicPr>
            <p:cNvPr id="75797" name="Picture 21" descr="Pinus sylvestris 6530 UK: Scots Pine Scotch Fir DK: Skov-Fyr Skovfyr FI: Mänty metsämänty FR: Pin sylvestre NL: Grove den IT: Pino silvestre HU: Erdeifenyő Erdei fenyő DE: Wald-Kiefer Wald-Föhre Kiefer Gemeine Föhre Gewöhnliche PL: Sosna zwyczajna SK: borovica lesná CZ: borovice lesní ES: Pino albar silvestre SE: Tall"/>
            <p:cNvPicPr>
              <a:picLocks noChangeAspect="1" noChangeArrowheads="1"/>
            </p:cNvPicPr>
            <p:nvPr/>
          </p:nvPicPr>
          <p:blipFill>
            <a:blip r:embed="rId8" cstate="print">
              <a:lum contrast="6000"/>
            </a:blip>
            <a:srcRect l="15968" b="4733"/>
            <a:stretch>
              <a:fillRect/>
            </a:stretch>
          </p:blipFill>
          <p:spPr bwMode="auto">
            <a:xfrm>
              <a:off x="3626" y="781"/>
              <a:ext cx="805" cy="1089"/>
            </a:xfrm>
            <a:prstGeom prst="rect">
              <a:avLst/>
            </a:prstGeom>
            <a:noFill/>
          </p:spPr>
        </p:pic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3355" y="1851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/>
                <a:t>řád</a:t>
              </a:r>
              <a:r>
                <a:rPr lang="cs-CZ" sz="1400" i="1"/>
                <a:t> Pinales</a:t>
              </a:r>
            </a:p>
            <a:p>
              <a:pPr algn="ctr"/>
              <a:r>
                <a:rPr lang="cs-CZ" sz="1400"/>
                <a:t>jehličnany</a:t>
              </a:r>
            </a:p>
          </p:txBody>
        </p:sp>
      </p:grpSp>
      <p:grpSp>
        <p:nvGrpSpPr>
          <p:cNvPr id="75819" name="Group 43"/>
          <p:cNvGrpSpPr>
            <a:grpSpLocks/>
          </p:cNvGrpSpPr>
          <p:nvPr/>
        </p:nvGrpSpPr>
        <p:grpSpPr bwMode="auto">
          <a:xfrm>
            <a:off x="7173913" y="1254125"/>
            <a:ext cx="2089150" cy="2192338"/>
            <a:chOff x="4519" y="790"/>
            <a:chExt cx="1316" cy="1381"/>
          </a:xfrm>
        </p:grpSpPr>
        <p:pic>
          <p:nvPicPr>
            <p:cNvPr id="75799" name="Picture 23" descr="Ephedra"/>
            <p:cNvPicPr>
              <a:picLocks noChangeAspect="1" noChangeArrowheads="1"/>
            </p:cNvPicPr>
            <p:nvPr/>
          </p:nvPicPr>
          <p:blipFill>
            <a:blip r:embed="rId9" cstate="print"/>
            <a:srcRect l="2078" b="9398"/>
            <a:stretch>
              <a:fillRect/>
            </a:stretch>
          </p:blipFill>
          <p:spPr bwMode="auto">
            <a:xfrm>
              <a:off x="4754" y="790"/>
              <a:ext cx="848" cy="1067"/>
            </a:xfrm>
            <a:prstGeom prst="rect">
              <a:avLst/>
            </a:prstGeom>
            <a:noFill/>
          </p:spPr>
        </p:pic>
        <p:sp>
          <p:nvSpPr>
            <p:cNvPr id="75800" name="Text Box 24"/>
            <p:cNvSpPr txBox="1">
              <a:spLocks noChangeArrowheads="1"/>
            </p:cNvSpPr>
            <p:nvPr/>
          </p:nvSpPr>
          <p:spPr bwMode="auto">
            <a:xfrm>
              <a:off x="4519" y="1845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/>
                <a:t>řád </a:t>
              </a:r>
              <a:r>
                <a:rPr lang="cs-CZ" sz="1400" i="1"/>
                <a:t>Gnetales</a:t>
              </a:r>
            </a:p>
            <a:p>
              <a:pPr algn="ctr"/>
              <a:r>
                <a:rPr lang="cs-CZ" sz="1400"/>
                <a:t>liánovce</a:t>
              </a:r>
            </a:p>
          </p:txBody>
        </p:sp>
      </p:grpSp>
      <p:grpSp>
        <p:nvGrpSpPr>
          <p:cNvPr id="75820" name="Group 44"/>
          <p:cNvGrpSpPr>
            <a:grpSpLocks/>
          </p:cNvGrpSpPr>
          <p:nvPr/>
        </p:nvGrpSpPr>
        <p:grpSpPr bwMode="auto">
          <a:xfrm>
            <a:off x="7169150" y="4186238"/>
            <a:ext cx="2089150" cy="2230437"/>
            <a:chOff x="4516" y="2637"/>
            <a:chExt cx="1316" cy="1405"/>
          </a:xfrm>
        </p:grpSpPr>
        <p:pic>
          <p:nvPicPr>
            <p:cNvPr id="75801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lum bright="-6000"/>
            </a:blip>
            <a:srcRect b="7118"/>
            <a:stretch>
              <a:fillRect/>
            </a:stretch>
          </p:blipFill>
          <p:spPr bwMode="auto">
            <a:xfrm>
              <a:off x="4761" y="2637"/>
              <a:ext cx="818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802" name="Text Box 26"/>
            <p:cNvSpPr txBox="1">
              <a:spLocks noChangeArrowheads="1"/>
            </p:cNvSpPr>
            <p:nvPr/>
          </p:nvSpPr>
          <p:spPr bwMode="auto">
            <a:xfrm>
              <a:off x="4516" y="3716"/>
              <a:ext cx="13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cs-CZ" sz="1400" i="1"/>
                <a:t>odd. Angiospermae</a:t>
              </a:r>
            </a:p>
            <a:p>
              <a:pPr algn="ctr"/>
              <a:r>
                <a:rPr lang="cs-CZ" sz="1400"/>
                <a:t>krytosemenné</a:t>
              </a:r>
            </a:p>
          </p:txBody>
        </p:sp>
      </p:grpSp>
      <p:sp>
        <p:nvSpPr>
          <p:cNvPr id="75804" name="Line 28"/>
          <p:cNvSpPr>
            <a:spLocks noChangeShapeType="1"/>
          </p:cNvSpPr>
          <p:nvPr/>
        </p:nvSpPr>
        <p:spPr bwMode="auto">
          <a:xfrm>
            <a:off x="1692275" y="2074863"/>
            <a:ext cx="3587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>
            <a:off x="3457575" y="2074863"/>
            <a:ext cx="3587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5276850" y="2074863"/>
            <a:ext cx="3587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07" name="Line 31"/>
          <p:cNvSpPr>
            <a:spLocks noChangeShapeType="1"/>
          </p:cNvSpPr>
          <p:nvPr/>
        </p:nvSpPr>
        <p:spPr bwMode="auto">
          <a:xfrm>
            <a:off x="7116763" y="2074863"/>
            <a:ext cx="35877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4572000" y="3533775"/>
            <a:ext cx="0" cy="5048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>
            <a:off x="8224838" y="3548063"/>
            <a:ext cx="0" cy="5048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>
            <a:off x="2771775" y="3538538"/>
            <a:ext cx="0" cy="50482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5823" name="Rectangle 47"/>
          <p:cNvSpPr>
            <a:spLocks noChangeArrowheads="1"/>
          </p:cNvSpPr>
          <p:nvPr/>
        </p:nvSpPr>
        <p:spPr bwMode="auto">
          <a:xfrm>
            <a:off x="2003425" y="4095750"/>
            <a:ext cx="1541463" cy="2286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5824" name="Rectangle 48"/>
          <p:cNvSpPr>
            <a:spLocks noChangeArrowheads="1"/>
          </p:cNvSpPr>
          <p:nvPr/>
        </p:nvSpPr>
        <p:spPr bwMode="auto">
          <a:xfrm>
            <a:off x="3846513" y="4086225"/>
            <a:ext cx="1462087" cy="2286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5825" name="Rectangle 49"/>
          <p:cNvSpPr>
            <a:spLocks noChangeArrowheads="1"/>
          </p:cNvSpPr>
          <p:nvPr/>
        </p:nvSpPr>
        <p:spPr bwMode="auto">
          <a:xfrm>
            <a:off x="7424738" y="1168400"/>
            <a:ext cx="1573212" cy="22701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4" grpId="0" animBg="1"/>
      <p:bldP spid="75805" grpId="0" animBg="1"/>
      <p:bldP spid="75806" grpId="0" animBg="1"/>
      <p:bldP spid="75807" grpId="0" animBg="1"/>
      <p:bldP spid="75808" grpId="0" animBg="1"/>
      <p:bldP spid="75809" grpId="0" animBg="1"/>
      <p:bldP spid="75811" grpId="0" animBg="1"/>
      <p:bldP spid="75823" grpId="0" animBg="1"/>
      <p:bldP spid="75824" grpId="0" animBg="1"/>
      <p:bldP spid="758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ycas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333375" y="3313113"/>
            <a:ext cx="3600450" cy="3402012"/>
          </a:xfrm>
          <a:prstGeom prst="rect">
            <a:avLst/>
          </a:prstGeom>
          <a:noFill/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6413" y="1027113"/>
            <a:ext cx="7440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sz="2400"/>
              <a:t> vzhledem připomínají palmy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sz="2400"/>
              <a:t> kmen převážně nevětvený, nízký, tlustý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sz="2400"/>
              <a:t> listy nahloučeny na vrcholu kmene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sz="2400"/>
              <a:t> listy jednou až dvakrát zpeřené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cs-CZ" sz="2400"/>
              <a:t> v mládí podobně jako u kapradin circinátně svinuté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 b="7140"/>
          <a:stretch>
            <a:fillRect/>
          </a:stretch>
        </p:blipFill>
        <p:spPr bwMode="auto">
          <a:xfrm>
            <a:off x="4213225" y="3573463"/>
            <a:ext cx="22034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573463"/>
            <a:ext cx="2270125" cy="3024187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3850" y="1385888"/>
            <a:ext cx="8604250" cy="2449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400"/>
              <a:t> recentní jen </a:t>
            </a:r>
            <a:r>
              <a:rPr lang="cs-CZ" sz="2400" b="1"/>
              <a:t>dvoudomé</a:t>
            </a:r>
            <a:r>
              <a:rPr lang="cs-CZ" sz="2400"/>
              <a:t>, fosilní i oboupohlavné</a:t>
            </a:r>
          </a:p>
          <a:p>
            <a:pPr>
              <a:buFont typeface="Wingdings" pitchFamily="2" charset="2"/>
              <a:buChar char="§"/>
            </a:pPr>
            <a:r>
              <a:rPr lang="cs-CZ" sz="2400"/>
              <a:t> mikrosporofyly i megasporofyly sdruženy do </a:t>
            </a:r>
          </a:p>
          <a:p>
            <a:pPr>
              <a:spcAft>
                <a:spcPct val="15000"/>
              </a:spcAft>
              <a:buFont typeface="Wingdings" pitchFamily="2" charset="2"/>
              <a:buNone/>
            </a:pPr>
            <a:r>
              <a:rPr lang="cs-CZ" sz="2400"/>
              <a:t>   jednopohlavných strobilů (šištic) nebo terminálních chocholů</a:t>
            </a:r>
          </a:p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400"/>
              <a:t> zralá semena mají dužnatou vnější vrstvu</a:t>
            </a:r>
          </a:p>
          <a:p>
            <a:pPr>
              <a:buFont typeface="Wingdings" pitchFamily="2" charset="2"/>
              <a:buNone/>
            </a:pPr>
            <a:r>
              <a:rPr lang="cs-CZ" sz="2400"/>
              <a:t>	– připomínají plod – peckovici krytosemenných</a:t>
            </a:r>
          </a:p>
          <a:p>
            <a:pPr>
              <a:spcAft>
                <a:spcPct val="15000"/>
              </a:spcAft>
              <a:buFont typeface="Wingdings" pitchFamily="2" charset="2"/>
              <a:buChar char="§"/>
            </a:pPr>
            <a:r>
              <a:rPr lang="cs-CZ" sz="2400"/>
              <a:t> pylová láčka obsahuje polyciliátní spermatozoidy</a:t>
            </a:r>
          </a:p>
        </p:txBody>
      </p:sp>
      <p:pic>
        <p:nvPicPr>
          <p:cNvPr id="35845" name="Picture 5" descr="mikrostrobi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163" y="3976688"/>
            <a:ext cx="1585912" cy="2676525"/>
          </a:xfrm>
          <a:prstGeom prst="rect">
            <a:avLst/>
          </a:prstGeom>
          <a:noFill/>
        </p:spPr>
      </p:pic>
      <p:pic>
        <p:nvPicPr>
          <p:cNvPr id="35846" name="Picture 6" descr="megastrobilus"/>
          <p:cNvPicPr>
            <a:picLocks noChangeAspect="1" noChangeArrowheads="1"/>
          </p:cNvPicPr>
          <p:nvPr/>
        </p:nvPicPr>
        <p:blipFill>
          <a:blip r:embed="rId4" cstate="print"/>
          <a:srcRect r="51340"/>
          <a:stretch>
            <a:fillRect/>
          </a:stretch>
        </p:blipFill>
        <p:spPr bwMode="auto">
          <a:xfrm>
            <a:off x="4067175" y="3986213"/>
            <a:ext cx="1296988" cy="2655887"/>
          </a:xfrm>
          <a:prstGeom prst="rect">
            <a:avLst/>
          </a:prstGeom>
          <a:noFill/>
        </p:spPr>
      </p:pic>
      <p:pic>
        <p:nvPicPr>
          <p:cNvPr id="35847" name="Picture 7" descr="mikrisporofyl"/>
          <p:cNvPicPr>
            <a:picLocks noChangeAspect="1" noChangeArrowheads="1"/>
          </p:cNvPicPr>
          <p:nvPr/>
        </p:nvPicPr>
        <p:blipFill>
          <a:blip r:embed="rId5" cstate="print"/>
          <a:srcRect r="12305"/>
          <a:stretch>
            <a:fillRect/>
          </a:stretch>
        </p:blipFill>
        <p:spPr bwMode="auto">
          <a:xfrm>
            <a:off x="100013" y="4005263"/>
            <a:ext cx="3824287" cy="2654300"/>
          </a:xfrm>
          <a:prstGeom prst="rect">
            <a:avLst/>
          </a:prstGeom>
          <a:noFill/>
        </p:spPr>
      </p:pic>
      <p:pic>
        <p:nvPicPr>
          <p:cNvPr id="35854" name="Picture 14" descr="cycas_taiwanian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388" y="3986213"/>
            <a:ext cx="2000250" cy="2663825"/>
          </a:xfrm>
          <a:prstGeom prst="rect">
            <a:avLst/>
          </a:prstGeom>
          <a:noFill/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449888" y="6381750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i="1">
                <a:solidFill>
                  <a:schemeClr val="bg1"/>
                </a:solidFill>
              </a:rPr>
              <a:t>Cycas taiwaniana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Řád: </a:t>
            </a:r>
            <a:r>
              <a:rPr lang="cs-CZ" sz="2800" b="1" i="1">
                <a:solidFill>
                  <a:schemeClr val="bg1"/>
                </a:solidFill>
              </a:rPr>
              <a:t>Cycadales</a:t>
            </a:r>
            <a:r>
              <a:rPr lang="cs-CZ" sz="2800" b="1">
                <a:solidFill>
                  <a:schemeClr val="bg1"/>
                </a:solidFill>
              </a:rPr>
              <a:t> – cykasy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11188" y="2133600"/>
            <a:ext cx="4638675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400" b="1"/>
              <a:t>šištice m</a:t>
            </a:r>
            <a:r>
              <a:rPr lang="en-US" sz="2400" b="1"/>
              <a:t>ikros</a:t>
            </a:r>
            <a:r>
              <a:rPr lang="cs-CZ" sz="2400" b="1"/>
              <a:t>porofylů</a:t>
            </a:r>
            <a:endParaRPr lang="en-US" sz="2400" b="1"/>
          </a:p>
          <a:p>
            <a:pPr algn="ctr"/>
            <a:r>
              <a:rPr lang="en-US" b="1"/>
              <a:t>(mikrostrobily)</a:t>
            </a:r>
            <a:endParaRPr lang="cs-CZ" b="1"/>
          </a:p>
          <a:p>
            <a:pPr algn="ctr">
              <a:buFont typeface="Wingdings" pitchFamily="2" charset="2"/>
              <a:buNone/>
            </a:pPr>
            <a:endParaRPr lang="cs-CZ" sz="2400" b="1"/>
          </a:p>
          <a:p>
            <a:pPr algn="ctr">
              <a:buFont typeface="Wingdings" pitchFamily="2" charset="2"/>
              <a:buNone/>
            </a:pPr>
            <a:endParaRPr lang="cs-CZ" sz="2400" b="1"/>
          </a:p>
          <a:p>
            <a:pPr algn="ctr">
              <a:buFont typeface="Wingdings" pitchFamily="2" charset="2"/>
              <a:buNone/>
            </a:pPr>
            <a:r>
              <a:rPr lang="cs-CZ" sz="2400" b="1"/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cs-CZ" sz="2400" b="1"/>
              <a:t>mikrosporofyly (výtrusné listy)</a:t>
            </a:r>
          </a:p>
          <a:p>
            <a:pPr algn="ctr">
              <a:buFont typeface="Wingdings" pitchFamily="2" charset="2"/>
              <a:buNone/>
            </a:pPr>
            <a:endParaRPr lang="cs-CZ" sz="2400" b="1"/>
          </a:p>
          <a:p>
            <a:pPr algn="ctr">
              <a:buFont typeface="Wingdings" pitchFamily="2" charset="2"/>
              <a:buNone/>
            </a:pPr>
            <a:endParaRPr lang="cs-CZ" sz="2400" b="1"/>
          </a:p>
          <a:p>
            <a:pPr algn="ctr">
              <a:buFont typeface="Wingdings" pitchFamily="2" charset="2"/>
              <a:buNone/>
            </a:pPr>
            <a:endParaRPr lang="cs-CZ" sz="2400" b="1"/>
          </a:p>
          <a:p>
            <a:pPr algn="ctr">
              <a:buFont typeface="Wingdings" pitchFamily="2" charset="2"/>
              <a:buNone/>
            </a:pPr>
            <a:endParaRPr lang="cs-CZ" sz="2400" b="1"/>
          </a:p>
          <a:p>
            <a:pPr algn="ctr">
              <a:buFont typeface="Wingdings" pitchFamily="2" charset="2"/>
              <a:buNone/>
            </a:pPr>
            <a:r>
              <a:rPr lang="cs-CZ" sz="2400" b="1"/>
              <a:t>mikrosporangia (prašníky)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484438" y="3141663"/>
            <a:ext cx="288925" cy="358775"/>
          </a:xfrm>
          <a:prstGeom prst="downArrow">
            <a:avLst>
              <a:gd name="adj1" fmla="val 50000"/>
              <a:gd name="adj2" fmla="val 310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2484438" y="50847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052513"/>
            <a:ext cx="15446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 descr="mikrisporofyl"/>
          <p:cNvPicPr>
            <a:picLocks noChangeAspect="1" noChangeArrowheads="1"/>
          </p:cNvPicPr>
          <p:nvPr/>
        </p:nvPicPr>
        <p:blipFill>
          <a:blip r:embed="rId4" cstate="print"/>
          <a:srcRect l="2658" t="8769" r="75175" b="11115"/>
          <a:stretch>
            <a:fillRect/>
          </a:stretch>
        </p:blipFill>
        <p:spPr bwMode="auto">
          <a:xfrm>
            <a:off x="5594350" y="3357563"/>
            <a:ext cx="904875" cy="1989137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483225" y="5516563"/>
            <a:ext cx="14081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 descr="zam_sp_33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1052513"/>
            <a:ext cx="1425575" cy="2089150"/>
          </a:xfrm>
          <a:prstGeom prst="rect">
            <a:avLst/>
          </a:prstGeom>
          <a:noFill/>
        </p:spPr>
      </p:pic>
      <p:pic>
        <p:nvPicPr>
          <p:cNvPr id="37899" name="Picture 11" descr="zam_sp_33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9963" y="3394075"/>
            <a:ext cx="1338262" cy="1871663"/>
          </a:xfrm>
          <a:prstGeom prst="rect">
            <a:avLst/>
          </a:prstGeom>
          <a:noFill/>
        </p:spPr>
      </p:pic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Rozmnožování cykasů – </a:t>
            </a:r>
            <a:r>
              <a:rPr lang="cs-CZ" sz="3600" b="1">
                <a:solidFill>
                  <a:schemeClr val="bg1"/>
                </a:solidFill>
              </a:rPr>
              <a:t>♂</a:t>
            </a:r>
          </a:p>
        </p:txBody>
      </p:sp>
      <p:pic>
        <p:nvPicPr>
          <p:cNvPr id="37902" name="Picture 14" descr="zam_sp_3324"/>
          <p:cNvPicPr>
            <a:picLocks noChangeAspect="1" noChangeArrowheads="1"/>
          </p:cNvPicPr>
          <p:nvPr/>
        </p:nvPicPr>
        <p:blipFill>
          <a:blip r:embed="rId8" cstate="print"/>
          <a:srcRect l="16133" t="19254" r="19217" b="34605"/>
          <a:stretch>
            <a:fillRect/>
          </a:stretch>
        </p:blipFill>
        <p:spPr bwMode="auto">
          <a:xfrm>
            <a:off x="7361238" y="5448300"/>
            <a:ext cx="1260475" cy="125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b="6122"/>
          <a:stretch>
            <a:fillRect/>
          </a:stretch>
        </p:blipFill>
        <p:spPr bwMode="auto">
          <a:xfrm>
            <a:off x="4889500" y="3190875"/>
            <a:ext cx="13335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484028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cs-CZ" sz="2400"/>
          </a:p>
          <a:p>
            <a:pPr>
              <a:buFont typeface="Wingdings" pitchFamily="2" charset="2"/>
              <a:buNone/>
            </a:pPr>
            <a:r>
              <a:rPr lang="cs-CZ" sz="2400" b="1"/>
              <a:t>   růžice megasporofylů</a:t>
            </a:r>
          </a:p>
          <a:p>
            <a:pPr>
              <a:buFont typeface="Wingdings" pitchFamily="2" charset="2"/>
              <a:buNone/>
            </a:pPr>
            <a:r>
              <a:rPr lang="cs-CZ" sz="2400" b="1"/>
              <a:t>   šištice megasporofylů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 b="1"/>
              <a:t>	</a:t>
            </a:r>
            <a:r>
              <a:rPr lang="en-US" b="1"/>
              <a:t>(</a:t>
            </a:r>
            <a:r>
              <a:rPr lang="cs-CZ" b="1"/>
              <a:t>megastrobily</a:t>
            </a:r>
            <a:r>
              <a:rPr lang="en-US" b="1"/>
              <a:t>)</a:t>
            </a:r>
            <a:endParaRPr lang="cs-CZ" b="1"/>
          </a:p>
          <a:p>
            <a:pPr>
              <a:buFont typeface="Wingdings" pitchFamily="2" charset="2"/>
              <a:buNone/>
            </a:pPr>
            <a:endParaRPr lang="cs-CZ" sz="2400" b="1"/>
          </a:p>
          <a:p>
            <a:pPr>
              <a:buFont typeface="Wingdings" pitchFamily="2" charset="2"/>
              <a:buNone/>
            </a:pPr>
            <a:endParaRPr lang="cs-CZ" sz="2400" b="1"/>
          </a:p>
          <a:p>
            <a:pPr>
              <a:buFont typeface="Wingdings" pitchFamily="2" charset="2"/>
              <a:buNone/>
            </a:pPr>
            <a:endParaRPr lang="cs-CZ" sz="2400" b="1"/>
          </a:p>
          <a:p>
            <a:pPr>
              <a:buFont typeface="Wingdings" pitchFamily="2" charset="2"/>
              <a:buNone/>
            </a:pPr>
            <a:endParaRPr lang="cs-CZ" sz="2400" b="1"/>
          </a:p>
          <a:p>
            <a:pPr>
              <a:buFont typeface="Wingdings" pitchFamily="2" charset="2"/>
              <a:buChar char="§"/>
            </a:pPr>
            <a:r>
              <a:rPr lang="cs-CZ" sz="2400" b="1"/>
              <a:t> megasporofyly (plodolisty)</a:t>
            </a:r>
          </a:p>
          <a:p>
            <a:pPr>
              <a:buFont typeface="Wingdings" pitchFamily="2" charset="2"/>
              <a:buChar char="§"/>
            </a:pPr>
            <a:endParaRPr lang="cs-CZ" sz="2400" b="1"/>
          </a:p>
          <a:p>
            <a:pPr>
              <a:buFont typeface="Wingdings" pitchFamily="2" charset="2"/>
              <a:buChar char="§"/>
            </a:pPr>
            <a:endParaRPr lang="cs-CZ" sz="2400" b="1"/>
          </a:p>
          <a:p>
            <a:pPr>
              <a:buFont typeface="Wingdings" pitchFamily="2" charset="2"/>
              <a:buChar char="§"/>
            </a:pPr>
            <a:endParaRPr lang="cs-CZ" sz="2400" b="1"/>
          </a:p>
          <a:p>
            <a:pPr>
              <a:buFont typeface="Wingdings" pitchFamily="2" charset="2"/>
              <a:buNone/>
            </a:pPr>
            <a:endParaRPr lang="cs-CZ" sz="2400" b="1"/>
          </a:p>
          <a:p>
            <a:pPr>
              <a:buFont typeface="Wingdings" pitchFamily="2" charset="2"/>
              <a:buChar char="§"/>
            </a:pPr>
            <a:r>
              <a:rPr lang="cs-CZ" sz="2400" b="1"/>
              <a:t> megasporangia (vajíčka)</a:t>
            </a:r>
          </a:p>
          <a:p>
            <a:endParaRPr lang="cs-CZ" sz="2400"/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1692275" y="3168650"/>
            <a:ext cx="287338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1692275" y="5157788"/>
            <a:ext cx="288925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235575"/>
            <a:ext cx="208756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1109663"/>
            <a:ext cx="153511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50" name="AutoShape 14"/>
          <p:cNvSpPr>
            <a:spLocks/>
          </p:cNvSpPr>
          <p:nvPr/>
        </p:nvSpPr>
        <p:spPr bwMode="auto">
          <a:xfrm>
            <a:off x="511175" y="1704975"/>
            <a:ext cx="71438" cy="433388"/>
          </a:xfrm>
          <a:prstGeom prst="leftBrace">
            <a:avLst>
              <a:gd name="adj1" fmla="val 5055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69875" y="1670050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 sz="2400"/>
              <a:t> </a:t>
            </a:r>
          </a:p>
        </p:txBody>
      </p:sp>
      <p:pic>
        <p:nvPicPr>
          <p:cNvPr id="39953" name="Picture 17" descr="File:Cycas revoluta female cone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400" t="923" r="16521"/>
          <a:stretch>
            <a:fillRect/>
          </a:stretch>
        </p:blipFill>
        <p:spPr bwMode="auto">
          <a:xfrm>
            <a:off x="4546600" y="1100138"/>
            <a:ext cx="2009775" cy="2043112"/>
          </a:xfrm>
          <a:prstGeom prst="rect">
            <a:avLst/>
          </a:prstGeom>
          <a:noFill/>
        </p:spPr>
      </p:pic>
      <p:pic>
        <p:nvPicPr>
          <p:cNvPr id="39959" name="Picture 23" descr="2270642118_c11e7651db"/>
          <p:cNvPicPr>
            <a:picLocks noChangeAspect="1" noChangeArrowheads="1"/>
          </p:cNvPicPr>
          <p:nvPr/>
        </p:nvPicPr>
        <p:blipFill>
          <a:blip r:embed="rId8" cstate="print"/>
          <a:srcRect l="19138" r="19185"/>
          <a:stretch>
            <a:fillRect/>
          </a:stretch>
        </p:blipFill>
        <p:spPr bwMode="auto">
          <a:xfrm>
            <a:off x="7067550" y="3178175"/>
            <a:ext cx="1671638" cy="2033588"/>
          </a:xfrm>
          <a:prstGeom prst="rect">
            <a:avLst/>
          </a:prstGeom>
          <a:noFill/>
        </p:spPr>
      </p:pic>
      <p:pic>
        <p:nvPicPr>
          <p:cNvPr id="39960" name="Picture 24" descr="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5291138"/>
            <a:ext cx="2303462" cy="1520825"/>
          </a:xfrm>
          <a:prstGeom prst="rect">
            <a:avLst/>
          </a:prstGeom>
          <a:noFill/>
        </p:spPr>
      </p:pic>
      <p:pic>
        <p:nvPicPr>
          <p:cNvPr id="39957" name="Picture 21" descr="Zamia+roezli"/>
          <p:cNvPicPr>
            <a:picLocks noChangeAspect="1" noChangeArrowheads="1"/>
          </p:cNvPicPr>
          <p:nvPr/>
        </p:nvPicPr>
        <p:blipFill>
          <a:blip r:embed="rId10" cstate="print"/>
          <a:srcRect l="53439" t="39166" b="3319"/>
          <a:stretch>
            <a:fillRect/>
          </a:stretch>
        </p:blipFill>
        <p:spPr bwMode="auto">
          <a:xfrm>
            <a:off x="7935913" y="2332038"/>
            <a:ext cx="1208087" cy="1155700"/>
          </a:xfrm>
          <a:prstGeom prst="rect">
            <a:avLst/>
          </a:prstGeom>
          <a:noFill/>
        </p:spPr>
      </p:pic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150813" y="163513"/>
            <a:ext cx="8993187" cy="8636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chemeClr val="bg1"/>
                </a:solidFill>
              </a:rPr>
              <a:t> Rozmnožování cykasů – </a:t>
            </a:r>
            <a:r>
              <a:rPr lang="cs-CZ" sz="3600" b="1">
                <a:solidFill>
                  <a:schemeClr val="bg1"/>
                </a:solidFill>
              </a:rPr>
              <a:t>♀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4545013" y="889000"/>
            <a:ext cx="2012950" cy="4572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>
                <a:solidFill>
                  <a:schemeClr val="bg1"/>
                </a:solidFill>
              </a:rPr>
              <a:t>Cycadaceae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6792913" y="874713"/>
            <a:ext cx="1754187" cy="457200"/>
          </a:xfrm>
          <a:prstGeom prst="rect">
            <a:avLst/>
          </a:prstGeom>
          <a:solidFill>
            <a:srgbClr val="41C3A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>
                <a:solidFill>
                  <a:schemeClr val="bg1"/>
                </a:solidFill>
              </a:rPr>
              <a:t>Zamiaceae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662</Words>
  <Application>Microsoft Office PowerPoint</Application>
  <PresentationFormat>Předvádění na obrazovce (4:3)</PresentationFormat>
  <Paragraphs>217</Paragraphs>
  <Slides>20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>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Hettenbergerova</dc:creator>
  <cp:lastModifiedBy>ivana</cp:lastModifiedBy>
  <cp:revision>162</cp:revision>
  <dcterms:created xsi:type="dcterms:W3CDTF">2006-10-17T14:49:51Z</dcterms:created>
  <dcterms:modified xsi:type="dcterms:W3CDTF">2013-03-21T14:13:45Z</dcterms:modified>
</cp:coreProperties>
</file>