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70"/>
  </p:notesMasterIdLst>
  <p:sldIdLst>
    <p:sldId id="429" r:id="rId2"/>
    <p:sldId id="409" r:id="rId3"/>
    <p:sldId id="376" r:id="rId4"/>
    <p:sldId id="404" r:id="rId5"/>
    <p:sldId id="377" r:id="rId6"/>
    <p:sldId id="378" r:id="rId7"/>
    <p:sldId id="379" r:id="rId8"/>
    <p:sldId id="375" r:id="rId9"/>
    <p:sldId id="350" r:id="rId10"/>
    <p:sldId id="352" r:id="rId11"/>
    <p:sldId id="392" r:id="rId12"/>
    <p:sldId id="387" r:id="rId13"/>
    <p:sldId id="397" r:id="rId14"/>
    <p:sldId id="398" r:id="rId15"/>
    <p:sldId id="356" r:id="rId16"/>
    <p:sldId id="357" r:id="rId17"/>
    <p:sldId id="360" r:id="rId18"/>
    <p:sldId id="417" r:id="rId19"/>
    <p:sldId id="389" r:id="rId20"/>
    <p:sldId id="388" r:id="rId21"/>
    <p:sldId id="426" r:id="rId22"/>
    <p:sldId id="382" r:id="rId23"/>
    <p:sldId id="354" r:id="rId24"/>
    <p:sldId id="351" r:id="rId25"/>
    <p:sldId id="386" r:id="rId26"/>
    <p:sldId id="384" r:id="rId27"/>
    <p:sldId id="385" r:id="rId28"/>
    <p:sldId id="363" r:id="rId29"/>
    <p:sldId id="369" r:id="rId30"/>
    <p:sldId id="368" r:id="rId31"/>
    <p:sldId id="361" r:id="rId32"/>
    <p:sldId id="393" r:id="rId33"/>
    <p:sldId id="364" r:id="rId34"/>
    <p:sldId id="355" r:id="rId35"/>
    <p:sldId id="358" r:id="rId36"/>
    <p:sldId id="359" r:id="rId37"/>
    <p:sldId id="365" r:id="rId38"/>
    <p:sldId id="373" r:id="rId39"/>
    <p:sldId id="371" r:id="rId40"/>
    <p:sldId id="372" r:id="rId41"/>
    <p:sldId id="366" r:id="rId42"/>
    <p:sldId id="391" r:id="rId43"/>
    <p:sldId id="394" r:id="rId44"/>
    <p:sldId id="406" r:id="rId45"/>
    <p:sldId id="405" r:id="rId46"/>
    <p:sldId id="418" r:id="rId47"/>
    <p:sldId id="427" r:id="rId48"/>
    <p:sldId id="408" r:id="rId49"/>
    <p:sldId id="407" r:id="rId50"/>
    <p:sldId id="403" r:id="rId51"/>
    <p:sldId id="402" r:id="rId52"/>
    <p:sldId id="399" r:id="rId53"/>
    <p:sldId id="400" r:id="rId54"/>
    <p:sldId id="428" r:id="rId55"/>
    <p:sldId id="374" r:id="rId56"/>
    <p:sldId id="411" r:id="rId57"/>
    <p:sldId id="413" r:id="rId58"/>
    <p:sldId id="412" r:id="rId59"/>
    <p:sldId id="416" r:id="rId60"/>
    <p:sldId id="415" r:id="rId61"/>
    <p:sldId id="414" r:id="rId62"/>
    <p:sldId id="419" r:id="rId63"/>
    <p:sldId id="420" r:id="rId64"/>
    <p:sldId id="422" r:id="rId65"/>
    <p:sldId id="423" r:id="rId66"/>
    <p:sldId id="424" r:id="rId67"/>
    <p:sldId id="425" r:id="rId68"/>
    <p:sldId id="421" r:id="rId6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99"/>
    <a:srgbClr val="000000"/>
    <a:srgbClr val="FFFF99"/>
    <a:srgbClr val="99FF66"/>
    <a:srgbClr val="66FFFF"/>
    <a:srgbClr val="FF6600"/>
    <a:srgbClr val="00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849" autoAdjust="0"/>
  </p:normalViewPr>
  <p:slideViewPr>
    <p:cSldViewPr>
      <p:cViewPr>
        <p:scale>
          <a:sx n="66" d="100"/>
          <a:sy n="66" d="100"/>
        </p:scale>
        <p:origin x="-141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28" d="100"/>
          <a:sy n="28" d="100"/>
        </p:scale>
        <p:origin x="-1266"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p>
        </p:txBody>
      </p:sp>
      <p:sp>
        <p:nvSpPr>
          <p:cNvPr id="14950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p>
        </p:txBody>
      </p:sp>
      <p:sp>
        <p:nvSpPr>
          <p:cNvPr id="149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950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4951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p>
        </p:txBody>
      </p:sp>
      <p:sp>
        <p:nvSpPr>
          <p:cNvPr id="14951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752B2A3-D387-43D6-83FB-1CAA4B746AA4}" type="slidenum">
              <a:rPr lang="cs-CZ"/>
              <a:pPr/>
              <a:t>‹#›</a:t>
            </a:fld>
            <a:endParaRPr lang="cs-CZ"/>
          </a:p>
        </p:txBody>
      </p:sp>
    </p:spTree>
    <p:extLst>
      <p:ext uri="{BB962C8B-B14F-4D97-AF65-F5344CB8AC3E}">
        <p14:creationId xmlns:p14="http://schemas.microsoft.com/office/powerpoint/2010/main" val="40641217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D76DCE-6782-40CD-AFD9-A5AE3A68E944}" type="slidenum">
              <a:rPr lang="cs-CZ"/>
              <a:pPr/>
              <a:t>14</a:t>
            </a:fld>
            <a:endParaRPr lang="cs-CZ"/>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DF775-2E91-437F-AACC-021EADDD38AB}" type="slidenum">
              <a:rPr lang="cs-CZ"/>
              <a:pPr/>
              <a:t>46</a:t>
            </a:fld>
            <a:endParaRPr lang="cs-CZ"/>
          </a:p>
        </p:txBody>
      </p:sp>
      <p:sp>
        <p:nvSpPr>
          <p:cNvPr id="222210" name="AutoShape 2"/>
          <p:cNvSpPr>
            <a:spLocks noChangeArrowheads="1"/>
          </p:cNvSpPr>
          <p:nvPr/>
        </p:nvSpPr>
        <p:spPr bwMode="auto">
          <a:xfrm>
            <a:off x="2143125" y="695325"/>
            <a:ext cx="2571750" cy="3429000"/>
          </a:xfrm>
          <a:prstGeom prst="roundRect">
            <a:avLst>
              <a:gd name="adj" fmla="val 60"/>
            </a:avLst>
          </a:prstGeom>
          <a:solidFill>
            <a:srgbClr val="FFFFFF"/>
          </a:solidFill>
          <a:ln w="9360">
            <a:solidFill>
              <a:srgbClr val="000000"/>
            </a:solidFill>
            <a:round/>
            <a:headEnd/>
            <a:tailEnd/>
          </a:ln>
        </p:spPr>
        <p:txBody>
          <a:bodyPr wrap="none" anchor="ctr"/>
          <a:lstStyle/>
          <a:p>
            <a:endParaRPr lang="en-GB"/>
          </a:p>
        </p:txBody>
      </p:sp>
      <p:sp>
        <p:nvSpPr>
          <p:cNvPr id="222211" name="Text Box 3"/>
          <p:cNvSpPr txBox="1">
            <a:spLocks noGrp="1" noChangeArrowheads="1"/>
          </p:cNvSpPr>
          <p:nvPr>
            <p:ph type="body"/>
          </p:nvPr>
        </p:nvSpPr>
        <p:spPr>
          <a:xfrm>
            <a:off x="685800" y="4343400"/>
            <a:ext cx="5481638" cy="4114800"/>
          </a:xfrm>
          <a:noFill/>
          <a:ln/>
        </p:spPr>
        <p:txBody>
          <a:bodyPr wrap="none" anchor="ctr"/>
          <a:lstStyle/>
          <a:p>
            <a:r>
              <a:rPr lang="cs-CZ" b="1"/>
              <a:t>Obr. 3: Interference CRISPR. Systémy CRISPR/Cas mohou být zacíleny na DNA nebo RNA. Interferují s viry, plasmidy, profágy nebo jinými sekvencemi nesenými na chromozómu. </a:t>
            </a:r>
          </a:p>
          <a:p>
            <a:endParaRPr lang="cs-CZ" b="1"/>
          </a:p>
          <a:p>
            <a:r>
              <a:rPr lang="en-US"/>
              <a:t>Fig. 3 CRISPR interference. The CRISPR/Cas systems may target either DNA or RNA to interfere with viruses, plasmids, prophages, or other chromosomally encoded sequences.</a:t>
            </a:r>
          </a:p>
          <a:p>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DF775-2E91-437F-AACC-021EADDD38AB}" type="slidenum">
              <a:rPr lang="cs-CZ"/>
              <a:pPr/>
              <a:t>47</a:t>
            </a:fld>
            <a:endParaRPr lang="cs-CZ"/>
          </a:p>
        </p:txBody>
      </p:sp>
      <p:sp>
        <p:nvSpPr>
          <p:cNvPr id="222210" name="AutoShape 2"/>
          <p:cNvSpPr>
            <a:spLocks noChangeArrowheads="1"/>
          </p:cNvSpPr>
          <p:nvPr/>
        </p:nvSpPr>
        <p:spPr bwMode="auto">
          <a:xfrm>
            <a:off x="2143125" y="695325"/>
            <a:ext cx="2571750" cy="3429000"/>
          </a:xfrm>
          <a:prstGeom prst="roundRect">
            <a:avLst>
              <a:gd name="adj" fmla="val 60"/>
            </a:avLst>
          </a:prstGeom>
          <a:solidFill>
            <a:srgbClr val="FFFFFF"/>
          </a:solidFill>
          <a:ln w="9360">
            <a:solidFill>
              <a:srgbClr val="000000"/>
            </a:solidFill>
            <a:round/>
            <a:headEnd/>
            <a:tailEnd/>
          </a:ln>
        </p:spPr>
        <p:txBody>
          <a:bodyPr wrap="none" anchor="ctr"/>
          <a:lstStyle/>
          <a:p>
            <a:endParaRPr lang="en-GB"/>
          </a:p>
        </p:txBody>
      </p:sp>
      <p:sp>
        <p:nvSpPr>
          <p:cNvPr id="222211" name="Text Box 3"/>
          <p:cNvSpPr txBox="1">
            <a:spLocks noGrp="1" noChangeArrowheads="1"/>
          </p:cNvSpPr>
          <p:nvPr>
            <p:ph type="body"/>
          </p:nvPr>
        </p:nvSpPr>
        <p:spPr>
          <a:xfrm>
            <a:off x="685800" y="4343400"/>
            <a:ext cx="5481638" cy="4114800"/>
          </a:xfrm>
          <a:noFill/>
          <a:ln/>
        </p:spPr>
        <p:txBody>
          <a:bodyPr wrap="none" anchor="ct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latin typeface="Arial" charset="0"/>
                <a:ea typeface="msgothic" charset="0"/>
                <a:cs typeface="msgothic" charset="0"/>
              </a:rPr>
              <a:t>All-in-one nuclease.(</a:t>
            </a:r>
            <a:r>
              <a:rPr lang="en-GB" sz="1400" b="1" dirty="0" smtClean="0">
                <a:latin typeface="Arial" charset="0"/>
                <a:ea typeface="msgothic" charset="0"/>
                <a:cs typeface="msgothic" charset="0"/>
              </a:rPr>
              <a:t>A</a:t>
            </a:r>
            <a:r>
              <a:rPr lang="en-GB" dirty="0" smtClean="0">
                <a:latin typeface="Arial" charset="0"/>
                <a:ea typeface="msgothic" charset="0"/>
                <a:cs typeface="msgothic" charset="0"/>
              </a:rPr>
              <a:t>) Cas9 requires a </a:t>
            </a:r>
            <a:r>
              <a:rPr lang="en-GB" dirty="0" err="1" smtClean="0">
                <a:latin typeface="Arial" charset="0"/>
                <a:ea typeface="msgothic" charset="0"/>
                <a:cs typeface="msgothic" charset="0"/>
              </a:rPr>
              <a:t>crRNA</a:t>
            </a:r>
            <a:r>
              <a:rPr lang="en-GB" dirty="0" smtClean="0">
                <a:latin typeface="Arial" charset="0"/>
                <a:ea typeface="msgothic" charset="0"/>
                <a:cs typeface="msgothic" charset="0"/>
              </a:rPr>
              <a:t> and </a:t>
            </a:r>
            <a:r>
              <a:rPr lang="en-GB" dirty="0" err="1" smtClean="0">
                <a:latin typeface="Arial" charset="0"/>
                <a:ea typeface="msgothic" charset="0"/>
                <a:cs typeface="msgothic" charset="0"/>
              </a:rPr>
              <a:t>tracrRNA</a:t>
            </a:r>
            <a:r>
              <a:rPr lang="en-GB" dirty="0" smtClean="0">
                <a:latin typeface="Arial" charset="0"/>
                <a:ea typeface="msgothic" charset="0"/>
                <a:cs typeface="msgothic" charset="0"/>
              </a:rPr>
              <a:t> to recognize invader DNA sequences by hybridizing the guide section of the </a:t>
            </a:r>
            <a:r>
              <a:rPr lang="en-GB" dirty="0" err="1" smtClean="0">
                <a:latin typeface="Arial" charset="0"/>
                <a:ea typeface="msgothic" charset="0"/>
                <a:cs typeface="msgothic" charset="0"/>
              </a:rPr>
              <a:t>crRNA</a:t>
            </a:r>
            <a:r>
              <a:rPr lang="en-GB" dirty="0" smtClean="0">
                <a:latin typeface="Arial" charset="0"/>
                <a:ea typeface="msgothic" charset="0"/>
                <a:cs typeface="msgothic" charset="0"/>
              </a:rPr>
              <a:t> to one strand of the target DNA to form an R-loop. The flanking motif is critical for this process and may facilitate DNA duplex unwinding and strand invasion by the </a:t>
            </a:r>
            <a:r>
              <a:rPr lang="en-GB" dirty="0" err="1" smtClean="0">
                <a:latin typeface="Arial" charset="0"/>
                <a:ea typeface="msgothic" charset="0"/>
                <a:cs typeface="msgothic" charset="0"/>
              </a:rPr>
              <a:t>crRNA</a:t>
            </a:r>
            <a:r>
              <a:rPr lang="en-GB" dirty="0" smtClean="0">
                <a:latin typeface="Arial" charset="0"/>
                <a:ea typeface="msgothic" charset="0"/>
                <a:cs typeface="msgothic" charset="0"/>
              </a:rPr>
              <a:t>. Target DNA is then cleaved by both nuclease domains of Cas9. (</a:t>
            </a:r>
            <a:r>
              <a:rPr lang="en-GB" sz="1400" b="1" dirty="0" smtClean="0">
                <a:latin typeface="Arial" charset="0"/>
                <a:ea typeface="msgothic" charset="0"/>
                <a:cs typeface="msgothic" charset="0"/>
              </a:rPr>
              <a:t>B</a:t>
            </a:r>
            <a:r>
              <a:rPr lang="en-GB" dirty="0" smtClean="0">
                <a:latin typeface="Arial" charset="0"/>
                <a:ea typeface="msgothic" charset="0"/>
                <a:cs typeface="msgothic" charset="0"/>
              </a:rPr>
              <a:t>) Cascade-like complexes contain a single </a:t>
            </a:r>
            <a:r>
              <a:rPr lang="en-GB" dirty="0" err="1" smtClean="0">
                <a:latin typeface="Arial" charset="0"/>
                <a:ea typeface="msgothic" charset="0"/>
                <a:cs typeface="msgothic" charset="0"/>
              </a:rPr>
              <a:t>crRNA</a:t>
            </a:r>
            <a:r>
              <a:rPr lang="en-GB" dirty="0" smtClean="0">
                <a:latin typeface="Arial" charset="0"/>
                <a:ea typeface="msgothic" charset="0"/>
                <a:cs typeface="msgothic" charset="0"/>
              </a:rPr>
              <a:t> and up to five different </a:t>
            </a:r>
            <a:r>
              <a:rPr lang="en-GB" dirty="0" err="1" smtClean="0">
                <a:latin typeface="Arial" charset="0"/>
                <a:ea typeface="msgothic" charset="0"/>
                <a:cs typeface="msgothic" charset="0"/>
              </a:rPr>
              <a:t>Cas</a:t>
            </a:r>
            <a:r>
              <a:rPr lang="en-GB" dirty="0" smtClean="0">
                <a:latin typeface="Arial" charset="0"/>
                <a:ea typeface="msgothic" charset="0"/>
                <a:cs typeface="msgothic" charset="0"/>
              </a:rPr>
              <a:t> proteins. Identified invader DNA sequences are progressively unwound and cleaved by the action of the recruited nuclease and helicase Cas3 (</a:t>
            </a:r>
            <a:r>
              <a:rPr lang="en-GB" i="1" dirty="0" smtClean="0">
                <a:latin typeface="Arial" charset="0"/>
                <a:ea typeface="msgothic" charset="0"/>
                <a:cs typeface="msgothic" charset="0"/>
              </a:rPr>
              <a:t>11</a:t>
            </a:r>
            <a:r>
              <a:rPr lang="en-GB" dirty="0" smtClean="0">
                <a:latin typeface="Arial" charset="0"/>
                <a:ea typeface="msgothic" charset="0"/>
                <a:cs typeface="msgothic" charset="0"/>
              </a:rPr>
              <a:t>, </a:t>
            </a:r>
            <a:r>
              <a:rPr lang="en-GB" i="1" dirty="0" smtClean="0">
                <a:latin typeface="Arial" charset="0"/>
                <a:ea typeface="msgothic" charset="0"/>
                <a:cs typeface="msgothic" charset="0"/>
              </a:rPr>
              <a:t>12</a:t>
            </a:r>
            <a:r>
              <a:rPr lang="en-GB" dirty="0" smtClean="0">
                <a:latin typeface="Arial" charset="0"/>
                <a:ea typeface="msgothic" charset="0"/>
                <a:cs typeface="msgothic" charset="0"/>
              </a:rPr>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A87CA4-80F1-4B55-A3B1-773C70BAEA55}" type="slidenum">
              <a:rPr lang="cs-CZ"/>
              <a:pPr/>
              <a:t>49</a:t>
            </a:fld>
            <a:endParaRPr lang="cs-CZ"/>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pPr>
              <a:lnSpc>
                <a:spcPct val="90000"/>
              </a:lnSpc>
            </a:pPr>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FD9EAE-006B-48EF-9516-32F4324F1F71}" type="slidenum">
              <a:rPr lang="cs-CZ"/>
              <a:pPr/>
              <a:t>50</a:t>
            </a:fld>
            <a:endParaRPr lang="cs-CZ"/>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pPr>
              <a:lnSpc>
                <a:spcPct val="90000"/>
              </a:lnSpc>
            </a:pPr>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CF7637-771A-4858-AC43-97EF0C102E94}" type="slidenum">
              <a:rPr lang="cs-CZ"/>
              <a:pPr/>
              <a:t>51</a:t>
            </a:fld>
            <a:endParaRPr lang="cs-CZ"/>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pPr>
              <a:lnSpc>
                <a:spcPct val="90000"/>
              </a:lnSpc>
            </a:pPr>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264B12-C301-4C20-9E08-92A007D8E09F}" type="slidenum">
              <a:rPr lang="cs-CZ"/>
              <a:pPr/>
              <a:t>53</a:t>
            </a:fld>
            <a:endParaRPr lang="cs-CZ"/>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pPr>
              <a:lnSpc>
                <a:spcPct val="90000"/>
              </a:lnSpc>
            </a:pPr>
            <a:r>
              <a:rPr lang="cs-CZ"/>
              <a:t>Vycházím ze včerejších informací ve Science (19. prosinec 2008), kde se články popisující „nově objevené“ druhy RNAi téměř snaží vymazat koncepci PROMOTORU. Pořád spekulují, jak mohou antimediátorové RNA vznikat bez existence promotorů na 3´- konci transkripční jednotky, spekulují o abortivních transkripcích vznikajících jako byprodukt standardní transkripce, apod. </a:t>
            </a:r>
          </a:p>
          <a:p>
            <a:pPr>
              <a:lnSpc>
                <a:spcPct val="90000"/>
              </a:lnSpc>
            </a:pPr>
            <a:r>
              <a:rPr lang="cs-CZ"/>
              <a:t>Napadlo mne, že malé antimediátorové RNA mohou vznikat stejně jako Okazakiho fragmenty při replikaci. Prostě tak, jak se komplex RNA polymerázy II naváže na starý dobrý promotor a začne transkripce „kontinuálního řetězce“ (hnRNA) tak tentýž komplex (v obrázku je to samozřejmě namalováno nepřesně – to i u té replikace, ale lépe to neumím) zahajuje postupně syntézy „B‑Okazakiho fragmentů“ (můj termín!), tedy prekurzorů interferujících RNAi. Myslím, že v tomto modelu nemusíme promotor zavrhovat (Bez promotorů by neexistovalo genové inženýrství ! Vždyť s nimi všichni pracujeme!) a máme model pro expresi jak vlastního strukturního genu, tak i jeho hlídačů.</a:t>
            </a:r>
          </a:p>
          <a:p>
            <a:pPr>
              <a:lnSpc>
                <a:spcPct val="90000"/>
              </a:lnSpc>
            </a:pPr>
            <a:r>
              <a:rPr lang="cs-CZ"/>
              <a:t>Model jsem nazval „semidiskontinuální transkripce“.  Je i evolučně zajímavý, protože vlastní replikaci DNA odvozuje od evolučně staršího systému založeného na RNA, který už v sobě obsahuje kontinuální i diskontinuální syntézu nových řetězců. Takže žádná nutnost syntézy ve směru 5´- 3´, protože to DNA polymeráza jinak neumí, ale zase jen evoluční relikt z dob RNA říše! I když ta nutnost směru je obsažena už v té původní RNA koncepci.</a:t>
            </a:r>
          </a:p>
          <a:p>
            <a:pPr>
              <a:lnSpc>
                <a:spcPct val="90000"/>
              </a:lnSpc>
            </a:pPr>
            <a:r>
              <a:rPr lang="cs-CZ"/>
              <a:t>Samozřejmě, že to vzbuzuje další otázky, např. jak vlastně probíhá samotná replikace dsRNA?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2608A8-CBF1-4FF2-B71F-E89912E2A5A7}" type="slidenum">
              <a:rPr lang="cs-CZ"/>
              <a:pPr/>
              <a:t>58</a:t>
            </a:fld>
            <a:endParaRPr lang="cs-CZ"/>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r>
              <a:rPr lang="cs-CZ"/>
              <a:t>Figure 2. Possible Origins of lncRNAs</a:t>
            </a:r>
          </a:p>
          <a:p>
            <a:r>
              <a:rPr lang="cs-CZ"/>
              <a:t>(A) A protein-coding gene (left, pink) acquires frame disruptions and is</a:t>
            </a:r>
          </a:p>
          <a:p>
            <a:r>
              <a:rPr lang="cs-CZ"/>
              <a:t>transformed into a functional noncoding RNA (right, blue) that incorporates</a:t>
            </a:r>
          </a:p>
          <a:p>
            <a:r>
              <a:rPr lang="cs-CZ"/>
              <a:t>some previous coding sequence. The Xist lncRNA originated by undergoing</a:t>
            </a:r>
          </a:p>
          <a:p>
            <a:r>
              <a:rPr lang="cs-CZ"/>
              <a:t>a metamorphosis from a previous protein-coding gene while incorporating</a:t>
            </a:r>
          </a:p>
          <a:p>
            <a:r>
              <a:rPr lang="cs-CZ"/>
              <a:t>transposable element sequence.</a:t>
            </a:r>
          </a:p>
          <a:p>
            <a:r>
              <a:rPr lang="cs-CZ"/>
              <a:t>(B) Following a chromosome’s rearrangement, two untranscribed and</a:t>
            </a:r>
          </a:p>
          <a:p>
            <a:r>
              <a:rPr lang="cs-CZ"/>
              <a:t>previously well-separated sequence regions are juxtaposed and give rise to</a:t>
            </a:r>
          </a:p>
          <a:p>
            <a:r>
              <a:rPr lang="cs-CZ"/>
              <a:t>a multi-exon noncoding RNA. A dog noncoding RNA (supported by ESTs</a:t>
            </a:r>
          </a:p>
          <a:p>
            <a:r>
              <a:rPr lang="cs-CZ"/>
              <a:t>BM537447, C0597044, and DN744681) appears to have arisen following</a:t>
            </a:r>
          </a:p>
          <a:p>
            <a:r>
              <a:rPr lang="cs-CZ"/>
              <a:t>such a lineage-specific change.</a:t>
            </a:r>
          </a:p>
          <a:p>
            <a:r>
              <a:rPr lang="cs-CZ"/>
              <a:t>(C) Duplication of a noncoding gene by retrotransposition generates either</a:t>
            </a:r>
          </a:p>
          <a:p>
            <a:r>
              <a:rPr lang="cs-CZ"/>
              <a:t>a functional noncoding retrogene or a nonfunctional noncoding retropseudogene.</a:t>
            </a:r>
          </a:p>
          <a:p>
            <a:r>
              <a:rPr lang="cs-CZ"/>
              <a:t>(D) Neighboring repeats within a noncoding RNA have their origins in two</a:t>
            </a:r>
          </a:p>
          <a:p>
            <a:r>
              <a:rPr lang="cs-CZ"/>
              <a:t>tandem duplication events.</a:t>
            </a:r>
          </a:p>
          <a:p>
            <a:r>
              <a:rPr lang="cs-CZ"/>
              <a:t>(E) Insertion of a transposable element (green triangle) gives rise to a functional</a:t>
            </a:r>
          </a:p>
          <a:p>
            <a:r>
              <a:rPr lang="cs-CZ"/>
              <a:t>noncoding RNA.</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4D2CB2-8185-4565-9CB2-8EBD6775257F}" type="slidenum">
              <a:rPr lang="cs-CZ"/>
              <a:pPr/>
              <a:t>59</a:t>
            </a:fld>
            <a:endParaRPr lang="cs-CZ"/>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pPr>
              <a:lnSpc>
                <a:spcPct val="80000"/>
              </a:lnSpc>
            </a:pPr>
            <a:r>
              <a:rPr lang="cs-CZ" sz="800"/>
              <a:t>Figure 4. Mechanisms of lncRNA Function in Transcriptional</a:t>
            </a:r>
          </a:p>
          <a:p>
            <a:pPr>
              <a:lnSpc>
                <a:spcPct val="80000"/>
              </a:lnSpc>
            </a:pPr>
            <a:r>
              <a:rPr lang="cs-CZ" sz="800"/>
              <a:t>Regulation</a:t>
            </a:r>
          </a:p>
          <a:p>
            <a:pPr>
              <a:lnSpc>
                <a:spcPct val="80000"/>
              </a:lnSpc>
            </a:pPr>
            <a:r>
              <a:rPr lang="cs-CZ" sz="800"/>
              <a:t>LncRNAs are blue and protein-coding genes are pink, with pale pink regions</a:t>
            </a:r>
          </a:p>
          <a:p>
            <a:pPr>
              <a:lnSpc>
                <a:spcPct val="80000"/>
              </a:lnSpc>
            </a:pPr>
            <a:r>
              <a:rPr lang="cs-CZ" sz="800"/>
              <a:t>indicating promoter/enhancer elements.</a:t>
            </a:r>
          </a:p>
          <a:p>
            <a:pPr>
              <a:lnSpc>
                <a:spcPct val="80000"/>
              </a:lnSpc>
            </a:pPr>
            <a:r>
              <a:rPr lang="cs-CZ" sz="800"/>
              <a:t>(A) Transcriptional interference. Transcription of the lncRNA SRG1 through the</a:t>
            </a:r>
          </a:p>
          <a:p>
            <a:pPr>
              <a:lnSpc>
                <a:spcPct val="80000"/>
              </a:lnSpc>
            </a:pPr>
            <a:r>
              <a:rPr lang="cs-CZ" sz="800"/>
              <a:t>promoter of the adjacent SER3 gene.</a:t>
            </a:r>
          </a:p>
          <a:p>
            <a:pPr>
              <a:lnSpc>
                <a:spcPct val="80000"/>
              </a:lnSpc>
            </a:pPr>
            <a:r>
              <a:rPr lang="cs-CZ" sz="800"/>
              <a:t>(B) Initiation of chromatin remodeling. RNA pol II processivity upstream of fbp1</a:t>
            </a:r>
          </a:p>
          <a:p>
            <a:pPr>
              <a:lnSpc>
                <a:spcPct val="80000"/>
              </a:lnSpc>
            </a:pPr>
            <a:r>
              <a:rPr lang="cs-CZ" sz="800"/>
              <a:t>is normally repressed by Tup proteins, however, rare lncRNAs are transcribed.</a:t>
            </a:r>
          </a:p>
          <a:p>
            <a:pPr>
              <a:lnSpc>
                <a:spcPct val="80000"/>
              </a:lnSpc>
            </a:pPr>
            <a:r>
              <a:rPr lang="cs-CZ" sz="800"/>
              <a:t>Upon glucose starvation, the Atf1 activator binds to the UAS1 element, facilitating</a:t>
            </a:r>
          </a:p>
          <a:p>
            <a:pPr>
              <a:lnSpc>
                <a:spcPct val="80000"/>
              </a:lnSpc>
            </a:pPr>
            <a:r>
              <a:rPr lang="cs-CZ" sz="800"/>
              <a:t>chromatin remodeling by RNA pol II and the subsequent binding of Rst2</a:t>
            </a:r>
          </a:p>
          <a:p>
            <a:pPr>
              <a:lnSpc>
                <a:spcPct val="80000"/>
              </a:lnSpc>
            </a:pPr>
            <a:r>
              <a:rPr lang="cs-CZ" sz="800"/>
              <a:t>to a second UAS2 element. As further lncRNAs are transcribed, the chromatin</a:t>
            </a:r>
          </a:p>
          <a:p>
            <a:pPr>
              <a:lnSpc>
                <a:spcPct val="80000"/>
              </a:lnSpc>
            </a:pPr>
            <a:r>
              <a:rPr lang="cs-CZ" sz="800"/>
              <a:t>structure around the fbp1 initiation site is then accessible to the transcriptional</a:t>
            </a:r>
          </a:p>
          <a:p>
            <a:pPr>
              <a:lnSpc>
                <a:spcPct val="80000"/>
              </a:lnSpc>
            </a:pPr>
            <a:r>
              <a:rPr lang="cs-CZ" sz="800"/>
              <a:t>machinery allowing induction of the gene to occur.</a:t>
            </a:r>
          </a:p>
          <a:p>
            <a:pPr>
              <a:lnSpc>
                <a:spcPct val="80000"/>
              </a:lnSpc>
            </a:pPr>
            <a:r>
              <a:rPr lang="cs-CZ" sz="800"/>
              <a:t>(C) Promoter inactivation by binding to basal transcription factors. Formation</a:t>
            </a:r>
          </a:p>
          <a:p>
            <a:pPr>
              <a:lnSpc>
                <a:spcPct val="80000"/>
              </a:lnSpc>
            </a:pPr>
            <a:r>
              <a:rPr lang="cs-CZ" sz="800"/>
              <a:t>of a complex between an lncRNA and both the DHFR promoter and TFIIB</a:t>
            </a:r>
          </a:p>
          <a:p>
            <a:pPr>
              <a:lnSpc>
                <a:spcPct val="80000"/>
              </a:lnSpc>
            </a:pPr>
            <a:r>
              <a:rPr lang="cs-CZ" sz="800"/>
              <a:t>prevents normal preinitiation of transcription.</a:t>
            </a:r>
          </a:p>
          <a:p>
            <a:pPr>
              <a:lnSpc>
                <a:spcPct val="80000"/>
              </a:lnSpc>
            </a:pPr>
            <a:r>
              <a:rPr lang="cs-CZ" sz="800"/>
              <a:t>(D) Activation of an accessory protein. In response to stress, lncRNAs</a:t>
            </a:r>
          </a:p>
          <a:p>
            <a:pPr>
              <a:lnSpc>
                <a:spcPct val="80000"/>
              </a:lnSpc>
            </a:pPr>
            <a:r>
              <a:rPr lang="cs-CZ" sz="800"/>
              <a:t>upstream of CCND1 form a complex with an RNA-binding protein TLS (translocated</a:t>
            </a:r>
          </a:p>
          <a:p>
            <a:pPr>
              <a:lnSpc>
                <a:spcPct val="80000"/>
              </a:lnSpc>
            </a:pPr>
            <a:r>
              <a:rPr lang="cs-CZ" sz="800"/>
              <a:t>in liposarcoma) in which the inactive conformation of the protein is</a:t>
            </a:r>
          </a:p>
          <a:p>
            <a:pPr>
              <a:lnSpc>
                <a:spcPct val="80000"/>
              </a:lnSpc>
            </a:pPr>
            <a:r>
              <a:rPr lang="cs-CZ" sz="800"/>
              <a:t>altered, facilitating repression of CCND1 via chromatin-binding protein (CBP).</a:t>
            </a:r>
          </a:p>
          <a:p>
            <a:pPr>
              <a:lnSpc>
                <a:spcPct val="80000"/>
              </a:lnSpc>
            </a:pPr>
            <a:r>
              <a:rPr lang="cs-CZ" sz="800"/>
              <a:t>(E) Activation of transcription factors. The lncRNA Evf2 cooperates with the</a:t>
            </a:r>
          </a:p>
          <a:p>
            <a:pPr>
              <a:lnSpc>
                <a:spcPct val="80000"/>
              </a:lnSpc>
            </a:pPr>
            <a:r>
              <a:rPr lang="cs-CZ" sz="800"/>
              <a:t>Dlx2 homeodomain protein to activate the Dlx5/6 enhancer.</a:t>
            </a:r>
          </a:p>
          <a:p>
            <a:pPr>
              <a:lnSpc>
                <a:spcPct val="80000"/>
              </a:lnSpc>
            </a:pPr>
            <a:r>
              <a:rPr lang="cs-CZ" sz="800"/>
              <a:t>(F) Oligomerization of an activator protein. In response to heat shock, an</a:t>
            </a:r>
          </a:p>
          <a:p>
            <a:pPr>
              <a:lnSpc>
                <a:spcPct val="80000"/>
              </a:lnSpc>
            </a:pPr>
            <a:r>
              <a:rPr lang="cs-CZ" sz="800"/>
              <a:t>lncRNA assists the trimerization of the HSF1 protein, which in turn forms</a:t>
            </a:r>
          </a:p>
          <a:p>
            <a:pPr>
              <a:lnSpc>
                <a:spcPct val="80000"/>
              </a:lnSpc>
            </a:pPr>
            <a:r>
              <a:rPr lang="cs-CZ" sz="800"/>
              <a:t>a complex with the translation factor EIF to facilitate HSP expression.</a:t>
            </a:r>
          </a:p>
          <a:p>
            <a:pPr>
              <a:lnSpc>
                <a:spcPct val="80000"/>
              </a:lnSpc>
            </a:pPr>
            <a:r>
              <a:rPr lang="cs-CZ" sz="800"/>
              <a:t>(G) Transport of transcription factors. Dephosphorylated NFAT is prevented</a:t>
            </a:r>
          </a:p>
          <a:p>
            <a:pPr>
              <a:lnSpc>
                <a:spcPct val="80000"/>
              </a:lnSpc>
            </a:pPr>
            <a:r>
              <a:rPr lang="cs-CZ" sz="800"/>
              <a:t>from translocating to the nucleus and activating its targets due to interactions</a:t>
            </a:r>
          </a:p>
          <a:p>
            <a:pPr>
              <a:lnSpc>
                <a:spcPct val="80000"/>
              </a:lnSpc>
            </a:pPr>
            <a:r>
              <a:rPr lang="cs-CZ" sz="800"/>
              <a:t>between the lncRNA NRON and importin proteins.</a:t>
            </a:r>
          </a:p>
          <a:p>
            <a:pPr>
              <a:lnSpc>
                <a:spcPct val="80000"/>
              </a:lnSpc>
            </a:pPr>
            <a:r>
              <a:rPr lang="cs-CZ" sz="800"/>
              <a:t>(H) Epigenetic silencing of gene clusters by lncRNAs. The Xist, Kcnq1ot1, and</a:t>
            </a:r>
          </a:p>
          <a:p>
            <a:pPr>
              <a:lnSpc>
                <a:spcPct val="80000"/>
              </a:lnSpc>
            </a:pPr>
            <a:r>
              <a:rPr lang="cs-CZ" sz="800"/>
              <a:t>Air RNAs establish a nuclear domain (or ‘‘coating’’) for gene silencing of genes</a:t>
            </a:r>
          </a:p>
          <a:p>
            <a:pPr>
              <a:lnSpc>
                <a:spcPct val="80000"/>
              </a:lnSpc>
            </a:pPr>
            <a:r>
              <a:rPr lang="cs-CZ" sz="800"/>
              <a:t>in cis. The lncRNAs may directly or indirectly attract epigenetic modifiers such</a:t>
            </a:r>
          </a:p>
          <a:p>
            <a:pPr>
              <a:lnSpc>
                <a:spcPct val="80000"/>
              </a:lnSpc>
            </a:pPr>
            <a:r>
              <a:rPr lang="cs-CZ" sz="800"/>
              <a:t>as histone methyltransferases (G9a or Ezh2) to bring about repressive epigenetic</a:t>
            </a:r>
          </a:p>
          <a:p>
            <a:pPr>
              <a:lnSpc>
                <a:spcPct val="80000"/>
              </a:lnSpc>
            </a:pPr>
            <a:r>
              <a:rPr lang="cs-CZ" sz="800"/>
              <a:t>marks in the cluster.</a:t>
            </a:r>
          </a:p>
          <a:p>
            <a:pPr>
              <a:lnSpc>
                <a:spcPct val="80000"/>
              </a:lnSpc>
            </a:pPr>
            <a:r>
              <a:rPr lang="cs-CZ" sz="800"/>
              <a:t>(I) Epigenetic repression of genes by an intergenic lncRNA in trans. HOTAIR</a:t>
            </a:r>
          </a:p>
          <a:p>
            <a:pPr>
              <a:lnSpc>
                <a:spcPct val="80000"/>
              </a:lnSpc>
            </a:pPr>
            <a:r>
              <a:rPr lang="cs-CZ" sz="800"/>
              <a:t>RNA, transcribed within the HOXC cluster, interacts with the Polycomb</a:t>
            </a:r>
          </a:p>
          <a:p>
            <a:pPr>
              <a:lnSpc>
                <a:spcPct val="80000"/>
              </a:lnSpc>
            </a:pPr>
            <a:r>
              <a:rPr lang="cs-CZ" sz="800"/>
              <a:t>repressor complex 2 (PRC2) resulting in the methylation and silencing of</a:t>
            </a:r>
          </a:p>
          <a:p>
            <a:pPr>
              <a:lnSpc>
                <a:spcPct val="80000"/>
              </a:lnSpc>
            </a:pPr>
            <a:r>
              <a:rPr lang="cs-CZ" sz="800"/>
              <a:t>several genes in the HOXD locus.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AFB33C-EE81-431E-B9AB-2982DD55CFF6}" type="slidenum">
              <a:rPr lang="cs-CZ"/>
              <a:pPr/>
              <a:t>60</a:t>
            </a:fld>
            <a:endParaRPr lang="cs-CZ"/>
          </a:p>
        </p:txBody>
      </p:sp>
      <p:sp>
        <p:nvSpPr>
          <p:cNvPr id="216066" name="AutoShape 2"/>
          <p:cNvSpPr>
            <a:spLocks noChangeArrowheads="1"/>
          </p:cNvSpPr>
          <p:nvPr/>
        </p:nvSpPr>
        <p:spPr bwMode="auto">
          <a:xfrm>
            <a:off x="2143125" y="695325"/>
            <a:ext cx="2571750" cy="3429000"/>
          </a:xfrm>
          <a:prstGeom prst="roundRect">
            <a:avLst>
              <a:gd name="adj" fmla="val 60"/>
            </a:avLst>
          </a:prstGeom>
          <a:solidFill>
            <a:srgbClr val="FFFFFF"/>
          </a:solidFill>
          <a:ln w="9360">
            <a:solidFill>
              <a:srgbClr val="000000"/>
            </a:solidFill>
            <a:round/>
            <a:headEnd/>
            <a:tailEnd/>
          </a:ln>
        </p:spPr>
        <p:txBody>
          <a:bodyPr wrap="none" anchor="ctr"/>
          <a:lstStyle/>
          <a:p>
            <a:endParaRPr lang="en-GB"/>
          </a:p>
        </p:txBody>
      </p:sp>
      <p:sp>
        <p:nvSpPr>
          <p:cNvPr id="216067" name="Rectangle 3"/>
          <p:cNvSpPr txBox="1">
            <a:spLocks noGrp="1" noChangeArrowheads="1"/>
          </p:cNvSpPr>
          <p:nvPr>
            <p:ph type="body"/>
          </p:nvPr>
        </p:nvSpPr>
        <p:spPr>
          <a:xfrm>
            <a:off x="685800" y="4343400"/>
            <a:ext cx="5481638" cy="4114800"/>
          </a:xfrm>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3BCF89-45AA-4197-B840-0BF875276E46}" type="slidenum">
              <a:rPr lang="cs-CZ"/>
              <a:pPr/>
              <a:t>61</a:t>
            </a:fld>
            <a:endParaRPr lang="cs-CZ"/>
          </a:p>
        </p:txBody>
      </p:sp>
      <p:sp>
        <p:nvSpPr>
          <p:cNvPr id="214018" name="AutoShape 2"/>
          <p:cNvSpPr>
            <a:spLocks noChangeArrowheads="1"/>
          </p:cNvSpPr>
          <p:nvPr/>
        </p:nvSpPr>
        <p:spPr bwMode="auto">
          <a:xfrm>
            <a:off x="2143125" y="695325"/>
            <a:ext cx="2571750" cy="3429000"/>
          </a:xfrm>
          <a:prstGeom prst="roundRect">
            <a:avLst>
              <a:gd name="adj" fmla="val 60"/>
            </a:avLst>
          </a:prstGeom>
          <a:solidFill>
            <a:srgbClr val="FFFFFF"/>
          </a:solidFill>
          <a:ln w="9360">
            <a:solidFill>
              <a:srgbClr val="000000"/>
            </a:solidFill>
            <a:round/>
            <a:headEnd/>
            <a:tailEnd/>
          </a:ln>
        </p:spPr>
        <p:txBody>
          <a:bodyPr wrap="none" anchor="ctr"/>
          <a:lstStyle/>
          <a:p>
            <a:endParaRPr lang="en-GB"/>
          </a:p>
        </p:txBody>
      </p:sp>
      <p:sp>
        <p:nvSpPr>
          <p:cNvPr id="214019" name="Rectangle 3"/>
          <p:cNvSpPr txBox="1">
            <a:spLocks noGrp="1" noChangeArrowheads="1"/>
          </p:cNvSpPr>
          <p:nvPr>
            <p:ph type="body"/>
          </p:nvPr>
        </p:nvSpPr>
        <p:spPr>
          <a:xfrm>
            <a:off x="685800" y="4343400"/>
            <a:ext cx="5481638" cy="4114800"/>
          </a:xfrm>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50F4E7-38E6-4F9F-9AE3-F5DBF197C503}" type="slidenum">
              <a:rPr lang="cs-CZ"/>
              <a:pPr/>
              <a:t>19</a:t>
            </a:fld>
            <a:endParaRPr lang="cs-CZ"/>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3BCF89-45AA-4197-B840-0BF875276E46}" type="slidenum">
              <a:rPr lang="cs-CZ"/>
              <a:pPr/>
              <a:t>63</a:t>
            </a:fld>
            <a:endParaRPr lang="cs-CZ"/>
          </a:p>
        </p:txBody>
      </p:sp>
      <p:sp>
        <p:nvSpPr>
          <p:cNvPr id="214018" name="AutoShape 2"/>
          <p:cNvSpPr>
            <a:spLocks noChangeArrowheads="1"/>
          </p:cNvSpPr>
          <p:nvPr/>
        </p:nvSpPr>
        <p:spPr bwMode="auto">
          <a:xfrm>
            <a:off x="2143125" y="695325"/>
            <a:ext cx="2571750" cy="3429000"/>
          </a:xfrm>
          <a:prstGeom prst="roundRect">
            <a:avLst>
              <a:gd name="adj" fmla="val 60"/>
            </a:avLst>
          </a:prstGeom>
          <a:solidFill>
            <a:srgbClr val="FFFFFF"/>
          </a:solidFill>
          <a:ln w="9360">
            <a:solidFill>
              <a:srgbClr val="000000"/>
            </a:solidFill>
            <a:round/>
            <a:headEnd/>
            <a:tailEnd/>
          </a:ln>
        </p:spPr>
        <p:txBody>
          <a:bodyPr wrap="none" anchor="ctr"/>
          <a:lstStyle/>
          <a:p>
            <a:endParaRPr lang="en-GB"/>
          </a:p>
        </p:txBody>
      </p:sp>
      <p:sp>
        <p:nvSpPr>
          <p:cNvPr id="214019" name="Rectangle 3"/>
          <p:cNvSpPr txBox="1">
            <a:spLocks noGrp="1" noChangeArrowheads="1"/>
          </p:cNvSpPr>
          <p:nvPr>
            <p:ph type="body"/>
          </p:nvPr>
        </p:nvSpPr>
        <p:spPr>
          <a:xfrm>
            <a:off x="685800" y="4343400"/>
            <a:ext cx="5481638" cy="4114800"/>
          </a:xfrm>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3BCF89-45AA-4197-B840-0BF875276E46}" type="slidenum">
              <a:rPr lang="cs-CZ"/>
              <a:pPr/>
              <a:t>64</a:t>
            </a:fld>
            <a:endParaRPr lang="cs-CZ"/>
          </a:p>
        </p:txBody>
      </p:sp>
      <p:sp>
        <p:nvSpPr>
          <p:cNvPr id="214018" name="AutoShape 2"/>
          <p:cNvSpPr>
            <a:spLocks noChangeArrowheads="1"/>
          </p:cNvSpPr>
          <p:nvPr/>
        </p:nvSpPr>
        <p:spPr bwMode="auto">
          <a:xfrm>
            <a:off x="2143125" y="695325"/>
            <a:ext cx="2571750" cy="3429000"/>
          </a:xfrm>
          <a:prstGeom prst="roundRect">
            <a:avLst>
              <a:gd name="adj" fmla="val 60"/>
            </a:avLst>
          </a:prstGeom>
          <a:solidFill>
            <a:srgbClr val="FFFFFF"/>
          </a:solidFill>
          <a:ln w="9360">
            <a:solidFill>
              <a:srgbClr val="000000"/>
            </a:solidFill>
            <a:round/>
            <a:headEnd/>
            <a:tailEnd/>
          </a:ln>
        </p:spPr>
        <p:txBody>
          <a:bodyPr wrap="none" anchor="ctr"/>
          <a:lstStyle/>
          <a:p>
            <a:endParaRPr lang="en-GB"/>
          </a:p>
        </p:txBody>
      </p:sp>
      <p:sp>
        <p:nvSpPr>
          <p:cNvPr id="214019" name="Rectangle 3"/>
          <p:cNvSpPr txBox="1">
            <a:spLocks noGrp="1" noChangeArrowheads="1"/>
          </p:cNvSpPr>
          <p:nvPr>
            <p:ph type="body"/>
          </p:nvPr>
        </p:nvSpPr>
        <p:spPr>
          <a:xfrm>
            <a:off x="685800" y="4343400"/>
            <a:ext cx="5481638" cy="4114800"/>
          </a:xfrm>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3BCF89-45AA-4197-B840-0BF875276E46}" type="slidenum">
              <a:rPr lang="cs-CZ"/>
              <a:pPr/>
              <a:t>65</a:t>
            </a:fld>
            <a:endParaRPr lang="cs-CZ"/>
          </a:p>
        </p:txBody>
      </p:sp>
      <p:sp>
        <p:nvSpPr>
          <p:cNvPr id="214018" name="AutoShape 2"/>
          <p:cNvSpPr>
            <a:spLocks noChangeArrowheads="1"/>
          </p:cNvSpPr>
          <p:nvPr/>
        </p:nvSpPr>
        <p:spPr bwMode="auto">
          <a:xfrm>
            <a:off x="2143125" y="695325"/>
            <a:ext cx="2571750" cy="3429000"/>
          </a:xfrm>
          <a:prstGeom prst="roundRect">
            <a:avLst>
              <a:gd name="adj" fmla="val 60"/>
            </a:avLst>
          </a:prstGeom>
          <a:solidFill>
            <a:srgbClr val="FFFFFF"/>
          </a:solidFill>
          <a:ln w="9360">
            <a:solidFill>
              <a:srgbClr val="000000"/>
            </a:solidFill>
            <a:round/>
            <a:headEnd/>
            <a:tailEnd/>
          </a:ln>
        </p:spPr>
        <p:txBody>
          <a:bodyPr wrap="none" anchor="ctr"/>
          <a:lstStyle/>
          <a:p>
            <a:endParaRPr lang="en-GB"/>
          </a:p>
        </p:txBody>
      </p:sp>
      <p:sp>
        <p:nvSpPr>
          <p:cNvPr id="214019" name="Rectangle 3"/>
          <p:cNvSpPr txBox="1">
            <a:spLocks noGrp="1" noChangeArrowheads="1"/>
          </p:cNvSpPr>
          <p:nvPr>
            <p:ph type="body"/>
          </p:nvPr>
        </p:nvSpPr>
        <p:spPr>
          <a:xfrm>
            <a:off x="685800" y="4343400"/>
            <a:ext cx="5481638" cy="4114800"/>
          </a:xfrm>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3BCF89-45AA-4197-B840-0BF875276E46}" type="slidenum">
              <a:rPr lang="cs-CZ"/>
              <a:pPr/>
              <a:t>66</a:t>
            </a:fld>
            <a:endParaRPr lang="cs-CZ"/>
          </a:p>
        </p:txBody>
      </p:sp>
      <p:sp>
        <p:nvSpPr>
          <p:cNvPr id="214018" name="AutoShape 2"/>
          <p:cNvSpPr>
            <a:spLocks noChangeArrowheads="1"/>
          </p:cNvSpPr>
          <p:nvPr/>
        </p:nvSpPr>
        <p:spPr bwMode="auto">
          <a:xfrm>
            <a:off x="2143125" y="695325"/>
            <a:ext cx="2571750" cy="3429000"/>
          </a:xfrm>
          <a:prstGeom prst="roundRect">
            <a:avLst>
              <a:gd name="adj" fmla="val 60"/>
            </a:avLst>
          </a:prstGeom>
          <a:solidFill>
            <a:srgbClr val="FFFFFF"/>
          </a:solidFill>
          <a:ln w="9360">
            <a:solidFill>
              <a:srgbClr val="000000"/>
            </a:solidFill>
            <a:round/>
            <a:headEnd/>
            <a:tailEnd/>
          </a:ln>
        </p:spPr>
        <p:txBody>
          <a:bodyPr wrap="none" anchor="ctr"/>
          <a:lstStyle/>
          <a:p>
            <a:endParaRPr lang="en-GB"/>
          </a:p>
        </p:txBody>
      </p:sp>
      <p:sp>
        <p:nvSpPr>
          <p:cNvPr id="214019" name="Rectangle 3"/>
          <p:cNvSpPr txBox="1">
            <a:spLocks noGrp="1" noChangeArrowheads="1"/>
          </p:cNvSpPr>
          <p:nvPr>
            <p:ph type="body"/>
          </p:nvPr>
        </p:nvSpPr>
        <p:spPr>
          <a:xfrm>
            <a:off x="685800" y="4343400"/>
            <a:ext cx="5481638" cy="4114800"/>
          </a:xfrm>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3BCF89-45AA-4197-B840-0BF875276E46}" type="slidenum">
              <a:rPr lang="cs-CZ"/>
              <a:pPr/>
              <a:t>67</a:t>
            </a:fld>
            <a:endParaRPr lang="cs-CZ"/>
          </a:p>
        </p:txBody>
      </p:sp>
      <p:sp>
        <p:nvSpPr>
          <p:cNvPr id="214018" name="AutoShape 2"/>
          <p:cNvSpPr>
            <a:spLocks noChangeArrowheads="1"/>
          </p:cNvSpPr>
          <p:nvPr/>
        </p:nvSpPr>
        <p:spPr bwMode="auto">
          <a:xfrm>
            <a:off x="2143125" y="695325"/>
            <a:ext cx="2571750" cy="3429000"/>
          </a:xfrm>
          <a:prstGeom prst="roundRect">
            <a:avLst>
              <a:gd name="adj" fmla="val 60"/>
            </a:avLst>
          </a:prstGeom>
          <a:solidFill>
            <a:srgbClr val="FFFFFF"/>
          </a:solidFill>
          <a:ln w="9360">
            <a:solidFill>
              <a:srgbClr val="000000"/>
            </a:solidFill>
            <a:round/>
            <a:headEnd/>
            <a:tailEnd/>
          </a:ln>
        </p:spPr>
        <p:txBody>
          <a:bodyPr wrap="none" anchor="ctr"/>
          <a:lstStyle/>
          <a:p>
            <a:endParaRPr lang="en-GB"/>
          </a:p>
        </p:txBody>
      </p:sp>
      <p:sp>
        <p:nvSpPr>
          <p:cNvPr id="214019" name="Rectangle 3"/>
          <p:cNvSpPr txBox="1">
            <a:spLocks noGrp="1" noChangeArrowheads="1"/>
          </p:cNvSpPr>
          <p:nvPr>
            <p:ph type="body"/>
          </p:nvPr>
        </p:nvSpPr>
        <p:spPr>
          <a:xfrm>
            <a:off x="685800" y="4343400"/>
            <a:ext cx="5481638" cy="4114800"/>
          </a:xfrm>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3BCF89-45AA-4197-B840-0BF875276E46}" type="slidenum">
              <a:rPr lang="cs-CZ"/>
              <a:pPr/>
              <a:t>68</a:t>
            </a:fld>
            <a:endParaRPr lang="cs-CZ"/>
          </a:p>
        </p:txBody>
      </p:sp>
      <p:sp>
        <p:nvSpPr>
          <p:cNvPr id="214018" name="AutoShape 2"/>
          <p:cNvSpPr>
            <a:spLocks noChangeArrowheads="1"/>
          </p:cNvSpPr>
          <p:nvPr/>
        </p:nvSpPr>
        <p:spPr bwMode="auto">
          <a:xfrm>
            <a:off x="2143125" y="695325"/>
            <a:ext cx="2571750" cy="3429000"/>
          </a:xfrm>
          <a:prstGeom prst="roundRect">
            <a:avLst>
              <a:gd name="adj" fmla="val 60"/>
            </a:avLst>
          </a:prstGeom>
          <a:solidFill>
            <a:srgbClr val="FFFFFF"/>
          </a:solidFill>
          <a:ln w="9360">
            <a:solidFill>
              <a:srgbClr val="000000"/>
            </a:solidFill>
            <a:round/>
            <a:headEnd/>
            <a:tailEnd/>
          </a:ln>
        </p:spPr>
        <p:txBody>
          <a:bodyPr wrap="none" anchor="ctr"/>
          <a:lstStyle/>
          <a:p>
            <a:endParaRPr lang="en-GB"/>
          </a:p>
        </p:txBody>
      </p:sp>
      <p:sp>
        <p:nvSpPr>
          <p:cNvPr id="214019" name="Rectangle 3"/>
          <p:cNvSpPr txBox="1">
            <a:spLocks noGrp="1" noChangeArrowheads="1"/>
          </p:cNvSpPr>
          <p:nvPr>
            <p:ph type="body"/>
          </p:nvPr>
        </p:nvSpPr>
        <p:spPr>
          <a:xfrm>
            <a:off x="685800" y="4343400"/>
            <a:ext cx="5481638" cy="4114800"/>
          </a:xfrm>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3BB686-2C74-412F-96C7-129DFC9243A9}" type="slidenum">
              <a:rPr lang="cs-CZ"/>
              <a:pPr/>
              <a:t>20</a:t>
            </a:fld>
            <a:endParaRPr lang="cs-CZ"/>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3BB686-2C74-412F-96C7-129DFC9243A9}" type="slidenum">
              <a:rPr lang="cs-CZ"/>
              <a:pPr/>
              <a:t>21</a:t>
            </a:fld>
            <a:endParaRPr lang="cs-CZ"/>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23E99F-788C-4B4B-BCA5-9DDF190E1BD2}" type="slidenum">
              <a:rPr lang="cs-CZ"/>
              <a:pPr/>
              <a:t>22</a:t>
            </a:fld>
            <a:endParaRPr lang="cs-CZ"/>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800C71-32E1-4E9F-BF4B-3B8D99C1BDEF}" type="slidenum">
              <a:rPr lang="cs-CZ"/>
              <a:pPr/>
              <a:t>25</a:t>
            </a:fld>
            <a:endParaRPr lang="cs-CZ"/>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970783-472D-497A-9E8F-25A600B867AC}" type="slidenum">
              <a:rPr lang="cs-CZ"/>
              <a:pPr/>
              <a:t>26</a:t>
            </a:fld>
            <a:endParaRPr lang="cs-CZ"/>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1AEBA4-B764-4E23-96CA-C993BB6EB1AC}" type="slidenum">
              <a:rPr lang="cs-CZ"/>
              <a:pPr/>
              <a:t>39</a:t>
            </a:fld>
            <a:endParaRPr lang="cs-CZ"/>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a:t>General scheme of messenger RNA decay pathways. (A) The regulation of gene expression involves the control of mRNA degradation at the post-transcriptional level. mRNAs containing an AU-rich element (ARE) in their 3' untranslated region (UTR) undergo rapid ARE-mediated mRNA decay (AMD) in resting cells. Stabilization of ARE-containing mRNAs by various stimuli contributes to the induction of gene expression. (B) Quality control mechanisms activate mRNA degradation. mRNAs that contain a premature termination codon (PTC) are recognized and specifically degraded by the nonsense-mediated mRNA decay (NMD) pathway. (C) The basic mRNA decay machinery in the cytoplasm initially removes the poly(A) tail through the activity of deadenylating enzymes. Subsequently, the mRNA can be further degraded from the 3' end by a complex of 3'–5' exonucleases known as the exosome. Alternatively, the mRNA is decapped at the 5' end, and the 5'–3' exonuclease Xrn1 proceeds to degrade the body of the mRNA. </a:t>
            </a:r>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56CEED-A3C1-485D-84E7-682AD5265BE2}" type="slidenum">
              <a:rPr lang="cs-CZ"/>
              <a:pPr/>
              <a:t>45</a:t>
            </a:fld>
            <a:endParaRPr lang="cs-CZ"/>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r>
              <a:rPr lang="cs-CZ"/>
              <a:t>Horizontal gene transfer (HGT) in bacteria and archaea occurs through phage transduction, transformation, or conjugation, and the latter is particularly important for the spread of antibiotic resistance. Clustered, regularly interspaced, short palindromic repeat (CRISPR) loci confer sequence-directed immunity against phages. A clinical isolate of </a:t>
            </a:r>
            <a:r>
              <a:rPr lang="cs-CZ" i="1"/>
              <a:t>Staphylococcus epidermidis</a:t>
            </a:r>
            <a:r>
              <a:rPr lang="cs-CZ"/>
              <a:t> harbors a CRISPR spacer that matches the </a:t>
            </a:r>
            <a:r>
              <a:rPr lang="cs-CZ" i="1"/>
              <a:t>nickase</a:t>
            </a:r>
            <a:r>
              <a:rPr lang="cs-CZ"/>
              <a:t> gene present in nearly all staphylococcal conjugative plasmids. Here we show that CRISPR interference prevents conjugation and plasmid transformation in </a:t>
            </a:r>
            <a:r>
              <a:rPr lang="cs-CZ" i="1"/>
              <a:t>S. epidermidis</a:t>
            </a:r>
            <a:r>
              <a:rPr lang="cs-CZ"/>
              <a:t>. Insertion of a self-splicing intron into </a:t>
            </a:r>
            <a:r>
              <a:rPr lang="cs-CZ" i="1"/>
              <a:t>nickase</a:t>
            </a:r>
            <a:r>
              <a:rPr lang="cs-CZ"/>
              <a:t> blocks interference despite the reconstitution of the target sequence in the spliced mRNA, which indicates that the interference machinery targets DNA directly. We conclude that CRISPR loci counteract multiple routes of HGT and can limit the spread of antibiotic resistance in pathogenic bacteria.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rgbClr val="FFFF99"/>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GB"/>
          </a:p>
        </p:txBody>
      </p:sp>
      <p:sp>
        <p:nvSpPr>
          <p:cNvPr id="6147" name="Freeform 3"/>
          <p:cNvSpPr>
            <a:spLocks/>
          </p:cNvSpPr>
          <p:nvPr/>
        </p:nvSpPr>
        <p:spPr bwMode="invGray">
          <a:xfrm>
            <a:off x="0" y="0"/>
            <a:ext cx="9144000" cy="2133600"/>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6148" name="Freeform 4"/>
          <p:cNvSpPr>
            <a:spLocks/>
          </p:cNvSpPr>
          <p:nvPr/>
        </p:nvSpPr>
        <p:spPr bwMode="invGray">
          <a:xfrm>
            <a:off x="0" y="1163638"/>
            <a:ext cx="9144000" cy="5694362"/>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Lst>
            <a:ahLst/>
            <a:cxnLst>
              <a:cxn ang="0">
                <a:pos x="T0" y="T1"/>
              </a:cxn>
              <a:cxn ang="0">
                <a:pos x="T2" y="T3"/>
              </a:cxn>
              <a:cxn ang="0">
                <a:pos x="T4" y="T5"/>
              </a:cxn>
              <a:cxn ang="0">
                <a:pos x="T6" y="T7"/>
              </a:cxn>
              <a:cxn ang="0">
                <a:pos x="T8" y="T9"/>
              </a:cxn>
              <a:cxn ang="0">
                <a:pos x="T10" y="T11"/>
              </a:cxn>
              <a:cxn ang="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6149" name="Freeform 5"/>
          <p:cNvSpPr>
            <a:spLocks/>
          </p:cNvSpPr>
          <p:nvPr/>
        </p:nvSpPr>
        <p:spPr bwMode="invGray">
          <a:xfrm>
            <a:off x="0" y="292100"/>
            <a:ext cx="9144000" cy="854075"/>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6150" name="Freeform 6"/>
          <p:cNvSpPr>
            <a:spLocks/>
          </p:cNvSpPr>
          <p:nvPr/>
        </p:nvSpPr>
        <p:spPr bwMode="hidden">
          <a:xfrm>
            <a:off x="0" y="2405063"/>
            <a:ext cx="9144000" cy="1069975"/>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6151" name="Freeform 7"/>
          <p:cNvSpPr>
            <a:spLocks/>
          </p:cNvSpPr>
          <p:nvPr/>
        </p:nvSpPr>
        <p:spPr bwMode="white">
          <a:xfrm>
            <a:off x="2476500" y="1522413"/>
            <a:ext cx="6667500" cy="5335587"/>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6152" name="Freeform 8"/>
          <p:cNvSpPr>
            <a:spLocks/>
          </p:cNvSpPr>
          <p:nvPr/>
        </p:nvSpPr>
        <p:spPr bwMode="invGray">
          <a:xfrm>
            <a:off x="0" y="3443288"/>
            <a:ext cx="9144000" cy="3055937"/>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6153" name="Freeform 9"/>
          <p:cNvSpPr>
            <a:spLocks/>
          </p:cNvSpPr>
          <p:nvPr/>
        </p:nvSpPr>
        <p:spPr bwMode="white">
          <a:xfrm>
            <a:off x="0" y="3552825"/>
            <a:ext cx="6237288" cy="3365500"/>
          </a:xfrm>
          <a:custGeom>
            <a:avLst/>
            <a:gdLst>
              <a:gd name="T0" fmla="*/ 0 w 4196"/>
              <a:gd name="T1" fmla="*/ 415 h 2120"/>
              <a:gd name="T2" fmla="*/ 0 w 4196"/>
              <a:gd name="T3" fmla="*/ 508 h 2120"/>
              <a:gd name="T4" fmla="*/ 1933 w 4196"/>
              <a:gd name="T5" fmla="*/ 229 h 2120"/>
              <a:gd name="T6" fmla="*/ 3920 w 4196"/>
              <a:gd name="T7" fmla="*/ 1055 h 2120"/>
              <a:gd name="T8" fmla="*/ 3587 w 4196"/>
              <a:gd name="T9" fmla="*/ 2082 h 2120"/>
              <a:gd name="T10" fmla="*/ 3947 w 4196"/>
              <a:gd name="T11" fmla="*/ 829 h 2120"/>
              <a:gd name="T12" fmla="*/ 2253 w 4196"/>
              <a:gd name="T13" fmla="*/ 69 h 2120"/>
              <a:gd name="T14" fmla="*/ 0 w 4196"/>
              <a:gd name="T15" fmla="*/ 415 h 2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6154" name="Rectangle 10"/>
          <p:cNvSpPr>
            <a:spLocks noGrp="1" noChangeArrowheads="1"/>
          </p:cNvSpPr>
          <p:nvPr>
            <p:ph type="ctrTitle"/>
          </p:nvPr>
        </p:nvSpPr>
        <p:spPr>
          <a:xfrm>
            <a:off x="685800" y="2057400"/>
            <a:ext cx="7772400" cy="1371600"/>
          </a:xfrm>
        </p:spPr>
        <p:txBody>
          <a:bodyPr/>
          <a:lstStyle>
            <a:lvl1pPr>
              <a:defRPr/>
            </a:lvl1pPr>
          </a:lstStyle>
          <a:p>
            <a:pPr lvl="0"/>
            <a:r>
              <a:rPr lang="en-CA" noProof="0" smtClean="0"/>
              <a:t>Klepnutím upravíte styl předlohy nadpisu.</a:t>
            </a:r>
          </a:p>
        </p:txBody>
      </p:sp>
      <p:sp>
        <p:nvSpPr>
          <p:cNvPr id="6155" name="Rectangle 11"/>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CA" noProof="0" smtClean="0"/>
              <a:t>Klepnutím upravíte styl předlohy podnadpisu.</a:t>
            </a:r>
          </a:p>
        </p:txBody>
      </p:sp>
      <p:sp>
        <p:nvSpPr>
          <p:cNvPr id="6156" name="Rectangle 12"/>
          <p:cNvSpPr>
            <a:spLocks noGrp="1" noChangeArrowheads="1"/>
          </p:cNvSpPr>
          <p:nvPr>
            <p:ph type="dt" sz="half" idx="2"/>
          </p:nvPr>
        </p:nvSpPr>
        <p:spPr/>
        <p:txBody>
          <a:bodyPr/>
          <a:lstStyle>
            <a:lvl1pPr>
              <a:defRPr>
                <a:solidFill>
                  <a:srgbClr val="FFFFCC"/>
                </a:solidFill>
              </a:defRPr>
            </a:lvl1pPr>
          </a:lstStyle>
          <a:p>
            <a:endParaRPr lang="en-CA"/>
          </a:p>
        </p:txBody>
      </p:sp>
      <p:sp>
        <p:nvSpPr>
          <p:cNvPr id="6157" name="Rectangle 13"/>
          <p:cNvSpPr>
            <a:spLocks noGrp="1" noChangeArrowheads="1"/>
          </p:cNvSpPr>
          <p:nvPr>
            <p:ph type="ftr" sz="quarter" idx="3"/>
          </p:nvPr>
        </p:nvSpPr>
        <p:spPr/>
        <p:txBody>
          <a:bodyPr/>
          <a:lstStyle>
            <a:lvl1pPr>
              <a:defRPr>
                <a:solidFill>
                  <a:srgbClr val="FFFFCC"/>
                </a:solidFill>
              </a:defRPr>
            </a:lvl1pPr>
          </a:lstStyle>
          <a:p>
            <a:endParaRPr lang="en-CA"/>
          </a:p>
        </p:txBody>
      </p:sp>
      <p:sp>
        <p:nvSpPr>
          <p:cNvPr id="6158" name="Rectangle 14"/>
          <p:cNvSpPr>
            <a:spLocks noGrp="1" noChangeArrowheads="1"/>
          </p:cNvSpPr>
          <p:nvPr>
            <p:ph type="sldNum" sz="quarter" idx="4"/>
          </p:nvPr>
        </p:nvSpPr>
        <p:spPr/>
        <p:txBody>
          <a:bodyPr/>
          <a:lstStyle>
            <a:lvl1pPr>
              <a:defRPr>
                <a:solidFill>
                  <a:srgbClr val="FFFFCC"/>
                </a:solidFill>
              </a:defRPr>
            </a:lvl1pPr>
          </a:lstStyle>
          <a:p>
            <a:fld id="{B13FD94F-BFA2-43ED-AB06-F09FBC24207D}" type="slidenum">
              <a:rPr lang="en-CA"/>
              <a:pPr/>
              <a:t>‹#›</a:t>
            </a:fld>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0" fill="hold"/>
                                        <p:tgtEl>
                                          <p:spTgt spid="6146"/>
                                        </p:tgtEl>
                                        <p:attrNameLst>
                                          <p:attrName>ppt_x</p:attrName>
                                        </p:attrNameLst>
                                      </p:cBhvr>
                                      <p:tavLst>
                                        <p:tav tm="0">
                                          <p:val>
                                            <p:strVal val="0-#ppt_w/2"/>
                                          </p:val>
                                        </p:tav>
                                        <p:tav tm="100000">
                                          <p:val>
                                            <p:strVal val="#ppt_x"/>
                                          </p:val>
                                        </p:tav>
                                      </p:tavLst>
                                    </p:anim>
                                    <p:anim calcmode="lin" valueType="num">
                                      <p:cBhvr additive="base">
                                        <p:cTn id="8" dur="5000" fill="hold"/>
                                        <p:tgtEl>
                                          <p:spTgt spid="61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lvl1pPr>
              <a:defRPr/>
            </a:lvl1pPr>
          </a:lstStyle>
          <a:p>
            <a:endParaRPr lang="en-CA"/>
          </a:p>
        </p:txBody>
      </p:sp>
      <p:sp>
        <p:nvSpPr>
          <p:cNvPr id="5" name="Zástupný symbol pro zápatí 4"/>
          <p:cNvSpPr>
            <a:spLocks noGrp="1"/>
          </p:cNvSpPr>
          <p:nvPr>
            <p:ph type="ftr" sz="quarter" idx="11"/>
          </p:nvPr>
        </p:nvSpPr>
        <p:spPr/>
        <p:txBody>
          <a:bodyPr/>
          <a:lstStyle>
            <a:lvl1pPr>
              <a:defRPr/>
            </a:lvl1pPr>
          </a:lstStyle>
          <a:p>
            <a:endParaRPr lang="en-CA"/>
          </a:p>
        </p:txBody>
      </p:sp>
      <p:sp>
        <p:nvSpPr>
          <p:cNvPr id="6" name="Zástupný symbol pro číslo snímku 5"/>
          <p:cNvSpPr>
            <a:spLocks noGrp="1"/>
          </p:cNvSpPr>
          <p:nvPr>
            <p:ph type="sldNum" sz="quarter" idx="12"/>
          </p:nvPr>
        </p:nvSpPr>
        <p:spPr/>
        <p:txBody>
          <a:bodyPr/>
          <a:lstStyle>
            <a:lvl1pPr>
              <a:defRPr/>
            </a:lvl1pPr>
          </a:lstStyle>
          <a:p>
            <a:fld id="{FC37AEF0-6F10-42C6-A551-C054C0C9E525}" type="slidenum">
              <a:rPr lang="en-CA"/>
              <a:pPr/>
              <a:t>‹#›</a:t>
            </a:fld>
            <a:endParaRPr lang="en-CA"/>
          </a:p>
        </p:txBody>
      </p:sp>
    </p:spTree>
    <p:extLst>
      <p:ext uri="{BB962C8B-B14F-4D97-AF65-F5344CB8AC3E}">
        <p14:creationId xmlns:p14="http://schemas.microsoft.com/office/powerpoint/2010/main" val="2898117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381000"/>
            <a:ext cx="1943100" cy="5715000"/>
          </a:xfrm>
        </p:spPr>
        <p:txBody>
          <a:bodyPr vert="eaVert"/>
          <a:lstStyle/>
          <a:p>
            <a:r>
              <a:rPr lang="cs-CZ" smtClean="0"/>
              <a:t>Kliknutím lze upravit styl.</a:t>
            </a:r>
            <a:endParaRPr lang="en-GB"/>
          </a:p>
        </p:txBody>
      </p:sp>
      <p:sp>
        <p:nvSpPr>
          <p:cNvPr id="3" name="Zástupný symbol pro svislý text 2"/>
          <p:cNvSpPr>
            <a:spLocks noGrp="1"/>
          </p:cNvSpPr>
          <p:nvPr>
            <p:ph type="body" orient="vert" idx="1"/>
          </p:nvPr>
        </p:nvSpPr>
        <p:spPr>
          <a:xfrm>
            <a:off x="685800" y="381000"/>
            <a:ext cx="5676900" cy="571500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lvl1pPr>
              <a:defRPr/>
            </a:lvl1pPr>
          </a:lstStyle>
          <a:p>
            <a:endParaRPr lang="en-CA"/>
          </a:p>
        </p:txBody>
      </p:sp>
      <p:sp>
        <p:nvSpPr>
          <p:cNvPr id="5" name="Zástupný symbol pro zápatí 4"/>
          <p:cNvSpPr>
            <a:spLocks noGrp="1"/>
          </p:cNvSpPr>
          <p:nvPr>
            <p:ph type="ftr" sz="quarter" idx="11"/>
          </p:nvPr>
        </p:nvSpPr>
        <p:spPr/>
        <p:txBody>
          <a:bodyPr/>
          <a:lstStyle>
            <a:lvl1pPr>
              <a:defRPr/>
            </a:lvl1pPr>
          </a:lstStyle>
          <a:p>
            <a:endParaRPr lang="en-CA"/>
          </a:p>
        </p:txBody>
      </p:sp>
      <p:sp>
        <p:nvSpPr>
          <p:cNvPr id="6" name="Zástupný symbol pro číslo snímku 5"/>
          <p:cNvSpPr>
            <a:spLocks noGrp="1"/>
          </p:cNvSpPr>
          <p:nvPr>
            <p:ph type="sldNum" sz="quarter" idx="12"/>
          </p:nvPr>
        </p:nvSpPr>
        <p:spPr/>
        <p:txBody>
          <a:bodyPr/>
          <a:lstStyle>
            <a:lvl1pPr>
              <a:defRPr/>
            </a:lvl1pPr>
          </a:lstStyle>
          <a:p>
            <a:fld id="{09793796-F229-4BE1-A7E6-14C513EF080A}" type="slidenum">
              <a:rPr lang="en-CA"/>
              <a:pPr/>
              <a:t>‹#›</a:t>
            </a:fld>
            <a:endParaRPr lang="en-CA"/>
          </a:p>
        </p:txBody>
      </p:sp>
    </p:spTree>
    <p:extLst>
      <p:ext uri="{BB962C8B-B14F-4D97-AF65-F5344CB8AC3E}">
        <p14:creationId xmlns:p14="http://schemas.microsoft.com/office/powerpoint/2010/main" val="1912314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lvl1pPr>
              <a:defRPr/>
            </a:lvl1pPr>
          </a:lstStyle>
          <a:p>
            <a:endParaRPr lang="en-CA"/>
          </a:p>
        </p:txBody>
      </p:sp>
      <p:sp>
        <p:nvSpPr>
          <p:cNvPr id="5" name="Zástupný symbol pro zápatí 4"/>
          <p:cNvSpPr>
            <a:spLocks noGrp="1"/>
          </p:cNvSpPr>
          <p:nvPr>
            <p:ph type="ftr" sz="quarter" idx="11"/>
          </p:nvPr>
        </p:nvSpPr>
        <p:spPr/>
        <p:txBody>
          <a:bodyPr/>
          <a:lstStyle>
            <a:lvl1pPr>
              <a:defRPr/>
            </a:lvl1pPr>
          </a:lstStyle>
          <a:p>
            <a:endParaRPr lang="en-CA"/>
          </a:p>
        </p:txBody>
      </p:sp>
      <p:sp>
        <p:nvSpPr>
          <p:cNvPr id="6" name="Zástupný symbol pro číslo snímku 5"/>
          <p:cNvSpPr>
            <a:spLocks noGrp="1"/>
          </p:cNvSpPr>
          <p:nvPr>
            <p:ph type="sldNum" sz="quarter" idx="12"/>
          </p:nvPr>
        </p:nvSpPr>
        <p:spPr/>
        <p:txBody>
          <a:bodyPr/>
          <a:lstStyle>
            <a:lvl1pPr>
              <a:defRPr/>
            </a:lvl1pPr>
          </a:lstStyle>
          <a:p>
            <a:fld id="{916F2F59-B996-4098-9040-C387FF52EF3A}" type="slidenum">
              <a:rPr lang="en-CA"/>
              <a:pPr/>
              <a:t>‹#›</a:t>
            </a:fld>
            <a:endParaRPr lang="en-CA"/>
          </a:p>
        </p:txBody>
      </p:sp>
    </p:spTree>
    <p:extLst>
      <p:ext uri="{BB962C8B-B14F-4D97-AF65-F5344CB8AC3E}">
        <p14:creationId xmlns:p14="http://schemas.microsoft.com/office/powerpoint/2010/main" val="952378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endParaRPr lang="en-CA"/>
          </a:p>
        </p:txBody>
      </p:sp>
      <p:sp>
        <p:nvSpPr>
          <p:cNvPr id="5" name="Zástupný symbol pro zápatí 4"/>
          <p:cNvSpPr>
            <a:spLocks noGrp="1"/>
          </p:cNvSpPr>
          <p:nvPr>
            <p:ph type="ftr" sz="quarter" idx="11"/>
          </p:nvPr>
        </p:nvSpPr>
        <p:spPr/>
        <p:txBody>
          <a:bodyPr/>
          <a:lstStyle>
            <a:lvl1pPr>
              <a:defRPr/>
            </a:lvl1pPr>
          </a:lstStyle>
          <a:p>
            <a:endParaRPr lang="en-CA"/>
          </a:p>
        </p:txBody>
      </p:sp>
      <p:sp>
        <p:nvSpPr>
          <p:cNvPr id="6" name="Zástupný symbol pro číslo snímku 5"/>
          <p:cNvSpPr>
            <a:spLocks noGrp="1"/>
          </p:cNvSpPr>
          <p:nvPr>
            <p:ph type="sldNum" sz="quarter" idx="12"/>
          </p:nvPr>
        </p:nvSpPr>
        <p:spPr/>
        <p:txBody>
          <a:bodyPr/>
          <a:lstStyle>
            <a:lvl1pPr>
              <a:defRPr/>
            </a:lvl1pPr>
          </a:lstStyle>
          <a:p>
            <a:fld id="{3E4CEBFD-52F8-4837-AAD4-991739531AB8}" type="slidenum">
              <a:rPr lang="en-CA"/>
              <a:pPr/>
              <a:t>‹#›</a:t>
            </a:fld>
            <a:endParaRPr lang="en-CA"/>
          </a:p>
        </p:txBody>
      </p:sp>
    </p:spTree>
    <p:extLst>
      <p:ext uri="{BB962C8B-B14F-4D97-AF65-F5344CB8AC3E}">
        <p14:creationId xmlns:p14="http://schemas.microsoft.com/office/powerpoint/2010/main" val="3364350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obsah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datum 4"/>
          <p:cNvSpPr>
            <a:spLocks noGrp="1"/>
          </p:cNvSpPr>
          <p:nvPr>
            <p:ph type="dt" sz="half" idx="10"/>
          </p:nvPr>
        </p:nvSpPr>
        <p:spPr/>
        <p:txBody>
          <a:bodyPr/>
          <a:lstStyle>
            <a:lvl1pPr>
              <a:defRPr/>
            </a:lvl1pPr>
          </a:lstStyle>
          <a:p>
            <a:endParaRPr lang="en-CA"/>
          </a:p>
        </p:txBody>
      </p:sp>
      <p:sp>
        <p:nvSpPr>
          <p:cNvPr id="6" name="Zástupný symbol pro zápatí 5"/>
          <p:cNvSpPr>
            <a:spLocks noGrp="1"/>
          </p:cNvSpPr>
          <p:nvPr>
            <p:ph type="ftr" sz="quarter" idx="11"/>
          </p:nvPr>
        </p:nvSpPr>
        <p:spPr/>
        <p:txBody>
          <a:bodyPr/>
          <a:lstStyle>
            <a:lvl1pPr>
              <a:defRPr/>
            </a:lvl1pPr>
          </a:lstStyle>
          <a:p>
            <a:endParaRPr lang="en-CA"/>
          </a:p>
        </p:txBody>
      </p:sp>
      <p:sp>
        <p:nvSpPr>
          <p:cNvPr id="7" name="Zástupný symbol pro číslo snímku 6"/>
          <p:cNvSpPr>
            <a:spLocks noGrp="1"/>
          </p:cNvSpPr>
          <p:nvPr>
            <p:ph type="sldNum" sz="quarter" idx="12"/>
          </p:nvPr>
        </p:nvSpPr>
        <p:spPr/>
        <p:txBody>
          <a:bodyPr/>
          <a:lstStyle>
            <a:lvl1pPr>
              <a:defRPr/>
            </a:lvl1pPr>
          </a:lstStyle>
          <a:p>
            <a:fld id="{3B39A969-667C-4542-8F59-C465BC12BFAC}" type="slidenum">
              <a:rPr lang="en-CA"/>
              <a:pPr/>
              <a:t>‹#›</a:t>
            </a:fld>
            <a:endParaRPr lang="en-CA"/>
          </a:p>
        </p:txBody>
      </p:sp>
    </p:spTree>
    <p:extLst>
      <p:ext uri="{BB962C8B-B14F-4D97-AF65-F5344CB8AC3E}">
        <p14:creationId xmlns:p14="http://schemas.microsoft.com/office/powerpoint/2010/main" val="1721560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7" name="Zástupný symbol pro datum 6"/>
          <p:cNvSpPr>
            <a:spLocks noGrp="1"/>
          </p:cNvSpPr>
          <p:nvPr>
            <p:ph type="dt" sz="half" idx="10"/>
          </p:nvPr>
        </p:nvSpPr>
        <p:spPr/>
        <p:txBody>
          <a:bodyPr/>
          <a:lstStyle>
            <a:lvl1pPr>
              <a:defRPr/>
            </a:lvl1pPr>
          </a:lstStyle>
          <a:p>
            <a:endParaRPr lang="en-CA"/>
          </a:p>
        </p:txBody>
      </p:sp>
      <p:sp>
        <p:nvSpPr>
          <p:cNvPr id="8" name="Zástupný symbol pro zápatí 7"/>
          <p:cNvSpPr>
            <a:spLocks noGrp="1"/>
          </p:cNvSpPr>
          <p:nvPr>
            <p:ph type="ftr" sz="quarter" idx="11"/>
          </p:nvPr>
        </p:nvSpPr>
        <p:spPr/>
        <p:txBody>
          <a:bodyPr/>
          <a:lstStyle>
            <a:lvl1pPr>
              <a:defRPr/>
            </a:lvl1pPr>
          </a:lstStyle>
          <a:p>
            <a:endParaRPr lang="en-CA"/>
          </a:p>
        </p:txBody>
      </p:sp>
      <p:sp>
        <p:nvSpPr>
          <p:cNvPr id="9" name="Zástupný symbol pro číslo snímku 8"/>
          <p:cNvSpPr>
            <a:spLocks noGrp="1"/>
          </p:cNvSpPr>
          <p:nvPr>
            <p:ph type="sldNum" sz="quarter" idx="12"/>
          </p:nvPr>
        </p:nvSpPr>
        <p:spPr/>
        <p:txBody>
          <a:bodyPr/>
          <a:lstStyle>
            <a:lvl1pPr>
              <a:defRPr/>
            </a:lvl1pPr>
          </a:lstStyle>
          <a:p>
            <a:fld id="{020784D2-2DDA-497F-AEC4-7DC83D50B439}" type="slidenum">
              <a:rPr lang="en-CA"/>
              <a:pPr/>
              <a:t>‹#›</a:t>
            </a:fld>
            <a:endParaRPr lang="en-CA"/>
          </a:p>
        </p:txBody>
      </p:sp>
    </p:spTree>
    <p:extLst>
      <p:ext uri="{BB962C8B-B14F-4D97-AF65-F5344CB8AC3E}">
        <p14:creationId xmlns:p14="http://schemas.microsoft.com/office/powerpoint/2010/main" val="3493718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datum 2"/>
          <p:cNvSpPr>
            <a:spLocks noGrp="1"/>
          </p:cNvSpPr>
          <p:nvPr>
            <p:ph type="dt" sz="half" idx="10"/>
          </p:nvPr>
        </p:nvSpPr>
        <p:spPr/>
        <p:txBody>
          <a:bodyPr/>
          <a:lstStyle>
            <a:lvl1pPr>
              <a:defRPr/>
            </a:lvl1pPr>
          </a:lstStyle>
          <a:p>
            <a:endParaRPr lang="en-CA"/>
          </a:p>
        </p:txBody>
      </p:sp>
      <p:sp>
        <p:nvSpPr>
          <p:cNvPr id="4" name="Zástupný symbol pro zápatí 3"/>
          <p:cNvSpPr>
            <a:spLocks noGrp="1"/>
          </p:cNvSpPr>
          <p:nvPr>
            <p:ph type="ftr" sz="quarter" idx="11"/>
          </p:nvPr>
        </p:nvSpPr>
        <p:spPr/>
        <p:txBody>
          <a:bodyPr/>
          <a:lstStyle>
            <a:lvl1pPr>
              <a:defRPr/>
            </a:lvl1pPr>
          </a:lstStyle>
          <a:p>
            <a:endParaRPr lang="en-CA"/>
          </a:p>
        </p:txBody>
      </p:sp>
      <p:sp>
        <p:nvSpPr>
          <p:cNvPr id="5" name="Zástupný symbol pro číslo snímku 4"/>
          <p:cNvSpPr>
            <a:spLocks noGrp="1"/>
          </p:cNvSpPr>
          <p:nvPr>
            <p:ph type="sldNum" sz="quarter" idx="12"/>
          </p:nvPr>
        </p:nvSpPr>
        <p:spPr/>
        <p:txBody>
          <a:bodyPr/>
          <a:lstStyle>
            <a:lvl1pPr>
              <a:defRPr/>
            </a:lvl1pPr>
          </a:lstStyle>
          <a:p>
            <a:fld id="{D5D0D935-0CA4-449E-B958-50DDDC9087EC}" type="slidenum">
              <a:rPr lang="en-CA"/>
              <a:pPr/>
              <a:t>‹#›</a:t>
            </a:fld>
            <a:endParaRPr lang="en-CA"/>
          </a:p>
        </p:txBody>
      </p:sp>
    </p:spTree>
    <p:extLst>
      <p:ext uri="{BB962C8B-B14F-4D97-AF65-F5344CB8AC3E}">
        <p14:creationId xmlns:p14="http://schemas.microsoft.com/office/powerpoint/2010/main" val="3819245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lstStyle>
          <a:p>
            <a:endParaRPr lang="en-CA"/>
          </a:p>
        </p:txBody>
      </p:sp>
      <p:sp>
        <p:nvSpPr>
          <p:cNvPr id="3" name="Zástupný symbol pro zápatí 2"/>
          <p:cNvSpPr>
            <a:spLocks noGrp="1"/>
          </p:cNvSpPr>
          <p:nvPr>
            <p:ph type="ftr" sz="quarter" idx="11"/>
          </p:nvPr>
        </p:nvSpPr>
        <p:spPr/>
        <p:txBody>
          <a:bodyPr/>
          <a:lstStyle>
            <a:lvl1pPr>
              <a:defRPr/>
            </a:lvl1pPr>
          </a:lstStyle>
          <a:p>
            <a:endParaRPr lang="en-CA"/>
          </a:p>
        </p:txBody>
      </p:sp>
      <p:sp>
        <p:nvSpPr>
          <p:cNvPr id="4" name="Zástupný symbol pro číslo snímku 3"/>
          <p:cNvSpPr>
            <a:spLocks noGrp="1"/>
          </p:cNvSpPr>
          <p:nvPr>
            <p:ph type="sldNum" sz="quarter" idx="12"/>
          </p:nvPr>
        </p:nvSpPr>
        <p:spPr/>
        <p:txBody>
          <a:bodyPr/>
          <a:lstStyle>
            <a:lvl1pPr>
              <a:defRPr/>
            </a:lvl1pPr>
          </a:lstStyle>
          <a:p>
            <a:fld id="{4AABA034-24BB-4514-B500-2CA8423B3F82}" type="slidenum">
              <a:rPr lang="en-CA"/>
              <a:pPr/>
              <a:t>‹#›</a:t>
            </a:fld>
            <a:endParaRPr lang="en-CA"/>
          </a:p>
        </p:txBody>
      </p:sp>
    </p:spTree>
    <p:extLst>
      <p:ext uri="{BB962C8B-B14F-4D97-AF65-F5344CB8AC3E}">
        <p14:creationId xmlns:p14="http://schemas.microsoft.com/office/powerpoint/2010/main" val="2691204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en-CA"/>
          </a:p>
        </p:txBody>
      </p:sp>
      <p:sp>
        <p:nvSpPr>
          <p:cNvPr id="6" name="Zástupný symbol pro zápatí 5"/>
          <p:cNvSpPr>
            <a:spLocks noGrp="1"/>
          </p:cNvSpPr>
          <p:nvPr>
            <p:ph type="ftr" sz="quarter" idx="11"/>
          </p:nvPr>
        </p:nvSpPr>
        <p:spPr/>
        <p:txBody>
          <a:bodyPr/>
          <a:lstStyle>
            <a:lvl1pPr>
              <a:defRPr/>
            </a:lvl1pPr>
          </a:lstStyle>
          <a:p>
            <a:endParaRPr lang="en-CA"/>
          </a:p>
        </p:txBody>
      </p:sp>
      <p:sp>
        <p:nvSpPr>
          <p:cNvPr id="7" name="Zástupný symbol pro číslo snímku 6"/>
          <p:cNvSpPr>
            <a:spLocks noGrp="1"/>
          </p:cNvSpPr>
          <p:nvPr>
            <p:ph type="sldNum" sz="quarter" idx="12"/>
          </p:nvPr>
        </p:nvSpPr>
        <p:spPr/>
        <p:txBody>
          <a:bodyPr/>
          <a:lstStyle>
            <a:lvl1pPr>
              <a:defRPr/>
            </a:lvl1pPr>
          </a:lstStyle>
          <a:p>
            <a:fld id="{17265144-4A91-47B7-B705-DD25B456D033}" type="slidenum">
              <a:rPr lang="en-CA"/>
              <a:pPr/>
              <a:t>‹#›</a:t>
            </a:fld>
            <a:endParaRPr lang="en-CA"/>
          </a:p>
        </p:txBody>
      </p:sp>
    </p:spTree>
    <p:extLst>
      <p:ext uri="{BB962C8B-B14F-4D97-AF65-F5344CB8AC3E}">
        <p14:creationId xmlns:p14="http://schemas.microsoft.com/office/powerpoint/2010/main" val="2608933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en-CA"/>
          </a:p>
        </p:txBody>
      </p:sp>
      <p:sp>
        <p:nvSpPr>
          <p:cNvPr id="6" name="Zástupný symbol pro zápatí 5"/>
          <p:cNvSpPr>
            <a:spLocks noGrp="1"/>
          </p:cNvSpPr>
          <p:nvPr>
            <p:ph type="ftr" sz="quarter" idx="11"/>
          </p:nvPr>
        </p:nvSpPr>
        <p:spPr/>
        <p:txBody>
          <a:bodyPr/>
          <a:lstStyle>
            <a:lvl1pPr>
              <a:defRPr/>
            </a:lvl1pPr>
          </a:lstStyle>
          <a:p>
            <a:endParaRPr lang="en-CA"/>
          </a:p>
        </p:txBody>
      </p:sp>
      <p:sp>
        <p:nvSpPr>
          <p:cNvPr id="7" name="Zástupný symbol pro číslo snímku 6"/>
          <p:cNvSpPr>
            <a:spLocks noGrp="1"/>
          </p:cNvSpPr>
          <p:nvPr>
            <p:ph type="sldNum" sz="quarter" idx="12"/>
          </p:nvPr>
        </p:nvSpPr>
        <p:spPr/>
        <p:txBody>
          <a:bodyPr/>
          <a:lstStyle>
            <a:lvl1pPr>
              <a:defRPr/>
            </a:lvl1pPr>
          </a:lstStyle>
          <a:p>
            <a:fld id="{6AA1AE21-83D0-44BD-AA3B-8081FCFAC2A4}" type="slidenum">
              <a:rPr lang="en-CA"/>
              <a:pPr/>
              <a:t>‹#›</a:t>
            </a:fld>
            <a:endParaRPr lang="en-CA"/>
          </a:p>
        </p:txBody>
      </p:sp>
    </p:spTree>
    <p:extLst>
      <p:ext uri="{BB962C8B-B14F-4D97-AF65-F5344CB8AC3E}">
        <p14:creationId xmlns:p14="http://schemas.microsoft.com/office/powerpoint/2010/main" val="1691858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solidFill>
          <a:srgbClr val="FFFF99"/>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GB"/>
          </a:p>
        </p:txBody>
      </p:sp>
      <p:sp>
        <p:nvSpPr>
          <p:cNvPr id="5123" name="Freeform 3"/>
          <p:cNvSpPr>
            <a:spLocks/>
          </p:cNvSpPr>
          <p:nvPr/>
        </p:nvSpPr>
        <p:spPr bwMode="invGray">
          <a:xfrm>
            <a:off x="0" y="0"/>
            <a:ext cx="9144000" cy="2133600"/>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5124" name="Freeform 4"/>
          <p:cNvSpPr>
            <a:spLocks/>
          </p:cNvSpPr>
          <p:nvPr/>
        </p:nvSpPr>
        <p:spPr bwMode="invGray">
          <a:xfrm>
            <a:off x="0" y="1163638"/>
            <a:ext cx="9144000" cy="5694362"/>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Lst>
            <a:ahLst/>
            <a:cxnLst>
              <a:cxn ang="0">
                <a:pos x="T0" y="T1"/>
              </a:cxn>
              <a:cxn ang="0">
                <a:pos x="T2" y="T3"/>
              </a:cxn>
              <a:cxn ang="0">
                <a:pos x="T4" y="T5"/>
              </a:cxn>
              <a:cxn ang="0">
                <a:pos x="T6" y="T7"/>
              </a:cxn>
              <a:cxn ang="0">
                <a:pos x="T8" y="T9"/>
              </a:cxn>
              <a:cxn ang="0">
                <a:pos x="T10" y="T11"/>
              </a:cxn>
              <a:cxn ang="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5125" name="Freeform 5"/>
          <p:cNvSpPr>
            <a:spLocks/>
          </p:cNvSpPr>
          <p:nvPr/>
        </p:nvSpPr>
        <p:spPr bwMode="invGray">
          <a:xfrm>
            <a:off x="0" y="292100"/>
            <a:ext cx="9144000" cy="854075"/>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5126" name="Freeform 6"/>
          <p:cNvSpPr>
            <a:spLocks/>
          </p:cNvSpPr>
          <p:nvPr/>
        </p:nvSpPr>
        <p:spPr bwMode="invGray">
          <a:xfrm>
            <a:off x="0" y="2405063"/>
            <a:ext cx="9144000" cy="1069975"/>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5127" name="Freeform 7"/>
          <p:cNvSpPr>
            <a:spLocks/>
          </p:cNvSpPr>
          <p:nvPr/>
        </p:nvSpPr>
        <p:spPr bwMode="white">
          <a:xfrm>
            <a:off x="2476500" y="1522413"/>
            <a:ext cx="6667500" cy="5335587"/>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GB"/>
          </a:p>
        </p:txBody>
      </p:sp>
      <p:sp>
        <p:nvSpPr>
          <p:cNvPr id="5128" name="Freeform 8"/>
          <p:cNvSpPr>
            <a:spLocks/>
          </p:cNvSpPr>
          <p:nvPr/>
        </p:nvSpPr>
        <p:spPr bwMode="white">
          <a:xfrm>
            <a:off x="0" y="3443288"/>
            <a:ext cx="9144000" cy="3055937"/>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5129" name="Freeform 9"/>
          <p:cNvSpPr>
            <a:spLocks/>
          </p:cNvSpPr>
          <p:nvPr/>
        </p:nvSpPr>
        <p:spPr bwMode="white">
          <a:xfrm>
            <a:off x="0" y="3552825"/>
            <a:ext cx="6237288" cy="3365500"/>
          </a:xfrm>
          <a:custGeom>
            <a:avLst/>
            <a:gdLst>
              <a:gd name="T0" fmla="*/ 0 w 4196"/>
              <a:gd name="T1" fmla="*/ 415 h 2120"/>
              <a:gd name="T2" fmla="*/ 0 w 4196"/>
              <a:gd name="T3" fmla="*/ 508 h 2120"/>
              <a:gd name="T4" fmla="*/ 1933 w 4196"/>
              <a:gd name="T5" fmla="*/ 229 h 2120"/>
              <a:gd name="T6" fmla="*/ 3920 w 4196"/>
              <a:gd name="T7" fmla="*/ 1055 h 2120"/>
              <a:gd name="T8" fmla="*/ 3587 w 4196"/>
              <a:gd name="T9" fmla="*/ 2082 h 2120"/>
              <a:gd name="T10" fmla="*/ 3947 w 4196"/>
              <a:gd name="T11" fmla="*/ 829 h 2120"/>
              <a:gd name="T12" fmla="*/ 2253 w 4196"/>
              <a:gd name="T13" fmla="*/ 69 h 2120"/>
              <a:gd name="T14" fmla="*/ 0 w 4196"/>
              <a:gd name="T15" fmla="*/ 415 h 2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5130" name="Rectangle 10"/>
          <p:cNvSpPr>
            <a:spLocks noGrp="1" noChangeArrowheads="1"/>
          </p:cNvSpPr>
          <p:nvPr>
            <p:ph type="title"/>
          </p:nvPr>
        </p:nvSpPr>
        <p:spPr bwMode="auto">
          <a:xfrm>
            <a:off x="685800" y="381000"/>
            <a:ext cx="77724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smtClean="0"/>
              <a:t>Klepnutím upravíte styl předlohy nadpisu.</a:t>
            </a:r>
          </a:p>
        </p:txBody>
      </p:sp>
      <p:sp>
        <p:nvSpPr>
          <p:cNvPr id="5131" name="Rectangle 11"/>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smtClean="0"/>
              <a:t>Klepnutím upravíte styly předlohy textu.</a:t>
            </a:r>
          </a:p>
          <a:p>
            <a:pPr lvl="1"/>
            <a:r>
              <a:rPr lang="en-CA" smtClean="0"/>
              <a:t>Druhá úroveň</a:t>
            </a:r>
          </a:p>
          <a:p>
            <a:pPr lvl="2"/>
            <a:r>
              <a:rPr lang="en-CA" smtClean="0"/>
              <a:t>Třetí úroveň</a:t>
            </a:r>
          </a:p>
          <a:p>
            <a:pPr lvl="3"/>
            <a:r>
              <a:rPr lang="en-CA" smtClean="0"/>
              <a:t>Čtvrtá úroveň</a:t>
            </a:r>
          </a:p>
          <a:p>
            <a:pPr lvl="4"/>
            <a:r>
              <a:rPr lang="en-CA" smtClean="0"/>
              <a:t>Pátá úroveň</a:t>
            </a:r>
          </a:p>
        </p:txBody>
      </p:sp>
      <p:sp>
        <p:nvSpPr>
          <p:cNvPr id="5132" name="Rectangle 12"/>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vl1pPr>
          </a:lstStyle>
          <a:p>
            <a:endParaRPr lang="en-CA"/>
          </a:p>
        </p:txBody>
      </p:sp>
      <p:sp>
        <p:nvSpPr>
          <p:cNvPr id="5133" name="Rectangle 13"/>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lvl1pPr>
          </a:lstStyle>
          <a:p>
            <a:endParaRPr lang="en-CA"/>
          </a:p>
        </p:txBody>
      </p:sp>
      <p:sp>
        <p:nvSpPr>
          <p:cNvPr id="5134" name="Rectangle 14"/>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B9238FEB-9C1F-48FE-9611-3AB2C8B102C4}" type="slidenum">
              <a:rPr lang="en-CA"/>
              <a:pPr/>
              <a:t>‹#›</a:t>
            </a:fld>
            <a:endParaRPr lang="en-CA"/>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0" fill="hold"/>
                                        <p:tgtEl>
                                          <p:spTgt spid="5122"/>
                                        </p:tgtEl>
                                        <p:attrNameLst>
                                          <p:attrName>ppt_x</p:attrName>
                                        </p:attrNameLst>
                                      </p:cBhvr>
                                      <p:tavLst>
                                        <p:tav tm="0">
                                          <p:val>
                                            <p:strVal val="0-#ppt_w/2"/>
                                          </p:val>
                                        </p:tav>
                                        <p:tav tm="100000">
                                          <p:val>
                                            <p:strVal val="#ppt_x"/>
                                          </p:val>
                                        </p:tav>
                                      </p:tavLst>
                                    </p:anim>
                                    <p:anim calcmode="lin" valueType="num">
                                      <p:cBhvr additive="base">
                                        <p:cTn id="8" dur="5000" fill="hold"/>
                                        <p:tgtEl>
                                          <p:spTgt spid="5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6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6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2276872"/>
            <a:ext cx="7772400" cy="136815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kumimoji="0" lang="cs-CZ" sz="4000" b="1" i="1" dirty="0">
                <a:ln w="11430"/>
                <a:solidFill>
                  <a:srgbClr val="009900"/>
                </a:solidFill>
                <a:effectLst>
                  <a:outerShdw blurRad="50800" dist="39000" dir="5460000" algn="tl">
                    <a:srgbClr val="000000">
                      <a:alpha val="38000"/>
                    </a:srgbClr>
                  </a:outerShdw>
                </a:effectLst>
                <a:latin typeface="Arial" charset="0"/>
              </a:rPr>
              <a:t>Regulační mechanismy zprostředkované malými RNA </a:t>
            </a:r>
            <a:endParaRPr kumimoji="0" lang="cs-CZ" sz="4800" b="1" i="1" dirty="0" smtClean="0">
              <a:ln w="11430"/>
              <a:solidFill>
                <a:srgbClr val="009900"/>
              </a:solidFill>
              <a:effectLst>
                <a:outerShdw blurRad="50800" dist="39000" dir="5460000" algn="tl">
                  <a:srgbClr val="000000">
                    <a:alpha val="38000"/>
                  </a:srgbClr>
                </a:outerShdw>
              </a:effectLst>
              <a:latin typeface="Arial" charset="0"/>
            </a:endParaRPr>
          </a:p>
        </p:txBody>
      </p:sp>
      <p:sp>
        <p:nvSpPr>
          <p:cNvPr id="3075" name="Text Box 5"/>
          <p:cNvSpPr txBox="1">
            <a:spLocks noChangeArrowheads="1"/>
          </p:cNvSpPr>
          <p:nvPr/>
        </p:nvSpPr>
        <p:spPr bwMode="auto">
          <a:xfrm>
            <a:off x="535434" y="4941168"/>
            <a:ext cx="80645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542925" indent="-542925">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r>
              <a:rPr lang="cs-CZ" sz="2800" b="1" i="1" dirty="0" smtClean="0">
                <a:ln w="11430"/>
                <a:solidFill>
                  <a:srgbClr val="000000"/>
                </a:solidFill>
                <a:effectLst>
                  <a:outerShdw blurRad="50800" dist="39000" dir="5460000" algn="tl">
                    <a:srgbClr val="000000">
                      <a:alpha val="38000"/>
                    </a:srgbClr>
                  </a:outerShdw>
                </a:effectLst>
                <a:latin typeface="Arial" charset="0"/>
              </a:rPr>
              <a:t>Milan Bartoš</a:t>
            </a:r>
            <a:endParaRPr lang="cs-CZ" sz="2800" b="1" i="1" dirty="0">
              <a:ln w="11430"/>
              <a:solidFill>
                <a:srgbClr val="000000"/>
              </a:solidFill>
              <a:effectLst>
                <a:outerShdw blurRad="50800" dist="39000" dir="5460000" algn="tl">
                  <a:srgbClr val="000000">
                    <a:alpha val="38000"/>
                  </a:srgbClr>
                </a:outerShdw>
              </a:effectLst>
              <a:latin typeface="Arial" charset="0"/>
            </a:endParaRPr>
          </a:p>
        </p:txBody>
      </p:sp>
      <p:sp>
        <p:nvSpPr>
          <p:cNvPr id="4" name="Text Box 5"/>
          <p:cNvSpPr txBox="1">
            <a:spLocks noChangeArrowheads="1"/>
          </p:cNvSpPr>
          <p:nvPr/>
        </p:nvSpPr>
        <p:spPr bwMode="auto">
          <a:xfrm>
            <a:off x="539750" y="5930116"/>
            <a:ext cx="80645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542925" indent="-542925">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indent="0" algn="ctr">
              <a:spcBef>
                <a:spcPct val="50000"/>
              </a:spcBef>
            </a:pPr>
            <a:r>
              <a:rPr lang="cs-CZ" sz="2800" b="1" dirty="0" smtClean="0">
                <a:ln w="11430"/>
                <a:solidFill>
                  <a:srgbClr val="FF0000"/>
                </a:solidFill>
                <a:effectLst>
                  <a:outerShdw blurRad="50800" dist="39000" dir="5460000" algn="tl">
                    <a:srgbClr val="000000">
                      <a:alpha val="38000"/>
                    </a:srgbClr>
                  </a:outerShdw>
                </a:effectLst>
                <a:latin typeface="Arial" charset="0"/>
              </a:rPr>
              <a:t>Přednáška Molekulární biologie 2012</a:t>
            </a:r>
            <a:endParaRPr lang="cs-CZ" sz="2800" b="1" dirty="0">
              <a:ln w="11430"/>
              <a:solidFill>
                <a:srgbClr val="FF0000"/>
              </a:solidFill>
              <a:effectLst>
                <a:outerShdw blurRad="50800" dist="39000" dir="5460000" algn="tl">
                  <a:srgbClr val="000000">
                    <a:alpha val="38000"/>
                  </a:srgbClr>
                </a:outerShdw>
              </a:effectLst>
              <a:latin typeface="Arial"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938" y="260350"/>
            <a:ext cx="6081712" cy="1485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7894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80" name="Rectangle 28"/>
          <p:cNvSpPr>
            <a:spLocks noChangeArrowheads="1"/>
          </p:cNvSpPr>
          <p:nvPr/>
        </p:nvSpPr>
        <p:spPr bwMode="auto">
          <a:xfrm>
            <a:off x="5148263" y="1773238"/>
            <a:ext cx="3455987" cy="35274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5954" name="Rectangle 2"/>
          <p:cNvSpPr>
            <a:spLocks noGrp="1" noChangeArrowheads="1"/>
          </p:cNvSpPr>
          <p:nvPr>
            <p:ph type="title"/>
          </p:nvPr>
        </p:nvSpPr>
        <p:spPr>
          <a:xfrm>
            <a:off x="323850" y="233363"/>
            <a:ext cx="8591550" cy="60325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sz="3600" b="1" i="1" dirty="0">
                <a:ln w="11430"/>
                <a:solidFill>
                  <a:srgbClr val="FF0000"/>
                </a:solidFill>
                <a:effectLst>
                  <a:outerShdw blurRad="50800" dist="39000" dir="5460000" algn="tl">
                    <a:srgbClr val="000000">
                      <a:alpha val="38000"/>
                    </a:srgbClr>
                  </a:outerShdw>
                </a:effectLst>
                <a:latin typeface="Arial" charset="0"/>
              </a:rPr>
              <a:t>Struktura a funkce siRNA a miRNA</a:t>
            </a:r>
            <a:endParaRPr lang="cs-CZ" sz="3600" b="1" i="1" noProof="1">
              <a:ln w="11430"/>
              <a:solidFill>
                <a:srgbClr val="FF0000"/>
              </a:solidFill>
              <a:effectLst>
                <a:outerShdw blurRad="50800" dist="39000" dir="5460000" algn="tl">
                  <a:srgbClr val="000000">
                    <a:alpha val="38000"/>
                  </a:srgbClr>
                </a:outerShdw>
              </a:effectLst>
              <a:latin typeface="Arial" charset="0"/>
            </a:endParaRPr>
          </a:p>
        </p:txBody>
      </p:sp>
      <p:sp>
        <p:nvSpPr>
          <p:cNvPr id="125955" name="Text Box 3"/>
          <p:cNvSpPr txBox="1">
            <a:spLocks noChangeArrowheads="1"/>
          </p:cNvSpPr>
          <p:nvPr/>
        </p:nvSpPr>
        <p:spPr bwMode="auto">
          <a:xfrm>
            <a:off x="1979613" y="2276475"/>
            <a:ext cx="431800" cy="213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pPr>
            <a:r>
              <a:rPr lang="cs-CZ" b="1">
                <a:solidFill>
                  <a:srgbClr val="00FF00"/>
                </a:solidFill>
                <a:latin typeface="Arial" charset="0"/>
              </a:rPr>
              <a:t>AGUGCAA</a:t>
            </a:r>
          </a:p>
        </p:txBody>
      </p:sp>
      <p:grpSp>
        <p:nvGrpSpPr>
          <p:cNvPr id="125956" name="Group 4"/>
          <p:cNvGrpSpPr>
            <a:grpSpLocks/>
          </p:cNvGrpSpPr>
          <p:nvPr/>
        </p:nvGrpSpPr>
        <p:grpSpPr bwMode="auto">
          <a:xfrm>
            <a:off x="5435600" y="1989138"/>
            <a:ext cx="2808288" cy="2879725"/>
            <a:chOff x="3288" y="1389"/>
            <a:chExt cx="1769" cy="1814"/>
          </a:xfrm>
        </p:grpSpPr>
        <p:grpSp>
          <p:nvGrpSpPr>
            <p:cNvPr id="125957" name="Group 5"/>
            <p:cNvGrpSpPr>
              <a:grpSpLocks/>
            </p:cNvGrpSpPr>
            <p:nvPr/>
          </p:nvGrpSpPr>
          <p:grpSpPr bwMode="auto">
            <a:xfrm>
              <a:off x="3560" y="1389"/>
              <a:ext cx="1225" cy="952"/>
              <a:chOff x="3560" y="1389"/>
              <a:chExt cx="1225" cy="952"/>
            </a:xfrm>
          </p:grpSpPr>
          <p:sp>
            <p:nvSpPr>
              <p:cNvPr id="125958" name="Oval 6"/>
              <p:cNvSpPr>
                <a:spLocks noChangeArrowheads="1"/>
              </p:cNvSpPr>
              <p:nvPr/>
            </p:nvSpPr>
            <p:spPr bwMode="auto">
              <a:xfrm>
                <a:off x="3560" y="1389"/>
                <a:ext cx="1225" cy="907"/>
              </a:xfrm>
              <a:prstGeom prst="ellipse">
                <a:avLst/>
              </a:prstGeom>
              <a:noFill/>
              <a:ln w="635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5959" name="Rectangle 7"/>
              <p:cNvSpPr>
                <a:spLocks noChangeArrowheads="1"/>
              </p:cNvSpPr>
              <p:nvPr/>
            </p:nvSpPr>
            <p:spPr bwMode="auto">
              <a:xfrm>
                <a:off x="3901" y="2205"/>
                <a:ext cx="544" cy="136"/>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25960" name="Line 8"/>
            <p:cNvSpPr>
              <a:spLocks noChangeShapeType="1"/>
            </p:cNvSpPr>
            <p:nvPr/>
          </p:nvSpPr>
          <p:spPr bwMode="auto">
            <a:xfrm>
              <a:off x="3288" y="3157"/>
              <a:ext cx="590" cy="0"/>
            </a:xfrm>
            <a:prstGeom prst="line">
              <a:avLst/>
            </a:prstGeom>
            <a:noFill/>
            <a:ln w="635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961" name="Line 9"/>
            <p:cNvSpPr>
              <a:spLocks noChangeShapeType="1"/>
            </p:cNvSpPr>
            <p:nvPr/>
          </p:nvSpPr>
          <p:spPr bwMode="auto">
            <a:xfrm>
              <a:off x="4467" y="3157"/>
              <a:ext cx="590" cy="0"/>
            </a:xfrm>
            <a:prstGeom prst="line">
              <a:avLst/>
            </a:prstGeom>
            <a:noFill/>
            <a:ln w="635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962" name="Line 10"/>
            <p:cNvSpPr>
              <a:spLocks noChangeShapeType="1"/>
            </p:cNvSpPr>
            <p:nvPr/>
          </p:nvSpPr>
          <p:spPr bwMode="auto">
            <a:xfrm flipV="1">
              <a:off x="3878" y="2250"/>
              <a:ext cx="0" cy="907"/>
            </a:xfrm>
            <a:prstGeom prst="line">
              <a:avLst/>
            </a:prstGeom>
            <a:noFill/>
            <a:ln w="635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963" name="Rectangle 11"/>
            <p:cNvSpPr>
              <a:spLocks noChangeArrowheads="1"/>
            </p:cNvSpPr>
            <p:nvPr/>
          </p:nvSpPr>
          <p:spPr bwMode="auto">
            <a:xfrm>
              <a:off x="3923" y="2159"/>
              <a:ext cx="227" cy="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b="1">
                  <a:solidFill>
                    <a:srgbClr val="000000"/>
                  </a:solidFill>
                  <a:latin typeface="Arial" charset="0"/>
                </a:rPr>
                <a:t>C</a:t>
              </a:r>
            </a:p>
            <a:p>
              <a:pPr algn="ctr"/>
              <a:r>
                <a:rPr lang="cs-CZ" b="1">
                  <a:solidFill>
                    <a:srgbClr val="000000"/>
                  </a:solidFill>
                  <a:latin typeface="Arial" charset="0"/>
                </a:rPr>
                <a:t>G</a:t>
              </a:r>
            </a:p>
            <a:p>
              <a:pPr algn="ctr"/>
              <a:r>
                <a:rPr lang="cs-CZ" b="1">
                  <a:solidFill>
                    <a:srgbClr val="000000"/>
                  </a:solidFill>
                  <a:latin typeface="Arial" charset="0"/>
                </a:rPr>
                <a:t>T</a:t>
              </a:r>
            </a:p>
            <a:p>
              <a:pPr algn="ctr"/>
              <a:r>
                <a:rPr lang="cs-CZ" b="1">
                  <a:solidFill>
                    <a:srgbClr val="000000"/>
                  </a:solidFill>
                  <a:latin typeface="Arial" charset="0"/>
                </a:rPr>
                <a:t>A</a:t>
              </a:r>
            </a:p>
          </p:txBody>
        </p:sp>
        <p:sp>
          <p:nvSpPr>
            <p:cNvPr id="125964" name="Rectangle 12"/>
            <p:cNvSpPr>
              <a:spLocks noChangeArrowheads="1"/>
            </p:cNvSpPr>
            <p:nvPr/>
          </p:nvSpPr>
          <p:spPr bwMode="auto">
            <a:xfrm>
              <a:off x="4240" y="2159"/>
              <a:ext cx="227" cy="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b="1">
                  <a:solidFill>
                    <a:srgbClr val="000000"/>
                  </a:solidFill>
                  <a:latin typeface="Arial" charset="0"/>
                </a:rPr>
                <a:t>G</a:t>
              </a:r>
            </a:p>
            <a:p>
              <a:pPr algn="ctr"/>
              <a:r>
                <a:rPr lang="cs-CZ" b="1">
                  <a:solidFill>
                    <a:srgbClr val="000000"/>
                  </a:solidFill>
                  <a:latin typeface="Arial" charset="0"/>
                </a:rPr>
                <a:t>C</a:t>
              </a:r>
            </a:p>
            <a:p>
              <a:pPr algn="ctr"/>
              <a:r>
                <a:rPr lang="cs-CZ" b="1">
                  <a:solidFill>
                    <a:srgbClr val="000000"/>
                  </a:solidFill>
                  <a:latin typeface="Arial" charset="0"/>
                </a:rPr>
                <a:t>A</a:t>
              </a:r>
            </a:p>
            <a:p>
              <a:pPr algn="ctr"/>
              <a:r>
                <a:rPr lang="cs-CZ" b="1">
                  <a:solidFill>
                    <a:srgbClr val="000000"/>
                  </a:solidFill>
                  <a:latin typeface="Arial" charset="0"/>
                </a:rPr>
                <a:t>T</a:t>
              </a:r>
            </a:p>
          </p:txBody>
        </p:sp>
        <p:sp>
          <p:nvSpPr>
            <p:cNvPr id="125965" name="Line 13"/>
            <p:cNvSpPr>
              <a:spLocks noChangeShapeType="1"/>
            </p:cNvSpPr>
            <p:nvPr/>
          </p:nvSpPr>
          <p:spPr bwMode="auto">
            <a:xfrm flipV="1">
              <a:off x="4467" y="2250"/>
              <a:ext cx="0" cy="907"/>
            </a:xfrm>
            <a:prstGeom prst="line">
              <a:avLst/>
            </a:prstGeom>
            <a:noFill/>
            <a:ln w="635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966" name="Rectangle 14"/>
            <p:cNvSpPr>
              <a:spLocks noChangeArrowheads="1"/>
            </p:cNvSpPr>
            <p:nvPr/>
          </p:nvSpPr>
          <p:spPr bwMode="auto">
            <a:xfrm>
              <a:off x="3787" y="1933"/>
              <a:ext cx="227"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b="1">
                  <a:solidFill>
                    <a:srgbClr val="00FF00"/>
                  </a:solidFill>
                  <a:latin typeface="Arial" charset="0"/>
                </a:rPr>
                <a:t>A</a:t>
              </a:r>
            </a:p>
          </p:txBody>
        </p:sp>
        <p:sp>
          <p:nvSpPr>
            <p:cNvPr id="125967" name="Rectangle 15"/>
            <p:cNvSpPr>
              <a:spLocks noChangeArrowheads="1"/>
            </p:cNvSpPr>
            <p:nvPr/>
          </p:nvSpPr>
          <p:spPr bwMode="auto">
            <a:xfrm>
              <a:off x="3651" y="1706"/>
              <a:ext cx="227"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b="1">
                  <a:solidFill>
                    <a:srgbClr val="00FF00"/>
                  </a:solidFill>
                  <a:latin typeface="Arial" charset="0"/>
                </a:rPr>
                <a:t>A</a:t>
              </a:r>
            </a:p>
          </p:txBody>
        </p:sp>
        <p:sp>
          <p:nvSpPr>
            <p:cNvPr id="125968" name="Rectangle 16"/>
            <p:cNvSpPr>
              <a:spLocks noChangeArrowheads="1"/>
            </p:cNvSpPr>
            <p:nvPr/>
          </p:nvSpPr>
          <p:spPr bwMode="auto">
            <a:xfrm>
              <a:off x="3787" y="1480"/>
              <a:ext cx="227"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b="1">
                  <a:solidFill>
                    <a:srgbClr val="00FF00"/>
                  </a:solidFill>
                  <a:latin typeface="Arial" charset="0"/>
                </a:rPr>
                <a:t>C</a:t>
              </a:r>
            </a:p>
          </p:txBody>
        </p:sp>
        <p:sp>
          <p:nvSpPr>
            <p:cNvPr id="125969" name="Rectangle 17"/>
            <p:cNvSpPr>
              <a:spLocks noChangeArrowheads="1"/>
            </p:cNvSpPr>
            <p:nvPr/>
          </p:nvSpPr>
          <p:spPr bwMode="auto">
            <a:xfrm>
              <a:off x="4377" y="1933"/>
              <a:ext cx="227"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b="1">
                  <a:solidFill>
                    <a:srgbClr val="00FF00"/>
                  </a:solidFill>
                  <a:latin typeface="Arial" charset="0"/>
                </a:rPr>
                <a:t>A</a:t>
              </a:r>
            </a:p>
          </p:txBody>
        </p:sp>
        <p:sp>
          <p:nvSpPr>
            <p:cNvPr id="125970" name="Rectangle 18"/>
            <p:cNvSpPr>
              <a:spLocks noChangeArrowheads="1"/>
            </p:cNvSpPr>
            <p:nvPr/>
          </p:nvSpPr>
          <p:spPr bwMode="auto">
            <a:xfrm>
              <a:off x="4513" y="1706"/>
              <a:ext cx="227"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b="1">
                  <a:solidFill>
                    <a:srgbClr val="00FF00"/>
                  </a:solidFill>
                  <a:latin typeface="Arial" charset="0"/>
                </a:rPr>
                <a:t>G</a:t>
              </a:r>
            </a:p>
          </p:txBody>
        </p:sp>
        <p:sp>
          <p:nvSpPr>
            <p:cNvPr id="125971" name="Rectangle 19"/>
            <p:cNvSpPr>
              <a:spLocks noChangeArrowheads="1"/>
            </p:cNvSpPr>
            <p:nvPr/>
          </p:nvSpPr>
          <p:spPr bwMode="auto">
            <a:xfrm>
              <a:off x="4377" y="1480"/>
              <a:ext cx="227"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b="1">
                  <a:solidFill>
                    <a:srgbClr val="00FF00"/>
                  </a:solidFill>
                  <a:latin typeface="Arial" charset="0"/>
                </a:rPr>
                <a:t>U</a:t>
              </a:r>
            </a:p>
          </p:txBody>
        </p:sp>
        <p:sp>
          <p:nvSpPr>
            <p:cNvPr id="125972" name="Rectangle 20"/>
            <p:cNvSpPr>
              <a:spLocks noChangeArrowheads="1"/>
            </p:cNvSpPr>
            <p:nvPr/>
          </p:nvSpPr>
          <p:spPr bwMode="auto">
            <a:xfrm>
              <a:off x="4105" y="1389"/>
              <a:ext cx="227"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b="1">
                  <a:solidFill>
                    <a:srgbClr val="00FF00"/>
                  </a:solidFill>
                  <a:latin typeface="Arial" charset="0"/>
                </a:rPr>
                <a:t>G</a:t>
              </a:r>
            </a:p>
          </p:txBody>
        </p:sp>
      </p:grpSp>
      <p:sp>
        <p:nvSpPr>
          <p:cNvPr id="125973" name="Text Box 21"/>
          <p:cNvSpPr txBox="1">
            <a:spLocks noChangeArrowheads="1"/>
          </p:cNvSpPr>
          <p:nvPr/>
        </p:nvSpPr>
        <p:spPr bwMode="auto">
          <a:xfrm>
            <a:off x="971550" y="1341438"/>
            <a:ext cx="2160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b="1">
                <a:solidFill>
                  <a:srgbClr val="000000"/>
                </a:solidFill>
                <a:latin typeface="Arial" charset="0"/>
                <a:cs typeface="Arial" charset="0"/>
              </a:rPr>
              <a:t>siRNA</a:t>
            </a:r>
          </a:p>
        </p:txBody>
      </p:sp>
      <p:sp>
        <p:nvSpPr>
          <p:cNvPr id="125974" name="Text Box 22"/>
          <p:cNvSpPr txBox="1">
            <a:spLocks noChangeArrowheads="1"/>
          </p:cNvSpPr>
          <p:nvPr/>
        </p:nvSpPr>
        <p:spPr bwMode="auto">
          <a:xfrm>
            <a:off x="5724525" y="1341438"/>
            <a:ext cx="2160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b="1">
                <a:solidFill>
                  <a:srgbClr val="000000"/>
                </a:solidFill>
                <a:latin typeface="Arial" charset="0"/>
                <a:cs typeface="Arial" charset="0"/>
              </a:rPr>
              <a:t>miRNA</a:t>
            </a:r>
          </a:p>
        </p:txBody>
      </p:sp>
      <p:sp>
        <p:nvSpPr>
          <p:cNvPr id="125975" name="Line 23"/>
          <p:cNvSpPr>
            <a:spLocks noChangeShapeType="1"/>
          </p:cNvSpPr>
          <p:nvPr/>
        </p:nvSpPr>
        <p:spPr bwMode="auto">
          <a:xfrm>
            <a:off x="2484438" y="2060575"/>
            <a:ext cx="1439862" cy="3240088"/>
          </a:xfrm>
          <a:prstGeom prst="line">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5976" name="Line 24"/>
          <p:cNvSpPr>
            <a:spLocks noChangeShapeType="1"/>
          </p:cNvSpPr>
          <p:nvPr/>
        </p:nvSpPr>
        <p:spPr bwMode="auto">
          <a:xfrm flipH="1">
            <a:off x="4356100" y="1916113"/>
            <a:ext cx="1728788" cy="3313112"/>
          </a:xfrm>
          <a:prstGeom prst="line">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5977" name="Text Box 25"/>
          <p:cNvSpPr txBox="1">
            <a:spLocks noChangeArrowheads="1"/>
          </p:cNvSpPr>
          <p:nvPr/>
        </p:nvSpPr>
        <p:spPr bwMode="auto">
          <a:xfrm>
            <a:off x="2338388" y="5661025"/>
            <a:ext cx="489743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61938" indent="-261938">
              <a:spcBef>
                <a:spcPct val="50000"/>
              </a:spcBef>
              <a:buFont typeface="Wingdings" pitchFamily="2" charset="2"/>
              <a:buChar char="Ø"/>
            </a:pPr>
            <a:r>
              <a:rPr lang="cs-CZ" b="1" dirty="0">
                <a:solidFill>
                  <a:srgbClr val="000000"/>
                </a:solidFill>
                <a:latin typeface="Arial" charset="0"/>
                <a:cs typeface="Arial" charset="0"/>
              </a:rPr>
              <a:t> přímý vliv</a:t>
            </a:r>
          </a:p>
          <a:p>
            <a:pPr marL="261938" indent="-261938">
              <a:spcBef>
                <a:spcPct val="50000"/>
              </a:spcBef>
              <a:buFont typeface="Wingdings" pitchFamily="2" charset="2"/>
              <a:buChar char="Ø"/>
            </a:pPr>
            <a:r>
              <a:rPr lang="cs-CZ" b="1" dirty="0">
                <a:solidFill>
                  <a:srgbClr val="000000"/>
                </a:solidFill>
                <a:latin typeface="Arial" charset="0"/>
                <a:cs typeface="Arial" charset="0"/>
              </a:rPr>
              <a:t> transport virovými částicemi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9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595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25976"/>
                                        </p:tgtEl>
                                        <p:attrNameLst>
                                          <p:attrName>style.visibility</p:attrName>
                                        </p:attrNameLst>
                                      </p:cBhvr>
                                      <p:to>
                                        <p:strVal val="visible"/>
                                      </p:to>
                                    </p:set>
                                    <p:animEffect transition="in" filter="wipe(up)">
                                      <p:cBhvr>
                                        <p:cTn id="13" dur="500"/>
                                        <p:tgtEl>
                                          <p:spTgt spid="12597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25975"/>
                                        </p:tgtEl>
                                        <p:attrNameLst>
                                          <p:attrName>style.visibility</p:attrName>
                                        </p:attrNameLst>
                                      </p:cBhvr>
                                      <p:to>
                                        <p:strVal val="visible"/>
                                      </p:to>
                                    </p:set>
                                    <p:animEffect transition="in" filter="wipe(up)">
                                      <p:cBhvr>
                                        <p:cTn id="16" dur="500"/>
                                        <p:tgtEl>
                                          <p:spTgt spid="125975"/>
                                        </p:tgtEl>
                                      </p:cBhvr>
                                    </p:animEffect>
                                  </p:childTnLst>
                                </p:cTn>
                              </p:par>
                            </p:childTnLst>
                          </p:cTn>
                        </p:par>
                        <p:par>
                          <p:cTn id="17" fill="hold" nodeType="afterGroup">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1259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p:bldP spid="125975" grpId="0" animBg="1"/>
      <p:bldP spid="125976" grpId="0" animBg="1"/>
      <p:bldP spid="12597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300" name="Text Box 4"/>
          <p:cNvSpPr txBox="1">
            <a:spLocks noChangeArrowheads="1"/>
          </p:cNvSpPr>
          <p:nvPr/>
        </p:nvSpPr>
        <p:spPr bwMode="auto">
          <a:xfrm>
            <a:off x="468313" y="1989138"/>
            <a:ext cx="793591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 typeface="Wingdings" pitchFamily="2" charset="2"/>
              <a:buNone/>
            </a:pPr>
            <a:r>
              <a:rPr lang="cs-CZ" sz="2800" b="1">
                <a:solidFill>
                  <a:srgbClr val="000099"/>
                </a:solidFill>
                <a:latin typeface="Arial" charset="0"/>
                <a:cs typeface="Arial" charset="0"/>
              </a:rPr>
              <a:t>Jev RNA interference koliduje s koncepcí transkripčních faktorů </a:t>
            </a:r>
          </a:p>
        </p:txBody>
      </p:sp>
      <p:sp>
        <p:nvSpPr>
          <p:cNvPr id="183307" name="Text Box 11"/>
          <p:cNvSpPr txBox="1">
            <a:spLocks noChangeArrowheads="1"/>
          </p:cNvSpPr>
          <p:nvPr/>
        </p:nvSpPr>
        <p:spPr bwMode="auto">
          <a:xfrm>
            <a:off x="539750" y="4143375"/>
            <a:ext cx="7935913"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 typeface="Wingdings" pitchFamily="2" charset="2"/>
              <a:buNone/>
            </a:pPr>
            <a:r>
              <a:rPr lang="cs-CZ" sz="2800" b="1">
                <a:solidFill>
                  <a:srgbClr val="000099"/>
                </a:solidFill>
                <a:latin typeface="Arial" charset="0"/>
                <a:cs typeface="Arial" charset="0"/>
              </a:rPr>
              <a:t>Transkripční faktory sice spustí vlastní transkripci, ale </a:t>
            </a:r>
            <a:r>
              <a:rPr lang="cs-CZ" sz="2800" b="1" u="sng">
                <a:solidFill>
                  <a:srgbClr val="000099"/>
                </a:solidFill>
                <a:latin typeface="Arial" charset="0"/>
                <a:cs typeface="Arial" charset="0"/>
              </a:rPr>
              <a:t>interferující RNAi rozhodnou</a:t>
            </a:r>
            <a:r>
              <a:rPr lang="cs-CZ" sz="2800" b="1">
                <a:solidFill>
                  <a:srgbClr val="000099"/>
                </a:solidFill>
                <a:latin typeface="Arial" charset="0"/>
                <a:cs typeface="Arial" charset="0"/>
              </a:rPr>
              <a:t> o tom, které transkripty budou použity </a:t>
            </a:r>
          </a:p>
        </p:txBody>
      </p:sp>
      <p:sp>
        <p:nvSpPr>
          <p:cNvPr id="183308" name="Rectangle 12"/>
          <p:cNvSpPr>
            <a:spLocks noGrp="1" noChangeArrowheads="1"/>
          </p:cNvSpPr>
          <p:nvPr>
            <p:ph type="title"/>
          </p:nvPr>
        </p:nvSpPr>
        <p:spPr>
          <a:xfrm>
            <a:off x="107950" y="260350"/>
            <a:ext cx="8856663" cy="792163"/>
          </a:xfrm>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sz="3600" b="1" i="1" dirty="0">
                <a:ln w="11430"/>
                <a:solidFill>
                  <a:srgbClr val="FF0000"/>
                </a:solidFill>
                <a:effectLst>
                  <a:outerShdw blurRad="50800" dist="39000" dir="5460000" algn="tl">
                    <a:srgbClr val="000000">
                      <a:alpha val="38000"/>
                    </a:srgbClr>
                  </a:outerShdw>
                </a:effectLst>
                <a:latin typeface="Arial" charset="0"/>
              </a:rPr>
              <a:t>Paradigma interferující </a:t>
            </a:r>
            <a:r>
              <a:rPr lang="cs-CZ" sz="3600" b="1" i="1" dirty="0" err="1">
                <a:ln w="11430"/>
                <a:solidFill>
                  <a:srgbClr val="FF0000"/>
                </a:solidFill>
                <a:effectLst>
                  <a:outerShdw blurRad="50800" dist="39000" dir="5460000" algn="tl">
                    <a:srgbClr val="000000">
                      <a:alpha val="38000"/>
                    </a:srgbClr>
                  </a:outerShdw>
                </a:effectLst>
                <a:latin typeface="Arial" charset="0"/>
              </a:rPr>
              <a:t>RNAi</a:t>
            </a:r>
            <a:r>
              <a:rPr lang="cs-CZ" sz="3600" b="1" i="1" dirty="0">
                <a:ln w="11430"/>
                <a:solidFill>
                  <a:srgbClr val="FF0000"/>
                </a:solidFill>
                <a:effectLst>
                  <a:outerShdw blurRad="50800" dist="39000" dir="5460000" algn="tl">
                    <a:srgbClr val="000000">
                      <a:alpha val="38000"/>
                    </a:srgbClr>
                  </a:outerShdw>
                </a:effectLst>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3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33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0" grpId="0"/>
      <p:bldP spid="18330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07950" y="260350"/>
            <a:ext cx="8856663" cy="79216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sz="3600" b="1" i="1" dirty="0">
                <a:ln w="11430"/>
                <a:solidFill>
                  <a:srgbClr val="FF0000"/>
                </a:solidFill>
                <a:effectLst>
                  <a:outerShdw blurRad="50800" dist="39000" dir="5460000" algn="tl">
                    <a:srgbClr val="000000">
                      <a:alpha val="38000"/>
                    </a:srgbClr>
                  </a:outerShdw>
                </a:effectLst>
                <a:latin typeface="Arial" charset="0"/>
              </a:rPr>
              <a:t>Jak vznikl mechanismus </a:t>
            </a:r>
            <a:r>
              <a:rPr lang="cs-CZ" sz="3600" b="1" i="1" dirty="0" err="1" smtClean="0">
                <a:ln w="11430"/>
                <a:solidFill>
                  <a:srgbClr val="FF0000"/>
                </a:solidFill>
                <a:effectLst>
                  <a:outerShdw blurRad="50800" dist="39000" dir="5460000" algn="tl">
                    <a:srgbClr val="000000">
                      <a:alpha val="38000"/>
                    </a:srgbClr>
                  </a:outerShdw>
                </a:effectLst>
                <a:latin typeface="Arial" charset="0"/>
              </a:rPr>
              <a:t>RNAi</a:t>
            </a:r>
            <a:r>
              <a:rPr lang="cs-CZ" sz="3600" b="1" i="1" dirty="0" smtClean="0">
                <a:ln w="11430"/>
                <a:solidFill>
                  <a:srgbClr val="FF0000"/>
                </a:solidFill>
                <a:effectLst>
                  <a:outerShdw blurRad="50800" dist="39000" dir="5460000" algn="tl">
                    <a:srgbClr val="000000">
                      <a:alpha val="38000"/>
                    </a:srgbClr>
                  </a:outerShdw>
                </a:effectLst>
                <a:latin typeface="Arial" charset="0"/>
              </a:rPr>
              <a:t>? </a:t>
            </a:r>
            <a:endParaRPr lang="cs-CZ" sz="3600" b="1" i="1" dirty="0">
              <a:ln w="11430"/>
              <a:solidFill>
                <a:srgbClr val="FF0000"/>
              </a:solidFill>
              <a:effectLst>
                <a:outerShdw blurRad="50800" dist="39000" dir="5460000" algn="tl">
                  <a:srgbClr val="000000">
                    <a:alpha val="38000"/>
                  </a:srgbClr>
                </a:outerShdw>
              </a:effectLst>
              <a:latin typeface="Arial" charset="0"/>
            </a:endParaRPr>
          </a:p>
        </p:txBody>
      </p:sp>
      <p:sp>
        <p:nvSpPr>
          <p:cNvPr id="174084" name="Text Box 4"/>
          <p:cNvSpPr txBox="1">
            <a:spLocks noChangeArrowheads="1"/>
          </p:cNvSpPr>
          <p:nvPr/>
        </p:nvSpPr>
        <p:spPr bwMode="auto">
          <a:xfrm>
            <a:off x="395288" y="1341438"/>
            <a:ext cx="79359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 typeface="Wingdings" pitchFamily="2" charset="2"/>
              <a:buNone/>
            </a:pPr>
            <a:r>
              <a:rPr lang="cs-CZ" sz="2800" b="1">
                <a:solidFill>
                  <a:srgbClr val="000099"/>
                </a:solidFill>
                <a:latin typeface="Arial" charset="0"/>
                <a:cs typeface="Arial" charset="0"/>
              </a:rPr>
              <a:t>Primitivní imunitní systém</a:t>
            </a:r>
          </a:p>
        </p:txBody>
      </p:sp>
      <p:sp>
        <p:nvSpPr>
          <p:cNvPr id="174091" name="Text Box 11"/>
          <p:cNvSpPr txBox="1">
            <a:spLocks noChangeArrowheads="1"/>
          </p:cNvSpPr>
          <p:nvPr/>
        </p:nvSpPr>
        <p:spPr bwMode="auto">
          <a:xfrm>
            <a:off x="395288" y="2333625"/>
            <a:ext cx="79359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 typeface="Wingdings" pitchFamily="2" charset="2"/>
              <a:buNone/>
            </a:pPr>
            <a:r>
              <a:rPr lang="cs-CZ" sz="2800" b="1">
                <a:solidFill>
                  <a:srgbClr val="000099"/>
                </a:solidFill>
                <a:latin typeface="Arial" charset="0"/>
                <a:cs typeface="Arial" charset="0"/>
              </a:rPr>
              <a:t>Obrana buňky proti virové infekci</a:t>
            </a:r>
          </a:p>
        </p:txBody>
      </p:sp>
      <p:sp>
        <p:nvSpPr>
          <p:cNvPr id="174092" name="Text Box 12"/>
          <p:cNvSpPr txBox="1">
            <a:spLocks noChangeArrowheads="1"/>
          </p:cNvSpPr>
          <p:nvPr/>
        </p:nvSpPr>
        <p:spPr bwMode="auto">
          <a:xfrm>
            <a:off x="395288" y="3486150"/>
            <a:ext cx="79359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 typeface="Wingdings" pitchFamily="2" charset="2"/>
              <a:buNone/>
            </a:pPr>
            <a:r>
              <a:rPr lang="cs-CZ" sz="2800" b="1">
                <a:solidFill>
                  <a:srgbClr val="000099"/>
                </a:solidFill>
                <a:latin typeface="Arial" charset="0"/>
                <a:cs typeface="Arial" charset="0"/>
              </a:rPr>
              <a:t>Virus = dsRNA</a:t>
            </a:r>
          </a:p>
        </p:txBody>
      </p:sp>
      <p:sp>
        <p:nvSpPr>
          <p:cNvPr id="174093" name="Text Box 13"/>
          <p:cNvSpPr txBox="1">
            <a:spLocks noChangeArrowheads="1"/>
          </p:cNvSpPr>
          <p:nvPr/>
        </p:nvSpPr>
        <p:spPr bwMode="auto">
          <a:xfrm>
            <a:off x="395288" y="4581525"/>
            <a:ext cx="7935912"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 typeface="Wingdings" pitchFamily="2" charset="2"/>
              <a:buNone/>
            </a:pPr>
            <a:r>
              <a:rPr lang="cs-CZ" sz="2800" b="1">
                <a:solidFill>
                  <a:srgbClr val="000099"/>
                </a:solidFill>
                <a:latin typeface="Arial" charset="0"/>
                <a:cs typeface="Arial" charset="0"/>
              </a:rPr>
              <a:t>Buňka detekuje dsRNA </a:t>
            </a:r>
          </a:p>
          <a:p>
            <a:pPr algn="ctr">
              <a:spcBef>
                <a:spcPct val="50000"/>
              </a:spcBef>
              <a:buFont typeface="Wingdings" pitchFamily="2" charset="2"/>
              <a:buNone/>
            </a:pPr>
            <a:r>
              <a:rPr lang="cs-CZ" sz="2800" b="1">
                <a:solidFill>
                  <a:srgbClr val="000099"/>
                </a:solidFill>
                <a:latin typeface="Arial" charset="0"/>
                <a:cs typeface="Arial" charset="0"/>
              </a:rPr>
              <a:t>= POZOR, může to být VIRUS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4084"/>
                                        </p:tgtEl>
                                        <p:attrNameLst>
                                          <p:attrName>style.visibility</p:attrName>
                                        </p:attrNameLst>
                                      </p:cBhvr>
                                      <p:to>
                                        <p:strVal val="visible"/>
                                      </p:to>
                                    </p:set>
                                    <p:animEffect transition="in" filter="wipe(up)">
                                      <p:cBhvr>
                                        <p:cTn id="7" dur="500"/>
                                        <p:tgtEl>
                                          <p:spTgt spid="1740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4091"/>
                                        </p:tgtEl>
                                        <p:attrNameLst>
                                          <p:attrName>style.visibility</p:attrName>
                                        </p:attrNameLst>
                                      </p:cBhvr>
                                      <p:to>
                                        <p:strVal val="visible"/>
                                      </p:to>
                                    </p:set>
                                    <p:animEffect transition="in" filter="wipe(up)">
                                      <p:cBhvr>
                                        <p:cTn id="12" dur="500"/>
                                        <p:tgtEl>
                                          <p:spTgt spid="1740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74092"/>
                                        </p:tgtEl>
                                        <p:attrNameLst>
                                          <p:attrName>style.visibility</p:attrName>
                                        </p:attrNameLst>
                                      </p:cBhvr>
                                      <p:to>
                                        <p:strVal val="visible"/>
                                      </p:to>
                                    </p:set>
                                    <p:animEffect transition="in" filter="wipe(up)">
                                      <p:cBhvr>
                                        <p:cTn id="17" dur="500"/>
                                        <p:tgtEl>
                                          <p:spTgt spid="1740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74093"/>
                                        </p:tgtEl>
                                        <p:attrNameLst>
                                          <p:attrName>style.visibility</p:attrName>
                                        </p:attrNameLst>
                                      </p:cBhvr>
                                      <p:to>
                                        <p:strVal val="visible"/>
                                      </p:to>
                                    </p:set>
                                    <p:animEffect transition="in" filter="wipe(up)">
                                      <p:cBhvr>
                                        <p:cTn id="22" dur="500"/>
                                        <p:tgtEl>
                                          <p:spTgt spid="174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4" grpId="0"/>
      <p:bldP spid="174091" grpId="0"/>
      <p:bldP spid="174092" grpId="0"/>
      <p:bldP spid="17409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107950" y="260350"/>
            <a:ext cx="8856663" cy="79216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sz="3600" b="1" i="1" dirty="0">
                <a:ln w="11430"/>
                <a:solidFill>
                  <a:srgbClr val="FF0000"/>
                </a:solidFill>
                <a:effectLst>
                  <a:outerShdw blurRad="50800" dist="39000" dir="5460000" algn="tl">
                    <a:srgbClr val="000000">
                      <a:alpha val="38000"/>
                    </a:srgbClr>
                  </a:outerShdw>
                </a:effectLst>
                <a:latin typeface="Arial" charset="0"/>
              </a:rPr>
              <a:t>Adaptace RNA interference </a:t>
            </a:r>
          </a:p>
        </p:txBody>
      </p:sp>
      <p:sp>
        <p:nvSpPr>
          <p:cNvPr id="188419" name="Text Box 3"/>
          <p:cNvSpPr txBox="1">
            <a:spLocks noChangeArrowheads="1"/>
          </p:cNvSpPr>
          <p:nvPr/>
        </p:nvSpPr>
        <p:spPr bwMode="auto">
          <a:xfrm>
            <a:off x="395288" y="1268413"/>
            <a:ext cx="7935912"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 typeface="Wingdings" pitchFamily="2" charset="2"/>
              <a:buNone/>
            </a:pPr>
            <a:r>
              <a:rPr lang="cs-CZ" sz="2800" b="1">
                <a:solidFill>
                  <a:srgbClr val="000099"/>
                </a:solidFill>
                <a:latin typeface="Arial" charset="0"/>
                <a:cs typeface="Arial" charset="0"/>
              </a:rPr>
              <a:t>Vzniklý </a:t>
            </a:r>
            <a:r>
              <a:rPr lang="cs-CZ" sz="2800" b="1" u="sng">
                <a:solidFill>
                  <a:srgbClr val="000099"/>
                </a:solidFill>
                <a:latin typeface="Arial" charset="0"/>
                <a:cs typeface="Arial" charset="0"/>
              </a:rPr>
              <a:t>mechanismus obrany</a:t>
            </a:r>
            <a:r>
              <a:rPr lang="cs-CZ" sz="2800" b="1">
                <a:solidFill>
                  <a:srgbClr val="000099"/>
                </a:solidFill>
                <a:latin typeface="Arial" charset="0"/>
                <a:cs typeface="Arial" charset="0"/>
              </a:rPr>
              <a:t> proti virům byl následně adaptován u eukaryotických buněk, u kterých slouží jako </a:t>
            </a:r>
            <a:r>
              <a:rPr lang="cs-CZ" sz="2800" b="1" u="sng">
                <a:solidFill>
                  <a:srgbClr val="000099"/>
                </a:solidFill>
                <a:latin typeface="Arial" charset="0"/>
                <a:cs typeface="Arial" charset="0"/>
              </a:rPr>
              <a:t>regulační mechanismus</a:t>
            </a:r>
            <a:r>
              <a:rPr lang="cs-CZ" sz="2800" b="1">
                <a:solidFill>
                  <a:srgbClr val="000099"/>
                </a:solidFill>
                <a:latin typeface="Arial" charset="0"/>
                <a:cs typeface="Arial" charset="0"/>
              </a:rPr>
              <a:t> rychlého zablokování translace u aktuálně „nepotřebných“ transkriptů</a:t>
            </a:r>
          </a:p>
        </p:txBody>
      </p:sp>
      <p:sp>
        <p:nvSpPr>
          <p:cNvPr id="188422" name="Text Box 6"/>
          <p:cNvSpPr txBox="1">
            <a:spLocks noChangeArrowheads="1"/>
          </p:cNvSpPr>
          <p:nvPr/>
        </p:nvSpPr>
        <p:spPr bwMode="auto">
          <a:xfrm>
            <a:off x="1116013" y="5373688"/>
            <a:ext cx="669766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 typeface="Wingdings" pitchFamily="2" charset="2"/>
              <a:buNone/>
            </a:pPr>
            <a:r>
              <a:rPr lang="cs-CZ" sz="2800" b="1" dirty="0">
                <a:solidFill>
                  <a:srgbClr val="000000"/>
                </a:solidFill>
                <a:latin typeface="Arial" charset="0"/>
                <a:cs typeface="Arial" charset="0"/>
              </a:rPr>
              <a:t>Byla </a:t>
            </a:r>
            <a:r>
              <a:rPr lang="cs-CZ" sz="2800" b="1" dirty="0" err="1">
                <a:solidFill>
                  <a:srgbClr val="000000"/>
                </a:solidFill>
                <a:latin typeface="Arial" charset="0"/>
                <a:cs typeface="Arial" charset="0"/>
              </a:rPr>
              <a:t>RNAi</a:t>
            </a:r>
            <a:r>
              <a:rPr lang="cs-CZ" sz="2800" b="1" dirty="0">
                <a:solidFill>
                  <a:srgbClr val="000000"/>
                </a:solidFill>
                <a:latin typeface="Arial" charset="0"/>
                <a:cs typeface="Arial" charset="0"/>
              </a:rPr>
              <a:t> evoluční fenomén vedoucí k </a:t>
            </a:r>
            <a:r>
              <a:rPr lang="cs-CZ" sz="2800" b="1" dirty="0" smtClean="0">
                <a:solidFill>
                  <a:srgbClr val="000000"/>
                </a:solidFill>
                <a:latin typeface="Arial" charset="0"/>
                <a:cs typeface="Arial" charset="0"/>
              </a:rPr>
              <a:t>mnohobuněčným?</a:t>
            </a:r>
            <a:endParaRPr lang="cs-CZ" sz="2800" b="1" dirty="0">
              <a:solidFill>
                <a:srgbClr val="000000"/>
              </a:solidFill>
              <a:latin typeface="Arial" charset="0"/>
              <a:cs typeface="Arial" charset="0"/>
            </a:endParaRPr>
          </a:p>
        </p:txBody>
      </p:sp>
      <p:sp>
        <p:nvSpPr>
          <p:cNvPr id="188423" name="Text Box 7"/>
          <p:cNvSpPr txBox="1">
            <a:spLocks noChangeArrowheads="1"/>
          </p:cNvSpPr>
          <p:nvPr/>
        </p:nvSpPr>
        <p:spPr bwMode="auto">
          <a:xfrm>
            <a:off x="395288" y="3989388"/>
            <a:ext cx="79359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 typeface="Wingdings" pitchFamily="2" charset="2"/>
              <a:buNone/>
            </a:pPr>
            <a:r>
              <a:rPr lang="cs-CZ" sz="2800" b="1">
                <a:solidFill>
                  <a:srgbClr val="FF0000"/>
                </a:solidFill>
                <a:latin typeface="Arial" charset="0"/>
                <a:cs typeface="Arial" charset="0"/>
              </a:rPr>
              <a:t>To umožňuje ontogenetický vývoj</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84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84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8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p:bldP spid="188422" grpId="0"/>
      <p:bldP spid="18842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9443" name="Text Box 3"/>
          <p:cNvSpPr txBox="1">
            <a:spLocks noChangeArrowheads="1"/>
          </p:cNvSpPr>
          <p:nvPr/>
        </p:nvSpPr>
        <p:spPr bwMode="auto">
          <a:xfrm>
            <a:off x="395288" y="6308725"/>
            <a:ext cx="83042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solidFill>
                  <a:srgbClr val="000000"/>
                </a:solidFill>
                <a:latin typeface="Arial" charset="0"/>
              </a:rPr>
              <a:t>Denli AM and Hannon GJ, </a:t>
            </a:r>
            <a:r>
              <a:rPr lang="en-US" sz="2000" b="1" i="1">
                <a:solidFill>
                  <a:srgbClr val="000000"/>
                </a:solidFill>
                <a:latin typeface="Arial" charset="0"/>
              </a:rPr>
              <a:t>Trends in Biochemical Sciences</a:t>
            </a:r>
            <a:r>
              <a:rPr lang="en-US" sz="2000" b="1">
                <a:solidFill>
                  <a:srgbClr val="000000"/>
                </a:solidFill>
                <a:latin typeface="Arial" charset="0"/>
              </a:rPr>
              <a:t>, 2003</a:t>
            </a:r>
          </a:p>
        </p:txBody>
      </p:sp>
      <p:sp>
        <p:nvSpPr>
          <p:cNvPr id="189444" name="Rectangle 4"/>
          <p:cNvSpPr>
            <a:spLocks noChangeArrowheads="1"/>
          </p:cNvSpPr>
          <p:nvPr/>
        </p:nvSpPr>
        <p:spPr bwMode="auto">
          <a:xfrm>
            <a:off x="457200" y="188913"/>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1" lang="cs-CZ" sz="3600" b="1" i="1" dirty="0">
                <a:ln w="11430"/>
                <a:solidFill>
                  <a:srgbClr val="FF0000"/>
                </a:solidFill>
                <a:effectLst>
                  <a:outerShdw blurRad="50800" dist="39000" dir="5460000" algn="tl">
                    <a:srgbClr val="000000">
                      <a:alpha val="38000"/>
                    </a:srgbClr>
                  </a:outerShdw>
                </a:effectLst>
                <a:latin typeface="Arial" charset="0"/>
              </a:rPr>
              <a:t>Cesta </a:t>
            </a:r>
            <a:r>
              <a:rPr kumimoji="1" lang="cs-CZ" sz="3600" b="1" i="1" dirty="0" err="1">
                <a:ln w="11430"/>
                <a:solidFill>
                  <a:srgbClr val="FF0000"/>
                </a:solidFill>
                <a:effectLst>
                  <a:outerShdw blurRad="50800" dist="39000" dir="5460000" algn="tl">
                    <a:srgbClr val="000000">
                      <a:alpha val="38000"/>
                    </a:srgbClr>
                  </a:outerShdw>
                </a:effectLst>
                <a:latin typeface="Arial" charset="0"/>
              </a:rPr>
              <a:t>RNAi</a:t>
            </a:r>
            <a:r>
              <a:rPr kumimoji="1" lang="cs-CZ" sz="3600" b="1" i="1" dirty="0">
                <a:ln w="11430"/>
                <a:solidFill>
                  <a:srgbClr val="FF0000"/>
                </a:solidFill>
                <a:effectLst>
                  <a:outerShdw blurRad="50800" dist="39000" dir="5460000" algn="tl">
                    <a:srgbClr val="000000">
                      <a:alpha val="38000"/>
                    </a:srgbClr>
                  </a:outerShdw>
                </a:effectLst>
                <a:latin typeface="Arial" charset="0"/>
              </a:rPr>
              <a:t> od signálu k akci</a:t>
            </a:r>
            <a:endParaRPr kumimoji="1" lang="en-US" sz="3600" b="1" i="1" dirty="0">
              <a:ln w="11430"/>
              <a:solidFill>
                <a:srgbClr val="FF0000"/>
              </a:solidFill>
              <a:effectLst>
                <a:outerShdw blurRad="50800" dist="39000" dir="5460000" algn="tl">
                  <a:srgbClr val="000000">
                    <a:alpha val="38000"/>
                  </a:srgbClr>
                </a:outerShdw>
              </a:effectLst>
              <a:latin typeface="Arial" charset="0"/>
            </a:endParaRPr>
          </a:p>
        </p:txBody>
      </p:sp>
      <p:sp>
        <p:nvSpPr>
          <p:cNvPr id="189445" name="Oval 5"/>
          <p:cNvSpPr>
            <a:spLocks noChangeArrowheads="1"/>
          </p:cNvSpPr>
          <p:nvPr/>
        </p:nvSpPr>
        <p:spPr bwMode="auto">
          <a:xfrm>
            <a:off x="3563938" y="2924175"/>
            <a:ext cx="1657350" cy="1081088"/>
          </a:xfrm>
          <a:prstGeom prst="ellipse">
            <a:avLst/>
          </a:prstGeom>
          <a:gradFill rotWithShape="1">
            <a:gsLst>
              <a:gs pos="0">
                <a:schemeClr val="tx1"/>
              </a:gs>
              <a:gs pos="100000">
                <a:srgbClr val="80008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sz="2000" b="1">
                <a:solidFill>
                  <a:srgbClr val="000000"/>
                </a:solidFill>
                <a:latin typeface="Arial" charset="0"/>
              </a:rPr>
              <a:t>Komplex </a:t>
            </a:r>
          </a:p>
          <a:p>
            <a:pPr algn="ctr"/>
            <a:r>
              <a:rPr lang="cs-CZ" sz="2000" b="1">
                <a:solidFill>
                  <a:srgbClr val="000000"/>
                </a:solidFill>
                <a:latin typeface="Arial" charset="0"/>
              </a:rPr>
              <a:t>DICER</a:t>
            </a:r>
          </a:p>
        </p:txBody>
      </p:sp>
      <p:sp>
        <p:nvSpPr>
          <p:cNvPr id="189446" name="Oval 6"/>
          <p:cNvSpPr>
            <a:spLocks noChangeArrowheads="1"/>
          </p:cNvSpPr>
          <p:nvPr/>
        </p:nvSpPr>
        <p:spPr bwMode="auto">
          <a:xfrm>
            <a:off x="3562350" y="4868863"/>
            <a:ext cx="1657350" cy="1008062"/>
          </a:xfrm>
          <a:prstGeom prst="ellipse">
            <a:avLst/>
          </a:prstGeom>
          <a:gradFill rotWithShape="1">
            <a:gsLst>
              <a:gs pos="0">
                <a:schemeClr val="tx1"/>
              </a:gs>
              <a:gs pos="100000">
                <a:srgbClr val="00008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sz="2000" b="1">
                <a:solidFill>
                  <a:srgbClr val="000000"/>
                </a:solidFill>
                <a:latin typeface="Arial" charset="0"/>
              </a:rPr>
              <a:t>Komplex </a:t>
            </a:r>
          </a:p>
          <a:p>
            <a:pPr algn="ctr"/>
            <a:r>
              <a:rPr lang="cs-CZ" sz="2000" b="1">
                <a:solidFill>
                  <a:srgbClr val="000000"/>
                </a:solidFill>
                <a:latin typeface="Arial" charset="0"/>
              </a:rPr>
              <a:t>Argonaute</a:t>
            </a:r>
          </a:p>
        </p:txBody>
      </p:sp>
      <p:sp>
        <p:nvSpPr>
          <p:cNvPr id="189447" name="Text Box 7"/>
          <p:cNvSpPr txBox="1">
            <a:spLocks noChangeArrowheads="1"/>
          </p:cNvSpPr>
          <p:nvPr/>
        </p:nvSpPr>
        <p:spPr bwMode="auto">
          <a:xfrm>
            <a:off x="3636963" y="1125538"/>
            <a:ext cx="1511300" cy="7016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sz="2000" b="1">
                <a:solidFill>
                  <a:srgbClr val="000000"/>
                </a:solidFill>
                <a:latin typeface="Arial" charset="0"/>
              </a:rPr>
              <a:t>transgenní dsRNA</a:t>
            </a:r>
          </a:p>
        </p:txBody>
      </p:sp>
      <p:sp>
        <p:nvSpPr>
          <p:cNvPr id="189448" name="Text Box 8"/>
          <p:cNvSpPr txBox="1">
            <a:spLocks noChangeArrowheads="1"/>
          </p:cNvSpPr>
          <p:nvPr/>
        </p:nvSpPr>
        <p:spPr bwMode="auto">
          <a:xfrm>
            <a:off x="1547813" y="1484313"/>
            <a:ext cx="1511300" cy="7016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sz="2000" b="1">
                <a:solidFill>
                  <a:srgbClr val="000000"/>
                </a:solidFill>
                <a:latin typeface="Arial" charset="0"/>
              </a:rPr>
              <a:t>prekurzor miRNA</a:t>
            </a:r>
          </a:p>
        </p:txBody>
      </p:sp>
      <p:sp>
        <p:nvSpPr>
          <p:cNvPr id="189449" name="Text Box 9"/>
          <p:cNvSpPr txBox="1">
            <a:spLocks noChangeArrowheads="1"/>
          </p:cNvSpPr>
          <p:nvPr/>
        </p:nvSpPr>
        <p:spPr bwMode="auto">
          <a:xfrm>
            <a:off x="539750" y="2565400"/>
            <a:ext cx="1511300" cy="10064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sz="2000" b="1" i="1">
                <a:solidFill>
                  <a:srgbClr val="000000"/>
                </a:solidFill>
                <a:latin typeface="Arial" charset="0"/>
              </a:rPr>
              <a:t>In vitro</a:t>
            </a:r>
            <a:r>
              <a:rPr lang="cs-CZ" sz="2000" b="1">
                <a:solidFill>
                  <a:srgbClr val="000000"/>
                </a:solidFill>
                <a:latin typeface="Arial" charset="0"/>
              </a:rPr>
              <a:t> syntéza dsRNA</a:t>
            </a:r>
          </a:p>
        </p:txBody>
      </p:sp>
      <p:sp>
        <p:nvSpPr>
          <p:cNvPr id="189450" name="Text Box 10"/>
          <p:cNvSpPr txBox="1">
            <a:spLocks noChangeArrowheads="1"/>
          </p:cNvSpPr>
          <p:nvPr/>
        </p:nvSpPr>
        <p:spPr bwMode="auto">
          <a:xfrm>
            <a:off x="5653088" y="1574800"/>
            <a:ext cx="1511300" cy="7016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sz="2000" b="1">
                <a:solidFill>
                  <a:srgbClr val="000000"/>
                </a:solidFill>
                <a:latin typeface="Arial" charset="0"/>
              </a:rPr>
              <a:t>virová dsRNA</a:t>
            </a:r>
          </a:p>
        </p:txBody>
      </p:sp>
      <p:sp>
        <p:nvSpPr>
          <p:cNvPr id="189451" name="Text Box 11"/>
          <p:cNvSpPr txBox="1">
            <a:spLocks noChangeArrowheads="1"/>
          </p:cNvSpPr>
          <p:nvPr/>
        </p:nvSpPr>
        <p:spPr bwMode="auto">
          <a:xfrm>
            <a:off x="6516688" y="2565400"/>
            <a:ext cx="2016125" cy="7016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sz="2000" b="1">
                <a:solidFill>
                  <a:srgbClr val="000000"/>
                </a:solidFill>
                <a:latin typeface="Arial" charset="0"/>
              </a:rPr>
              <a:t>transposonová dsRNA</a:t>
            </a:r>
          </a:p>
        </p:txBody>
      </p:sp>
      <p:sp>
        <p:nvSpPr>
          <p:cNvPr id="189452" name="Text Box 12"/>
          <p:cNvSpPr txBox="1">
            <a:spLocks noChangeArrowheads="1"/>
          </p:cNvSpPr>
          <p:nvPr/>
        </p:nvSpPr>
        <p:spPr bwMode="auto">
          <a:xfrm>
            <a:off x="6516688" y="3519488"/>
            <a:ext cx="2627312" cy="7016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sz="2000" b="1">
                <a:solidFill>
                  <a:srgbClr val="000000"/>
                </a:solidFill>
                <a:latin typeface="Arial" charset="0"/>
              </a:rPr>
              <a:t>heterochromatinová dsRNA</a:t>
            </a:r>
          </a:p>
        </p:txBody>
      </p:sp>
      <p:sp>
        <p:nvSpPr>
          <p:cNvPr id="189453" name="Line 13"/>
          <p:cNvSpPr>
            <a:spLocks noChangeShapeType="1"/>
          </p:cNvSpPr>
          <p:nvPr/>
        </p:nvSpPr>
        <p:spPr bwMode="auto">
          <a:xfrm>
            <a:off x="4356100" y="4076700"/>
            <a:ext cx="0" cy="6477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9454" name="AutoShape 14"/>
          <p:cNvSpPr>
            <a:spLocks noChangeArrowheads="1"/>
          </p:cNvSpPr>
          <p:nvPr/>
        </p:nvSpPr>
        <p:spPr bwMode="auto">
          <a:xfrm>
            <a:off x="2339975" y="3068638"/>
            <a:ext cx="863600" cy="2889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9455" name="AutoShape 15"/>
          <p:cNvSpPr>
            <a:spLocks noChangeArrowheads="1"/>
          </p:cNvSpPr>
          <p:nvPr/>
        </p:nvSpPr>
        <p:spPr bwMode="auto">
          <a:xfrm rot="1070413">
            <a:off x="2700338" y="2349500"/>
            <a:ext cx="863600" cy="2889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9456" name="AutoShape 16"/>
          <p:cNvSpPr>
            <a:spLocks noChangeArrowheads="1"/>
          </p:cNvSpPr>
          <p:nvPr/>
        </p:nvSpPr>
        <p:spPr bwMode="auto">
          <a:xfrm rot="5400000">
            <a:off x="3995738" y="2276475"/>
            <a:ext cx="863600" cy="2889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9457" name="AutoShape 17"/>
          <p:cNvSpPr>
            <a:spLocks noChangeArrowheads="1"/>
          </p:cNvSpPr>
          <p:nvPr/>
        </p:nvSpPr>
        <p:spPr bwMode="auto">
          <a:xfrm rot="7831970">
            <a:off x="5005388" y="2636837"/>
            <a:ext cx="863600" cy="2889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9458" name="AutoShape 18"/>
          <p:cNvSpPr>
            <a:spLocks noChangeArrowheads="1"/>
          </p:cNvSpPr>
          <p:nvPr/>
        </p:nvSpPr>
        <p:spPr bwMode="auto">
          <a:xfrm rot="9578939">
            <a:off x="5292725" y="3068638"/>
            <a:ext cx="863600" cy="2889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9459" name="AutoShape 19"/>
          <p:cNvSpPr>
            <a:spLocks noChangeArrowheads="1"/>
          </p:cNvSpPr>
          <p:nvPr/>
        </p:nvSpPr>
        <p:spPr bwMode="auto">
          <a:xfrm rot="11632883">
            <a:off x="5292725" y="3644900"/>
            <a:ext cx="863600" cy="2889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9460" name="AutoShape 20"/>
          <p:cNvSpPr>
            <a:spLocks noChangeArrowheads="1"/>
          </p:cNvSpPr>
          <p:nvPr/>
        </p:nvSpPr>
        <p:spPr bwMode="auto">
          <a:xfrm rot="12749823">
            <a:off x="2771775" y="4579938"/>
            <a:ext cx="863600" cy="2889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9461" name="Text Box 21"/>
          <p:cNvSpPr txBox="1">
            <a:spLocks noChangeArrowheads="1"/>
          </p:cNvSpPr>
          <p:nvPr/>
        </p:nvSpPr>
        <p:spPr bwMode="auto">
          <a:xfrm>
            <a:off x="6516688" y="4292600"/>
            <a:ext cx="2303462" cy="1006475"/>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sz="2000" b="1">
                <a:solidFill>
                  <a:srgbClr val="000000"/>
                </a:solidFill>
                <a:latin typeface="Arial" charset="0"/>
              </a:rPr>
              <a:t>tvorba hetero-chromatinových domén</a:t>
            </a:r>
          </a:p>
        </p:txBody>
      </p:sp>
      <p:sp>
        <p:nvSpPr>
          <p:cNvPr id="189462" name="Text Box 22"/>
          <p:cNvSpPr txBox="1">
            <a:spLocks noChangeArrowheads="1"/>
          </p:cNvSpPr>
          <p:nvPr/>
        </p:nvSpPr>
        <p:spPr bwMode="auto">
          <a:xfrm>
            <a:off x="6516688" y="5516563"/>
            <a:ext cx="1511300" cy="701675"/>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sz="2000" b="1">
                <a:solidFill>
                  <a:srgbClr val="000000"/>
                </a:solidFill>
                <a:latin typeface="Arial" charset="0"/>
              </a:rPr>
              <a:t>štěpení mRNA</a:t>
            </a:r>
          </a:p>
        </p:txBody>
      </p:sp>
      <p:sp>
        <p:nvSpPr>
          <p:cNvPr id="189463" name="Text Box 23"/>
          <p:cNvSpPr txBox="1">
            <a:spLocks noChangeArrowheads="1"/>
          </p:cNvSpPr>
          <p:nvPr/>
        </p:nvSpPr>
        <p:spPr bwMode="auto">
          <a:xfrm>
            <a:off x="900113" y="5157788"/>
            <a:ext cx="1511300" cy="701675"/>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sz="2000" b="1">
                <a:solidFill>
                  <a:srgbClr val="000000"/>
                </a:solidFill>
                <a:latin typeface="Arial" charset="0"/>
              </a:rPr>
              <a:t>inhibice translace</a:t>
            </a:r>
          </a:p>
        </p:txBody>
      </p:sp>
      <p:sp>
        <p:nvSpPr>
          <p:cNvPr id="189464" name="Text Box 24"/>
          <p:cNvSpPr txBox="1">
            <a:spLocks noChangeArrowheads="1"/>
          </p:cNvSpPr>
          <p:nvPr/>
        </p:nvSpPr>
        <p:spPr bwMode="auto">
          <a:xfrm>
            <a:off x="1116013" y="4095750"/>
            <a:ext cx="1511300" cy="701675"/>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sz="2000" b="1">
                <a:solidFill>
                  <a:srgbClr val="000000"/>
                </a:solidFill>
                <a:latin typeface="Arial" charset="0"/>
              </a:rPr>
              <a:t>degradacemRNA</a:t>
            </a:r>
          </a:p>
        </p:txBody>
      </p:sp>
      <p:sp>
        <p:nvSpPr>
          <p:cNvPr id="189465" name="AutoShape 25"/>
          <p:cNvSpPr>
            <a:spLocks noChangeArrowheads="1"/>
          </p:cNvSpPr>
          <p:nvPr/>
        </p:nvSpPr>
        <p:spPr bwMode="auto">
          <a:xfrm rot="10800000">
            <a:off x="2628900" y="5372100"/>
            <a:ext cx="863600" cy="2889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9466" name="AutoShape 26"/>
          <p:cNvSpPr>
            <a:spLocks noChangeArrowheads="1"/>
          </p:cNvSpPr>
          <p:nvPr/>
        </p:nvSpPr>
        <p:spPr bwMode="auto">
          <a:xfrm rot="-664010">
            <a:off x="5437188" y="4724400"/>
            <a:ext cx="863600" cy="2889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9467" name="AutoShape 27"/>
          <p:cNvSpPr>
            <a:spLocks noChangeArrowheads="1"/>
          </p:cNvSpPr>
          <p:nvPr/>
        </p:nvSpPr>
        <p:spPr bwMode="auto">
          <a:xfrm rot="946827">
            <a:off x="5435600" y="5588000"/>
            <a:ext cx="863600" cy="2889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9453"/>
                                        </p:tgtEl>
                                        <p:attrNameLst>
                                          <p:attrName>style.visibility</p:attrName>
                                        </p:attrNameLst>
                                      </p:cBhvr>
                                      <p:to>
                                        <p:strVal val="visible"/>
                                      </p:to>
                                    </p:set>
                                    <p:animEffect transition="in" filter="wipe(up)">
                                      <p:cBhvr>
                                        <p:cTn id="7" dur="500"/>
                                        <p:tgtEl>
                                          <p:spTgt spid="189453"/>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89446"/>
                                        </p:tgtEl>
                                        <p:attrNameLst>
                                          <p:attrName>style.visibility</p:attrName>
                                        </p:attrNameLst>
                                      </p:cBhvr>
                                      <p:to>
                                        <p:strVal val="visible"/>
                                      </p:to>
                                    </p:set>
                                    <p:anim calcmode="lin" valueType="num">
                                      <p:cBhvr>
                                        <p:cTn id="11" dur="500" fill="hold"/>
                                        <p:tgtEl>
                                          <p:spTgt spid="189446"/>
                                        </p:tgtEl>
                                        <p:attrNameLst>
                                          <p:attrName>ppt_w</p:attrName>
                                        </p:attrNameLst>
                                      </p:cBhvr>
                                      <p:tavLst>
                                        <p:tav tm="0">
                                          <p:val>
                                            <p:fltVal val="0"/>
                                          </p:val>
                                        </p:tav>
                                        <p:tav tm="100000">
                                          <p:val>
                                            <p:strVal val="#ppt_w"/>
                                          </p:val>
                                        </p:tav>
                                      </p:tavLst>
                                    </p:anim>
                                    <p:anim calcmode="lin" valueType="num">
                                      <p:cBhvr>
                                        <p:cTn id="12" dur="500" fill="hold"/>
                                        <p:tgtEl>
                                          <p:spTgt spid="189446"/>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89460"/>
                                        </p:tgtEl>
                                        <p:attrNameLst>
                                          <p:attrName>style.visibility</p:attrName>
                                        </p:attrNameLst>
                                      </p:cBhvr>
                                      <p:to>
                                        <p:strVal val="visible"/>
                                      </p:to>
                                    </p:set>
                                    <p:animEffect transition="in" filter="wipe(right)">
                                      <p:cBhvr>
                                        <p:cTn id="17" dur="500"/>
                                        <p:tgtEl>
                                          <p:spTgt spid="189460"/>
                                        </p:tgtEl>
                                      </p:cBhvr>
                                    </p:animEffect>
                                  </p:childTnLst>
                                </p:cTn>
                              </p:par>
                            </p:childTnLst>
                          </p:cTn>
                        </p:par>
                        <p:par>
                          <p:cTn id="18" fill="hold" nodeType="afterGroup">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18946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89465"/>
                                        </p:tgtEl>
                                        <p:attrNameLst>
                                          <p:attrName>style.visibility</p:attrName>
                                        </p:attrNameLst>
                                      </p:cBhvr>
                                      <p:to>
                                        <p:strVal val="visible"/>
                                      </p:to>
                                    </p:set>
                                    <p:animEffect transition="in" filter="wipe(right)">
                                      <p:cBhvr>
                                        <p:cTn id="25" dur="500"/>
                                        <p:tgtEl>
                                          <p:spTgt spid="189465"/>
                                        </p:tgtEl>
                                      </p:cBhvr>
                                    </p:animEffect>
                                  </p:childTnLst>
                                </p:cTn>
                              </p:par>
                            </p:childTnLst>
                          </p:cTn>
                        </p:par>
                        <p:par>
                          <p:cTn id="26" fill="hold" nodeType="afterGroup">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18946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89466"/>
                                        </p:tgtEl>
                                        <p:attrNameLst>
                                          <p:attrName>style.visibility</p:attrName>
                                        </p:attrNameLst>
                                      </p:cBhvr>
                                      <p:to>
                                        <p:strVal val="visible"/>
                                      </p:to>
                                    </p:set>
                                    <p:animEffect transition="in" filter="wipe(left)">
                                      <p:cBhvr>
                                        <p:cTn id="33" dur="500"/>
                                        <p:tgtEl>
                                          <p:spTgt spid="189466"/>
                                        </p:tgtEl>
                                      </p:cBhvr>
                                    </p:animEffect>
                                  </p:childTnLst>
                                </p:cTn>
                              </p:par>
                            </p:childTnLst>
                          </p:cTn>
                        </p:par>
                        <p:par>
                          <p:cTn id="34" fill="hold" nodeType="afterGroup">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18946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89467"/>
                                        </p:tgtEl>
                                        <p:attrNameLst>
                                          <p:attrName>style.visibility</p:attrName>
                                        </p:attrNameLst>
                                      </p:cBhvr>
                                      <p:to>
                                        <p:strVal val="visible"/>
                                      </p:to>
                                    </p:set>
                                    <p:animEffect transition="in" filter="wipe(left)">
                                      <p:cBhvr>
                                        <p:cTn id="41" dur="500"/>
                                        <p:tgtEl>
                                          <p:spTgt spid="189467"/>
                                        </p:tgtEl>
                                      </p:cBhvr>
                                    </p:animEffect>
                                  </p:childTnLst>
                                </p:cTn>
                              </p:par>
                            </p:childTnLst>
                          </p:cTn>
                        </p:par>
                        <p:par>
                          <p:cTn id="42" fill="hold" nodeType="afterGroup">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1894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6" grpId="0" animBg="1"/>
      <p:bldP spid="189453" grpId="0" animBg="1"/>
      <p:bldP spid="189460" grpId="0" animBg="1"/>
      <p:bldP spid="189461" grpId="0" animBg="1"/>
      <p:bldP spid="189462" grpId="0" animBg="1"/>
      <p:bldP spid="189463" grpId="0" animBg="1"/>
      <p:bldP spid="189464" grpId="0" animBg="1"/>
      <p:bldP spid="189465" grpId="0" animBg="1"/>
      <p:bldP spid="189466" grpId="0" animBg="1"/>
      <p:bldP spid="18946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68313" y="188640"/>
            <a:ext cx="8351837" cy="72072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sz="3600" b="1" i="1">
                <a:ln w="11430"/>
                <a:solidFill>
                  <a:srgbClr val="FF0000"/>
                </a:solidFill>
                <a:effectLst>
                  <a:outerShdw blurRad="50800" dist="39000" dir="5460000" algn="tl">
                    <a:srgbClr val="000000">
                      <a:alpha val="38000"/>
                    </a:srgbClr>
                  </a:outerShdw>
                </a:effectLst>
                <a:latin typeface="Arial" charset="0"/>
              </a:rPr>
              <a:t>Místa účinku RNAi  </a:t>
            </a:r>
          </a:p>
        </p:txBody>
      </p:sp>
      <p:sp>
        <p:nvSpPr>
          <p:cNvPr id="130051" name="Text Box 3"/>
          <p:cNvSpPr txBox="1">
            <a:spLocks noChangeArrowheads="1"/>
          </p:cNvSpPr>
          <p:nvPr/>
        </p:nvSpPr>
        <p:spPr bwMode="auto">
          <a:xfrm>
            <a:off x="611188" y="1773238"/>
            <a:ext cx="79216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buFont typeface="Wingdings" pitchFamily="2" charset="2"/>
              <a:buChar char="Ø"/>
            </a:pPr>
            <a:r>
              <a:rPr lang="cs-CZ" sz="2800" b="1">
                <a:solidFill>
                  <a:srgbClr val="000000"/>
                </a:solidFill>
                <a:latin typeface="Arial" charset="0"/>
              </a:rPr>
              <a:t>siRNA</a:t>
            </a:r>
          </a:p>
          <a:p>
            <a:pPr>
              <a:buFont typeface="Wingdings" pitchFamily="2" charset="2"/>
              <a:buChar char="Ø"/>
            </a:pPr>
            <a:r>
              <a:rPr lang="cs-CZ" sz="2800" b="1">
                <a:solidFill>
                  <a:srgbClr val="000000"/>
                </a:solidFill>
                <a:latin typeface="Arial" charset="0"/>
              </a:rPr>
              <a:t>metylace sekvencí v promotoru</a:t>
            </a:r>
          </a:p>
        </p:txBody>
      </p:sp>
      <p:sp>
        <p:nvSpPr>
          <p:cNvPr id="130053" name="Text Box 5"/>
          <p:cNvSpPr txBox="1">
            <a:spLocks noChangeArrowheads="1"/>
          </p:cNvSpPr>
          <p:nvPr/>
        </p:nvSpPr>
        <p:spPr bwMode="auto">
          <a:xfrm>
            <a:off x="684213" y="1125538"/>
            <a:ext cx="79359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 typeface="Wingdings" pitchFamily="2" charset="2"/>
              <a:buNone/>
            </a:pPr>
            <a:r>
              <a:rPr lang="cs-CZ" sz="2800" b="1" dirty="0">
                <a:solidFill>
                  <a:srgbClr val="000099"/>
                </a:solidFill>
                <a:latin typeface="Arial" charset="0"/>
              </a:rPr>
              <a:t>Transkripce</a:t>
            </a:r>
          </a:p>
        </p:txBody>
      </p:sp>
      <p:sp>
        <p:nvSpPr>
          <p:cNvPr id="130059" name="Text Box 11"/>
          <p:cNvSpPr txBox="1">
            <a:spLocks noChangeArrowheads="1"/>
          </p:cNvSpPr>
          <p:nvPr/>
        </p:nvSpPr>
        <p:spPr bwMode="auto">
          <a:xfrm>
            <a:off x="611188" y="3933825"/>
            <a:ext cx="7921625"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buFont typeface="Wingdings" pitchFamily="2" charset="2"/>
              <a:buChar char="Ø"/>
            </a:pPr>
            <a:r>
              <a:rPr lang="cs-CZ" sz="2800" b="1">
                <a:solidFill>
                  <a:srgbClr val="000000"/>
                </a:solidFill>
                <a:latin typeface="Arial" charset="0"/>
              </a:rPr>
              <a:t>siRNA, miRNA, piRNA</a:t>
            </a:r>
          </a:p>
          <a:p>
            <a:pPr>
              <a:buFont typeface="Wingdings" pitchFamily="2" charset="2"/>
              <a:buChar char="Ø"/>
            </a:pPr>
            <a:r>
              <a:rPr lang="cs-CZ" sz="2800" b="1">
                <a:solidFill>
                  <a:srgbClr val="000000"/>
                </a:solidFill>
                <a:latin typeface="Arial" charset="0"/>
              </a:rPr>
              <a:t>degradace mRNA</a:t>
            </a:r>
          </a:p>
          <a:p>
            <a:pPr>
              <a:buFont typeface="Wingdings" pitchFamily="2" charset="2"/>
              <a:buChar char="Ø"/>
            </a:pPr>
            <a:r>
              <a:rPr lang="cs-CZ" sz="2800" b="1">
                <a:solidFill>
                  <a:srgbClr val="000000"/>
                </a:solidFill>
                <a:latin typeface="Arial" charset="0"/>
              </a:rPr>
              <a:t>inhibice úprav mRNA</a:t>
            </a:r>
          </a:p>
          <a:p>
            <a:pPr>
              <a:buFont typeface="Wingdings" pitchFamily="2" charset="2"/>
              <a:buChar char="Ø"/>
            </a:pPr>
            <a:r>
              <a:rPr lang="cs-CZ" sz="2800" b="1">
                <a:solidFill>
                  <a:srgbClr val="000000"/>
                </a:solidFill>
                <a:latin typeface="Arial" charset="0"/>
              </a:rPr>
              <a:t>zablokování translace</a:t>
            </a:r>
          </a:p>
          <a:p>
            <a:pPr>
              <a:buFont typeface="Wingdings" pitchFamily="2" charset="2"/>
              <a:buChar char="Ø"/>
            </a:pPr>
            <a:r>
              <a:rPr lang="cs-CZ" sz="2800" b="1">
                <a:solidFill>
                  <a:srgbClr val="008000"/>
                </a:solidFill>
                <a:latin typeface="Arial" charset="0"/>
              </a:rPr>
              <a:t>aktivace interferonu ?</a:t>
            </a:r>
          </a:p>
        </p:txBody>
      </p:sp>
      <p:sp>
        <p:nvSpPr>
          <p:cNvPr id="130060" name="Text Box 12"/>
          <p:cNvSpPr txBox="1">
            <a:spLocks noChangeArrowheads="1"/>
          </p:cNvSpPr>
          <p:nvPr/>
        </p:nvSpPr>
        <p:spPr bwMode="auto">
          <a:xfrm>
            <a:off x="684213" y="3141663"/>
            <a:ext cx="79359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 typeface="Wingdings" pitchFamily="2" charset="2"/>
              <a:buNone/>
            </a:pPr>
            <a:r>
              <a:rPr lang="cs-CZ" sz="2800" b="1" dirty="0" err="1">
                <a:solidFill>
                  <a:srgbClr val="000099"/>
                </a:solidFill>
                <a:latin typeface="Arial" charset="0"/>
              </a:rPr>
              <a:t>Posttranskripční</a:t>
            </a:r>
            <a:r>
              <a:rPr lang="cs-CZ" sz="2800" b="1" dirty="0">
                <a:solidFill>
                  <a:srgbClr val="000099"/>
                </a:solidFill>
                <a:latin typeface="Arial" charset="0"/>
              </a:rPr>
              <a:t> procesy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68313" y="188640"/>
            <a:ext cx="8351837" cy="72072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sz="3600" b="1" i="1">
                <a:ln w="11430"/>
                <a:solidFill>
                  <a:srgbClr val="FF0000"/>
                </a:solidFill>
                <a:effectLst>
                  <a:outerShdw blurRad="50800" dist="39000" dir="5460000" algn="tl">
                    <a:srgbClr val="000000">
                      <a:alpha val="38000"/>
                    </a:srgbClr>
                  </a:outerShdw>
                </a:effectLst>
                <a:latin typeface="Arial" charset="0"/>
              </a:rPr>
              <a:t>Jak vznikají a fungují siRNA ?  </a:t>
            </a:r>
          </a:p>
        </p:txBody>
      </p:sp>
      <p:sp>
        <p:nvSpPr>
          <p:cNvPr id="131075" name="Text Box 3"/>
          <p:cNvSpPr txBox="1">
            <a:spLocks noChangeArrowheads="1"/>
          </p:cNvSpPr>
          <p:nvPr/>
        </p:nvSpPr>
        <p:spPr bwMode="auto">
          <a:xfrm>
            <a:off x="611188" y="1192213"/>
            <a:ext cx="792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buFont typeface="Wingdings" pitchFamily="2" charset="2"/>
              <a:buNone/>
            </a:pPr>
            <a:r>
              <a:rPr lang="cs-CZ" b="1">
                <a:solidFill>
                  <a:srgbClr val="000000"/>
                </a:solidFill>
                <a:latin typeface="Arial" charset="0"/>
              </a:rPr>
              <a:t>transkript delší sekvence dsRNA (stovky bp)</a:t>
            </a:r>
          </a:p>
        </p:txBody>
      </p:sp>
      <p:sp>
        <p:nvSpPr>
          <p:cNvPr id="131079" name="Text Box 7"/>
          <p:cNvSpPr txBox="1">
            <a:spLocks noChangeArrowheads="1"/>
          </p:cNvSpPr>
          <p:nvPr/>
        </p:nvSpPr>
        <p:spPr bwMode="auto">
          <a:xfrm>
            <a:off x="611188" y="2251075"/>
            <a:ext cx="792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buFont typeface="Wingdings" pitchFamily="2" charset="2"/>
              <a:buNone/>
            </a:pPr>
            <a:r>
              <a:rPr lang="cs-CZ" b="1">
                <a:solidFill>
                  <a:srgbClr val="000000"/>
                </a:solidFill>
                <a:latin typeface="Arial" charset="0"/>
              </a:rPr>
              <a:t>štěpení na krátké úseky (24 až 26 bp)</a:t>
            </a:r>
          </a:p>
        </p:txBody>
      </p:sp>
      <p:sp>
        <p:nvSpPr>
          <p:cNvPr id="131080" name="Line 8"/>
          <p:cNvSpPr>
            <a:spLocks noChangeShapeType="1"/>
          </p:cNvSpPr>
          <p:nvPr/>
        </p:nvSpPr>
        <p:spPr bwMode="auto">
          <a:xfrm>
            <a:off x="4140200" y="1700213"/>
            <a:ext cx="0" cy="504825"/>
          </a:xfrm>
          <a:prstGeom prst="line">
            <a:avLst/>
          </a:prstGeom>
          <a:noFill/>
          <a:ln w="635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1081" name="Text Box 9"/>
          <p:cNvSpPr txBox="1">
            <a:spLocks noChangeArrowheads="1"/>
          </p:cNvSpPr>
          <p:nvPr/>
        </p:nvSpPr>
        <p:spPr bwMode="auto">
          <a:xfrm>
            <a:off x="827088" y="3860800"/>
            <a:ext cx="3024187" cy="457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buFont typeface="Wingdings" pitchFamily="2" charset="2"/>
              <a:buNone/>
            </a:pPr>
            <a:r>
              <a:rPr lang="cs-CZ" b="1">
                <a:solidFill>
                  <a:srgbClr val="000000"/>
                </a:solidFill>
                <a:latin typeface="Arial" charset="0"/>
              </a:rPr>
              <a:t>vazba na promotor</a:t>
            </a:r>
          </a:p>
        </p:txBody>
      </p:sp>
      <p:sp>
        <p:nvSpPr>
          <p:cNvPr id="131082" name="Line 10"/>
          <p:cNvSpPr>
            <a:spLocks noChangeShapeType="1"/>
          </p:cNvSpPr>
          <p:nvPr/>
        </p:nvSpPr>
        <p:spPr bwMode="auto">
          <a:xfrm flipH="1">
            <a:off x="2195513" y="2708275"/>
            <a:ext cx="1800225" cy="936625"/>
          </a:xfrm>
          <a:prstGeom prst="line">
            <a:avLst/>
          </a:prstGeom>
          <a:noFill/>
          <a:ln w="635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1083" name="Line 11"/>
          <p:cNvSpPr>
            <a:spLocks noChangeShapeType="1"/>
          </p:cNvSpPr>
          <p:nvPr/>
        </p:nvSpPr>
        <p:spPr bwMode="auto">
          <a:xfrm>
            <a:off x="4427538" y="2781300"/>
            <a:ext cx="2089150" cy="1079500"/>
          </a:xfrm>
          <a:prstGeom prst="line">
            <a:avLst/>
          </a:prstGeom>
          <a:noFill/>
          <a:ln w="635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1084" name="Text Box 12"/>
          <p:cNvSpPr txBox="1">
            <a:spLocks noChangeArrowheads="1"/>
          </p:cNvSpPr>
          <p:nvPr/>
        </p:nvSpPr>
        <p:spPr bwMode="auto">
          <a:xfrm>
            <a:off x="827088" y="4911725"/>
            <a:ext cx="3024187" cy="457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buFont typeface="Wingdings" pitchFamily="2" charset="2"/>
              <a:buNone/>
            </a:pPr>
            <a:r>
              <a:rPr lang="cs-CZ" b="1">
                <a:solidFill>
                  <a:srgbClr val="000000"/>
                </a:solidFill>
                <a:latin typeface="Arial" charset="0"/>
              </a:rPr>
              <a:t>metylace</a:t>
            </a:r>
          </a:p>
        </p:txBody>
      </p:sp>
      <p:sp>
        <p:nvSpPr>
          <p:cNvPr id="131085" name="Text Box 13"/>
          <p:cNvSpPr txBox="1">
            <a:spLocks noChangeArrowheads="1"/>
          </p:cNvSpPr>
          <p:nvPr/>
        </p:nvSpPr>
        <p:spPr bwMode="auto">
          <a:xfrm>
            <a:off x="827088" y="5995988"/>
            <a:ext cx="3024187" cy="822325"/>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buFont typeface="Wingdings" pitchFamily="2" charset="2"/>
              <a:buNone/>
            </a:pPr>
            <a:r>
              <a:rPr lang="cs-CZ" b="1">
                <a:solidFill>
                  <a:srgbClr val="000000"/>
                </a:solidFill>
                <a:latin typeface="Arial" charset="0"/>
              </a:rPr>
              <a:t>inhibice  transkripce</a:t>
            </a:r>
          </a:p>
        </p:txBody>
      </p:sp>
      <p:sp>
        <p:nvSpPr>
          <p:cNvPr id="131086" name="Line 14"/>
          <p:cNvSpPr>
            <a:spLocks noChangeShapeType="1"/>
          </p:cNvSpPr>
          <p:nvPr/>
        </p:nvSpPr>
        <p:spPr bwMode="auto">
          <a:xfrm>
            <a:off x="2268538" y="4365625"/>
            <a:ext cx="0" cy="504825"/>
          </a:xfrm>
          <a:prstGeom prst="line">
            <a:avLst/>
          </a:prstGeom>
          <a:noFill/>
          <a:ln w="635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1087" name="Line 15"/>
          <p:cNvSpPr>
            <a:spLocks noChangeShapeType="1"/>
          </p:cNvSpPr>
          <p:nvPr/>
        </p:nvSpPr>
        <p:spPr bwMode="auto">
          <a:xfrm>
            <a:off x="2268538" y="5445125"/>
            <a:ext cx="0" cy="504825"/>
          </a:xfrm>
          <a:prstGeom prst="line">
            <a:avLst/>
          </a:prstGeom>
          <a:noFill/>
          <a:ln w="635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1089" name="Text Box 17"/>
          <p:cNvSpPr txBox="1">
            <a:spLocks noChangeArrowheads="1"/>
          </p:cNvSpPr>
          <p:nvPr/>
        </p:nvSpPr>
        <p:spPr bwMode="auto">
          <a:xfrm>
            <a:off x="4932363" y="4005263"/>
            <a:ext cx="3024187" cy="8223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buFont typeface="Wingdings" pitchFamily="2" charset="2"/>
              <a:buNone/>
            </a:pPr>
            <a:r>
              <a:rPr lang="cs-CZ" b="1">
                <a:solidFill>
                  <a:srgbClr val="000000"/>
                </a:solidFill>
                <a:latin typeface="Arial" charset="0"/>
              </a:rPr>
              <a:t>vazba k </a:t>
            </a:r>
          </a:p>
          <a:p>
            <a:pPr algn="ctr">
              <a:buFont typeface="Wingdings" pitchFamily="2" charset="2"/>
              <a:buNone/>
            </a:pPr>
            <a:r>
              <a:rPr lang="cs-CZ" b="1">
                <a:solidFill>
                  <a:srgbClr val="000000"/>
                </a:solidFill>
                <a:latin typeface="Arial" charset="0"/>
              </a:rPr>
              <a:t>3´- konci mRNA</a:t>
            </a:r>
          </a:p>
        </p:txBody>
      </p:sp>
      <p:sp>
        <p:nvSpPr>
          <p:cNvPr id="131090" name="Line 18"/>
          <p:cNvSpPr>
            <a:spLocks noChangeShapeType="1"/>
          </p:cNvSpPr>
          <p:nvPr/>
        </p:nvSpPr>
        <p:spPr bwMode="auto">
          <a:xfrm>
            <a:off x="6373813" y="4987925"/>
            <a:ext cx="0" cy="504825"/>
          </a:xfrm>
          <a:prstGeom prst="line">
            <a:avLst/>
          </a:prstGeom>
          <a:noFill/>
          <a:ln w="635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1091" name="Text Box 19"/>
          <p:cNvSpPr txBox="1">
            <a:spLocks noChangeArrowheads="1"/>
          </p:cNvSpPr>
          <p:nvPr/>
        </p:nvSpPr>
        <p:spPr bwMode="auto">
          <a:xfrm>
            <a:off x="4932363" y="5635625"/>
            <a:ext cx="3024187" cy="457200"/>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buFont typeface="Wingdings" pitchFamily="2" charset="2"/>
              <a:buNone/>
            </a:pPr>
            <a:r>
              <a:rPr lang="cs-CZ" b="1">
                <a:solidFill>
                  <a:srgbClr val="000000"/>
                </a:solidFill>
                <a:latin typeface="Arial" charset="0"/>
              </a:rPr>
              <a:t>degradace dsRNA</a:t>
            </a:r>
          </a:p>
        </p:txBody>
      </p:sp>
      <p:sp>
        <p:nvSpPr>
          <p:cNvPr id="131092" name="Text Box 20"/>
          <p:cNvSpPr txBox="1">
            <a:spLocks noChangeArrowheads="1"/>
          </p:cNvSpPr>
          <p:nvPr/>
        </p:nvSpPr>
        <p:spPr bwMode="auto">
          <a:xfrm>
            <a:off x="4932363" y="6284913"/>
            <a:ext cx="3024187" cy="457200"/>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buFont typeface="Wingdings" pitchFamily="2" charset="2"/>
              <a:buNone/>
            </a:pPr>
            <a:r>
              <a:rPr lang="cs-CZ" b="1">
                <a:latin typeface="Arial" charset="0"/>
              </a:rPr>
              <a:t>stabilizace dsRNA</a:t>
            </a:r>
          </a:p>
        </p:txBody>
      </p:sp>
      <p:sp>
        <p:nvSpPr>
          <p:cNvPr id="131093" name="Text Box 21"/>
          <p:cNvSpPr txBox="1">
            <a:spLocks noChangeArrowheads="1"/>
          </p:cNvSpPr>
          <p:nvPr/>
        </p:nvSpPr>
        <p:spPr bwMode="auto">
          <a:xfrm>
            <a:off x="8172450" y="4837113"/>
            <a:ext cx="720725" cy="1905000"/>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234800" bIns="0">
            <a:spAutoFit/>
          </a:bodyPr>
          <a:lstStyle>
            <a:lvl1pPr marL="536575" indent="-536575">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buFont typeface="Wingdings" pitchFamily="2" charset="2"/>
              <a:buNone/>
            </a:pPr>
            <a:r>
              <a:rPr lang="cs-CZ" sz="4400" b="1">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1092"/>
                                        </p:tgtEl>
                                        <p:attrNameLst>
                                          <p:attrName>style.visibility</p:attrName>
                                        </p:attrNameLst>
                                      </p:cBhvr>
                                      <p:to>
                                        <p:strVal val="visible"/>
                                      </p:to>
                                    </p:set>
                                    <p:animEffect transition="in" filter="blinds(horizontal)">
                                      <p:cBhvr>
                                        <p:cTn id="7" dur="500"/>
                                        <p:tgtEl>
                                          <p:spTgt spid="131092"/>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310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92" grpId="0" animBg="1"/>
      <p:bldP spid="13109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685800" y="260648"/>
            <a:ext cx="7772400" cy="67151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sz="3600" b="1" i="1" dirty="0">
                <a:ln w="11430"/>
                <a:solidFill>
                  <a:srgbClr val="FF0000"/>
                </a:solidFill>
                <a:effectLst>
                  <a:outerShdw blurRad="50800" dist="39000" dir="5460000" algn="tl">
                    <a:srgbClr val="000000">
                      <a:alpha val="38000"/>
                    </a:srgbClr>
                  </a:outerShdw>
                </a:effectLst>
                <a:latin typeface="Arial" charset="0"/>
              </a:rPr>
              <a:t>Jak vznikají </a:t>
            </a:r>
            <a:r>
              <a:rPr lang="cs-CZ" sz="3600" b="1" i="1" dirty="0" smtClean="0">
                <a:ln w="11430"/>
                <a:solidFill>
                  <a:srgbClr val="FF0000"/>
                </a:solidFill>
                <a:effectLst>
                  <a:outerShdw blurRad="50800" dist="39000" dir="5460000" algn="tl">
                    <a:srgbClr val="000000">
                      <a:alpha val="38000"/>
                    </a:srgbClr>
                  </a:outerShdw>
                </a:effectLst>
                <a:latin typeface="Arial" charset="0"/>
              </a:rPr>
              <a:t>miRNA?  </a:t>
            </a:r>
            <a:endParaRPr lang="cs-CZ" sz="3600" b="1" i="1" dirty="0">
              <a:ln w="11430"/>
              <a:solidFill>
                <a:srgbClr val="FF0000"/>
              </a:solidFill>
              <a:effectLst>
                <a:outerShdw blurRad="50800" dist="39000" dir="5460000" algn="tl">
                  <a:srgbClr val="000000">
                    <a:alpha val="38000"/>
                  </a:srgbClr>
                </a:outerShdw>
              </a:effectLst>
              <a:latin typeface="Arial" charset="0"/>
            </a:endParaRPr>
          </a:p>
        </p:txBody>
      </p:sp>
      <p:sp>
        <p:nvSpPr>
          <p:cNvPr id="135171" name="Text Box 3"/>
          <p:cNvSpPr txBox="1">
            <a:spLocks noChangeArrowheads="1"/>
          </p:cNvSpPr>
          <p:nvPr/>
        </p:nvSpPr>
        <p:spPr bwMode="auto">
          <a:xfrm>
            <a:off x="611188" y="1192213"/>
            <a:ext cx="792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buFont typeface="Wingdings" pitchFamily="2" charset="2"/>
              <a:buNone/>
            </a:pPr>
            <a:r>
              <a:rPr lang="cs-CZ" b="1">
                <a:solidFill>
                  <a:srgbClr val="000000"/>
                </a:solidFill>
                <a:latin typeface="Arial" charset="0"/>
              </a:rPr>
              <a:t>Objeveny jen u rostlin, živočichů a hub</a:t>
            </a:r>
          </a:p>
        </p:txBody>
      </p:sp>
      <p:sp>
        <p:nvSpPr>
          <p:cNvPr id="135175" name="Text Box 7"/>
          <p:cNvSpPr txBox="1">
            <a:spLocks noChangeArrowheads="1"/>
          </p:cNvSpPr>
          <p:nvPr/>
        </p:nvSpPr>
        <p:spPr bwMode="auto">
          <a:xfrm>
            <a:off x="4211638" y="2205038"/>
            <a:ext cx="43211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buFont typeface="Wingdings" pitchFamily="2" charset="2"/>
              <a:buNone/>
            </a:pPr>
            <a:r>
              <a:rPr lang="cs-CZ" b="1">
                <a:solidFill>
                  <a:srgbClr val="000000"/>
                </a:solidFill>
                <a:latin typeface="Arial" charset="0"/>
              </a:rPr>
              <a:t>pri-miRNA </a:t>
            </a:r>
          </a:p>
          <a:p>
            <a:pPr algn="ctr">
              <a:buFont typeface="Wingdings" pitchFamily="2" charset="2"/>
              <a:buNone/>
            </a:pPr>
            <a:r>
              <a:rPr lang="cs-CZ" b="1">
                <a:solidFill>
                  <a:srgbClr val="000000"/>
                </a:solidFill>
                <a:latin typeface="Arial" charset="0"/>
              </a:rPr>
              <a:t>(stovky až tisíce bp)</a:t>
            </a:r>
          </a:p>
        </p:txBody>
      </p:sp>
      <p:pic>
        <p:nvPicPr>
          <p:cNvPr id="135178" name="Picture 1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684213" y="2193925"/>
            <a:ext cx="3324225" cy="4114800"/>
          </a:xfrm>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135180" name="Text Box 12"/>
          <p:cNvSpPr txBox="1">
            <a:spLocks noChangeArrowheads="1"/>
          </p:cNvSpPr>
          <p:nvPr/>
        </p:nvSpPr>
        <p:spPr bwMode="auto">
          <a:xfrm>
            <a:off x="4354513" y="3716338"/>
            <a:ext cx="4321175" cy="2647950"/>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buFont typeface="Wingdings" pitchFamily="2" charset="2"/>
              <a:buChar char="Ø"/>
            </a:pPr>
            <a:r>
              <a:rPr lang="cs-CZ" b="1">
                <a:solidFill>
                  <a:schemeClr val="folHlink"/>
                </a:solidFill>
                <a:latin typeface="Arial" charset="0"/>
              </a:rPr>
              <a:t>většinou transkripce z oblastí, kde nejsou geny strukturní</a:t>
            </a:r>
          </a:p>
          <a:p>
            <a:pPr>
              <a:buFont typeface="Wingdings" pitchFamily="2" charset="2"/>
              <a:buChar char="Ø"/>
            </a:pPr>
            <a:r>
              <a:rPr lang="cs-CZ" b="1">
                <a:solidFill>
                  <a:schemeClr val="folHlink"/>
                </a:solidFill>
                <a:latin typeface="Arial" charset="0"/>
              </a:rPr>
              <a:t>ale i uvnitř intronů nebo exonů</a:t>
            </a:r>
          </a:p>
          <a:p>
            <a:pPr>
              <a:buFont typeface="Wingdings" pitchFamily="2" charset="2"/>
              <a:buChar char="Ø"/>
            </a:pPr>
            <a:r>
              <a:rPr lang="cs-CZ" b="1">
                <a:latin typeface="Arial" charset="0"/>
              </a:rPr>
              <a:t>koordinovaná transkripce s hnRNA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468313" y="188913"/>
            <a:ext cx="8351837" cy="72072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sz="3600" b="1" i="1" dirty="0">
                <a:ln w="11430"/>
                <a:solidFill>
                  <a:srgbClr val="FF0000"/>
                </a:solidFill>
                <a:effectLst>
                  <a:outerShdw blurRad="50800" dist="39000" dir="5460000" algn="tl">
                    <a:srgbClr val="000000">
                      <a:alpha val="38000"/>
                    </a:srgbClr>
                  </a:outerShdw>
                </a:effectLst>
                <a:latin typeface="Arial" charset="0"/>
              </a:rPr>
              <a:t>Jak vznikají miRNA – </a:t>
            </a:r>
            <a:r>
              <a:rPr lang="cs-CZ" sz="3600" b="1" i="1" dirty="0" smtClean="0">
                <a:ln w="11430"/>
                <a:solidFill>
                  <a:srgbClr val="FF0000"/>
                </a:solidFill>
                <a:effectLst>
                  <a:outerShdw blurRad="50800" dist="39000" dir="5460000" algn="tl">
                    <a:srgbClr val="000000">
                      <a:alpha val="38000"/>
                    </a:srgbClr>
                  </a:outerShdw>
                </a:effectLst>
                <a:latin typeface="Arial" charset="0"/>
              </a:rPr>
              <a:t>II?  </a:t>
            </a:r>
            <a:endParaRPr lang="cs-CZ" sz="3600" b="1" i="1" dirty="0">
              <a:ln w="11430"/>
              <a:solidFill>
                <a:srgbClr val="FF0000"/>
              </a:solidFill>
              <a:effectLst>
                <a:outerShdw blurRad="50800" dist="39000" dir="5460000" algn="tl">
                  <a:srgbClr val="000000">
                    <a:alpha val="38000"/>
                  </a:srgbClr>
                </a:outerShdw>
              </a:effectLst>
              <a:latin typeface="Arial" charset="0"/>
            </a:endParaRPr>
          </a:p>
        </p:txBody>
      </p:sp>
      <p:sp>
        <p:nvSpPr>
          <p:cNvPr id="220163" name="Text Box 3"/>
          <p:cNvSpPr txBox="1">
            <a:spLocks noChangeArrowheads="1"/>
          </p:cNvSpPr>
          <p:nvPr/>
        </p:nvSpPr>
        <p:spPr bwMode="auto">
          <a:xfrm>
            <a:off x="611188" y="1603375"/>
            <a:ext cx="4537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buFont typeface="Wingdings" pitchFamily="2" charset="2"/>
              <a:buNone/>
            </a:pPr>
            <a:r>
              <a:rPr lang="cs-CZ" b="1">
                <a:solidFill>
                  <a:srgbClr val="000000"/>
                </a:solidFill>
                <a:latin typeface="Arial" charset="0"/>
              </a:rPr>
              <a:t>pri-miRNA (100s-1000s bp)</a:t>
            </a:r>
          </a:p>
        </p:txBody>
      </p:sp>
      <p:sp>
        <p:nvSpPr>
          <p:cNvPr id="220164" name="Text Box 4"/>
          <p:cNvSpPr txBox="1">
            <a:spLocks noChangeArrowheads="1"/>
          </p:cNvSpPr>
          <p:nvPr/>
        </p:nvSpPr>
        <p:spPr bwMode="auto">
          <a:xfrm>
            <a:off x="611188" y="2755900"/>
            <a:ext cx="45370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buFont typeface="Wingdings" pitchFamily="2" charset="2"/>
              <a:buNone/>
            </a:pPr>
            <a:r>
              <a:rPr lang="cs-CZ" b="1">
                <a:solidFill>
                  <a:srgbClr val="000000"/>
                </a:solidFill>
                <a:latin typeface="Arial" charset="0"/>
              </a:rPr>
              <a:t>odštěpení okrajů a vznik </a:t>
            </a:r>
          </a:p>
          <a:p>
            <a:pPr algn="ctr">
              <a:buFont typeface="Wingdings" pitchFamily="2" charset="2"/>
              <a:buNone/>
            </a:pPr>
            <a:r>
              <a:rPr lang="cs-CZ" b="1">
                <a:solidFill>
                  <a:srgbClr val="000000"/>
                </a:solidFill>
                <a:latin typeface="Arial" charset="0"/>
              </a:rPr>
              <a:t>pre-miRNA (70 bp, vlásenka)</a:t>
            </a:r>
          </a:p>
        </p:txBody>
      </p:sp>
      <p:sp>
        <p:nvSpPr>
          <p:cNvPr id="220165" name="Line 5"/>
          <p:cNvSpPr>
            <a:spLocks noChangeShapeType="1"/>
          </p:cNvSpPr>
          <p:nvPr/>
        </p:nvSpPr>
        <p:spPr bwMode="auto">
          <a:xfrm>
            <a:off x="3492500" y="2276475"/>
            <a:ext cx="0" cy="504825"/>
          </a:xfrm>
          <a:prstGeom prst="line">
            <a:avLst/>
          </a:prstGeom>
          <a:noFill/>
          <a:ln w="635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0166" name="Text Box 6"/>
          <p:cNvSpPr txBox="1">
            <a:spLocks noChangeArrowheads="1"/>
          </p:cNvSpPr>
          <p:nvPr/>
        </p:nvSpPr>
        <p:spPr bwMode="auto">
          <a:xfrm>
            <a:off x="395288" y="1268413"/>
            <a:ext cx="273685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buFont typeface="Wingdings" pitchFamily="2" charset="2"/>
              <a:buNone/>
            </a:pPr>
            <a:r>
              <a:rPr lang="cs-CZ" sz="2000" b="1">
                <a:solidFill>
                  <a:srgbClr val="000000"/>
                </a:solidFill>
                <a:latin typeface="Arial" charset="0"/>
              </a:rPr>
              <a:t>RNA polymeráza II</a:t>
            </a:r>
          </a:p>
        </p:txBody>
      </p:sp>
      <p:sp>
        <p:nvSpPr>
          <p:cNvPr id="220167" name="Line 7"/>
          <p:cNvSpPr>
            <a:spLocks noChangeShapeType="1"/>
          </p:cNvSpPr>
          <p:nvPr/>
        </p:nvSpPr>
        <p:spPr bwMode="auto">
          <a:xfrm>
            <a:off x="3419475" y="3573463"/>
            <a:ext cx="0" cy="504825"/>
          </a:xfrm>
          <a:prstGeom prst="line">
            <a:avLst/>
          </a:prstGeom>
          <a:noFill/>
          <a:ln w="635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0168" name="Text Box 8"/>
          <p:cNvSpPr txBox="1">
            <a:spLocks noChangeArrowheads="1"/>
          </p:cNvSpPr>
          <p:nvPr/>
        </p:nvSpPr>
        <p:spPr bwMode="auto">
          <a:xfrm>
            <a:off x="395288" y="2347913"/>
            <a:ext cx="273685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buFont typeface="Wingdings" pitchFamily="2" charset="2"/>
              <a:buNone/>
            </a:pPr>
            <a:r>
              <a:rPr lang="cs-CZ" sz="2000" b="1">
                <a:solidFill>
                  <a:srgbClr val="000000"/>
                </a:solidFill>
                <a:latin typeface="Arial" charset="0"/>
              </a:rPr>
              <a:t>RNáza III - DROSHA</a:t>
            </a:r>
          </a:p>
        </p:txBody>
      </p:sp>
      <p:sp>
        <p:nvSpPr>
          <p:cNvPr id="220169" name="Text Box 9"/>
          <p:cNvSpPr txBox="1">
            <a:spLocks noChangeArrowheads="1"/>
          </p:cNvSpPr>
          <p:nvPr/>
        </p:nvSpPr>
        <p:spPr bwMode="auto">
          <a:xfrm>
            <a:off x="539750" y="4149725"/>
            <a:ext cx="3671888" cy="4667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buFont typeface="Wingdings" pitchFamily="2" charset="2"/>
              <a:buNone/>
            </a:pPr>
            <a:r>
              <a:rPr lang="cs-CZ" b="1">
                <a:solidFill>
                  <a:srgbClr val="000000"/>
                </a:solidFill>
                <a:latin typeface="Arial" charset="0"/>
              </a:rPr>
              <a:t>export do cytoplasmy</a:t>
            </a:r>
          </a:p>
        </p:txBody>
      </p:sp>
      <p:sp>
        <p:nvSpPr>
          <p:cNvPr id="220170" name="Line 10"/>
          <p:cNvSpPr>
            <a:spLocks noChangeShapeType="1"/>
          </p:cNvSpPr>
          <p:nvPr/>
        </p:nvSpPr>
        <p:spPr bwMode="auto">
          <a:xfrm>
            <a:off x="3492500" y="4652963"/>
            <a:ext cx="647700" cy="576262"/>
          </a:xfrm>
          <a:prstGeom prst="line">
            <a:avLst/>
          </a:prstGeom>
          <a:noFill/>
          <a:ln w="635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0171" name="Text Box 11"/>
          <p:cNvSpPr txBox="1">
            <a:spLocks noChangeArrowheads="1"/>
          </p:cNvSpPr>
          <p:nvPr/>
        </p:nvSpPr>
        <p:spPr bwMode="auto">
          <a:xfrm>
            <a:off x="611188" y="5203825"/>
            <a:ext cx="7921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buFont typeface="Wingdings" pitchFamily="2" charset="2"/>
              <a:buNone/>
            </a:pPr>
            <a:r>
              <a:rPr lang="cs-CZ" b="1">
                <a:solidFill>
                  <a:srgbClr val="000000"/>
                </a:solidFill>
                <a:latin typeface="Arial" charset="0"/>
              </a:rPr>
              <a:t>úprava na  dsRNA = miRNA/miRNA</a:t>
            </a:r>
            <a:r>
              <a:rPr lang="en-US" b="1">
                <a:solidFill>
                  <a:srgbClr val="000000"/>
                </a:solidFill>
                <a:latin typeface="Arial" charset="0"/>
              </a:rPr>
              <a:t>*</a:t>
            </a:r>
            <a:r>
              <a:rPr lang="cs-CZ" b="1">
                <a:solidFill>
                  <a:srgbClr val="000000"/>
                </a:solidFill>
                <a:latin typeface="Arial" charset="0"/>
              </a:rPr>
              <a:t> (21 bp)</a:t>
            </a:r>
          </a:p>
        </p:txBody>
      </p:sp>
      <p:sp>
        <p:nvSpPr>
          <p:cNvPr id="220172" name="Text Box 12"/>
          <p:cNvSpPr txBox="1">
            <a:spLocks noChangeArrowheads="1"/>
          </p:cNvSpPr>
          <p:nvPr/>
        </p:nvSpPr>
        <p:spPr bwMode="auto">
          <a:xfrm>
            <a:off x="395288" y="4903788"/>
            <a:ext cx="2736850" cy="3968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buFont typeface="Wingdings" pitchFamily="2" charset="2"/>
              <a:buNone/>
            </a:pPr>
            <a:r>
              <a:rPr lang="cs-CZ" sz="2000" b="1">
                <a:solidFill>
                  <a:srgbClr val="000000"/>
                </a:solidFill>
                <a:latin typeface="Arial" charset="0"/>
              </a:rPr>
              <a:t>RNáza III - DICER</a:t>
            </a:r>
          </a:p>
        </p:txBody>
      </p:sp>
      <p:sp>
        <p:nvSpPr>
          <p:cNvPr id="220173" name="Line 13"/>
          <p:cNvSpPr>
            <a:spLocks noChangeShapeType="1"/>
          </p:cNvSpPr>
          <p:nvPr/>
        </p:nvSpPr>
        <p:spPr bwMode="auto">
          <a:xfrm flipH="1">
            <a:off x="2051050" y="5661025"/>
            <a:ext cx="2016125" cy="360363"/>
          </a:xfrm>
          <a:prstGeom prst="line">
            <a:avLst/>
          </a:prstGeom>
          <a:noFill/>
          <a:ln w="635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0174" name="Text Box 14"/>
          <p:cNvSpPr txBox="1">
            <a:spLocks noChangeArrowheads="1"/>
          </p:cNvSpPr>
          <p:nvPr/>
        </p:nvSpPr>
        <p:spPr bwMode="auto">
          <a:xfrm>
            <a:off x="539750" y="6165850"/>
            <a:ext cx="3095625" cy="457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buFont typeface="Wingdings" pitchFamily="2" charset="2"/>
              <a:buNone/>
            </a:pPr>
            <a:r>
              <a:rPr lang="cs-CZ" b="1">
                <a:solidFill>
                  <a:srgbClr val="000000"/>
                </a:solidFill>
                <a:latin typeface="Arial" charset="0"/>
              </a:rPr>
              <a:t>degradace miRNA</a:t>
            </a:r>
            <a:r>
              <a:rPr lang="en-US" b="1">
                <a:solidFill>
                  <a:srgbClr val="000000"/>
                </a:solidFill>
                <a:latin typeface="Arial" charset="0"/>
              </a:rPr>
              <a:t>*</a:t>
            </a:r>
            <a:endParaRPr lang="cs-CZ" b="1">
              <a:solidFill>
                <a:srgbClr val="000000"/>
              </a:solidFill>
              <a:latin typeface="Arial" charset="0"/>
            </a:endParaRPr>
          </a:p>
        </p:txBody>
      </p:sp>
      <p:sp>
        <p:nvSpPr>
          <p:cNvPr id="220175" name="Line 15"/>
          <p:cNvSpPr>
            <a:spLocks noChangeShapeType="1"/>
          </p:cNvSpPr>
          <p:nvPr/>
        </p:nvSpPr>
        <p:spPr bwMode="auto">
          <a:xfrm>
            <a:off x="4427538" y="5661025"/>
            <a:ext cx="1873250" cy="433388"/>
          </a:xfrm>
          <a:prstGeom prst="line">
            <a:avLst/>
          </a:prstGeom>
          <a:noFill/>
          <a:ln w="635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0176" name="Text Box 16"/>
          <p:cNvSpPr txBox="1">
            <a:spLocks noChangeArrowheads="1"/>
          </p:cNvSpPr>
          <p:nvPr/>
        </p:nvSpPr>
        <p:spPr bwMode="auto">
          <a:xfrm>
            <a:off x="4789488" y="6238875"/>
            <a:ext cx="3095625" cy="457200"/>
          </a:xfrm>
          <a:prstGeom prst="rect">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buFont typeface="Wingdings" pitchFamily="2" charset="2"/>
              <a:buNone/>
            </a:pPr>
            <a:r>
              <a:rPr lang="cs-CZ" b="1">
                <a:solidFill>
                  <a:srgbClr val="000000"/>
                </a:solidFill>
                <a:latin typeface="Arial" charset="0"/>
              </a:rPr>
              <a:t>akce miRNA</a:t>
            </a:r>
          </a:p>
        </p:txBody>
      </p:sp>
      <p:pic>
        <p:nvPicPr>
          <p:cNvPr id="220177" name="Picture 17" descr="mirna bio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1125538"/>
            <a:ext cx="3887787"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323850" y="404813"/>
            <a:ext cx="8534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1" lang="en-US" sz="3600" b="1" i="1" dirty="0">
                <a:ln w="11430"/>
                <a:solidFill>
                  <a:srgbClr val="FF0000"/>
                </a:solidFill>
                <a:effectLst>
                  <a:outerShdw blurRad="50800" dist="39000" dir="5460000" algn="tl">
                    <a:srgbClr val="000000">
                      <a:alpha val="38000"/>
                    </a:srgbClr>
                  </a:outerShdw>
                </a:effectLst>
                <a:latin typeface="Arial" charset="0"/>
              </a:rPr>
              <a:t>RNA interference </a:t>
            </a:r>
            <a:r>
              <a:rPr kumimoji="1" lang="cs-CZ" sz="3600" b="1" i="1" dirty="0">
                <a:ln w="11430"/>
                <a:solidFill>
                  <a:srgbClr val="FF0000"/>
                </a:solidFill>
                <a:effectLst>
                  <a:outerShdw blurRad="50800" dist="39000" dir="5460000" algn="tl">
                    <a:srgbClr val="000000">
                      <a:alpha val="38000"/>
                    </a:srgbClr>
                  </a:outerShdw>
                </a:effectLst>
                <a:latin typeface="Arial" charset="0"/>
              </a:rPr>
              <a:t>I</a:t>
            </a:r>
            <a:endParaRPr kumimoji="1" lang="en-US" sz="3600" b="1" i="1" dirty="0">
              <a:ln w="11430"/>
              <a:solidFill>
                <a:srgbClr val="FF0000"/>
              </a:solidFill>
              <a:effectLst>
                <a:outerShdw blurRad="50800" dist="39000" dir="5460000" algn="tl">
                  <a:srgbClr val="000000">
                    <a:alpha val="38000"/>
                  </a:srgbClr>
                </a:outerShdw>
              </a:effectLst>
              <a:latin typeface="Arial" charset="0"/>
            </a:endParaRPr>
          </a:p>
        </p:txBody>
      </p:sp>
      <p:sp>
        <p:nvSpPr>
          <p:cNvPr id="177155" name="Rectangle 3"/>
          <p:cNvSpPr>
            <a:spLocks noChangeArrowheads="1"/>
          </p:cNvSpPr>
          <p:nvPr/>
        </p:nvSpPr>
        <p:spPr bwMode="auto">
          <a:xfrm>
            <a:off x="468313" y="1773238"/>
            <a:ext cx="82296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kumimoji="1" lang="en-US" sz="2800" b="1">
                <a:solidFill>
                  <a:srgbClr val="000000"/>
                </a:solidFill>
                <a:latin typeface="Arial" charset="0"/>
              </a:rPr>
              <a:t>siRNAs nebo miRNA je inkorporována do </a:t>
            </a:r>
            <a:r>
              <a:rPr kumimoji="1" lang="cs-CZ" sz="2800" b="1">
                <a:solidFill>
                  <a:srgbClr val="000000"/>
                </a:solidFill>
                <a:latin typeface="Arial" charset="0"/>
              </a:rPr>
              <a:t>„</a:t>
            </a:r>
            <a:r>
              <a:rPr kumimoji="1" lang="en-US" sz="2800" b="1">
                <a:solidFill>
                  <a:srgbClr val="000000"/>
                </a:solidFill>
                <a:latin typeface="Arial" charset="0"/>
              </a:rPr>
              <a:t>RNA-induced silencing complex</a:t>
            </a:r>
            <a:r>
              <a:rPr kumimoji="1" lang="cs-CZ" sz="2800" b="1">
                <a:solidFill>
                  <a:srgbClr val="000000"/>
                </a:solidFill>
                <a:latin typeface="Arial" charset="0"/>
              </a:rPr>
              <a:t>“</a:t>
            </a:r>
            <a:r>
              <a:rPr kumimoji="1" lang="en-US" sz="2800" b="1">
                <a:solidFill>
                  <a:srgbClr val="000000"/>
                </a:solidFill>
                <a:latin typeface="Arial" charset="0"/>
              </a:rPr>
              <a:t> (RISC)  </a:t>
            </a:r>
          </a:p>
        </p:txBody>
      </p:sp>
      <p:graphicFrame>
        <p:nvGraphicFramePr>
          <p:cNvPr id="177156" name="Object 4"/>
          <p:cNvGraphicFramePr>
            <a:graphicFrameLocks noChangeAspect="1"/>
          </p:cNvGraphicFramePr>
          <p:nvPr/>
        </p:nvGraphicFramePr>
        <p:xfrm>
          <a:off x="1371600" y="3411538"/>
          <a:ext cx="6477000" cy="2970212"/>
        </p:xfrm>
        <a:graphic>
          <a:graphicData uri="http://schemas.openxmlformats.org/presentationml/2006/ole">
            <mc:AlternateContent xmlns:mc="http://schemas.openxmlformats.org/markup-compatibility/2006">
              <mc:Choice xmlns:v="urn:schemas-microsoft-com:vml" Requires="v">
                <p:oleObj spid="_x0000_s177181" name="Bitmap Image" r:id="rId4" imgW="3677163" imgH="1685714" progId="Paint.Picture">
                  <p:embed/>
                </p:oleObj>
              </mc:Choice>
              <mc:Fallback>
                <p:oleObj name="Bitmap Image" r:id="rId4" imgW="3677163" imgH="1685714"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411538"/>
                        <a:ext cx="6477000" cy="297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pic>
        <p:nvPicPr>
          <p:cNvPr id="207875" name="Picture 3" descr="trpaslici 03"/>
          <p:cNvPicPr>
            <a:picLocks noChangeAspect="1" noChangeArrowheads="1"/>
          </p:cNvPicPr>
          <p:nvPr/>
        </p:nvPicPr>
        <p:blipFill>
          <a:blip r:embed="rId2">
            <a:extLst>
              <a:ext uri="{28A0092B-C50C-407E-A947-70E740481C1C}">
                <a14:useLocalDpi xmlns:a14="http://schemas.microsoft.com/office/drawing/2010/main" val="0"/>
              </a:ext>
            </a:extLst>
          </a:blip>
          <a:srcRect b="22766"/>
          <a:stretch>
            <a:fillRect/>
          </a:stretch>
        </p:blipFill>
        <p:spPr bwMode="auto">
          <a:xfrm>
            <a:off x="360363" y="1152525"/>
            <a:ext cx="8229600" cy="5011738"/>
          </a:xfrm>
          <a:prstGeom prst="rect">
            <a:avLst/>
          </a:prstGeom>
          <a:noFill/>
          <a:extLst>
            <a:ext uri="{909E8E84-426E-40DD-AFC4-6F175D3DCCD1}">
              <a14:hiddenFill xmlns:a14="http://schemas.microsoft.com/office/drawing/2010/main">
                <a:solidFill>
                  <a:srgbClr val="FFFFFF"/>
                </a:solidFill>
              </a14:hiddenFill>
            </a:ext>
          </a:extLst>
        </p:spPr>
      </p:pic>
      <p:grpSp>
        <p:nvGrpSpPr>
          <p:cNvPr id="207876" name="Group 4"/>
          <p:cNvGrpSpPr>
            <a:grpSpLocks/>
          </p:cNvGrpSpPr>
          <p:nvPr/>
        </p:nvGrpSpPr>
        <p:grpSpPr bwMode="auto">
          <a:xfrm>
            <a:off x="2647950" y="404813"/>
            <a:ext cx="1323975" cy="2630487"/>
            <a:chOff x="1746" y="2432"/>
            <a:chExt cx="499" cy="953"/>
          </a:xfrm>
        </p:grpSpPr>
        <p:sp>
          <p:nvSpPr>
            <p:cNvPr id="207877" name="Oval 5"/>
            <p:cNvSpPr>
              <a:spLocks noChangeArrowheads="1"/>
            </p:cNvSpPr>
            <p:nvPr/>
          </p:nvSpPr>
          <p:spPr bwMode="auto">
            <a:xfrm>
              <a:off x="1746" y="2432"/>
              <a:ext cx="499" cy="49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cs-CZ" sz="1800">
                  <a:latin typeface="Arial" charset="0"/>
                </a:rPr>
                <a:t>miRNA</a:t>
              </a:r>
            </a:p>
          </p:txBody>
        </p:sp>
        <p:sp>
          <p:nvSpPr>
            <p:cNvPr id="207878" name="Line 6"/>
            <p:cNvSpPr>
              <a:spLocks noChangeShapeType="1"/>
            </p:cNvSpPr>
            <p:nvPr/>
          </p:nvSpPr>
          <p:spPr bwMode="auto">
            <a:xfrm>
              <a:off x="1973" y="2931"/>
              <a:ext cx="0" cy="45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7879" name="Group 7"/>
          <p:cNvGrpSpPr>
            <a:grpSpLocks/>
          </p:cNvGrpSpPr>
          <p:nvPr/>
        </p:nvGrpSpPr>
        <p:grpSpPr bwMode="auto">
          <a:xfrm>
            <a:off x="5656263" y="781050"/>
            <a:ext cx="1322387" cy="2630488"/>
            <a:chOff x="1746" y="2432"/>
            <a:chExt cx="499" cy="953"/>
          </a:xfrm>
        </p:grpSpPr>
        <p:sp>
          <p:nvSpPr>
            <p:cNvPr id="207880" name="Oval 8"/>
            <p:cNvSpPr>
              <a:spLocks noChangeArrowheads="1"/>
            </p:cNvSpPr>
            <p:nvPr/>
          </p:nvSpPr>
          <p:spPr bwMode="auto">
            <a:xfrm>
              <a:off x="1746" y="2432"/>
              <a:ext cx="499" cy="49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cs-CZ" sz="1800">
                  <a:latin typeface="Arial" charset="0"/>
                </a:rPr>
                <a:t>siRNA</a:t>
              </a:r>
            </a:p>
          </p:txBody>
        </p:sp>
        <p:sp>
          <p:nvSpPr>
            <p:cNvPr id="207881" name="Line 9"/>
            <p:cNvSpPr>
              <a:spLocks noChangeShapeType="1"/>
            </p:cNvSpPr>
            <p:nvPr/>
          </p:nvSpPr>
          <p:spPr bwMode="auto">
            <a:xfrm>
              <a:off x="1973" y="2931"/>
              <a:ext cx="0" cy="45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7882" name="Group 10"/>
          <p:cNvGrpSpPr>
            <a:grpSpLocks/>
          </p:cNvGrpSpPr>
          <p:nvPr/>
        </p:nvGrpSpPr>
        <p:grpSpPr bwMode="auto">
          <a:xfrm>
            <a:off x="0" y="1782763"/>
            <a:ext cx="1323975" cy="2630487"/>
            <a:chOff x="1746" y="2432"/>
            <a:chExt cx="499" cy="953"/>
          </a:xfrm>
        </p:grpSpPr>
        <p:sp>
          <p:nvSpPr>
            <p:cNvPr id="207883" name="Oval 11"/>
            <p:cNvSpPr>
              <a:spLocks noChangeArrowheads="1"/>
            </p:cNvSpPr>
            <p:nvPr/>
          </p:nvSpPr>
          <p:spPr bwMode="auto">
            <a:xfrm>
              <a:off x="1746" y="2432"/>
              <a:ext cx="499" cy="49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cs-CZ" sz="1800">
                  <a:latin typeface="Arial" charset="0"/>
                </a:rPr>
                <a:t>snRNA</a:t>
              </a:r>
            </a:p>
          </p:txBody>
        </p:sp>
        <p:sp>
          <p:nvSpPr>
            <p:cNvPr id="207884" name="Line 12"/>
            <p:cNvSpPr>
              <a:spLocks noChangeShapeType="1"/>
            </p:cNvSpPr>
            <p:nvPr/>
          </p:nvSpPr>
          <p:spPr bwMode="auto">
            <a:xfrm>
              <a:off x="1973" y="2931"/>
              <a:ext cx="0" cy="45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7885" name="Group 13"/>
          <p:cNvGrpSpPr>
            <a:grpSpLocks/>
          </p:cNvGrpSpPr>
          <p:nvPr/>
        </p:nvGrpSpPr>
        <p:grpSpPr bwMode="auto">
          <a:xfrm>
            <a:off x="1562100" y="1782763"/>
            <a:ext cx="1323975" cy="2630487"/>
            <a:chOff x="1746" y="2432"/>
            <a:chExt cx="499" cy="953"/>
          </a:xfrm>
        </p:grpSpPr>
        <p:sp>
          <p:nvSpPr>
            <p:cNvPr id="207886" name="Oval 14"/>
            <p:cNvSpPr>
              <a:spLocks noChangeArrowheads="1"/>
            </p:cNvSpPr>
            <p:nvPr/>
          </p:nvSpPr>
          <p:spPr bwMode="auto">
            <a:xfrm>
              <a:off x="1746" y="2432"/>
              <a:ext cx="499" cy="49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cs-CZ" sz="1600">
                  <a:latin typeface="Arial" charset="0"/>
                </a:rPr>
                <a:t>snoRNA</a:t>
              </a:r>
            </a:p>
          </p:txBody>
        </p:sp>
        <p:sp>
          <p:nvSpPr>
            <p:cNvPr id="207887" name="Line 15"/>
            <p:cNvSpPr>
              <a:spLocks noChangeShapeType="1"/>
            </p:cNvSpPr>
            <p:nvPr/>
          </p:nvSpPr>
          <p:spPr bwMode="auto">
            <a:xfrm>
              <a:off x="1973" y="2931"/>
              <a:ext cx="0" cy="45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7888" name="Group 16"/>
          <p:cNvGrpSpPr>
            <a:grpSpLocks/>
          </p:cNvGrpSpPr>
          <p:nvPr/>
        </p:nvGrpSpPr>
        <p:grpSpPr bwMode="auto">
          <a:xfrm>
            <a:off x="4451350" y="1906588"/>
            <a:ext cx="1323975" cy="2632075"/>
            <a:chOff x="1746" y="2432"/>
            <a:chExt cx="499" cy="953"/>
          </a:xfrm>
        </p:grpSpPr>
        <p:sp>
          <p:nvSpPr>
            <p:cNvPr id="207889" name="Oval 17"/>
            <p:cNvSpPr>
              <a:spLocks noChangeArrowheads="1"/>
            </p:cNvSpPr>
            <p:nvPr/>
          </p:nvSpPr>
          <p:spPr bwMode="auto">
            <a:xfrm>
              <a:off x="1746" y="2432"/>
              <a:ext cx="499" cy="49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cs-CZ" sz="1800">
                  <a:latin typeface="Arial" charset="0"/>
                </a:rPr>
                <a:t>shRNA</a:t>
              </a:r>
            </a:p>
          </p:txBody>
        </p:sp>
        <p:sp>
          <p:nvSpPr>
            <p:cNvPr id="207890" name="Line 18"/>
            <p:cNvSpPr>
              <a:spLocks noChangeShapeType="1"/>
            </p:cNvSpPr>
            <p:nvPr/>
          </p:nvSpPr>
          <p:spPr bwMode="auto">
            <a:xfrm>
              <a:off x="1973" y="2931"/>
              <a:ext cx="0" cy="45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7891" name="Group 19"/>
          <p:cNvGrpSpPr>
            <a:grpSpLocks/>
          </p:cNvGrpSpPr>
          <p:nvPr/>
        </p:nvGrpSpPr>
        <p:grpSpPr bwMode="auto">
          <a:xfrm>
            <a:off x="6858000" y="1155700"/>
            <a:ext cx="1322388" cy="2632075"/>
            <a:chOff x="1746" y="2432"/>
            <a:chExt cx="499" cy="953"/>
          </a:xfrm>
        </p:grpSpPr>
        <p:sp>
          <p:nvSpPr>
            <p:cNvPr id="207892" name="Oval 20"/>
            <p:cNvSpPr>
              <a:spLocks noChangeArrowheads="1"/>
            </p:cNvSpPr>
            <p:nvPr/>
          </p:nvSpPr>
          <p:spPr bwMode="auto">
            <a:xfrm>
              <a:off x="1746" y="2432"/>
              <a:ext cx="499" cy="49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cs-CZ" sz="1800">
                  <a:latin typeface="Arial" charset="0"/>
                </a:rPr>
                <a:t>gRNA</a:t>
              </a:r>
            </a:p>
          </p:txBody>
        </p:sp>
        <p:sp>
          <p:nvSpPr>
            <p:cNvPr id="207893" name="Line 21"/>
            <p:cNvSpPr>
              <a:spLocks noChangeShapeType="1"/>
            </p:cNvSpPr>
            <p:nvPr/>
          </p:nvSpPr>
          <p:spPr bwMode="auto">
            <a:xfrm>
              <a:off x="1973" y="2931"/>
              <a:ext cx="0" cy="45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7894" name="Group 22"/>
          <p:cNvGrpSpPr>
            <a:grpSpLocks/>
          </p:cNvGrpSpPr>
          <p:nvPr/>
        </p:nvGrpSpPr>
        <p:grpSpPr bwMode="auto">
          <a:xfrm>
            <a:off x="7820025" y="1531938"/>
            <a:ext cx="1323975" cy="2630487"/>
            <a:chOff x="1746" y="2432"/>
            <a:chExt cx="499" cy="953"/>
          </a:xfrm>
        </p:grpSpPr>
        <p:sp>
          <p:nvSpPr>
            <p:cNvPr id="207895" name="Oval 23"/>
            <p:cNvSpPr>
              <a:spLocks noChangeArrowheads="1"/>
            </p:cNvSpPr>
            <p:nvPr/>
          </p:nvSpPr>
          <p:spPr bwMode="auto">
            <a:xfrm>
              <a:off x="1746" y="2432"/>
              <a:ext cx="499" cy="499"/>
            </a:xfrm>
            <a:prstGeom prst="ellipse">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cs-CZ" sz="1800">
                  <a:latin typeface="Arial" charset="0"/>
                </a:rPr>
                <a:t>piRNA</a:t>
              </a:r>
            </a:p>
          </p:txBody>
        </p:sp>
        <p:sp>
          <p:nvSpPr>
            <p:cNvPr id="207896" name="Line 24"/>
            <p:cNvSpPr>
              <a:spLocks noChangeShapeType="1"/>
            </p:cNvSpPr>
            <p:nvPr/>
          </p:nvSpPr>
          <p:spPr bwMode="auto">
            <a:xfrm>
              <a:off x="1973" y="2931"/>
              <a:ext cx="0" cy="454"/>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07882"/>
                                        </p:tgtEl>
                                        <p:attrNameLst>
                                          <p:attrName>style.visibility</p:attrName>
                                        </p:attrNameLst>
                                      </p:cBhvr>
                                      <p:to>
                                        <p:strVal val="visible"/>
                                      </p:to>
                                    </p:set>
                                    <p:animEffect transition="in" filter="wipe(down)">
                                      <p:cBhvr>
                                        <p:cTn id="7" dur="500"/>
                                        <p:tgtEl>
                                          <p:spTgt spid="207882"/>
                                        </p:tgtEl>
                                      </p:cBhvr>
                                    </p:animEffect>
                                  </p:childTnLst>
                                </p:cTn>
                              </p:par>
                            </p:childTnLst>
                          </p:cTn>
                        </p:par>
                        <p:par>
                          <p:cTn id="8" fill="hold" nodeType="afterGroup">
                            <p:stCondLst>
                              <p:cond delay="500"/>
                            </p:stCondLst>
                            <p:childTnLst>
                              <p:par>
                                <p:cTn id="9" presetID="49" presetClass="entr" presetSubtype="0" decel="100000" fill="hold" nodeType="afterEffect">
                                  <p:stCondLst>
                                    <p:cond delay="0"/>
                                  </p:stCondLst>
                                  <p:childTnLst>
                                    <p:set>
                                      <p:cBhvr>
                                        <p:cTn id="10" dur="1" fill="hold">
                                          <p:stCondLst>
                                            <p:cond delay="0"/>
                                          </p:stCondLst>
                                        </p:cTn>
                                        <p:tgtEl>
                                          <p:spTgt spid="207885"/>
                                        </p:tgtEl>
                                        <p:attrNameLst>
                                          <p:attrName>style.visibility</p:attrName>
                                        </p:attrNameLst>
                                      </p:cBhvr>
                                      <p:to>
                                        <p:strVal val="visible"/>
                                      </p:to>
                                    </p:set>
                                    <p:anim calcmode="lin" valueType="num">
                                      <p:cBhvr>
                                        <p:cTn id="11" dur="500" fill="hold"/>
                                        <p:tgtEl>
                                          <p:spTgt spid="207885"/>
                                        </p:tgtEl>
                                        <p:attrNameLst>
                                          <p:attrName>ppt_w</p:attrName>
                                        </p:attrNameLst>
                                      </p:cBhvr>
                                      <p:tavLst>
                                        <p:tav tm="0">
                                          <p:val>
                                            <p:fltVal val="0"/>
                                          </p:val>
                                        </p:tav>
                                        <p:tav tm="100000">
                                          <p:val>
                                            <p:strVal val="#ppt_w"/>
                                          </p:val>
                                        </p:tav>
                                      </p:tavLst>
                                    </p:anim>
                                    <p:anim calcmode="lin" valueType="num">
                                      <p:cBhvr>
                                        <p:cTn id="12" dur="500" fill="hold"/>
                                        <p:tgtEl>
                                          <p:spTgt spid="207885"/>
                                        </p:tgtEl>
                                        <p:attrNameLst>
                                          <p:attrName>ppt_h</p:attrName>
                                        </p:attrNameLst>
                                      </p:cBhvr>
                                      <p:tavLst>
                                        <p:tav tm="0">
                                          <p:val>
                                            <p:fltVal val="0"/>
                                          </p:val>
                                        </p:tav>
                                        <p:tav tm="100000">
                                          <p:val>
                                            <p:strVal val="#ppt_h"/>
                                          </p:val>
                                        </p:tav>
                                      </p:tavLst>
                                    </p:anim>
                                    <p:anim calcmode="lin" valueType="num">
                                      <p:cBhvr>
                                        <p:cTn id="13" dur="500" fill="hold"/>
                                        <p:tgtEl>
                                          <p:spTgt spid="207885"/>
                                        </p:tgtEl>
                                        <p:attrNameLst>
                                          <p:attrName>style.rotation</p:attrName>
                                        </p:attrNameLst>
                                      </p:cBhvr>
                                      <p:tavLst>
                                        <p:tav tm="0">
                                          <p:val>
                                            <p:fltVal val="360"/>
                                          </p:val>
                                        </p:tav>
                                        <p:tav tm="100000">
                                          <p:val>
                                            <p:fltVal val="0"/>
                                          </p:val>
                                        </p:tav>
                                      </p:tavLst>
                                    </p:anim>
                                    <p:animEffect transition="in" filter="fade">
                                      <p:cBhvr>
                                        <p:cTn id="14" dur="500"/>
                                        <p:tgtEl>
                                          <p:spTgt spid="207885"/>
                                        </p:tgtEl>
                                      </p:cBhvr>
                                    </p:animEffect>
                                  </p:childTnLst>
                                </p:cTn>
                              </p:par>
                            </p:childTnLst>
                          </p:cTn>
                        </p:par>
                        <p:par>
                          <p:cTn id="15" fill="hold" nodeType="afterGroup">
                            <p:stCondLst>
                              <p:cond delay="1000"/>
                            </p:stCondLst>
                            <p:childTnLst>
                              <p:par>
                                <p:cTn id="16" presetID="15" presetClass="entr" presetSubtype="0" fill="hold" nodeType="afterEffect">
                                  <p:stCondLst>
                                    <p:cond delay="0"/>
                                  </p:stCondLst>
                                  <p:childTnLst>
                                    <p:set>
                                      <p:cBhvr>
                                        <p:cTn id="17" dur="1" fill="hold">
                                          <p:stCondLst>
                                            <p:cond delay="0"/>
                                          </p:stCondLst>
                                        </p:cTn>
                                        <p:tgtEl>
                                          <p:spTgt spid="207876"/>
                                        </p:tgtEl>
                                        <p:attrNameLst>
                                          <p:attrName>style.visibility</p:attrName>
                                        </p:attrNameLst>
                                      </p:cBhvr>
                                      <p:to>
                                        <p:strVal val="visible"/>
                                      </p:to>
                                    </p:set>
                                    <p:anim calcmode="lin" valueType="num">
                                      <p:cBhvr>
                                        <p:cTn id="18" dur="1000" fill="hold"/>
                                        <p:tgtEl>
                                          <p:spTgt spid="207876"/>
                                        </p:tgtEl>
                                        <p:attrNameLst>
                                          <p:attrName>ppt_w</p:attrName>
                                        </p:attrNameLst>
                                      </p:cBhvr>
                                      <p:tavLst>
                                        <p:tav tm="0">
                                          <p:val>
                                            <p:fltVal val="0"/>
                                          </p:val>
                                        </p:tav>
                                        <p:tav tm="100000">
                                          <p:val>
                                            <p:strVal val="#ppt_w"/>
                                          </p:val>
                                        </p:tav>
                                      </p:tavLst>
                                    </p:anim>
                                    <p:anim calcmode="lin" valueType="num">
                                      <p:cBhvr>
                                        <p:cTn id="19" dur="1000" fill="hold"/>
                                        <p:tgtEl>
                                          <p:spTgt spid="207876"/>
                                        </p:tgtEl>
                                        <p:attrNameLst>
                                          <p:attrName>ppt_h</p:attrName>
                                        </p:attrNameLst>
                                      </p:cBhvr>
                                      <p:tavLst>
                                        <p:tav tm="0">
                                          <p:val>
                                            <p:fltVal val="0"/>
                                          </p:val>
                                        </p:tav>
                                        <p:tav tm="100000">
                                          <p:val>
                                            <p:strVal val="#ppt_h"/>
                                          </p:val>
                                        </p:tav>
                                      </p:tavLst>
                                    </p:anim>
                                    <p:anim calcmode="lin" valueType="num">
                                      <p:cBhvr>
                                        <p:cTn id="20" dur="1000" fill="hold"/>
                                        <p:tgtEl>
                                          <p:spTgt spid="207876"/>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207876"/>
                                        </p:tgtEl>
                                        <p:attrNameLst>
                                          <p:attrName>ppt_y</p:attrName>
                                        </p:attrNameLst>
                                      </p:cBhvr>
                                      <p:tavLst>
                                        <p:tav tm="0" fmla="#ppt_y+(sin(-2*pi*(1-$))*-#ppt_x+cos(-2*pi*(1-$))*(1-#ppt_y))*(1-$)">
                                          <p:val>
                                            <p:fltVal val="0"/>
                                          </p:val>
                                        </p:tav>
                                        <p:tav tm="100000">
                                          <p:val>
                                            <p:fltVal val="1"/>
                                          </p:val>
                                        </p:tav>
                                      </p:tavLst>
                                    </p:anim>
                                  </p:childTnLst>
                                </p:cTn>
                              </p:par>
                            </p:childTnLst>
                          </p:cTn>
                        </p:par>
                        <p:par>
                          <p:cTn id="22" fill="hold" nodeType="afterGroup">
                            <p:stCondLst>
                              <p:cond delay="2000"/>
                            </p:stCondLst>
                            <p:childTnLst>
                              <p:par>
                                <p:cTn id="23" presetID="17" presetClass="entr" presetSubtype="10" fill="hold" nodeType="afterEffect">
                                  <p:stCondLst>
                                    <p:cond delay="0"/>
                                  </p:stCondLst>
                                  <p:childTnLst>
                                    <p:set>
                                      <p:cBhvr>
                                        <p:cTn id="24" dur="1" fill="hold">
                                          <p:stCondLst>
                                            <p:cond delay="0"/>
                                          </p:stCondLst>
                                        </p:cTn>
                                        <p:tgtEl>
                                          <p:spTgt spid="207888"/>
                                        </p:tgtEl>
                                        <p:attrNameLst>
                                          <p:attrName>style.visibility</p:attrName>
                                        </p:attrNameLst>
                                      </p:cBhvr>
                                      <p:to>
                                        <p:strVal val="visible"/>
                                      </p:to>
                                    </p:set>
                                    <p:anim calcmode="lin" valueType="num">
                                      <p:cBhvr>
                                        <p:cTn id="25" dur="500" fill="hold"/>
                                        <p:tgtEl>
                                          <p:spTgt spid="207888"/>
                                        </p:tgtEl>
                                        <p:attrNameLst>
                                          <p:attrName>ppt_w</p:attrName>
                                        </p:attrNameLst>
                                      </p:cBhvr>
                                      <p:tavLst>
                                        <p:tav tm="0">
                                          <p:val>
                                            <p:fltVal val="0"/>
                                          </p:val>
                                        </p:tav>
                                        <p:tav tm="100000">
                                          <p:val>
                                            <p:strVal val="#ppt_w"/>
                                          </p:val>
                                        </p:tav>
                                      </p:tavLst>
                                    </p:anim>
                                    <p:anim calcmode="lin" valueType="num">
                                      <p:cBhvr>
                                        <p:cTn id="26" dur="500" fill="hold"/>
                                        <p:tgtEl>
                                          <p:spTgt spid="207888"/>
                                        </p:tgtEl>
                                        <p:attrNameLst>
                                          <p:attrName>ppt_h</p:attrName>
                                        </p:attrNameLst>
                                      </p:cBhvr>
                                      <p:tavLst>
                                        <p:tav tm="0">
                                          <p:val>
                                            <p:strVal val="#ppt_h"/>
                                          </p:val>
                                        </p:tav>
                                        <p:tav tm="100000">
                                          <p:val>
                                            <p:strVal val="#ppt_h"/>
                                          </p:val>
                                        </p:tav>
                                      </p:tavLst>
                                    </p:anim>
                                  </p:childTnLst>
                                </p:cTn>
                              </p:par>
                            </p:childTnLst>
                          </p:cTn>
                        </p:par>
                        <p:par>
                          <p:cTn id="27" fill="hold" nodeType="afterGroup">
                            <p:stCondLst>
                              <p:cond delay="2500"/>
                            </p:stCondLst>
                            <p:childTnLst>
                              <p:par>
                                <p:cTn id="28" presetID="22" presetClass="entr" presetSubtype="4" fill="hold" nodeType="afterEffect">
                                  <p:stCondLst>
                                    <p:cond delay="0"/>
                                  </p:stCondLst>
                                  <p:childTnLst>
                                    <p:set>
                                      <p:cBhvr>
                                        <p:cTn id="29" dur="1" fill="hold">
                                          <p:stCondLst>
                                            <p:cond delay="0"/>
                                          </p:stCondLst>
                                        </p:cTn>
                                        <p:tgtEl>
                                          <p:spTgt spid="207879"/>
                                        </p:tgtEl>
                                        <p:attrNameLst>
                                          <p:attrName>style.visibility</p:attrName>
                                        </p:attrNameLst>
                                      </p:cBhvr>
                                      <p:to>
                                        <p:strVal val="visible"/>
                                      </p:to>
                                    </p:set>
                                    <p:animEffect transition="in" filter="wipe(down)">
                                      <p:cBhvr>
                                        <p:cTn id="30" dur="500"/>
                                        <p:tgtEl>
                                          <p:spTgt spid="207879"/>
                                        </p:tgtEl>
                                      </p:cBhvr>
                                    </p:animEffect>
                                  </p:childTnLst>
                                </p:cTn>
                              </p:par>
                            </p:childTnLst>
                          </p:cTn>
                        </p:par>
                        <p:par>
                          <p:cTn id="31" fill="hold" nodeType="afterGroup">
                            <p:stCondLst>
                              <p:cond delay="3000"/>
                            </p:stCondLst>
                            <p:childTnLst>
                              <p:par>
                                <p:cTn id="32" presetID="9" presetClass="entr" presetSubtype="0" fill="hold" nodeType="afterEffect">
                                  <p:stCondLst>
                                    <p:cond delay="0"/>
                                  </p:stCondLst>
                                  <p:childTnLst>
                                    <p:set>
                                      <p:cBhvr>
                                        <p:cTn id="33" dur="1" fill="hold">
                                          <p:stCondLst>
                                            <p:cond delay="0"/>
                                          </p:stCondLst>
                                        </p:cTn>
                                        <p:tgtEl>
                                          <p:spTgt spid="207891"/>
                                        </p:tgtEl>
                                        <p:attrNameLst>
                                          <p:attrName>style.visibility</p:attrName>
                                        </p:attrNameLst>
                                      </p:cBhvr>
                                      <p:to>
                                        <p:strVal val="visible"/>
                                      </p:to>
                                    </p:set>
                                    <p:animEffect transition="in" filter="dissolve">
                                      <p:cBhvr>
                                        <p:cTn id="34" dur="500"/>
                                        <p:tgtEl>
                                          <p:spTgt spid="207891"/>
                                        </p:tgtEl>
                                      </p:cBhvr>
                                    </p:animEffect>
                                  </p:childTnLst>
                                </p:cTn>
                              </p:par>
                            </p:childTnLst>
                          </p:cTn>
                        </p:par>
                        <p:par>
                          <p:cTn id="35" fill="hold" nodeType="afterGroup">
                            <p:stCondLst>
                              <p:cond delay="3500"/>
                            </p:stCondLst>
                            <p:childTnLst>
                              <p:par>
                                <p:cTn id="36" presetID="19" presetClass="entr" presetSubtype="10" fill="hold" nodeType="afterEffect">
                                  <p:stCondLst>
                                    <p:cond delay="0"/>
                                  </p:stCondLst>
                                  <p:childTnLst>
                                    <p:set>
                                      <p:cBhvr>
                                        <p:cTn id="37" dur="1" fill="hold">
                                          <p:stCondLst>
                                            <p:cond delay="0"/>
                                          </p:stCondLst>
                                        </p:cTn>
                                        <p:tgtEl>
                                          <p:spTgt spid="207894"/>
                                        </p:tgtEl>
                                        <p:attrNameLst>
                                          <p:attrName>style.visibility</p:attrName>
                                        </p:attrNameLst>
                                      </p:cBhvr>
                                      <p:to>
                                        <p:strVal val="visible"/>
                                      </p:to>
                                    </p:set>
                                    <p:anim calcmode="lin" valueType="num">
                                      <p:cBhvr>
                                        <p:cTn id="38" dur="5000" fill="hold"/>
                                        <p:tgtEl>
                                          <p:spTgt spid="207894"/>
                                        </p:tgtEl>
                                        <p:attrNameLst>
                                          <p:attrName>ppt_w</p:attrName>
                                        </p:attrNameLst>
                                      </p:cBhvr>
                                      <p:tavLst>
                                        <p:tav tm="0" fmla="#ppt_w*sin(2.5*pi*$)">
                                          <p:val>
                                            <p:fltVal val="0"/>
                                          </p:val>
                                        </p:tav>
                                        <p:tav tm="100000">
                                          <p:val>
                                            <p:fltVal val="1"/>
                                          </p:val>
                                        </p:tav>
                                      </p:tavLst>
                                    </p:anim>
                                    <p:anim calcmode="lin" valueType="num">
                                      <p:cBhvr>
                                        <p:cTn id="39" dur="5000" fill="hold"/>
                                        <p:tgtEl>
                                          <p:spTgt spid="2078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323850" y="260648"/>
            <a:ext cx="8534400" cy="66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1" lang="en-US" sz="3600" b="1" i="1" dirty="0">
                <a:ln w="11430"/>
                <a:solidFill>
                  <a:srgbClr val="FF0000"/>
                </a:solidFill>
                <a:effectLst>
                  <a:outerShdw blurRad="50800" dist="39000" dir="5460000" algn="tl">
                    <a:srgbClr val="000000">
                      <a:alpha val="38000"/>
                    </a:srgbClr>
                  </a:outerShdw>
                </a:effectLst>
                <a:latin typeface="Arial" charset="0"/>
              </a:rPr>
              <a:t>RNA interference </a:t>
            </a:r>
            <a:r>
              <a:rPr kumimoji="1" lang="cs-CZ" sz="3600" b="1" i="1" dirty="0">
                <a:ln w="11430"/>
                <a:solidFill>
                  <a:srgbClr val="FF0000"/>
                </a:solidFill>
                <a:effectLst>
                  <a:outerShdw blurRad="50800" dist="39000" dir="5460000" algn="tl">
                    <a:srgbClr val="000000">
                      <a:alpha val="38000"/>
                    </a:srgbClr>
                  </a:outerShdw>
                </a:effectLst>
                <a:latin typeface="Arial" charset="0"/>
              </a:rPr>
              <a:t>II</a:t>
            </a:r>
            <a:endParaRPr kumimoji="1" lang="en-US" sz="3600" b="1" i="1" dirty="0">
              <a:ln w="11430"/>
              <a:solidFill>
                <a:srgbClr val="FF0000"/>
              </a:solidFill>
              <a:effectLst>
                <a:outerShdw blurRad="50800" dist="39000" dir="5460000" algn="tl">
                  <a:srgbClr val="000000">
                    <a:alpha val="38000"/>
                  </a:srgbClr>
                </a:outerShdw>
              </a:effectLst>
              <a:latin typeface="Arial" charset="0"/>
            </a:endParaRPr>
          </a:p>
        </p:txBody>
      </p:sp>
      <p:sp>
        <p:nvSpPr>
          <p:cNvPr id="175107" name="Rectangle 3"/>
          <p:cNvSpPr>
            <a:spLocks noChangeArrowheads="1"/>
          </p:cNvSpPr>
          <p:nvPr/>
        </p:nvSpPr>
        <p:spPr bwMode="auto">
          <a:xfrm>
            <a:off x="673100" y="1557338"/>
            <a:ext cx="7499350" cy="136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kumimoji="1" lang="cs-CZ" sz="2800" b="1">
                <a:solidFill>
                  <a:srgbClr val="000000"/>
                </a:solidFill>
                <a:latin typeface="Arial" charset="0"/>
              </a:rPr>
              <a:t>Na základě homologie siRNA nebo miRNA k mRNA způsobí RISC komplex degradaci této mRNA</a:t>
            </a:r>
          </a:p>
        </p:txBody>
      </p:sp>
      <p:pic>
        <p:nvPicPr>
          <p:cNvPr id="175108" name="Picture 4"/>
          <p:cNvPicPr>
            <a:picLocks noChangeAspect="1" noChangeArrowheads="1"/>
          </p:cNvPicPr>
          <p:nvPr/>
        </p:nvPicPr>
        <p:blipFill>
          <a:blip r:embed="rId3">
            <a:lum bright="-14000"/>
            <a:extLst>
              <a:ext uri="{28A0092B-C50C-407E-A947-70E740481C1C}">
                <a14:useLocalDpi xmlns:a14="http://schemas.microsoft.com/office/drawing/2010/main" val="0"/>
              </a:ext>
            </a:extLst>
          </a:blip>
          <a:srcRect r="20801" b="25645"/>
          <a:stretch>
            <a:fillRect/>
          </a:stretch>
        </p:blipFill>
        <p:spPr bwMode="auto">
          <a:xfrm>
            <a:off x="971550" y="3444875"/>
            <a:ext cx="6985000"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323850" y="333375"/>
            <a:ext cx="8534400" cy="66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1" lang="cs-CZ" sz="3600" b="1" i="1" dirty="0" smtClean="0">
                <a:ln w="11430"/>
                <a:solidFill>
                  <a:srgbClr val="FF0000"/>
                </a:solidFill>
                <a:effectLst>
                  <a:outerShdw blurRad="50800" dist="39000" dir="5460000" algn="tl">
                    <a:srgbClr val="000000">
                      <a:alpha val="38000"/>
                    </a:srgbClr>
                  </a:outerShdw>
                </a:effectLst>
                <a:latin typeface="Arial" charset="0"/>
              </a:rPr>
              <a:t>Struktura miRNA a interakce s cílem</a:t>
            </a:r>
            <a:endParaRPr kumimoji="1" lang="en-US" sz="3600" b="1" i="1" dirty="0">
              <a:ln w="11430"/>
              <a:solidFill>
                <a:srgbClr val="FF0000"/>
              </a:solidFill>
              <a:effectLst>
                <a:outerShdw blurRad="50800" dist="39000" dir="5460000" algn="tl">
                  <a:srgbClr val="000000">
                    <a:alpha val="38000"/>
                  </a:srgbClr>
                </a:outerShdw>
              </a:effectLst>
              <a:latin typeface="Arial" charset="0"/>
            </a:endParaRPr>
          </a:p>
        </p:txBody>
      </p:sp>
      <p:sp>
        <p:nvSpPr>
          <p:cNvPr id="175107" name="Rectangle 3"/>
          <p:cNvSpPr>
            <a:spLocks noChangeArrowheads="1"/>
          </p:cNvSpPr>
          <p:nvPr/>
        </p:nvSpPr>
        <p:spPr bwMode="auto">
          <a:xfrm>
            <a:off x="5684664" y="1557338"/>
            <a:ext cx="3173586" cy="1079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kumimoji="1" lang="cs-CZ" b="1" dirty="0">
                <a:solidFill>
                  <a:srgbClr val="000000"/>
                </a:solidFill>
                <a:latin typeface="Arial" charset="0"/>
              </a:rPr>
              <a:t>g</a:t>
            </a:r>
            <a:r>
              <a:rPr kumimoji="1" lang="cs-CZ" b="1" dirty="0" smtClean="0">
                <a:solidFill>
                  <a:srgbClr val="000000"/>
                </a:solidFill>
                <a:latin typeface="Arial" charset="0"/>
              </a:rPr>
              <a:t>en pro miRNA-155 (pre-miRNA-155)</a:t>
            </a:r>
            <a:endParaRPr kumimoji="1" lang="cs-CZ" b="1" dirty="0">
              <a:solidFill>
                <a:srgbClr val="000000"/>
              </a:solidFill>
              <a:latin typeface="Arial" charset="0"/>
            </a:endParaRPr>
          </a:p>
        </p:txBody>
      </p:sp>
      <p:pic>
        <p:nvPicPr>
          <p:cNvPr id="178178" name="obrázek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00" y="1412776"/>
            <a:ext cx="4922296" cy="458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5805647" y="3554878"/>
            <a:ext cx="3173586" cy="539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kumimoji="1" lang="cs-CZ" b="1" dirty="0">
                <a:solidFill>
                  <a:srgbClr val="000000"/>
                </a:solidFill>
                <a:latin typeface="Arial" charset="0"/>
              </a:rPr>
              <a:t>z</a:t>
            </a:r>
            <a:r>
              <a:rPr kumimoji="1" lang="cs-CZ" b="1" dirty="0" smtClean="0">
                <a:solidFill>
                  <a:srgbClr val="000000"/>
                </a:solidFill>
                <a:latin typeface="Arial" charset="0"/>
              </a:rPr>
              <a:t>ralá miRNA-155</a:t>
            </a:r>
            <a:endParaRPr kumimoji="1" lang="cs-CZ" b="1" dirty="0">
              <a:solidFill>
                <a:srgbClr val="000000"/>
              </a:solidFill>
              <a:latin typeface="Arial" charset="0"/>
            </a:endParaRPr>
          </a:p>
        </p:txBody>
      </p:sp>
      <p:sp>
        <p:nvSpPr>
          <p:cNvPr id="7" name="Rectangle 3"/>
          <p:cNvSpPr>
            <a:spLocks noChangeArrowheads="1"/>
          </p:cNvSpPr>
          <p:nvPr/>
        </p:nvSpPr>
        <p:spPr bwMode="auto">
          <a:xfrm>
            <a:off x="5700599" y="4797152"/>
            <a:ext cx="3173586" cy="119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r>
              <a:rPr kumimoji="1" lang="cs-CZ" b="1" dirty="0">
                <a:solidFill>
                  <a:srgbClr val="000000"/>
                </a:solidFill>
                <a:latin typeface="Arial" charset="0"/>
              </a:rPr>
              <a:t>i</a:t>
            </a:r>
            <a:r>
              <a:rPr kumimoji="1" lang="cs-CZ" b="1" dirty="0" smtClean="0">
                <a:solidFill>
                  <a:srgbClr val="000000"/>
                </a:solidFill>
                <a:latin typeface="Arial" charset="0"/>
              </a:rPr>
              <a:t>nterakce miRNA-155 s cílovou sekvenci</a:t>
            </a:r>
            <a:endParaRPr kumimoji="1" lang="cs-CZ" b="1" dirty="0">
              <a:solidFill>
                <a:srgbClr val="000000"/>
              </a:solidFill>
              <a:latin typeface="Arial" charset="0"/>
            </a:endParaRPr>
          </a:p>
        </p:txBody>
      </p:sp>
    </p:spTree>
    <p:extLst>
      <p:ext uri="{BB962C8B-B14F-4D97-AF65-F5344CB8AC3E}">
        <p14:creationId xmlns:p14="http://schemas.microsoft.com/office/powerpoint/2010/main" val="5760708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323850" y="404813"/>
            <a:ext cx="822960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1" lang="cs-CZ" sz="3600" b="1" i="1">
                <a:ln w="11430"/>
                <a:solidFill>
                  <a:srgbClr val="FF0000"/>
                </a:solidFill>
                <a:effectLst>
                  <a:outerShdw blurRad="50800" dist="39000" dir="5460000" algn="tl">
                    <a:srgbClr val="000000">
                      <a:alpha val="38000"/>
                    </a:srgbClr>
                  </a:outerShdw>
                </a:effectLst>
                <a:latin typeface="Arial" charset="0"/>
              </a:rPr>
              <a:t>Jaký je rozdíl mezi miRNA a siRNA?</a:t>
            </a:r>
          </a:p>
        </p:txBody>
      </p:sp>
      <p:sp>
        <p:nvSpPr>
          <p:cNvPr id="165891" name="Rectangle 3"/>
          <p:cNvSpPr>
            <a:spLocks noChangeArrowheads="1"/>
          </p:cNvSpPr>
          <p:nvPr/>
        </p:nvSpPr>
        <p:spPr bwMode="auto">
          <a:xfrm>
            <a:off x="590550" y="1628775"/>
            <a:ext cx="82296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44500" indent="-444500">
              <a:lnSpc>
                <a:spcPct val="90000"/>
              </a:lnSpc>
              <a:spcBef>
                <a:spcPct val="20000"/>
              </a:spcBef>
              <a:buFont typeface="Wingdings" pitchFamily="2" charset="2"/>
              <a:buChar char="Ø"/>
              <a:tabLst>
                <a:tab pos="449263" algn="l"/>
              </a:tabLst>
            </a:pPr>
            <a:r>
              <a:rPr kumimoji="1" lang="cs-CZ" sz="2800" b="1">
                <a:solidFill>
                  <a:schemeClr val="bg2"/>
                </a:solidFill>
                <a:latin typeface="Arial" charset="0"/>
              </a:rPr>
              <a:t>obojí regulují expresi</a:t>
            </a:r>
          </a:p>
        </p:txBody>
      </p:sp>
      <p:sp>
        <p:nvSpPr>
          <p:cNvPr id="165892" name="Rectangle 4"/>
          <p:cNvSpPr>
            <a:spLocks noChangeArrowheads="1"/>
          </p:cNvSpPr>
          <p:nvPr/>
        </p:nvSpPr>
        <p:spPr bwMode="auto">
          <a:xfrm>
            <a:off x="446088" y="2636838"/>
            <a:ext cx="8229600" cy="143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44500" indent="-444500">
              <a:lnSpc>
                <a:spcPct val="90000"/>
              </a:lnSpc>
              <a:spcBef>
                <a:spcPct val="20000"/>
              </a:spcBef>
              <a:buFont typeface="Wingdings" pitchFamily="2" charset="2"/>
              <a:buChar char="Ø"/>
              <a:tabLst>
                <a:tab pos="449263" algn="l"/>
              </a:tabLst>
            </a:pPr>
            <a:r>
              <a:rPr kumimoji="1" lang="cs-CZ" sz="2800" b="1">
                <a:solidFill>
                  <a:srgbClr val="000099"/>
                </a:solidFill>
                <a:latin typeface="Arial" charset="0"/>
              </a:rPr>
              <a:t>siRNA má původ v dsRNA</a:t>
            </a:r>
          </a:p>
          <a:p>
            <a:pPr marL="444500" indent="-444500">
              <a:lnSpc>
                <a:spcPct val="90000"/>
              </a:lnSpc>
              <a:spcBef>
                <a:spcPct val="20000"/>
              </a:spcBef>
              <a:buFont typeface="Wingdings" pitchFamily="2" charset="2"/>
              <a:buChar char="Ø"/>
              <a:tabLst>
                <a:tab pos="449263" algn="l"/>
              </a:tabLst>
            </a:pPr>
            <a:r>
              <a:rPr kumimoji="1" lang="cs-CZ" sz="2800" b="1">
                <a:solidFill>
                  <a:srgbClr val="000099"/>
                </a:solidFill>
                <a:latin typeface="Arial" charset="0"/>
              </a:rPr>
              <a:t>siRNA často souvisí s cizorodou RNA (obvykle virovou) a je 100% komplementární </a:t>
            </a:r>
          </a:p>
        </p:txBody>
      </p:sp>
      <p:sp>
        <p:nvSpPr>
          <p:cNvPr id="165893" name="Rectangle 5"/>
          <p:cNvSpPr>
            <a:spLocks noChangeArrowheads="1"/>
          </p:cNvSpPr>
          <p:nvPr/>
        </p:nvSpPr>
        <p:spPr bwMode="auto">
          <a:xfrm>
            <a:off x="446088" y="4508500"/>
            <a:ext cx="8229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44500" indent="-444500">
              <a:lnSpc>
                <a:spcPct val="90000"/>
              </a:lnSpc>
              <a:spcBef>
                <a:spcPct val="20000"/>
              </a:spcBef>
              <a:buFont typeface="Wingdings" pitchFamily="2" charset="2"/>
              <a:buChar char="Ø"/>
              <a:tabLst>
                <a:tab pos="449263" algn="l"/>
              </a:tabLst>
            </a:pPr>
            <a:r>
              <a:rPr kumimoji="1" lang="cs-CZ" sz="2800" b="1">
                <a:solidFill>
                  <a:schemeClr val="bg2"/>
                </a:solidFill>
                <a:latin typeface="Arial" charset="0"/>
              </a:rPr>
              <a:t>miRNA pochází z molekul ssRNA, která formuje vlásenkové dsRNA struktury</a:t>
            </a:r>
          </a:p>
          <a:p>
            <a:pPr marL="444500" indent="-444500">
              <a:lnSpc>
                <a:spcPct val="90000"/>
              </a:lnSpc>
              <a:spcBef>
                <a:spcPct val="20000"/>
              </a:spcBef>
              <a:buFont typeface="Wingdings" pitchFamily="2" charset="2"/>
              <a:buChar char="Ø"/>
              <a:tabLst>
                <a:tab pos="449263" algn="l"/>
              </a:tabLst>
            </a:pPr>
            <a:r>
              <a:rPr kumimoji="1" lang="cs-CZ" sz="2800" b="1">
                <a:solidFill>
                  <a:schemeClr val="bg2"/>
                </a:solidFill>
                <a:latin typeface="Arial" charset="0"/>
              </a:rPr>
              <a:t>miRNA reguluje post-transkripční genovou expresi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8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58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5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p:bldP spid="165892" grpId="0"/>
      <p:bldP spid="165893"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68313" y="260350"/>
            <a:ext cx="8351837" cy="57626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sz="3600" b="1" i="1" dirty="0">
                <a:ln w="11430"/>
                <a:solidFill>
                  <a:srgbClr val="FF0000"/>
                </a:solidFill>
                <a:effectLst>
                  <a:outerShdw blurRad="50800" dist="39000" dir="5460000" algn="tl">
                    <a:srgbClr val="000000">
                      <a:alpha val="38000"/>
                    </a:srgbClr>
                  </a:outerShdw>
                </a:effectLst>
                <a:latin typeface="Arial" charset="0"/>
              </a:rPr>
              <a:t>Další rozdíly mezi siRNA a miRNA </a:t>
            </a:r>
          </a:p>
        </p:txBody>
      </p:sp>
      <p:sp>
        <p:nvSpPr>
          <p:cNvPr id="128003" name="Text Box 3"/>
          <p:cNvSpPr txBox="1">
            <a:spLocks noChangeArrowheads="1"/>
          </p:cNvSpPr>
          <p:nvPr/>
        </p:nvSpPr>
        <p:spPr bwMode="auto">
          <a:xfrm>
            <a:off x="107950" y="1125538"/>
            <a:ext cx="4319588" cy="371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 typeface="Wingdings" pitchFamily="2" charset="2"/>
              <a:buNone/>
            </a:pPr>
            <a:r>
              <a:rPr lang="cs-CZ" sz="2800" b="1">
                <a:solidFill>
                  <a:srgbClr val="000000"/>
                </a:solidFill>
                <a:latin typeface="Arial" charset="0"/>
              </a:rPr>
              <a:t>siRNA</a:t>
            </a:r>
          </a:p>
          <a:p>
            <a:pPr>
              <a:spcBef>
                <a:spcPct val="50000"/>
              </a:spcBef>
              <a:buFont typeface="Wingdings" pitchFamily="2" charset="2"/>
              <a:buChar char="Ø"/>
            </a:pPr>
            <a:r>
              <a:rPr lang="cs-CZ" sz="2000" b="1">
                <a:solidFill>
                  <a:schemeClr val="folHlink"/>
                </a:solidFill>
                <a:latin typeface="Arial" charset="0"/>
              </a:rPr>
              <a:t>dsRNA</a:t>
            </a:r>
          </a:p>
          <a:p>
            <a:pPr>
              <a:spcBef>
                <a:spcPct val="50000"/>
              </a:spcBef>
              <a:buFont typeface="Wingdings" pitchFamily="2" charset="2"/>
              <a:buChar char="Ø"/>
            </a:pPr>
            <a:r>
              <a:rPr lang="cs-CZ" sz="2000" b="1">
                <a:solidFill>
                  <a:srgbClr val="000000"/>
                </a:solidFill>
                <a:latin typeface="Arial" charset="0"/>
              </a:rPr>
              <a:t>ochrana před viry a transpozony</a:t>
            </a:r>
          </a:p>
          <a:p>
            <a:pPr>
              <a:spcBef>
                <a:spcPct val="50000"/>
              </a:spcBef>
              <a:buFont typeface="Wingdings" pitchFamily="2" charset="2"/>
              <a:buChar char="Ø"/>
            </a:pPr>
            <a:r>
              <a:rPr lang="cs-CZ" sz="2000" b="1">
                <a:solidFill>
                  <a:srgbClr val="000000"/>
                </a:solidFill>
                <a:latin typeface="Arial" charset="0"/>
              </a:rPr>
              <a:t>ochrana před nadprodukcí</a:t>
            </a:r>
          </a:p>
          <a:p>
            <a:pPr>
              <a:spcBef>
                <a:spcPct val="50000"/>
              </a:spcBef>
              <a:buFont typeface="Wingdings" pitchFamily="2" charset="2"/>
              <a:buChar char="Ø"/>
            </a:pPr>
            <a:r>
              <a:rPr lang="cs-CZ" sz="2000" b="1">
                <a:solidFill>
                  <a:srgbClr val="000000"/>
                </a:solidFill>
                <a:latin typeface="Arial" charset="0"/>
              </a:rPr>
              <a:t>způsobují degradaci cílových molekul</a:t>
            </a:r>
          </a:p>
          <a:p>
            <a:pPr>
              <a:spcBef>
                <a:spcPct val="50000"/>
              </a:spcBef>
              <a:buFont typeface="Wingdings" pitchFamily="2" charset="2"/>
              <a:buChar char="Ø"/>
            </a:pPr>
            <a:r>
              <a:rPr lang="cs-CZ" sz="2000" b="1">
                <a:solidFill>
                  <a:srgbClr val="000000"/>
                </a:solidFill>
                <a:latin typeface="Arial" charset="0"/>
              </a:rPr>
              <a:t>absolutní komplementarita s cílovou sekvencí</a:t>
            </a:r>
          </a:p>
        </p:txBody>
      </p:sp>
      <p:sp>
        <p:nvSpPr>
          <p:cNvPr id="128004" name="Text Box 4"/>
          <p:cNvSpPr txBox="1">
            <a:spLocks noChangeArrowheads="1"/>
          </p:cNvSpPr>
          <p:nvPr/>
        </p:nvSpPr>
        <p:spPr bwMode="auto">
          <a:xfrm>
            <a:off x="4716463" y="1125538"/>
            <a:ext cx="4319587" cy="402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 typeface="Wingdings" pitchFamily="2" charset="2"/>
              <a:buNone/>
            </a:pPr>
            <a:r>
              <a:rPr lang="cs-CZ" sz="2800" b="1">
                <a:solidFill>
                  <a:srgbClr val="000000"/>
                </a:solidFill>
                <a:latin typeface="Arial" charset="0"/>
              </a:rPr>
              <a:t>miRNA</a:t>
            </a:r>
          </a:p>
          <a:p>
            <a:pPr>
              <a:spcBef>
                <a:spcPct val="50000"/>
              </a:spcBef>
              <a:buFont typeface="Wingdings" pitchFamily="2" charset="2"/>
              <a:buChar char="Ø"/>
            </a:pPr>
            <a:r>
              <a:rPr lang="cs-CZ" sz="2000" b="1">
                <a:solidFill>
                  <a:schemeClr val="folHlink"/>
                </a:solidFill>
                <a:latin typeface="Arial" charset="0"/>
              </a:rPr>
              <a:t>ssRNA (vlásenky)</a:t>
            </a:r>
          </a:p>
          <a:p>
            <a:pPr>
              <a:spcBef>
                <a:spcPct val="50000"/>
              </a:spcBef>
              <a:buFont typeface="Wingdings" pitchFamily="2" charset="2"/>
              <a:buChar char="Ø"/>
            </a:pPr>
            <a:r>
              <a:rPr lang="cs-CZ" sz="2000" b="1">
                <a:solidFill>
                  <a:srgbClr val="000000"/>
                </a:solidFill>
                <a:latin typeface="Arial" charset="0"/>
              </a:rPr>
              <a:t>regulace ontogeneze a vývojových procesů</a:t>
            </a:r>
          </a:p>
          <a:p>
            <a:pPr>
              <a:spcBef>
                <a:spcPct val="50000"/>
              </a:spcBef>
              <a:buFont typeface="Wingdings" pitchFamily="2" charset="2"/>
              <a:buChar char="Ø"/>
            </a:pPr>
            <a:r>
              <a:rPr lang="cs-CZ" sz="2000" b="1">
                <a:solidFill>
                  <a:srgbClr val="000000"/>
                </a:solidFill>
                <a:latin typeface="Arial" charset="0"/>
              </a:rPr>
              <a:t>nezpůsobují degradaci, jen blokádu translace</a:t>
            </a:r>
          </a:p>
          <a:p>
            <a:pPr>
              <a:spcBef>
                <a:spcPct val="50000"/>
              </a:spcBef>
              <a:buFont typeface="Wingdings" pitchFamily="2" charset="2"/>
              <a:buChar char="Ø"/>
            </a:pPr>
            <a:r>
              <a:rPr lang="cs-CZ" sz="2000" b="1">
                <a:solidFill>
                  <a:srgbClr val="000000"/>
                </a:solidFill>
                <a:latin typeface="Arial" charset="0"/>
              </a:rPr>
              <a:t>komplementarita s cílovou sekvencí není absolutní</a:t>
            </a:r>
          </a:p>
          <a:p>
            <a:pPr>
              <a:spcBef>
                <a:spcPct val="50000"/>
              </a:spcBef>
              <a:buFont typeface="Wingdings" pitchFamily="2" charset="2"/>
              <a:buChar char="Ø"/>
            </a:pPr>
            <a:r>
              <a:rPr lang="cs-CZ" sz="2000" b="1">
                <a:solidFill>
                  <a:srgbClr val="000000"/>
                </a:solidFill>
                <a:latin typeface="Arial" charset="0"/>
              </a:rPr>
              <a:t>vznikají činností RNA polymerázy II</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685800" y="260648"/>
            <a:ext cx="7772400" cy="52705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sz="3600" b="1" i="1" dirty="0">
                <a:ln w="11430"/>
                <a:solidFill>
                  <a:srgbClr val="FF0000"/>
                </a:solidFill>
                <a:effectLst>
                  <a:outerShdw blurRad="50800" dist="39000" dir="5460000" algn="tl">
                    <a:srgbClr val="000000">
                      <a:alpha val="38000"/>
                    </a:srgbClr>
                  </a:outerShdw>
                </a:effectLst>
                <a:latin typeface="Arial" charset="0"/>
              </a:rPr>
              <a:t>Rozdíly v biogenezi miRNA </a:t>
            </a:r>
          </a:p>
        </p:txBody>
      </p:sp>
      <p:pic>
        <p:nvPicPr>
          <p:cNvPr id="124933"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92275" y="1603375"/>
            <a:ext cx="5565775" cy="4921250"/>
          </a:xfrm>
          <a:noFill/>
          <a:ln w="38100">
            <a:solidFill>
              <a:srgbClr val="003300"/>
            </a:solidFill>
            <a:miter lim="800000"/>
            <a:headEnd/>
            <a:tailEnd/>
          </a:ln>
          <a:extLst>
            <a:ext uri="{909E8E84-426E-40DD-AFC4-6F175D3DCCD1}">
              <a14:hiddenFill xmlns:a14="http://schemas.microsoft.com/office/drawing/2010/main">
                <a:blipFill dpi="0" rotWithShape="0">
                  <a:blip/>
                  <a:srcRect/>
                  <a:stretch>
                    <a:fillRect/>
                  </a:stretch>
                </a:blipFill>
              </a14:hiddenFill>
            </a:ext>
          </a:extLst>
        </p:spPr>
      </p:pic>
      <p:sp>
        <p:nvSpPr>
          <p:cNvPr id="124935" name="Text Box 7"/>
          <p:cNvSpPr txBox="1">
            <a:spLocks noChangeArrowheads="1"/>
          </p:cNvSpPr>
          <p:nvPr/>
        </p:nvSpPr>
        <p:spPr bwMode="auto">
          <a:xfrm>
            <a:off x="1908175" y="981075"/>
            <a:ext cx="2087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b="1">
                <a:solidFill>
                  <a:srgbClr val="FF0000"/>
                </a:solidFill>
                <a:latin typeface="Arial" charset="0"/>
                <a:cs typeface="Arial" charset="0"/>
              </a:rPr>
              <a:t>živočichové</a:t>
            </a:r>
          </a:p>
        </p:txBody>
      </p:sp>
      <p:sp>
        <p:nvSpPr>
          <p:cNvPr id="124936" name="Text Box 8"/>
          <p:cNvSpPr txBox="1">
            <a:spLocks noChangeArrowheads="1"/>
          </p:cNvSpPr>
          <p:nvPr/>
        </p:nvSpPr>
        <p:spPr bwMode="auto">
          <a:xfrm>
            <a:off x="4859338" y="981075"/>
            <a:ext cx="20875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b="1">
                <a:solidFill>
                  <a:srgbClr val="FF0000"/>
                </a:solidFill>
                <a:latin typeface="Arial" charset="0"/>
                <a:cs typeface="Arial" charset="0"/>
              </a:rPr>
              <a:t>rostliny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034" name="Text Box 2"/>
          <p:cNvSpPr txBox="1">
            <a:spLocks noChangeArrowheads="1"/>
          </p:cNvSpPr>
          <p:nvPr/>
        </p:nvSpPr>
        <p:spPr bwMode="auto">
          <a:xfrm>
            <a:off x="250825" y="1851025"/>
            <a:ext cx="8686800" cy="430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1800">
                <a:latin typeface="Arial" charset="0"/>
              </a:rPr>
              <a:t>		</a:t>
            </a:r>
            <a:r>
              <a:rPr lang="cs-CZ" sz="1800">
                <a:latin typeface="Arial" charset="0"/>
              </a:rPr>
              <a:t> </a:t>
            </a:r>
            <a:r>
              <a:rPr lang="cs-CZ" b="1" u="sng">
                <a:solidFill>
                  <a:srgbClr val="008000"/>
                </a:solidFill>
                <a:latin typeface="Arial" charset="0"/>
              </a:rPr>
              <a:t>Rostliny</a:t>
            </a:r>
            <a:r>
              <a:rPr lang="en-US">
                <a:latin typeface="Arial" charset="0"/>
              </a:rPr>
              <a:t> 		</a:t>
            </a:r>
            <a:r>
              <a:rPr lang="cs-CZ" b="1" u="sng">
                <a:solidFill>
                  <a:srgbClr val="000099"/>
                </a:solidFill>
                <a:latin typeface="Arial" charset="0"/>
              </a:rPr>
              <a:t>Živočichové</a:t>
            </a:r>
            <a:endParaRPr lang="en-US" b="1" u="sng">
              <a:solidFill>
                <a:srgbClr val="000099"/>
              </a:solidFill>
              <a:latin typeface="Arial" charset="0"/>
            </a:endParaRPr>
          </a:p>
          <a:p>
            <a:pPr eaLnBrk="1" hangingPunct="1"/>
            <a:endParaRPr lang="en-US" sz="1800">
              <a:latin typeface="Arial" charset="0"/>
            </a:endParaRPr>
          </a:p>
          <a:p>
            <a:pPr eaLnBrk="1" hangingPunct="1"/>
            <a:r>
              <a:rPr lang="cs-CZ" sz="1800" b="1">
                <a:solidFill>
                  <a:srgbClr val="000000"/>
                </a:solidFill>
                <a:latin typeface="Arial" charset="0"/>
              </a:rPr>
              <a:t>Nachází se</a:t>
            </a:r>
            <a:r>
              <a:rPr lang="en-US" sz="1800" b="1">
                <a:solidFill>
                  <a:srgbClr val="000000"/>
                </a:solidFill>
                <a:latin typeface="Arial" charset="0"/>
              </a:rPr>
              <a:t>:	</a:t>
            </a:r>
            <a:r>
              <a:rPr lang="cs-CZ" sz="1800" b="1">
                <a:solidFill>
                  <a:srgbClr val="000000"/>
                </a:solidFill>
                <a:latin typeface="Arial" charset="0"/>
              </a:rPr>
              <a:t>         intergenové oblasti</a:t>
            </a:r>
            <a:r>
              <a:rPr lang="en-US" sz="1800" b="1">
                <a:solidFill>
                  <a:srgbClr val="000000"/>
                </a:solidFill>
                <a:latin typeface="Arial" charset="0"/>
              </a:rPr>
              <a:t>	</a:t>
            </a:r>
            <a:r>
              <a:rPr lang="cs-CZ" sz="1800" b="1">
                <a:solidFill>
                  <a:srgbClr val="000000"/>
                </a:solidFill>
                <a:latin typeface="Arial" charset="0"/>
              </a:rPr>
              <a:t>     intergenové oblasti</a:t>
            </a:r>
            <a:r>
              <a:rPr lang="en-US" sz="1800" b="1">
                <a:solidFill>
                  <a:srgbClr val="000000"/>
                </a:solidFill>
                <a:latin typeface="Arial" charset="0"/>
              </a:rPr>
              <a:t>, intron</a:t>
            </a:r>
            <a:r>
              <a:rPr lang="cs-CZ" sz="1800" b="1">
                <a:solidFill>
                  <a:srgbClr val="000000"/>
                </a:solidFill>
                <a:latin typeface="Arial" charset="0"/>
              </a:rPr>
              <a:t>y</a:t>
            </a:r>
            <a:endParaRPr lang="en-US" sz="1800" b="1">
              <a:solidFill>
                <a:srgbClr val="000000"/>
              </a:solidFill>
              <a:latin typeface="Arial" charset="0"/>
            </a:endParaRPr>
          </a:p>
          <a:p>
            <a:pPr eaLnBrk="1" hangingPunct="1"/>
            <a:endParaRPr lang="en-US" sz="1800" b="1">
              <a:solidFill>
                <a:srgbClr val="000000"/>
              </a:solidFill>
              <a:latin typeface="Arial" charset="0"/>
            </a:endParaRPr>
          </a:p>
          <a:p>
            <a:pPr eaLnBrk="1" hangingPunct="1"/>
            <a:r>
              <a:rPr lang="cs-CZ" sz="1800" b="1">
                <a:solidFill>
                  <a:srgbClr val="000000"/>
                </a:solidFill>
                <a:latin typeface="Arial" charset="0"/>
              </a:rPr>
              <a:t>Shluky miRNA</a:t>
            </a:r>
            <a:r>
              <a:rPr lang="en-US" sz="1800" b="1">
                <a:solidFill>
                  <a:srgbClr val="000000"/>
                </a:solidFill>
                <a:latin typeface="Arial" charset="0"/>
              </a:rPr>
              <a:t>: 	</a:t>
            </a:r>
            <a:r>
              <a:rPr lang="cs-CZ" sz="1800" b="1">
                <a:solidFill>
                  <a:srgbClr val="000000"/>
                </a:solidFill>
                <a:latin typeface="Arial" charset="0"/>
              </a:rPr>
              <a:t>                 vzácné</a:t>
            </a:r>
            <a:r>
              <a:rPr lang="en-US" sz="1800" b="1">
                <a:solidFill>
                  <a:srgbClr val="000000"/>
                </a:solidFill>
                <a:latin typeface="Arial" charset="0"/>
              </a:rPr>
              <a:t>		</a:t>
            </a:r>
            <a:r>
              <a:rPr lang="cs-CZ" sz="1800" b="1">
                <a:solidFill>
                  <a:srgbClr val="000000"/>
                </a:solidFill>
                <a:latin typeface="Arial" charset="0"/>
              </a:rPr>
              <a:t>           běžné</a:t>
            </a:r>
            <a:endParaRPr lang="en-US" sz="1800" b="1">
              <a:solidFill>
                <a:srgbClr val="000000"/>
              </a:solidFill>
              <a:latin typeface="Arial" charset="0"/>
            </a:endParaRPr>
          </a:p>
          <a:p>
            <a:pPr eaLnBrk="1" hangingPunct="1"/>
            <a:endParaRPr lang="en-US" sz="1800" b="1">
              <a:solidFill>
                <a:srgbClr val="000000"/>
              </a:solidFill>
              <a:latin typeface="Arial" charset="0"/>
            </a:endParaRPr>
          </a:p>
          <a:p>
            <a:pPr eaLnBrk="1" hangingPunct="1"/>
            <a:endParaRPr lang="en-US" sz="1800" b="1">
              <a:solidFill>
                <a:srgbClr val="000000"/>
              </a:solidFill>
              <a:latin typeface="Arial" charset="0"/>
            </a:endParaRPr>
          </a:p>
          <a:p>
            <a:pPr eaLnBrk="1" hangingPunct="1"/>
            <a:r>
              <a:rPr lang="cs-CZ" sz="1800" b="1">
                <a:solidFill>
                  <a:srgbClr val="000000"/>
                </a:solidFill>
                <a:latin typeface="Arial" charset="0"/>
              </a:rPr>
              <a:t>Mechanismus</a:t>
            </a:r>
          </a:p>
          <a:p>
            <a:pPr eaLnBrk="1" hangingPunct="1"/>
            <a:r>
              <a:rPr lang="cs-CZ" sz="1800" b="1">
                <a:solidFill>
                  <a:srgbClr val="000000"/>
                </a:solidFill>
                <a:latin typeface="Arial" charset="0"/>
              </a:rPr>
              <a:t>působení:</a:t>
            </a:r>
            <a:r>
              <a:rPr lang="en-US" sz="1800" b="1">
                <a:solidFill>
                  <a:srgbClr val="000000"/>
                </a:solidFill>
                <a:latin typeface="Arial" charset="0"/>
              </a:rPr>
              <a:t>	</a:t>
            </a:r>
            <a:r>
              <a:rPr lang="cs-CZ" sz="1800" b="1">
                <a:solidFill>
                  <a:srgbClr val="000000"/>
                </a:solidFill>
                <a:latin typeface="Arial" charset="0"/>
              </a:rPr>
              <a:t>            </a:t>
            </a:r>
            <a:r>
              <a:rPr lang="en-US" sz="1800" b="1">
                <a:solidFill>
                  <a:srgbClr val="000000"/>
                </a:solidFill>
                <a:latin typeface="Arial" charset="0"/>
              </a:rPr>
              <a:t>mRNA-</a:t>
            </a:r>
            <a:r>
              <a:rPr lang="cs-CZ" sz="1800" b="1">
                <a:solidFill>
                  <a:srgbClr val="000000"/>
                </a:solidFill>
                <a:latin typeface="Arial" charset="0"/>
              </a:rPr>
              <a:t>štěpení</a:t>
            </a:r>
            <a:r>
              <a:rPr lang="en-US" sz="1800" b="1">
                <a:solidFill>
                  <a:srgbClr val="000000"/>
                </a:solidFill>
                <a:latin typeface="Arial" charset="0"/>
              </a:rPr>
              <a:t> </a:t>
            </a:r>
            <a:r>
              <a:rPr lang="cs-CZ" sz="1800" b="1">
                <a:solidFill>
                  <a:srgbClr val="000000"/>
                </a:solidFill>
                <a:latin typeface="Arial" charset="0"/>
              </a:rPr>
              <a:t>                      represe translace</a:t>
            </a:r>
            <a:endParaRPr lang="en-US" sz="1800" b="1">
              <a:solidFill>
                <a:srgbClr val="000000"/>
              </a:solidFill>
              <a:latin typeface="Arial" charset="0"/>
            </a:endParaRPr>
          </a:p>
          <a:p>
            <a:pPr eaLnBrk="1" hangingPunct="1"/>
            <a:r>
              <a:rPr lang="cs-CZ" sz="1800" b="1">
                <a:solidFill>
                  <a:srgbClr val="000000"/>
                </a:solidFill>
                <a:latin typeface="Arial" charset="0"/>
              </a:rPr>
              <a:t>  </a:t>
            </a:r>
            <a:endParaRPr lang="en-US" sz="1800" b="1">
              <a:solidFill>
                <a:srgbClr val="000000"/>
              </a:solidFill>
              <a:latin typeface="Arial" charset="0"/>
            </a:endParaRPr>
          </a:p>
          <a:p>
            <a:pPr eaLnBrk="1" hangingPunct="1"/>
            <a:r>
              <a:rPr lang="cs-CZ" sz="1800" b="1">
                <a:solidFill>
                  <a:srgbClr val="000000"/>
                </a:solidFill>
                <a:latin typeface="Arial" charset="0"/>
              </a:rPr>
              <a:t>Místo vazby </a:t>
            </a:r>
          </a:p>
          <a:p>
            <a:pPr eaLnBrk="1" hangingPunct="1"/>
            <a:r>
              <a:rPr lang="cs-CZ" sz="1800" b="1">
                <a:solidFill>
                  <a:srgbClr val="000000"/>
                </a:solidFill>
                <a:latin typeface="Arial" charset="0"/>
              </a:rPr>
              <a:t>na mRNA</a:t>
            </a:r>
            <a:r>
              <a:rPr lang="en-US" sz="1800" b="1">
                <a:solidFill>
                  <a:srgbClr val="000000"/>
                </a:solidFill>
                <a:latin typeface="Arial" charset="0"/>
              </a:rPr>
              <a:t>:</a:t>
            </a:r>
            <a:r>
              <a:rPr lang="cs-CZ" sz="1800" b="1">
                <a:solidFill>
                  <a:srgbClr val="000000"/>
                </a:solidFill>
                <a:latin typeface="Arial" charset="0"/>
              </a:rPr>
              <a:t>                    otevřený  čtecí rámec</a:t>
            </a:r>
            <a:r>
              <a:rPr lang="en-US" sz="1800" b="1">
                <a:solidFill>
                  <a:srgbClr val="000000"/>
                </a:solidFill>
                <a:latin typeface="Arial" charset="0"/>
              </a:rPr>
              <a:t> </a:t>
            </a:r>
            <a:r>
              <a:rPr lang="cs-CZ" sz="1800" b="1">
                <a:solidFill>
                  <a:srgbClr val="000000"/>
                </a:solidFill>
                <a:latin typeface="Arial" charset="0"/>
              </a:rPr>
              <a:t>                    </a:t>
            </a:r>
            <a:r>
              <a:rPr lang="en-US" sz="1800" b="1">
                <a:solidFill>
                  <a:srgbClr val="000000"/>
                </a:solidFill>
                <a:latin typeface="Arial" charset="0"/>
              </a:rPr>
              <a:t>3′-</a:t>
            </a:r>
            <a:r>
              <a:rPr lang="cs-CZ" sz="1800" b="1">
                <a:solidFill>
                  <a:srgbClr val="000000"/>
                </a:solidFill>
                <a:latin typeface="Arial" charset="0"/>
              </a:rPr>
              <a:t> konec</a:t>
            </a:r>
            <a:endParaRPr lang="en-US" sz="1800" b="1">
              <a:solidFill>
                <a:srgbClr val="000000"/>
              </a:solidFill>
              <a:latin typeface="Arial" charset="0"/>
            </a:endParaRPr>
          </a:p>
          <a:p>
            <a:pPr eaLnBrk="1" hangingPunct="1"/>
            <a:r>
              <a:rPr lang="en-US" sz="1800" b="1">
                <a:latin typeface="Arial" charset="0"/>
              </a:rPr>
              <a:t>				</a:t>
            </a:r>
          </a:p>
          <a:p>
            <a:pPr eaLnBrk="1" hangingPunct="1"/>
            <a:r>
              <a:rPr lang="en-US" sz="1800" b="1">
                <a:latin typeface="Arial" charset="0"/>
              </a:rPr>
              <a:t>	</a:t>
            </a:r>
            <a:r>
              <a:rPr lang="cs-CZ" sz="1800" b="1">
                <a:latin typeface="Arial" charset="0"/>
              </a:rPr>
              <a:t>                   </a:t>
            </a:r>
            <a:endParaRPr lang="en-US" sz="1800" b="1">
              <a:latin typeface="Arial" charset="0"/>
            </a:endParaRPr>
          </a:p>
          <a:p>
            <a:pPr eaLnBrk="1" hangingPunct="1"/>
            <a:endParaRPr lang="en-US" sz="1800" b="1">
              <a:latin typeface="Arial" charset="0"/>
            </a:endParaRPr>
          </a:p>
        </p:txBody>
      </p:sp>
      <p:sp>
        <p:nvSpPr>
          <p:cNvPr id="172035" name="Rectangle 3"/>
          <p:cNvSpPr>
            <a:spLocks noChangeArrowheads="1"/>
          </p:cNvSpPr>
          <p:nvPr/>
        </p:nvSpPr>
        <p:spPr bwMode="auto">
          <a:xfrm>
            <a:off x="685800" y="188640"/>
            <a:ext cx="7772400"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1" lang="cs-CZ" sz="3600" b="1" i="1" dirty="0">
                <a:ln w="11430"/>
                <a:solidFill>
                  <a:srgbClr val="FF0000"/>
                </a:solidFill>
                <a:effectLst>
                  <a:outerShdw blurRad="50800" dist="39000" dir="5460000" algn="tl">
                    <a:srgbClr val="000000">
                      <a:alpha val="38000"/>
                    </a:srgbClr>
                  </a:outerShdw>
                </a:effectLst>
                <a:latin typeface="Arial" charset="0"/>
              </a:rPr>
              <a:t>Rozdíly mezi živočišnými a rostlinnými miRNA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457200" y="188640"/>
            <a:ext cx="8229600"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1" lang="cs-CZ" sz="3600" b="1" i="1" dirty="0">
                <a:ln w="11430"/>
                <a:solidFill>
                  <a:srgbClr val="FF0000"/>
                </a:solidFill>
                <a:effectLst>
                  <a:outerShdw blurRad="50800" dist="39000" dir="5460000" algn="tl">
                    <a:srgbClr val="000000">
                      <a:alpha val="38000"/>
                    </a:srgbClr>
                  </a:outerShdw>
                </a:effectLst>
                <a:latin typeface="Arial" charset="0"/>
              </a:rPr>
              <a:t>Shrnutí RNA interference</a:t>
            </a:r>
            <a:endParaRPr kumimoji="1" lang="en-US" sz="3600" b="1" i="1" dirty="0">
              <a:ln w="11430"/>
              <a:solidFill>
                <a:srgbClr val="FF0000"/>
              </a:solidFill>
              <a:effectLst>
                <a:outerShdw blurRad="50800" dist="39000" dir="5460000" algn="tl">
                  <a:srgbClr val="000000">
                    <a:alpha val="38000"/>
                  </a:srgbClr>
                </a:outerShdw>
              </a:effectLst>
              <a:latin typeface="Arial" charset="0"/>
            </a:endParaRPr>
          </a:p>
        </p:txBody>
      </p:sp>
      <p:pic>
        <p:nvPicPr>
          <p:cNvPr id="168963" name="Picture 3" descr="ambi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955925"/>
            <a:ext cx="8135938" cy="36798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8964" name="Text Box 4"/>
          <p:cNvSpPr txBox="1">
            <a:spLocks noChangeArrowheads="1"/>
          </p:cNvSpPr>
          <p:nvPr/>
        </p:nvSpPr>
        <p:spPr bwMode="auto">
          <a:xfrm>
            <a:off x="468313" y="1052513"/>
            <a:ext cx="1800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defRPr sz="2400">
                <a:solidFill>
                  <a:schemeClr val="tx1"/>
                </a:solidFill>
                <a:latin typeface="Times New Roman" pitchFamily="18" charset="0"/>
              </a:defRPr>
            </a:lvl1pPr>
            <a:lvl2pPr marL="5429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 typeface="Wingdings" pitchFamily="2" charset="2"/>
              <a:buNone/>
            </a:pPr>
            <a:r>
              <a:rPr lang="cs-CZ" b="1" dirty="0">
                <a:solidFill>
                  <a:srgbClr val="000099"/>
                </a:solidFill>
                <a:latin typeface="Arial" charset="0"/>
                <a:cs typeface="Arial" charset="0"/>
              </a:rPr>
              <a:t>ROSTLINY</a:t>
            </a:r>
          </a:p>
        </p:txBody>
      </p:sp>
      <p:sp>
        <p:nvSpPr>
          <p:cNvPr id="168965" name="Text Box 5"/>
          <p:cNvSpPr txBox="1">
            <a:spLocks noChangeArrowheads="1"/>
          </p:cNvSpPr>
          <p:nvPr/>
        </p:nvSpPr>
        <p:spPr bwMode="auto">
          <a:xfrm>
            <a:off x="3059113" y="1052513"/>
            <a:ext cx="2376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defRPr sz="2400">
                <a:solidFill>
                  <a:schemeClr val="tx1"/>
                </a:solidFill>
                <a:latin typeface="Times New Roman" pitchFamily="18" charset="0"/>
              </a:defRPr>
            </a:lvl1pPr>
            <a:lvl2pPr marL="5429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 typeface="Wingdings" pitchFamily="2" charset="2"/>
              <a:buNone/>
            </a:pPr>
            <a:r>
              <a:rPr lang="cs-CZ" b="1">
                <a:solidFill>
                  <a:srgbClr val="000099"/>
                </a:solidFill>
                <a:latin typeface="Arial" charset="0"/>
                <a:cs typeface="Arial" charset="0"/>
              </a:rPr>
              <a:t>ŽIVOČICHOVÉ</a:t>
            </a:r>
          </a:p>
        </p:txBody>
      </p:sp>
      <p:sp>
        <p:nvSpPr>
          <p:cNvPr id="168966" name="Text Box 6"/>
          <p:cNvSpPr txBox="1">
            <a:spLocks noChangeArrowheads="1"/>
          </p:cNvSpPr>
          <p:nvPr/>
        </p:nvSpPr>
        <p:spPr bwMode="auto">
          <a:xfrm>
            <a:off x="6227763" y="908050"/>
            <a:ext cx="23050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429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 typeface="Wingdings" pitchFamily="2" charset="2"/>
              <a:buNone/>
            </a:pPr>
            <a:r>
              <a:rPr lang="cs-CZ" b="1">
                <a:solidFill>
                  <a:srgbClr val="000099"/>
                </a:solidFill>
                <a:latin typeface="Arial" charset="0"/>
                <a:cs typeface="Arial" charset="0"/>
              </a:rPr>
              <a:t>KVASINKY, ROSTLINY, živočichové</a:t>
            </a:r>
          </a:p>
        </p:txBody>
      </p:sp>
      <p:sp>
        <p:nvSpPr>
          <p:cNvPr id="168967" name="Text Box 7"/>
          <p:cNvSpPr txBox="1">
            <a:spLocks noChangeArrowheads="1"/>
          </p:cNvSpPr>
          <p:nvPr/>
        </p:nvSpPr>
        <p:spPr bwMode="auto">
          <a:xfrm>
            <a:off x="250825" y="2101850"/>
            <a:ext cx="22685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429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 typeface="Wingdings" pitchFamily="2" charset="2"/>
              <a:buNone/>
            </a:pPr>
            <a:r>
              <a:rPr lang="cs-CZ" b="1">
                <a:solidFill>
                  <a:schemeClr val="bg2"/>
                </a:solidFill>
                <a:latin typeface="Arial" charset="0"/>
                <a:cs typeface="Arial" charset="0"/>
              </a:rPr>
              <a:t>degradace mRNA</a:t>
            </a:r>
          </a:p>
        </p:txBody>
      </p:sp>
      <p:sp>
        <p:nvSpPr>
          <p:cNvPr id="168968" name="Text Box 8"/>
          <p:cNvSpPr txBox="1">
            <a:spLocks noChangeArrowheads="1"/>
          </p:cNvSpPr>
          <p:nvPr/>
        </p:nvSpPr>
        <p:spPr bwMode="auto">
          <a:xfrm>
            <a:off x="2951163" y="2133600"/>
            <a:ext cx="22685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429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 typeface="Wingdings" pitchFamily="2" charset="2"/>
              <a:buNone/>
            </a:pPr>
            <a:r>
              <a:rPr lang="cs-CZ" b="1">
                <a:solidFill>
                  <a:schemeClr val="bg2"/>
                </a:solidFill>
                <a:latin typeface="Arial" charset="0"/>
                <a:cs typeface="Arial" charset="0"/>
              </a:rPr>
              <a:t>regulace translace</a:t>
            </a:r>
          </a:p>
        </p:txBody>
      </p:sp>
      <p:sp>
        <p:nvSpPr>
          <p:cNvPr id="168969" name="Text Box 9"/>
          <p:cNvSpPr txBox="1">
            <a:spLocks noChangeArrowheads="1"/>
          </p:cNvSpPr>
          <p:nvPr/>
        </p:nvSpPr>
        <p:spPr bwMode="auto">
          <a:xfrm>
            <a:off x="6264275" y="2101850"/>
            <a:ext cx="22685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429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 typeface="Wingdings" pitchFamily="2" charset="2"/>
              <a:buNone/>
            </a:pPr>
            <a:r>
              <a:rPr lang="cs-CZ" b="1">
                <a:solidFill>
                  <a:schemeClr val="bg2"/>
                </a:solidFill>
                <a:latin typeface="Arial" charset="0"/>
                <a:cs typeface="Arial" charset="0"/>
              </a:rPr>
              <a:t>regulace transkripce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1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600" y="980728"/>
            <a:ext cx="6351588" cy="5707062"/>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1011" name="Text Box 3"/>
          <p:cNvSpPr txBox="1">
            <a:spLocks noChangeArrowheads="1"/>
          </p:cNvSpPr>
          <p:nvPr/>
        </p:nvSpPr>
        <p:spPr bwMode="auto">
          <a:xfrm>
            <a:off x="323850" y="182563"/>
            <a:ext cx="806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cs-CZ" sz="3600" b="1" i="1" dirty="0">
                <a:ln w="11430"/>
                <a:solidFill>
                  <a:srgbClr val="FF0000"/>
                </a:solidFill>
                <a:effectLst>
                  <a:outerShdw blurRad="50800" dist="39000" dir="5460000" algn="tl">
                    <a:srgbClr val="000000">
                      <a:alpha val="38000"/>
                    </a:srgbClr>
                  </a:outerShdw>
                </a:effectLst>
                <a:latin typeface="Arial" charset="0"/>
              </a:rPr>
              <a:t>Pole působnosti </a:t>
            </a:r>
            <a:r>
              <a:rPr lang="cs-CZ" sz="3600" b="1" i="1" dirty="0" err="1">
                <a:ln w="11430"/>
                <a:solidFill>
                  <a:srgbClr val="FF0000"/>
                </a:solidFill>
                <a:effectLst>
                  <a:outerShdw blurRad="50800" dist="39000" dir="5460000" algn="tl">
                    <a:srgbClr val="000000">
                      <a:alpha val="38000"/>
                    </a:srgbClr>
                  </a:outerShdw>
                </a:effectLst>
                <a:latin typeface="Arial" charset="0"/>
              </a:rPr>
              <a:t>RNAi</a:t>
            </a:r>
            <a:endParaRPr lang="cs-CZ" sz="3600" b="1" i="1" dirty="0">
              <a:ln w="11430"/>
              <a:solidFill>
                <a:srgbClr val="FF0000"/>
              </a:solidFill>
              <a:effectLst>
                <a:outerShdw blurRad="50800" dist="39000" dir="5460000" algn="tl">
                  <a:srgbClr val="000000">
                    <a:alpha val="38000"/>
                  </a:srgbClr>
                </a:outerShdw>
              </a:effectLst>
              <a:latin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468313" y="188913"/>
            <a:ext cx="8351837" cy="115252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sz="3600" b="1" i="1" dirty="0">
                <a:ln w="11430"/>
                <a:solidFill>
                  <a:srgbClr val="FF0000"/>
                </a:solidFill>
                <a:effectLst>
                  <a:outerShdw blurRad="50800" dist="39000" dir="5460000" algn="tl">
                    <a:srgbClr val="000000">
                      <a:alpha val="38000"/>
                    </a:srgbClr>
                  </a:outerShdw>
                </a:effectLst>
                <a:latin typeface="Arial" charset="0"/>
              </a:rPr>
              <a:t>miRNA působí v ontogenezi živočichů </a:t>
            </a:r>
          </a:p>
        </p:txBody>
      </p:sp>
      <p:sp>
        <p:nvSpPr>
          <p:cNvPr id="139325" name="Text Box 61"/>
          <p:cNvSpPr txBox="1">
            <a:spLocks noChangeArrowheads="1"/>
          </p:cNvSpPr>
          <p:nvPr/>
        </p:nvSpPr>
        <p:spPr bwMode="auto">
          <a:xfrm>
            <a:off x="323850" y="1598613"/>
            <a:ext cx="82089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defRPr sz="2400">
                <a:solidFill>
                  <a:schemeClr val="tx1"/>
                </a:solidFill>
                <a:latin typeface="Times New Roman" pitchFamily="18" charset="0"/>
              </a:defRPr>
            </a:lvl1pPr>
            <a:lvl2pPr marL="5429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Font typeface="Wingdings" pitchFamily="2" charset="2"/>
              <a:buChar char="Ø"/>
            </a:pPr>
            <a:r>
              <a:rPr lang="cs-CZ" b="1" dirty="0">
                <a:solidFill>
                  <a:srgbClr val="000099"/>
                </a:solidFill>
                <a:latin typeface="Arial" charset="0"/>
                <a:cs typeface="Arial" charset="0"/>
              </a:rPr>
              <a:t>Regulace přesmyku exprese genů z mateřské mRNA do mRNA zygoty (viz. skripta)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68313" y="188913"/>
            <a:ext cx="8351837" cy="72072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sz="3200" b="1" i="1" dirty="0">
                <a:ln w="11430"/>
                <a:solidFill>
                  <a:srgbClr val="FF0000"/>
                </a:solidFill>
                <a:effectLst>
                  <a:outerShdw blurRad="50800" dist="39000" dir="5460000" algn="tl">
                    <a:srgbClr val="000000">
                      <a:alpha val="38000"/>
                    </a:srgbClr>
                  </a:outerShdw>
                </a:effectLst>
                <a:latin typeface="Arial" charset="0"/>
              </a:rPr>
              <a:t>miRNA a imunitní systém u rostlin </a:t>
            </a:r>
          </a:p>
        </p:txBody>
      </p:sp>
      <p:sp>
        <p:nvSpPr>
          <p:cNvPr id="146435" name="Text Box 3"/>
          <p:cNvSpPr txBox="1">
            <a:spLocks noChangeArrowheads="1"/>
          </p:cNvSpPr>
          <p:nvPr/>
        </p:nvSpPr>
        <p:spPr bwMode="auto">
          <a:xfrm>
            <a:off x="323850" y="1473200"/>
            <a:ext cx="8208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1000125"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buFont typeface="Wingdings" pitchFamily="2" charset="2"/>
              <a:buChar char="Ø"/>
            </a:pPr>
            <a:r>
              <a:rPr lang="cs-CZ" b="1" dirty="0">
                <a:solidFill>
                  <a:srgbClr val="000099"/>
                </a:solidFill>
                <a:latin typeface="Arial" charset="0"/>
                <a:cs typeface="Arial" charset="0"/>
              </a:rPr>
              <a:t>Indukce imunitní odpovědi u rostlin </a:t>
            </a:r>
          </a:p>
        </p:txBody>
      </p:sp>
      <p:sp>
        <p:nvSpPr>
          <p:cNvPr id="146436" name="Text Box 4"/>
          <p:cNvSpPr txBox="1">
            <a:spLocks noChangeArrowheads="1"/>
          </p:cNvSpPr>
          <p:nvPr/>
        </p:nvSpPr>
        <p:spPr bwMode="auto">
          <a:xfrm>
            <a:off x="250825" y="2441575"/>
            <a:ext cx="8208963"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1000125"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buFont typeface="Wingdings" pitchFamily="2" charset="2"/>
              <a:buAutoNum type="arabicParenR"/>
            </a:pPr>
            <a:r>
              <a:rPr lang="cs-CZ" b="1">
                <a:solidFill>
                  <a:srgbClr val="000000"/>
                </a:solidFill>
                <a:latin typeface="Arial" charset="0"/>
                <a:cs typeface="Arial" charset="0"/>
              </a:rPr>
              <a:t>Po ataku pseudomonádami transkripce specifických miRNA (miR393)</a:t>
            </a:r>
          </a:p>
          <a:p>
            <a:pPr>
              <a:spcBef>
                <a:spcPct val="50000"/>
              </a:spcBef>
              <a:buFont typeface="Wingdings" pitchFamily="2" charset="2"/>
              <a:buAutoNum type="arabicParenR"/>
            </a:pPr>
            <a:r>
              <a:rPr lang="cs-CZ" b="1">
                <a:solidFill>
                  <a:srgbClr val="000000"/>
                </a:solidFill>
                <a:latin typeface="Arial" charset="0"/>
                <a:cs typeface="Arial" charset="0"/>
              </a:rPr>
              <a:t>Ty inhibují expresi receptorů pro auxiny a tím auxinové signální dráhy</a:t>
            </a:r>
          </a:p>
          <a:p>
            <a:pPr>
              <a:spcBef>
                <a:spcPct val="50000"/>
              </a:spcBef>
              <a:buFont typeface="Wingdings" pitchFamily="2" charset="2"/>
              <a:buAutoNum type="arabicParenR"/>
            </a:pPr>
            <a:r>
              <a:rPr lang="cs-CZ" b="1">
                <a:solidFill>
                  <a:srgbClr val="000000"/>
                </a:solidFill>
                <a:latin typeface="Arial" charset="0"/>
                <a:cs typeface="Arial" charset="0"/>
              </a:rPr>
              <a:t>To vede ke snížení citlivosti k bakteriální infekci</a:t>
            </a:r>
          </a:p>
        </p:txBody>
      </p:sp>
      <p:sp>
        <p:nvSpPr>
          <p:cNvPr id="146437" name="Text Box 5"/>
          <p:cNvSpPr txBox="1">
            <a:spLocks noChangeArrowheads="1"/>
          </p:cNvSpPr>
          <p:nvPr/>
        </p:nvSpPr>
        <p:spPr bwMode="auto">
          <a:xfrm>
            <a:off x="466725" y="5203825"/>
            <a:ext cx="8208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1000125"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buFont typeface="Wingdings" pitchFamily="2" charset="2"/>
              <a:buNone/>
            </a:pPr>
            <a:r>
              <a:rPr lang="cs-CZ" b="1">
                <a:solidFill>
                  <a:srgbClr val="000099"/>
                </a:solidFill>
                <a:latin typeface="Arial" charset="0"/>
                <a:cs typeface="Arial" charset="0"/>
              </a:rPr>
              <a:t>Existuje ale i alternativní systém mimo miRNA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107950" y="260350"/>
            <a:ext cx="8856663" cy="79216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sz="3600" b="1" i="1" dirty="0">
                <a:ln w="11430"/>
                <a:solidFill>
                  <a:srgbClr val="FF0000"/>
                </a:solidFill>
                <a:effectLst>
                  <a:outerShdw blurRad="50800" dist="39000" dir="5460000" algn="tl">
                    <a:srgbClr val="000000">
                      <a:alpha val="38000"/>
                    </a:srgbClr>
                  </a:outerShdw>
                </a:effectLst>
                <a:latin typeface="Arial" charset="0"/>
              </a:rPr>
              <a:t>Obsah přednášky </a:t>
            </a:r>
          </a:p>
        </p:txBody>
      </p:sp>
      <p:sp>
        <p:nvSpPr>
          <p:cNvPr id="157700" name="Text Box 4"/>
          <p:cNvSpPr txBox="1">
            <a:spLocks noChangeArrowheads="1"/>
          </p:cNvSpPr>
          <p:nvPr/>
        </p:nvSpPr>
        <p:spPr bwMode="auto">
          <a:xfrm>
            <a:off x="611188" y="1196975"/>
            <a:ext cx="7935912" cy="538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Font typeface="Wingdings" pitchFamily="2" charset="2"/>
              <a:buChar char="Ø"/>
            </a:pPr>
            <a:r>
              <a:rPr lang="cs-CZ" b="1">
                <a:solidFill>
                  <a:srgbClr val="000099"/>
                </a:solidFill>
                <a:latin typeface="Arial" charset="0"/>
                <a:cs typeface="Arial" charset="0"/>
              </a:rPr>
              <a:t>Historie objevu</a:t>
            </a:r>
          </a:p>
          <a:p>
            <a:pPr>
              <a:spcBef>
                <a:spcPct val="50000"/>
              </a:spcBef>
              <a:buFont typeface="Wingdings" pitchFamily="2" charset="2"/>
              <a:buChar char="Ø"/>
            </a:pPr>
            <a:r>
              <a:rPr lang="cs-CZ" b="1">
                <a:solidFill>
                  <a:srgbClr val="000099"/>
                </a:solidFill>
                <a:latin typeface="Arial" charset="0"/>
                <a:cs typeface="Arial" charset="0"/>
              </a:rPr>
              <a:t>Nekódující malé RNA v buňce</a:t>
            </a:r>
          </a:p>
          <a:p>
            <a:pPr>
              <a:spcBef>
                <a:spcPct val="50000"/>
              </a:spcBef>
              <a:buFont typeface="Wingdings" pitchFamily="2" charset="2"/>
              <a:buChar char="Ø"/>
            </a:pPr>
            <a:r>
              <a:rPr lang="cs-CZ" b="1">
                <a:solidFill>
                  <a:srgbClr val="000099"/>
                </a:solidFill>
                <a:latin typeface="Arial" charset="0"/>
                <a:cs typeface="Arial" charset="0"/>
              </a:rPr>
              <a:t>Co to je RNA interference</a:t>
            </a:r>
          </a:p>
          <a:p>
            <a:pPr>
              <a:spcBef>
                <a:spcPct val="50000"/>
              </a:spcBef>
              <a:buFont typeface="Wingdings" pitchFamily="2" charset="2"/>
              <a:buChar char="Ø"/>
            </a:pPr>
            <a:r>
              <a:rPr lang="cs-CZ" b="1">
                <a:solidFill>
                  <a:srgbClr val="000099"/>
                </a:solidFill>
                <a:latin typeface="Arial" charset="0"/>
                <a:cs typeface="Arial" charset="0"/>
              </a:rPr>
              <a:t>Mechanismus RNA interference</a:t>
            </a:r>
          </a:p>
          <a:p>
            <a:pPr>
              <a:spcBef>
                <a:spcPct val="50000"/>
              </a:spcBef>
              <a:buFont typeface="Wingdings" pitchFamily="2" charset="2"/>
              <a:buChar char="Ø"/>
            </a:pPr>
            <a:r>
              <a:rPr lang="cs-CZ" b="1">
                <a:solidFill>
                  <a:srgbClr val="000099"/>
                </a:solidFill>
                <a:latin typeface="Arial" charset="0"/>
                <a:cs typeface="Arial" charset="0"/>
              </a:rPr>
              <a:t>siRNA a miRNA, biogeneze, shody, rozdíly</a:t>
            </a:r>
          </a:p>
          <a:p>
            <a:pPr>
              <a:spcBef>
                <a:spcPct val="50000"/>
              </a:spcBef>
              <a:buFont typeface="Wingdings" pitchFamily="2" charset="2"/>
              <a:buChar char="Ø"/>
            </a:pPr>
            <a:r>
              <a:rPr lang="cs-CZ" b="1">
                <a:solidFill>
                  <a:srgbClr val="000099"/>
                </a:solidFill>
                <a:latin typeface="Arial" charset="0"/>
                <a:cs typeface="Arial" charset="0"/>
              </a:rPr>
              <a:t>Úloha miRNA v ontogenetickém vývoji</a:t>
            </a:r>
          </a:p>
          <a:p>
            <a:pPr>
              <a:spcBef>
                <a:spcPct val="50000"/>
              </a:spcBef>
              <a:buFont typeface="Wingdings" pitchFamily="2" charset="2"/>
              <a:buChar char="Ø"/>
            </a:pPr>
            <a:r>
              <a:rPr lang="cs-CZ" b="1">
                <a:solidFill>
                  <a:srgbClr val="000099"/>
                </a:solidFill>
                <a:latin typeface="Arial" charset="0"/>
                <a:cs typeface="Arial" charset="0"/>
              </a:rPr>
              <a:t>piRNA, aRNA a další … </a:t>
            </a:r>
          </a:p>
          <a:p>
            <a:pPr>
              <a:spcBef>
                <a:spcPct val="50000"/>
              </a:spcBef>
              <a:buFont typeface="Wingdings" pitchFamily="2" charset="2"/>
              <a:buChar char="Ø"/>
            </a:pPr>
            <a:r>
              <a:rPr lang="cs-CZ" b="1">
                <a:solidFill>
                  <a:srgbClr val="000099"/>
                </a:solidFill>
                <a:latin typeface="Arial" charset="0"/>
                <a:cs typeface="Arial" charset="0"/>
              </a:rPr>
              <a:t>Využití RNAi ve farmacii</a:t>
            </a:r>
          </a:p>
          <a:p>
            <a:pPr>
              <a:spcBef>
                <a:spcPct val="50000"/>
              </a:spcBef>
              <a:buFont typeface="Wingdings" pitchFamily="2" charset="2"/>
              <a:buChar char="Ø"/>
            </a:pPr>
            <a:r>
              <a:rPr lang="cs-CZ" b="1">
                <a:solidFill>
                  <a:srgbClr val="000099"/>
                </a:solidFill>
                <a:latin typeface="Arial" charset="0"/>
                <a:cs typeface="Arial" charset="0"/>
              </a:rPr>
              <a:t>RNA interference u prokaryot</a:t>
            </a:r>
          </a:p>
          <a:p>
            <a:pPr>
              <a:spcBef>
                <a:spcPct val="50000"/>
              </a:spcBef>
              <a:buFont typeface="Wingdings" pitchFamily="2" charset="2"/>
              <a:buChar char="Ø"/>
            </a:pPr>
            <a:r>
              <a:rPr lang="cs-CZ" b="1">
                <a:solidFill>
                  <a:srgbClr val="000099"/>
                </a:solidFill>
                <a:latin typeface="Arial" charset="0"/>
                <a:cs typeface="Arial" charset="0"/>
              </a:rPr>
              <a:t>Novinky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68313" y="188913"/>
            <a:ext cx="8351837" cy="72072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sz="3200" b="1" i="1" dirty="0">
                <a:ln w="11430"/>
                <a:solidFill>
                  <a:srgbClr val="FF0000"/>
                </a:solidFill>
                <a:effectLst>
                  <a:outerShdw blurRad="50800" dist="39000" dir="5460000" algn="tl">
                    <a:srgbClr val="000000">
                      <a:alpha val="38000"/>
                    </a:srgbClr>
                  </a:outerShdw>
                </a:effectLst>
                <a:latin typeface="Arial" charset="0"/>
              </a:rPr>
              <a:t>miRNA působí v ontogenezi rostlin </a:t>
            </a:r>
          </a:p>
        </p:txBody>
      </p:sp>
      <p:sp>
        <p:nvSpPr>
          <p:cNvPr id="145411" name="Text Box 3"/>
          <p:cNvSpPr txBox="1">
            <a:spLocks noChangeArrowheads="1"/>
          </p:cNvSpPr>
          <p:nvPr/>
        </p:nvSpPr>
        <p:spPr bwMode="auto">
          <a:xfrm>
            <a:off x="323850" y="1481138"/>
            <a:ext cx="8208963" cy="437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defRPr sz="2400">
                <a:solidFill>
                  <a:schemeClr val="tx1"/>
                </a:solidFill>
                <a:latin typeface="Times New Roman" pitchFamily="18" charset="0"/>
              </a:defRPr>
            </a:lvl1pPr>
            <a:lvl2pPr marL="5429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80000"/>
              </a:spcBef>
              <a:buFont typeface="Wingdings" pitchFamily="2" charset="2"/>
              <a:buChar char="Ø"/>
            </a:pPr>
            <a:r>
              <a:rPr lang="cs-CZ" b="1" dirty="0">
                <a:solidFill>
                  <a:srgbClr val="000000"/>
                </a:solidFill>
                <a:latin typeface="Arial" charset="0"/>
                <a:cs typeface="Arial" charset="0"/>
              </a:rPr>
              <a:t>Působí jako signál během časných vývojových fází. Tento signál se zapamatuje i pro pozdější vývoj prostřednictvím na </a:t>
            </a:r>
            <a:r>
              <a:rPr lang="cs-CZ" b="1" dirty="0" err="1">
                <a:solidFill>
                  <a:srgbClr val="000000"/>
                </a:solidFill>
                <a:latin typeface="Arial" charset="0"/>
                <a:cs typeface="Arial" charset="0"/>
              </a:rPr>
              <a:t>RNAi</a:t>
            </a:r>
            <a:r>
              <a:rPr lang="cs-CZ" b="1" dirty="0">
                <a:solidFill>
                  <a:srgbClr val="000000"/>
                </a:solidFill>
                <a:latin typeface="Arial" charset="0"/>
                <a:cs typeface="Arial" charset="0"/>
              </a:rPr>
              <a:t> závislých epigenetických mechanismech jako je například tvorba heterochromatinu. </a:t>
            </a:r>
          </a:p>
          <a:p>
            <a:pPr>
              <a:spcBef>
                <a:spcPct val="80000"/>
              </a:spcBef>
              <a:buFont typeface="Wingdings" pitchFamily="2" charset="2"/>
              <a:buChar char="Ø"/>
            </a:pPr>
            <a:r>
              <a:rPr lang="cs-CZ" b="1" dirty="0">
                <a:solidFill>
                  <a:srgbClr val="000099"/>
                </a:solidFill>
                <a:latin typeface="Arial" charset="0"/>
                <a:cs typeface="Arial" charset="0"/>
              </a:rPr>
              <a:t>U rostlin se miRNA podílejí na funkci meristému, vzniku orgánové polarity, vývoji vaskulárních struktur, vývoj květu a odpovědi na hormonech. </a:t>
            </a:r>
          </a:p>
          <a:p>
            <a:pPr>
              <a:spcBef>
                <a:spcPct val="80000"/>
              </a:spcBef>
              <a:buFont typeface="Wingdings" pitchFamily="2" charset="2"/>
              <a:buChar char="Ø"/>
            </a:pPr>
            <a:r>
              <a:rPr lang="cs-CZ" b="1" dirty="0">
                <a:solidFill>
                  <a:schemeClr val="bg2"/>
                </a:solidFill>
                <a:latin typeface="Arial" charset="0"/>
                <a:cs typeface="Arial" charset="0"/>
              </a:rPr>
              <a:t>Téměř polovina transkripčních faktorů je cílovou molekul miRNA.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68313" y="260350"/>
            <a:ext cx="8351837" cy="72072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kumimoji="0" lang="cs-CZ" sz="3600" b="1" i="1" dirty="0">
                <a:ln w="11430"/>
                <a:solidFill>
                  <a:srgbClr val="FF0000"/>
                </a:solidFill>
                <a:effectLst>
                  <a:outerShdw blurRad="50800" dist="39000" dir="5460000" algn="tl">
                    <a:srgbClr val="000000">
                      <a:alpha val="38000"/>
                    </a:srgbClr>
                  </a:outerShdw>
                </a:effectLst>
                <a:latin typeface="Arial" charset="0"/>
              </a:rPr>
              <a:t>piRNA = </a:t>
            </a:r>
            <a:r>
              <a:rPr kumimoji="0" lang="cs-CZ" sz="3600" b="1" i="1" dirty="0" err="1">
                <a:ln w="11430"/>
                <a:solidFill>
                  <a:srgbClr val="FF0000"/>
                </a:solidFill>
                <a:effectLst>
                  <a:outerShdw blurRad="50800" dist="39000" dir="5460000" algn="tl">
                    <a:srgbClr val="000000">
                      <a:alpha val="38000"/>
                    </a:srgbClr>
                  </a:outerShdw>
                </a:effectLst>
                <a:latin typeface="Arial" charset="0"/>
              </a:rPr>
              <a:t>Piwi-interacting</a:t>
            </a:r>
            <a:r>
              <a:rPr kumimoji="0" lang="cs-CZ" sz="3600" b="1" i="1" dirty="0">
                <a:ln w="11430"/>
                <a:solidFill>
                  <a:srgbClr val="FF0000"/>
                </a:solidFill>
                <a:effectLst>
                  <a:outerShdw blurRad="50800" dist="39000" dir="5460000" algn="tl">
                    <a:srgbClr val="000000">
                      <a:alpha val="38000"/>
                    </a:srgbClr>
                  </a:outerShdw>
                </a:effectLst>
                <a:latin typeface="Arial" charset="0"/>
              </a:rPr>
              <a:t> RNA</a:t>
            </a:r>
          </a:p>
        </p:txBody>
      </p:sp>
      <p:pic>
        <p:nvPicPr>
          <p:cNvPr id="136198" name="Picture 6" descr="nematoste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628775"/>
            <a:ext cx="4597400" cy="38306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468313" y="260350"/>
            <a:ext cx="8351837" cy="72072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kumimoji="0" lang="cs-CZ" sz="4000" b="1" i="1" dirty="0">
                <a:ln w="11430"/>
                <a:solidFill>
                  <a:srgbClr val="FF0000"/>
                </a:solidFill>
                <a:effectLst>
                  <a:outerShdw blurRad="50800" dist="39000" dir="5460000" algn="tl">
                    <a:srgbClr val="000000">
                      <a:alpha val="38000"/>
                    </a:srgbClr>
                  </a:outerShdw>
                </a:effectLst>
                <a:latin typeface="Arial" charset="0"/>
              </a:rPr>
              <a:t>piRNA = </a:t>
            </a:r>
            <a:r>
              <a:rPr kumimoji="0" lang="cs-CZ" sz="4000" b="1" i="1" dirty="0" err="1">
                <a:ln w="11430"/>
                <a:solidFill>
                  <a:srgbClr val="FF0000"/>
                </a:solidFill>
                <a:effectLst>
                  <a:outerShdw blurRad="50800" dist="39000" dir="5460000" algn="tl">
                    <a:srgbClr val="000000">
                      <a:alpha val="38000"/>
                    </a:srgbClr>
                  </a:outerShdw>
                </a:effectLst>
                <a:latin typeface="Arial" charset="0"/>
              </a:rPr>
              <a:t>Piwi-interacting</a:t>
            </a:r>
            <a:r>
              <a:rPr kumimoji="0" lang="cs-CZ" sz="4000" b="1" i="1" dirty="0">
                <a:ln w="11430"/>
                <a:solidFill>
                  <a:srgbClr val="FF0000"/>
                </a:solidFill>
                <a:effectLst>
                  <a:outerShdw blurRad="50800" dist="39000" dir="5460000" algn="tl">
                    <a:srgbClr val="000000">
                      <a:alpha val="38000"/>
                    </a:srgbClr>
                  </a:outerShdw>
                </a:effectLst>
                <a:latin typeface="Arial" charset="0"/>
              </a:rPr>
              <a:t> RNA</a:t>
            </a:r>
          </a:p>
        </p:txBody>
      </p:sp>
      <p:sp>
        <p:nvSpPr>
          <p:cNvPr id="184323" name="Text Box 3"/>
          <p:cNvSpPr txBox="1">
            <a:spLocks noChangeArrowheads="1"/>
          </p:cNvSpPr>
          <p:nvPr/>
        </p:nvSpPr>
        <p:spPr bwMode="auto">
          <a:xfrm>
            <a:off x="611188" y="1290638"/>
            <a:ext cx="792162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buFont typeface="Wingdings" pitchFamily="2" charset="2"/>
              <a:buChar char="Ø"/>
            </a:pPr>
            <a:r>
              <a:rPr lang="cs-CZ" b="1">
                <a:solidFill>
                  <a:srgbClr val="000000"/>
                </a:solidFill>
                <a:latin typeface="Arial" charset="0"/>
              </a:rPr>
              <a:t>objeveny v myším spermatu</a:t>
            </a:r>
          </a:p>
          <a:p>
            <a:pPr>
              <a:buFont typeface="Wingdings" pitchFamily="2" charset="2"/>
              <a:buChar char="Ø"/>
            </a:pPr>
            <a:r>
              <a:rPr lang="cs-CZ" b="1">
                <a:solidFill>
                  <a:srgbClr val="000000"/>
                </a:solidFill>
                <a:latin typeface="Arial" charset="0"/>
              </a:rPr>
              <a:t>vyskytují se u obratlovců i bezobratlých </a:t>
            </a:r>
          </a:p>
          <a:p>
            <a:pPr>
              <a:buFont typeface="Wingdings" pitchFamily="2" charset="2"/>
              <a:buChar char="Ø"/>
            </a:pPr>
            <a:r>
              <a:rPr lang="cs-CZ" b="1">
                <a:solidFill>
                  <a:srgbClr val="000000"/>
                </a:solidFill>
                <a:latin typeface="Arial" charset="0"/>
              </a:rPr>
              <a:t>tvoří komplexy s Piwi proteiny</a:t>
            </a:r>
          </a:p>
          <a:p>
            <a:pPr>
              <a:buFont typeface="Wingdings" pitchFamily="2" charset="2"/>
              <a:buChar char="Ø"/>
            </a:pPr>
            <a:r>
              <a:rPr lang="cs-CZ" b="1">
                <a:solidFill>
                  <a:srgbClr val="000000"/>
                </a:solidFill>
                <a:latin typeface="Arial" charset="0"/>
              </a:rPr>
              <a:t>působí na ontogenezi (nejsou-li transkribovány nevznikají spermatické buňky)</a:t>
            </a:r>
          </a:p>
          <a:p>
            <a:pPr>
              <a:buFont typeface="Wingdings" pitchFamily="2" charset="2"/>
              <a:buChar char="Ø"/>
            </a:pPr>
            <a:r>
              <a:rPr lang="cs-CZ" b="1">
                <a:solidFill>
                  <a:srgbClr val="FF0000"/>
                </a:solidFill>
                <a:latin typeface="Arial" charset="0"/>
              </a:rPr>
              <a:t>transportují miRNA k cílovým sekvencím !!!</a:t>
            </a:r>
          </a:p>
        </p:txBody>
      </p:sp>
      <p:sp>
        <p:nvSpPr>
          <p:cNvPr id="184324" name="Text Box 4"/>
          <p:cNvSpPr txBox="1">
            <a:spLocks noChangeArrowheads="1"/>
          </p:cNvSpPr>
          <p:nvPr/>
        </p:nvSpPr>
        <p:spPr bwMode="auto">
          <a:xfrm>
            <a:off x="611188" y="4175125"/>
            <a:ext cx="792162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buFont typeface="Wingdings" pitchFamily="2" charset="2"/>
              <a:buChar char="Ø"/>
            </a:pPr>
            <a:r>
              <a:rPr lang="cs-CZ" b="1">
                <a:solidFill>
                  <a:srgbClr val="000000"/>
                </a:solidFill>
                <a:latin typeface="Arial" charset="0"/>
              </a:rPr>
              <a:t>délka 26 až 31 bp</a:t>
            </a:r>
          </a:p>
          <a:p>
            <a:pPr>
              <a:buFont typeface="Wingdings" pitchFamily="2" charset="2"/>
              <a:buChar char="Ø"/>
            </a:pPr>
            <a:r>
              <a:rPr lang="cs-CZ" b="1" i="1">
                <a:solidFill>
                  <a:srgbClr val="000000"/>
                </a:solidFill>
                <a:latin typeface="Arial" charset="0"/>
              </a:rPr>
              <a:t>in silico</a:t>
            </a:r>
            <a:r>
              <a:rPr lang="cs-CZ" b="1">
                <a:solidFill>
                  <a:srgbClr val="000000"/>
                </a:solidFill>
                <a:latin typeface="Arial" charset="0"/>
              </a:rPr>
              <a:t> analýzou bylo popsáno 52 934 kandidátních molekul piRNA u myší, 52 099 u člověka a 47 024 u krys</a:t>
            </a:r>
          </a:p>
          <a:p>
            <a:pPr>
              <a:buFont typeface="Wingdings" pitchFamily="2" charset="2"/>
              <a:buChar char="Ø"/>
            </a:pPr>
            <a:r>
              <a:rPr lang="cs-CZ" b="1">
                <a:solidFill>
                  <a:srgbClr val="000000"/>
                </a:solidFill>
                <a:latin typeface="Arial" charset="0"/>
              </a:rPr>
              <a:t>vznikají z několika málo clusterů mimo genové oblasti jako ssRNA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685800" y="381000"/>
            <a:ext cx="7772400" cy="744538"/>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sz="3600" b="1" i="1" dirty="0">
                <a:ln w="11430"/>
                <a:solidFill>
                  <a:srgbClr val="FF0000"/>
                </a:solidFill>
                <a:effectLst>
                  <a:outerShdw blurRad="50800" dist="39000" dir="5460000" algn="tl">
                    <a:srgbClr val="000000">
                      <a:alpha val="38000"/>
                    </a:srgbClr>
                  </a:outerShdw>
                </a:effectLst>
                <a:latin typeface="Arial" charset="0"/>
              </a:rPr>
              <a:t>Předpokládané funkce piRNA  </a:t>
            </a:r>
          </a:p>
        </p:txBody>
      </p:sp>
      <p:sp>
        <p:nvSpPr>
          <p:cNvPr id="140292" name="Text Box 4"/>
          <p:cNvSpPr txBox="1">
            <a:spLocks noChangeArrowheads="1"/>
          </p:cNvSpPr>
          <p:nvPr/>
        </p:nvSpPr>
        <p:spPr bwMode="auto">
          <a:xfrm>
            <a:off x="2843213" y="1412875"/>
            <a:ext cx="5832475"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buFont typeface="Wingdings" pitchFamily="2" charset="2"/>
              <a:buChar char="Ø"/>
            </a:pPr>
            <a:r>
              <a:rPr lang="cs-CZ" b="1">
                <a:solidFill>
                  <a:srgbClr val="000000"/>
                </a:solidFill>
                <a:latin typeface="Arial" charset="0"/>
              </a:rPr>
              <a:t>modulují transkripci ?</a:t>
            </a:r>
          </a:p>
          <a:p>
            <a:pPr>
              <a:buFont typeface="Wingdings" pitchFamily="2" charset="2"/>
              <a:buChar char="Ø"/>
            </a:pPr>
            <a:r>
              <a:rPr lang="cs-CZ" b="1">
                <a:solidFill>
                  <a:srgbClr val="000000"/>
                </a:solidFill>
                <a:latin typeface="Arial" charset="0"/>
              </a:rPr>
              <a:t>podílejí se na skladování RNA v procesních tělískách ?</a:t>
            </a:r>
          </a:p>
          <a:p>
            <a:pPr>
              <a:buFont typeface="Wingdings" pitchFamily="2" charset="2"/>
              <a:buChar char="Ø"/>
            </a:pPr>
            <a:r>
              <a:rPr lang="cs-CZ" b="1">
                <a:solidFill>
                  <a:srgbClr val="000000"/>
                </a:solidFill>
                <a:latin typeface="Arial" charset="0"/>
              </a:rPr>
              <a:t>spekuluje se též o jejich možném podílu na přenosu dědičné informace jinými mechanismy než je replikace DNA ?</a:t>
            </a:r>
          </a:p>
          <a:p>
            <a:pPr>
              <a:buFont typeface="Wingdings" pitchFamily="2" charset="2"/>
              <a:buChar char="Ø"/>
            </a:pPr>
            <a:r>
              <a:rPr lang="cs-CZ" b="1">
                <a:solidFill>
                  <a:srgbClr val="000000"/>
                </a:solidFill>
                <a:latin typeface="Arial" charset="0"/>
              </a:rPr>
              <a:t>mohou působit na úrovni histonů, DNA nebo RNA ?</a:t>
            </a:r>
          </a:p>
          <a:p>
            <a:pPr>
              <a:buFont typeface="Wingdings" pitchFamily="2" charset="2"/>
              <a:buChar char="Ø"/>
            </a:pPr>
            <a:r>
              <a:rPr lang="cs-CZ" b="1">
                <a:solidFill>
                  <a:srgbClr val="000000"/>
                </a:solidFill>
                <a:latin typeface="Arial" charset="0"/>
              </a:rPr>
              <a:t>možná štěpí cílové sekvence nebo mění strukturu chromatinu ?</a:t>
            </a:r>
          </a:p>
        </p:txBody>
      </p:sp>
      <p:sp>
        <p:nvSpPr>
          <p:cNvPr id="140295" name="AutoShape 7"/>
          <p:cNvSpPr>
            <a:spLocks noChangeAspect="1" noChangeArrowheads="1" noTextEdit="1"/>
          </p:cNvSpPr>
          <p:nvPr/>
        </p:nvSpPr>
        <p:spPr bwMode="auto">
          <a:xfrm>
            <a:off x="5794375" y="3141663"/>
            <a:ext cx="2109788"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grpSp>
        <p:nvGrpSpPr>
          <p:cNvPr id="140318" name="Group 30"/>
          <p:cNvGrpSpPr>
            <a:grpSpLocks/>
          </p:cNvGrpSpPr>
          <p:nvPr/>
        </p:nvGrpSpPr>
        <p:grpSpPr bwMode="auto">
          <a:xfrm>
            <a:off x="841375" y="3500438"/>
            <a:ext cx="1930400" cy="2016125"/>
            <a:chOff x="3967" y="3054"/>
            <a:chExt cx="853" cy="950"/>
          </a:xfrm>
        </p:grpSpPr>
        <p:sp>
          <p:nvSpPr>
            <p:cNvPr id="140299" name="Freeform 11"/>
            <p:cNvSpPr>
              <a:spLocks/>
            </p:cNvSpPr>
            <p:nvPr/>
          </p:nvSpPr>
          <p:spPr bwMode="auto">
            <a:xfrm>
              <a:off x="3967" y="3054"/>
              <a:ext cx="716" cy="950"/>
            </a:xfrm>
            <a:custGeom>
              <a:avLst/>
              <a:gdLst>
                <a:gd name="T0" fmla="*/ 318 w 716"/>
                <a:gd name="T1" fmla="*/ 133 h 950"/>
                <a:gd name="T2" fmla="*/ 303 w 716"/>
                <a:gd name="T3" fmla="*/ 136 h 950"/>
                <a:gd name="T4" fmla="*/ 291 w 716"/>
                <a:gd name="T5" fmla="*/ 144 h 950"/>
                <a:gd name="T6" fmla="*/ 282 w 716"/>
                <a:gd name="T7" fmla="*/ 157 h 950"/>
                <a:gd name="T8" fmla="*/ 277 w 716"/>
                <a:gd name="T9" fmla="*/ 173 h 950"/>
                <a:gd name="T10" fmla="*/ 281 w 716"/>
                <a:gd name="T11" fmla="*/ 188 h 950"/>
                <a:gd name="T12" fmla="*/ 288 w 716"/>
                <a:gd name="T13" fmla="*/ 201 h 950"/>
                <a:gd name="T14" fmla="*/ 302 w 716"/>
                <a:gd name="T15" fmla="*/ 209 h 950"/>
                <a:gd name="T16" fmla="*/ 341 w 716"/>
                <a:gd name="T17" fmla="*/ 222 h 950"/>
                <a:gd name="T18" fmla="*/ 403 w 716"/>
                <a:gd name="T19" fmla="*/ 246 h 950"/>
                <a:gd name="T20" fmla="*/ 459 w 716"/>
                <a:gd name="T21" fmla="*/ 279 h 950"/>
                <a:gd name="T22" fmla="*/ 508 w 716"/>
                <a:gd name="T23" fmla="*/ 321 h 950"/>
                <a:gd name="T24" fmla="*/ 551 w 716"/>
                <a:gd name="T25" fmla="*/ 369 h 950"/>
                <a:gd name="T26" fmla="*/ 587 w 716"/>
                <a:gd name="T27" fmla="*/ 424 h 950"/>
                <a:gd name="T28" fmla="*/ 613 w 716"/>
                <a:gd name="T29" fmla="*/ 483 h 950"/>
                <a:gd name="T30" fmla="*/ 630 w 716"/>
                <a:gd name="T31" fmla="*/ 546 h 950"/>
                <a:gd name="T32" fmla="*/ 489 w 716"/>
                <a:gd name="T33" fmla="*/ 579 h 950"/>
                <a:gd name="T34" fmla="*/ 466 w 716"/>
                <a:gd name="T35" fmla="*/ 727 h 950"/>
                <a:gd name="T36" fmla="*/ 424 w 716"/>
                <a:gd name="T37" fmla="*/ 713 h 950"/>
                <a:gd name="T38" fmla="*/ 388 w 716"/>
                <a:gd name="T39" fmla="*/ 689 h 950"/>
                <a:gd name="T40" fmla="*/ 358 w 716"/>
                <a:gd name="T41" fmla="*/ 656 h 950"/>
                <a:gd name="T42" fmla="*/ 343 w 716"/>
                <a:gd name="T43" fmla="*/ 629 h 950"/>
                <a:gd name="T44" fmla="*/ 331 w 716"/>
                <a:gd name="T45" fmla="*/ 619 h 950"/>
                <a:gd name="T46" fmla="*/ 317 w 716"/>
                <a:gd name="T47" fmla="*/ 614 h 950"/>
                <a:gd name="T48" fmla="*/ 302 w 716"/>
                <a:gd name="T49" fmla="*/ 615 h 950"/>
                <a:gd name="T50" fmla="*/ 282 w 716"/>
                <a:gd name="T51" fmla="*/ 627 h 950"/>
                <a:gd name="T52" fmla="*/ 272 w 716"/>
                <a:gd name="T53" fmla="*/ 656 h 950"/>
                <a:gd name="T54" fmla="*/ 276 w 716"/>
                <a:gd name="T55" fmla="*/ 670 h 950"/>
                <a:gd name="T56" fmla="*/ 293 w 716"/>
                <a:gd name="T57" fmla="*/ 700 h 950"/>
                <a:gd name="T58" fmla="*/ 314 w 716"/>
                <a:gd name="T59" fmla="*/ 726 h 950"/>
                <a:gd name="T60" fmla="*/ 337 w 716"/>
                <a:gd name="T61" fmla="*/ 751 h 950"/>
                <a:gd name="T62" fmla="*/ 364 w 716"/>
                <a:gd name="T63" fmla="*/ 769 h 950"/>
                <a:gd name="T64" fmla="*/ 392 w 716"/>
                <a:gd name="T65" fmla="*/ 786 h 950"/>
                <a:gd name="T66" fmla="*/ 423 w 716"/>
                <a:gd name="T67" fmla="*/ 798 h 950"/>
                <a:gd name="T68" fmla="*/ 455 w 716"/>
                <a:gd name="T69" fmla="*/ 807 h 950"/>
                <a:gd name="T70" fmla="*/ 489 w 716"/>
                <a:gd name="T71" fmla="*/ 810 h 950"/>
                <a:gd name="T72" fmla="*/ 80 w 716"/>
                <a:gd name="T73" fmla="*/ 871 h 950"/>
                <a:gd name="T74" fmla="*/ 209 w 716"/>
                <a:gd name="T75" fmla="*/ 203 h 950"/>
                <a:gd name="T76" fmla="*/ 129 w 716"/>
                <a:gd name="T77" fmla="*/ 17 h 950"/>
                <a:gd name="T78" fmla="*/ 118 w 716"/>
                <a:gd name="T79" fmla="*/ 6 h 950"/>
                <a:gd name="T80" fmla="*/ 105 w 716"/>
                <a:gd name="T81" fmla="*/ 1 h 950"/>
                <a:gd name="T82" fmla="*/ 90 w 716"/>
                <a:gd name="T83" fmla="*/ 1 h 950"/>
                <a:gd name="T84" fmla="*/ 69 w 716"/>
                <a:gd name="T85" fmla="*/ 12 h 950"/>
                <a:gd name="T86" fmla="*/ 58 w 716"/>
                <a:gd name="T87" fmla="*/ 39 h 950"/>
                <a:gd name="T88" fmla="*/ 61 w 716"/>
                <a:gd name="T89" fmla="*/ 55 h 950"/>
                <a:gd name="T90" fmla="*/ 0 w 716"/>
                <a:gd name="T91" fmla="*/ 123 h 950"/>
                <a:gd name="T92" fmla="*/ 569 w 716"/>
                <a:gd name="T93" fmla="*/ 949 h 950"/>
                <a:gd name="T94" fmla="*/ 716 w 716"/>
                <a:gd name="T95" fmla="*/ 659 h 950"/>
                <a:gd name="T96" fmla="*/ 714 w 716"/>
                <a:gd name="T97" fmla="*/ 576 h 950"/>
                <a:gd name="T98" fmla="*/ 699 w 716"/>
                <a:gd name="T99" fmla="*/ 493 h 950"/>
                <a:gd name="T100" fmla="*/ 671 w 716"/>
                <a:gd name="T101" fmla="*/ 415 h 950"/>
                <a:gd name="T102" fmla="*/ 630 w 716"/>
                <a:gd name="T103" fmla="*/ 343 h 950"/>
                <a:gd name="T104" fmla="*/ 578 w 716"/>
                <a:gd name="T105" fmla="*/ 278 h 950"/>
                <a:gd name="T106" fmla="*/ 516 w 716"/>
                <a:gd name="T107" fmla="*/ 223 h 950"/>
                <a:gd name="T108" fmla="*/ 445 w 716"/>
                <a:gd name="T109" fmla="*/ 178 h 950"/>
                <a:gd name="T110" fmla="*/ 368 w 716"/>
                <a:gd name="T111" fmla="*/ 145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6" h="950">
                  <a:moveTo>
                    <a:pt x="326" y="134"/>
                  </a:moveTo>
                  <a:lnTo>
                    <a:pt x="318" y="133"/>
                  </a:lnTo>
                  <a:lnTo>
                    <a:pt x="310" y="134"/>
                  </a:lnTo>
                  <a:lnTo>
                    <a:pt x="303" y="136"/>
                  </a:lnTo>
                  <a:lnTo>
                    <a:pt x="296" y="140"/>
                  </a:lnTo>
                  <a:lnTo>
                    <a:pt x="291" y="144"/>
                  </a:lnTo>
                  <a:lnTo>
                    <a:pt x="285" y="151"/>
                  </a:lnTo>
                  <a:lnTo>
                    <a:pt x="282" y="157"/>
                  </a:lnTo>
                  <a:lnTo>
                    <a:pt x="278" y="165"/>
                  </a:lnTo>
                  <a:lnTo>
                    <a:pt x="277" y="173"/>
                  </a:lnTo>
                  <a:lnTo>
                    <a:pt x="278" y="181"/>
                  </a:lnTo>
                  <a:lnTo>
                    <a:pt x="281" y="188"/>
                  </a:lnTo>
                  <a:lnTo>
                    <a:pt x="284" y="195"/>
                  </a:lnTo>
                  <a:lnTo>
                    <a:pt x="288" y="201"/>
                  </a:lnTo>
                  <a:lnTo>
                    <a:pt x="295" y="206"/>
                  </a:lnTo>
                  <a:lnTo>
                    <a:pt x="302" y="209"/>
                  </a:lnTo>
                  <a:lnTo>
                    <a:pt x="309" y="213"/>
                  </a:lnTo>
                  <a:lnTo>
                    <a:pt x="341" y="222"/>
                  </a:lnTo>
                  <a:lnTo>
                    <a:pt x="373" y="233"/>
                  </a:lnTo>
                  <a:lnTo>
                    <a:pt x="403" y="246"/>
                  </a:lnTo>
                  <a:lnTo>
                    <a:pt x="432" y="261"/>
                  </a:lnTo>
                  <a:lnTo>
                    <a:pt x="459" y="279"/>
                  </a:lnTo>
                  <a:lnTo>
                    <a:pt x="485" y="299"/>
                  </a:lnTo>
                  <a:lnTo>
                    <a:pt x="508" y="321"/>
                  </a:lnTo>
                  <a:lnTo>
                    <a:pt x="531" y="344"/>
                  </a:lnTo>
                  <a:lnTo>
                    <a:pt x="551" y="369"/>
                  </a:lnTo>
                  <a:lnTo>
                    <a:pt x="570" y="396"/>
                  </a:lnTo>
                  <a:lnTo>
                    <a:pt x="587" y="424"/>
                  </a:lnTo>
                  <a:lnTo>
                    <a:pt x="601" y="453"/>
                  </a:lnTo>
                  <a:lnTo>
                    <a:pt x="613" y="483"/>
                  </a:lnTo>
                  <a:lnTo>
                    <a:pt x="622" y="514"/>
                  </a:lnTo>
                  <a:lnTo>
                    <a:pt x="630" y="546"/>
                  </a:lnTo>
                  <a:lnTo>
                    <a:pt x="634" y="579"/>
                  </a:lnTo>
                  <a:lnTo>
                    <a:pt x="489" y="579"/>
                  </a:lnTo>
                  <a:lnTo>
                    <a:pt x="489" y="731"/>
                  </a:lnTo>
                  <a:lnTo>
                    <a:pt x="466" y="727"/>
                  </a:lnTo>
                  <a:lnTo>
                    <a:pt x="445" y="722"/>
                  </a:lnTo>
                  <a:lnTo>
                    <a:pt x="424" y="713"/>
                  </a:lnTo>
                  <a:lnTo>
                    <a:pt x="405" y="702"/>
                  </a:lnTo>
                  <a:lnTo>
                    <a:pt x="388" y="689"/>
                  </a:lnTo>
                  <a:lnTo>
                    <a:pt x="372" y="673"/>
                  </a:lnTo>
                  <a:lnTo>
                    <a:pt x="358" y="656"/>
                  </a:lnTo>
                  <a:lnTo>
                    <a:pt x="347" y="636"/>
                  </a:lnTo>
                  <a:lnTo>
                    <a:pt x="343" y="629"/>
                  </a:lnTo>
                  <a:lnTo>
                    <a:pt x="337" y="624"/>
                  </a:lnTo>
                  <a:lnTo>
                    <a:pt x="331" y="619"/>
                  </a:lnTo>
                  <a:lnTo>
                    <a:pt x="324" y="616"/>
                  </a:lnTo>
                  <a:lnTo>
                    <a:pt x="317" y="614"/>
                  </a:lnTo>
                  <a:lnTo>
                    <a:pt x="309" y="614"/>
                  </a:lnTo>
                  <a:lnTo>
                    <a:pt x="302" y="615"/>
                  </a:lnTo>
                  <a:lnTo>
                    <a:pt x="294" y="617"/>
                  </a:lnTo>
                  <a:lnTo>
                    <a:pt x="282" y="627"/>
                  </a:lnTo>
                  <a:lnTo>
                    <a:pt x="274" y="640"/>
                  </a:lnTo>
                  <a:lnTo>
                    <a:pt x="272" y="656"/>
                  </a:lnTo>
                  <a:lnTo>
                    <a:pt x="276" y="670"/>
                  </a:lnTo>
                  <a:lnTo>
                    <a:pt x="276" y="670"/>
                  </a:lnTo>
                  <a:lnTo>
                    <a:pt x="284" y="685"/>
                  </a:lnTo>
                  <a:lnTo>
                    <a:pt x="293" y="700"/>
                  </a:lnTo>
                  <a:lnTo>
                    <a:pt x="303" y="714"/>
                  </a:lnTo>
                  <a:lnTo>
                    <a:pt x="314" y="726"/>
                  </a:lnTo>
                  <a:lnTo>
                    <a:pt x="325" y="738"/>
                  </a:lnTo>
                  <a:lnTo>
                    <a:pt x="337" y="751"/>
                  </a:lnTo>
                  <a:lnTo>
                    <a:pt x="350" y="760"/>
                  </a:lnTo>
                  <a:lnTo>
                    <a:pt x="364" y="769"/>
                  </a:lnTo>
                  <a:lnTo>
                    <a:pt x="378" y="778"/>
                  </a:lnTo>
                  <a:lnTo>
                    <a:pt x="392" y="786"/>
                  </a:lnTo>
                  <a:lnTo>
                    <a:pt x="408" y="792"/>
                  </a:lnTo>
                  <a:lnTo>
                    <a:pt x="423" y="798"/>
                  </a:lnTo>
                  <a:lnTo>
                    <a:pt x="439" y="802"/>
                  </a:lnTo>
                  <a:lnTo>
                    <a:pt x="455" y="807"/>
                  </a:lnTo>
                  <a:lnTo>
                    <a:pt x="473" y="809"/>
                  </a:lnTo>
                  <a:lnTo>
                    <a:pt x="489" y="810"/>
                  </a:lnTo>
                  <a:lnTo>
                    <a:pt x="489" y="871"/>
                  </a:lnTo>
                  <a:lnTo>
                    <a:pt x="80" y="871"/>
                  </a:lnTo>
                  <a:lnTo>
                    <a:pt x="80" y="203"/>
                  </a:lnTo>
                  <a:lnTo>
                    <a:pt x="209" y="203"/>
                  </a:lnTo>
                  <a:lnTo>
                    <a:pt x="134" y="24"/>
                  </a:lnTo>
                  <a:lnTo>
                    <a:pt x="129" y="17"/>
                  </a:lnTo>
                  <a:lnTo>
                    <a:pt x="125" y="11"/>
                  </a:lnTo>
                  <a:lnTo>
                    <a:pt x="118" y="6"/>
                  </a:lnTo>
                  <a:lnTo>
                    <a:pt x="112" y="3"/>
                  </a:lnTo>
                  <a:lnTo>
                    <a:pt x="105" y="1"/>
                  </a:lnTo>
                  <a:lnTo>
                    <a:pt x="97" y="0"/>
                  </a:lnTo>
                  <a:lnTo>
                    <a:pt x="90" y="1"/>
                  </a:lnTo>
                  <a:lnTo>
                    <a:pt x="82" y="3"/>
                  </a:lnTo>
                  <a:lnTo>
                    <a:pt x="69" y="12"/>
                  </a:lnTo>
                  <a:lnTo>
                    <a:pt x="61" y="25"/>
                  </a:lnTo>
                  <a:lnTo>
                    <a:pt x="58" y="39"/>
                  </a:lnTo>
                  <a:lnTo>
                    <a:pt x="61" y="55"/>
                  </a:lnTo>
                  <a:lnTo>
                    <a:pt x="61" y="55"/>
                  </a:lnTo>
                  <a:lnTo>
                    <a:pt x="90" y="123"/>
                  </a:lnTo>
                  <a:lnTo>
                    <a:pt x="0" y="123"/>
                  </a:lnTo>
                  <a:lnTo>
                    <a:pt x="0" y="950"/>
                  </a:lnTo>
                  <a:lnTo>
                    <a:pt x="569" y="949"/>
                  </a:lnTo>
                  <a:lnTo>
                    <a:pt x="569" y="659"/>
                  </a:lnTo>
                  <a:lnTo>
                    <a:pt x="716" y="659"/>
                  </a:lnTo>
                  <a:lnTo>
                    <a:pt x="716" y="619"/>
                  </a:lnTo>
                  <a:lnTo>
                    <a:pt x="714" y="576"/>
                  </a:lnTo>
                  <a:lnTo>
                    <a:pt x="708" y="534"/>
                  </a:lnTo>
                  <a:lnTo>
                    <a:pt x="699" y="493"/>
                  </a:lnTo>
                  <a:lnTo>
                    <a:pt x="687" y="453"/>
                  </a:lnTo>
                  <a:lnTo>
                    <a:pt x="671" y="415"/>
                  </a:lnTo>
                  <a:lnTo>
                    <a:pt x="652" y="377"/>
                  </a:lnTo>
                  <a:lnTo>
                    <a:pt x="630" y="343"/>
                  </a:lnTo>
                  <a:lnTo>
                    <a:pt x="605" y="309"/>
                  </a:lnTo>
                  <a:lnTo>
                    <a:pt x="578" y="278"/>
                  </a:lnTo>
                  <a:lnTo>
                    <a:pt x="548" y="249"/>
                  </a:lnTo>
                  <a:lnTo>
                    <a:pt x="516" y="223"/>
                  </a:lnTo>
                  <a:lnTo>
                    <a:pt x="482" y="199"/>
                  </a:lnTo>
                  <a:lnTo>
                    <a:pt x="445" y="178"/>
                  </a:lnTo>
                  <a:lnTo>
                    <a:pt x="408" y="160"/>
                  </a:lnTo>
                  <a:lnTo>
                    <a:pt x="368" y="145"/>
                  </a:lnTo>
                  <a:lnTo>
                    <a:pt x="326" y="134"/>
                  </a:lnTo>
                  <a:close/>
                </a:path>
              </a:pathLst>
            </a:custGeom>
            <a:solidFill>
              <a:srgbClr val="000000"/>
            </a:solidFill>
            <a:ln>
              <a:noFill/>
            </a:ln>
            <a:extLst>
              <a:ext uri="{91240B29-F687-4F45-9708-019B960494DF}">
                <a14:hiddenLine xmlns:a14="http://schemas.microsoft.com/office/drawing/2010/main" w="9525">
                  <a:solidFill>
                    <a:srgbClr val="FF0000"/>
                  </a:solidFill>
                  <a:round/>
                  <a:headEnd/>
                  <a:tailEnd/>
                </a14:hiddenLine>
              </a:ext>
            </a:extLst>
          </p:spPr>
          <p:txBody>
            <a:bodyPr/>
            <a:lstStyle/>
            <a:p>
              <a:endParaRPr lang="en-GB"/>
            </a:p>
          </p:txBody>
        </p:sp>
        <p:sp>
          <p:nvSpPr>
            <p:cNvPr id="140312" name="Freeform 24"/>
            <p:cNvSpPr>
              <a:spLocks/>
            </p:cNvSpPr>
            <p:nvPr/>
          </p:nvSpPr>
          <p:spPr bwMode="auto">
            <a:xfrm>
              <a:off x="4473" y="3249"/>
              <a:ext cx="347" cy="347"/>
            </a:xfrm>
            <a:custGeom>
              <a:avLst/>
              <a:gdLst>
                <a:gd name="T0" fmla="*/ 173 w 347"/>
                <a:gd name="T1" fmla="*/ 347 h 347"/>
                <a:gd name="T2" fmla="*/ 191 w 347"/>
                <a:gd name="T3" fmla="*/ 346 h 347"/>
                <a:gd name="T4" fmla="*/ 208 w 347"/>
                <a:gd name="T5" fmla="*/ 343 h 347"/>
                <a:gd name="T6" fmla="*/ 224 w 347"/>
                <a:gd name="T7" fmla="*/ 339 h 347"/>
                <a:gd name="T8" fmla="*/ 240 w 347"/>
                <a:gd name="T9" fmla="*/ 334 h 347"/>
                <a:gd name="T10" fmla="*/ 255 w 347"/>
                <a:gd name="T11" fmla="*/ 327 h 347"/>
                <a:gd name="T12" fmla="*/ 270 w 347"/>
                <a:gd name="T13" fmla="*/ 318 h 347"/>
                <a:gd name="T14" fmla="*/ 283 w 347"/>
                <a:gd name="T15" fmla="*/ 308 h 347"/>
                <a:gd name="T16" fmla="*/ 296 w 347"/>
                <a:gd name="T17" fmla="*/ 296 h 347"/>
                <a:gd name="T18" fmla="*/ 308 w 347"/>
                <a:gd name="T19" fmla="*/ 284 h 347"/>
                <a:gd name="T20" fmla="*/ 318 w 347"/>
                <a:gd name="T21" fmla="*/ 269 h 347"/>
                <a:gd name="T22" fmla="*/ 327 w 347"/>
                <a:gd name="T23" fmla="*/ 255 h 347"/>
                <a:gd name="T24" fmla="*/ 334 w 347"/>
                <a:gd name="T25" fmla="*/ 240 h 347"/>
                <a:gd name="T26" fmla="*/ 339 w 347"/>
                <a:gd name="T27" fmla="*/ 224 h 347"/>
                <a:gd name="T28" fmla="*/ 344 w 347"/>
                <a:gd name="T29" fmla="*/ 208 h 347"/>
                <a:gd name="T30" fmla="*/ 346 w 347"/>
                <a:gd name="T31" fmla="*/ 191 h 347"/>
                <a:gd name="T32" fmla="*/ 347 w 347"/>
                <a:gd name="T33" fmla="*/ 173 h 347"/>
                <a:gd name="T34" fmla="*/ 346 w 347"/>
                <a:gd name="T35" fmla="*/ 156 h 347"/>
                <a:gd name="T36" fmla="*/ 344 w 347"/>
                <a:gd name="T37" fmla="*/ 139 h 347"/>
                <a:gd name="T38" fmla="*/ 339 w 347"/>
                <a:gd name="T39" fmla="*/ 123 h 347"/>
                <a:gd name="T40" fmla="*/ 334 w 347"/>
                <a:gd name="T41" fmla="*/ 107 h 347"/>
                <a:gd name="T42" fmla="*/ 327 w 347"/>
                <a:gd name="T43" fmla="*/ 92 h 347"/>
                <a:gd name="T44" fmla="*/ 318 w 347"/>
                <a:gd name="T45" fmla="*/ 77 h 347"/>
                <a:gd name="T46" fmla="*/ 308 w 347"/>
                <a:gd name="T47" fmla="*/ 64 h 347"/>
                <a:gd name="T48" fmla="*/ 296 w 347"/>
                <a:gd name="T49" fmla="*/ 51 h 347"/>
                <a:gd name="T50" fmla="*/ 283 w 347"/>
                <a:gd name="T51" fmla="*/ 40 h 347"/>
                <a:gd name="T52" fmla="*/ 270 w 347"/>
                <a:gd name="T53" fmla="*/ 30 h 347"/>
                <a:gd name="T54" fmla="*/ 255 w 347"/>
                <a:gd name="T55" fmla="*/ 21 h 347"/>
                <a:gd name="T56" fmla="*/ 240 w 347"/>
                <a:gd name="T57" fmla="*/ 13 h 347"/>
                <a:gd name="T58" fmla="*/ 224 w 347"/>
                <a:gd name="T59" fmla="*/ 8 h 347"/>
                <a:gd name="T60" fmla="*/ 208 w 347"/>
                <a:gd name="T61" fmla="*/ 3 h 347"/>
                <a:gd name="T62" fmla="*/ 191 w 347"/>
                <a:gd name="T63" fmla="*/ 1 h 347"/>
                <a:gd name="T64" fmla="*/ 173 w 347"/>
                <a:gd name="T65" fmla="*/ 0 h 347"/>
                <a:gd name="T66" fmla="*/ 138 w 347"/>
                <a:gd name="T67" fmla="*/ 3 h 347"/>
                <a:gd name="T68" fmla="*/ 106 w 347"/>
                <a:gd name="T69" fmla="*/ 13 h 347"/>
                <a:gd name="T70" fmla="*/ 76 w 347"/>
                <a:gd name="T71" fmla="*/ 30 h 347"/>
                <a:gd name="T72" fmla="*/ 51 w 347"/>
                <a:gd name="T73" fmla="*/ 51 h 347"/>
                <a:gd name="T74" fmla="*/ 30 w 347"/>
                <a:gd name="T75" fmla="*/ 77 h 347"/>
                <a:gd name="T76" fmla="*/ 13 w 347"/>
                <a:gd name="T77" fmla="*/ 106 h 347"/>
                <a:gd name="T78" fmla="*/ 3 w 347"/>
                <a:gd name="T79" fmla="*/ 139 h 347"/>
                <a:gd name="T80" fmla="*/ 0 w 347"/>
                <a:gd name="T81" fmla="*/ 173 h 347"/>
                <a:gd name="T82" fmla="*/ 1 w 347"/>
                <a:gd name="T83" fmla="*/ 191 h 347"/>
                <a:gd name="T84" fmla="*/ 3 w 347"/>
                <a:gd name="T85" fmla="*/ 208 h 347"/>
                <a:gd name="T86" fmla="*/ 8 w 347"/>
                <a:gd name="T87" fmla="*/ 224 h 347"/>
                <a:gd name="T88" fmla="*/ 13 w 347"/>
                <a:gd name="T89" fmla="*/ 240 h 347"/>
                <a:gd name="T90" fmla="*/ 20 w 347"/>
                <a:gd name="T91" fmla="*/ 255 h 347"/>
                <a:gd name="T92" fmla="*/ 29 w 347"/>
                <a:gd name="T93" fmla="*/ 269 h 347"/>
                <a:gd name="T94" fmla="*/ 39 w 347"/>
                <a:gd name="T95" fmla="*/ 284 h 347"/>
                <a:gd name="T96" fmla="*/ 51 w 347"/>
                <a:gd name="T97" fmla="*/ 296 h 347"/>
                <a:gd name="T98" fmla="*/ 64 w 347"/>
                <a:gd name="T99" fmla="*/ 308 h 347"/>
                <a:gd name="T100" fmla="*/ 77 w 347"/>
                <a:gd name="T101" fmla="*/ 318 h 347"/>
                <a:gd name="T102" fmla="*/ 92 w 347"/>
                <a:gd name="T103" fmla="*/ 327 h 347"/>
                <a:gd name="T104" fmla="*/ 107 w 347"/>
                <a:gd name="T105" fmla="*/ 334 h 347"/>
                <a:gd name="T106" fmla="*/ 123 w 347"/>
                <a:gd name="T107" fmla="*/ 339 h 347"/>
                <a:gd name="T108" fmla="*/ 139 w 347"/>
                <a:gd name="T109" fmla="*/ 343 h 347"/>
                <a:gd name="T110" fmla="*/ 156 w 347"/>
                <a:gd name="T111" fmla="*/ 346 h 347"/>
                <a:gd name="T112" fmla="*/ 173 w 347"/>
                <a:gd name="T113"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7" h="347">
                  <a:moveTo>
                    <a:pt x="173" y="347"/>
                  </a:moveTo>
                  <a:lnTo>
                    <a:pt x="191" y="346"/>
                  </a:lnTo>
                  <a:lnTo>
                    <a:pt x="208" y="343"/>
                  </a:lnTo>
                  <a:lnTo>
                    <a:pt x="224" y="339"/>
                  </a:lnTo>
                  <a:lnTo>
                    <a:pt x="240" y="334"/>
                  </a:lnTo>
                  <a:lnTo>
                    <a:pt x="255" y="327"/>
                  </a:lnTo>
                  <a:lnTo>
                    <a:pt x="270" y="318"/>
                  </a:lnTo>
                  <a:lnTo>
                    <a:pt x="283" y="308"/>
                  </a:lnTo>
                  <a:lnTo>
                    <a:pt x="296" y="296"/>
                  </a:lnTo>
                  <a:lnTo>
                    <a:pt x="308" y="284"/>
                  </a:lnTo>
                  <a:lnTo>
                    <a:pt x="318" y="269"/>
                  </a:lnTo>
                  <a:lnTo>
                    <a:pt x="327" y="255"/>
                  </a:lnTo>
                  <a:lnTo>
                    <a:pt x="334" y="240"/>
                  </a:lnTo>
                  <a:lnTo>
                    <a:pt x="339" y="224"/>
                  </a:lnTo>
                  <a:lnTo>
                    <a:pt x="344" y="208"/>
                  </a:lnTo>
                  <a:lnTo>
                    <a:pt x="346" y="191"/>
                  </a:lnTo>
                  <a:lnTo>
                    <a:pt x="347" y="173"/>
                  </a:lnTo>
                  <a:lnTo>
                    <a:pt x="346" y="156"/>
                  </a:lnTo>
                  <a:lnTo>
                    <a:pt x="344" y="139"/>
                  </a:lnTo>
                  <a:lnTo>
                    <a:pt x="339" y="123"/>
                  </a:lnTo>
                  <a:lnTo>
                    <a:pt x="334" y="107"/>
                  </a:lnTo>
                  <a:lnTo>
                    <a:pt x="327" y="92"/>
                  </a:lnTo>
                  <a:lnTo>
                    <a:pt x="318" y="77"/>
                  </a:lnTo>
                  <a:lnTo>
                    <a:pt x="308" y="64"/>
                  </a:lnTo>
                  <a:lnTo>
                    <a:pt x="296" y="51"/>
                  </a:lnTo>
                  <a:lnTo>
                    <a:pt x="283" y="40"/>
                  </a:lnTo>
                  <a:lnTo>
                    <a:pt x="270" y="30"/>
                  </a:lnTo>
                  <a:lnTo>
                    <a:pt x="255" y="21"/>
                  </a:lnTo>
                  <a:lnTo>
                    <a:pt x="240" y="13"/>
                  </a:lnTo>
                  <a:lnTo>
                    <a:pt x="224" y="8"/>
                  </a:lnTo>
                  <a:lnTo>
                    <a:pt x="208" y="3"/>
                  </a:lnTo>
                  <a:lnTo>
                    <a:pt x="191" y="1"/>
                  </a:lnTo>
                  <a:lnTo>
                    <a:pt x="173" y="0"/>
                  </a:lnTo>
                  <a:lnTo>
                    <a:pt x="138" y="3"/>
                  </a:lnTo>
                  <a:lnTo>
                    <a:pt x="106" y="13"/>
                  </a:lnTo>
                  <a:lnTo>
                    <a:pt x="76" y="30"/>
                  </a:lnTo>
                  <a:lnTo>
                    <a:pt x="51" y="51"/>
                  </a:lnTo>
                  <a:lnTo>
                    <a:pt x="30" y="77"/>
                  </a:lnTo>
                  <a:lnTo>
                    <a:pt x="13" y="106"/>
                  </a:lnTo>
                  <a:lnTo>
                    <a:pt x="3" y="139"/>
                  </a:lnTo>
                  <a:lnTo>
                    <a:pt x="0" y="173"/>
                  </a:lnTo>
                  <a:lnTo>
                    <a:pt x="1" y="191"/>
                  </a:lnTo>
                  <a:lnTo>
                    <a:pt x="3" y="208"/>
                  </a:lnTo>
                  <a:lnTo>
                    <a:pt x="8" y="224"/>
                  </a:lnTo>
                  <a:lnTo>
                    <a:pt x="13" y="240"/>
                  </a:lnTo>
                  <a:lnTo>
                    <a:pt x="20" y="255"/>
                  </a:lnTo>
                  <a:lnTo>
                    <a:pt x="29" y="269"/>
                  </a:lnTo>
                  <a:lnTo>
                    <a:pt x="39" y="284"/>
                  </a:lnTo>
                  <a:lnTo>
                    <a:pt x="51" y="296"/>
                  </a:lnTo>
                  <a:lnTo>
                    <a:pt x="64" y="308"/>
                  </a:lnTo>
                  <a:lnTo>
                    <a:pt x="77" y="318"/>
                  </a:lnTo>
                  <a:lnTo>
                    <a:pt x="92" y="327"/>
                  </a:lnTo>
                  <a:lnTo>
                    <a:pt x="107" y="334"/>
                  </a:lnTo>
                  <a:lnTo>
                    <a:pt x="123" y="339"/>
                  </a:lnTo>
                  <a:lnTo>
                    <a:pt x="139" y="343"/>
                  </a:lnTo>
                  <a:lnTo>
                    <a:pt x="156" y="346"/>
                  </a:lnTo>
                  <a:lnTo>
                    <a:pt x="173" y="347"/>
                  </a:lnTo>
                  <a:close/>
                </a:path>
              </a:pathLst>
            </a:custGeom>
            <a:solidFill>
              <a:srgbClr val="000000"/>
            </a:solidFill>
            <a:ln>
              <a:noFill/>
            </a:ln>
            <a:extLst>
              <a:ext uri="{91240B29-F687-4F45-9708-019B960494DF}">
                <a14:hiddenLine xmlns:a14="http://schemas.microsoft.com/office/drawing/2010/main" w="9525">
                  <a:solidFill>
                    <a:srgbClr val="FF0000"/>
                  </a:solidFill>
                  <a:round/>
                  <a:headEnd/>
                  <a:tailEnd/>
                </a14:hiddenLine>
              </a:ext>
            </a:extLst>
          </p:spPr>
          <p:txBody>
            <a:bodyPr/>
            <a:lstStyle/>
            <a:p>
              <a:endParaRPr lang="en-GB"/>
            </a:p>
          </p:txBody>
        </p:sp>
        <p:sp>
          <p:nvSpPr>
            <p:cNvPr id="140313" name="Freeform 25"/>
            <p:cNvSpPr>
              <a:spLocks/>
            </p:cNvSpPr>
            <p:nvPr/>
          </p:nvSpPr>
          <p:spPr bwMode="auto">
            <a:xfrm>
              <a:off x="4563" y="3338"/>
              <a:ext cx="167" cy="168"/>
            </a:xfrm>
            <a:custGeom>
              <a:avLst/>
              <a:gdLst>
                <a:gd name="T0" fmla="*/ 0 w 167"/>
                <a:gd name="T1" fmla="*/ 84 h 168"/>
                <a:gd name="T2" fmla="*/ 1 w 167"/>
                <a:gd name="T3" fmla="*/ 68 h 168"/>
                <a:gd name="T4" fmla="*/ 6 w 167"/>
                <a:gd name="T5" fmla="*/ 52 h 168"/>
                <a:gd name="T6" fmla="*/ 14 w 167"/>
                <a:gd name="T7" fmla="*/ 38 h 168"/>
                <a:gd name="T8" fmla="*/ 24 w 167"/>
                <a:gd name="T9" fmla="*/ 26 h 168"/>
                <a:gd name="T10" fmla="*/ 30 w 167"/>
                <a:gd name="T11" fmla="*/ 20 h 168"/>
                <a:gd name="T12" fmla="*/ 37 w 167"/>
                <a:gd name="T13" fmla="*/ 15 h 168"/>
                <a:gd name="T14" fmla="*/ 44 w 167"/>
                <a:gd name="T15" fmla="*/ 10 h 168"/>
                <a:gd name="T16" fmla="*/ 51 w 167"/>
                <a:gd name="T17" fmla="*/ 7 h 168"/>
                <a:gd name="T18" fmla="*/ 59 w 167"/>
                <a:gd name="T19" fmla="*/ 4 h 168"/>
                <a:gd name="T20" fmla="*/ 67 w 167"/>
                <a:gd name="T21" fmla="*/ 2 h 168"/>
                <a:gd name="T22" fmla="*/ 76 w 167"/>
                <a:gd name="T23" fmla="*/ 0 h 168"/>
                <a:gd name="T24" fmla="*/ 83 w 167"/>
                <a:gd name="T25" fmla="*/ 0 h 168"/>
                <a:gd name="T26" fmla="*/ 91 w 167"/>
                <a:gd name="T27" fmla="*/ 0 h 168"/>
                <a:gd name="T28" fmla="*/ 100 w 167"/>
                <a:gd name="T29" fmla="*/ 2 h 168"/>
                <a:gd name="T30" fmla="*/ 108 w 167"/>
                <a:gd name="T31" fmla="*/ 4 h 168"/>
                <a:gd name="T32" fmla="*/ 116 w 167"/>
                <a:gd name="T33" fmla="*/ 7 h 168"/>
                <a:gd name="T34" fmla="*/ 123 w 167"/>
                <a:gd name="T35" fmla="*/ 10 h 168"/>
                <a:gd name="T36" fmla="*/ 130 w 167"/>
                <a:gd name="T37" fmla="*/ 15 h 168"/>
                <a:gd name="T38" fmla="*/ 137 w 167"/>
                <a:gd name="T39" fmla="*/ 20 h 168"/>
                <a:gd name="T40" fmla="*/ 143 w 167"/>
                <a:gd name="T41" fmla="*/ 26 h 168"/>
                <a:gd name="T42" fmla="*/ 153 w 167"/>
                <a:gd name="T43" fmla="*/ 38 h 168"/>
                <a:gd name="T44" fmla="*/ 161 w 167"/>
                <a:gd name="T45" fmla="*/ 52 h 168"/>
                <a:gd name="T46" fmla="*/ 166 w 167"/>
                <a:gd name="T47" fmla="*/ 68 h 168"/>
                <a:gd name="T48" fmla="*/ 167 w 167"/>
                <a:gd name="T49" fmla="*/ 84 h 168"/>
                <a:gd name="T50" fmla="*/ 165 w 167"/>
                <a:gd name="T51" fmla="*/ 101 h 168"/>
                <a:gd name="T52" fmla="*/ 161 w 167"/>
                <a:gd name="T53" fmla="*/ 118 h 168"/>
                <a:gd name="T54" fmla="*/ 153 w 167"/>
                <a:gd name="T55" fmla="*/ 132 h 168"/>
                <a:gd name="T56" fmla="*/ 143 w 167"/>
                <a:gd name="T57" fmla="*/ 144 h 168"/>
                <a:gd name="T58" fmla="*/ 131 w 167"/>
                <a:gd name="T59" fmla="*/ 154 h 168"/>
                <a:gd name="T60" fmla="*/ 117 w 167"/>
                <a:gd name="T61" fmla="*/ 162 h 168"/>
                <a:gd name="T62" fmla="*/ 100 w 167"/>
                <a:gd name="T63" fmla="*/ 166 h 168"/>
                <a:gd name="T64" fmla="*/ 83 w 167"/>
                <a:gd name="T65" fmla="*/ 168 h 168"/>
                <a:gd name="T66" fmla="*/ 76 w 167"/>
                <a:gd name="T67" fmla="*/ 168 h 168"/>
                <a:gd name="T68" fmla="*/ 67 w 167"/>
                <a:gd name="T69" fmla="*/ 167 h 168"/>
                <a:gd name="T70" fmla="*/ 59 w 167"/>
                <a:gd name="T71" fmla="*/ 165 h 168"/>
                <a:gd name="T72" fmla="*/ 51 w 167"/>
                <a:gd name="T73" fmla="*/ 163 h 168"/>
                <a:gd name="T74" fmla="*/ 44 w 167"/>
                <a:gd name="T75" fmla="*/ 159 h 168"/>
                <a:gd name="T76" fmla="*/ 37 w 167"/>
                <a:gd name="T77" fmla="*/ 155 h 168"/>
                <a:gd name="T78" fmla="*/ 30 w 167"/>
                <a:gd name="T79" fmla="*/ 150 h 168"/>
                <a:gd name="T80" fmla="*/ 24 w 167"/>
                <a:gd name="T81" fmla="*/ 144 h 168"/>
                <a:gd name="T82" fmla="*/ 14 w 167"/>
                <a:gd name="T83" fmla="*/ 132 h 168"/>
                <a:gd name="T84" fmla="*/ 6 w 167"/>
                <a:gd name="T85" fmla="*/ 118 h 168"/>
                <a:gd name="T86" fmla="*/ 1 w 167"/>
                <a:gd name="T87" fmla="*/ 101 h 168"/>
                <a:gd name="T88" fmla="*/ 0 w 167"/>
                <a:gd name="T89"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7" h="168">
                  <a:moveTo>
                    <a:pt x="0" y="84"/>
                  </a:moveTo>
                  <a:lnTo>
                    <a:pt x="1" y="68"/>
                  </a:lnTo>
                  <a:lnTo>
                    <a:pt x="6" y="52"/>
                  </a:lnTo>
                  <a:lnTo>
                    <a:pt x="14" y="38"/>
                  </a:lnTo>
                  <a:lnTo>
                    <a:pt x="24" y="26"/>
                  </a:lnTo>
                  <a:lnTo>
                    <a:pt x="30" y="20"/>
                  </a:lnTo>
                  <a:lnTo>
                    <a:pt x="37" y="15"/>
                  </a:lnTo>
                  <a:lnTo>
                    <a:pt x="44" y="10"/>
                  </a:lnTo>
                  <a:lnTo>
                    <a:pt x="51" y="7"/>
                  </a:lnTo>
                  <a:lnTo>
                    <a:pt x="59" y="4"/>
                  </a:lnTo>
                  <a:lnTo>
                    <a:pt x="67" y="2"/>
                  </a:lnTo>
                  <a:lnTo>
                    <a:pt x="76" y="0"/>
                  </a:lnTo>
                  <a:lnTo>
                    <a:pt x="83" y="0"/>
                  </a:lnTo>
                  <a:lnTo>
                    <a:pt x="91" y="0"/>
                  </a:lnTo>
                  <a:lnTo>
                    <a:pt x="100" y="2"/>
                  </a:lnTo>
                  <a:lnTo>
                    <a:pt x="108" y="4"/>
                  </a:lnTo>
                  <a:lnTo>
                    <a:pt x="116" y="7"/>
                  </a:lnTo>
                  <a:lnTo>
                    <a:pt x="123" y="10"/>
                  </a:lnTo>
                  <a:lnTo>
                    <a:pt x="130" y="15"/>
                  </a:lnTo>
                  <a:lnTo>
                    <a:pt x="137" y="20"/>
                  </a:lnTo>
                  <a:lnTo>
                    <a:pt x="143" y="26"/>
                  </a:lnTo>
                  <a:lnTo>
                    <a:pt x="153" y="38"/>
                  </a:lnTo>
                  <a:lnTo>
                    <a:pt x="161" y="52"/>
                  </a:lnTo>
                  <a:lnTo>
                    <a:pt x="166" y="68"/>
                  </a:lnTo>
                  <a:lnTo>
                    <a:pt x="167" y="84"/>
                  </a:lnTo>
                  <a:lnTo>
                    <a:pt x="165" y="101"/>
                  </a:lnTo>
                  <a:lnTo>
                    <a:pt x="161" y="118"/>
                  </a:lnTo>
                  <a:lnTo>
                    <a:pt x="153" y="132"/>
                  </a:lnTo>
                  <a:lnTo>
                    <a:pt x="143" y="144"/>
                  </a:lnTo>
                  <a:lnTo>
                    <a:pt x="131" y="154"/>
                  </a:lnTo>
                  <a:lnTo>
                    <a:pt x="117" y="162"/>
                  </a:lnTo>
                  <a:lnTo>
                    <a:pt x="100" y="166"/>
                  </a:lnTo>
                  <a:lnTo>
                    <a:pt x="83" y="168"/>
                  </a:lnTo>
                  <a:lnTo>
                    <a:pt x="76" y="168"/>
                  </a:lnTo>
                  <a:lnTo>
                    <a:pt x="67" y="167"/>
                  </a:lnTo>
                  <a:lnTo>
                    <a:pt x="59" y="165"/>
                  </a:lnTo>
                  <a:lnTo>
                    <a:pt x="51" y="163"/>
                  </a:lnTo>
                  <a:lnTo>
                    <a:pt x="44" y="159"/>
                  </a:lnTo>
                  <a:lnTo>
                    <a:pt x="37" y="155"/>
                  </a:lnTo>
                  <a:lnTo>
                    <a:pt x="30" y="150"/>
                  </a:lnTo>
                  <a:lnTo>
                    <a:pt x="24" y="144"/>
                  </a:lnTo>
                  <a:lnTo>
                    <a:pt x="14" y="132"/>
                  </a:lnTo>
                  <a:lnTo>
                    <a:pt x="6" y="118"/>
                  </a:lnTo>
                  <a:lnTo>
                    <a:pt x="1" y="101"/>
                  </a:lnTo>
                  <a:lnTo>
                    <a:pt x="0" y="84"/>
                  </a:lnTo>
                  <a:close/>
                </a:path>
              </a:pathLst>
            </a:custGeom>
            <a:solidFill>
              <a:srgbClr val="FFFFFF"/>
            </a:solidFill>
            <a:ln>
              <a:noFill/>
            </a:ln>
            <a:extLst>
              <a:ext uri="{91240B29-F687-4F45-9708-019B960494DF}">
                <a14:hiddenLine xmlns:a14="http://schemas.microsoft.com/office/drawing/2010/main" w="9525">
                  <a:solidFill>
                    <a:srgbClr val="FF0000"/>
                  </a:solidFill>
                  <a:round/>
                  <a:headEnd/>
                  <a:tailEnd/>
                </a14:hiddenLine>
              </a:ext>
            </a:extLst>
          </p:spPr>
          <p:txBody>
            <a:bodyPr/>
            <a:lstStyle/>
            <a:p>
              <a:endParaRPr lang="en-GB"/>
            </a:p>
          </p:txBody>
        </p:sp>
        <p:sp>
          <p:nvSpPr>
            <p:cNvPr id="140314" name="Freeform 26"/>
            <p:cNvSpPr>
              <a:spLocks/>
            </p:cNvSpPr>
            <p:nvPr/>
          </p:nvSpPr>
          <p:spPr bwMode="auto">
            <a:xfrm>
              <a:off x="4198" y="3249"/>
              <a:ext cx="347" cy="347"/>
            </a:xfrm>
            <a:custGeom>
              <a:avLst/>
              <a:gdLst>
                <a:gd name="T0" fmla="*/ 173 w 347"/>
                <a:gd name="T1" fmla="*/ 347 h 347"/>
                <a:gd name="T2" fmla="*/ 191 w 347"/>
                <a:gd name="T3" fmla="*/ 346 h 347"/>
                <a:gd name="T4" fmla="*/ 208 w 347"/>
                <a:gd name="T5" fmla="*/ 343 h 347"/>
                <a:gd name="T6" fmla="*/ 224 w 347"/>
                <a:gd name="T7" fmla="*/ 339 h 347"/>
                <a:gd name="T8" fmla="*/ 240 w 347"/>
                <a:gd name="T9" fmla="*/ 334 h 347"/>
                <a:gd name="T10" fmla="*/ 255 w 347"/>
                <a:gd name="T11" fmla="*/ 327 h 347"/>
                <a:gd name="T12" fmla="*/ 270 w 347"/>
                <a:gd name="T13" fmla="*/ 318 h 347"/>
                <a:gd name="T14" fmla="*/ 284 w 347"/>
                <a:gd name="T15" fmla="*/ 308 h 347"/>
                <a:gd name="T16" fmla="*/ 296 w 347"/>
                <a:gd name="T17" fmla="*/ 296 h 347"/>
                <a:gd name="T18" fmla="*/ 308 w 347"/>
                <a:gd name="T19" fmla="*/ 284 h 347"/>
                <a:gd name="T20" fmla="*/ 318 w 347"/>
                <a:gd name="T21" fmla="*/ 269 h 347"/>
                <a:gd name="T22" fmla="*/ 327 w 347"/>
                <a:gd name="T23" fmla="*/ 255 h 347"/>
                <a:gd name="T24" fmla="*/ 334 w 347"/>
                <a:gd name="T25" fmla="*/ 240 h 347"/>
                <a:gd name="T26" fmla="*/ 339 w 347"/>
                <a:gd name="T27" fmla="*/ 224 h 347"/>
                <a:gd name="T28" fmla="*/ 344 w 347"/>
                <a:gd name="T29" fmla="*/ 208 h 347"/>
                <a:gd name="T30" fmla="*/ 346 w 347"/>
                <a:gd name="T31" fmla="*/ 191 h 347"/>
                <a:gd name="T32" fmla="*/ 347 w 347"/>
                <a:gd name="T33" fmla="*/ 173 h 347"/>
                <a:gd name="T34" fmla="*/ 346 w 347"/>
                <a:gd name="T35" fmla="*/ 156 h 347"/>
                <a:gd name="T36" fmla="*/ 344 w 347"/>
                <a:gd name="T37" fmla="*/ 139 h 347"/>
                <a:gd name="T38" fmla="*/ 339 w 347"/>
                <a:gd name="T39" fmla="*/ 123 h 347"/>
                <a:gd name="T40" fmla="*/ 334 w 347"/>
                <a:gd name="T41" fmla="*/ 107 h 347"/>
                <a:gd name="T42" fmla="*/ 327 w 347"/>
                <a:gd name="T43" fmla="*/ 92 h 347"/>
                <a:gd name="T44" fmla="*/ 318 w 347"/>
                <a:gd name="T45" fmla="*/ 77 h 347"/>
                <a:gd name="T46" fmla="*/ 308 w 347"/>
                <a:gd name="T47" fmla="*/ 64 h 347"/>
                <a:gd name="T48" fmla="*/ 296 w 347"/>
                <a:gd name="T49" fmla="*/ 51 h 347"/>
                <a:gd name="T50" fmla="*/ 284 w 347"/>
                <a:gd name="T51" fmla="*/ 40 h 347"/>
                <a:gd name="T52" fmla="*/ 270 w 347"/>
                <a:gd name="T53" fmla="*/ 30 h 347"/>
                <a:gd name="T54" fmla="*/ 255 w 347"/>
                <a:gd name="T55" fmla="*/ 21 h 347"/>
                <a:gd name="T56" fmla="*/ 240 w 347"/>
                <a:gd name="T57" fmla="*/ 13 h 347"/>
                <a:gd name="T58" fmla="*/ 224 w 347"/>
                <a:gd name="T59" fmla="*/ 8 h 347"/>
                <a:gd name="T60" fmla="*/ 208 w 347"/>
                <a:gd name="T61" fmla="*/ 3 h 347"/>
                <a:gd name="T62" fmla="*/ 191 w 347"/>
                <a:gd name="T63" fmla="*/ 1 h 347"/>
                <a:gd name="T64" fmla="*/ 173 w 347"/>
                <a:gd name="T65" fmla="*/ 0 h 347"/>
                <a:gd name="T66" fmla="*/ 139 w 347"/>
                <a:gd name="T67" fmla="*/ 3 h 347"/>
                <a:gd name="T68" fmla="*/ 106 w 347"/>
                <a:gd name="T69" fmla="*/ 13 h 347"/>
                <a:gd name="T70" fmla="*/ 77 w 347"/>
                <a:gd name="T71" fmla="*/ 30 h 347"/>
                <a:gd name="T72" fmla="*/ 51 w 347"/>
                <a:gd name="T73" fmla="*/ 51 h 347"/>
                <a:gd name="T74" fmla="*/ 30 w 347"/>
                <a:gd name="T75" fmla="*/ 77 h 347"/>
                <a:gd name="T76" fmla="*/ 13 w 347"/>
                <a:gd name="T77" fmla="*/ 106 h 347"/>
                <a:gd name="T78" fmla="*/ 3 w 347"/>
                <a:gd name="T79" fmla="*/ 139 h 347"/>
                <a:gd name="T80" fmla="*/ 0 w 347"/>
                <a:gd name="T81" fmla="*/ 173 h 347"/>
                <a:gd name="T82" fmla="*/ 1 w 347"/>
                <a:gd name="T83" fmla="*/ 191 h 347"/>
                <a:gd name="T84" fmla="*/ 3 w 347"/>
                <a:gd name="T85" fmla="*/ 208 h 347"/>
                <a:gd name="T86" fmla="*/ 8 w 347"/>
                <a:gd name="T87" fmla="*/ 224 h 347"/>
                <a:gd name="T88" fmla="*/ 13 w 347"/>
                <a:gd name="T89" fmla="*/ 240 h 347"/>
                <a:gd name="T90" fmla="*/ 20 w 347"/>
                <a:gd name="T91" fmla="*/ 255 h 347"/>
                <a:gd name="T92" fmla="*/ 29 w 347"/>
                <a:gd name="T93" fmla="*/ 269 h 347"/>
                <a:gd name="T94" fmla="*/ 39 w 347"/>
                <a:gd name="T95" fmla="*/ 284 h 347"/>
                <a:gd name="T96" fmla="*/ 51 w 347"/>
                <a:gd name="T97" fmla="*/ 296 h 347"/>
                <a:gd name="T98" fmla="*/ 64 w 347"/>
                <a:gd name="T99" fmla="*/ 308 h 347"/>
                <a:gd name="T100" fmla="*/ 77 w 347"/>
                <a:gd name="T101" fmla="*/ 318 h 347"/>
                <a:gd name="T102" fmla="*/ 92 w 347"/>
                <a:gd name="T103" fmla="*/ 327 h 347"/>
                <a:gd name="T104" fmla="*/ 107 w 347"/>
                <a:gd name="T105" fmla="*/ 334 h 347"/>
                <a:gd name="T106" fmla="*/ 123 w 347"/>
                <a:gd name="T107" fmla="*/ 339 h 347"/>
                <a:gd name="T108" fmla="*/ 139 w 347"/>
                <a:gd name="T109" fmla="*/ 343 h 347"/>
                <a:gd name="T110" fmla="*/ 156 w 347"/>
                <a:gd name="T111" fmla="*/ 346 h 347"/>
                <a:gd name="T112" fmla="*/ 173 w 347"/>
                <a:gd name="T113" fmla="*/ 3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7" h="347">
                  <a:moveTo>
                    <a:pt x="173" y="347"/>
                  </a:moveTo>
                  <a:lnTo>
                    <a:pt x="191" y="346"/>
                  </a:lnTo>
                  <a:lnTo>
                    <a:pt x="208" y="343"/>
                  </a:lnTo>
                  <a:lnTo>
                    <a:pt x="224" y="339"/>
                  </a:lnTo>
                  <a:lnTo>
                    <a:pt x="240" y="334"/>
                  </a:lnTo>
                  <a:lnTo>
                    <a:pt x="255" y="327"/>
                  </a:lnTo>
                  <a:lnTo>
                    <a:pt x="270" y="318"/>
                  </a:lnTo>
                  <a:lnTo>
                    <a:pt x="284" y="308"/>
                  </a:lnTo>
                  <a:lnTo>
                    <a:pt x="296" y="296"/>
                  </a:lnTo>
                  <a:lnTo>
                    <a:pt x="308" y="284"/>
                  </a:lnTo>
                  <a:lnTo>
                    <a:pt x="318" y="269"/>
                  </a:lnTo>
                  <a:lnTo>
                    <a:pt x="327" y="255"/>
                  </a:lnTo>
                  <a:lnTo>
                    <a:pt x="334" y="240"/>
                  </a:lnTo>
                  <a:lnTo>
                    <a:pt x="339" y="224"/>
                  </a:lnTo>
                  <a:lnTo>
                    <a:pt x="344" y="208"/>
                  </a:lnTo>
                  <a:lnTo>
                    <a:pt x="346" y="191"/>
                  </a:lnTo>
                  <a:lnTo>
                    <a:pt x="347" y="173"/>
                  </a:lnTo>
                  <a:lnTo>
                    <a:pt x="346" y="156"/>
                  </a:lnTo>
                  <a:lnTo>
                    <a:pt x="344" y="139"/>
                  </a:lnTo>
                  <a:lnTo>
                    <a:pt x="339" y="123"/>
                  </a:lnTo>
                  <a:lnTo>
                    <a:pt x="334" y="107"/>
                  </a:lnTo>
                  <a:lnTo>
                    <a:pt x="327" y="92"/>
                  </a:lnTo>
                  <a:lnTo>
                    <a:pt x="318" y="77"/>
                  </a:lnTo>
                  <a:lnTo>
                    <a:pt x="308" y="64"/>
                  </a:lnTo>
                  <a:lnTo>
                    <a:pt x="296" y="51"/>
                  </a:lnTo>
                  <a:lnTo>
                    <a:pt x="284" y="40"/>
                  </a:lnTo>
                  <a:lnTo>
                    <a:pt x="270" y="30"/>
                  </a:lnTo>
                  <a:lnTo>
                    <a:pt x="255" y="21"/>
                  </a:lnTo>
                  <a:lnTo>
                    <a:pt x="240" y="13"/>
                  </a:lnTo>
                  <a:lnTo>
                    <a:pt x="224" y="8"/>
                  </a:lnTo>
                  <a:lnTo>
                    <a:pt x="208" y="3"/>
                  </a:lnTo>
                  <a:lnTo>
                    <a:pt x="191" y="1"/>
                  </a:lnTo>
                  <a:lnTo>
                    <a:pt x="173" y="0"/>
                  </a:lnTo>
                  <a:lnTo>
                    <a:pt x="139" y="3"/>
                  </a:lnTo>
                  <a:lnTo>
                    <a:pt x="106" y="13"/>
                  </a:lnTo>
                  <a:lnTo>
                    <a:pt x="77" y="30"/>
                  </a:lnTo>
                  <a:lnTo>
                    <a:pt x="51" y="51"/>
                  </a:lnTo>
                  <a:lnTo>
                    <a:pt x="30" y="77"/>
                  </a:lnTo>
                  <a:lnTo>
                    <a:pt x="13" y="106"/>
                  </a:lnTo>
                  <a:lnTo>
                    <a:pt x="3" y="139"/>
                  </a:lnTo>
                  <a:lnTo>
                    <a:pt x="0" y="173"/>
                  </a:lnTo>
                  <a:lnTo>
                    <a:pt x="1" y="191"/>
                  </a:lnTo>
                  <a:lnTo>
                    <a:pt x="3" y="208"/>
                  </a:lnTo>
                  <a:lnTo>
                    <a:pt x="8" y="224"/>
                  </a:lnTo>
                  <a:lnTo>
                    <a:pt x="13" y="240"/>
                  </a:lnTo>
                  <a:lnTo>
                    <a:pt x="20" y="255"/>
                  </a:lnTo>
                  <a:lnTo>
                    <a:pt x="29" y="269"/>
                  </a:lnTo>
                  <a:lnTo>
                    <a:pt x="39" y="284"/>
                  </a:lnTo>
                  <a:lnTo>
                    <a:pt x="51" y="296"/>
                  </a:lnTo>
                  <a:lnTo>
                    <a:pt x="64" y="308"/>
                  </a:lnTo>
                  <a:lnTo>
                    <a:pt x="77" y="318"/>
                  </a:lnTo>
                  <a:lnTo>
                    <a:pt x="92" y="327"/>
                  </a:lnTo>
                  <a:lnTo>
                    <a:pt x="107" y="334"/>
                  </a:lnTo>
                  <a:lnTo>
                    <a:pt x="123" y="339"/>
                  </a:lnTo>
                  <a:lnTo>
                    <a:pt x="139" y="343"/>
                  </a:lnTo>
                  <a:lnTo>
                    <a:pt x="156" y="346"/>
                  </a:lnTo>
                  <a:lnTo>
                    <a:pt x="173" y="347"/>
                  </a:lnTo>
                  <a:close/>
                </a:path>
              </a:pathLst>
            </a:custGeom>
            <a:solidFill>
              <a:srgbClr val="000000"/>
            </a:solidFill>
            <a:ln>
              <a:noFill/>
            </a:ln>
            <a:extLst>
              <a:ext uri="{91240B29-F687-4F45-9708-019B960494DF}">
                <a14:hiddenLine xmlns:a14="http://schemas.microsoft.com/office/drawing/2010/main" w="9525">
                  <a:solidFill>
                    <a:srgbClr val="FF0000"/>
                  </a:solidFill>
                  <a:round/>
                  <a:headEnd/>
                  <a:tailEnd/>
                </a14:hiddenLine>
              </a:ext>
            </a:extLst>
          </p:spPr>
          <p:txBody>
            <a:bodyPr/>
            <a:lstStyle/>
            <a:p>
              <a:endParaRPr lang="en-GB"/>
            </a:p>
          </p:txBody>
        </p:sp>
        <p:sp>
          <p:nvSpPr>
            <p:cNvPr id="140315" name="Freeform 27"/>
            <p:cNvSpPr>
              <a:spLocks/>
            </p:cNvSpPr>
            <p:nvPr/>
          </p:nvSpPr>
          <p:spPr bwMode="auto">
            <a:xfrm>
              <a:off x="4287" y="3338"/>
              <a:ext cx="168" cy="168"/>
            </a:xfrm>
            <a:custGeom>
              <a:avLst/>
              <a:gdLst>
                <a:gd name="T0" fmla="*/ 0 w 168"/>
                <a:gd name="T1" fmla="*/ 84 h 168"/>
                <a:gd name="T2" fmla="*/ 2 w 168"/>
                <a:gd name="T3" fmla="*/ 68 h 168"/>
                <a:gd name="T4" fmla="*/ 7 w 168"/>
                <a:gd name="T5" fmla="*/ 52 h 168"/>
                <a:gd name="T6" fmla="*/ 15 w 168"/>
                <a:gd name="T7" fmla="*/ 38 h 168"/>
                <a:gd name="T8" fmla="*/ 25 w 168"/>
                <a:gd name="T9" fmla="*/ 26 h 168"/>
                <a:gd name="T10" fmla="*/ 31 w 168"/>
                <a:gd name="T11" fmla="*/ 20 h 168"/>
                <a:gd name="T12" fmla="*/ 38 w 168"/>
                <a:gd name="T13" fmla="*/ 15 h 168"/>
                <a:gd name="T14" fmla="*/ 45 w 168"/>
                <a:gd name="T15" fmla="*/ 10 h 168"/>
                <a:gd name="T16" fmla="*/ 52 w 168"/>
                <a:gd name="T17" fmla="*/ 7 h 168"/>
                <a:gd name="T18" fmla="*/ 60 w 168"/>
                <a:gd name="T19" fmla="*/ 4 h 168"/>
                <a:gd name="T20" fmla="*/ 68 w 168"/>
                <a:gd name="T21" fmla="*/ 2 h 168"/>
                <a:gd name="T22" fmla="*/ 77 w 168"/>
                <a:gd name="T23" fmla="*/ 0 h 168"/>
                <a:gd name="T24" fmla="*/ 84 w 168"/>
                <a:gd name="T25" fmla="*/ 0 h 168"/>
                <a:gd name="T26" fmla="*/ 92 w 168"/>
                <a:gd name="T27" fmla="*/ 0 h 168"/>
                <a:gd name="T28" fmla="*/ 101 w 168"/>
                <a:gd name="T29" fmla="*/ 2 h 168"/>
                <a:gd name="T30" fmla="*/ 109 w 168"/>
                <a:gd name="T31" fmla="*/ 4 h 168"/>
                <a:gd name="T32" fmla="*/ 116 w 168"/>
                <a:gd name="T33" fmla="*/ 7 h 168"/>
                <a:gd name="T34" fmla="*/ 124 w 168"/>
                <a:gd name="T35" fmla="*/ 10 h 168"/>
                <a:gd name="T36" fmla="*/ 131 w 168"/>
                <a:gd name="T37" fmla="*/ 15 h 168"/>
                <a:gd name="T38" fmla="*/ 137 w 168"/>
                <a:gd name="T39" fmla="*/ 20 h 168"/>
                <a:gd name="T40" fmla="*/ 144 w 168"/>
                <a:gd name="T41" fmla="*/ 26 h 168"/>
                <a:gd name="T42" fmla="*/ 154 w 168"/>
                <a:gd name="T43" fmla="*/ 38 h 168"/>
                <a:gd name="T44" fmla="*/ 162 w 168"/>
                <a:gd name="T45" fmla="*/ 52 h 168"/>
                <a:gd name="T46" fmla="*/ 167 w 168"/>
                <a:gd name="T47" fmla="*/ 68 h 168"/>
                <a:gd name="T48" fmla="*/ 168 w 168"/>
                <a:gd name="T49" fmla="*/ 84 h 168"/>
                <a:gd name="T50" fmla="*/ 166 w 168"/>
                <a:gd name="T51" fmla="*/ 101 h 168"/>
                <a:gd name="T52" fmla="*/ 162 w 168"/>
                <a:gd name="T53" fmla="*/ 118 h 168"/>
                <a:gd name="T54" fmla="*/ 154 w 168"/>
                <a:gd name="T55" fmla="*/ 132 h 168"/>
                <a:gd name="T56" fmla="*/ 144 w 168"/>
                <a:gd name="T57" fmla="*/ 144 h 168"/>
                <a:gd name="T58" fmla="*/ 132 w 168"/>
                <a:gd name="T59" fmla="*/ 154 h 168"/>
                <a:gd name="T60" fmla="*/ 118 w 168"/>
                <a:gd name="T61" fmla="*/ 162 h 168"/>
                <a:gd name="T62" fmla="*/ 101 w 168"/>
                <a:gd name="T63" fmla="*/ 166 h 168"/>
                <a:gd name="T64" fmla="*/ 84 w 168"/>
                <a:gd name="T65" fmla="*/ 168 h 168"/>
                <a:gd name="T66" fmla="*/ 77 w 168"/>
                <a:gd name="T67" fmla="*/ 168 h 168"/>
                <a:gd name="T68" fmla="*/ 68 w 168"/>
                <a:gd name="T69" fmla="*/ 167 h 168"/>
                <a:gd name="T70" fmla="*/ 60 w 168"/>
                <a:gd name="T71" fmla="*/ 165 h 168"/>
                <a:gd name="T72" fmla="*/ 52 w 168"/>
                <a:gd name="T73" fmla="*/ 163 h 168"/>
                <a:gd name="T74" fmla="*/ 45 w 168"/>
                <a:gd name="T75" fmla="*/ 159 h 168"/>
                <a:gd name="T76" fmla="*/ 38 w 168"/>
                <a:gd name="T77" fmla="*/ 155 h 168"/>
                <a:gd name="T78" fmla="*/ 31 w 168"/>
                <a:gd name="T79" fmla="*/ 150 h 168"/>
                <a:gd name="T80" fmla="*/ 25 w 168"/>
                <a:gd name="T81" fmla="*/ 144 h 168"/>
                <a:gd name="T82" fmla="*/ 15 w 168"/>
                <a:gd name="T83" fmla="*/ 132 h 168"/>
                <a:gd name="T84" fmla="*/ 7 w 168"/>
                <a:gd name="T85" fmla="*/ 118 h 168"/>
                <a:gd name="T86" fmla="*/ 2 w 168"/>
                <a:gd name="T87" fmla="*/ 101 h 168"/>
                <a:gd name="T88" fmla="*/ 0 w 168"/>
                <a:gd name="T89" fmla="*/ 8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8" h="168">
                  <a:moveTo>
                    <a:pt x="0" y="84"/>
                  </a:moveTo>
                  <a:lnTo>
                    <a:pt x="2" y="68"/>
                  </a:lnTo>
                  <a:lnTo>
                    <a:pt x="7" y="52"/>
                  </a:lnTo>
                  <a:lnTo>
                    <a:pt x="15" y="38"/>
                  </a:lnTo>
                  <a:lnTo>
                    <a:pt x="25" y="26"/>
                  </a:lnTo>
                  <a:lnTo>
                    <a:pt x="31" y="20"/>
                  </a:lnTo>
                  <a:lnTo>
                    <a:pt x="38" y="15"/>
                  </a:lnTo>
                  <a:lnTo>
                    <a:pt x="45" y="10"/>
                  </a:lnTo>
                  <a:lnTo>
                    <a:pt x="52" y="7"/>
                  </a:lnTo>
                  <a:lnTo>
                    <a:pt x="60" y="4"/>
                  </a:lnTo>
                  <a:lnTo>
                    <a:pt x="68" y="2"/>
                  </a:lnTo>
                  <a:lnTo>
                    <a:pt x="77" y="0"/>
                  </a:lnTo>
                  <a:lnTo>
                    <a:pt x="84" y="0"/>
                  </a:lnTo>
                  <a:lnTo>
                    <a:pt x="92" y="0"/>
                  </a:lnTo>
                  <a:lnTo>
                    <a:pt x="101" y="2"/>
                  </a:lnTo>
                  <a:lnTo>
                    <a:pt x="109" y="4"/>
                  </a:lnTo>
                  <a:lnTo>
                    <a:pt x="116" y="7"/>
                  </a:lnTo>
                  <a:lnTo>
                    <a:pt x="124" y="10"/>
                  </a:lnTo>
                  <a:lnTo>
                    <a:pt x="131" y="15"/>
                  </a:lnTo>
                  <a:lnTo>
                    <a:pt x="137" y="20"/>
                  </a:lnTo>
                  <a:lnTo>
                    <a:pt x="144" y="26"/>
                  </a:lnTo>
                  <a:lnTo>
                    <a:pt x="154" y="38"/>
                  </a:lnTo>
                  <a:lnTo>
                    <a:pt x="162" y="52"/>
                  </a:lnTo>
                  <a:lnTo>
                    <a:pt x="167" y="68"/>
                  </a:lnTo>
                  <a:lnTo>
                    <a:pt x="168" y="84"/>
                  </a:lnTo>
                  <a:lnTo>
                    <a:pt x="166" y="101"/>
                  </a:lnTo>
                  <a:lnTo>
                    <a:pt x="162" y="118"/>
                  </a:lnTo>
                  <a:lnTo>
                    <a:pt x="154" y="132"/>
                  </a:lnTo>
                  <a:lnTo>
                    <a:pt x="144" y="144"/>
                  </a:lnTo>
                  <a:lnTo>
                    <a:pt x="132" y="154"/>
                  </a:lnTo>
                  <a:lnTo>
                    <a:pt x="118" y="162"/>
                  </a:lnTo>
                  <a:lnTo>
                    <a:pt x="101" y="166"/>
                  </a:lnTo>
                  <a:lnTo>
                    <a:pt x="84" y="168"/>
                  </a:lnTo>
                  <a:lnTo>
                    <a:pt x="77" y="168"/>
                  </a:lnTo>
                  <a:lnTo>
                    <a:pt x="68" y="167"/>
                  </a:lnTo>
                  <a:lnTo>
                    <a:pt x="60" y="165"/>
                  </a:lnTo>
                  <a:lnTo>
                    <a:pt x="52" y="163"/>
                  </a:lnTo>
                  <a:lnTo>
                    <a:pt x="45" y="159"/>
                  </a:lnTo>
                  <a:lnTo>
                    <a:pt x="38" y="155"/>
                  </a:lnTo>
                  <a:lnTo>
                    <a:pt x="31" y="150"/>
                  </a:lnTo>
                  <a:lnTo>
                    <a:pt x="25" y="144"/>
                  </a:lnTo>
                  <a:lnTo>
                    <a:pt x="15" y="132"/>
                  </a:lnTo>
                  <a:lnTo>
                    <a:pt x="7" y="118"/>
                  </a:lnTo>
                  <a:lnTo>
                    <a:pt x="2" y="101"/>
                  </a:lnTo>
                  <a:lnTo>
                    <a:pt x="0" y="84"/>
                  </a:lnTo>
                  <a:close/>
                </a:path>
              </a:pathLst>
            </a:custGeom>
            <a:solidFill>
              <a:srgbClr val="FFFFFF"/>
            </a:solidFill>
            <a:ln>
              <a:noFill/>
            </a:ln>
            <a:extLst>
              <a:ext uri="{91240B29-F687-4F45-9708-019B960494DF}">
                <a14:hiddenLine xmlns:a14="http://schemas.microsoft.com/office/drawing/2010/main" w="9525">
                  <a:solidFill>
                    <a:srgbClr val="FF0000"/>
                  </a:solidFill>
                  <a:round/>
                  <a:headEnd/>
                  <a:tailEnd/>
                </a14:hiddenLine>
              </a:ext>
            </a:extLst>
          </p:spPr>
          <p:txBody>
            <a:bodyPr/>
            <a:lstStyle/>
            <a:p>
              <a:endParaRPr lang="en-GB"/>
            </a:p>
          </p:txBody>
        </p:sp>
        <p:sp>
          <p:nvSpPr>
            <p:cNvPr id="140316" name="Freeform 28"/>
            <p:cNvSpPr>
              <a:spLocks/>
            </p:cNvSpPr>
            <p:nvPr/>
          </p:nvSpPr>
          <p:spPr bwMode="auto">
            <a:xfrm>
              <a:off x="4623" y="3400"/>
              <a:ext cx="47" cy="46"/>
            </a:xfrm>
            <a:custGeom>
              <a:avLst/>
              <a:gdLst>
                <a:gd name="T0" fmla="*/ 23 w 47"/>
                <a:gd name="T1" fmla="*/ 46 h 46"/>
                <a:gd name="T2" fmla="*/ 32 w 47"/>
                <a:gd name="T3" fmla="*/ 43 h 46"/>
                <a:gd name="T4" fmla="*/ 40 w 47"/>
                <a:gd name="T5" fmla="*/ 39 h 46"/>
                <a:gd name="T6" fmla="*/ 44 w 47"/>
                <a:gd name="T7" fmla="*/ 31 h 46"/>
                <a:gd name="T8" fmla="*/ 47 w 47"/>
                <a:gd name="T9" fmla="*/ 22 h 46"/>
                <a:gd name="T10" fmla="*/ 44 w 47"/>
                <a:gd name="T11" fmla="*/ 14 h 46"/>
                <a:gd name="T12" fmla="*/ 40 w 47"/>
                <a:gd name="T13" fmla="*/ 7 h 46"/>
                <a:gd name="T14" fmla="*/ 32 w 47"/>
                <a:gd name="T15" fmla="*/ 3 h 46"/>
                <a:gd name="T16" fmla="*/ 23 w 47"/>
                <a:gd name="T17" fmla="*/ 0 h 46"/>
                <a:gd name="T18" fmla="*/ 15 w 47"/>
                <a:gd name="T19" fmla="*/ 3 h 46"/>
                <a:gd name="T20" fmla="*/ 7 w 47"/>
                <a:gd name="T21" fmla="*/ 7 h 46"/>
                <a:gd name="T22" fmla="*/ 2 w 47"/>
                <a:gd name="T23" fmla="*/ 14 h 46"/>
                <a:gd name="T24" fmla="*/ 0 w 47"/>
                <a:gd name="T25" fmla="*/ 22 h 46"/>
                <a:gd name="T26" fmla="*/ 2 w 47"/>
                <a:gd name="T27" fmla="*/ 31 h 46"/>
                <a:gd name="T28" fmla="*/ 7 w 47"/>
                <a:gd name="T29" fmla="*/ 39 h 46"/>
                <a:gd name="T30" fmla="*/ 15 w 47"/>
                <a:gd name="T31" fmla="*/ 43 h 46"/>
                <a:gd name="T32" fmla="*/ 23 w 47"/>
                <a:gd name="T3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46">
                  <a:moveTo>
                    <a:pt x="23" y="46"/>
                  </a:moveTo>
                  <a:lnTo>
                    <a:pt x="32" y="43"/>
                  </a:lnTo>
                  <a:lnTo>
                    <a:pt x="40" y="39"/>
                  </a:lnTo>
                  <a:lnTo>
                    <a:pt x="44" y="31"/>
                  </a:lnTo>
                  <a:lnTo>
                    <a:pt x="47" y="22"/>
                  </a:lnTo>
                  <a:lnTo>
                    <a:pt x="44" y="14"/>
                  </a:lnTo>
                  <a:lnTo>
                    <a:pt x="40" y="7"/>
                  </a:lnTo>
                  <a:lnTo>
                    <a:pt x="32" y="3"/>
                  </a:lnTo>
                  <a:lnTo>
                    <a:pt x="23" y="0"/>
                  </a:lnTo>
                  <a:lnTo>
                    <a:pt x="15" y="3"/>
                  </a:lnTo>
                  <a:lnTo>
                    <a:pt x="7" y="7"/>
                  </a:lnTo>
                  <a:lnTo>
                    <a:pt x="2" y="14"/>
                  </a:lnTo>
                  <a:lnTo>
                    <a:pt x="0" y="22"/>
                  </a:lnTo>
                  <a:lnTo>
                    <a:pt x="2" y="31"/>
                  </a:lnTo>
                  <a:lnTo>
                    <a:pt x="7" y="39"/>
                  </a:lnTo>
                  <a:lnTo>
                    <a:pt x="15" y="43"/>
                  </a:lnTo>
                  <a:lnTo>
                    <a:pt x="23" y="46"/>
                  </a:lnTo>
                  <a:close/>
                </a:path>
              </a:pathLst>
            </a:custGeom>
            <a:solidFill>
              <a:srgbClr val="000000"/>
            </a:solidFill>
            <a:ln>
              <a:noFill/>
            </a:ln>
            <a:extLst>
              <a:ext uri="{91240B29-F687-4F45-9708-019B960494DF}">
                <a14:hiddenLine xmlns:a14="http://schemas.microsoft.com/office/drawing/2010/main" w="9525">
                  <a:solidFill>
                    <a:srgbClr val="FF0000"/>
                  </a:solidFill>
                  <a:round/>
                  <a:headEnd/>
                  <a:tailEnd/>
                </a14:hiddenLine>
              </a:ext>
            </a:extLst>
          </p:spPr>
          <p:txBody>
            <a:bodyPr/>
            <a:lstStyle/>
            <a:p>
              <a:endParaRPr lang="en-GB"/>
            </a:p>
          </p:txBody>
        </p:sp>
        <p:sp>
          <p:nvSpPr>
            <p:cNvPr id="140317" name="Freeform 29"/>
            <p:cNvSpPr>
              <a:spLocks/>
            </p:cNvSpPr>
            <p:nvPr/>
          </p:nvSpPr>
          <p:spPr bwMode="auto">
            <a:xfrm>
              <a:off x="4348" y="3400"/>
              <a:ext cx="47" cy="46"/>
            </a:xfrm>
            <a:custGeom>
              <a:avLst/>
              <a:gdLst>
                <a:gd name="T0" fmla="*/ 23 w 47"/>
                <a:gd name="T1" fmla="*/ 46 h 46"/>
                <a:gd name="T2" fmla="*/ 32 w 47"/>
                <a:gd name="T3" fmla="*/ 43 h 46"/>
                <a:gd name="T4" fmla="*/ 40 w 47"/>
                <a:gd name="T5" fmla="*/ 39 h 46"/>
                <a:gd name="T6" fmla="*/ 44 w 47"/>
                <a:gd name="T7" fmla="*/ 31 h 46"/>
                <a:gd name="T8" fmla="*/ 47 w 47"/>
                <a:gd name="T9" fmla="*/ 22 h 46"/>
                <a:gd name="T10" fmla="*/ 44 w 47"/>
                <a:gd name="T11" fmla="*/ 14 h 46"/>
                <a:gd name="T12" fmla="*/ 40 w 47"/>
                <a:gd name="T13" fmla="*/ 7 h 46"/>
                <a:gd name="T14" fmla="*/ 32 w 47"/>
                <a:gd name="T15" fmla="*/ 3 h 46"/>
                <a:gd name="T16" fmla="*/ 23 w 47"/>
                <a:gd name="T17" fmla="*/ 0 h 46"/>
                <a:gd name="T18" fmla="*/ 15 w 47"/>
                <a:gd name="T19" fmla="*/ 3 h 46"/>
                <a:gd name="T20" fmla="*/ 7 w 47"/>
                <a:gd name="T21" fmla="*/ 7 h 46"/>
                <a:gd name="T22" fmla="*/ 2 w 47"/>
                <a:gd name="T23" fmla="*/ 14 h 46"/>
                <a:gd name="T24" fmla="*/ 0 w 47"/>
                <a:gd name="T25" fmla="*/ 22 h 46"/>
                <a:gd name="T26" fmla="*/ 2 w 47"/>
                <a:gd name="T27" fmla="*/ 31 h 46"/>
                <a:gd name="T28" fmla="*/ 7 w 47"/>
                <a:gd name="T29" fmla="*/ 39 h 46"/>
                <a:gd name="T30" fmla="*/ 15 w 47"/>
                <a:gd name="T31" fmla="*/ 43 h 46"/>
                <a:gd name="T32" fmla="*/ 23 w 47"/>
                <a:gd name="T33"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46">
                  <a:moveTo>
                    <a:pt x="23" y="46"/>
                  </a:moveTo>
                  <a:lnTo>
                    <a:pt x="32" y="43"/>
                  </a:lnTo>
                  <a:lnTo>
                    <a:pt x="40" y="39"/>
                  </a:lnTo>
                  <a:lnTo>
                    <a:pt x="44" y="31"/>
                  </a:lnTo>
                  <a:lnTo>
                    <a:pt x="47" y="22"/>
                  </a:lnTo>
                  <a:lnTo>
                    <a:pt x="44" y="14"/>
                  </a:lnTo>
                  <a:lnTo>
                    <a:pt x="40" y="7"/>
                  </a:lnTo>
                  <a:lnTo>
                    <a:pt x="32" y="3"/>
                  </a:lnTo>
                  <a:lnTo>
                    <a:pt x="23" y="0"/>
                  </a:lnTo>
                  <a:lnTo>
                    <a:pt x="15" y="3"/>
                  </a:lnTo>
                  <a:lnTo>
                    <a:pt x="7" y="7"/>
                  </a:lnTo>
                  <a:lnTo>
                    <a:pt x="2" y="14"/>
                  </a:lnTo>
                  <a:lnTo>
                    <a:pt x="0" y="22"/>
                  </a:lnTo>
                  <a:lnTo>
                    <a:pt x="2" y="31"/>
                  </a:lnTo>
                  <a:lnTo>
                    <a:pt x="7" y="39"/>
                  </a:lnTo>
                  <a:lnTo>
                    <a:pt x="15" y="43"/>
                  </a:lnTo>
                  <a:lnTo>
                    <a:pt x="23" y="46"/>
                  </a:lnTo>
                  <a:close/>
                </a:path>
              </a:pathLst>
            </a:custGeom>
            <a:solidFill>
              <a:srgbClr val="000000"/>
            </a:solidFill>
            <a:ln>
              <a:noFill/>
            </a:ln>
            <a:extLst>
              <a:ext uri="{91240B29-F687-4F45-9708-019B960494DF}">
                <a14:hiddenLine xmlns:a14="http://schemas.microsoft.com/office/drawing/2010/main" w="9525">
                  <a:solidFill>
                    <a:srgbClr val="FF0000"/>
                  </a:solidFill>
                  <a:round/>
                  <a:headEnd/>
                  <a:tailEnd/>
                </a14:hiddenLine>
              </a:ext>
            </a:extLst>
          </p:spPr>
          <p:txBody>
            <a:bodyPr/>
            <a:lstStyle/>
            <a:p>
              <a:endParaRPr lang="en-GB"/>
            </a:p>
          </p:txBody>
        </p:sp>
      </p:grpSp>
      <p:sp>
        <p:nvSpPr>
          <p:cNvPr id="140320" name="Text Box 32"/>
          <p:cNvSpPr txBox="1">
            <a:spLocks noChangeArrowheads="1"/>
          </p:cNvSpPr>
          <p:nvPr/>
        </p:nvSpPr>
        <p:spPr bwMode="auto">
          <a:xfrm>
            <a:off x="1187450" y="1916113"/>
            <a:ext cx="8636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sz="9600" b="1">
                <a:solidFill>
                  <a:srgbClr val="FF0000"/>
                </a:solidFill>
                <a:latin typeface="Arial" charset="0"/>
                <a:cs typeface="Arial" charset="0"/>
              </a:rPr>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68313" y="260350"/>
            <a:ext cx="8351837" cy="57626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sz="3600" b="1" i="1" dirty="0">
                <a:ln w="11430"/>
                <a:solidFill>
                  <a:srgbClr val="FF0000"/>
                </a:solidFill>
                <a:effectLst>
                  <a:outerShdw blurRad="50800" dist="39000" dir="5460000" algn="tl">
                    <a:srgbClr val="000000">
                      <a:alpha val="38000"/>
                    </a:srgbClr>
                  </a:outerShdw>
                </a:effectLst>
                <a:latin typeface="Arial" charset="0"/>
              </a:rPr>
              <a:t>Využití siRNA a miRNA </a:t>
            </a:r>
          </a:p>
        </p:txBody>
      </p:sp>
      <p:sp>
        <p:nvSpPr>
          <p:cNvPr id="129027" name="Text Box 3"/>
          <p:cNvSpPr txBox="1">
            <a:spLocks noChangeArrowheads="1"/>
          </p:cNvSpPr>
          <p:nvPr/>
        </p:nvSpPr>
        <p:spPr bwMode="auto">
          <a:xfrm>
            <a:off x="755650" y="1423988"/>
            <a:ext cx="7704138"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Font typeface="Wingdings" pitchFamily="2" charset="2"/>
              <a:buChar char="Ø"/>
            </a:pPr>
            <a:r>
              <a:rPr lang="cs-CZ" sz="2800" b="1">
                <a:solidFill>
                  <a:srgbClr val="000000"/>
                </a:solidFill>
                <a:latin typeface="Arial" charset="0"/>
              </a:rPr>
              <a:t>Analýza funkce genů</a:t>
            </a:r>
          </a:p>
          <a:p>
            <a:pPr>
              <a:spcBef>
                <a:spcPct val="50000"/>
              </a:spcBef>
              <a:buFont typeface="Wingdings" pitchFamily="2" charset="2"/>
              <a:buChar char="Ø"/>
            </a:pPr>
            <a:r>
              <a:rPr lang="cs-CZ" sz="2800" b="1">
                <a:solidFill>
                  <a:srgbClr val="000000"/>
                </a:solidFill>
                <a:latin typeface="Arial" charset="0"/>
              </a:rPr>
              <a:t>Nové genové terapie</a:t>
            </a:r>
          </a:p>
          <a:p>
            <a:pPr>
              <a:spcBef>
                <a:spcPct val="50000"/>
              </a:spcBef>
              <a:buFont typeface="Wingdings" pitchFamily="2" charset="2"/>
              <a:buChar char="Ø"/>
            </a:pPr>
            <a:r>
              <a:rPr lang="cs-CZ" sz="2800" b="1">
                <a:solidFill>
                  <a:srgbClr val="000000"/>
                </a:solidFill>
                <a:latin typeface="Arial" charset="0"/>
              </a:rPr>
              <a:t>Nové antivirové vakcíny</a:t>
            </a:r>
          </a:p>
          <a:p>
            <a:pPr>
              <a:spcBef>
                <a:spcPct val="50000"/>
              </a:spcBef>
              <a:buFont typeface="Wingdings" pitchFamily="2" charset="2"/>
              <a:buChar char="Ø"/>
            </a:pPr>
            <a:r>
              <a:rPr lang="cs-CZ" sz="2800" b="1">
                <a:solidFill>
                  <a:srgbClr val="000000"/>
                </a:solidFill>
                <a:latin typeface="Arial" charset="0"/>
              </a:rPr>
              <a:t>Transgenní organismy s dočasně vyblokovanou funkcí určitého genu</a:t>
            </a:r>
          </a:p>
        </p:txBody>
      </p:sp>
      <p:sp>
        <p:nvSpPr>
          <p:cNvPr id="129029" name="Text Box 5"/>
          <p:cNvSpPr txBox="1">
            <a:spLocks noChangeArrowheads="1"/>
          </p:cNvSpPr>
          <p:nvPr/>
        </p:nvSpPr>
        <p:spPr bwMode="auto">
          <a:xfrm>
            <a:off x="395288" y="4951413"/>
            <a:ext cx="8353425"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Font typeface="Wingdings" pitchFamily="2" charset="2"/>
              <a:buChar char="Ø"/>
            </a:pPr>
            <a:r>
              <a:rPr lang="cs-CZ" sz="2800" b="1">
                <a:solidFill>
                  <a:srgbClr val="3333FF"/>
                </a:solidFill>
                <a:latin typeface="Arial" charset="0"/>
              </a:rPr>
              <a:t>Použití iRNA nespadá pod nakládání s GMO</a:t>
            </a:r>
          </a:p>
          <a:p>
            <a:pPr>
              <a:spcBef>
                <a:spcPct val="50000"/>
              </a:spcBef>
              <a:buFont typeface="Wingdings" pitchFamily="2" charset="2"/>
              <a:buChar char="Ø"/>
            </a:pPr>
            <a:r>
              <a:rPr lang="cs-CZ" sz="2800" b="1">
                <a:solidFill>
                  <a:srgbClr val="3333FF"/>
                </a:solidFill>
                <a:latin typeface="Arial" charset="0"/>
              </a:rPr>
              <a:t>Použití kazet produkujících iRNA ale ano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68313" y="260350"/>
            <a:ext cx="8351837" cy="57626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sz="3600" b="1" i="1" dirty="0">
                <a:ln w="11430"/>
                <a:solidFill>
                  <a:srgbClr val="FF0000"/>
                </a:solidFill>
                <a:effectLst>
                  <a:outerShdw blurRad="50800" dist="39000" dir="5460000" algn="tl">
                    <a:srgbClr val="000000">
                      <a:alpha val="38000"/>
                    </a:srgbClr>
                  </a:outerShdw>
                </a:effectLst>
                <a:latin typeface="Arial" charset="0"/>
              </a:rPr>
              <a:t>Terapeutické aplikace </a:t>
            </a:r>
            <a:r>
              <a:rPr lang="cs-CZ" sz="3600" b="1" i="1" dirty="0" err="1">
                <a:ln w="11430"/>
                <a:solidFill>
                  <a:srgbClr val="FF0000"/>
                </a:solidFill>
                <a:effectLst>
                  <a:outerShdw blurRad="50800" dist="39000" dir="5460000" algn="tl">
                    <a:srgbClr val="000000">
                      <a:alpha val="38000"/>
                    </a:srgbClr>
                  </a:outerShdw>
                </a:effectLst>
                <a:latin typeface="Arial" charset="0"/>
              </a:rPr>
              <a:t>RNAi</a:t>
            </a:r>
            <a:r>
              <a:rPr lang="cs-CZ" sz="3600" b="1" i="1" dirty="0">
                <a:ln w="11430"/>
                <a:solidFill>
                  <a:srgbClr val="FF0000"/>
                </a:solidFill>
                <a:effectLst>
                  <a:outerShdw blurRad="50800" dist="39000" dir="5460000" algn="tl">
                    <a:srgbClr val="000000">
                      <a:alpha val="38000"/>
                    </a:srgbClr>
                  </a:outerShdw>
                </a:effectLst>
                <a:latin typeface="Arial" charset="0"/>
              </a:rPr>
              <a:t> - I</a:t>
            </a:r>
          </a:p>
        </p:txBody>
      </p:sp>
      <p:sp>
        <p:nvSpPr>
          <p:cNvPr id="132099" name="Text Box 3"/>
          <p:cNvSpPr txBox="1">
            <a:spLocks noChangeArrowheads="1"/>
          </p:cNvSpPr>
          <p:nvPr/>
        </p:nvSpPr>
        <p:spPr bwMode="auto">
          <a:xfrm>
            <a:off x="468313" y="1196975"/>
            <a:ext cx="838835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defRPr sz="2400">
                <a:solidFill>
                  <a:schemeClr val="tx1"/>
                </a:solidFill>
                <a:latin typeface="Times New Roman" pitchFamily="18" charset="0"/>
              </a:defRPr>
            </a:lvl1pPr>
            <a:lvl2pPr marL="1173163" indent="-457200">
              <a:defRPr sz="2400">
                <a:solidFill>
                  <a:schemeClr val="tx1"/>
                </a:solidFill>
                <a:latin typeface="Times New Roman" pitchFamily="18" charset="0"/>
              </a:defRPr>
            </a:lvl2pPr>
            <a:lvl3pPr marL="1716088" indent="-457200">
              <a:defRPr sz="2400">
                <a:solidFill>
                  <a:schemeClr val="tx1"/>
                </a:solidFill>
                <a:latin typeface="Times New Roman" pitchFamily="18" charset="0"/>
              </a:defRPr>
            </a:lvl3pPr>
            <a:lvl4pPr marL="1895475"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buFont typeface="Wingdings" pitchFamily="2" charset="2"/>
              <a:buAutoNum type="arabicParenR"/>
            </a:pPr>
            <a:r>
              <a:rPr lang="cs-CZ" b="1" dirty="0">
                <a:solidFill>
                  <a:srgbClr val="000099"/>
                </a:solidFill>
                <a:latin typeface="Arial" charset="0"/>
              </a:rPr>
              <a:t>Primárně - </a:t>
            </a:r>
            <a:r>
              <a:rPr lang="cs-CZ" b="1" dirty="0" err="1">
                <a:solidFill>
                  <a:srgbClr val="000099"/>
                </a:solidFill>
                <a:latin typeface="Arial" charset="0"/>
              </a:rPr>
              <a:t>RNAi</a:t>
            </a:r>
            <a:r>
              <a:rPr lang="cs-CZ" b="1" dirty="0">
                <a:solidFill>
                  <a:srgbClr val="000099"/>
                </a:solidFill>
                <a:latin typeface="Arial" charset="0"/>
              </a:rPr>
              <a:t> jako antivirové látky, blokují replikaci virového genomu a expresi virových genů. Nejčastěji uvažovaným cílem </a:t>
            </a:r>
            <a:r>
              <a:rPr lang="cs-CZ" b="1" dirty="0" err="1">
                <a:solidFill>
                  <a:srgbClr val="000099"/>
                </a:solidFill>
                <a:latin typeface="Arial" charset="0"/>
              </a:rPr>
              <a:t>RNAi</a:t>
            </a:r>
            <a:r>
              <a:rPr lang="cs-CZ" b="1" dirty="0">
                <a:solidFill>
                  <a:srgbClr val="000099"/>
                </a:solidFill>
                <a:latin typeface="Arial" charset="0"/>
              </a:rPr>
              <a:t> terapie je virus HIV.</a:t>
            </a:r>
          </a:p>
          <a:p>
            <a:pPr>
              <a:spcBef>
                <a:spcPct val="50000"/>
              </a:spcBef>
              <a:buFont typeface="Wingdings" pitchFamily="2" charset="2"/>
              <a:buAutoNum type="arabicParenR"/>
            </a:pPr>
            <a:r>
              <a:rPr lang="cs-CZ" b="1" dirty="0">
                <a:solidFill>
                  <a:srgbClr val="000099"/>
                </a:solidFill>
                <a:latin typeface="Arial" charset="0"/>
              </a:rPr>
              <a:t>Kontrola genové exprese ovlivňováním epigenetických změn v lokální struktuře chromatinu.</a:t>
            </a:r>
          </a:p>
          <a:p>
            <a:pPr>
              <a:spcBef>
                <a:spcPct val="50000"/>
              </a:spcBef>
              <a:buFont typeface="Wingdings" pitchFamily="2" charset="2"/>
              <a:buAutoNum type="arabicParenR"/>
            </a:pPr>
            <a:r>
              <a:rPr lang="cs-CZ" b="1" dirty="0">
                <a:solidFill>
                  <a:srgbClr val="000099"/>
                </a:solidFill>
                <a:latin typeface="Arial" charset="0"/>
              </a:rPr>
              <a:t>Předpokládá se, že 35% až 70% lidských genů je přepisováno do transkriptů </a:t>
            </a:r>
            <a:r>
              <a:rPr lang="cs-CZ" b="1" dirty="0" err="1">
                <a:solidFill>
                  <a:srgbClr val="000099"/>
                </a:solidFill>
                <a:latin typeface="Arial" charset="0"/>
              </a:rPr>
              <a:t>hnRNA</a:t>
            </a:r>
            <a:r>
              <a:rPr lang="cs-CZ" b="1" dirty="0">
                <a:solidFill>
                  <a:srgbClr val="000099"/>
                </a:solidFill>
                <a:latin typeface="Arial" charset="0"/>
              </a:rPr>
              <a:t>, které podléhají alternativnímu sestřihu. Defekty v procesu alternativního sestřihu vedou k řadě onemocnění. </a:t>
            </a:r>
            <a:r>
              <a:rPr lang="cs-CZ" b="1" dirty="0" err="1">
                <a:solidFill>
                  <a:srgbClr val="000099"/>
                </a:solidFill>
                <a:latin typeface="Arial" charset="0"/>
              </a:rPr>
              <a:t>RNAi</a:t>
            </a:r>
            <a:r>
              <a:rPr lang="cs-CZ" b="1" dirty="0">
                <a:solidFill>
                  <a:srgbClr val="000099"/>
                </a:solidFill>
                <a:latin typeface="Arial" charset="0"/>
              </a:rPr>
              <a:t> by mohla být použita k zablokování defektně sestřižených struktur a v důsledku toho k inhibici exprese defektního genu.</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68313" y="260350"/>
            <a:ext cx="8351837" cy="57626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sz="3600" b="1" i="1" dirty="0">
                <a:ln w="11430"/>
                <a:solidFill>
                  <a:srgbClr val="FF0000"/>
                </a:solidFill>
                <a:effectLst>
                  <a:outerShdw blurRad="50800" dist="39000" dir="5460000" algn="tl">
                    <a:srgbClr val="000000">
                      <a:alpha val="38000"/>
                    </a:srgbClr>
                  </a:outerShdw>
                </a:effectLst>
                <a:latin typeface="Arial" charset="0"/>
              </a:rPr>
              <a:t>Terapeutické aplikace </a:t>
            </a:r>
            <a:r>
              <a:rPr lang="cs-CZ" sz="3600" b="1" i="1" dirty="0" err="1">
                <a:ln w="11430"/>
                <a:solidFill>
                  <a:srgbClr val="FF0000"/>
                </a:solidFill>
                <a:effectLst>
                  <a:outerShdw blurRad="50800" dist="39000" dir="5460000" algn="tl">
                    <a:srgbClr val="000000">
                      <a:alpha val="38000"/>
                    </a:srgbClr>
                  </a:outerShdw>
                </a:effectLst>
                <a:latin typeface="Arial" charset="0"/>
              </a:rPr>
              <a:t>RNAi</a:t>
            </a:r>
            <a:r>
              <a:rPr lang="cs-CZ" sz="3600" b="1" i="1" dirty="0">
                <a:ln w="11430"/>
                <a:solidFill>
                  <a:srgbClr val="FF0000"/>
                </a:solidFill>
                <a:effectLst>
                  <a:outerShdw blurRad="50800" dist="39000" dir="5460000" algn="tl">
                    <a:srgbClr val="000000">
                      <a:alpha val="38000"/>
                    </a:srgbClr>
                  </a:outerShdw>
                </a:effectLst>
                <a:latin typeface="Arial" charset="0"/>
              </a:rPr>
              <a:t> - II</a:t>
            </a:r>
          </a:p>
        </p:txBody>
      </p:sp>
      <p:sp>
        <p:nvSpPr>
          <p:cNvPr id="133123" name="Text Box 3"/>
          <p:cNvSpPr txBox="1">
            <a:spLocks noChangeArrowheads="1"/>
          </p:cNvSpPr>
          <p:nvPr/>
        </p:nvSpPr>
        <p:spPr bwMode="auto">
          <a:xfrm>
            <a:off x="468313" y="1423988"/>
            <a:ext cx="82804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Font typeface="Wingdings" pitchFamily="2" charset="2"/>
              <a:buNone/>
            </a:pPr>
            <a:r>
              <a:rPr lang="cs-CZ" b="1" dirty="0">
                <a:solidFill>
                  <a:srgbClr val="000099"/>
                </a:solidFill>
                <a:latin typeface="Arial" charset="0"/>
              </a:rPr>
              <a:t>4)	</a:t>
            </a:r>
            <a:r>
              <a:rPr lang="cs-CZ" b="1" dirty="0" err="1">
                <a:solidFill>
                  <a:srgbClr val="000099"/>
                </a:solidFill>
                <a:latin typeface="Arial" charset="0"/>
              </a:rPr>
              <a:t>RNAi</a:t>
            </a:r>
            <a:r>
              <a:rPr lang="cs-CZ" b="1" dirty="0">
                <a:solidFill>
                  <a:srgbClr val="000099"/>
                </a:solidFill>
                <a:latin typeface="Arial" charset="0"/>
              </a:rPr>
              <a:t> mohou být zacíleny proti genům, které jsou spojeny s metabolickými poruchami. Například v léčbě diabetes </a:t>
            </a:r>
            <a:r>
              <a:rPr lang="cs-CZ" b="1" dirty="0" err="1">
                <a:solidFill>
                  <a:srgbClr val="000099"/>
                </a:solidFill>
                <a:latin typeface="Arial" charset="0"/>
              </a:rPr>
              <a:t>mellitus</a:t>
            </a:r>
            <a:r>
              <a:rPr lang="cs-CZ" b="1" dirty="0">
                <a:solidFill>
                  <a:srgbClr val="000099"/>
                </a:solidFill>
                <a:latin typeface="Arial" charset="0"/>
              </a:rPr>
              <a:t> typu II, kde centrální roli v rezistenci k inzulínu hrají poruchy signalizace v důsledku změn v expresi genů.</a:t>
            </a:r>
          </a:p>
          <a:p>
            <a:pPr>
              <a:spcBef>
                <a:spcPct val="50000"/>
              </a:spcBef>
              <a:buFont typeface="Wingdings" pitchFamily="2" charset="2"/>
              <a:buNone/>
            </a:pPr>
            <a:r>
              <a:rPr lang="cs-CZ" b="1" dirty="0">
                <a:solidFill>
                  <a:srgbClr val="000099"/>
                </a:solidFill>
                <a:latin typeface="Arial" charset="0"/>
              </a:rPr>
              <a:t>5)	Genové „</a:t>
            </a:r>
            <a:r>
              <a:rPr lang="cs-CZ" b="1" dirty="0" err="1">
                <a:solidFill>
                  <a:srgbClr val="000099"/>
                </a:solidFill>
                <a:latin typeface="Arial" charset="0"/>
              </a:rPr>
              <a:t>knock-outy</a:t>
            </a:r>
            <a:r>
              <a:rPr lang="cs-CZ" b="1" dirty="0">
                <a:solidFill>
                  <a:srgbClr val="000099"/>
                </a:solidFill>
                <a:latin typeface="Arial" charset="0"/>
              </a:rPr>
              <a:t>“ v genomu původce malárie, </a:t>
            </a:r>
            <a:r>
              <a:rPr lang="cs-CZ" b="1" i="1" dirty="0" err="1">
                <a:solidFill>
                  <a:srgbClr val="000099"/>
                </a:solidFill>
                <a:latin typeface="Arial" charset="0"/>
              </a:rPr>
              <a:t>Plasmodium</a:t>
            </a:r>
            <a:r>
              <a:rPr lang="cs-CZ" b="1" i="1" dirty="0">
                <a:solidFill>
                  <a:srgbClr val="000099"/>
                </a:solidFill>
                <a:latin typeface="Arial" charset="0"/>
              </a:rPr>
              <a:t> </a:t>
            </a:r>
            <a:r>
              <a:rPr lang="cs-CZ" b="1" i="1" dirty="0" err="1">
                <a:solidFill>
                  <a:srgbClr val="000099"/>
                </a:solidFill>
                <a:latin typeface="Arial" charset="0"/>
              </a:rPr>
              <a:t>falciparum</a:t>
            </a:r>
            <a:r>
              <a:rPr lang="cs-CZ" b="1" dirty="0">
                <a:solidFill>
                  <a:srgbClr val="000099"/>
                </a:solidFill>
                <a:latin typeface="Arial" charset="0"/>
              </a:rPr>
              <a:t>, mohou sloužit ke studiu jeho životního cyklu a k vyhledávání nových terapeutických cílů, kromě toho, že terapeutikem by mohly být samotné </a:t>
            </a:r>
            <a:r>
              <a:rPr lang="cs-CZ" b="1" dirty="0" err="1">
                <a:solidFill>
                  <a:srgbClr val="000099"/>
                </a:solidFill>
                <a:latin typeface="Arial" charset="0"/>
              </a:rPr>
              <a:t>RNAi</a:t>
            </a:r>
            <a:r>
              <a:rPr lang="cs-CZ" b="1" dirty="0">
                <a:solidFill>
                  <a:srgbClr val="000099"/>
                </a:solidFill>
                <a:latin typeface="Arial" charset="0"/>
              </a:rPr>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68313" y="188913"/>
            <a:ext cx="8351837" cy="72072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sz="3600" b="1" i="1" dirty="0">
                <a:ln w="11430"/>
                <a:solidFill>
                  <a:srgbClr val="FF0000"/>
                </a:solidFill>
                <a:effectLst>
                  <a:outerShdw blurRad="50800" dist="39000" dir="5460000" algn="tl">
                    <a:srgbClr val="000000">
                      <a:alpha val="38000"/>
                    </a:srgbClr>
                  </a:outerShdw>
                </a:effectLst>
                <a:latin typeface="Arial" charset="0"/>
              </a:rPr>
              <a:t>Molekuly </a:t>
            </a:r>
            <a:r>
              <a:rPr lang="cs-CZ" sz="3600" b="1" i="1" dirty="0" err="1">
                <a:ln w="11430"/>
                <a:solidFill>
                  <a:srgbClr val="FF0000"/>
                </a:solidFill>
                <a:effectLst>
                  <a:outerShdw blurRad="50800" dist="39000" dir="5460000" algn="tl">
                    <a:srgbClr val="000000">
                      <a:alpha val="38000"/>
                    </a:srgbClr>
                  </a:outerShdw>
                </a:effectLst>
                <a:latin typeface="Arial" charset="0"/>
              </a:rPr>
              <a:t>RNAa</a:t>
            </a:r>
            <a:r>
              <a:rPr lang="cs-CZ" sz="3600" b="1" i="1" dirty="0">
                <a:ln w="11430"/>
                <a:solidFill>
                  <a:srgbClr val="FF0000"/>
                </a:solidFill>
                <a:effectLst>
                  <a:outerShdw blurRad="50800" dist="39000" dir="5460000" algn="tl">
                    <a:srgbClr val="000000">
                      <a:alpha val="38000"/>
                    </a:srgbClr>
                  </a:outerShdw>
                </a:effectLst>
                <a:latin typeface="Arial" charset="0"/>
              </a:rPr>
              <a:t> aktivují geny !  </a:t>
            </a:r>
          </a:p>
        </p:txBody>
      </p:sp>
      <p:sp>
        <p:nvSpPr>
          <p:cNvPr id="142339" name="Text Box 3"/>
          <p:cNvSpPr txBox="1">
            <a:spLocks noChangeArrowheads="1"/>
          </p:cNvSpPr>
          <p:nvPr/>
        </p:nvSpPr>
        <p:spPr bwMode="auto">
          <a:xfrm>
            <a:off x="468313" y="1125538"/>
            <a:ext cx="8424862"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defRPr sz="2400">
                <a:solidFill>
                  <a:schemeClr val="tx1"/>
                </a:solidFill>
                <a:latin typeface="Times New Roman" pitchFamily="18" charset="0"/>
              </a:defRPr>
            </a:lvl1pPr>
            <a:lvl2pPr marL="5429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Font typeface="Wingdings" pitchFamily="2" charset="2"/>
              <a:buChar char="Ø"/>
            </a:pPr>
            <a:r>
              <a:rPr lang="cs-CZ" b="1">
                <a:solidFill>
                  <a:srgbClr val="000000"/>
                </a:solidFill>
                <a:latin typeface="Arial" charset="0"/>
                <a:cs typeface="Arial" charset="0"/>
              </a:rPr>
              <a:t>Popsány v listopadu 2006 skupinou z „University of California, San Francisco, USA“</a:t>
            </a:r>
          </a:p>
          <a:p>
            <a:pPr>
              <a:spcBef>
                <a:spcPct val="50000"/>
              </a:spcBef>
              <a:buFont typeface="Wingdings" pitchFamily="2" charset="2"/>
              <a:buChar char="Ø"/>
            </a:pPr>
            <a:r>
              <a:rPr lang="cs-CZ" b="1">
                <a:solidFill>
                  <a:srgbClr val="000000"/>
                </a:solidFill>
                <a:latin typeface="Arial" charset="0"/>
                <a:cs typeface="Arial" charset="0"/>
              </a:rPr>
              <a:t>Tento jev byl pro vědeckou komunitu překvapivý, protože ho po objevu siRNA, miRNA, piRNA aj., už nikdo nepředpokládal</a:t>
            </a:r>
          </a:p>
          <a:p>
            <a:pPr>
              <a:spcBef>
                <a:spcPct val="50000"/>
              </a:spcBef>
              <a:buFont typeface="Wingdings" pitchFamily="2" charset="2"/>
              <a:buChar char="Ø"/>
            </a:pPr>
            <a:r>
              <a:rPr lang="cs-CZ" b="1">
                <a:solidFill>
                  <a:srgbClr val="000000"/>
                </a:solidFill>
                <a:latin typeface="Arial" charset="0"/>
                <a:cs typeface="Arial" charset="0"/>
              </a:rPr>
              <a:t>Nejedná se přitom o nepřímý účinek spočívající ve vypnutí genu, což ve svých důsledcích vyvolá aktivaci genu jiného, ale o vliv přímý</a:t>
            </a:r>
          </a:p>
          <a:p>
            <a:pPr>
              <a:spcBef>
                <a:spcPct val="50000"/>
              </a:spcBef>
              <a:buFont typeface="Wingdings" pitchFamily="2" charset="2"/>
              <a:buChar char="Ø"/>
            </a:pPr>
            <a:r>
              <a:rPr lang="cs-CZ" b="1">
                <a:solidFill>
                  <a:srgbClr val="000000"/>
                </a:solidFill>
                <a:latin typeface="Arial" charset="0"/>
                <a:cs typeface="Arial" charset="0"/>
              </a:rPr>
              <a:t>Mechanismus účinku RNAa ale doposud nebyl objasněn – </a:t>
            </a:r>
            <a:r>
              <a:rPr lang="cs-CZ" b="1">
                <a:solidFill>
                  <a:srgbClr val="FF0000"/>
                </a:solidFill>
                <a:latin typeface="Arial" charset="0"/>
                <a:cs typeface="Arial" charset="0"/>
              </a:rPr>
              <a:t>novinky v listopadu 2007</a:t>
            </a:r>
            <a:r>
              <a:rPr lang="cs-CZ" b="1">
                <a:solidFill>
                  <a:srgbClr val="000000"/>
                </a:solidFill>
                <a:latin typeface="Arial" charset="0"/>
                <a:cs typeface="Arial" charset="0"/>
              </a:rPr>
              <a:t>!</a:t>
            </a:r>
          </a:p>
          <a:p>
            <a:pPr>
              <a:spcBef>
                <a:spcPct val="50000"/>
              </a:spcBef>
              <a:buFont typeface="Wingdings" pitchFamily="2" charset="2"/>
              <a:buChar char="Ø"/>
            </a:pPr>
            <a:r>
              <a:rPr lang="cs-CZ" b="1">
                <a:solidFill>
                  <a:srgbClr val="000000"/>
                </a:solidFill>
                <a:latin typeface="Arial" charset="0"/>
                <a:cs typeface="Arial" charset="0"/>
              </a:rPr>
              <a:t>RNAi vypínají geny zpravidla na dobu 5 až 7 dnů, RNAa aktivuje geny na dobu 13 dnů</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395288" y="1628775"/>
            <a:ext cx="8351837" cy="865188"/>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sz="54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Rok 2007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68313" y="188913"/>
            <a:ext cx="8351837" cy="72072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sz="3600" b="1" i="1" dirty="0">
                <a:ln w="11430"/>
                <a:solidFill>
                  <a:srgbClr val="FF0000"/>
                </a:solidFill>
                <a:effectLst>
                  <a:outerShdw blurRad="50800" dist="39000" dir="5460000" algn="tl">
                    <a:srgbClr val="000000">
                      <a:alpha val="38000"/>
                    </a:srgbClr>
                  </a:outerShdw>
                </a:effectLst>
                <a:latin typeface="Arial" charset="0"/>
              </a:rPr>
              <a:t>Obecné schéma degradace mRNA  </a:t>
            </a:r>
          </a:p>
        </p:txBody>
      </p:sp>
      <p:pic>
        <p:nvPicPr>
          <p:cNvPr id="151556" name="Picture 4" descr="Odbourávání mR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196975"/>
            <a:ext cx="4752975" cy="53276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51557" name="Text Box 5"/>
          <p:cNvSpPr txBox="1">
            <a:spLocks noChangeArrowheads="1"/>
          </p:cNvSpPr>
          <p:nvPr/>
        </p:nvSpPr>
        <p:spPr bwMode="auto">
          <a:xfrm>
            <a:off x="5435600" y="1484313"/>
            <a:ext cx="3097213"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sz="2800" b="1">
                <a:solidFill>
                  <a:srgbClr val="000000"/>
                </a:solidFill>
                <a:latin typeface="Arial" charset="0"/>
              </a:rPr>
              <a:t>Stabilizace sekvence ARE vede k indukci genové exprese !</a:t>
            </a:r>
          </a:p>
        </p:txBody>
      </p:sp>
      <p:sp>
        <p:nvSpPr>
          <p:cNvPr id="151558" name="Text Box 6"/>
          <p:cNvSpPr txBox="1">
            <a:spLocks noChangeArrowheads="1"/>
          </p:cNvSpPr>
          <p:nvPr/>
        </p:nvSpPr>
        <p:spPr bwMode="auto">
          <a:xfrm>
            <a:off x="5435600" y="3933825"/>
            <a:ext cx="3097213"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sz="2800" b="1">
                <a:solidFill>
                  <a:srgbClr val="000000"/>
                </a:solidFill>
                <a:latin typeface="Arial" charset="0"/>
              </a:rPr>
              <a:t>miR369 chrání sekvence ARE a tím degradaci mRNA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107950" y="260350"/>
            <a:ext cx="8856663" cy="79216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sz="3600" b="1" i="1">
                <a:ln w="11430"/>
                <a:solidFill>
                  <a:srgbClr val="FF0000"/>
                </a:solidFill>
                <a:effectLst>
                  <a:outerShdw blurRad="50800" dist="39000" dir="5460000" algn="tl">
                    <a:srgbClr val="000000">
                      <a:alpha val="38000"/>
                    </a:srgbClr>
                  </a:outerShdw>
                </a:effectLst>
                <a:latin typeface="Arial" charset="0"/>
              </a:rPr>
              <a:t>Interferující RNAi </a:t>
            </a:r>
          </a:p>
        </p:txBody>
      </p:sp>
      <p:sp>
        <p:nvSpPr>
          <p:cNvPr id="200707" name="Text Box 3"/>
          <p:cNvSpPr txBox="1">
            <a:spLocks noChangeArrowheads="1"/>
          </p:cNvSpPr>
          <p:nvPr/>
        </p:nvSpPr>
        <p:spPr bwMode="auto">
          <a:xfrm>
            <a:off x="611188" y="1196975"/>
            <a:ext cx="7935912"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Font typeface="Wingdings" pitchFamily="2" charset="2"/>
              <a:buChar char="Ø"/>
            </a:pPr>
            <a:r>
              <a:rPr lang="cs-CZ" b="1">
                <a:solidFill>
                  <a:srgbClr val="000099"/>
                </a:solidFill>
                <a:latin typeface="Arial" charset="0"/>
                <a:cs typeface="Arial" charset="0"/>
              </a:rPr>
              <a:t>Objeveny v roce 1998 u </a:t>
            </a:r>
            <a:r>
              <a:rPr lang="cs-CZ" b="1" i="1">
                <a:solidFill>
                  <a:srgbClr val="000099"/>
                </a:solidFill>
                <a:latin typeface="Arial" charset="0"/>
                <a:cs typeface="Arial" charset="0"/>
              </a:rPr>
              <a:t>Caenorhabditis</a:t>
            </a:r>
            <a:r>
              <a:rPr lang="cs-CZ" b="1">
                <a:solidFill>
                  <a:srgbClr val="000099"/>
                </a:solidFill>
                <a:latin typeface="Arial" charset="0"/>
                <a:cs typeface="Arial" charset="0"/>
              </a:rPr>
              <a:t> </a:t>
            </a:r>
            <a:r>
              <a:rPr lang="cs-CZ" b="1" i="1">
                <a:solidFill>
                  <a:srgbClr val="000099"/>
                </a:solidFill>
                <a:latin typeface="Arial" charset="0"/>
                <a:cs typeface="Arial" charset="0"/>
              </a:rPr>
              <a:t>elegans</a:t>
            </a:r>
            <a:r>
              <a:rPr lang="cs-CZ">
                <a:latin typeface="Arial" charset="0"/>
                <a:cs typeface="Arial" charset="0"/>
              </a:rPr>
              <a:t> </a:t>
            </a:r>
            <a:endParaRPr lang="cs-CZ" b="1">
              <a:solidFill>
                <a:srgbClr val="000099"/>
              </a:solidFill>
              <a:latin typeface="Arial" charset="0"/>
              <a:cs typeface="Arial" charset="0"/>
            </a:endParaRPr>
          </a:p>
          <a:p>
            <a:pPr>
              <a:spcBef>
                <a:spcPct val="50000"/>
              </a:spcBef>
              <a:buFont typeface="Wingdings" pitchFamily="2" charset="2"/>
              <a:buChar char="Ø"/>
            </a:pPr>
            <a:r>
              <a:rPr lang="cs-CZ" b="1">
                <a:solidFill>
                  <a:srgbClr val="000099"/>
                </a:solidFill>
                <a:latin typeface="Arial" charset="0"/>
                <a:cs typeface="Arial" charset="0"/>
              </a:rPr>
              <a:t>Nobelova cena v roce 2006 (Andrew Fire a Craig Mello, University of Kansas, USA)</a:t>
            </a:r>
          </a:p>
        </p:txBody>
      </p:sp>
      <p:pic>
        <p:nvPicPr>
          <p:cNvPr id="200708" name="Picture 4" descr="115985618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132138" y="3789363"/>
            <a:ext cx="2208212" cy="2379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68313" y="188913"/>
            <a:ext cx="8351837" cy="72072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sz="3600" b="1" i="1" dirty="0">
                <a:ln w="11430"/>
                <a:solidFill>
                  <a:srgbClr val="FF0000"/>
                </a:solidFill>
                <a:effectLst>
                  <a:outerShdw blurRad="50800" dist="39000" dir="5460000" algn="tl">
                    <a:srgbClr val="000000">
                      <a:alpha val="38000"/>
                    </a:srgbClr>
                  </a:outerShdw>
                </a:effectLst>
                <a:latin typeface="Arial" charset="0"/>
              </a:rPr>
              <a:t>Propojení funkce miRNA a siRNA  </a:t>
            </a:r>
          </a:p>
        </p:txBody>
      </p:sp>
      <p:sp>
        <p:nvSpPr>
          <p:cNvPr id="153603" name="Text Box 3"/>
          <p:cNvSpPr txBox="1">
            <a:spLocks noChangeArrowheads="1"/>
          </p:cNvSpPr>
          <p:nvPr/>
        </p:nvSpPr>
        <p:spPr bwMode="auto">
          <a:xfrm>
            <a:off x="395288" y="1449388"/>
            <a:ext cx="842486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429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Font typeface="Wingdings" pitchFamily="2" charset="2"/>
              <a:buNone/>
            </a:pPr>
            <a:r>
              <a:rPr lang="cs-CZ" b="1">
                <a:solidFill>
                  <a:srgbClr val="000000"/>
                </a:solidFill>
                <a:latin typeface="Arial" charset="0"/>
                <a:cs typeface="Arial" charset="0"/>
              </a:rPr>
              <a:t>Autoři článku vyslovili předpoklad, že regulace translace prostřednictvím částic microRNP osciluje mezi represí a aktivací v závislosti na fázi buněčného cyklu</a:t>
            </a:r>
          </a:p>
        </p:txBody>
      </p:sp>
      <p:sp>
        <p:nvSpPr>
          <p:cNvPr id="153604" name="Text Box 4"/>
          <p:cNvSpPr txBox="1">
            <a:spLocks noChangeArrowheads="1"/>
          </p:cNvSpPr>
          <p:nvPr/>
        </p:nvSpPr>
        <p:spPr bwMode="auto">
          <a:xfrm>
            <a:off x="250825" y="5876925"/>
            <a:ext cx="8893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b="1">
                <a:solidFill>
                  <a:srgbClr val="000000"/>
                </a:solidFill>
                <a:latin typeface="Arial" charset="0"/>
              </a:rPr>
              <a:t>Vasudevan et al. (2007): ScienceXpress, November 29, 1-4</a:t>
            </a:r>
          </a:p>
        </p:txBody>
      </p:sp>
      <p:sp>
        <p:nvSpPr>
          <p:cNvPr id="153605" name="Text Box 5"/>
          <p:cNvSpPr txBox="1">
            <a:spLocks noChangeArrowheads="1"/>
          </p:cNvSpPr>
          <p:nvPr/>
        </p:nvSpPr>
        <p:spPr bwMode="auto">
          <a:xfrm>
            <a:off x="1042988" y="2922588"/>
            <a:ext cx="7777162" cy="13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defRPr sz="2400">
                <a:solidFill>
                  <a:schemeClr val="tx1"/>
                </a:solidFill>
                <a:latin typeface="Times New Roman" pitchFamily="18" charset="0"/>
              </a:defRPr>
            </a:lvl1pPr>
            <a:lvl2pPr marL="62865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Font typeface="Wingdings" pitchFamily="2" charset="2"/>
              <a:buChar char="Ø"/>
            </a:pPr>
            <a:r>
              <a:rPr lang="cs-CZ" b="1">
                <a:solidFill>
                  <a:srgbClr val="000099"/>
                </a:solidFill>
                <a:latin typeface="Arial" charset="0"/>
                <a:cs typeface="Arial" charset="0"/>
              </a:rPr>
              <a:t>v proliferujících buňkách reprimují translaci</a:t>
            </a:r>
          </a:p>
          <a:p>
            <a:pPr>
              <a:spcBef>
                <a:spcPct val="50000"/>
              </a:spcBef>
              <a:buFont typeface="Wingdings" pitchFamily="2" charset="2"/>
              <a:buChar char="Ø"/>
            </a:pPr>
            <a:r>
              <a:rPr lang="cs-CZ" b="1">
                <a:solidFill>
                  <a:srgbClr val="000099"/>
                </a:solidFill>
                <a:latin typeface="Arial" charset="0"/>
                <a:cs typeface="Arial" charset="0"/>
              </a:rPr>
              <a:t>ve fázi G1/G0 (která často předchází diferenciaci) translaci aktivují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0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0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5"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68313" y="188913"/>
            <a:ext cx="8351837" cy="72072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sz="3600" b="1" i="1" dirty="0">
                <a:ln w="11430"/>
                <a:solidFill>
                  <a:srgbClr val="FF0000"/>
                </a:solidFill>
                <a:effectLst>
                  <a:outerShdw blurRad="50800" dist="39000" dir="5460000" algn="tl">
                    <a:srgbClr val="000000">
                      <a:alpha val="38000"/>
                    </a:srgbClr>
                  </a:outerShdw>
                </a:effectLst>
                <a:latin typeface="Arial" charset="0"/>
              </a:rPr>
              <a:t>Molekuly </a:t>
            </a:r>
            <a:r>
              <a:rPr lang="cs-CZ" sz="3600" b="1" i="1" dirty="0" err="1">
                <a:ln w="11430"/>
                <a:solidFill>
                  <a:srgbClr val="FF0000"/>
                </a:solidFill>
                <a:effectLst>
                  <a:outerShdw blurRad="50800" dist="39000" dir="5460000" algn="tl">
                    <a:srgbClr val="000000">
                      <a:alpha val="38000"/>
                    </a:srgbClr>
                  </a:outerShdw>
                </a:effectLst>
                <a:latin typeface="Arial" charset="0"/>
              </a:rPr>
              <a:t>RNAa</a:t>
            </a:r>
            <a:r>
              <a:rPr lang="cs-CZ" sz="3600" b="1" i="1" dirty="0">
                <a:ln w="11430"/>
                <a:solidFill>
                  <a:srgbClr val="FF0000"/>
                </a:solidFill>
                <a:effectLst>
                  <a:outerShdw blurRad="50800" dist="39000" dir="5460000" algn="tl">
                    <a:srgbClr val="000000">
                      <a:alpha val="38000"/>
                    </a:srgbClr>
                  </a:outerShdw>
                </a:effectLst>
                <a:latin typeface="Arial" charset="0"/>
              </a:rPr>
              <a:t> v terapii  </a:t>
            </a:r>
          </a:p>
        </p:txBody>
      </p:sp>
      <p:sp>
        <p:nvSpPr>
          <p:cNvPr id="143363" name="Text Box 3"/>
          <p:cNvSpPr txBox="1">
            <a:spLocks noChangeArrowheads="1"/>
          </p:cNvSpPr>
          <p:nvPr/>
        </p:nvSpPr>
        <p:spPr bwMode="auto">
          <a:xfrm>
            <a:off x="468313" y="1246560"/>
            <a:ext cx="8424862" cy="315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defRPr sz="2400">
                <a:solidFill>
                  <a:schemeClr val="tx1"/>
                </a:solidFill>
                <a:latin typeface="Times New Roman" pitchFamily="18" charset="0"/>
              </a:defRPr>
            </a:lvl1pPr>
            <a:lvl2pPr marL="5429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14000"/>
              </a:lnSpc>
              <a:spcBef>
                <a:spcPts val="1200"/>
              </a:spcBef>
              <a:buFont typeface="Wingdings" pitchFamily="2" charset="2"/>
              <a:buNone/>
            </a:pPr>
            <a:r>
              <a:rPr lang="cs-CZ" b="1" dirty="0">
                <a:solidFill>
                  <a:srgbClr val="000000"/>
                </a:solidFill>
                <a:latin typeface="Arial" charset="0"/>
                <a:cs typeface="Arial" charset="0"/>
              </a:rPr>
              <a:t>1)	Jako léčivo mohou být využity samotné </a:t>
            </a:r>
            <a:r>
              <a:rPr lang="cs-CZ" b="1" dirty="0" err="1">
                <a:solidFill>
                  <a:srgbClr val="000000"/>
                </a:solidFill>
                <a:latin typeface="Arial" charset="0"/>
                <a:cs typeface="Arial" charset="0"/>
              </a:rPr>
              <a:t>RNAa</a:t>
            </a:r>
            <a:endParaRPr lang="cs-CZ" b="1" dirty="0">
              <a:solidFill>
                <a:srgbClr val="000000"/>
              </a:solidFill>
              <a:latin typeface="Arial" charset="0"/>
              <a:cs typeface="Arial" charset="0"/>
            </a:endParaRPr>
          </a:p>
          <a:p>
            <a:pPr>
              <a:lnSpc>
                <a:spcPct val="114000"/>
              </a:lnSpc>
              <a:spcBef>
                <a:spcPts val="1200"/>
              </a:spcBef>
              <a:buFont typeface="Wingdings" pitchFamily="2" charset="2"/>
              <a:buNone/>
            </a:pPr>
            <a:r>
              <a:rPr lang="cs-CZ" b="1" dirty="0">
                <a:solidFill>
                  <a:srgbClr val="000000"/>
                </a:solidFill>
                <a:latin typeface="Arial" charset="0"/>
                <a:cs typeface="Arial" charset="0"/>
              </a:rPr>
              <a:t>2)	To, že malá interferující </a:t>
            </a:r>
            <a:r>
              <a:rPr lang="cs-CZ" b="1" dirty="0" err="1">
                <a:solidFill>
                  <a:srgbClr val="000000"/>
                </a:solidFill>
                <a:latin typeface="Arial" charset="0"/>
                <a:cs typeface="Arial" charset="0"/>
              </a:rPr>
              <a:t>RNAi</a:t>
            </a:r>
            <a:r>
              <a:rPr lang="cs-CZ" b="1" dirty="0">
                <a:solidFill>
                  <a:srgbClr val="000000"/>
                </a:solidFill>
                <a:latin typeface="Arial" charset="0"/>
                <a:cs typeface="Arial" charset="0"/>
              </a:rPr>
              <a:t> může působit nejen jako </a:t>
            </a:r>
            <a:r>
              <a:rPr lang="cs-CZ" b="1" dirty="0">
                <a:solidFill>
                  <a:srgbClr val="000099"/>
                </a:solidFill>
                <a:latin typeface="Arial" charset="0"/>
                <a:cs typeface="Arial" charset="0"/>
              </a:rPr>
              <a:t>negativní</a:t>
            </a:r>
            <a:r>
              <a:rPr lang="cs-CZ" b="1" dirty="0">
                <a:solidFill>
                  <a:srgbClr val="FF0000"/>
                </a:solidFill>
                <a:latin typeface="Arial" charset="0"/>
                <a:cs typeface="Arial" charset="0"/>
              </a:rPr>
              <a:t> </a:t>
            </a:r>
            <a:r>
              <a:rPr lang="cs-CZ" b="1" dirty="0">
                <a:solidFill>
                  <a:srgbClr val="000000"/>
                </a:solidFill>
                <a:latin typeface="Arial" charset="0"/>
                <a:cs typeface="Arial" charset="0"/>
              </a:rPr>
              <a:t>ale i </a:t>
            </a:r>
            <a:r>
              <a:rPr lang="cs-CZ" b="1" dirty="0">
                <a:solidFill>
                  <a:srgbClr val="FF0000"/>
                </a:solidFill>
                <a:latin typeface="Arial" charset="0"/>
                <a:cs typeface="Arial" charset="0"/>
              </a:rPr>
              <a:t>pozitivní</a:t>
            </a:r>
            <a:r>
              <a:rPr lang="cs-CZ" b="1" dirty="0">
                <a:solidFill>
                  <a:srgbClr val="000000"/>
                </a:solidFill>
                <a:latin typeface="Arial" charset="0"/>
                <a:cs typeface="Arial" charset="0"/>
              </a:rPr>
              <a:t> </a:t>
            </a:r>
            <a:r>
              <a:rPr lang="cs-CZ" b="1" dirty="0">
                <a:solidFill>
                  <a:srgbClr val="FF0000"/>
                </a:solidFill>
                <a:latin typeface="Arial" charset="0"/>
                <a:cs typeface="Arial" charset="0"/>
              </a:rPr>
              <a:t>regulátor</a:t>
            </a:r>
            <a:r>
              <a:rPr lang="cs-CZ" b="1" dirty="0">
                <a:solidFill>
                  <a:srgbClr val="000000"/>
                </a:solidFill>
                <a:latin typeface="Arial" charset="0"/>
                <a:cs typeface="Arial" charset="0"/>
              </a:rPr>
              <a:t> znamená, že při jejich použití se musí zvažovat hledisko nejen očekávaného </a:t>
            </a:r>
            <a:r>
              <a:rPr lang="cs-CZ" b="1" dirty="0">
                <a:solidFill>
                  <a:srgbClr val="000099"/>
                </a:solidFill>
                <a:latin typeface="Arial" charset="0"/>
                <a:cs typeface="Arial" charset="0"/>
              </a:rPr>
              <a:t>vlivu na terapeutický cíl</a:t>
            </a:r>
            <a:r>
              <a:rPr lang="cs-CZ" b="1" dirty="0">
                <a:solidFill>
                  <a:srgbClr val="000000"/>
                </a:solidFill>
                <a:latin typeface="Arial" charset="0"/>
                <a:cs typeface="Arial" charset="0"/>
              </a:rPr>
              <a:t> (ve smyslu </a:t>
            </a:r>
            <a:r>
              <a:rPr lang="cs-CZ" b="1" dirty="0">
                <a:solidFill>
                  <a:srgbClr val="000099"/>
                </a:solidFill>
                <a:latin typeface="Arial" charset="0"/>
                <a:cs typeface="Arial" charset="0"/>
              </a:rPr>
              <a:t>negativní regulace</a:t>
            </a:r>
            <a:r>
              <a:rPr lang="cs-CZ" b="1" dirty="0">
                <a:solidFill>
                  <a:srgbClr val="000000"/>
                </a:solidFill>
                <a:latin typeface="Arial" charset="0"/>
                <a:cs typeface="Arial" charset="0"/>
              </a:rPr>
              <a:t>), ale také možné </a:t>
            </a:r>
            <a:r>
              <a:rPr lang="cs-CZ" b="1" dirty="0">
                <a:solidFill>
                  <a:srgbClr val="FF0000"/>
                </a:solidFill>
                <a:latin typeface="Arial" charset="0"/>
                <a:cs typeface="Arial" charset="0"/>
              </a:rPr>
              <a:t>vedlejší účinky na geny jiné</a:t>
            </a:r>
            <a:r>
              <a:rPr lang="cs-CZ" b="1" dirty="0">
                <a:solidFill>
                  <a:srgbClr val="000000"/>
                </a:solidFill>
                <a:latin typeface="Arial" charset="0"/>
                <a:cs typeface="Arial" charset="0"/>
              </a:rPr>
              <a:t> (ve smyslu jejich možné </a:t>
            </a:r>
            <a:r>
              <a:rPr lang="cs-CZ" b="1" dirty="0">
                <a:solidFill>
                  <a:srgbClr val="FF0000"/>
                </a:solidFill>
                <a:latin typeface="Arial" charset="0"/>
                <a:cs typeface="Arial" charset="0"/>
              </a:rPr>
              <a:t>aktivace</a:t>
            </a:r>
            <a:r>
              <a:rPr lang="cs-CZ" b="1" dirty="0">
                <a:solidFill>
                  <a:srgbClr val="000000"/>
                </a:solidFill>
                <a:latin typeface="Arial" charset="0"/>
                <a:cs typeface="Arial" charset="0"/>
              </a:rPr>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250825" y="115888"/>
            <a:ext cx="8713788" cy="8636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sz="3600" b="1" i="1" dirty="0">
                <a:ln w="11430"/>
                <a:solidFill>
                  <a:srgbClr val="FF0000"/>
                </a:solidFill>
                <a:effectLst>
                  <a:outerShdw blurRad="50800" dist="39000" dir="5460000" algn="tl">
                    <a:srgbClr val="000000">
                      <a:alpha val="38000"/>
                    </a:srgbClr>
                  </a:outerShdw>
                </a:effectLst>
                <a:latin typeface="Arial" charset="0"/>
              </a:rPr>
              <a:t>RNA interference u bakterií a </a:t>
            </a:r>
            <a:r>
              <a:rPr lang="cs-CZ" sz="3600" b="1" i="1" dirty="0" smtClean="0">
                <a:ln w="11430"/>
                <a:solidFill>
                  <a:srgbClr val="FF0000"/>
                </a:solidFill>
                <a:effectLst>
                  <a:outerShdw blurRad="50800" dist="39000" dir="5460000" algn="tl">
                    <a:srgbClr val="000000">
                      <a:alpha val="38000"/>
                    </a:srgbClr>
                  </a:outerShdw>
                </a:effectLst>
                <a:latin typeface="Arial" charset="0"/>
              </a:rPr>
              <a:t>Archae?  </a:t>
            </a:r>
            <a:endParaRPr lang="cs-CZ" sz="3600" b="1" i="1" dirty="0">
              <a:ln w="11430"/>
              <a:solidFill>
                <a:srgbClr val="FF0000"/>
              </a:solidFill>
              <a:effectLst>
                <a:outerShdw blurRad="50800" dist="39000" dir="5460000" algn="tl">
                  <a:srgbClr val="000000">
                    <a:alpha val="38000"/>
                  </a:srgbClr>
                </a:outerShdw>
              </a:effectLst>
              <a:latin typeface="Arial" charset="0"/>
            </a:endParaRPr>
          </a:p>
        </p:txBody>
      </p:sp>
      <p:sp>
        <p:nvSpPr>
          <p:cNvPr id="182275" name="Text Box 3"/>
          <p:cNvSpPr txBox="1">
            <a:spLocks noChangeArrowheads="1"/>
          </p:cNvSpPr>
          <p:nvPr/>
        </p:nvSpPr>
        <p:spPr bwMode="auto">
          <a:xfrm>
            <a:off x="466725" y="5967413"/>
            <a:ext cx="8353425"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429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10000"/>
              </a:spcBef>
              <a:buFont typeface="Wingdings" pitchFamily="2" charset="2"/>
              <a:buNone/>
            </a:pPr>
            <a:r>
              <a:rPr lang="cs-CZ" sz="2000" b="1">
                <a:solidFill>
                  <a:srgbClr val="000099"/>
                </a:solidFill>
                <a:latin typeface="Arial" charset="0"/>
                <a:cs typeface="Arial" charset="0"/>
              </a:rPr>
              <a:t>Sheilagh Molloy (2007): </a:t>
            </a:r>
            <a:r>
              <a:rPr lang="en-US" sz="2000" b="1">
                <a:solidFill>
                  <a:srgbClr val="000099"/>
                </a:solidFill>
                <a:latin typeface="Arial" charset="0"/>
                <a:cs typeface="Arial" charset="0"/>
              </a:rPr>
              <a:t>First evidence of prokaryotic RNAi?</a:t>
            </a:r>
            <a:endParaRPr lang="cs-CZ" sz="2000" b="1">
              <a:solidFill>
                <a:srgbClr val="000099"/>
              </a:solidFill>
              <a:latin typeface="Arial" charset="0"/>
              <a:cs typeface="Arial" charset="0"/>
            </a:endParaRPr>
          </a:p>
          <a:p>
            <a:pPr algn="ctr">
              <a:spcBef>
                <a:spcPct val="10000"/>
              </a:spcBef>
              <a:buFont typeface="Wingdings" pitchFamily="2" charset="2"/>
              <a:buNone/>
            </a:pPr>
            <a:r>
              <a:rPr lang="cs-CZ" sz="2000" b="1">
                <a:solidFill>
                  <a:srgbClr val="000099"/>
                </a:solidFill>
                <a:latin typeface="Arial" charset="0"/>
                <a:cs typeface="Arial" charset="0"/>
              </a:rPr>
              <a:t>Nature Reviews Microbiology 5, 329.</a:t>
            </a:r>
          </a:p>
        </p:txBody>
      </p:sp>
      <p:sp>
        <p:nvSpPr>
          <p:cNvPr id="182277" name="Text Box 5"/>
          <p:cNvSpPr txBox="1">
            <a:spLocks noChangeArrowheads="1"/>
          </p:cNvSpPr>
          <p:nvPr/>
        </p:nvSpPr>
        <p:spPr bwMode="auto">
          <a:xfrm>
            <a:off x="323850" y="1470025"/>
            <a:ext cx="84248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429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10000"/>
              </a:spcBef>
              <a:buFont typeface="Wingdings" pitchFamily="2" charset="2"/>
              <a:buNone/>
            </a:pPr>
            <a:r>
              <a:rPr lang="cs-CZ" sz="2800" b="1">
                <a:solidFill>
                  <a:srgbClr val="000000"/>
                </a:solidFill>
                <a:latin typeface="Arial" charset="0"/>
              </a:rPr>
              <a:t>První zmínka v roce 2007?</a:t>
            </a:r>
            <a:endParaRPr lang="cs-CZ" sz="2800" b="1">
              <a:solidFill>
                <a:srgbClr val="000099"/>
              </a:solidFill>
              <a:latin typeface="Arial" charset="0"/>
              <a:cs typeface="Arial" charset="0"/>
            </a:endParaRPr>
          </a:p>
        </p:txBody>
      </p:sp>
      <p:pic>
        <p:nvPicPr>
          <p:cNvPr id="182278" name="Picture 6" descr="CRIS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2636838"/>
            <a:ext cx="3667125"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277"/>
                                        </p:tgtEl>
                                        <p:attrNameLst>
                                          <p:attrName>style.visibility</p:attrName>
                                        </p:attrNameLst>
                                      </p:cBhvr>
                                      <p:to>
                                        <p:strVal val="visible"/>
                                      </p:to>
                                    </p:set>
                                  </p:childTnLst>
                                </p:cTn>
                              </p:par>
                            </p:childTnLst>
                          </p:cTn>
                        </p:par>
                        <p:par>
                          <p:cTn id="7" fill="hold" nodeType="afterGroup">
                            <p:stCondLst>
                              <p:cond delay="0"/>
                            </p:stCondLst>
                            <p:childTnLst>
                              <p:par>
                                <p:cTn id="8" presetID="9" presetClass="entr" presetSubtype="0" fill="hold" nodeType="afterEffect">
                                  <p:stCondLst>
                                    <p:cond delay="0"/>
                                  </p:stCondLst>
                                  <p:childTnLst>
                                    <p:set>
                                      <p:cBhvr>
                                        <p:cTn id="9" dur="1" fill="hold">
                                          <p:stCondLst>
                                            <p:cond delay="0"/>
                                          </p:stCondLst>
                                        </p:cTn>
                                        <p:tgtEl>
                                          <p:spTgt spid="182278"/>
                                        </p:tgtEl>
                                        <p:attrNameLst>
                                          <p:attrName>style.visibility</p:attrName>
                                        </p:attrNameLst>
                                      </p:cBhvr>
                                      <p:to>
                                        <p:strVal val="visible"/>
                                      </p:to>
                                    </p:set>
                                    <p:animEffect transition="in" filter="dissolve">
                                      <p:cBhvr>
                                        <p:cTn id="10" dur="500"/>
                                        <p:tgtEl>
                                          <p:spTgt spid="182278"/>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82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p:bldP spid="182277"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250825" y="115888"/>
            <a:ext cx="8713788" cy="8636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sz="3600" b="1" i="1" dirty="0">
                <a:ln w="11430"/>
                <a:solidFill>
                  <a:srgbClr val="FF0000"/>
                </a:solidFill>
                <a:effectLst>
                  <a:outerShdw blurRad="50800" dist="39000" dir="5460000" algn="tl">
                    <a:srgbClr val="000000">
                      <a:alpha val="38000"/>
                    </a:srgbClr>
                  </a:outerShdw>
                </a:effectLst>
                <a:latin typeface="Arial" charset="0"/>
              </a:rPr>
              <a:t>CRISPR systém  </a:t>
            </a:r>
          </a:p>
        </p:txBody>
      </p:sp>
      <p:sp>
        <p:nvSpPr>
          <p:cNvPr id="185347" name="Text Box 3"/>
          <p:cNvSpPr txBox="1">
            <a:spLocks noChangeArrowheads="1"/>
          </p:cNvSpPr>
          <p:nvPr/>
        </p:nvSpPr>
        <p:spPr bwMode="auto">
          <a:xfrm>
            <a:off x="466725" y="5967413"/>
            <a:ext cx="8353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429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10000"/>
              </a:spcBef>
              <a:buFont typeface="Wingdings" pitchFamily="2" charset="2"/>
              <a:buNone/>
            </a:pPr>
            <a:r>
              <a:rPr lang="cs-CZ" sz="2000" b="1">
                <a:solidFill>
                  <a:srgbClr val="000099"/>
                </a:solidFill>
                <a:latin typeface="Arial" charset="0"/>
                <a:cs typeface="Arial" charset="0"/>
              </a:rPr>
              <a:t>Brouns et al. (2008): </a:t>
            </a:r>
            <a:r>
              <a:rPr lang="en-US" sz="2000" b="1">
                <a:solidFill>
                  <a:srgbClr val="000099"/>
                </a:solidFill>
                <a:latin typeface="Arial" charset="0"/>
                <a:cs typeface="Arial" charset="0"/>
              </a:rPr>
              <a:t>Small CRISPR RNAs Guide</a:t>
            </a:r>
            <a:r>
              <a:rPr lang="cs-CZ" sz="2000" b="1">
                <a:solidFill>
                  <a:srgbClr val="000099"/>
                </a:solidFill>
                <a:latin typeface="Arial" charset="0"/>
                <a:cs typeface="Arial" charset="0"/>
              </a:rPr>
              <a:t> </a:t>
            </a:r>
            <a:r>
              <a:rPr lang="en-US" sz="2000" b="1">
                <a:solidFill>
                  <a:srgbClr val="000099"/>
                </a:solidFill>
                <a:latin typeface="Arial" charset="0"/>
                <a:cs typeface="Arial" charset="0"/>
              </a:rPr>
              <a:t>Antiviral Defense in Prokaryotes</a:t>
            </a:r>
            <a:r>
              <a:rPr lang="cs-CZ" sz="2000" b="1">
                <a:solidFill>
                  <a:srgbClr val="000099"/>
                </a:solidFill>
                <a:latin typeface="Arial" charset="0"/>
                <a:cs typeface="Arial" charset="0"/>
              </a:rPr>
              <a:t>, Science 321, 960-964</a:t>
            </a:r>
          </a:p>
        </p:txBody>
      </p:sp>
      <p:sp>
        <p:nvSpPr>
          <p:cNvPr id="185348" name="Text Box 4"/>
          <p:cNvSpPr txBox="1">
            <a:spLocks noChangeArrowheads="1"/>
          </p:cNvSpPr>
          <p:nvPr/>
        </p:nvSpPr>
        <p:spPr bwMode="auto">
          <a:xfrm>
            <a:off x="323850" y="2466975"/>
            <a:ext cx="8424863" cy="312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defRPr sz="2400">
                <a:solidFill>
                  <a:schemeClr val="tx1"/>
                </a:solidFill>
                <a:latin typeface="Times New Roman" pitchFamily="18" charset="0"/>
              </a:defRPr>
            </a:lvl1pPr>
            <a:lvl2pPr marL="5429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10000"/>
              </a:spcBef>
              <a:buFont typeface="Wingdings" pitchFamily="2" charset="2"/>
              <a:buChar char="Ø"/>
            </a:pPr>
            <a:r>
              <a:rPr lang="cs-CZ" b="1">
                <a:solidFill>
                  <a:srgbClr val="000000"/>
                </a:solidFill>
                <a:latin typeface="Arial" charset="0"/>
                <a:cs typeface="Arial" charset="0"/>
              </a:rPr>
              <a:t>Využívá interní „antivirové“ sekvence začleněné v obrácených repeticích (CRISPR)</a:t>
            </a:r>
          </a:p>
          <a:p>
            <a:pPr>
              <a:spcBef>
                <a:spcPct val="10000"/>
              </a:spcBef>
              <a:buFont typeface="Wingdings" pitchFamily="2" charset="2"/>
              <a:buChar char="Ø"/>
            </a:pPr>
            <a:r>
              <a:rPr lang="cs-CZ" b="1">
                <a:solidFill>
                  <a:schemeClr val="bg2"/>
                </a:solidFill>
                <a:latin typeface="Arial" charset="0"/>
              </a:rPr>
              <a:t>CRISPR = </a:t>
            </a:r>
            <a:r>
              <a:rPr lang="en-US" b="1">
                <a:solidFill>
                  <a:schemeClr val="bg2"/>
                </a:solidFill>
                <a:latin typeface="Arial" charset="0"/>
              </a:rPr>
              <a:t>clusters</a:t>
            </a:r>
            <a:r>
              <a:rPr lang="cs-CZ" b="1">
                <a:solidFill>
                  <a:schemeClr val="bg2"/>
                </a:solidFill>
                <a:latin typeface="Arial" charset="0"/>
              </a:rPr>
              <a:t> </a:t>
            </a:r>
            <a:r>
              <a:rPr lang="en-US" b="1">
                <a:solidFill>
                  <a:schemeClr val="bg2"/>
                </a:solidFill>
                <a:latin typeface="Arial" charset="0"/>
              </a:rPr>
              <a:t>of regularly interspaced short palindromic repeats</a:t>
            </a:r>
            <a:endParaRPr lang="cs-CZ" b="1">
              <a:solidFill>
                <a:schemeClr val="bg2"/>
              </a:solidFill>
              <a:latin typeface="Arial" charset="0"/>
              <a:cs typeface="Arial" charset="0"/>
            </a:endParaRPr>
          </a:p>
          <a:p>
            <a:pPr>
              <a:spcBef>
                <a:spcPct val="10000"/>
              </a:spcBef>
              <a:buFont typeface="Wingdings" pitchFamily="2" charset="2"/>
              <a:buChar char="Ø"/>
            </a:pPr>
            <a:r>
              <a:rPr lang="cs-CZ" b="1">
                <a:solidFill>
                  <a:srgbClr val="000000"/>
                </a:solidFill>
                <a:latin typeface="Arial" charset="0"/>
                <a:cs typeface="Arial" charset="0"/>
              </a:rPr>
              <a:t>Po transkripci této sekvence dochází k jejich postupnému štěpení Cas proteiny</a:t>
            </a:r>
          </a:p>
          <a:p>
            <a:pPr>
              <a:spcBef>
                <a:spcPct val="10000"/>
              </a:spcBef>
              <a:buFont typeface="Wingdings" pitchFamily="2" charset="2"/>
              <a:buChar char="Ø"/>
            </a:pPr>
            <a:r>
              <a:rPr lang="cs-CZ" b="1">
                <a:solidFill>
                  <a:srgbClr val="000000"/>
                </a:solidFill>
                <a:latin typeface="Arial" charset="0"/>
                <a:cs typeface="Arial" charset="0"/>
              </a:rPr>
              <a:t>Výsledné produkty interferují s nukleovou kyselinou vstupujícího viru</a:t>
            </a:r>
          </a:p>
        </p:txBody>
      </p:sp>
      <p:sp>
        <p:nvSpPr>
          <p:cNvPr id="185349" name="Text Box 5"/>
          <p:cNvSpPr txBox="1">
            <a:spLocks noChangeArrowheads="1"/>
          </p:cNvSpPr>
          <p:nvPr/>
        </p:nvSpPr>
        <p:spPr bwMode="auto">
          <a:xfrm>
            <a:off x="323850" y="1187450"/>
            <a:ext cx="84248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429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10000"/>
              </a:spcBef>
              <a:buFont typeface="Wingdings" pitchFamily="2" charset="2"/>
              <a:buNone/>
            </a:pPr>
            <a:r>
              <a:rPr lang="cs-CZ" sz="2800" b="1">
                <a:solidFill>
                  <a:srgbClr val="000000"/>
                </a:solidFill>
                <a:latin typeface="Arial" charset="0"/>
              </a:rPr>
              <a:t>V roce 2008 byl popsán RNAi analogický systém určený k degradaci virových NA</a:t>
            </a:r>
            <a:endParaRPr lang="cs-CZ" sz="2800" b="1">
              <a:solidFill>
                <a:srgbClr val="000099"/>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3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5348"/>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853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p:bldP spid="185348" grpId="0"/>
      <p:bldP spid="185349"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250825" y="115888"/>
            <a:ext cx="8713788" cy="8636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sz="3600" b="1" i="1">
                <a:ln w="11430"/>
                <a:solidFill>
                  <a:srgbClr val="FF0000"/>
                </a:solidFill>
                <a:effectLst>
                  <a:outerShdw blurRad="50800" dist="39000" dir="5460000" algn="tl">
                    <a:srgbClr val="000000">
                      <a:alpha val="38000"/>
                    </a:srgbClr>
                  </a:outerShdw>
                </a:effectLst>
                <a:latin typeface="Arial" charset="0"/>
              </a:rPr>
              <a:t>Struktura CRISPR</a:t>
            </a:r>
          </a:p>
        </p:txBody>
      </p:sp>
      <p:sp>
        <p:nvSpPr>
          <p:cNvPr id="203782" name="Text Box 6"/>
          <p:cNvSpPr txBox="1">
            <a:spLocks noChangeArrowheads="1"/>
          </p:cNvSpPr>
          <p:nvPr/>
        </p:nvSpPr>
        <p:spPr bwMode="auto">
          <a:xfrm>
            <a:off x="395288" y="981075"/>
            <a:ext cx="84248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429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10000"/>
              </a:spcBef>
              <a:buFont typeface="Wingdings" pitchFamily="2" charset="2"/>
              <a:buNone/>
            </a:pPr>
            <a:r>
              <a:rPr lang="cs-CZ" b="1">
                <a:solidFill>
                  <a:srgbClr val="000000"/>
                </a:solidFill>
                <a:latin typeface="Arial" charset="0"/>
                <a:cs typeface="Arial" charset="0"/>
              </a:rPr>
              <a:t>Ke konci roku 2008 byly CRISPR popsány u asi 40% sekvenovaných eubakterií a téměř všech archeí</a:t>
            </a:r>
          </a:p>
        </p:txBody>
      </p:sp>
      <p:sp>
        <p:nvSpPr>
          <p:cNvPr id="203783" name="Text Box 7"/>
          <p:cNvSpPr txBox="1">
            <a:spLocks noChangeArrowheads="1"/>
          </p:cNvSpPr>
          <p:nvPr/>
        </p:nvSpPr>
        <p:spPr bwMode="auto">
          <a:xfrm>
            <a:off x="395288" y="1844675"/>
            <a:ext cx="84248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429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10000"/>
              </a:spcBef>
              <a:buFont typeface="Wingdings" pitchFamily="2" charset="2"/>
              <a:buNone/>
            </a:pPr>
            <a:r>
              <a:rPr lang="cs-CZ" b="1">
                <a:solidFill>
                  <a:srgbClr val="000099"/>
                </a:solidFill>
                <a:latin typeface="Arial" charset="0"/>
                <a:cs typeface="Arial" charset="0"/>
              </a:rPr>
              <a:t>Všechny obsahují krátké repetice o délce 24 až 48 nukleotidů a mezerník o přibližně stejné délce</a:t>
            </a:r>
          </a:p>
        </p:txBody>
      </p:sp>
      <p:sp>
        <p:nvSpPr>
          <p:cNvPr id="203784" name="Text Box 8"/>
          <p:cNvSpPr txBox="1">
            <a:spLocks noChangeArrowheads="1"/>
          </p:cNvSpPr>
          <p:nvPr/>
        </p:nvSpPr>
        <p:spPr bwMode="auto">
          <a:xfrm>
            <a:off x="827088" y="2924175"/>
            <a:ext cx="70945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429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10000"/>
              </a:spcBef>
              <a:buFont typeface="Wingdings" pitchFamily="2" charset="2"/>
              <a:buNone/>
            </a:pPr>
            <a:r>
              <a:rPr lang="cs-CZ" sz="2000" b="1">
                <a:solidFill>
                  <a:srgbClr val="003300"/>
                </a:solidFill>
                <a:latin typeface="Arial" charset="0"/>
                <a:cs typeface="Arial" charset="0"/>
              </a:rPr>
              <a:t>Marraffini a Sontheimer (2008): Science 322, 1843 - 1845</a:t>
            </a:r>
          </a:p>
        </p:txBody>
      </p:sp>
      <p:grpSp>
        <p:nvGrpSpPr>
          <p:cNvPr id="203785" name="Group 9"/>
          <p:cNvGrpSpPr>
            <a:grpSpLocks/>
          </p:cNvGrpSpPr>
          <p:nvPr/>
        </p:nvGrpSpPr>
        <p:grpSpPr bwMode="auto">
          <a:xfrm>
            <a:off x="1054100" y="3429000"/>
            <a:ext cx="6831013" cy="2679700"/>
            <a:chOff x="703" y="1298"/>
            <a:chExt cx="4303" cy="1688"/>
          </a:xfrm>
        </p:grpSpPr>
        <p:pic>
          <p:nvPicPr>
            <p:cNvPr id="203786" name="Picture 10" descr="CRISPR 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 y="1298"/>
              <a:ext cx="4303" cy="1688"/>
            </a:xfrm>
            <a:prstGeom prst="rect">
              <a:avLst/>
            </a:prstGeom>
            <a:noFill/>
            <a:extLst>
              <a:ext uri="{909E8E84-426E-40DD-AFC4-6F175D3DCCD1}">
                <a14:hiddenFill xmlns:a14="http://schemas.microsoft.com/office/drawing/2010/main">
                  <a:solidFill>
                    <a:srgbClr val="FFFFFF"/>
                  </a:solidFill>
                </a14:hiddenFill>
              </a:ext>
            </a:extLst>
          </p:spPr>
        </p:pic>
        <p:sp>
          <p:nvSpPr>
            <p:cNvPr id="203787" name="Text Box 11"/>
            <p:cNvSpPr txBox="1">
              <a:spLocks noChangeArrowheads="1"/>
            </p:cNvSpPr>
            <p:nvPr/>
          </p:nvSpPr>
          <p:spPr bwMode="auto">
            <a:xfrm>
              <a:off x="2381" y="1298"/>
              <a:ext cx="1157" cy="2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429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10000"/>
                </a:spcBef>
                <a:buFont typeface="Wingdings" pitchFamily="2" charset="2"/>
                <a:buNone/>
              </a:pPr>
              <a:r>
                <a:rPr lang="cs-CZ" b="1">
                  <a:solidFill>
                    <a:schemeClr val="bg2"/>
                  </a:solidFill>
                  <a:latin typeface="Arial" charset="0"/>
                  <a:cs typeface="Arial" charset="0"/>
                </a:rPr>
                <a:t>repetice</a:t>
              </a:r>
            </a:p>
          </p:txBody>
        </p:sp>
        <p:sp>
          <p:nvSpPr>
            <p:cNvPr id="203788" name="Text Box 12"/>
            <p:cNvSpPr txBox="1">
              <a:spLocks noChangeArrowheads="1"/>
            </p:cNvSpPr>
            <p:nvPr/>
          </p:nvSpPr>
          <p:spPr bwMode="auto">
            <a:xfrm>
              <a:off x="2426" y="2659"/>
              <a:ext cx="1157" cy="2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429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10000"/>
                </a:spcBef>
                <a:buFont typeface="Wingdings" pitchFamily="2" charset="2"/>
                <a:buNone/>
              </a:pPr>
              <a:r>
                <a:rPr lang="cs-CZ" b="1">
                  <a:solidFill>
                    <a:schemeClr val="bg2"/>
                  </a:solidFill>
                  <a:latin typeface="Arial" charset="0"/>
                  <a:cs typeface="Arial" charset="0"/>
                </a:rPr>
                <a:t>mezerníky</a:t>
              </a:r>
            </a:p>
          </p:txBody>
        </p:sp>
      </p:grpSp>
      <p:sp>
        <p:nvSpPr>
          <p:cNvPr id="203789" name="Text Box 13"/>
          <p:cNvSpPr txBox="1">
            <a:spLocks noChangeArrowheads="1"/>
          </p:cNvSpPr>
          <p:nvPr/>
        </p:nvSpPr>
        <p:spPr bwMode="auto">
          <a:xfrm>
            <a:off x="1835150" y="6345238"/>
            <a:ext cx="52562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429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r">
              <a:spcBef>
                <a:spcPct val="10000"/>
              </a:spcBef>
              <a:buFont typeface="Wingdings" pitchFamily="2" charset="2"/>
              <a:buNone/>
            </a:pPr>
            <a:r>
              <a:rPr lang="en-US" sz="2000" b="1">
                <a:solidFill>
                  <a:srgbClr val="000099"/>
                </a:solidFill>
                <a:latin typeface="Arial" charset="0"/>
                <a:cs typeface="Arial" charset="0"/>
              </a:rPr>
              <a:t>Edgar </a:t>
            </a:r>
            <a:r>
              <a:rPr lang="cs-CZ" sz="2000" b="1">
                <a:solidFill>
                  <a:srgbClr val="000099"/>
                </a:solidFill>
                <a:latin typeface="Arial" charset="0"/>
                <a:cs typeface="Arial" charset="0"/>
              </a:rPr>
              <a:t>(2007): </a:t>
            </a:r>
            <a:r>
              <a:rPr lang="en-US" sz="2000" b="1">
                <a:solidFill>
                  <a:srgbClr val="000099"/>
                </a:solidFill>
                <a:latin typeface="Arial" charset="0"/>
                <a:cs typeface="Arial" charset="0"/>
              </a:rPr>
              <a:t>BMC Bioinformatics 8:18 </a:t>
            </a:r>
            <a:endParaRPr lang="cs-CZ" sz="2000" b="1">
              <a:solidFill>
                <a:srgbClr val="000099"/>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37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3783"/>
                                        </p:tgtEl>
                                        <p:attrNameLst>
                                          <p:attrName>style.visibility</p:attrName>
                                        </p:attrNameLst>
                                      </p:cBhvr>
                                      <p:to>
                                        <p:strVal val="visible"/>
                                      </p:to>
                                    </p:set>
                                  </p:childTnLst>
                                </p:cTn>
                              </p:par>
                            </p:childTnLst>
                          </p:cTn>
                        </p:par>
                        <p:par>
                          <p:cTn id="11" fill="hold" nodeType="afterGroup">
                            <p:stCondLst>
                              <p:cond delay="0"/>
                            </p:stCondLst>
                            <p:childTnLst>
                              <p:par>
                                <p:cTn id="12" presetID="22" presetClass="entr" presetSubtype="8" fill="hold" grpId="0" nodeType="afterEffect">
                                  <p:stCondLst>
                                    <p:cond delay="0"/>
                                  </p:stCondLst>
                                  <p:childTnLst>
                                    <p:set>
                                      <p:cBhvr>
                                        <p:cTn id="13" dur="1" fill="hold">
                                          <p:stCondLst>
                                            <p:cond delay="0"/>
                                          </p:stCondLst>
                                        </p:cTn>
                                        <p:tgtEl>
                                          <p:spTgt spid="203784"/>
                                        </p:tgtEl>
                                        <p:attrNameLst>
                                          <p:attrName>style.visibility</p:attrName>
                                        </p:attrNameLst>
                                      </p:cBhvr>
                                      <p:to>
                                        <p:strVal val="visible"/>
                                      </p:to>
                                    </p:set>
                                    <p:animEffect transition="in" filter="wipe(left)">
                                      <p:cBhvr>
                                        <p:cTn id="14" dur="500"/>
                                        <p:tgtEl>
                                          <p:spTgt spid="20378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203785"/>
                                        </p:tgtEl>
                                        <p:attrNameLst>
                                          <p:attrName>style.visibility</p:attrName>
                                        </p:attrNameLst>
                                      </p:cBhvr>
                                      <p:to>
                                        <p:strVal val="visible"/>
                                      </p:to>
                                    </p:set>
                                    <p:animEffect transition="in" filter="dissolve">
                                      <p:cBhvr>
                                        <p:cTn id="19" dur="500"/>
                                        <p:tgtEl>
                                          <p:spTgt spid="203785"/>
                                        </p:tgtEl>
                                      </p:cBhvr>
                                    </p:animEffect>
                                  </p:childTnLst>
                                </p:cTn>
                              </p:par>
                            </p:childTnLst>
                          </p:cTn>
                        </p:par>
                        <p:par>
                          <p:cTn id="20" fill="hold" nodeType="afterGroup">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203789"/>
                                        </p:tgtEl>
                                        <p:attrNameLst>
                                          <p:attrName>style.visibility</p:attrName>
                                        </p:attrNameLst>
                                      </p:cBhvr>
                                      <p:to>
                                        <p:strVal val="visible"/>
                                      </p:to>
                                    </p:set>
                                    <p:animEffect transition="in" filter="wipe(left)">
                                      <p:cBhvr>
                                        <p:cTn id="23" dur="500"/>
                                        <p:tgtEl>
                                          <p:spTgt spid="203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2" grpId="0"/>
      <p:bldP spid="203783" grpId="0"/>
      <p:bldP spid="203784" grpId="0"/>
      <p:bldP spid="203789"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250825" y="115888"/>
            <a:ext cx="8713788" cy="122555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sz="3600" b="1" i="1" dirty="0">
                <a:ln w="11430"/>
                <a:solidFill>
                  <a:srgbClr val="FF0000"/>
                </a:solidFill>
                <a:effectLst>
                  <a:outerShdw blurRad="50800" dist="39000" dir="5460000" algn="tl">
                    <a:srgbClr val="000000">
                      <a:alpha val="38000"/>
                    </a:srgbClr>
                  </a:outerShdw>
                </a:effectLst>
                <a:latin typeface="Arial" charset="0"/>
              </a:rPr>
              <a:t>CRISPR omezují horizontální přenos DNA u </a:t>
            </a:r>
            <a:r>
              <a:rPr lang="cs-CZ" sz="3600" b="1" i="1" dirty="0" err="1">
                <a:ln w="11430"/>
                <a:solidFill>
                  <a:srgbClr val="FF0000"/>
                </a:solidFill>
                <a:effectLst>
                  <a:outerShdw blurRad="50800" dist="39000" dir="5460000" algn="tl">
                    <a:srgbClr val="000000">
                      <a:alpha val="38000"/>
                    </a:srgbClr>
                  </a:outerShdw>
                </a:effectLst>
                <a:latin typeface="Arial" charset="0"/>
              </a:rPr>
              <a:t>Staphylococcus</a:t>
            </a:r>
            <a:endParaRPr lang="cs-CZ" sz="3600" b="1" i="1" dirty="0">
              <a:ln w="11430"/>
              <a:solidFill>
                <a:srgbClr val="FF0000"/>
              </a:solidFill>
              <a:effectLst>
                <a:outerShdw blurRad="50800" dist="39000" dir="5460000" algn="tl">
                  <a:srgbClr val="000000">
                    <a:alpha val="38000"/>
                  </a:srgbClr>
                </a:outerShdw>
              </a:effectLst>
              <a:latin typeface="Arial" charset="0"/>
            </a:endParaRPr>
          </a:p>
        </p:txBody>
      </p:sp>
      <p:sp>
        <p:nvSpPr>
          <p:cNvPr id="201731" name="Text Box 3"/>
          <p:cNvSpPr txBox="1">
            <a:spLocks noChangeArrowheads="1"/>
          </p:cNvSpPr>
          <p:nvPr/>
        </p:nvSpPr>
        <p:spPr bwMode="auto">
          <a:xfrm>
            <a:off x="466725" y="6272213"/>
            <a:ext cx="8353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429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10000"/>
              </a:spcBef>
              <a:buFont typeface="Wingdings" pitchFamily="2" charset="2"/>
              <a:buNone/>
            </a:pPr>
            <a:r>
              <a:rPr lang="cs-CZ" sz="2000" b="1">
                <a:solidFill>
                  <a:srgbClr val="003300"/>
                </a:solidFill>
                <a:latin typeface="Arial" charset="0"/>
                <a:cs typeface="Arial" charset="0"/>
              </a:rPr>
              <a:t>Marraffini a Sontheimer (2008): Science 322, 1843 - 1845</a:t>
            </a:r>
          </a:p>
        </p:txBody>
      </p:sp>
      <p:sp>
        <p:nvSpPr>
          <p:cNvPr id="201733" name="Text Box 5"/>
          <p:cNvSpPr txBox="1">
            <a:spLocks noChangeArrowheads="1"/>
          </p:cNvSpPr>
          <p:nvPr/>
        </p:nvSpPr>
        <p:spPr bwMode="auto">
          <a:xfrm>
            <a:off x="611188" y="1557338"/>
            <a:ext cx="8353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429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10000"/>
              </a:spcBef>
              <a:buFont typeface="Wingdings" pitchFamily="2" charset="2"/>
              <a:buNone/>
            </a:pPr>
            <a:r>
              <a:rPr lang="cs-CZ" b="1">
                <a:solidFill>
                  <a:srgbClr val="000099"/>
                </a:solidFill>
                <a:latin typeface="Arial" charset="0"/>
                <a:cs typeface="Arial" charset="0"/>
              </a:rPr>
              <a:t>Mezerník v oblasti CRISPR kóduje crRNA</a:t>
            </a:r>
            <a:endParaRPr lang="cs-CZ" b="1" i="1">
              <a:solidFill>
                <a:srgbClr val="000099"/>
              </a:solidFill>
              <a:latin typeface="Arial" charset="0"/>
              <a:cs typeface="Arial" charset="0"/>
            </a:endParaRPr>
          </a:p>
        </p:txBody>
      </p:sp>
      <p:sp>
        <p:nvSpPr>
          <p:cNvPr id="201734" name="Text Box 6"/>
          <p:cNvSpPr txBox="1">
            <a:spLocks noChangeArrowheads="1"/>
          </p:cNvSpPr>
          <p:nvPr/>
        </p:nvSpPr>
        <p:spPr bwMode="auto">
          <a:xfrm>
            <a:off x="611188" y="2133600"/>
            <a:ext cx="83534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429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10000"/>
              </a:spcBef>
              <a:buFont typeface="Wingdings" pitchFamily="2" charset="2"/>
              <a:buNone/>
            </a:pPr>
            <a:r>
              <a:rPr lang="cs-CZ" b="1">
                <a:solidFill>
                  <a:schemeClr val="bg2"/>
                </a:solidFill>
                <a:latin typeface="Arial" charset="0"/>
                <a:cs typeface="Arial" charset="0"/>
              </a:rPr>
              <a:t>Sekvence crRNA je homologická ke genu </a:t>
            </a:r>
            <a:r>
              <a:rPr lang="cs-CZ" b="1" i="1">
                <a:solidFill>
                  <a:schemeClr val="bg2"/>
                </a:solidFill>
                <a:latin typeface="Arial" charset="0"/>
                <a:cs typeface="Arial" charset="0"/>
              </a:rPr>
              <a:t>nickase</a:t>
            </a:r>
            <a:r>
              <a:rPr lang="cs-CZ" b="1">
                <a:solidFill>
                  <a:schemeClr val="bg2"/>
                </a:solidFill>
                <a:latin typeface="Arial" charset="0"/>
                <a:cs typeface="Arial" charset="0"/>
              </a:rPr>
              <a:t>, který se vyskytuje téměř ve všech konjugativních plasmidech rodu </a:t>
            </a:r>
            <a:r>
              <a:rPr lang="cs-CZ" b="1" i="1">
                <a:solidFill>
                  <a:schemeClr val="bg2"/>
                </a:solidFill>
                <a:latin typeface="Arial" charset="0"/>
                <a:cs typeface="Arial" charset="0"/>
              </a:rPr>
              <a:t>Staphylococcus</a:t>
            </a:r>
          </a:p>
        </p:txBody>
      </p:sp>
      <p:sp>
        <p:nvSpPr>
          <p:cNvPr id="201735" name="Text Box 7"/>
          <p:cNvSpPr txBox="1">
            <a:spLocks noChangeArrowheads="1"/>
          </p:cNvSpPr>
          <p:nvPr/>
        </p:nvSpPr>
        <p:spPr bwMode="auto">
          <a:xfrm>
            <a:off x="611188" y="3429000"/>
            <a:ext cx="83534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429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10000"/>
              </a:spcBef>
              <a:buFont typeface="Wingdings" pitchFamily="2" charset="2"/>
              <a:buNone/>
            </a:pPr>
            <a:r>
              <a:rPr lang="cs-CZ" b="1">
                <a:solidFill>
                  <a:srgbClr val="000099"/>
                </a:solidFill>
                <a:latin typeface="Arial" charset="0"/>
                <a:cs typeface="Arial" charset="0"/>
              </a:rPr>
              <a:t>Vazba crRNA k </a:t>
            </a:r>
            <a:r>
              <a:rPr lang="cs-CZ" b="1" i="1">
                <a:solidFill>
                  <a:srgbClr val="000099"/>
                </a:solidFill>
                <a:latin typeface="Arial" charset="0"/>
                <a:cs typeface="Arial" charset="0"/>
              </a:rPr>
              <a:t>nickase</a:t>
            </a:r>
            <a:r>
              <a:rPr lang="cs-CZ" b="1">
                <a:solidFill>
                  <a:srgbClr val="000099"/>
                </a:solidFill>
                <a:latin typeface="Arial" charset="0"/>
                <a:cs typeface="Arial" charset="0"/>
              </a:rPr>
              <a:t> brání konjugaci a transformaci plasmidů</a:t>
            </a:r>
          </a:p>
        </p:txBody>
      </p:sp>
      <p:sp>
        <p:nvSpPr>
          <p:cNvPr id="201736" name="Text Box 8"/>
          <p:cNvSpPr txBox="1">
            <a:spLocks noChangeArrowheads="1"/>
          </p:cNvSpPr>
          <p:nvPr/>
        </p:nvSpPr>
        <p:spPr bwMode="auto">
          <a:xfrm>
            <a:off x="611188" y="4365625"/>
            <a:ext cx="83534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429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10000"/>
              </a:spcBef>
              <a:buFont typeface="Wingdings" pitchFamily="2" charset="2"/>
              <a:buNone/>
            </a:pPr>
            <a:r>
              <a:rPr lang="cs-CZ" b="1">
                <a:solidFill>
                  <a:schemeClr val="bg2"/>
                </a:solidFill>
                <a:latin typeface="Arial" charset="0"/>
                <a:cs typeface="Arial" charset="0"/>
              </a:rPr>
              <a:t>K interferenci dochází na úrovni crRNA-DNA, nikoli crRNA-mRNA</a:t>
            </a:r>
          </a:p>
        </p:txBody>
      </p:sp>
      <p:sp>
        <p:nvSpPr>
          <p:cNvPr id="201737" name="Text Box 9"/>
          <p:cNvSpPr txBox="1">
            <a:spLocks noChangeArrowheads="1"/>
          </p:cNvSpPr>
          <p:nvPr/>
        </p:nvSpPr>
        <p:spPr bwMode="auto">
          <a:xfrm>
            <a:off x="611188" y="5373688"/>
            <a:ext cx="83534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429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10000"/>
              </a:spcBef>
              <a:buFont typeface="Wingdings" pitchFamily="2" charset="2"/>
              <a:buNone/>
            </a:pPr>
            <a:r>
              <a:rPr lang="cs-CZ" b="1">
                <a:solidFill>
                  <a:srgbClr val="000099"/>
                </a:solidFill>
                <a:latin typeface="Arial" charset="0"/>
                <a:cs typeface="Arial" charset="0"/>
              </a:rPr>
              <a:t>CRISPR ve svém důsledku brání šíření rezistence k antibiotikům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17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17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173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173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1737"/>
                                        </p:tgtEl>
                                        <p:attrNameLst>
                                          <p:attrName>style.visibility</p:attrName>
                                        </p:attrNameLst>
                                      </p:cBhvr>
                                      <p:to>
                                        <p:strVal val="visible"/>
                                      </p:to>
                                    </p:set>
                                  </p:childTnLst>
                                </p:cTn>
                              </p:par>
                            </p:childTnLst>
                          </p:cTn>
                        </p:par>
                        <p:par>
                          <p:cTn id="23" fill="hold" nodeType="afterGroup">
                            <p:stCondLst>
                              <p:cond delay="0"/>
                            </p:stCondLst>
                            <p:childTnLst>
                              <p:par>
                                <p:cTn id="24" presetID="22" presetClass="entr" presetSubtype="8" fill="hold" grpId="0" nodeType="afterEffect">
                                  <p:stCondLst>
                                    <p:cond delay="500"/>
                                  </p:stCondLst>
                                  <p:childTnLst>
                                    <p:set>
                                      <p:cBhvr>
                                        <p:cTn id="25" dur="1" fill="hold">
                                          <p:stCondLst>
                                            <p:cond delay="0"/>
                                          </p:stCondLst>
                                        </p:cTn>
                                        <p:tgtEl>
                                          <p:spTgt spid="201731"/>
                                        </p:tgtEl>
                                        <p:attrNameLst>
                                          <p:attrName>style.visibility</p:attrName>
                                        </p:attrNameLst>
                                      </p:cBhvr>
                                      <p:to>
                                        <p:strVal val="visible"/>
                                      </p:to>
                                    </p:set>
                                    <p:animEffect transition="in" filter="wipe(left)">
                                      <p:cBhvr>
                                        <p:cTn id="26" dur="500"/>
                                        <p:tgtEl>
                                          <p:spTgt spid="201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p:bldP spid="201733" grpId="0"/>
      <p:bldP spid="201734" grpId="0"/>
      <p:bldP spid="201735" grpId="0"/>
      <p:bldP spid="201736" grpId="0"/>
      <p:bldP spid="201737"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11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550" y="6170613"/>
            <a:ext cx="1052513" cy="5429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2211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1125538"/>
            <a:ext cx="4811712" cy="4873625"/>
          </a:xfrm>
          <a:prstGeom prst="rect">
            <a:avLst/>
          </a:prstGeom>
          <a:noFill/>
          <a:ln w="38100">
            <a:solidFill>
              <a:srgbClr val="000000"/>
            </a:solidFill>
            <a:miter lim="800000"/>
            <a:headEnd/>
            <a:tailEnd/>
          </a:ln>
          <a:extLst>
            <a:ext uri="{909E8E84-426E-40DD-AFC4-6F175D3DCCD1}">
              <a14:hiddenFill xmlns:a14="http://schemas.microsoft.com/office/drawing/2010/main">
                <a:blipFill dpi="0" rotWithShape="0">
                  <a:blip/>
                  <a:srcRect/>
                  <a:stretch>
                    <a:fillRect/>
                  </a:stretch>
                </a:blipFill>
              </a14:hiddenFill>
            </a:ext>
          </a:extLst>
        </p:spPr>
      </p:pic>
      <p:sp>
        <p:nvSpPr>
          <p:cNvPr id="221189" name="Text Box 5"/>
          <p:cNvSpPr txBox="1">
            <a:spLocks noChangeArrowheads="1"/>
          </p:cNvSpPr>
          <p:nvPr/>
        </p:nvSpPr>
        <p:spPr bwMode="auto">
          <a:xfrm>
            <a:off x="179388" y="6446838"/>
            <a:ext cx="878363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gn="ctr">
              <a:lnSpc>
                <a:spcPct val="97000"/>
              </a:lnSpc>
              <a:buClr>
                <a:srgbClr val="000000"/>
              </a:buClr>
              <a:buSzPct val="100000"/>
              <a:buFont typeface="Times New Roman" pitchFamily="18" charset="0"/>
              <a:buNone/>
            </a:pPr>
            <a:r>
              <a:rPr lang="en-GB" sz="2000" b="1">
                <a:solidFill>
                  <a:srgbClr val="000000"/>
                </a:solidFill>
                <a:latin typeface="Arial" charset="0"/>
              </a:rPr>
              <a:t> P.  Horvath et al.,  Science  327, 167-170 (2010)    </a:t>
            </a:r>
          </a:p>
        </p:txBody>
      </p:sp>
      <p:sp>
        <p:nvSpPr>
          <p:cNvPr id="221190" name="Text Box 6"/>
          <p:cNvSpPr txBox="1">
            <a:spLocks noChangeArrowheads="1"/>
          </p:cNvSpPr>
          <p:nvPr/>
        </p:nvSpPr>
        <p:spPr bwMode="auto">
          <a:xfrm>
            <a:off x="179388" y="228600"/>
            <a:ext cx="87836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gn="ctr">
              <a:lnSpc>
                <a:spcPct val="97000"/>
              </a:lnSpc>
              <a:buClr>
                <a:srgbClr val="000000"/>
              </a:buClr>
              <a:buSzPct val="100000"/>
              <a:buFont typeface="Times New Roman" pitchFamily="18" charset="0"/>
              <a:buNone/>
            </a:pPr>
            <a:r>
              <a:rPr lang="en-GB" sz="3600" b="1" i="1" dirty="0">
                <a:ln w="11430"/>
                <a:solidFill>
                  <a:srgbClr val="FF0000"/>
                </a:solidFill>
                <a:effectLst>
                  <a:outerShdw blurRad="50800" dist="39000" dir="5460000" algn="tl">
                    <a:srgbClr val="000000">
                      <a:alpha val="38000"/>
                    </a:srgbClr>
                  </a:outerShdw>
                </a:effectLst>
                <a:latin typeface="Arial" charset="0"/>
              </a:rPr>
              <a:t>CRISPR interference</a:t>
            </a:r>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11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550" y="6170613"/>
            <a:ext cx="1052513" cy="5429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221190" name="Text Box 6"/>
          <p:cNvSpPr txBox="1">
            <a:spLocks noChangeArrowheads="1"/>
          </p:cNvSpPr>
          <p:nvPr/>
        </p:nvSpPr>
        <p:spPr bwMode="auto">
          <a:xfrm>
            <a:off x="179388" y="228600"/>
            <a:ext cx="87836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gn="ctr">
              <a:lnSpc>
                <a:spcPct val="97000"/>
              </a:lnSpc>
              <a:buClr>
                <a:srgbClr val="000000"/>
              </a:buClr>
              <a:buSzPct val="100000"/>
              <a:buFont typeface="Times New Roman" pitchFamily="18" charset="0"/>
              <a:buNone/>
            </a:pPr>
            <a:r>
              <a:rPr lang="cs-CZ" sz="3600" b="1" i="1" dirty="0" smtClean="0">
                <a:ln w="11430"/>
                <a:solidFill>
                  <a:srgbClr val="FF0000"/>
                </a:solidFill>
                <a:effectLst>
                  <a:outerShdw blurRad="50800" dist="39000" dir="5460000" algn="tl">
                    <a:srgbClr val="000000">
                      <a:alpha val="38000"/>
                    </a:srgbClr>
                  </a:outerShdw>
                </a:effectLst>
                <a:latin typeface="Arial" charset="0"/>
              </a:rPr>
              <a:t>Mechanismus účinku</a:t>
            </a:r>
            <a:endParaRPr lang="en-GB" sz="3600" b="1" i="1" dirty="0">
              <a:ln w="11430"/>
              <a:solidFill>
                <a:srgbClr val="FF0000"/>
              </a:solidFill>
              <a:effectLst>
                <a:outerShdw blurRad="50800" dist="39000" dir="5460000" algn="tl">
                  <a:srgbClr val="000000">
                    <a:alpha val="38000"/>
                  </a:srgbClr>
                </a:outerShdw>
              </a:effectLst>
              <a:latin typeface="Arial" charset="0"/>
            </a:endParaRPr>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1124744"/>
            <a:ext cx="5077332" cy="4556993"/>
          </a:xfrm>
          <a:prstGeom prst="rect">
            <a:avLst/>
          </a:prstGeom>
          <a:noFill/>
          <a:ln w="38100">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 Box 4"/>
          <p:cNvSpPr txBox="1">
            <a:spLocks noChangeArrowheads="1"/>
          </p:cNvSpPr>
          <p:nvPr/>
        </p:nvSpPr>
        <p:spPr bwMode="auto">
          <a:xfrm>
            <a:off x="611560" y="6211888"/>
            <a:ext cx="72008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b="1" dirty="0" err="1" smtClean="0">
                <a:latin typeface="Arial" charset="0"/>
              </a:rPr>
              <a:t>Brouns</a:t>
            </a:r>
            <a:r>
              <a:rPr lang="cs-CZ" b="1" dirty="0" smtClean="0">
                <a:latin typeface="Arial" charset="0"/>
              </a:rPr>
              <a:t>, SJJ (2012): </a:t>
            </a:r>
            <a:r>
              <a:rPr lang="en-GB" b="1" dirty="0" smtClean="0">
                <a:latin typeface="Arial" charset="0"/>
              </a:rPr>
              <a:t>Science 337:</a:t>
            </a:r>
            <a:r>
              <a:rPr lang="cs-CZ" b="1" dirty="0" smtClean="0">
                <a:latin typeface="Arial" charset="0"/>
              </a:rPr>
              <a:t> </a:t>
            </a:r>
            <a:r>
              <a:rPr lang="en-GB" b="1" dirty="0" smtClean="0">
                <a:latin typeface="Arial" charset="0"/>
              </a:rPr>
              <a:t>808-809</a:t>
            </a:r>
            <a:endParaRPr lang="en-GB" b="1" dirty="0">
              <a:latin typeface="Arial" charset="0"/>
            </a:endParaRPr>
          </a:p>
        </p:txBody>
      </p:sp>
      <p:sp>
        <p:nvSpPr>
          <p:cNvPr id="9" name="Text Box 6"/>
          <p:cNvSpPr txBox="1">
            <a:spLocks noChangeArrowheads="1"/>
          </p:cNvSpPr>
          <p:nvPr/>
        </p:nvSpPr>
        <p:spPr bwMode="auto">
          <a:xfrm>
            <a:off x="5877453" y="1124744"/>
            <a:ext cx="3140919" cy="358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marL="457200" indent="-457200">
              <a:lnSpc>
                <a:spcPct val="97000"/>
              </a:lnSpc>
              <a:buClr>
                <a:srgbClr val="000000"/>
              </a:buClr>
              <a:buSzPct val="100000"/>
              <a:buFont typeface="Times New Roman" pitchFamily="18" charset="0"/>
              <a:buAutoNum type="alphaUcParenR"/>
            </a:pPr>
            <a:r>
              <a:rPr lang="cs-CZ" b="1" dirty="0" smtClean="0">
                <a:solidFill>
                  <a:srgbClr val="000000"/>
                </a:solidFill>
                <a:latin typeface="Arial" charset="0"/>
                <a:ea typeface="msgothic" charset="0"/>
                <a:cs typeface="msgothic" charset="0"/>
              </a:rPr>
              <a:t>Nukleáza </a:t>
            </a:r>
            <a:r>
              <a:rPr lang="en-GB" b="1" dirty="0" smtClean="0">
                <a:solidFill>
                  <a:srgbClr val="000000"/>
                </a:solidFill>
                <a:latin typeface="Arial" charset="0"/>
                <a:ea typeface="msgothic" charset="0"/>
                <a:cs typeface="msgothic" charset="0"/>
              </a:rPr>
              <a:t>Cas9 </a:t>
            </a:r>
            <a:r>
              <a:rPr lang="cs-CZ" b="1" dirty="0" smtClean="0">
                <a:solidFill>
                  <a:srgbClr val="000000"/>
                </a:solidFill>
                <a:latin typeface="Arial" charset="0"/>
                <a:ea typeface="msgothic" charset="0"/>
                <a:cs typeface="msgothic" charset="0"/>
              </a:rPr>
              <a:t>rozpoznává cílovou sekvenci prostřednictvím </a:t>
            </a:r>
            <a:r>
              <a:rPr lang="en-GB" b="1" dirty="0" smtClean="0">
                <a:solidFill>
                  <a:srgbClr val="000000"/>
                </a:solidFill>
                <a:latin typeface="Arial" charset="0"/>
                <a:ea typeface="msgothic" charset="0"/>
                <a:cs typeface="msgothic" charset="0"/>
              </a:rPr>
              <a:t> </a:t>
            </a:r>
            <a:r>
              <a:rPr lang="en-GB" b="1" dirty="0" err="1">
                <a:solidFill>
                  <a:srgbClr val="000000"/>
                </a:solidFill>
                <a:latin typeface="Arial" charset="0"/>
                <a:ea typeface="msgothic" charset="0"/>
                <a:cs typeface="msgothic" charset="0"/>
              </a:rPr>
              <a:t>crRNA</a:t>
            </a:r>
            <a:r>
              <a:rPr lang="en-GB" b="1" dirty="0">
                <a:solidFill>
                  <a:srgbClr val="000000"/>
                </a:solidFill>
                <a:latin typeface="Arial" charset="0"/>
                <a:ea typeface="msgothic" charset="0"/>
                <a:cs typeface="msgothic" charset="0"/>
              </a:rPr>
              <a:t> </a:t>
            </a:r>
            <a:r>
              <a:rPr lang="en-GB" b="1" dirty="0" smtClean="0">
                <a:solidFill>
                  <a:srgbClr val="000000"/>
                </a:solidFill>
                <a:latin typeface="Arial" charset="0"/>
                <a:ea typeface="msgothic" charset="0"/>
                <a:cs typeface="msgothic" charset="0"/>
              </a:rPr>
              <a:t>a </a:t>
            </a:r>
            <a:r>
              <a:rPr lang="en-GB" b="1" dirty="0" err="1">
                <a:solidFill>
                  <a:srgbClr val="000000"/>
                </a:solidFill>
                <a:latin typeface="Arial" charset="0"/>
                <a:ea typeface="msgothic" charset="0"/>
                <a:cs typeface="msgothic" charset="0"/>
              </a:rPr>
              <a:t>tracrRNA</a:t>
            </a:r>
            <a:r>
              <a:rPr lang="en-GB" b="1" dirty="0">
                <a:solidFill>
                  <a:srgbClr val="000000"/>
                </a:solidFill>
                <a:latin typeface="Arial" charset="0"/>
                <a:ea typeface="msgothic" charset="0"/>
                <a:cs typeface="msgothic" charset="0"/>
              </a:rPr>
              <a:t> </a:t>
            </a:r>
            <a:endParaRPr lang="cs-CZ" b="1" dirty="0" smtClean="0">
              <a:solidFill>
                <a:srgbClr val="000000"/>
              </a:solidFill>
              <a:latin typeface="Arial" charset="0"/>
              <a:ea typeface="msgothic" charset="0"/>
              <a:cs typeface="msgothic" charset="0"/>
            </a:endParaRPr>
          </a:p>
          <a:p>
            <a:pPr marL="457200" indent="-457200">
              <a:lnSpc>
                <a:spcPct val="97000"/>
              </a:lnSpc>
              <a:buClr>
                <a:srgbClr val="000000"/>
              </a:buClr>
              <a:buSzPct val="100000"/>
              <a:buFont typeface="Times New Roman" pitchFamily="18" charset="0"/>
              <a:buAutoNum type="alphaUcParenR"/>
            </a:pPr>
            <a:r>
              <a:rPr lang="cs-CZ" b="1" dirty="0" smtClean="0">
                <a:solidFill>
                  <a:srgbClr val="000000"/>
                </a:solidFill>
                <a:latin typeface="Arial" charset="0"/>
                <a:ea typeface="msgothic" charset="0"/>
                <a:cs typeface="msgothic" charset="0"/>
              </a:rPr>
              <a:t>Procesu štěpení se účastní celkem 5 </a:t>
            </a:r>
            <a:r>
              <a:rPr lang="cs-CZ" b="1" dirty="0" err="1" smtClean="0">
                <a:solidFill>
                  <a:srgbClr val="000000"/>
                </a:solidFill>
                <a:latin typeface="Arial" charset="0"/>
                <a:ea typeface="msgothic" charset="0"/>
                <a:cs typeface="msgothic" charset="0"/>
              </a:rPr>
              <a:t>Cas</a:t>
            </a:r>
            <a:r>
              <a:rPr lang="cs-CZ" b="1" dirty="0" smtClean="0">
                <a:solidFill>
                  <a:srgbClr val="000000"/>
                </a:solidFill>
                <a:latin typeface="Arial" charset="0"/>
                <a:ea typeface="msgothic" charset="0"/>
                <a:cs typeface="msgothic" charset="0"/>
              </a:rPr>
              <a:t> proteinů</a:t>
            </a:r>
            <a:r>
              <a:rPr lang="en-US" b="1" dirty="0" smtClean="0">
                <a:solidFill>
                  <a:srgbClr val="000000"/>
                </a:solidFill>
                <a:latin typeface="Arial" charset="0"/>
                <a:ea typeface="msgothic" charset="0"/>
                <a:cs typeface="msgothic" charset="0"/>
              </a:rPr>
              <a:t>; </a:t>
            </a:r>
            <a:r>
              <a:rPr lang="cs-CZ" b="1" dirty="0" smtClean="0">
                <a:solidFill>
                  <a:srgbClr val="000000"/>
                </a:solidFill>
                <a:latin typeface="Arial" charset="0"/>
                <a:ea typeface="msgothic" charset="0"/>
                <a:cs typeface="msgothic" charset="0"/>
              </a:rPr>
              <a:t>Cas3 je nukleáza a helikáza</a:t>
            </a:r>
            <a:endParaRPr lang="en-GB" b="1" dirty="0">
              <a:solidFill>
                <a:srgbClr val="000000"/>
              </a:solidFill>
              <a:latin typeface="Arial" charset="0"/>
            </a:endParaRPr>
          </a:p>
        </p:txBody>
      </p:sp>
    </p:spTree>
    <p:extLst>
      <p:ext uri="{BB962C8B-B14F-4D97-AF65-F5344CB8AC3E}">
        <p14:creationId xmlns:p14="http://schemas.microsoft.com/office/powerpoint/2010/main" val="458492405"/>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395288" y="1557338"/>
            <a:ext cx="8351837" cy="18716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Další novinky</a:t>
            </a:r>
            <a:br>
              <a:rPr lang="cs-CZ"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br>
            <a:r>
              <a:rPr lang="cs-CZ"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Rok 2008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02" name="Rectangle 2"/>
          <p:cNvSpPr>
            <a:spLocks noGrp="1" noChangeArrowheads="1"/>
          </p:cNvSpPr>
          <p:nvPr>
            <p:ph type="body" idx="1"/>
          </p:nvPr>
        </p:nvSpPr>
        <p:spPr>
          <a:xfrm>
            <a:off x="468313" y="152400"/>
            <a:ext cx="8370887" cy="75565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Tx/>
              <a:buNone/>
            </a:pPr>
            <a:r>
              <a:rPr lang="cs-CZ" sz="3600" b="1" i="1" dirty="0">
                <a:ln w="11430"/>
                <a:solidFill>
                  <a:srgbClr val="FF0000"/>
                </a:solidFill>
                <a:effectLst>
                  <a:outerShdw blurRad="50800" dist="39000" dir="5460000" algn="tl">
                    <a:srgbClr val="000000">
                      <a:alpha val="38000"/>
                    </a:srgbClr>
                  </a:outerShdw>
                </a:effectLst>
                <a:latin typeface="Arial" charset="0"/>
              </a:rPr>
              <a:t>Prosinec 2008 – objev </a:t>
            </a:r>
            <a:r>
              <a:rPr lang="cs-CZ" sz="3600" b="1" i="1" dirty="0" err="1">
                <a:ln w="11430"/>
                <a:solidFill>
                  <a:srgbClr val="FF0000"/>
                </a:solidFill>
                <a:effectLst>
                  <a:outerShdw blurRad="50800" dist="39000" dir="5460000" algn="tl">
                    <a:srgbClr val="000000">
                      <a:alpha val="38000"/>
                    </a:srgbClr>
                  </a:outerShdw>
                </a:effectLst>
                <a:latin typeface="Arial" charset="0"/>
              </a:rPr>
              <a:t>pasRNA</a:t>
            </a:r>
            <a:endParaRPr lang="cs-CZ" sz="3600" b="1" i="1" dirty="0">
              <a:ln w="11430"/>
              <a:solidFill>
                <a:srgbClr val="FF0000"/>
              </a:solidFill>
              <a:effectLst>
                <a:outerShdw blurRad="50800" dist="39000" dir="5460000" algn="tl">
                  <a:srgbClr val="000000">
                    <a:alpha val="38000"/>
                  </a:srgbClr>
                </a:outerShdw>
              </a:effectLst>
              <a:latin typeface="Arial" charset="0"/>
            </a:endParaRPr>
          </a:p>
        </p:txBody>
      </p:sp>
      <p:sp>
        <p:nvSpPr>
          <p:cNvPr id="204803" name="Rectangle 3"/>
          <p:cNvSpPr>
            <a:spLocks noChangeArrowheads="1"/>
          </p:cNvSpPr>
          <p:nvPr/>
        </p:nvSpPr>
        <p:spPr bwMode="auto">
          <a:xfrm>
            <a:off x="395288" y="981075"/>
            <a:ext cx="8208962" cy="57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542925" indent="-542925" algn="ctr">
              <a:spcBef>
                <a:spcPct val="20000"/>
              </a:spcBef>
              <a:buFont typeface="Wingdings" pitchFamily="2" charset="2"/>
              <a:buNone/>
            </a:pPr>
            <a:r>
              <a:rPr kumimoji="1" lang="cs-CZ" b="1">
                <a:solidFill>
                  <a:schemeClr val="bg2"/>
                </a:solidFill>
                <a:latin typeface="Arial" charset="0"/>
              </a:rPr>
              <a:t>pasRNA = promotor associated RNA</a:t>
            </a:r>
          </a:p>
        </p:txBody>
      </p:sp>
      <p:sp>
        <p:nvSpPr>
          <p:cNvPr id="204804" name="Rectangle 4"/>
          <p:cNvSpPr>
            <a:spLocks noChangeArrowheads="1"/>
          </p:cNvSpPr>
          <p:nvPr/>
        </p:nvSpPr>
        <p:spPr bwMode="auto">
          <a:xfrm>
            <a:off x="466725" y="6310313"/>
            <a:ext cx="8208963" cy="43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2336800" indent="-2336800" algn="ctr">
              <a:spcBef>
                <a:spcPct val="20000"/>
              </a:spcBef>
              <a:buFont typeface="Wingdings" pitchFamily="2" charset="2"/>
              <a:buNone/>
            </a:pPr>
            <a:r>
              <a:rPr kumimoji="1" lang="cs-CZ" sz="2000" b="1">
                <a:solidFill>
                  <a:schemeClr val="bg2"/>
                </a:solidFill>
                <a:latin typeface="Arial" charset="0"/>
              </a:rPr>
              <a:t>Buratowski (2008): Science 322, 1804-1805</a:t>
            </a:r>
          </a:p>
        </p:txBody>
      </p:sp>
      <p:pic>
        <p:nvPicPr>
          <p:cNvPr id="204805" name="Picture 5" descr="Nukleozom2"/>
          <p:cNvPicPr>
            <a:picLocks noChangeAspect="1" noChangeArrowheads="1"/>
          </p:cNvPicPr>
          <p:nvPr/>
        </p:nvPicPr>
        <p:blipFill>
          <a:blip r:embed="rId3" cstate="print">
            <a:extLst>
              <a:ext uri="{28A0092B-C50C-407E-A947-70E740481C1C}">
                <a14:useLocalDpi xmlns:a14="http://schemas.microsoft.com/office/drawing/2010/main" val="0"/>
              </a:ext>
            </a:extLst>
          </a:blip>
          <a:srcRect b="63422"/>
          <a:stretch>
            <a:fillRect/>
          </a:stretch>
        </p:blipFill>
        <p:spPr bwMode="auto">
          <a:xfrm>
            <a:off x="2193925" y="1557338"/>
            <a:ext cx="27876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06" name="Picture 6" descr="3-4 DNA 1"/>
          <p:cNvPicPr>
            <a:picLocks noChangeAspect="1" noChangeArrowheads="1"/>
          </p:cNvPicPr>
          <p:nvPr/>
        </p:nvPicPr>
        <p:blipFill>
          <a:blip r:embed="rId4">
            <a:extLst>
              <a:ext uri="{28A0092B-C50C-407E-A947-70E740481C1C}">
                <a14:useLocalDpi xmlns:a14="http://schemas.microsoft.com/office/drawing/2010/main" val="0"/>
              </a:ext>
            </a:extLst>
          </a:blip>
          <a:srcRect l="12854" t="13678" r="4253" b="61685"/>
          <a:stretch>
            <a:fillRect/>
          </a:stretch>
        </p:blipFill>
        <p:spPr bwMode="auto">
          <a:xfrm>
            <a:off x="1619250" y="4149725"/>
            <a:ext cx="4176713" cy="647700"/>
          </a:xfrm>
          <a:prstGeom prst="rect">
            <a:avLst/>
          </a:prstGeom>
          <a:noFill/>
          <a:extLst>
            <a:ext uri="{909E8E84-426E-40DD-AFC4-6F175D3DCCD1}">
              <a14:hiddenFill xmlns:a14="http://schemas.microsoft.com/office/drawing/2010/main">
                <a:solidFill>
                  <a:srgbClr val="FFFFFF"/>
                </a:solidFill>
              </a14:hiddenFill>
            </a:ext>
          </a:extLst>
        </p:spPr>
      </p:pic>
      <p:sp>
        <p:nvSpPr>
          <p:cNvPr id="204807" name="Line 7"/>
          <p:cNvSpPr>
            <a:spLocks noChangeShapeType="1"/>
          </p:cNvSpPr>
          <p:nvPr/>
        </p:nvSpPr>
        <p:spPr bwMode="auto">
          <a:xfrm flipV="1">
            <a:off x="3419475" y="3573463"/>
            <a:ext cx="0" cy="503237"/>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4808" name="Line 8"/>
          <p:cNvSpPr>
            <a:spLocks noChangeShapeType="1"/>
          </p:cNvSpPr>
          <p:nvPr/>
        </p:nvSpPr>
        <p:spPr bwMode="auto">
          <a:xfrm>
            <a:off x="3419475" y="3573463"/>
            <a:ext cx="1511300" cy="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04809" name="Group 9"/>
          <p:cNvGrpSpPr>
            <a:grpSpLocks/>
          </p:cNvGrpSpPr>
          <p:nvPr/>
        </p:nvGrpSpPr>
        <p:grpSpPr bwMode="auto">
          <a:xfrm>
            <a:off x="3635375" y="3860800"/>
            <a:ext cx="503238" cy="288925"/>
            <a:chOff x="2835" y="2432"/>
            <a:chExt cx="317" cy="182"/>
          </a:xfrm>
        </p:grpSpPr>
        <p:sp>
          <p:nvSpPr>
            <p:cNvPr id="204810" name="Line 10"/>
            <p:cNvSpPr>
              <a:spLocks noChangeShapeType="1"/>
            </p:cNvSpPr>
            <p:nvPr/>
          </p:nvSpPr>
          <p:spPr bwMode="auto">
            <a:xfrm flipV="1">
              <a:off x="2835" y="2432"/>
              <a:ext cx="0" cy="18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4811" name="Line 11"/>
            <p:cNvSpPr>
              <a:spLocks noChangeShapeType="1"/>
            </p:cNvSpPr>
            <p:nvPr/>
          </p:nvSpPr>
          <p:spPr bwMode="auto">
            <a:xfrm>
              <a:off x="2835" y="2432"/>
              <a:ext cx="317" cy="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4812" name="Group 12"/>
          <p:cNvGrpSpPr>
            <a:grpSpLocks/>
          </p:cNvGrpSpPr>
          <p:nvPr/>
        </p:nvGrpSpPr>
        <p:grpSpPr bwMode="auto">
          <a:xfrm>
            <a:off x="4356100" y="3860800"/>
            <a:ext cx="503238" cy="288925"/>
            <a:chOff x="3289" y="2432"/>
            <a:chExt cx="317" cy="182"/>
          </a:xfrm>
        </p:grpSpPr>
        <p:sp>
          <p:nvSpPr>
            <p:cNvPr id="204813" name="Line 13"/>
            <p:cNvSpPr>
              <a:spLocks noChangeShapeType="1"/>
            </p:cNvSpPr>
            <p:nvPr/>
          </p:nvSpPr>
          <p:spPr bwMode="auto">
            <a:xfrm flipV="1">
              <a:off x="3289" y="2432"/>
              <a:ext cx="0" cy="18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4814" name="Line 14"/>
            <p:cNvSpPr>
              <a:spLocks noChangeShapeType="1"/>
            </p:cNvSpPr>
            <p:nvPr/>
          </p:nvSpPr>
          <p:spPr bwMode="auto">
            <a:xfrm>
              <a:off x="3289" y="2432"/>
              <a:ext cx="317" cy="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4815" name="Group 15"/>
          <p:cNvGrpSpPr>
            <a:grpSpLocks/>
          </p:cNvGrpSpPr>
          <p:nvPr/>
        </p:nvGrpSpPr>
        <p:grpSpPr bwMode="auto">
          <a:xfrm rot="10800000">
            <a:off x="2555875" y="4868863"/>
            <a:ext cx="503238" cy="288925"/>
            <a:chOff x="3289" y="2432"/>
            <a:chExt cx="317" cy="182"/>
          </a:xfrm>
        </p:grpSpPr>
        <p:sp>
          <p:nvSpPr>
            <p:cNvPr id="204816" name="Line 16"/>
            <p:cNvSpPr>
              <a:spLocks noChangeShapeType="1"/>
            </p:cNvSpPr>
            <p:nvPr/>
          </p:nvSpPr>
          <p:spPr bwMode="auto">
            <a:xfrm flipV="1">
              <a:off x="3289" y="2432"/>
              <a:ext cx="0" cy="18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4817" name="Line 17"/>
            <p:cNvSpPr>
              <a:spLocks noChangeShapeType="1"/>
            </p:cNvSpPr>
            <p:nvPr/>
          </p:nvSpPr>
          <p:spPr bwMode="auto">
            <a:xfrm>
              <a:off x="3289" y="2432"/>
              <a:ext cx="317" cy="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4818" name="Group 18"/>
          <p:cNvGrpSpPr>
            <a:grpSpLocks/>
          </p:cNvGrpSpPr>
          <p:nvPr/>
        </p:nvGrpSpPr>
        <p:grpSpPr bwMode="auto">
          <a:xfrm rot="10800000">
            <a:off x="1835150" y="4868863"/>
            <a:ext cx="503238" cy="288925"/>
            <a:chOff x="3289" y="2432"/>
            <a:chExt cx="317" cy="182"/>
          </a:xfrm>
        </p:grpSpPr>
        <p:sp>
          <p:nvSpPr>
            <p:cNvPr id="204819" name="Line 19"/>
            <p:cNvSpPr>
              <a:spLocks noChangeShapeType="1"/>
            </p:cNvSpPr>
            <p:nvPr/>
          </p:nvSpPr>
          <p:spPr bwMode="auto">
            <a:xfrm flipV="1">
              <a:off x="3289" y="2432"/>
              <a:ext cx="0" cy="18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4820" name="Line 20"/>
            <p:cNvSpPr>
              <a:spLocks noChangeShapeType="1"/>
            </p:cNvSpPr>
            <p:nvPr/>
          </p:nvSpPr>
          <p:spPr bwMode="auto">
            <a:xfrm>
              <a:off x="3289" y="2432"/>
              <a:ext cx="317" cy="0"/>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04821" name="Line 21"/>
          <p:cNvSpPr>
            <a:spLocks noChangeShapeType="1"/>
          </p:cNvSpPr>
          <p:nvPr/>
        </p:nvSpPr>
        <p:spPr bwMode="auto">
          <a:xfrm flipH="1">
            <a:off x="1619250" y="2420938"/>
            <a:ext cx="1655763" cy="1655762"/>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4822" name="Line 22"/>
          <p:cNvSpPr>
            <a:spLocks noChangeShapeType="1"/>
          </p:cNvSpPr>
          <p:nvPr/>
        </p:nvSpPr>
        <p:spPr bwMode="auto">
          <a:xfrm>
            <a:off x="3706813" y="2133600"/>
            <a:ext cx="2016125" cy="2016125"/>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4823" name="Rectangle 23"/>
          <p:cNvSpPr>
            <a:spLocks noChangeArrowheads="1"/>
          </p:cNvSpPr>
          <p:nvPr/>
        </p:nvSpPr>
        <p:spPr bwMode="auto">
          <a:xfrm>
            <a:off x="5076825" y="2349500"/>
            <a:ext cx="3816350" cy="1150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542925" indent="-542925">
              <a:spcBef>
                <a:spcPct val="20000"/>
              </a:spcBef>
              <a:buFont typeface="Wingdings" pitchFamily="2" charset="2"/>
              <a:buNone/>
            </a:pPr>
            <a:r>
              <a:rPr kumimoji="1" lang="cs-CZ" b="1">
                <a:solidFill>
                  <a:schemeClr val="bg2"/>
                </a:solidFill>
                <a:latin typeface="Arial" charset="0"/>
              </a:rPr>
              <a:t>Transkripčně aktivní je oblast mezi nukleozómy</a:t>
            </a:r>
          </a:p>
        </p:txBody>
      </p:sp>
      <p:sp>
        <p:nvSpPr>
          <p:cNvPr id="204824" name="Rectangle 24"/>
          <p:cNvSpPr>
            <a:spLocks noChangeArrowheads="1"/>
          </p:cNvSpPr>
          <p:nvPr/>
        </p:nvSpPr>
        <p:spPr bwMode="auto">
          <a:xfrm>
            <a:off x="900113" y="5300663"/>
            <a:ext cx="745172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542925" indent="-542925">
              <a:spcBef>
                <a:spcPct val="20000"/>
              </a:spcBef>
              <a:buFont typeface="Wingdings" pitchFamily="2" charset="2"/>
              <a:buNone/>
            </a:pPr>
            <a:r>
              <a:rPr kumimoji="1" lang="cs-CZ" b="1">
                <a:solidFill>
                  <a:schemeClr val="bg2"/>
                </a:solidFill>
                <a:latin typeface="Arial" charset="0"/>
              </a:rPr>
              <a:t>Krátké RNA vznikají transkripcí v obou směrech</a:t>
            </a:r>
          </a:p>
        </p:txBody>
      </p:sp>
      <p:sp>
        <p:nvSpPr>
          <p:cNvPr id="204825" name="Rectangle 25"/>
          <p:cNvSpPr>
            <a:spLocks noChangeArrowheads="1"/>
          </p:cNvSpPr>
          <p:nvPr/>
        </p:nvSpPr>
        <p:spPr bwMode="auto">
          <a:xfrm>
            <a:off x="5724525" y="3789363"/>
            <a:ext cx="3024188" cy="43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542925" indent="-542925">
              <a:spcBef>
                <a:spcPct val="20000"/>
              </a:spcBef>
              <a:buFont typeface="Wingdings" pitchFamily="2" charset="2"/>
              <a:buNone/>
            </a:pPr>
            <a:r>
              <a:rPr kumimoji="1" lang="cs-CZ" b="1">
                <a:solidFill>
                  <a:srgbClr val="003300"/>
                </a:solidFill>
                <a:latin typeface="Arial" charset="0"/>
              </a:rPr>
              <a:t>transkripce hnRNA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4805"/>
                                        </p:tgtEl>
                                        <p:attrNameLst>
                                          <p:attrName>style.visibility</p:attrName>
                                        </p:attrNameLst>
                                      </p:cBhvr>
                                      <p:to>
                                        <p:strVal val="visible"/>
                                      </p:to>
                                    </p:set>
                                    <p:animEffect transition="in" filter="dissolve">
                                      <p:cBhvr>
                                        <p:cTn id="7" dur="500"/>
                                        <p:tgtEl>
                                          <p:spTgt spid="2048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482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04821"/>
                                        </p:tgtEl>
                                        <p:attrNameLst>
                                          <p:attrName>style.visibility</p:attrName>
                                        </p:attrNameLst>
                                      </p:cBhvr>
                                      <p:to>
                                        <p:strVal val="visible"/>
                                      </p:to>
                                    </p:set>
                                    <p:animEffect transition="in" filter="wipe(up)">
                                      <p:cBhvr>
                                        <p:cTn id="16" dur="500"/>
                                        <p:tgtEl>
                                          <p:spTgt spid="204821"/>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04822"/>
                                        </p:tgtEl>
                                        <p:attrNameLst>
                                          <p:attrName>style.visibility</p:attrName>
                                        </p:attrNameLst>
                                      </p:cBhvr>
                                      <p:to>
                                        <p:strVal val="visible"/>
                                      </p:to>
                                    </p:set>
                                    <p:animEffect transition="in" filter="wipe(up)">
                                      <p:cBhvr>
                                        <p:cTn id="19" dur="500"/>
                                        <p:tgtEl>
                                          <p:spTgt spid="204822"/>
                                        </p:tgtEl>
                                      </p:cBhvr>
                                    </p:animEffect>
                                  </p:childTnLst>
                                </p:cTn>
                              </p:par>
                            </p:childTnLst>
                          </p:cTn>
                        </p:par>
                        <p:par>
                          <p:cTn id="20" fill="hold" nodeType="afterGroup">
                            <p:stCondLst>
                              <p:cond delay="500"/>
                            </p:stCondLst>
                            <p:childTnLst>
                              <p:par>
                                <p:cTn id="21" presetID="9" presetClass="entr" presetSubtype="0" fill="hold" nodeType="afterEffect">
                                  <p:stCondLst>
                                    <p:cond delay="0"/>
                                  </p:stCondLst>
                                  <p:childTnLst>
                                    <p:set>
                                      <p:cBhvr>
                                        <p:cTn id="22" dur="1" fill="hold">
                                          <p:stCondLst>
                                            <p:cond delay="0"/>
                                          </p:stCondLst>
                                        </p:cTn>
                                        <p:tgtEl>
                                          <p:spTgt spid="204806"/>
                                        </p:tgtEl>
                                        <p:attrNameLst>
                                          <p:attrName>style.visibility</p:attrName>
                                        </p:attrNameLst>
                                      </p:cBhvr>
                                      <p:to>
                                        <p:strVal val="visible"/>
                                      </p:to>
                                    </p:set>
                                    <p:animEffect transition="in" filter="dissolve">
                                      <p:cBhvr>
                                        <p:cTn id="23" dur="500"/>
                                        <p:tgtEl>
                                          <p:spTgt spid="20480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04807"/>
                                        </p:tgtEl>
                                        <p:attrNameLst>
                                          <p:attrName>style.visibility</p:attrName>
                                        </p:attrNameLst>
                                      </p:cBhvr>
                                      <p:to>
                                        <p:strVal val="visible"/>
                                      </p:to>
                                    </p:set>
                                    <p:animEffect transition="in" filter="wipe(down)">
                                      <p:cBhvr>
                                        <p:cTn id="28" dur="500"/>
                                        <p:tgtEl>
                                          <p:spTgt spid="204807"/>
                                        </p:tgtEl>
                                      </p:cBhvr>
                                    </p:animEffect>
                                  </p:childTnLst>
                                </p:cTn>
                              </p:par>
                            </p:childTnLst>
                          </p:cTn>
                        </p:par>
                        <p:par>
                          <p:cTn id="29" fill="hold" nodeType="afterGroup">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04808"/>
                                        </p:tgtEl>
                                        <p:attrNameLst>
                                          <p:attrName>style.visibility</p:attrName>
                                        </p:attrNameLst>
                                      </p:cBhvr>
                                      <p:to>
                                        <p:strVal val="visible"/>
                                      </p:to>
                                    </p:set>
                                    <p:animEffect transition="in" filter="wipe(left)">
                                      <p:cBhvr>
                                        <p:cTn id="32" dur="500"/>
                                        <p:tgtEl>
                                          <p:spTgt spid="204808"/>
                                        </p:tgtEl>
                                      </p:cBhvr>
                                    </p:animEffect>
                                  </p:childTnLst>
                                </p:cTn>
                              </p:par>
                            </p:childTnLst>
                          </p:cTn>
                        </p:par>
                        <p:par>
                          <p:cTn id="33" fill="hold" nodeType="afterGroup">
                            <p:stCondLst>
                              <p:cond delay="1000"/>
                            </p:stCondLst>
                            <p:childTnLst>
                              <p:par>
                                <p:cTn id="34" presetID="1" presetClass="entr" presetSubtype="0" fill="hold" grpId="0" nodeType="afterEffect">
                                  <p:stCondLst>
                                    <p:cond delay="0"/>
                                  </p:stCondLst>
                                  <p:childTnLst>
                                    <p:set>
                                      <p:cBhvr>
                                        <p:cTn id="35" dur="1" fill="hold">
                                          <p:stCondLst>
                                            <p:cond delay="0"/>
                                          </p:stCondLst>
                                        </p:cTn>
                                        <p:tgtEl>
                                          <p:spTgt spid="204825"/>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04824"/>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204809"/>
                                        </p:tgtEl>
                                        <p:attrNameLst>
                                          <p:attrName>style.visibility</p:attrName>
                                        </p:attrNameLst>
                                      </p:cBhvr>
                                      <p:to>
                                        <p:strVal val="visible"/>
                                      </p:to>
                                    </p:set>
                                    <p:animEffect transition="in" filter="wipe(left)">
                                      <p:cBhvr>
                                        <p:cTn id="44" dur="500"/>
                                        <p:tgtEl>
                                          <p:spTgt spid="204809"/>
                                        </p:tgtEl>
                                      </p:cBhvr>
                                    </p:animEffect>
                                  </p:childTnLst>
                                </p:cTn>
                              </p:par>
                            </p:childTnLst>
                          </p:cTn>
                        </p:par>
                        <p:par>
                          <p:cTn id="45" fill="hold" nodeType="afterGroup">
                            <p:stCondLst>
                              <p:cond delay="500"/>
                            </p:stCondLst>
                            <p:childTnLst>
                              <p:par>
                                <p:cTn id="46" presetID="22" presetClass="entr" presetSubtype="8" fill="hold" nodeType="afterEffect">
                                  <p:stCondLst>
                                    <p:cond delay="0"/>
                                  </p:stCondLst>
                                  <p:childTnLst>
                                    <p:set>
                                      <p:cBhvr>
                                        <p:cTn id="47" dur="1" fill="hold">
                                          <p:stCondLst>
                                            <p:cond delay="0"/>
                                          </p:stCondLst>
                                        </p:cTn>
                                        <p:tgtEl>
                                          <p:spTgt spid="204812"/>
                                        </p:tgtEl>
                                        <p:attrNameLst>
                                          <p:attrName>style.visibility</p:attrName>
                                        </p:attrNameLst>
                                      </p:cBhvr>
                                      <p:to>
                                        <p:strVal val="visible"/>
                                      </p:to>
                                    </p:set>
                                    <p:animEffect transition="in" filter="wipe(left)">
                                      <p:cBhvr>
                                        <p:cTn id="48" dur="500"/>
                                        <p:tgtEl>
                                          <p:spTgt spid="204812"/>
                                        </p:tgtEl>
                                      </p:cBhvr>
                                    </p:animEffect>
                                  </p:childTnLst>
                                </p:cTn>
                              </p:par>
                            </p:childTnLst>
                          </p:cTn>
                        </p:par>
                        <p:par>
                          <p:cTn id="49" fill="hold" nodeType="afterGroup">
                            <p:stCondLst>
                              <p:cond delay="1000"/>
                            </p:stCondLst>
                            <p:childTnLst>
                              <p:par>
                                <p:cTn id="50" presetID="22" presetClass="entr" presetSubtype="2" fill="hold" nodeType="afterEffect">
                                  <p:stCondLst>
                                    <p:cond delay="0"/>
                                  </p:stCondLst>
                                  <p:childTnLst>
                                    <p:set>
                                      <p:cBhvr>
                                        <p:cTn id="51" dur="1" fill="hold">
                                          <p:stCondLst>
                                            <p:cond delay="0"/>
                                          </p:stCondLst>
                                        </p:cTn>
                                        <p:tgtEl>
                                          <p:spTgt spid="204815"/>
                                        </p:tgtEl>
                                        <p:attrNameLst>
                                          <p:attrName>style.visibility</p:attrName>
                                        </p:attrNameLst>
                                      </p:cBhvr>
                                      <p:to>
                                        <p:strVal val="visible"/>
                                      </p:to>
                                    </p:set>
                                    <p:animEffect transition="in" filter="wipe(right)">
                                      <p:cBhvr>
                                        <p:cTn id="52" dur="500"/>
                                        <p:tgtEl>
                                          <p:spTgt spid="204815"/>
                                        </p:tgtEl>
                                      </p:cBhvr>
                                    </p:animEffect>
                                  </p:childTnLst>
                                </p:cTn>
                              </p:par>
                            </p:childTnLst>
                          </p:cTn>
                        </p:par>
                        <p:par>
                          <p:cTn id="53" fill="hold" nodeType="afterGroup">
                            <p:stCondLst>
                              <p:cond delay="1500"/>
                            </p:stCondLst>
                            <p:childTnLst>
                              <p:par>
                                <p:cTn id="54" presetID="22" presetClass="entr" presetSubtype="2" fill="hold" nodeType="afterEffect">
                                  <p:stCondLst>
                                    <p:cond delay="0"/>
                                  </p:stCondLst>
                                  <p:childTnLst>
                                    <p:set>
                                      <p:cBhvr>
                                        <p:cTn id="55" dur="1" fill="hold">
                                          <p:stCondLst>
                                            <p:cond delay="0"/>
                                          </p:stCondLst>
                                        </p:cTn>
                                        <p:tgtEl>
                                          <p:spTgt spid="204818"/>
                                        </p:tgtEl>
                                        <p:attrNameLst>
                                          <p:attrName>style.visibility</p:attrName>
                                        </p:attrNameLst>
                                      </p:cBhvr>
                                      <p:to>
                                        <p:strVal val="visible"/>
                                      </p:to>
                                    </p:set>
                                    <p:animEffect transition="in" filter="wipe(right)">
                                      <p:cBhvr>
                                        <p:cTn id="56" dur="500"/>
                                        <p:tgtEl>
                                          <p:spTgt spid="204818"/>
                                        </p:tgtEl>
                                      </p:cBhvr>
                                    </p:animEffect>
                                  </p:childTnLst>
                                </p:cTn>
                              </p:par>
                            </p:childTnLst>
                          </p:cTn>
                        </p:par>
                        <p:par>
                          <p:cTn id="57" fill="hold" nodeType="afterGroup">
                            <p:stCondLst>
                              <p:cond delay="2000"/>
                            </p:stCondLst>
                            <p:childTnLst>
                              <p:par>
                                <p:cTn id="58" presetID="1" presetClass="entr" presetSubtype="0" fill="hold" grpId="0" nodeType="afterEffect">
                                  <p:stCondLst>
                                    <p:cond delay="0"/>
                                  </p:stCondLst>
                                  <p:childTnLst>
                                    <p:set>
                                      <p:cBhvr>
                                        <p:cTn id="59" dur="1" fill="hold">
                                          <p:stCondLst>
                                            <p:cond delay="0"/>
                                          </p:stCondLst>
                                        </p:cTn>
                                        <p:tgtEl>
                                          <p:spTgt spid="204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4" grpId="0"/>
      <p:bldP spid="204807" grpId="0" animBg="1"/>
      <p:bldP spid="204808" grpId="0" animBg="1"/>
      <p:bldP spid="204821" grpId="0" animBg="1"/>
      <p:bldP spid="204822" grpId="0" animBg="1"/>
      <p:bldP spid="204823" grpId="0"/>
      <p:bldP spid="204824" grpId="0"/>
      <p:bldP spid="20482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107950" y="260350"/>
            <a:ext cx="8856663" cy="79216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sz="3600" b="1" i="1" dirty="0">
                <a:ln w="11430"/>
                <a:solidFill>
                  <a:srgbClr val="FF0000"/>
                </a:solidFill>
                <a:effectLst>
                  <a:outerShdw blurRad="50800" dist="39000" dir="5460000" algn="tl">
                    <a:srgbClr val="000000">
                      <a:alpha val="38000"/>
                    </a:srgbClr>
                  </a:outerShdw>
                </a:effectLst>
                <a:latin typeface="Arial" charset="0"/>
              </a:rPr>
              <a:t>První historické zmínky </a:t>
            </a:r>
          </a:p>
        </p:txBody>
      </p:sp>
      <p:sp>
        <p:nvSpPr>
          <p:cNvPr id="158723" name="Text Box 3"/>
          <p:cNvSpPr txBox="1">
            <a:spLocks noChangeArrowheads="1"/>
          </p:cNvSpPr>
          <p:nvPr/>
        </p:nvSpPr>
        <p:spPr bwMode="auto">
          <a:xfrm>
            <a:off x="250825" y="6092825"/>
            <a:ext cx="7935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 typeface="Wingdings" pitchFamily="2" charset="2"/>
              <a:buNone/>
            </a:pPr>
            <a:r>
              <a:rPr lang="cs-CZ" b="1">
                <a:solidFill>
                  <a:srgbClr val="000099"/>
                </a:solidFill>
                <a:latin typeface="Arial" charset="0"/>
                <a:cs typeface="Arial" charset="0"/>
              </a:rPr>
              <a:t>V té době o DNA, natož o RNA nikdo nic nevěděl</a:t>
            </a:r>
          </a:p>
        </p:txBody>
      </p:sp>
      <p:pic>
        <p:nvPicPr>
          <p:cNvPr id="1587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205038"/>
            <a:ext cx="4724400" cy="209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87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1173163"/>
            <a:ext cx="2647950" cy="456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8658" name="Rectangle 2"/>
          <p:cNvSpPr>
            <a:spLocks noGrp="1" noChangeArrowheads="1"/>
          </p:cNvSpPr>
          <p:nvPr>
            <p:ph type="body" idx="1"/>
          </p:nvPr>
        </p:nvSpPr>
        <p:spPr>
          <a:xfrm>
            <a:off x="468313" y="152400"/>
            <a:ext cx="8370887" cy="75565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Tx/>
              <a:buNone/>
            </a:pPr>
            <a:r>
              <a:rPr lang="cs-CZ" sz="3600" b="1" i="1" dirty="0">
                <a:ln w="11430"/>
                <a:solidFill>
                  <a:srgbClr val="FF0000"/>
                </a:solidFill>
                <a:effectLst>
                  <a:outerShdw blurRad="50800" dist="39000" dir="5460000" algn="tl">
                    <a:srgbClr val="000000">
                      <a:alpha val="38000"/>
                    </a:srgbClr>
                  </a:outerShdw>
                </a:effectLst>
                <a:latin typeface="Arial" charset="0"/>
              </a:rPr>
              <a:t>Prosinec 2008 – objev </a:t>
            </a:r>
            <a:r>
              <a:rPr lang="cs-CZ" sz="3600" b="1" i="1" dirty="0" err="1">
                <a:ln w="11430"/>
                <a:solidFill>
                  <a:srgbClr val="FF0000"/>
                </a:solidFill>
                <a:effectLst>
                  <a:outerShdw blurRad="50800" dist="39000" dir="5460000" algn="tl">
                    <a:srgbClr val="000000">
                      <a:alpha val="38000"/>
                    </a:srgbClr>
                  </a:outerShdw>
                </a:effectLst>
                <a:latin typeface="Arial" charset="0"/>
              </a:rPr>
              <a:t>pasRNA</a:t>
            </a:r>
            <a:endParaRPr lang="cs-CZ" sz="3600" b="1" i="1" dirty="0">
              <a:ln w="11430"/>
              <a:solidFill>
                <a:srgbClr val="FF0000"/>
              </a:solidFill>
              <a:effectLst>
                <a:outerShdw blurRad="50800" dist="39000" dir="5460000" algn="tl">
                  <a:srgbClr val="000000">
                    <a:alpha val="38000"/>
                  </a:srgbClr>
                </a:outerShdw>
              </a:effectLst>
              <a:latin typeface="Arial" charset="0"/>
            </a:endParaRPr>
          </a:p>
        </p:txBody>
      </p:sp>
      <p:sp>
        <p:nvSpPr>
          <p:cNvPr id="198659" name="Rectangle 3"/>
          <p:cNvSpPr>
            <a:spLocks noChangeArrowheads="1"/>
          </p:cNvSpPr>
          <p:nvPr/>
        </p:nvSpPr>
        <p:spPr bwMode="auto">
          <a:xfrm>
            <a:off x="395288" y="1052513"/>
            <a:ext cx="8497887" cy="1871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63538" indent="-363538">
              <a:spcBef>
                <a:spcPct val="20000"/>
              </a:spcBef>
              <a:buFont typeface="Wingdings" pitchFamily="2" charset="2"/>
              <a:buChar char="Ø"/>
            </a:pPr>
            <a:r>
              <a:rPr kumimoji="1" lang="cs-CZ" b="1">
                <a:solidFill>
                  <a:schemeClr val="bg2"/>
                </a:solidFill>
                <a:latin typeface="Arial" charset="0"/>
              </a:rPr>
              <a:t>pasRNA je vlastně jednoduchou antimediátorovou RNA</a:t>
            </a:r>
          </a:p>
          <a:p>
            <a:pPr marL="363538" indent="-363538">
              <a:spcBef>
                <a:spcPct val="20000"/>
              </a:spcBef>
              <a:buFont typeface="Wingdings" pitchFamily="2" charset="2"/>
              <a:buChar char="Ø"/>
            </a:pPr>
            <a:r>
              <a:rPr kumimoji="1" lang="cs-CZ" b="1">
                <a:solidFill>
                  <a:schemeClr val="bg2"/>
                </a:solidFill>
                <a:latin typeface="Arial" charset="0"/>
              </a:rPr>
              <a:t>vzniká současně s transkripcí hnRNA</a:t>
            </a:r>
          </a:p>
          <a:p>
            <a:pPr marL="363538" indent="-363538">
              <a:spcBef>
                <a:spcPct val="20000"/>
              </a:spcBef>
              <a:buFont typeface="Wingdings" pitchFamily="2" charset="2"/>
              <a:buChar char="Ø"/>
            </a:pPr>
            <a:r>
              <a:rPr kumimoji="1" lang="cs-CZ" b="1">
                <a:solidFill>
                  <a:schemeClr val="bg2"/>
                </a:solidFill>
                <a:latin typeface="Arial" charset="0"/>
              </a:rPr>
              <a:t>syntetizuje je RNA polymeráza II</a:t>
            </a:r>
          </a:p>
        </p:txBody>
      </p:sp>
      <p:sp>
        <p:nvSpPr>
          <p:cNvPr id="198682" name="Rectangle 26"/>
          <p:cNvSpPr>
            <a:spLocks noChangeArrowheads="1"/>
          </p:cNvSpPr>
          <p:nvPr/>
        </p:nvSpPr>
        <p:spPr bwMode="auto">
          <a:xfrm>
            <a:off x="395288" y="3286125"/>
            <a:ext cx="8497887" cy="287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63538" indent="-363538">
              <a:spcBef>
                <a:spcPct val="20000"/>
              </a:spcBef>
              <a:buFont typeface="Wingdings" pitchFamily="2" charset="2"/>
              <a:buChar char="Ø"/>
            </a:pPr>
            <a:r>
              <a:rPr kumimoji="1" lang="cs-CZ" b="1">
                <a:solidFill>
                  <a:srgbClr val="003300"/>
                </a:solidFill>
                <a:latin typeface="Arial" charset="0"/>
              </a:rPr>
              <a:t>pasRNA porušuje koncept promotoru ?</a:t>
            </a:r>
          </a:p>
          <a:p>
            <a:pPr marL="363538" indent="-363538">
              <a:spcBef>
                <a:spcPct val="20000"/>
              </a:spcBef>
              <a:buFont typeface="Wingdings" pitchFamily="2" charset="2"/>
              <a:buChar char="Ø"/>
            </a:pPr>
            <a:r>
              <a:rPr kumimoji="1" lang="cs-CZ" b="1">
                <a:solidFill>
                  <a:srgbClr val="003300"/>
                </a:solidFill>
                <a:latin typeface="Arial" charset="0"/>
              </a:rPr>
              <a:t>Proč existují promotory, když dochází k expresi více než 90% ?</a:t>
            </a:r>
          </a:p>
          <a:p>
            <a:pPr marL="363538" indent="-363538">
              <a:spcBef>
                <a:spcPct val="20000"/>
              </a:spcBef>
              <a:buFont typeface="Wingdings" pitchFamily="2" charset="2"/>
              <a:buChar char="Ø"/>
            </a:pPr>
            <a:r>
              <a:rPr kumimoji="1" lang="cs-CZ" b="1">
                <a:solidFill>
                  <a:srgbClr val="003300"/>
                </a:solidFill>
                <a:latin typeface="Arial" charset="0"/>
              </a:rPr>
              <a:t>Jsou dosud nepoznané promotory na 3´- konci transkripční jednotky ?</a:t>
            </a:r>
          </a:p>
          <a:p>
            <a:pPr marL="363538" indent="-363538">
              <a:spcBef>
                <a:spcPct val="20000"/>
              </a:spcBef>
              <a:buFont typeface="Wingdings" pitchFamily="2" charset="2"/>
              <a:buChar char="Ø"/>
            </a:pPr>
            <a:r>
              <a:rPr kumimoji="1" lang="cs-CZ" b="1">
                <a:solidFill>
                  <a:srgbClr val="003300"/>
                </a:solidFill>
                <a:latin typeface="Arial" charset="0"/>
              </a:rPr>
              <a:t>Jedná se o abortivní transkripci z nespecifických promotorů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86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82"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0" name="Rectangle 2"/>
          <p:cNvSpPr>
            <a:spLocks noGrp="1" noChangeArrowheads="1"/>
          </p:cNvSpPr>
          <p:nvPr>
            <p:ph type="body" idx="1"/>
          </p:nvPr>
        </p:nvSpPr>
        <p:spPr>
          <a:xfrm>
            <a:off x="468313" y="152400"/>
            <a:ext cx="8370887" cy="75565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Tx/>
              <a:buNone/>
            </a:pPr>
            <a:r>
              <a:rPr lang="cs-CZ" sz="3600" b="1" i="1" dirty="0">
                <a:ln w="11430"/>
                <a:solidFill>
                  <a:srgbClr val="FF0000"/>
                </a:solidFill>
                <a:effectLst>
                  <a:outerShdw blurRad="50800" dist="39000" dir="5460000" algn="tl">
                    <a:srgbClr val="000000">
                      <a:alpha val="38000"/>
                    </a:srgbClr>
                  </a:outerShdw>
                </a:effectLst>
                <a:latin typeface="Arial" charset="0"/>
              </a:rPr>
              <a:t>Model </a:t>
            </a:r>
            <a:r>
              <a:rPr lang="cs-CZ" sz="3600" b="1" i="1" dirty="0" err="1">
                <a:ln w="11430"/>
                <a:solidFill>
                  <a:srgbClr val="FF0000"/>
                </a:solidFill>
                <a:effectLst>
                  <a:outerShdw blurRad="50800" dist="39000" dir="5460000" algn="tl">
                    <a:srgbClr val="000000">
                      <a:alpha val="38000"/>
                    </a:srgbClr>
                  </a:outerShdw>
                </a:effectLst>
                <a:latin typeface="Arial" charset="0"/>
              </a:rPr>
              <a:t>semidiskontinuální</a:t>
            </a:r>
            <a:r>
              <a:rPr lang="cs-CZ" sz="3600" b="1" i="1" dirty="0">
                <a:ln w="11430"/>
                <a:solidFill>
                  <a:srgbClr val="FF0000"/>
                </a:solidFill>
                <a:effectLst>
                  <a:outerShdw blurRad="50800" dist="39000" dir="5460000" algn="tl">
                    <a:srgbClr val="000000">
                      <a:alpha val="38000"/>
                    </a:srgbClr>
                  </a:outerShdw>
                </a:effectLst>
                <a:latin typeface="Arial" charset="0"/>
              </a:rPr>
              <a:t> transkripce</a:t>
            </a:r>
          </a:p>
        </p:txBody>
      </p:sp>
      <p:sp>
        <p:nvSpPr>
          <p:cNvPr id="196640" name="Rectangle 32"/>
          <p:cNvSpPr>
            <a:spLocks noChangeArrowheads="1"/>
          </p:cNvSpPr>
          <p:nvPr/>
        </p:nvSpPr>
        <p:spPr bwMode="auto">
          <a:xfrm>
            <a:off x="250825" y="1341438"/>
            <a:ext cx="8642350" cy="2951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542925" indent="-542925">
              <a:spcBef>
                <a:spcPct val="20000"/>
              </a:spcBef>
              <a:buFont typeface="Wingdings" pitchFamily="2" charset="2"/>
              <a:buChar char="Ø"/>
            </a:pPr>
            <a:r>
              <a:rPr kumimoji="1" lang="cs-CZ" sz="2800" b="1">
                <a:solidFill>
                  <a:schemeClr val="bg2"/>
                </a:solidFill>
                <a:latin typeface="Arial" charset="0"/>
              </a:rPr>
              <a:t>Vytvořil jsem na základě modelu replikace DNA</a:t>
            </a:r>
          </a:p>
          <a:p>
            <a:pPr marL="542925" indent="-542925">
              <a:spcBef>
                <a:spcPct val="20000"/>
              </a:spcBef>
              <a:buFont typeface="Wingdings" pitchFamily="2" charset="2"/>
              <a:buChar char="Ø"/>
            </a:pPr>
            <a:r>
              <a:rPr kumimoji="1" lang="cs-CZ" sz="2800" b="1">
                <a:solidFill>
                  <a:schemeClr val="bg2"/>
                </a:solidFill>
                <a:latin typeface="Arial" charset="0"/>
              </a:rPr>
              <a:t>Transkripce a replikace RNA jsou evolučně starší než replikace DNA</a:t>
            </a:r>
          </a:p>
          <a:p>
            <a:pPr marL="542925" indent="-542925">
              <a:spcBef>
                <a:spcPct val="20000"/>
              </a:spcBef>
              <a:buFont typeface="Wingdings" pitchFamily="2" charset="2"/>
              <a:buChar char="Ø"/>
            </a:pPr>
            <a:r>
              <a:rPr kumimoji="1" lang="cs-CZ" sz="2800" b="1">
                <a:solidFill>
                  <a:schemeClr val="bg2"/>
                </a:solidFill>
                <a:latin typeface="Arial" charset="0"/>
              </a:rPr>
              <a:t>Replikace DNA obsahuje prvky replikace RNA jako evoluční relikt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66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40"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490" name="Rectangle 2"/>
          <p:cNvSpPr>
            <a:spLocks noGrp="1" noChangeArrowheads="1"/>
          </p:cNvSpPr>
          <p:nvPr>
            <p:ph type="body" idx="1"/>
          </p:nvPr>
        </p:nvSpPr>
        <p:spPr>
          <a:xfrm>
            <a:off x="468313" y="152400"/>
            <a:ext cx="8370887" cy="75565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Tx/>
              <a:buNone/>
            </a:pPr>
            <a:r>
              <a:rPr lang="cs-CZ" sz="3600" b="1" i="1" dirty="0">
                <a:ln w="11430"/>
                <a:solidFill>
                  <a:srgbClr val="006600"/>
                </a:solidFill>
                <a:effectLst>
                  <a:outerShdw blurRad="50800" dist="39000" dir="5460000" algn="tl">
                    <a:srgbClr val="000000">
                      <a:alpha val="38000"/>
                    </a:srgbClr>
                  </a:outerShdw>
                </a:effectLst>
                <a:latin typeface="Arial" charset="0"/>
              </a:rPr>
              <a:t>Replikace</a:t>
            </a:r>
            <a:r>
              <a:rPr lang="cs-CZ" sz="3600" b="1" i="1" dirty="0">
                <a:ln w="11430"/>
                <a:solidFill>
                  <a:srgbClr val="006600"/>
                </a:solidFill>
                <a:effectLst>
                  <a:outerShdw blurRad="50800" dist="39000" dir="5460000" algn="tl">
                    <a:srgbClr val="000000">
                      <a:alpha val="38000"/>
                    </a:srgbClr>
                  </a:outerShdw>
                </a:effectLst>
              </a:rPr>
              <a:t> </a:t>
            </a:r>
            <a:r>
              <a:rPr lang="cs-CZ" sz="3600" b="1" i="1" dirty="0">
                <a:ln w="11430"/>
                <a:solidFill>
                  <a:srgbClr val="006600"/>
                </a:solidFill>
                <a:effectLst>
                  <a:outerShdw blurRad="50800" dist="39000" dir="5460000" algn="tl">
                    <a:srgbClr val="000000">
                      <a:alpha val="38000"/>
                    </a:srgbClr>
                  </a:outerShdw>
                </a:effectLst>
                <a:latin typeface="Arial" charset="0"/>
              </a:rPr>
              <a:t>DNA</a:t>
            </a:r>
          </a:p>
        </p:txBody>
      </p:sp>
      <p:grpSp>
        <p:nvGrpSpPr>
          <p:cNvPr id="191555" name="Group 67"/>
          <p:cNvGrpSpPr>
            <a:grpSpLocks/>
          </p:cNvGrpSpPr>
          <p:nvPr/>
        </p:nvGrpSpPr>
        <p:grpSpPr bwMode="auto">
          <a:xfrm>
            <a:off x="323850" y="1243013"/>
            <a:ext cx="8424863" cy="4849812"/>
            <a:chOff x="295" y="618"/>
            <a:chExt cx="5307" cy="3055"/>
          </a:xfrm>
        </p:grpSpPr>
        <p:grpSp>
          <p:nvGrpSpPr>
            <p:cNvPr id="191491" name="Group 3"/>
            <p:cNvGrpSpPr>
              <a:grpSpLocks/>
            </p:cNvGrpSpPr>
            <p:nvPr/>
          </p:nvGrpSpPr>
          <p:grpSpPr bwMode="auto">
            <a:xfrm>
              <a:off x="930" y="1162"/>
              <a:ext cx="4672" cy="2087"/>
              <a:chOff x="930" y="1162"/>
              <a:chExt cx="4672" cy="2087"/>
            </a:xfrm>
          </p:grpSpPr>
          <p:sp>
            <p:nvSpPr>
              <p:cNvPr id="191492" name="Line 4"/>
              <p:cNvSpPr>
                <a:spLocks noChangeShapeType="1"/>
              </p:cNvSpPr>
              <p:nvPr/>
            </p:nvSpPr>
            <p:spPr bwMode="auto">
              <a:xfrm flipH="1" flipV="1">
                <a:off x="1020" y="1162"/>
                <a:ext cx="3266" cy="726"/>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1493" name="Line 5"/>
              <p:cNvSpPr>
                <a:spLocks noChangeShapeType="1"/>
              </p:cNvSpPr>
              <p:nvPr/>
            </p:nvSpPr>
            <p:spPr bwMode="auto">
              <a:xfrm flipH="1">
                <a:off x="930" y="2251"/>
                <a:ext cx="3356" cy="998"/>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1494" name="Line 6"/>
              <p:cNvSpPr>
                <a:spLocks noChangeShapeType="1"/>
              </p:cNvSpPr>
              <p:nvPr/>
            </p:nvSpPr>
            <p:spPr bwMode="auto">
              <a:xfrm>
                <a:off x="4286" y="1888"/>
                <a:ext cx="1316" cy="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1495" name="Line 7"/>
              <p:cNvSpPr>
                <a:spLocks noChangeShapeType="1"/>
              </p:cNvSpPr>
              <p:nvPr/>
            </p:nvSpPr>
            <p:spPr bwMode="auto">
              <a:xfrm>
                <a:off x="4286" y="2251"/>
                <a:ext cx="1316" cy="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91496" name="Oval 8"/>
            <p:cNvSpPr>
              <a:spLocks noChangeArrowheads="1"/>
            </p:cNvSpPr>
            <p:nvPr/>
          </p:nvSpPr>
          <p:spPr bwMode="auto">
            <a:xfrm>
              <a:off x="431" y="2976"/>
              <a:ext cx="453" cy="454"/>
            </a:xfrm>
            <a:prstGeom prst="ellipse">
              <a:avLst/>
            </a:prstGeom>
            <a:solidFill>
              <a:srgbClr val="00FF00"/>
            </a:solidFill>
            <a:ln w="952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b="1">
                  <a:solidFill>
                    <a:schemeClr val="bg2"/>
                  </a:solidFill>
                  <a:latin typeface="Arial" charset="0"/>
                </a:rPr>
                <a:t>ori</a:t>
              </a:r>
            </a:p>
          </p:txBody>
        </p:sp>
        <p:sp>
          <p:nvSpPr>
            <p:cNvPr id="191497" name="Oval 9"/>
            <p:cNvSpPr>
              <a:spLocks noChangeArrowheads="1"/>
            </p:cNvSpPr>
            <p:nvPr/>
          </p:nvSpPr>
          <p:spPr bwMode="auto">
            <a:xfrm>
              <a:off x="431" y="935"/>
              <a:ext cx="453" cy="454"/>
            </a:xfrm>
            <a:prstGeom prst="ellipse">
              <a:avLst/>
            </a:prstGeom>
            <a:solidFill>
              <a:srgbClr val="00FF00"/>
            </a:solidFill>
            <a:ln w="952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b="1">
                  <a:solidFill>
                    <a:schemeClr val="bg2"/>
                  </a:solidFill>
                  <a:latin typeface="Arial" charset="0"/>
                </a:rPr>
                <a:t>ori</a:t>
              </a:r>
            </a:p>
          </p:txBody>
        </p:sp>
        <p:sp>
          <p:nvSpPr>
            <p:cNvPr id="191498" name="Text Box 10"/>
            <p:cNvSpPr txBox="1">
              <a:spLocks noChangeArrowheads="1"/>
            </p:cNvSpPr>
            <p:nvPr/>
          </p:nvSpPr>
          <p:spPr bwMode="auto">
            <a:xfrm>
              <a:off x="5239" y="1525"/>
              <a:ext cx="3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b="1">
                  <a:solidFill>
                    <a:srgbClr val="000000"/>
                  </a:solidFill>
                  <a:latin typeface="Arial" charset="0"/>
                </a:rPr>
                <a:t>5´</a:t>
              </a:r>
            </a:p>
          </p:txBody>
        </p:sp>
        <p:sp>
          <p:nvSpPr>
            <p:cNvPr id="191499" name="Text Box 11"/>
            <p:cNvSpPr txBox="1">
              <a:spLocks noChangeArrowheads="1"/>
            </p:cNvSpPr>
            <p:nvPr/>
          </p:nvSpPr>
          <p:spPr bwMode="auto">
            <a:xfrm>
              <a:off x="5239" y="2387"/>
              <a:ext cx="3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b="1">
                  <a:solidFill>
                    <a:srgbClr val="000000"/>
                  </a:solidFill>
                  <a:latin typeface="Arial" charset="0"/>
                </a:rPr>
                <a:t>3´</a:t>
              </a:r>
            </a:p>
          </p:txBody>
        </p:sp>
        <p:sp>
          <p:nvSpPr>
            <p:cNvPr id="191500" name="Line 12"/>
            <p:cNvSpPr>
              <a:spLocks noChangeShapeType="1"/>
            </p:cNvSpPr>
            <p:nvPr/>
          </p:nvSpPr>
          <p:spPr bwMode="auto">
            <a:xfrm>
              <a:off x="975" y="1298"/>
              <a:ext cx="460" cy="97"/>
            </a:xfrm>
            <a:prstGeom prst="line">
              <a:avLst/>
            </a:prstGeom>
            <a:noFill/>
            <a:ln w="635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1501" name="Line 13"/>
            <p:cNvSpPr>
              <a:spLocks noChangeShapeType="1"/>
            </p:cNvSpPr>
            <p:nvPr/>
          </p:nvSpPr>
          <p:spPr bwMode="auto">
            <a:xfrm>
              <a:off x="1435" y="1395"/>
              <a:ext cx="1581" cy="357"/>
            </a:xfrm>
            <a:prstGeom prst="line">
              <a:avLst/>
            </a:prstGeom>
            <a:noFill/>
            <a:ln w="635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1502" name="Line 14"/>
            <p:cNvSpPr>
              <a:spLocks noChangeShapeType="1"/>
            </p:cNvSpPr>
            <p:nvPr/>
          </p:nvSpPr>
          <p:spPr bwMode="auto">
            <a:xfrm rot="10567117" flipV="1">
              <a:off x="2173" y="2576"/>
              <a:ext cx="332" cy="64"/>
            </a:xfrm>
            <a:prstGeom prst="line">
              <a:avLst/>
            </a:prstGeom>
            <a:noFill/>
            <a:ln w="635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1503" name="Line 15"/>
            <p:cNvSpPr>
              <a:spLocks noChangeShapeType="1"/>
            </p:cNvSpPr>
            <p:nvPr/>
          </p:nvSpPr>
          <p:spPr bwMode="auto">
            <a:xfrm rot="10567117" flipV="1">
              <a:off x="1791" y="2664"/>
              <a:ext cx="388" cy="85"/>
            </a:xfrm>
            <a:prstGeom prst="line">
              <a:avLst/>
            </a:prstGeom>
            <a:noFill/>
            <a:ln w="635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1504" name="Line 16"/>
            <p:cNvSpPr>
              <a:spLocks noChangeShapeType="1"/>
            </p:cNvSpPr>
            <p:nvPr/>
          </p:nvSpPr>
          <p:spPr bwMode="auto">
            <a:xfrm rot="10567117" flipV="1">
              <a:off x="1409" y="2798"/>
              <a:ext cx="332" cy="64"/>
            </a:xfrm>
            <a:prstGeom prst="line">
              <a:avLst/>
            </a:prstGeom>
            <a:noFill/>
            <a:ln w="635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1505" name="Line 17"/>
            <p:cNvSpPr>
              <a:spLocks noChangeShapeType="1"/>
            </p:cNvSpPr>
            <p:nvPr/>
          </p:nvSpPr>
          <p:spPr bwMode="auto">
            <a:xfrm rot="10567117" flipV="1">
              <a:off x="1027" y="2886"/>
              <a:ext cx="388" cy="85"/>
            </a:xfrm>
            <a:prstGeom prst="line">
              <a:avLst/>
            </a:prstGeom>
            <a:noFill/>
            <a:ln w="635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1506" name="Line 18"/>
            <p:cNvSpPr>
              <a:spLocks noChangeShapeType="1"/>
            </p:cNvSpPr>
            <p:nvPr/>
          </p:nvSpPr>
          <p:spPr bwMode="auto">
            <a:xfrm>
              <a:off x="4286" y="1344"/>
              <a:ext cx="862" cy="0"/>
            </a:xfrm>
            <a:prstGeom prst="line">
              <a:avLst/>
            </a:prstGeom>
            <a:noFill/>
            <a:ln w="635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1507" name="Text Box 19"/>
            <p:cNvSpPr txBox="1">
              <a:spLocks noChangeArrowheads="1"/>
            </p:cNvSpPr>
            <p:nvPr/>
          </p:nvSpPr>
          <p:spPr bwMode="auto">
            <a:xfrm>
              <a:off x="930" y="754"/>
              <a:ext cx="3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b="1">
                  <a:solidFill>
                    <a:srgbClr val="000000"/>
                  </a:solidFill>
                  <a:latin typeface="Arial" charset="0"/>
                </a:rPr>
                <a:t>3´</a:t>
              </a:r>
            </a:p>
          </p:txBody>
        </p:sp>
        <p:sp>
          <p:nvSpPr>
            <p:cNvPr id="191508" name="Text Box 20"/>
            <p:cNvSpPr txBox="1">
              <a:spLocks noChangeArrowheads="1"/>
            </p:cNvSpPr>
            <p:nvPr/>
          </p:nvSpPr>
          <p:spPr bwMode="auto">
            <a:xfrm>
              <a:off x="884" y="3385"/>
              <a:ext cx="3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b="1">
                  <a:solidFill>
                    <a:srgbClr val="000000"/>
                  </a:solidFill>
                  <a:latin typeface="Arial" charset="0"/>
                </a:rPr>
                <a:t>5´</a:t>
              </a:r>
            </a:p>
          </p:txBody>
        </p:sp>
        <p:sp>
          <p:nvSpPr>
            <p:cNvPr id="191509" name="Text Box 21"/>
            <p:cNvSpPr txBox="1">
              <a:spLocks noChangeArrowheads="1"/>
            </p:cNvSpPr>
            <p:nvPr/>
          </p:nvSpPr>
          <p:spPr bwMode="auto">
            <a:xfrm>
              <a:off x="2290" y="2251"/>
              <a:ext cx="31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sz="2000" b="1">
                  <a:solidFill>
                    <a:srgbClr val="008000"/>
                  </a:solidFill>
                  <a:latin typeface="Arial" charset="0"/>
                </a:rPr>
                <a:t>5´</a:t>
              </a:r>
            </a:p>
          </p:txBody>
        </p:sp>
        <p:sp>
          <p:nvSpPr>
            <p:cNvPr id="191510" name="Text Box 22"/>
            <p:cNvSpPr txBox="1">
              <a:spLocks noChangeArrowheads="1"/>
            </p:cNvSpPr>
            <p:nvPr/>
          </p:nvSpPr>
          <p:spPr bwMode="auto">
            <a:xfrm>
              <a:off x="1564" y="2454"/>
              <a:ext cx="31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sz="2000" b="1">
                  <a:solidFill>
                    <a:srgbClr val="008000"/>
                  </a:solidFill>
                  <a:latin typeface="Arial" charset="0"/>
                </a:rPr>
                <a:t>5´</a:t>
              </a:r>
            </a:p>
          </p:txBody>
        </p:sp>
        <p:sp>
          <p:nvSpPr>
            <p:cNvPr id="191511" name="Text Box 23"/>
            <p:cNvSpPr txBox="1">
              <a:spLocks noChangeArrowheads="1"/>
            </p:cNvSpPr>
            <p:nvPr/>
          </p:nvSpPr>
          <p:spPr bwMode="auto">
            <a:xfrm>
              <a:off x="2880" y="1842"/>
              <a:ext cx="31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sz="2000" b="1">
                  <a:solidFill>
                    <a:srgbClr val="CC0000"/>
                  </a:solidFill>
                  <a:latin typeface="Arial" charset="0"/>
                </a:rPr>
                <a:t>3´</a:t>
              </a:r>
            </a:p>
          </p:txBody>
        </p:sp>
        <p:sp>
          <p:nvSpPr>
            <p:cNvPr id="191512" name="Text Box 24"/>
            <p:cNvSpPr txBox="1">
              <a:spLocks noChangeArrowheads="1"/>
            </p:cNvSpPr>
            <p:nvPr/>
          </p:nvSpPr>
          <p:spPr bwMode="auto">
            <a:xfrm>
              <a:off x="1746" y="2432"/>
              <a:ext cx="31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sz="2000" b="1">
                  <a:solidFill>
                    <a:srgbClr val="CC0000"/>
                  </a:solidFill>
                  <a:latin typeface="Arial" charset="0"/>
                </a:rPr>
                <a:t>3´</a:t>
              </a:r>
            </a:p>
          </p:txBody>
        </p:sp>
        <p:sp>
          <p:nvSpPr>
            <p:cNvPr id="191513" name="Text Box 25"/>
            <p:cNvSpPr txBox="1">
              <a:spLocks noChangeArrowheads="1"/>
            </p:cNvSpPr>
            <p:nvPr/>
          </p:nvSpPr>
          <p:spPr bwMode="auto">
            <a:xfrm>
              <a:off x="884" y="2681"/>
              <a:ext cx="31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sz="2000" b="1">
                  <a:solidFill>
                    <a:srgbClr val="CC0000"/>
                  </a:solidFill>
                  <a:latin typeface="Arial" charset="0"/>
                </a:rPr>
                <a:t>3´</a:t>
              </a:r>
            </a:p>
          </p:txBody>
        </p:sp>
        <p:sp>
          <p:nvSpPr>
            <p:cNvPr id="191514" name="Text Box 26"/>
            <p:cNvSpPr txBox="1">
              <a:spLocks noChangeArrowheads="1"/>
            </p:cNvSpPr>
            <p:nvPr/>
          </p:nvSpPr>
          <p:spPr bwMode="auto">
            <a:xfrm>
              <a:off x="793" y="1480"/>
              <a:ext cx="31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sz="2000" b="1">
                  <a:solidFill>
                    <a:srgbClr val="008000"/>
                  </a:solidFill>
                  <a:latin typeface="Arial" charset="0"/>
                </a:rPr>
                <a:t>5´</a:t>
              </a:r>
            </a:p>
          </p:txBody>
        </p:sp>
        <p:sp>
          <p:nvSpPr>
            <p:cNvPr id="191515" name="Text Box 27"/>
            <p:cNvSpPr txBox="1">
              <a:spLocks noChangeArrowheads="1"/>
            </p:cNvSpPr>
            <p:nvPr/>
          </p:nvSpPr>
          <p:spPr bwMode="auto">
            <a:xfrm>
              <a:off x="4105" y="754"/>
              <a:ext cx="131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sz="1800" b="1">
                  <a:solidFill>
                    <a:srgbClr val="000099"/>
                  </a:solidFill>
                  <a:latin typeface="Arial" charset="0"/>
                </a:rPr>
                <a:t>směr pohybu replikační vidlice</a:t>
              </a:r>
            </a:p>
          </p:txBody>
        </p:sp>
        <p:sp>
          <p:nvSpPr>
            <p:cNvPr id="191516" name="Rectangle 28"/>
            <p:cNvSpPr>
              <a:spLocks noChangeArrowheads="1"/>
            </p:cNvSpPr>
            <p:nvPr/>
          </p:nvSpPr>
          <p:spPr bwMode="auto">
            <a:xfrm>
              <a:off x="4332" y="2931"/>
              <a:ext cx="1225" cy="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542925" indent="-542925" algn="just">
                <a:spcBef>
                  <a:spcPct val="20000"/>
                </a:spcBef>
                <a:buFont typeface="Wingdings" pitchFamily="2" charset="2"/>
                <a:buNone/>
              </a:pPr>
              <a:r>
                <a:rPr kumimoji="1" lang="cs-CZ" sz="2000" b="1">
                  <a:solidFill>
                    <a:srgbClr val="000099"/>
                  </a:solidFill>
                  <a:latin typeface="Arial" charset="0"/>
                </a:rPr>
                <a:t>DNA- gyráza</a:t>
              </a:r>
            </a:p>
          </p:txBody>
        </p:sp>
        <p:sp>
          <p:nvSpPr>
            <p:cNvPr id="191517" name="Oval 29"/>
            <p:cNvSpPr>
              <a:spLocks noChangeArrowheads="1"/>
            </p:cNvSpPr>
            <p:nvPr/>
          </p:nvSpPr>
          <p:spPr bwMode="auto">
            <a:xfrm>
              <a:off x="4604" y="1480"/>
              <a:ext cx="635" cy="1315"/>
            </a:xfrm>
            <a:prstGeom prst="ellipse">
              <a:avLst/>
            </a:prstGeom>
            <a:solidFill>
              <a:srgbClr val="000099"/>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1518" name="Oval 30"/>
            <p:cNvSpPr>
              <a:spLocks noChangeArrowheads="1"/>
            </p:cNvSpPr>
            <p:nvPr/>
          </p:nvSpPr>
          <p:spPr bwMode="auto">
            <a:xfrm>
              <a:off x="4014" y="2069"/>
              <a:ext cx="544" cy="545"/>
            </a:xfrm>
            <a:prstGeom prst="ellipse">
              <a:avLst/>
            </a:prstGeom>
            <a:solidFill>
              <a:srgbClr val="FF0000"/>
            </a:solidFill>
            <a:ln w="381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1519" name="Rectangle 31"/>
            <p:cNvSpPr>
              <a:spLocks noChangeArrowheads="1"/>
            </p:cNvSpPr>
            <p:nvPr/>
          </p:nvSpPr>
          <p:spPr bwMode="auto">
            <a:xfrm>
              <a:off x="3878" y="2659"/>
              <a:ext cx="816" cy="272"/>
            </a:xfrm>
            <a:prstGeom prst="rect">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marL="542925" indent="-542925" algn="just">
                <a:spcBef>
                  <a:spcPct val="20000"/>
                </a:spcBef>
                <a:buFont typeface="Wingdings" pitchFamily="2" charset="2"/>
                <a:buNone/>
              </a:pPr>
              <a:r>
                <a:rPr kumimoji="1" lang="cs-CZ" sz="2000" b="1">
                  <a:solidFill>
                    <a:srgbClr val="FF0000"/>
                  </a:solidFill>
                  <a:latin typeface="Arial" charset="0"/>
                </a:rPr>
                <a:t>helikáza</a:t>
              </a:r>
            </a:p>
          </p:txBody>
        </p:sp>
        <p:grpSp>
          <p:nvGrpSpPr>
            <p:cNvPr id="191520" name="Group 32"/>
            <p:cNvGrpSpPr>
              <a:grpSpLocks/>
            </p:cNvGrpSpPr>
            <p:nvPr/>
          </p:nvGrpSpPr>
          <p:grpSpPr bwMode="auto">
            <a:xfrm>
              <a:off x="3379" y="2342"/>
              <a:ext cx="317" cy="317"/>
              <a:chOff x="3379" y="2342"/>
              <a:chExt cx="317" cy="317"/>
            </a:xfrm>
          </p:grpSpPr>
          <p:sp>
            <p:nvSpPr>
              <p:cNvPr id="191521" name="Oval 33"/>
              <p:cNvSpPr>
                <a:spLocks noChangeArrowheads="1"/>
              </p:cNvSpPr>
              <p:nvPr/>
            </p:nvSpPr>
            <p:spPr bwMode="auto">
              <a:xfrm>
                <a:off x="3560" y="2478"/>
                <a:ext cx="136" cy="136"/>
              </a:xfrm>
              <a:prstGeom prst="ellipse">
                <a:avLst/>
              </a:prstGeom>
              <a:solidFill>
                <a:srgbClr val="FFFF00"/>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1522" name="Oval 34"/>
              <p:cNvSpPr>
                <a:spLocks noChangeArrowheads="1"/>
              </p:cNvSpPr>
              <p:nvPr/>
            </p:nvSpPr>
            <p:spPr bwMode="auto">
              <a:xfrm>
                <a:off x="3424" y="2523"/>
                <a:ext cx="136" cy="136"/>
              </a:xfrm>
              <a:prstGeom prst="ellipse">
                <a:avLst/>
              </a:prstGeom>
              <a:solidFill>
                <a:srgbClr val="FFFF00"/>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1523" name="Oval 35"/>
              <p:cNvSpPr>
                <a:spLocks noChangeArrowheads="1"/>
              </p:cNvSpPr>
              <p:nvPr/>
            </p:nvSpPr>
            <p:spPr bwMode="auto">
              <a:xfrm>
                <a:off x="3515" y="2342"/>
                <a:ext cx="136" cy="136"/>
              </a:xfrm>
              <a:prstGeom prst="ellipse">
                <a:avLst/>
              </a:prstGeom>
              <a:solidFill>
                <a:srgbClr val="FFFF00"/>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1524" name="Oval 36"/>
              <p:cNvSpPr>
                <a:spLocks noChangeArrowheads="1"/>
              </p:cNvSpPr>
              <p:nvPr/>
            </p:nvSpPr>
            <p:spPr bwMode="auto">
              <a:xfrm>
                <a:off x="3379" y="2387"/>
                <a:ext cx="136" cy="136"/>
              </a:xfrm>
              <a:prstGeom prst="ellipse">
                <a:avLst/>
              </a:prstGeom>
              <a:solidFill>
                <a:srgbClr val="FFFF00"/>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91525" name="Group 37"/>
            <p:cNvGrpSpPr>
              <a:grpSpLocks/>
            </p:cNvGrpSpPr>
            <p:nvPr/>
          </p:nvGrpSpPr>
          <p:grpSpPr bwMode="auto">
            <a:xfrm>
              <a:off x="3016" y="2432"/>
              <a:ext cx="317" cy="317"/>
              <a:chOff x="3379" y="2342"/>
              <a:chExt cx="317" cy="317"/>
            </a:xfrm>
          </p:grpSpPr>
          <p:sp>
            <p:nvSpPr>
              <p:cNvPr id="191526" name="Oval 38"/>
              <p:cNvSpPr>
                <a:spLocks noChangeArrowheads="1"/>
              </p:cNvSpPr>
              <p:nvPr/>
            </p:nvSpPr>
            <p:spPr bwMode="auto">
              <a:xfrm>
                <a:off x="3560" y="2478"/>
                <a:ext cx="136" cy="136"/>
              </a:xfrm>
              <a:prstGeom prst="ellipse">
                <a:avLst/>
              </a:prstGeom>
              <a:solidFill>
                <a:srgbClr val="FFFF00"/>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1527" name="Oval 39"/>
              <p:cNvSpPr>
                <a:spLocks noChangeArrowheads="1"/>
              </p:cNvSpPr>
              <p:nvPr/>
            </p:nvSpPr>
            <p:spPr bwMode="auto">
              <a:xfrm>
                <a:off x="3424" y="2523"/>
                <a:ext cx="136" cy="136"/>
              </a:xfrm>
              <a:prstGeom prst="ellipse">
                <a:avLst/>
              </a:prstGeom>
              <a:solidFill>
                <a:srgbClr val="FFFF00"/>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1528" name="Oval 40"/>
              <p:cNvSpPr>
                <a:spLocks noChangeArrowheads="1"/>
              </p:cNvSpPr>
              <p:nvPr/>
            </p:nvSpPr>
            <p:spPr bwMode="auto">
              <a:xfrm>
                <a:off x="3515" y="2342"/>
                <a:ext cx="136" cy="136"/>
              </a:xfrm>
              <a:prstGeom prst="ellipse">
                <a:avLst/>
              </a:prstGeom>
              <a:solidFill>
                <a:srgbClr val="FFFF00"/>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1529" name="Oval 41"/>
              <p:cNvSpPr>
                <a:spLocks noChangeArrowheads="1"/>
              </p:cNvSpPr>
              <p:nvPr/>
            </p:nvSpPr>
            <p:spPr bwMode="auto">
              <a:xfrm>
                <a:off x="3379" y="2387"/>
                <a:ext cx="136" cy="136"/>
              </a:xfrm>
              <a:prstGeom prst="ellipse">
                <a:avLst/>
              </a:prstGeom>
              <a:solidFill>
                <a:srgbClr val="FFFF00"/>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91530" name="Group 42"/>
            <p:cNvGrpSpPr>
              <a:grpSpLocks/>
            </p:cNvGrpSpPr>
            <p:nvPr/>
          </p:nvGrpSpPr>
          <p:grpSpPr bwMode="auto">
            <a:xfrm>
              <a:off x="2699" y="2523"/>
              <a:ext cx="317" cy="317"/>
              <a:chOff x="3379" y="2342"/>
              <a:chExt cx="317" cy="317"/>
            </a:xfrm>
          </p:grpSpPr>
          <p:sp>
            <p:nvSpPr>
              <p:cNvPr id="191531" name="Oval 43"/>
              <p:cNvSpPr>
                <a:spLocks noChangeArrowheads="1"/>
              </p:cNvSpPr>
              <p:nvPr/>
            </p:nvSpPr>
            <p:spPr bwMode="auto">
              <a:xfrm>
                <a:off x="3560" y="2478"/>
                <a:ext cx="136" cy="136"/>
              </a:xfrm>
              <a:prstGeom prst="ellipse">
                <a:avLst/>
              </a:prstGeom>
              <a:solidFill>
                <a:srgbClr val="FFFF00"/>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1532" name="Oval 44"/>
              <p:cNvSpPr>
                <a:spLocks noChangeArrowheads="1"/>
              </p:cNvSpPr>
              <p:nvPr/>
            </p:nvSpPr>
            <p:spPr bwMode="auto">
              <a:xfrm>
                <a:off x="3424" y="2523"/>
                <a:ext cx="136" cy="136"/>
              </a:xfrm>
              <a:prstGeom prst="ellipse">
                <a:avLst/>
              </a:prstGeom>
              <a:solidFill>
                <a:srgbClr val="FFFF00"/>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1533" name="Oval 45"/>
              <p:cNvSpPr>
                <a:spLocks noChangeArrowheads="1"/>
              </p:cNvSpPr>
              <p:nvPr/>
            </p:nvSpPr>
            <p:spPr bwMode="auto">
              <a:xfrm>
                <a:off x="3515" y="2342"/>
                <a:ext cx="136" cy="136"/>
              </a:xfrm>
              <a:prstGeom prst="ellipse">
                <a:avLst/>
              </a:prstGeom>
              <a:solidFill>
                <a:srgbClr val="FFFF00"/>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1534" name="Oval 46"/>
              <p:cNvSpPr>
                <a:spLocks noChangeArrowheads="1"/>
              </p:cNvSpPr>
              <p:nvPr/>
            </p:nvSpPr>
            <p:spPr bwMode="auto">
              <a:xfrm>
                <a:off x="3379" y="2387"/>
                <a:ext cx="136" cy="136"/>
              </a:xfrm>
              <a:prstGeom prst="ellipse">
                <a:avLst/>
              </a:prstGeom>
              <a:solidFill>
                <a:srgbClr val="FFFF00"/>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91535" name="Group 47"/>
            <p:cNvGrpSpPr>
              <a:grpSpLocks/>
            </p:cNvGrpSpPr>
            <p:nvPr/>
          </p:nvGrpSpPr>
          <p:grpSpPr bwMode="auto">
            <a:xfrm>
              <a:off x="3787" y="1661"/>
              <a:ext cx="317" cy="317"/>
              <a:chOff x="3379" y="2342"/>
              <a:chExt cx="317" cy="317"/>
            </a:xfrm>
          </p:grpSpPr>
          <p:sp>
            <p:nvSpPr>
              <p:cNvPr id="191536" name="Oval 48"/>
              <p:cNvSpPr>
                <a:spLocks noChangeArrowheads="1"/>
              </p:cNvSpPr>
              <p:nvPr/>
            </p:nvSpPr>
            <p:spPr bwMode="auto">
              <a:xfrm>
                <a:off x="3560" y="2478"/>
                <a:ext cx="136" cy="136"/>
              </a:xfrm>
              <a:prstGeom prst="ellipse">
                <a:avLst/>
              </a:prstGeom>
              <a:solidFill>
                <a:srgbClr val="FFFF00"/>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1537" name="Oval 49"/>
              <p:cNvSpPr>
                <a:spLocks noChangeArrowheads="1"/>
              </p:cNvSpPr>
              <p:nvPr/>
            </p:nvSpPr>
            <p:spPr bwMode="auto">
              <a:xfrm>
                <a:off x="3424" y="2523"/>
                <a:ext cx="136" cy="136"/>
              </a:xfrm>
              <a:prstGeom prst="ellipse">
                <a:avLst/>
              </a:prstGeom>
              <a:solidFill>
                <a:srgbClr val="FFFF00"/>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1538" name="Oval 50"/>
              <p:cNvSpPr>
                <a:spLocks noChangeArrowheads="1"/>
              </p:cNvSpPr>
              <p:nvPr/>
            </p:nvSpPr>
            <p:spPr bwMode="auto">
              <a:xfrm>
                <a:off x="3515" y="2342"/>
                <a:ext cx="136" cy="136"/>
              </a:xfrm>
              <a:prstGeom prst="ellipse">
                <a:avLst/>
              </a:prstGeom>
              <a:solidFill>
                <a:srgbClr val="FFFF00"/>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1539" name="Oval 51"/>
              <p:cNvSpPr>
                <a:spLocks noChangeArrowheads="1"/>
              </p:cNvSpPr>
              <p:nvPr/>
            </p:nvSpPr>
            <p:spPr bwMode="auto">
              <a:xfrm>
                <a:off x="3379" y="2387"/>
                <a:ext cx="136" cy="136"/>
              </a:xfrm>
              <a:prstGeom prst="ellipse">
                <a:avLst/>
              </a:prstGeom>
              <a:solidFill>
                <a:srgbClr val="FFFF00"/>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191540" name="Group 52"/>
            <p:cNvGrpSpPr>
              <a:grpSpLocks/>
            </p:cNvGrpSpPr>
            <p:nvPr/>
          </p:nvGrpSpPr>
          <p:grpSpPr bwMode="auto">
            <a:xfrm>
              <a:off x="3424" y="1570"/>
              <a:ext cx="317" cy="317"/>
              <a:chOff x="3379" y="2342"/>
              <a:chExt cx="317" cy="317"/>
            </a:xfrm>
          </p:grpSpPr>
          <p:sp>
            <p:nvSpPr>
              <p:cNvPr id="191541" name="Oval 53"/>
              <p:cNvSpPr>
                <a:spLocks noChangeArrowheads="1"/>
              </p:cNvSpPr>
              <p:nvPr/>
            </p:nvSpPr>
            <p:spPr bwMode="auto">
              <a:xfrm>
                <a:off x="3560" y="2478"/>
                <a:ext cx="136" cy="136"/>
              </a:xfrm>
              <a:prstGeom prst="ellipse">
                <a:avLst/>
              </a:prstGeom>
              <a:solidFill>
                <a:srgbClr val="FFFF00"/>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1542" name="Oval 54"/>
              <p:cNvSpPr>
                <a:spLocks noChangeArrowheads="1"/>
              </p:cNvSpPr>
              <p:nvPr/>
            </p:nvSpPr>
            <p:spPr bwMode="auto">
              <a:xfrm>
                <a:off x="3424" y="2523"/>
                <a:ext cx="136" cy="136"/>
              </a:xfrm>
              <a:prstGeom prst="ellipse">
                <a:avLst/>
              </a:prstGeom>
              <a:solidFill>
                <a:srgbClr val="FFFF00"/>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1543" name="Oval 55"/>
              <p:cNvSpPr>
                <a:spLocks noChangeArrowheads="1"/>
              </p:cNvSpPr>
              <p:nvPr/>
            </p:nvSpPr>
            <p:spPr bwMode="auto">
              <a:xfrm>
                <a:off x="3515" y="2342"/>
                <a:ext cx="136" cy="136"/>
              </a:xfrm>
              <a:prstGeom prst="ellipse">
                <a:avLst/>
              </a:prstGeom>
              <a:solidFill>
                <a:srgbClr val="FFFF00"/>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1544" name="Oval 56"/>
              <p:cNvSpPr>
                <a:spLocks noChangeArrowheads="1"/>
              </p:cNvSpPr>
              <p:nvPr/>
            </p:nvSpPr>
            <p:spPr bwMode="auto">
              <a:xfrm>
                <a:off x="3379" y="2387"/>
                <a:ext cx="136" cy="136"/>
              </a:xfrm>
              <a:prstGeom prst="ellipse">
                <a:avLst/>
              </a:prstGeom>
              <a:solidFill>
                <a:srgbClr val="FFFF00"/>
              </a:solidFill>
              <a:ln w="127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91545" name="Rectangle 57"/>
            <p:cNvSpPr>
              <a:spLocks noChangeArrowheads="1"/>
            </p:cNvSpPr>
            <p:nvPr/>
          </p:nvSpPr>
          <p:spPr bwMode="auto">
            <a:xfrm>
              <a:off x="2744" y="2976"/>
              <a:ext cx="1225" cy="272"/>
            </a:xfrm>
            <a:prstGeom prst="rect">
              <a:avLst/>
            </a:prstGeom>
            <a:solidFill>
              <a:srgbClr val="000000"/>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marL="542925" indent="-542925" algn="just">
                <a:spcBef>
                  <a:spcPct val="20000"/>
                </a:spcBef>
                <a:buFont typeface="Wingdings" pitchFamily="2" charset="2"/>
                <a:buNone/>
              </a:pPr>
              <a:r>
                <a:rPr kumimoji="1" lang="cs-CZ" sz="2000" b="1">
                  <a:solidFill>
                    <a:srgbClr val="FFFF00"/>
                  </a:solidFill>
                  <a:latin typeface="Arial" charset="0"/>
                </a:rPr>
                <a:t>SSB-proteiny</a:t>
              </a:r>
            </a:p>
          </p:txBody>
        </p:sp>
        <p:sp>
          <p:nvSpPr>
            <p:cNvPr id="191546" name="Rectangle 58"/>
            <p:cNvSpPr>
              <a:spLocks noChangeArrowheads="1"/>
            </p:cNvSpPr>
            <p:nvPr/>
          </p:nvSpPr>
          <p:spPr bwMode="auto">
            <a:xfrm>
              <a:off x="1202" y="754"/>
              <a:ext cx="1451" cy="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542925" indent="-542925" algn="just">
                <a:spcBef>
                  <a:spcPct val="20000"/>
                </a:spcBef>
                <a:buFont typeface="Wingdings" pitchFamily="2" charset="2"/>
                <a:buNone/>
              </a:pPr>
              <a:r>
                <a:rPr kumimoji="1" lang="cs-CZ" sz="2000" b="1">
                  <a:solidFill>
                    <a:srgbClr val="008000"/>
                  </a:solidFill>
                  <a:latin typeface="Arial" charset="0"/>
                </a:rPr>
                <a:t>RNA-primer,</a:t>
              </a:r>
            </a:p>
            <a:p>
              <a:pPr marL="542925" indent="-542925" algn="just">
                <a:spcBef>
                  <a:spcPct val="20000"/>
                </a:spcBef>
                <a:buFont typeface="Wingdings" pitchFamily="2" charset="2"/>
                <a:buNone/>
              </a:pPr>
              <a:r>
                <a:rPr kumimoji="1" lang="cs-CZ" sz="2000" b="1">
                  <a:solidFill>
                    <a:srgbClr val="008000"/>
                  </a:solidFill>
                  <a:latin typeface="Arial" charset="0"/>
                </a:rPr>
                <a:t>DNA primáza</a:t>
              </a:r>
            </a:p>
          </p:txBody>
        </p:sp>
        <p:sp>
          <p:nvSpPr>
            <p:cNvPr id="191547" name="Rectangle 59"/>
            <p:cNvSpPr>
              <a:spLocks noChangeArrowheads="1"/>
            </p:cNvSpPr>
            <p:nvPr/>
          </p:nvSpPr>
          <p:spPr bwMode="auto">
            <a:xfrm>
              <a:off x="1701" y="3158"/>
              <a:ext cx="1860" cy="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542925" indent="-542925" algn="just">
                <a:spcBef>
                  <a:spcPct val="20000"/>
                </a:spcBef>
                <a:buFont typeface="Wingdings" pitchFamily="2" charset="2"/>
                <a:buNone/>
              </a:pPr>
              <a:r>
                <a:rPr kumimoji="1" lang="cs-CZ" sz="2000" b="1">
                  <a:solidFill>
                    <a:srgbClr val="008000"/>
                  </a:solidFill>
                  <a:latin typeface="Arial" charset="0"/>
                </a:rPr>
                <a:t>Okazakiho </a:t>
              </a:r>
              <a:r>
                <a:rPr kumimoji="1" lang="cs-CZ" sz="2000" b="1">
                  <a:solidFill>
                    <a:srgbClr val="CC0000"/>
                  </a:solidFill>
                  <a:latin typeface="Arial" charset="0"/>
                </a:rPr>
                <a:t>fragment</a:t>
              </a:r>
            </a:p>
          </p:txBody>
        </p:sp>
        <p:sp>
          <p:nvSpPr>
            <p:cNvPr id="191548" name="Rectangle 60"/>
            <p:cNvSpPr>
              <a:spLocks noChangeArrowheads="1"/>
            </p:cNvSpPr>
            <p:nvPr/>
          </p:nvSpPr>
          <p:spPr bwMode="auto">
            <a:xfrm>
              <a:off x="2744" y="618"/>
              <a:ext cx="1089" cy="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542925" indent="-542925" algn="just">
                <a:spcBef>
                  <a:spcPct val="20000"/>
                </a:spcBef>
                <a:buFont typeface="Wingdings" pitchFamily="2" charset="2"/>
                <a:buNone/>
              </a:pPr>
              <a:r>
                <a:rPr kumimoji="1" lang="cs-CZ" sz="2000" b="1">
                  <a:solidFill>
                    <a:srgbClr val="000000"/>
                  </a:solidFill>
                  <a:latin typeface="Arial" charset="0"/>
                </a:rPr>
                <a:t>vedoucí řetězec</a:t>
              </a:r>
            </a:p>
          </p:txBody>
        </p:sp>
        <p:sp>
          <p:nvSpPr>
            <p:cNvPr id="191549" name="Rectangle 61"/>
            <p:cNvSpPr>
              <a:spLocks noChangeArrowheads="1"/>
            </p:cNvSpPr>
            <p:nvPr/>
          </p:nvSpPr>
          <p:spPr bwMode="auto">
            <a:xfrm>
              <a:off x="295" y="2069"/>
              <a:ext cx="1179" cy="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542925" indent="-542925" algn="just">
                <a:spcBef>
                  <a:spcPct val="20000"/>
                </a:spcBef>
                <a:buFont typeface="Wingdings" pitchFamily="2" charset="2"/>
                <a:buNone/>
              </a:pPr>
              <a:r>
                <a:rPr kumimoji="1" lang="cs-CZ" sz="2000" b="1">
                  <a:solidFill>
                    <a:srgbClr val="000000"/>
                  </a:solidFill>
                  <a:latin typeface="Arial" charset="0"/>
                </a:rPr>
                <a:t>opožďující se řetězec</a:t>
              </a:r>
            </a:p>
          </p:txBody>
        </p:sp>
        <p:sp>
          <p:nvSpPr>
            <p:cNvPr id="191550" name="Oval 62"/>
            <p:cNvSpPr>
              <a:spLocks noChangeArrowheads="1"/>
            </p:cNvSpPr>
            <p:nvPr/>
          </p:nvSpPr>
          <p:spPr bwMode="auto">
            <a:xfrm>
              <a:off x="1429" y="1071"/>
              <a:ext cx="317" cy="590"/>
            </a:xfrm>
            <a:prstGeom prst="ellipse">
              <a:avLst/>
            </a:prstGeom>
            <a:solidFill>
              <a:srgbClr val="000000"/>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1551" name="Rectangle 63"/>
            <p:cNvSpPr>
              <a:spLocks noChangeArrowheads="1"/>
            </p:cNvSpPr>
            <p:nvPr/>
          </p:nvSpPr>
          <p:spPr bwMode="auto">
            <a:xfrm>
              <a:off x="2290" y="1026"/>
              <a:ext cx="1678" cy="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542925" indent="-542925" algn="just">
                <a:spcBef>
                  <a:spcPct val="20000"/>
                </a:spcBef>
                <a:buFont typeface="Wingdings" pitchFamily="2" charset="2"/>
                <a:buNone/>
              </a:pPr>
              <a:r>
                <a:rPr kumimoji="1" lang="cs-CZ" sz="2000" b="1">
                  <a:solidFill>
                    <a:srgbClr val="000000"/>
                  </a:solidFill>
                  <a:latin typeface="Arial" charset="0"/>
                </a:rPr>
                <a:t>DNA-polymeráza III</a:t>
              </a:r>
            </a:p>
          </p:txBody>
        </p:sp>
        <p:sp>
          <p:nvSpPr>
            <p:cNvPr id="191553" name="Line 65"/>
            <p:cNvSpPr>
              <a:spLocks noChangeShapeType="1"/>
            </p:cNvSpPr>
            <p:nvPr/>
          </p:nvSpPr>
          <p:spPr bwMode="auto">
            <a:xfrm rot="10567117" flipV="1">
              <a:off x="1293" y="2776"/>
              <a:ext cx="559" cy="110"/>
            </a:xfrm>
            <a:prstGeom prst="line">
              <a:avLst/>
            </a:prstGeom>
            <a:noFill/>
            <a:ln w="635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1554" name="Line 66"/>
            <p:cNvSpPr>
              <a:spLocks noChangeShapeType="1"/>
            </p:cNvSpPr>
            <p:nvPr/>
          </p:nvSpPr>
          <p:spPr bwMode="auto">
            <a:xfrm rot="10800000" flipV="1">
              <a:off x="1519" y="2750"/>
              <a:ext cx="363" cy="90"/>
            </a:xfrm>
            <a:prstGeom prst="line">
              <a:avLst/>
            </a:prstGeom>
            <a:noFill/>
            <a:ln w="635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2514" name="Rectangle 2"/>
          <p:cNvSpPr>
            <a:spLocks noGrp="1" noChangeArrowheads="1"/>
          </p:cNvSpPr>
          <p:nvPr>
            <p:ph type="body" idx="1"/>
          </p:nvPr>
        </p:nvSpPr>
        <p:spPr>
          <a:xfrm>
            <a:off x="468313" y="152400"/>
            <a:ext cx="8370887" cy="75565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Tx/>
              <a:buNone/>
            </a:pPr>
            <a:r>
              <a:rPr lang="cs-CZ" sz="3600" b="1" i="1" dirty="0">
                <a:ln w="11430"/>
                <a:solidFill>
                  <a:srgbClr val="FF0000"/>
                </a:solidFill>
                <a:effectLst>
                  <a:outerShdw blurRad="50800" dist="39000" dir="5460000" algn="tl">
                    <a:srgbClr val="000000">
                      <a:alpha val="38000"/>
                    </a:srgbClr>
                  </a:outerShdw>
                </a:effectLst>
                <a:latin typeface="Arial" charset="0"/>
              </a:rPr>
              <a:t>Transkripce – model prosinec 2008</a:t>
            </a:r>
            <a:r>
              <a:rPr lang="cs-CZ" sz="3600" b="1" i="1" dirty="0">
                <a:ln w="11430"/>
                <a:solidFill>
                  <a:srgbClr val="FF0000"/>
                </a:solidFill>
                <a:effectLst>
                  <a:outerShdw blurRad="50800" dist="39000" dir="5460000" algn="tl">
                    <a:srgbClr val="000000">
                      <a:alpha val="38000"/>
                    </a:srgbClr>
                  </a:outerShdw>
                </a:effectLst>
              </a:rPr>
              <a:t> </a:t>
            </a:r>
          </a:p>
        </p:txBody>
      </p:sp>
      <p:grpSp>
        <p:nvGrpSpPr>
          <p:cNvPr id="192515" name="Group 3"/>
          <p:cNvGrpSpPr>
            <a:grpSpLocks/>
          </p:cNvGrpSpPr>
          <p:nvPr/>
        </p:nvGrpSpPr>
        <p:grpSpPr bwMode="auto">
          <a:xfrm>
            <a:off x="1476375" y="1844675"/>
            <a:ext cx="7416800" cy="3313113"/>
            <a:chOff x="930" y="1162"/>
            <a:chExt cx="4672" cy="2087"/>
          </a:xfrm>
        </p:grpSpPr>
        <p:sp>
          <p:nvSpPr>
            <p:cNvPr id="192516" name="Line 4"/>
            <p:cNvSpPr>
              <a:spLocks noChangeShapeType="1"/>
            </p:cNvSpPr>
            <p:nvPr/>
          </p:nvSpPr>
          <p:spPr bwMode="auto">
            <a:xfrm flipH="1" flipV="1">
              <a:off x="1020" y="1162"/>
              <a:ext cx="3266" cy="726"/>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2517" name="Line 5"/>
            <p:cNvSpPr>
              <a:spLocks noChangeShapeType="1"/>
            </p:cNvSpPr>
            <p:nvPr/>
          </p:nvSpPr>
          <p:spPr bwMode="auto">
            <a:xfrm flipH="1">
              <a:off x="930" y="2251"/>
              <a:ext cx="3356" cy="998"/>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2518" name="Line 6"/>
            <p:cNvSpPr>
              <a:spLocks noChangeShapeType="1"/>
            </p:cNvSpPr>
            <p:nvPr/>
          </p:nvSpPr>
          <p:spPr bwMode="auto">
            <a:xfrm>
              <a:off x="4286" y="1888"/>
              <a:ext cx="1316" cy="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2519" name="Line 7"/>
            <p:cNvSpPr>
              <a:spLocks noChangeShapeType="1"/>
            </p:cNvSpPr>
            <p:nvPr/>
          </p:nvSpPr>
          <p:spPr bwMode="auto">
            <a:xfrm>
              <a:off x="4286" y="2251"/>
              <a:ext cx="1316" cy="0"/>
            </a:xfrm>
            <a:prstGeom prst="line">
              <a:avLst/>
            </a:prstGeom>
            <a:noFill/>
            <a:ln w="635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92520" name="Oval 8"/>
          <p:cNvSpPr>
            <a:spLocks noChangeArrowheads="1"/>
          </p:cNvSpPr>
          <p:nvPr/>
        </p:nvSpPr>
        <p:spPr bwMode="auto">
          <a:xfrm>
            <a:off x="539750" y="4724400"/>
            <a:ext cx="863600" cy="720725"/>
          </a:xfrm>
          <a:prstGeom prst="ellipse">
            <a:avLst/>
          </a:prstGeom>
          <a:solidFill>
            <a:srgbClr val="00FF00"/>
          </a:solidFill>
          <a:ln w="952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b="1">
                <a:solidFill>
                  <a:schemeClr val="bg2"/>
                </a:solidFill>
                <a:latin typeface="Arial" charset="0"/>
              </a:rPr>
              <a:t>TATA</a:t>
            </a:r>
          </a:p>
        </p:txBody>
      </p:sp>
      <p:sp>
        <p:nvSpPr>
          <p:cNvPr id="192521" name="Oval 9"/>
          <p:cNvSpPr>
            <a:spLocks noChangeArrowheads="1"/>
          </p:cNvSpPr>
          <p:nvPr/>
        </p:nvSpPr>
        <p:spPr bwMode="auto">
          <a:xfrm>
            <a:off x="468313" y="1484313"/>
            <a:ext cx="935037" cy="720725"/>
          </a:xfrm>
          <a:prstGeom prst="ellipse">
            <a:avLst/>
          </a:prstGeom>
          <a:solidFill>
            <a:srgbClr val="00FF00"/>
          </a:solidFill>
          <a:ln w="9525">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cs-CZ" b="1">
                <a:solidFill>
                  <a:schemeClr val="bg2"/>
                </a:solidFill>
                <a:latin typeface="Arial" charset="0"/>
              </a:rPr>
              <a:t>TATA</a:t>
            </a:r>
          </a:p>
        </p:txBody>
      </p:sp>
      <p:sp>
        <p:nvSpPr>
          <p:cNvPr id="192522" name="Text Box 10"/>
          <p:cNvSpPr txBox="1">
            <a:spLocks noChangeArrowheads="1"/>
          </p:cNvSpPr>
          <p:nvPr/>
        </p:nvSpPr>
        <p:spPr bwMode="auto">
          <a:xfrm>
            <a:off x="8316913" y="2420938"/>
            <a:ext cx="576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b="1">
                <a:solidFill>
                  <a:srgbClr val="000000"/>
                </a:solidFill>
                <a:latin typeface="Arial" charset="0"/>
              </a:rPr>
              <a:t>5´</a:t>
            </a:r>
          </a:p>
        </p:txBody>
      </p:sp>
      <p:sp>
        <p:nvSpPr>
          <p:cNvPr id="192523" name="Text Box 11"/>
          <p:cNvSpPr txBox="1">
            <a:spLocks noChangeArrowheads="1"/>
          </p:cNvSpPr>
          <p:nvPr/>
        </p:nvSpPr>
        <p:spPr bwMode="auto">
          <a:xfrm>
            <a:off x="8316913" y="3789363"/>
            <a:ext cx="576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b="1">
                <a:solidFill>
                  <a:srgbClr val="000000"/>
                </a:solidFill>
                <a:latin typeface="Arial" charset="0"/>
              </a:rPr>
              <a:t>3´</a:t>
            </a:r>
          </a:p>
        </p:txBody>
      </p:sp>
      <p:sp>
        <p:nvSpPr>
          <p:cNvPr id="192524" name="Line 12"/>
          <p:cNvSpPr>
            <a:spLocks noChangeShapeType="1"/>
          </p:cNvSpPr>
          <p:nvPr/>
        </p:nvSpPr>
        <p:spPr bwMode="auto">
          <a:xfrm>
            <a:off x="2278063" y="2214563"/>
            <a:ext cx="2509837" cy="566737"/>
          </a:xfrm>
          <a:prstGeom prst="line">
            <a:avLst/>
          </a:prstGeom>
          <a:noFill/>
          <a:ln w="635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2525" name="Line 13"/>
          <p:cNvSpPr>
            <a:spLocks noChangeShapeType="1"/>
          </p:cNvSpPr>
          <p:nvPr/>
        </p:nvSpPr>
        <p:spPr bwMode="auto">
          <a:xfrm rot="10567117" flipV="1">
            <a:off x="2838450" y="4146550"/>
            <a:ext cx="1158875" cy="198438"/>
          </a:xfrm>
          <a:prstGeom prst="line">
            <a:avLst/>
          </a:prstGeom>
          <a:noFill/>
          <a:ln w="635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2526" name="Line 14"/>
          <p:cNvSpPr>
            <a:spLocks noChangeShapeType="1"/>
          </p:cNvSpPr>
          <p:nvPr/>
        </p:nvSpPr>
        <p:spPr bwMode="auto">
          <a:xfrm rot="10567117" flipV="1">
            <a:off x="1627188" y="4494213"/>
            <a:ext cx="996950" cy="207962"/>
          </a:xfrm>
          <a:prstGeom prst="line">
            <a:avLst/>
          </a:prstGeom>
          <a:noFill/>
          <a:ln w="635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2527" name="Line 15"/>
          <p:cNvSpPr>
            <a:spLocks noChangeShapeType="1"/>
          </p:cNvSpPr>
          <p:nvPr/>
        </p:nvSpPr>
        <p:spPr bwMode="auto">
          <a:xfrm>
            <a:off x="6804025" y="2133600"/>
            <a:ext cx="1368425" cy="0"/>
          </a:xfrm>
          <a:prstGeom prst="line">
            <a:avLst/>
          </a:prstGeom>
          <a:noFill/>
          <a:ln w="635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2528" name="Text Box 16"/>
          <p:cNvSpPr txBox="1">
            <a:spLocks noChangeArrowheads="1"/>
          </p:cNvSpPr>
          <p:nvPr/>
        </p:nvSpPr>
        <p:spPr bwMode="auto">
          <a:xfrm>
            <a:off x="1476375" y="1196975"/>
            <a:ext cx="576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b="1">
                <a:solidFill>
                  <a:srgbClr val="000000"/>
                </a:solidFill>
                <a:latin typeface="Arial" charset="0"/>
              </a:rPr>
              <a:t>3´</a:t>
            </a:r>
          </a:p>
        </p:txBody>
      </p:sp>
      <p:sp>
        <p:nvSpPr>
          <p:cNvPr id="192529" name="Text Box 17"/>
          <p:cNvSpPr txBox="1">
            <a:spLocks noChangeArrowheads="1"/>
          </p:cNvSpPr>
          <p:nvPr/>
        </p:nvSpPr>
        <p:spPr bwMode="auto">
          <a:xfrm>
            <a:off x="1403350" y="5373688"/>
            <a:ext cx="576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b="1">
                <a:solidFill>
                  <a:srgbClr val="000000"/>
                </a:solidFill>
                <a:latin typeface="Arial" charset="0"/>
              </a:rPr>
              <a:t>5´</a:t>
            </a:r>
          </a:p>
        </p:txBody>
      </p:sp>
      <p:sp>
        <p:nvSpPr>
          <p:cNvPr id="192530" name="Text Box 18"/>
          <p:cNvSpPr txBox="1">
            <a:spLocks noChangeArrowheads="1"/>
          </p:cNvSpPr>
          <p:nvPr/>
        </p:nvSpPr>
        <p:spPr bwMode="auto">
          <a:xfrm>
            <a:off x="3635375" y="3573463"/>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sz="2000" b="1">
                <a:solidFill>
                  <a:srgbClr val="003300"/>
                </a:solidFill>
                <a:latin typeface="Arial" charset="0"/>
              </a:rPr>
              <a:t>5´</a:t>
            </a:r>
          </a:p>
        </p:txBody>
      </p:sp>
      <p:sp>
        <p:nvSpPr>
          <p:cNvPr id="192531" name="Text Box 19"/>
          <p:cNvSpPr txBox="1">
            <a:spLocks noChangeArrowheads="1"/>
          </p:cNvSpPr>
          <p:nvPr/>
        </p:nvSpPr>
        <p:spPr bwMode="auto">
          <a:xfrm>
            <a:off x="2482850" y="3895725"/>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sz="2000" b="1">
                <a:solidFill>
                  <a:srgbClr val="003300"/>
                </a:solidFill>
                <a:latin typeface="Arial" charset="0"/>
              </a:rPr>
              <a:t>5´</a:t>
            </a:r>
          </a:p>
        </p:txBody>
      </p:sp>
      <p:sp>
        <p:nvSpPr>
          <p:cNvPr id="192532" name="Text Box 20"/>
          <p:cNvSpPr txBox="1">
            <a:spLocks noChangeArrowheads="1"/>
          </p:cNvSpPr>
          <p:nvPr/>
        </p:nvSpPr>
        <p:spPr bwMode="auto">
          <a:xfrm>
            <a:off x="4572000" y="2924175"/>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sz="2000" b="1">
                <a:solidFill>
                  <a:srgbClr val="CC0000"/>
                </a:solidFill>
                <a:latin typeface="Arial" charset="0"/>
              </a:rPr>
              <a:t>3´</a:t>
            </a:r>
          </a:p>
        </p:txBody>
      </p:sp>
      <p:sp>
        <p:nvSpPr>
          <p:cNvPr id="192533" name="Text Box 21"/>
          <p:cNvSpPr txBox="1">
            <a:spLocks noChangeArrowheads="1"/>
          </p:cNvSpPr>
          <p:nvPr/>
        </p:nvSpPr>
        <p:spPr bwMode="auto">
          <a:xfrm>
            <a:off x="2771775" y="3860800"/>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sz="2000" b="1">
                <a:solidFill>
                  <a:srgbClr val="003300"/>
                </a:solidFill>
                <a:latin typeface="Arial" charset="0"/>
              </a:rPr>
              <a:t>3´</a:t>
            </a:r>
          </a:p>
        </p:txBody>
      </p:sp>
      <p:sp>
        <p:nvSpPr>
          <p:cNvPr id="192534" name="Text Box 22"/>
          <p:cNvSpPr txBox="1">
            <a:spLocks noChangeArrowheads="1"/>
          </p:cNvSpPr>
          <p:nvPr/>
        </p:nvSpPr>
        <p:spPr bwMode="auto">
          <a:xfrm>
            <a:off x="1403350" y="4256088"/>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sz="2000" b="1">
                <a:solidFill>
                  <a:srgbClr val="003300"/>
                </a:solidFill>
                <a:latin typeface="Arial" charset="0"/>
              </a:rPr>
              <a:t>3´</a:t>
            </a:r>
          </a:p>
        </p:txBody>
      </p:sp>
      <p:sp>
        <p:nvSpPr>
          <p:cNvPr id="192535" name="Text Box 23"/>
          <p:cNvSpPr txBox="1">
            <a:spLocks noChangeArrowheads="1"/>
          </p:cNvSpPr>
          <p:nvPr/>
        </p:nvSpPr>
        <p:spPr bwMode="auto">
          <a:xfrm>
            <a:off x="1258888" y="2349500"/>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sz="2000" b="1">
                <a:solidFill>
                  <a:srgbClr val="CC0000"/>
                </a:solidFill>
                <a:latin typeface="Arial" charset="0"/>
              </a:rPr>
              <a:t>5´</a:t>
            </a:r>
          </a:p>
        </p:txBody>
      </p:sp>
      <p:sp>
        <p:nvSpPr>
          <p:cNvPr id="192536" name="Text Box 24"/>
          <p:cNvSpPr txBox="1">
            <a:spLocks noChangeArrowheads="1"/>
          </p:cNvSpPr>
          <p:nvPr/>
        </p:nvSpPr>
        <p:spPr bwMode="auto">
          <a:xfrm>
            <a:off x="5651500" y="1557338"/>
            <a:ext cx="30972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sz="1800" b="1">
                <a:solidFill>
                  <a:srgbClr val="000099"/>
                </a:solidFill>
                <a:latin typeface="Arial" charset="0"/>
              </a:rPr>
              <a:t>po směru transkripce</a:t>
            </a:r>
          </a:p>
        </p:txBody>
      </p:sp>
      <p:sp>
        <p:nvSpPr>
          <p:cNvPr id="192537" name="Oval 25"/>
          <p:cNvSpPr>
            <a:spLocks noChangeArrowheads="1"/>
          </p:cNvSpPr>
          <p:nvPr/>
        </p:nvSpPr>
        <p:spPr bwMode="auto">
          <a:xfrm>
            <a:off x="2268538" y="1700213"/>
            <a:ext cx="503237" cy="936625"/>
          </a:xfrm>
          <a:prstGeom prst="ellipse">
            <a:avLst/>
          </a:prstGeom>
          <a:solidFill>
            <a:srgbClr val="000000"/>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2538" name="Rectangle 26"/>
          <p:cNvSpPr>
            <a:spLocks noChangeArrowheads="1"/>
          </p:cNvSpPr>
          <p:nvPr/>
        </p:nvSpPr>
        <p:spPr bwMode="auto">
          <a:xfrm>
            <a:off x="2411413" y="1268413"/>
            <a:ext cx="2663825" cy="43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542925" indent="-542925" algn="just">
              <a:spcBef>
                <a:spcPct val="20000"/>
              </a:spcBef>
              <a:buFont typeface="Wingdings" pitchFamily="2" charset="2"/>
              <a:buNone/>
            </a:pPr>
            <a:r>
              <a:rPr kumimoji="1" lang="cs-CZ" sz="2000" b="1">
                <a:solidFill>
                  <a:srgbClr val="000000"/>
                </a:solidFill>
                <a:latin typeface="Arial" charset="0"/>
              </a:rPr>
              <a:t>RNA polymeráza II</a:t>
            </a:r>
          </a:p>
        </p:txBody>
      </p:sp>
      <p:sp>
        <p:nvSpPr>
          <p:cNvPr id="192539" name="Rectangle 27"/>
          <p:cNvSpPr>
            <a:spLocks noChangeArrowheads="1"/>
          </p:cNvSpPr>
          <p:nvPr/>
        </p:nvSpPr>
        <p:spPr bwMode="auto">
          <a:xfrm>
            <a:off x="2627313" y="2565400"/>
            <a:ext cx="1295400" cy="43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542925" indent="-542925" algn="just">
              <a:spcBef>
                <a:spcPct val="20000"/>
              </a:spcBef>
              <a:buFont typeface="Wingdings" pitchFamily="2" charset="2"/>
              <a:buNone/>
            </a:pPr>
            <a:r>
              <a:rPr kumimoji="1" lang="cs-CZ" sz="2000" b="1">
                <a:solidFill>
                  <a:srgbClr val="CC0000"/>
                </a:solidFill>
                <a:latin typeface="Arial" charset="0"/>
              </a:rPr>
              <a:t>hnRNA</a:t>
            </a:r>
          </a:p>
        </p:txBody>
      </p:sp>
      <p:sp>
        <p:nvSpPr>
          <p:cNvPr id="192540" name="Rectangle 28"/>
          <p:cNvSpPr>
            <a:spLocks noChangeArrowheads="1"/>
          </p:cNvSpPr>
          <p:nvPr/>
        </p:nvSpPr>
        <p:spPr bwMode="auto">
          <a:xfrm>
            <a:off x="3203575" y="4868863"/>
            <a:ext cx="3240088" cy="43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542925" indent="-542925" algn="just">
              <a:spcBef>
                <a:spcPct val="20000"/>
              </a:spcBef>
              <a:buFont typeface="Wingdings" pitchFamily="2" charset="2"/>
              <a:buNone/>
            </a:pPr>
            <a:r>
              <a:rPr kumimoji="1" lang="cs-CZ" sz="2000" b="1">
                <a:solidFill>
                  <a:srgbClr val="003300"/>
                </a:solidFill>
                <a:latin typeface="Arial" charset="0"/>
              </a:rPr>
              <a:t>B-Okazakiho fragmenty</a:t>
            </a:r>
          </a:p>
        </p:txBody>
      </p:sp>
      <p:sp>
        <p:nvSpPr>
          <p:cNvPr id="192541" name="Oval 29"/>
          <p:cNvSpPr>
            <a:spLocks noChangeArrowheads="1"/>
          </p:cNvSpPr>
          <p:nvPr/>
        </p:nvSpPr>
        <p:spPr bwMode="auto">
          <a:xfrm>
            <a:off x="2339975" y="4292600"/>
            <a:ext cx="503238" cy="936625"/>
          </a:xfrm>
          <a:prstGeom prst="ellipse">
            <a:avLst/>
          </a:prstGeom>
          <a:solidFill>
            <a:srgbClr val="000000"/>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2542" name="Rectangle 30"/>
          <p:cNvSpPr>
            <a:spLocks noChangeArrowheads="1"/>
          </p:cNvSpPr>
          <p:nvPr/>
        </p:nvSpPr>
        <p:spPr bwMode="auto">
          <a:xfrm>
            <a:off x="5292725" y="5589588"/>
            <a:ext cx="3527425" cy="792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spcBef>
                <a:spcPct val="20000"/>
              </a:spcBef>
              <a:buFont typeface="Wingdings" pitchFamily="2" charset="2"/>
              <a:buNone/>
            </a:pPr>
            <a:r>
              <a:rPr kumimoji="1" lang="cs-CZ" sz="2000" b="1">
                <a:solidFill>
                  <a:srgbClr val="003300"/>
                </a:solidFill>
                <a:latin typeface="Arial" charset="0"/>
              </a:rPr>
              <a:t>RNAi typu PROMPT, promotor-associated RNA</a:t>
            </a:r>
          </a:p>
        </p:txBody>
      </p:sp>
      <p:sp>
        <p:nvSpPr>
          <p:cNvPr id="192543" name="Line 31"/>
          <p:cNvSpPr>
            <a:spLocks noChangeShapeType="1"/>
          </p:cNvSpPr>
          <p:nvPr/>
        </p:nvSpPr>
        <p:spPr bwMode="auto">
          <a:xfrm>
            <a:off x="4500563" y="5300663"/>
            <a:ext cx="720725" cy="503237"/>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2545" name="Oval 33"/>
          <p:cNvSpPr>
            <a:spLocks noChangeArrowheads="1"/>
          </p:cNvSpPr>
          <p:nvPr/>
        </p:nvSpPr>
        <p:spPr bwMode="auto">
          <a:xfrm>
            <a:off x="3636963" y="3860800"/>
            <a:ext cx="503237" cy="936625"/>
          </a:xfrm>
          <a:prstGeom prst="ellipse">
            <a:avLst/>
          </a:prstGeom>
          <a:solidFill>
            <a:srgbClr val="000000"/>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92546" name="Picture 34" descr="trpaslici 03"/>
          <p:cNvPicPr>
            <a:picLocks noChangeAspect="1" noChangeArrowheads="1"/>
          </p:cNvPicPr>
          <p:nvPr/>
        </p:nvPicPr>
        <p:blipFill>
          <a:blip r:embed="rId3" cstate="print">
            <a:extLst>
              <a:ext uri="{28A0092B-C50C-407E-A947-70E740481C1C}">
                <a14:useLocalDpi xmlns:a14="http://schemas.microsoft.com/office/drawing/2010/main" val="0"/>
              </a:ext>
            </a:extLst>
          </a:blip>
          <a:srcRect l="57687" t="27089" r="25636" b="30597"/>
          <a:stretch>
            <a:fillRect/>
          </a:stretch>
        </p:blipFill>
        <p:spPr bwMode="auto">
          <a:xfrm>
            <a:off x="8172450" y="4868863"/>
            <a:ext cx="487363" cy="936625"/>
          </a:xfrm>
          <a:prstGeom prst="rect">
            <a:avLst/>
          </a:prstGeom>
          <a:noFill/>
          <a:extLst>
            <a:ext uri="{909E8E84-426E-40DD-AFC4-6F175D3DCCD1}">
              <a14:hiddenFill xmlns:a14="http://schemas.microsoft.com/office/drawing/2010/main">
                <a:solidFill>
                  <a:srgbClr val="FFFFFF"/>
                </a:solidFill>
              </a14:hiddenFill>
            </a:ext>
          </a:extLst>
        </p:spPr>
      </p:pic>
      <p:pic>
        <p:nvPicPr>
          <p:cNvPr id="192547" name="Picture 35" descr="trpaslici 03"/>
          <p:cNvPicPr>
            <a:picLocks noChangeAspect="1" noChangeArrowheads="1"/>
          </p:cNvPicPr>
          <p:nvPr/>
        </p:nvPicPr>
        <p:blipFill>
          <a:blip r:embed="rId3">
            <a:extLst>
              <a:ext uri="{28A0092B-C50C-407E-A947-70E740481C1C}">
                <a14:useLocalDpi xmlns:a14="http://schemas.microsoft.com/office/drawing/2010/main" val="0"/>
              </a:ext>
            </a:extLst>
          </a:blip>
          <a:srcRect l="11533" t="27089" r="70520" b="27202"/>
          <a:stretch>
            <a:fillRect/>
          </a:stretch>
        </p:blipFill>
        <p:spPr bwMode="auto">
          <a:xfrm>
            <a:off x="6443663" y="4292600"/>
            <a:ext cx="673100" cy="1296988"/>
          </a:xfrm>
          <a:prstGeom prst="rect">
            <a:avLst/>
          </a:prstGeom>
          <a:noFill/>
          <a:extLst>
            <a:ext uri="{909E8E84-426E-40DD-AFC4-6F175D3DCCD1}">
              <a14:hiddenFill xmlns:a14="http://schemas.microsoft.com/office/drawing/2010/main">
                <a:solidFill>
                  <a:srgbClr val="FFFFFF"/>
                </a:solidFill>
              </a14:hiddenFill>
            </a:ext>
          </a:extLst>
        </p:spPr>
      </p:pic>
      <p:pic>
        <p:nvPicPr>
          <p:cNvPr id="192548" name="Picture 36" descr="trpaslici 03"/>
          <p:cNvPicPr>
            <a:picLocks noChangeAspect="1" noChangeArrowheads="1"/>
          </p:cNvPicPr>
          <p:nvPr/>
        </p:nvPicPr>
        <p:blipFill>
          <a:blip r:embed="rId3">
            <a:extLst>
              <a:ext uri="{28A0092B-C50C-407E-A947-70E740481C1C}">
                <a14:useLocalDpi xmlns:a14="http://schemas.microsoft.com/office/drawing/2010/main" val="0"/>
              </a:ext>
            </a:extLst>
          </a:blip>
          <a:srcRect l="26907" t="13545" r="60260" b="49216"/>
          <a:stretch>
            <a:fillRect/>
          </a:stretch>
        </p:blipFill>
        <p:spPr bwMode="auto">
          <a:xfrm>
            <a:off x="7327900" y="4508500"/>
            <a:ext cx="628650" cy="1081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92515"/>
                                        </p:tgtEl>
                                        <p:attrNameLst>
                                          <p:attrName>style.visibility</p:attrName>
                                        </p:attrNameLst>
                                      </p:cBhvr>
                                      <p:to>
                                        <p:strVal val="visible"/>
                                      </p:to>
                                    </p:set>
                                    <p:animEffect transition="in" filter="wipe(left)">
                                      <p:cBhvr>
                                        <p:cTn id="7" dur="500"/>
                                        <p:tgtEl>
                                          <p:spTgt spid="1925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252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9252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252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92523"/>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92520"/>
                                        </p:tgtEl>
                                        <p:attrNameLst>
                                          <p:attrName>style.visibility</p:attrName>
                                        </p:attrNameLst>
                                      </p:cBhvr>
                                      <p:to>
                                        <p:strVal val="visible"/>
                                      </p:to>
                                    </p:set>
                                    <p:animEffect transition="in" filter="dissolve">
                                      <p:cBhvr>
                                        <p:cTn id="24" dur="500"/>
                                        <p:tgtEl>
                                          <p:spTgt spid="192520"/>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92521"/>
                                        </p:tgtEl>
                                        <p:attrNameLst>
                                          <p:attrName>style.visibility</p:attrName>
                                        </p:attrNameLst>
                                      </p:cBhvr>
                                      <p:to>
                                        <p:strVal val="visible"/>
                                      </p:to>
                                    </p:set>
                                    <p:animEffect transition="in" filter="dissolve">
                                      <p:cBhvr>
                                        <p:cTn id="27" dur="500"/>
                                        <p:tgtEl>
                                          <p:spTgt spid="1925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527"/>
                                        </p:tgtEl>
                                        <p:attrNameLst>
                                          <p:attrName>style.visibility</p:attrName>
                                        </p:attrNameLst>
                                      </p:cBhvr>
                                      <p:to>
                                        <p:strVal val="visible"/>
                                      </p:to>
                                    </p:set>
                                    <p:animEffect transition="in" filter="wipe(left)">
                                      <p:cBhvr>
                                        <p:cTn id="32" dur="500"/>
                                        <p:tgtEl>
                                          <p:spTgt spid="192527"/>
                                        </p:tgtEl>
                                      </p:cBhvr>
                                    </p:animEffect>
                                  </p:childTnLst>
                                </p:cTn>
                              </p:par>
                            </p:childTnLst>
                          </p:cTn>
                        </p:par>
                        <p:par>
                          <p:cTn id="33" fill="hold" nodeType="afterGroup">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192536"/>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92535"/>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92537"/>
                                        </p:tgtEl>
                                        <p:attrNameLst>
                                          <p:attrName>style.visibility</p:attrName>
                                        </p:attrNameLst>
                                      </p:cBhvr>
                                      <p:to>
                                        <p:strVal val="visible"/>
                                      </p:to>
                                    </p:set>
                                    <p:animEffect transition="in" filter="dissolve">
                                      <p:cBhvr>
                                        <p:cTn id="44" dur="500"/>
                                        <p:tgtEl>
                                          <p:spTgt spid="192537"/>
                                        </p:tgtEl>
                                      </p:cBhvr>
                                    </p:animEffect>
                                  </p:childTnLst>
                                </p:cTn>
                              </p:par>
                            </p:childTnLst>
                          </p:cTn>
                        </p:par>
                        <p:par>
                          <p:cTn id="45" fill="hold" nodeType="afterGroup">
                            <p:stCondLst>
                              <p:cond delay="500"/>
                            </p:stCondLst>
                            <p:childTnLst>
                              <p:par>
                                <p:cTn id="46" presetID="1" presetClass="entr" presetSubtype="0" fill="hold" grpId="0" nodeType="afterEffect">
                                  <p:stCondLst>
                                    <p:cond delay="0"/>
                                  </p:stCondLst>
                                  <p:childTnLst>
                                    <p:set>
                                      <p:cBhvr>
                                        <p:cTn id="47" dur="1" fill="hold">
                                          <p:stCondLst>
                                            <p:cond delay="0"/>
                                          </p:stCondLst>
                                        </p:cTn>
                                        <p:tgtEl>
                                          <p:spTgt spid="192538"/>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0" presetClass="path" presetSubtype="0" accel="50000" decel="50000" fill="hold" grpId="1" nodeType="clickEffect">
                                  <p:stCondLst>
                                    <p:cond delay="0"/>
                                  </p:stCondLst>
                                  <p:childTnLst>
                                    <p:animMotion origin="layout" path="M -8.33333E-7 -3.7037E-6 L 0.19306 0.05787 " pathEditMode="relative" rAng="0" ptsTypes="AA">
                                      <p:cBhvr>
                                        <p:cTn id="51" dur="2000" fill="hold"/>
                                        <p:tgtEl>
                                          <p:spTgt spid="192537"/>
                                        </p:tgtEl>
                                        <p:attrNameLst>
                                          <p:attrName>ppt_x</p:attrName>
                                          <p:attrName>ppt_y</p:attrName>
                                        </p:attrNameLst>
                                      </p:cBhvr>
                                      <p:rCtr x="9653" y="2894"/>
                                    </p:animMotion>
                                  </p:childTnLst>
                                </p:cTn>
                              </p:par>
                            </p:childTnLst>
                          </p:cTn>
                        </p:par>
                        <p:par>
                          <p:cTn id="52" fill="hold" nodeType="afterGroup">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192524"/>
                                        </p:tgtEl>
                                        <p:attrNameLst>
                                          <p:attrName>style.visibility</p:attrName>
                                        </p:attrNameLst>
                                      </p:cBhvr>
                                      <p:to>
                                        <p:strVal val="visible"/>
                                      </p:to>
                                    </p:set>
                                    <p:animEffect transition="in" filter="wipe(left)">
                                      <p:cBhvr>
                                        <p:cTn id="55" dur="500"/>
                                        <p:tgtEl>
                                          <p:spTgt spid="192524"/>
                                        </p:tgtEl>
                                      </p:cBhvr>
                                    </p:animEffect>
                                  </p:childTnLst>
                                </p:cTn>
                              </p:par>
                            </p:childTnLst>
                          </p:cTn>
                        </p:par>
                        <p:par>
                          <p:cTn id="56" fill="hold" nodeType="afterGroup">
                            <p:stCondLst>
                              <p:cond delay="2500"/>
                            </p:stCondLst>
                            <p:childTnLst>
                              <p:par>
                                <p:cTn id="57" presetID="1" presetClass="entr" presetSubtype="0" fill="hold" grpId="0" nodeType="afterEffect">
                                  <p:stCondLst>
                                    <p:cond delay="0"/>
                                  </p:stCondLst>
                                  <p:childTnLst>
                                    <p:set>
                                      <p:cBhvr>
                                        <p:cTn id="58" dur="1" fill="hold">
                                          <p:stCondLst>
                                            <p:cond delay="0"/>
                                          </p:stCondLst>
                                        </p:cTn>
                                        <p:tgtEl>
                                          <p:spTgt spid="192532"/>
                                        </p:tgtEl>
                                        <p:attrNameLst>
                                          <p:attrName>style.visibility</p:attrName>
                                        </p:attrNameLst>
                                      </p:cBhvr>
                                      <p:to>
                                        <p:strVal val="visible"/>
                                      </p:to>
                                    </p:set>
                                  </p:childTnLst>
                                </p:cTn>
                              </p:par>
                            </p:childTnLst>
                          </p:cTn>
                        </p:par>
                        <p:par>
                          <p:cTn id="59" fill="hold" nodeType="afterGroup">
                            <p:stCondLst>
                              <p:cond delay="2500"/>
                            </p:stCondLst>
                            <p:childTnLst>
                              <p:par>
                                <p:cTn id="60" presetID="1" presetClass="entr" presetSubtype="0" fill="hold" grpId="0" nodeType="afterEffect">
                                  <p:stCondLst>
                                    <p:cond delay="0"/>
                                  </p:stCondLst>
                                  <p:childTnLst>
                                    <p:set>
                                      <p:cBhvr>
                                        <p:cTn id="61" dur="1" fill="hold">
                                          <p:stCondLst>
                                            <p:cond delay="0"/>
                                          </p:stCondLst>
                                        </p:cTn>
                                        <p:tgtEl>
                                          <p:spTgt spid="192539"/>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192541"/>
                                        </p:tgtEl>
                                        <p:attrNameLst>
                                          <p:attrName>style.visibility</p:attrName>
                                        </p:attrNameLst>
                                      </p:cBhvr>
                                      <p:to>
                                        <p:strVal val="visible"/>
                                      </p:to>
                                    </p:set>
                                    <p:animEffect transition="in" filter="dissolve">
                                      <p:cBhvr>
                                        <p:cTn id="66" dur="500"/>
                                        <p:tgtEl>
                                          <p:spTgt spid="192541"/>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0" presetClass="path" presetSubtype="0" accel="50000" decel="50000" fill="hold" grpId="1" nodeType="clickEffect">
                                  <p:stCondLst>
                                    <p:cond delay="0"/>
                                  </p:stCondLst>
                                  <p:childTnLst>
                                    <p:animMotion origin="layout" path="M -3.33333E-6 -2.96296E-6 L -0.15347 0.06829 " pathEditMode="relative" rAng="0" ptsTypes="AA">
                                      <p:cBhvr>
                                        <p:cTn id="70" dur="2000" fill="hold"/>
                                        <p:tgtEl>
                                          <p:spTgt spid="192541"/>
                                        </p:tgtEl>
                                        <p:attrNameLst>
                                          <p:attrName>ppt_x</p:attrName>
                                          <p:attrName>ppt_y</p:attrName>
                                        </p:attrNameLst>
                                      </p:cBhvr>
                                      <p:rCtr x="-7674" y="3403"/>
                                    </p:animMotion>
                                  </p:childTnLst>
                                </p:cTn>
                              </p:par>
                            </p:childTnLst>
                          </p:cTn>
                        </p:par>
                        <p:par>
                          <p:cTn id="71" fill="hold" nodeType="afterGroup">
                            <p:stCondLst>
                              <p:cond delay="2000"/>
                            </p:stCondLst>
                            <p:childTnLst>
                              <p:par>
                                <p:cTn id="72" presetID="22" presetClass="entr" presetSubtype="2" fill="hold" grpId="0" nodeType="afterEffect">
                                  <p:stCondLst>
                                    <p:cond delay="0"/>
                                  </p:stCondLst>
                                  <p:childTnLst>
                                    <p:set>
                                      <p:cBhvr>
                                        <p:cTn id="73" dur="1" fill="hold">
                                          <p:stCondLst>
                                            <p:cond delay="0"/>
                                          </p:stCondLst>
                                        </p:cTn>
                                        <p:tgtEl>
                                          <p:spTgt spid="192526"/>
                                        </p:tgtEl>
                                        <p:attrNameLst>
                                          <p:attrName>style.visibility</p:attrName>
                                        </p:attrNameLst>
                                      </p:cBhvr>
                                      <p:to>
                                        <p:strVal val="visible"/>
                                      </p:to>
                                    </p:set>
                                    <p:animEffect transition="in" filter="wipe(right)">
                                      <p:cBhvr>
                                        <p:cTn id="74" dur="500"/>
                                        <p:tgtEl>
                                          <p:spTgt spid="192526"/>
                                        </p:tgtEl>
                                      </p:cBhvr>
                                    </p:animEffect>
                                  </p:childTnLst>
                                </p:cTn>
                              </p:par>
                            </p:childTnLst>
                          </p:cTn>
                        </p:par>
                        <p:par>
                          <p:cTn id="75" fill="hold" nodeType="afterGroup">
                            <p:stCondLst>
                              <p:cond delay="2500"/>
                            </p:stCondLst>
                            <p:childTnLst>
                              <p:par>
                                <p:cTn id="76" presetID="1" presetClass="entr" presetSubtype="0" fill="hold" grpId="0" nodeType="afterEffect">
                                  <p:stCondLst>
                                    <p:cond delay="0"/>
                                  </p:stCondLst>
                                  <p:childTnLst>
                                    <p:set>
                                      <p:cBhvr>
                                        <p:cTn id="77" dur="1" fill="hold">
                                          <p:stCondLst>
                                            <p:cond delay="0"/>
                                          </p:stCondLst>
                                        </p:cTn>
                                        <p:tgtEl>
                                          <p:spTgt spid="192531"/>
                                        </p:tgtEl>
                                        <p:attrNameLst>
                                          <p:attrName>style.visibility</p:attrName>
                                        </p:attrNameLst>
                                      </p:cBhvr>
                                      <p:to>
                                        <p:strVal val="visible"/>
                                      </p:to>
                                    </p:set>
                                  </p:childTnLst>
                                </p:cTn>
                              </p:par>
                            </p:childTnLst>
                          </p:cTn>
                        </p:par>
                        <p:par>
                          <p:cTn id="78" fill="hold" nodeType="afterGroup">
                            <p:stCondLst>
                              <p:cond delay="2500"/>
                            </p:stCondLst>
                            <p:childTnLst>
                              <p:par>
                                <p:cTn id="79" presetID="1" presetClass="entr" presetSubtype="0" fill="hold" grpId="0" nodeType="afterEffect">
                                  <p:stCondLst>
                                    <p:cond delay="0"/>
                                  </p:stCondLst>
                                  <p:childTnLst>
                                    <p:set>
                                      <p:cBhvr>
                                        <p:cTn id="80" dur="1" fill="hold">
                                          <p:stCondLst>
                                            <p:cond delay="0"/>
                                          </p:stCondLst>
                                        </p:cTn>
                                        <p:tgtEl>
                                          <p:spTgt spid="192534"/>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192545"/>
                                        </p:tgtEl>
                                        <p:attrNameLst>
                                          <p:attrName>style.visibility</p:attrName>
                                        </p:attrNameLst>
                                      </p:cBhvr>
                                      <p:to>
                                        <p:strVal val="visible"/>
                                      </p:to>
                                    </p:set>
                                    <p:animEffect transition="in" filter="dissolve">
                                      <p:cBhvr>
                                        <p:cTn id="85" dur="500"/>
                                        <p:tgtEl>
                                          <p:spTgt spid="192545"/>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0" presetClass="path" presetSubtype="0" accel="50000" decel="50000" fill="hold" grpId="1" nodeType="clickEffect">
                                  <p:stCondLst>
                                    <p:cond delay="0"/>
                                  </p:stCondLst>
                                  <p:childTnLst>
                                    <p:animMotion origin="layout" path="M -3.33333E-6 -2.96296E-6 L -0.15347 0.06829 " pathEditMode="relative" rAng="0" ptsTypes="AA">
                                      <p:cBhvr>
                                        <p:cTn id="89" dur="2000" fill="hold"/>
                                        <p:tgtEl>
                                          <p:spTgt spid="192545"/>
                                        </p:tgtEl>
                                        <p:attrNameLst>
                                          <p:attrName>ppt_x</p:attrName>
                                          <p:attrName>ppt_y</p:attrName>
                                        </p:attrNameLst>
                                      </p:cBhvr>
                                      <p:rCtr x="-7674" y="3403"/>
                                    </p:animMotion>
                                  </p:childTnLst>
                                </p:cTn>
                              </p:par>
                            </p:childTnLst>
                          </p:cTn>
                        </p:par>
                        <p:par>
                          <p:cTn id="90" fill="hold" nodeType="afterGroup">
                            <p:stCondLst>
                              <p:cond delay="2000"/>
                            </p:stCondLst>
                            <p:childTnLst>
                              <p:par>
                                <p:cTn id="91" presetID="22" presetClass="entr" presetSubtype="2" fill="hold" grpId="0" nodeType="afterEffect">
                                  <p:stCondLst>
                                    <p:cond delay="0"/>
                                  </p:stCondLst>
                                  <p:childTnLst>
                                    <p:set>
                                      <p:cBhvr>
                                        <p:cTn id="92" dur="1" fill="hold">
                                          <p:stCondLst>
                                            <p:cond delay="0"/>
                                          </p:stCondLst>
                                        </p:cTn>
                                        <p:tgtEl>
                                          <p:spTgt spid="192525"/>
                                        </p:tgtEl>
                                        <p:attrNameLst>
                                          <p:attrName>style.visibility</p:attrName>
                                        </p:attrNameLst>
                                      </p:cBhvr>
                                      <p:to>
                                        <p:strVal val="visible"/>
                                      </p:to>
                                    </p:set>
                                    <p:animEffect transition="in" filter="wipe(right)">
                                      <p:cBhvr>
                                        <p:cTn id="93" dur="500"/>
                                        <p:tgtEl>
                                          <p:spTgt spid="192525"/>
                                        </p:tgtEl>
                                      </p:cBhvr>
                                    </p:animEffect>
                                  </p:childTnLst>
                                </p:cTn>
                              </p:par>
                            </p:childTnLst>
                          </p:cTn>
                        </p:par>
                        <p:par>
                          <p:cTn id="94" fill="hold" nodeType="afterGroup">
                            <p:stCondLst>
                              <p:cond delay="2500"/>
                            </p:stCondLst>
                            <p:childTnLst>
                              <p:par>
                                <p:cTn id="95" presetID="1" presetClass="entr" presetSubtype="0" fill="hold" grpId="0" nodeType="afterEffect">
                                  <p:stCondLst>
                                    <p:cond delay="0"/>
                                  </p:stCondLst>
                                  <p:childTnLst>
                                    <p:set>
                                      <p:cBhvr>
                                        <p:cTn id="96" dur="1" fill="hold">
                                          <p:stCondLst>
                                            <p:cond delay="0"/>
                                          </p:stCondLst>
                                        </p:cTn>
                                        <p:tgtEl>
                                          <p:spTgt spid="192530"/>
                                        </p:tgtEl>
                                        <p:attrNameLst>
                                          <p:attrName>style.visibility</p:attrName>
                                        </p:attrNameLst>
                                      </p:cBhvr>
                                      <p:to>
                                        <p:strVal val="visible"/>
                                      </p:to>
                                    </p:set>
                                  </p:childTnLst>
                                </p:cTn>
                              </p:par>
                            </p:childTnLst>
                          </p:cTn>
                        </p:par>
                        <p:par>
                          <p:cTn id="97" fill="hold" nodeType="afterGroup">
                            <p:stCondLst>
                              <p:cond delay="2500"/>
                            </p:stCondLst>
                            <p:childTnLst>
                              <p:par>
                                <p:cTn id="98" presetID="1" presetClass="entr" presetSubtype="0" fill="hold" grpId="0" nodeType="afterEffect">
                                  <p:stCondLst>
                                    <p:cond delay="0"/>
                                  </p:stCondLst>
                                  <p:childTnLst>
                                    <p:set>
                                      <p:cBhvr>
                                        <p:cTn id="99" dur="1" fill="hold">
                                          <p:stCondLst>
                                            <p:cond delay="0"/>
                                          </p:stCondLst>
                                        </p:cTn>
                                        <p:tgtEl>
                                          <p:spTgt spid="192533"/>
                                        </p:tgtEl>
                                        <p:attrNameLst>
                                          <p:attrName>style.visibility</p:attrName>
                                        </p:attrNameLst>
                                      </p:cBhvr>
                                      <p:to>
                                        <p:strVal val="visible"/>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192540"/>
                                        </p:tgtEl>
                                        <p:attrNameLst>
                                          <p:attrName>style.visibility</p:attrName>
                                        </p:attrNameLst>
                                      </p:cBhvr>
                                      <p:to>
                                        <p:strVal val="visible"/>
                                      </p:to>
                                    </p:set>
                                  </p:childTnLst>
                                </p:cTn>
                              </p:par>
                            </p:childTnLst>
                          </p:cTn>
                        </p:par>
                        <p:par>
                          <p:cTn id="104" fill="hold" nodeType="afterGroup">
                            <p:stCondLst>
                              <p:cond delay="0"/>
                            </p:stCondLst>
                            <p:childTnLst>
                              <p:par>
                                <p:cTn id="105" presetID="22" presetClass="entr" presetSubtype="8" fill="hold" grpId="0" nodeType="afterEffect">
                                  <p:stCondLst>
                                    <p:cond delay="0"/>
                                  </p:stCondLst>
                                  <p:childTnLst>
                                    <p:set>
                                      <p:cBhvr>
                                        <p:cTn id="106" dur="1" fill="hold">
                                          <p:stCondLst>
                                            <p:cond delay="0"/>
                                          </p:stCondLst>
                                        </p:cTn>
                                        <p:tgtEl>
                                          <p:spTgt spid="192543"/>
                                        </p:tgtEl>
                                        <p:attrNameLst>
                                          <p:attrName>style.visibility</p:attrName>
                                        </p:attrNameLst>
                                      </p:cBhvr>
                                      <p:to>
                                        <p:strVal val="visible"/>
                                      </p:to>
                                    </p:set>
                                    <p:animEffect transition="in" filter="wipe(left)">
                                      <p:cBhvr>
                                        <p:cTn id="107" dur="500"/>
                                        <p:tgtEl>
                                          <p:spTgt spid="192543"/>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192542"/>
                                        </p:tgtEl>
                                        <p:attrNameLst>
                                          <p:attrName>style.visibility</p:attrName>
                                        </p:attrNameLst>
                                      </p:cBhvr>
                                      <p:to>
                                        <p:strVal val="visible"/>
                                      </p:to>
                                    </p:set>
                                  </p:childTnLst>
                                </p:cTn>
                              </p:par>
                            </p:childTnLst>
                          </p:cTn>
                        </p:par>
                        <p:par>
                          <p:cTn id="112" fill="hold" nodeType="afterGroup">
                            <p:stCondLst>
                              <p:cond delay="0"/>
                            </p:stCondLst>
                            <p:childTnLst>
                              <p:par>
                                <p:cTn id="113" presetID="9" presetClass="entr" presetSubtype="0" fill="hold" nodeType="afterEffect">
                                  <p:stCondLst>
                                    <p:cond delay="0"/>
                                  </p:stCondLst>
                                  <p:childTnLst>
                                    <p:set>
                                      <p:cBhvr>
                                        <p:cTn id="114" dur="1" fill="hold">
                                          <p:stCondLst>
                                            <p:cond delay="0"/>
                                          </p:stCondLst>
                                        </p:cTn>
                                        <p:tgtEl>
                                          <p:spTgt spid="192547"/>
                                        </p:tgtEl>
                                        <p:attrNameLst>
                                          <p:attrName>style.visibility</p:attrName>
                                        </p:attrNameLst>
                                      </p:cBhvr>
                                      <p:to>
                                        <p:strVal val="visible"/>
                                      </p:to>
                                    </p:set>
                                    <p:animEffect transition="in" filter="dissolve">
                                      <p:cBhvr>
                                        <p:cTn id="115" dur="500"/>
                                        <p:tgtEl>
                                          <p:spTgt spid="192547"/>
                                        </p:tgtEl>
                                      </p:cBhvr>
                                    </p:animEffect>
                                  </p:childTnLst>
                                </p:cTn>
                              </p:par>
                            </p:childTnLst>
                          </p:cTn>
                        </p:par>
                        <p:par>
                          <p:cTn id="116" fill="hold" nodeType="afterGroup">
                            <p:stCondLst>
                              <p:cond delay="500"/>
                            </p:stCondLst>
                            <p:childTnLst>
                              <p:par>
                                <p:cTn id="117" presetID="9" presetClass="entr" presetSubtype="0" fill="hold" nodeType="afterEffect">
                                  <p:stCondLst>
                                    <p:cond delay="0"/>
                                  </p:stCondLst>
                                  <p:childTnLst>
                                    <p:set>
                                      <p:cBhvr>
                                        <p:cTn id="118" dur="1" fill="hold">
                                          <p:stCondLst>
                                            <p:cond delay="0"/>
                                          </p:stCondLst>
                                        </p:cTn>
                                        <p:tgtEl>
                                          <p:spTgt spid="192548"/>
                                        </p:tgtEl>
                                        <p:attrNameLst>
                                          <p:attrName>style.visibility</p:attrName>
                                        </p:attrNameLst>
                                      </p:cBhvr>
                                      <p:to>
                                        <p:strVal val="visible"/>
                                      </p:to>
                                    </p:set>
                                    <p:animEffect transition="in" filter="dissolve">
                                      <p:cBhvr>
                                        <p:cTn id="119" dur="500"/>
                                        <p:tgtEl>
                                          <p:spTgt spid="192548"/>
                                        </p:tgtEl>
                                      </p:cBhvr>
                                    </p:animEffect>
                                  </p:childTnLst>
                                </p:cTn>
                              </p:par>
                            </p:childTnLst>
                          </p:cTn>
                        </p:par>
                        <p:par>
                          <p:cTn id="120" fill="hold" nodeType="afterGroup">
                            <p:stCondLst>
                              <p:cond delay="1000"/>
                            </p:stCondLst>
                            <p:childTnLst>
                              <p:par>
                                <p:cTn id="121" presetID="9" presetClass="entr" presetSubtype="0" fill="hold" nodeType="afterEffect">
                                  <p:stCondLst>
                                    <p:cond delay="0"/>
                                  </p:stCondLst>
                                  <p:childTnLst>
                                    <p:set>
                                      <p:cBhvr>
                                        <p:cTn id="122" dur="1" fill="hold">
                                          <p:stCondLst>
                                            <p:cond delay="0"/>
                                          </p:stCondLst>
                                        </p:cTn>
                                        <p:tgtEl>
                                          <p:spTgt spid="192546"/>
                                        </p:tgtEl>
                                        <p:attrNameLst>
                                          <p:attrName>style.visibility</p:attrName>
                                        </p:attrNameLst>
                                      </p:cBhvr>
                                      <p:to>
                                        <p:strVal val="visible"/>
                                      </p:to>
                                    </p:set>
                                    <p:animEffect transition="in" filter="dissolve">
                                      <p:cBhvr>
                                        <p:cTn id="123" dur="500"/>
                                        <p:tgtEl>
                                          <p:spTgt spid="192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20" grpId="0" animBg="1"/>
      <p:bldP spid="192521" grpId="0" animBg="1"/>
      <p:bldP spid="192522" grpId="0"/>
      <p:bldP spid="192523" grpId="0"/>
      <p:bldP spid="192524" grpId="0" animBg="1"/>
      <p:bldP spid="192525" grpId="0" animBg="1"/>
      <p:bldP spid="192526" grpId="0" animBg="1"/>
      <p:bldP spid="192527" grpId="0" animBg="1"/>
      <p:bldP spid="192528" grpId="0"/>
      <p:bldP spid="192529" grpId="0"/>
      <p:bldP spid="192530" grpId="0"/>
      <p:bldP spid="192531" grpId="0"/>
      <p:bldP spid="192532" grpId="0"/>
      <p:bldP spid="192533" grpId="0"/>
      <p:bldP spid="192534" grpId="0"/>
      <p:bldP spid="192535" grpId="0"/>
      <p:bldP spid="192536" grpId="0"/>
      <p:bldP spid="192537" grpId="0" animBg="1"/>
      <p:bldP spid="192537" grpId="1" animBg="1"/>
      <p:bldP spid="192538" grpId="0"/>
      <p:bldP spid="192539" grpId="0"/>
      <p:bldP spid="192540" grpId="0"/>
      <p:bldP spid="192541" grpId="0" animBg="1"/>
      <p:bldP spid="192541" grpId="1" animBg="1"/>
      <p:bldP spid="192542" grpId="0"/>
      <p:bldP spid="192543" grpId="0" animBg="1"/>
      <p:bldP spid="192545" grpId="0" animBg="1"/>
      <p:bldP spid="192545" grpId="1"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457200"/>
            <a:ext cx="5715000" cy="5943600"/>
          </a:xfrm>
          <a:prstGeom prst="rect">
            <a:avLst/>
          </a:prstGeom>
          <a:ln w="38100">
            <a:solidFill>
              <a:srgbClr val="000000"/>
            </a:solidFill>
          </a:ln>
        </p:spPr>
      </p:pic>
    </p:spTree>
    <p:extLst>
      <p:ext uri="{BB962C8B-B14F-4D97-AF65-F5344CB8AC3E}">
        <p14:creationId xmlns:p14="http://schemas.microsoft.com/office/powerpoint/2010/main" val="13189436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395288" y="260350"/>
            <a:ext cx="8351837" cy="72072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sz="3600" b="1" i="1" dirty="0">
                <a:ln w="11430"/>
                <a:solidFill>
                  <a:srgbClr val="FF0000"/>
                </a:solidFill>
                <a:effectLst>
                  <a:outerShdw blurRad="50800" dist="39000" dir="5460000" algn="tl">
                    <a:srgbClr val="000000">
                      <a:alpha val="38000"/>
                    </a:srgbClr>
                  </a:outerShdw>
                </a:effectLst>
                <a:latin typeface="Arial" charset="0"/>
              </a:rPr>
              <a:t>Další čtení  </a:t>
            </a:r>
          </a:p>
        </p:txBody>
      </p:sp>
      <p:sp>
        <p:nvSpPr>
          <p:cNvPr id="155651" name="Text Box 3"/>
          <p:cNvSpPr txBox="1">
            <a:spLocks noChangeArrowheads="1"/>
          </p:cNvSpPr>
          <p:nvPr/>
        </p:nvSpPr>
        <p:spPr bwMode="auto">
          <a:xfrm>
            <a:off x="468313" y="1470025"/>
            <a:ext cx="84248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363538" indent="-363538">
              <a:defRPr sz="2400">
                <a:solidFill>
                  <a:schemeClr val="tx1"/>
                </a:solidFill>
                <a:latin typeface="Times New Roman" pitchFamily="18" charset="0"/>
              </a:defRPr>
            </a:lvl1pPr>
            <a:lvl2pPr marL="5429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 typeface="Wingdings" pitchFamily="2" charset="2"/>
              <a:buNone/>
            </a:pPr>
            <a:r>
              <a:rPr lang="cs-CZ" sz="28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cs typeface="Arial" charset="0"/>
              </a:rPr>
              <a:t>www.evolucnigenomika.cz</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395288" y="1052513"/>
            <a:ext cx="8351837" cy="18716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Rok 2009 a 2010 ?</a:t>
            </a:r>
          </a:p>
        </p:txBody>
      </p:sp>
      <p:pic>
        <p:nvPicPr>
          <p:cNvPr id="209923" name="Picture 3" descr="MCj0434407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8400" y="3789363"/>
            <a:ext cx="1873250" cy="1962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99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395288" y="260350"/>
            <a:ext cx="8351837" cy="72072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sz="3600" b="1" i="1" dirty="0">
                <a:ln w="11430"/>
                <a:solidFill>
                  <a:srgbClr val="FF0000"/>
                </a:solidFill>
                <a:effectLst>
                  <a:outerShdw blurRad="50800" dist="39000" dir="5460000" algn="tl">
                    <a:srgbClr val="000000">
                      <a:alpha val="38000"/>
                    </a:srgbClr>
                  </a:outerShdw>
                </a:effectLst>
                <a:latin typeface="Arial" charset="0"/>
              </a:rPr>
              <a:t>Hlavní objevy  </a:t>
            </a:r>
          </a:p>
        </p:txBody>
      </p:sp>
      <p:sp>
        <p:nvSpPr>
          <p:cNvPr id="211971" name="Text Box 3"/>
          <p:cNvSpPr txBox="1">
            <a:spLocks noChangeArrowheads="1"/>
          </p:cNvSpPr>
          <p:nvPr/>
        </p:nvSpPr>
        <p:spPr bwMode="auto">
          <a:xfrm>
            <a:off x="468313" y="1196752"/>
            <a:ext cx="8424862" cy="227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defRPr sz="2400">
                <a:solidFill>
                  <a:schemeClr val="tx1"/>
                </a:solidFill>
                <a:latin typeface="Times New Roman" pitchFamily="18" charset="0"/>
              </a:defRPr>
            </a:lvl1pPr>
            <a:lvl2pPr marL="5429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ts val="1200"/>
              </a:spcBef>
              <a:buFont typeface="Wingdings" pitchFamily="2" charset="2"/>
              <a:buChar char="Ø"/>
            </a:pPr>
            <a:r>
              <a:rPr lang="cs-CZ" sz="2800" b="1" dirty="0">
                <a:solidFill>
                  <a:srgbClr val="000000"/>
                </a:solidFill>
                <a:latin typeface="Arial" charset="0"/>
                <a:cs typeface="Arial" charset="0"/>
              </a:rPr>
              <a:t>Dlouhé interferují molekuly RNA (</a:t>
            </a:r>
            <a:r>
              <a:rPr lang="cs-CZ" sz="2800" b="1" dirty="0" err="1">
                <a:solidFill>
                  <a:srgbClr val="000000"/>
                </a:solidFill>
                <a:latin typeface="Arial" charset="0"/>
                <a:cs typeface="Arial" charset="0"/>
              </a:rPr>
              <a:t>lncRNA</a:t>
            </a:r>
            <a:r>
              <a:rPr lang="cs-CZ" sz="2800" b="1" dirty="0">
                <a:solidFill>
                  <a:srgbClr val="000000"/>
                </a:solidFill>
                <a:latin typeface="Arial" charset="0"/>
                <a:cs typeface="Arial" charset="0"/>
              </a:rPr>
              <a:t>)</a:t>
            </a:r>
          </a:p>
          <a:p>
            <a:pPr>
              <a:spcBef>
                <a:spcPts val="1200"/>
              </a:spcBef>
              <a:buFont typeface="Wingdings" pitchFamily="2" charset="2"/>
              <a:buChar char="Ø"/>
            </a:pPr>
            <a:r>
              <a:rPr lang="cs-CZ" sz="2800" b="1" dirty="0">
                <a:solidFill>
                  <a:srgbClr val="000000"/>
                </a:solidFill>
                <a:latin typeface="Arial" charset="0"/>
                <a:cs typeface="Arial" charset="0"/>
              </a:rPr>
              <a:t>Interference při vývoji mozkové tkáně</a:t>
            </a:r>
          </a:p>
          <a:p>
            <a:pPr>
              <a:spcBef>
                <a:spcPts val="1200"/>
              </a:spcBef>
              <a:buFont typeface="Wingdings" pitchFamily="2" charset="2"/>
              <a:buChar char="Ø"/>
            </a:pPr>
            <a:r>
              <a:rPr lang="cs-CZ" sz="2800" b="1" dirty="0">
                <a:solidFill>
                  <a:srgbClr val="000000"/>
                </a:solidFill>
                <a:latin typeface="Arial" charset="0"/>
                <a:cs typeface="Arial" charset="0"/>
              </a:rPr>
              <a:t>Souhra transkripčních faktorů a </a:t>
            </a:r>
            <a:r>
              <a:rPr lang="cs-CZ" sz="2800" b="1" dirty="0" err="1">
                <a:solidFill>
                  <a:srgbClr val="000000"/>
                </a:solidFill>
                <a:latin typeface="Arial" charset="0"/>
                <a:cs typeface="Arial" charset="0"/>
              </a:rPr>
              <a:t>RNAi</a:t>
            </a:r>
            <a:endParaRPr lang="cs-CZ" sz="2800" b="1" dirty="0">
              <a:solidFill>
                <a:srgbClr val="000000"/>
              </a:solidFill>
              <a:latin typeface="Arial" charset="0"/>
              <a:cs typeface="Arial" charset="0"/>
            </a:endParaRPr>
          </a:p>
          <a:p>
            <a:pPr>
              <a:spcBef>
                <a:spcPts val="1200"/>
              </a:spcBef>
              <a:buFont typeface="Wingdings" pitchFamily="2" charset="2"/>
              <a:buChar char="Ø"/>
            </a:pPr>
            <a:r>
              <a:rPr lang="cs-CZ" sz="2800" b="1" dirty="0">
                <a:solidFill>
                  <a:srgbClr val="000000"/>
                </a:solidFill>
                <a:latin typeface="Arial" charset="0"/>
                <a:cs typeface="Arial" charset="0"/>
              </a:rPr>
              <a:t>Nové enzymatické funkce RNA</a:t>
            </a:r>
          </a:p>
        </p:txBody>
      </p:sp>
      <p:grpSp>
        <p:nvGrpSpPr>
          <p:cNvPr id="4" name="Group 27"/>
          <p:cNvGrpSpPr>
            <a:grpSpLocks/>
          </p:cNvGrpSpPr>
          <p:nvPr/>
        </p:nvGrpSpPr>
        <p:grpSpPr bwMode="auto">
          <a:xfrm flipH="1">
            <a:off x="467872" y="3620657"/>
            <a:ext cx="7272479" cy="3002781"/>
            <a:chOff x="657" y="935"/>
            <a:chExt cx="4737" cy="2799"/>
          </a:xfrm>
        </p:grpSpPr>
        <p:sp>
          <p:nvSpPr>
            <p:cNvPr id="5" name="Freeform 28"/>
            <p:cNvSpPr>
              <a:spLocks/>
            </p:cNvSpPr>
            <p:nvPr/>
          </p:nvSpPr>
          <p:spPr bwMode="auto">
            <a:xfrm>
              <a:off x="3785" y="3085"/>
              <a:ext cx="549" cy="385"/>
            </a:xfrm>
            <a:custGeom>
              <a:avLst/>
              <a:gdLst>
                <a:gd name="T0" fmla="*/ 35 w 549"/>
                <a:gd name="T1" fmla="*/ 142 h 385"/>
                <a:gd name="T2" fmla="*/ 32 w 549"/>
                <a:gd name="T3" fmla="*/ 141 h 385"/>
                <a:gd name="T4" fmla="*/ 25 w 549"/>
                <a:gd name="T5" fmla="*/ 135 h 385"/>
                <a:gd name="T6" fmla="*/ 16 w 549"/>
                <a:gd name="T7" fmla="*/ 127 h 385"/>
                <a:gd name="T8" fmla="*/ 7 w 549"/>
                <a:gd name="T9" fmla="*/ 116 h 385"/>
                <a:gd name="T10" fmla="*/ 1 w 549"/>
                <a:gd name="T11" fmla="*/ 101 h 385"/>
                <a:gd name="T12" fmla="*/ 0 w 549"/>
                <a:gd name="T13" fmla="*/ 83 h 385"/>
                <a:gd name="T14" fmla="*/ 5 w 549"/>
                <a:gd name="T15" fmla="*/ 59 h 385"/>
                <a:gd name="T16" fmla="*/ 19 w 549"/>
                <a:gd name="T17" fmla="*/ 32 h 385"/>
                <a:gd name="T18" fmla="*/ 30 w 549"/>
                <a:gd name="T19" fmla="*/ 20 h 385"/>
                <a:gd name="T20" fmla="*/ 42 w 549"/>
                <a:gd name="T21" fmla="*/ 10 h 385"/>
                <a:gd name="T22" fmla="*/ 56 w 549"/>
                <a:gd name="T23" fmla="*/ 4 h 385"/>
                <a:gd name="T24" fmla="*/ 71 w 549"/>
                <a:gd name="T25" fmla="*/ 1 h 385"/>
                <a:gd name="T26" fmla="*/ 86 w 549"/>
                <a:gd name="T27" fmla="*/ 0 h 385"/>
                <a:gd name="T28" fmla="*/ 103 w 549"/>
                <a:gd name="T29" fmla="*/ 1 h 385"/>
                <a:gd name="T30" fmla="*/ 120 w 549"/>
                <a:gd name="T31" fmla="*/ 4 h 385"/>
                <a:gd name="T32" fmla="*/ 138 w 549"/>
                <a:gd name="T33" fmla="*/ 8 h 385"/>
                <a:gd name="T34" fmla="*/ 155 w 549"/>
                <a:gd name="T35" fmla="*/ 14 h 385"/>
                <a:gd name="T36" fmla="*/ 173 w 549"/>
                <a:gd name="T37" fmla="*/ 20 h 385"/>
                <a:gd name="T38" fmla="*/ 190 w 549"/>
                <a:gd name="T39" fmla="*/ 27 h 385"/>
                <a:gd name="T40" fmla="*/ 207 w 549"/>
                <a:gd name="T41" fmla="*/ 35 h 385"/>
                <a:gd name="T42" fmla="*/ 222 w 549"/>
                <a:gd name="T43" fmla="*/ 42 h 385"/>
                <a:gd name="T44" fmla="*/ 238 w 549"/>
                <a:gd name="T45" fmla="*/ 48 h 385"/>
                <a:gd name="T46" fmla="*/ 251 w 549"/>
                <a:gd name="T47" fmla="*/ 54 h 385"/>
                <a:gd name="T48" fmla="*/ 263 w 549"/>
                <a:gd name="T49" fmla="*/ 58 h 385"/>
                <a:gd name="T50" fmla="*/ 277 w 549"/>
                <a:gd name="T51" fmla="*/ 62 h 385"/>
                <a:gd name="T52" fmla="*/ 291 w 549"/>
                <a:gd name="T53" fmla="*/ 66 h 385"/>
                <a:gd name="T54" fmla="*/ 309 w 549"/>
                <a:gd name="T55" fmla="*/ 72 h 385"/>
                <a:gd name="T56" fmla="*/ 327 w 549"/>
                <a:gd name="T57" fmla="*/ 78 h 385"/>
                <a:gd name="T58" fmla="*/ 347 w 549"/>
                <a:gd name="T59" fmla="*/ 85 h 385"/>
                <a:gd name="T60" fmla="*/ 367 w 549"/>
                <a:gd name="T61" fmla="*/ 93 h 385"/>
                <a:gd name="T62" fmla="*/ 389 w 549"/>
                <a:gd name="T63" fmla="*/ 102 h 385"/>
                <a:gd name="T64" fmla="*/ 410 w 549"/>
                <a:gd name="T65" fmla="*/ 114 h 385"/>
                <a:gd name="T66" fmla="*/ 431 w 549"/>
                <a:gd name="T67" fmla="*/ 126 h 385"/>
                <a:gd name="T68" fmla="*/ 451 w 549"/>
                <a:gd name="T69" fmla="*/ 142 h 385"/>
                <a:gd name="T70" fmla="*/ 471 w 549"/>
                <a:gd name="T71" fmla="*/ 158 h 385"/>
                <a:gd name="T72" fmla="*/ 490 w 549"/>
                <a:gd name="T73" fmla="*/ 178 h 385"/>
                <a:gd name="T74" fmla="*/ 506 w 549"/>
                <a:gd name="T75" fmla="*/ 199 h 385"/>
                <a:gd name="T76" fmla="*/ 522 w 549"/>
                <a:gd name="T77" fmla="*/ 224 h 385"/>
                <a:gd name="T78" fmla="*/ 534 w 549"/>
                <a:gd name="T79" fmla="*/ 251 h 385"/>
                <a:gd name="T80" fmla="*/ 545 w 549"/>
                <a:gd name="T81" fmla="*/ 282 h 385"/>
                <a:gd name="T82" fmla="*/ 549 w 549"/>
                <a:gd name="T83" fmla="*/ 311 h 385"/>
                <a:gd name="T84" fmla="*/ 543 w 549"/>
                <a:gd name="T85" fmla="*/ 336 h 385"/>
                <a:gd name="T86" fmla="*/ 530 w 549"/>
                <a:gd name="T87" fmla="*/ 356 h 385"/>
                <a:gd name="T88" fmla="*/ 510 w 549"/>
                <a:gd name="T89" fmla="*/ 371 h 385"/>
                <a:gd name="T90" fmla="*/ 483 w 549"/>
                <a:gd name="T91" fmla="*/ 380 h 385"/>
                <a:gd name="T92" fmla="*/ 451 w 549"/>
                <a:gd name="T93" fmla="*/ 385 h 385"/>
                <a:gd name="T94" fmla="*/ 414 w 549"/>
                <a:gd name="T95" fmla="*/ 384 h 385"/>
                <a:gd name="T96" fmla="*/ 374 w 549"/>
                <a:gd name="T97" fmla="*/ 379 h 385"/>
                <a:gd name="T98" fmla="*/ 330 w 549"/>
                <a:gd name="T99" fmla="*/ 368 h 385"/>
                <a:gd name="T100" fmla="*/ 286 w 549"/>
                <a:gd name="T101" fmla="*/ 352 h 385"/>
                <a:gd name="T102" fmla="*/ 241 w 549"/>
                <a:gd name="T103" fmla="*/ 330 h 385"/>
                <a:gd name="T104" fmla="*/ 196 w 549"/>
                <a:gd name="T105" fmla="*/ 303 h 385"/>
                <a:gd name="T106" fmla="*/ 151 w 549"/>
                <a:gd name="T107" fmla="*/ 271 h 385"/>
                <a:gd name="T108" fmla="*/ 109 w 549"/>
                <a:gd name="T109" fmla="*/ 233 h 385"/>
                <a:gd name="T110" fmla="*/ 70 w 549"/>
                <a:gd name="T111" fmla="*/ 190 h 385"/>
                <a:gd name="T112" fmla="*/ 35 w 549"/>
                <a:gd name="T113" fmla="*/ 142 h 3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49" h="385">
                  <a:moveTo>
                    <a:pt x="35" y="142"/>
                  </a:moveTo>
                  <a:lnTo>
                    <a:pt x="32" y="141"/>
                  </a:lnTo>
                  <a:lnTo>
                    <a:pt x="25" y="135"/>
                  </a:lnTo>
                  <a:lnTo>
                    <a:pt x="16" y="127"/>
                  </a:lnTo>
                  <a:lnTo>
                    <a:pt x="7" y="116"/>
                  </a:lnTo>
                  <a:lnTo>
                    <a:pt x="1" y="101"/>
                  </a:lnTo>
                  <a:lnTo>
                    <a:pt x="0" y="83"/>
                  </a:lnTo>
                  <a:lnTo>
                    <a:pt x="5" y="59"/>
                  </a:lnTo>
                  <a:lnTo>
                    <a:pt x="19" y="32"/>
                  </a:lnTo>
                  <a:lnTo>
                    <a:pt x="30" y="20"/>
                  </a:lnTo>
                  <a:lnTo>
                    <a:pt x="42" y="10"/>
                  </a:lnTo>
                  <a:lnTo>
                    <a:pt x="56" y="4"/>
                  </a:lnTo>
                  <a:lnTo>
                    <a:pt x="71" y="1"/>
                  </a:lnTo>
                  <a:lnTo>
                    <a:pt x="86" y="0"/>
                  </a:lnTo>
                  <a:lnTo>
                    <a:pt x="103" y="1"/>
                  </a:lnTo>
                  <a:lnTo>
                    <a:pt x="120" y="4"/>
                  </a:lnTo>
                  <a:lnTo>
                    <a:pt x="138" y="8"/>
                  </a:lnTo>
                  <a:lnTo>
                    <a:pt x="155" y="14"/>
                  </a:lnTo>
                  <a:lnTo>
                    <a:pt x="173" y="20"/>
                  </a:lnTo>
                  <a:lnTo>
                    <a:pt x="190" y="27"/>
                  </a:lnTo>
                  <a:lnTo>
                    <a:pt x="207" y="35"/>
                  </a:lnTo>
                  <a:lnTo>
                    <a:pt x="222" y="42"/>
                  </a:lnTo>
                  <a:lnTo>
                    <a:pt x="238" y="48"/>
                  </a:lnTo>
                  <a:lnTo>
                    <a:pt x="251" y="54"/>
                  </a:lnTo>
                  <a:lnTo>
                    <a:pt x="263" y="58"/>
                  </a:lnTo>
                  <a:lnTo>
                    <a:pt x="277" y="62"/>
                  </a:lnTo>
                  <a:lnTo>
                    <a:pt x="291" y="66"/>
                  </a:lnTo>
                  <a:lnTo>
                    <a:pt x="309" y="72"/>
                  </a:lnTo>
                  <a:lnTo>
                    <a:pt x="327" y="78"/>
                  </a:lnTo>
                  <a:lnTo>
                    <a:pt x="347" y="85"/>
                  </a:lnTo>
                  <a:lnTo>
                    <a:pt x="367" y="93"/>
                  </a:lnTo>
                  <a:lnTo>
                    <a:pt x="389" y="102"/>
                  </a:lnTo>
                  <a:lnTo>
                    <a:pt x="410" y="114"/>
                  </a:lnTo>
                  <a:lnTo>
                    <a:pt x="431" y="126"/>
                  </a:lnTo>
                  <a:lnTo>
                    <a:pt x="451" y="142"/>
                  </a:lnTo>
                  <a:lnTo>
                    <a:pt x="471" y="158"/>
                  </a:lnTo>
                  <a:lnTo>
                    <a:pt x="490" y="178"/>
                  </a:lnTo>
                  <a:lnTo>
                    <a:pt x="506" y="199"/>
                  </a:lnTo>
                  <a:lnTo>
                    <a:pt x="522" y="224"/>
                  </a:lnTo>
                  <a:lnTo>
                    <a:pt x="534" y="251"/>
                  </a:lnTo>
                  <a:lnTo>
                    <a:pt x="545" y="282"/>
                  </a:lnTo>
                  <a:lnTo>
                    <a:pt x="549" y="311"/>
                  </a:lnTo>
                  <a:lnTo>
                    <a:pt x="543" y="336"/>
                  </a:lnTo>
                  <a:lnTo>
                    <a:pt x="530" y="356"/>
                  </a:lnTo>
                  <a:lnTo>
                    <a:pt x="510" y="371"/>
                  </a:lnTo>
                  <a:lnTo>
                    <a:pt x="483" y="380"/>
                  </a:lnTo>
                  <a:lnTo>
                    <a:pt x="451" y="385"/>
                  </a:lnTo>
                  <a:lnTo>
                    <a:pt x="414" y="384"/>
                  </a:lnTo>
                  <a:lnTo>
                    <a:pt x="374" y="379"/>
                  </a:lnTo>
                  <a:lnTo>
                    <a:pt x="330" y="368"/>
                  </a:lnTo>
                  <a:lnTo>
                    <a:pt x="286" y="352"/>
                  </a:lnTo>
                  <a:lnTo>
                    <a:pt x="241" y="330"/>
                  </a:lnTo>
                  <a:lnTo>
                    <a:pt x="196" y="303"/>
                  </a:lnTo>
                  <a:lnTo>
                    <a:pt x="151" y="271"/>
                  </a:lnTo>
                  <a:lnTo>
                    <a:pt x="109" y="233"/>
                  </a:lnTo>
                  <a:lnTo>
                    <a:pt x="70" y="190"/>
                  </a:lnTo>
                  <a:lnTo>
                    <a:pt x="35" y="1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29"/>
            <p:cNvSpPr>
              <a:spLocks/>
            </p:cNvSpPr>
            <p:nvPr/>
          </p:nvSpPr>
          <p:spPr bwMode="auto">
            <a:xfrm>
              <a:off x="3800" y="3100"/>
              <a:ext cx="522" cy="367"/>
            </a:xfrm>
            <a:custGeom>
              <a:avLst/>
              <a:gdLst>
                <a:gd name="T0" fmla="*/ 19 w 522"/>
                <a:gd name="T1" fmla="*/ 31 h 367"/>
                <a:gd name="T2" fmla="*/ 29 w 522"/>
                <a:gd name="T3" fmla="*/ 18 h 367"/>
                <a:gd name="T4" fmla="*/ 41 w 522"/>
                <a:gd name="T5" fmla="*/ 10 h 367"/>
                <a:gd name="T6" fmla="*/ 54 w 522"/>
                <a:gd name="T7" fmla="*/ 4 h 367"/>
                <a:gd name="T8" fmla="*/ 68 w 522"/>
                <a:gd name="T9" fmla="*/ 1 h 367"/>
                <a:gd name="T10" fmla="*/ 84 w 522"/>
                <a:gd name="T11" fmla="*/ 0 h 367"/>
                <a:gd name="T12" fmla="*/ 99 w 522"/>
                <a:gd name="T13" fmla="*/ 1 h 367"/>
                <a:gd name="T14" fmla="*/ 116 w 522"/>
                <a:gd name="T15" fmla="*/ 4 h 367"/>
                <a:gd name="T16" fmla="*/ 133 w 522"/>
                <a:gd name="T17" fmla="*/ 8 h 367"/>
                <a:gd name="T18" fmla="*/ 150 w 522"/>
                <a:gd name="T19" fmla="*/ 13 h 367"/>
                <a:gd name="T20" fmla="*/ 166 w 522"/>
                <a:gd name="T21" fmla="*/ 20 h 367"/>
                <a:gd name="T22" fmla="*/ 183 w 522"/>
                <a:gd name="T23" fmla="*/ 27 h 367"/>
                <a:gd name="T24" fmla="*/ 199 w 522"/>
                <a:gd name="T25" fmla="*/ 33 h 367"/>
                <a:gd name="T26" fmla="*/ 214 w 522"/>
                <a:gd name="T27" fmla="*/ 40 h 367"/>
                <a:gd name="T28" fmla="*/ 229 w 522"/>
                <a:gd name="T29" fmla="*/ 46 h 367"/>
                <a:gd name="T30" fmla="*/ 241 w 522"/>
                <a:gd name="T31" fmla="*/ 51 h 367"/>
                <a:gd name="T32" fmla="*/ 254 w 522"/>
                <a:gd name="T33" fmla="*/ 56 h 367"/>
                <a:gd name="T34" fmla="*/ 266 w 522"/>
                <a:gd name="T35" fmla="*/ 60 h 367"/>
                <a:gd name="T36" fmla="*/ 280 w 522"/>
                <a:gd name="T37" fmla="*/ 64 h 367"/>
                <a:gd name="T38" fmla="*/ 297 w 522"/>
                <a:gd name="T39" fmla="*/ 69 h 367"/>
                <a:gd name="T40" fmla="*/ 314 w 522"/>
                <a:gd name="T41" fmla="*/ 74 h 367"/>
                <a:gd name="T42" fmla="*/ 333 w 522"/>
                <a:gd name="T43" fmla="*/ 81 h 367"/>
                <a:gd name="T44" fmla="*/ 351 w 522"/>
                <a:gd name="T45" fmla="*/ 88 h 367"/>
                <a:gd name="T46" fmla="*/ 372 w 522"/>
                <a:gd name="T47" fmla="*/ 98 h 367"/>
                <a:gd name="T48" fmla="*/ 392 w 522"/>
                <a:gd name="T49" fmla="*/ 108 h 367"/>
                <a:gd name="T50" fmla="*/ 411 w 522"/>
                <a:gd name="T51" fmla="*/ 120 h 367"/>
                <a:gd name="T52" fmla="*/ 431 w 522"/>
                <a:gd name="T53" fmla="*/ 135 h 367"/>
                <a:gd name="T54" fmla="*/ 449 w 522"/>
                <a:gd name="T55" fmla="*/ 151 h 367"/>
                <a:gd name="T56" fmla="*/ 467 w 522"/>
                <a:gd name="T57" fmla="*/ 170 h 367"/>
                <a:gd name="T58" fmla="*/ 482 w 522"/>
                <a:gd name="T59" fmla="*/ 190 h 367"/>
                <a:gd name="T60" fmla="*/ 497 w 522"/>
                <a:gd name="T61" fmla="*/ 214 h 367"/>
                <a:gd name="T62" fmla="*/ 509 w 522"/>
                <a:gd name="T63" fmla="*/ 241 h 367"/>
                <a:gd name="T64" fmla="*/ 518 w 522"/>
                <a:gd name="T65" fmla="*/ 270 h 367"/>
                <a:gd name="T66" fmla="*/ 522 w 522"/>
                <a:gd name="T67" fmla="*/ 297 h 367"/>
                <a:gd name="T68" fmla="*/ 517 w 522"/>
                <a:gd name="T69" fmla="*/ 321 h 367"/>
                <a:gd name="T70" fmla="*/ 505 w 522"/>
                <a:gd name="T71" fmla="*/ 340 h 367"/>
                <a:gd name="T72" fmla="*/ 486 w 522"/>
                <a:gd name="T73" fmla="*/ 354 h 367"/>
                <a:gd name="T74" fmla="*/ 461 w 522"/>
                <a:gd name="T75" fmla="*/ 363 h 367"/>
                <a:gd name="T76" fmla="*/ 431 w 522"/>
                <a:gd name="T77" fmla="*/ 367 h 367"/>
                <a:gd name="T78" fmla="*/ 397 w 522"/>
                <a:gd name="T79" fmla="*/ 367 h 367"/>
                <a:gd name="T80" fmla="*/ 359 w 522"/>
                <a:gd name="T81" fmla="*/ 362 h 367"/>
                <a:gd name="T82" fmla="*/ 318 w 522"/>
                <a:gd name="T83" fmla="*/ 352 h 367"/>
                <a:gd name="T84" fmla="*/ 276 w 522"/>
                <a:gd name="T85" fmla="*/ 337 h 367"/>
                <a:gd name="T86" fmla="*/ 234 w 522"/>
                <a:gd name="T87" fmla="*/ 317 h 367"/>
                <a:gd name="T88" fmla="*/ 191 w 522"/>
                <a:gd name="T89" fmla="*/ 292 h 367"/>
                <a:gd name="T90" fmla="*/ 150 w 522"/>
                <a:gd name="T91" fmla="*/ 262 h 367"/>
                <a:gd name="T92" fmla="*/ 109 w 522"/>
                <a:gd name="T93" fmla="*/ 227 h 367"/>
                <a:gd name="T94" fmla="*/ 72 w 522"/>
                <a:gd name="T95" fmla="*/ 187 h 367"/>
                <a:gd name="T96" fmla="*/ 38 w 522"/>
                <a:gd name="T97" fmla="*/ 143 h 367"/>
                <a:gd name="T98" fmla="*/ 37 w 522"/>
                <a:gd name="T99" fmla="*/ 141 h 367"/>
                <a:gd name="T100" fmla="*/ 36 w 522"/>
                <a:gd name="T101" fmla="*/ 139 h 367"/>
                <a:gd name="T102" fmla="*/ 35 w 522"/>
                <a:gd name="T103" fmla="*/ 137 h 367"/>
                <a:gd name="T104" fmla="*/ 34 w 522"/>
                <a:gd name="T105" fmla="*/ 135 h 367"/>
                <a:gd name="T106" fmla="*/ 31 w 522"/>
                <a:gd name="T107" fmla="*/ 134 h 367"/>
                <a:gd name="T108" fmla="*/ 24 w 522"/>
                <a:gd name="T109" fmla="*/ 129 h 367"/>
                <a:gd name="T110" fmla="*/ 16 w 522"/>
                <a:gd name="T111" fmla="*/ 121 h 367"/>
                <a:gd name="T112" fmla="*/ 8 w 522"/>
                <a:gd name="T113" fmla="*/ 110 h 367"/>
                <a:gd name="T114" fmla="*/ 2 w 522"/>
                <a:gd name="T115" fmla="*/ 97 h 367"/>
                <a:gd name="T116" fmla="*/ 0 w 522"/>
                <a:gd name="T117" fmla="*/ 78 h 367"/>
                <a:gd name="T118" fmla="*/ 6 w 522"/>
                <a:gd name="T119" fmla="*/ 57 h 367"/>
                <a:gd name="T120" fmla="*/ 19 w 522"/>
                <a:gd name="T121" fmla="*/ 31 h 3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22" h="367">
                  <a:moveTo>
                    <a:pt x="19" y="31"/>
                  </a:moveTo>
                  <a:lnTo>
                    <a:pt x="29" y="18"/>
                  </a:lnTo>
                  <a:lnTo>
                    <a:pt x="41" y="10"/>
                  </a:lnTo>
                  <a:lnTo>
                    <a:pt x="54" y="4"/>
                  </a:lnTo>
                  <a:lnTo>
                    <a:pt x="68" y="1"/>
                  </a:lnTo>
                  <a:lnTo>
                    <a:pt x="84" y="0"/>
                  </a:lnTo>
                  <a:lnTo>
                    <a:pt x="99" y="1"/>
                  </a:lnTo>
                  <a:lnTo>
                    <a:pt x="116" y="4"/>
                  </a:lnTo>
                  <a:lnTo>
                    <a:pt x="133" y="8"/>
                  </a:lnTo>
                  <a:lnTo>
                    <a:pt x="150" y="13"/>
                  </a:lnTo>
                  <a:lnTo>
                    <a:pt x="166" y="20"/>
                  </a:lnTo>
                  <a:lnTo>
                    <a:pt x="183" y="27"/>
                  </a:lnTo>
                  <a:lnTo>
                    <a:pt x="199" y="33"/>
                  </a:lnTo>
                  <a:lnTo>
                    <a:pt x="214" y="40"/>
                  </a:lnTo>
                  <a:lnTo>
                    <a:pt x="229" y="46"/>
                  </a:lnTo>
                  <a:lnTo>
                    <a:pt x="241" y="51"/>
                  </a:lnTo>
                  <a:lnTo>
                    <a:pt x="254" y="56"/>
                  </a:lnTo>
                  <a:lnTo>
                    <a:pt x="266" y="60"/>
                  </a:lnTo>
                  <a:lnTo>
                    <a:pt x="280" y="64"/>
                  </a:lnTo>
                  <a:lnTo>
                    <a:pt x="297" y="69"/>
                  </a:lnTo>
                  <a:lnTo>
                    <a:pt x="314" y="74"/>
                  </a:lnTo>
                  <a:lnTo>
                    <a:pt x="333" y="81"/>
                  </a:lnTo>
                  <a:lnTo>
                    <a:pt x="351" y="88"/>
                  </a:lnTo>
                  <a:lnTo>
                    <a:pt x="372" y="98"/>
                  </a:lnTo>
                  <a:lnTo>
                    <a:pt x="392" y="108"/>
                  </a:lnTo>
                  <a:lnTo>
                    <a:pt x="411" y="120"/>
                  </a:lnTo>
                  <a:lnTo>
                    <a:pt x="431" y="135"/>
                  </a:lnTo>
                  <a:lnTo>
                    <a:pt x="449" y="151"/>
                  </a:lnTo>
                  <a:lnTo>
                    <a:pt x="467" y="170"/>
                  </a:lnTo>
                  <a:lnTo>
                    <a:pt x="482" y="190"/>
                  </a:lnTo>
                  <a:lnTo>
                    <a:pt x="497" y="214"/>
                  </a:lnTo>
                  <a:lnTo>
                    <a:pt x="509" y="241"/>
                  </a:lnTo>
                  <a:lnTo>
                    <a:pt x="518" y="270"/>
                  </a:lnTo>
                  <a:lnTo>
                    <a:pt x="522" y="297"/>
                  </a:lnTo>
                  <a:lnTo>
                    <a:pt x="517" y="321"/>
                  </a:lnTo>
                  <a:lnTo>
                    <a:pt x="505" y="340"/>
                  </a:lnTo>
                  <a:lnTo>
                    <a:pt x="486" y="354"/>
                  </a:lnTo>
                  <a:lnTo>
                    <a:pt x="461" y="363"/>
                  </a:lnTo>
                  <a:lnTo>
                    <a:pt x="431" y="367"/>
                  </a:lnTo>
                  <a:lnTo>
                    <a:pt x="397" y="367"/>
                  </a:lnTo>
                  <a:lnTo>
                    <a:pt x="359" y="362"/>
                  </a:lnTo>
                  <a:lnTo>
                    <a:pt x="318" y="352"/>
                  </a:lnTo>
                  <a:lnTo>
                    <a:pt x="276" y="337"/>
                  </a:lnTo>
                  <a:lnTo>
                    <a:pt x="234" y="317"/>
                  </a:lnTo>
                  <a:lnTo>
                    <a:pt x="191" y="292"/>
                  </a:lnTo>
                  <a:lnTo>
                    <a:pt x="150" y="262"/>
                  </a:lnTo>
                  <a:lnTo>
                    <a:pt x="109" y="227"/>
                  </a:lnTo>
                  <a:lnTo>
                    <a:pt x="72" y="187"/>
                  </a:lnTo>
                  <a:lnTo>
                    <a:pt x="38" y="143"/>
                  </a:lnTo>
                  <a:lnTo>
                    <a:pt x="37" y="141"/>
                  </a:lnTo>
                  <a:lnTo>
                    <a:pt x="36" y="139"/>
                  </a:lnTo>
                  <a:lnTo>
                    <a:pt x="35" y="137"/>
                  </a:lnTo>
                  <a:lnTo>
                    <a:pt x="34" y="135"/>
                  </a:lnTo>
                  <a:lnTo>
                    <a:pt x="31" y="134"/>
                  </a:lnTo>
                  <a:lnTo>
                    <a:pt x="24" y="129"/>
                  </a:lnTo>
                  <a:lnTo>
                    <a:pt x="16" y="121"/>
                  </a:lnTo>
                  <a:lnTo>
                    <a:pt x="8" y="110"/>
                  </a:lnTo>
                  <a:lnTo>
                    <a:pt x="2" y="97"/>
                  </a:lnTo>
                  <a:lnTo>
                    <a:pt x="0" y="78"/>
                  </a:lnTo>
                  <a:lnTo>
                    <a:pt x="6" y="57"/>
                  </a:lnTo>
                  <a:lnTo>
                    <a:pt x="19" y="31"/>
                  </a:lnTo>
                  <a:close/>
                </a:path>
              </a:pathLst>
            </a:custGeom>
            <a:solidFill>
              <a:srgbClr val="F2F7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30"/>
            <p:cNvSpPr>
              <a:spLocks/>
            </p:cNvSpPr>
            <p:nvPr/>
          </p:nvSpPr>
          <p:spPr bwMode="auto">
            <a:xfrm>
              <a:off x="3817" y="3111"/>
              <a:ext cx="494" cy="350"/>
            </a:xfrm>
            <a:custGeom>
              <a:avLst/>
              <a:gdLst>
                <a:gd name="T0" fmla="*/ 17 w 494"/>
                <a:gd name="T1" fmla="*/ 31 h 350"/>
                <a:gd name="T2" fmla="*/ 27 w 494"/>
                <a:gd name="T3" fmla="*/ 20 h 350"/>
                <a:gd name="T4" fmla="*/ 38 w 494"/>
                <a:gd name="T5" fmla="*/ 11 h 350"/>
                <a:gd name="T6" fmla="*/ 50 w 494"/>
                <a:gd name="T7" fmla="*/ 5 h 350"/>
                <a:gd name="T8" fmla="*/ 65 w 494"/>
                <a:gd name="T9" fmla="*/ 1 h 350"/>
                <a:gd name="T10" fmla="*/ 79 w 494"/>
                <a:gd name="T11" fmla="*/ 0 h 350"/>
                <a:gd name="T12" fmla="*/ 94 w 494"/>
                <a:gd name="T13" fmla="*/ 2 h 350"/>
                <a:gd name="T14" fmla="*/ 110 w 494"/>
                <a:gd name="T15" fmla="*/ 4 h 350"/>
                <a:gd name="T16" fmla="*/ 125 w 494"/>
                <a:gd name="T17" fmla="*/ 9 h 350"/>
                <a:gd name="T18" fmla="*/ 142 w 494"/>
                <a:gd name="T19" fmla="*/ 14 h 350"/>
                <a:gd name="T20" fmla="*/ 157 w 494"/>
                <a:gd name="T21" fmla="*/ 20 h 350"/>
                <a:gd name="T22" fmla="*/ 174 w 494"/>
                <a:gd name="T23" fmla="*/ 26 h 350"/>
                <a:gd name="T24" fmla="*/ 188 w 494"/>
                <a:gd name="T25" fmla="*/ 33 h 350"/>
                <a:gd name="T26" fmla="*/ 203 w 494"/>
                <a:gd name="T27" fmla="*/ 39 h 350"/>
                <a:gd name="T28" fmla="*/ 217 w 494"/>
                <a:gd name="T29" fmla="*/ 46 h 350"/>
                <a:gd name="T30" fmla="*/ 229 w 494"/>
                <a:gd name="T31" fmla="*/ 51 h 350"/>
                <a:gd name="T32" fmla="*/ 241 w 494"/>
                <a:gd name="T33" fmla="*/ 55 h 350"/>
                <a:gd name="T34" fmla="*/ 252 w 494"/>
                <a:gd name="T35" fmla="*/ 59 h 350"/>
                <a:gd name="T36" fmla="*/ 266 w 494"/>
                <a:gd name="T37" fmla="*/ 62 h 350"/>
                <a:gd name="T38" fmla="*/ 281 w 494"/>
                <a:gd name="T39" fmla="*/ 67 h 350"/>
                <a:gd name="T40" fmla="*/ 297 w 494"/>
                <a:gd name="T41" fmla="*/ 72 h 350"/>
                <a:gd name="T42" fmla="*/ 315 w 494"/>
                <a:gd name="T43" fmla="*/ 78 h 350"/>
                <a:gd name="T44" fmla="*/ 333 w 494"/>
                <a:gd name="T45" fmla="*/ 86 h 350"/>
                <a:gd name="T46" fmla="*/ 352 w 494"/>
                <a:gd name="T47" fmla="*/ 95 h 350"/>
                <a:gd name="T48" fmla="*/ 370 w 494"/>
                <a:gd name="T49" fmla="*/ 104 h 350"/>
                <a:gd name="T50" fmla="*/ 389 w 494"/>
                <a:gd name="T51" fmla="*/ 117 h 350"/>
                <a:gd name="T52" fmla="*/ 408 w 494"/>
                <a:gd name="T53" fmla="*/ 130 h 350"/>
                <a:gd name="T54" fmla="*/ 425 w 494"/>
                <a:gd name="T55" fmla="*/ 145 h 350"/>
                <a:gd name="T56" fmla="*/ 441 w 494"/>
                <a:gd name="T57" fmla="*/ 163 h 350"/>
                <a:gd name="T58" fmla="*/ 456 w 494"/>
                <a:gd name="T59" fmla="*/ 182 h 350"/>
                <a:gd name="T60" fmla="*/ 469 w 494"/>
                <a:gd name="T61" fmla="*/ 205 h 350"/>
                <a:gd name="T62" fmla="*/ 481 w 494"/>
                <a:gd name="T63" fmla="*/ 230 h 350"/>
                <a:gd name="T64" fmla="*/ 490 w 494"/>
                <a:gd name="T65" fmla="*/ 258 h 350"/>
                <a:gd name="T66" fmla="*/ 494 w 494"/>
                <a:gd name="T67" fmla="*/ 284 h 350"/>
                <a:gd name="T68" fmla="*/ 490 w 494"/>
                <a:gd name="T69" fmla="*/ 307 h 350"/>
                <a:gd name="T70" fmla="*/ 478 w 494"/>
                <a:gd name="T71" fmla="*/ 324 h 350"/>
                <a:gd name="T72" fmla="*/ 460 w 494"/>
                <a:gd name="T73" fmla="*/ 338 h 350"/>
                <a:gd name="T74" fmla="*/ 436 w 494"/>
                <a:gd name="T75" fmla="*/ 346 h 350"/>
                <a:gd name="T76" fmla="*/ 408 w 494"/>
                <a:gd name="T77" fmla="*/ 350 h 350"/>
                <a:gd name="T78" fmla="*/ 375 w 494"/>
                <a:gd name="T79" fmla="*/ 350 h 350"/>
                <a:gd name="T80" fmla="*/ 340 w 494"/>
                <a:gd name="T81" fmla="*/ 344 h 350"/>
                <a:gd name="T82" fmla="*/ 301 w 494"/>
                <a:gd name="T83" fmla="*/ 335 h 350"/>
                <a:gd name="T84" fmla="*/ 261 w 494"/>
                <a:gd name="T85" fmla="*/ 320 h 350"/>
                <a:gd name="T86" fmla="*/ 221 w 494"/>
                <a:gd name="T87" fmla="*/ 301 h 350"/>
                <a:gd name="T88" fmla="*/ 181 w 494"/>
                <a:gd name="T89" fmla="*/ 277 h 350"/>
                <a:gd name="T90" fmla="*/ 141 w 494"/>
                <a:gd name="T91" fmla="*/ 249 h 350"/>
                <a:gd name="T92" fmla="*/ 103 w 494"/>
                <a:gd name="T93" fmla="*/ 216 h 350"/>
                <a:gd name="T94" fmla="*/ 68 w 494"/>
                <a:gd name="T95" fmla="*/ 179 h 350"/>
                <a:gd name="T96" fmla="*/ 36 w 494"/>
                <a:gd name="T97" fmla="*/ 137 h 350"/>
                <a:gd name="T98" fmla="*/ 35 w 494"/>
                <a:gd name="T99" fmla="*/ 135 h 350"/>
                <a:gd name="T100" fmla="*/ 34 w 494"/>
                <a:gd name="T101" fmla="*/ 134 h 350"/>
                <a:gd name="T102" fmla="*/ 32 w 494"/>
                <a:gd name="T103" fmla="*/ 132 h 350"/>
                <a:gd name="T104" fmla="*/ 31 w 494"/>
                <a:gd name="T105" fmla="*/ 130 h 350"/>
                <a:gd name="T106" fmla="*/ 28 w 494"/>
                <a:gd name="T107" fmla="*/ 128 h 350"/>
                <a:gd name="T108" fmla="*/ 21 w 494"/>
                <a:gd name="T109" fmla="*/ 124 h 350"/>
                <a:gd name="T110" fmla="*/ 13 w 494"/>
                <a:gd name="T111" fmla="*/ 117 h 350"/>
                <a:gd name="T112" fmla="*/ 6 w 494"/>
                <a:gd name="T113" fmla="*/ 106 h 350"/>
                <a:gd name="T114" fmla="*/ 1 w 494"/>
                <a:gd name="T115" fmla="*/ 93 h 350"/>
                <a:gd name="T116" fmla="*/ 0 w 494"/>
                <a:gd name="T117" fmla="*/ 75 h 350"/>
                <a:gd name="T118" fmla="*/ 5 w 494"/>
                <a:gd name="T119" fmla="*/ 55 h 350"/>
                <a:gd name="T120" fmla="*/ 17 w 494"/>
                <a:gd name="T121" fmla="*/ 31 h 3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94" h="350">
                  <a:moveTo>
                    <a:pt x="17" y="31"/>
                  </a:moveTo>
                  <a:lnTo>
                    <a:pt x="27" y="20"/>
                  </a:lnTo>
                  <a:lnTo>
                    <a:pt x="38" y="11"/>
                  </a:lnTo>
                  <a:lnTo>
                    <a:pt x="50" y="5"/>
                  </a:lnTo>
                  <a:lnTo>
                    <a:pt x="65" y="1"/>
                  </a:lnTo>
                  <a:lnTo>
                    <a:pt x="79" y="0"/>
                  </a:lnTo>
                  <a:lnTo>
                    <a:pt x="94" y="2"/>
                  </a:lnTo>
                  <a:lnTo>
                    <a:pt x="110" y="4"/>
                  </a:lnTo>
                  <a:lnTo>
                    <a:pt x="125" y="9"/>
                  </a:lnTo>
                  <a:lnTo>
                    <a:pt x="142" y="14"/>
                  </a:lnTo>
                  <a:lnTo>
                    <a:pt x="157" y="20"/>
                  </a:lnTo>
                  <a:lnTo>
                    <a:pt x="174" y="26"/>
                  </a:lnTo>
                  <a:lnTo>
                    <a:pt x="188" y="33"/>
                  </a:lnTo>
                  <a:lnTo>
                    <a:pt x="203" y="39"/>
                  </a:lnTo>
                  <a:lnTo>
                    <a:pt x="217" y="46"/>
                  </a:lnTo>
                  <a:lnTo>
                    <a:pt x="229" y="51"/>
                  </a:lnTo>
                  <a:lnTo>
                    <a:pt x="241" y="55"/>
                  </a:lnTo>
                  <a:lnTo>
                    <a:pt x="252" y="59"/>
                  </a:lnTo>
                  <a:lnTo>
                    <a:pt x="266" y="62"/>
                  </a:lnTo>
                  <a:lnTo>
                    <a:pt x="281" y="67"/>
                  </a:lnTo>
                  <a:lnTo>
                    <a:pt x="297" y="72"/>
                  </a:lnTo>
                  <a:lnTo>
                    <a:pt x="315" y="78"/>
                  </a:lnTo>
                  <a:lnTo>
                    <a:pt x="333" y="86"/>
                  </a:lnTo>
                  <a:lnTo>
                    <a:pt x="352" y="95"/>
                  </a:lnTo>
                  <a:lnTo>
                    <a:pt x="370" y="104"/>
                  </a:lnTo>
                  <a:lnTo>
                    <a:pt x="389" y="117"/>
                  </a:lnTo>
                  <a:lnTo>
                    <a:pt x="408" y="130"/>
                  </a:lnTo>
                  <a:lnTo>
                    <a:pt x="425" y="145"/>
                  </a:lnTo>
                  <a:lnTo>
                    <a:pt x="441" y="163"/>
                  </a:lnTo>
                  <a:lnTo>
                    <a:pt x="456" y="182"/>
                  </a:lnTo>
                  <a:lnTo>
                    <a:pt x="469" y="205"/>
                  </a:lnTo>
                  <a:lnTo>
                    <a:pt x="481" y="230"/>
                  </a:lnTo>
                  <a:lnTo>
                    <a:pt x="490" y="258"/>
                  </a:lnTo>
                  <a:lnTo>
                    <a:pt x="494" y="284"/>
                  </a:lnTo>
                  <a:lnTo>
                    <a:pt x="490" y="307"/>
                  </a:lnTo>
                  <a:lnTo>
                    <a:pt x="478" y="324"/>
                  </a:lnTo>
                  <a:lnTo>
                    <a:pt x="460" y="338"/>
                  </a:lnTo>
                  <a:lnTo>
                    <a:pt x="436" y="346"/>
                  </a:lnTo>
                  <a:lnTo>
                    <a:pt x="408" y="350"/>
                  </a:lnTo>
                  <a:lnTo>
                    <a:pt x="375" y="350"/>
                  </a:lnTo>
                  <a:lnTo>
                    <a:pt x="340" y="344"/>
                  </a:lnTo>
                  <a:lnTo>
                    <a:pt x="301" y="335"/>
                  </a:lnTo>
                  <a:lnTo>
                    <a:pt x="261" y="320"/>
                  </a:lnTo>
                  <a:lnTo>
                    <a:pt x="221" y="301"/>
                  </a:lnTo>
                  <a:lnTo>
                    <a:pt x="181" y="277"/>
                  </a:lnTo>
                  <a:lnTo>
                    <a:pt x="141" y="249"/>
                  </a:lnTo>
                  <a:lnTo>
                    <a:pt x="103" y="216"/>
                  </a:lnTo>
                  <a:lnTo>
                    <a:pt x="68" y="179"/>
                  </a:lnTo>
                  <a:lnTo>
                    <a:pt x="36" y="137"/>
                  </a:lnTo>
                  <a:lnTo>
                    <a:pt x="35" y="135"/>
                  </a:lnTo>
                  <a:lnTo>
                    <a:pt x="34" y="134"/>
                  </a:lnTo>
                  <a:lnTo>
                    <a:pt x="32" y="132"/>
                  </a:lnTo>
                  <a:lnTo>
                    <a:pt x="31" y="130"/>
                  </a:lnTo>
                  <a:lnTo>
                    <a:pt x="28" y="128"/>
                  </a:lnTo>
                  <a:lnTo>
                    <a:pt x="21" y="124"/>
                  </a:lnTo>
                  <a:lnTo>
                    <a:pt x="13" y="117"/>
                  </a:lnTo>
                  <a:lnTo>
                    <a:pt x="6" y="106"/>
                  </a:lnTo>
                  <a:lnTo>
                    <a:pt x="1" y="93"/>
                  </a:lnTo>
                  <a:lnTo>
                    <a:pt x="0" y="75"/>
                  </a:lnTo>
                  <a:lnTo>
                    <a:pt x="5" y="55"/>
                  </a:lnTo>
                  <a:lnTo>
                    <a:pt x="17" y="31"/>
                  </a:lnTo>
                  <a:close/>
                </a:path>
              </a:pathLst>
            </a:custGeom>
            <a:solidFill>
              <a:srgbClr val="E5E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31"/>
            <p:cNvSpPr>
              <a:spLocks/>
            </p:cNvSpPr>
            <p:nvPr/>
          </p:nvSpPr>
          <p:spPr bwMode="auto">
            <a:xfrm>
              <a:off x="3833" y="3124"/>
              <a:ext cx="467" cy="331"/>
            </a:xfrm>
            <a:custGeom>
              <a:avLst/>
              <a:gdLst>
                <a:gd name="T0" fmla="*/ 17 w 467"/>
                <a:gd name="T1" fmla="*/ 28 h 331"/>
                <a:gd name="T2" fmla="*/ 26 w 467"/>
                <a:gd name="T3" fmla="*/ 17 h 331"/>
                <a:gd name="T4" fmla="*/ 36 w 467"/>
                <a:gd name="T5" fmla="*/ 9 h 331"/>
                <a:gd name="T6" fmla="*/ 49 w 467"/>
                <a:gd name="T7" fmla="*/ 4 h 331"/>
                <a:gd name="T8" fmla="*/ 61 w 467"/>
                <a:gd name="T9" fmla="*/ 1 h 331"/>
                <a:gd name="T10" fmla="*/ 75 w 467"/>
                <a:gd name="T11" fmla="*/ 0 h 331"/>
                <a:gd name="T12" fmla="*/ 90 w 467"/>
                <a:gd name="T13" fmla="*/ 1 h 331"/>
                <a:gd name="T14" fmla="*/ 104 w 467"/>
                <a:gd name="T15" fmla="*/ 4 h 331"/>
                <a:gd name="T16" fmla="*/ 120 w 467"/>
                <a:gd name="T17" fmla="*/ 8 h 331"/>
                <a:gd name="T18" fmla="*/ 135 w 467"/>
                <a:gd name="T19" fmla="*/ 13 h 331"/>
                <a:gd name="T20" fmla="*/ 151 w 467"/>
                <a:gd name="T21" fmla="*/ 18 h 331"/>
                <a:gd name="T22" fmla="*/ 165 w 467"/>
                <a:gd name="T23" fmla="*/ 24 h 331"/>
                <a:gd name="T24" fmla="*/ 179 w 467"/>
                <a:gd name="T25" fmla="*/ 30 h 331"/>
                <a:gd name="T26" fmla="*/ 193 w 467"/>
                <a:gd name="T27" fmla="*/ 37 h 331"/>
                <a:gd name="T28" fmla="*/ 206 w 467"/>
                <a:gd name="T29" fmla="*/ 42 h 331"/>
                <a:gd name="T30" fmla="*/ 219 w 467"/>
                <a:gd name="T31" fmla="*/ 47 h 331"/>
                <a:gd name="T32" fmla="*/ 229 w 467"/>
                <a:gd name="T33" fmla="*/ 51 h 331"/>
                <a:gd name="T34" fmla="*/ 240 w 467"/>
                <a:gd name="T35" fmla="*/ 54 h 331"/>
                <a:gd name="T36" fmla="*/ 253 w 467"/>
                <a:gd name="T37" fmla="*/ 58 h 331"/>
                <a:gd name="T38" fmla="*/ 267 w 467"/>
                <a:gd name="T39" fmla="*/ 63 h 331"/>
                <a:gd name="T40" fmla="*/ 282 w 467"/>
                <a:gd name="T41" fmla="*/ 69 h 331"/>
                <a:gd name="T42" fmla="*/ 299 w 467"/>
                <a:gd name="T43" fmla="*/ 74 h 331"/>
                <a:gd name="T44" fmla="*/ 316 w 467"/>
                <a:gd name="T45" fmla="*/ 81 h 331"/>
                <a:gd name="T46" fmla="*/ 334 w 467"/>
                <a:gd name="T47" fmla="*/ 89 h 331"/>
                <a:gd name="T48" fmla="*/ 351 w 467"/>
                <a:gd name="T49" fmla="*/ 98 h 331"/>
                <a:gd name="T50" fmla="*/ 369 w 467"/>
                <a:gd name="T51" fmla="*/ 110 h 331"/>
                <a:gd name="T52" fmla="*/ 385 w 467"/>
                <a:gd name="T53" fmla="*/ 123 h 331"/>
                <a:gd name="T54" fmla="*/ 402 w 467"/>
                <a:gd name="T55" fmla="*/ 138 h 331"/>
                <a:gd name="T56" fmla="*/ 417 w 467"/>
                <a:gd name="T57" fmla="*/ 154 h 331"/>
                <a:gd name="T58" fmla="*/ 432 w 467"/>
                <a:gd name="T59" fmla="*/ 173 h 331"/>
                <a:gd name="T60" fmla="*/ 444 w 467"/>
                <a:gd name="T61" fmla="*/ 194 h 331"/>
                <a:gd name="T62" fmla="*/ 454 w 467"/>
                <a:gd name="T63" fmla="*/ 218 h 331"/>
                <a:gd name="T64" fmla="*/ 464 w 467"/>
                <a:gd name="T65" fmla="*/ 245 h 331"/>
                <a:gd name="T66" fmla="*/ 467 w 467"/>
                <a:gd name="T67" fmla="*/ 270 h 331"/>
                <a:gd name="T68" fmla="*/ 463 w 467"/>
                <a:gd name="T69" fmla="*/ 291 h 331"/>
                <a:gd name="T70" fmla="*/ 452 w 467"/>
                <a:gd name="T71" fmla="*/ 307 h 331"/>
                <a:gd name="T72" fmla="*/ 435 w 467"/>
                <a:gd name="T73" fmla="*/ 320 h 331"/>
                <a:gd name="T74" fmla="*/ 412 w 467"/>
                <a:gd name="T75" fmla="*/ 328 h 331"/>
                <a:gd name="T76" fmla="*/ 385 w 467"/>
                <a:gd name="T77" fmla="*/ 331 h 331"/>
                <a:gd name="T78" fmla="*/ 354 w 467"/>
                <a:gd name="T79" fmla="*/ 330 h 331"/>
                <a:gd name="T80" fmla="*/ 320 w 467"/>
                <a:gd name="T81" fmla="*/ 325 h 331"/>
                <a:gd name="T82" fmla="*/ 284 w 467"/>
                <a:gd name="T83" fmla="*/ 316 h 331"/>
                <a:gd name="T84" fmla="*/ 247 w 467"/>
                <a:gd name="T85" fmla="*/ 301 h 331"/>
                <a:gd name="T86" fmla="*/ 208 w 467"/>
                <a:gd name="T87" fmla="*/ 284 h 331"/>
                <a:gd name="T88" fmla="*/ 170 w 467"/>
                <a:gd name="T89" fmla="*/ 261 h 331"/>
                <a:gd name="T90" fmla="*/ 133 w 467"/>
                <a:gd name="T91" fmla="*/ 234 h 331"/>
                <a:gd name="T92" fmla="*/ 97 w 467"/>
                <a:gd name="T93" fmla="*/ 203 h 331"/>
                <a:gd name="T94" fmla="*/ 64 w 467"/>
                <a:gd name="T95" fmla="*/ 168 h 331"/>
                <a:gd name="T96" fmla="*/ 33 w 467"/>
                <a:gd name="T97" fmla="*/ 129 h 331"/>
                <a:gd name="T98" fmla="*/ 32 w 467"/>
                <a:gd name="T99" fmla="*/ 127 h 331"/>
                <a:gd name="T100" fmla="*/ 31 w 467"/>
                <a:gd name="T101" fmla="*/ 126 h 331"/>
                <a:gd name="T102" fmla="*/ 30 w 467"/>
                <a:gd name="T103" fmla="*/ 124 h 331"/>
                <a:gd name="T104" fmla="*/ 29 w 467"/>
                <a:gd name="T105" fmla="*/ 123 h 331"/>
                <a:gd name="T106" fmla="*/ 26 w 467"/>
                <a:gd name="T107" fmla="*/ 121 h 331"/>
                <a:gd name="T108" fmla="*/ 20 w 467"/>
                <a:gd name="T109" fmla="*/ 117 h 331"/>
                <a:gd name="T110" fmla="*/ 12 w 467"/>
                <a:gd name="T111" fmla="*/ 110 h 331"/>
                <a:gd name="T112" fmla="*/ 5 w 467"/>
                <a:gd name="T113" fmla="*/ 99 h 331"/>
                <a:gd name="T114" fmla="*/ 0 w 467"/>
                <a:gd name="T115" fmla="*/ 87 h 331"/>
                <a:gd name="T116" fmla="*/ 0 w 467"/>
                <a:gd name="T117" fmla="*/ 71 h 331"/>
                <a:gd name="T118" fmla="*/ 4 w 467"/>
                <a:gd name="T119" fmla="*/ 51 h 331"/>
                <a:gd name="T120" fmla="*/ 17 w 467"/>
                <a:gd name="T121" fmla="*/ 28 h 3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67" h="331">
                  <a:moveTo>
                    <a:pt x="17" y="28"/>
                  </a:moveTo>
                  <a:lnTo>
                    <a:pt x="26" y="17"/>
                  </a:lnTo>
                  <a:lnTo>
                    <a:pt x="36" y="9"/>
                  </a:lnTo>
                  <a:lnTo>
                    <a:pt x="49" y="4"/>
                  </a:lnTo>
                  <a:lnTo>
                    <a:pt x="61" y="1"/>
                  </a:lnTo>
                  <a:lnTo>
                    <a:pt x="75" y="0"/>
                  </a:lnTo>
                  <a:lnTo>
                    <a:pt x="90" y="1"/>
                  </a:lnTo>
                  <a:lnTo>
                    <a:pt x="104" y="4"/>
                  </a:lnTo>
                  <a:lnTo>
                    <a:pt x="120" y="8"/>
                  </a:lnTo>
                  <a:lnTo>
                    <a:pt x="135" y="13"/>
                  </a:lnTo>
                  <a:lnTo>
                    <a:pt x="151" y="18"/>
                  </a:lnTo>
                  <a:lnTo>
                    <a:pt x="165" y="24"/>
                  </a:lnTo>
                  <a:lnTo>
                    <a:pt x="179" y="30"/>
                  </a:lnTo>
                  <a:lnTo>
                    <a:pt x="193" y="37"/>
                  </a:lnTo>
                  <a:lnTo>
                    <a:pt x="206" y="42"/>
                  </a:lnTo>
                  <a:lnTo>
                    <a:pt x="219" y="47"/>
                  </a:lnTo>
                  <a:lnTo>
                    <a:pt x="229" y="51"/>
                  </a:lnTo>
                  <a:lnTo>
                    <a:pt x="240" y="54"/>
                  </a:lnTo>
                  <a:lnTo>
                    <a:pt x="253" y="58"/>
                  </a:lnTo>
                  <a:lnTo>
                    <a:pt x="267" y="63"/>
                  </a:lnTo>
                  <a:lnTo>
                    <a:pt x="282" y="69"/>
                  </a:lnTo>
                  <a:lnTo>
                    <a:pt x="299" y="74"/>
                  </a:lnTo>
                  <a:lnTo>
                    <a:pt x="316" y="81"/>
                  </a:lnTo>
                  <a:lnTo>
                    <a:pt x="334" y="89"/>
                  </a:lnTo>
                  <a:lnTo>
                    <a:pt x="351" y="98"/>
                  </a:lnTo>
                  <a:lnTo>
                    <a:pt x="369" y="110"/>
                  </a:lnTo>
                  <a:lnTo>
                    <a:pt x="385" y="123"/>
                  </a:lnTo>
                  <a:lnTo>
                    <a:pt x="402" y="138"/>
                  </a:lnTo>
                  <a:lnTo>
                    <a:pt x="417" y="154"/>
                  </a:lnTo>
                  <a:lnTo>
                    <a:pt x="432" y="173"/>
                  </a:lnTo>
                  <a:lnTo>
                    <a:pt x="444" y="194"/>
                  </a:lnTo>
                  <a:lnTo>
                    <a:pt x="454" y="218"/>
                  </a:lnTo>
                  <a:lnTo>
                    <a:pt x="464" y="245"/>
                  </a:lnTo>
                  <a:lnTo>
                    <a:pt x="467" y="270"/>
                  </a:lnTo>
                  <a:lnTo>
                    <a:pt x="463" y="291"/>
                  </a:lnTo>
                  <a:lnTo>
                    <a:pt x="452" y="307"/>
                  </a:lnTo>
                  <a:lnTo>
                    <a:pt x="435" y="320"/>
                  </a:lnTo>
                  <a:lnTo>
                    <a:pt x="412" y="328"/>
                  </a:lnTo>
                  <a:lnTo>
                    <a:pt x="385" y="331"/>
                  </a:lnTo>
                  <a:lnTo>
                    <a:pt x="354" y="330"/>
                  </a:lnTo>
                  <a:lnTo>
                    <a:pt x="320" y="325"/>
                  </a:lnTo>
                  <a:lnTo>
                    <a:pt x="284" y="316"/>
                  </a:lnTo>
                  <a:lnTo>
                    <a:pt x="247" y="301"/>
                  </a:lnTo>
                  <a:lnTo>
                    <a:pt x="208" y="284"/>
                  </a:lnTo>
                  <a:lnTo>
                    <a:pt x="170" y="261"/>
                  </a:lnTo>
                  <a:lnTo>
                    <a:pt x="133" y="234"/>
                  </a:lnTo>
                  <a:lnTo>
                    <a:pt x="97" y="203"/>
                  </a:lnTo>
                  <a:lnTo>
                    <a:pt x="64" y="168"/>
                  </a:lnTo>
                  <a:lnTo>
                    <a:pt x="33" y="129"/>
                  </a:lnTo>
                  <a:lnTo>
                    <a:pt x="32" y="127"/>
                  </a:lnTo>
                  <a:lnTo>
                    <a:pt x="31" y="126"/>
                  </a:lnTo>
                  <a:lnTo>
                    <a:pt x="30" y="124"/>
                  </a:lnTo>
                  <a:lnTo>
                    <a:pt x="29" y="123"/>
                  </a:lnTo>
                  <a:lnTo>
                    <a:pt x="26" y="121"/>
                  </a:lnTo>
                  <a:lnTo>
                    <a:pt x="20" y="117"/>
                  </a:lnTo>
                  <a:lnTo>
                    <a:pt x="12" y="110"/>
                  </a:lnTo>
                  <a:lnTo>
                    <a:pt x="5" y="99"/>
                  </a:lnTo>
                  <a:lnTo>
                    <a:pt x="0" y="87"/>
                  </a:lnTo>
                  <a:lnTo>
                    <a:pt x="0" y="71"/>
                  </a:lnTo>
                  <a:lnTo>
                    <a:pt x="4" y="51"/>
                  </a:lnTo>
                  <a:lnTo>
                    <a:pt x="17" y="28"/>
                  </a:lnTo>
                  <a:close/>
                </a:path>
              </a:pathLst>
            </a:custGeom>
            <a:solidFill>
              <a:srgbClr val="DBE8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32"/>
            <p:cNvSpPr>
              <a:spLocks/>
            </p:cNvSpPr>
            <p:nvPr/>
          </p:nvSpPr>
          <p:spPr bwMode="auto">
            <a:xfrm>
              <a:off x="3849" y="3137"/>
              <a:ext cx="439" cy="313"/>
            </a:xfrm>
            <a:custGeom>
              <a:avLst/>
              <a:gdLst>
                <a:gd name="T0" fmla="*/ 15 w 439"/>
                <a:gd name="T1" fmla="*/ 27 h 313"/>
                <a:gd name="T2" fmla="*/ 24 w 439"/>
                <a:gd name="T3" fmla="*/ 16 h 313"/>
                <a:gd name="T4" fmla="*/ 34 w 439"/>
                <a:gd name="T5" fmla="*/ 8 h 313"/>
                <a:gd name="T6" fmla="*/ 45 w 439"/>
                <a:gd name="T7" fmla="*/ 3 h 313"/>
                <a:gd name="T8" fmla="*/ 57 w 439"/>
                <a:gd name="T9" fmla="*/ 0 h 313"/>
                <a:gd name="T10" fmla="*/ 71 w 439"/>
                <a:gd name="T11" fmla="*/ 0 h 313"/>
                <a:gd name="T12" fmla="*/ 85 w 439"/>
                <a:gd name="T13" fmla="*/ 0 h 313"/>
                <a:gd name="T14" fmla="*/ 99 w 439"/>
                <a:gd name="T15" fmla="*/ 3 h 313"/>
                <a:gd name="T16" fmla="*/ 114 w 439"/>
                <a:gd name="T17" fmla="*/ 6 h 313"/>
                <a:gd name="T18" fmla="*/ 128 w 439"/>
                <a:gd name="T19" fmla="*/ 11 h 313"/>
                <a:gd name="T20" fmla="*/ 143 w 439"/>
                <a:gd name="T21" fmla="*/ 16 h 313"/>
                <a:gd name="T22" fmla="*/ 157 w 439"/>
                <a:gd name="T23" fmla="*/ 23 h 313"/>
                <a:gd name="T24" fmla="*/ 171 w 439"/>
                <a:gd name="T25" fmla="*/ 29 h 313"/>
                <a:gd name="T26" fmla="*/ 184 w 439"/>
                <a:gd name="T27" fmla="*/ 34 h 313"/>
                <a:gd name="T28" fmla="*/ 196 w 439"/>
                <a:gd name="T29" fmla="*/ 40 h 313"/>
                <a:gd name="T30" fmla="*/ 208 w 439"/>
                <a:gd name="T31" fmla="*/ 44 h 313"/>
                <a:gd name="T32" fmla="*/ 218 w 439"/>
                <a:gd name="T33" fmla="*/ 48 h 313"/>
                <a:gd name="T34" fmla="*/ 228 w 439"/>
                <a:gd name="T35" fmla="*/ 51 h 313"/>
                <a:gd name="T36" fmla="*/ 241 w 439"/>
                <a:gd name="T37" fmla="*/ 56 h 313"/>
                <a:gd name="T38" fmla="*/ 254 w 439"/>
                <a:gd name="T39" fmla="*/ 60 h 313"/>
                <a:gd name="T40" fmla="*/ 268 w 439"/>
                <a:gd name="T41" fmla="*/ 65 h 313"/>
                <a:gd name="T42" fmla="*/ 284 w 439"/>
                <a:gd name="T43" fmla="*/ 70 h 313"/>
                <a:gd name="T44" fmla="*/ 299 w 439"/>
                <a:gd name="T45" fmla="*/ 76 h 313"/>
                <a:gd name="T46" fmla="*/ 316 w 439"/>
                <a:gd name="T47" fmla="*/ 84 h 313"/>
                <a:gd name="T48" fmla="*/ 332 w 439"/>
                <a:gd name="T49" fmla="*/ 94 h 313"/>
                <a:gd name="T50" fmla="*/ 348 w 439"/>
                <a:gd name="T51" fmla="*/ 104 h 313"/>
                <a:gd name="T52" fmla="*/ 363 w 439"/>
                <a:gd name="T53" fmla="*/ 116 h 313"/>
                <a:gd name="T54" fmla="*/ 379 w 439"/>
                <a:gd name="T55" fmla="*/ 130 h 313"/>
                <a:gd name="T56" fmla="*/ 393 w 439"/>
                <a:gd name="T57" fmla="*/ 145 h 313"/>
                <a:gd name="T58" fmla="*/ 406 w 439"/>
                <a:gd name="T59" fmla="*/ 164 h 313"/>
                <a:gd name="T60" fmla="*/ 418 w 439"/>
                <a:gd name="T61" fmla="*/ 183 h 313"/>
                <a:gd name="T62" fmla="*/ 428 w 439"/>
                <a:gd name="T63" fmla="*/ 206 h 313"/>
                <a:gd name="T64" fmla="*/ 436 w 439"/>
                <a:gd name="T65" fmla="*/ 232 h 313"/>
                <a:gd name="T66" fmla="*/ 439 w 439"/>
                <a:gd name="T67" fmla="*/ 256 h 313"/>
                <a:gd name="T68" fmla="*/ 435 w 439"/>
                <a:gd name="T69" fmla="*/ 276 h 313"/>
                <a:gd name="T70" fmla="*/ 425 w 439"/>
                <a:gd name="T71" fmla="*/ 291 h 313"/>
                <a:gd name="T72" fmla="*/ 409 w 439"/>
                <a:gd name="T73" fmla="*/ 303 h 313"/>
                <a:gd name="T74" fmla="*/ 388 w 439"/>
                <a:gd name="T75" fmla="*/ 310 h 313"/>
                <a:gd name="T76" fmla="*/ 362 w 439"/>
                <a:gd name="T77" fmla="*/ 313 h 313"/>
                <a:gd name="T78" fmla="*/ 333 w 439"/>
                <a:gd name="T79" fmla="*/ 312 h 313"/>
                <a:gd name="T80" fmla="*/ 301 w 439"/>
                <a:gd name="T81" fmla="*/ 306 h 313"/>
                <a:gd name="T82" fmla="*/ 267 w 439"/>
                <a:gd name="T83" fmla="*/ 296 h 313"/>
                <a:gd name="T84" fmla="*/ 232 w 439"/>
                <a:gd name="T85" fmla="*/ 283 h 313"/>
                <a:gd name="T86" fmla="*/ 195 w 439"/>
                <a:gd name="T87" fmla="*/ 266 h 313"/>
                <a:gd name="T88" fmla="*/ 159 w 439"/>
                <a:gd name="T89" fmla="*/ 245 h 313"/>
                <a:gd name="T90" fmla="*/ 124 w 439"/>
                <a:gd name="T91" fmla="*/ 219 h 313"/>
                <a:gd name="T92" fmla="*/ 90 w 439"/>
                <a:gd name="T93" fmla="*/ 190 h 313"/>
                <a:gd name="T94" fmla="*/ 59 w 439"/>
                <a:gd name="T95" fmla="*/ 157 h 313"/>
                <a:gd name="T96" fmla="*/ 31 w 439"/>
                <a:gd name="T97" fmla="*/ 120 h 313"/>
                <a:gd name="T98" fmla="*/ 30 w 439"/>
                <a:gd name="T99" fmla="*/ 119 h 313"/>
                <a:gd name="T100" fmla="*/ 30 w 439"/>
                <a:gd name="T101" fmla="*/ 118 h 313"/>
                <a:gd name="T102" fmla="*/ 29 w 439"/>
                <a:gd name="T103" fmla="*/ 117 h 313"/>
                <a:gd name="T104" fmla="*/ 28 w 439"/>
                <a:gd name="T105" fmla="*/ 116 h 313"/>
                <a:gd name="T106" fmla="*/ 23 w 439"/>
                <a:gd name="T107" fmla="*/ 114 h 313"/>
                <a:gd name="T108" fmla="*/ 18 w 439"/>
                <a:gd name="T109" fmla="*/ 109 h 313"/>
                <a:gd name="T110" fmla="*/ 11 w 439"/>
                <a:gd name="T111" fmla="*/ 103 h 313"/>
                <a:gd name="T112" fmla="*/ 5 w 439"/>
                <a:gd name="T113" fmla="*/ 93 h 313"/>
                <a:gd name="T114" fmla="*/ 0 w 439"/>
                <a:gd name="T115" fmla="*/ 81 h 313"/>
                <a:gd name="T116" fmla="*/ 0 w 439"/>
                <a:gd name="T117" fmla="*/ 66 h 313"/>
                <a:gd name="T118" fmla="*/ 4 w 439"/>
                <a:gd name="T119" fmla="*/ 48 h 313"/>
                <a:gd name="T120" fmla="*/ 15 w 439"/>
                <a:gd name="T121" fmla="*/ 27 h 31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9" h="313">
                  <a:moveTo>
                    <a:pt x="15" y="27"/>
                  </a:moveTo>
                  <a:lnTo>
                    <a:pt x="24" y="16"/>
                  </a:lnTo>
                  <a:lnTo>
                    <a:pt x="34" y="8"/>
                  </a:lnTo>
                  <a:lnTo>
                    <a:pt x="45" y="3"/>
                  </a:lnTo>
                  <a:lnTo>
                    <a:pt x="57" y="0"/>
                  </a:lnTo>
                  <a:lnTo>
                    <a:pt x="71" y="0"/>
                  </a:lnTo>
                  <a:lnTo>
                    <a:pt x="85" y="0"/>
                  </a:lnTo>
                  <a:lnTo>
                    <a:pt x="99" y="3"/>
                  </a:lnTo>
                  <a:lnTo>
                    <a:pt x="114" y="6"/>
                  </a:lnTo>
                  <a:lnTo>
                    <a:pt x="128" y="11"/>
                  </a:lnTo>
                  <a:lnTo>
                    <a:pt x="143" y="16"/>
                  </a:lnTo>
                  <a:lnTo>
                    <a:pt x="157" y="23"/>
                  </a:lnTo>
                  <a:lnTo>
                    <a:pt x="171" y="29"/>
                  </a:lnTo>
                  <a:lnTo>
                    <a:pt x="184" y="34"/>
                  </a:lnTo>
                  <a:lnTo>
                    <a:pt x="196" y="40"/>
                  </a:lnTo>
                  <a:lnTo>
                    <a:pt x="208" y="44"/>
                  </a:lnTo>
                  <a:lnTo>
                    <a:pt x="218" y="48"/>
                  </a:lnTo>
                  <a:lnTo>
                    <a:pt x="228" y="51"/>
                  </a:lnTo>
                  <a:lnTo>
                    <a:pt x="241" y="56"/>
                  </a:lnTo>
                  <a:lnTo>
                    <a:pt x="254" y="60"/>
                  </a:lnTo>
                  <a:lnTo>
                    <a:pt x="268" y="65"/>
                  </a:lnTo>
                  <a:lnTo>
                    <a:pt x="284" y="70"/>
                  </a:lnTo>
                  <a:lnTo>
                    <a:pt x="299" y="76"/>
                  </a:lnTo>
                  <a:lnTo>
                    <a:pt x="316" y="84"/>
                  </a:lnTo>
                  <a:lnTo>
                    <a:pt x="332" y="94"/>
                  </a:lnTo>
                  <a:lnTo>
                    <a:pt x="348" y="104"/>
                  </a:lnTo>
                  <a:lnTo>
                    <a:pt x="363" y="116"/>
                  </a:lnTo>
                  <a:lnTo>
                    <a:pt x="379" y="130"/>
                  </a:lnTo>
                  <a:lnTo>
                    <a:pt x="393" y="145"/>
                  </a:lnTo>
                  <a:lnTo>
                    <a:pt x="406" y="164"/>
                  </a:lnTo>
                  <a:lnTo>
                    <a:pt x="418" y="183"/>
                  </a:lnTo>
                  <a:lnTo>
                    <a:pt x="428" y="206"/>
                  </a:lnTo>
                  <a:lnTo>
                    <a:pt x="436" y="232"/>
                  </a:lnTo>
                  <a:lnTo>
                    <a:pt x="439" y="256"/>
                  </a:lnTo>
                  <a:lnTo>
                    <a:pt x="435" y="276"/>
                  </a:lnTo>
                  <a:lnTo>
                    <a:pt x="425" y="291"/>
                  </a:lnTo>
                  <a:lnTo>
                    <a:pt x="409" y="303"/>
                  </a:lnTo>
                  <a:lnTo>
                    <a:pt x="388" y="310"/>
                  </a:lnTo>
                  <a:lnTo>
                    <a:pt x="362" y="313"/>
                  </a:lnTo>
                  <a:lnTo>
                    <a:pt x="333" y="312"/>
                  </a:lnTo>
                  <a:lnTo>
                    <a:pt x="301" y="306"/>
                  </a:lnTo>
                  <a:lnTo>
                    <a:pt x="267" y="296"/>
                  </a:lnTo>
                  <a:lnTo>
                    <a:pt x="232" y="283"/>
                  </a:lnTo>
                  <a:lnTo>
                    <a:pt x="195" y="266"/>
                  </a:lnTo>
                  <a:lnTo>
                    <a:pt x="159" y="245"/>
                  </a:lnTo>
                  <a:lnTo>
                    <a:pt x="124" y="219"/>
                  </a:lnTo>
                  <a:lnTo>
                    <a:pt x="90" y="190"/>
                  </a:lnTo>
                  <a:lnTo>
                    <a:pt x="59" y="157"/>
                  </a:lnTo>
                  <a:lnTo>
                    <a:pt x="31" y="120"/>
                  </a:lnTo>
                  <a:lnTo>
                    <a:pt x="30" y="119"/>
                  </a:lnTo>
                  <a:lnTo>
                    <a:pt x="30" y="118"/>
                  </a:lnTo>
                  <a:lnTo>
                    <a:pt x="29" y="117"/>
                  </a:lnTo>
                  <a:lnTo>
                    <a:pt x="28" y="116"/>
                  </a:lnTo>
                  <a:lnTo>
                    <a:pt x="23" y="114"/>
                  </a:lnTo>
                  <a:lnTo>
                    <a:pt x="18" y="109"/>
                  </a:lnTo>
                  <a:lnTo>
                    <a:pt x="11" y="103"/>
                  </a:lnTo>
                  <a:lnTo>
                    <a:pt x="5" y="93"/>
                  </a:lnTo>
                  <a:lnTo>
                    <a:pt x="0" y="81"/>
                  </a:lnTo>
                  <a:lnTo>
                    <a:pt x="0" y="66"/>
                  </a:lnTo>
                  <a:lnTo>
                    <a:pt x="4" y="48"/>
                  </a:lnTo>
                  <a:lnTo>
                    <a:pt x="15" y="27"/>
                  </a:lnTo>
                  <a:close/>
                </a:path>
              </a:pathLst>
            </a:custGeom>
            <a:solidFill>
              <a:srgbClr val="D1E0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33"/>
            <p:cNvSpPr>
              <a:spLocks/>
            </p:cNvSpPr>
            <p:nvPr/>
          </p:nvSpPr>
          <p:spPr bwMode="auto">
            <a:xfrm>
              <a:off x="3864" y="3149"/>
              <a:ext cx="413" cy="295"/>
            </a:xfrm>
            <a:custGeom>
              <a:avLst/>
              <a:gdLst>
                <a:gd name="T0" fmla="*/ 16 w 413"/>
                <a:gd name="T1" fmla="*/ 26 h 295"/>
                <a:gd name="T2" fmla="*/ 24 w 413"/>
                <a:gd name="T3" fmla="*/ 16 h 295"/>
                <a:gd name="T4" fmla="*/ 34 w 413"/>
                <a:gd name="T5" fmla="*/ 9 h 295"/>
                <a:gd name="T6" fmla="*/ 44 w 413"/>
                <a:gd name="T7" fmla="*/ 3 h 295"/>
                <a:gd name="T8" fmla="*/ 56 w 413"/>
                <a:gd name="T9" fmla="*/ 1 h 295"/>
                <a:gd name="T10" fmla="*/ 68 w 413"/>
                <a:gd name="T11" fmla="*/ 0 h 295"/>
                <a:gd name="T12" fmla="*/ 82 w 413"/>
                <a:gd name="T13" fmla="*/ 1 h 295"/>
                <a:gd name="T14" fmla="*/ 95 w 413"/>
                <a:gd name="T15" fmla="*/ 3 h 295"/>
                <a:gd name="T16" fmla="*/ 108 w 413"/>
                <a:gd name="T17" fmla="*/ 7 h 295"/>
                <a:gd name="T18" fmla="*/ 123 w 413"/>
                <a:gd name="T19" fmla="*/ 12 h 295"/>
                <a:gd name="T20" fmla="*/ 136 w 413"/>
                <a:gd name="T21" fmla="*/ 17 h 295"/>
                <a:gd name="T22" fmla="*/ 149 w 413"/>
                <a:gd name="T23" fmla="*/ 22 h 295"/>
                <a:gd name="T24" fmla="*/ 163 w 413"/>
                <a:gd name="T25" fmla="*/ 28 h 295"/>
                <a:gd name="T26" fmla="*/ 175 w 413"/>
                <a:gd name="T27" fmla="*/ 33 h 295"/>
                <a:gd name="T28" fmla="*/ 187 w 413"/>
                <a:gd name="T29" fmla="*/ 38 h 295"/>
                <a:gd name="T30" fmla="*/ 198 w 413"/>
                <a:gd name="T31" fmla="*/ 43 h 295"/>
                <a:gd name="T32" fmla="*/ 207 w 413"/>
                <a:gd name="T33" fmla="*/ 47 h 295"/>
                <a:gd name="T34" fmla="*/ 217 w 413"/>
                <a:gd name="T35" fmla="*/ 50 h 295"/>
                <a:gd name="T36" fmla="*/ 229 w 413"/>
                <a:gd name="T37" fmla="*/ 53 h 295"/>
                <a:gd name="T38" fmla="*/ 241 w 413"/>
                <a:gd name="T39" fmla="*/ 57 h 295"/>
                <a:gd name="T40" fmla="*/ 254 w 413"/>
                <a:gd name="T41" fmla="*/ 62 h 295"/>
                <a:gd name="T42" fmla="*/ 269 w 413"/>
                <a:gd name="T43" fmla="*/ 67 h 295"/>
                <a:gd name="T44" fmla="*/ 283 w 413"/>
                <a:gd name="T45" fmla="*/ 73 h 295"/>
                <a:gd name="T46" fmla="*/ 298 w 413"/>
                <a:gd name="T47" fmla="*/ 81 h 295"/>
                <a:gd name="T48" fmla="*/ 313 w 413"/>
                <a:gd name="T49" fmla="*/ 89 h 295"/>
                <a:gd name="T50" fmla="*/ 328 w 413"/>
                <a:gd name="T51" fmla="*/ 98 h 295"/>
                <a:gd name="T52" fmla="*/ 343 w 413"/>
                <a:gd name="T53" fmla="*/ 109 h 295"/>
                <a:gd name="T54" fmla="*/ 356 w 413"/>
                <a:gd name="T55" fmla="*/ 123 h 295"/>
                <a:gd name="T56" fmla="*/ 370 w 413"/>
                <a:gd name="T57" fmla="*/ 138 h 295"/>
                <a:gd name="T58" fmla="*/ 382 w 413"/>
                <a:gd name="T59" fmla="*/ 155 h 295"/>
                <a:gd name="T60" fmla="*/ 392 w 413"/>
                <a:gd name="T61" fmla="*/ 174 h 295"/>
                <a:gd name="T62" fmla="*/ 402 w 413"/>
                <a:gd name="T63" fmla="*/ 196 h 295"/>
                <a:gd name="T64" fmla="*/ 410 w 413"/>
                <a:gd name="T65" fmla="*/ 220 h 295"/>
                <a:gd name="T66" fmla="*/ 413 w 413"/>
                <a:gd name="T67" fmla="*/ 242 h 295"/>
                <a:gd name="T68" fmla="*/ 410 w 413"/>
                <a:gd name="T69" fmla="*/ 261 h 295"/>
                <a:gd name="T70" fmla="*/ 400 w 413"/>
                <a:gd name="T71" fmla="*/ 276 h 295"/>
                <a:gd name="T72" fmla="*/ 385 w 413"/>
                <a:gd name="T73" fmla="*/ 286 h 295"/>
                <a:gd name="T74" fmla="*/ 366 w 413"/>
                <a:gd name="T75" fmla="*/ 293 h 295"/>
                <a:gd name="T76" fmla="*/ 341 w 413"/>
                <a:gd name="T77" fmla="*/ 295 h 295"/>
                <a:gd name="T78" fmla="*/ 314 w 413"/>
                <a:gd name="T79" fmla="*/ 294 h 295"/>
                <a:gd name="T80" fmla="*/ 284 w 413"/>
                <a:gd name="T81" fmla="*/ 288 h 295"/>
                <a:gd name="T82" fmla="*/ 252 w 413"/>
                <a:gd name="T83" fmla="*/ 278 h 295"/>
                <a:gd name="T84" fmla="*/ 218 w 413"/>
                <a:gd name="T85" fmla="*/ 266 h 295"/>
                <a:gd name="T86" fmla="*/ 184 w 413"/>
                <a:gd name="T87" fmla="*/ 249 h 295"/>
                <a:gd name="T88" fmla="*/ 150 w 413"/>
                <a:gd name="T89" fmla="*/ 229 h 295"/>
                <a:gd name="T90" fmla="*/ 118 w 413"/>
                <a:gd name="T91" fmla="*/ 205 h 295"/>
                <a:gd name="T92" fmla="*/ 86 w 413"/>
                <a:gd name="T93" fmla="*/ 178 h 295"/>
                <a:gd name="T94" fmla="*/ 56 w 413"/>
                <a:gd name="T95" fmla="*/ 148 h 295"/>
                <a:gd name="T96" fmla="*/ 29 w 413"/>
                <a:gd name="T97" fmla="*/ 114 h 295"/>
                <a:gd name="T98" fmla="*/ 29 w 413"/>
                <a:gd name="T99" fmla="*/ 114 h 295"/>
                <a:gd name="T100" fmla="*/ 28 w 413"/>
                <a:gd name="T101" fmla="*/ 113 h 295"/>
                <a:gd name="T102" fmla="*/ 27 w 413"/>
                <a:gd name="T103" fmla="*/ 112 h 295"/>
                <a:gd name="T104" fmla="*/ 26 w 413"/>
                <a:gd name="T105" fmla="*/ 110 h 295"/>
                <a:gd name="T106" fmla="*/ 23 w 413"/>
                <a:gd name="T107" fmla="*/ 108 h 295"/>
                <a:gd name="T108" fmla="*/ 17 w 413"/>
                <a:gd name="T109" fmla="*/ 103 h 295"/>
                <a:gd name="T110" fmla="*/ 10 w 413"/>
                <a:gd name="T111" fmla="*/ 97 h 295"/>
                <a:gd name="T112" fmla="*/ 4 w 413"/>
                <a:gd name="T113" fmla="*/ 88 h 295"/>
                <a:gd name="T114" fmla="*/ 1 w 413"/>
                <a:gd name="T115" fmla="*/ 77 h 295"/>
                <a:gd name="T116" fmla="*/ 0 w 413"/>
                <a:gd name="T117" fmla="*/ 62 h 295"/>
                <a:gd name="T118" fmla="*/ 5 w 413"/>
                <a:gd name="T119" fmla="*/ 46 h 295"/>
                <a:gd name="T120" fmla="*/ 16 w 413"/>
                <a:gd name="T121" fmla="*/ 26 h 2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13" h="295">
                  <a:moveTo>
                    <a:pt x="16" y="26"/>
                  </a:moveTo>
                  <a:lnTo>
                    <a:pt x="24" y="16"/>
                  </a:lnTo>
                  <a:lnTo>
                    <a:pt x="34" y="9"/>
                  </a:lnTo>
                  <a:lnTo>
                    <a:pt x="44" y="3"/>
                  </a:lnTo>
                  <a:lnTo>
                    <a:pt x="56" y="1"/>
                  </a:lnTo>
                  <a:lnTo>
                    <a:pt x="68" y="0"/>
                  </a:lnTo>
                  <a:lnTo>
                    <a:pt x="82" y="1"/>
                  </a:lnTo>
                  <a:lnTo>
                    <a:pt x="95" y="3"/>
                  </a:lnTo>
                  <a:lnTo>
                    <a:pt x="108" y="7"/>
                  </a:lnTo>
                  <a:lnTo>
                    <a:pt x="123" y="12"/>
                  </a:lnTo>
                  <a:lnTo>
                    <a:pt x="136" y="17"/>
                  </a:lnTo>
                  <a:lnTo>
                    <a:pt x="149" y="22"/>
                  </a:lnTo>
                  <a:lnTo>
                    <a:pt x="163" y="28"/>
                  </a:lnTo>
                  <a:lnTo>
                    <a:pt x="175" y="33"/>
                  </a:lnTo>
                  <a:lnTo>
                    <a:pt x="187" y="38"/>
                  </a:lnTo>
                  <a:lnTo>
                    <a:pt x="198" y="43"/>
                  </a:lnTo>
                  <a:lnTo>
                    <a:pt x="207" y="47"/>
                  </a:lnTo>
                  <a:lnTo>
                    <a:pt x="217" y="50"/>
                  </a:lnTo>
                  <a:lnTo>
                    <a:pt x="229" y="53"/>
                  </a:lnTo>
                  <a:lnTo>
                    <a:pt x="241" y="57"/>
                  </a:lnTo>
                  <a:lnTo>
                    <a:pt x="254" y="62"/>
                  </a:lnTo>
                  <a:lnTo>
                    <a:pt x="269" y="67"/>
                  </a:lnTo>
                  <a:lnTo>
                    <a:pt x="283" y="73"/>
                  </a:lnTo>
                  <a:lnTo>
                    <a:pt x="298" y="81"/>
                  </a:lnTo>
                  <a:lnTo>
                    <a:pt x="313" y="89"/>
                  </a:lnTo>
                  <a:lnTo>
                    <a:pt x="328" y="98"/>
                  </a:lnTo>
                  <a:lnTo>
                    <a:pt x="343" y="109"/>
                  </a:lnTo>
                  <a:lnTo>
                    <a:pt x="356" y="123"/>
                  </a:lnTo>
                  <a:lnTo>
                    <a:pt x="370" y="138"/>
                  </a:lnTo>
                  <a:lnTo>
                    <a:pt x="382" y="155"/>
                  </a:lnTo>
                  <a:lnTo>
                    <a:pt x="392" y="174"/>
                  </a:lnTo>
                  <a:lnTo>
                    <a:pt x="402" y="196"/>
                  </a:lnTo>
                  <a:lnTo>
                    <a:pt x="410" y="220"/>
                  </a:lnTo>
                  <a:lnTo>
                    <a:pt x="413" y="242"/>
                  </a:lnTo>
                  <a:lnTo>
                    <a:pt x="410" y="261"/>
                  </a:lnTo>
                  <a:lnTo>
                    <a:pt x="400" y="276"/>
                  </a:lnTo>
                  <a:lnTo>
                    <a:pt x="385" y="286"/>
                  </a:lnTo>
                  <a:lnTo>
                    <a:pt x="366" y="293"/>
                  </a:lnTo>
                  <a:lnTo>
                    <a:pt x="341" y="295"/>
                  </a:lnTo>
                  <a:lnTo>
                    <a:pt x="314" y="294"/>
                  </a:lnTo>
                  <a:lnTo>
                    <a:pt x="284" y="288"/>
                  </a:lnTo>
                  <a:lnTo>
                    <a:pt x="252" y="278"/>
                  </a:lnTo>
                  <a:lnTo>
                    <a:pt x="218" y="266"/>
                  </a:lnTo>
                  <a:lnTo>
                    <a:pt x="184" y="249"/>
                  </a:lnTo>
                  <a:lnTo>
                    <a:pt x="150" y="229"/>
                  </a:lnTo>
                  <a:lnTo>
                    <a:pt x="118" y="205"/>
                  </a:lnTo>
                  <a:lnTo>
                    <a:pt x="86" y="178"/>
                  </a:lnTo>
                  <a:lnTo>
                    <a:pt x="56" y="148"/>
                  </a:lnTo>
                  <a:lnTo>
                    <a:pt x="29" y="114"/>
                  </a:lnTo>
                  <a:lnTo>
                    <a:pt x="28" y="113"/>
                  </a:lnTo>
                  <a:lnTo>
                    <a:pt x="27" y="112"/>
                  </a:lnTo>
                  <a:lnTo>
                    <a:pt x="26" y="110"/>
                  </a:lnTo>
                  <a:lnTo>
                    <a:pt x="23" y="108"/>
                  </a:lnTo>
                  <a:lnTo>
                    <a:pt x="17" y="103"/>
                  </a:lnTo>
                  <a:lnTo>
                    <a:pt x="10" y="97"/>
                  </a:lnTo>
                  <a:lnTo>
                    <a:pt x="4" y="88"/>
                  </a:lnTo>
                  <a:lnTo>
                    <a:pt x="1" y="77"/>
                  </a:lnTo>
                  <a:lnTo>
                    <a:pt x="0" y="62"/>
                  </a:lnTo>
                  <a:lnTo>
                    <a:pt x="5" y="46"/>
                  </a:lnTo>
                  <a:lnTo>
                    <a:pt x="16" y="26"/>
                  </a:lnTo>
                  <a:close/>
                </a:path>
              </a:pathLst>
            </a:custGeom>
            <a:solidFill>
              <a:srgbClr val="C4D8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34"/>
            <p:cNvSpPr>
              <a:spLocks/>
            </p:cNvSpPr>
            <p:nvPr/>
          </p:nvSpPr>
          <p:spPr bwMode="auto">
            <a:xfrm>
              <a:off x="3879" y="3162"/>
              <a:ext cx="386" cy="277"/>
            </a:xfrm>
            <a:custGeom>
              <a:avLst/>
              <a:gdLst>
                <a:gd name="T0" fmla="*/ 14 w 386"/>
                <a:gd name="T1" fmla="*/ 23 h 277"/>
                <a:gd name="T2" fmla="*/ 22 w 386"/>
                <a:gd name="T3" fmla="*/ 14 h 277"/>
                <a:gd name="T4" fmla="*/ 30 w 386"/>
                <a:gd name="T5" fmla="*/ 7 h 277"/>
                <a:gd name="T6" fmla="*/ 41 w 386"/>
                <a:gd name="T7" fmla="*/ 3 h 277"/>
                <a:gd name="T8" fmla="*/ 52 w 386"/>
                <a:gd name="T9" fmla="*/ 0 h 277"/>
                <a:gd name="T10" fmla="*/ 63 w 386"/>
                <a:gd name="T11" fmla="*/ 0 h 277"/>
                <a:gd name="T12" fmla="*/ 76 w 386"/>
                <a:gd name="T13" fmla="*/ 0 h 277"/>
                <a:gd name="T14" fmla="*/ 88 w 386"/>
                <a:gd name="T15" fmla="*/ 3 h 277"/>
                <a:gd name="T16" fmla="*/ 102 w 386"/>
                <a:gd name="T17" fmla="*/ 6 h 277"/>
                <a:gd name="T18" fmla="*/ 115 w 386"/>
                <a:gd name="T19" fmla="*/ 10 h 277"/>
                <a:gd name="T20" fmla="*/ 127 w 386"/>
                <a:gd name="T21" fmla="*/ 15 h 277"/>
                <a:gd name="T22" fmla="*/ 141 w 386"/>
                <a:gd name="T23" fmla="*/ 20 h 277"/>
                <a:gd name="T24" fmla="*/ 153 w 386"/>
                <a:gd name="T25" fmla="*/ 25 h 277"/>
                <a:gd name="T26" fmla="*/ 164 w 386"/>
                <a:gd name="T27" fmla="*/ 31 h 277"/>
                <a:gd name="T28" fmla="*/ 176 w 386"/>
                <a:gd name="T29" fmla="*/ 36 h 277"/>
                <a:gd name="T30" fmla="*/ 186 w 386"/>
                <a:gd name="T31" fmla="*/ 40 h 277"/>
                <a:gd name="T32" fmla="*/ 195 w 386"/>
                <a:gd name="T33" fmla="*/ 43 h 277"/>
                <a:gd name="T34" fmla="*/ 204 w 386"/>
                <a:gd name="T35" fmla="*/ 46 h 277"/>
                <a:gd name="T36" fmla="*/ 215 w 386"/>
                <a:gd name="T37" fmla="*/ 49 h 277"/>
                <a:gd name="T38" fmla="*/ 227 w 386"/>
                <a:gd name="T39" fmla="*/ 53 h 277"/>
                <a:gd name="T40" fmla="*/ 239 w 386"/>
                <a:gd name="T41" fmla="*/ 57 h 277"/>
                <a:gd name="T42" fmla="*/ 252 w 386"/>
                <a:gd name="T43" fmla="*/ 61 h 277"/>
                <a:gd name="T44" fmla="*/ 265 w 386"/>
                <a:gd name="T45" fmla="*/ 68 h 277"/>
                <a:gd name="T46" fmla="*/ 280 w 386"/>
                <a:gd name="T47" fmla="*/ 74 h 277"/>
                <a:gd name="T48" fmla="*/ 293 w 386"/>
                <a:gd name="T49" fmla="*/ 82 h 277"/>
                <a:gd name="T50" fmla="*/ 306 w 386"/>
                <a:gd name="T51" fmla="*/ 91 h 277"/>
                <a:gd name="T52" fmla="*/ 320 w 386"/>
                <a:gd name="T53" fmla="*/ 102 h 277"/>
                <a:gd name="T54" fmla="*/ 333 w 386"/>
                <a:gd name="T55" fmla="*/ 114 h 277"/>
                <a:gd name="T56" fmla="*/ 346 w 386"/>
                <a:gd name="T57" fmla="*/ 128 h 277"/>
                <a:gd name="T58" fmla="*/ 356 w 386"/>
                <a:gd name="T59" fmla="*/ 145 h 277"/>
                <a:gd name="T60" fmla="*/ 366 w 386"/>
                <a:gd name="T61" fmla="*/ 162 h 277"/>
                <a:gd name="T62" fmla="*/ 375 w 386"/>
                <a:gd name="T63" fmla="*/ 183 h 277"/>
                <a:gd name="T64" fmla="*/ 383 w 386"/>
                <a:gd name="T65" fmla="*/ 206 h 277"/>
                <a:gd name="T66" fmla="*/ 386 w 386"/>
                <a:gd name="T67" fmla="*/ 227 h 277"/>
                <a:gd name="T68" fmla="*/ 383 w 386"/>
                <a:gd name="T69" fmla="*/ 245 h 277"/>
                <a:gd name="T70" fmla="*/ 373 w 386"/>
                <a:gd name="T71" fmla="*/ 259 h 277"/>
                <a:gd name="T72" fmla="*/ 359 w 386"/>
                <a:gd name="T73" fmla="*/ 268 h 277"/>
                <a:gd name="T74" fmla="*/ 340 w 386"/>
                <a:gd name="T75" fmla="*/ 275 h 277"/>
                <a:gd name="T76" fmla="*/ 318 w 386"/>
                <a:gd name="T77" fmla="*/ 277 h 277"/>
                <a:gd name="T78" fmla="*/ 292 w 386"/>
                <a:gd name="T79" fmla="*/ 275 h 277"/>
                <a:gd name="T80" fmla="*/ 263 w 386"/>
                <a:gd name="T81" fmla="*/ 269 h 277"/>
                <a:gd name="T82" fmla="*/ 233 w 386"/>
                <a:gd name="T83" fmla="*/ 260 h 277"/>
                <a:gd name="T84" fmla="*/ 202 w 386"/>
                <a:gd name="T85" fmla="*/ 248 h 277"/>
                <a:gd name="T86" fmla="*/ 170 w 386"/>
                <a:gd name="T87" fmla="*/ 232 h 277"/>
                <a:gd name="T88" fmla="*/ 139 w 386"/>
                <a:gd name="T89" fmla="*/ 213 h 277"/>
                <a:gd name="T90" fmla="*/ 108 w 386"/>
                <a:gd name="T91" fmla="*/ 191 h 277"/>
                <a:gd name="T92" fmla="*/ 79 w 386"/>
                <a:gd name="T93" fmla="*/ 165 h 277"/>
                <a:gd name="T94" fmla="*/ 51 w 386"/>
                <a:gd name="T95" fmla="*/ 137 h 277"/>
                <a:gd name="T96" fmla="*/ 26 w 386"/>
                <a:gd name="T97" fmla="*/ 106 h 277"/>
                <a:gd name="T98" fmla="*/ 26 w 386"/>
                <a:gd name="T99" fmla="*/ 106 h 277"/>
                <a:gd name="T100" fmla="*/ 25 w 386"/>
                <a:gd name="T101" fmla="*/ 105 h 277"/>
                <a:gd name="T102" fmla="*/ 24 w 386"/>
                <a:gd name="T103" fmla="*/ 105 h 277"/>
                <a:gd name="T104" fmla="*/ 23 w 386"/>
                <a:gd name="T105" fmla="*/ 104 h 277"/>
                <a:gd name="T106" fmla="*/ 19 w 386"/>
                <a:gd name="T107" fmla="*/ 102 h 277"/>
                <a:gd name="T108" fmla="*/ 14 w 386"/>
                <a:gd name="T109" fmla="*/ 96 h 277"/>
                <a:gd name="T110" fmla="*/ 9 w 386"/>
                <a:gd name="T111" fmla="*/ 90 h 277"/>
                <a:gd name="T112" fmla="*/ 4 w 386"/>
                <a:gd name="T113" fmla="*/ 82 h 277"/>
                <a:gd name="T114" fmla="*/ 0 w 386"/>
                <a:gd name="T115" fmla="*/ 71 h 277"/>
                <a:gd name="T116" fmla="*/ 0 w 386"/>
                <a:gd name="T117" fmla="*/ 57 h 277"/>
                <a:gd name="T118" fmla="*/ 4 w 386"/>
                <a:gd name="T119" fmla="*/ 42 h 277"/>
                <a:gd name="T120" fmla="*/ 14 w 386"/>
                <a:gd name="T121" fmla="*/ 23 h 2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86" h="277">
                  <a:moveTo>
                    <a:pt x="14" y="23"/>
                  </a:moveTo>
                  <a:lnTo>
                    <a:pt x="22" y="14"/>
                  </a:lnTo>
                  <a:lnTo>
                    <a:pt x="30" y="7"/>
                  </a:lnTo>
                  <a:lnTo>
                    <a:pt x="41" y="3"/>
                  </a:lnTo>
                  <a:lnTo>
                    <a:pt x="52" y="0"/>
                  </a:lnTo>
                  <a:lnTo>
                    <a:pt x="63" y="0"/>
                  </a:lnTo>
                  <a:lnTo>
                    <a:pt x="76" y="0"/>
                  </a:lnTo>
                  <a:lnTo>
                    <a:pt x="88" y="3"/>
                  </a:lnTo>
                  <a:lnTo>
                    <a:pt x="102" y="6"/>
                  </a:lnTo>
                  <a:lnTo>
                    <a:pt x="115" y="10"/>
                  </a:lnTo>
                  <a:lnTo>
                    <a:pt x="127" y="15"/>
                  </a:lnTo>
                  <a:lnTo>
                    <a:pt x="141" y="20"/>
                  </a:lnTo>
                  <a:lnTo>
                    <a:pt x="153" y="25"/>
                  </a:lnTo>
                  <a:lnTo>
                    <a:pt x="164" y="31"/>
                  </a:lnTo>
                  <a:lnTo>
                    <a:pt x="176" y="36"/>
                  </a:lnTo>
                  <a:lnTo>
                    <a:pt x="186" y="40"/>
                  </a:lnTo>
                  <a:lnTo>
                    <a:pt x="195" y="43"/>
                  </a:lnTo>
                  <a:lnTo>
                    <a:pt x="204" y="46"/>
                  </a:lnTo>
                  <a:lnTo>
                    <a:pt x="215" y="49"/>
                  </a:lnTo>
                  <a:lnTo>
                    <a:pt x="227" y="53"/>
                  </a:lnTo>
                  <a:lnTo>
                    <a:pt x="239" y="57"/>
                  </a:lnTo>
                  <a:lnTo>
                    <a:pt x="252" y="61"/>
                  </a:lnTo>
                  <a:lnTo>
                    <a:pt x="265" y="68"/>
                  </a:lnTo>
                  <a:lnTo>
                    <a:pt x="280" y="74"/>
                  </a:lnTo>
                  <a:lnTo>
                    <a:pt x="293" y="82"/>
                  </a:lnTo>
                  <a:lnTo>
                    <a:pt x="306" y="91"/>
                  </a:lnTo>
                  <a:lnTo>
                    <a:pt x="320" y="102"/>
                  </a:lnTo>
                  <a:lnTo>
                    <a:pt x="333" y="114"/>
                  </a:lnTo>
                  <a:lnTo>
                    <a:pt x="346" y="128"/>
                  </a:lnTo>
                  <a:lnTo>
                    <a:pt x="356" y="145"/>
                  </a:lnTo>
                  <a:lnTo>
                    <a:pt x="366" y="162"/>
                  </a:lnTo>
                  <a:lnTo>
                    <a:pt x="375" y="183"/>
                  </a:lnTo>
                  <a:lnTo>
                    <a:pt x="383" y="206"/>
                  </a:lnTo>
                  <a:lnTo>
                    <a:pt x="386" y="227"/>
                  </a:lnTo>
                  <a:lnTo>
                    <a:pt x="383" y="245"/>
                  </a:lnTo>
                  <a:lnTo>
                    <a:pt x="373" y="259"/>
                  </a:lnTo>
                  <a:lnTo>
                    <a:pt x="359" y="268"/>
                  </a:lnTo>
                  <a:lnTo>
                    <a:pt x="340" y="275"/>
                  </a:lnTo>
                  <a:lnTo>
                    <a:pt x="318" y="277"/>
                  </a:lnTo>
                  <a:lnTo>
                    <a:pt x="292" y="275"/>
                  </a:lnTo>
                  <a:lnTo>
                    <a:pt x="263" y="269"/>
                  </a:lnTo>
                  <a:lnTo>
                    <a:pt x="233" y="260"/>
                  </a:lnTo>
                  <a:lnTo>
                    <a:pt x="202" y="248"/>
                  </a:lnTo>
                  <a:lnTo>
                    <a:pt x="170" y="232"/>
                  </a:lnTo>
                  <a:lnTo>
                    <a:pt x="139" y="213"/>
                  </a:lnTo>
                  <a:lnTo>
                    <a:pt x="108" y="191"/>
                  </a:lnTo>
                  <a:lnTo>
                    <a:pt x="79" y="165"/>
                  </a:lnTo>
                  <a:lnTo>
                    <a:pt x="51" y="137"/>
                  </a:lnTo>
                  <a:lnTo>
                    <a:pt x="26" y="106"/>
                  </a:lnTo>
                  <a:lnTo>
                    <a:pt x="25" y="105"/>
                  </a:lnTo>
                  <a:lnTo>
                    <a:pt x="24" y="105"/>
                  </a:lnTo>
                  <a:lnTo>
                    <a:pt x="23" y="104"/>
                  </a:lnTo>
                  <a:lnTo>
                    <a:pt x="19" y="102"/>
                  </a:lnTo>
                  <a:lnTo>
                    <a:pt x="14" y="96"/>
                  </a:lnTo>
                  <a:lnTo>
                    <a:pt x="9" y="90"/>
                  </a:lnTo>
                  <a:lnTo>
                    <a:pt x="4" y="82"/>
                  </a:lnTo>
                  <a:lnTo>
                    <a:pt x="0" y="71"/>
                  </a:lnTo>
                  <a:lnTo>
                    <a:pt x="0" y="57"/>
                  </a:lnTo>
                  <a:lnTo>
                    <a:pt x="4" y="42"/>
                  </a:lnTo>
                  <a:lnTo>
                    <a:pt x="14" y="23"/>
                  </a:lnTo>
                  <a:close/>
                </a:path>
              </a:pathLst>
            </a:custGeom>
            <a:solidFill>
              <a:srgbClr val="BAD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35"/>
            <p:cNvSpPr>
              <a:spLocks/>
            </p:cNvSpPr>
            <p:nvPr/>
          </p:nvSpPr>
          <p:spPr bwMode="auto">
            <a:xfrm>
              <a:off x="3896" y="3174"/>
              <a:ext cx="359" cy="257"/>
            </a:xfrm>
            <a:custGeom>
              <a:avLst/>
              <a:gdLst>
                <a:gd name="T0" fmla="*/ 25 w 359"/>
                <a:gd name="T1" fmla="*/ 99 h 257"/>
                <a:gd name="T2" fmla="*/ 23 w 359"/>
                <a:gd name="T3" fmla="*/ 98 h 257"/>
                <a:gd name="T4" fmla="*/ 18 w 359"/>
                <a:gd name="T5" fmla="*/ 95 h 257"/>
                <a:gd name="T6" fmla="*/ 11 w 359"/>
                <a:gd name="T7" fmla="*/ 90 h 257"/>
                <a:gd name="T8" fmla="*/ 5 w 359"/>
                <a:gd name="T9" fmla="*/ 81 h 257"/>
                <a:gd name="T10" fmla="*/ 1 w 359"/>
                <a:gd name="T11" fmla="*/ 71 h 257"/>
                <a:gd name="T12" fmla="*/ 0 w 359"/>
                <a:gd name="T13" fmla="*/ 58 h 257"/>
                <a:gd name="T14" fmla="*/ 3 w 359"/>
                <a:gd name="T15" fmla="*/ 41 h 257"/>
                <a:gd name="T16" fmla="*/ 13 w 359"/>
                <a:gd name="T17" fmla="*/ 23 h 257"/>
                <a:gd name="T18" fmla="*/ 21 w 359"/>
                <a:gd name="T19" fmla="*/ 13 h 257"/>
                <a:gd name="T20" fmla="*/ 30 w 359"/>
                <a:gd name="T21" fmla="*/ 7 h 257"/>
                <a:gd name="T22" fmla="*/ 39 w 359"/>
                <a:gd name="T23" fmla="*/ 3 h 257"/>
                <a:gd name="T24" fmla="*/ 50 w 359"/>
                <a:gd name="T25" fmla="*/ 0 h 257"/>
                <a:gd name="T26" fmla="*/ 61 w 359"/>
                <a:gd name="T27" fmla="*/ 0 h 257"/>
                <a:gd name="T28" fmla="*/ 72 w 359"/>
                <a:gd name="T29" fmla="*/ 1 h 257"/>
                <a:gd name="T30" fmla="*/ 85 w 359"/>
                <a:gd name="T31" fmla="*/ 3 h 257"/>
                <a:gd name="T32" fmla="*/ 97 w 359"/>
                <a:gd name="T33" fmla="*/ 6 h 257"/>
                <a:gd name="T34" fmla="*/ 109 w 359"/>
                <a:gd name="T35" fmla="*/ 10 h 257"/>
                <a:gd name="T36" fmla="*/ 122 w 359"/>
                <a:gd name="T37" fmla="*/ 14 h 257"/>
                <a:gd name="T38" fmla="*/ 133 w 359"/>
                <a:gd name="T39" fmla="*/ 20 h 257"/>
                <a:gd name="T40" fmla="*/ 144 w 359"/>
                <a:gd name="T41" fmla="*/ 25 h 257"/>
                <a:gd name="T42" fmla="*/ 156 w 359"/>
                <a:gd name="T43" fmla="*/ 30 h 257"/>
                <a:gd name="T44" fmla="*/ 166 w 359"/>
                <a:gd name="T45" fmla="*/ 34 h 257"/>
                <a:gd name="T46" fmla="*/ 176 w 359"/>
                <a:gd name="T47" fmla="*/ 38 h 257"/>
                <a:gd name="T48" fmla="*/ 184 w 359"/>
                <a:gd name="T49" fmla="*/ 41 h 257"/>
                <a:gd name="T50" fmla="*/ 194 w 359"/>
                <a:gd name="T51" fmla="*/ 44 h 257"/>
                <a:gd name="T52" fmla="*/ 203 w 359"/>
                <a:gd name="T53" fmla="*/ 47 h 257"/>
                <a:gd name="T54" fmla="*/ 214 w 359"/>
                <a:gd name="T55" fmla="*/ 50 h 257"/>
                <a:gd name="T56" fmla="*/ 226 w 359"/>
                <a:gd name="T57" fmla="*/ 55 h 257"/>
                <a:gd name="T58" fmla="*/ 237 w 359"/>
                <a:gd name="T59" fmla="*/ 59 h 257"/>
                <a:gd name="T60" fmla="*/ 249 w 359"/>
                <a:gd name="T61" fmla="*/ 64 h 257"/>
                <a:gd name="T62" fmla="*/ 262 w 359"/>
                <a:gd name="T63" fmla="*/ 70 h 257"/>
                <a:gd name="T64" fmla="*/ 275 w 359"/>
                <a:gd name="T65" fmla="*/ 77 h 257"/>
                <a:gd name="T66" fmla="*/ 287 w 359"/>
                <a:gd name="T67" fmla="*/ 87 h 257"/>
                <a:gd name="T68" fmla="*/ 299 w 359"/>
                <a:gd name="T69" fmla="*/ 96 h 257"/>
                <a:gd name="T70" fmla="*/ 311 w 359"/>
                <a:gd name="T71" fmla="*/ 108 h 257"/>
                <a:gd name="T72" fmla="*/ 321 w 359"/>
                <a:gd name="T73" fmla="*/ 120 h 257"/>
                <a:gd name="T74" fmla="*/ 332 w 359"/>
                <a:gd name="T75" fmla="*/ 136 h 257"/>
                <a:gd name="T76" fmla="*/ 341 w 359"/>
                <a:gd name="T77" fmla="*/ 153 h 257"/>
                <a:gd name="T78" fmla="*/ 349 w 359"/>
                <a:gd name="T79" fmla="*/ 172 h 257"/>
                <a:gd name="T80" fmla="*/ 356 w 359"/>
                <a:gd name="T81" fmla="*/ 194 h 257"/>
                <a:gd name="T82" fmla="*/ 359 w 359"/>
                <a:gd name="T83" fmla="*/ 214 h 257"/>
                <a:gd name="T84" fmla="*/ 356 w 359"/>
                <a:gd name="T85" fmla="*/ 231 h 257"/>
                <a:gd name="T86" fmla="*/ 348 w 359"/>
                <a:gd name="T87" fmla="*/ 243 h 257"/>
                <a:gd name="T88" fmla="*/ 336 w 359"/>
                <a:gd name="T89" fmla="*/ 251 h 257"/>
                <a:gd name="T90" fmla="*/ 318 w 359"/>
                <a:gd name="T91" fmla="*/ 256 h 257"/>
                <a:gd name="T92" fmla="*/ 298 w 359"/>
                <a:gd name="T93" fmla="*/ 257 h 257"/>
                <a:gd name="T94" fmla="*/ 275 w 359"/>
                <a:gd name="T95" fmla="*/ 254 h 257"/>
                <a:gd name="T96" fmla="*/ 249 w 359"/>
                <a:gd name="T97" fmla="*/ 249 h 257"/>
                <a:gd name="T98" fmla="*/ 221 w 359"/>
                <a:gd name="T99" fmla="*/ 240 h 257"/>
                <a:gd name="T100" fmla="*/ 193 w 359"/>
                <a:gd name="T101" fmla="*/ 228 h 257"/>
                <a:gd name="T102" fmla="*/ 163 w 359"/>
                <a:gd name="T103" fmla="*/ 213 h 257"/>
                <a:gd name="T104" fmla="*/ 133 w 359"/>
                <a:gd name="T105" fmla="*/ 196 h 257"/>
                <a:gd name="T106" fmla="*/ 104 w 359"/>
                <a:gd name="T107" fmla="*/ 175 h 257"/>
                <a:gd name="T108" fmla="*/ 76 w 359"/>
                <a:gd name="T109" fmla="*/ 152 h 257"/>
                <a:gd name="T110" fmla="*/ 50 w 359"/>
                <a:gd name="T111" fmla="*/ 127 h 257"/>
                <a:gd name="T112" fmla="*/ 25 w 359"/>
                <a:gd name="T113" fmla="*/ 99 h 25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59" h="257">
                  <a:moveTo>
                    <a:pt x="25" y="99"/>
                  </a:moveTo>
                  <a:lnTo>
                    <a:pt x="23" y="98"/>
                  </a:lnTo>
                  <a:lnTo>
                    <a:pt x="18" y="95"/>
                  </a:lnTo>
                  <a:lnTo>
                    <a:pt x="11" y="90"/>
                  </a:lnTo>
                  <a:lnTo>
                    <a:pt x="5" y="81"/>
                  </a:lnTo>
                  <a:lnTo>
                    <a:pt x="1" y="71"/>
                  </a:lnTo>
                  <a:lnTo>
                    <a:pt x="0" y="58"/>
                  </a:lnTo>
                  <a:lnTo>
                    <a:pt x="3" y="41"/>
                  </a:lnTo>
                  <a:lnTo>
                    <a:pt x="13" y="23"/>
                  </a:lnTo>
                  <a:lnTo>
                    <a:pt x="21" y="13"/>
                  </a:lnTo>
                  <a:lnTo>
                    <a:pt x="30" y="7"/>
                  </a:lnTo>
                  <a:lnTo>
                    <a:pt x="39" y="3"/>
                  </a:lnTo>
                  <a:lnTo>
                    <a:pt x="50" y="0"/>
                  </a:lnTo>
                  <a:lnTo>
                    <a:pt x="61" y="0"/>
                  </a:lnTo>
                  <a:lnTo>
                    <a:pt x="72" y="1"/>
                  </a:lnTo>
                  <a:lnTo>
                    <a:pt x="85" y="3"/>
                  </a:lnTo>
                  <a:lnTo>
                    <a:pt x="97" y="6"/>
                  </a:lnTo>
                  <a:lnTo>
                    <a:pt x="109" y="10"/>
                  </a:lnTo>
                  <a:lnTo>
                    <a:pt x="122" y="14"/>
                  </a:lnTo>
                  <a:lnTo>
                    <a:pt x="133" y="20"/>
                  </a:lnTo>
                  <a:lnTo>
                    <a:pt x="144" y="25"/>
                  </a:lnTo>
                  <a:lnTo>
                    <a:pt x="156" y="30"/>
                  </a:lnTo>
                  <a:lnTo>
                    <a:pt x="166" y="34"/>
                  </a:lnTo>
                  <a:lnTo>
                    <a:pt x="176" y="38"/>
                  </a:lnTo>
                  <a:lnTo>
                    <a:pt x="184" y="41"/>
                  </a:lnTo>
                  <a:lnTo>
                    <a:pt x="194" y="44"/>
                  </a:lnTo>
                  <a:lnTo>
                    <a:pt x="203" y="47"/>
                  </a:lnTo>
                  <a:lnTo>
                    <a:pt x="214" y="50"/>
                  </a:lnTo>
                  <a:lnTo>
                    <a:pt x="226" y="55"/>
                  </a:lnTo>
                  <a:lnTo>
                    <a:pt x="237" y="59"/>
                  </a:lnTo>
                  <a:lnTo>
                    <a:pt x="249" y="64"/>
                  </a:lnTo>
                  <a:lnTo>
                    <a:pt x="262" y="70"/>
                  </a:lnTo>
                  <a:lnTo>
                    <a:pt x="275" y="77"/>
                  </a:lnTo>
                  <a:lnTo>
                    <a:pt x="287" y="87"/>
                  </a:lnTo>
                  <a:lnTo>
                    <a:pt x="299" y="96"/>
                  </a:lnTo>
                  <a:lnTo>
                    <a:pt x="311" y="108"/>
                  </a:lnTo>
                  <a:lnTo>
                    <a:pt x="321" y="120"/>
                  </a:lnTo>
                  <a:lnTo>
                    <a:pt x="332" y="136"/>
                  </a:lnTo>
                  <a:lnTo>
                    <a:pt x="341" y="153"/>
                  </a:lnTo>
                  <a:lnTo>
                    <a:pt x="349" y="172"/>
                  </a:lnTo>
                  <a:lnTo>
                    <a:pt x="356" y="194"/>
                  </a:lnTo>
                  <a:lnTo>
                    <a:pt x="359" y="214"/>
                  </a:lnTo>
                  <a:lnTo>
                    <a:pt x="356" y="231"/>
                  </a:lnTo>
                  <a:lnTo>
                    <a:pt x="348" y="243"/>
                  </a:lnTo>
                  <a:lnTo>
                    <a:pt x="336" y="251"/>
                  </a:lnTo>
                  <a:lnTo>
                    <a:pt x="318" y="256"/>
                  </a:lnTo>
                  <a:lnTo>
                    <a:pt x="298" y="257"/>
                  </a:lnTo>
                  <a:lnTo>
                    <a:pt x="275" y="254"/>
                  </a:lnTo>
                  <a:lnTo>
                    <a:pt x="249" y="249"/>
                  </a:lnTo>
                  <a:lnTo>
                    <a:pt x="221" y="240"/>
                  </a:lnTo>
                  <a:lnTo>
                    <a:pt x="193" y="228"/>
                  </a:lnTo>
                  <a:lnTo>
                    <a:pt x="163" y="213"/>
                  </a:lnTo>
                  <a:lnTo>
                    <a:pt x="133" y="196"/>
                  </a:lnTo>
                  <a:lnTo>
                    <a:pt x="104" y="175"/>
                  </a:lnTo>
                  <a:lnTo>
                    <a:pt x="76" y="152"/>
                  </a:lnTo>
                  <a:lnTo>
                    <a:pt x="50" y="127"/>
                  </a:lnTo>
                  <a:lnTo>
                    <a:pt x="25" y="99"/>
                  </a:lnTo>
                  <a:close/>
                </a:path>
              </a:pathLst>
            </a:custGeom>
            <a:solidFill>
              <a:srgbClr val="AD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36"/>
            <p:cNvSpPr>
              <a:spLocks/>
            </p:cNvSpPr>
            <p:nvPr/>
          </p:nvSpPr>
          <p:spPr bwMode="auto">
            <a:xfrm>
              <a:off x="4374" y="2804"/>
              <a:ext cx="948" cy="877"/>
            </a:xfrm>
            <a:custGeom>
              <a:avLst/>
              <a:gdLst>
                <a:gd name="T0" fmla="*/ 32 w 948"/>
                <a:gd name="T1" fmla="*/ 112 h 877"/>
                <a:gd name="T2" fmla="*/ 36 w 948"/>
                <a:gd name="T3" fmla="*/ 102 h 877"/>
                <a:gd name="T4" fmla="*/ 47 w 948"/>
                <a:gd name="T5" fmla="*/ 88 h 877"/>
                <a:gd name="T6" fmla="*/ 64 w 948"/>
                <a:gd name="T7" fmla="*/ 71 h 877"/>
                <a:gd name="T8" fmla="*/ 87 w 948"/>
                <a:gd name="T9" fmla="*/ 52 h 877"/>
                <a:gd name="T10" fmla="*/ 118 w 948"/>
                <a:gd name="T11" fmla="*/ 37 h 877"/>
                <a:gd name="T12" fmla="*/ 157 w 948"/>
                <a:gd name="T13" fmla="*/ 25 h 877"/>
                <a:gd name="T14" fmla="*/ 206 w 948"/>
                <a:gd name="T15" fmla="*/ 23 h 877"/>
                <a:gd name="T16" fmla="*/ 256 w 948"/>
                <a:gd name="T17" fmla="*/ 28 h 877"/>
                <a:gd name="T18" fmla="*/ 299 w 948"/>
                <a:gd name="T19" fmla="*/ 32 h 877"/>
                <a:gd name="T20" fmla="*/ 337 w 948"/>
                <a:gd name="T21" fmla="*/ 36 h 877"/>
                <a:gd name="T22" fmla="*/ 370 w 948"/>
                <a:gd name="T23" fmla="*/ 35 h 877"/>
                <a:gd name="T24" fmla="*/ 401 w 948"/>
                <a:gd name="T25" fmla="*/ 32 h 877"/>
                <a:gd name="T26" fmla="*/ 431 w 948"/>
                <a:gd name="T27" fmla="*/ 27 h 877"/>
                <a:gd name="T28" fmla="*/ 462 w 948"/>
                <a:gd name="T29" fmla="*/ 20 h 877"/>
                <a:gd name="T30" fmla="*/ 496 w 948"/>
                <a:gd name="T31" fmla="*/ 11 h 877"/>
                <a:gd name="T32" fmla="*/ 534 w 948"/>
                <a:gd name="T33" fmla="*/ 1 h 877"/>
                <a:gd name="T34" fmla="*/ 586 w 948"/>
                <a:gd name="T35" fmla="*/ 2 h 877"/>
                <a:gd name="T36" fmla="*/ 646 w 948"/>
                <a:gd name="T37" fmla="*/ 13 h 877"/>
                <a:gd name="T38" fmla="*/ 712 w 948"/>
                <a:gd name="T39" fmla="*/ 34 h 877"/>
                <a:gd name="T40" fmla="*/ 779 w 948"/>
                <a:gd name="T41" fmla="*/ 61 h 877"/>
                <a:gd name="T42" fmla="*/ 840 w 948"/>
                <a:gd name="T43" fmla="*/ 94 h 877"/>
                <a:gd name="T44" fmla="*/ 891 w 948"/>
                <a:gd name="T45" fmla="*/ 130 h 877"/>
                <a:gd name="T46" fmla="*/ 928 w 948"/>
                <a:gd name="T47" fmla="*/ 167 h 877"/>
                <a:gd name="T48" fmla="*/ 946 w 948"/>
                <a:gd name="T49" fmla="*/ 208 h 877"/>
                <a:gd name="T50" fmla="*/ 946 w 948"/>
                <a:gd name="T51" fmla="*/ 273 h 877"/>
                <a:gd name="T52" fmla="*/ 928 w 948"/>
                <a:gd name="T53" fmla="*/ 360 h 877"/>
                <a:gd name="T54" fmla="*/ 892 w 948"/>
                <a:gd name="T55" fmla="*/ 459 h 877"/>
                <a:gd name="T56" fmla="*/ 838 w 948"/>
                <a:gd name="T57" fmla="*/ 565 h 877"/>
                <a:gd name="T58" fmla="*/ 766 w 948"/>
                <a:gd name="T59" fmla="*/ 669 h 877"/>
                <a:gd name="T60" fmla="*/ 674 w 948"/>
                <a:gd name="T61" fmla="*/ 763 h 877"/>
                <a:gd name="T62" fmla="*/ 564 w 948"/>
                <a:gd name="T63" fmla="*/ 841 h 877"/>
                <a:gd name="T64" fmla="*/ 501 w 948"/>
                <a:gd name="T65" fmla="*/ 872 h 877"/>
                <a:gd name="T66" fmla="*/ 493 w 948"/>
                <a:gd name="T67" fmla="*/ 874 h 877"/>
                <a:gd name="T68" fmla="*/ 476 w 948"/>
                <a:gd name="T69" fmla="*/ 876 h 877"/>
                <a:gd name="T70" fmla="*/ 453 w 948"/>
                <a:gd name="T71" fmla="*/ 877 h 877"/>
                <a:gd name="T72" fmla="*/ 422 w 948"/>
                <a:gd name="T73" fmla="*/ 875 h 877"/>
                <a:gd name="T74" fmla="*/ 385 w 948"/>
                <a:gd name="T75" fmla="*/ 869 h 877"/>
                <a:gd name="T76" fmla="*/ 343 w 948"/>
                <a:gd name="T77" fmla="*/ 856 h 877"/>
                <a:gd name="T78" fmla="*/ 294 w 948"/>
                <a:gd name="T79" fmla="*/ 834 h 877"/>
                <a:gd name="T80" fmla="*/ 243 w 948"/>
                <a:gd name="T81" fmla="*/ 804 h 877"/>
                <a:gd name="T82" fmla="*/ 195 w 948"/>
                <a:gd name="T83" fmla="*/ 771 h 877"/>
                <a:gd name="T84" fmla="*/ 154 w 948"/>
                <a:gd name="T85" fmla="*/ 737 h 877"/>
                <a:gd name="T86" fmla="*/ 120 w 948"/>
                <a:gd name="T87" fmla="*/ 701 h 877"/>
                <a:gd name="T88" fmla="*/ 92 w 948"/>
                <a:gd name="T89" fmla="*/ 662 h 877"/>
                <a:gd name="T90" fmla="*/ 74 w 948"/>
                <a:gd name="T91" fmla="*/ 620 h 877"/>
                <a:gd name="T92" fmla="*/ 64 w 948"/>
                <a:gd name="T93" fmla="*/ 574 h 877"/>
                <a:gd name="T94" fmla="*/ 64 w 948"/>
                <a:gd name="T95" fmla="*/ 524 h 877"/>
                <a:gd name="T96" fmla="*/ 69 w 948"/>
                <a:gd name="T97" fmla="*/ 448 h 877"/>
                <a:gd name="T98" fmla="*/ 41 w 948"/>
                <a:gd name="T99" fmla="*/ 366 h 877"/>
                <a:gd name="T100" fmla="*/ 7 w 948"/>
                <a:gd name="T101" fmla="*/ 286 h 877"/>
                <a:gd name="T102" fmla="*/ 6 w 948"/>
                <a:gd name="T103" fmla="*/ 182 h 87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8" h="877">
                  <a:moveTo>
                    <a:pt x="31" y="113"/>
                  </a:moveTo>
                  <a:lnTo>
                    <a:pt x="32" y="112"/>
                  </a:lnTo>
                  <a:lnTo>
                    <a:pt x="33" y="109"/>
                  </a:lnTo>
                  <a:lnTo>
                    <a:pt x="36" y="102"/>
                  </a:lnTo>
                  <a:lnTo>
                    <a:pt x="41" y="96"/>
                  </a:lnTo>
                  <a:lnTo>
                    <a:pt x="47" y="88"/>
                  </a:lnTo>
                  <a:lnTo>
                    <a:pt x="54" y="80"/>
                  </a:lnTo>
                  <a:lnTo>
                    <a:pt x="64" y="71"/>
                  </a:lnTo>
                  <a:lnTo>
                    <a:pt x="75" y="61"/>
                  </a:lnTo>
                  <a:lnTo>
                    <a:pt x="87" y="52"/>
                  </a:lnTo>
                  <a:lnTo>
                    <a:pt x="102" y="44"/>
                  </a:lnTo>
                  <a:lnTo>
                    <a:pt x="118" y="37"/>
                  </a:lnTo>
                  <a:lnTo>
                    <a:pt x="137" y="30"/>
                  </a:lnTo>
                  <a:lnTo>
                    <a:pt x="157" y="25"/>
                  </a:lnTo>
                  <a:lnTo>
                    <a:pt x="180" y="23"/>
                  </a:lnTo>
                  <a:lnTo>
                    <a:pt x="206" y="23"/>
                  </a:lnTo>
                  <a:lnTo>
                    <a:pt x="232" y="25"/>
                  </a:lnTo>
                  <a:lnTo>
                    <a:pt x="256" y="28"/>
                  </a:lnTo>
                  <a:lnTo>
                    <a:pt x="279" y="31"/>
                  </a:lnTo>
                  <a:lnTo>
                    <a:pt x="299" y="32"/>
                  </a:lnTo>
                  <a:lnTo>
                    <a:pt x="319" y="35"/>
                  </a:lnTo>
                  <a:lnTo>
                    <a:pt x="337" y="36"/>
                  </a:lnTo>
                  <a:lnTo>
                    <a:pt x="354" y="36"/>
                  </a:lnTo>
                  <a:lnTo>
                    <a:pt x="370" y="35"/>
                  </a:lnTo>
                  <a:lnTo>
                    <a:pt x="386" y="34"/>
                  </a:lnTo>
                  <a:lnTo>
                    <a:pt x="401" y="32"/>
                  </a:lnTo>
                  <a:lnTo>
                    <a:pt x="417" y="30"/>
                  </a:lnTo>
                  <a:lnTo>
                    <a:pt x="431" y="27"/>
                  </a:lnTo>
                  <a:lnTo>
                    <a:pt x="447" y="24"/>
                  </a:lnTo>
                  <a:lnTo>
                    <a:pt x="462" y="20"/>
                  </a:lnTo>
                  <a:lnTo>
                    <a:pt x="478" y="15"/>
                  </a:lnTo>
                  <a:lnTo>
                    <a:pt x="496" y="11"/>
                  </a:lnTo>
                  <a:lnTo>
                    <a:pt x="513" y="5"/>
                  </a:lnTo>
                  <a:lnTo>
                    <a:pt x="534" y="1"/>
                  </a:lnTo>
                  <a:lnTo>
                    <a:pt x="558" y="0"/>
                  </a:lnTo>
                  <a:lnTo>
                    <a:pt x="586" y="2"/>
                  </a:lnTo>
                  <a:lnTo>
                    <a:pt x="615" y="6"/>
                  </a:lnTo>
                  <a:lnTo>
                    <a:pt x="646" y="13"/>
                  </a:lnTo>
                  <a:lnTo>
                    <a:pt x="679" y="22"/>
                  </a:lnTo>
                  <a:lnTo>
                    <a:pt x="712" y="34"/>
                  </a:lnTo>
                  <a:lnTo>
                    <a:pt x="746" y="47"/>
                  </a:lnTo>
                  <a:lnTo>
                    <a:pt x="779" y="61"/>
                  </a:lnTo>
                  <a:lnTo>
                    <a:pt x="810" y="77"/>
                  </a:lnTo>
                  <a:lnTo>
                    <a:pt x="840" y="94"/>
                  </a:lnTo>
                  <a:lnTo>
                    <a:pt x="867" y="112"/>
                  </a:lnTo>
                  <a:lnTo>
                    <a:pt x="891" y="130"/>
                  </a:lnTo>
                  <a:lnTo>
                    <a:pt x="912" y="149"/>
                  </a:lnTo>
                  <a:lnTo>
                    <a:pt x="928" y="167"/>
                  </a:lnTo>
                  <a:lnTo>
                    <a:pt x="940" y="186"/>
                  </a:lnTo>
                  <a:lnTo>
                    <a:pt x="946" y="208"/>
                  </a:lnTo>
                  <a:lnTo>
                    <a:pt x="948" y="237"/>
                  </a:lnTo>
                  <a:lnTo>
                    <a:pt x="946" y="273"/>
                  </a:lnTo>
                  <a:lnTo>
                    <a:pt x="940" y="314"/>
                  </a:lnTo>
                  <a:lnTo>
                    <a:pt x="928" y="360"/>
                  </a:lnTo>
                  <a:lnTo>
                    <a:pt x="912" y="408"/>
                  </a:lnTo>
                  <a:lnTo>
                    <a:pt x="892" y="459"/>
                  </a:lnTo>
                  <a:lnTo>
                    <a:pt x="868" y="511"/>
                  </a:lnTo>
                  <a:lnTo>
                    <a:pt x="838" y="565"/>
                  </a:lnTo>
                  <a:lnTo>
                    <a:pt x="804" y="617"/>
                  </a:lnTo>
                  <a:lnTo>
                    <a:pt x="766" y="669"/>
                  </a:lnTo>
                  <a:lnTo>
                    <a:pt x="722" y="717"/>
                  </a:lnTo>
                  <a:lnTo>
                    <a:pt x="674" y="763"/>
                  </a:lnTo>
                  <a:lnTo>
                    <a:pt x="622" y="805"/>
                  </a:lnTo>
                  <a:lnTo>
                    <a:pt x="564" y="841"/>
                  </a:lnTo>
                  <a:lnTo>
                    <a:pt x="502" y="872"/>
                  </a:lnTo>
                  <a:lnTo>
                    <a:pt x="501" y="872"/>
                  </a:lnTo>
                  <a:lnTo>
                    <a:pt x="498" y="873"/>
                  </a:lnTo>
                  <a:lnTo>
                    <a:pt x="493" y="874"/>
                  </a:lnTo>
                  <a:lnTo>
                    <a:pt x="486" y="875"/>
                  </a:lnTo>
                  <a:lnTo>
                    <a:pt x="476" y="876"/>
                  </a:lnTo>
                  <a:lnTo>
                    <a:pt x="465" y="877"/>
                  </a:lnTo>
                  <a:lnTo>
                    <a:pt x="453" y="877"/>
                  </a:lnTo>
                  <a:lnTo>
                    <a:pt x="438" y="877"/>
                  </a:lnTo>
                  <a:lnTo>
                    <a:pt x="422" y="875"/>
                  </a:lnTo>
                  <a:lnTo>
                    <a:pt x="404" y="873"/>
                  </a:lnTo>
                  <a:lnTo>
                    <a:pt x="385" y="869"/>
                  </a:lnTo>
                  <a:lnTo>
                    <a:pt x="364" y="863"/>
                  </a:lnTo>
                  <a:lnTo>
                    <a:pt x="343" y="856"/>
                  </a:lnTo>
                  <a:lnTo>
                    <a:pt x="319" y="846"/>
                  </a:lnTo>
                  <a:lnTo>
                    <a:pt x="294" y="834"/>
                  </a:lnTo>
                  <a:lnTo>
                    <a:pt x="268" y="820"/>
                  </a:lnTo>
                  <a:lnTo>
                    <a:pt x="243" y="804"/>
                  </a:lnTo>
                  <a:lnTo>
                    <a:pt x="219" y="788"/>
                  </a:lnTo>
                  <a:lnTo>
                    <a:pt x="195" y="771"/>
                  </a:lnTo>
                  <a:lnTo>
                    <a:pt x="174" y="755"/>
                  </a:lnTo>
                  <a:lnTo>
                    <a:pt x="154" y="737"/>
                  </a:lnTo>
                  <a:lnTo>
                    <a:pt x="137" y="720"/>
                  </a:lnTo>
                  <a:lnTo>
                    <a:pt x="120" y="701"/>
                  </a:lnTo>
                  <a:lnTo>
                    <a:pt x="106" y="682"/>
                  </a:lnTo>
                  <a:lnTo>
                    <a:pt x="92" y="662"/>
                  </a:lnTo>
                  <a:lnTo>
                    <a:pt x="82" y="642"/>
                  </a:lnTo>
                  <a:lnTo>
                    <a:pt x="74" y="620"/>
                  </a:lnTo>
                  <a:lnTo>
                    <a:pt x="68" y="598"/>
                  </a:lnTo>
                  <a:lnTo>
                    <a:pt x="64" y="574"/>
                  </a:lnTo>
                  <a:lnTo>
                    <a:pt x="63" y="550"/>
                  </a:lnTo>
                  <a:lnTo>
                    <a:pt x="64" y="524"/>
                  </a:lnTo>
                  <a:lnTo>
                    <a:pt x="67" y="498"/>
                  </a:lnTo>
                  <a:lnTo>
                    <a:pt x="69" y="448"/>
                  </a:lnTo>
                  <a:lnTo>
                    <a:pt x="58" y="405"/>
                  </a:lnTo>
                  <a:lnTo>
                    <a:pt x="41" y="366"/>
                  </a:lnTo>
                  <a:lnTo>
                    <a:pt x="22" y="327"/>
                  </a:lnTo>
                  <a:lnTo>
                    <a:pt x="7" y="286"/>
                  </a:lnTo>
                  <a:lnTo>
                    <a:pt x="0" y="238"/>
                  </a:lnTo>
                  <a:lnTo>
                    <a:pt x="6" y="182"/>
                  </a:lnTo>
                  <a:lnTo>
                    <a:pt x="31" y="1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37"/>
            <p:cNvSpPr>
              <a:spLocks/>
            </p:cNvSpPr>
            <p:nvPr/>
          </p:nvSpPr>
          <p:spPr bwMode="auto">
            <a:xfrm>
              <a:off x="4389" y="2821"/>
              <a:ext cx="914" cy="849"/>
            </a:xfrm>
            <a:custGeom>
              <a:avLst/>
              <a:gdLst>
                <a:gd name="T0" fmla="*/ 30 w 914"/>
                <a:gd name="T1" fmla="*/ 109 h 849"/>
                <a:gd name="T2" fmla="*/ 34 w 914"/>
                <a:gd name="T3" fmla="*/ 101 h 849"/>
                <a:gd name="T4" fmla="*/ 44 w 914"/>
                <a:gd name="T5" fmla="*/ 86 h 849"/>
                <a:gd name="T6" fmla="*/ 61 w 914"/>
                <a:gd name="T7" fmla="*/ 69 h 849"/>
                <a:gd name="T8" fmla="*/ 85 w 914"/>
                <a:gd name="T9" fmla="*/ 51 h 849"/>
                <a:gd name="T10" fmla="*/ 114 w 914"/>
                <a:gd name="T11" fmla="*/ 36 h 849"/>
                <a:gd name="T12" fmla="*/ 152 w 914"/>
                <a:gd name="T13" fmla="*/ 26 h 849"/>
                <a:gd name="T14" fmla="*/ 198 w 914"/>
                <a:gd name="T15" fmla="*/ 24 h 849"/>
                <a:gd name="T16" fmla="*/ 247 w 914"/>
                <a:gd name="T17" fmla="*/ 29 h 849"/>
                <a:gd name="T18" fmla="*/ 288 w 914"/>
                <a:gd name="T19" fmla="*/ 33 h 849"/>
                <a:gd name="T20" fmla="*/ 325 w 914"/>
                <a:gd name="T21" fmla="*/ 35 h 849"/>
                <a:gd name="T22" fmla="*/ 357 w 914"/>
                <a:gd name="T23" fmla="*/ 34 h 849"/>
                <a:gd name="T24" fmla="*/ 387 w 914"/>
                <a:gd name="T25" fmla="*/ 32 h 849"/>
                <a:gd name="T26" fmla="*/ 416 w 914"/>
                <a:gd name="T27" fmla="*/ 27 h 849"/>
                <a:gd name="T28" fmla="*/ 446 w 914"/>
                <a:gd name="T29" fmla="*/ 20 h 849"/>
                <a:gd name="T30" fmla="*/ 478 w 914"/>
                <a:gd name="T31" fmla="*/ 10 h 849"/>
                <a:gd name="T32" fmla="*/ 515 w 914"/>
                <a:gd name="T33" fmla="*/ 1 h 849"/>
                <a:gd name="T34" fmla="*/ 564 w 914"/>
                <a:gd name="T35" fmla="*/ 2 h 849"/>
                <a:gd name="T36" fmla="*/ 624 w 914"/>
                <a:gd name="T37" fmla="*/ 13 h 849"/>
                <a:gd name="T38" fmla="*/ 688 w 914"/>
                <a:gd name="T39" fmla="*/ 33 h 849"/>
                <a:gd name="T40" fmla="*/ 752 w 914"/>
                <a:gd name="T41" fmla="*/ 60 h 849"/>
                <a:gd name="T42" fmla="*/ 810 w 914"/>
                <a:gd name="T43" fmla="*/ 92 h 849"/>
                <a:gd name="T44" fmla="*/ 860 w 914"/>
                <a:gd name="T45" fmla="*/ 126 h 849"/>
                <a:gd name="T46" fmla="*/ 895 w 914"/>
                <a:gd name="T47" fmla="*/ 162 h 849"/>
                <a:gd name="T48" fmla="*/ 912 w 914"/>
                <a:gd name="T49" fmla="*/ 202 h 849"/>
                <a:gd name="T50" fmla="*/ 912 w 914"/>
                <a:gd name="T51" fmla="*/ 265 h 849"/>
                <a:gd name="T52" fmla="*/ 895 w 914"/>
                <a:gd name="T53" fmla="*/ 348 h 849"/>
                <a:gd name="T54" fmla="*/ 861 w 914"/>
                <a:gd name="T55" fmla="*/ 445 h 849"/>
                <a:gd name="T56" fmla="*/ 808 w 914"/>
                <a:gd name="T57" fmla="*/ 547 h 849"/>
                <a:gd name="T58" fmla="*/ 738 w 914"/>
                <a:gd name="T59" fmla="*/ 646 h 849"/>
                <a:gd name="T60" fmla="*/ 651 w 914"/>
                <a:gd name="T61" fmla="*/ 739 h 849"/>
                <a:gd name="T62" fmla="*/ 545 w 914"/>
                <a:gd name="T63" fmla="*/ 814 h 849"/>
                <a:gd name="T64" fmla="*/ 484 w 914"/>
                <a:gd name="T65" fmla="*/ 844 h 849"/>
                <a:gd name="T66" fmla="*/ 476 w 914"/>
                <a:gd name="T67" fmla="*/ 846 h 849"/>
                <a:gd name="T68" fmla="*/ 460 w 914"/>
                <a:gd name="T69" fmla="*/ 848 h 849"/>
                <a:gd name="T70" fmla="*/ 437 w 914"/>
                <a:gd name="T71" fmla="*/ 849 h 849"/>
                <a:gd name="T72" fmla="*/ 407 w 914"/>
                <a:gd name="T73" fmla="*/ 847 h 849"/>
                <a:gd name="T74" fmla="*/ 372 w 914"/>
                <a:gd name="T75" fmla="*/ 841 h 849"/>
                <a:gd name="T76" fmla="*/ 331 w 914"/>
                <a:gd name="T77" fmla="*/ 828 h 849"/>
                <a:gd name="T78" fmla="*/ 284 w 914"/>
                <a:gd name="T79" fmla="*/ 807 h 849"/>
                <a:gd name="T80" fmla="*/ 235 w 914"/>
                <a:gd name="T81" fmla="*/ 778 h 849"/>
                <a:gd name="T82" fmla="*/ 189 w 914"/>
                <a:gd name="T83" fmla="*/ 747 h 849"/>
                <a:gd name="T84" fmla="*/ 149 w 914"/>
                <a:gd name="T85" fmla="*/ 714 h 849"/>
                <a:gd name="T86" fmla="*/ 116 w 914"/>
                <a:gd name="T87" fmla="*/ 679 h 849"/>
                <a:gd name="T88" fmla="*/ 89 w 914"/>
                <a:gd name="T89" fmla="*/ 641 h 849"/>
                <a:gd name="T90" fmla="*/ 71 w 914"/>
                <a:gd name="T91" fmla="*/ 600 h 849"/>
                <a:gd name="T92" fmla="*/ 61 w 914"/>
                <a:gd name="T93" fmla="*/ 556 h 849"/>
                <a:gd name="T94" fmla="*/ 60 w 914"/>
                <a:gd name="T95" fmla="*/ 507 h 849"/>
                <a:gd name="T96" fmla="*/ 65 w 914"/>
                <a:gd name="T97" fmla="*/ 433 h 849"/>
                <a:gd name="T98" fmla="*/ 40 w 914"/>
                <a:gd name="T99" fmla="*/ 354 h 849"/>
                <a:gd name="T100" fmla="*/ 7 w 914"/>
                <a:gd name="T101" fmla="*/ 277 h 849"/>
                <a:gd name="T102" fmla="*/ 5 w 914"/>
                <a:gd name="T103" fmla="*/ 176 h 84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14" h="849">
                  <a:moveTo>
                    <a:pt x="29" y="110"/>
                  </a:moveTo>
                  <a:lnTo>
                    <a:pt x="30" y="109"/>
                  </a:lnTo>
                  <a:lnTo>
                    <a:pt x="31" y="106"/>
                  </a:lnTo>
                  <a:lnTo>
                    <a:pt x="34" y="101"/>
                  </a:lnTo>
                  <a:lnTo>
                    <a:pt x="39" y="94"/>
                  </a:lnTo>
                  <a:lnTo>
                    <a:pt x="44" y="86"/>
                  </a:lnTo>
                  <a:lnTo>
                    <a:pt x="53" y="78"/>
                  </a:lnTo>
                  <a:lnTo>
                    <a:pt x="61" y="69"/>
                  </a:lnTo>
                  <a:lnTo>
                    <a:pt x="72" y="60"/>
                  </a:lnTo>
                  <a:lnTo>
                    <a:pt x="85" y="51"/>
                  </a:lnTo>
                  <a:lnTo>
                    <a:pt x="98" y="43"/>
                  </a:lnTo>
                  <a:lnTo>
                    <a:pt x="114" y="36"/>
                  </a:lnTo>
                  <a:lnTo>
                    <a:pt x="132" y="30"/>
                  </a:lnTo>
                  <a:lnTo>
                    <a:pt x="152" y="26"/>
                  </a:lnTo>
                  <a:lnTo>
                    <a:pt x="173" y="24"/>
                  </a:lnTo>
                  <a:lnTo>
                    <a:pt x="198" y="24"/>
                  </a:lnTo>
                  <a:lnTo>
                    <a:pt x="224" y="26"/>
                  </a:lnTo>
                  <a:lnTo>
                    <a:pt x="247" y="29"/>
                  </a:lnTo>
                  <a:lnTo>
                    <a:pt x="269" y="31"/>
                  </a:lnTo>
                  <a:lnTo>
                    <a:pt x="288" y="33"/>
                  </a:lnTo>
                  <a:lnTo>
                    <a:pt x="307" y="34"/>
                  </a:lnTo>
                  <a:lnTo>
                    <a:pt x="325" y="35"/>
                  </a:lnTo>
                  <a:lnTo>
                    <a:pt x="341" y="35"/>
                  </a:lnTo>
                  <a:lnTo>
                    <a:pt x="357" y="34"/>
                  </a:lnTo>
                  <a:lnTo>
                    <a:pt x="372" y="33"/>
                  </a:lnTo>
                  <a:lnTo>
                    <a:pt x="387" y="32"/>
                  </a:lnTo>
                  <a:lnTo>
                    <a:pt x="402" y="30"/>
                  </a:lnTo>
                  <a:lnTo>
                    <a:pt x="416" y="27"/>
                  </a:lnTo>
                  <a:lnTo>
                    <a:pt x="431" y="24"/>
                  </a:lnTo>
                  <a:lnTo>
                    <a:pt x="446" y="20"/>
                  </a:lnTo>
                  <a:lnTo>
                    <a:pt x="461" y="15"/>
                  </a:lnTo>
                  <a:lnTo>
                    <a:pt x="478" y="10"/>
                  </a:lnTo>
                  <a:lnTo>
                    <a:pt x="495" y="5"/>
                  </a:lnTo>
                  <a:lnTo>
                    <a:pt x="515" y="1"/>
                  </a:lnTo>
                  <a:lnTo>
                    <a:pt x="539" y="0"/>
                  </a:lnTo>
                  <a:lnTo>
                    <a:pt x="564" y="2"/>
                  </a:lnTo>
                  <a:lnTo>
                    <a:pt x="593" y="6"/>
                  </a:lnTo>
                  <a:lnTo>
                    <a:pt x="624" y="13"/>
                  </a:lnTo>
                  <a:lnTo>
                    <a:pt x="655" y="23"/>
                  </a:lnTo>
                  <a:lnTo>
                    <a:pt x="688" y="33"/>
                  </a:lnTo>
                  <a:lnTo>
                    <a:pt x="720" y="45"/>
                  </a:lnTo>
                  <a:lnTo>
                    <a:pt x="752" y="60"/>
                  </a:lnTo>
                  <a:lnTo>
                    <a:pt x="782" y="75"/>
                  </a:lnTo>
                  <a:lnTo>
                    <a:pt x="810" y="92"/>
                  </a:lnTo>
                  <a:lnTo>
                    <a:pt x="836" y="108"/>
                  </a:lnTo>
                  <a:lnTo>
                    <a:pt x="860" y="126"/>
                  </a:lnTo>
                  <a:lnTo>
                    <a:pt x="879" y="144"/>
                  </a:lnTo>
                  <a:lnTo>
                    <a:pt x="895" y="162"/>
                  </a:lnTo>
                  <a:lnTo>
                    <a:pt x="906" y="180"/>
                  </a:lnTo>
                  <a:lnTo>
                    <a:pt x="912" y="202"/>
                  </a:lnTo>
                  <a:lnTo>
                    <a:pt x="914" y="231"/>
                  </a:lnTo>
                  <a:lnTo>
                    <a:pt x="912" y="265"/>
                  </a:lnTo>
                  <a:lnTo>
                    <a:pt x="906" y="305"/>
                  </a:lnTo>
                  <a:lnTo>
                    <a:pt x="895" y="348"/>
                  </a:lnTo>
                  <a:lnTo>
                    <a:pt x="880" y="395"/>
                  </a:lnTo>
                  <a:lnTo>
                    <a:pt x="861" y="445"/>
                  </a:lnTo>
                  <a:lnTo>
                    <a:pt x="837" y="495"/>
                  </a:lnTo>
                  <a:lnTo>
                    <a:pt x="808" y="547"/>
                  </a:lnTo>
                  <a:lnTo>
                    <a:pt x="776" y="597"/>
                  </a:lnTo>
                  <a:lnTo>
                    <a:pt x="738" y="646"/>
                  </a:lnTo>
                  <a:lnTo>
                    <a:pt x="697" y="694"/>
                  </a:lnTo>
                  <a:lnTo>
                    <a:pt x="651" y="739"/>
                  </a:lnTo>
                  <a:lnTo>
                    <a:pt x="600" y="779"/>
                  </a:lnTo>
                  <a:lnTo>
                    <a:pt x="545" y="814"/>
                  </a:lnTo>
                  <a:lnTo>
                    <a:pt x="485" y="844"/>
                  </a:lnTo>
                  <a:lnTo>
                    <a:pt x="484" y="844"/>
                  </a:lnTo>
                  <a:lnTo>
                    <a:pt x="481" y="845"/>
                  </a:lnTo>
                  <a:lnTo>
                    <a:pt x="476" y="846"/>
                  </a:lnTo>
                  <a:lnTo>
                    <a:pt x="469" y="847"/>
                  </a:lnTo>
                  <a:lnTo>
                    <a:pt x="460" y="848"/>
                  </a:lnTo>
                  <a:lnTo>
                    <a:pt x="449" y="849"/>
                  </a:lnTo>
                  <a:lnTo>
                    <a:pt x="437" y="849"/>
                  </a:lnTo>
                  <a:lnTo>
                    <a:pt x="423" y="849"/>
                  </a:lnTo>
                  <a:lnTo>
                    <a:pt x="407" y="847"/>
                  </a:lnTo>
                  <a:lnTo>
                    <a:pt x="390" y="845"/>
                  </a:lnTo>
                  <a:lnTo>
                    <a:pt x="372" y="841"/>
                  </a:lnTo>
                  <a:lnTo>
                    <a:pt x="351" y="836"/>
                  </a:lnTo>
                  <a:lnTo>
                    <a:pt x="331" y="828"/>
                  </a:lnTo>
                  <a:lnTo>
                    <a:pt x="308" y="818"/>
                  </a:lnTo>
                  <a:lnTo>
                    <a:pt x="284" y="807"/>
                  </a:lnTo>
                  <a:lnTo>
                    <a:pt x="260" y="794"/>
                  </a:lnTo>
                  <a:lnTo>
                    <a:pt x="235" y="778"/>
                  </a:lnTo>
                  <a:lnTo>
                    <a:pt x="211" y="763"/>
                  </a:lnTo>
                  <a:lnTo>
                    <a:pt x="189" y="747"/>
                  </a:lnTo>
                  <a:lnTo>
                    <a:pt x="168" y="731"/>
                  </a:lnTo>
                  <a:lnTo>
                    <a:pt x="149" y="714"/>
                  </a:lnTo>
                  <a:lnTo>
                    <a:pt x="131" y="697"/>
                  </a:lnTo>
                  <a:lnTo>
                    <a:pt x="116" y="679"/>
                  </a:lnTo>
                  <a:lnTo>
                    <a:pt x="101" y="661"/>
                  </a:lnTo>
                  <a:lnTo>
                    <a:pt x="89" y="641"/>
                  </a:lnTo>
                  <a:lnTo>
                    <a:pt x="79" y="622"/>
                  </a:lnTo>
                  <a:lnTo>
                    <a:pt x="71" y="600"/>
                  </a:lnTo>
                  <a:lnTo>
                    <a:pt x="65" y="578"/>
                  </a:lnTo>
                  <a:lnTo>
                    <a:pt x="61" y="556"/>
                  </a:lnTo>
                  <a:lnTo>
                    <a:pt x="59" y="532"/>
                  </a:lnTo>
                  <a:lnTo>
                    <a:pt x="60" y="507"/>
                  </a:lnTo>
                  <a:lnTo>
                    <a:pt x="63" y="482"/>
                  </a:lnTo>
                  <a:lnTo>
                    <a:pt x="65" y="433"/>
                  </a:lnTo>
                  <a:lnTo>
                    <a:pt x="56" y="392"/>
                  </a:lnTo>
                  <a:lnTo>
                    <a:pt x="40" y="354"/>
                  </a:lnTo>
                  <a:lnTo>
                    <a:pt x="22" y="316"/>
                  </a:lnTo>
                  <a:lnTo>
                    <a:pt x="7" y="277"/>
                  </a:lnTo>
                  <a:lnTo>
                    <a:pt x="0" y="231"/>
                  </a:lnTo>
                  <a:lnTo>
                    <a:pt x="5" y="176"/>
                  </a:lnTo>
                  <a:lnTo>
                    <a:pt x="29" y="110"/>
                  </a:lnTo>
                  <a:close/>
                </a:path>
              </a:pathLst>
            </a:custGeom>
            <a:solidFill>
              <a:srgbClr val="F2F7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38"/>
            <p:cNvSpPr>
              <a:spLocks/>
            </p:cNvSpPr>
            <p:nvPr/>
          </p:nvSpPr>
          <p:spPr bwMode="auto">
            <a:xfrm>
              <a:off x="4404" y="2839"/>
              <a:ext cx="882" cy="820"/>
            </a:xfrm>
            <a:custGeom>
              <a:avLst/>
              <a:gdLst>
                <a:gd name="T0" fmla="*/ 29 w 882"/>
                <a:gd name="T1" fmla="*/ 105 h 820"/>
                <a:gd name="T2" fmla="*/ 34 w 882"/>
                <a:gd name="T3" fmla="*/ 96 h 820"/>
                <a:gd name="T4" fmla="*/ 44 w 882"/>
                <a:gd name="T5" fmla="*/ 83 h 820"/>
                <a:gd name="T6" fmla="*/ 59 w 882"/>
                <a:gd name="T7" fmla="*/ 66 h 820"/>
                <a:gd name="T8" fmla="*/ 81 w 882"/>
                <a:gd name="T9" fmla="*/ 49 h 820"/>
                <a:gd name="T10" fmla="*/ 111 w 882"/>
                <a:gd name="T11" fmla="*/ 35 h 820"/>
                <a:gd name="T12" fmla="*/ 147 w 882"/>
                <a:gd name="T13" fmla="*/ 24 h 820"/>
                <a:gd name="T14" fmla="*/ 191 w 882"/>
                <a:gd name="T15" fmla="*/ 22 h 820"/>
                <a:gd name="T16" fmla="*/ 238 w 882"/>
                <a:gd name="T17" fmla="*/ 27 h 820"/>
                <a:gd name="T18" fmla="*/ 279 w 882"/>
                <a:gd name="T19" fmla="*/ 31 h 820"/>
                <a:gd name="T20" fmla="*/ 313 w 882"/>
                <a:gd name="T21" fmla="*/ 32 h 820"/>
                <a:gd name="T22" fmla="*/ 343 w 882"/>
                <a:gd name="T23" fmla="*/ 32 h 820"/>
                <a:gd name="T24" fmla="*/ 372 w 882"/>
                <a:gd name="T25" fmla="*/ 29 h 820"/>
                <a:gd name="T26" fmla="*/ 401 w 882"/>
                <a:gd name="T27" fmla="*/ 25 h 820"/>
                <a:gd name="T28" fmla="*/ 430 w 882"/>
                <a:gd name="T29" fmla="*/ 18 h 820"/>
                <a:gd name="T30" fmla="*/ 461 w 882"/>
                <a:gd name="T31" fmla="*/ 10 h 820"/>
                <a:gd name="T32" fmla="*/ 497 w 882"/>
                <a:gd name="T33" fmla="*/ 1 h 820"/>
                <a:gd name="T34" fmla="*/ 544 w 882"/>
                <a:gd name="T35" fmla="*/ 2 h 820"/>
                <a:gd name="T36" fmla="*/ 601 w 882"/>
                <a:gd name="T37" fmla="*/ 13 h 820"/>
                <a:gd name="T38" fmla="*/ 663 w 882"/>
                <a:gd name="T39" fmla="*/ 31 h 820"/>
                <a:gd name="T40" fmla="*/ 724 w 882"/>
                <a:gd name="T41" fmla="*/ 57 h 820"/>
                <a:gd name="T42" fmla="*/ 781 w 882"/>
                <a:gd name="T43" fmla="*/ 87 h 820"/>
                <a:gd name="T44" fmla="*/ 829 w 882"/>
                <a:gd name="T45" fmla="*/ 121 h 820"/>
                <a:gd name="T46" fmla="*/ 863 w 882"/>
                <a:gd name="T47" fmla="*/ 156 h 820"/>
                <a:gd name="T48" fmla="*/ 880 w 882"/>
                <a:gd name="T49" fmla="*/ 194 h 820"/>
                <a:gd name="T50" fmla="*/ 880 w 882"/>
                <a:gd name="T51" fmla="*/ 256 h 820"/>
                <a:gd name="T52" fmla="*/ 862 w 882"/>
                <a:gd name="T53" fmla="*/ 336 h 820"/>
                <a:gd name="T54" fmla="*/ 829 w 882"/>
                <a:gd name="T55" fmla="*/ 429 h 820"/>
                <a:gd name="T56" fmla="*/ 779 w 882"/>
                <a:gd name="T57" fmla="*/ 528 h 820"/>
                <a:gd name="T58" fmla="*/ 711 w 882"/>
                <a:gd name="T59" fmla="*/ 624 h 820"/>
                <a:gd name="T60" fmla="*/ 627 w 882"/>
                <a:gd name="T61" fmla="*/ 713 h 820"/>
                <a:gd name="T62" fmla="*/ 525 w 882"/>
                <a:gd name="T63" fmla="*/ 786 h 820"/>
                <a:gd name="T64" fmla="*/ 466 w 882"/>
                <a:gd name="T65" fmla="*/ 815 h 820"/>
                <a:gd name="T66" fmla="*/ 458 w 882"/>
                <a:gd name="T67" fmla="*/ 817 h 820"/>
                <a:gd name="T68" fmla="*/ 443 w 882"/>
                <a:gd name="T69" fmla="*/ 819 h 820"/>
                <a:gd name="T70" fmla="*/ 421 w 882"/>
                <a:gd name="T71" fmla="*/ 820 h 820"/>
                <a:gd name="T72" fmla="*/ 393 w 882"/>
                <a:gd name="T73" fmla="*/ 818 h 820"/>
                <a:gd name="T74" fmla="*/ 358 w 882"/>
                <a:gd name="T75" fmla="*/ 812 h 820"/>
                <a:gd name="T76" fmla="*/ 319 w 882"/>
                <a:gd name="T77" fmla="*/ 799 h 820"/>
                <a:gd name="T78" fmla="*/ 273 w 882"/>
                <a:gd name="T79" fmla="*/ 780 h 820"/>
                <a:gd name="T80" fmla="*/ 226 w 882"/>
                <a:gd name="T81" fmla="*/ 752 h 820"/>
                <a:gd name="T82" fmla="*/ 182 w 882"/>
                <a:gd name="T83" fmla="*/ 721 h 820"/>
                <a:gd name="T84" fmla="*/ 144 w 882"/>
                <a:gd name="T85" fmla="*/ 689 h 820"/>
                <a:gd name="T86" fmla="*/ 111 w 882"/>
                <a:gd name="T87" fmla="*/ 655 h 820"/>
                <a:gd name="T88" fmla="*/ 86 w 882"/>
                <a:gd name="T89" fmla="*/ 618 h 820"/>
                <a:gd name="T90" fmla="*/ 69 w 882"/>
                <a:gd name="T91" fmla="*/ 579 h 820"/>
                <a:gd name="T92" fmla="*/ 58 w 882"/>
                <a:gd name="T93" fmla="*/ 537 h 820"/>
                <a:gd name="T94" fmla="*/ 58 w 882"/>
                <a:gd name="T95" fmla="*/ 489 h 820"/>
                <a:gd name="T96" fmla="*/ 63 w 882"/>
                <a:gd name="T97" fmla="*/ 418 h 820"/>
                <a:gd name="T98" fmla="*/ 39 w 882"/>
                <a:gd name="T99" fmla="*/ 341 h 820"/>
                <a:gd name="T100" fmla="*/ 7 w 882"/>
                <a:gd name="T101" fmla="*/ 266 h 820"/>
                <a:gd name="T102" fmla="*/ 6 w 882"/>
                <a:gd name="T103" fmla="*/ 169 h 8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82" h="820">
                  <a:moveTo>
                    <a:pt x="28" y="106"/>
                  </a:moveTo>
                  <a:lnTo>
                    <a:pt x="29" y="105"/>
                  </a:lnTo>
                  <a:lnTo>
                    <a:pt x="31" y="101"/>
                  </a:lnTo>
                  <a:lnTo>
                    <a:pt x="34" y="96"/>
                  </a:lnTo>
                  <a:lnTo>
                    <a:pt x="38" y="90"/>
                  </a:lnTo>
                  <a:lnTo>
                    <a:pt x="44" y="83"/>
                  </a:lnTo>
                  <a:lnTo>
                    <a:pt x="51" y="75"/>
                  </a:lnTo>
                  <a:lnTo>
                    <a:pt x="59" y="66"/>
                  </a:lnTo>
                  <a:lnTo>
                    <a:pt x="70" y="57"/>
                  </a:lnTo>
                  <a:lnTo>
                    <a:pt x="81" y="49"/>
                  </a:lnTo>
                  <a:lnTo>
                    <a:pt x="95" y="42"/>
                  </a:lnTo>
                  <a:lnTo>
                    <a:pt x="111" y="35"/>
                  </a:lnTo>
                  <a:lnTo>
                    <a:pt x="127" y="28"/>
                  </a:lnTo>
                  <a:lnTo>
                    <a:pt x="147" y="24"/>
                  </a:lnTo>
                  <a:lnTo>
                    <a:pt x="167" y="22"/>
                  </a:lnTo>
                  <a:lnTo>
                    <a:pt x="191" y="22"/>
                  </a:lnTo>
                  <a:lnTo>
                    <a:pt x="216" y="24"/>
                  </a:lnTo>
                  <a:lnTo>
                    <a:pt x="238" y="27"/>
                  </a:lnTo>
                  <a:lnTo>
                    <a:pt x="259" y="29"/>
                  </a:lnTo>
                  <a:lnTo>
                    <a:pt x="279" y="31"/>
                  </a:lnTo>
                  <a:lnTo>
                    <a:pt x="296" y="32"/>
                  </a:lnTo>
                  <a:lnTo>
                    <a:pt x="313" y="32"/>
                  </a:lnTo>
                  <a:lnTo>
                    <a:pt x="329" y="32"/>
                  </a:lnTo>
                  <a:lnTo>
                    <a:pt x="343" y="32"/>
                  </a:lnTo>
                  <a:lnTo>
                    <a:pt x="359" y="31"/>
                  </a:lnTo>
                  <a:lnTo>
                    <a:pt x="372" y="29"/>
                  </a:lnTo>
                  <a:lnTo>
                    <a:pt x="387" y="27"/>
                  </a:lnTo>
                  <a:lnTo>
                    <a:pt x="401" y="25"/>
                  </a:lnTo>
                  <a:lnTo>
                    <a:pt x="415" y="22"/>
                  </a:lnTo>
                  <a:lnTo>
                    <a:pt x="430" y="18"/>
                  </a:lnTo>
                  <a:lnTo>
                    <a:pt x="444" y="14"/>
                  </a:lnTo>
                  <a:lnTo>
                    <a:pt x="461" y="10"/>
                  </a:lnTo>
                  <a:lnTo>
                    <a:pt x="477" y="5"/>
                  </a:lnTo>
                  <a:lnTo>
                    <a:pt x="497" y="1"/>
                  </a:lnTo>
                  <a:lnTo>
                    <a:pt x="518" y="0"/>
                  </a:lnTo>
                  <a:lnTo>
                    <a:pt x="544" y="2"/>
                  </a:lnTo>
                  <a:lnTo>
                    <a:pt x="572" y="6"/>
                  </a:lnTo>
                  <a:lnTo>
                    <a:pt x="601" y="13"/>
                  </a:lnTo>
                  <a:lnTo>
                    <a:pt x="632" y="21"/>
                  </a:lnTo>
                  <a:lnTo>
                    <a:pt x="663" y="31"/>
                  </a:lnTo>
                  <a:lnTo>
                    <a:pt x="694" y="44"/>
                  </a:lnTo>
                  <a:lnTo>
                    <a:pt x="724" y="57"/>
                  </a:lnTo>
                  <a:lnTo>
                    <a:pt x="753" y="72"/>
                  </a:lnTo>
                  <a:lnTo>
                    <a:pt x="781" y="87"/>
                  </a:lnTo>
                  <a:lnTo>
                    <a:pt x="807" y="103"/>
                  </a:lnTo>
                  <a:lnTo>
                    <a:pt x="829" y="121"/>
                  </a:lnTo>
                  <a:lnTo>
                    <a:pt x="848" y="138"/>
                  </a:lnTo>
                  <a:lnTo>
                    <a:pt x="863" y="156"/>
                  </a:lnTo>
                  <a:lnTo>
                    <a:pt x="874" y="173"/>
                  </a:lnTo>
                  <a:lnTo>
                    <a:pt x="880" y="194"/>
                  </a:lnTo>
                  <a:lnTo>
                    <a:pt x="882" y="222"/>
                  </a:lnTo>
                  <a:lnTo>
                    <a:pt x="880" y="256"/>
                  </a:lnTo>
                  <a:lnTo>
                    <a:pt x="874" y="294"/>
                  </a:lnTo>
                  <a:lnTo>
                    <a:pt x="862" y="336"/>
                  </a:lnTo>
                  <a:lnTo>
                    <a:pt x="848" y="381"/>
                  </a:lnTo>
                  <a:lnTo>
                    <a:pt x="829" y="429"/>
                  </a:lnTo>
                  <a:lnTo>
                    <a:pt x="807" y="478"/>
                  </a:lnTo>
                  <a:lnTo>
                    <a:pt x="779" y="528"/>
                  </a:lnTo>
                  <a:lnTo>
                    <a:pt x="747" y="577"/>
                  </a:lnTo>
                  <a:lnTo>
                    <a:pt x="711" y="624"/>
                  </a:lnTo>
                  <a:lnTo>
                    <a:pt x="671" y="671"/>
                  </a:lnTo>
                  <a:lnTo>
                    <a:pt x="627" y="713"/>
                  </a:lnTo>
                  <a:lnTo>
                    <a:pt x="578" y="752"/>
                  </a:lnTo>
                  <a:lnTo>
                    <a:pt x="525" y="786"/>
                  </a:lnTo>
                  <a:lnTo>
                    <a:pt x="467" y="815"/>
                  </a:lnTo>
                  <a:lnTo>
                    <a:pt x="466" y="815"/>
                  </a:lnTo>
                  <a:lnTo>
                    <a:pt x="463" y="816"/>
                  </a:lnTo>
                  <a:lnTo>
                    <a:pt x="458" y="817"/>
                  </a:lnTo>
                  <a:lnTo>
                    <a:pt x="452" y="818"/>
                  </a:lnTo>
                  <a:lnTo>
                    <a:pt x="443" y="819"/>
                  </a:lnTo>
                  <a:lnTo>
                    <a:pt x="433" y="820"/>
                  </a:lnTo>
                  <a:lnTo>
                    <a:pt x="421" y="820"/>
                  </a:lnTo>
                  <a:lnTo>
                    <a:pt x="407" y="820"/>
                  </a:lnTo>
                  <a:lnTo>
                    <a:pt x="393" y="818"/>
                  </a:lnTo>
                  <a:lnTo>
                    <a:pt x="376" y="816"/>
                  </a:lnTo>
                  <a:lnTo>
                    <a:pt x="358" y="812"/>
                  </a:lnTo>
                  <a:lnTo>
                    <a:pt x="339" y="806"/>
                  </a:lnTo>
                  <a:lnTo>
                    <a:pt x="319" y="799"/>
                  </a:lnTo>
                  <a:lnTo>
                    <a:pt x="297" y="791"/>
                  </a:lnTo>
                  <a:lnTo>
                    <a:pt x="273" y="780"/>
                  </a:lnTo>
                  <a:lnTo>
                    <a:pt x="250" y="766"/>
                  </a:lnTo>
                  <a:lnTo>
                    <a:pt x="226" y="752"/>
                  </a:lnTo>
                  <a:lnTo>
                    <a:pt x="203" y="736"/>
                  </a:lnTo>
                  <a:lnTo>
                    <a:pt x="182" y="721"/>
                  </a:lnTo>
                  <a:lnTo>
                    <a:pt x="162" y="706"/>
                  </a:lnTo>
                  <a:lnTo>
                    <a:pt x="144" y="689"/>
                  </a:lnTo>
                  <a:lnTo>
                    <a:pt x="126" y="673"/>
                  </a:lnTo>
                  <a:lnTo>
                    <a:pt x="111" y="655"/>
                  </a:lnTo>
                  <a:lnTo>
                    <a:pt x="97" y="637"/>
                  </a:lnTo>
                  <a:lnTo>
                    <a:pt x="86" y="618"/>
                  </a:lnTo>
                  <a:lnTo>
                    <a:pt x="76" y="600"/>
                  </a:lnTo>
                  <a:lnTo>
                    <a:pt x="69" y="579"/>
                  </a:lnTo>
                  <a:lnTo>
                    <a:pt x="62" y="558"/>
                  </a:lnTo>
                  <a:lnTo>
                    <a:pt x="58" y="537"/>
                  </a:lnTo>
                  <a:lnTo>
                    <a:pt x="57" y="513"/>
                  </a:lnTo>
                  <a:lnTo>
                    <a:pt x="58" y="489"/>
                  </a:lnTo>
                  <a:lnTo>
                    <a:pt x="61" y="465"/>
                  </a:lnTo>
                  <a:lnTo>
                    <a:pt x="63" y="418"/>
                  </a:lnTo>
                  <a:lnTo>
                    <a:pt x="54" y="378"/>
                  </a:lnTo>
                  <a:lnTo>
                    <a:pt x="39" y="341"/>
                  </a:lnTo>
                  <a:lnTo>
                    <a:pt x="21" y="305"/>
                  </a:lnTo>
                  <a:lnTo>
                    <a:pt x="7" y="266"/>
                  </a:lnTo>
                  <a:lnTo>
                    <a:pt x="0" y="223"/>
                  </a:lnTo>
                  <a:lnTo>
                    <a:pt x="6" y="169"/>
                  </a:lnTo>
                  <a:lnTo>
                    <a:pt x="28" y="106"/>
                  </a:lnTo>
                  <a:close/>
                </a:path>
              </a:pathLst>
            </a:custGeom>
            <a:solidFill>
              <a:srgbClr val="E5EF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39"/>
            <p:cNvSpPr>
              <a:spLocks/>
            </p:cNvSpPr>
            <p:nvPr/>
          </p:nvSpPr>
          <p:spPr bwMode="auto">
            <a:xfrm>
              <a:off x="4419" y="2857"/>
              <a:ext cx="848" cy="790"/>
            </a:xfrm>
            <a:custGeom>
              <a:avLst/>
              <a:gdLst>
                <a:gd name="T0" fmla="*/ 28 w 848"/>
                <a:gd name="T1" fmla="*/ 100 h 790"/>
                <a:gd name="T2" fmla="*/ 32 w 848"/>
                <a:gd name="T3" fmla="*/ 92 h 790"/>
                <a:gd name="T4" fmla="*/ 41 w 848"/>
                <a:gd name="T5" fmla="*/ 79 h 790"/>
                <a:gd name="T6" fmla="*/ 57 w 848"/>
                <a:gd name="T7" fmla="*/ 63 h 790"/>
                <a:gd name="T8" fmla="*/ 78 w 848"/>
                <a:gd name="T9" fmla="*/ 46 h 790"/>
                <a:gd name="T10" fmla="*/ 106 w 848"/>
                <a:gd name="T11" fmla="*/ 32 h 790"/>
                <a:gd name="T12" fmla="*/ 141 w 848"/>
                <a:gd name="T13" fmla="*/ 23 h 790"/>
                <a:gd name="T14" fmla="*/ 183 w 848"/>
                <a:gd name="T15" fmla="*/ 20 h 790"/>
                <a:gd name="T16" fmla="*/ 230 w 848"/>
                <a:gd name="T17" fmla="*/ 25 h 790"/>
                <a:gd name="T18" fmla="*/ 268 w 848"/>
                <a:gd name="T19" fmla="*/ 29 h 790"/>
                <a:gd name="T20" fmla="*/ 302 w 848"/>
                <a:gd name="T21" fmla="*/ 30 h 790"/>
                <a:gd name="T22" fmla="*/ 332 w 848"/>
                <a:gd name="T23" fmla="*/ 30 h 790"/>
                <a:gd name="T24" fmla="*/ 359 w 848"/>
                <a:gd name="T25" fmla="*/ 28 h 790"/>
                <a:gd name="T26" fmla="*/ 386 w 848"/>
                <a:gd name="T27" fmla="*/ 24 h 790"/>
                <a:gd name="T28" fmla="*/ 413 w 848"/>
                <a:gd name="T29" fmla="*/ 18 h 790"/>
                <a:gd name="T30" fmla="*/ 443 w 848"/>
                <a:gd name="T31" fmla="*/ 9 h 790"/>
                <a:gd name="T32" fmla="*/ 478 w 848"/>
                <a:gd name="T33" fmla="*/ 0 h 790"/>
                <a:gd name="T34" fmla="*/ 524 w 848"/>
                <a:gd name="T35" fmla="*/ 1 h 790"/>
                <a:gd name="T36" fmla="*/ 579 w 848"/>
                <a:gd name="T37" fmla="*/ 11 h 790"/>
                <a:gd name="T38" fmla="*/ 637 w 848"/>
                <a:gd name="T39" fmla="*/ 30 h 790"/>
                <a:gd name="T40" fmla="*/ 697 w 848"/>
                <a:gd name="T41" fmla="*/ 55 h 790"/>
                <a:gd name="T42" fmla="*/ 752 w 848"/>
                <a:gd name="T43" fmla="*/ 84 h 790"/>
                <a:gd name="T44" fmla="*/ 798 w 848"/>
                <a:gd name="T45" fmla="*/ 116 h 790"/>
                <a:gd name="T46" fmla="*/ 831 w 848"/>
                <a:gd name="T47" fmla="*/ 150 h 790"/>
                <a:gd name="T48" fmla="*/ 847 w 848"/>
                <a:gd name="T49" fmla="*/ 187 h 790"/>
                <a:gd name="T50" fmla="*/ 846 w 848"/>
                <a:gd name="T51" fmla="*/ 246 h 790"/>
                <a:gd name="T52" fmla="*/ 831 w 848"/>
                <a:gd name="T53" fmla="*/ 323 h 790"/>
                <a:gd name="T54" fmla="*/ 798 w 848"/>
                <a:gd name="T55" fmla="*/ 413 h 790"/>
                <a:gd name="T56" fmla="*/ 750 w 848"/>
                <a:gd name="T57" fmla="*/ 507 h 790"/>
                <a:gd name="T58" fmla="*/ 685 w 848"/>
                <a:gd name="T59" fmla="*/ 601 h 790"/>
                <a:gd name="T60" fmla="*/ 603 w 848"/>
                <a:gd name="T61" fmla="*/ 687 h 790"/>
                <a:gd name="T62" fmla="*/ 506 w 848"/>
                <a:gd name="T63" fmla="*/ 758 h 790"/>
                <a:gd name="T64" fmla="*/ 449 w 848"/>
                <a:gd name="T65" fmla="*/ 785 h 790"/>
                <a:gd name="T66" fmla="*/ 442 w 848"/>
                <a:gd name="T67" fmla="*/ 787 h 790"/>
                <a:gd name="T68" fmla="*/ 426 w 848"/>
                <a:gd name="T69" fmla="*/ 789 h 790"/>
                <a:gd name="T70" fmla="*/ 405 w 848"/>
                <a:gd name="T71" fmla="*/ 790 h 790"/>
                <a:gd name="T72" fmla="*/ 378 w 848"/>
                <a:gd name="T73" fmla="*/ 788 h 790"/>
                <a:gd name="T74" fmla="*/ 344 w 848"/>
                <a:gd name="T75" fmla="*/ 782 h 790"/>
                <a:gd name="T76" fmla="*/ 306 w 848"/>
                <a:gd name="T77" fmla="*/ 770 h 790"/>
                <a:gd name="T78" fmla="*/ 263 w 848"/>
                <a:gd name="T79" fmla="*/ 751 h 790"/>
                <a:gd name="T80" fmla="*/ 217 w 848"/>
                <a:gd name="T81" fmla="*/ 724 h 790"/>
                <a:gd name="T82" fmla="*/ 174 w 848"/>
                <a:gd name="T83" fmla="*/ 695 h 790"/>
                <a:gd name="T84" fmla="*/ 137 w 848"/>
                <a:gd name="T85" fmla="*/ 664 h 790"/>
                <a:gd name="T86" fmla="*/ 106 w 848"/>
                <a:gd name="T87" fmla="*/ 632 h 790"/>
                <a:gd name="T88" fmla="*/ 82 w 848"/>
                <a:gd name="T89" fmla="*/ 597 h 790"/>
                <a:gd name="T90" fmla="*/ 65 w 848"/>
                <a:gd name="T91" fmla="*/ 559 h 790"/>
                <a:gd name="T92" fmla="*/ 56 w 848"/>
                <a:gd name="T93" fmla="*/ 517 h 790"/>
                <a:gd name="T94" fmla="*/ 56 w 848"/>
                <a:gd name="T95" fmla="*/ 471 h 790"/>
                <a:gd name="T96" fmla="*/ 61 w 848"/>
                <a:gd name="T97" fmla="*/ 402 h 790"/>
                <a:gd name="T98" fmla="*/ 37 w 848"/>
                <a:gd name="T99" fmla="*/ 328 h 790"/>
                <a:gd name="T100" fmla="*/ 6 w 848"/>
                <a:gd name="T101" fmla="*/ 256 h 790"/>
                <a:gd name="T102" fmla="*/ 5 w 848"/>
                <a:gd name="T103" fmla="*/ 163 h 7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48" h="790">
                  <a:moveTo>
                    <a:pt x="27" y="101"/>
                  </a:moveTo>
                  <a:lnTo>
                    <a:pt x="28" y="100"/>
                  </a:lnTo>
                  <a:lnTo>
                    <a:pt x="29" y="97"/>
                  </a:lnTo>
                  <a:lnTo>
                    <a:pt x="32" y="92"/>
                  </a:lnTo>
                  <a:lnTo>
                    <a:pt x="36" y="87"/>
                  </a:lnTo>
                  <a:lnTo>
                    <a:pt x="41" y="79"/>
                  </a:lnTo>
                  <a:lnTo>
                    <a:pt x="48" y="71"/>
                  </a:lnTo>
                  <a:lnTo>
                    <a:pt x="57" y="63"/>
                  </a:lnTo>
                  <a:lnTo>
                    <a:pt x="67" y="55"/>
                  </a:lnTo>
                  <a:lnTo>
                    <a:pt x="78" y="46"/>
                  </a:lnTo>
                  <a:lnTo>
                    <a:pt x="91" y="39"/>
                  </a:lnTo>
                  <a:lnTo>
                    <a:pt x="106" y="32"/>
                  </a:lnTo>
                  <a:lnTo>
                    <a:pt x="123" y="27"/>
                  </a:lnTo>
                  <a:lnTo>
                    <a:pt x="141" y="23"/>
                  </a:lnTo>
                  <a:lnTo>
                    <a:pt x="162" y="20"/>
                  </a:lnTo>
                  <a:lnTo>
                    <a:pt x="183" y="20"/>
                  </a:lnTo>
                  <a:lnTo>
                    <a:pt x="208" y="22"/>
                  </a:lnTo>
                  <a:lnTo>
                    <a:pt x="230" y="25"/>
                  </a:lnTo>
                  <a:lnTo>
                    <a:pt x="249" y="27"/>
                  </a:lnTo>
                  <a:lnTo>
                    <a:pt x="268" y="29"/>
                  </a:lnTo>
                  <a:lnTo>
                    <a:pt x="285" y="30"/>
                  </a:lnTo>
                  <a:lnTo>
                    <a:pt x="302" y="30"/>
                  </a:lnTo>
                  <a:lnTo>
                    <a:pt x="317" y="31"/>
                  </a:lnTo>
                  <a:lnTo>
                    <a:pt x="332" y="30"/>
                  </a:lnTo>
                  <a:lnTo>
                    <a:pt x="345" y="29"/>
                  </a:lnTo>
                  <a:lnTo>
                    <a:pt x="359" y="28"/>
                  </a:lnTo>
                  <a:lnTo>
                    <a:pt x="373" y="26"/>
                  </a:lnTo>
                  <a:lnTo>
                    <a:pt x="386" y="24"/>
                  </a:lnTo>
                  <a:lnTo>
                    <a:pt x="400" y="21"/>
                  </a:lnTo>
                  <a:lnTo>
                    <a:pt x="413" y="18"/>
                  </a:lnTo>
                  <a:lnTo>
                    <a:pt x="428" y="13"/>
                  </a:lnTo>
                  <a:lnTo>
                    <a:pt x="443" y="9"/>
                  </a:lnTo>
                  <a:lnTo>
                    <a:pt x="459" y="4"/>
                  </a:lnTo>
                  <a:lnTo>
                    <a:pt x="478" y="0"/>
                  </a:lnTo>
                  <a:lnTo>
                    <a:pt x="499" y="0"/>
                  </a:lnTo>
                  <a:lnTo>
                    <a:pt x="524" y="1"/>
                  </a:lnTo>
                  <a:lnTo>
                    <a:pt x="550" y="5"/>
                  </a:lnTo>
                  <a:lnTo>
                    <a:pt x="579" y="11"/>
                  </a:lnTo>
                  <a:lnTo>
                    <a:pt x="607" y="20"/>
                  </a:lnTo>
                  <a:lnTo>
                    <a:pt x="637" y="30"/>
                  </a:lnTo>
                  <a:lnTo>
                    <a:pt x="667" y="42"/>
                  </a:lnTo>
                  <a:lnTo>
                    <a:pt x="697" y="55"/>
                  </a:lnTo>
                  <a:lnTo>
                    <a:pt x="725" y="69"/>
                  </a:lnTo>
                  <a:lnTo>
                    <a:pt x="752" y="84"/>
                  </a:lnTo>
                  <a:lnTo>
                    <a:pt x="776" y="100"/>
                  </a:lnTo>
                  <a:lnTo>
                    <a:pt x="798" y="116"/>
                  </a:lnTo>
                  <a:lnTo>
                    <a:pt x="816" y="133"/>
                  </a:lnTo>
                  <a:lnTo>
                    <a:pt x="831" y="150"/>
                  </a:lnTo>
                  <a:lnTo>
                    <a:pt x="841" y="167"/>
                  </a:lnTo>
                  <a:lnTo>
                    <a:pt x="847" y="187"/>
                  </a:lnTo>
                  <a:lnTo>
                    <a:pt x="848" y="214"/>
                  </a:lnTo>
                  <a:lnTo>
                    <a:pt x="846" y="246"/>
                  </a:lnTo>
                  <a:lnTo>
                    <a:pt x="840" y="283"/>
                  </a:lnTo>
                  <a:lnTo>
                    <a:pt x="831" y="323"/>
                  </a:lnTo>
                  <a:lnTo>
                    <a:pt x="816" y="367"/>
                  </a:lnTo>
                  <a:lnTo>
                    <a:pt x="798" y="413"/>
                  </a:lnTo>
                  <a:lnTo>
                    <a:pt x="776" y="460"/>
                  </a:lnTo>
                  <a:lnTo>
                    <a:pt x="750" y="507"/>
                  </a:lnTo>
                  <a:lnTo>
                    <a:pt x="720" y="556"/>
                  </a:lnTo>
                  <a:lnTo>
                    <a:pt x="685" y="601"/>
                  </a:lnTo>
                  <a:lnTo>
                    <a:pt x="647" y="645"/>
                  </a:lnTo>
                  <a:lnTo>
                    <a:pt x="603" y="687"/>
                  </a:lnTo>
                  <a:lnTo>
                    <a:pt x="557" y="725"/>
                  </a:lnTo>
                  <a:lnTo>
                    <a:pt x="506" y="758"/>
                  </a:lnTo>
                  <a:lnTo>
                    <a:pt x="450" y="785"/>
                  </a:lnTo>
                  <a:lnTo>
                    <a:pt x="449" y="785"/>
                  </a:lnTo>
                  <a:lnTo>
                    <a:pt x="446" y="786"/>
                  </a:lnTo>
                  <a:lnTo>
                    <a:pt x="442" y="787"/>
                  </a:lnTo>
                  <a:lnTo>
                    <a:pt x="435" y="788"/>
                  </a:lnTo>
                  <a:lnTo>
                    <a:pt x="426" y="789"/>
                  </a:lnTo>
                  <a:lnTo>
                    <a:pt x="417" y="790"/>
                  </a:lnTo>
                  <a:lnTo>
                    <a:pt x="405" y="790"/>
                  </a:lnTo>
                  <a:lnTo>
                    <a:pt x="392" y="789"/>
                  </a:lnTo>
                  <a:lnTo>
                    <a:pt x="378" y="788"/>
                  </a:lnTo>
                  <a:lnTo>
                    <a:pt x="361" y="786"/>
                  </a:lnTo>
                  <a:lnTo>
                    <a:pt x="344" y="782"/>
                  </a:lnTo>
                  <a:lnTo>
                    <a:pt x="325" y="777"/>
                  </a:lnTo>
                  <a:lnTo>
                    <a:pt x="306" y="770"/>
                  </a:lnTo>
                  <a:lnTo>
                    <a:pt x="285" y="762"/>
                  </a:lnTo>
                  <a:lnTo>
                    <a:pt x="263" y="751"/>
                  </a:lnTo>
                  <a:lnTo>
                    <a:pt x="240" y="738"/>
                  </a:lnTo>
                  <a:lnTo>
                    <a:pt x="217" y="724"/>
                  </a:lnTo>
                  <a:lnTo>
                    <a:pt x="195" y="709"/>
                  </a:lnTo>
                  <a:lnTo>
                    <a:pt x="174" y="695"/>
                  </a:lnTo>
                  <a:lnTo>
                    <a:pt x="156" y="680"/>
                  </a:lnTo>
                  <a:lnTo>
                    <a:pt x="137" y="664"/>
                  </a:lnTo>
                  <a:lnTo>
                    <a:pt x="122" y="648"/>
                  </a:lnTo>
                  <a:lnTo>
                    <a:pt x="106" y="632"/>
                  </a:lnTo>
                  <a:lnTo>
                    <a:pt x="94" y="614"/>
                  </a:lnTo>
                  <a:lnTo>
                    <a:pt x="82" y="597"/>
                  </a:lnTo>
                  <a:lnTo>
                    <a:pt x="72" y="577"/>
                  </a:lnTo>
                  <a:lnTo>
                    <a:pt x="65" y="559"/>
                  </a:lnTo>
                  <a:lnTo>
                    <a:pt x="60" y="538"/>
                  </a:lnTo>
                  <a:lnTo>
                    <a:pt x="56" y="517"/>
                  </a:lnTo>
                  <a:lnTo>
                    <a:pt x="55" y="495"/>
                  </a:lnTo>
                  <a:lnTo>
                    <a:pt x="56" y="471"/>
                  </a:lnTo>
                  <a:lnTo>
                    <a:pt x="59" y="448"/>
                  </a:lnTo>
                  <a:lnTo>
                    <a:pt x="61" y="402"/>
                  </a:lnTo>
                  <a:lnTo>
                    <a:pt x="52" y="364"/>
                  </a:lnTo>
                  <a:lnTo>
                    <a:pt x="37" y="328"/>
                  </a:lnTo>
                  <a:lnTo>
                    <a:pt x="20" y="294"/>
                  </a:lnTo>
                  <a:lnTo>
                    <a:pt x="6" y="256"/>
                  </a:lnTo>
                  <a:lnTo>
                    <a:pt x="0" y="214"/>
                  </a:lnTo>
                  <a:lnTo>
                    <a:pt x="5" y="163"/>
                  </a:lnTo>
                  <a:lnTo>
                    <a:pt x="27" y="101"/>
                  </a:lnTo>
                  <a:close/>
                </a:path>
              </a:pathLst>
            </a:custGeom>
            <a:solidFill>
              <a:srgbClr val="DBE8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40"/>
            <p:cNvSpPr>
              <a:spLocks/>
            </p:cNvSpPr>
            <p:nvPr/>
          </p:nvSpPr>
          <p:spPr bwMode="auto">
            <a:xfrm>
              <a:off x="4433" y="2874"/>
              <a:ext cx="817" cy="762"/>
            </a:xfrm>
            <a:custGeom>
              <a:avLst/>
              <a:gdLst>
                <a:gd name="T0" fmla="*/ 27 w 817"/>
                <a:gd name="T1" fmla="*/ 97 h 762"/>
                <a:gd name="T2" fmla="*/ 31 w 817"/>
                <a:gd name="T3" fmla="*/ 90 h 762"/>
                <a:gd name="T4" fmla="*/ 41 w 817"/>
                <a:gd name="T5" fmla="*/ 77 h 762"/>
                <a:gd name="T6" fmla="*/ 55 w 817"/>
                <a:gd name="T7" fmla="*/ 61 h 762"/>
                <a:gd name="T8" fmla="*/ 76 w 817"/>
                <a:gd name="T9" fmla="*/ 45 h 762"/>
                <a:gd name="T10" fmla="*/ 102 w 817"/>
                <a:gd name="T11" fmla="*/ 31 h 762"/>
                <a:gd name="T12" fmla="*/ 136 w 817"/>
                <a:gd name="T13" fmla="*/ 22 h 762"/>
                <a:gd name="T14" fmla="*/ 177 w 817"/>
                <a:gd name="T15" fmla="*/ 19 h 762"/>
                <a:gd name="T16" fmla="*/ 221 w 817"/>
                <a:gd name="T17" fmla="*/ 24 h 762"/>
                <a:gd name="T18" fmla="*/ 258 w 817"/>
                <a:gd name="T19" fmla="*/ 28 h 762"/>
                <a:gd name="T20" fmla="*/ 290 w 817"/>
                <a:gd name="T21" fmla="*/ 29 h 762"/>
                <a:gd name="T22" fmla="*/ 319 w 817"/>
                <a:gd name="T23" fmla="*/ 29 h 762"/>
                <a:gd name="T24" fmla="*/ 345 w 817"/>
                <a:gd name="T25" fmla="*/ 27 h 762"/>
                <a:gd name="T26" fmla="*/ 371 w 817"/>
                <a:gd name="T27" fmla="*/ 23 h 762"/>
                <a:gd name="T28" fmla="*/ 398 w 817"/>
                <a:gd name="T29" fmla="*/ 17 h 762"/>
                <a:gd name="T30" fmla="*/ 427 w 817"/>
                <a:gd name="T31" fmla="*/ 9 h 762"/>
                <a:gd name="T32" fmla="*/ 460 w 817"/>
                <a:gd name="T33" fmla="*/ 1 h 762"/>
                <a:gd name="T34" fmla="*/ 504 w 817"/>
                <a:gd name="T35" fmla="*/ 1 h 762"/>
                <a:gd name="T36" fmla="*/ 556 w 817"/>
                <a:gd name="T37" fmla="*/ 11 h 762"/>
                <a:gd name="T38" fmla="*/ 614 w 817"/>
                <a:gd name="T39" fmla="*/ 29 h 762"/>
                <a:gd name="T40" fmla="*/ 671 w 817"/>
                <a:gd name="T41" fmla="*/ 53 h 762"/>
                <a:gd name="T42" fmla="*/ 723 w 817"/>
                <a:gd name="T43" fmla="*/ 81 h 762"/>
                <a:gd name="T44" fmla="*/ 767 w 817"/>
                <a:gd name="T45" fmla="*/ 113 h 762"/>
                <a:gd name="T46" fmla="*/ 798 w 817"/>
                <a:gd name="T47" fmla="*/ 145 h 762"/>
                <a:gd name="T48" fmla="*/ 815 w 817"/>
                <a:gd name="T49" fmla="*/ 181 h 762"/>
                <a:gd name="T50" fmla="*/ 815 w 817"/>
                <a:gd name="T51" fmla="*/ 237 h 762"/>
                <a:gd name="T52" fmla="*/ 799 w 817"/>
                <a:gd name="T53" fmla="*/ 311 h 762"/>
                <a:gd name="T54" fmla="*/ 768 w 817"/>
                <a:gd name="T55" fmla="*/ 398 h 762"/>
                <a:gd name="T56" fmla="*/ 722 w 817"/>
                <a:gd name="T57" fmla="*/ 489 h 762"/>
                <a:gd name="T58" fmla="*/ 659 w 817"/>
                <a:gd name="T59" fmla="*/ 580 h 762"/>
                <a:gd name="T60" fmla="*/ 581 w 817"/>
                <a:gd name="T61" fmla="*/ 662 h 762"/>
                <a:gd name="T62" fmla="*/ 486 w 817"/>
                <a:gd name="T63" fmla="*/ 730 h 762"/>
                <a:gd name="T64" fmla="*/ 432 w 817"/>
                <a:gd name="T65" fmla="*/ 757 h 762"/>
                <a:gd name="T66" fmla="*/ 425 w 817"/>
                <a:gd name="T67" fmla="*/ 759 h 762"/>
                <a:gd name="T68" fmla="*/ 410 w 817"/>
                <a:gd name="T69" fmla="*/ 761 h 762"/>
                <a:gd name="T70" fmla="*/ 390 w 817"/>
                <a:gd name="T71" fmla="*/ 762 h 762"/>
                <a:gd name="T72" fmla="*/ 364 w 817"/>
                <a:gd name="T73" fmla="*/ 760 h 762"/>
                <a:gd name="T74" fmla="*/ 332 w 817"/>
                <a:gd name="T75" fmla="*/ 754 h 762"/>
                <a:gd name="T76" fmla="*/ 295 w 817"/>
                <a:gd name="T77" fmla="*/ 743 h 762"/>
                <a:gd name="T78" fmla="*/ 254 w 817"/>
                <a:gd name="T79" fmla="*/ 724 h 762"/>
                <a:gd name="T80" fmla="*/ 209 w 817"/>
                <a:gd name="T81" fmla="*/ 698 h 762"/>
                <a:gd name="T82" fmla="*/ 169 w 817"/>
                <a:gd name="T83" fmla="*/ 670 h 762"/>
                <a:gd name="T84" fmla="*/ 133 w 817"/>
                <a:gd name="T85" fmla="*/ 641 h 762"/>
                <a:gd name="T86" fmla="*/ 103 w 817"/>
                <a:gd name="T87" fmla="*/ 609 h 762"/>
                <a:gd name="T88" fmla="*/ 80 w 817"/>
                <a:gd name="T89" fmla="*/ 575 h 762"/>
                <a:gd name="T90" fmla="*/ 63 w 817"/>
                <a:gd name="T91" fmla="*/ 538 h 762"/>
                <a:gd name="T92" fmla="*/ 54 w 817"/>
                <a:gd name="T93" fmla="*/ 499 h 762"/>
                <a:gd name="T94" fmla="*/ 54 w 817"/>
                <a:gd name="T95" fmla="*/ 455 h 762"/>
                <a:gd name="T96" fmla="*/ 59 w 817"/>
                <a:gd name="T97" fmla="*/ 389 h 762"/>
                <a:gd name="T98" fmla="*/ 37 w 817"/>
                <a:gd name="T99" fmla="*/ 318 h 762"/>
                <a:gd name="T100" fmla="*/ 7 w 817"/>
                <a:gd name="T101" fmla="*/ 248 h 762"/>
                <a:gd name="T102" fmla="*/ 6 w 817"/>
                <a:gd name="T103" fmla="*/ 158 h 76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17" h="762">
                  <a:moveTo>
                    <a:pt x="26" y="98"/>
                  </a:moveTo>
                  <a:lnTo>
                    <a:pt x="27" y="97"/>
                  </a:lnTo>
                  <a:lnTo>
                    <a:pt x="28" y="94"/>
                  </a:lnTo>
                  <a:lnTo>
                    <a:pt x="31" y="90"/>
                  </a:lnTo>
                  <a:lnTo>
                    <a:pt x="35" y="84"/>
                  </a:lnTo>
                  <a:lnTo>
                    <a:pt x="41" y="77"/>
                  </a:lnTo>
                  <a:lnTo>
                    <a:pt x="47" y="70"/>
                  </a:lnTo>
                  <a:lnTo>
                    <a:pt x="55" y="61"/>
                  </a:lnTo>
                  <a:lnTo>
                    <a:pt x="64" y="53"/>
                  </a:lnTo>
                  <a:lnTo>
                    <a:pt x="76" y="45"/>
                  </a:lnTo>
                  <a:lnTo>
                    <a:pt x="88" y="38"/>
                  </a:lnTo>
                  <a:lnTo>
                    <a:pt x="102" y="31"/>
                  </a:lnTo>
                  <a:lnTo>
                    <a:pt x="118" y="26"/>
                  </a:lnTo>
                  <a:lnTo>
                    <a:pt x="136" y="22"/>
                  </a:lnTo>
                  <a:lnTo>
                    <a:pt x="156" y="19"/>
                  </a:lnTo>
                  <a:lnTo>
                    <a:pt x="177" y="19"/>
                  </a:lnTo>
                  <a:lnTo>
                    <a:pt x="200" y="21"/>
                  </a:lnTo>
                  <a:lnTo>
                    <a:pt x="221" y="24"/>
                  </a:lnTo>
                  <a:lnTo>
                    <a:pt x="240" y="26"/>
                  </a:lnTo>
                  <a:lnTo>
                    <a:pt x="258" y="28"/>
                  </a:lnTo>
                  <a:lnTo>
                    <a:pt x="274" y="29"/>
                  </a:lnTo>
                  <a:lnTo>
                    <a:pt x="290" y="29"/>
                  </a:lnTo>
                  <a:lnTo>
                    <a:pt x="305" y="30"/>
                  </a:lnTo>
                  <a:lnTo>
                    <a:pt x="319" y="29"/>
                  </a:lnTo>
                  <a:lnTo>
                    <a:pt x="332" y="28"/>
                  </a:lnTo>
                  <a:lnTo>
                    <a:pt x="345" y="27"/>
                  </a:lnTo>
                  <a:lnTo>
                    <a:pt x="359" y="25"/>
                  </a:lnTo>
                  <a:lnTo>
                    <a:pt x="371" y="23"/>
                  </a:lnTo>
                  <a:lnTo>
                    <a:pt x="384" y="20"/>
                  </a:lnTo>
                  <a:lnTo>
                    <a:pt x="398" y="17"/>
                  </a:lnTo>
                  <a:lnTo>
                    <a:pt x="412" y="13"/>
                  </a:lnTo>
                  <a:lnTo>
                    <a:pt x="427" y="9"/>
                  </a:lnTo>
                  <a:lnTo>
                    <a:pt x="442" y="4"/>
                  </a:lnTo>
                  <a:lnTo>
                    <a:pt x="460" y="1"/>
                  </a:lnTo>
                  <a:lnTo>
                    <a:pt x="481" y="0"/>
                  </a:lnTo>
                  <a:lnTo>
                    <a:pt x="504" y="1"/>
                  </a:lnTo>
                  <a:lnTo>
                    <a:pt x="530" y="5"/>
                  </a:lnTo>
                  <a:lnTo>
                    <a:pt x="556" y="11"/>
                  </a:lnTo>
                  <a:lnTo>
                    <a:pt x="585" y="19"/>
                  </a:lnTo>
                  <a:lnTo>
                    <a:pt x="614" y="29"/>
                  </a:lnTo>
                  <a:lnTo>
                    <a:pt x="643" y="41"/>
                  </a:lnTo>
                  <a:lnTo>
                    <a:pt x="671" y="53"/>
                  </a:lnTo>
                  <a:lnTo>
                    <a:pt x="697" y="66"/>
                  </a:lnTo>
                  <a:lnTo>
                    <a:pt x="723" y="81"/>
                  </a:lnTo>
                  <a:lnTo>
                    <a:pt x="747" y="96"/>
                  </a:lnTo>
                  <a:lnTo>
                    <a:pt x="767" y="113"/>
                  </a:lnTo>
                  <a:lnTo>
                    <a:pt x="785" y="129"/>
                  </a:lnTo>
                  <a:lnTo>
                    <a:pt x="798" y="145"/>
                  </a:lnTo>
                  <a:lnTo>
                    <a:pt x="809" y="161"/>
                  </a:lnTo>
                  <a:lnTo>
                    <a:pt x="815" y="181"/>
                  </a:lnTo>
                  <a:lnTo>
                    <a:pt x="817" y="206"/>
                  </a:lnTo>
                  <a:lnTo>
                    <a:pt x="815" y="237"/>
                  </a:lnTo>
                  <a:lnTo>
                    <a:pt x="809" y="272"/>
                  </a:lnTo>
                  <a:lnTo>
                    <a:pt x="799" y="311"/>
                  </a:lnTo>
                  <a:lnTo>
                    <a:pt x="786" y="354"/>
                  </a:lnTo>
                  <a:lnTo>
                    <a:pt x="768" y="398"/>
                  </a:lnTo>
                  <a:lnTo>
                    <a:pt x="747" y="443"/>
                  </a:lnTo>
                  <a:lnTo>
                    <a:pt x="722" y="489"/>
                  </a:lnTo>
                  <a:lnTo>
                    <a:pt x="692" y="536"/>
                  </a:lnTo>
                  <a:lnTo>
                    <a:pt x="659" y="580"/>
                  </a:lnTo>
                  <a:lnTo>
                    <a:pt x="622" y="622"/>
                  </a:lnTo>
                  <a:lnTo>
                    <a:pt x="581" y="662"/>
                  </a:lnTo>
                  <a:lnTo>
                    <a:pt x="536" y="698"/>
                  </a:lnTo>
                  <a:lnTo>
                    <a:pt x="486" y="730"/>
                  </a:lnTo>
                  <a:lnTo>
                    <a:pt x="433" y="757"/>
                  </a:lnTo>
                  <a:lnTo>
                    <a:pt x="432" y="757"/>
                  </a:lnTo>
                  <a:lnTo>
                    <a:pt x="429" y="758"/>
                  </a:lnTo>
                  <a:lnTo>
                    <a:pt x="425" y="759"/>
                  </a:lnTo>
                  <a:lnTo>
                    <a:pt x="418" y="760"/>
                  </a:lnTo>
                  <a:lnTo>
                    <a:pt x="410" y="761"/>
                  </a:lnTo>
                  <a:lnTo>
                    <a:pt x="401" y="762"/>
                  </a:lnTo>
                  <a:lnTo>
                    <a:pt x="390" y="762"/>
                  </a:lnTo>
                  <a:lnTo>
                    <a:pt x="377" y="761"/>
                  </a:lnTo>
                  <a:lnTo>
                    <a:pt x="364" y="760"/>
                  </a:lnTo>
                  <a:lnTo>
                    <a:pt x="348" y="758"/>
                  </a:lnTo>
                  <a:lnTo>
                    <a:pt x="332" y="754"/>
                  </a:lnTo>
                  <a:lnTo>
                    <a:pt x="314" y="749"/>
                  </a:lnTo>
                  <a:lnTo>
                    <a:pt x="295" y="743"/>
                  </a:lnTo>
                  <a:lnTo>
                    <a:pt x="275" y="734"/>
                  </a:lnTo>
                  <a:lnTo>
                    <a:pt x="254" y="724"/>
                  </a:lnTo>
                  <a:lnTo>
                    <a:pt x="232" y="712"/>
                  </a:lnTo>
                  <a:lnTo>
                    <a:pt x="209" y="698"/>
                  </a:lnTo>
                  <a:lnTo>
                    <a:pt x="189" y="684"/>
                  </a:lnTo>
                  <a:lnTo>
                    <a:pt x="169" y="670"/>
                  </a:lnTo>
                  <a:lnTo>
                    <a:pt x="151" y="655"/>
                  </a:lnTo>
                  <a:lnTo>
                    <a:pt x="133" y="641"/>
                  </a:lnTo>
                  <a:lnTo>
                    <a:pt x="118" y="625"/>
                  </a:lnTo>
                  <a:lnTo>
                    <a:pt x="103" y="609"/>
                  </a:lnTo>
                  <a:lnTo>
                    <a:pt x="91" y="592"/>
                  </a:lnTo>
                  <a:lnTo>
                    <a:pt x="80" y="575"/>
                  </a:lnTo>
                  <a:lnTo>
                    <a:pt x="70" y="557"/>
                  </a:lnTo>
                  <a:lnTo>
                    <a:pt x="63" y="538"/>
                  </a:lnTo>
                  <a:lnTo>
                    <a:pt x="58" y="519"/>
                  </a:lnTo>
                  <a:lnTo>
                    <a:pt x="54" y="499"/>
                  </a:lnTo>
                  <a:lnTo>
                    <a:pt x="53" y="477"/>
                  </a:lnTo>
                  <a:lnTo>
                    <a:pt x="54" y="455"/>
                  </a:lnTo>
                  <a:lnTo>
                    <a:pt x="57" y="432"/>
                  </a:lnTo>
                  <a:lnTo>
                    <a:pt x="59" y="389"/>
                  </a:lnTo>
                  <a:lnTo>
                    <a:pt x="51" y="352"/>
                  </a:lnTo>
                  <a:lnTo>
                    <a:pt x="37" y="318"/>
                  </a:lnTo>
                  <a:lnTo>
                    <a:pt x="20" y="284"/>
                  </a:lnTo>
                  <a:lnTo>
                    <a:pt x="7" y="248"/>
                  </a:lnTo>
                  <a:lnTo>
                    <a:pt x="0" y="207"/>
                  </a:lnTo>
                  <a:lnTo>
                    <a:pt x="6" y="158"/>
                  </a:lnTo>
                  <a:lnTo>
                    <a:pt x="26" y="98"/>
                  </a:lnTo>
                  <a:close/>
                </a:path>
              </a:pathLst>
            </a:custGeom>
            <a:solidFill>
              <a:srgbClr val="D1E0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41"/>
            <p:cNvSpPr>
              <a:spLocks/>
            </p:cNvSpPr>
            <p:nvPr/>
          </p:nvSpPr>
          <p:spPr bwMode="auto">
            <a:xfrm>
              <a:off x="4448" y="2891"/>
              <a:ext cx="783" cy="734"/>
            </a:xfrm>
            <a:custGeom>
              <a:avLst/>
              <a:gdLst>
                <a:gd name="T0" fmla="*/ 26 w 783"/>
                <a:gd name="T1" fmla="*/ 94 h 734"/>
                <a:gd name="T2" fmla="*/ 30 w 783"/>
                <a:gd name="T3" fmla="*/ 86 h 734"/>
                <a:gd name="T4" fmla="*/ 38 w 783"/>
                <a:gd name="T5" fmla="*/ 74 h 734"/>
                <a:gd name="T6" fmla="*/ 52 w 783"/>
                <a:gd name="T7" fmla="*/ 60 h 734"/>
                <a:gd name="T8" fmla="*/ 72 w 783"/>
                <a:gd name="T9" fmla="*/ 44 h 734"/>
                <a:gd name="T10" fmla="*/ 99 w 783"/>
                <a:gd name="T11" fmla="*/ 31 h 734"/>
                <a:gd name="T12" fmla="*/ 131 w 783"/>
                <a:gd name="T13" fmla="*/ 22 h 734"/>
                <a:gd name="T14" fmla="*/ 170 w 783"/>
                <a:gd name="T15" fmla="*/ 19 h 734"/>
                <a:gd name="T16" fmla="*/ 212 w 783"/>
                <a:gd name="T17" fmla="*/ 24 h 734"/>
                <a:gd name="T18" fmla="*/ 248 w 783"/>
                <a:gd name="T19" fmla="*/ 27 h 734"/>
                <a:gd name="T20" fmla="*/ 279 w 783"/>
                <a:gd name="T21" fmla="*/ 29 h 734"/>
                <a:gd name="T22" fmla="*/ 306 w 783"/>
                <a:gd name="T23" fmla="*/ 29 h 734"/>
                <a:gd name="T24" fmla="*/ 331 w 783"/>
                <a:gd name="T25" fmla="*/ 27 h 734"/>
                <a:gd name="T26" fmla="*/ 356 w 783"/>
                <a:gd name="T27" fmla="*/ 23 h 734"/>
                <a:gd name="T28" fmla="*/ 382 w 783"/>
                <a:gd name="T29" fmla="*/ 16 h 734"/>
                <a:gd name="T30" fmla="*/ 410 w 783"/>
                <a:gd name="T31" fmla="*/ 8 h 734"/>
                <a:gd name="T32" fmla="*/ 441 w 783"/>
                <a:gd name="T33" fmla="*/ 0 h 734"/>
                <a:gd name="T34" fmla="*/ 484 w 783"/>
                <a:gd name="T35" fmla="*/ 1 h 734"/>
                <a:gd name="T36" fmla="*/ 534 w 783"/>
                <a:gd name="T37" fmla="*/ 10 h 734"/>
                <a:gd name="T38" fmla="*/ 589 w 783"/>
                <a:gd name="T39" fmla="*/ 28 h 734"/>
                <a:gd name="T40" fmla="*/ 643 w 783"/>
                <a:gd name="T41" fmla="*/ 51 h 734"/>
                <a:gd name="T42" fmla="*/ 694 w 783"/>
                <a:gd name="T43" fmla="*/ 78 h 734"/>
                <a:gd name="T44" fmla="*/ 736 w 783"/>
                <a:gd name="T45" fmla="*/ 108 h 734"/>
                <a:gd name="T46" fmla="*/ 767 w 783"/>
                <a:gd name="T47" fmla="*/ 140 h 734"/>
                <a:gd name="T48" fmla="*/ 781 w 783"/>
                <a:gd name="T49" fmla="*/ 174 h 734"/>
                <a:gd name="T50" fmla="*/ 781 w 783"/>
                <a:gd name="T51" fmla="*/ 229 h 734"/>
                <a:gd name="T52" fmla="*/ 767 w 783"/>
                <a:gd name="T53" fmla="*/ 301 h 734"/>
                <a:gd name="T54" fmla="*/ 737 w 783"/>
                <a:gd name="T55" fmla="*/ 384 h 734"/>
                <a:gd name="T56" fmla="*/ 693 w 783"/>
                <a:gd name="T57" fmla="*/ 471 h 734"/>
                <a:gd name="T58" fmla="*/ 633 w 783"/>
                <a:gd name="T59" fmla="*/ 559 h 734"/>
                <a:gd name="T60" fmla="*/ 558 w 783"/>
                <a:gd name="T61" fmla="*/ 638 h 734"/>
                <a:gd name="T62" fmla="*/ 467 w 783"/>
                <a:gd name="T63" fmla="*/ 703 h 734"/>
                <a:gd name="T64" fmla="*/ 415 w 783"/>
                <a:gd name="T65" fmla="*/ 729 h 734"/>
                <a:gd name="T66" fmla="*/ 408 w 783"/>
                <a:gd name="T67" fmla="*/ 731 h 734"/>
                <a:gd name="T68" fmla="*/ 394 w 783"/>
                <a:gd name="T69" fmla="*/ 733 h 734"/>
                <a:gd name="T70" fmla="*/ 375 w 783"/>
                <a:gd name="T71" fmla="*/ 734 h 734"/>
                <a:gd name="T72" fmla="*/ 349 w 783"/>
                <a:gd name="T73" fmla="*/ 732 h 734"/>
                <a:gd name="T74" fmla="*/ 319 w 783"/>
                <a:gd name="T75" fmla="*/ 726 h 734"/>
                <a:gd name="T76" fmla="*/ 283 w 783"/>
                <a:gd name="T77" fmla="*/ 715 h 734"/>
                <a:gd name="T78" fmla="*/ 244 w 783"/>
                <a:gd name="T79" fmla="*/ 698 h 734"/>
                <a:gd name="T80" fmla="*/ 201 w 783"/>
                <a:gd name="T81" fmla="*/ 672 h 734"/>
                <a:gd name="T82" fmla="*/ 162 w 783"/>
                <a:gd name="T83" fmla="*/ 645 h 734"/>
                <a:gd name="T84" fmla="*/ 128 w 783"/>
                <a:gd name="T85" fmla="*/ 617 h 734"/>
                <a:gd name="T86" fmla="*/ 99 w 783"/>
                <a:gd name="T87" fmla="*/ 586 h 734"/>
                <a:gd name="T88" fmla="*/ 76 w 783"/>
                <a:gd name="T89" fmla="*/ 554 h 734"/>
                <a:gd name="T90" fmla="*/ 61 w 783"/>
                <a:gd name="T91" fmla="*/ 518 h 734"/>
                <a:gd name="T92" fmla="*/ 52 w 783"/>
                <a:gd name="T93" fmla="*/ 480 h 734"/>
                <a:gd name="T94" fmla="*/ 51 w 783"/>
                <a:gd name="T95" fmla="*/ 438 h 734"/>
                <a:gd name="T96" fmla="*/ 57 w 783"/>
                <a:gd name="T97" fmla="*/ 374 h 734"/>
                <a:gd name="T98" fmla="*/ 35 w 783"/>
                <a:gd name="T99" fmla="*/ 306 h 734"/>
                <a:gd name="T100" fmla="*/ 6 w 783"/>
                <a:gd name="T101" fmla="*/ 239 h 734"/>
                <a:gd name="T102" fmla="*/ 5 w 783"/>
                <a:gd name="T103" fmla="*/ 152 h 7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83" h="734">
                  <a:moveTo>
                    <a:pt x="25" y="95"/>
                  </a:moveTo>
                  <a:lnTo>
                    <a:pt x="26" y="94"/>
                  </a:lnTo>
                  <a:lnTo>
                    <a:pt x="27" y="91"/>
                  </a:lnTo>
                  <a:lnTo>
                    <a:pt x="30" y="86"/>
                  </a:lnTo>
                  <a:lnTo>
                    <a:pt x="33" y="80"/>
                  </a:lnTo>
                  <a:lnTo>
                    <a:pt x="38" y="74"/>
                  </a:lnTo>
                  <a:lnTo>
                    <a:pt x="45" y="67"/>
                  </a:lnTo>
                  <a:lnTo>
                    <a:pt x="52" y="60"/>
                  </a:lnTo>
                  <a:lnTo>
                    <a:pt x="62" y="51"/>
                  </a:lnTo>
                  <a:lnTo>
                    <a:pt x="72" y="44"/>
                  </a:lnTo>
                  <a:lnTo>
                    <a:pt x="84" y="37"/>
                  </a:lnTo>
                  <a:lnTo>
                    <a:pt x="99" y="31"/>
                  </a:lnTo>
                  <a:lnTo>
                    <a:pt x="113" y="25"/>
                  </a:lnTo>
                  <a:lnTo>
                    <a:pt x="131" y="22"/>
                  </a:lnTo>
                  <a:lnTo>
                    <a:pt x="149" y="19"/>
                  </a:lnTo>
                  <a:lnTo>
                    <a:pt x="170" y="19"/>
                  </a:lnTo>
                  <a:lnTo>
                    <a:pt x="192" y="21"/>
                  </a:lnTo>
                  <a:lnTo>
                    <a:pt x="212" y="24"/>
                  </a:lnTo>
                  <a:lnTo>
                    <a:pt x="231" y="26"/>
                  </a:lnTo>
                  <a:lnTo>
                    <a:pt x="248" y="27"/>
                  </a:lnTo>
                  <a:lnTo>
                    <a:pt x="263" y="28"/>
                  </a:lnTo>
                  <a:lnTo>
                    <a:pt x="279" y="29"/>
                  </a:lnTo>
                  <a:lnTo>
                    <a:pt x="292" y="29"/>
                  </a:lnTo>
                  <a:lnTo>
                    <a:pt x="306" y="29"/>
                  </a:lnTo>
                  <a:lnTo>
                    <a:pt x="319" y="28"/>
                  </a:lnTo>
                  <a:lnTo>
                    <a:pt x="331" y="27"/>
                  </a:lnTo>
                  <a:lnTo>
                    <a:pt x="344" y="25"/>
                  </a:lnTo>
                  <a:lnTo>
                    <a:pt x="356" y="23"/>
                  </a:lnTo>
                  <a:lnTo>
                    <a:pt x="369" y="20"/>
                  </a:lnTo>
                  <a:lnTo>
                    <a:pt x="382" y="16"/>
                  </a:lnTo>
                  <a:lnTo>
                    <a:pt x="395" y="12"/>
                  </a:lnTo>
                  <a:lnTo>
                    <a:pt x="410" y="8"/>
                  </a:lnTo>
                  <a:lnTo>
                    <a:pt x="424" y="4"/>
                  </a:lnTo>
                  <a:lnTo>
                    <a:pt x="441" y="0"/>
                  </a:lnTo>
                  <a:lnTo>
                    <a:pt x="461" y="0"/>
                  </a:lnTo>
                  <a:lnTo>
                    <a:pt x="484" y="1"/>
                  </a:lnTo>
                  <a:lnTo>
                    <a:pt x="508" y="5"/>
                  </a:lnTo>
                  <a:lnTo>
                    <a:pt x="534" y="10"/>
                  </a:lnTo>
                  <a:lnTo>
                    <a:pt x="561" y="19"/>
                  </a:lnTo>
                  <a:lnTo>
                    <a:pt x="589" y="28"/>
                  </a:lnTo>
                  <a:lnTo>
                    <a:pt x="617" y="39"/>
                  </a:lnTo>
                  <a:lnTo>
                    <a:pt x="643" y="51"/>
                  </a:lnTo>
                  <a:lnTo>
                    <a:pt x="669" y="64"/>
                  </a:lnTo>
                  <a:lnTo>
                    <a:pt x="694" y="78"/>
                  </a:lnTo>
                  <a:lnTo>
                    <a:pt x="716" y="94"/>
                  </a:lnTo>
                  <a:lnTo>
                    <a:pt x="736" y="108"/>
                  </a:lnTo>
                  <a:lnTo>
                    <a:pt x="753" y="125"/>
                  </a:lnTo>
                  <a:lnTo>
                    <a:pt x="767" y="140"/>
                  </a:lnTo>
                  <a:lnTo>
                    <a:pt x="776" y="155"/>
                  </a:lnTo>
                  <a:lnTo>
                    <a:pt x="781" y="174"/>
                  </a:lnTo>
                  <a:lnTo>
                    <a:pt x="783" y="199"/>
                  </a:lnTo>
                  <a:lnTo>
                    <a:pt x="781" y="229"/>
                  </a:lnTo>
                  <a:lnTo>
                    <a:pt x="776" y="262"/>
                  </a:lnTo>
                  <a:lnTo>
                    <a:pt x="767" y="301"/>
                  </a:lnTo>
                  <a:lnTo>
                    <a:pt x="753" y="341"/>
                  </a:lnTo>
                  <a:lnTo>
                    <a:pt x="737" y="384"/>
                  </a:lnTo>
                  <a:lnTo>
                    <a:pt x="716" y="427"/>
                  </a:lnTo>
                  <a:lnTo>
                    <a:pt x="693" y="471"/>
                  </a:lnTo>
                  <a:lnTo>
                    <a:pt x="665" y="516"/>
                  </a:lnTo>
                  <a:lnTo>
                    <a:pt x="633" y="559"/>
                  </a:lnTo>
                  <a:lnTo>
                    <a:pt x="597" y="599"/>
                  </a:lnTo>
                  <a:lnTo>
                    <a:pt x="558" y="638"/>
                  </a:lnTo>
                  <a:lnTo>
                    <a:pt x="515" y="672"/>
                  </a:lnTo>
                  <a:lnTo>
                    <a:pt x="467" y="703"/>
                  </a:lnTo>
                  <a:lnTo>
                    <a:pt x="416" y="729"/>
                  </a:lnTo>
                  <a:lnTo>
                    <a:pt x="415" y="729"/>
                  </a:lnTo>
                  <a:lnTo>
                    <a:pt x="413" y="730"/>
                  </a:lnTo>
                  <a:lnTo>
                    <a:pt x="408" y="731"/>
                  </a:lnTo>
                  <a:lnTo>
                    <a:pt x="402" y="732"/>
                  </a:lnTo>
                  <a:lnTo>
                    <a:pt x="394" y="733"/>
                  </a:lnTo>
                  <a:lnTo>
                    <a:pt x="385" y="733"/>
                  </a:lnTo>
                  <a:lnTo>
                    <a:pt x="375" y="734"/>
                  </a:lnTo>
                  <a:lnTo>
                    <a:pt x="362" y="733"/>
                  </a:lnTo>
                  <a:lnTo>
                    <a:pt x="349" y="732"/>
                  </a:lnTo>
                  <a:lnTo>
                    <a:pt x="334" y="730"/>
                  </a:lnTo>
                  <a:lnTo>
                    <a:pt x="319" y="726"/>
                  </a:lnTo>
                  <a:lnTo>
                    <a:pt x="302" y="721"/>
                  </a:lnTo>
                  <a:lnTo>
                    <a:pt x="283" y="715"/>
                  </a:lnTo>
                  <a:lnTo>
                    <a:pt x="264" y="707"/>
                  </a:lnTo>
                  <a:lnTo>
                    <a:pt x="244" y="698"/>
                  </a:lnTo>
                  <a:lnTo>
                    <a:pt x="222" y="685"/>
                  </a:lnTo>
                  <a:lnTo>
                    <a:pt x="201" y="672"/>
                  </a:lnTo>
                  <a:lnTo>
                    <a:pt x="181" y="659"/>
                  </a:lnTo>
                  <a:lnTo>
                    <a:pt x="162" y="645"/>
                  </a:lnTo>
                  <a:lnTo>
                    <a:pt x="144" y="631"/>
                  </a:lnTo>
                  <a:lnTo>
                    <a:pt x="128" y="617"/>
                  </a:lnTo>
                  <a:lnTo>
                    <a:pt x="112" y="601"/>
                  </a:lnTo>
                  <a:lnTo>
                    <a:pt x="99" y="586"/>
                  </a:lnTo>
                  <a:lnTo>
                    <a:pt x="86" y="570"/>
                  </a:lnTo>
                  <a:lnTo>
                    <a:pt x="76" y="554"/>
                  </a:lnTo>
                  <a:lnTo>
                    <a:pt x="68" y="536"/>
                  </a:lnTo>
                  <a:lnTo>
                    <a:pt x="61" y="518"/>
                  </a:lnTo>
                  <a:lnTo>
                    <a:pt x="55" y="499"/>
                  </a:lnTo>
                  <a:lnTo>
                    <a:pt x="52" y="480"/>
                  </a:lnTo>
                  <a:lnTo>
                    <a:pt x="50" y="459"/>
                  </a:lnTo>
                  <a:lnTo>
                    <a:pt x="51" y="438"/>
                  </a:lnTo>
                  <a:lnTo>
                    <a:pt x="54" y="416"/>
                  </a:lnTo>
                  <a:lnTo>
                    <a:pt x="57" y="374"/>
                  </a:lnTo>
                  <a:lnTo>
                    <a:pt x="48" y="339"/>
                  </a:lnTo>
                  <a:lnTo>
                    <a:pt x="35" y="306"/>
                  </a:lnTo>
                  <a:lnTo>
                    <a:pt x="19" y="274"/>
                  </a:lnTo>
                  <a:lnTo>
                    <a:pt x="6" y="239"/>
                  </a:lnTo>
                  <a:lnTo>
                    <a:pt x="0" y="200"/>
                  </a:lnTo>
                  <a:lnTo>
                    <a:pt x="5" y="152"/>
                  </a:lnTo>
                  <a:lnTo>
                    <a:pt x="25" y="95"/>
                  </a:lnTo>
                  <a:close/>
                </a:path>
              </a:pathLst>
            </a:custGeom>
            <a:solidFill>
              <a:srgbClr val="C4D8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42"/>
            <p:cNvSpPr>
              <a:spLocks/>
            </p:cNvSpPr>
            <p:nvPr/>
          </p:nvSpPr>
          <p:spPr bwMode="auto">
            <a:xfrm>
              <a:off x="4463" y="2907"/>
              <a:ext cx="751" cy="705"/>
            </a:xfrm>
            <a:custGeom>
              <a:avLst/>
              <a:gdLst>
                <a:gd name="T0" fmla="*/ 25 w 751"/>
                <a:gd name="T1" fmla="*/ 88 h 705"/>
                <a:gd name="T2" fmla="*/ 43 w 751"/>
                <a:gd name="T3" fmla="*/ 65 h 705"/>
                <a:gd name="T4" fmla="*/ 81 w 751"/>
                <a:gd name="T5" fmla="*/ 37 h 705"/>
                <a:gd name="T6" fmla="*/ 142 w 751"/>
                <a:gd name="T7" fmla="*/ 20 h 705"/>
                <a:gd name="T8" fmla="*/ 203 w 751"/>
                <a:gd name="T9" fmla="*/ 24 h 705"/>
                <a:gd name="T10" fmla="*/ 237 w 751"/>
                <a:gd name="T11" fmla="*/ 28 h 705"/>
                <a:gd name="T12" fmla="*/ 266 w 751"/>
                <a:gd name="T13" fmla="*/ 29 h 705"/>
                <a:gd name="T14" fmla="*/ 293 w 751"/>
                <a:gd name="T15" fmla="*/ 29 h 705"/>
                <a:gd name="T16" fmla="*/ 317 w 751"/>
                <a:gd name="T17" fmla="*/ 27 h 705"/>
                <a:gd name="T18" fmla="*/ 341 w 751"/>
                <a:gd name="T19" fmla="*/ 23 h 705"/>
                <a:gd name="T20" fmla="*/ 366 w 751"/>
                <a:gd name="T21" fmla="*/ 17 h 705"/>
                <a:gd name="T22" fmla="*/ 392 w 751"/>
                <a:gd name="T23" fmla="*/ 9 h 705"/>
                <a:gd name="T24" fmla="*/ 422 w 751"/>
                <a:gd name="T25" fmla="*/ 2 h 705"/>
                <a:gd name="T26" fmla="*/ 463 w 751"/>
                <a:gd name="T27" fmla="*/ 3 h 705"/>
                <a:gd name="T28" fmla="*/ 512 w 751"/>
                <a:gd name="T29" fmla="*/ 12 h 705"/>
                <a:gd name="T30" fmla="*/ 563 w 751"/>
                <a:gd name="T31" fmla="*/ 28 h 705"/>
                <a:gd name="T32" fmla="*/ 616 w 751"/>
                <a:gd name="T33" fmla="*/ 51 h 705"/>
                <a:gd name="T34" fmla="*/ 664 w 751"/>
                <a:gd name="T35" fmla="*/ 77 h 705"/>
                <a:gd name="T36" fmla="*/ 706 w 751"/>
                <a:gd name="T37" fmla="*/ 105 h 705"/>
                <a:gd name="T38" fmla="*/ 734 w 751"/>
                <a:gd name="T39" fmla="*/ 135 h 705"/>
                <a:gd name="T40" fmla="*/ 749 w 751"/>
                <a:gd name="T41" fmla="*/ 168 h 705"/>
                <a:gd name="T42" fmla="*/ 749 w 751"/>
                <a:gd name="T43" fmla="*/ 221 h 705"/>
                <a:gd name="T44" fmla="*/ 734 w 751"/>
                <a:gd name="T45" fmla="*/ 290 h 705"/>
                <a:gd name="T46" fmla="*/ 707 w 751"/>
                <a:gd name="T47" fmla="*/ 370 h 705"/>
                <a:gd name="T48" fmla="*/ 663 w 751"/>
                <a:gd name="T49" fmla="*/ 454 h 705"/>
                <a:gd name="T50" fmla="*/ 606 w 751"/>
                <a:gd name="T51" fmla="*/ 538 h 705"/>
                <a:gd name="T52" fmla="*/ 534 w 751"/>
                <a:gd name="T53" fmla="*/ 614 h 705"/>
                <a:gd name="T54" fmla="*/ 447 w 751"/>
                <a:gd name="T55" fmla="*/ 677 h 705"/>
                <a:gd name="T56" fmla="*/ 397 w 751"/>
                <a:gd name="T57" fmla="*/ 701 h 705"/>
                <a:gd name="T58" fmla="*/ 391 w 751"/>
                <a:gd name="T59" fmla="*/ 703 h 705"/>
                <a:gd name="T60" fmla="*/ 377 w 751"/>
                <a:gd name="T61" fmla="*/ 705 h 705"/>
                <a:gd name="T62" fmla="*/ 359 w 751"/>
                <a:gd name="T63" fmla="*/ 705 h 705"/>
                <a:gd name="T64" fmla="*/ 334 w 751"/>
                <a:gd name="T65" fmla="*/ 704 h 705"/>
                <a:gd name="T66" fmla="*/ 305 w 751"/>
                <a:gd name="T67" fmla="*/ 699 h 705"/>
                <a:gd name="T68" fmla="*/ 271 w 751"/>
                <a:gd name="T69" fmla="*/ 688 h 705"/>
                <a:gd name="T70" fmla="*/ 233 w 751"/>
                <a:gd name="T71" fmla="*/ 672 h 705"/>
                <a:gd name="T72" fmla="*/ 192 w 751"/>
                <a:gd name="T73" fmla="*/ 648 h 705"/>
                <a:gd name="T74" fmla="*/ 155 w 751"/>
                <a:gd name="T75" fmla="*/ 621 h 705"/>
                <a:gd name="T76" fmla="*/ 122 w 751"/>
                <a:gd name="T77" fmla="*/ 594 h 705"/>
                <a:gd name="T78" fmla="*/ 94 w 751"/>
                <a:gd name="T79" fmla="*/ 564 h 705"/>
                <a:gd name="T80" fmla="*/ 72 w 751"/>
                <a:gd name="T81" fmla="*/ 534 h 705"/>
                <a:gd name="T82" fmla="*/ 58 w 751"/>
                <a:gd name="T83" fmla="*/ 500 h 705"/>
                <a:gd name="T84" fmla="*/ 50 w 751"/>
                <a:gd name="T85" fmla="*/ 463 h 705"/>
                <a:gd name="T86" fmla="*/ 49 w 751"/>
                <a:gd name="T87" fmla="*/ 422 h 705"/>
                <a:gd name="T88" fmla="*/ 54 w 751"/>
                <a:gd name="T89" fmla="*/ 361 h 705"/>
                <a:gd name="T90" fmla="*/ 32 w 751"/>
                <a:gd name="T91" fmla="*/ 295 h 705"/>
                <a:gd name="T92" fmla="*/ 5 w 751"/>
                <a:gd name="T93" fmla="*/ 231 h 705"/>
                <a:gd name="T94" fmla="*/ 4 w 751"/>
                <a:gd name="T95" fmla="*/ 148 h 7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51" h="705">
                  <a:moveTo>
                    <a:pt x="23" y="92"/>
                  </a:moveTo>
                  <a:lnTo>
                    <a:pt x="25" y="88"/>
                  </a:lnTo>
                  <a:lnTo>
                    <a:pt x="31" y="79"/>
                  </a:lnTo>
                  <a:lnTo>
                    <a:pt x="43" y="65"/>
                  </a:lnTo>
                  <a:lnTo>
                    <a:pt x="59" y="51"/>
                  </a:lnTo>
                  <a:lnTo>
                    <a:pt x="81" y="37"/>
                  </a:lnTo>
                  <a:lnTo>
                    <a:pt x="108" y="25"/>
                  </a:lnTo>
                  <a:lnTo>
                    <a:pt x="142" y="20"/>
                  </a:lnTo>
                  <a:lnTo>
                    <a:pt x="184" y="22"/>
                  </a:lnTo>
                  <a:lnTo>
                    <a:pt x="203" y="24"/>
                  </a:lnTo>
                  <a:lnTo>
                    <a:pt x="221" y="26"/>
                  </a:lnTo>
                  <a:lnTo>
                    <a:pt x="237" y="28"/>
                  </a:lnTo>
                  <a:lnTo>
                    <a:pt x="253" y="29"/>
                  </a:lnTo>
                  <a:lnTo>
                    <a:pt x="266" y="29"/>
                  </a:lnTo>
                  <a:lnTo>
                    <a:pt x="280" y="29"/>
                  </a:lnTo>
                  <a:lnTo>
                    <a:pt x="293" y="29"/>
                  </a:lnTo>
                  <a:lnTo>
                    <a:pt x="305" y="28"/>
                  </a:lnTo>
                  <a:lnTo>
                    <a:pt x="317" y="27"/>
                  </a:lnTo>
                  <a:lnTo>
                    <a:pt x="329" y="25"/>
                  </a:lnTo>
                  <a:lnTo>
                    <a:pt x="341" y="23"/>
                  </a:lnTo>
                  <a:lnTo>
                    <a:pt x="353" y="20"/>
                  </a:lnTo>
                  <a:lnTo>
                    <a:pt x="366" y="17"/>
                  </a:lnTo>
                  <a:lnTo>
                    <a:pt x="378" y="13"/>
                  </a:lnTo>
                  <a:lnTo>
                    <a:pt x="392" y="9"/>
                  </a:lnTo>
                  <a:lnTo>
                    <a:pt x="406" y="5"/>
                  </a:lnTo>
                  <a:lnTo>
                    <a:pt x="422" y="2"/>
                  </a:lnTo>
                  <a:lnTo>
                    <a:pt x="441" y="0"/>
                  </a:lnTo>
                  <a:lnTo>
                    <a:pt x="463" y="3"/>
                  </a:lnTo>
                  <a:lnTo>
                    <a:pt x="486" y="6"/>
                  </a:lnTo>
                  <a:lnTo>
                    <a:pt x="512" y="12"/>
                  </a:lnTo>
                  <a:lnTo>
                    <a:pt x="538" y="19"/>
                  </a:lnTo>
                  <a:lnTo>
                    <a:pt x="563" y="28"/>
                  </a:lnTo>
                  <a:lnTo>
                    <a:pt x="590" y="39"/>
                  </a:lnTo>
                  <a:lnTo>
                    <a:pt x="616" y="51"/>
                  </a:lnTo>
                  <a:lnTo>
                    <a:pt x="641" y="63"/>
                  </a:lnTo>
                  <a:lnTo>
                    <a:pt x="664" y="77"/>
                  </a:lnTo>
                  <a:lnTo>
                    <a:pt x="686" y="91"/>
                  </a:lnTo>
                  <a:lnTo>
                    <a:pt x="706" y="105"/>
                  </a:lnTo>
                  <a:lnTo>
                    <a:pt x="722" y="121"/>
                  </a:lnTo>
                  <a:lnTo>
                    <a:pt x="734" y="135"/>
                  </a:lnTo>
                  <a:lnTo>
                    <a:pt x="744" y="151"/>
                  </a:lnTo>
                  <a:lnTo>
                    <a:pt x="749" y="168"/>
                  </a:lnTo>
                  <a:lnTo>
                    <a:pt x="751" y="192"/>
                  </a:lnTo>
                  <a:lnTo>
                    <a:pt x="749" y="221"/>
                  </a:lnTo>
                  <a:lnTo>
                    <a:pt x="744" y="254"/>
                  </a:lnTo>
                  <a:lnTo>
                    <a:pt x="734" y="290"/>
                  </a:lnTo>
                  <a:lnTo>
                    <a:pt x="722" y="329"/>
                  </a:lnTo>
                  <a:lnTo>
                    <a:pt x="707" y="370"/>
                  </a:lnTo>
                  <a:lnTo>
                    <a:pt x="687" y="412"/>
                  </a:lnTo>
                  <a:lnTo>
                    <a:pt x="663" y="454"/>
                  </a:lnTo>
                  <a:lnTo>
                    <a:pt x="637" y="497"/>
                  </a:lnTo>
                  <a:lnTo>
                    <a:pt x="606" y="538"/>
                  </a:lnTo>
                  <a:lnTo>
                    <a:pt x="572" y="578"/>
                  </a:lnTo>
                  <a:lnTo>
                    <a:pt x="534" y="614"/>
                  </a:lnTo>
                  <a:lnTo>
                    <a:pt x="492" y="648"/>
                  </a:lnTo>
                  <a:lnTo>
                    <a:pt x="447" y="677"/>
                  </a:lnTo>
                  <a:lnTo>
                    <a:pt x="398" y="701"/>
                  </a:lnTo>
                  <a:lnTo>
                    <a:pt x="397" y="701"/>
                  </a:lnTo>
                  <a:lnTo>
                    <a:pt x="395" y="702"/>
                  </a:lnTo>
                  <a:lnTo>
                    <a:pt x="391" y="703"/>
                  </a:lnTo>
                  <a:lnTo>
                    <a:pt x="384" y="704"/>
                  </a:lnTo>
                  <a:lnTo>
                    <a:pt x="377" y="705"/>
                  </a:lnTo>
                  <a:lnTo>
                    <a:pt x="369" y="705"/>
                  </a:lnTo>
                  <a:lnTo>
                    <a:pt x="359" y="705"/>
                  </a:lnTo>
                  <a:lnTo>
                    <a:pt x="347" y="705"/>
                  </a:lnTo>
                  <a:lnTo>
                    <a:pt x="334" y="704"/>
                  </a:lnTo>
                  <a:lnTo>
                    <a:pt x="319" y="702"/>
                  </a:lnTo>
                  <a:lnTo>
                    <a:pt x="305" y="699"/>
                  </a:lnTo>
                  <a:lnTo>
                    <a:pt x="289" y="694"/>
                  </a:lnTo>
                  <a:lnTo>
                    <a:pt x="271" y="688"/>
                  </a:lnTo>
                  <a:lnTo>
                    <a:pt x="253" y="681"/>
                  </a:lnTo>
                  <a:lnTo>
                    <a:pt x="233" y="672"/>
                  </a:lnTo>
                  <a:lnTo>
                    <a:pt x="212" y="660"/>
                  </a:lnTo>
                  <a:lnTo>
                    <a:pt x="192" y="648"/>
                  </a:lnTo>
                  <a:lnTo>
                    <a:pt x="172" y="634"/>
                  </a:lnTo>
                  <a:lnTo>
                    <a:pt x="155" y="621"/>
                  </a:lnTo>
                  <a:lnTo>
                    <a:pt x="137" y="608"/>
                  </a:lnTo>
                  <a:lnTo>
                    <a:pt x="122" y="594"/>
                  </a:lnTo>
                  <a:lnTo>
                    <a:pt x="107" y="580"/>
                  </a:lnTo>
                  <a:lnTo>
                    <a:pt x="94" y="564"/>
                  </a:lnTo>
                  <a:lnTo>
                    <a:pt x="83" y="549"/>
                  </a:lnTo>
                  <a:lnTo>
                    <a:pt x="72" y="534"/>
                  </a:lnTo>
                  <a:lnTo>
                    <a:pt x="64" y="517"/>
                  </a:lnTo>
                  <a:lnTo>
                    <a:pt x="58" y="500"/>
                  </a:lnTo>
                  <a:lnTo>
                    <a:pt x="53" y="481"/>
                  </a:lnTo>
                  <a:lnTo>
                    <a:pt x="50" y="463"/>
                  </a:lnTo>
                  <a:lnTo>
                    <a:pt x="49" y="443"/>
                  </a:lnTo>
                  <a:lnTo>
                    <a:pt x="49" y="422"/>
                  </a:lnTo>
                  <a:lnTo>
                    <a:pt x="52" y="401"/>
                  </a:lnTo>
                  <a:lnTo>
                    <a:pt x="54" y="361"/>
                  </a:lnTo>
                  <a:lnTo>
                    <a:pt x="46" y="327"/>
                  </a:lnTo>
                  <a:lnTo>
                    <a:pt x="32" y="295"/>
                  </a:lnTo>
                  <a:lnTo>
                    <a:pt x="18" y="264"/>
                  </a:lnTo>
                  <a:lnTo>
                    <a:pt x="5" y="231"/>
                  </a:lnTo>
                  <a:lnTo>
                    <a:pt x="0" y="193"/>
                  </a:lnTo>
                  <a:lnTo>
                    <a:pt x="4" y="148"/>
                  </a:lnTo>
                  <a:lnTo>
                    <a:pt x="23" y="92"/>
                  </a:lnTo>
                  <a:close/>
                </a:path>
              </a:pathLst>
            </a:custGeom>
            <a:solidFill>
              <a:srgbClr val="BAD3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43"/>
            <p:cNvSpPr>
              <a:spLocks/>
            </p:cNvSpPr>
            <p:nvPr/>
          </p:nvSpPr>
          <p:spPr bwMode="auto">
            <a:xfrm>
              <a:off x="3574" y="2790"/>
              <a:ext cx="234" cy="337"/>
            </a:xfrm>
            <a:custGeom>
              <a:avLst/>
              <a:gdLst>
                <a:gd name="T0" fmla="*/ 228 w 234"/>
                <a:gd name="T1" fmla="*/ 242 h 337"/>
                <a:gd name="T2" fmla="*/ 227 w 234"/>
                <a:gd name="T3" fmla="*/ 238 h 337"/>
                <a:gd name="T4" fmla="*/ 223 w 234"/>
                <a:gd name="T5" fmla="*/ 228 h 337"/>
                <a:gd name="T6" fmla="*/ 216 w 234"/>
                <a:gd name="T7" fmla="*/ 211 h 337"/>
                <a:gd name="T8" fmla="*/ 209 w 234"/>
                <a:gd name="T9" fmla="*/ 192 h 337"/>
                <a:gd name="T10" fmla="*/ 200 w 234"/>
                <a:gd name="T11" fmla="*/ 169 h 337"/>
                <a:gd name="T12" fmla="*/ 189 w 234"/>
                <a:gd name="T13" fmla="*/ 146 h 337"/>
                <a:gd name="T14" fmla="*/ 178 w 234"/>
                <a:gd name="T15" fmla="*/ 125 h 337"/>
                <a:gd name="T16" fmla="*/ 168 w 234"/>
                <a:gd name="T17" fmla="*/ 104 h 337"/>
                <a:gd name="T18" fmla="*/ 160 w 234"/>
                <a:gd name="T19" fmla="*/ 95 h 337"/>
                <a:gd name="T20" fmla="*/ 151 w 234"/>
                <a:gd name="T21" fmla="*/ 84 h 337"/>
                <a:gd name="T22" fmla="*/ 139 w 234"/>
                <a:gd name="T23" fmla="*/ 73 h 337"/>
                <a:gd name="T24" fmla="*/ 125 w 234"/>
                <a:gd name="T25" fmla="*/ 62 h 337"/>
                <a:gd name="T26" fmla="*/ 110 w 234"/>
                <a:gd name="T27" fmla="*/ 52 h 337"/>
                <a:gd name="T28" fmla="*/ 95 w 234"/>
                <a:gd name="T29" fmla="*/ 40 h 337"/>
                <a:gd name="T30" fmla="*/ 78 w 234"/>
                <a:gd name="T31" fmla="*/ 31 h 337"/>
                <a:gd name="T32" fmla="*/ 63 w 234"/>
                <a:gd name="T33" fmla="*/ 22 h 337"/>
                <a:gd name="T34" fmla="*/ 47 w 234"/>
                <a:gd name="T35" fmla="*/ 14 h 337"/>
                <a:gd name="T36" fmla="*/ 33 w 234"/>
                <a:gd name="T37" fmla="*/ 7 h 337"/>
                <a:gd name="T38" fmla="*/ 21 w 234"/>
                <a:gd name="T39" fmla="*/ 3 h 337"/>
                <a:gd name="T40" fmla="*/ 11 w 234"/>
                <a:gd name="T41" fmla="*/ 0 h 337"/>
                <a:gd name="T42" fmla="*/ 4 w 234"/>
                <a:gd name="T43" fmla="*/ 0 h 337"/>
                <a:gd name="T44" fmla="*/ 0 w 234"/>
                <a:gd name="T45" fmla="*/ 2 h 337"/>
                <a:gd name="T46" fmla="*/ 0 w 234"/>
                <a:gd name="T47" fmla="*/ 7 h 337"/>
                <a:gd name="T48" fmla="*/ 4 w 234"/>
                <a:gd name="T49" fmla="*/ 16 h 337"/>
                <a:gd name="T50" fmla="*/ 13 w 234"/>
                <a:gd name="T51" fmla="*/ 36 h 337"/>
                <a:gd name="T52" fmla="*/ 19 w 234"/>
                <a:gd name="T53" fmla="*/ 59 h 337"/>
                <a:gd name="T54" fmla="*/ 20 w 234"/>
                <a:gd name="T55" fmla="*/ 81 h 337"/>
                <a:gd name="T56" fmla="*/ 20 w 234"/>
                <a:gd name="T57" fmla="*/ 104 h 337"/>
                <a:gd name="T58" fmla="*/ 18 w 234"/>
                <a:gd name="T59" fmla="*/ 127 h 337"/>
                <a:gd name="T60" fmla="*/ 16 w 234"/>
                <a:gd name="T61" fmla="*/ 146 h 337"/>
                <a:gd name="T62" fmla="*/ 14 w 234"/>
                <a:gd name="T63" fmla="*/ 164 h 337"/>
                <a:gd name="T64" fmla="*/ 15 w 234"/>
                <a:gd name="T65" fmla="*/ 177 h 337"/>
                <a:gd name="T66" fmla="*/ 21 w 234"/>
                <a:gd name="T67" fmla="*/ 191 h 337"/>
                <a:gd name="T68" fmla="*/ 33 w 234"/>
                <a:gd name="T69" fmla="*/ 208 h 337"/>
                <a:gd name="T70" fmla="*/ 50 w 234"/>
                <a:gd name="T71" fmla="*/ 229 h 337"/>
                <a:gd name="T72" fmla="*/ 70 w 234"/>
                <a:gd name="T73" fmla="*/ 249 h 337"/>
                <a:gd name="T74" fmla="*/ 91 w 234"/>
                <a:gd name="T75" fmla="*/ 271 h 337"/>
                <a:gd name="T76" fmla="*/ 112 w 234"/>
                <a:gd name="T77" fmla="*/ 290 h 337"/>
                <a:gd name="T78" fmla="*/ 132 w 234"/>
                <a:gd name="T79" fmla="*/ 307 h 337"/>
                <a:gd name="T80" fmla="*/ 148 w 234"/>
                <a:gd name="T81" fmla="*/ 319 h 337"/>
                <a:gd name="T82" fmla="*/ 163 w 234"/>
                <a:gd name="T83" fmla="*/ 327 h 337"/>
                <a:gd name="T84" fmla="*/ 179 w 234"/>
                <a:gd name="T85" fmla="*/ 334 h 337"/>
                <a:gd name="T86" fmla="*/ 197 w 234"/>
                <a:gd name="T87" fmla="*/ 337 h 337"/>
                <a:gd name="T88" fmla="*/ 212 w 234"/>
                <a:gd name="T89" fmla="*/ 334 h 337"/>
                <a:gd name="T90" fmla="*/ 224 w 234"/>
                <a:gd name="T91" fmla="*/ 324 h 337"/>
                <a:gd name="T92" fmla="*/ 232 w 234"/>
                <a:gd name="T93" fmla="*/ 307 h 337"/>
                <a:gd name="T94" fmla="*/ 234 w 234"/>
                <a:gd name="T95" fmla="*/ 280 h 337"/>
                <a:gd name="T96" fmla="*/ 228 w 234"/>
                <a:gd name="T97" fmla="*/ 242 h 33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4" h="337">
                  <a:moveTo>
                    <a:pt x="228" y="242"/>
                  </a:moveTo>
                  <a:lnTo>
                    <a:pt x="227" y="238"/>
                  </a:lnTo>
                  <a:lnTo>
                    <a:pt x="223" y="228"/>
                  </a:lnTo>
                  <a:lnTo>
                    <a:pt x="216" y="211"/>
                  </a:lnTo>
                  <a:lnTo>
                    <a:pt x="209" y="192"/>
                  </a:lnTo>
                  <a:lnTo>
                    <a:pt x="200" y="169"/>
                  </a:lnTo>
                  <a:lnTo>
                    <a:pt x="189" y="146"/>
                  </a:lnTo>
                  <a:lnTo>
                    <a:pt x="178" y="125"/>
                  </a:lnTo>
                  <a:lnTo>
                    <a:pt x="168" y="104"/>
                  </a:lnTo>
                  <a:lnTo>
                    <a:pt x="160" y="95"/>
                  </a:lnTo>
                  <a:lnTo>
                    <a:pt x="151" y="84"/>
                  </a:lnTo>
                  <a:lnTo>
                    <a:pt x="139" y="73"/>
                  </a:lnTo>
                  <a:lnTo>
                    <a:pt x="125" y="62"/>
                  </a:lnTo>
                  <a:lnTo>
                    <a:pt x="110" y="52"/>
                  </a:lnTo>
                  <a:lnTo>
                    <a:pt x="95" y="40"/>
                  </a:lnTo>
                  <a:lnTo>
                    <a:pt x="78" y="31"/>
                  </a:lnTo>
                  <a:lnTo>
                    <a:pt x="63" y="22"/>
                  </a:lnTo>
                  <a:lnTo>
                    <a:pt x="47" y="14"/>
                  </a:lnTo>
                  <a:lnTo>
                    <a:pt x="33" y="7"/>
                  </a:lnTo>
                  <a:lnTo>
                    <a:pt x="21" y="3"/>
                  </a:lnTo>
                  <a:lnTo>
                    <a:pt x="11" y="0"/>
                  </a:lnTo>
                  <a:lnTo>
                    <a:pt x="4" y="0"/>
                  </a:lnTo>
                  <a:lnTo>
                    <a:pt x="0" y="2"/>
                  </a:lnTo>
                  <a:lnTo>
                    <a:pt x="0" y="7"/>
                  </a:lnTo>
                  <a:lnTo>
                    <a:pt x="4" y="16"/>
                  </a:lnTo>
                  <a:lnTo>
                    <a:pt x="13" y="36"/>
                  </a:lnTo>
                  <a:lnTo>
                    <a:pt x="19" y="59"/>
                  </a:lnTo>
                  <a:lnTo>
                    <a:pt x="20" y="81"/>
                  </a:lnTo>
                  <a:lnTo>
                    <a:pt x="20" y="104"/>
                  </a:lnTo>
                  <a:lnTo>
                    <a:pt x="18" y="127"/>
                  </a:lnTo>
                  <a:lnTo>
                    <a:pt x="16" y="146"/>
                  </a:lnTo>
                  <a:lnTo>
                    <a:pt x="14" y="164"/>
                  </a:lnTo>
                  <a:lnTo>
                    <a:pt x="15" y="177"/>
                  </a:lnTo>
                  <a:lnTo>
                    <a:pt x="21" y="191"/>
                  </a:lnTo>
                  <a:lnTo>
                    <a:pt x="33" y="208"/>
                  </a:lnTo>
                  <a:lnTo>
                    <a:pt x="50" y="229"/>
                  </a:lnTo>
                  <a:lnTo>
                    <a:pt x="70" y="249"/>
                  </a:lnTo>
                  <a:lnTo>
                    <a:pt x="91" y="271"/>
                  </a:lnTo>
                  <a:lnTo>
                    <a:pt x="112" y="290"/>
                  </a:lnTo>
                  <a:lnTo>
                    <a:pt x="132" y="307"/>
                  </a:lnTo>
                  <a:lnTo>
                    <a:pt x="148" y="319"/>
                  </a:lnTo>
                  <a:lnTo>
                    <a:pt x="163" y="327"/>
                  </a:lnTo>
                  <a:lnTo>
                    <a:pt x="179" y="334"/>
                  </a:lnTo>
                  <a:lnTo>
                    <a:pt x="197" y="337"/>
                  </a:lnTo>
                  <a:lnTo>
                    <a:pt x="212" y="334"/>
                  </a:lnTo>
                  <a:lnTo>
                    <a:pt x="224" y="324"/>
                  </a:lnTo>
                  <a:lnTo>
                    <a:pt x="232" y="307"/>
                  </a:lnTo>
                  <a:lnTo>
                    <a:pt x="234" y="280"/>
                  </a:lnTo>
                  <a:lnTo>
                    <a:pt x="228" y="2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44"/>
            <p:cNvSpPr>
              <a:spLocks/>
            </p:cNvSpPr>
            <p:nvPr/>
          </p:nvSpPr>
          <p:spPr bwMode="auto">
            <a:xfrm>
              <a:off x="3579" y="2798"/>
              <a:ext cx="222" cy="324"/>
            </a:xfrm>
            <a:custGeom>
              <a:avLst/>
              <a:gdLst>
                <a:gd name="T0" fmla="*/ 217 w 222"/>
                <a:gd name="T1" fmla="*/ 233 h 324"/>
                <a:gd name="T2" fmla="*/ 216 w 222"/>
                <a:gd name="T3" fmla="*/ 229 h 324"/>
                <a:gd name="T4" fmla="*/ 212 w 222"/>
                <a:gd name="T5" fmla="*/ 219 h 324"/>
                <a:gd name="T6" fmla="*/ 206 w 222"/>
                <a:gd name="T7" fmla="*/ 204 h 324"/>
                <a:gd name="T8" fmla="*/ 199 w 222"/>
                <a:gd name="T9" fmla="*/ 185 h 324"/>
                <a:gd name="T10" fmla="*/ 189 w 222"/>
                <a:gd name="T11" fmla="*/ 163 h 324"/>
                <a:gd name="T12" fmla="*/ 180 w 222"/>
                <a:gd name="T13" fmla="*/ 141 h 324"/>
                <a:gd name="T14" fmla="*/ 170 w 222"/>
                <a:gd name="T15" fmla="*/ 120 h 324"/>
                <a:gd name="T16" fmla="*/ 160 w 222"/>
                <a:gd name="T17" fmla="*/ 100 h 324"/>
                <a:gd name="T18" fmla="*/ 153 w 222"/>
                <a:gd name="T19" fmla="*/ 91 h 324"/>
                <a:gd name="T20" fmla="*/ 144 w 222"/>
                <a:gd name="T21" fmla="*/ 81 h 324"/>
                <a:gd name="T22" fmla="*/ 133 w 222"/>
                <a:gd name="T23" fmla="*/ 70 h 324"/>
                <a:gd name="T24" fmla="*/ 119 w 222"/>
                <a:gd name="T25" fmla="*/ 60 h 324"/>
                <a:gd name="T26" fmla="*/ 105 w 222"/>
                <a:gd name="T27" fmla="*/ 50 h 324"/>
                <a:gd name="T28" fmla="*/ 91 w 222"/>
                <a:gd name="T29" fmla="*/ 40 h 324"/>
                <a:gd name="T30" fmla="*/ 75 w 222"/>
                <a:gd name="T31" fmla="*/ 30 h 324"/>
                <a:gd name="T32" fmla="*/ 61 w 222"/>
                <a:gd name="T33" fmla="*/ 21 h 324"/>
                <a:gd name="T34" fmla="*/ 46 w 222"/>
                <a:gd name="T35" fmla="*/ 14 h 324"/>
                <a:gd name="T36" fmla="*/ 33 w 222"/>
                <a:gd name="T37" fmla="*/ 8 h 324"/>
                <a:gd name="T38" fmla="*/ 21 w 222"/>
                <a:gd name="T39" fmla="*/ 3 h 324"/>
                <a:gd name="T40" fmla="*/ 11 w 222"/>
                <a:gd name="T41" fmla="*/ 0 h 324"/>
                <a:gd name="T42" fmla="*/ 5 w 222"/>
                <a:gd name="T43" fmla="*/ 0 h 324"/>
                <a:gd name="T44" fmla="*/ 1 w 222"/>
                <a:gd name="T45" fmla="*/ 2 h 324"/>
                <a:gd name="T46" fmla="*/ 0 w 222"/>
                <a:gd name="T47" fmla="*/ 8 h 324"/>
                <a:gd name="T48" fmla="*/ 4 w 222"/>
                <a:gd name="T49" fmla="*/ 15 h 324"/>
                <a:gd name="T50" fmla="*/ 13 w 222"/>
                <a:gd name="T51" fmla="*/ 34 h 324"/>
                <a:gd name="T52" fmla="*/ 19 w 222"/>
                <a:gd name="T53" fmla="*/ 56 h 324"/>
                <a:gd name="T54" fmla="*/ 21 w 222"/>
                <a:gd name="T55" fmla="*/ 79 h 324"/>
                <a:gd name="T56" fmla="*/ 21 w 222"/>
                <a:gd name="T57" fmla="*/ 100 h 324"/>
                <a:gd name="T58" fmla="*/ 19 w 222"/>
                <a:gd name="T59" fmla="*/ 122 h 324"/>
                <a:gd name="T60" fmla="*/ 16 w 222"/>
                <a:gd name="T61" fmla="*/ 141 h 324"/>
                <a:gd name="T62" fmla="*/ 15 w 222"/>
                <a:gd name="T63" fmla="*/ 158 h 324"/>
                <a:gd name="T64" fmla="*/ 15 w 222"/>
                <a:gd name="T65" fmla="*/ 171 h 324"/>
                <a:gd name="T66" fmla="*/ 21 w 222"/>
                <a:gd name="T67" fmla="*/ 184 h 324"/>
                <a:gd name="T68" fmla="*/ 32 w 222"/>
                <a:gd name="T69" fmla="*/ 201 h 324"/>
                <a:gd name="T70" fmla="*/ 48 w 222"/>
                <a:gd name="T71" fmla="*/ 220 h 324"/>
                <a:gd name="T72" fmla="*/ 67 w 222"/>
                <a:gd name="T73" fmla="*/ 240 h 324"/>
                <a:gd name="T74" fmla="*/ 88 w 222"/>
                <a:gd name="T75" fmla="*/ 261 h 324"/>
                <a:gd name="T76" fmla="*/ 107 w 222"/>
                <a:gd name="T77" fmla="*/ 279 h 324"/>
                <a:gd name="T78" fmla="*/ 126 w 222"/>
                <a:gd name="T79" fmla="*/ 296 h 324"/>
                <a:gd name="T80" fmla="*/ 141 w 222"/>
                <a:gd name="T81" fmla="*/ 307 h 324"/>
                <a:gd name="T82" fmla="*/ 155 w 222"/>
                <a:gd name="T83" fmla="*/ 315 h 324"/>
                <a:gd name="T84" fmla="*/ 171 w 222"/>
                <a:gd name="T85" fmla="*/ 322 h 324"/>
                <a:gd name="T86" fmla="*/ 186 w 222"/>
                <a:gd name="T87" fmla="*/ 324 h 324"/>
                <a:gd name="T88" fmla="*/ 201 w 222"/>
                <a:gd name="T89" fmla="*/ 320 h 324"/>
                <a:gd name="T90" fmla="*/ 212 w 222"/>
                <a:gd name="T91" fmla="*/ 311 h 324"/>
                <a:gd name="T92" fmla="*/ 220 w 222"/>
                <a:gd name="T93" fmla="*/ 295 h 324"/>
                <a:gd name="T94" fmla="*/ 222 w 222"/>
                <a:gd name="T95" fmla="*/ 269 h 324"/>
                <a:gd name="T96" fmla="*/ 217 w 222"/>
                <a:gd name="T97" fmla="*/ 233 h 3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22" h="324">
                  <a:moveTo>
                    <a:pt x="217" y="233"/>
                  </a:moveTo>
                  <a:lnTo>
                    <a:pt x="216" y="229"/>
                  </a:lnTo>
                  <a:lnTo>
                    <a:pt x="212" y="219"/>
                  </a:lnTo>
                  <a:lnTo>
                    <a:pt x="206" y="204"/>
                  </a:lnTo>
                  <a:lnTo>
                    <a:pt x="199" y="185"/>
                  </a:lnTo>
                  <a:lnTo>
                    <a:pt x="189" y="163"/>
                  </a:lnTo>
                  <a:lnTo>
                    <a:pt x="180" y="141"/>
                  </a:lnTo>
                  <a:lnTo>
                    <a:pt x="170" y="120"/>
                  </a:lnTo>
                  <a:lnTo>
                    <a:pt x="160" y="100"/>
                  </a:lnTo>
                  <a:lnTo>
                    <a:pt x="153" y="91"/>
                  </a:lnTo>
                  <a:lnTo>
                    <a:pt x="144" y="81"/>
                  </a:lnTo>
                  <a:lnTo>
                    <a:pt x="133" y="70"/>
                  </a:lnTo>
                  <a:lnTo>
                    <a:pt x="119" y="60"/>
                  </a:lnTo>
                  <a:lnTo>
                    <a:pt x="105" y="50"/>
                  </a:lnTo>
                  <a:lnTo>
                    <a:pt x="91" y="40"/>
                  </a:lnTo>
                  <a:lnTo>
                    <a:pt x="75" y="30"/>
                  </a:lnTo>
                  <a:lnTo>
                    <a:pt x="61" y="21"/>
                  </a:lnTo>
                  <a:lnTo>
                    <a:pt x="46" y="14"/>
                  </a:lnTo>
                  <a:lnTo>
                    <a:pt x="33" y="8"/>
                  </a:lnTo>
                  <a:lnTo>
                    <a:pt x="21" y="3"/>
                  </a:lnTo>
                  <a:lnTo>
                    <a:pt x="11" y="0"/>
                  </a:lnTo>
                  <a:lnTo>
                    <a:pt x="5" y="0"/>
                  </a:lnTo>
                  <a:lnTo>
                    <a:pt x="1" y="2"/>
                  </a:lnTo>
                  <a:lnTo>
                    <a:pt x="0" y="8"/>
                  </a:lnTo>
                  <a:lnTo>
                    <a:pt x="4" y="15"/>
                  </a:lnTo>
                  <a:lnTo>
                    <a:pt x="13" y="34"/>
                  </a:lnTo>
                  <a:lnTo>
                    <a:pt x="19" y="56"/>
                  </a:lnTo>
                  <a:lnTo>
                    <a:pt x="21" y="79"/>
                  </a:lnTo>
                  <a:lnTo>
                    <a:pt x="21" y="100"/>
                  </a:lnTo>
                  <a:lnTo>
                    <a:pt x="19" y="122"/>
                  </a:lnTo>
                  <a:lnTo>
                    <a:pt x="16" y="141"/>
                  </a:lnTo>
                  <a:lnTo>
                    <a:pt x="15" y="158"/>
                  </a:lnTo>
                  <a:lnTo>
                    <a:pt x="15" y="171"/>
                  </a:lnTo>
                  <a:lnTo>
                    <a:pt x="21" y="184"/>
                  </a:lnTo>
                  <a:lnTo>
                    <a:pt x="32" y="201"/>
                  </a:lnTo>
                  <a:lnTo>
                    <a:pt x="48" y="220"/>
                  </a:lnTo>
                  <a:lnTo>
                    <a:pt x="67" y="240"/>
                  </a:lnTo>
                  <a:lnTo>
                    <a:pt x="88" y="261"/>
                  </a:lnTo>
                  <a:lnTo>
                    <a:pt x="107" y="279"/>
                  </a:lnTo>
                  <a:lnTo>
                    <a:pt x="126" y="296"/>
                  </a:lnTo>
                  <a:lnTo>
                    <a:pt x="141" y="307"/>
                  </a:lnTo>
                  <a:lnTo>
                    <a:pt x="155" y="315"/>
                  </a:lnTo>
                  <a:lnTo>
                    <a:pt x="171" y="322"/>
                  </a:lnTo>
                  <a:lnTo>
                    <a:pt x="186" y="324"/>
                  </a:lnTo>
                  <a:lnTo>
                    <a:pt x="201" y="320"/>
                  </a:lnTo>
                  <a:lnTo>
                    <a:pt x="212" y="311"/>
                  </a:lnTo>
                  <a:lnTo>
                    <a:pt x="220" y="295"/>
                  </a:lnTo>
                  <a:lnTo>
                    <a:pt x="222" y="269"/>
                  </a:lnTo>
                  <a:lnTo>
                    <a:pt x="217" y="233"/>
                  </a:lnTo>
                  <a:close/>
                </a:path>
              </a:pathLst>
            </a:custGeom>
            <a:solidFill>
              <a:srgbClr val="F4E8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45"/>
            <p:cNvSpPr>
              <a:spLocks/>
            </p:cNvSpPr>
            <p:nvPr/>
          </p:nvSpPr>
          <p:spPr bwMode="auto">
            <a:xfrm>
              <a:off x="3588" y="2807"/>
              <a:ext cx="208" cy="309"/>
            </a:xfrm>
            <a:custGeom>
              <a:avLst/>
              <a:gdLst>
                <a:gd name="T0" fmla="*/ 204 w 208"/>
                <a:gd name="T1" fmla="*/ 222 h 309"/>
                <a:gd name="T2" fmla="*/ 203 w 208"/>
                <a:gd name="T3" fmla="*/ 219 h 309"/>
                <a:gd name="T4" fmla="*/ 199 w 208"/>
                <a:gd name="T5" fmla="*/ 209 h 309"/>
                <a:gd name="T6" fmla="*/ 194 w 208"/>
                <a:gd name="T7" fmla="*/ 194 h 309"/>
                <a:gd name="T8" fmla="*/ 187 w 208"/>
                <a:gd name="T9" fmla="*/ 176 h 309"/>
                <a:gd name="T10" fmla="*/ 177 w 208"/>
                <a:gd name="T11" fmla="*/ 156 h 309"/>
                <a:gd name="T12" fmla="*/ 168 w 208"/>
                <a:gd name="T13" fmla="*/ 134 h 309"/>
                <a:gd name="T14" fmla="*/ 159 w 208"/>
                <a:gd name="T15" fmla="*/ 114 h 309"/>
                <a:gd name="T16" fmla="*/ 150 w 208"/>
                <a:gd name="T17" fmla="*/ 95 h 309"/>
                <a:gd name="T18" fmla="*/ 143 w 208"/>
                <a:gd name="T19" fmla="*/ 86 h 309"/>
                <a:gd name="T20" fmla="*/ 135 w 208"/>
                <a:gd name="T21" fmla="*/ 77 h 309"/>
                <a:gd name="T22" fmla="*/ 125 w 208"/>
                <a:gd name="T23" fmla="*/ 67 h 309"/>
                <a:gd name="T24" fmla="*/ 112 w 208"/>
                <a:gd name="T25" fmla="*/ 56 h 309"/>
                <a:gd name="T26" fmla="*/ 99 w 208"/>
                <a:gd name="T27" fmla="*/ 47 h 309"/>
                <a:gd name="T28" fmla="*/ 85 w 208"/>
                <a:gd name="T29" fmla="*/ 37 h 309"/>
                <a:gd name="T30" fmla="*/ 70 w 208"/>
                <a:gd name="T31" fmla="*/ 27 h 309"/>
                <a:gd name="T32" fmla="*/ 57 w 208"/>
                <a:gd name="T33" fmla="*/ 19 h 309"/>
                <a:gd name="T34" fmla="*/ 42 w 208"/>
                <a:gd name="T35" fmla="*/ 12 h 309"/>
                <a:gd name="T36" fmla="*/ 30 w 208"/>
                <a:gd name="T37" fmla="*/ 7 h 309"/>
                <a:gd name="T38" fmla="*/ 20 w 208"/>
                <a:gd name="T39" fmla="*/ 3 h 309"/>
                <a:gd name="T40" fmla="*/ 11 w 208"/>
                <a:gd name="T41" fmla="*/ 0 h 309"/>
                <a:gd name="T42" fmla="*/ 4 w 208"/>
                <a:gd name="T43" fmla="*/ 0 h 309"/>
                <a:gd name="T44" fmla="*/ 0 w 208"/>
                <a:gd name="T45" fmla="*/ 2 h 309"/>
                <a:gd name="T46" fmla="*/ 0 w 208"/>
                <a:gd name="T47" fmla="*/ 7 h 309"/>
                <a:gd name="T48" fmla="*/ 3 w 208"/>
                <a:gd name="T49" fmla="*/ 14 h 309"/>
                <a:gd name="T50" fmla="*/ 17 w 208"/>
                <a:gd name="T51" fmla="*/ 53 h 309"/>
                <a:gd name="T52" fmla="*/ 18 w 208"/>
                <a:gd name="T53" fmla="*/ 95 h 309"/>
                <a:gd name="T54" fmla="*/ 15 w 208"/>
                <a:gd name="T55" fmla="*/ 134 h 309"/>
                <a:gd name="T56" fmla="*/ 14 w 208"/>
                <a:gd name="T57" fmla="*/ 163 h 309"/>
                <a:gd name="T58" fmla="*/ 19 w 208"/>
                <a:gd name="T59" fmla="*/ 176 h 309"/>
                <a:gd name="T60" fmla="*/ 30 w 208"/>
                <a:gd name="T61" fmla="*/ 192 h 309"/>
                <a:gd name="T62" fmla="*/ 45 w 208"/>
                <a:gd name="T63" fmla="*/ 211 h 309"/>
                <a:gd name="T64" fmla="*/ 62 w 208"/>
                <a:gd name="T65" fmla="*/ 230 h 309"/>
                <a:gd name="T66" fmla="*/ 82 w 208"/>
                <a:gd name="T67" fmla="*/ 250 h 309"/>
                <a:gd name="T68" fmla="*/ 100 w 208"/>
                <a:gd name="T69" fmla="*/ 267 h 309"/>
                <a:gd name="T70" fmla="*/ 118 w 208"/>
                <a:gd name="T71" fmla="*/ 282 h 309"/>
                <a:gd name="T72" fmla="*/ 132 w 208"/>
                <a:gd name="T73" fmla="*/ 293 h 309"/>
                <a:gd name="T74" fmla="*/ 145 w 208"/>
                <a:gd name="T75" fmla="*/ 301 h 309"/>
                <a:gd name="T76" fmla="*/ 160 w 208"/>
                <a:gd name="T77" fmla="*/ 307 h 309"/>
                <a:gd name="T78" fmla="*/ 174 w 208"/>
                <a:gd name="T79" fmla="*/ 309 h 309"/>
                <a:gd name="T80" fmla="*/ 189 w 208"/>
                <a:gd name="T81" fmla="*/ 306 h 309"/>
                <a:gd name="T82" fmla="*/ 199 w 208"/>
                <a:gd name="T83" fmla="*/ 298 h 309"/>
                <a:gd name="T84" fmla="*/ 206 w 208"/>
                <a:gd name="T85" fmla="*/ 282 h 309"/>
                <a:gd name="T86" fmla="*/ 208 w 208"/>
                <a:gd name="T87" fmla="*/ 257 h 309"/>
                <a:gd name="T88" fmla="*/ 204 w 208"/>
                <a:gd name="T89" fmla="*/ 222 h 30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08" h="309">
                  <a:moveTo>
                    <a:pt x="204" y="222"/>
                  </a:moveTo>
                  <a:lnTo>
                    <a:pt x="203" y="219"/>
                  </a:lnTo>
                  <a:lnTo>
                    <a:pt x="199" y="209"/>
                  </a:lnTo>
                  <a:lnTo>
                    <a:pt x="194" y="194"/>
                  </a:lnTo>
                  <a:lnTo>
                    <a:pt x="187" y="176"/>
                  </a:lnTo>
                  <a:lnTo>
                    <a:pt x="177" y="156"/>
                  </a:lnTo>
                  <a:lnTo>
                    <a:pt x="168" y="134"/>
                  </a:lnTo>
                  <a:lnTo>
                    <a:pt x="159" y="114"/>
                  </a:lnTo>
                  <a:lnTo>
                    <a:pt x="150" y="95"/>
                  </a:lnTo>
                  <a:lnTo>
                    <a:pt x="143" y="86"/>
                  </a:lnTo>
                  <a:lnTo>
                    <a:pt x="135" y="77"/>
                  </a:lnTo>
                  <a:lnTo>
                    <a:pt x="125" y="67"/>
                  </a:lnTo>
                  <a:lnTo>
                    <a:pt x="112" y="56"/>
                  </a:lnTo>
                  <a:lnTo>
                    <a:pt x="99" y="47"/>
                  </a:lnTo>
                  <a:lnTo>
                    <a:pt x="85" y="37"/>
                  </a:lnTo>
                  <a:lnTo>
                    <a:pt x="70" y="27"/>
                  </a:lnTo>
                  <a:lnTo>
                    <a:pt x="57" y="19"/>
                  </a:lnTo>
                  <a:lnTo>
                    <a:pt x="42" y="12"/>
                  </a:lnTo>
                  <a:lnTo>
                    <a:pt x="30" y="7"/>
                  </a:lnTo>
                  <a:lnTo>
                    <a:pt x="20" y="3"/>
                  </a:lnTo>
                  <a:lnTo>
                    <a:pt x="11" y="0"/>
                  </a:lnTo>
                  <a:lnTo>
                    <a:pt x="4" y="0"/>
                  </a:lnTo>
                  <a:lnTo>
                    <a:pt x="0" y="2"/>
                  </a:lnTo>
                  <a:lnTo>
                    <a:pt x="0" y="7"/>
                  </a:lnTo>
                  <a:lnTo>
                    <a:pt x="3" y="14"/>
                  </a:lnTo>
                  <a:lnTo>
                    <a:pt x="17" y="53"/>
                  </a:lnTo>
                  <a:lnTo>
                    <a:pt x="18" y="95"/>
                  </a:lnTo>
                  <a:lnTo>
                    <a:pt x="15" y="134"/>
                  </a:lnTo>
                  <a:lnTo>
                    <a:pt x="14" y="163"/>
                  </a:lnTo>
                  <a:lnTo>
                    <a:pt x="19" y="176"/>
                  </a:lnTo>
                  <a:lnTo>
                    <a:pt x="30" y="192"/>
                  </a:lnTo>
                  <a:lnTo>
                    <a:pt x="45" y="211"/>
                  </a:lnTo>
                  <a:lnTo>
                    <a:pt x="62" y="230"/>
                  </a:lnTo>
                  <a:lnTo>
                    <a:pt x="82" y="250"/>
                  </a:lnTo>
                  <a:lnTo>
                    <a:pt x="100" y="267"/>
                  </a:lnTo>
                  <a:lnTo>
                    <a:pt x="118" y="282"/>
                  </a:lnTo>
                  <a:lnTo>
                    <a:pt x="132" y="293"/>
                  </a:lnTo>
                  <a:lnTo>
                    <a:pt x="145" y="301"/>
                  </a:lnTo>
                  <a:lnTo>
                    <a:pt x="160" y="307"/>
                  </a:lnTo>
                  <a:lnTo>
                    <a:pt x="174" y="309"/>
                  </a:lnTo>
                  <a:lnTo>
                    <a:pt x="189" y="306"/>
                  </a:lnTo>
                  <a:lnTo>
                    <a:pt x="199" y="298"/>
                  </a:lnTo>
                  <a:lnTo>
                    <a:pt x="206" y="282"/>
                  </a:lnTo>
                  <a:lnTo>
                    <a:pt x="208" y="257"/>
                  </a:lnTo>
                  <a:lnTo>
                    <a:pt x="204" y="222"/>
                  </a:lnTo>
                  <a:close/>
                </a:path>
              </a:pathLst>
            </a:custGeom>
            <a:solidFill>
              <a:srgbClr val="EAD3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46"/>
            <p:cNvSpPr>
              <a:spLocks/>
            </p:cNvSpPr>
            <p:nvPr/>
          </p:nvSpPr>
          <p:spPr bwMode="auto">
            <a:xfrm>
              <a:off x="3597" y="2815"/>
              <a:ext cx="195" cy="296"/>
            </a:xfrm>
            <a:custGeom>
              <a:avLst/>
              <a:gdLst>
                <a:gd name="T0" fmla="*/ 191 w 195"/>
                <a:gd name="T1" fmla="*/ 213 h 296"/>
                <a:gd name="T2" fmla="*/ 190 w 195"/>
                <a:gd name="T3" fmla="*/ 210 h 296"/>
                <a:gd name="T4" fmla="*/ 186 w 195"/>
                <a:gd name="T5" fmla="*/ 201 h 296"/>
                <a:gd name="T6" fmla="*/ 181 w 195"/>
                <a:gd name="T7" fmla="*/ 186 h 296"/>
                <a:gd name="T8" fmla="*/ 175 w 195"/>
                <a:gd name="T9" fmla="*/ 169 h 296"/>
                <a:gd name="T10" fmla="*/ 166 w 195"/>
                <a:gd name="T11" fmla="*/ 149 h 296"/>
                <a:gd name="T12" fmla="*/ 158 w 195"/>
                <a:gd name="T13" fmla="*/ 130 h 296"/>
                <a:gd name="T14" fmla="*/ 149 w 195"/>
                <a:gd name="T15" fmla="*/ 109 h 296"/>
                <a:gd name="T16" fmla="*/ 140 w 195"/>
                <a:gd name="T17" fmla="*/ 91 h 296"/>
                <a:gd name="T18" fmla="*/ 133 w 195"/>
                <a:gd name="T19" fmla="*/ 83 h 296"/>
                <a:gd name="T20" fmla="*/ 126 w 195"/>
                <a:gd name="T21" fmla="*/ 74 h 296"/>
                <a:gd name="T22" fmla="*/ 116 w 195"/>
                <a:gd name="T23" fmla="*/ 65 h 296"/>
                <a:gd name="T24" fmla="*/ 105 w 195"/>
                <a:gd name="T25" fmla="*/ 54 h 296"/>
                <a:gd name="T26" fmla="*/ 92 w 195"/>
                <a:gd name="T27" fmla="*/ 45 h 296"/>
                <a:gd name="T28" fmla="*/ 79 w 195"/>
                <a:gd name="T29" fmla="*/ 36 h 296"/>
                <a:gd name="T30" fmla="*/ 65 w 195"/>
                <a:gd name="T31" fmla="*/ 27 h 296"/>
                <a:gd name="T32" fmla="*/ 52 w 195"/>
                <a:gd name="T33" fmla="*/ 19 h 296"/>
                <a:gd name="T34" fmla="*/ 39 w 195"/>
                <a:gd name="T35" fmla="*/ 12 h 296"/>
                <a:gd name="T36" fmla="*/ 27 w 195"/>
                <a:gd name="T37" fmla="*/ 7 h 296"/>
                <a:gd name="T38" fmla="*/ 17 w 195"/>
                <a:gd name="T39" fmla="*/ 3 h 296"/>
                <a:gd name="T40" fmla="*/ 9 w 195"/>
                <a:gd name="T41" fmla="*/ 0 h 296"/>
                <a:gd name="T42" fmla="*/ 3 w 195"/>
                <a:gd name="T43" fmla="*/ 0 h 296"/>
                <a:gd name="T44" fmla="*/ 0 w 195"/>
                <a:gd name="T45" fmla="*/ 2 h 296"/>
                <a:gd name="T46" fmla="*/ 0 w 195"/>
                <a:gd name="T47" fmla="*/ 6 h 296"/>
                <a:gd name="T48" fmla="*/ 3 w 195"/>
                <a:gd name="T49" fmla="*/ 13 h 296"/>
                <a:gd name="T50" fmla="*/ 15 w 195"/>
                <a:gd name="T51" fmla="*/ 51 h 296"/>
                <a:gd name="T52" fmla="*/ 16 w 195"/>
                <a:gd name="T53" fmla="*/ 92 h 296"/>
                <a:gd name="T54" fmla="*/ 13 w 195"/>
                <a:gd name="T55" fmla="*/ 130 h 296"/>
                <a:gd name="T56" fmla="*/ 12 w 195"/>
                <a:gd name="T57" fmla="*/ 156 h 296"/>
                <a:gd name="T58" fmla="*/ 17 w 195"/>
                <a:gd name="T59" fmla="*/ 169 h 296"/>
                <a:gd name="T60" fmla="*/ 26 w 195"/>
                <a:gd name="T61" fmla="*/ 184 h 296"/>
                <a:gd name="T62" fmla="*/ 41 w 195"/>
                <a:gd name="T63" fmla="*/ 202 h 296"/>
                <a:gd name="T64" fmla="*/ 57 w 195"/>
                <a:gd name="T65" fmla="*/ 220 h 296"/>
                <a:gd name="T66" fmla="*/ 76 w 195"/>
                <a:gd name="T67" fmla="*/ 239 h 296"/>
                <a:gd name="T68" fmla="*/ 93 w 195"/>
                <a:gd name="T69" fmla="*/ 256 h 296"/>
                <a:gd name="T70" fmla="*/ 110 w 195"/>
                <a:gd name="T71" fmla="*/ 271 h 296"/>
                <a:gd name="T72" fmla="*/ 123 w 195"/>
                <a:gd name="T73" fmla="*/ 281 h 296"/>
                <a:gd name="T74" fmla="*/ 135 w 195"/>
                <a:gd name="T75" fmla="*/ 289 h 296"/>
                <a:gd name="T76" fmla="*/ 149 w 195"/>
                <a:gd name="T77" fmla="*/ 294 h 296"/>
                <a:gd name="T78" fmla="*/ 163 w 195"/>
                <a:gd name="T79" fmla="*/ 296 h 296"/>
                <a:gd name="T80" fmla="*/ 176 w 195"/>
                <a:gd name="T81" fmla="*/ 294 h 296"/>
                <a:gd name="T82" fmla="*/ 187 w 195"/>
                <a:gd name="T83" fmla="*/ 286 h 296"/>
                <a:gd name="T84" fmla="*/ 193 w 195"/>
                <a:gd name="T85" fmla="*/ 271 h 296"/>
                <a:gd name="T86" fmla="*/ 195 w 195"/>
                <a:gd name="T87" fmla="*/ 246 h 296"/>
                <a:gd name="T88" fmla="*/ 191 w 195"/>
                <a:gd name="T89" fmla="*/ 213 h 29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5" h="296">
                  <a:moveTo>
                    <a:pt x="191" y="213"/>
                  </a:moveTo>
                  <a:lnTo>
                    <a:pt x="190" y="210"/>
                  </a:lnTo>
                  <a:lnTo>
                    <a:pt x="186" y="201"/>
                  </a:lnTo>
                  <a:lnTo>
                    <a:pt x="181" y="186"/>
                  </a:lnTo>
                  <a:lnTo>
                    <a:pt x="175" y="169"/>
                  </a:lnTo>
                  <a:lnTo>
                    <a:pt x="166" y="149"/>
                  </a:lnTo>
                  <a:lnTo>
                    <a:pt x="158" y="130"/>
                  </a:lnTo>
                  <a:lnTo>
                    <a:pt x="149" y="109"/>
                  </a:lnTo>
                  <a:lnTo>
                    <a:pt x="140" y="91"/>
                  </a:lnTo>
                  <a:lnTo>
                    <a:pt x="133" y="83"/>
                  </a:lnTo>
                  <a:lnTo>
                    <a:pt x="126" y="74"/>
                  </a:lnTo>
                  <a:lnTo>
                    <a:pt x="116" y="65"/>
                  </a:lnTo>
                  <a:lnTo>
                    <a:pt x="105" y="54"/>
                  </a:lnTo>
                  <a:lnTo>
                    <a:pt x="92" y="45"/>
                  </a:lnTo>
                  <a:lnTo>
                    <a:pt x="79" y="36"/>
                  </a:lnTo>
                  <a:lnTo>
                    <a:pt x="65" y="27"/>
                  </a:lnTo>
                  <a:lnTo>
                    <a:pt x="52" y="19"/>
                  </a:lnTo>
                  <a:lnTo>
                    <a:pt x="39" y="12"/>
                  </a:lnTo>
                  <a:lnTo>
                    <a:pt x="27" y="7"/>
                  </a:lnTo>
                  <a:lnTo>
                    <a:pt x="17" y="3"/>
                  </a:lnTo>
                  <a:lnTo>
                    <a:pt x="9" y="0"/>
                  </a:lnTo>
                  <a:lnTo>
                    <a:pt x="3" y="0"/>
                  </a:lnTo>
                  <a:lnTo>
                    <a:pt x="0" y="2"/>
                  </a:lnTo>
                  <a:lnTo>
                    <a:pt x="0" y="6"/>
                  </a:lnTo>
                  <a:lnTo>
                    <a:pt x="3" y="13"/>
                  </a:lnTo>
                  <a:lnTo>
                    <a:pt x="15" y="51"/>
                  </a:lnTo>
                  <a:lnTo>
                    <a:pt x="16" y="92"/>
                  </a:lnTo>
                  <a:lnTo>
                    <a:pt x="13" y="130"/>
                  </a:lnTo>
                  <a:lnTo>
                    <a:pt x="12" y="156"/>
                  </a:lnTo>
                  <a:lnTo>
                    <a:pt x="17" y="169"/>
                  </a:lnTo>
                  <a:lnTo>
                    <a:pt x="26" y="184"/>
                  </a:lnTo>
                  <a:lnTo>
                    <a:pt x="41" y="202"/>
                  </a:lnTo>
                  <a:lnTo>
                    <a:pt x="57" y="220"/>
                  </a:lnTo>
                  <a:lnTo>
                    <a:pt x="76" y="239"/>
                  </a:lnTo>
                  <a:lnTo>
                    <a:pt x="93" y="256"/>
                  </a:lnTo>
                  <a:lnTo>
                    <a:pt x="110" y="271"/>
                  </a:lnTo>
                  <a:lnTo>
                    <a:pt x="123" y="281"/>
                  </a:lnTo>
                  <a:lnTo>
                    <a:pt x="135" y="289"/>
                  </a:lnTo>
                  <a:lnTo>
                    <a:pt x="149" y="294"/>
                  </a:lnTo>
                  <a:lnTo>
                    <a:pt x="163" y="296"/>
                  </a:lnTo>
                  <a:lnTo>
                    <a:pt x="176" y="294"/>
                  </a:lnTo>
                  <a:lnTo>
                    <a:pt x="187" y="286"/>
                  </a:lnTo>
                  <a:lnTo>
                    <a:pt x="193" y="271"/>
                  </a:lnTo>
                  <a:lnTo>
                    <a:pt x="195" y="246"/>
                  </a:lnTo>
                  <a:lnTo>
                    <a:pt x="191" y="213"/>
                  </a:lnTo>
                  <a:close/>
                </a:path>
              </a:pathLst>
            </a:custGeom>
            <a:solidFill>
              <a:srgbClr val="E0BC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47"/>
            <p:cNvSpPr>
              <a:spLocks/>
            </p:cNvSpPr>
            <p:nvPr/>
          </p:nvSpPr>
          <p:spPr bwMode="auto">
            <a:xfrm>
              <a:off x="3605" y="2823"/>
              <a:ext cx="182" cy="283"/>
            </a:xfrm>
            <a:custGeom>
              <a:avLst/>
              <a:gdLst>
                <a:gd name="T0" fmla="*/ 178 w 182"/>
                <a:gd name="T1" fmla="*/ 204 h 283"/>
                <a:gd name="T2" fmla="*/ 177 w 182"/>
                <a:gd name="T3" fmla="*/ 201 h 283"/>
                <a:gd name="T4" fmla="*/ 174 w 182"/>
                <a:gd name="T5" fmla="*/ 192 h 283"/>
                <a:gd name="T6" fmla="*/ 169 w 182"/>
                <a:gd name="T7" fmla="*/ 178 h 283"/>
                <a:gd name="T8" fmla="*/ 162 w 182"/>
                <a:gd name="T9" fmla="*/ 162 h 283"/>
                <a:gd name="T10" fmla="*/ 155 w 182"/>
                <a:gd name="T11" fmla="*/ 143 h 283"/>
                <a:gd name="T12" fmla="*/ 147 w 182"/>
                <a:gd name="T13" fmla="*/ 124 h 283"/>
                <a:gd name="T14" fmla="*/ 139 w 182"/>
                <a:gd name="T15" fmla="*/ 105 h 283"/>
                <a:gd name="T16" fmla="*/ 130 w 182"/>
                <a:gd name="T17" fmla="*/ 88 h 283"/>
                <a:gd name="T18" fmla="*/ 118 w 182"/>
                <a:gd name="T19" fmla="*/ 70 h 283"/>
                <a:gd name="T20" fmla="*/ 98 w 182"/>
                <a:gd name="T21" fmla="*/ 52 h 283"/>
                <a:gd name="T22" fmla="*/ 74 w 182"/>
                <a:gd name="T23" fmla="*/ 34 h 283"/>
                <a:gd name="T24" fmla="*/ 49 w 182"/>
                <a:gd name="T25" fmla="*/ 18 h 283"/>
                <a:gd name="T26" fmla="*/ 27 w 182"/>
                <a:gd name="T27" fmla="*/ 6 h 283"/>
                <a:gd name="T28" fmla="*/ 9 w 182"/>
                <a:gd name="T29" fmla="*/ 0 h 283"/>
                <a:gd name="T30" fmla="*/ 0 w 182"/>
                <a:gd name="T31" fmla="*/ 2 h 283"/>
                <a:gd name="T32" fmla="*/ 3 w 182"/>
                <a:gd name="T33" fmla="*/ 13 h 283"/>
                <a:gd name="T34" fmla="*/ 14 w 182"/>
                <a:gd name="T35" fmla="*/ 49 h 283"/>
                <a:gd name="T36" fmla="*/ 15 w 182"/>
                <a:gd name="T37" fmla="*/ 88 h 283"/>
                <a:gd name="T38" fmla="*/ 12 w 182"/>
                <a:gd name="T39" fmla="*/ 124 h 283"/>
                <a:gd name="T40" fmla="*/ 11 w 182"/>
                <a:gd name="T41" fmla="*/ 149 h 283"/>
                <a:gd name="T42" fmla="*/ 15 w 182"/>
                <a:gd name="T43" fmla="*/ 161 h 283"/>
                <a:gd name="T44" fmla="*/ 25 w 182"/>
                <a:gd name="T45" fmla="*/ 176 h 283"/>
                <a:gd name="T46" fmla="*/ 38 w 182"/>
                <a:gd name="T47" fmla="*/ 193 h 283"/>
                <a:gd name="T48" fmla="*/ 54 w 182"/>
                <a:gd name="T49" fmla="*/ 210 h 283"/>
                <a:gd name="T50" fmla="*/ 71 w 182"/>
                <a:gd name="T51" fmla="*/ 229 h 283"/>
                <a:gd name="T52" fmla="*/ 87 w 182"/>
                <a:gd name="T53" fmla="*/ 245 h 283"/>
                <a:gd name="T54" fmla="*/ 103 w 182"/>
                <a:gd name="T55" fmla="*/ 258 h 283"/>
                <a:gd name="T56" fmla="*/ 115 w 182"/>
                <a:gd name="T57" fmla="*/ 269 h 283"/>
                <a:gd name="T58" fmla="*/ 126 w 182"/>
                <a:gd name="T59" fmla="*/ 276 h 283"/>
                <a:gd name="T60" fmla="*/ 140 w 182"/>
                <a:gd name="T61" fmla="*/ 281 h 283"/>
                <a:gd name="T62" fmla="*/ 152 w 182"/>
                <a:gd name="T63" fmla="*/ 283 h 283"/>
                <a:gd name="T64" fmla="*/ 164 w 182"/>
                <a:gd name="T65" fmla="*/ 281 h 283"/>
                <a:gd name="T66" fmla="*/ 174 w 182"/>
                <a:gd name="T67" fmla="*/ 273 h 283"/>
                <a:gd name="T68" fmla="*/ 180 w 182"/>
                <a:gd name="T69" fmla="*/ 258 h 283"/>
                <a:gd name="T70" fmla="*/ 182 w 182"/>
                <a:gd name="T71" fmla="*/ 236 h 283"/>
                <a:gd name="T72" fmla="*/ 178 w 182"/>
                <a:gd name="T73" fmla="*/ 204 h 2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2" h="283">
                  <a:moveTo>
                    <a:pt x="178" y="204"/>
                  </a:moveTo>
                  <a:lnTo>
                    <a:pt x="177" y="201"/>
                  </a:lnTo>
                  <a:lnTo>
                    <a:pt x="174" y="192"/>
                  </a:lnTo>
                  <a:lnTo>
                    <a:pt x="169" y="178"/>
                  </a:lnTo>
                  <a:lnTo>
                    <a:pt x="162" y="162"/>
                  </a:lnTo>
                  <a:lnTo>
                    <a:pt x="155" y="143"/>
                  </a:lnTo>
                  <a:lnTo>
                    <a:pt x="147" y="124"/>
                  </a:lnTo>
                  <a:lnTo>
                    <a:pt x="139" y="105"/>
                  </a:lnTo>
                  <a:lnTo>
                    <a:pt x="130" y="88"/>
                  </a:lnTo>
                  <a:lnTo>
                    <a:pt x="118" y="70"/>
                  </a:lnTo>
                  <a:lnTo>
                    <a:pt x="98" y="52"/>
                  </a:lnTo>
                  <a:lnTo>
                    <a:pt x="74" y="34"/>
                  </a:lnTo>
                  <a:lnTo>
                    <a:pt x="49" y="18"/>
                  </a:lnTo>
                  <a:lnTo>
                    <a:pt x="27" y="6"/>
                  </a:lnTo>
                  <a:lnTo>
                    <a:pt x="9" y="0"/>
                  </a:lnTo>
                  <a:lnTo>
                    <a:pt x="0" y="2"/>
                  </a:lnTo>
                  <a:lnTo>
                    <a:pt x="3" y="13"/>
                  </a:lnTo>
                  <a:lnTo>
                    <a:pt x="14" y="49"/>
                  </a:lnTo>
                  <a:lnTo>
                    <a:pt x="15" y="88"/>
                  </a:lnTo>
                  <a:lnTo>
                    <a:pt x="12" y="124"/>
                  </a:lnTo>
                  <a:lnTo>
                    <a:pt x="11" y="149"/>
                  </a:lnTo>
                  <a:lnTo>
                    <a:pt x="15" y="161"/>
                  </a:lnTo>
                  <a:lnTo>
                    <a:pt x="25" y="176"/>
                  </a:lnTo>
                  <a:lnTo>
                    <a:pt x="38" y="193"/>
                  </a:lnTo>
                  <a:lnTo>
                    <a:pt x="54" y="210"/>
                  </a:lnTo>
                  <a:lnTo>
                    <a:pt x="71" y="229"/>
                  </a:lnTo>
                  <a:lnTo>
                    <a:pt x="87" y="245"/>
                  </a:lnTo>
                  <a:lnTo>
                    <a:pt x="103" y="258"/>
                  </a:lnTo>
                  <a:lnTo>
                    <a:pt x="115" y="269"/>
                  </a:lnTo>
                  <a:lnTo>
                    <a:pt x="126" y="276"/>
                  </a:lnTo>
                  <a:lnTo>
                    <a:pt x="140" y="281"/>
                  </a:lnTo>
                  <a:lnTo>
                    <a:pt x="152" y="283"/>
                  </a:lnTo>
                  <a:lnTo>
                    <a:pt x="164" y="281"/>
                  </a:lnTo>
                  <a:lnTo>
                    <a:pt x="174" y="273"/>
                  </a:lnTo>
                  <a:lnTo>
                    <a:pt x="180" y="258"/>
                  </a:lnTo>
                  <a:lnTo>
                    <a:pt x="182" y="236"/>
                  </a:lnTo>
                  <a:lnTo>
                    <a:pt x="178" y="204"/>
                  </a:lnTo>
                  <a:close/>
                </a:path>
              </a:pathLst>
            </a:custGeom>
            <a:solidFill>
              <a:srgbClr val="D3A5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48"/>
            <p:cNvSpPr>
              <a:spLocks/>
            </p:cNvSpPr>
            <p:nvPr/>
          </p:nvSpPr>
          <p:spPr bwMode="auto">
            <a:xfrm>
              <a:off x="3613" y="2831"/>
              <a:ext cx="170" cy="270"/>
            </a:xfrm>
            <a:custGeom>
              <a:avLst/>
              <a:gdLst>
                <a:gd name="T0" fmla="*/ 166 w 170"/>
                <a:gd name="T1" fmla="*/ 195 h 270"/>
                <a:gd name="T2" fmla="*/ 165 w 170"/>
                <a:gd name="T3" fmla="*/ 192 h 270"/>
                <a:gd name="T4" fmla="*/ 162 w 170"/>
                <a:gd name="T5" fmla="*/ 184 h 270"/>
                <a:gd name="T6" fmla="*/ 158 w 170"/>
                <a:gd name="T7" fmla="*/ 170 h 270"/>
                <a:gd name="T8" fmla="*/ 151 w 170"/>
                <a:gd name="T9" fmla="*/ 155 h 270"/>
                <a:gd name="T10" fmla="*/ 144 w 170"/>
                <a:gd name="T11" fmla="*/ 136 h 270"/>
                <a:gd name="T12" fmla="*/ 137 w 170"/>
                <a:gd name="T13" fmla="*/ 118 h 270"/>
                <a:gd name="T14" fmla="*/ 130 w 170"/>
                <a:gd name="T15" fmla="*/ 100 h 270"/>
                <a:gd name="T16" fmla="*/ 121 w 170"/>
                <a:gd name="T17" fmla="*/ 84 h 270"/>
                <a:gd name="T18" fmla="*/ 109 w 170"/>
                <a:gd name="T19" fmla="*/ 67 h 270"/>
                <a:gd name="T20" fmla="*/ 91 w 170"/>
                <a:gd name="T21" fmla="*/ 50 h 270"/>
                <a:gd name="T22" fmla="*/ 68 w 170"/>
                <a:gd name="T23" fmla="*/ 32 h 270"/>
                <a:gd name="T24" fmla="*/ 45 w 170"/>
                <a:gd name="T25" fmla="*/ 18 h 270"/>
                <a:gd name="T26" fmla="*/ 24 w 170"/>
                <a:gd name="T27" fmla="*/ 7 h 270"/>
                <a:gd name="T28" fmla="*/ 8 w 170"/>
                <a:gd name="T29" fmla="*/ 0 h 270"/>
                <a:gd name="T30" fmla="*/ 0 w 170"/>
                <a:gd name="T31" fmla="*/ 2 h 270"/>
                <a:gd name="T32" fmla="*/ 2 w 170"/>
                <a:gd name="T33" fmla="*/ 13 h 270"/>
                <a:gd name="T34" fmla="*/ 13 w 170"/>
                <a:gd name="T35" fmla="*/ 47 h 270"/>
                <a:gd name="T36" fmla="*/ 14 w 170"/>
                <a:gd name="T37" fmla="*/ 84 h 270"/>
                <a:gd name="T38" fmla="*/ 11 w 170"/>
                <a:gd name="T39" fmla="*/ 119 h 270"/>
                <a:gd name="T40" fmla="*/ 11 w 170"/>
                <a:gd name="T41" fmla="*/ 143 h 270"/>
                <a:gd name="T42" fmla="*/ 15 w 170"/>
                <a:gd name="T43" fmla="*/ 155 h 270"/>
                <a:gd name="T44" fmla="*/ 24 w 170"/>
                <a:gd name="T45" fmla="*/ 168 h 270"/>
                <a:gd name="T46" fmla="*/ 36 w 170"/>
                <a:gd name="T47" fmla="*/ 185 h 270"/>
                <a:gd name="T48" fmla="*/ 50 w 170"/>
                <a:gd name="T49" fmla="*/ 201 h 270"/>
                <a:gd name="T50" fmla="*/ 66 w 170"/>
                <a:gd name="T51" fmla="*/ 217 h 270"/>
                <a:gd name="T52" fmla="*/ 81 w 170"/>
                <a:gd name="T53" fmla="*/ 234 h 270"/>
                <a:gd name="T54" fmla="*/ 96 w 170"/>
                <a:gd name="T55" fmla="*/ 246 h 270"/>
                <a:gd name="T56" fmla="*/ 107 w 170"/>
                <a:gd name="T57" fmla="*/ 257 h 270"/>
                <a:gd name="T58" fmla="*/ 118 w 170"/>
                <a:gd name="T59" fmla="*/ 264 h 270"/>
                <a:gd name="T60" fmla="*/ 130 w 170"/>
                <a:gd name="T61" fmla="*/ 268 h 270"/>
                <a:gd name="T62" fmla="*/ 142 w 170"/>
                <a:gd name="T63" fmla="*/ 270 h 270"/>
                <a:gd name="T64" fmla="*/ 153 w 170"/>
                <a:gd name="T65" fmla="*/ 268 h 270"/>
                <a:gd name="T66" fmla="*/ 163 w 170"/>
                <a:gd name="T67" fmla="*/ 261 h 270"/>
                <a:gd name="T68" fmla="*/ 168 w 170"/>
                <a:gd name="T69" fmla="*/ 246 h 270"/>
                <a:gd name="T70" fmla="*/ 170 w 170"/>
                <a:gd name="T71" fmla="*/ 225 h 270"/>
                <a:gd name="T72" fmla="*/ 166 w 170"/>
                <a:gd name="T73" fmla="*/ 195 h 2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0" h="270">
                  <a:moveTo>
                    <a:pt x="166" y="195"/>
                  </a:moveTo>
                  <a:lnTo>
                    <a:pt x="165" y="192"/>
                  </a:lnTo>
                  <a:lnTo>
                    <a:pt x="162" y="184"/>
                  </a:lnTo>
                  <a:lnTo>
                    <a:pt x="158" y="170"/>
                  </a:lnTo>
                  <a:lnTo>
                    <a:pt x="151" y="155"/>
                  </a:lnTo>
                  <a:lnTo>
                    <a:pt x="144" y="136"/>
                  </a:lnTo>
                  <a:lnTo>
                    <a:pt x="137" y="118"/>
                  </a:lnTo>
                  <a:lnTo>
                    <a:pt x="130" y="100"/>
                  </a:lnTo>
                  <a:lnTo>
                    <a:pt x="121" y="84"/>
                  </a:lnTo>
                  <a:lnTo>
                    <a:pt x="109" y="67"/>
                  </a:lnTo>
                  <a:lnTo>
                    <a:pt x="91" y="50"/>
                  </a:lnTo>
                  <a:lnTo>
                    <a:pt x="68" y="32"/>
                  </a:lnTo>
                  <a:lnTo>
                    <a:pt x="45" y="18"/>
                  </a:lnTo>
                  <a:lnTo>
                    <a:pt x="24" y="7"/>
                  </a:lnTo>
                  <a:lnTo>
                    <a:pt x="8" y="0"/>
                  </a:lnTo>
                  <a:lnTo>
                    <a:pt x="0" y="2"/>
                  </a:lnTo>
                  <a:lnTo>
                    <a:pt x="2" y="13"/>
                  </a:lnTo>
                  <a:lnTo>
                    <a:pt x="13" y="47"/>
                  </a:lnTo>
                  <a:lnTo>
                    <a:pt x="14" y="84"/>
                  </a:lnTo>
                  <a:lnTo>
                    <a:pt x="11" y="119"/>
                  </a:lnTo>
                  <a:lnTo>
                    <a:pt x="11" y="143"/>
                  </a:lnTo>
                  <a:lnTo>
                    <a:pt x="15" y="155"/>
                  </a:lnTo>
                  <a:lnTo>
                    <a:pt x="24" y="168"/>
                  </a:lnTo>
                  <a:lnTo>
                    <a:pt x="36" y="185"/>
                  </a:lnTo>
                  <a:lnTo>
                    <a:pt x="50" y="201"/>
                  </a:lnTo>
                  <a:lnTo>
                    <a:pt x="66" y="217"/>
                  </a:lnTo>
                  <a:lnTo>
                    <a:pt x="81" y="234"/>
                  </a:lnTo>
                  <a:lnTo>
                    <a:pt x="96" y="246"/>
                  </a:lnTo>
                  <a:lnTo>
                    <a:pt x="107" y="257"/>
                  </a:lnTo>
                  <a:lnTo>
                    <a:pt x="118" y="264"/>
                  </a:lnTo>
                  <a:lnTo>
                    <a:pt x="130" y="268"/>
                  </a:lnTo>
                  <a:lnTo>
                    <a:pt x="142" y="270"/>
                  </a:lnTo>
                  <a:lnTo>
                    <a:pt x="153" y="268"/>
                  </a:lnTo>
                  <a:lnTo>
                    <a:pt x="163" y="261"/>
                  </a:lnTo>
                  <a:lnTo>
                    <a:pt x="168" y="246"/>
                  </a:lnTo>
                  <a:lnTo>
                    <a:pt x="170" y="225"/>
                  </a:lnTo>
                  <a:lnTo>
                    <a:pt x="166" y="195"/>
                  </a:lnTo>
                  <a:close/>
                </a:path>
              </a:pathLst>
            </a:custGeom>
            <a:solidFill>
              <a:srgbClr val="CC91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Freeform 49"/>
            <p:cNvSpPr>
              <a:spLocks/>
            </p:cNvSpPr>
            <p:nvPr/>
          </p:nvSpPr>
          <p:spPr bwMode="auto">
            <a:xfrm>
              <a:off x="3621" y="2841"/>
              <a:ext cx="157" cy="255"/>
            </a:xfrm>
            <a:custGeom>
              <a:avLst/>
              <a:gdLst>
                <a:gd name="T0" fmla="*/ 154 w 157"/>
                <a:gd name="T1" fmla="*/ 183 h 255"/>
                <a:gd name="T2" fmla="*/ 153 w 157"/>
                <a:gd name="T3" fmla="*/ 180 h 255"/>
                <a:gd name="T4" fmla="*/ 150 w 157"/>
                <a:gd name="T5" fmla="*/ 171 h 255"/>
                <a:gd name="T6" fmla="*/ 145 w 157"/>
                <a:gd name="T7" fmla="*/ 159 h 255"/>
                <a:gd name="T8" fmla="*/ 140 w 157"/>
                <a:gd name="T9" fmla="*/ 145 h 255"/>
                <a:gd name="T10" fmla="*/ 134 w 157"/>
                <a:gd name="T11" fmla="*/ 128 h 255"/>
                <a:gd name="T12" fmla="*/ 127 w 157"/>
                <a:gd name="T13" fmla="*/ 111 h 255"/>
                <a:gd name="T14" fmla="*/ 120 w 157"/>
                <a:gd name="T15" fmla="*/ 93 h 255"/>
                <a:gd name="T16" fmla="*/ 112 w 157"/>
                <a:gd name="T17" fmla="*/ 78 h 255"/>
                <a:gd name="T18" fmla="*/ 101 w 157"/>
                <a:gd name="T19" fmla="*/ 62 h 255"/>
                <a:gd name="T20" fmla="*/ 85 w 157"/>
                <a:gd name="T21" fmla="*/ 46 h 255"/>
                <a:gd name="T22" fmla="*/ 64 w 157"/>
                <a:gd name="T23" fmla="*/ 29 h 255"/>
                <a:gd name="T24" fmla="*/ 42 w 157"/>
                <a:gd name="T25" fmla="*/ 15 h 255"/>
                <a:gd name="T26" fmla="*/ 23 w 157"/>
                <a:gd name="T27" fmla="*/ 5 h 255"/>
                <a:gd name="T28" fmla="*/ 7 w 157"/>
                <a:gd name="T29" fmla="*/ 0 h 255"/>
                <a:gd name="T30" fmla="*/ 0 w 157"/>
                <a:gd name="T31" fmla="*/ 1 h 255"/>
                <a:gd name="T32" fmla="*/ 2 w 157"/>
                <a:gd name="T33" fmla="*/ 11 h 255"/>
                <a:gd name="T34" fmla="*/ 13 w 157"/>
                <a:gd name="T35" fmla="*/ 43 h 255"/>
                <a:gd name="T36" fmla="*/ 14 w 157"/>
                <a:gd name="T37" fmla="*/ 79 h 255"/>
                <a:gd name="T38" fmla="*/ 11 w 157"/>
                <a:gd name="T39" fmla="*/ 111 h 255"/>
                <a:gd name="T40" fmla="*/ 11 w 157"/>
                <a:gd name="T41" fmla="*/ 134 h 255"/>
                <a:gd name="T42" fmla="*/ 15 w 157"/>
                <a:gd name="T43" fmla="*/ 145 h 255"/>
                <a:gd name="T44" fmla="*/ 22 w 157"/>
                <a:gd name="T45" fmla="*/ 158 h 255"/>
                <a:gd name="T46" fmla="*/ 33 w 157"/>
                <a:gd name="T47" fmla="*/ 174 h 255"/>
                <a:gd name="T48" fmla="*/ 47 w 157"/>
                <a:gd name="T49" fmla="*/ 189 h 255"/>
                <a:gd name="T50" fmla="*/ 61 w 157"/>
                <a:gd name="T51" fmla="*/ 205 h 255"/>
                <a:gd name="T52" fmla="*/ 75 w 157"/>
                <a:gd name="T53" fmla="*/ 220 h 255"/>
                <a:gd name="T54" fmla="*/ 89 w 157"/>
                <a:gd name="T55" fmla="*/ 232 h 255"/>
                <a:gd name="T56" fmla="*/ 99 w 157"/>
                <a:gd name="T57" fmla="*/ 241 h 255"/>
                <a:gd name="T58" fmla="*/ 109 w 157"/>
                <a:gd name="T59" fmla="*/ 249 h 255"/>
                <a:gd name="T60" fmla="*/ 121 w 157"/>
                <a:gd name="T61" fmla="*/ 253 h 255"/>
                <a:gd name="T62" fmla="*/ 132 w 157"/>
                <a:gd name="T63" fmla="*/ 255 h 255"/>
                <a:gd name="T64" fmla="*/ 142 w 157"/>
                <a:gd name="T65" fmla="*/ 253 h 255"/>
                <a:gd name="T66" fmla="*/ 151 w 157"/>
                <a:gd name="T67" fmla="*/ 246 h 255"/>
                <a:gd name="T68" fmla="*/ 156 w 157"/>
                <a:gd name="T69" fmla="*/ 232 h 255"/>
                <a:gd name="T70" fmla="*/ 157 w 157"/>
                <a:gd name="T71" fmla="*/ 212 h 255"/>
                <a:gd name="T72" fmla="*/ 154 w 157"/>
                <a:gd name="T73" fmla="*/ 183 h 2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7" h="255">
                  <a:moveTo>
                    <a:pt x="154" y="183"/>
                  </a:moveTo>
                  <a:lnTo>
                    <a:pt x="153" y="180"/>
                  </a:lnTo>
                  <a:lnTo>
                    <a:pt x="150" y="171"/>
                  </a:lnTo>
                  <a:lnTo>
                    <a:pt x="145" y="159"/>
                  </a:lnTo>
                  <a:lnTo>
                    <a:pt x="140" y="145"/>
                  </a:lnTo>
                  <a:lnTo>
                    <a:pt x="134" y="128"/>
                  </a:lnTo>
                  <a:lnTo>
                    <a:pt x="127" y="111"/>
                  </a:lnTo>
                  <a:lnTo>
                    <a:pt x="120" y="93"/>
                  </a:lnTo>
                  <a:lnTo>
                    <a:pt x="112" y="78"/>
                  </a:lnTo>
                  <a:lnTo>
                    <a:pt x="101" y="62"/>
                  </a:lnTo>
                  <a:lnTo>
                    <a:pt x="85" y="46"/>
                  </a:lnTo>
                  <a:lnTo>
                    <a:pt x="64" y="29"/>
                  </a:lnTo>
                  <a:lnTo>
                    <a:pt x="42" y="15"/>
                  </a:lnTo>
                  <a:lnTo>
                    <a:pt x="23" y="5"/>
                  </a:lnTo>
                  <a:lnTo>
                    <a:pt x="7" y="0"/>
                  </a:lnTo>
                  <a:lnTo>
                    <a:pt x="0" y="1"/>
                  </a:lnTo>
                  <a:lnTo>
                    <a:pt x="2" y="11"/>
                  </a:lnTo>
                  <a:lnTo>
                    <a:pt x="13" y="43"/>
                  </a:lnTo>
                  <a:lnTo>
                    <a:pt x="14" y="79"/>
                  </a:lnTo>
                  <a:lnTo>
                    <a:pt x="11" y="111"/>
                  </a:lnTo>
                  <a:lnTo>
                    <a:pt x="11" y="134"/>
                  </a:lnTo>
                  <a:lnTo>
                    <a:pt x="15" y="145"/>
                  </a:lnTo>
                  <a:lnTo>
                    <a:pt x="22" y="158"/>
                  </a:lnTo>
                  <a:lnTo>
                    <a:pt x="33" y="174"/>
                  </a:lnTo>
                  <a:lnTo>
                    <a:pt x="47" y="189"/>
                  </a:lnTo>
                  <a:lnTo>
                    <a:pt x="61" y="205"/>
                  </a:lnTo>
                  <a:lnTo>
                    <a:pt x="75" y="220"/>
                  </a:lnTo>
                  <a:lnTo>
                    <a:pt x="89" y="232"/>
                  </a:lnTo>
                  <a:lnTo>
                    <a:pt x="99" y="241"/>
                  </a:lnTo>
                  <a:lnTo>
                    <a:pt x="109" y="249"/>
                  </a:lnTo>
                  <a:lnTo>
                    <a:pt x="121" y="253"/>
                  </a:lnTo>
                  <a:lnTo>
                    <a:pt x="132" y="255"/>
                  </a:lnTo>
                  <a:lnTo>
                    <a:pt x="142" y="253"/>
                  </a:lnTo>
                  <a:lnTo>
                    <a:pt x="151" y="246"/>
                  </a:lnTo>
                  <a:lnTo>
                    <a:pt x="156" y="232"/>
                  </a:lnTo>
                  <a:lnTo>
                    <a:pt x="157" y="212"/>
                  </a:lnTo>
                  <a:lnTo>
                    <a:pt x="154" y="183"/>
                  </a:lnTo>
                  <a:close/>
                </a:path>
              </a:pathLst>
            </a:custGeom>
            <a:solidFill>
              <a:srgbClr val="C17A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Freeform 50"/>
            <p:cNvSpPr>
              <a:spLocks/>
            </p:cNvSpPr>
            <p:nvPr/>
          </p:nvSpPr>
          <p:spPr bwMode="auto">
            <a:xfrm>
              <a:off x="3629" y="2849"/>
              <a:ext cx="144" cy="242"/>
            </a:xfrm>
            <a:custGeom>
              <a:avLst/>
              <a:gdLst>
                <a:gd name="T0" fmla="*/ 140 w 144"/>
                <a:gd name="T1" fmla="*/ 174 h 242"/>
                <a:gd name="T2" fmla="*/ 139 w 144"/>
                <a:gd name="T3" fmla="*/ 171 h 242"/>
                <a:gd name="T4" fmla="*/ 137 w 144"/>
                <a:gd name="T5" fmla="*/ 163 h 242"/>
                <a:gd name="T6" fmla="*/ 133 w 144"/>
                <a:gd name="T7" fmla="*/ 152 h 242"/>
                <a:gd name="T8" fmla="*/ 128 w 144"/>
                <a:gd name="T9" fmla="*/ 138 h 242"/>
                <a:gd name="T10" fmla="*/ 123 w 144"/>
                <a:gd name="T11" fmla="*/ 122 h 242"/>
                <a:gd name="T12" fmla="*/ 117 w 144"/>
                <a:gd name="T13" fmla="*/ 105 h 242"/>
                <a:gd name="T14" fmla="*/ 110 w 144"/>
                <a:gd name="T15" fmla="*/ 89 h 242"/>
                <a:gd name="T16" fmla="*/ 103 w 144"/>
                <a:gd name="T17" fmla="*/ 74 h 242"/>
                <a:gd name="T18" fmla="*/ 93 w 144"/>
                <a:gd name="T19" fmla="*/ 60 h 242"/>
                <a:gd name="T20" fmla="*/ 78 w 144"/>
                <a:gd name="T21" fmla="*/ 43 h 242"/>
                <a:gd name="T22" fmla="*/ 58 w 144"/>
                <a:gd name="T23" fmla="*/ 29 h 242"/>
                <a:gd name="T24" fmla="*/ 39 w 144"/>
                <a:gd name="T25" fmla="*/ 14 h 242"/>
                <a:gd name="T26" fmla="*/ 21 w 144"/>
                <a:gd name="T27" fmla="*/ 5 h 242"/>
                <a:gd name="T28" fmla="*/ 7 w 144"/>
                <a:gd name="T29" fmla="*/ 0 h 242"/>
                <a:gd name="T30" fmla="*/ 0 w 144"/>
                <a:gd name="T31" fmla="*/ 2 h 242"/>
                <a:gd name="T32" fmla="*/ 3 w 144"/>
                <a:gd name="T33" fmla="*/ 11 h 242"/>
                <a:gd name="T34" fmla="*/ 12 w 144"/>
                <a:gd name="T35" fmla="*/ 41 h 242"/>
                <a:gd name="T36" fmla="*/ 13 w 144"/>
                <a:gd name="T37" fmla="*/ 75 h 242"/>
                <a:gd name="T38" fmla="*/ 10 w 144"/>
                <a:gd name="T39" fmla="*/ 105 h 242"/>
                <a:gd name="T40" fmla="*/ 10 w 144"/>
                <a:gd name="T41" fmla="*/ 127 h 242"/>
                <a:gd name="T42" fmla="*/ 13 w 144"/>
                <a:gd name="T43" fmla="*/ 138 h 242"/>
                <a:gd name="T44" fmla="*/ 21 w 144"/>
                <a:gd name="T45" fmla="*/ 150 h 242"/>
                <a:gd name="T46" fmla="*/ 31 w 144"/>
                <a:gd name="T47" fmla="*/ 164 h 242"/>
                <a:gd name="T48" fmla="*/ 43 w 144"/>
                <a:gd name="T49" fmla="*/ 180 h 242"/>
                <a:gd name="T50" fmla="*/ 56 w 144"/>
                <a:gd name="T51" fmla="*/ 194 h 242"/>
                <a:gd name="T52" fmla="*/ 69 w 144"/>
                <a:gd name="T53" fmla="*/ 209 h 242"/>
                <a:gd name="T54" fmla="*/ 81 w 144"/>
                <a:gd name="T55" fmla="*/ 220 h 242"/>
                <a:gd name="T56" fmla="*/ 91 w 144"/>
                <a:gd name="T57" fmla="*/ 229 h 242"/>
                <a:gd name="T58" fmla="*/ 100 w 144"/>
                <a:gd name="T59" fmla="*/ 236 h 242"/>
                <a:gd name="T60" fmla="*/ 111 w 144"/>
                <a:gd name="T61" fmla="*/ 241 h 242"/>
                <a:gd name="T62" fmla="*/ 121 w 144"/>
                <a:gd name="T63" fmla="*/ 242 h 242"/>
                <a:gd name="T64" fmla="*/ 130 w 144"/>
                <a:gd name="T65" fmla="*/ 240 h 242"/>
                <a:gd name="T66" fmla="*/ 137 w 144"/>
                <a:gd name="T67" fmla="*/ 233 h 242"/>
                <a:gd name="T68" fmla="*/ 143 w 144"/>
                <a:gd name="T69" fmla="*/ 221 h 242"/>
                <a:gd name="T70" fmla="*/ 144 w 144"/>
                <a:gd name="T71" fmla="*/ 202 h 242"/>
                <a:gd name="T72" fmla="*/ 140 w 144"/>
                <a:gd name="T73" fmla="*/ 174 h 2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4" h="242">
                  <a:moveTo>
                    <a:pt x="140" y="174"/>
                  </a:moveTo>
                  <a:lnTo>
                    <a:pt x="139" y="171"/>
                  </a:lnTo>
                  <a:lnTo>
                    <a:pt x="137" y="163"/>
                  </a:lnTo>
                  <a:lnTo>
                    <a:pt x="133" y="152"/>
                  </a:lnTo>
                  <a:lnTo>
                    <a:pt x="128" y="138"/>
                  </a:lnTo>
                  <a:lnTo>
                    <a:pt x="123" y="122"/>
                  </a:lnTo>
                  <a:lnTo>
                    <a:pt x="117" y="105"/>
                  </a:lnTo>
                  <a:lnTo>
                    <a:pt x="110" y="89"/>
                  </a:lnTo>
                  <a:lnTo>
                    <a:pt x="103" y="74"/>
                  </a:lnTo>
                  <a:lnTo>
                    <a:pt x="93" y="60"/>
                  </a:lnTo>
                  <a:lnTo>
                    <a:pt x="78" y="43"/>
                  </a:lnTo>
                  <a:lnTo>
                    <a:pt x="58" y="29"/>
                  </a:lnTo>
                  <a:lnTo>
                    <a:pt x="39" y="14"/>
                  </a:lnTo>
                  <a:lnTo>
                    <a:pt x="21" y="5"/>
                  </a:lnTo>
                  <a:lnTo>
                    <a:pt x="7" y="0"/>
                  </a:lnTo>
                  <a:lnTo>
                    <a:pt x="0" y="2"/>
                  </a:lnTo>
                  <a:lnTo>
                    <a:pt x="3" y="11"/>
                  </a:lnTo>
                  <a:lnTo>
                    <a:pt x="12" y="41"/>
                  </a:lnTo>
                  <a:lnTo>
                    <a:pt x="13" y="75"/>
                  </a:lnTo>
                  <a:lnTo>
                    <a:pt x="10" y="105"/>
                  </a:lnTo>
                  <a:lnTo>
                    <a:pt x="10" y="127"/>
                  </a:lnTo>
                  <a:lnTo>
                    <a:pt x="13" y="138"/>
                  </a:lnTo>
                  <a:lnTo>
                    <a:pt x="21" y="150"/>
                  </a:lnTo>
                  <a:lnTo>
                    <a:pt x="31" y="164"/>
                  </a:lnTo>
                  <a:lnTo>
                    <a:pt x="43" y="180"/>
                  </a:lnTo>
                  <a:lnTo>
                    <a:pt x="56" y="194"/>
                  </a:lnTo>
                  <a:lnTo>
                    <a:pt x="69" y="209"/>
                  </a:lnTo>
                  <a:lnTo>
                    <a:pt x="81" y="220"/>
                  </a:lnTo>
                  <a:lnTo>
                    <a:pt x="91" y="229"/>
                  </a:lnTo>
                  <a:lnTo>
                    <a:pt x="100" y="236"/>
                  </a:lnTo>
                  <a:lnTo>
                    <a:pt x="111" y="241"/>
                  </a:lnTo>
                  <a:lnTo>
                    <a:pt x="121" y="242"/>
                  </a:lnTo>
                  <a:lnTo>
                    <a:pt x="130" y="240"/>
                  </a:lnTo>
                  <a:lnTo>
                    <a:pt x="137" y="233"/>
                  </a:lnTo>
                  <a:lnTo>
                    <a:pt x="143" y="221"/>
                  </a:lnTo>
                  <a:lnTo>
                    <a:pt x="144" y="202"/>
                  </a:lnTo>
                  <a:lnTo>
                    <a:pt x="140" y="174"/>
                  </a:lnTo>
                  <a:close/>
                </a:path>
              </a:pathLst>
            </a:custGeom>
            <a:solidFill>
              <a:srgbClr val="B563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51"/>
            <p:cNvSpPr>
              <a:spLocks/>
            </p:cNvSpPr>
            <p:nvPr/>
          </p:nvSpPr>
          <p:spPr bwMode="auto">
            <a:xfrm>
              <a:off x="4171" y="2949"/>
              <a:ext cx="264" cy="372"/>
            </a:xfrm>
            <a:custGeom>
              <a:avLst/>
              <a:gdLst>
                <a:gd name="T0" fmla="*/ 262 w 264"/>
                <a:gd name="T1" fmla="*/ 286 h 372"/>
                <a:gd name="T2" fmla="*/ 261 w 264"/>
                <a:gd name="T3" fmla="*/ 282 h 372"/>
                <a:gd name="T4" fmla="*/ 257 w 264"/>
                <a:gd name="T5" fmla="*/ 270 h 372"/>
                <a:gd name="T6" fmla="*/ 252 w 264"/>
                <a:gd name="T7" fmla="*/ 253 h 372"/>
                <a:gd name="T8" fmla="*/ 245 w 264"/>
                <a:gd name="T9" fmla="*/ 232 h 372"/>
                <a:gd name="T10" fmla="*/ 237 w 264"/>
                <a:gd name="T11" fmla="*/ 209 h 372"/>
                <a:gd name="T12" fmla="*/ 226 w 264"/>
                <a:gd name="T13" fmla="*/ 183 h 372"/>
                <a:gd name="T14" fmla="*/ 216 w 264"/>
                <a:gd name="T15" fmla="*/ 159 h 372"/>
                <a:gd name="T16" fmla="*/ 206 w 264"/>
                <a:gd name="T17" fmla="*/ 137 h 372"/>
                <a:gd name="T18" fmla="*/ 199 w 264"/>
                <a:gd name="T19" fmla="*/ 125 h 372"/>
                <a:gd name="T20" fmla="*/ 188 w 264"/>
                <a:gd name="T21" fmla="*/ 113 h 372"/>
                <a:gd name="T22" fmla="*/ 175 w 264"/>
                <a:gd name="T23" fmla="*/ 99 h 372"/>
                <a:gd name="T24" fmla="*/ 159 w 264"/>
                <a:gd name="T25" fmla="*/ 86 h 372"/>
                <a:gd name="T26" fmla="*/ 141 w 264"/>
                <a:gd name="T27" fmla="*/ 72 h 372"/>
                <a:gd name="T28" fmla="*/ 122 w 264"/>
                <a:gd name="T29" fmla="*/ 58 h 372"/>
                <a:gd name="T30" fmla="*/ 104 w 264"/>
                <a:gd name="T31" fmla="*/ 45 h 372"/>
                <a:gd name="T32" fmla="*/ 85 w 264"/>
                <a:gd name="T33" fmla="*/ 34 h 372"/>
                <a:gd name="T34" fmla="*/ 67 w 264"/>
                <a:gd name="T35" fmla="*/ 22 h 372"/>
                <a:gd name="T36" fmla="*/ 49 w 264"/>
                <a:gd name="T37" fmla="*/ 13 h 372"/>
                <a:gd name="T38" fmla="*/ 35 w 264"/>
                <a:gd name="T39" fmla="*/ 7 h 372"/>
                <a:gd name="T40" fmla="*/ 23 w 264"/>
                <a:gd name="T41" fmla="*/ 2 h 372"/>
                <a:gd name="T42" fmla="*/ 13 w 264"/>
                <a:gd name="T43" fmla="*/ 0 h 372"/>
                <a:gd name="T44" fmla="*/ 8 w 264"/>
                <a:gd name="T45" fmla="*/ 2 h 372"/>
                <a:gd name="T46" fmla="*/ 6 w 264"/>
                <a:gd name="T47" fmla="*/ 7 h 372"/>
                <a:gd name="T48" fmla="*/ 10 w 264"/>
                <a:gd name="T49" fmla="*/ 15 h 372"/>
                <a:gd name="T50" fmla="*/ 20 w 264"/>
                <a:gd name="T51" fmla="*/ 38 h 372"/>
                <a:gd name="T52" fmla="*/ 24 w 264"/>
                <a:gd name="T53" fmla="*/ 60 h 372"/>
                <a:gd name="T54" fmla="*/ 22 w 264"/>
                <a:gd name="T55" fmla="*/ 84 h 372"/>
                <a:gd name="T56" fmla="*/ 17 w 264"/>
                <a:gd name="T57" fmla="*/ 108 h 372"/>
                <a:gd name="T58" fmla="*/ 11 w 264"/>
                <a:gd name="T59" fmla="*/ 129 h 372"/>
                <a:gd name="T60" fmla="*/ 6 w 264"/>
                <a:gd name="T61" fmla="*/ 149 h 372"/>
                <a:gd name="T62" fmla="*/ 1 w 264"/>
                <a:gd name="T63" fmla="*/ 165 h 372"/>
                <a:gd name="T64" fmla="*/ 0 w 264"/>
                <a:gd name="T65" fmla="*/ 179 h 372"/>
                <a:gd name="T66" fmla="*/ 5 w 264"/>
                <a:gd name="T67" fmla="*/ 193 h 372"/>
                <a:gd name="T68" fmla="*/ 17 w 264"/>
                <a:gd name="T69" fmla="*/ 214 h 372"/>
                <a:gd name="T70" fmla="*/ 36 w 264"/>
                <a:gd name="T71" fmla="*/ 236 h 372"/>
                <a:gd name="T72" fmla="*/ 59 w 264"/>
                <a:gd name="T73" fmla="*/ 262 h 372"/>
                <a:gd name="T74" fmla="*/ 82 w 264"/>
                <a:gd name="T75" fmla="*/ 287 h 372"/>
                <a:gd name="T76" fmla="*/ 107 w 264"/>
                <a:gd name="T77" fmla="*/ 310 h 372"/>
                <a:gd name="T78" fmla="*/ 129 w 264"/>
                <a:gd name="T79" fmla="*/ 330 h 372"/>
                <a:gd name="T80" fmla="*/ 147 w 264"/>
                <a:gd name="T81" fmla="*/ 345 h 372"/>
                <a:gd name="T82" fmla="*/ 165 w 264"/>
                <a:gd name="T83" fmla="*/ 357 h 372"/>
                <a:gd name="T84" fmla="*/ 185 w 264"/>
                <a:gd name="T85" fmla="*/ 366 h 372"/>
                <a:gd name="T86" fmla="*/ 207 w 264"/>
                <a:gd name="T87" fmla="*/ 372 h 372"/>
                <a:gd name="T88" fmla="*/ 226 w 264"/>
                <a:gd name="T89" fmla="*/ 372 h 372"/>
                <a:gd name="T90" fmla="*/ 244 w 264"/>
                <a:gd name="T91" fmla="*/ 366 h 372"/>
                <a:gd name="T92" fmla="*/ 256 w 264"/>
                <a:gd name="T93" fmla="*/ 350 h 372"/>
                <a:gd name="T94" fmla="*/ 264 w 264"/>
                <a:gd name="T95" fmla="*/ 324 h 372"/>
                <a:gd name="T96" fmla="*/ 262 w 264"/>
                <a:gd name="T97" fmla="*/ 286 h 3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64" h="372">
                  <a:moveTo>
                    <a:pt x="262" y="286"/>
                  </a:moveTo>
                  <a:lnTo>
                    <a:pt x="261" y="282"/>
                  </a:lnTo>
                  <a:lnTo>
                    <a:pt x="257" y="270"/>
                  </a:lnTo>
                  <a:lnTo>
                    <a:pt x="252" y="253"/>
                  </a:lnTo>
                  <a:lnTo>
                    <a:pt x="245" y="232"/>
                  </a:lnTo>
                  <a:lnTo>
                    <a:pt x="237" y="209"/>
                  </a:lnTo>
                  <a:lnTo>
                    <a:pt x="226" y="183"/>
                  </a:lnTo>
                  <a:lnTo>
                    <a:pt x="216" y="159"/>
                  </a:lnTo>
                  <a:lnTo>
                    <a:pt x="206" y="137"/>
                  </a:lnTo>
                  <a:lnTo>
                    <a:pt x="199" y="125"/>
                  </a:lnTo>
                  <a:lnTo>
                    <a:pt x="188" y="113"/>
                  </a:lnTo>
                  <a:lnTo>
                    <a:pt x="175" y="99"/>
                  </a:lnTo>
                  <a:lnTo>
                    <a:pt x="159" y="86"/>
                  </a:lnTo>
                  <a:lnTo>
                    <a:pt x="141" y="72"/>
                  </a:lnTo>
                  <a:lnTo>
                    <a:pt x="122" y="58"/>
                  </a:lnTo>
                  <a:lnTo>
                    <a:pt x="104" y="45"/>
                  </a:lnTo>
                  <a:lnTo>
                    <a:pt x="85" y="34"/>
                  </a:lnTo>
                  <a:lnTo>
                    <a:pt x="67" y="22"/>
                  </a:lnTo>
                  <a:lnTo>
                    <a:pt x="49" y="13"/>
                  </a:lnTo>
                  <a:lnTo>
                    <a:pt x="35" y="7"/>
                  </a:lnTo>
                  <a:lnTo>
                    <a:pt x="23" y="2"/>
                  </a:lnTo>
                  <a:lnTo>
                    <a:pt x="13" y="0"/>
                  </a:lnTo>
                  <a:lnTo>
                    <a:pt x="8" y="2"/>
                  </a:lnTo>
                  <a:lnTo>
                    <a:pt x="6" y="7"/>
                  </a:lnTo>
                  <a:lnTo>
                    <a:pt x="10" y="15"/>
                  </a:lnTo>
                  <a:lnTo>
                    <a:pt x="20" y="38"/>
                  </a:lnTo>
                  <a:lnTo>
                    <a:pt x="24" y="60"/>
                  </a:lnTo>
                  <a:lnTo>
                    <a:pt x="22" y="84"/>
                  </a:lnTo>
                  <a:lnTo>
                    <a:pt x="17" y="108"/>
                  </a:lnTo>
                  <a:lnTo>
                    <a:pt x="11" y="129"/>
                  </a:lnTo>
                  <a:lnTo>
                    <a:pt x="6" y="149"/>
                  </a:lnTo>
                  <a:lnTo>
                    <a:pt x="1" y="165"/>
                  </a:lnTo>
                  <a:lnTo>
                    <a:pt x="0" y="179"/>
                  </a:lnTo>
                  <a:lnTo>
                    <a:pt x="5" y="193"/>
                  </a:lnTo>
                  <a:lnTo>
                    <a:pt x="17" y="214"/>
                  </a:lnTo>
                  <a:lnTo>
                    <a:pt x="36" y="236"/>
                  </a:lnTo>
                  <a:lnTo>
                    <a:pt x="59" y="262"/>
                  </a:lnTo>
                  <a:lnTo>
                    <a:pt x="82" y="287"/>
                  </a:lnTo>
                  <a:lnTo>
                    <a:pt x="107" y="310"/>
                  </a:lnTo>
                  <a:lnTo>
                    <a:pt x="129" y="330"/>
                  </a:lnTo>
                  <a:lnTo>
                    <a:pt x="147" y="345"/>
                  </a:lnTo>
                  <a:lnTo>
                    <a:pt x="165" y="357"/>
                  </a:lnTo>
                  <a:lnTo>
                    <a:pt x="185" y="366"/>
                  </a:lnTo>
                  <a:lnTo>
                    <a:pt x="207" y="372"/>
                  </a:lnTo>
                  <a:lnTo>
                    <a:pt x="226" y="372"/>
                  </a:lnTo>
                  <a:lnTo>
                    <a:pt x="244" y="366"/>
                  </a:lnTo>
                  <a:lnTo>
                    <a:pt x="256" y="350"/>
                  </a:lnTo>
                  <a:lnTo>
                    <a:pt x="264" y="324"/>
                  </a:lnTo>
                  <a:lnTo>
                    <a:pt x="262"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 name="Freeform 52"/>
            <p:cNvSpPr>
              <a:spLocks/>
            </p:cNvSpPr>
            <p:nvPr/>
          </p:nvSpPr>
          <p:spPr bwMode="auto">
            <a:xfrm>
              <a:off x="4180" y="2959"/>
              <a:ext cx="248" cy="357"/>
            </a:xfrm>
            <a:custGeom>
              <a:avLst/>
              <a:gdLst>
                <a:gd name="T0" fmla="*/ 0 w 248"/>
                <a:gd name="T1" fmla="*/ 172 h 357"/>
                <a:gd name="T2" fmla="*/ 5 w 248"/>
                <a:gd name="T3" fmla="*/ 185 h 357"/>
                <a:gd name="T4" fmla="*/ 17 w 248"/>
                <a:gd name="T5" fmla="*/ 205 h 357"/>
                <a:gd name="T6" fmla="*/ 34 w 248"/>
                <a:gd name="T7" fmla="*/ 226 h 357"/>
                <a:gd name="T8" fmla="*/ 56 w 248"/>
                <a:gd name="T9" fmla="*/ 251 h 357"/>
                <a:gd name="T10" fmla="*/ 78 w 248"/>
                <a:gd name="T11" fmla="*/ 275 h 357"/>
                <a:gd name="T12" fmla="*/ 101 w 248"/>
                <a:gd name="T13" fmla="*/ 297 h 357"/>
                <a:gd name="T14" fmla="*/ 122 w 248"/>
                <a:gd name="T15" fmla="*/ 317 h 357"/>
                <a:gd name="T16" fmla="*/ 139 w 248"/>
                <a:gd name="T17" fmla="*/ 331 h 357"/>
                <a:gd name="T18" fmla="*/ 156 w 248"/>
                <a:gd name="T19" fmla="*/ 343 h 357"/>
                <a:gd name="T20" fmla="*/ 175 w 248"/>
                <a:gd name="T21" fmla="*/ 352 h 357"/>
                <a:gd name="T22" fmla="*/ 195 w 248"/>
                <a:gd name="T23" fmla="*/ 357 h 357"/>
                <a:gd name="T24" fmla="*/ 213 w 248"/>
                <a:gd name="T25" fmla="*/ 357 h 357"/>
                <a:gd name="T26" fmla="*/ 230 w 248"/>
                <a:gd name="T27" fmla="*/ 350 h 357"/>
                <a:gd name="T28" fmla="*/ 242 w 248"/>
                <a:gd name="T29" fmla="*/ 335 h 357"/>
                <a:gd name="T30" fmla="*/ 248 w 248"/>
                <a:gd name="T31" fmla="*/ 311 h 357"/>
                <a:gd name="T32" fmla="*/ 248 w 248"/>
                <a:gd name="T33" fmla="*/ 274 h 357"/>
                <a:gd name="T34" fmla="*/ 247 w 248"/>
                <a:gd name="T35" fmla="*/ 270 h 357"/>
                <a:gd name="T36" fmla="*/ 244 w 248"/>
                <a:gd name="T37" fmla="*/ 258 h 357"/>
                <a:gd name="T38" fmla="*/ 238 w 248"/>
                <a:gd name="T39" fmla="*/ 242 h 357"/>
                <a:gd name="T40" fmla="*/ 232 w 248"/>
                <a:gd name="T41" fmla="*/ 222 h 357"/>
                <a:gd name="T42" fmla="*/ 224 w 248"/>
                <a:gd name="T43" fmla="*/ 199 h 357"/>
                <a:gd name="T44" fmla="*/ 214 w 248"/>
                <a:gd name="T45" fmla="*/ 175 h 357"/>
                <a:gd name="T46" fmla="*/ 205 w 248"/>
                <a:gd name="T47" fmla="*/ 152 h 357"/>
                <a:gd name="T48" fmla="*/ 195 w 248"/>
                <a:gd name="T49" fmla="*/ 131 h 357"/>
                <a:gd name="T50" fmla="*/ 189 w 248"/>
                <a:gd name="T51" fmla="*/ 120 h 357"/>
                <a:gd name="T52" fmla="*/ 178 w 248"/>
                <a:gd name="T53" fmla="*/ 108 h 357"/>
                <a:gd name="T54" fmla="*/ 166 w 248"/>
                <a:gd name="T55" fmla="*/ 96 h 357"/>
                <a:gd name="T56" fmla="*/ 151 w 248"/>
                <a:gd name="T57" fmla="*/ 82 h 357"/>
                <a:gd name="T58" fmla="*/ 134 w 248"/>
                <a:gd name="T59" fmla="*/ 69 h 357"/>
                <a:gd name="T60" fmla="*/ 117 w 248"/>
                <a:gd name="T61" fmla="*/ 56 h 357"/>
                <a:gd name="T62" fmla="*/ 99 w 248"/>
                <a:gd name="T63" fmla="*/ 43 h 357"/>
                <a:gd name="T64" fmla="*/ 82 w 248"/>
                <a:gd name="T65" fmla="*/ 32 h 357"/>
                <a:gd name="T66" fmla="*/ 64 w 248"/>
                <a:gd name="T67" fmla="*/ 22 h 357"/>
                <a:gd name="T68" fmla="*/ 48 w 248"/>
                <a:gd name="T69" fmla="*/ 12 h 357"/>
                <a:gd name="T70" fmla="*/ 34 w 248"/>
                <a:gd name="T71" fmla="*/ 6 h 357"/>
                <a:gd name="T72" fmla="*/ 22 w 248"/>
                <a:gd name="T73" fmla="*/ 2 h 357"/>
                <a:gd name="T74" fmla="*/ 14 w 248"/>
                <a:gd name="T75" fmla="*/ 0 h 357"/>
                <a:gd name="T76" fmla="*/ 8 w 248"/>
                <a:gd name="T77" fmla="*/ 1 h 357"/>
                <a:gd name="T78" fmla="*/ 7 w 248"/>
                <a:gd name="T79" fmla="*/ 6 h 357"/>
                <a:gd name="T80" fmla="*/ 11 w 248"/>
                <a:gd name="T81" fmla="*/ 14 h 357"/>
                <a:gd name="T82" fmla="*/ 19 w 248"/>
                <a:gd name="T83" fmla="*/ 36 h 357"/>
                <a:gd name="T84" fmla="*/ 22 w 248"/>
                <a:gd name="T85" fmla="*/ 59 h 357"/>
                <a:gd name="T86" fmla="*/ 21 w 248"/>
                <a:gd name="T87" fmla="*/ 80 h 357"/>
                <a:gd name="T88" fmla="*/ 17 w 248"/>
                <a:gd name="T89" fmla="*/ 103 h 357"/>
                <a:gd name="T90" fmla="*/ 12 w 248"/>
                <a:gd name="T91" fmla="*/ 123 h 357"/>
                <a:gd name="T92" fmla="*/ 6 w 248"/>
                <a:gd name="T93" fmla="*/ 142 h 357"/>
                <a:gd name="T94" fmla="*/ 1 w 248"/>
                <a:gd name="T95" fmla="*/ 158 h 357"/>
                <a:gd name="T96" fmla="*/ 0 w 248"/>
                <a:gd name="T97" fmla="*/ 172 h 3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8" h="357">
                  <a:moveTo>
                    <a:pt x="0" y="172"/>
                  </a:moveTo>
                  <a:lnTo>
                    <a:pt x="5" y="185"/>
                  </a:lnTo>
                  <a:lnTo>
                    <a:pt x="17" y="205"/>
                  </a:lnTo>
                  <a:lnTo>
                    <a:pt x="34" y="226"/>
                  </a:lnTo>
                  <a:lnTo>
                    <a:pt x="56" y="251"/>
                  </a:lnTo>
                  <a:lnTo>
                    <a:pt x="78" y="275"/>
                  </a:lnTo>
                  <a:lnTo>
                    <a:pt x="101" y="297"/>
                  </a:lnTo>
                  <a:lnTo>
                    <a:pt x="122" y="317"/>
                  </a:lnTo>
                  <a:lnTo>
                    <a:pt x="139" y="331"/>
                  </a:lnTo>
                  <a:lnTo>
                    <a:pt x="156" y="343"/>
                  </a:lnTo>
                  <a:lnTo>
                    <a:pt x="175" y="352"/>
                  </a:lnTo>
                  <a:lnTo>
                    <a:pt x="195" y="357"/>
                  </a:lnTo>
                  <a:lnTo>
                    <a:pt x="213" y="357"/>
                  </a:lnTo>
                  <a:lnTo>
                    <a:pt x="230" y="350"/>
                  </a:lnTo>
                  <a:lnTo>
                    <a:pt x="242" y="335"/>
                  </a:lnTo>
                  <a:lnTo>
                    <a:pt x="248" y="311"/>
                  </a:lnTo>
                  <a:lnTo>
                    <a:pt x="248" y="274"/>
                  </a:lnTo>
                  <a:lnTo>
                    <a:pt x="247" y="270"/>
                  </a:lnTo>
                  <a:lnTo>
                    <a:pt x="244" y="258"/>
                  </a:lnTo>
                  <a:lnTo>
                    <a:pt x="238" y="242"/>
                  </a:lnTo>
                  <a:lnTo>
                    <a:pt x="232" y="222"/>
                  </a:lnTo>
                  <a:lnTo>
                    <a:pt x="224" y="199"/>
                  </a:lnTo>
                  <a:lnTo>
                    <a:pt x="214" y="175"/>
                  </a:lnTo>
                  <a:lnTo>
                    <a:pt x="205" y="152"/>
                  </a:lnTo>
                  <a:lnTo>
                    <a:pt x="195" y="131"/>
                  </a:lnTo>
                  <a:lnTo>
                    <a:pt x="189" y="120"/>
                  </a:lnTo>
                  <a:lnTo>
                    <a:pt x="178" y="108"/>
                  </a:lnTo>
                  <a:lnTo>
                    <a:pt x="166" y="96"/>
                  </a:lnTo>
                  <a:lnTo>
                    <a:pt x="151" y="82"/>
                  </a:lnTo>
                  <a:lnTo>
                    <a:pt x="134" y="69"/>
                  </a:lnTo>
                  <a:lnTo>
                    <a:pt x="117" y="56"/>
                  </a:lnTo>
                  <a:lnTo>
                    <a:pt x="99" y="43"/>
                  </a:lnTo>
                  <a:lnTo>
                    <a:pt x="82" y="32"/>
                  </a:lnTo>
                  <a:lnTo>
                    <a:pt x="64" y="22"/>
                  </a:lnTo>
                  <a:lnTo>
                    <a:pt x="48" y="12"/>
                  </a:lnTo>
                  <a:lnTo>
                    <a:pt x="34" y="6"/>
                  </a:lnTo>
                  <a:lnTo>
                    <a:pt x="22" y="2"/>
                  </a:lnTo>
                  <a:lnTo>
                    <a:pt x="14" y="0"/>
                  </a:lnTo>
                  <a:lnTo>
                    <a:pt x="8" y="1"/>
                  </a:lnTo>
                  <a:lnTo>
                    <a:pt x="7" y="6"/>
                  </a:lnTo>
                  <a:lnTo>
                    <a:pt x="11" y="14"/>
                  </a:lnTo>
                  <a:lnTo>
                    <a:pt x="19" y="36"/>
                  </a:lnTo>
                  <a:lnTo>
                    <a:pt x="22" y="59"/>
                  </a:lnTo>
                  <a:lnTo>
                    <a:pt x="21" y="80"/>
                  </a:lnTo>
                  <a:lnTo>
                    <a:pt x="17" y="103"/>
                  </a:lnTo>
                  <a:lnTo>
                    <a:pt x="12" y="123"/>
                  </a:lnTo>
                  <a:lnTo>
                    <a:pt x="6" y="142"/>
                  </a:lnTo>
                  <a:lnTo>
                    <a:pt x="1" y="158"/>
                  </a:lnTo>
                  <a:lnTo>
                    <a:pt x="0" y="172"/>
                  </a:lnTo>
                  <a:close/>
                </a:path>
              </a:pathLst>
            </a:custGeom>
            <a:solidFill>
              <a:srgbClr val="F4E8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 name="Freeform 53"/>
            <p:cNvSpPr>
              <a:spLocks/>
            </p:cNvSpPr>
            <p:nvPr/>
          </p:nvSpPr>
          <p:spPr bwMode="auto">
            <a:xfrm>
              <a:off x="4190" y="2969"/>
              <a:ext cx="233" cy="341"/>
            </a:xfrm>
            <a:custGeom>
              <a:avLst/>
              <a:gdLst>
                <a:gd name="T0" fmla="*/ 0 w 233"/>
                <a:gd name="T1" fmla="*/ 165 h 341"/>
                <a:gd name="T2" fmla="*/ 4 w 233"/>
                <a:gd name="T3" fmla="*/ 178 h 341"/>
                <a:gd name="T4" fmla="*/ 15 w 233"/>
                <a:gd name="T5" fmla="*/ 196 h 341"/>
                <a:gd name="T6" fmla="*/ 31 w 233"/>
                <a:gd name="T7" fmla="*/ 217 h 341"/>
                <a:gd name="T8" fmla="*/ 51 w 233"/>
                <a:gd name="T9" fmla="*/ 240 h 341"/>
                <a:gd name="T10" fmla="*/ 73 w 233"/>
                <a:gd name="T11" fmla="*/ 263 h 341"/>
                <a:gd name="T12" fmla="*/ 94 w 233"/>
                <a:gd name="T13" fmla="*/ 284 h 341"/>
                <a:gd name="T14" fmla="*/ 114 w 233"/>
                <a:gd name="T15" fmla="*/ 303 h 341"/>
                <a:gd name="T16" fmla="*/ 130 w 233"/>
                <a:gd name="T17" fmla="*/ 316 h 341"/>
                <a:gd name="T18" fmla="*/ 146 w 233"/>
                <a:gd name="T19" fmla="*/ 327 h 341"/>
                <a:gd name="T20" fmla="*/ 163 w 233"/>
                <a:gd name="T21" fmla="*/ 336 h 341"/>
                <a:gd name="T22" fmla="*/ 182 w 233"/>
                <a:gd name="T23" fmla="*/ 341 h 341"/>
                <a:gd name="T24" fmla="*/ 200 w 233"/>
                <a:gd name="T25" fmla="*/ 341 h 341"/>
                <a:gd name="T26" fmla="*/ 216 w 233"/>
                <a:gd name="T27" fmla="*/ 335 h 341"/>
                <a:gd name="T28" fmla="*/ 227 w 233"/>
                <a:gd name="T29" fmla="*/ 320 h 341"/>
                <a:gd name="T30" fmla="*/ 233 w 233"/>
                <a:gd name="T31" fmla="*/ 297 h 341"/>
                <a:gd name="T32" fmla="*/ 233 w 233"/>
                <a:gd name="T33" fmla="*/ 261 h 341"/>
                <a:gd name="T34" fmla="*/ 232 w 233"/>
                <a:gd name="T35" fmla="*/ 257 h 341"/>
                <a:gd name="T36" fmla="*/ 229 w 233"/>
                <a:gd name="T37" fmla="*/ 246 h 341"/>
                <a:gd name="T38" fmla="*/ 224 w 233"/>
                <a:gd name="T39" fmla="*/ 231 h 341"/>
                <a:gd name="T40" fmla="*/ 218 w 233"/>
                <a:gd name="T41" fmla="*/ 211 h 341"/>
                <a:gd name="T42" fmla="*/ 210 w 233"/>
                <a:gd name="T43" fmla="*/ 190 h 341"/>
                <a:gd name="T44" fmla="*/ 201 w 233"/>
                <a:gd name="T45" fmla="*/ 167 h 341"/>
                <a:gd name="T46" fmla="*/ 192 w 233"/>
                <a:gd name="T47" fmla="*/ 145 h 341"/>
                <a:gd name="T48" fmla="*/ 183 w 233"/>
                <a:gd name="T49" fmla="*/ 125 h 341"/>
                <a:gd name="T50" fmla="*/ 177 w 233"/>
                <a:gd name="T51" fmla="*/ 114 h 341"/>
                <a:gd name="T52" fmla="*/ 167 w 233"/>
                <a:gd name="T53" fmla="*/ 103 h 341"/>
                <a:gd name="T54" fmla="*/ 155 w 233"/>
                <a:gd name="T55" fmla="*/ 91 h 341"/>
                <a:gd name="T56" fmla="*/ 141 w 233"/>
                <a:gd name="T57" fmla="*/ 78 h 341"/>
                <a:gd name="T58" fmla="*/ 125 w 233"/>
                <a:gd name="T59" fmla="*/ 66 h 341"/>
                <a:gd name="T60" fmla="*/ 109 w 233"/>
                <a:gd name="T61" fmla="*/ 53 h 341"/>
                <a:gd name="T62" fmla="*/ 92 w 233"/>
                <a:gd name="T63" fmla="*/ 41 h 341"/>
                <a:gd name="T64" fmla="*/ 76 w 233"/>
                <a:gd name="T65" fmla="*/ 30 h 341"/>
                <a:gd name="T66" fmla="*/ 59 w 233"/>
                <a:gd name="T67" fmla="*/ 21 h 341"/>
                <a:gd name="T68" fmla="*/ 45 w 233"/>
                <a:gd name="T69" fmla="*/ 13 h 341"/>
                <a:gd name="T70" fmla="*/ 31 w 233"/>
                <a:gd name="T71" fmla="*/ 5 h 341"/>
                <a:gd name="T72" fmla="*/ 20 w 233"/>
                <a:gd name="T73" fmla="*/ 1 h 341"/>
                <a:gd name="T74" fmla="*/ 12 w 233"/>
                <a:gd name="T75" fmla="*/ 0 h 341"/>
                <a:gd name="T76" fmla="*/ 8 w 233"/>
                <a:gd name="T77" fmla="*/ 1 h 341"/>
                <a:gd name="T78" fmla="*/ 7 w 233"/>
                <a:gd name="T79" fmla="*/ 5 h 341"/>
                <a:gd name="T80" fmla="*/ 10 w 233"/>
                <a:gd name="T81" fmla="*/ 14 h 341"/>
                <a:gd name="T82" fmla="*/ 18 w 233"/>
                <a:gd name="T83" fmla="*/ 34 h 341"/>
                <a:gd name="T84" fmla="*/ 21 w 233"/>
                <a:gd name="T85" fmla="*/ 56 h 341"/>
                <a:gd name="T86" fmla="*/ 19 w 233"/>
                <a:gd name="T87" fmla="*/ 77 h 341"/>
                <a:gd name="T88" fmla="*/ 16 w 233"/>
                <a:gd name="T89" fmla="*/ 98 h 341"/>
                <a:gd name="T90" fmla="*/ 10 w 233"/>
                <a:gd name="T91" fmla="*/ 119 h 341"/>
                <a:gd name="T92" fmla="*/ 5 w 233"/>
                <a:gd name="T93" fmla="*/ 137 h 341"/>
                <a:gd name="T94" fmla="*/ 1 w 233"/>
                <a:gd name="T95" fmla="*/ 153 h 341"/>
                <a:gd name="T96" fmla="*/ 0 w 233"/>
                <a:gd name="T97" fmla="*/ 165 h 3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3" h="341">
                  <a:moveTo>
                    <a:pt x="0" y="165"/>
                  </a:moveTo>
                  <a:lnTo>
                    <a:pt x="4" y="178"/>
                  </a:lnTo>
                  <a:lnTo>
                    <a:pt x="15" y="196"/>
                  </a:lnTo>
                  <a:lnTo>
                    <a:pt x="31" y="217"/>
                  </a:lnTo>
                  <a:lnTo>
                    <a:pt x="51" y="240"/>
                  </a:lnTo>
                  <a:lnTo>
                    <a:pt x="73" y="263"/>
                  </a:lnTo>
                  <a:lnTo>
                    <a:pt x="94" y="284"/>
                  </a:lnTo>
                  <a:lnTo>
                    <a:pt x="114" y="303"/>
                  </a:lnTo>
                  <a:lnTo>
                    <a:pt x="130" y="316"/>
                  </a:lnTo>
                  <a:lnTo>
                    <a:pt x="146" y="327"/>
                  </a:lnTo>
                  <a:lnTo>
                    <a:pt x="163" y="336"/>
                  </a:lnTo>
                  <a:lnTo>
                    <a:pt x="182" y="341"/>
                  </a:lnTo>
                  <a:lnTo>
                    <a:pt x="200" y="341"/>
                  </a:lnTo>
                  <a:lnTo>
                    <a:pt x="216" y="335"/>
                  </a:lnTo>
                  <a:lnTo>
                    <a:pt x="227" y="320"/>
                  </a:lnTo>
                  <a:lnTo>
                    <a:pt x="233" y="297"/>
                  </a:lnTo>
                  <a:lnTo>
                    <a:pt x="233" y="261"/>
                  </a:lnTo>
                  <a:lnTo>
                    <a:pt x="232" y="257"/>
                  </a:lnTo>
                  <a:lnTo>
                    <a:pt x="229" y="246"/>
                  </a:lnTo>
                  <a:lnTo>
                    <a:pt x="224" y="231"/>
                  </a:lnTo>
                  <a:lnTo>
                    <a:pt x="218" y="211"/>
                  </a:lnTo>
                  <a:lnTo>
                    <a:pt x="210" y="190"/>
                  </a:lnTo>
                  <a:lnTo>
                    <a:pt x="201" y="167"/>
                  </a:lnTo>
                  <a:lnTo>
                    <a:pt x="192" y="145"/>
                  </a:lnTo>
                  <a:lnTo>
                    <a:pt x="183" y="125"/>
                  </a:lnTo>
                  <a:lnTo>
                    <a:pt x="177" y="114"/>
                  </a:lnTo>
                  <a:lnTo>
                    <a:pt x="167" y="103"/>
                  </a:lnTo>
                  <a:lnTo>
                    <a:pt x="155" y="91"/>
                  </a:lnTo>
                  <a:lnTo>
                    <a:pt x="141" y="78"/>
                  </a:lnTo>
                  <a:lnTo>
                    <a:pt x="125" y="66"/>
                  </a:lnTo>
                  <a:lnTo>
                    <a:pt x="109" y="53"/>
                  </a:lnTo>
                  <a:lnTo>
                    <a:pt x="92" y="41"/>
                  </a:lnTo>
                  <a:lnTo>
                    <a:pt x="76" y="30"/>
                  </a:lnTo>
                  <a:lnTo>
                    <a:pt x="59" y="21"/>
                  </a:lnTo>
                  <a:lnTo>
                    <a:pt x="45" y="13"/>
                  </a:lnTo>
                  <a:lnTo>
                    <a:pt x="31" y="5"/>
                  </a:lnTo>
                  <a:lnTo>
                    <a:pt x="20" y="1"/>
                  </a:lnTo>
                  <a:lnTo>
                    <a:pt x="12" y="0"/>
                  </a:lnTo>
                  <a:lnTo>
                    <a:pt x="8" y="1"/>
                  </a:lnTo>
                  <a:lnTo>
                    <a:pt x="7" y="5"/>
                  </a:lnTo>
                  <a:lnTo>
                    <a:pt x="10" y="14"/>
                  </a:lnTo>
                  <a:lnTo>
                    <a:pt x="18" y="34"/>
                  </a:lnTo>
                  <a:lnTo>
                    <a:pt x="21" y="56"/>
                  </a:lnTo>
                  <a:lnTo>
                    <a:pt x="19" y="77"/>
                  </a:lnTo>
                  <a:lnTo>
                    <a:pt x="16" y="98"/>
                  </a:lnTo>
                  <a:lnTo>
                    <a:pt x="10" y="119"/>
                  </a:lnTo>
                  <a:lnTo>
                    <a:pt x="5" y="137"/>
                  </a:lnTo>
                  <a:lnTo>
                    <a:pt x="1" y="153"/>
                  </a:lnTo>
                  <a:lnTo>
                    <a:pt x="0" y="165"/>
                  </a:lnTo>
                  <a:close/>
                </a:path>
              </a:pathLst>
            </a:custGeom>
            <a:solidFill>
              <a:srgbClr val="EAD3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 name="Freeform 54"/>
            <p:cNvSpPr>
              <a:spLocks/>
            </p:cNvSpPr>
            <p:nvPr/>
          </p:nvSpPr>
          <p:spPr bwMode="auto">
            <a:xfrm>
              <a:off x="4199" y="2979"/>
              <a:ext cx="219" cy="326"/>
            </a:xfrm>
            <a:custGeom>
              <a:avLst/>
              <a:gdLst>
                <a:gd name="T0" fmla="*/ 0 w 219"/>
                <a:gd name="T1" fmla="*/ 157 h 326"/>
                <a:gd name="T2" fmla="*/ 4 w 219"/>
                <a:gd name="T3" fmla="*/ 169 h 326"/>
                <a:gd name="T4" fmla="*/ 14 w 219"/>
                <a:gd name="T5" fmla="*/ 187 h 326"/>
                <a:gd name="T6" fmla="*/ 30 w 219"/>
                <a:gd name="T7" fmla="*/ 207 h 326"/>
                <a:gd name="T8" fmla="*/ 48 w 219"/>
                <a:gd name="T9" fmla="*/ 229 h 326"/>
                <a:gd name="T10" fmla="*/ 68 w 219"/>
                <a:gd name="T11" fmla="*/ 251 h 326"/>
                <a:gd name="T12" fmla="*/ 87 w 219"/>
                <a:gd name="T13" fmla="*/ 271 h 326"/>
                <a:gd name="T14" fmla="*/ 106 w 219"/>
                <a:gd name="T15" fmla="*/ 289 h 326"/>
                <a:gd name="T16" fmla="*/ 121 w 219"/>
                <a:gd name="T17" fmla="*/ 302 h 326"/>
                <a:gd name="T18" fmla="*/ 137 w 219"/>
                <a:gd name="T19" fmla="*/ 312 h 326"/>
                <a:gd name="T20" fmla="*/ 153 w 219"/>
                <a:gd name="T21" fmla="*/ 321 h 326"/>
                <a:gd name="T22" fmla="*/ 171 w 219"/>
                <a:gd name="T23" fmla="*/ 326 h 326"/>
                <a:gd name="T24" fmla="*/ 187 w 219"/>
                <a:gd name="T25" fmla="*/ 326 h 326"/>
                <a:gd name="T26" fmla="*/ 203 w 219"/>
                <a:gd name="T27" fmla="*/ 320 h 326"/>
                <a:gd name="T28" fmla="*/ 213 w 219"/>
                <a:gd name="T29" fmla="*/ 305 h 326"/>
                <a:gd name="T30" fmla="*/ 219 w 219"/>
                <a:gd name="T31" fmla="*/ 283 h 326"/>
                <a:gd name="T32" fmla="*/ 219 w 219"/>
                <a:gd name="T33" fmla="*/ 249 h 326"/>
                <a:gd name="T34" fmla="*/ 218 w 219"/>
                <a:gd name="T35" fmla="*/ 245 h 326"/>
                <a:gd name="T36" fmla="*/ 215 w 219"/>
                <a:gd name="T37" fmla="*/ 235 h 326"/>
                <a:gd name="T38" fmla="*/ 211 w 219"/>
                <a:gd name="T39" fmla="*/ 221 h 326"/>
                <a:gd name="T40" fmla="*/ 205 w 219"/>
                <a:gd name="T41" fmla="*/ 202 h 326"/>
                <a:gd name="T42" fmla="*/ 197 w 219"/>
                <a:gd name="T43" fmla="*/ 182 h 326"/>
                <a:gd name="T44" fmla="*/ 189 w 219"/>
                <a:gd name="T45" fmla="*/ 160 h 326"/>
                <a:gd name="T46" fmla="*/ 181 w 219"/>
                <a:gd name="T47" fmla="*/ 138 h 326"/>
                <a:gd name="T48" fmla="*/ 172 w 219"/>
                <a:gd name="T49" fmla="*/ 119 h 326"/>
                <a:gd name="T50" fmla="*/ 166 w 219"/>
                <a:gd name="T51" fmla="*/ 110 h 326"/>
                <a:gd name="T52" fmla="*/ 157 w 219"/>
                <a:gd name="T53" fmla="*/ 98 h 326"/>
                <a:gd name="T54" fmla="*/ 146 w 219"/>
                <a:gd name="T55" fmla="*/ 87 h 326"/>
                <a:gd name="T56" fmla="*/ 133 w 219"/>
                <a:gd name="T57" fmla="*/ 75 h 326"/>
                <a:gd name="T58" fmla="*/ 118 w 219"/>
                <a:gd name="T59" fmla="*/ 62 h 326"/>
                <a:gd name="T60" fmla="*/ 103 w 219"/>
                <a:gd name="T61" fmla="*/ 51 h 326"/>
                <a:gd name="T62" fmla="*/ 87 w 219"/>
                <a:gd name="T63" fmla="*/ 40 h 326"/>
                <a:gd name="T64" fmla="*/ 72 w 219"/>
                <a:gd name="T65" fmla="*/ 28 h 326"/>
                <a:gd name="T66" fmla="*/ 56 w 219"/>
                <a:gd name="T67" fmla="*/ 19 h 326"/>
                <a:gd name="T68" fmla="*/ 43 w 219"/>
                <a:gd name="T69" fmla="*/ 12 h 326"/>
                <a:gd name="T70" fmla="*/ 31 w 219"/>
                <a:gd name="T71" fmla="*/ 6 h 326"/>
                <a:gd name="T72" fmla="*/ 20 w 219"/>
                <a:gd name="T73" fmla="*/ 2 h 326"/>
                <a:gd name="T74" fmla="*/ 12 w 219"/>
                <a:gd name="T75" fmla="*/ 0 h 326"/>
                <a:gd name="T76" fmla="*/ 8 w 219"/>
                <a:gd name="T77" fmla="*/ 1 h 326"/>
                <a:gd name="T78" fmla="*/ 7 w 219"/>
                <a:gd name="T79" fmla="*/ 6 h 326"/>
                <a:gd name="T80" fmla="*/ 10 w 219"/>
                <a:gd name="T81" fmla="*/ 13 h 326"/>
                <a:gd name="T82" fmla="*/ 17 w 219"/>
                <a:gd name="T83" fmla="*/ 32 h 326"/>
                <a:gd name="T84" fmla="*/ 20 w 219"/>
                <a:gd name="T85" fmla="*/ 53 h 326"/>
                <a:gd name="T86" fmla="*/ 18 w 219"/>
                <a:gd name="T87" fmla="*/ 74 h 326"/>
                <a:gd name="T88" fmla="*/ 15 w 219"/>
                <a:gd name="T89" fmla="*/ 94 h 326"/>
                <a:gd name="T90" fmla="*/ 10 w 219"/>
                <a:gd name="T91" fmla="*/ 113 h 326"/>
                <a:gd name="T92" fmla="*/ 5 w 219"/>
                <a:gd name="T93" fmla="*/ 130 h 326"/>
                <a:gd name="T94" fmla="*/ 1 w 219"/>
                <a:gd name="T95" fmla="*/ 146 h 326"/>
                <a:gd name="T96" fmla="*/ 0 w 219"/>
                <a:gd name="T97" fmla="*/ 157 h 3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9" h="326">
                  <a:moveTo>
                    <a:pt x="0" y="157"/>
                  </a:moveTo>
                  <a:lnTo>
                    <a:pt x="4" y="169"/>
                  </a:lnTo>
                  <a:lnTo>
                    <a:pt x="14" y="187"/>
                  </a:lnTo>
                  <a:lnTo>
                    <a:pt x="30" y="207"/>
                  </a:lnTo>
                  <a:lnTo>
                    <a:pt x="48" y="229"/>
                  </a:lnTo>
                  <a:lnTo>
                    <a:pt x="68" y="251"/>
                  </a:lnTo>
                  <a:lnTo>
                    <a:pt x="87" y="271"/>
                  </a:lnTo>
                  <a:lnTo>
                    <a:pt x="106" y="289"/>
                  </a:lnTo>
                  <a:lnTo>
                    <a:pt x="121" y="302"/>
                  </a:lnTo>
                  <a:lnTo>
                    <a:pt x="137" y="312"/>
                  </a:lnTo>
                  <a:lnTo>
                    <a:pt x="153" y="321"/>
                  </a:lnTo>
                  <a:lnTo>
                    <a:pt x="171" y="326"/>
                  </a:lnTo>
                  <a:lnTo>
                    <a:pt x="187" y="326"/>
                  </a:lnTo>
                  <a:lnTo>
                    <a:pt x="203" y="320"/>
                  </a:lnTo>
                  <a:lnTo>
                    <a:pt x="213" y="305"/>
                  </a:lnTo>
                  <a:lnTo>
                    <a:pt x="219" y="283"/>
                  </a:lnTo>
                  <a:lnTo>
                    <a:pt x="219" y="249"/>
                  </a:lnTo>
                  <a:lnTo>
                    <a:pt x="218" y="245"/>
                  </a:lnTo>
                  <a:lnTo>
                    <a:pt x="215" y="235"/>
                  </a:lnTo>
                  <a:lnTo>
                    <a:pt x="211" y="221"/>
                  </a:lnTo>
                  <a:lnTo>
                    <a:pt x="205" y="202"/>
                  </a:lnTo>
                  <a:lnTo>
                    <a:pt x="197" y="182"/>
                  </a:lnTo>
                  <a:lnTo>
                    <a:pt x="189" y="160"/>
                  </a:lnTo>
                  <a:lnTo>
                    <a:pt x="181" y="138"/>
                  </a:lnTo>
                  <a:lnTo>
                    <a:pt x="172" y="119"/>
                  </a:lnTo>
                  <a:lnTo>
                    <a:pt x="166" y="110"/>
                  </a:lnTo>
                  <a:lnTo>
                    <a:pt x="157" y="98"/>
                  </a:lnTo>
                  <a:lnTo>
                    <a:pt x="146" y="87"/>
                  </a:lnTo>
                  <a:lnTo>
                    <a:pt x="133" y="75"/>
                  </a:lnTo>
                  <a:lnTo>
                    <a:pt x="118" y="62"/>
                  </a:lnTo>
                  <a:lnTo>
                    <a:pt x="103" y="51"/>
                  </a:lnTo>
                  <a:lnTo>
                    <a:pt x="87" y="40"/>
                  </a:lnTo>
                  <a:lnTo>
                    <a:pt x="72" y="28"/>
                  </a:lnTo>
                  <a:lnTo>
                    <a:pt x="56" y="19"/>
                  </a:lnTo>
                  <a:lnTo>
                    <a:pt x="43" y="12"/>
                  </a:lnTo>
                  <a:lnTo>
                    <a:pt x="31" y="6"/>
                  </a:lnTo>
                  <a:lnTo>
                    <a:pt x="20" y="2"/>
                  </a:lnTo>
                  <a:lnTo>
                    <a:pt x="12" y="0"/>
                  </a:lnTo>
                  <a:lnTo>
                    <a:pt x="8" y="1"/>
                  </a:lnTo>
                  <a:lnTo>
                    <a:pt x="7" y="6"/>
                  </a:lnTo>
                  <a:lnTo>
                    <a:pt x="10" y="13"/>
                  </a:lnTo>
                  <a:lnTo>
                    <a:pt x="17" y="32"/>
                  </a:lnTo>
                  <a:lnTo>
                    <a:pt x="20" y="53"/>
                  </a:lnTo>
                  <a:lnTo>
                    <a:pt x="18" y="74"/>
                  </a:lnTo>
                  <a:lnTo>
                    <a:pt x="15" y="94"/>
                  </a:lnTo>
                  <a:lnTo>
                    <a:pt x="10" y="113"/>
                  </a:lnTo>
                  <a:lnTo>
                    <a:pt x="5" y="130"/>
                  </a:lnTo>
                  <a:lnTo>
                    <a:pt x="1" y="146"/>
                  </a:lnTo>
                  <a:lnTo>
                    <a:pt x="0" y="157"/>
                  </a:lnTo>
                  <a:close/>
                </a:path>
              </a:pathLst>
            </a:custGeom>
            <a:solidFill>
              <a:srgbClr val="E0BC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 name="Freeform 55"/>
            <p:cNvSpPr>
              <a:spLocks/>
            </p:cNvSpPr>
            <p:nvPr/>
          </p:nvSpPr>
          <p:spPr bwMode="auto">
            <a:xfrm>
              <a:off x="4208" y="2989"/>
              <a:ext cx="204" cy="310"/>
            </a:xfrm>
            <a:custGeom>
              <a:avLst/>
              <a:gdLst>
                <a:gd name="T0" fmla="*/ 0 w 204"/>
                <a:gd name="T1" fmla="*/ 150 h 310"/>
                <a:gd name="T2" fmla="*/ 4 w 204"/>
                <a:gd name="T3" fmla="*/ 162 h 310"/>
                <a:gd name="T4" fmla="*/ 13 w 204"/>
                <a:gd name="T5" fmla="*/ 179 h 310"/>
                <a:gd name="T6" fmla="*/ 28 w 204"/>
                <a:gd name="T7" fmla="*/ 198 h 310"/>
                <a:gd name="T8" fmla="*/ 44 w 204"/>
                <a:gd name="T9" fmla="*/ 219 h 310"/>
                <a:gd name="T10" fmla="*/ 63 w 204"/>
                <a:gd name="T11" fmla="*/ 240 h 310"/>
                <a:gd name="T12" fmla="*/ 81 w 204"/>
                <a:gd name="T13" fmla="*/ 259 h 310"/>
                <a:gd name="T14" fmla="*/ 99 w 204"/>
                <a:gd name="T15" fmla="*/ 276 h 310"/>
                <a:gd name="T16" fmla="*/ 113 w 204"/>
                <a:gd name="T17" fmla="*/ 288 h 310"/>
                <a:gd name="T18" fmla="*/ 127 w 204"/>
                <a:gd name="T19" fmla="*/ 297 h 310"/>
                <a:gd name="T20" fmla="*/ 143 w 204"/>
                <a:gd name="T21" fmla="*/ 305 h 310"/>
                <a:gd name="T22" fmla="*/ 160 w 204"/>
                <a:gd name="T23" fmla="*/ 310 h 310"/>
                <a:gd name="T24" fmla="*/ 175 w 204"/>
                <a:gd name="T25" fmla="*/ 310 h 310"/>
                <a:gd name="T26" fmla="*/ 188 w 204"/>
                <a:gd name="T27" fmla="*/ 304 h 310"/>
                <a:gd name="T28" fmla="*/ 199 w 204"/>
                <a:gd name="T29" fmla="*/ 291 h 310"/>
                <a:gd name="T30" fmla="*/ 204 w 204"/>
                <a:gd name="T31" fmla="*/ 268 h 310"/>
                <a:gd name="T32" fmla="*/ 204 w 204"/>
                <a:gd name="T33" fmla="*/ 237 h 310"/>
                <a:gd name="T34" fmla="*/ 203 w 204"/>
                <a:gd name="T35" fmla="*/ 233 h 310"/>
                <a:gd name="T36" fmla="*/ 200 w 204"/>
                <a:gd name="T37" fmla="*/ 223 h 310"/>
                <a:gd name="T38" fmla="*/ 196 w 204"/>
                <a:gd name="T39" fmla="*/ 210 h 310"/>
                <a:gd name="T40" fmla="*/ 190 w 204"/>
                <a:gd name="T41" fmla="*/ 191 h 310"/>
                <a:gd name="T42" fmla="*/ 184 w 204"/>
                <a:gd name="T43" fmla="*/ 172 h 310"/>
                <a:gd name="T44" fmla="*/ 176 w 204"/>
                <a:gd name="T45" fmla="*/ 151 h 310"/>
                <a:gd name="T46" fmla="*/ 169 w 204"/>
                <a:gd name="T47" fmla="*/ 131 h 310"/>
                <a:gd name="T48" fmla="*/ 161 w 204"/>
                <a:gd name="T49" fmla="*/ 112 h 310"/>
                <a:gd name="T50" fmla="*/ 155 w 204"/>
                <a:gd name="T51" fmla="*/ 103 h 310"/>
                <a:gd name="T52" fmla="*/ 147 w 204"/>
                <a:gd name="T53" fmla="*/ 92 h 310"/>
                <a:gd name="T54" fmla="*/ 137 w 204"/>
                <a:gd name="T55" fmla="*/ 82 h 310"/>
                <a:gd name="T56" fmla="*/ 125 w 204"/>
                <a:gd name="T57" fmla="*/ 71 h 310"/>
                <a:gd name="T58" fmla="*/ 111 w 204"/>
                <a:gd name="T59" fmla="*/ 59 h 310"/>
                <a:gd name="T60" fmla="*/ 97 w 204"/>
                <a:gd name="T61" fmla="*/ 48 h 310"/>
                <a:gd name="T62" fmla="*/ 82 w 204"/>
                <a:gd name="T63" fmla="*/ 37 h 310"/>
                <a:gd name="T64" fmla="*/ 68 w 204"/>
                <a:gd name="T65" fmla="*/ 27 h 310"/>
                <a:gd name="T66" fmla="*/ 54 w 204"/>
                <a:gd name="T67" fmla="*/ 18 h 310"/>
                <a:gd name="T68" fmla="*/ 40 w 204"/>
                <a:gd name="T69" fmla="*/ 10 h 310"/>
                <a:gd name="T70" fmla="*/ 29 w 204"/>
                <a:gd name="T71" fmla="*/ 5 h 310"/>
                <a:gd name="T72" fmla="*/ 20 w 204"/>
                <a:gd name="T73" fmla="*/ 1 h 310"/>
                <a:gd name="T74" fmla="*/ 12 w 204"/>
                <a:gd name="T75" fmla="*/ 0 h 310"/>
                <a:gd name="T76" fmla="*/ 7 w 204"/>
                <a:gd name="T77" fmla="*/ 1 h 310"/>
                <a:gd name="T78" fmla="*/ 6 w 204"/>
                <a:gd name="T79" fmla="*/ 5 h 310"/>
                <a:gd name="T80" fmla="*/ 9 w 204"/>
                <a:gd name="T81" fmla="*/ 12 h 310"/>
                <a:gd name="T82" fmla="*/ 17 w 204"/>
                <a:gd name="T83" fmla="*/ 31 h 310"/>
                <a:gd name="T84" fmla="*/ 19 w 204"/>
                <a:gd name="T85" fmla="*/ 50 h 310"/>
                <a:gd name="T86" fmla="*/ 18 w 204"/>
                <a:gd name="T87" fmla="*/ 70 h 310"/>
                <a:gd name="T88" fmla="*/ 14 w 204"/>
                <a:gd name="T89" fmla="*/ 89 h 310"/>
                <a:gd name="T90" fmla="*/ 9 w 204"/>
                <a:gd name="T91" fmla="*/ 108 h 310"/>
                <a:gd name="T92" fmla="*/ 5 w 204"/>
                <a:gd name="T93" fmla="*/ 124 h 310"/>
                <a:gd name="T94" fmla="*/ 1 w 204"/>
                <a:gd name="T95" fmla="*/ 139 h 310"/>
                <a:gd name="T96" fmla="*/ 0 w 204"/>
                <a:gd name="T97" fmla="*/ 150 h 3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04" h="310">
                  <a:moveTo>
                    <a:pt x="0" y="150"/>
                  </a:moveTo>
                  <a:lnTo>
                    <a:pt x="4" y="162"/>
                  </a:lnTo>
                  <a:lnTo>
                    <a:pt x="13" y="179"/>
                  </a:lnTo>
                  <a:lnTo>
                    <a:pt x="28" y="198"/>
                  </a:lnTo>
                  <a:lnTo>
                    <a:pt x="44" y="219"/>
                  </a:lnTo>
                  <a:lnTo>
                    <a:pt x="63" y="240"/>
                  </a:lnTo>
                  <a:lnTo>
                    <a:pt x="81" y="259"/>
                  </a:lnTo>
                  <a:lnTo>
                    <a:pt x="99" y="276"/>
                  </a:lnTo>
                  <a:lnTo>
                    <a:pt x="113" y="288"/>
                  </a:lnTo>
                  <a:lnTo>
                    <a:pt x="127" y="297"/>
                  </a:lnTo>
                  <a:lnTo>
                    <a:pt x="143" y="305"/>
                  </a:lnTo>
                  <a:lnTo>
                    <a:pt x="160" y="310"/>
                  </a:lnTo>
                  <a:lnTo>
                    <a:pt x="175" y="310"/>
                  </a:lnTo>
                  <a:lnTo>
                    <a:pt x="188" y="304"/>
                  </a:lnTo>
                  <a:lnTo>
                    <a:pt x="199" y="291"/>
                  </a:lnTo>
                  <a:lnTo>
                    <a:pt x="204" y="268"/>
                  </a:lnTo>
                  <a:lnTo>
                    <a:pt x="204" y="237"/>
                  </a:lnTo>
                  <a:lnTo>
                    <a:pt x="203" y="233"/>
                  </a:lnTo>
                  <a:lnTo>
                    <a:pt x="200" y="223"/>
                  </a:lnTo>
                  <a:lnTo>
                    <a:pt x="196" y="210"/>
                  </a:lnTo>
                  <a:lnTo>
                    <a:pt x="190" y="191"/>
                  </a:lnTo>
                  <a:lnTo>
                    <a:pt x="184" y="172"/>
                  </a:lnTo>
                  <a:lnTo>
                    <a:pt x="176" y="151"/>
                  </a:lnTo>
                  <a:lnTo>
                    <a:pt x="169" y="131"/>
                  </a:lnTo>
                  <a:lnTo>
                    <a:pt x="161" y="112"/>
                  </a:lnTo>
                  <a:lnTo>
                    <a:pt x="155" y="103"/>
                  </a:lnTo>
                  <a:lnTo>
                    <a:pt x="147" y="92"/>
                  </a:lnTo>
                  <a:lnTo>
                    <a:pt x="137" y="82"/>
                  </a:lnTo>
                  <a:lnTo>
                    <a:pt x="125" y="71"/>
                  </a:lnTo>
                  <a:lnTo>
                    <a:pt x="111" y="59"/>
                  </a:lnTo>
                  <a:lnTo>
                    <a:pt x="97" y="48"/>
                  </a:lnTo>
                  <a:lnTo>
                    <a:pt x="82" y="37"/>
                  </a:lnTo>
                  <a:lnTo>
                    <a:pt x="68" y="27"/>
                  </a:lnTo>
                  <a:lnTo>
                    <a:pt x="54" y="18"/>
                  </a:lnTo>
                  <a:lnTo>
                    <a:pt x="40" y="10"/>
                  </a:lnTo>
                  <a:lnTo>
                    <a:pt x="29" y="5"/>
                  </a:lnTo>
                  <a:lnTo>
                    <a:pt x="20" y="1"/>
                  </a:lnTo>
                  <a:lnTo>
                    <a:pt x="12" y="0"/>
                  </a:lnTo>
                  <a:lnTo>
                    <a:pt x="7" y="1"/>
                  </a:lnTo>
                  <a:lnTo>
                    <a:pt x="6" y="5"/>
                  </a:lnTo>
                  <a:lnTo>
                    <a:pt x="9" y="12"/>
                  </a:lnTo>
                  <a:lnTo>
                    <a:pt x="17" y="31"/>
                  </a:lnTo>
                  <a:lnTo>
                    <a:pt x="19" y="50"/>
                  </a:lnTo>
                  <a:lnTo>
                    <a:pt x="18" y="70"/>
                  </a:lnTo>
                  <a:lnTo>
                    <a:pt x="14" y="89"/>
                  </a:lnTo>
                  <a:lnTo>
                    <a:pt x="9" y="108"/>
                  </a:lnTo>
                  <a:lnTo>
                    <a:pt x="5" y="124"/>
                  </a:lnTo>
                  <a:lnTo>
                    <a:pt x="1" y="139"/>
                  </a:lnTo>
                  <a:lnTo>
                    <a:pt x="0" y="150"/>
                  </a:lnTo>
                  <a:close/>
                </a:path>
              </a:pathLst>
            </a:custGeom>
            <a:solidFill>
              <a:srgbClr val="D3A5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 name="Freeform 56"/>
            <p:cNvSpPr>
              <a:spLocks/>
            </p:cNvSpPr>
            <p:nvPr/>
          </p:nvSpPr>
          <p:spPr bwMode="auto">
            <a:xfrm>
              <a:off x="4217" y="2999"/>
              <a:ext cx="190" cy="294"/>
            </a:xfrm>
            <a:custGeom>
              <a:avLst/>
              <a:gdLst>
                <a:gd name="T0" fmla="*/ 0 w 190"/>
                <a:gd name="T1" fmla="*/ 142 h 294"/>
                <a:gd name="T2" fmla="*/ 3 w 190"/>
                <a:gd name="T3" fmla="*/ 153 h 294"/>
                <a:gd name="T4" fmla="*/ 13 w 190"/>
                <a:gd name="T5" fmla="*/ 170 h 294"/>
                <a:gd name="T6" fmla="*/ 26 w 190"/>
                <a:gd name="T7" fmla="*/ 187 h 294"/>
                <a:gd name="T8" fmla="*/ 41 w 190"/>
                <a:gd name="T9" fmla="*/ 208 h 294"/>
                <a:gd name="T10" fmla="*/ 59 w 190"/>
                <a:gd name="T11" fmla="*/ 228 h 294"/>
                <a:gd name="T12" fmla="*/ 76 w 190"/>
                <a:gd name="T13" fmla="*/ 246 h 294"/>
                <a:gd name="T14" fmla="*/ 92 w 190"/>
                <a:gd name="T15" fmla="*/ 262 h 294"/>
                <a:gd name="T16" fmla="*/ 105 w 190"/>
                <a:gd name="T17" fmla="*/ 274 h 294"/>
                <a:gd name="T18" fmla="*/ 118 w 190"/>
                <a:gd name="T19" fmla="*/ 283 h 294"/>
                <a:gd name="T20" fmla="*/ 132 w 190"/>
                <a:gd name="T21" fmla="*/ 290 h 294"/>
                <a:gd name="T22" fmla="*/ 148 w 190"/>
                <a:gd name="T23" fmla="*/ 294 h 294"/>
                <a:gd name="T24" fmla="*/ 162 w 190"/>
                <a:gd name="T25" fmla="*/ 294 h 294"/>
                <a:gd name="T26" fmla="*/ 174 w 190"/>
                <a:gd name="T27" fmla="*/ 288 h 294"/>
                <a:gd name="T28" fmla="*/ 185 w 190"/>
                <a:gd name="T29" fmla="*/ 276 h 294"/>
                <a:gd name="T30" fmla="*/ 190 w 190"/>
                <a:gd name="T31" fmla="*/ 255 h 294"/>
                <a:gd name="T32" fmla="*/ 190 w 190"/>
                <a:gd name="T33" fmla="*/ 224 h 294"/>
                <a:gd name="T34" fmla="*/ 189 w 190"/>
                <a:gd name="T35" fmla="*/ 221 h 294"/>
                <a:gd name="T36" fmla="*/ 187 w 190"/>
                <a:gd name="T37" fmla="*/ 212 h 294"/>
                <a:gd name="T38" fmla="*/ 183 w 190"/>
                <a:gd name="T39" fmla="*/ 199 h 294"/>
                <a:gd name="T40" fmla="*/ 177 w 190"/>
                <a:gd name="T41" fmla="*/ 182 h 294"/>
                <a:gd name="T42" fmla="*/ 171 w 190"/>
                <a:gd name="T43" fmla="*/ 163 h 294"/>
                <a:gd name="T44" fmla="*/ 165 w 190"/>
                <a:gd name="T45" fmla="*/ 143 h 294"/>
                <a:gd name="T46" fmla="*/ 158 w 190"/>
                <a:gd name="T47" fmla="*/ 124 h 294"/>
                <a:gd name="T48" fmla="*/ 151 w 190"/>
                <a:gd name="T49" fmla="*/ 106 h 294"/>
                <a:gd name="T50" fmla="*/ 145 w 190"/>
                <a:gd name="T51" fmla="*/ 98 h 294"/>
                <a:gd name="T52" fmla="*/ 137 w 190"/>
                <a:gd name="T53" fmla="*/ 88 h 294"/>
                <a:gd name="T54" fmla="*/ 128 w 190"/>
                <a:gd name="T55" fmla="*/ 77 h 294"/>
                <a:gd name="T56" fmla="*/ 117 w 190"/>
                <a:gd name="T57" fmla="*/ 67 h 294"/>
                <a:gd name="T58" fmla="*/ 104 w 190"/>
                <a:gd name="T59" fmla="*/ 56 h 294"/>
                <a:gd name="T60" fmla="*/ 91 w 190"/>
                <a:gd name="T61" fmla="*/ 45 h 294"/>
                <a:gd name="T62" fmla="*/ 76 w 190"/>
                <a:gd name="T63" fmla="*/ 35 h 294"/>
                <a:gd name="T64" fmla="*/ 63 w 190"/>
                <a:gd name="T65" fmla="*/ 26 h 294"/>
                <a:gd name="T66" fmla="*/ 50 w 190"/>
                <a:gd name="T67" fmla="*/ 18 h 294"/>
                <a:gd name="T68" fmla="*/ 38 w 190"/>
                <a:gd name="T69" fmla="*/ 10 h 294"/>
                <a:gd name="T70" fmla="*/ 27 w 190"/>
                <a:gd name="T71" fmla="*/ 4 h 294"/>
                <a:gd name="T72" fmla="*/ 18 w 190"/>
                <a:gd name="T73" fmla="*/ 1 h 294"/>
                <a:gd name="T74" fmla="*/ 12 w 190"/>
                <a:gd name="T75" fmla="*/ 0 h 294"/>
                <a:gd name="T76" fmla="*/ 8 w 190"/>
                <a:gd name="T77" fmla="*/ 1 h 294"/>
                <a:gd name="T78" fmla="*/ 6 w 190"/>
                <a:gd name="T79" fmla="*/ 4 h 294"/>
                <a:gd name="T80" fmla="*/ 10 w 190"/>
                <a:gd name="T81" fmla="*/ 11 h 294"/>
                <a:gd name="T82" fmla="*/ 16 w 190"/>
                <a:gd name="T83" fmla="*/ 29 h 294"/>
                <a:gd name="T84" fmla="*/ 18 w 190"/>
                <a:gd name="T85" fmla="*/ 48 h 294"/>
                <a:gd name="T86" fmla="*/ 17 w 190"/>
                <a:gd name="T87" fmla="*/ 67 h 294"/>
                <a:gd name="T88" fmla="*/ 14 w 190"/>
                <a:gd name="T89" fmla="*/ 86 h 294"/>
                <a:gd name="T90" fmla="*/ 9 w 190"/>
                <a:gd name="T91" fmla="*/ 103 h 294"/>
                <a:gd name="T92" fmla="*/ 4 w 190"/>
                <a:gd name="T93" fmla="*/ 118 h 294"/>
                <a:gd name="T94" fmla="*/ 1 w 190"/>
                <a:gd name="T95" fmla="*/ 132 h 294"/>
                <a:gd name="T96" fmla="*/ 0 w 190"/>
                <a:gd name="T97" fmla="*/ 142 h 2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0" h="294">
                  <a:moveTo>
                    <a:pt x="0" y="142"/>
                  </a:moveTo>
                  <a:lnTo>
                    <a:pt x="3" y="153"/>
                  </a:lnTo>
                  <a:lnTo>
                    <a:pt x="13" y="170"/>
                  </a:lnTo>
                  <a:lnTo>
                    <a:pt x="26" y="187"/>
                  </a:lnTo>
                  <a:lnTo>
                    <a:pt x="41" y="208"/>
                  </a:lnTo>
                  <a:lnTo>
                    <a:pt x="59" y="228"/>
                  </a:lnTo>
                  <a:lnTo>
                    <a:pt x="76" y="246"/>
                  </a:lnTo>
                  <a:lnTo>
                    <a:pt x="92" y="262"/>
                  </a:lnTo>
                  <a:lnTo>
                    <a:pt x="105" y="274"/>
                  </a:lnTo>
                  <a:lnTo>
                    <a:pt x="118" y="283"/>
                  </a:lnTo>
                  <a:lnTo>
                    <a:pt x="132" y="290"/>
                  </a:lnTo>
                  <a:lnTo>
                    <a:pt x="148" y="294"/>
                  </a:lnTo>
                  <a:lnTo>
                    <a:pt x="162" y="294"/>
                  </a:lnTo>
                  <a:lnTo>
                    <a:pt x="174" y="288"/>
                  </a:lnTo>
                  <a:lnTo>
                    <a:pt x="185" y="276"/>
                  </a:lnTo>
                  <a:lnTo>
                    <a:pt x="190" y="255"/>
                  </a:lnTo>
                  <a:lnTo>
                    <a:pt x="190" y="224"/>
                  </a:lnTo>
                  <a:lnTo>
                    <a:pt x="189" y="221"/>
                  </a:lnTo>
                  <a:lnTo>
                    <a:pt x="187" y="212"/>
                  </a:lnTo>
                  <a:lnTo>
                    <a:pt x="183" y="199"/>
                  </a:lnTo>
                  <a:lnTo>
                    <a:pt x="177" y="182"/>
                  </a:lnTo>
                  <a:lnTo>
                    <a:pt x="171" y="163"/>
                  </a:lnTo>
                  <a:lnTo>
                    <a:pt x="165" y="143"/>
                  </a:lnTo>
                  <a:lnTo>
                    <a:pt x="158" y="124"/>
                  </a:lnTo>
                  <a:lnTo>
                    <a:pt x="151" y="106"/>
                  </a:lnTo>
                  <a:lnTo>
                    <a:pt x="145" y="98"/>
                  </a:lnTo>
                  <a:lnTo>
                    <a:pt x="137" y="88"/>
                  </a:lnTo>
                  <a:lnTo>
                    <a:pt x="128" y="77"/>
                  </a:lnTo>
                  <a:lnTo>
                    <a:pt x="117" y="67"/>
                  </a:lnTo>
                  <a:lnTo>
                    <a:pt x="104" y="56"/>
                  </a:lnTo>
                  <a:lnTo>
                    <a:pt x="91" y="45"/>
                  </a:lnTo>
                  <a:lnTo>
                    <a:pt x="76" y="35"/>
                  </a:lnTo>
                  <a:lnTo>
                    <a:pt x="63" y="26"/>
                  </a:lnTo>
                  <a:lnTo>
                    <a:pt x="50" y="18"/>
                  </a:lnTo>
                  <a:lnTo>
                    <a:pt x="38" y="10"/>
                  </a:lnTo>
                  <a:lnTo>
                    <a:pt x="27" y="4"/>
                  </a:lnTo>
                  <a:lnTo>
                    <a:pt x="18" y="1"/>
                  </a:lnTo>
                  <a:lnTo>
                    <a:pt x="12" y="0"/>
                  </a:lnTo>
                  <a:lnTo>
                    <a:pt x="8" y="1"/>
                  </a:lnTo>
                  <a:lnTo>
                    <a:pt x="6" y="4"/>
                  </a:lnTo>
                  <a:lnTo>
                    <a:pt x="10" y="11"/>
                  </a:lnTo>
                  <a:lnTo>
                    <a:pt x="16" y="29"/>
                  </a:lnTo>
                  <a:lnTo>
                    <a:pt x="18" y="48"/>
                  </a:lnTo>
                  <a:lnTo>
                    <a:pt x="17" y="67"/>
                  </a:lnTo>
                  <a:lnTo>
                    <a:pt x="14" y="86"/>
                  </a:lnTo>
                  <a:lnTo>
                    <a:pt x="9" y="103"/>
                  </a:lnTo>
                  <a:lnTo>
                    <a:pt x="4" y="118"/>
                  </a:lnTo>
                  <a:lnTo>
                    <a:pt x="1" y="132"/>
                  </a:lnTo>
                  <a:lnTo>
                    <a:pt x="0" y="142"/>
                  </a:lnTo>
                  <a:close/>
                </a:path>
              </a:pathLst>
            </a:custGeom>
            <a:solidFill>
              <a:srgbClr val="CC91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4" name="Freeform 57"/>
            <p:cNvSpPr>
              <a:spLocks/>
            </p:cNvSpPr>
            <p:nvPr/>
          </p:nvSpPr>
          <p:spPr bwMode="auto">
            <a:xfrm>
              <a:off x="4227" y="3009"/>
              <a:ext cx="175" cy="279"/>
            </a:xfrm>
            <a:custGeom>
              <a:avLst/>
              <a:gdLst>
                <a:gd name="T0" fmla="*/ 0 w 175"/>
                <a:gd name="T1" fmla="*/ 135 h 279"/>
                <a:gd name="T2" fmla="*/ 3 w 175"/>
                <a:gd name="T3" fmla="*/ 147 h 279"/>
                <a:gd name="T4" fmla="*/ 11 w 175"/>
                <a:gd name="T5" fmla="*/ 161 h 279"/>
                <a:gd name="T6" fmla="*/ 22 w 175"/>
                <a:gd name="T7" fmla="*/ 178 h 279"/>
                <a:gd name="T8" fmla="*/ 37 w 175"/>
                <a:gd name="T9" fmla="*/ 197 h 279"/>
                <a:gd name="T10" fmla="*/ 53 w 175"/>
                <a:gd name="T11" fmla="*/ 217 h 279"/>
                <a:gd name="T12" fmla="*/ 69 w 175"/>
                <a:gd name="T13" fmla="*/ 234 h 279"/>
                <a:gd name="T14" fmla="*/ 83 w 175"/>
                <a:gd name="T15" fmla="*/ 248 h 279"/>
                <a:gd name="T16" fmla="*/ 95 w 175"/>
                <a:gd name="T17" fmla="*/ 260 h 279"/>
                <a:gd name="T18" fmla="*/ 108 w 175"/>
                <a:gd name="T19" fmla="*/ 268 h 279"/>
                <a:gd name="T20" fmla="*/ 121 w 175"/>
                <a:gd name="T21" fmla="*/ 275 h 279"/>
                <a:gd name="T22" fmla="*/ 135 w 175"/>
                <a:gd name="T23" fmla="*/ 279 h 279"/>
                <a:gd name="T24" fmla="*/ 149 w 175"/>
                <a:gd name="T25" fmla="*/ 279 h 279"/>
                <a:gd name="T26" fmla="*/ 160 w 175"/>
                <a:gd name="T27" fmla="*/ 273 h 279"/>
                <a:gd name="T28" fmla="*/ 169 w 175"/>
                <a:gd name="T29" fmla="*/ 262 h 279"/>
                <a:gd name="T30" fmla="*/ 175 w 175"/>
                <a:gd name="T31" fmla="*/ 241 h 279"/>
                <a:gd name="T32" fmla="*/ 175 w 175"/>
                <a:gd name="T33" fmla="*/ 212 h 279"/>
                <a:gd name="T34" fmla="*/ 174 w 175"/>
                <a:gd name="T35" fmla="*/ 209 h 279"/>
                <a:gd name="T36" fmla="*/ 171 w 175"/>
                <a:gd name="T37" fmla="*/ 201 h 279"/>
                <a:gd name="T38" fmla="*/ 167 w 175"/>
                <a:gd name="T39" fmla="*/ 188 h 279"/>
                <a:gd name="T40" fmla="*/ 163 w 175"/>
                <a:gd name="T41" fmla="*/ 171 h 279"/>
                <a:gd name="T42" fmla="*/ 158 w 175"/>
                <a:gd name="T43" fmla="*/ 154 h 279"/>
                <a:gd name="T44" fmla="*/ 152 w 175"/>
                <a:gd name="T45" fmla="*/ 135 h 279"/>
                <a:gd name="T46" fmla="*/ 145 w 175"/>
                <a:gd name="T47" fmla="*/ 117 h 279"/>
                <a:gd name="T48" fmla="*/ 139 w 175"/>
                <a:gd name="T49" fmla="*/ 100 h 279"/>
                <a:gd name="T50" fmla="*/ 127 w 175"/>
                <a:gd name="T51" fmla="*/ 83 h 279"/>
                <a:gd name="T52" fmla="*/ 108 w 175"/>
                <a:gd name="T53" fmla="*/ 63 h 279"/>
                <a:gd name="T54" fmla="*/ 83 w 175"/>
                <a:gd name="T55" fmla="*/ 43 h 279"/>
                <a:gd name="T56" fmla="*/ 58 w 175"/>
                <a:gd name="T57" fmla="*/ 24 h 279"/>
                <a:gd name="T58" fmla="*/ 35 w 175"/>
                <a:gd name="T59" fmla="*/ 10 h 279"/>
                <a:gd name="T60" fmla="*/ 17 w 175"/>
                <a:gd name="T61" fmla="*/ 0 h 279"/>
                <a:gd name="T62" fmla="*/ 7 w 175"/>
                <a:gd name="T63" fmla="*/ 0 h 279"/>
                <a:gd name="T64" fmla="*/ 9 w 175"/>
                <a:gd name="T65" fmla="*/ 11 h 279"/>
                <a:gd name="T66" fmla="*/ 15 w 175"/>
                <a:gd name="T67" fmla="*/ 28 h 279"/>
                <a:gd name="T68" fmla="*/ 16 w 175"/>
                <a:gd name="T69" fmla="*/ 46 h 279"/>
                <a:gd name="T70" fmla="*/ 15 w 175"/>
                <a:gd name="T71" fmla="*/ 63 h 279"/>
                <a:gd name="T72" fmla="*/ 12 w 175"/>
                <a:gd name="T73" fmla="*/ 81 h 279"/>
                <a:gd name="T74" fmla="*/ 8 w 175"/>
                <a:gd name="T75" fmla="*/ 97 h 279"/>
                <a:gd name="T76" fmla="*/ 4 w 175"/>
                <a:gd name="T77" fmla="*/ 113 h 279"/>
                <a:gd name="T78" fmla="*/ 1 w 175"/>
                <a:gd name="T79" fmla="*/ 125 h 279"/>
                <a:gd name="T80" fmla="*/ 0 w 175"/>
                <a:gd name="T81" fmla="*/ 135 h 27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5" h="279">
                  <a:moveTo>
                    <a:pt x="0" y="135"/>
                  </a:moveTo>
                  <a:lnTo>
                    <a:pt x="3" y="147"/>
                  </a:lnTo>
                  <a:lnTo>
                    <a:pt x="11" y="161"/>
                  </a:lnTo>
                  <a:lnTo>
                    <a:pt x="22" y="178"/>
                  </a:lnTo>
                  <a:lnTo>
                    <a:pt x="37" y="197"/>
                  </a:lnTo>
                  <a:lnTo>
                    <a:pt x="53" y="217"/>
                  </a:lnTo>
                  <a:lnTo>
                    <a:pt x="69" y="234"/>
                  </a:lnTo>
                  <a:lnTo>
                    <a:pt x="83" y="248"/>
                  </a:lnTo>
                  <a:lnTo>
                    <a:pt x="95" y="260"/>
                  </a:lnTo>
                  <a:lnTo>
                    <a:pt x="108" y="268"/>
                  </a:lnTo>
                  <a:lnTo>
                    <a:pt x="121" y="275"/>
                  </a:lnTo>
                  <a:lnTo>
                    <a:pt x="135" y="279"/>
                  </a:lnTo>
                  <a:lnTo>
                    <a:pt x="149" y="279"/>
                  </a:lnTo>
                  <a:lnTo>
                    <a:pt x="160" y="273"/>
                  </a:lnTo>
                  <a:lnTo>
                    <a:pt x="169" y="262"/>
                  </a:lnTo>
                  <a:lnTo>
                    <a:pt x="175" y="241"/>
                  </a:lnTo>
                  <a:lnTo>
                    <a:pt x="175" y="212"/>
                  </a:lnTo>
                  <a:lnTo>
                    <a:pt x="174" y="209"/>
                  </a:lnTo>
                  <a:lnTo>
                    <a:pt x="171" y="201"/>
                  </a:lnTo>
                  <a:lnTo>
                    <a:pt x="167" y="188"/>
                  </a:lnTo>
                  <a:lnTo>
                    <a:pt x="163" y="171"/>
                  </a:lnTo>
                  <a:lnTo>
                    <a:pt x="158" y="154"/>
                  </a:lnTo>
                  <a:lnTo>
                    <a:pt x="152" y="135"/>
                  </a:lnTo>
                  <a:lnTo>
                    <a:pt x="145" y="117"/>
                  </a:lnTo>
                  <a:lnTo>
                    <a:pt x="139" y="100"/>
                  </a:lnTo>
                  <a:lnTo>
                    <a:pt x="127" y="83"/>
                  </a:lnTo>
                  <a:lnTo>
                    <a:pt x="108" y="63"/>
                  </a:lnTo>
                  <a:lnTo>
                    <a:pt x="83" y="43"/>
                  </a:lnTo>
                  <a:lnTo>
                    <a:pt x="58" y="24"/>
                  </a:lnTo>
                  <a:lnTo>
                    <a:pt x="35" y="10"/>
                  </a:lnTo>
                  <a:lnTo>
                    <a:pt x="17" y="0"/>
                  </a:lnTo>
                  <a:lnTo>
                    <a:pt x="7" y="0"/>
                  </a:lnTo>
                  <a:lnTo>
                    <a:pt x="9" y="11"/>
                  </a:lnTo>
                  <a:lnTo>
                    <a:pt x="15" y="28"/>
                  </a:lnTo>
                  <a:lnTo>
                    <a:pt x="16" y="46"/>
                  </a:lnTo>
                  <a:lnTo>
                    <a:pt x="15" y="63"/>
                  </a:lnTo>
                  <a:lnTo>
                    <a:pt x="12" y="81"/>
                  </a:lnTo>
                  <a:lnTo>
                    <a:pt x="8" y="97"/>
                  </a:lnTo>
                  <a:lnTo>
                    <a:pt x="4" y="113"/>
                  </a:lnTo>
                  <a:lnTo>
                    <a:pt x="1" y="125"/>
                  </a:lnTo>
                  <a:lnTo>
                    <a:pt x="0" y="135"/>
                  </a:lnTo>
                  <a:close/>
                </a:path>
              </a:pathLst>
            </a:custGeom>
            <a:solidFill>
              <a:srgbClr val="C17A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 name="Freeform 58"/>
            <p:cNvSpPr>
              <a:spLocks/>
            </p:cNvSpPr>
            <p:nvPr/>
          </p:nvSpPr>
          <p:spPr bwMode="auto">
            <a:xfrm>
              <a:off x="4235" y="3020"/>
              <a:ext cx="160" cy="262"/>
            </a:xfrm>
            <a:custGeom>
              <a:avLst/>
              <a:gdLst>
                <a:gd name="T0" fmla="*/ 160 w 160"/>
                <a:gd name="T1" fmla="*/ 199 h 262"/>
                <a:gd name="T2" fmla="*/ 159 w 160"/>
                <a:gd name="T3" fmla="*/ 196 h 262"/>
                <a:gd name="T4" fmla="*/ 157 w 160"/>
                <a:gd name="T5" fmla="*/ 188 h 262"/>
                <a:gd name="T6" fmla="*/ 154 w 160"/>
                <a:gd name="T7" fmla="*/ 176 h 262"/>
                <a:gd name="T8" fmla="*/ 151 w 160"/>
                <a:gd name="T9" fmla="*/ 161 h 262"/>
                <a:gd name="T10" fmla="*/ 146 w 160"/>
                <a:gd name="T11" fmla="*/ 144 h 262"/>
                <a:gd name="T12" fmla="*/ 141 w 160"/>
                <a:gd name="T13" fmla="*/ 126 h 262"/>
                <a:gd name="T14" fmla="*/ 135 w 160"/>
                <a:gd name="T15" fmla="*/ 109 h 262"/>
                <a:gd name="T16" fmla="*/ 128 w 160"/>
                <a:gd name="T17" fmla="*/ 93 h 262"/>
                <a:gd name="T18" fmla="*/ 118 w 160"/>
                <a:gd name="T19" fmla="*/ 77 h 262"/>
                <a:gd name="T20" fmla="*/ 100 w 160"/>
                <a:gd name="T21" fmla="*/ 58 h 262"/>
                <a:gd name="T22" fmla="*/ 78 w 160"/>
                <a:gd name="T23" fmla="*/ 39 h 262"/>
                <a:gd name="T24" fmla="*/ 55 w 160"/>
                <a:gd name="T25" fmla="*/ 21 h 262"/>
                <a:gd name="T26" fmla="*/ 34 w 160"/>
                <a:gd name="T27" fmla="*/ 8 h 262"/>
                <a:gd name="T28" fmla="*/ 17 w 160"/>
                <a:gd name="T29" fmla="*/ 0 h 262"/>
                <a:gd name="T30" fmla="*/ 8 w 160"/>
                <a:gd name="T31" fmla="*/ 0 h 262"/>
                <a:gd name="T32" fmla="*/ 9 w 160"/>
                <a:gd name="T33" fmla="*/ 9 h 262"/>
                <a:gd name="T34" fmla="*/ 16 w 160"/>
                <a:gd name="T35" fmla="*/ 42 h 262"/>
                <a:gd name="T36" fmla="*/ 12 w 160"/>
                <a:gd name="T37" fmla="*/ 76 h 262"/>
                <a:gd name="T38" fmla="*/ 4 w 160"/>
                <a:gd name="T39" fmla="*/ 106 h 262"/>
                <a:gd name="T40" fmla="*/ 0 w 160"/>
                <a:gd name="T41" fmla="*/ 127 h 262"/>
                <a:gd name="T42" fmla="*/ 3 w 160"/>
                <a:gd name="T43" fmla="*/ 138 h 262"/>
                <a:gd name="T44" fmla="*/ 10 w 160"/>
                <a:gd name="T45" fmla="*/ 152 h 262"/>
                <a:gd name="T46" fmla="*/ 21 w 160"/>
                <a:gd name="T47" fmla="*/ 167 h 262"/>
                <a:gd name="T48" fmla="*/ 35 w 160"/>
                <a:gd name="T49" fmla="*/ 186 h 262"/>
                <a:gd name="T50" fmla="*/ 49 w 160"/>
                <a:gd name="T51" fmla="*/ 203 h 262"/>
                <a:gd name="T52" fmla="*/ 64 w 160"/>
                <a:gd name="T53" fmla="*/ 220 h 262"/>
                <a:gd name="T54" fmla="*/ 77 w 160"/>
                <a:gd name="T55" fmla="*/ 234 h 262"/>
                <a:gd name="T56" fmla="*/ 88 w 160"/>
                <a:gd name="T57" fmla="*/ 245 h 262"/>
                <a:gd name="T58" fmla="*/ 99 w 160"/>
                <a:gd name="T59" fmla="*/ 253 h 262"/>
                <a:gd name="T60" fmla="*/ 111 w 160"/>
                <a:gd name="T61" fmla="*/ 259 h 262"/>
                <a:gd name="T62" fmla="*/ 124 w 160"/>
                <a:gd name="T63" fmla="*/ 262 h 262"/>
                <a:gd name="T64" fmla="*/ 137 w 160"/>
                <a:gd name="T65" fmla="*/ 262 h 262"/>
                <a:gd name="T66" fmla="*/ 148 w 160"/>
                <a:gd name="T67" fmla="*/ 257 h 262"/>
                <a:gd name="T68" fmla="*/ 156 w 160"/>
                <a:gd name="T69" fmla="*/ 246 h 262"/>
                <a:gd name="T70" fmla="*/ 160 w 160"/>
                <a:gd name="T71" fmla="*/ 227 h 262"/>
                <a:gd name="T72" fmla="*/ 160 w 160"/>
                <a:gd name="T73" fmla="*/ 199 h 2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0" h="262">
                  <a:moveTo>
                    <a:pt x="160" y="199"/>
                  </a:moveTo>
                  <a:lnTo>
                    <a:pt x="159" y="196"/>
                  </a:lnTo>
                  <a:lnTo>
                    <a:pt x="157" y="188"/>
                  </a:lnTo>
                  <a:lnTo>
                    <a:pt x="154" y="176"/>
                  </a:lnTo>
                  <a:lnTo>
                    <a:pt x="151" y="161"/>
                  </a:lnTo>
                  <a:lnTo>
                    <a:pt x="146" y="144"/>
                  </a:lnTo>
                  <a:lnTo>
                    <a:pt x="141" y="126"/>
                  </a:lnTo>
                  <a:lnTo>
                    <a:pt x="135" y="109"/>
                  </a:lnTo>
                  <a:lnTo>
                    <a:pt x="128" y="93"/>
                  </a:lnTo>
                  <a:lnTo>
                    <a:pt x="118" y="77"/>
                  </a:lnTo>
                  <a:lnTo>
                    <a:pt x="100" y="58"/>
                  </a:lnTo>
                  <a:lnTo>
                    <a:pt x="78" y="39"/>
                  </a:lnTo>
                  <a:lnTo>
                    <a:pt x="55" y="21"/>
                  </a:lnTo>
                  <a:lnTo>
                    <a:pt x="34" y="8"/>
                  </a:lnTo>
                  <a:lnTo>
                    <a:pt x="17" y="0"/>
                  </a:lnTo>
                  <a:lnTo>
                    <a:pt x="8" y="0"/>
                  </a:lnTo>
                  <a:lnTo>
                    <a:pt x="9" y="9"/>
                  </a:lnTo>
                  <a:lnTo>
                    <a:pt x="16" y="42"/>
                  </a:lnTo>
                  <a:lnTo>
                    <a:pt x="12" y="76"/>
                  </a:lnTo>
                  <a:lnTo>
                    <a:pt x="4" y="106"/>
                  </a:lnTo>
                  <a:lnTo>
                    <a:pt x="0" y="127"/>
                  </a:lnTo>
                  <a:lnTo>
                    <a:pt x="3" y="138"/>
                  </a:lnTo>
                  <a:lnTo>
                    <a:pt x="10" y="152"/>
                  </a:lnTo>
                  <a:lnTo>
                    <a:pt x="21" y="167"/>
                  </a:lnTo>
                  <a:lnTo>
                    <a:pt x="35" y="186"/>
                  </a:lnTo>
                  <a:lnTo>
                    <a:pt x="49" y="203"/>
                  </a:lnTo>
                  <a:lnTo>
                    <a:pt x="64" y="220"/>
                  </a:lnTo>
                  <a:lnTo>
                    <a:pt x="77" y="234"/>
                  </a:lnTo>
                  <a:lnTo>
                    <a:pt x="88" y="245"/>
                  </a:lnTo>
                  <a:lnTo>
                    <a:pt x="99" y="253"/>
                  </a:lnTo>
                  <a:lnTo>
                    <a:pt x="111" y="259"/>
                  </a:lnTo>
                  <a:lnTo>
                    <a:pt x="124" y="262"/>
                  </a:lnTo>
                  <a:lnTo>
                    <a:pt x="137" y="262"/>
                  </a:lnTo>
                  <a:lnTo>
                    <a:pt x="148" y="257"/>
                  </a:lnTo>
                  <a:lnTo>
                    <a:pt x="156" y="246"/>
                  </a:lnTo>
                  <a:lnTo>
                    <a:pt x="160" y="227"/>
                  </a:lnTo>
                  <a:lnTo>
                    <a:pt x="160" y="199"/>
                  </a:lnTo>
                  <a:close/>
                </a:path>
              </a:pathLst>
            </a:custGeom>
            <a:solidFill>
              <a:srgbClr val="B563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 name="Freeform 59"/>
            <p:cNvSpPr>
              <a:spLocks/>
            </p:cNvSpPr>
            <p:nvPr/>
          </p:nvSpPr>
          <p:spPr bwMode="auto">
            <a:xfrm>
              <a:off x="4638" y="2210"/>
              <a:ext cx="356" cy="601"/>
            </a:xfrm>
            <a:custGeom>
              <a:avLst/>
              <a:gdLst>
                <a:gd name="T0" fmla="*/ 188 w 356"/>
                <a:gd name="T1" fmla="*/ 1 h 601"/>
                <a:gd name="T2" fmla="*/ 175 w 356"/>
                <a:gd name="T3" fmla="*/ 0 h 601"/>
                <a:gd name="T4" fmla="*/ 154 w 356"/>
                <a:gd name="T5" fmla="*/ 1 h 601"/>
                <a:gd name="T6" fmla="*/ 127 w 356"/>
                <a:gd name="T7" fmla="*/ 6 h 601"/>
                <a:gd name="T8" fmla="*/ 96 w 356"/>
                <a:gd name="T9" fmla="*/ 20 h 601"/>
                <a:gd name="T10" fmla="*/ 65 w 356"/>
                <a:gd name="T11" fmla="*/ 47 h 601"/>
                <a:gd name="T12" fmla="*/ 37 w 356"/>
                <a:gd name="T13" fmla="*/ 87 h 601"/>
                <a:gd name="T14" fmla="*/ 17 w 356"/>
                <a:gd name="T15" fmla="*/ 146 h 601"/>
                <a:gd name="T16" fmla="*/ 1 w 356"/>
                <a:gd name="T17" fmla="*/ 257 h 601"/>
                <a:gd name="T18" fmla="*/ 4 w 356"/>
                <a:gd name="T19" fmla="*/ 374 h 601"/>
                <a:gd name="T20" fmla="*/ 27 w 356"/>
                <a:gd name="T21" fmla="*/ 453 h 601"/>
                <a:gd name="T22" fmla="*/ 65 w 356"/>
                <a:gd name="T23" fmla="*/ 498 h 601"/>
                <a:gd name="T24" fmla="*/ 93 w 356"/>
                <a:gd name="T25" fmla="*/ 513 h 601"/>
                <a:gd name="T26" fmla="*/ 105 w 356"/>
                <a:gd name="T27" fmla="*/ 542 h 601"/>
                <a:gd name="T28" fmla="*/ 104 w 356"/>
                <a:gd name="T29" fmla="*/ 577 h 601"/>
                <a:gd name="T30" fmla="*/ 115 w 356"/>
                <a:gd name="T31" fmla="*/ 594 h 601"/>
                <a:gd name="T32" fmla="*/ 138 w 356"/>
                <a:gd name="T33" fmla="*/ 601 h 601"/>
                <a:gd name="T34" fmla="*/ 171 w 356"/>
                <a:gd name="T35" fmla="*/ 597 h 601"/>
                <a:gd name="T36" fmla="*/ 209 w 356"/>
                <a:gd name="T37" fmla="*/ 581 h 601"/>
                <a:gd name="T38" fmla="*/ 251 w 356"/>
                <a:gd name="T39" fmla="*/ 555 h 601"/>
                <a:gd name="T40" fmla="*/ 288 w 356"/>
                <a:gd name="T41" fmla="*/ 516 h 601"/>
                <a:gd name="T42" fmla="*/ 312 w 356"/>
                <a:gd name="T43" fmla="*/ 464 h 601"/>
                <a:gd name="T44" fmla="*/ 323 w 356"/>
                <a:gd name="T45" fmla="*/ 398 h 601"/>
                <a:gd name="T46" fmla="*/ 342 w 356"/>
                <a:gd name="T47" fmla="*/ 334 h 601"/>
                <a:gd name="T48" fmla="*/ 356 w 356"/>
                <a:gd name="T49" fmla="*/ 280 h 601"/>
                <a:gd name="T50" fmla="*/ 339 w 356"/>
                <a:gd name="T51" fmla="*/ 241 h 601"/>
                <a:gd name="T52" fmla="*/ 311 w 356"/>
                <a:gd name="T53" fmla="*/ 226 h 601"/>
                <a:gd name="T54" fmla="*/ 300 w 356"/>
                <a:gd name="T55" fmla="*/ 209 h 601"/>
                <a:gd name="T56" fmla="*/ 289 w 356"/>
                <a:gd name="T57" fmla="*/ 181 h 601"/>
                <a:gd name="T58" fmla="*/ 290 w 356"/>
                <a:gd name="T59" fmla="*/ 153 h 601"/>
                <a:gd name="T60" fmla="*/ 306 w 356"/>
                <a:gd name="T61" fmla="*/ 137 h 601"/>
                <a:gd name="T62" fmla="*/ 319 w 356"/>
                <a:gd name="T63" fmla="*/ 121 h 601"/>
                <a:gd name="T64" fmla="*/ 332 w 356"/>
                <a:gd name="T65" fmla="*/ 102 h 601"/>
                <a:gd name="T66" fmla="*/ 338 w 356"/>
                <a:gd name="T67" fmla="*/ 79 h 601"/>
                <a:gd name="T68" fmla="*/ 335 w 356"/>
                <a:gd name="T69" fmla="*/ 57 h 601"/>
                <a:gd name="T70" fmla="*/ 317 w 356"/>
                <a:gd name="T71" fmla="*/ 36 h 601"/>
                <a:gd name="T72" fmla="*/ 282 w 356"/>
                <a:gd name="T73" fmla="*/ 18 h 601"/>
                <a:gd name="T74" fmla="*/ 227 w 356"/>
                <a:gd name="T75" fmla="*/ 5 h 6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6" h="601">
                  <a:moveTo>
                    <a:pt x="190" y="1"/>
                  </a:moveTo>
                  <a:lnTo>
                    <a:pt x="188" y="1"/>
                  </a:lnTo>
                  <a:lnTo>
                    <a:pt x="184" y="0"/>
                  </a:lnTo>
                  <a:lnTo>
                    <a:pt x="175" y="0"/>
                  </a:lnTo>
                  <a:lnTo>
                    <a:pt x="166" y="0"/>
                  </a:lnTo>
                  <a:lnTo>
                    <a:pt x="154" y="1"/>
                  </a:lnTo>
                  <a:lnTo>
                    <a:pt x="141" y="3"/>
                  </a:lnTo>
                  <a:lnTo>
                    <a:pt x="127" y="6"/>
                  </a:lnTo>
                  <a:lnTo>
                    <a:pt x="112" y="12"/>
                  </a:lnTo>
                  <a:lnTo>
                    <a:pt x="96" y="20"/>
                  </a:lnTo>
                  <a:lnTo>
                    <a:pt x="81" y="32"/>
                  </a:lnTo>
                  <a:lnTo>
                    <a:pt x="65" y="47"/>
                  </a:lnTo>
                  <a:lnTo>
                    <a:pt x="51" y="65"/>
                  </a:lnTo>
                  <a:lnTo>
                    <a:pt x="37" y="87"/>
                  </a:lnTo>
                  <a:lnTo>
                    <a:pt x="26" y="114"/>
                  </a:lnTo>
                  <a:lnTo>
                    <a:pt x="17" y="146"/>
                  </a:lnTo>
                  <a:lnTo>
                    <a:pt x="10" y="183"/>
                  </a:lnTo>
                  <a:lnTo>
                    <a:pt x="1" y="257"/>
                  </a:lnTo>
                  <a:lnTo>
                    <a:pt x="0" y="321"/>
                  </a:lnTo>
                  <a:lnTo>
                    <a:pt x="4" y="374"/>
                  </a:lnTo>
                  <a:lnTo>
                    <a:pt x="14" y="418"/>
                  </a:lnTo>
                  <a:lnTo>
                    <a:pt x="27" y="453"/>
                  </a:lnTo>
                  <a:lnTo>
                    <a:pt x="45" y="479"/>
                  </a:lnTo>
                  <a:lnTo>
                    <a:pt x="65" y="498"/>
                  </a:lnTo>
                  <a:lnTo>
                    <a:pt x="89" y="509"/>
                  </a:lnTo>
                  <a:lnTo>
                    <a:pt x="93" y="513"/>
                  </a:lnTo>
                  <a:lnTo>
                    <a:pt x="100" y="524"/>
                  </a:lnTo>
                  <a:lnTo>
                    <a:pt x="105" y="542"/>
                  </a:lnTo>
                  <a:lnTo>
                    <a:pt x="104" y="567"/>
                  </a:lnTo>
                  <a:lnTo>
                    <a:pt x="104" y="577"/>
                  </a:lnTo>
                  <a:lnTo>
                    <a:pt x="107" y="586"/>
                  </a:lnTo>
                  <a:lnTo>
                    <a:pt x="115" y="594"/>
                  </a:lnTo>
                  <a:lnTo>
                    <a:pt x="126" y="599"/>
                  </a:lnTo>
                  <a:lnTo>
                    <a:pt x="138" y="601"/>
                  </a:lnTo>
                  <a:lnTo>
                    <a:pt x="154" y="600"/>
                  </a:lnTo>
                  <a:lnTo>
                    <a:pt x="171" y="597"/>
                  </a:lnTo>
                  <a:lnTo>
                    <a:pt x="190" y="590"/>
                  </a:lnTo>
                  <a:lnTo>
                    <a:pt x="209" y="581"/>
                  </a:lnTo>
                  <a:lnTo>
                    <a:pt x="230" y="570"/>
                  </a:lnTo>
                  <a:lnTo>
                    <a:pt x="251" y="555"/>
                  </a:lnTo>
                  <a:lnTo>
                    <a:pt x="270" y="537"/>
                  </a:lnTo>
                  <a:lnTo>
                    <a:pt x="288" y="516"/>
                  </a:lnTo>
                  <a:lnTo>
                    <a:pt x="302" y="492"/>
                  </a:lnTo>
                  <a:lnTo>
                    <a:pt x="312" y="464"/>
                  </a:lnTo>
                  <a:lnTo>
                    <a:pt x="317" y="432"/>
                  </a:lnTo>
                  <a:lnTo>
                    <a:pt x="323" y="398"/>
                  </a:lnTo>
                  <a:lnTo>
                    <a:pt x="332" y="366"/>
                  </a:lnTo>
                  <a:lnTo>
                    <a:pt x="342" y="334"/>
                  </a:lnTo>
                  <a:lnTo>
                    <a:pt x="351" y="305"/>
                  </a:lnTo>
                  <a:lnTo>
                    <a:pt x="356" y="280"/>
                  </a:lnTo>
                  <a:lnTo>
                    <a:pt x="352" y="258"/>
                  </a:lnTo>
                  <a:lnTo>
                    <a:pt x="339" y="241"/>
                  </a:lnTo>
                  <a:lnTo>
                    <a:pt x="313" y="229"/>
                  </a:lnTo>
                  <a:lnTo>
                    <a:pt x="311" y="226"/>
                  </a:lnTo>
                  <a:lnTo>
                    <a:pt x="306" y="219"/>
                  </a:lnTo>
                  <a:lnTo>
                    <a:pt x="300" y="209"/>
                  </a:lnTo>
                  <a:lnTo>
                    <a:pt x="294" y="195"/>
                  </a:lnTo>
                  <a:lnTo>
                    <a:pt x="289" y="181"/>
                  </a:lnTo>
                  <a:lnTo>
                    <a:pt x="287" y="166"/>
                  </a:lnTo>
                  <a:lnTo>
                    <a:pt x="290" y="153"/>
                  </a:lnTo>
                  <a:lnTo>
                    <a:pt x="299" y="142"/>
                  </a:lnTo>
                  <a:lnTo>
                    <a:pt x="306" y="137"/>
                  </a:lnTo>
                  <a:lnTo>
                    <a:pt x="312" y="129"/>
                  </a:lnTo>
                  <a:lnTo>
                    <a:pt x="319" y="121"/>
                  </a:lnTo>
                  <a:lnTo>
                    <a:pt x="327" y="112"/>
                  </a:lnTo>
                  <a:lnTo>
                    <a:pt x="332" y="102"/>
                  </a:lnTo>
                  <a:lnTo>
                    <a:pt x="336" y="90"/>
                  </a:lnTo>
                  <a:lnTo>
                    <a:pt x="338" y="79"/>
                  </a:lnTo>
                  <a:lnTo>
                    <a:pt x="338" y="68"/>
                  </a:lnTo>
                  <a:lnTo>
                    <a:pt x="335" y="57"/>
                  </a:lnTo>
                  <a:lnTo>
                    <a:pt x="328" y="46"/>
                  </a:lnTo>
                  <a:lnTo>
                    <a:pt x="317" y="36"/>
                  </a:lnTo>
                  <a:lnTo>
                    <a:pt x="302" y="26"/>
                  </a:lnTo>
                  <a:lnTo>
                    <a:pt x="282" y="18"/>
                  </a:lnTo>
                  <a:lnTo>
                    <a:pt x="258" y="10"/>
                  </a:lnTo>
                  <a:lnTo>
                    <a:pt x="227" y="5"/>
                  </a:lnTo>
                  <a:lnTo>
                    <a:pt x="19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 name="Freeform 60"/>
            <p:cNvSpPr>
              <a:spLocks/>
            </p:cNvSpPr>
            <p:nvPr/>
          </p:nvSpPr>
          <p:spPr bwMode="auto">
            <a:xfrm>
              <a:off x="4644" y="2214"/>
              <a:ext cx="341" cy="585"/>
            </a:xfrm>
            <a:custGeom>
              <a:avLst/>
              <a:gdLst>
                <a:gd name="T0" fmla="*/ 84 w 341"/>
                <a:gd name="T1" fmla="*/ 502 h 585"/>
                <a:gd name="T2" fmla="*/ 99 w 341"/>
                <a:gd name="T3" fmla="*/ 528 h 585"/>
                <a:gd name="T4" fmla="*/ 100 w 341"/>
                <a:gd name="T5" fmla="*/ 556 h 585"/>
                <a:gd name="T6" fmla="*/ 105 w 341"/>
                <a:gd name="T7" fmla="*/ 567 h 585"/>
                <a:gd name="T8" fmla="*/ 113 w 341"/>
                <a:gd name="T9" fmla="*/ 577 h 585"/>
                <a:gd name="T10" fmla="*/ 126 w 341"/>
                <a:gd name="T11" fmla="*/ 583 h 585"/>
                <a:gd name="T12" fmla="*/ 145 w 341"/>
                <a:gd name="T13" fmla="*/ 585 h 585"/>
                <a:gd name="T14" fmla="*/ 168 w 341"/>
                <a:gd name="T15" fmla="*/ 580 h 585"/>
                <a:gd name="T16" fmla="*/ 199 w 341"/>
                <a:gd name="T17" fmla="*/ 567 h 585"/>
                <a:gd name="T18" fmla="*/ 239 w 341"/>
                <a:gd name="T19" fmla="*/ 542 h 585"/>
                <a:gd name="T20" fmla="*/ 275 w 341"/>
                <a:gd name="T21" fmla="*/ 505 h 585"/>
                <a:gd name="T22" fmla="*/ 300 w 341"/>
                <a:gd name="T23" fmla="*/ 455 h 585"/>
                <a:gd name="T24" fmla="*/ 310 w 341"/>
                <a:gd name="T25" fmla="*/ 391 h 585"/>
                <a:gd name="T26" fmla="*/ 329 w 341"/>
                <a:gd name="T27" fmla="*/ 330 h 585"/>
                <a:gd name="T28" fmla="*/ 341 w 341"/>
                <a:gd name="T29" fmla="*/ 279 h 585"/>
                <a:gd name="T30" fmla="*/ 326 w 341"/>
                <a:gd name="T31" fmla="*/ 240 h 585"/>
                <a:gd name="T32" fmla="*/ 299 w 341"/>
                <a:gd name="T33" fmla="*/ 224 h 585"/>
                <a:gd name="T34" fmla="*/ 288 w 341"/>
                <a:gd name="T35" fmla="*/ 206 h 585"/>
                <a:gd name="T36" fmla="*/ 276 w 341"/>
                <a:gd name="T37" fmla="*/ 178 h 585"/>
                <a:gd name="T38" fmla="*/ 276 w 341"/>
                <a:gd name="T39" fmla="*/ 150 h 585"/>
                <a:gd name="T40" fmla="*/ 292 w 341"/>
                <a:gd name="T41" fmla="*/ 134 h 585"/>
                <a:gd name="T42" fmla="*/ 305 w 341"/>
                <a:gd name="T43" fmla="*/ 118 h 585"/>
                <a:gd name="T44" fmla="*/ 317 w 341"/>
                <a:gd name="T45" fmla="*/ 100 h 585"/>
                <a:gd name="T46" fmla="*/ 323 w 341"/>
                <a:gd name="T47" fmla="*/ 78 h 585"/>
                <a:gd name="T48" fmla="*/ 320 w 341"/>
                <a:gd name="T49" fmla="*/ 55 h 585"/>
                <a:gd name="T50" fmla="*/ 303 w 341"/>
                <a:gd name="T51" fmla="*/ 35 h 585"/>
                <a:gd name="T52" fmla="*/ 269 w 341"/>
                <a:gd name="T53" fmla="*/ 17 h 585"/>
                <a:gd name="T54" fmla="*/ 216 w 341"/>
                <a:gd name="T55" fmla="*/ 5 h 585"/>
                <a:gd name="T56" fmla="*/ 179 w 341"/>
                <a:gd name="T57" fmla="*/ 1 h 585"/>
                <a:gd name="T58" fmla="*/ 167 w 341"/>
                <a:gd name="T59" fmla="*/ 0 h 585"/>
                <a:gd name="T60" fmla="*/ 147 w 341"/>
                <a:gd name="T61" fmla="*/ 1 h 585"/>
                <a:gd name="T62" fmla="*/ 120 w 341"/>
                <a:gd name="T63" fmla="*/ 6 h 585"/>
                <a:gd name="T64" fmla="*/ 91 w 341"/>
                <a:gd name="T65" fmla="*/ 20 h 585"/>
                <a:gd name="T66" fmla="*/ 62 w 341"/>
                <a:gd name="T67" fmla="*/ 46 h 585"/>
                <a:gd name="T68" fmla="*/ 36 w 341"/>
                <a:gd name="T69" fmla="*/ 85 h 585"/>
                <a:gd name="T70" fmla="*/ 16 w 341"/>
                <a:gd name="T71" fmla="*/ 143 h 585"/>
                <a:gd name="T72" fmla="*/ 2 w 341"/>
                <a:gd name="T73" fmla="*/ 251 h 585"/>
                <a:gd name="T74" fmla="*/ 3 w 341"/>
                <a:gd name="T75" fmla="*/ 365 h 585"/>
                <a:gd name="T76" fmla="*/ 24 w 341"/>
                <a:gd name="T77" fmla="*/ 443 h 585"/>
                <a:gd name="T78" fmla="*/ 59 w 341"/>
                <a:gd name="T79" fmla="*/ 488 h 58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1" h="585">
                  <a:moveTo>
                    <a:pt x="80" y="499"/>
                  </a:moveTo>
                  <a:lnTo>
                    <a:pt x="84" y="502"/>
                  </a:lnTo>
                  <a:lnTo>
                    <a:pt x="92" y="511"/>
                  </a:lnTo>
                  <a:lnTo>
                    <a:pt x="99" y="528"/>
                  </a:lnTo>
                  <a:lnTo>
                    <a:pt x="100" y="549"/>
                  </a:lnTo>
                  <a:lnTo>
                    <a:pt x="100" y="556"/>
                  </a:lnTo>
                  <a:lnTo>
                    <a:pt x="101" y="562"/>
                  </a:lnTo>
                  <a:lnTo>
                    <a:pt x="105" y="567"/>
                  </a:lnTo>
                  <a:lnTo>
                    <a:pt x="108" y="572"/>
                  </a:lnTo>
                  <a:lnTo>
                    <a:pt x="113" y="577"/>
                  </a:lnTo>
                  <a:lnTo>
                    <a:pt x="119" y="580"/>
                  </a:lnTo>
                  <a:lnTo>
                    <a:pt x="126" y="583"/>
                  </a:lnTo>
                  <a:lnTo>
                    <a:pt x="135" y="584"/>
                  </a:lnTo>
                  <a:lnTo>
                    <a:pt x="145" y="585"/>
                  </a:lnTo>
                  <a:lnTo>
                    <a:pt x="156" y="583"/>
                  </a:lnTo>
                  <a:lnTo>
                    <a:pt x="168" y="580"/>
                  </a:lnTo>
                  <a:lnTo>
                    <a:pt x="181" y="576"/>
                  </a:lnTo>
                  <a:lnTo>
                    <a:pt x="199" y="567"/>
                  </a:lnTo>
                  <a:lnTo>
                    <a:pt x="220" y="556"/>
                  </a:lnTo>
                  <a:lnTo>
                    <a:pt x="239" y="542"/>
                  </a:lnTo>
                  <a:lnTo>
                    <a:pt x="259" y="525"/>
                  </a:lnTo>
                  <a:lnTo>
                    <a:pt x="275" y="505"/>
                  </a:lnTo>
                  <a:lnTo>
                    <a:pt x="290" y="481"/>
                  </a:lnTo>
                  <a:lnTo>
                    <a:pt x="300" y="455"/>
                  </a:lnTo>
                  <a:lnTo>
                    <a:pt x="305" y="424"/>
                  </a:lnTo>
                  <a:lnTo>
                    <a:pt x="310" y="391"/>
                  </a:lnTo>
                  <a:lnTo>
                    <a:pt x="319" y="360"/>
                  </a:lnTo>
                  <a:lnTo>
                    <a:pt x="329" y="330"/>
                  </a:lnTo>
                  <a:lnTo>
                    <a:pt x="337" y="303"/>
                  </a:lnTo>
                  <a:lnTo>
                    <a:pt x="341" y="279"/>
                  </a:lnTo>
                  <a:lnTo>
                    <a:pt x="338" y="257"/>
                  </a:lnTo>
                  <a:lnTo>
                    <a:pt x="326" y="240"/>
                  </a:lnTo>
                  <a:lnTo>
                    <a:pt x="301" y="227"/>
                  </a:lnTo>
                  <a:lnTo>
                    <a:pt x="299" y="224"/>
                  </a:lnTo>
                  <a:lnTo>
                    <a:pt x="294" y="217"/>
                  </a:lnTo>
                  <a:lnTo>
                    <a:pt x="288" y="206"/>
                  </a:lnTo>
                  <a:lnTo>
                    <a:pt x="282" y="192"/>
                  </a:lnTo>
                  <a:lnTo>
                    <a:pt x="276" y="178"/>
                  </a:lnTo>
                  <a:lnTo>
                    <a:pt x="274" y="163"/>
                  </a:lnTo>
                  <a:lnTo>
                    <a:pt x="276" y="150"/>
                  </a:lnTo>
                  <a:lnTo>
                    <a:pt x="286" y="139"/>
                  </a:lnTo>
                  <a:lnTo>
                    <a:pt x="292" y="134"/>
                  </a:lnTo>
                  <a:lnTo>
                    <a:pt x="299" y="126"/>
                  </a:lnTo>
                  <a:lnTo>
                    <a:pt x="305" y="118"/>
                  </a:lnTo>
                  <a:lnTo>
                    <a:pt x="311" y="109"/>
                  </a:lnTo>
                  <a:lnTo>
                    <a:pt x="317" y="100"/>
                  </a:lnTo>
                  <a:lnTo>
                    <a:pt x="321" y="88"/>
                  </a:lnTo>
                  <a:lnTo>
                    <a:pt x="323" y="78"/>
                  </a:lnTo>
                  <a:lnTo>
                    <a:pt x="323" y="67"/>
                  </a:lnTo>
                  <a:lnTo>
                    <a:pt x="320" y="55"/>
                  </a:lnTo>
                  <a:lnTo>
                    <a:pt x="312" y="45"/>
                  </a:lnTo>
                  <a:lnTo>
                    <a:pt x="303" y="35"/>
                  </a:lnTo>
                  <a:lnTo>
                    <a:pt x="289" y="26"/>
                  </a:lnTo>
                  <a:lnTo>
                    <a:pt x="269" y="17"/>
                  </a:lnTo>
                  <a:lnTo>
                    <a:pt x="246" y="10"/>
                  </a:lnTo>
                  <a:lnTo>
                    <a:pt x="216" y="5"/>
                  </a:lnTo>
                  <a:lnTo>
                    <a:pt x="181" y="1"/>
                  </a:lnTo>
                  <a:lnTo>
                    <a:pt x="179" y="1"/>
                  </a:lnTo>
                  <a:lnTo>
                    <a:pt x="175" y="0"/>
                  </a:lnTo>
                  <a:lnTo>
                    <a:pt x="167" y="0"/>
                  </a:lnTo>
                  <a:lnTo>
                    <a:pt x="158" y="0"/>
                  </a:lnTo>
                  <a:lnTo>
                    <a:pt x="147" y="1"/>
                  </a:lnTo>
                  <a:lnTo>
                    <a:pt x="134" y="3"/>
                  </a:lnTo>
                  <a:lnTo>
                    <a:pt x="120" y="6"/>
                  </a:lnTo>
                  <a:lnTo>
                    <a:pt x="106" y="12"/>
                  </a:lnTo>
                  <a:lnTo>
                    <a:pt x="91" y="20"/>
                  </a:lnTo>
                  <a:lnTo>
                    <a:pt x="77" y="32"/>
                  </a:lnTo>
                  <a:lnTo>
                    <a:pt x="62" y="46"/>
                  </a:lnTo>
                  <a:lnTo>
                    <a:pt x="48" y="64"/>
                  </a:lnTo>
                  <a:lnTo>
                    <a:pt x="36" y="85"/>
                  </a:lnTo>
                  <a:lnTo>
                    <a:pt x="25" y="112"/>
                  </a:lnTo>
                  <a:lnTo>
                    <a:pt x="16" y="143"/>
                  </a:lnTo>
                  <a:lnTo>
                    <a:pt x="9" y="179"/>
                  </a:lnTo>
                  <a:lnTo>
                    <a:pt x="2" y="251"/>
                  </a:lnTo>
                  <a:lnTo>
                    <a:pt x="0" y="314"/>
                  </a:lnTo>
                  <a:lnTo>
                    <a:pt x="3" y="365"/>
                  </a:lnTo>
                  <a:lnTo>
                    <a:pt x="12" y="408"/>
                  </a:lnTo>
                  <a:lnTo>
                    <a:pt x="24" y="443"/>
                  </a:lnTo>
                  <a:lnTo>
                    <a:pt x="40" y="469"/>
                  </a:lnTo>
                  <a:lnTo>
                    <a:pt x="59" y="488"/>
                  </a:lnTo>
                  <a:lnTo>
                    <a:pt x="80" y="499"/>
                  </a:lnTo>
                  <a:close/>
                </a:path>
              </a:pathLst>
            </a:custGeom>
            <a:solidFill>
              <a:srgbClr val="F4E5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 name="Freeform 61"/>
            <p:cNvSpPr>
              <a:spLocks/>
            </p:cNvSpPr>
            <p:nvPr/>
          </p:nvSpPr>
          <p:spPr bwMode="auto">
            <a:xfrm>
              <a:off x="4650" y="2219"/>
              <a:ext cx="328" cy="570"/>
            </a:xfrm>
            <a:custGeom>
              <a:avLst/>
              <a:gdLst>
                <a:gd name="T0" fmla="*/ 75 w 328"/>
                <a:gd name="T1" fmla="*/ 492 h 570"/>
                <a:gd name="T2" fmla="*/ 93 w 328"/>
                <a:gd name="T3" fmla="*/ 514 h 570"/>
                <a:gd name="T4" fmla="*/ 99 w 328"/>
                <a:gd name="T5" fmla="*/ 539 h 570"/>
                <a:gd name="T6" fmla="*/ 102 w 328"/>
                <a:gd name="T7" fmla="*/ 550 h 570"/>
                <a:gd name="T8" fmla="*/ 109 w 328"/>
                <a:gd name="T9" fmla="*/ 560 h 570"/>
                <a:gd name="T10" fmla="*/ 121 w 328"/>
                <a:gd name="T11" fmla="*/ 568 h 570"/>
                <a:gd name="T12" fmla="*/ 139 w 328"/>
                <a:gd name="T13" fmla="*/ 570 h 570"/>
                <a:gd name="T14" fmla="*/ 160 w 328"/>
                <a:gd name="T15" fmla="*/ 566 h 570"/>
                <a:gd name="T16" fmla="*/ 190 w 328"/>
                <a:gd name="T17" fmla="*/ 553 h 570"/>
                <a:gd name="T18" fmla="*/ 229 w 328"/>
                <a:gd name="T19" fmla="*/ 529 h 570"/>
                <a:gd name="T20" fmla="*/ 264 w 328"/>
                <a:gd name="T21" fmla="*/ 494 h 570"/>
                <a:gd name="T22" fmla="*/ 288 w 328"/>
                <a:gd name="T23" fmla="*/ 446 h 570"/>
                <a:gd name="T24" fmla="*/ 298 w 328"/>
                <a:gd name="T25" fmla="*/ 385 h 570"/>
                <a:gd name="T26" fmla="*/ 316 w 328"/>
                <a:gd name="T27" fmla="*/ 327 h 570"/>
                <a:gd name="T28" fmla="*/ 328 w 328"/>
                <a:gd name="T29" fmla="*/ 278 h 570"/>
                <a:gd name="T30" fmla="*/ 314 w 328"/>
                <a:gd name="T31" fmla="*/ 240 h 570"/>
                <a:gd name="T32" fmla="*/ 288 w 328"/>
                <a:gd name="T33" fmla="*/ 222 h 570"/>
                <a:gd name="T34" fmla="*/ 276 w 328"/>
                <a:gd name="T35" fmla="*/ 204 h 570"/>
                <a:gd name="T36" fmla="*/ 264 w 328"/>
                <a:gd name="T37" fmla="*/ 175 h 570"/>
                <a:gd name="T38" fmla="*/ 264 w 328"/>
                <a:gd name="T39" fmla="*/ 146 h 570"/>
                <a:gd name="T40" fmla="*/ 279 w 328"/>
                <a:gd name="T41" fmla="*/ 131 h 570"/>
                <a:gd name="T42" fmla="*/ 291 w 328"/>
                <a:gd name="T43" fmla="*/ 116 h 570"/>
                <a:gd name="T44" fmla="*/ 302 w 328"/>
                <a:gd name="T45" fmla="*/ 98 h 570"/>
                <a:gd name="T46" fmla="*/ 307 w 328"/>
                <a:gd name="T47" fmla="*/ 76 h 570"/>
                <a:gd name="T48" fmla="*/ 304 w 328"/>
                <a:gd name="T49" fmla="*/ 54 h 570"/>
                <a:gd name="T50" fmla="*/ 288 w 328"/>
                <a:gd name="T51" fmla="*/ 35 h 570"/>
                <a:gd name="T52" fmla="*/ 257 w 328"/>
                <a:gd name="T53" fmla="*/ 17 h 570"/>
                <a:gd name="T54" fmla="*/ 206 w 328"/>
                <a:gd name="T55" fmla="*/ 5 h 570"/>
                <a:gd name="T56" fmla="*/ 165 w 328"/>
                <a:gd name="T57" fmla="*/ 0 h 570"/>
                <a:gd name="T58" fmla="*/ 127 w 328"/>
                <a:gd name="T59" fmla="*/ 3 h 570"/>
                <a:gd name="T60" fmla="*/ 73 w 328"/>
                <a:gd name="T61" fmla="*/ 31 h 570"/>
                <a:gd name="T62" fmla="*/ 24 w 328"/>
                <a:gd name="T63" fmla="*/ 109 h 570"/>
                <a:gd name="T64" fmla="*/ 2 w 328"/>
                <a:gd name="T65" fmla="*/ 245 h 570"/>
                <a:gd name="T66" fmla="*/ 3 w 328"/>
                <a:gd name="T67" fmla="*/ 357 h 570"/>
                <a:gd name="T68" fmla="*/ 21 w 328"/>
                <a:gd name="T69" fmla="*/ 434 h 570"/>
                <a:gd name="T70" fmla="*/ 52 w 328"/>
                <a:gd name="T71" fmla="*/ 478 h 5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8" h="570">
                  <a:moveTo>
                    <a:pt x="71" y="489"/>
                  </a:moveTo>
                  <a:lnTo>
                    <a:pt x="75" y="492"/>
                  </a:lnTo>
                  <a:lnTo>
                    <a:pt x="84" y="500"/>
                  </a:lnTo>
                  <a:lnTo>
                    <a:pt x="93" y="514"/>
                  </a:lnTo>
                  <a:lnTo>
                    <a:pt x="97" y="533"/>
                  </a:lnTo>
                  <a:lnTo>
                    <a:pt x="99" y="539"/>
                  </a:lnTo>
                  <a:lnTo>
                    <a:pt x="100" y="544"/>
                  </a:lnTo>
                  <a:lnTo>
                    <a:pt x="102" y="550"/>
                  </a:lnTo>
                  <a:lnTo>
                    <a:pt x="105" y="555"/>
                  </a:lnTo>
                  <a:lnTo>
                    <a:pt x="109" y="560"/>
                  </a:lnTo>
                  <a:lnTo>
                    <a:pt x="115" y="565"/>
                  </a:lnTo>
                  <a:lnTo>
                    <a:pt x="121" y="568"/>
                  </a:lnTo>
                  <a:lnTo>
                    <a:pt x="129" y="570"/>
                  </a:lnTo>
                  <a:lnTo>
                    <a:pt x="139" y="570"/>
                  </a:lnTo>
                  <a:lnTo>
                    <a:pt x="149" y="569"/>
                  </a:lnTo>
                  <a:lnTo>
                    <a:pt x="160" y="566"/>
                  </a:lnTo>
                  <a:lnTo>
                    <a:pt x="173" y="561"/>
                  </a:lnTo>
                  <a:lnTo>
                    <a:pt x="190" y="553"/>
                  </a:lnTo>
                  <a:lnTo>
                    <a:pt x="210" y="542"/>
                  </a:lnTo>
                  <a:lnTo>
                    <a:pt x="229" y="529"/>
                  </a:lnTo>
                  <a:lnTo>
                    <a:pt x="248" y="512"/>
                  </a:lnTo>
                  <a:lnTo>
                    <a:pt x="264" y="494"/>
                  </a:lnTo>
                  <a:lnTo>
                    <a:pt x="279" y="471"/>
                  </a:lnTo>
                  <a:lnTo>
                    <a:pt x="288" y="446"/>
                  </a:lnTo>
                  <a:lnTo>
                    <a:pt x="293" y="416"/>
                  </a:lnTo>
                  <a:lnTo>
                    <a:pt x="298" y="385"/>
                  </a:lnTo>
                  <a:lnTo>
                    <a:pt x="306" y="355"/>
                  </a:lnTo>
                  <a:lnTo>
                    <a:pt x="316" y="327"/>
                  </a:lnTo>
                  <a:lnTo>
                    <a:pt x="324" y="302"/>
                  </a:lnTo>
                  <a:lnTo>
                    <a:pt x="328" y="278"/>
                  </a:lnTo>
                  <a:lnTo>
                    <a:pt x="325" y="257"/>
                  </a:lnTo>
                  <a:lnTo>
                    <a:pt x="314" y="240"/>
                  </a:lnTo>
                  <a:lnTo>
                    <a:pt x="290" y="225"/>
                  </a:lnTo>
                  <a:lnTo>
                    <a:pt x="288" y="222"/>
                  </a:lnTo>
                  <a:lnTo>
                    <a:pt x="283" y="215"/>
                  </a:lnTo>
                  <a:lnTo>
                    <a:pt x="276" y="204"/>
                  </a:lnTo>
                  <a:lnTo>
                    <a:pt x="269" y="189"/>
                  </a:lnTo>
                  <a:lnTo>
                    <a:pt x="264" y="175"/>
                  </a:lnTo>
                  <a:lnTo>
                    <a:pt x="262" y="159"/>
                  </a:lnTo>
                  <a:lnTo>
                    <a:pt x="264" y="146"/>
                  </a:lnTo>
                  <a:lnTo>
                    <a:pt x="272" y="136"/>
                  </a:lnTo>
                  <a:lnTo>
                    <a:pt x="279" y="131"/>
                  </a:lnTo>
                  <a:lnTo>
                    <a:pt x="285" y="123"/>
                  </a:lnTo>
                  <a:lnTo>
                    <a:pt x="291" y="116"/>
                  </a:lnTo>
                  <a:lnTo>
                    <a:pt x="297" y="107"/>
                  </a:lnTo>
                  <a:lnTo>
                    <a:pt x="302" y="98"/>
                  </a:lnTo>
                  <a:lnTo>
                    <a:pt x="306" y="87"/>
                  </a:lnTo>
                  <a:lnTo>
                    <a:pt x="307" y="76"/>
                  </a:lnTo>
                  <a:lnTo>
                    <a:pt x="307" y="66"/>
                  </a:lnTo>
                  <a:lnTo>
                    <a:pt x="304" y="54"/>
                  </a:lnTo>
                  <a:lnTo>
                    <a:pt x="298" y="44"/>
                  </a:lnTo>
                  <a:lnTo>
                    <a:pt x="288" y="35"/>
                  </a:lnTo>
                  <a:lnTo>
                    <a:pt x="275" y="26"/>
                  </a:lnTo>
                  <a:lnTo>
                    <a:pt x="257" y="17"/>
                  </a:lnTo>
                  <a:lnTo>
                    <a:pt x="233" y="10"/>
                  </a:lnTo>
                  <a:lnTo>
                    <a:pt x="206" y="5"/>
                  </a:lnTo>
                  <a:lnTo>
                    <a:pt x="172" y="1"/>
                  </a:lnTo>
                  <a:lnTo>
                    <a:pt x="165" y="0"/>
                  </a:lnTo>
                  <a:lnTo>
                    <a:pt x="150" y="0"/>
                  </a:lnTo>
                  <a:lnTo>
                    <a:pt x="127" y="3"/>
                  </a:lnTo>
                  <a:lnTo>
                    <a:pt x="101" y="12"/>
                  </a:lnTo>
                  <a:lnTo>
                    <a:pt x="73" y="31"/>
                  </a:lnTo>
                  <a:lnTo>
                    <a:pt x="46" y="63"/>
                  </a:lnTo>
                  <a:lnTo>
                    <a:pt x="24" y="109"/>
                  </a:lnTo>
                  <a:lnTo>
                    <a:pt x="9" y="175"/>
                  </a:lnTo>
                  <a:lnTo>
                    <a:pt x="2" y="245"/>
                  </a:lnTo>
                  <a:lnTo>
                    <a:pt x="0" y="306"/>
                  </a:lnTo>
                  <a:lnTo>
                    <a:pt x="3" y="357"/>
                  </a:lnTo>
                  <a:lnTo>
                    <a:pt x="10" y="399"/>
                  </a:lnTo>
                  <a:lnTo>
                    <a:pt x="21" y="434"/>
                  </a:lnTo>
                  <a:lnTo>
                    <a:pt x="36" y="460"/>
                  </a:lnTo>
                  <a:lnTo>
                    <a:pt x="52" y="478"/>
                  </a:lnTo>
                  <a:lnTo>
                    <a:pt x="71" y="489"/>
                  </a:lnTo>
                  <a:close/>
                </a:path>
              </a:pathLst>
            </a:custGeom>
            <a:solidFill>
              <a:srgbClr val="E5C9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 name="Freeform 62"/>
            <p:cNvSpPr>
              <a:spLocks/>
            </p:cNvSpPr>
            <p:nvPr/>
          </p:nvSpPr>
          <p:spPr bwMode="auto">
            <a:xfrm>
              <a:off x="4651" y="2225"/>
              <a:ext cx="314" cy="554"/>
            </a:xfrm>
            <a:custGeom>
              <a:avLst/>
              <a:gdLst>
                <a:gd name="T0" fmla="*/ 64 w 314"/>
                <a:gd name="T1" fmla="*/ 480 h 554"/>
                <a:gd name="T2" fmla="*/ 71 w 314"/>
                <a:gd name="T3" fmla="*/ 484 h 554"/>
                <a:gd name="T4" fmla="*/ 82 w 314"/>
                <a:gd name="T5" fmla="*/ 493 h 554"/>
                <a:gd name="T6" fmla="*/ 91 w 314"/>
                <a:gd name="T7" fmla="*/ 506 h 554"/>
                <a:gd name="T8" fmla="*/ 95 w 314"/>
                <a:gd name="T9" fmla="*/ 521 h 554"/>
                <a:gd name="T10" fmla="*/ 101 w 314"/>
                <a:gd name="T11" fmla="*/ 530 h 554"/>
                <a:gd name="T12" fmla="*/ 106 w 314"/>
                <a:gd name="T13" fmla="*/ 541 h 554"/>
                <a:gd name="T14" fmla="*/ 116 w 314"/>
                <a:gd name="T15" fmla="*/ 551 h 554"/>
                <a:gd name="T16" fmla="*/ 130 w 314"/>
                <a:gd name="T17" fmla="*/ 554 h 554"/>
                <a:gd name="T18" fmla="*/ 152 w 314"/>
                <a:gd name="T19" fmla="*/ 551 h 554"/>
                <a:gd name="T20" fmla="*/ 182 w 314"/>
                <a:gd name="T21" fmla="*/ 537 h 554"/>
                <a:gd name="T22" fmla="*/ 219 w 314"/>
                <a:gd name="T23" fmla="*/ 515 h 554"/>
                <a:gd name="T24" fmla="*/ 254 w 314"/>
                <a:gd name="T25" fmla="*/ 482 h 554"/>
                <a:gd name="T26" fmla="*/ 277 w 314"/>
                <a:gd name="T27" fmla="*/ 435 h 554"/>
                <a:gd name="T28" fmla="*/ 285 w 314"/>
                <a:gd name="T29" fmla="*/ 377 h 554"/>
                <a:gd name="T30" fmla="*/ 302 w 314"/>
                <a:gd name="T31" fmla="*/ 322 h 554"/>
                <a:gd name="T32" fmla="*/ 314 w 314"/>
                <a:gd name="T33" fmla="*/ 275 h 554"/>
                <a:gd name="T34" fmla="*/ 301 w 314"/>
                <a:gd name="T35" fmla="*/ 238 h 554"/>
                <a:gd name="T36" fmla="*/ 277 w 314"/>
                <a:gd name="T37" fmla="*/ 219 h 554"/>
                <a:gd name="T38" fmla="*/ 264 w 314"/>
                <a:gd name="T39" fmla="*/ 200 h 554"/>
                <a:gd name="T40" fmla="*/ 252 w 314"/>
                <a:gd name="T41" fmla="*/ 171 h 554"/>
                <a:gd name="T42" fmla="*/ 251 w 314"/>
                <a:gd name="T43" fmla="*/ 142 h 554"/>
                <a:gd name="T44" fmla="*/ 265 w 314"/>
                <a:gd name="T45" fmla="*/ 127 h 554"/>
                <a:gd name="T46" fmla="*/ 278 w 314"/>
                <a:gd name="T47" fmla="*/ 112 h 554"/>
                <a:gd name="T48" fmla="*/ 288 w 314"/>
                <a:gd name="T49" fmla="*/ 94 h 554"/>
                <a:gd name="T50" fmla="*/ 293 w 314"/>
                <a:gd name="T51" fmla="*/ 74 h 554"/>
                <a:gd name="T52" fmla="*/ 290 w 314"/>
                <a:gd name="T53" fmla="*/ 53 h 554"/>
                <a:gd name="T54" fmla="*/ 275 w 314"/>
                <a:gd name="T55" fmla="*/ 33 h 554"/>
                <a:gd name="T56" fmla="*/ 245 w 314"/>
                <a:gd name="T57" fmla="*/ 17 h 554"/>
                <a:gd name="T58" fmla="*/ 196 w 314"/>
                <a:gd name="T59" fmla="*/ 5 h 554"/>
                <a:gd name="T60" fmla="*/ 159 w 314"/>
                <a:gd name="T61" fmla="*/ 0 h 554"/>
                <a:gd name="T62" fmla="*/ 122 w 314"/>
                <a:gd name="T63" fmla="*/ 3 h 554"/>
                <a:gd name="T64" fmla="*/ 70 w 314"/>
                <a:gd name="T65" fmla="*/ 30 h 554"/>
                <a:gd name="T66" fmla="*/ 22 w 314"/>
                <a:gd name="T67" fmla="*/ 106 h 554"/>
                <a:gd name="T68" fmla="*/ 1 w 314"/>
                <a:gd name="T69" fmla="*/ 239 h 554"/>
                <a:gd name="T70" fmla="*/ 2 w 314"/>
                <a:gd name="T71" fmla="*/ 348 h 554"/>
                <a:gd name="T72" fmla="*/ 18 w 314"/>
                <a:gd name="T73" fmla="*/ 424 h 554"/>
                <a:gd name="T74" fmla="*/ 46 w 314"/>
                <a:gd name="T75" fmla="*/ 467 h 5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14" h="554">
                  <a:moveTo>
                    <a:pt x="63" y="479"/>
                  </a:moveTo>
                  <a:lnTo>
                    <a:pt x="64" y="480"/>
                  </a:lnTo>
                  <a:lnTo>
                    <a:pt x="67" y="481"/>
                  </a:lnTo>
                  <a:lnTo>
                    <a:pt x="71" y="484"/>
                  </a:lnTo>
                  <a:lnTo>
                    <a:pt x="77" y="488"/>
                  </a:lnTo>
                  <a:lnTo>
                    <a:pt x="82" y="493"/>
                  </a:lnTo>
                  <a:lnTo>
                    <a:pt x="87" y="499"/>
                  </a:lnTo>
                  <a:lnTo>
                    <a:pt x="91" y="506"/>
                  </a:lnTo>
                  <a:lnTo>
                    <a:pt x="94" y="516"/>
                  </a:lnTo>
                  <a:lnTo>
                    <a:pt x="95" y="521"/>
                  </a:lnTo>
                  <a:lnTo>
                    <a:pt x="98" y="526"/>
                  </a:lnTo>
                  <a:lnTo>
                    <a:pt x="101" y="530"/>
                  </a:lnTo>
                  <a:lnTo>
                    <a:pt x="103" y="535"/>
                  </a:lnTo>
                  <a:lnTo>
                    <a:pt x="106" y="541"/>
                  </a:lnTo>
                  <a:lnTo>
                    <a:pt x="110" y="548"/>
                  </a:lnTo>
                  <a:lnTo>
                    <a:pt x="116" y="551"/>
                  </a:lnTo>
                  <a:lnTo>
                    <a:pt x="123" y="554"/>
                  </a:lnTo>
                  <a:lnTo>
                    <a:pt x="130" y="554"/>
                  </a:lnTo>
                  <a:lnTo>
                    <a:pt x="141" y="553"/>
                  </a:lnTo>
                  <a:lnTo>
                    <a:pt x="152" y="551"/>
                  </a:lnTo>
                  <a:lnTo>
                    <a:pt x="164" y="546"/>
                  </a:lnTo>
                  <a:lnTo>
                    <a:pt x="182" y="537"/>
                  </a:lnTo>
                  <a:lnTo>
                    <a:pt x="200" y="527"/>
                  </a:lnTo>
                  <a:lnTo>
                    <a:pt x="219" y="515"/>
                  </a:lnTo>
                  <a:lnTo>
                    <a:pt x="238" y="500"/>
                  </a:lnTo>
                  <a:lnTo>
                    <a:pt x="254" y="482"/>
                  </a:lnTo>
                  <a:lnTo>
                    <a:pt x="267" y="461"/>
                  </a:lnTo>
                  <a:lnTo>
                    <a:pt x="277" y="435"/>
                  </a:lnTo>
                  <a:lnTo>
                    <a:pt x="281" y="407"/>
                  </a:lnTo>
                  <a:lnTo>
                    <a:pt x="285" y="377"/>
                  </a:lnTo>
                  <a:lnTo>
                    <a:pt x="293" y="348"/>
                  </a:lnTo>
                  <a:lnTo>
                    <a:pt x="302" y="322"/>
                  </a:lnTo>
                  <a:lnTo>
                    <a:pt x="311" y="298"/>
                  </a:lnTo>
                  <a:lnTo>
                    <a:pt x="314" y="275"/>
                  </a:lnTo>
                  <a:lnTo>
                    <a:pt x="312" y="255"/>
                  </a:lnTo>
                  <a:lnTo>
                    <a:pt x="301" y="238"/>
                  </a:lnTo>
                  <a:lnTo>
                    <a:pt x="279" y="222"/>
                  </a:lnTo>
                  <a:lnTo>
                    <a:pt x="277" y="219"/>
                  </a:lnTo>
                  <a:lnTo>
                    <a:pt x="271" y="211"/>
                  </a:lnTo>
                  <a:lnTo>
                    <a:pt x="264" y="200"/>
                  </a:lnTo>
                  <a:lnTo>
                    <a:pt x="258" y="185"/>
                  </a:lnTo>
                  <a:lnTo>
                    <a:pt x="252" y="171"/>
                  </a:lnTo>
                  <a:lnTo>
                    <a:pt x="250" y="156"/>
                  </a:lnTo>
                  <a:lnTo>
                    <a:pt x="251" y="142"/>
                  </a:lnTo>
                  <a:lnTo>
                    <a:pt x="259" y="132"/>
                  </a:lnTo>
                  <a:lnTo>
                    <a:pt x="265" y="127"/>
                  </a:lnTo>
                  <a:lnTo>
                    <a:pt x="271" y="121"/>
                  </a:lnTo>
                  <a:lnTo>
                    <a:pt x="278" y="112"/>
                  </a:lnTo>
                  <a:lnTo>
                    <a:pt x="283" y="104"/>
                  </a:lnTo>
                  <a:lnTo>
                    <a:pt x="288" y="94"/>
                  </a:lnTo>
                  <a:lnTo>
                    <a:pt x="291" y="85"/>
                  </a:lnTo>
                  <a:lnTo>
                    <a:pt x="293" y="74"/>
                  </a:lnTo>
                  <a:lnTo>
                    <a:pt x="293" y="63"/>
                  </a:lnTo>
                  <a:lnTo>
                    <a:pt x="290" y="53"/>
                  </a:lnTo>
                  <a:lnTo>
                    <a:pt x="284" y="43"/>
                  </a:lnTo>
                  <a:lnTo>
                    <a:pt x="275" y="33"/>
                  </a:lnTo>
                  <a:lnTo>
                    <a:pt x="262" y="25"/>
                  </a:lnTo>
                  <a:lnTo>
                    <a:pt x="245" y="17"/>
                  </a:lnTo>
                  <a:lnTo>
                    <a:pt x="223" y="10"/>
                  </a:lnTo>
                  <a:lnTo>
                    <a:pt x="196" y="5"/>
                  </a:lnTo>
                  <a:lnTo>
                    <a:pt x="164" y="1"/>
                  </a:lnTo>
                  <a:lnTo>
                    <a:pt x="159" y="0"/>
                  </a:lnTo>
                  <a:lnTo>
                    <a:pt x="144" y="0"/>
                  </a:lnTo>
                  <a:lnTo>
                    <a:pt x="122" y="3"/>
                  </a:lnTo>
                  <a:lnTo>
                    <a:pt x="96" y="11"/>
                  </a:lnTo>
                  <a:lnTo>
                    <a:pt x="70" y="30"/>
                  </a:lnTo>
                  <a:lnTo>
                    <a:pt x="44" y="61"/>
                  </a:lnTo>
                  <a:lnTo>
                    <a:pt x="22" y="106"/>
                  </a:lnTo>
                  <a:lnTo>
                    <a:pt x="8" y="170"/>
                  </a:lnTo>
                  <a:lnTo>
                    <a:pt x="1" y="239"/>
                  </a:lnTo>
                  <a:lnTo>
                    <a:pt x="0" y="298"/>
                  </a:lnTo>
                  <a:lnTo>
                    <a:pt x="2" y="348"/>
                  </a:lnTo>
                  <a:lnTo>
                    <a:pt x="9" y="390"/>
                  </a:lnTo>
                  <a:lnTo>
                    <a:pt x="18" y="424"/>
                  </a:lnTo>
                  <a:lnTo>
                    <a:pt x="32" y="450"/>
                  </a:lnTo>
                  <a:lnTo>
                    <a:pt x="46" y="467"/>
                  </a:lnTo>
                  <a:lnTo>
                    <a:pt x="63" y="479"/>
                  </a:lnTo>
                  <a:close/>
                </a:path>
              </a:pathLst>
            </a:custGeom>
            <a:solidFill>
              <a:srgbClr val="DBAF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 name="Freeform 63"/>
            <p:cNvSpPr>
              <a:spLocks/>
            </p:cNvSpPr>
            <p:nvPr/>
          </p:nvSpPr>
          <p:spPr bwMode="auto">
            <a:xfrm>
              <a:off x="4657" y="2230"/>
              <a:ext cx="302" cy="540"/>
            </a:xfrm>
            <a:custGeom>
              <a:avLst/>
              <a:gdLst>
                <a:gd name="T0" fmla="*/ 54 w 302"/>
                <a:gd name="T1" fmla="*/ 469 h 540"/>
                <a:gd name="T2" fmla="*/ 63 w 302"/>
                <a:gd name="T3" fmla="*/ 473 h 540"/>
                <a:gd name="T4" fmla="*/ 75 w 302"/>
                <a:gd name="T5" fmla="*/ 480 h 540"/>
                <a:gd name="T6" fmla="*/ 87 w 302"/>
                <a:gd name="T7" fmla="*/ 491 h 540"/>
                <a:gd name="T8" fmla="*/ 94 w 302"/>
                <a:gd name="T9" fmla="*/ 504 h 540"/>
                <a:gd name="T10" fmla="*/ 99 w 302"/>
                <a:gd name="T11" fmla="*/ 513 h 540"/>
                <a:gd name="T12" fmla="*/ 103 w 302"/>
                <a:gd name="T13" fmla="*/ 525 h 540"/>
                <a:gd name="T14" fmla="*/ 111 w 302"/>
                <a:gd name="T15" fmla="*/ 536 h 540"/>
                <a:gd name="T16" fmla="*/ 124 w 302"/>
                <a:gd name="T17" fmla="*/ 540 h 540"/>
                <a:gd name="T18" fmla="*/ 144 w 302"/>
                <a:gd name="T19" fmla="*/ 535 h 540"/>
                <a:gd name="T20" fmla="*/ 173 w 302"/>
                <a:gd name="T21" fmla="*/ 523 h 540"/>
                <a:gd name="T22" fmla="*/ 209 w 302"/>
                <a:gd name="T23" fmla="*/ 501 h 540"/>
                <a:gd name="T24" fmla="*/ 243 w 302"/>
                <a:gd name="T25" fmla="*/ 471 h 540"/>
                <a:gd name="T26" fmla="*/ 264 w 302"/>
                <a:gd name="T27" fmla="*/ 426 h 540"/>
                <a:gd name="T28" fmla="*/ 274 w 302"/>
                <a:gd name="T29" fmla="*/ 370 h 540"/>
                <a:gd name="T30" fmla="*/ 290 w 302"/>
                <a:gd name="T31" fmla="*/ 318 h 540"/>
                <a:gd name="T32" fmla="*/ 302 w 302"/>
                <a:gd name="T33" fmla="*/ 274 h 540"/>
                <a:gd name="T34" fmla="*/ 289 w 302"/>
                <a:gd name="T35" fmla="*/ 237 h 540"/>
                <a:gd name="T36" fmla="*/ 267 w 302"/>
                <a:gd name="T37" fmla="*/ 217 h 540"/>
                <a:gd name="T38" fmla="*/ 254 w 302"/>
                <a:gd name="T39" fmla="*/ 198 h 540"/>
                <a:gd name="T40" fmla="*/ 241 w 302"/>
                <a:gd name="T41" fmla="*/ 168 h 540"/>
                <a:gd name="T42" fmla="*/ 239 w 302"/>
                <a:gd name="T43" fmla="*/ 139 h 540"/>
                <a:gd name="T44" fmla="*/ 251 w 302"/>
                <a:gd name="T45" fmla="*/ 124 h 540"/>
                <a:gd name="T46" fmla="*/ 263 w 302"/>
                <a:gd name="T47" fmla="*/ 110 h 540"/>
                <a:gd name="T48" fmla="*/ 273 w 302"/>
                <a:gd name="T49" fmla="*/ 93 h 540"/>
                <a:gd name="T50" fmla="*/ 278 w 302"/>
                <a:gd name="T51" fmla="*/ 72 h 540"/>
                <a:gd name="T52" fmla="*/ 276 w 302"/>
                <a:gd name="T53" fmla="*/ 53 h 540"/>
                <a:gd name="T54" fmla="*/ 261 w 302"/>
                <a:gd name="T55" fmla="*/ 33 h 540"/>
                <a:gd name="T56" fmla="*/ 233 w 302"/>
                <a:gd name="T57" fmla="*/ 17 h 540"/>
                <a:gd name="T58" fmla="*/ 187 w 302"/>
                <a:gd name="T59" fmla="*/ 5 h 540"/>
                <a:gd name="T60" fmla="*/ 151 w 302"/>
                <a:gd name="T61" fmla="*/ 0 h 540"/>
                <a:gd name="T62" fmla="*/ 116 w 302"/>
                <a:gd name="T63" fmla="*/ 3 h 540"/>
                <a:gd name="T64" fmla="*/ 66 w 302"/>
                <a:gd name="T65" fmla="*/ 29 h 540"/>
                <a:gd name="T66" fmla="*/ 22 w 302"/>
                <a:gd name="T67" fmla="*/ 103 h 540"/>
                <a:gd name="T68" fmla="*/ 1 w 302"/>
                <a:gd name="T69" fmla="*/ 232 h 540"/>
                <a:gd name="T70" fmla="*/ 2 w 302"/>
                <a:gd name="T71" fmla="*/ 340 h 540"/>
                <a:gd name="T72" fmla="*/ 15 w 302"/>
                <a:gd name="T73" fmla="*/ 415 h 540"/>
                <a:gd name="T74" fmla="*/ 40 w 302"/>
                <a:gd name="T75" fmla="*/ 458 h 5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2" h="540">
                  <a:moveTo>
                    <a:pt x="53" y="469"/>
                  </a:moveTo>
                  <a:lnTo>
                    <a:pt x="54" y="469"/>
                  </a:lnTo>
                  <a:lnTo>
                    <a:pt x="59" y="471"/>
                  </a:lnTo>
                  <a:lnTo>
                    <a:pt x="63" y="473"/>
                  </a:lnTo>
                  <a:lnTo>
                    <a:pt x="69" y="476"/>
                  </a:lnTo>
                  <a:lnTo>
                    <a:pt x="75" y="480"/>
                  </a:lnTo>
                  <a:lnTo>
                    <a:pt x="81" y="485"/>
                  </a:lnTo>
                  <a:lnTo>
                    <a:pt x="87" y="491"/>
                  </a:lnTo>
                  <a:lnTo>
                    <a:pt x="92" y="498"/>
                  </a:lnTo>
                  <a:lnTo>
                    <a:pt x="94" y="504"/>
                  </a:lnTo>
                  <a:lnTo>
                    <a:pt x="97" y="508"/>
                  </a:lnTo>
                  <a:lnTo>
                    <a:pt x="99" y="513"/>
                  </a:lnTo>
                  <a:lnTo>
                    <a:pt x="100" y="518"/>
                  </a:lnTo>
                  <a:lnTo>
                    <a:pt x="103" y="525"/>
                  </a:lnTo>
                  <a:lnTo>
                    <a:pt x="106" y="531"/>
                  </a:lnTo>
                  <a:lnTo>
                    <a:pt x="111" y="536"/>
                  </a:lnTo>
                  <a:lnTo>
                    <a:pt x="117" y="539"/>
                  </a:lnTo>
                  <a:lnTo>
                    <a:pt x="124" y="540"/>
                  </a:lnTo>
                  <a:lnTo>
                    <a:pt x="133" y="539"/>
                  </a:lnTo>
                  <a:lnTo>
                    <a:pt x="144" y="535"/>
                  </a:lnTo>
                  <a:lnTo>
                    <a:pt x="156" y="530"/>
                  </a:lnTo>
                  <a:lnTo>
                    <a:pt x="173" y="523"/>
                  </a:lnTo>
                  <a:lnTo>
                    <a:pt x="190" y="514"/>
                  </a:lnTo>
                  <a:lnTo>
                    <a:pt x="209" y="501"/>
                  </a:lnTo>
                  <a:lnTo>
                    <a:pt x="226" y="488"/>
                  </a:lnTo>
                  <a:lnTo>
                    <a:pt x="243" y="471"/>
                  </a:lnTo>
                  <a:lnTo>
                    <a:pt x="255" y="451"/>
                  </a:lnTo>
                  <a:lnTo>
                    <a:pt x="264" y="426"/>
                  </a:lnTo>
                  <a:lnTo>
                    <a:pt x="270" y="399"/>
                  </a:lnTo>
                  <a:lnTo>
                    <a:pt x="274" y="370"/>
                  </a:lnTo>
                  <a:lnTo>
                    <a:pt x="281" y="343"/>
                  </a:lnTo>
                  <a:lnTo>
                    <a:pt x="290" y="318"/>
                  </a:lnTo>
                  <a:lnTo>
                    <a:pt x="297" y="295"/>
                  </a:lnTo>
                  <a:lnTo>
                    <a:pt x="302" y="274"/>
                  </a:lnTo>
                  <a:lnTo>
                    <a:pt x="299" y="254"/>
                  </a:lnTo>
                  <a:lnTo>
                    <a:pt x="289" y="237"/>
                  </a:lnTo>
                  <a:lnTo>
                    <a:pt x="269" y="221"/>
                  </a:lnTo>
                  <a:lnTo>
                    <a:pt x="267" y="217"/>
                  </a:lnTo>
                  <a:lnTo>
                    <a:pt x="261" y="209"/>
                  </a:lnTo>
                  <a:lnTo>
                    <a:pt x="254" y="198"/>
                  </a:lnTo>
                  <a:lnTo>
                    <a:pt x="247" y="183"/>
                  </a:lnTo>
                  <a:lnTo>
                    <a:pt x="241" y="168"/>
                  </a:lnTo>
                  <a:lnTo>
                    <a:pt x="238" y="153"/>
                  </a:lnTo>
                  <a:lnTo>
                    <a:pt x="239" y="139"/>
                  </a:lnTo>
                  <a:lnTo>
                    <a:pt x="246" y="129"/>
                  </a:lnTo>
                  <a:lnTo>
                    <a:pt x="251" y="124"/>
                  </a:lnTo>
                  <a:lnTo>
                    <a:pt x="257" y="118"/>
                  </a:lnTo>
                  <a:lnTo>
                    <a:pt x="263" y="110"/>
                  </a:lnTo>
                  <a:lnTo>
                    <a:pt x="269" y="101"/>
                  </a:lnTo>
                  <a:lnTo>
                    <a:pt x="273" y="93"/>
                  </a:lnTo>
                  <a:lnTo>
                    <a:pt x="277" y="83"/>
                  </a:lnTo>
                  <a:lnTo>
                    <a:pt x="278" y="72"/>
                  </a:lnTo>
                  <a:lnTo>
                    <a:pt x="278" y="62"/>
                  </a:lnTo>
                  <a:lnTo>
                    <a:pt x="276" y="53"/>
                  </a:lnTo>
                  <a:lnTo>
                    <a:pt x="270" y="42"/>
                  </a:lnTo>
                  <a:lnTo>
                    <a:pt x="261" y="33"/>
                  </a:lnTo>
                  <a:lnTo>
                    <a:pt x="249" y="25"/>
                  </a:lnTo>
                  <a:lnTo>
                    <a:pt x="233" y="17"/>
                  </a:lnTo>
                  <a:lnTo>
                    <a:pt x="212" y="11"/>
                  </a:lnTo>
                  <a:lnTo>
                    <a:pt x="187" y="5"/>
                  </a:lnTo>
                  <a:lnTo>
                    <a:pt x="156" y="1"/>
                  </a:lnTo>
                  <a:lnTo>
                    <a:pt x="151" y="0"/>
                  </a:lnTo>
                  <a:lnTo>
                    <a:pt x="137" y="0"/>
                  </a:lnTo>
                  <a:lnTo>
                    <a:pt x="116" y="3"/>
                  </a:lnTo>
                  <a:lnTo>
                    <a:pt x="92" y="12"/>
                  </a:lnTo>
                  <a:lnTo>
                    <a:pt x="66" y="29"/>
                  </a:lnTo>
                  <a:lnTo>
                    <a:pt x="42" y="59"/>
                  </a:lnTo>
                  <a:lnTo>
                    <a:pt x="22" y="103"/>
                  </a:lnTo>
                  <a:lnTo>
                    <a:pt x="8" y="165"/>
                  </a:lnTo>
                  <a:lnTo>
                    <a:pt x="1" y="232"/>
                  </a:lnTo>
                  <a:lnTo>
                    <a:pt x="0" y="291"/>
                  </a:lnTo>
                  <a:lnTo>
                    <a:pt x="2" y="340"/>
                  </a:lnTo>
                  <a:lnTo>
                    <a:pt x="7" y="381"/>
                  </a:lnTo>
                  <a:lnTo>
                    <a:pt x="15" y="415"/>
                  </a:lnTo>
                  <a:lnTo>
                    <a:pt x="27" y="440"/>
                  </a:lnTo>
                  <a:lnTo>
                    <a:pt x="40" y="458"/>
                  </a:lnTo>
                  <a:lnTo>
                    <a:pt x="53" y="469"/>
                  </a:lnTo>
                  <a:close/>
                </a:path>
              </a:pathLst>
            </a:custGeom>
            <a:solidFill>
              <a:srgbClr val="CE99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 name="Freeform 64"/>
            <p:cNvSpPr>
              <a:spLocks/>
            </p:cNvSpPr>
            <p:nvPr/>
          </p:nvSpPr>
          <p:spPr bwMode="auto">
            <a:xfrm>
              <a:off x="4663" y="2236"/>
              <a:ext cx="288" cy="524"/>
            </a:xfrm>
            <a:custGeom>
              <a:avLst/>
              <a:gdLst>
                <a:gd name="T0" fmla="*/ 46 w 288"/>
                <a:gd name="T1" fmla="*/ 457 h 524"/>
                <a:gd name="T2" fmla="*/ 56 w 288"/>
                <a:gd name="T3" fmla="*/ 461 h 524"/>
                <a:gd name="T4" fmla="*/ 69 w 288"/>
                <a:gd name="T5" fmla="*/ 467 h 524"/>
                <a:gd name="T6" fmla="*/ 82 w 288"/>
                <a:gd name="T7" fmla="*/ 475 h 524"/>
                <a:gd name="T8" fmla="*/ 92 w 288"/>
                <a:gd name="T9" fmla="*/ 485 h 524"/>
                <a:gd name="T10" fmla="*/ 97 w 288"/>
                <a:gd name="T11" fmla="*/ 494 h 524"/>
                <a:gd name="T12" fmla="*/ 100 w 288"/>
                <a:gd name="T13" fmla="*/ 508 h 524"/>
                <a:gd name="T14" fmla="*/ 106 w 288"/>
                <a:gd name="T15" fmla="*/ 519 h 524"/>
                <a:gd name="T16" fmla="*/ 117 w 288"/>
                <a:gd name="T17" fmla="*/ 524 h 524"/>
                <a:gd name="T18" fmla="*/ 136 w 288"/>
                <a:gd name="T19" fmla="*/ 520 h 524"/>
                <a:gd name="T20" fmla="*/ 164 w 288"/>
                <a:gd name="T21" fmla="*/ 508 h 524"/>
                <a:gd name="T22" fmla="*/ 199 w 288"/>
                <a:gd name="T23" fmla="*/ 488 h 524"/>
                <a:gd name="T24" fmla="*/ 232 w 288"/>
                <a:gd name="T25" fmla="*/ 458 h 524"/>
                <a:gd name="T26" fmla="*/ 253 w 288"/>
                <a:gd name="T27" fmla="*/ 416 h 524"/>
                <a:gd name="T28" fmla="*/ 262 w 288"/>
                <a:gd name="T29" fmla="*/ 362 h 524"/>
                <a:gd name="T30" fmla="*/ 277 w 288"/>
                <a:gd name="T31" fmla="*/ 313 h 524"/>
                <a:gd name="T32" fmla="*/ 288 w 288"/>
                <a:gd name="T33" fmla="*/ 272 h 524"/>
                <a:gd name="T34" fmla="*/ 277 w 288"/>
                <a:gd name="T35" fmla="*/ 235 h 524"/>
                <a:gd name="T36" fmla="*/ 255 w 288"/>
                <a:gd name="T37" fmla="*/ 215 h 524"/>
                <a:gd name="T38" fmla="*/ 243 w 288"/>
                <a:gd name="T39" fmla="*/ 194 h 524"/>
                <a:gd name="T40" fmla="*/ 230 w 288"/>
                <a:gd name="T41" fmla="*/ 164 h 524"/>
                <a:gd name="T42" fmla="*/ 228 w 288"/>
                <a:gd name="T43" fmla="*/ 135 h 524"/>
                <a:gd name="T44" fmla="*/ 239 w 288"/>
                <a:gd name="T45" fmla="*/ 120 h 524"/>
                <a:gd name="T46" fmla="*/ 250 w 288"/>
                <a:gd name="T47" fmla="*/ 106 h 524"/>
                <a:gd name="T48" fmla="*/ 259 w 288"/>
                <a:gd name="T49" fmla="*/ 89 h 524"/>
                <a:gd name="T50" fmla="*/ 264 w 288"/>
                <a:gd name="T51" fmla="*/ 70 h 524"/>
                <a:gd name="T52" fmla="*/ 262 w 288"/>
                <a:gd name="T53" fmla="*/ 51 h 524"/>
                <a:gd name="T54" fmla="*/ 248 w 288"/>
                <a:gd name="T55" fmla="*/ 32 h 524"/>
                <a:gd name="T56" fmla="*/ 220 w 288"/>
                <a:gd name="T57" fmla="*/ 16 h 524"/>
                <a:gd name="T58" fmla="*/ 177 w 288"/>
                <a:gd name="T59" fmla="*/ 5 h 524"/>
                <a:gd name="T60" fmla="*/ 143 w 288"/>
                <a:gd name="T61" fmla="*/ 0 h 524"/>
                <a:gd name="T62" fmla="*/ 110 w 288"/>
                <a:gd name="T63" fmla="*/ 3 h 524"/>
                <a:gd name="T64" fmla="*/ 63 w 288"/>
                <a:gd name="T65" fmla="*/ 28 h 524"/>
                <a:gd name="T66" fmla="*/ 21 w 288"/>
                <a:gd name="T67" fmla="*/ 100 h 524"/>
                <a:gd name="T68" fmla="*/ 2 w 288"/>
                <a:gd name="T69" fmla="*/ 225 h 524"/>
                <a:gd name="T70" fmla="*/ 1 w 288"/>
                <a:gd name="T71" fmla="*/ 331 h 524"/>
                <a:gd name="T72" fmla="*/ 13 w 288"/>
                <a:gd name="T73" fmla="*/ 404 h 524"/>
                <a:gd name="T74" fmla="*/ 34 w 288"/>
                <a:gd name="T75" fmla="*/ 447 h 5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8" h="524">
                  <a:moveTo>
                    <a:pt x="45" y="457"/>
                  </a:moveTo>
                  <a:lnTo>
                    <a:pt x="46" y="457"/>
                  </a:lnTo>
                  <a:lnTo>
                    <a:pt x="51" y="458"/>
                  </a:lnTo>
                  <a:lnTo>
                    <a:pt x="56" y="461"/>
                  </a:lnTo>
                  <a:lnTo>
                    <a:pt x="62" y="463"/>
                  </a:lnTo>
                  <a:lnTo>
                    <a:pt x="69" y="467"/>
                  </a:lnTo>
                  <a:lnTo>
                    <a:pt x="76" y="471"/>
                  </a:lnTo>
                  <a:lnTo>
                    <a:pt x="82" y="475"/>
                  </a:lnTo>
                  <a:lnTo>
                    <a:pt x="89" y="481"/>
                  </a:lnTo>
                  <a:lnTo>
                    <a:pt x="92" y="485"/>
                  </a:lnTo>
                  <a:lnTo>
                    <a:pt x="95" y="489"/>
                  </a:lnTo>
                  <a:lnTo>
                    <a:pt x="97" y="494"/>
                  </a:lnTo>
                  <a:lnTo>
                    <a:pt x="98" y="500"/>
                  </a:lnTo>
                  <a:lnTo>
                    <a:pt x="100" y="508"/>
                  </a:lnTo>
                  <a:lnTo>
                    <a:pt x="102" y="514"/>
                  </a:lnTo>
                  <a:lnTo>
                    <a:pt x="106" y="519"/>
                  </a:lnTo>
                  <a:lnTo>
                    <a:pt x="111" y="522"/>
                  </a:lnTo>
                  <a:lnTo>
                    <a:pt x="117" y="524"/>
                  </a:lnTo>
                  <a:lnTo>
                    <a:pt x="126" y="523"/>
                  </a:lnTo>
                  <a:lnTo>
                    <a:pt x="136" y="520"/>
                  </a:lnTo>
                  <a:lnTo>
                    <a:pt x="148" y="515"/>
                  </a:lnTo>
                  <a:lnTo>
                    <a:pt x="164" y="508"/>
                  </a:lnTo>
                  <a:lnTo>
                    <a:pt x="181" y="499"/>
                  </a:lnTo>
                  <a:lnTo>
                    <a:pt x="199" y="488"/>
                  </a:lnTo>
                  <a:lnTo>
                    <a:pt x="216" y="475"/>
                  </a:lnTo>
                  <a:lnTo>
                    <a:pt x="232" y="458"/>
                  </a:lnTo>
                  <a:lnTo>
                    <a:pt x="244" y="440"/>
                  </a:lnTo>
                  <a:lnTo>
                    <a:pt x="253" y="416"/>
                  </a:lnTo>
                  <a:lnTo>
                    <a:pt x="257" y="389"/>
                  </a:lnTo>
                  <a:lnTo>
                    <a:pt x="262" y="362"/>
                  </a:lnTo>
                  <a:lnTo>
                    <a:pt x="269" y="336"/>
                  </a:lnTo>
                  <a:lnTo>
                    <a:pt x="277" y="313"/>
                  </a:lnTo>
                  <a:lnTo>
                    <a:pt x="284" y="292"/>
                  </a:lnTo>
                  <a:lnTo>
                    <a:pt x="288" y="272"/>
                  </a:lnTo>
                  <a:lnTo>
                    <a:pt x="286" y="253"/>
                  </a:lnTo>
                  <a:lnTo>
                    <a:pt x="277" y="235"/>
                  </a:lnTo>
                  <a:lnTo>
                    <a:pt x="257" y="218"/>
                  </a:lnTo>
                  <a:lnTo>
                    <a:pt x="255" y="215"/>
                  </a:lnTo>
                  <a:lnTo>
                    <a:pt x="250" y="206"/>
                  </a:lnTo>
                  <a:lnTo>
                    <a:pt x="243" y="194"/>
                  </a:lnTo>
                  <a:lnTo>
                    <a:pt x="236" y="180"/>
                  </a:lnTo>
                  <a:lnTo>
                    <a:pt x="230" y="164"/>
                  </a:lnTo>
                  <a:lnTo>
                    <a:pt x="227" y="149"/>
                  </a:lnTo>
                  <a:lnTo>
                    <a:pt x="228" y="135"/>
                  </a:lnTo>
                  <a:lnTo>
                    <a:pt x="234" y="125"/>
                  </a:lnTo>
                  <a:lnTo>
                    <a:pt x="239" y="120"/>
                  </a:lnTo>
                  <a:lnTo>
                    <a:pt x="244" y="114"/>
                  </a:lnTo>
                  <a:lnTo>
                    <a:pt x="250" y="106"/>
                  </a:lnTo>
                  <a:lnTo>
                    <a:pt x="255" y="98"/>
                  </a:lnTo>
                  <a:lnTo>
                    <a:pt x="259" y="89"/>
                  </a:lnTo>
                  <a:lnTo>
                    <a:pt x="263" y="80"/>
                  </a:lnTo>
                  <a:lnTo>
                    <a:pt x="264" y="70"/>
                  </a:lnTo>
                  <a:lnTo>
                    <a:pt x="264" y="60"/>
                  </a:lnTo>
                  <a:lnTo>
                    <a:pt x="262" y="51"/>
                  </a:lnTo>
                  <a:lnTo>
                    <a:pt x="255" y="41"/>
                  </a:lnTo>
                  <a:lnTo>
                    <a:pt x="248" y="32"/>
                  </a:lnTo>
                  <a:lnTo>
                    <a:pt x="236" y="24"/>
                  </a:lnTo>
                  <a:lnTo>
                    <a:pt x="220" y="16"/>
                  </a:lnTo>
                  <a:lnTo>
                    <a:pt x="201" y="10"/>
                  </a:lnTo>
                  <a:lnTo>
                    <a:pt x="177" y="5"/>
                  </a:lnTo>
                  <a:lnTo>
                    <a:pt x="148" y="1"/>
                  </a:lnTo>
                  <a:lnTo>
                    <a:pt x="143" y="0"/>
                  </a:lnTo>
                  <a:lnTo>
                    <a:pt x="130" y="0"/>
                  </a:lnTo>
                  <a:lnTo>
                    <a:pt x="110" y="3"/>
                  </a:lnTo>
                  <a:lnTo>
                    <a:pt x="88" y="11"/>
                  </a:lnTo>
                  <a:lnTo>
                    <a:pt x="63" y="28"/>
                  </a:lnTo>
                  <a:lnTo>
                    <a:pt x="40" y="57"/>
                  </a:lnTo>
                  <a:lnTo>
                    <a:pt x="21" y="100"/>
                  </a:lnTo>
                  <a:lnTo>
                    <a:pt x="8" y="160"/>
                  </a:lnTo>
                  <a:lnTo>
                    <a:pt x="2" y="225"/>
                  </a:lnTo>
                  <a:lnTo>
                    <a:pt x="0" y="282"/>
                  </a:lnTo>
                  <a:lnTo>
                    <a:pt x="1" y="331"/>
                  </a:lnTo>
                  <a:lnTo>
                    <a:pt x="6" y="371"/>
                  </a:lnTo>
                  <a:lnTo>
                    <a:pt x="13" y="404"/>
                  </a:lnTo>
                  <a:lnTo>
                    <a:pt x="23" y="430"/>
                  </a:lnTo>
                  <a:lnTo>
                    <a:pt x="34" y="447"/>
                  </a:lnTo>
                  <a:lnTo>
                    <a:pt x="45" y="457"/>
                  </a:lnTo>
                  <a:close/>
                </a:path>
              </a:pathLst>
            </a:custGeom>
            <a:solidFill>
              <a:srgbClr val="C17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 name="Freeform 65"/>
            <p:cNvSpPr>
              <a:spLocks/>
            </p:cNvSpPr>
            <p:nvPr/>
          </p:nvSpPr>
          <p:spPr bwMode="auto">
            <a:xfrm>
              <a:off x="4669" y="2242"/>
              <a:ext cx="275" cy="508"/>
            </a:xfrm>
            <a:custGeom>
              <a:avLst/>
              <a:gdLst>
                <a:gd name="T0" fmla="*/ 135 w 275"/>
                <a:gd name="T1" fmla="*/ 0 h 508"/>
                <a:gd name="T2" fmla="*/ 104 w 275"/>
                <a:gd name="T3" fmla="*/ 3 h 508"/>
                <a:gd name="T4" fmla="*/ 60 w 275"/>
                <a:gd name="T5" fmla="*/ 27 h 508"/>
                <a:gd name="T6" fmla="*/ 21 w 275"/>
                <a:gd name="T7" fmla="*/ 97 h 508"/>
                <a:gd name="T8" fmla="*/ 2 w 275"/>
                <a:gd name="T9" fmla="*/ 218 h 508"/>
                <a:gd name="T10" fmla="*/ 1 w 275"/>
                <a:gd name="T11" fmla="*/ 322 h 508"/>
                <a:gd name="T12" fmla="*/ 12 w 275"/>
                <a:gd name="T13" fmla="*/ 394 h 508"/>
                <a:gd name="T14" fmla="*/ 28 w 275"/>
                <a:gd name="T15" fmla="*/ 437 h 508"/>
                <a:gd name="T16" fmla="*/ 39 w 275"/>
                <a:gd name="T17" fmla="*/ 447 h 508"/>
                <a:gd name="T18" fmla="*/ 56 w 275"/>
                <a:gd name="T19" fmla="*/ 450 h 508"/>
                <a:gd name="T20" fmla="*/ 77 w 275"/>
                <a:gd name="T21" fmla="*/ 458 h 508"/>
                <a:gd name="T22" fmla="*/ 94 w 275"/>
                <a:gd name="T23" fmla="*/ 471 h 508"/>
                <a:gd name="T24" fmla="*/ 96 w 275"/>
                <a:gd name="T25" fmla="*/ 489 h 508"/>
                <a:gd name="T26" fmla="*/ 100 w 275"/>
                <a:gd name="T27" fmla="*/ 503 h 508"/>
                <a:gd name="T28" fmla="*/ 110 w 275"/>
                <a:gd name="T29" fmla="*/ 508 h 508"/>
                <a:gd name="T30" fmla="*/ 128 w 275"/>
                <a:gd name="T31" fmla="*/ 504 h 508"/>
                <a:gd name="T32" fmla="*/ 156 w 275"/>
                <a:gd name="T33" fmla="*/ 492 h 508"/>
                <a:gd name="T34" fmla="*/ 189 w 275"/>
                <a:gd name="T35" fmla="*/ 474 h 508"/>
                <a:gd name="T36" fmla="*/ 221 w 275"/>
                <a:gd name="T37" fmla="*/ 446 h 508"/>
                <a:gd name="T38" fmla="*/ 242 w 275"/>
                <a:gd name="T39" fmla="*/ 406 h 508"/>
                <a:gd name="T40" fmla="*/ 250 w 275"/>
                <a:gd name="T41" fmla="*/ 354 h 508"/>
                <a:gd name="T42" fmla="*/ 265 w 275"/>
                <a:gd name="T43" fmla="*/ 308 h 508"/>
                <a:gd name="T44" fmla="*/ 275 w 275"/>
                <a:gd name="T45" fmla="*/ 269 h 508"/>
                <a:gd name="T46" fmla="*/ 265 w 275"/>
                <a:gd name="T47" fmla="*/ 233 h 508"/>
                <a:gd name="T48" fmla="*/ 245 w 275"/>
                <a:gd name="T49" fmla="*/ 212 h 508"/>
                <a:gd name="T50" fmla="*/ 232 w 275"/>
                <a:gd name="T51" fmla="*/ 190 h 508"/>
                <a:gd name="T52" fmla="*/ 218 w 275"/>
                <a:gd name="T53" fmla="*/ 159 h 508"/>
                <a:gd name="T54" fmla="*/ 214 w 275"/>
                <a:gd name="T55" fmla="*/ 130 h 508"/>
                <a:gd name="T56" fmla="*/ 231 w 275"/>
                <a:gd name="T57" fmla="*/ 110 h 508"/>
                <a:gd name="T58" fmla="*/ 247 w 275"/>
                <a:gd name="T59" fmla="*/ 77 h 508"/>
                <a:gd name="T60" fmla="*/ 242 w 275"/>
                <a:gd name="T61" fmla="*/ 40 h 508"/>
                <a:gd name="T62" fmla="*/ 191 w 275"/>
                <a:gd name="T63" fmla="*/ 9 h 5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5" h="508">
                  <a:moveTo>
                    <a:pt x="140" y="1"/>
                  </a:moveTo>
                  <a:lnTo>
                    <a:pt x="135" y="0"/>
                  </a:lnTo>
                  <a:lnTo>
                    <a:pt x="123" y="0"/>
                  </a:lnTo>
                  <a:lnTo>
                    <a:pt x="104" y="3"/>
                  </a:lnTo>
                  <a:lnTo>
                    <a:pt x="83" y="11"/>
                  </a:lnTo>
                  <a:lnTo>
                    <a:pt x="60" y="27"/>
                  </a:lnTo>
                  <a:lnTo>
                    <a:pt x="38" y="55"/>
                  </a:lnTo>
                  <a:lnTo>
                    <a:pt x="21" y="97"/>
                  </a:lnTo>
                  <a:lnTo>
                    <a:pt x="8" y="155"/>
                  </a:lnTo>
                  <a:lnTo>
                    <a:pt x="2" y="218"/>
                  </a:lnTo>
                  <a:lnTo>
                    <a:pt x="0" y="273"/>
                  </a:lnTo>
                  <a:lnTo>
                    <a:pt x="1" y="322"/>
                  </a:lnTo>
                  <a:lnTo>
                    <a:pt x="5" y="361"/>
                  </a:lnTo>
                  <a:lnTo>
                    <a:pt x="12" y="394"/>
                  </a:lnTo>
                  <a:lnTo>
                    <a:pt x="19" y="418"/>
                  </a:lnTo>
                  <a:lnTo>
                    <a:pt x="28" y="437"/>
                  </a:lnTo>
                  <a:lnTo>
                    <a:pt x="37" y="447"/>
                  </a:lnTo>
                  <a:lnTo>
                    <a:pt x="39" y="447"/>
                  </a:lnTo>
                  <a:lnTo>
                    <a:pt x="47" y="448"/>
                  </a:lnTo>
                  <a:lnTo>
                    <a:pt x="56" y="450"/>
                  </a:lnTo>
                  <a:lnTo>
                    <a:pt x="67" y="453"/>
                  </a:lnTo>
                  <a:lnTo>
                    <a:pt x="77" y="458"/>
                  </a:lnTo>
                  <a:lnTo>
                    <a:pt x="87" y="464"/>
                  </a:lnTo>
                  <a:lnTo>
                    <a:pt x="94" y="471"/>
                  </a:lnTo>
                  <a:lnTo>
                    <a:pt x="96" y="480"/>
                  </a:lnTo>
                  <a:lnTo>
                    <a:pt x="96" y="489"/>
                  </a:lnTo>
                  <a:lnTo>
                    <a:pt x="98" y="497"/>
                  </a:lnTo>
                  <a:lnTo>
                    <a:pt x="100" y="503"/>
                  </a:lnTo>
                  <a:lnTo>
                    <a:pt x="104" y="506"/>
                  </a:lnTo>
                  <a:lnTo>
                    <a:pt x="110" y="508"/>
                  </a:lnTo>
                  <a:lnTo>
                    <a:pt x="119" y="507"/>
                  </a:lnTo>
                  <a:lnTo>
                    <a:pt x="128" y="504"/>
                  </a:lnTo>
                  <a:lnTo>
                    <a:pt x="140" y="499"/>
                  </a:lnTo>
                  <a:lnTo>
                    <a:pt x="156" y="492"/>
                  </a:lnTo>
                  <a:lnTo>
                    <a:pt x="172" y="483"/>
                  </a:lnTo>
                  <a:lnTo>
                    <a:pt x="189" y="474"/>
                  </a:lnTo>
                  <a:lnTo>
                    <a:pt x="206" y="462"/>
                  </a:lnTo>
                  <a:lnTo>
                    <a:pt x="221" y="446"/>
                  </a:lnTo>
                  <a:lnTo>
                    <a:pt x="233" y="429"/>
                  </a:lnTo>
                  <a:lnTo>
                    <a:pt x="242" y="406"/>
                  </a:lnTo>
                  <a:lnTo>
                    <a:pt x="246" y="380"/>
                  </a:lnTo>
                  <a:lnTo>
                    <a:pt x="250" y="354"/>
                  </a:lnTo>
                  <a:lnTo>
                    <a:pt x="257" y="330"/>
                  </a:lnTo>
                  <a:lnTo>
                    <a:pt x="265" y="308"/>
                  </a:lnTo>
                  <a:lnTo>
                    <a:pt x="271" y="288"/>
                  </a:lnTo>
                  <a:lnTo>
                    <a:pt x="275" y="269"/>
                  </a:lnTo>
                  <a:lnTo>
                    <a:pt x="273" y="252"/>
                  </a:lnTo>
                  <a:lnTo>
                    <a:pt x="265" y="233"/>
                  </a:lnTo>
                  <a:lnTo>
                    <a:pt x="247" y="215"/>
                  </a:lnTo>
                  <a:lnTo>
                    <a:pt x="245" y="212"/>
                  </a:lnTo>
                  <a:lnTo>
                    <a:pt x="240" y="203"/>
                  </a:lnTo>
                  <a:lnTo>
                    <a:pt x="232" y="190"/>
                  </a:lnTo>
                  <a:lnTo>
                    <a:pt x="225" y="176"/>
                  </a:lnTo>
                  <a:lnTo>
                    <a:pt x="218" y="159"/>
                  </a:lnTo>
                  <a:lnTo>
                    <a:pt x="214" y="144"/>
                  </a:lnTo>
                  <a:lnTo>
                    <a:pt x="214" y="130"/>
                  </a:lnTo>
                  <a:lnTo>
                    <a:pt x="221" y="120"/>
                  </a:lnTo>
                  <a:lnTo>
                    <a:pt x="231" y="110"/>
                  </a:lnTo>
                  <a:lnTo>
                    <a:pt x="241" y="94"/>
                  </a:lnTo>
                  <a:lnTo>
                    <a:pt x="247" y="77"/>
                  </a:lnTo>
                  <a:lnTo>
                    <a:pt x="249" y="58"/>
                  </a:lnTo>
                  <a:lnTo>
                    <a:pt x="242" y="40"/>
                  </a:lnTo>
                  <a:lnTo>
                    <a:pt x="224" y="22"/>
                  </a:lnTo>
                  <a:lnTo>
                    <a:pt x="191" y="9"/>
                  </a:lnTo>
                  <a:lnTo>
                    <a:pt x="140" y="1"/>
                  </a:lnTo>
                  <a:close/>
                </a:path>
              </a:pathLst>
            </a:custGeom>
            <a:solidFill>
              <a:srgbClr val="B563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 name="Freeform 66"/>
            <p:cNvSpPr>
              <a:spLocks/>
            </p:cNvSpPr>
            <p:nvPr/>
          </p:nvSpPr>
          <p:spPr bwMode="auto">
            <a:xfrm>
              <a:off x="4843" y="2191"/>
              <a:ext cx="204" cy="252"/>
            </a:xfrm>
            <a:custGeom>
              <a:avLst/>
              <a:gdLst>
                <a:gd name="T0" fmla="*/ 39 w 204"/>
                <a:gd name="T1" fmla="*/ 37 h 252"/>
                <a:gd name="T2" fmla="*/ 36 w 204"/>
                <a:gd name="T3" fmla="*/ 36 h 252"/>
                <a:gd name="T4" fmla="*/ 28 w 204"/>
                <a:gd name="T5" fmla="*/ 32 h 252"/>
                <a:gd name="T6" fmla="*/ 18 w 204"/>
                <a:gd name="T7" fmla="*/ 27 h 252"/>
                <a:gd name="T8" fmla="*/ 7 w 204"/>
                <a:gd name="T9" fmla="*/ 21 h 252"/>
                <a:gd name="T10" fmla="*/ 1 w 204"/>
                <a:gd name="T11" fmla="*/ 15 h 252"/>
                <a:gd name="T12" fmla="*/ 0 w 204"/>
                <a:gd name="T13" fmla="*/ 9 h 252"/>
                <a:gd name="T14" fmla="*/ 8 w 204"/>
                <a:gd name="T15" fmla="*/ 4 h 252"/>
                <a:gd name="T16" fmla="*/ 28 w 204"/>
                <a:gd name="T17" fmla="*/ 1 h 252"/>
                <a:gd name="T18" fmla="*/ 48 w 204"/>
                <a:gd name="T19" fmla="*/ 0 h 252"/>
                <a:gd name="T20" fmla="*/ 67 w 204"/>
                <a:gd name="T21" fmla="*/ 2 h 252"/>
                <a:gd name="T22" fmla="*/ 85 w 204"/>
                <a:gd name="T23" fmla="*/ 5 h 252"/>
                <a:gd name="T24" fmla="*/ 102 w 204"/>
                <a:gd name="T25" fmla="*/ 10 h 252"/>
                <a:gd name="T26" fmla="*/ 119 w 204"/>
                <a:gd name="T27" fmla="*/ 17 h 252"/>
                <a:gd name="T28" fmla="*/ 134 w 204"/>
                <a:gd name="T29" fmla="*/ 25 h 252"/>
                <a:gd name="T30" fmla="*/ 148 w 204"/>
                <a:gd name="T31" fmla="*/ 35 h 252"/>
                <a:gd name="T32" fmla="*/ 161 w 204"/>
                <a:gd name="T33" fmla="*/ 46 h 252"/>
                <a:gd name="T34" fmla="*/ 172 w 204"/>
                <a:gd name="T35" fmla="*/ 60 h 252"/>
                <a:gd name="T36" fmla="*/ 181 w 204"/>
                <a:gd name="T37" fmla="*/ 74 h 252"/>
                <a:gd name="T38" fmla="*/ 190 w 204"/>
                <a:gd name="T39" fmla="*/ 90 h 252"/>
                <a:gd name="T40" fmla="*/ 197 w 204"/>
                <a:gd name="T41" fmla="*/ 106 h 252"/>
                <a:gd name="T42" fmla="*/ 201 w 204"/>
                <a:gd name="T43" fmla="*/ 124 h 252"/>
                <a:gd name="T44" fmla="*/ 204 w 204"/>
                <a:gd name="T45" fmla="*/ 142 h 252"/>
                <a:gd name="T46" fmla="*/ 204 w 204"/>
                <a:gd name="T47" fmla="*/ 163 h 252"/>
                <a:gd name="T48" fmla="*/ 203 w 204"/>
                <a:gd name="T49" fmla="*/ 183 h 252"/>
                <a:gd name="T50" fmla="*/ 202 w 204"/>
                <a:gd name="T51" fmla="*/ 186 h 252"/>
                <a:gd name="T52" fmla="*/ 198 w 204"/>
                <a:gd name="T53" fmla="*/ 196 h 252"/>
                <a:gd name="T54" fmla="*/ 192 w 204"/>
                <a:gd name="T55" fmla="*/ 208 h 252"/>
                <a:gd name="T56" fmla="*/ 185 w 204"/>
                <a:gd name="T57" fmla="*/ 221 h 252"/>
                <a:gd name="T58" fmla="*/ 175 w 204"/>
                <a:gd name="T59" fmla="*/ 235 h 252"/>
                <a:gd name="T60" fmla="*/ 165 w 204"/>
                <a:gd name="T61" fmla="*/ 246 h 252"/>
                <a:gd name="T62" fmla="*/ 155 w 204"/>
                <a:gd name="T63" fmla="*/ 252 h 252"/>
                <a:gd name="T64" fmla="*/ 143 w 204"/>
                <a:gd name="T65" fmla="*/ 251 h 252"/>
                <a:gd name="T66" fmla="*/ 131 w 204"/>
                <a:gd name="T67" fmla="*/ 246 h 252"/>
                <a:gd name="T68" fmla="*/ 119 w 204"/>
                <a:gd name="T69" fmla="*/ 239 h 252"/>
                <a:gd name="T70" fmla="*/ 107 w 204"/>
                <a:gd name="T71" fmla="*/ 230 h 252"/>
                <a:gd name="T72" fmla="*/ 98 w 204"/>
                <a:gd name="T73" fmla="*/ 219 h 252"/>
                <a:gd name="T74" fmla="*/ 92 w 204"/>
                <a:gd name="T75" fmla="*/ 207 h 252"/>
                <a:gd name="T76" fmla="*/ 90 w 204"/>
                <a:gd name="T77" fmla="*/ 194 h 252"/>
                <a:gd name="T78" fmla="*/ 95 w 204"/>
                <a:gd name="T79" fmla="*/ 178 h 252"/>
                <a:gd name="T80" fmla="*/ 107 w 204"/>
                <a:gd name="T81" fmla="*/ 161 h 252"/>
                <a:gd name="T82" fmla="*/ 123 w 204"/>
                <a:gd name="T83" fmla="*/ 142 h 252"/>
                <a:gd name="T84" fmla="*/ 133 w 204"/>
                <a:gd name="T85" fmla="*/ 125 h 252"/>
                <a:gd name="T86" fmla="*/ 138 w 204"/>
                <a:gd name="T87" fmla="*/ 107 h 252"/>
                <a:gd name="T88" fmla="*/ 136 w 204"/>
                <a:gd name="T89" fmla="*/ 91 h 252"/>
                <a:gd name="T90" fmla="*/ 126 w 204"/>
                <a:gd name="T91" fmla="*/ 75 h 252"/>
                <a:gd name="T92" fmla="*/ 107 w 204"/>
                <a:gd name="T93" fmla="*/ 61 h 252"/>
                <a:gd name="T94" fmla="*/ 79 w 204"/>
                <a:gd name="T95" fmla="*/ 48 h 252"/>
                <a:gd name="T96" fmla="*/ 39 w 204"/>
                <a:gd name="T97" fmla="*/ 37 h 25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04" h="252">
                  <a:moveTo>
                    <a:pt x="39" y="37"/>
                  </a:moveTo>
                  <a:lnTo>
                    <a:pt x="36" y="36"/>
                  </a:lnTo>
                  <a:lnTo>
                    <a:pt x="28" y="32"/>
                  </a:lnTo>
                  <a:lnTo>
                    <a:pt x="18" y="27"/>
                  </a:lnTo>
                  <a:lnTo>
                    <a:pt x="7" y="21"/>
                  </a:lnTo>
                  <a:lnTo>
                    <a:pt x="1" y="15"/>
                  </a:lnTo>
                  <a:lnTo>
                    <a:pt x="0" y="9"/>
                  </a:lnTo>
                  <a:lnTo>
                    <a:pt x="8" y="4"/>
                  </a:lnTo>
                  <a:lnTo>
                    <a:pt x="28" y="1"/>
                  </a:lnTo>
                  <a:lnTo>
                    <a:pt x="48" y="0"/>
                  </a:lnTo>
                  <a:lnTo>
                    <a:pt x="67" y="2"/>
                  </a:lnTo>
                  <a:lnTo>
                    <a:pt x="85" y="5"/>
                  </a:lnTo>
                  <a:lnTo>
                    <a:pt x="102" y="10"/>
                  </a:lnTo>
                  <a:lnTo>
                    <a:pt x="119" y="17"/>
                  </a:lnTo>
                  <a:lnTo>
                    <a:pt x="134" y="25"/>
                  </a:lnTo>
                  <a:lnTo>
                    <a:pt x="148" y="35"/>
                  </a:lnTo>
                  <a:lnTo>
                    <a:pt x="161" y="46"/>
                  </a:lnTo>
                  <a:lnTo>
                    <a:pt x="172" y="60"/>
                  </a:lnTo>
                  <a:lnTo>
                    <a:pt x="181" y="74"/>
                  </a:lnTo>
                  <a:lnTo>
                    <a:pt x="190" y="90"/>
                  </a:lnTo>
                  <a:lnTo>
                    <a:pt x="197" y="106"/>
                  </a:lnTo>
                  <a:lnTo>
                    <a:pt x="201" y="124"/>
                  </a:lnTo>
                  <a:lnTo>
                    <a:pt x="204" y="142"/>
                  </a:lnTo>
                  <a:lnTo>
                    <a:pt x="204" y="163"/>
                  </a:lnTo>
                  <a:lnTo>
                    <a:pt x="203" y="183"/>
                  </a:lnTo>
                  <a:lnTo>
                    <a:pt x="202" y="186"/>
                  </a:lnTo>
                  <a:lnTo>
                    <a:pt x="198" y="196"/>
                  </a:lnTo>
                  <a:lnTo>
                    <a:pt x="192" y="208"/>
                  </a:lnTo>
                  <a:lnTo>
                    <a:pt x="185" y="221"/>
                  </a:lnTo>
                  <a:lnTo>
                    <a:pt x="175" y="235"/>
                  </a:lnTo>
                  <a:lnTo>
                    <a:pt x="165" y="246"/>
                  </a:lnTo>
                  <a:lnTo>
                    <a:pt x="155" y="252"/>
                  </a:lnTo>
                  <a:lnTo>
                    <a:pt x="143" y="251"/>
                  </a:lnTo>
                  <a:lnTo>
                    <a:pt x="131" y="246"/>
                  </a:lnTo>
                  <a:lnTo>
                    <a:pt x="119" y="239"/>
                  </a:lnTo>
                  <a:lnTo>
                    <a:pt x="107" y="230"/>
                  </a:lnTo>
                  <a:lnTo>
                    <a:pt x="98" y="219"/>
                  </a:lnTo>
                  <a:lnTo>
                    <a:pt x="92" y="207"/>
                  </a:lnTo>
                  <a:lnTo>
                    <a:pt x="90" y="194"/>
                  </a:lnTo>
                  <a:lnTo>
                    <a:pt x="95" y="178"/>
                  </a:lnTo>
                  <a:lnTo>
                    <a:pt x="107" y="161"/>
                  </a:lnTo>
                  <a:lnTo>
                    <a:pt x="123" y="142"/>
                  </a:lnTo>
                  <a:lnTo>
                    <a:pt x="133" y="125"/>
                  </a:lnTo>
                  <a:lnTo>
                    <a:pt x="138" y="107"/>
                  </a:lnTo>
                  <a:lnTo>
                    <a:pt x="136" y="91"/>
                  </a:lnTo>
                  <a:lnTo>
                    <a:pt x="126" y="75"/>
                  </a:lnTo>
                  <a:lnTo>
                    <a:pt x="107" y="61"/>
                  </a:lnTo>
                  <a:lnTo>
                    <a:pt x="79" y="48"/>
                  </a:lnTo>
                  <a:lnTo>
                    <a:pt x="3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 name="Freeform 67"/>
            <p:cNvSpPr>
              <a:spLocks/>
            </p:cNvSpPr>
            <p:nvPr/>
          </p:nvSpPr>
          <p:spPr bwMode="auto">
            <a:xfrm>
              <a:off x="4851" y="2194"/>
              <a:ext cx="192" cy="245"/>
            </a:xfrm>
            <a:custGeom>
              <a:avLst/>
              <a:gdLst>
                <a:gd name="T0" fmla="*/ 26 w 192"/>
                <a:gd name="T1" fmla="*/ 1 h 245"/>
                <a:gd name="T2" fmla="*/ 45 w 192"/>
                <a:gd name="T3" fmla="*/ 0 h 245"/>
                <a:gd name="T4" fmla="*/ 62 w 192"/>
                <a:gd name="T5" fmla="*/ 2 h 245"/>
                <a:gd name="T6" fmla="*/ 80 w 192"/>
                <a:gd name="T7" fmla="*/ 5 h 245"/>
                <a:gd name="T8" fmla="*/ 95 w 192"/>
                <a:gd name="T9" fmla="*/ 10 h 245"/>
                <a:gd name="T10" fmla="*/ 111 w 192"/>
                <a:gd name="T11" fmla="*/ 17 h 245"/>
                <a:gd name="T12" fmla="*/ 125 w 192"/>
                <a:gd name="T13" fmla="*/ 25 h 245"/>
                <a:gd name="T14" fmla="*/ 138 w 192"/>
                <a:gd name="T15" fmla="*/ 34 h 245"/>
                <a:gd name="T16" fmla="*/ 151 w 192"/>
                <a:gd name="T17" fmla="*/ 46 h 245"/>
                <a:gd name="T18" fmla="*/ 161 w 192"/>
                <a:gd name="T19" fmla="*/ 58 h 245"/>
                <a:gd name="T20" fmla="*/ 170 w 192"/>
                <a:gd name="T21" fmla="*/ 71 h 245"/>
                <a:gd name="T22" fmla="*/ 178 w 192"/>
                <a:gd name="T23" fmla="*/ 87 h 245"/>
                <a:gd name="T24" fmla="*/ 184 w 192"/>
                <a:gd name="T25" fmla="*/ 103 h 245"/>
                <a:gd name="T26" fmla="*/ 189 w 192"/>
                <a:gd name="T27" fmla="*/ 121 h 245"/>
                <a:gd name="T28" fmla="*/ 191 w 192"/>
                <a:gd name="T29" fmla="*/ 139 h 245"/>
                <a:gd name="T30" fmla="*/ 192 w 192"/>
                <a:gd name="T31" fmla="*/ 158 h 245"/>
                <a:gd name="T32" fmla="*/ 191 w 192"/>
                <a:gd name="T33" fmla="*/ 178 h 245"/>
                <a:gd name="T34" fmla="*/ 190 w 192"/>
                <a:gd name="T35" fmla="*/ 181 h 245"/>
                <a:gd name="T36" fmla="*/ 186 w 192"/>
                <a:gd name="T37" fmla="*/ 191 h 245"/>
                <a:gd name="T38" fmla="*/ 180 w 192"/>
                <a:gd name="T39" fmla="*/ 202 h 245"/>
                <a:gd name="T40" fmla="*/ 172 w 192"/>
                <a:gd name="T41" fmla="*/ 216 h 245"/>
                <a:gd name="T42" fmla="*/ 164 w 192"/>
                <a:gd name="T43" fmla="*/ 229 h 245"/>
                <a:gd name="T44" fmla="*/ 155 w 192"/>
                <a:gd name="T45" fmla="*/ 239 h 245"/>
                <a:gd name="T46" fmla="*/ 145 w 192"/>
                <a:gd name="T47" fmla="*/ 245 h 245"/>
                <a:gd name="T48" fmla="*/ 134 w 192"/>
                <a:gd name="T49" fmla="*/ 245 h 245"/>
                <a:gd name="T50" fmla="*/ 124 w 192"/>
                <a:gd name="T51" fmla="*/ 240 h 245"/>
                <a:gd name="T52" fmla="*/ 114 w 192"/>
                <a:gd name="T53" fmla="*/ 234 h 245"/>
                <a:gd name="T54" fmla="*/ 103 w 192"/>
                <a:gd name="T55" fmla="*/ 227 h 245"/>
                <a:gd name="T56" fmla="*/ 94 w 192"/>
                <a:gd name="T57" fmla="*/ 217 h 245"/>
                <a:gd name="T58" fmla="*/ 88 w 192"/>
                <a:gd name="T59" fmla="*/ 206 h 245"/>
                <a:gd name="T60" fmla="*/ 86 w 192"/>
                <a:gd name="T61" fmla="*/ 194 h 245"/>
                <a:gd name="T62" fmla="*/ 88 w 192"/>
                <a:gd name="T63" fmla="*/ 180 h 245"/>
                <a:gd name="T64" fmla="*/ 96 w 192"/>
                <a:gd name="T65" fmla="*/ 165 h 245"/>
                <a:gd name="T66" fmla="*/ 97 w 192"/>
                <a:gd name="T67" fmla="*/ 163 h 245"/>
                <a:gd name="T68" fmla="*/ 99 w 192"/>
                <a:gd name="T69" fmla="*/ 161 h 245"/>
                <a:gd name="T70" fmla="*/ 100 w 192"/>
                <a:gd name="T71" fmla="*/ 159 h 245"/>
                <a:gd name="T72" fmla="*/ 102 w 192"/>
                <a:gd name="T73" fmla="*/ 157 h 245"/>
                <a:gd name="T74" fmla="*/ 117 w 192"/>
                <a:gd name="T75" fmla="*/ 139 h 245"/>
                <a:gd name="T76" fmla="*/ 126 w 192"/>
                <a:gd name="T77" fmla="*/ 123 h 245"/>
                <a:gd name="T78" fmla="*/ 130 w 192"/>
                <a:gd name="T79" fmla="*/ 106 h 245"/>
                <a:gd name="T80" fmla="*/ 128 w 192"/>
                <a:gd name="T81" fmla="*/ 91 h 245"/>
                <a:gd name="T82" fmla="*/ 119 w 192"/>
                <a:gd name="T83" fmla="*/ 75 h 245"/>
                <a:gd name="T84" fmla="*/ 101 w 192"/>
                <a:gd name="T85" fmla="*/ 61 h 245"/>
                <a:gd name="T86" fmla="*/ 75 w 192"/>
                <a:gd name="T87" fmla="*/ 48 h 245"/>
                <a:gd name="T88" fmla="*/ 39 w 192"/>
                <a:gd name="T89" fmla="*/ 35 h 245"/>
                <a:gd name="T90" fmla="*/ 39 w 192"/>
                <a:gd name="T91" fmla="*/ 35 h 245"/>
                <a:gd name="T92" fmla="*/ 38 w 192"/>
                <a:gd name="T93" fmla="*/ 34 h 245"/>
                <a:gd name="T94" fmla="*/ 35 w 192"/>
                <a:gd name="T95" fmla="*/ 34 h 245"/>
                <a:gd name="T96" fmla="*/ 34 w 192"/>
                <a:gd name="T97" fmla="*/ 33 h 245"/>
                <a:gd name="T98" fmla="*/ 28 w 192"/>
                <a:gd name="T99" fmla="*/ 30 h 245"/>
                <a:gd name="T100" fmla="*/ 20 w 192"/>
                <a:gd name="T101" fmla="*/ 27 h 245"/>
                <a:gd name="T102" fmla="*/ 12 w 192"/>
                <a:gd name="T103" fmla="*/ 22 h 245"/>
                <a:gd name="T104" fmla="*/ 5 w 192"/>
                <a:gd name="T105" fmla="*/ 17 h 245"/>
                <a:gd name="T106" fmla="*/ 0 w 192"/>
                <a:gd name="T107" fmla="*/ 12 h 245"/>
                <a:gd name="T108" fmla="*/ 1 w 192"/>
                <a:gd name="T109" fmla="*/ 7 h 245"/>
                <a:gd name="T110" fmla="*/ 10 w 192"/>
                <a:gd name="T111" fmla="*/ 3 h 245"/>
                <a:gd name="T112" fmla="*/ 26 w 192"/>
                <a:gd name="T113" fmla="*/ 1 h 2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2" h="245">
                  <a:moveTo>
                    <a:pt x="26" y="1"/>
                  </a:moveTo>
                  <a:lnTo>
                    <a:pt x="45" y="0"/>
                  </a:lnTo>
                  <a:lnTo>
                    <a:pt x="62" y="2"/>
                  </a:lnTo>
                  <a:lnTo>
                    <a:pt x="80" y="5"/>
                  </a:lnTo>
                  <a:lnTo>
                    <a:pt x="95" y="10"/>
                  </a:lnTo>
                  <a:lnTo>
                    <a:pt x="111" y="17"/>
                  </a:lnTo>
                  <a:lnTo>
                    <a:pt x="125" y="25"/>
                  </a:lnTo>
                  <a:lnTo>
                    <a:pt x="138" y="34"/>
                  </a:lnTo>
                  <a:lnTo>
                    <a:pt x="151" y="46"/>
                  </a:lnTo>
                  <a:lnTo>
                    <a:pt x="161" y="58"/>
                  </a:lnTo>
                  <a:lnTo>
                    <a:pt x="170" y="71"/>
                  </a:lnTo>
                  <a:lnTo>
                    <a:pt x="178" y="87"/>
                  </a:lnTo>
                  <a:lnTo>
                    <a:pt x="184" y="103"/>
                  </a:lnTo>
                  <a:lnTo>
                    <a:pt x="189" y="121"/>
                  </a:lnTo>
                  <a:lnTo>
                    <a:pt x="191" y="139"/>
                  </a:lnTo>
                  <a:lnTo>
                    <a:pt x="192" y="158"/>
                  </a:lnTo>
                  <a:lnTo>
                    <a:pt x="191" y="178"/>
                  </a:lnTo>
                  <a:lnTo>
                    <a:pt x="190" y="181"/>
                  </a:lnTo>
                  <a:lnTo>
                    <a:pt x="186" y="191"/>
                  </a:lnTo>
                  <a:lnTo>
                    <a:pt x="180" y="202"/>
                  </a:lnTo>
                  <a:lnTo>
                    <a:pt x="172" y="216"/>
                  </a:lnTo>
                  <a:lnTo>
                    <a:pt x="164" y="229"/>
                  </a:lnTo>
                  <a:lnTo>
                    <a:pt x="155" y="239"/>
                  </a:lnTo>
                  <a:lnTo>
                    <a:pt x="145" y="245"/>
                  </a:lnTo>
                  <a:lnTo>
                    <a:pt x="134" y="245"/>
                  </a:lnTo>
                  <a:lnTo>
                    <a:pt x="124" y="240"/>
                  </a:lnTo>
                  <a:lnTo>
                    <a:pt x="114" y="234"/>
                  </a:lnTo>
                  <a:lnTo>
                    <a:pt x="103" y="227"/>
                  </a:lnTo>
                  <a:lnTo>
                    <a:pt x="94" y="217"/>
                  </a:lnTo>
                  <a:lnTo>
                    <a:pt x="88" y="206"/>
                  </a:lnTo>
                  <a:lnTo>
                    <a:pt x="86" y="194"/>
                  </a:lnTo>
                  <a:lnTo>
                    <a:pt x="88" y="180"/>
                  </a:lnTo>
                  <a:lnTo>
                    <a:pt x="96" y="165"/>
                  </a:lnTo>
                  <a:lnTo>
                    <a:pt x="97" y="163"/>
                  </a:lnTo>
                  <a:lnTo>
                    <a:pt x="99" y="161"/>
                  </a:lnTo>
                  <a:lnTo>
                    <a:pt x="100" y="159"/>
                  </a:lnTo>
                  <a:lnTo>
                    <a:pt x="102" y="157"/>
                  </a:lnTo>
                  <a:lnTo>
                    <a:pt x="117" y="139"/>
                  </a:lnTo>
                  <a:lnTo>
                    <a:pt x="126" y="123"/>
                  </a:lnTo>
                  <a:lnTo>
                    <a:pt x="130" y="106"/>
                  </a:lnTo>
                  <a:lnTo>
                    <a:pt x="128" y="91"/>
                  </a:lnTo>
                  <a:lnTo>
                    <a:pt x="119" y="75"/>
                  </a:lnTo>
                  <a:lnTo>
                    <a:pt x="101" y="61"/>
                  </a:lnTo>
                  <a:lnTo>
                    <a:pt x="75" y="48"/>
                  </a:lnTo>
                  <a:lnTo>
                    <a:pt x="39" y="35"/>
                  </a:lnTo>
                  <a:lnTo>
                    <a:pt x="38" y="34"/>
                  </a:lnTo>
                  <a:lnTo>
                    <a:pt x="35" y="34"/>
                  </a:lnTo>
                  <a:lnTo>
                    <a:pt x="34" y="33"/>
                  </a:lnTo>
                  <a:lnTo>
                    <a:pt x="28" y="30"/>
                  </a:lnTo>
                  <a:lnTo>
                    <a:pt x="20" y="27"/>
                  </a:lnTo>
                  <a:lnTo>
                    <a:pt x="12" y="22"/>
                  </a:lnTo>
                  <a:lnTo>
                    <a:pt x="5" y="17"/>
                  </a:lnTo>
                  <a:lnTo>
                    <a:pt x="0" y="12"/>
                  </a:lnTo>
                  <a:lnTo>
                    <a:pt x="1" y="7"/>
                  </a:lnTo>
                  <a:lnTo>
                    <a:pt x="10" y="3"/>
                  </a:lnTo>
                  <a:lnTo>
                    <a:pt x="26" y="1"/>
                  </a:ln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 name="Freeform 68"/>
            <p:cNvSpPr>
              <a:spLocks/>
            </p:cNvSpPr>
            <p:nvPr/>
          </p:nvSpPr>
          <p:spPr bwMode="auto">
            <a:xfrm>
              <a:off x="4863" y="2197"/>
              <a:ext cx="178" cy="239"/>
            </a:xfrm>
            <a:custGeom>
              <a:avLst/>
              <a:gdLst>
                <a:gd name="T0" fmla="*/ 23 w 178"/>
                <a:gd name="T1" fmla="*/ 1 h 239"/>
                <a:gd name="T2" fmla="*/ 41 w 178"/>
                <a:gd name="T3" fmla="*/ 0 h 239"/>
                <a:gd name="T4" fmla="*/ 57 w 178"/>
                <a:gd name="T5" fmla="*/ 2 h 239"/>
                <a:gd name="T6" fmla="*/ 73 w 178"/>
                <a:gd name="T7" fmla="*/ 5 h 239"/>
                <a:gd name="T8" fmla="*/ 88 w 178"/>
                <a:gd name="T9" fmla="*/ 10 h 239"/>
                <a:gd name="T10" fmla="*/ 103 w 178"/>
                <a:gd name="T11" fmla="*/ 16 h 239"/>
                <a:gd name="T12" fmla="*/ 116 w 178"/>
                <a:gd name="T13" fmla="*/ 24 h 239"/>
                <a:gd name="T14" fmla="*/ 128 w 178"/>
                <a:gd name="T15" fmla="*/ 33 h 239"/>
                <a:gd name="T16" fmla="*/ 140 w 178"/>
                <a:gd name="T17" fmla="*/ 45 h 239"/>
                <a:gd name="T18" fmla="*/ 149 w 178"/>
                <a:gd name="T19" fmla="*/ 56 h 239"/>
                <a:gd name="T20" fmla="*/ 158 w 178"/>
                <a:gd name="T21" fmla="*/ 70 h 239"/>
                <a:gd name="T22" fmla="*/ 166 w 178"/>
                <a:gd name="T23" fmla="*/ 85 h 239"/>
                <a:gd name="T24" fmla="*/ 171 w 178"/>
                <a:gd name="T25" fmla="*/ 100 h 239"/>
                <a:gd name="T26" fmla="*/ 175 w 178"/>
                <a:gd name="T27" fmla="*/ 118 h 239"/>
                <a:gd name="T28" fmla="*/ 177 w 178"/>
                <a:gd name="T29" fmla="*/ 135 h 239"/>
                <a:gd name="T30" fmla="*/ 178 w 178"/>
                <a:gd name="T31" fmla="*/ 155 h 239"/>
                <a:gd name="T32" fmla="*/ 177 w 178"/>
                <a:gd name="T33" fmla="*/ 174 h 239"/>
                <a:gd name="T34" fmla="*/ 176 w 178"/>
                <a:gd name="T35" fmla="*/ 177 h 239"/>
                <a:gd name="T36" fmla="*/ 173 w 178"/>
                <a:gd name="T37" fmla="*/ 186 h 239"/>
                <a:gd name="T38" fmla="*/ 167 w 178"/>
                <a:gd name="T39" fmla="*/ 198 h 239"/>
                <a:gd name="T40" fmla="*/ 160 w 178"/>
                <a:gd name="T41" fmla="*/ 210 h 239"/>
                <a:gd name="T42" fmla="*/ 152 w 178"/>
                <a:gd name="T43" fmla="*/ 223 h 239"/>
                <a:gd name="T44" fmla="*/ 144 w 178"/>
                <a:gd name="T45" fmla="*/ 233 h 239"/>
                <a:gd name="T46" fmla="*/ 134 w 178"/>
                <a:gd name="T47" fmla="*/ 239 h 239"/>
                <a:gd name="T48" fmla="*/ 124 w 178"/>
                <a:gd name="T49" fmla="*/ 239 h 239"/>
                <a:gd name="T50" fmla="*/ 115 w 178"/>
                <a:gd name="T51" fmla="*/ 235 h 239"/>
                <a:gd name="T52" fmla="*/ 105 w 178"/>
                <a:gd name="T53" fmla="*/ 229 h 239"/>
                <a:gd name="T54" fmla="*/ 96 w 178"/>
                <a:gd name="T55" fmla="*/ 221 h 239"/>
                <a:gd name="T56" fmla="*/ 87 w 178"/>
                <a:gd name="T57" fmla="*/ 211 h 239"/>
                <a:gd name="T58" fmla="*/ 82 w 178"/>
                <a:gd name="T59" fmla="*/ 201 h 239"/>
                <a:gd name="T60" fmla="*/ 80 w 178"/>
                <a:gd name="T61" fmla="*/ 189 h 239"/>
                <a:gd name="T62" fmla="*/ 83 w 178"/>
                <a:gd name="T63" fmla="*/ 175 h 239"/>
                <a:gd name="T64" fmla="*/ 90 w 178"/>
                <a:gd name="T65" fmla="*/ 161 h 239"/>
                <a:gd name="T66" fmla="*/ 92 w 178"/>
                <a:gd name="T67" fmla="*/ 159 h 239"/>
                <a:gd name="T68" fmla="*/ 93 w 178"/>
                <a:gd name="T69" fmla="*/ 157 h 239"/>
                <a:gd name="T70" fmla="*/ 96 w 178"/>
                <a:gd name="T71" fmla="*/ 155 h 239"/>
                <a:gd name="T72" fmla="*/ 98 w 178"/>
                <a:gd name="T73" fmla="*/ 153 h 239"/>
                <a:gd name="T74" fmla="*/ 110 w 178"/>
                <a:gd name="T75" fmla="*/ 135 h 239"/>
                <a:gd name="T76" fmla="*/ 118 w 178"/>
                <a:gd name="T77" fmla="*/ 119 h 239"/>
                <a:gd name="T78" fmla="*/ 122 w 178"/>
                <a:gd name="T79" fmla="*/ 102 h 239"/>
                <a:gd name="T80" fmla="*/ 120 w 178"/>
                <a:gd name="T81" fmla="*/ 87 h 239"/>
                <a:gd name="T82" fmla="*/ 112 w 178"/>
                <a:gd name="T83" fmla="*/ 72 h 239"/>
                <a:gd name="T84" fmla="*/ 96 w 178"/>
                <a:gd name="T85" fmla="*/ 58 h 239"/>
                <a:gd name="T86" fmla="*/ 71 w 178"/>
                <a:gd name="T87" fmla="*/ 46 h 239"/>
                <a:gd name="T88" fmla="*/ 38 w 178"/>
                <a:gd name="T89" fmla="*/ 33 h 239"/>
                <a:gd name="T90" fmla="*/ 37 w 178"/>
                <a:gd name="T91" fmla="*/ 33 h 239"/>
                <a:gd name="T92" fmla="*/ 36 w 178"/>
                <a:gd name="T93" fmla="*/ 32 h 239"/>
                <a:gd name="T94" fmla="*/ 34 w 178"/>
                <a:gd name="T95" fmla="*/ 32 h 239"/>
                <a:gd name="T96" fmla="*/ 33 w 178"/>
                <a:gd name="T97" fmla="*/ 31 h 239"/>
                <a:gd name="T98" fmla="*/ 28 w 178"/>
                <a:gd name="T99" fmla="*/ 29 h 239"/>
                <a:gd name="T100" fmla="*/ 19 w 178"/>
                <a:gd name="T101" fmla="*/ 25 h 239"/>
                <a:gd name="T102" fmla="*/ 11 w 178"/>
                <a:gd name="T103" fmla="*/ 21 h 239"/>
                <a:gd name="T104" fmla="*/ 4 w 178"/>
                <a:gd name="T105" fmla="*/ 16 h 239"/>
                <a:gd name="T106" fmla="*/ 0 w 178"/>
                <a:gd name="T107" fmla="*/ 12 h 239"/>
                <a:gd name="T108" fmla="*/ 1 w 178"/>
                <a:gd name="T109" fmla="*/ 8 h 239"/>
                <a:gd name="T110" fmla="*/ 8 w 178"/>
                <a:gd name="T111" fmla="*/ 3 h 239"/>
                <a:gd name="T112" fmla="*/ 23 w 178"/>
                <a:gd name="T113" fmla="*/ 1 h 23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8" h="239">
                  <a:moveTo>
                    <a:pt x="23" y="1"/>
                  </a:moveTo>
                  <a:lnTo>
                    <a:pt x="41" y="0"/>
                  </a:lnTo>
                  <a:lnTo>
                    <a:pt x="57" y="2"/>
                  </a:lnTo>
                  <a:lnTo>
                    <a:pt x="73" y="5"/>
                  </a:lnTo>
                  <a:lnTo>
                    <a:pt x="88" y="10"/>
                  </a:lnTo>
                  <a:lnTo>
                    <a:pt x="103" y="16"/>
                  </a:lnTo>
                  <a:lnTo>
                    <a:pt x="116" y="24"/>
                  </a:lnTo>
                  <a:lnTo>
                    <a:pt x="128" y="33"/>
                  </a:lnTo>
                  <a:lnTo>
                    <a:pt x="140" y="45"/>
                  </a:lnTo>
                  <a:lnTo>
                    <a:pt x="149" y="56"/>
                  </a:lnTo>
                  <a:lnTo>
                    <a:pt x="158" y="70"/>
                  </a:lnTo>
                  <a:lnTo>
                    <a:pt x="166" y="85"/>
                  </a:lnTo>
                  <a:lnTo>
                    <a:pt x="171" y="100"/>
                  </a:lnTo>
                  <a:lnTo>
                    <a:pt x="175" y="118"/>
                  </a:lnTo>
                  <a:lnTo>
                    <a:pt x="177" y="135"/>
                  </a:lnTo>
                  <a:lnTo>
                    <a:pt x="178" y="155"/>
                  </a:lnTo>
                  <a:lnTo>
                    <a:pt x="177" y="174"/>
                  </a:lnTo>
                  <a:lnTo>
                    <a:pt x="176" y="177"/>
                  </a:lnTo>
                  <a:lnTo>
                    <a:pt x="173" y="186"/>
                  </a:lnTo>
                  <a:lnTo>
                    <a:pt x="167" y="198"/>
                  </a:lnTo>
                  <a:lnTo>
                    <a:pt x="160" y="210"/>
                  </a:lnTo>
                  <a:lnTo>
                    <a:pt x="152" y="223"/>
                  </a:lnTo>
                  <a:lnTo>
                    <a:pt x="144" y="233"/>
                  </a:lnTo>
                  <a:lnTo>
                    <a:pt x="134" y="239"/>
                  </a:lnTo>
                  <a:lnTo>
                    <a:pt x="124" y="239"/>
                  </a:lnTo>
                  <a:lnTo>
                    <a:pt x="115" y="235"/>
                  </a:lnTo>
                  <a:lnTo>
                    <a:pt x="105" y="229"/>
                  </a:lnTo>
                  <a:lnTo>
                    <a:pt x="96" y="221"/>
                  </a:lnTo>
                  <a:lnTo>
                    <a:pt x="87" y="211"/>
                  </a:lnTo>
                  <a:lnTo>
                    <a:pt x="82" y="201"/>
                  </a:lnTo>
                  <a:lnTo>
                    <a:pt x="80" y="189"/>
                  </a:lnTo>
                  <a:lnTo>
                    <a:pt x="83" y="175"/>
                  </a:lnTo>
                  <a:lnTo>
                    <a:pt x="90" y="161"/>
                  </a:lnTo>
                  <a:lnTo>
                    <a:pt x="92" y="159"/>
                  </a:lnTo>
                  <a:lnTo>
                    <a:pt x="93" y="157"/>
                  </a:lnTo>
                  <a:lnTo>
                    <a:pt x="96" y="155"/>
                  </a:lnTo>
                  <a:lnTo>
                    <a:pt x="98" y="153"/>
                  </a:lnTo>
                  <a:lnTo>
                    <a:pt x="110" y="135"/>
                  </a:lnTo>
                  <a:lnTo>
                    <a:pt x="118" y="119"/>
                  </a:lnTo>
                  <a:lnTo>
                    <a:pt x="122" y="102"/>
                  </a:lnTo>
                  <a:lnTo>
                    <a:pt x="120" y="87"/>
                  </a:lnTo>
                  <a:lnTo>
                    <a:pt x="112" y="72"/>
                  </a:lnTo>
                  <a:lnTo>
                    <a:pt x="96" y="58"/>
                  </a:lnTo>
                  <a:lnTo>
                    <a:pt x="71" y="46"/>
                  </a:lnTo>
                  <a:lnTo>
                    <a:pt x="38" y="33"/>
                  </a:lnTo>
                  <a:lnTo>
                    <a:pt x="37" y="33"/>
                  </a:lnTo>
                  <a:lnTo>
                    <a:pt x="36" y="32"/>
                  </a:lnTo>
                  <a:lnTo>
                    <a:pt x="34" y="32"/>
                  </a:lnTo>
                  <a:lnTo>
                    <a:pt x="33" y="31"/>
                  </a:lnTo>
                  <a:lnTo>
                    <a:pt x="28" y="29"/>
                  </a:lnTo>
                  <a:lnTo>
                    <a:pt x="19" y="25"/>
                  </a:lnTo>
                  <a:lnTo>
                    <a:pt x="11" y="21"/>
                  </a:lnTo>
                  <a:lnTo>
                    <a:pt x="4" y="16"/>
                  </a:lnTo>
                  <a:lnTo>
                    <a:pt x="0" y="12"/>
                  </a:lnTo>
                  <a:lnTo>
                    <a:pt x="1" y="8"/>
                  </a:lnTo>
                  <a:lnTo>
                    <a:pt x="8" y="3"/>
                  </a:lnTo>
                  <a:lnTo>
                    <a:pt x="23" y="1"/>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 name="Freeform 69"/>
            <p:cNvSpPr>
              <a:spLocks/>
            </p:cNvSpPr>
            <p:nvPr/>
          </p:nvSpPr>
          <p:spPr bwMode="auto">
            <a:xfrm>
              <a:off x="4874" y="2200"/>
              <a:ext cx="164" cy="232"/>
            </a:xfrm>
            <a:custGeom>
              <a:avLst/>
              <a:gdLst>
                <a:gd name="T0" fmla="*/ 21 w 164"/>
                <a:gd name="T1" fmla="*/ 0 h 232"/>
                <a:gd name="T2" fmla="*/ 53 w 164"/>
                <a:gd name="T3" fmla="*/ 1 h 232"/>
                <a:gd name="T4" fmla="*/ 81 w 164"/>
                <a:gd name="T5" fmla="*/ 9 h 232"/>
                <a:gd name="T6" fmla="*/ 107 w 164"/>
                <a:gd name="T7" fmla="*/ 23 h 232"/>
                <a:gd name="T8" fmla="*/ 129 w 164"/>
                <a:gd name="T9" fmla="*/ 43 h 232"/>
                <a:gd name="T10" fmla="*/ 146 w 164"/>
                <a:gd name="T11" fmla="*/ 67 h 232"/>
                <a:gd name="T12" fmla="*/ 158 w 164"/>
                <a:gd name="T13" fmla="*/ 97 h 232"/>
                <a:gd name="T14" fmla="*/ 164 w 164"/>
                <a:gd name="T15" fmla="*/ 131 h 232"/>
                <a:gd name="T16" fmla="*/ 163 w 164"/>
                <a:gd name="T17" fmla="*/ 169 h 232"/>
                <a:gd name="T18" fmla="*/ 162 w 164"/>
                <a:gd name="T19" fmla="*/ 172 h 232"/>
                <a:gd name="T20" fmla="*/ 159 w 164"/>
                <a:gd name="T21" fmla="*/ 181 h 232"/>
                <a:gd name="T22" fmla="*/ 154 w 164"/>
                <a:gd name="T23" fmla="*/ 192 h 232"/>
                <a:gd name="T24" fmla="*/ 147 w 164"/>
                <a:gd name="T25" fmla="*/ 204 h 232"/>
                <a:gd name="T26" fmla="*/ 140 w 164"/>
                <a:gd name="T27" fmla="*/ 217 h 232"/>
                <a:gd name="T28" fmla="*/ 132 w 164"/>
                <a:gd name="T29" fmla="*/ 227 h 232"/>
                <a:gd name="T30" fmla="*/ 124 w 164"/>
                <a:gd name="T31" fmla="*/ 232 h 232"/>
                <a:gd name="T32" fmla="*/ 114 w 164"/>
                <a:gd name="T33" fmla="*/ 232 h 232"/>
                <a:gd name="T34" fmla="*/ 105 w 164"/>
                <a:gd name="T35" fmla="*/ 228 h 232"/>
                <a:gd name="T36" fmla="*/ 97 w 164"/>
                <a:gd name="T37" fmla="*/ 222 h 232"/>
                <a:gd name="T38" fmla="*/ 88 w 164"/>
                <a:gd name="T39" fmla="*/ 215 h 232"/>
                <a:gd name="T40" fmla="*/ 81 w 164"/>
                <a:gd name="T41" fmla="*/ 205 h 232"/>
                <a:gd name="T42" fmla="*/ 76 w 164"/>
                <a:gd name="T43" fmla="*/ 195 h 232"/>
                <a:gd name="T44" fmla="*/ 75 w 164"/>
                <a:gd name="T45" fmla="*/ 184 h 232"/>
                <a:gd name="T46" fmla="*/ 78 w 164"/>
                <a:gd name="T47" fmla="*/ 170 h 232"/>
                <a:gd name="T48" fmla="*/ 86 w 164"/>
                <a:gd name="T49" fmla="*/ 156 h 232"/>
                <a:gd name="T50" fmla="*/ 88 w 164"/>
                <a:gd name="T51" fmla="*/ 154 h 232"/>
                <a:gd name="T52" fmla="*/ 89 w 164"/>
                <a:gd name="T53" fmla="*/ 152 h 232"/>
                <a:gd name="T54" fmla="*/ 91 w 164"/>
                <a:gd name="T55" fmla="*/ 150 h 232"/>
                <a:gd name="T56" fmla="*/ 92 w 164"/>
                <a:gd name="T57" fmla="*/ 148 h 232"/>
                <a:gd name="T58" fmla="*/ 103 w 164"/>
                <a:gd name="T59" fmla="*/ 131 h 232"/>
                <a:gd name="T60" fmla="*/ 111 w 164"/>
                <a:gd name="T61" fmla="*/ 115 h 232"/>
                <a:gd name="T62" fmla="*/ 114 w 164"/>
                <a:gd name="T63" fmla="*/ 99 h 232"/>
                <a:gd name="T64" fmla="*/ 112 w 164"/>
                <a:gd name="T65" fmla="*/ 84 h 232"/>
                <a:gd name="T66" fmla="*/ 104 w 164"/>
                <a:gd name="T67" fmla="*/ 69 h 232"/>
                <a:gd name="T68" fmla="*/ 89 w 164"/>
                <a:gd name="T69" fmla="*/ 55 h 232"/>
                <a:gd name="T70" fmla="*/ 67 w 164"/>
                <a:gd name="T71" fmla="*/ 43 h 232"/>
                <a:gd name="T72" fmla="*/ 36 w 164"/>
                <a:gd name="T73" fmla="*/ 31 h 232"/>
                <a:gd name="T74" fmla="*/ 35 w 164"/>
                <a:gd name="T75" fmla="*/ 31 h 232"/>
                <a:gd name="T76" fmla="*/ 34 w 164"/>
                <a:gd name="T77" fmla="*/ 30 h 232"/>
                <a:gd name="T78" fmla="*/ 32 w 164"/>
                <a:gd name="T79" fmla="*/ 30 h 232"/>
                <a:gd name="T80" fmla="*/ 31 w 164"/>
                <a:gd name="T81" fmla="*/ 29 h 232"/>
                <a:gd name="T82" fmla="*/ 26 w 164"/>
                <a:gd name="T83" fmla="*/ 27 h 232"/>
                <a:gd name="T84" fmla="*/ 19 w 164"/>
                <a:gd name="T85" fmla="*/ 24 h 232"/>
                <a:gd name="T86" fmla="*/ 10 w 164"/>
                <a:gd name="T87" fmla="*/ 20 h 232"/>
                <a:gd name="T88" fmla="*/ 4 w 164"/>
                <a:gd name="T89" fmla="*/ 16 h 232"/>
                <a:gd name="T90" fmla="*/ 0 w 164"/>
                <a:gd name="T91" fmla="*/ 11 h 232"/>
                <a:gd name="T92" fmla="*/ 0 w 164"/>
                <a:gd name="T93" fmla="*/ 7 h 232"/>
                <a:gd name="T94" fmla="*/ 6 w 164"/>
                <a:gd name="T95" fmla="*/ 4 h 232"/>
                <a:gd name="T96" fmla="*/ 21 w 164"/>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64" h="232">
                  <a:moveTo>
                    <a:pt x="21" y="0"/>
                  </a:moveTo>
                  <a:lnTo>
                    <a:pt x="53" y="1"/>
                  </a:lnTo>
                  <a:lnTo>
                    <a:pt x="81" y="9"/>
                  </a:lnTo>
                  <a:lnTo>
                    <a:pt x="107" y="23"/>
                  </a:lnTo>
                  <a:lnTo>
                    <a:pt x="129" y="43"/>
                  </a:lnTo>
                  <a:lnTo>
                    <a:pt x="146" y="67"/>
                  </a:lnTo>
                  <a:lnTo>
                    <a:pt x="158" y="97"/>
                  </a:lnTo>
                  <a:lnTo>
                    <a:pt x="164" y="131"/>
                  </a:lnTo>
                  <a:lnTo>
                    <a:pt x="163" y="169"/>
                  </a:lnTo>
                  <a:lnTo>
                    <a:pt x="162" y="172"/>
                  </a:lnTo>
                  <a:lnTo>
                    <a:pt x="159" y="181"/>
                  </a:lnTo>
                  <a:lnTo>
                    <a:pt x="154" y="192"/>
                  </a:lnTo>
                  <a:lnTo>
                    <a:pt x="147" y="204"/>
                  </a:lnTo>
                  <a:lnTo>
                    <a:pt x="140" y="217"/>
                  </a:lnTo>
                  <a:lnTo>
                    <a:pt x="132" y="227"/>
                  </a:lnTo>
                  <a:lnTo>
                    <a:pt x="124" y="232"/>
                  </a:lnTo>
                  <a:lnTo>
                    <a:pt x="114" y="232"/>
                  </a:lnTo>
                  <a:lnTo>
                    <a:pt x="105" y="228"/>
                  </a:lnTo>
                  <a:lnTo>
                    <a:pt x="97" y="222"/>
                  </a:lnTo>
                  <a:lnTo>
                    <a:pt x="88" y="215"/>
                  </a:lnTo>
                  <a:lnTo>
                    <a:pt x="81" y="205"/>
                  </a:lnTo>
                  <a:lnTo>
                    <a:pt x="76" y="195"/>
                  </a:lnTo>
                  <a:lnTo>
                    <a:pt x="75" y="184"/>
                  </a:lnTo>
                  <a:lnTo>
                    <a:pt x="78" y="170"/>
                  </a:lnTo>
                  <a:lnTo>
                    <a:pt x="86" y="156"/>
                  </a:lnTo>
                  <a:lnTo>
                    <a:pt x="88" y="154"/>
                  </a:lnTo>
                  <a:lnTo>
                    <a:pt x="89" y="152"/>
                  </a:lnTo>
                  <a:lnTo>
                    <a:pt x="91" y="150"/>
                  </a:lnTo>
                  <a:lnTo>
                    <a:pt x="92" y="148"/>
                  </a:lnTo>
                  <a:lnTo>
                    <a:pt x="103" y="131"/>
                  </a:lnTo>
                  <a:lnTo>
                    <a:pt x="111" y="115"/>
                  </a:lnTo>
                  <a:lnTo>
                    <a:pt x="114" y="99"/>
                  </a:lnTo>
                  <a:lnTo>
                    <a:pt x="112" y="84"/>
                  </a:lnTo>
                  <a:lnTo>
                    <a:pt x="104" y="69"/>
                  </a:lnTo>
                  <a:lnTo>
                    <a:pt x="89" y="55"/>
                  </a:lnTo>
                  <a:lnTo>
                    <a:pt x="67" y="43"/>
                  </a:lnTo>
                  <a:lnTo>
                    <a:pt x="36" y="31"/>
                  </a:lnTo>
                  <a:lnTo>
                    <a:pt x="35" y="31"/>
                  </a:lnTo>
                  <a:lnTo>
                    <a:pt x="34" y="30"/>
                  </a:lnTo>
                  <a:lnTo>
                    <a:pt x="32" y="30"/>
                  </a:lnTo>
                  <a:lnTo>
                    <a:pt x="31" y="29"/>
                  </a:lnTo>
                  <a:lnTo>
                    <a:pt x="26" y="27"/>
                  </a:lnTo>
                  <a:lnTo>
                    <a:pt x="19" y="24"/>
                  </a:lnTo>
                  <a:lnTo>
                    <a:pt x="10" y="20"/>
                  </a:lnTo>
                  <a:lnTo>
                    <a:pt x="4" y="16"/>
                  </a:lnTo>
                  <a:lnTo>
                    <a:pt x="0" y="11"/>
                  </a:lnTo>
                  <a:lnTo>
                    <a:pt x="0" y="7"/>
                  </a:lnTo>
                  <a:lnTo>
                    <a:pt x="6" y="4"/>
                  </a:lnTo>
                  <a:lnTo>
                    <a:pt x="21" y="0"/>
                  </a:lnTo>
                  <a:close/>
                </a:path>
              </a:pathLst>
            </a:custGeom>
            <a:solidFill>
              <a:srgbClr val="CCC9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 name="Freeform 70"/>
            <p:cNvSpPr>
              <a:spLocks/>
            </p:cNvSpPr>
            <p:nvPr/>
          </p:nvSpPr>
          <p:spPr bwMode="auto">
            <a:xfrm>
              <a:off x="4883" y="2204"/>
              <a:ext cx="152" cy="225"/>
            </a:xfrm>
            <a:custGeom>
              <a:avLst/>
              <a:gdLst>
                <a:gd name="T0" fmla="*/ 20 w 152"/>
                <a:gd name="T1" fmla="*/ 0 h 225"/>
                <a:gd name="T2" fmla="*/ 49 w 152"/>
                <a:gd name="T3" fmla="*/ 1 h 225"/>
                <a:gd name="T4" fmla="*/ 76 w 152"/>
                <a:gd name="T5" fmla="*/ 8 h 225"/>
                <a:gd name="T6" fmla="*/ 99 w 152"/>
                <a:gd name="T7" fmla="*/ 21 h 225"/>
                <a:gd name="T8" fmla="*/ 120 w 152"/>
                <a:gd name="T9" fmla="*/ 41 h 225"/>
                <a:gd name="T10" fmla="*/ 135 w 152"/>
                <a:gd name="T11" fmla="*/ 64 h 225"/>
                <a:gd name="T12" fmla="*/ 147 w 152"/>
                <a:gd name="T13" fmla="*/ 93 h 225"/>
                <a:gd name="T14" fmla="*/ 152 w 152"/>
                <a:gd name="T15" fmla="*/ 126 h 225"/>
                <a:gd name="T16" fmla="*/ 152 w 152"/>
                <a:gd name="T17" fmla="*/ 163 h 225"/>
                <a:gd name="T18" fmla="*/ 151 w 152"/>
                <a:gd name="T19" fmla="*/ 166 h 225"/>
                <a:gd name="T20" fmla="*/ 148 w 152"/>
                <a:gd name="T21" fmla="*/ 174 h 225"/>
                <a:gd name="T22" fmla="*/ 143 w 152"/>
                <a:gd name="T23" fmla="*/ 186 h 225"/>
                <a:gd name="T24" fmla="*/ 137 w 152"/>
                <a:gd name="T25" fmla="*/ 198 h 225"/>
                <a:gd name="T26" fmla="*/ 130 w 152"/>
                <a:gd name="T27" fmla="*/ 209 h 225"/>
                <a:gd name="T28" fmla="*/ 123 w 152"/>
                <a:gd name="T29" fmla="*/ 220 h 225"/>
                <a:gd name="T30" fmla="*/ 115 w 152"/>
                <a:gd name="T31" fmla="*/ 225 h 225"/>
                <a:gd name="T32" fmla="*/ 106 w 152"/>
                <a:gd name="T33" fmla="*/ 225 h 225"/>
                <a:gd name="T34" fmla="*/ 98 w 152"/>
                <a:gd name="T35" fmla="*/ 221 h 225"/>
                <a:gd name="T36" fmla="*/ 90 w 152"/>
                <a:gd name="T37" fmla="*/ 215 h 225"/>
                <a:gd name="T38" fmla="*/ 82 w 152"/>
                <a:gd name="T39" fmla="*/ 207 h 225"/>
                <a:gd name="T40" fmla="*/ 77 w 152"/>
                <a:gd name="T41" fmla="*/ 199 h 225"/>
                <a:gd name="T42" fmla="*/ 72 w 152"/>
                <a:gd name="T43" fmla="*/ 189 h 225"/>
                <a:gd name="T44" fmla="*/ 71 w 152"/>
                <a:gd name="T45" fmla="*/ 178 h 225"/>
                <a:gd name="T46" fmla="*/ 74 w 152"/>
                <a:gd name="T47" fmla="*/ 165 h 225"/>
                <a:gd name="T48" fmla="*/ 83 w 152"/>
                <a:gd name="T49" fmla="*/ 151 h 225"/>
                <a:gd name="T50" fmla="*/ 84 w 152"/>
                <a:gd name="T51" fmla="*/ 149 h 225"/>
                <a:gd name="T52" fmla="*/ 85 w 152"/>
                <a:gd name="T53" fmla="*/ 147 h 225"/>
                <a:gd name="T54" fmla="*/ 87 w 152"/>
                <a:gd name="T55" fmla="*/ 145 h 225"/>
                <a:gd name="T56" fmla="*/ 88 w 152"/>
                <a:gd name="T57" fmla="*/ 143 h 225"/>
                <a:gd name="T58" fmla="*/ 98 w 152"/>
                <a:gd name="T59" fmla="*/ 127 h 225"/>
                <a:gd name="T60" fmla="*/ 104 w 152"/>
                <a:gd name="T61" fmla="*/ 111 h 225"/>
                <a:gd name="T62" fmla="*/ 107 w 152"/>
                <a:gd name="T63" fmla="*/ 95 h 225"/>
                <a:gd name="T64" fmla="*/ 105 w 152"/>
                <a:gd name="T65" fmla="*/ 80 h 225"/>
                <a:gd name="T66" fmla="*/ 98 w 152"/>
                <a:gd name="T67" fmla="*/ 65 h 225"/>
                <a:gd name="T68" fmla="*/ 85 w 152"/>
                <a:gd name="T69" fmla="*/ 52 h 225"/>
                <a:gd name="T70" fmla="*/ 64 w 152"/>
                <a:gd name="T71" fmla="*/ 40 h 225"/>
                <a:gd name="T72" fmla="*/ 36 w 152"/>
                <a:gd name="T73" fmla="*/ 28 h 225"/>
                <a:gd name="T74" fmla="*/ 35 w 152"/>
                <a:gd name="T75" fmla="*/ 27 h 225"/>
                <a:gd name="T76" fmla="*/ 34 w 152"/>
                <a:gd name="T77" fmla="*/ 27 h 225"/>
                <a:gd name="T78" fmla="*/ 32 w 152"/>
                <a:gd name="T79" fmla="*/ 27 h 225"/>
                <a:gd name="T80" fmla="*/ 31 w 152"/>
                <a:gd name="T81" fmla="*/ 26 h 225"/>
                <a:gd name="T82" fmla="*/ 27 w 152"/>
                <a:gd name="T83" fmla="*/ 24 h 225"/>
                <a:gd name="T84" fmla="*/ 20 w 152"/>
                <a:gd name="T85" fmla="*/ 22 h 225"/>
                <a:gd name="T86" fmla="*/ 13 w 152"/>
                <a:gd name="T87" fmla="*/ 18 h 225"/>
                <a:gd name="T88" fmla="*/ 6 w 152"/>
                <a:gd name="T89" fmla="*/ 14 h 225"/>
                <a:gd name="T90" fmla="*/ 1 w 152"/>
                <a:gd name="T91" fmla="*/ 9 h 225"/>
                <a:gd name="T92" fmla="*/ 0 w 152"/>
                <a:gd name="T93" fmla="*/ 5 h 225"/>
                <a:gd name="T94" fmla="*/ 7 w 152"/>
                <a:gd name="T95" fmla="*/ 2 h 225"/>
                <a:gd name="T96" fmla="*/ 20 w 152"/>
                <a:gd name="T97" fmla="*/ 0 h 22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2" h="225">
                  <a:moveTo>
                    <a:pt x="20" y="0"/>
                  </a:moveTo>
                  <a:lnTo>
                    <a:pt x="49" y="1"/>
                  </a:lnTo>
                  <a:lnTo>
                    <a:pt x="76" y="8"/>
                  </a:lnTo>
                  <a:lnTo>
                    <a:pt x="99" y="21"/>
                  </a:lnTo>
                  <a:lnTo>
                    <a:pt x="120" y="41"/>
                  </a:lnTo>
                  <a:lnTo>
                    <a:pt x="135" y="64"/>
                  </a:lnTo>
                  <a:lnTo>
                    <a:pt x="147" y="93"/>
                  </a:lnTo>
                  <a:lnTo>
                    <a:pt x="152" y="126"/>
                  </a:lnTo>
                  <a:lnTo>
                    <a:pt x="152" y="163"/>
                  </a:lnTo>
                  <a:lnTo>
                    <a:pt x="151" y="166"/>
                  </a:lnTo>
                  <a:lnTo>
                    <a:pt x="148" y="174"/>
                  </a:lnTo>
                  <a:lnTo>
                    <a:pt x="143" y="186"/>
                  </a:lnTo>
                  <a:lnTo>
                    <a:pt x="137" y="198"/>
                  </a:lnTo>
                  <a:lnTo>
                    <a:pt x="130" y="209"/>
                  </a:lnTo>
                  <a:lnTo>
                    <a:pt x="123" y="220"/>
                  </a:lnTo>
                  <a:lnTo>
                    <a:pt x="115" y="225"/>
                  </a:lnTo>
                  <a:lnTo>
                    <a:pt x="106" y="225"/>
                  </a:lnTo>
                  <a:lnTo>
                    <a:pt x="98" y="221"/>
                  </a:lnTo>
                  <a:lnTo>
                    <a:pt x="90" y="215"/>
                  </a:lnTo>
                  <a:lnTo>
                    <a:pt x="82" y="207"/>
                  </a:lnTo>
                  <a:lnTo>
                    <a:pt x="77" y="199"/>
                  </a:lnTo>
                  <a:lnTo>
                    <a:pt x="72" y="189"/>
                  </a:lnTo>
                  <a:lnTo>
                    <a:pt x="71" y="178"/>
                  </a:lnTo>
                  <a:lnTo>
                    <a:pt x="74" y="165"/>
                  </a:lnTo>
                  <a:lnTo>
                    <a:pt x="83" y="151"/>
                  </a:lnTo>
                  <a:lnTo>
                    <a:pt x="84" y="149"/>
                  </a:lnTo>
                  <a:lnTo>
                    <a:pt x="85" y="147"/>
                  </a:lnTo>
                  <a:lnTo>
                    <a:pt x="87" y="145"/>
                  </a:lnTo>
                  <a:lnTo>
                    <a:pt x="88" y="143"/>
                  </a:lnTo>
                  <a:lnTo>
                    <a:pt x="98" y="127"/>
                  </a:lnTo>
                  <a:lnTo>
                    <a:pt x="104" y="111"/>
                  </a:lnTo>
                  <a:lnTo>
                    <a:pt x="107" y="95"/>
                  </a:lnTo>
                  <a:lnTo>
                    <a:pt x="105" y="80"/>
                  </a:lnTo>
                  <a:lnTo>
                    <a:pt x="98" y="65"/>
                  </a:lnTo>
                  <a:lnTo>
                    <a:pt x="85" y="52"/>
                  </a:lnTo>
                  <a:lnTo>
                    <a:pt x="64" y="40"/>
                  </a:lnTo>
                  <a:lnTo>
                    <a:pt x="36" y="28"/>
                  </a:lnTo>
                  <a:lnTo>
                    <a:pt x="35" y="27"/>
                  </a:lnTo>
                  <a:lnTo>
                    <a:pt x="34" y="27"/>
                  </a:lnTo>
                  <a:lnTo>
                    <a:pt x="32" y="27"/>
                  </a:lnTo>
                  <a:lnTo>
                    <a:pt x="31" y="26"/>
                  </a:lnTo>
                  <a:lnTo>
                    <a:pt x="27" y="24"/>
                  </a:lnTo>
                  <a:lnTo>
                    <a:pt x="20" y="22"/>
                  </a:lnTo>
                  <a:lnTo>
                    <a:pt x="13" y="18"/>
                  </a:lnTo>
                  <a:lnTo>
                    <a:pt x="6" y="14"/>
                  </a:lnTo>
                  <a:lnTo>
                    <a:pt x="1" y="9"/>
                  </a:lnTo>
                  <a:lnTo>
                    <a:pt x="0" y="5"/>
                  </a:lnTo>
                  <a:lnTo>
                    <a:pt x="7" y="2"/>
                  </a:lnTo>
                  <a:lnTo>
                    <a:pt x="20" y="0"/>
                  </a:lnTo>
                  <a:close/>
                </a:path>
              </a:pathLst>
            </a:custGeom>
            <a:solidFill>
              <a:srgbClr val="BCBA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 name="Freeform 71"/>
            <p:cNvSpPr>
              <a:spLocks/>
            </p:cNvSpPr>
            <p:nvPr/>
          </p:nvSpPr>
          <p:spPr bwMode="auto">
            <a:xfrm>
              <a:off x="4894" y="2207"/>
              <a:ext cx="138" cy="218"/>
            </a:xfrm>
            <a:custGeom>
              <a:avLst/>
              <a:gdLst>
                <a:gd name="T0" fmla="*/ 17 w 138"/>
                <a:gd name="T1" fmla="*/ 0 h 218"/>
                <a:gd name="T2" fmla="*/ 44 w 138"/>
                <a:gd name="T3" fmla="*/ 1 h 218"/>
                <a:gd name="T4" fmla="*/ 68 w 138"/>
                <a:gd name="T5" fmla="*/ 8 h 218"/>
                <a:gd name="T6" fmla="*/ 89 w 138"/>
                <a:gd name="T7" fmla="*/ 20 h 218"/>
                <a:gd name="T8" fmla="*/ 108 w 138"/>
                <a:gd name="T9" fmla="*/ 39 h 218"/>
                <a:gd name="T10" fmla="*/ 122 w 138"/>
                <a:gd name="T11" fmla="*/ 62 h 218"/>
                <a:gd name="T12" fmla="*/ 132 w 138"/>
                <a:gd name="T13" fmla="*/ 90 h 218"/>
                <a:gd name="T14" fmla="*/ 138 w 138"/>
                <a:gd name="T15" fmla="*/ 123 h 218"/>
                <a:gd name="T16" fmla="*/ 138 w 138"/>
                <a:gd name="T17" fmla="*/ 158 h 218"/>
                <a:gd name="T18" fmla="*/ 137 w 138"/>
                <a:gd name="T19" fmla="*/ 161 h 218"/>
                <a:gd name="T20" fmla="*/ 134 w 138"/>
                <a:gd name="T21" fmla="*/ 168 h 218"/>
                <a:gd name="T22" fmla="*/ 129 w 138"/>
                <a:gd name="T23" fmla="*/ 180 h 218"/>
                <a:gd name="T24" fmla="*/ 124 w 138"/>
                <a:gd name="T25" fmla="*/ 192 h 218"/>
                <a:gd name="T26" fmla="*/ 118 w 138"/>
                <a:gd name="T27" fmla="*/ 203 h 218"/>
                <a:gd name="T28" fmla="*/ 111 w 138"/>
                <a:gd name="T29" fmla="*/ 213 h 218"/>
                <a:gd name="T30" fmla="*/ 104 w 138"/>
                <a:gd name="T31" fmla="*/ 218 h 218"/>
                <a:gd name="T32" fmla="*/ 96 w 138"/>
                <a:gd name="T33" fmla="*/ 218 h 218"/>
                <a:gd name="T34" fmla="*/ 89 w 138"/>
                <a:gd name="T35" fmla="*/ 214 h 218"/>
                <a:gd name="T36" fmla="*/ 82 w 138"/>
                <a:gd name="T37" fmla="*/ 209 h 218"/>
                <a:gd name="T38" fmla="*/ 75 w 138"/>
                <a:gd name="T39" fmla="*/ 201 h 218"/>
                <a:gd name="T40" fmla="*/ 70 w 138"/>
                <a:gd name="T41" fmla="*/ 193 h 218"/>
                <a:gd name="T42" fmla="*/ 67 w 138"/>
                <a:gd name="T43" fmla="*/ 184 h 218"/>
                <a:gd name="T44" fmla="*/ 67 w 138"/>
                <a:gd name="T45" fmla="*/ 173 h 218"/>
                <a:gd name="T46" fmla="*/ 70 w 138"/>
                <a:gd name="T47" fmla="*/ 160 h 218"/>
                <a:gd name="T48" fmla="*/ 77 w 138"/>
                <a:gd name="T49" fmla="*/ 146 h 218"/>
                <a:gd name="T50" fmla="*/ 78 w 138"/>
                <a:gd name="T51" fmla="*/ 144 h 218"/>
                <a:gd name="T52" fmla="*/ 80 w 138"/>
                <a:gd name="T53" fmla="*/ 142 h 218"/>
                <a:gd name="T54" fmla="*/ 81 w 138"/>
                <a:gd name="T55" fmla="*/ 141 h 218"/>
                <a:gd name="T56" fmla="*/ 82 w 138"/>
                <a:gd name="T57" fmla="*/ 139 h 218"/>
                <a:gd name="T58" fmla="*/ 91 w 138"/>
                <a:gd name="T59" fmla="*/ 123 h 218"/>
                <a:gd name="T60" fmla="*/ 97 w 138"/>
                <a:gd name="T61" fmla="*/ 107 h 218"/>
                <a:gd name="T62" fmla="*/ 100 w 138"/>
                <a:gd name="T63" fmla="*/ 91 h 218"/>
                <a:gd name="T64" fmla="*/ 97 w 138"/>
                <a:gd name="T65" fmla="*/ 76 h 218"/>
                <a:gd name="T66" fmla="*/ 90 w 138"/>
                <a:gd name="T67" fmla="*/ 61 h 218"/>
                <a:gd name="T68" fmla="*/ 78 w 138"/>
                <a:gd name="T69" fmla="*/ 49 h 218"/>
                <a:gd name="T70" fmla="*/ 59 w 138"/>
                <a:gd name="T71" fmla="*/ 37 h 218"/>
                <a:gd name="T72" fmla="*/ 35 w 138"/>
                <a:gd name="T73" fmla="*/ 26 h 218"/>
                <a:gd name="T74" fmla="*/ 34 w 138"/>
                <a:gd name="T75" fmla="*/ 25 h 218"/>
                <a:gd name="T76" fmla="*/ 33 w 138"/>
                <a:gd name="T77" fmla="*/ 25 h 218"/>
                <a:gd name="T78" fmla="*/ 31 w 138"/>
                <a:gd name="T79" fmla="*/ 25 h 218"/>
                <a:gd name="T80" fmla="*/ 30 w 138"/>
                <a:gd name="T81" fmla="*/ 24 h 218"/>
                <a:gd name="T82" fmla="*/ 26 w 138"/>
                <a:gd name="T83" fmla="*/ 23 h 218"/>
                <a:gd name="T84" fmla="*/ 19 w 138"/>
                <a:gd name="T85" fmla="*/ 20 h 218"/>
                <a:gd name="T86" fmla="*/ 12 w 138"/>
                <a:gd name="T87" fmla="*/ 17 h 218"/>
                <a:gd name="T88" fmla="*/ 5 w 138"/>
                <a:gd name="T89" fmla="*/ 13 h 218"/>
                <a:gd name="T90" fmla="*/ 1 w 138"/>
                <a:gd name="T91" fmla="*/ 9 h 218"/>
                <a:gd name="T92" fmla="*/ 0 w 138"/>
                <a:gd name="T93" fmla="*/ 5 h 218"/>
                <a:gd name="T94" fmla="*/ 5 w 138"/>
                <a:gd name="T95" fmla="*/ 2 h 218"/>
                <a:gd name="T96" fmla="*/ 17 w 138"/>
                <a:gd name="T97" fmla="*/ 0 h 2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38" h="218">
                  <a:moveTo>
                    <a:pt x="17" y="0"/>
                  </a:moveTo>
                  <a:lnTo>
                    <a:pt x="44" y="1"/>
                  </a:lnTo>
                  <a:lnTo>
                    <a:pt x="68" y="8"/>
                  </a:lnTo>
                  <a:lnTo>
                    <a:pt x="89" y="20"/>
                  </a:lnTo>
                  <a:lnTo>
                    <a:pt x="108" y="39"/>
                  </a:lnTo>
                  <a:lnTo>
                    <a:pt x="122" y="62"/>
                  </a:lnTo>
                  <a:lnTo>
                    <a:pt x="132" y="90"/>
                  </a:lnTo>
                  <a:lnTo>
                    <a:pt x="138" y="123"/>
                  </a:lnTo>
                  <a:lnTo>
                    <a:pt x="138" y="158"/>
                  </a:lnTo>
                  <a:lnTo>
                    <a:pt x="137" y="161"/>
                  </a:lnTo>
                  <a:lnTo>
                    <a:pt x="134" y="168"/>
                  </a:lnTo>
                  <a:lnTo>
                    <a:pt x="129" y="180"/>
                  </a:lnTo>
                  <a:lnTo>
                    <a:pt x="124" y="192"/>
                  </a:lnTo>
                  <a:lnTo>
                    <a:pt x="118" y="203"/>
                  </a:lnTo>
                  <a:lnTo>
                    <a:pt x="111" y="213"/>
                  </a:lnTo>
                  <a:lnTo>
                    <a:pt x="104" y="218"/>
                  </a:lnTo>
                  <a:lnTo>
                    <a:pt x="96" y="218"/>
                  </a:lnTo>
                  <a:lnTo>
                    <a:pt x="89" y="214"/>
                  </a:lnTo>
                  <a:lnTo>
                    <a:pt x="82" y="209"/>
                  </a:lnTo>
                  <a:lnTo>
                    <a:pt x="75" y="201"/>
                  </a:lnTo>
                  <a:lnTo>
                    <a:pt x="70" y="193"/>
                  </a:lnTo>
                  <a:lnTo>
                    <a:pt x="67" y="184"/>
                  </a:lnTo>
                  <a:lnTo>
                    <a:pt x="67" y="173"/>
                  </a:lnTo>
                  <a:lnTo>
                    <a:pt x="70" y="160"/>
                  </a:lnTo>
                  <a:lnTo>
                    <a:pt x="77" y="146"/>
                  </a:lnTo>
                  <a:lnTo>
                    <a:pt x="78" y="144"/>
                  </a:lnTo>
                  <a:lnTo>
                    <a:pt x="80" y="142"/>
                  </a:lnTo>
                  <a:lnTo>
                    <a:pt x="81" y="141"/>
                  </a:lnTo>
                  <a:lnTo>
                    <a:pt x="82" y="139"/>
                  </a:lnTo>
                  <a:lnTo>
                    <a:pt x="91" y="123"/>
                  </a:lnTo>
                  <a:lnTo>
                    <a:pt x="97" y="107"/>
                  </a:lnTo>
                  <a:lnTo>
                    <a:pt x="100" y="91"/>
                  </a:lnTo>
                  <a:lnTo>
                    <a:pt x="97" y="76"/>
                  </a:lnTo>
                  <a:lnTo>
                    <a:pt x="90" y="61"/>
                  </a:lnTo>
                  <a:lnTo>
                    <a:pt x="78" y="49"/>
                  </a:lnTo>
                  <a:lnTo>
                    <a:pt x="59" y="37"/>
                  </a:lnTo>
                  <a:lnTo>
                    <a:pt x="35" y="26"/>
                  </a:lnTo>
                  <a:lnTo>
                    <a:pt x="34" y="25"/>
                  </a:lnTo>
                  <a:lnTo>
                    <a:pt x="33" y="25"/>
                  </a:lnTo>
                  <a:lnTo>
                    <a:pt x="31" y="25"/>
                  </a:lnTo>
                  <a:lnTo>
                    <a:pt x="30" y="24"/>
                  </a:lnTo>
                  <a:lnTo>
                    <a:pt x="26" y="23"/>
                  </a:lnTo>
                  <a:lnTo>
                    <a:pt x="19" y="20"/>
                  </a:lnTo>
                  <a:lnTo>
                    <a:pt x="12" y="17"/>
                  </a:lnTo>
                  <a:lnTo>
                    <a:pt x="5" y="13"/>
                  </a:lnTo>
                  <a:lnTo>
                    <a:pt x="1" y="9"/>
                  </a:lnTo>
                  <a:lnTo>
                    <a:pt x="0" y="5"/>
                  </a:lnTo>
                  <a:lnTo>
                    <a:pt x="5" y="2"/>
                  </a:lnTo>
                  <a:lnTo>
                    <a:pt x="17" y="0"/>
                  </a:lnTo>
                  <a:close/>
                </a:path>
              </a:pathLst>
            </a:custGeom>
            <a:solidFill>
              <a:srgbClr val="AAA8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9" name="Freeform 72"/>
            <p:cNvSpPr>
              <a:spLocks/>
            </p:cNvSpPr>
            <p:nvPr/>
          </p:nvSpPr>
          <p:spPr bwMode="auto">
            <a:xfrm>
              <a:off x="4904" y="2209"/>
              <a:ext cx="125" cy="213"/>
            </a:xfrm>
            <a:custGeom>
              <a:avLst/>
              <a:gdLst>
                <a:gd name="T0" fmla="*/ 15 w 125"/>
                <a:gd name="T1" fmla="*/ 0 h 213"/>
                <a:gd name="T2" fmla="*/ 40 w 125"/>
                <a:gd name="T3" fmla="*/ 1 h 213"/>
                <a:gd name="T4" fmla="*/ 62 w 125"/>
                <a:gd name="T5" fmla="*/ 8 h 213"/>
                <a:gd name="T6" fmla="*/ 81 w 125"/>
                <a:gd name="T7" fmla="*/ 20 h 213"/>
                <a:gd name="T8" fmla="*/ 98 w 125"/>
                <a:gd name="T9" fmla="*/ 39 h 213"/>
                <a:gd name="T10" fmla="*/ 111 w 125"/>
                <a:gd name="T11" fmla="*/ 61 h 213"/>
                <a:gd name="T12" fmla="*/ 120 w 125"/>
                <a:gd name="T13" fmla="*/ 88 h 213"/>
                <a:gd name="T14" fmla="*/ 125 w 125"/>
                <a:gd name="T15" fmla="*/ 120 h 213"/>
                <a:gd name="T16" fmla="*/ 125 w 125"/>
                <a:gd name="T17" fmla="*/ 154 h 213"/>
                <a:gd name="T18" fmla="*/ 124 w 125"/>
                <a:gd name="T19" fmla="*/ 157 h 213"/>
                <a:gd name="T20" fmla="*/ 121 w 125"/>
                <a:gd name="T21" fmla="*/ 164 h 213"/>
                <a:gd name="T22" fmla="*/ 117 w 125"/>
                <a:gd name="T23" fmla="*/ 175 h 213"/>
                <a:gd name="T24" fmla="*/ 112 w 125"/>
                <a:gd name="T25" fmla="*/ 187 h 213"/>
                <a:gd name="T26" fmla="*/ 107 w 125"/>
                <a:gd name="T27" fmla="*/ 198 h 213"/>
                <a:gd name="T28" fmla="*/ 101 w 125"/>
                <a:gd name="T29" fmla="*/ 208 h 213"/>
                <a:gd name="T30" fmla="*/ 94 w 125"/>
                <a:gd name="T31" fmla="*/ 213 h 213"/>
                <a:gd name="T32" fmla="*/ 87 w 125"/>
                <a:gd name="T33" fmla="*/ 213 h 213"/>
                <a:gd name="T34" fmla="*/ 80 w 125"/>
                <a:gd name="T35" fmla="*/ 209 h 213"/>
                <a:gd name="T36" fmla="*/ 74 w 125"/>
                <a:gd name="T37" fmla="*/ 202 h 213"/>
                <a:gd name="T38" fmla="*/ 68 w 125"/>
                <a:gd name="T39" fmla="*/ 196 h 213"/>
                <a:gd name="T40" fmla="*/ 64 w 125"/>
                <a:gd name="T41" fmla="*/ 188 h 213"/>
                <a:gd name="T42" fmla="*/ 62 w 125"/>
                <a:gd name="T43" fmla="*/ 180 h 213"/>
                <a:gd name="T44" fmla="*/ 62 w 125"/>
                <a:gd name="T45" fmla="*/ 168 h 213"/>
                <a:gd name="T46" fmla="*/ 66 w 125"/>
                <a:gd name="T47" fmla="*/ 156 h 213"/>
                <a:gd name="T48" fmla="*/ 73 w 125"/>
                <a:gd name="T49" fmla="*/ 143 h 213"/>
                <a:gd name="T50" fmla="*/ 74 w 125"/>
                <a:gd name="T51" fmla="*/ 141 h 213"/>
                <a:gd name="T52" fmla="*/ 75 w 125"/>
                <a:gd name="T53" fmla="*/ 139 h 213"/>
                <a:gd name="T54" fmla="*/ 76 w 125"/>
                <a:gd name="T55" fmla="*/ 138 h 213"/>
                <a:gd name="T56" fmla="*/ 77 w 125"/>
                <a:gd name="T57" fmla="*/ 136 h 213"/>
                <a:gd name="T58" fmla="*/ 85 w 125"/>
                <a:gd name="T59" fmla="*/ 120 h 213"/>
                <a:gd name="T60" fmla="*/ 91 w 125"/>
                <a:gd name="T61" fmla="*/ 105 h 213"/>
                <a:gd name="T62" fmla="*/ 92 w 125"/>
                <a:gd name="T63" fmla="*/ 89 h 213"/>
                <a:gd name="T64" fmla="*/ 90 w 125"/>
                <a:gd name="T65" fmla="*/ 74 h 213"/>
                <a:gd name="T66" fmla="*/ 83 w 125"/>
                <a:gd name="T67" fmla="*/ 59 h 213"/>
                <a:gd name="T68" fmla="*/ 72 w 125"/>
                <a:gd name="T69" fmla="*/ 47 h 213"/>
                <a:gd name="T70" fmla="*/ 56 w 125"/>
                <a:gd name="T71" fmla="*/ 35 h 213"/>
                <a:gd name="T72" fmla="*/ 34 w 125"/>
                <a:gd name="T73" fmla="*/ 25 h 213"/>
                <a:gd name="T74" fmla="*/ 33 w 125"/>
                <a:gd name="T75" fmla="*/ 24 h 213"/>
                <a:gd name="T76" fmla="*/ 32 w 125"/>
                <a:gd name="T77" fmla="*/ 24 h 213"/>
                <a:gd name="T78" fmla="*/ 30 w 125"/>
                <a:gd name="T79" fmla="*/ 24 h 213"/>
                <a:gd name="T80" fmla="*/ 29 w 125"/>
                <a:gd name="T81" fmla="*/ 23 h 213"/>
                <a:gd name="T82" fmla="*/ 26 w 125"/>
                <a:gd name="T83" fmla="*/ 22 h 213"/>
                <a:gd name="T84" fmla="*/ 21 w 125"/>
                <a:gd name="T85" fmla="*/ 20 h 213"/>
                <a:gd name="T86" fmla="*/ 12 w 125"/>
                <a:gd name="T87" fmla="*/ 17 h 213"/>
                <a:gd name="T88" fmla="*/ 6 w 125"/>
                <a:gd name="T89" fmla="*/ 13 h 213"/>
                <a:gd name="T90" fmla="*/ 1 w 125"/>
                <a:gd name="T91" fmla="*/ 9 h 213"/>
                <a:gd name="T92" fmla="*/ 0 w 125"/>
                <a:gd name="T93" fmla="*/ 6 h 213"/>
                <a:gd name="T94" fmla="*/ 4 w 125"/>
                <a:gd name="T95" fmla="*/ 2 h 213"/>
                <a:gd name="T96" fmla="*/ 15 w 125"/>
                <a:gd name="T97" fmla="*/ 0 h 2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5" h="213">
                  <a:moveTo>
                    <a:pt x="15" y="0"/>
                  </a:moveTo>
                  <a:lnTo>
                    <a:pt x="40" y="1"/>
                  </a:lnTo>
                  <a:lnTo>
                    <a:pt x="62" y="8"/>
                  </a:lnTo>
                  <a:lnTo>
                    <a:pt x="81" y="20"/>
                  </a:lnTo>
                  <a:lnTo>
                    <a:pt x="98" y="39"/>
                  </a:lnTo>
                  <a:lnTo>
                    <a:pt x="111" y="61"/>
                  </a:lnTo>
                  <a:lnTo>
                    <a:pt x="120" y="88"/>
                  </a:lnTo>
                  <a:lnTo>
                    <a:pt x="125" y="120"/>
                  </a:lnTo>
                  <a:lnTo>
                    <a:pt x="125" y="154"/>
                  </a:lnTo>
                  <a:lnTo>
                    <a:pt x="124" y="157"/>
                  </a:lnTo>
                  <a:lnTo>
                    <a:pt x="121" y="164"/>
                  </a:lnTo>
                  <a:lnTo>
                    <a:pt x="117" y="175"/>
                  </a:lnTo>
                  <a:lnTo>
                    <a:pt x="112" y="187"/>
                  </a:lnTo>
                  <a:lnTo>
                    <a:pt x="107" y="198"/>
                  </a:lnTo>
                  <a:lnTo>
                    <a:pt x="101" y="208"/>
                  </a:lnTo>
                  <a:lnTo>
                    <a:pt x="94" y="213"/>
                  </a:lnTo>
                  <a:lnTo>
                    <a:pt x="87" y="213"/>
                  </a:lnTo>
                  <a:lnTo>
                    <a:pt x="80" y="209"/>
                  </a:lnTo>
                  <a:lnTo>
                    <a:pt x="74" y="202"/>
                  </a:lnTo>
                  <a:lnTo>
                    <a:pt x="68" y="196"/>
                  </a:lnTo>
                  <a:lnTo>
                    <a:pt x="64" y="188"/>
                  </a:lnTo>
                  <a:lnTo>
                    <a:pt x="62" y="180"/>
                  </a:lnTo>
                  <a:lnTo>
                    <a:pt x="62" y="168"/>
                  </a:lnTo>
                  <a:lnTo>
                    <a:pt x="66" y="156"/>
                  </a:lnTo>
                  <a:lnTo>
                    <a:pt x="73" y="143"/>
                  </a:lnTo>
                  <a:lnTo>
                    <a:pt x="74" y="141"/>
                  </a:lnTo>
                  <a:lnTo>
                    <a:pt x="75" y="139"/>
                  </a:lnTo>
                  <a:lnTo>
                    <a:pt x="76" y="138"/>
                  </a:lnTo>
                  <a:lnTo>
                    <a:pt x="77" y="136"/>
                  </a:lnTo>
                  <a:lnTo>
                    <a:pt x="85" y="120"/>
                  </a:lnTo>
                  <a:lnTo>
                    <a:pt x="91" y="105"/>
                  </a:lnTo>
                  <a:lnTo>
                    <a:pt x="92" y="89"/>
                  </a:lnTo>
                  <a:lnTo>
                    <a:pt x="90" y="74"/>
                  </a:lnTo>
                  <a:lnTo>
                    <a:pt x="83" y="59"/>
                  </a:lnTo>
                  <a:lnTo>
                    <a:pt x="72" y="47"/>
                  </a:lnTo>
                  <a:lnTo>
                    <a:pt x="56" y="35"/>
                  </a:lnTo>
                  <a:lnTo>
                    <a:pt x="34" y="25"/>
                  </a:lnTo>
                  <a:lnTo>
                    <a:pt x="33" y="24"/>
                  </a:lnTo>
                  <a:lnTo>
                    <a:pt x="32" y="24"/>
                  </a:lnTo>
                  <a:lnTo>
                    <a:pt x="30" y="24"/>
                  </a:lnTo>
                  <a:lnTo>
                    <a:pt x="29" y="23"/>
                  </a:lnTo>
                  <a:lnTo>
                    <a:pt x="26" y="22"/>
                  </a:lnTo>
                  <a:lnTo>
                    <a:pt x="21" y="20"/>
                  </a:lnTo>
                  <a:lnTo>
                    <a:pt x="12" y="17"/>
                  </a:lnTo>
                  <a:lnTo>
                    <a:pt x="6" y="13"/>
                  </a:lnTo>
                  <a:lnTo>
                    <a:pt x="1" y="9"/>
                  </a:lnTo>
                  <a:lnTo>
                    <a:pt x="0" y="6"/>
                  </a:lnTo>
                  <a:lnTo>
                    <a:pt x="4" y="2"/>
                  </a:lnTo>
                  <a:lnTo>
                    <a:pt x="15" y="0"/>
                  </a:lnTo>
                  <a:close/>
                </a:path>
              </a:pathLst>
            </a:custGeom>
            <a:solidFill>
              <a:srgbClr val="9B99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0" name="Freeform 73"/>
            <p:cNvSpPr>
              <a:spLocks/>
            </p:cNvSpPr>
            <p:nvPr/>
          </p:nvSpPr>
          <p:spPr bwMode="auto">
            <a:xfrm>
              <a:off x="4914" y="2212"/>
              <a:ext cx="111" cy="206"/>
            </a:xfrm>
            <a:custGeom>
              <a:avLst/>
              <a:gdLst>
                <a:gd name="T0" fmla="*/ 28 w 111"/>
                <a:gd name="T1" fmla="*/ 21 h 206"/>
                <a:gd name="T2" fmla="*/ 26 w 111"/>
                <a:gd name="T3" fmla="*/ 20 h 206"/>
                <a:gd name="T4" fmla="*/ 21 w 111"/>
                <a:gd name="T5" fmla="*/ 18 h 206"/>
                <a:gd name="T6" fmla="*/ 14 w 111"/>
                <a:gd name="T7" fmla="*/ 15 h 206"/>
                <a:gd name="T8" fmla="*/ 6 w 111"/>
                <a:gd name="T9" fmla="*/ 12 h 206"/>
                <a:gd name="T10" fmla="*/ 1 w 111"/>
                <a:gd name="T11" fmla="*/ 8 h 206"/>
                <a:gd name="T12" fmla="*/ 0 w 111"/>
                <a:gd name="T13" fmla="*/ 5 h 206"/>
                <a:gd name="T14" fmla="*/ 3 w 111"/>
                <a:gd name="T15" fmla="*/ 2 h 206"/>
                <a:gd name="T16" fmla="*/ 14 w 111"/>
                <a:gd name="T17" fmla="*/ 0 h 206"/>
                <a:gd name="T18" fmla="*/ 35 w 111"/>
                <a:gd name="T19" fmla="*/ 1 h 206"/>
                <a:gd name="T20" fmla="*/ 55 w 111"/>
                <a:gd name="T21" fmla="*/ 7 h 206"/>
                <a:gd name="T22" fmla="*/ 72 w 111"/>
                <a:gd name="T23" fmla="*/ 20 h 206"/>
                <a:gd name="T24" fmla="*/ 88 w 111"/>
                <a:gd name="T25" fmla="*/ 38 h 206"/>
                <a:gd name="T26" fmla="*/ 99 w 111"/>
                <a:gd name="T27" fmla="*/ 59 h 206"/>
                <a:gd name="T28" fmla="*/ 107 w 111"/>
                <a:gd name="T29" fmla="*/ 86 h 206"/>
                <a:gd name="T30" fmla="*/ 111 w 111"/>
                <a:gd name="T31" fmla="*/ 116 h 206"/>
                <a:gd name="T32" fmla="*/ 111 w 111"/>
                <a:gd name="T33" fmla="*/ 150 h 206"/>
                <a:gd name="T34" fmla="*/ 110 w 111"/>
                <a:gd name="T35" fmla="*/ 153 h 206"/>
                <a:gd name="T36" fmla="*/ 108 w 111"/>
                <a:gd name="T37" fmla="*/ 160 h 206"/>
                <a:gd name="T38" fmla="*/ 105 w 111"/>
                <a:gd name="T39" fmla="*/ 170 h 206"/>
                <a:gd name="T40" fmla="*/ 101 w 111"/>
                <a:gd name="T41" fmla="*/ 181 h 206"/>
                <a:gd name="T42" fmla="*/ 96 w 111"/>
                <a:gd name="T43" fmla="*/ 192 h 206"/>
                <a:gd name="T44" fmla="*/ 91 w 111"/>
                <a:gd name="T45" fmla="*/ 200 h 206"/>
                <a:gd name="T46" fmla="*/ 85 w 111"/>
                <a:gd name="T47" fmla="*/ 206 h 206"/>
                <a:gd name="T48" fmla="*/ 79 w 111"/>
                <a:gd name="T49" fmla="*/ 206 h 206"/>
                <a:gd name="T50" fmla="*/ 72 w 111"/>
                <a:gd name="T51" fmla="*/ 201 h 206"/>
                <a:gd name="T52" fmla="*/ 66 w 111"/>
                <a:gd name="T53" fmla="*/ 196 h 206"/>
                <a:gd name="T54" fmla="*/ 61 w 111"/>
                <a:gd name="T55" fmla="*/ 190 h 206"/>
                <a:gd name="T56" fmla="*/ 58 w 111"/>
                <a:gd name="T57" fmla="*/ 183 h 206"/>
                <a:gd name="T58" fmla="*/ 56 w 111"/>
                <a:gd name="T59" fmla="*/ 174 h 206"/>
                <a:gd name="T60" fmla="*/ 57 w 111"/>
                <a:gd name="T61" fmla="*/ 163 h 206"/>
                <a:gd name="T62" fmla="*/ 61 w 111"/>
                <a:gd name="T63" fmla="*/ 151 h 206"/>
                <a:gd name="T64" fmla="*/ 68 w 111"/>
                <a:gd name="T65" fmla="*/ 138 h 206"/>
                <a:gd name="T66" fmla="*/ 76 w 111"/>
                <a:gd name="T67" fmla="*/ 122 h 206"/>
                <a:gd name="T68" fmla="*/ 83 w 111"/>
                <a:gd name="T69" fmla="*/ 106 h 206"/>
                <a:gd name="T70" fmla="*/ 85 w 111"/>
                <a:gd name="T71" fmla="*/ 88 h 206"/>
                <a:gd name="T72" fmla="*/ 84 w 111"/>
                <a:gd name="T73" fmla="*/ 72 h 206"/>
                <a:gd name="T74" fmla="*/ 77 w 111"/>
                <a:gd name="T75" fmla="*/ 56 h 206"/>
                <a:gd name="T76" fmla="*/ 66 w 111"/>
                <a:gd name="T77" fmla="*/ 43 h 206"/>
                <a:gd name="T78" fmla="*/ 51 w 111"/>
                <a:gd name="T79" fmla="*/ 31 h 206"/>
                <a:gd name="T80" fmla="*/ 28 w 111"/>
                <a:gd name="T81" fmla="*/ 21 h 2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11" h="206">
                  <a:moveTo>
                    <a:pt x="28" y="21"/>
                  </a:moveTo>
                  <a:lnTo>
                    <a:pt x="26" y="20"/>
                  </a:lnTo>
                  <a:lnTo>
                    <a:pt x="21" y="18"/>
                  </a:lnTo>
                  <a:lnTo>
                    <a:pt x="14" y="15"/>
                  </a:lnTo>
                  <a:lnTo>
                    <a:pt x="6" y="12"/>
                  </a:lnTo>
                  <a:lnTo>
                    <a:pt x="1" y="8"/>
                  </a:lnTo>
                  <a:lnTo>
                    <a:pt x="0" y="5"/>
                  </a:lnTo>
                  <a:lnTo>
                    <a:pt x="3" y="2"/>
                  </a:lnTo>
                  <a:lnTo>
                    <a:pt x="14" y="0"/>
                  </a:lnTo>
                  <a:lnTo>
                    <a:pt x="35" y="1"/>
                  </a:lnTo>
                  <a:lnTo>
                    <a:pt x="55" y="7"/>
                  </a:lnTo>
                  <a:lnTo>
                    <a:pt x="72" y="20"/>
                  </a:lnTo>
                  <a:lnTo>
                    <a:pt x="88" y="38"/>
                  </a:lnTo>
                  <a:lnTo>
                    <a:pt x="99" y="59"/>
                  </a:lnTo>
                  <a:lnTo>
                    <a:pt x="107" y="86"/>
                  </a:lnTo>
                  <a:lnTo>
                    <a:pt x="111" y="116"/>
                  </a:lnTo>
                  <a:lnTo>
                    <a:pt x="111" y="150"/>
                  </a:lnTo>
                  <a:lnTo>
                    <a:pt x="110" y="153"/>
                  </a:lnTo>
                  <a:lnTo>
                    <a:pt x="108" y="160"/>
                  </a:lnTo>
                  <a:lnTo>
                    <a:pt x="105" y="170"/>
                  </a:lnTo>
                  <a:lnTo>
                    <a:pt x="101" y="181"/>
                  </a:lnTo>
                  <a:lnTo>
                    <a:pt x="96" y="192"/>
                  </a:lnTo>
                  <a:lnTo>
                    <a:pt x="91" y="200"/>
                  </a:lnTo>
                  <a:lnTo>
                    <a:pt x="85" y="206"/>
                  </a:lnTo>
                  <a:lnTo>
                    <a:pt x="79" y="206"/>
                  </a:lnTo>
                  <a:lnTo>
                    <a:pt x="72" y="201"/>
                  </a:lnTo>
                  <a:lnTo>
                    <a:pt x="66" y="196"/>
                  </a:lnTo>
                  <a:lnTo>
                    <a:pt x="61" y="190"/>
                  </a:lnTo>
                  <a:lnTo>
                    <a:pt x="58" y="183"/>
                  </a:lnTo>
                  <a:lnTo>
                    <a:pt x="56" y="174"/>
                  </a:lnTo>
                  <a:lnTo>
                    <a:pt x="57" y="163"/>
                  </a:lnTo>
                  <a:lnTo>
                    <a:pt x="61" y="151"/>
                  </a:lnTo>
                  <a:lnTo>
                    <a:pt x="68" y="138"/>
                  </a:lnTo>
                  <a:lnTo>
                    <a:pt x="76" y="122"/>
                  </a:lnTo>
                  <a:lnTo>
                    <a:pt x="83" y="106"/>
                  </a:lnTo>
                  <a:lnTo>
                    <a:pt x="85" y="88"/>
                  </a:lnTo>
                  <a:lnTo>
                    <a:pt x="84" y="72"/>
                  </a:lnTo>
                  <a:lnTo>
                    <a:pt x="77" y="56"/>
                  </a:lnTo>
                  <a:lnTo>
                    <a:pt x="66" y="43"/>
                  </a:lnTo>
                  <a:lnTo>
                    <a:pt x="51" y="31"/>
                  </a:lnTo>
                  <a:lnTo>
                    <a:pt x="28" y="21"/>
                  </a:lnTo>
                  <a:close/>
                </a:path>
              </a:pathLst>
            </a:custGeom>
            <a:solidFill>
              <a:srgbClr val="8987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 name="Freeform 74"/>
            <p:cNvSpPr>
              <a:spLocks/>
            </p:cNvSpPr>
            <p:nvPr/>
          </p:nvSpPr>
          <p:spPr bwMode="auto">
            <a:xfrm>
              <a:off x="3716" y="3046"/>
              <a:ext cx="131" cy="173"/>
            </a:xfrm>
            <a:custGeom>
              <a:avLst/>
              <a:gdLst>
                <a:gd name="T0" fmla="*/ 90 w 131"/>
                <a:gd name="T1" fmla="*/ 0 h 173"/>
                <a:gd name="T2" fmla="*/ 90 w 131"/>
                <a:gd name="T3" fmla="*/ 4 h 173"/>
                <a:gd name="T4" fmla="*/ 91 w 131"/>
                <a:gd name="T5" fmla="*/ 12 h 173"/>
                <a:gd name="T6" fmla="*/ 90 w 131"/>
                <a:gd name="T7" fmla="*/ 24 h 173"/>
                <a:gd name="T8" fmla="*/ 84 w 131"/>
                <a:gd name="T9" fmla="*/ 40 h 173"/>
                <a:gd name="T10" fmla="*/ 75 w 131"/>
                <a:gd name="T11" fmla="*/ 56 h 173"/>
                <a:gd name="T12" fmla="*/ 59 w 131"/>
                <a:gd name="T13" fmla="*/ 72 h 173"/>
                <a:gd name="T14" fmla="*/ 34 w 131"/>
                <a:gd name="T15" fmla="*/ 88 h 173"/>
                <a:gd name="T16" fmla="*/ 0 w 131"/>
                <a:gd name="T17" fmla="*/ 100 h 173"/>
                <a:gd name="T18" fmla="*/ 56 w 131"/>
                <a:gd name="T19" fmla="*/ 173 h 173"/>
                <a:gd name="T20" fmla="*/ 60 w 131"/>
                <a:gd name="T21" fmla="*/ 172 h 173"/>
                <a:gd name="T22" fmla="*/ 71 w 131"/>
                <a:gd name="T23" fmla="*/ 168 h 173"/>
                <a:gd name="T24" fmla="*/ 85 w 131"/>
                <a:gd name="T25" fmla="*/ 160 h 173"/>
                <a:gd name="T26" fmla="*/ 102 w 131"/>
                <a:gd name="T27" fmla="*/ 147 h 173"/>
                <a:gd name="T28" fmla="*/ 116 w 131"/>
                <a:gd name="T29" fmla="*/ 128 h 173"/>
                <a:gd name="T30" fmla="*/ 128 w 131"/>
                <a:gd name="T31" fmla="*/ 101 h 173"/>
                <a:gd name="T32" fmla="*/ 131 w 131"/>
                <a:gd name="T33" fmla="*/ 68 h 173"/>
                <a:gd name="T34" fmla="*/ 126 w 131"/>
                <a:gd name="T35" fmla="*/ 25 h 173"/>
                <a:gd name="T36" fmla="*/ 90 w 131"/>
                <a:gd name="T37" fmla="*/ 0 h 1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1" h="173">
                  <a:moveTo>
                    <a:pt x="90" y="0"/>
                  </a:moveTo>
                  <a:lnTo>
                    <a:pt x="90" y="4"/>
                  </a:lnTo>
                  <a:lnTo>
                    <a:pt x="91" y="12"/>
                  </a:lnTo>
                  <a:lnTo>
                    <a:pt x="90" y="24"/>
                  </a:lnTo>
                  <a:lnTo>
                    <a:pt x="84" y="40"/>
                  </a:lnTo>
                  <a:lnTo>
                    <a:pt x="75" y="56"/>
                  </a:lnTo>
                  <a:lnTo>
                    <a:pt x="59" y="72"/>
                  </a:lnTo>
                  <a:lnTo>
                    <a:pt x="34" y="88"/>
                  </a:lnTo>
                  <a:lnTo>
                    <a:pt x="0" y="100"/>
                  </a:lnTo>
                  <a:lnTo>
                    <a:pt x="56" y="173"/>
                  </a:lnTo>
                  <a:lnTo>
                    <a:pt x="60" y="172"/>
                  </a:lnTo>
                  <a:lnTo>
                    <a:pt x="71" y="168"/>
                  </a:lnTo>
                  <a:lnTo>
                    <a:pt x="85" y="160"/>
                  </a:lnTo>
                  <a:lnTo>
                    <a:pt x="102" y="147"/>
                  </a:lnTo>
                  <a:lnTo>
                    <a:pt x="116" y="128"/>
                  </a:lnTo>
                  <a:lnTo>
                    <a:pt x="128" y="101"/>
                  </a:lnTo>
                  <a:lnTo>
                    <a:pt x="131" y="68"/>
                  </a:lnTo>
                  <a:lnTo>
                    <a:pt x="126" y="25"/>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 name="Freeform 75"/>
            <p:cNvSpPr>
              <a:spLocks/>
            </p:cNvSpPr>
            <p:nvPr/>
          </p:nvSpPr>
          <p:spPr bwMode="auto">
            <a:xfrm>
              <a:off x="4350" y="3226"/>
              <a:ext cx="137" cy="188"/>
            </a:xfrm>
            <a:custGeom>
              <a:avLst/>
              <a:gdLst>
                <a:gd name="T0" fmla="*/ 89 w 137"/>
                <a:gd name="T1" fmla="*/ 0 h 188"/>
                <a:gd name="T2" fmla="*/ 89 w 137"/>
                <a:gd name="T3" fmla="*/ 5 h 188"/>
                <a:gd name="T4" fmla="*/ 88 w 137"/>
                <a:gd name="T5" fmla="*/ 18 h 188"/>
                <a:gd name="T6" fmla="*/ 86 w 137"/>
                <a:gd name="T7" fmla="*/ 39 h 188"/>
                <a:gd name="T8" fmla="*/ 79 w 137"/>
                <a:gd name="T9" fmla="*/ 61 h 188"/>
                <a:gd name="T10" fmla="*/ 69 w 137"/>
                <a:gd name="T11" fmla="*/ 85 h 188"/>
                <a:gd name="T12" fmla="*/ 54 w 137"/>
                <a:gd name="T13" fmla="*/ 108 h 188"/>
                <a:gd name="T14" fmla="*/ 31 w 137"/>
                <a:gd name="T15" fmla="*/ 124 h 188"/>
                <a:gd name="T16" fmla="*/ 0 w 137"/>
                <a:gd name="T17" fmla="*/ 134 h 188"/>
                <a:gd name="T18" fmla="*/ 35 w 137"/>
                <a:gd name="T19" fmla="*/ 188 h 188"/>
                <a:gd name="T20" fmla="*/ 39 w 137"/>
                <a:gd name="T21" fmla="*/ 186 h 188"/>
                <a:gd name="T22" fmla="*/ 51 w 137"/>
                <a:gd name="T23" fmla="*/ 181 h 188"/>
                <a:gd name="T24" fmla="*/ 66 w 137"/>
                <a:gd name="T25" fmla="*/ 170 h 188"/>
                <a:gd name="T26" fmla="*/ 83 w 137"/>
                <a:gd name="T27" fmla="*/ 156 h 188"/>
                <a:gd name="T28" fmla="*/ 102 w 137"/>
                <a:gd name="T29" fmla="*/ 137 h 188"/>
                <a:gd name="T30" fmla="*/ 118 w 137"/>
                <a:gd name="T31" fmla="*/ 114 h 188"/>
                <a:gd name="T32" fmla="*/ 131 w 137"/>
                <a:gd name="T33" fmla="*/ 85 h 188"/>
                <a:gd name="T34" fmla="*/ 137 w 137"/>
                <a:gd name="T35" fmla="*/ 51 h 188"/>
                <a:gd name="T36" fmla="*/ 89 w 137"/>
                <a:gd name="T37" fmla="*/ 0 h 1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7" h="188">
                  <a:moveTo>
                    <a:pt x="89" y="0"/>
                  </a:moveTo>
                  <a:lnTo>
                    <a:pt x="89" y="5"/>
                  </a:lnTo>
                  <a:lnTo>
                    <a:pt x="88" y="18"/>
                  </a:lnTo>
                  <a:lnTo>
                    <a:pt x="86" y="39"/>
                  </a:lnTo>
                  <a:lnTo>
                    <a:pt x="79" y="61"/>
                  </a:lnTo>
                  <a:lnTo>
                    <a:pt x="69" y="85"/>
                  </a:lnTo>
                  <a:lnTo>
                    <a:pt x="54" y="108"/>
                  </a:lnTo>
                  <a:lnTo>
                    <a:pt x="31" y="124"/>
                  </a:lnTo>
                  <a:lnTo>
                    <a:pt x="0" y="134"/>
                  </a:lnTo>
                  <a:lnTo>
                    <a:pt x="35" y="188"/>
                  </a:lnTo>
                  <a:lnTo>
                    <a:pt x="39" y="186"/>
                  </a:lnTo>
                  <a:lnTo>
                    <a:pt x="51" y="181"/>
                  </a:lnTo>
                  <a:lnTo>
                    <a:pt x="66" y="170"/>
                  </a:lnTo>
                  <a:lnTo>
                    <a:pt x="83" y="156"/>
                  </a:lnTo>
                  <a:lnTo>
                    <a:pt x="102" y="137"/>
                  </a:lnTo>
                  <a:lnTo>
                    <a:pt x="118" y="114"/>
                  </a:lnTo>
                  <a:lnTo>
                    <a:pt x="131" y="85"/>
                  </a:lnTo>
                  <a:lnTo>
                    <a:pt x="137" y="51"/>
                  </a:lnTo>
                  <a:lnTo>
                    <a:pt x="8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 name="Freeform 76"/>
            <p:cNvSpPr>
              <a:spLocks/>
            </p:cNvSpPr>
            <p:nvPr/>
          </p:nvSpPr>
          <p:spPr bwMode="auto">
            <a:xfrm>
              <a:off x="4537" y="2695"/>
              <a:ext cx="426" cy="605"/>
            </a:xfrm>
            <a:custGeom>
              <a:avLst/>
              <a:gdLst>
                <a:gd name="T0" fmla="*/ 426 w 426"/>
                <a:gd name="T1" fmla="*/ 0 h 605"/>
                <a:gd name="T2" fmla="*/ 423 w 426"/>
                <a:gd name="T3" fmla="*/ 3 h 605"/>
                <a:gd name="T4" fmla="*/ 413 w 426"/>
                <a:gd name="T5" fmla="*/ 8 h 605"/>
                <a:gd name="T6" fmla="*/ 399 w 426"/>
                <a:gd name="T7" fmla="*/ 17 h 605"/>
                <a:gd name="T8" fmla="*/ 380 w 426"/>
                <a:gd name="T9" fmla="*/ 30 h 605"/>
                <a:gd name="T10" fmla="*/ 357 w 426"/>
                <a:gd name="T11" fmla="*/ 49 h 605"/>
                <a:gd name="T12" fmla="*/ 331 w 426"/>
                <a:gd name="T13" fmla="*/ 71 h 605"/>
                <a:gd name="T14" fmla="*/ 303 w 426"/>
                <a:gd name="T15" fmla="*/ 98 h 605"/>
                <a:gd name="T16" fmla="*/ 272 w 426"/>
                <a:gd name="T17" fmla="*/ 131 h 605"/>
                <a:gd name="T18" fmla="*/ 241 w 426"/>
                <a:gd name="T19" fmla="*/ 169 h 605"/>
                <a:gd name="T20" fmla="*/ 209 w 426"/>
                <a:gd name="T21" fmla="*/ 212 h 605"/>
                <a:gd name="T22" fmla="*/ 178 w 426"/>
                <a:gd name="T23" fmla="*/ 262 h 605"/>
                <a:gd name="T24" fmla="*/ 148 w 426"/>
                <a:gd name="T25" fmla="*/ 317 h 605"/>
                <a:gd name="T26" fmla="*/ 119 w 426"/>
                <a:gd name="T27" fmla="*/ 379 h 605"/>
                <a:gd name="T28" fmla="*/ 92 w 426"/>
                <a:gd name="T29" fmla="*/ 447 h 605"/>
                <a:gd name="T30" fmla="*/ 68 w 426"/>
                <a:gd name="T31" fmla="*/ 522 h 605"/>
                <a:gd name="T32" fmla="*/ 49 w 426"/>
                <a:gd name="T33" fmla="*/ 605 h 605"/>
                <a:gd name="T34" fmla="*/ 0 w 426"/>
                <a:gd name="T35" fmla="*/ 513 h 605"/>
                <a:gd name="T36" fmla="*/ 0 w 426"/>
                <a:gd name="T37" fmla="*/ 510 h 605"/>
                <a:gd name="T38" fmla="*/ 0 w 426"/>
                <a:gd name="T39" fmla="*/ 500 h 605"/>
                <a:gd name="T40" fmla="*/ 0 w 426"/>
                <a:gd name="T41" fmla="*/ 484 h 605"/>
                <a:gd name="T42" fmla="*/ 1 w 426"/>
                <a:gd name="T43" fmla="*/ 464 h 605"/>
                <a:gd name="T44" fmla="*/ 4 w 426"/>
                <a:gd name="T45" fmla="*/ 438 h 605"/>
                <a:gd name="T46" fmla="*/ 7 w 426"/>
                <a:gd name="T47" fmla="*/ 409 h 605"/>
                <a:gd name="T48" fmla="*/ 12 w 426"/>
                <a:gd name="T49" fmla="*/ 376 h 605"/>
                <a:gd name="T50" fmla="*/ 19 w 426"/>
                <a:gd name="T51" fmla="*/ 340 h 605"/>
                <a:gd name="T52" fmla="*/ 28 w 426"/>
                <a:gd name="T53" fmla="*/ 303 h 605"/>
                <a:gd name="T54" fmla="*/ 41 w 426"/>
                <a:gd name="T55" fmla="*/ 264 h 605"/>
                <a:gd name="T56" fmla="*/ 56 w 426"/>
                <a:gd name="T57" fmla="*/ 223 h 605"/>
                <a:gd name="T58" fmla="*/ 75 w 426"/>
                <a:gd name="T59" fmla="*/ 183 h 605"/>
                <a:gd name="T60" fmla="*/ 97 w 426"/>
                <a:gd name="T61" fmla="*/ 143 h 605"/>
                <a:gd name="T62" fmla="*/ 124 w 426"/>
                <a:gd name="T63" fmla="*/ 102 h 605"/>
                <a:gd name="T64" fmla="*/ 154 w 426"/>
                <a:gd name="T65" fmla="*/ 64 h 605"/>
                <a:gd name="T66" fmla="*/ 190 w 426"/>
                <a:gd name="T67" fmla="*/ 28 h 605"/>
                <a:gd name="T68" fmla="*/ 190 w 426"/>
                <a:gd name="T69" fmla="*/ 29 h 605"/>
                <a:gd name="T70" fmla="*/ 190 w 426"/>
                <a:gd name="T71" fmla="*/ 32 h 605"/>
                <a:gd name="T72" fmla="*/ 190 w 426"/>
                <a:gd name="T73" fmla="*/ 38 h 605"/>
                <a:gd name="T74" fmla="*/ 191 w 426"/>
                <a:gd name="T75" fmla="*/ 43 h 605"/>
                <a:gd name="T76" fmla="*/ 193 w 426"/>
                <a:gd name="T77" fmla="*/ 49 h 605"/>
                <a:gd name="T78" fmla="*/ 197 w 426"/>
                <a:gd name="T79" fmla="*/ 55 h 605"/>
                <a:gd name="T80" fmla="*/ 202 w 426"/>
                <a:gd name="T81" fmla="*/ 60 h 605"/>
                <a:gd name="T82" fmla="*/ 212 w 426"/>
                <a:gd name="T83" fmla="*/ 64 h 605"/>
                <a:gd name="T84" fmla="*/ 223 w 426"/>
                <a:gd name="T85" fmla="*/ 67 h 605"/>
                <a:gd name="T86" fmla="*/ 238 w 426"/>
                <a:gd name="T87" fmla="*/ 68 h 605"/>
                <a:gd name="T88" fmla="*/ 257 w 426"/>
                <a:gd name="T89" fmla="*/ 66 h 605"/>
                <a:gd name="T90" fmla="*/ 280 w 426"/>
                <a:gd name="T91" fmla="*/ 61 h 605"/>
                <a:gd name="T92" fmla="*/ 308 w 426"/>
                <a:gd name="T93" fmla="*/ 53 h 605"/>
                <a:gd name="T94" fmla="*/ 341 w 426"/>
                <a:gd name="T95" fmla="*/ 40 h 605"/>
                <a:gd name="T96" fmla="*/ 380 w 426"/>
                <a:gd name="T97" fmla="*/ 23 h 605"/>
                <a:gd name="T98" fmla="*/ 426 w 426"/>
                <a:gd name="T99" fmla="*/ 0 h 6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26" h="605">
                  <a:moveTo>
                    <a:pt x="426" y="0"/>
                  </a:moveTo>
                  <a:lnTo>
                    <a:pt x="423" y="3"/>
                  </a:lnTo>
                  <a:lnTo>
                    <a:pt x="413" y="8"/>
                  </a:lnTo>
                  <a:lnTo>
                    <a:pt x="399" y="17"/>
                  </a:lnTo>
                  <a:lnTo>
                    <a:pt x="380" y="30"/>
                  </a:lnTo>
                  <a:lnTo>
                    <a:pt x="357" y="49"/>
                  </a:lnTo>
                  <a:lnTo>
                    <a:pt x="331" y="71"/>
                  </a:lnTo>
                  <a:lnTo>
                    <a:pt x="303" y="98"/>
                  </a:lnTo>
                  <a:lnTo>
                    <a:pt x="272" y="131"/>
                  </a:lnTo>
                  <a:lnTo>
                    <a:pt x="241" y="169"/>
                  </a:lnTo>
                  <a:lnTo>
                    <a:pt x="209" y="212"/>
                  </a:lnTo>
                  <a:lnTo>
                    <a:pt x="178" y="262"/>
                  </a:lnTo>
                  <a:lnTo>
                    <a:pt x="148" y="317"/>
                  </a:lnTo>
                  <a:lnTo>
                    <a:pt x="119" y="379"/>
                  </a:lnTo>
                  <a:lnTo>
                    <a:pt x="92" y="447"/>
                  </a:lnTo>
                  <a:lnTo>
                    <a:pt x="68" y="522"/>
                  </a:lnTo>
                  <a:lnTo>
                    <a:pt x="49" y="605"/>
                  </a:lnTo>
                  <a:lnTo>
                    <a:pt x="0" y="513"/>
                  </a:lnTo>
                  <a:lnTo>
                    <a:pt x="0" y="510"/>
                  </a:lnTo>
                  <a:lnTo>
                    <a:pt x="0" y="500"/>
                  </a:lnTo>
                  <a:lnTo>
                    <a:pt x="0" y="484"/>
                  </a:lnTo>
                  <a:lnTo>
                    <a:pt x="1" y="464"/>
                  </a:lnTo>
                  <a:lnTo>
                    <a:pt x="4" y="438"/>
                  </a:lnTo>
                  <a:lnTo>
                    <a:pt x="7" y="409"/>
                  </a:lnTo>
                  <a:lnTo>
                    <a:pt x="12" y="376"/>
                  </a:lnTo>
                  <a:lnTo>
                    <a:pt x="19" y="340"/>
                  </a:lnTo>
                  <a:lnTo>
                    <a:pt x="28" y="303"/>
                  </a:lnTo>
                  <a:lnTo>
                    <a:pt x="41" y="264"/>
                  </a:lnTo>
                  <a:lnTo>
                    <a:pt x="56" y="223"/>
                  </a:lnTo>
                  <a:lnTo>
                    <a:pt x="75" y="183"/>
                  </a:lnTo>
                  <a:lnTo>
                    <a:pt x="97" y="143"/>
                  </a:lnTo>
                  <a:lnTo>
                    <a:pt x="124" y="102"/>
                  </a:lnTo>
                  <a:lnTo>
                    <a:pt x="154" y="64"/>
                  </a:lnTo>
                  <a:lnTo>
                    <a:pt x="190" y="28"/>
                  </a:lnTo>
                  <a:lnTo>
                    <a:pt x="190" y="29"/>
                  </a:lnTo>
                  <a:lnTo>
                    <a:pt x="190" y="32"/>
                  </a:lnTo>
                  <a:lnTo>
                    <a:pt x="190" y="38"/>
                  </a:lnTo>
                  <a:lnTo>
                    <a:pt x="191" y="43"/>
                  </a:lnTo>
                  <a:lnTo>
                    <a:pt x="193" y="49"/>
                  </a:lnTo>
                  <a:lnTo>
                    <a:pt x="197" y="55"/>
                  </a:lnTo>
                  <a:lnTo>
                    <a:pt x="202" y="60"/>
                  </a:lnTo>
                  <a:lnTo>
                    <a:pt x="212" y="64"/>
                  </a:lnTo>
                  <a:lnTo>
                    <a:pt x="223" y="67"/>
                  </a:lnTo>
                  <a:lnTo>
                    <a:pt x="238" y="68"/>
                  </a:lnTo>
                  <a:lnTo>
                    <a:pt x="257" y="66"/>
                  </a:lnTo>
                  <a:lnTo>
                    <a:pt x="280" y="61"/>
                  </a:lnTo>
                  <a:lnTo>
                    <a:pt x="308" y="53"/>
                  </a:lnTo>
                  <a:lnTo>
                    <a:pt x="341" y="40"/>
                  </a:lnTo>
                  <a:lnTo>
                    <a:pt x="380" y="23"/>
                  </a:lnTo>
                  <a:lnTo>
                    <a:pt x="4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 name="Freeform 77"/>
            <p:cNvSpPr>
              <a:spLocks/>
            </p:cNvSpPr>
            <p:nvPr/>
          </p:nvSpPr>
          <p:spPr bwMode="auto">
            <a:xfrm>
              <a:off x="4619" y="2377"/>
              <a:ext cx="57" cy="298"/>
            </a:xfrm>
            <a:custGeom>
              <a:avLst/>
              <a:gdLst>
                <a:gd name="T0" fmla="*/ 46 w 57"/>
                <a:gd name="T1" fmla="*/ 0 h 298"/>
                <a:gd name="T2" fmla="*/ 33 w 57"/>
                <a:gd name="T3" fmla="*/ 12 h 298"/>
                <a:gd name="T4" fmla="*/ 22 w 57"/>
                <a:gd name="T5" fmla="*/ 24 h 298"/>
                <a:gd name="T6" fmla="*/ 13 w 57"/>
                <a:gd name="T7" fmla="*/ 39 h 298"/>
                <a:gd name="T8" fmla="*/ 7 w 57"/>
                <a:gd name="T9" fmla="*/ 55 h 298"/>
                <a:gd name="T10" fmla="*/ 3 w 57"/>
                <a:gd name="T11" fmla="*/ 71 h 298"/>
                <a:gd name="T12" fmla="*/ 0 w 57"/>
                <a:gd name="T13" fmla="*/ 88 h 298"/>
                <a:gd name="T14" fmla="*/ 0 w 57"/>
                <a:gd name="T15" fmla="*/ 105 h 298"/>
                <a:gd name="T16" fmla="*/ 2 w 57"/>
                <a:gd name="T17" fmla="*/ 122 h 298"/>
                <a:gd name="T18" fmla="*/ 4 w 57"/>
                <a:gd name="T19" fmla="*/ 130 h 298"/>
                <a:gd name="T20" fmla="*/ 6 w 57"/>
                <a:gd name="T21" fmla="*/ 138 h 298"/>
                <a:gd name="T22" fmla="*/ 8 w 57"/>
                <a:gd name="T23" fmla="*/ 148 h 298"/>
                <a:gd name="T24" fmla="*/ 12 w 57"/>
                <a:gd name="T25" fmla="*/ 155 h 298"/>
                <a:gd name="T26" fmla="*/ 19 w 57"/>
                <a:gd name="T27" fmla="*/ 167 h 298"/>
                <a:gd name="T28" fmla="*/ 25 w 57"/>
                <a:gd name="T29" fmla="*/ 181 h 298"/>
                <a:gd name="T30" fmla="*/ 29 w 57"/>
                <a:gd name="T31" fmla="*/ 194 h 298"/>
                <a:gd name="T32" fmla="*/ 31 w 57"/>
                <a:gd name="T33" fmla="*/ 208 h 298"/>
                <a:gd name="T34" fmla="*/ 35 w 57"/>
                <a:gd name="T35" fmla="*/ 230 h 298"/>
                <a:gd name="T36" fmla="*/ 41 w 57"/>
                <a:gd name="T37" fmla="*/ 253 h 298"/>
                <a:gd name="T38" fmla="*/ 48 w 57"/>
                <a:gd name="T39" fmla="*/ 275 h 298"/>
                <a:gd name="T40" fmla="*/ 53 w 57"/>
                <a:gd name="T41" fmla="*/ 297 h 298"/>
                <a:gd name="T42" fmla="*/ 54 w 57"/>
                <a:gd name="T43" fmla="*/ 298 h 298"/>
                <a:gd name="T44" fmla="*/ 55 w 57"/>
                <a:gd name="T45" fmla="*/ 297 h 298"/>
                <a:gd name="T46" fmla="*/ 56 w 57"/>
                <a:gd name="T47" fmla="*/ 296 h 298"/>
                <a:gd name="T48" fmla="*/ 57 w 57"/>
                <a:gd name="T49" fmla="*/ 295 h 298"/>
                <a:gd name="T50" fmla="*/ 56 w 57"/>
                <a:gd name="T51" fmla="*/ 278 h 298"/>
                <a:gd name="T52" fmla="*/ 54 w 57"/>
                <a:gd name="T53" fmla="*/ 263 h 298"/>
                <a:gd name="T54" fmla="*/ 52 w 57"/>
                <a:gd name="T55" fmla="*/ 247 h 298"/>
                <a:gd name="T56" fmla="*/ 49 w 57"/>
                <a:gd name="T57" fmla="*/ 232 h 298"/>
                <a:gd name="T58" fmla="*/ 47 w 57"/>
                <a:gd name="T59" fmla="*/ 223 h 298"/>
                <a:gd name="T60" fmla="*/ 45 w 57"/>
                <a:gd name="T61" fmla="*/ 213 h 298"/>
                <a:gd name="T62" fmla="*/ 44 w 57"/>
                <a:gd name="T63" fmla="*/ 205 h 298"/>
                <a:gd name="T64" fmla="*/ 44 w 57"/>
                <a:gd name="T65" fmla="*/ 196 h 298"/>
                <a:gd name="T66" fmla="*/ 44 w 57"/>
                <a:gd name="T67" fmla="*/ 188 h 298"/>
                <a:gd name="T68" fmla="*/ 44 w 57"/>
                <a:gd name="T69" fmla="*/ 180 h 298"/>
                <a:gd name="T70" fmla="*/ 43 w 57"/>
                <a:gd name="T71" fmla="*/ 170 h 298"/>
                <a:gd name="T72" fmla="*/ 41 w 57"/>
                <a:gd name="T73" fmla="*/ 163 h 298"/>
                <a:gd name="T74" fmla="*/ 36 w 57"/>
                <a:gd name="T75" fmla="*/ 148 h 298"/>
                <a:gd name="T76" fmla="*/ 30 w 57"/>
                <a:gd name="T77" fmla="*/ 133 h 298"/>
                <a:gd name="T78" fmla="*/ 23 w 57"/>
                <a:gd name="T79" fmla="*/ 119 h 298"/>
                <a:gd name="T80" fmla="*/ 19 w 57"/>
                <a:gd name="T81" fmla="*/ 102 h 298"/>
                <a:gd name="T82" fmla="*/ 17 w 57"/>
                <a:gd name="T83" fmla="*/ 90 h 298"/>
                <a:gd name="T84" fmla="*/ 17 w 57"/>
                <a:gd name="T85" fmla="*/ 77 h 298"/>
                <a:gd name="T86" fmla="*/ 18 w 57"/>
                <a:gd name="T87" fmla="*/ 62 h 298"/>
                <a:gd name="T88" fmla="*/ 20 w 57"/>
                <a:gd name="T89" fmla="*/ 48 h 298"/>
                <a:gd name="T90" fmla="*/ 25 w 57"/>
                <a:gd name="T91" fmla="*/ 34 h 298"/>
                <a:gd name="T92" fmla="*/ 31 w 57"/>
                <a:gd name="T93" fmla="*/ 21 h 298"/>
                <a:gd name="T94" fmla="*/ 37 w 57"/>
                <a:gd name="T95" fmla="*/ 10 h 298"/>
                <a:gd name="T96" fmla="*/ 46 w 57"/>
                <a:gd name="T97" fmla="*/ 0 h 298"/>
                <a:gd name="T98" fmla="*/ 46 w 57"/>
                <a:gd name="T99" fmla="*/ 0 h 298"/>
                <a:gd name="T100" fmla="*/ 46 w 57"/>
                <a:gd name="T101" fmla="*/ 0 h 298"/>
                <a:gd name="T102" fmla="*/ 46 w 57"/>
                <a:gd name="T103" fmla="*/ 0 h 298"/>
                <a:gd name="T104" fmla="*/ 46 w 57"/>
                <a:gd name="T105" fmla="*/ 0 h 298"/>
                <a:gd name="T106" fmla="*/ 46 w 57"/>
                <a:gd name="T107" fmla="*/ 0 h 2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 h="298">
                  <a:moveTo>
                    <a:pt x="46" y="0"/>
                  </a:moveTo>
                  <a:lnTo>
                    <a:pt x="33" y="12"/>
                  </a:lnTo>
                  <a:lnTo>
                    <a:pt x="22" y="24"/>
                  </a:lnTo>
                  <a:lnTo>
                    <a:pt x="13" y="39"/>
                  </a:lnTo>
                  <a:lnTo>
                    <a:pt x="7" y="55"/>
                  </a:lnTo>
                  <a:lnTo>
                    <a:pt x="3" y="71"/>
                  </a:lnTo>
                  <a:lnTo>
                    <a:pt x="0" y="88"/>
                  </a:lnTo>
                  <a:lnTo>
                    <a:pt x="0" y="105"/>
                  </a:lnTo>
                  <a:lnTo>
                    <a:pt x="2" y="122"/>
                  </a:lnTo>
                  <a:lnTo>
                    <a:pt x="4" y="130"/>
                  </a:lnTo>
                  <a:lnTo>
                    <a:pt x="6" y="138"/>
                  </a:lnTo>
                  <a:lnTo>
                    <a:pt x="8" y="148"/>
                  </a:lnTo>
                  <a:lnTo>
                    <a:pt x="12" y="155"/>
                  </a:lnTo>
                  <a:lnTo>
                    <a:pt x="19" y="167"/>
                  </a:lnTo>
                  <a:lnTo>
                    <a:pt x="25" y="181"/>
                  </a:lnTo>
                  <a:lnTo>
                    <a:pt x="29" y="194"/>
                  </a:lnTo>
                  <a:lnTo>
                    <a:pt x="31" y="208"/>
                  </a:lnTo>
                  <a:lnTo>
                    <a:pt x="35" y="230"/>
                  </a:lnTo>
                  <a:lnTo>
                    <a:pt x="41" y="253"/>
                  </a:lnTo>
                  <a:lnTo>
                    <a:pt x="48" y="275"/>
                  </a:lnTo>
                  <a:lnTo>
                    <a:pt x="53" y="297"/>
                  </a:lnTo>
                  <a:lnTo>
                    <a:pt x="54" y="298"/>
                  </a:lnTo>
                  <a:lnTo>
                    <a:pt x="55" y="297"/>
                  </a:lnTo>
                  <a:lnTo>
                    <a:pt x="56" y="296"/>
                  </a:lnTo>
                  <a:lnTo>
                    <a:pt x="57" y="295"/>
                  </a:lnTo>
                  <a:lnTo>
                    <a:pt x="56" y="278"/>
                  </a:lnTo>
                  <a:lnTo>
                    <a:pt x="54" y="263"/>
                  </a:lnTo>
                  <a:lnTo>
                    <a:pt x="52" y="247"/>
                  </a:lnTo>
                  <a:lnTo>
                    <a:pt x="49" y="232"/>
                  </a:lnTo>
                  <a:lnTo>
                    <a:pt x="47" y="223"/>
                  </a:lnTo>
                  <a:lnTo>
                    <a:pt x="45" y="213"/>
                  </a:lnTo>
                  <a:lnTo>
                    <a:pt x="44" y="205"/>
                  </a:lnTo>
                  <a:lnTo>
                    <a:pt x="44" y="196"/>
                  </a:lnTo>
                  <a:lnTo>
                    <a:pt x="44" y="188"/>
                  </a:lnTo>
                  <a:lnTo>
                    <a:pt x="44" y="180"/>
                  </a:lnTo>
                  <a:lnTo>
                    <a:pt x="43" y="170"/>
                  </a:lnTo>
                  <a:lnTo>
                    <a:pt x="41" y="163"/>
                  </a:lnTo>
                  <a:lnTo>
                    <a:pt x="36" y="148"/>
                  </a:lnTo>
                  <a:lnTo>
                    <a:pt x="30" y="133"/>
                  </a:lnTo>
                  <a:lnTo>
                    <a:pt x="23" y="119"/>
                  </a:lnTo>
                  <a:lnTo>
                    <a:pt x="19" y="102"/>
                  </a:lnTo>
                  <a:lnTo>
                    <a:pt x="17" y="90"/>
                  </a:lnTo>
                  <a:lnTo>
                    <a:pt x="17" y="77"/>
                  </a:lnTo>
                  <a:lnTo>
                    <a:pt x="18" y="62"/>
                  </a:lnTo>
                  <a:lnTo>
                    <a:pt x="20" y="48"/>
                  </a:lnTo>
                  <a:lnTo>
                    <a:pt x="25" y="34"/>
                  </a:lnTo>
                  <a:lnTo>
                    <a:pt x="31" y="21"/>
                  </a:lnTo>
                  <a:lnTo>
                    <a:pt x="37" y="10"/>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5" name="Freeform 78"/>
            <p:cNvSpPr>
              <a:spLocks/>
            </p:cNvSpPr>
            <p:nvPr/>
          </p:nvSpPr>
          <p:spPr bwMode="auto">
            <a:xfrm>
              <a:off x="4675" y="2557"/>
              <a:ext cx="239" cy="140"/>
            </a:xfrm>
            <a:custGeom>
              <a:avLst/>
              <a:gdLst>
                <a:gd name="T0" fmla="*/ 239 w 239"/>
                <a:gd name="T1" fmla="*/ 0 h 140"/>
                <a:gd name="T2" fmla="*/ 235 w 239"/>
                <a:gd name="T3" fmla="*/ 18 h 140"/>
                <a:gd name="T4" fmla="*/ 229 w 239"/>
                <a:gd name="T5" fmla="*/ 33 h 140"/>
                <a:gd name="T6" fmla="*/ 223 w 239"/>
                <a:gd name="T7" fmla="*/ 48 h 140"/>
                <a:gd name="T8" fmla="*/ 214 w 239"/>
                <a:gd name="T9" fmla="*/ 61 h 140"/>
                <a:gd name="T10" fmla="*/ 204 w 239"/>
                <a:gd name="T11" fmla="*/ 72 h 140"/>
                <a:gd name="T12" fmla="*/ 192 w 239"/>
                <a:gd name="T13" fmla="*/ 82 h 140"/>
                <a:gd name="T14" fmla="*/ 179 w 239"/>
                <a:gd name="T15" fmla="*/ 90 h 140"/>
                <a:gd name="T16" fmla="*/ 163 w 239"/>
                <a:gd name="T17" fmla="*/ 98 h 140"/>
                <a:gd name="T18" fmla="*/ 145 w 239"/>
                <a:gd name="T19" fmla="*/ 106 h 140"/>
                <a:gd name="T20" fmla="*/ 126 w 239"/>
                <a:gd name="T21" fmla="*/ 112 h 140"/>
                <a:gd name="T22" fmla="*/ 105 w 239"/>
                <a:gd name="T23" fmla="*/ 117 h 140"/>
                <a:gd name="T24" fmla="*/ 86 w 239"/>
                <a:gd name="T25" fmla="*/ 120 h 140"/>
                <a:gd name="T26" fmla="*/ 65 w 239"/>
                <a:gd name="T27" fmla="*/ 123 h 140"/>
                <a:gd name="T28" fmla="*/ 45 w 239"/>
                <a:gd name="T29" fmla="*/ 124 h 140"/>
                <a:gd name="T30" fmla="*/ 25 w 239"/>
                <a:gd name="T31" fmla="*/ 123 h 140"/>
                <a:gd name="T32" fmla="*/ 6 w 239"/>
                <a:gd name="T33" fmla="*/ 120 h 140"/>
                <a:gd name="T34" fmla="*/ 4 w 239"/>
                <a:gd name="T35" fmla="*/ 120 h 140"/>
                <a:gd name="T36" fmla="*/ 1 w 239"/>
                <a:gd name="T37" fmla="*/ 122 h 140"/>
                <a:gd name="T38" fmla="*/ 0 w 239"/>
                <a:gd name="T39" fmla="*/ 125 h 140"/>
                <a:gd name="T40" fmla="*/ 1 w 239"/>
                <a:gd name="T41" fmla="*/ 127 h 140"/>
                <a:gd name="T42" fmla="*/ 11 w 239"/>
                <a:gd name="T43" fmla="*/ 133 h 140"/>
                <a:gd name="T44" fmla="*/ 20 w 239"/>
                <a:gd name="T45" fmla="*/ 136 h 140"/>
                <a:gd name="T46" fmla="*/ 30 w 239"/>
                <a:gd name="T47" fmla="*/ 138 h 140"/>
                <a:gd name="T48" fmla="*/ 42 w 239"/>
                <a:gd name="T49" fmla="*/ 140 h 140"/>
                <a:gd name="T50" fmla="*/ 52 w 239"/>
                <a:gd name="T51" fmla="*/ 138 h 140"/>
                <a:gd name="T52" fmla="*/ 63 w 239"/>
                <a:gd name="T53" fmla="*/ 137 h 140"/>
                <a:gd name="T54" fmla="*/ 74 w 239"/>
                <a:gd name="T55" fmla="*/ 136 h 140"/>
                <a:gd name="T56" fmla="*/ 85 w 239"/>
                <a:gd name="T57" fmla="*/ 134 h 140"/>
                <a:gd name="T58" fmla="*/ 97 w 239"/>
                <a:gd name="T59" fmla="*/ 131 h 140"/>
                <a:gd name="T60" fmla="*/ 110 w 239"/>
                <a:gd name="T61" fmla="*/ 128 h 140"/>
                <a:gd name="T62" fmla="*/ 121 w 239"/>
                <a:gd name="T63" fmla="*/ 124 h 140"/>
                <a:gd name="T64" fmla="*/ 133 w 239"/>
                <a:gd name="T65" fmla="*/ 120 h 140"/>
                <a:gd name="T66" fmla="*/ 146 w 239"/>
                <a:gd name="T67" fmla="*/ 115 h 140"/>
                <a:gd name="T68" fmla="*/ 157 w 239"/>
                <a:gd name="T69" fmla="*/ 109 h 140"/>
                <a:gd name="T70" fmla="*/ 168 w 239"/>
                <a:gd name="T71" fmla="*/ 102 h 140"/>
                <a:gd name="T72" fmla="*/ 180 w 239"/>
                <a:gd name="T73" fmla="*/ 96 h 140"/>
                <a:gd name="T74" fmla="*/ 193 w 239"/>
                <a:gd name="T75" fmla="*/ 88 h 140"/>
                <a:gd name="T76" fmla="*/ 204 w 239"/>
                <a:gd name="T77" fmla="*/ 78 h 140"/>
                <a:gd name="T78" fmla="*/ 215 w 239"/>
                <a:gd name="T79" fmla="*/ 67 h 140"/>
                <a:gd name="T80" fmla="*/ 223 w 239"/>
                <a:gd name="T81" fmla="*/ 55 h 140"/>
                <a:gd name="T82" fmla="*/ 229 w 239"/>
                <a:gd name="T83" fmla="*/ 43 h 140"/>
                <a:gd name="T84" fmla="*/ 234 w 239"/>
                <a:gd name="T85" fmla="*/ 29 h 140"/>
                <a:gd name="T86" fmla="*/ 237 w 239"/>
                <a:gd name="T87" fmla="*/ 15 h 140"/>
                <a:gd name="T88" fmla="*/ 239 w 239"/>
                <a:gd name="T89" fmla="*/ 0 h 140"/>
                <a:gd name="T90" fmla="*/ 239 w 239"/>
                <a:gd name="T91" fmla="*/ 0 h 140"/>
                <a:gd name="T92" fmla="*/ 239 w 239"/>
                <a:gd name="T93" fmla="*/ 0 h 140"/>
                <a:gd name="T94" fmla="*/ 239 w 239"/>
                <a:gd name="T95" fmla="*/ 0 h 140"/>
                <a:gd name="T96" fmla="*/ 239 w 239"/>
                <a:gd name="T97" fmla="*/ 0 h 140"/>
                <a:gd name="T98" fmla="*/ 239 w 239"/>
                <a:gd name="T99" fmla="*/ 0 h 1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39" h="140">
                  <a:moveTo>
                    <a:pt x="239" y="0"/>
                  </a:moveTo>
                  <a:lnTo>
                    <a:pt x="235" y="18"/>
                  </a:lnTo>
                  <a:lnTo>
                    <a:pt x="229" y="33"/>
                  </a:lnTo>
                  <a:lnTo>
                    <a:pt x="223" y="48"/>
                  </a:lnTo>
                  <a:lnTo>
                    <a:pt x="214" y="61"/>
                  </a:lnTo>
                  <a:lnTo>
                    <a:pt x="204" y="72"/>
                  </a:lnTo>
                  <a:lnTo>
                    <a:pt x="192" y="82"/>
                  </a:lnTo>
                  <a:lnTo>
                    <a:pt x="179" y="90"/>
                  </a:lnTo>
                  <a:lnTo>
                    <a:pt x="163" y="98"/>
                  </a:lnTo>
                  <a:lnTo>
                    <a:pt x="145" y="106"/>
                  </a:lnTo>
                  <a:lnTo>
                    <a:pt x="126" y="112"/>
                  </a:lnTo>
                  <a:lnTo>
                    <a:pt x="105" y="117"/>
                  </a:lnTo>
                  <a:lnTo>
                    <a:pt x="86" y="120"/>
                  </a:lnTo>
                  <a:lnTo>
                    <a:pt x="65" y="123"/>
                  </a:lnTo>
                  <a:lnTo>
                    <a:pt x="45" y="124"/>
                  </a:lnTo>
                  <a:lnTo>
                    <a:pt x="25" y="123"/>
                  </a:lnTo>
                  <a:lnTo>
                    <a:pt x="6" y="120"/>
                  </a:lnTo>
                  <a:lnTo>
                    <a:pt x="4" y="120"/>
                  </a:lnTo>
                  <a:lnTo>
                    <a:pt x="1" y="122"/>
                  </a:lnTo>
                  <a:lnTo>
                    <a:pt x="0" y="125"/>
                  </a:lnTo>
                  <a:lnTo>
                    <a:pt x="1" y="127"/>
                  </a:lnTo>
                  <a:lnTo>
                    <a:pt x="11" y="133"/>
                  </a:lnTo>
                  <a:lnTo>
                    <a:pt x="20" y="136"/>
                  </a:lnTo>
                  <a:lnTo>
                    <a:pt x="30" y="138"/>
                  </a:lnTo>
                  <a:lnTo>
                    <a:pt x="42" y="140"/>
                  </a:lnTo>
                  <a:lnTo>
                    <a:pt x="52" y="138"/>
                  </a:lnTo>
                  <a:lnTo>
                    <a:pt x="63" y="137"/>
                  </a:lnTo>
                  <a:lnTo>
                    <a:pt x="74" y="136"/>
                  </a:lnTo>
                  <a:lnTo>
                    <a:pt x="85" y="134"/>
                  </a:lnTo>
                  <a:lnTo>
                    <a:pt x="97" y="131"/>
                  </a:lnTo>
                  <a:lnTo>
                    <a:pt x="110" y="128"/>
                  </a:lnTo>
                  <a:lnTo>
                    <a:pt x="121" y="124"/>
                  </a:lnTo>
                  <a:lnTo>
                    <a:pt x="133" y="120"/>
                  </a:lnTo>
                  <a:lnTo>
                    <a:pt x="146" y="115"/>
                  </a:lnTo>
                  <a:lnTo>
                    <a:pt x="157" y="109"/>
                  </a:lnTo>
                  <a:lnTo>
                    <a:pt x="168" y="102"/>
                  </a:lnTo>
                  <a:lnTo>
                    <a:pt x="180" y="96"/>
                  </a:lnTo>
                  <a:lnTo>
                    <a:pt x="193" y="88"/>
                  </a:lnTo>
                  <a:lnTo>
                    <a:pt x="204" y="78"/>
                  </a:lnTo>
                  <a:lnTo>
                    <a:pt x="215" y="67"/>
                  </a:lnTo>
                  <a:lnTo>
                    <a:pt x="223" y="55"/>
                  </a:lnTo>
                  <a:lnTo>
                    <a:pt x="229" y="43"/>
                  </a:lnTo>
                  <a:lnTo>
                    <a:pt x="234" y="29"/>
                  </a:lnTo>
                  <a:lnTo>
                    <a:pt x="237" y="15"/>
                  </a:lnTo>
                  <a:lnTo>
                    <a:pt x="23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6" name="Freeform 79"/>
            <p:cNvSpPr>
              <a:spLocks/>
            </p:cNvSpPr>
            <p:nvPr/>
          </p:nvSpPr>
          <p:spPr bwMode="auto">
            <a:xfrm>
              <a:off x="4633" y="2312"/>
              <a:ext cx="57" cy="238"/>
            </a:xfrm>
            <a:custGeom>
              <a:avLst/>
              <a:gdLst>
                <a:gd name="T0" fmla="*/ 0 w 57"/>
                <a:gd name="T1" fmla="*/ 0 h 238"/>
                <a:gd name="T2" fmla="*/ 8 w 57"/>
                <a:gd name="T3" fmla="*/ 6 h 238"/>
                <a:gd name="T4" fmla="*/ 16 w 57"/>
                <a:gd name="T5" fmla="*/ 13 h 238"/>
                <a:gd name="T6" fmla="*/ 23 w 57"/>
                <a:gd name="T7" fmla="*/ 20 h 238"/>
                <a:gd name="T8" fmla="*/ 29 w 57"/>
                <a:gd name="T9" fmla="*/ 27 h 238"/>
                <a:gd name="T10" fmla="*/ 35 w 57"/>
                <a:gd name="T11" fmla="*/ 36 h 238"/>
                <a:gd name="T12" fmla="*/ 39 w 57"/>
                <a:gd name="T13" fmla="*/ 44 h 238"/>
                <a:gd name="T14" fmla="*/ 43 w 57"/>
                <a:gd name="T15" fmla="*/ 53 h 238"/>
                <a:gd name="T16" fmla="*/ 47 w 57"/>
                <a:gd name="T17" fmla="*/ 62 h 238"/>
                <a:gd name="T18" fmla="*/ 48 w 57"/>
                <a:gd name="T19" fmla="*/ 81 h 238"/>
                <a:gd name="T20" fmla="*/ 44 w 57"/>
                <a:gd name="T21" fmla="*/ 100 h 238"/>
                <a:gd name="T22" fmla="*/ 38 w 57"/>
                <a:gd name="T23" fmla="*/ 120 h 238"/>
                <a:gd name="T24" fmla="*/ 33 w 57"/>
                <a:gd name="T25" fmla="*/ 139 h 238"/>
                <a:gd name="T26" fmla="*/ 29 w 57"/>
                <a:gd name="T27" fmla="*/ 163 h 238"/>
                <a:gd name="T28" fmla="*/ 30 w 57"/>
                <a:gd name="T29" fmla="*/ 189 h 238"/>
                <a:gd name="T30" fmla="*/ 34 w 57"/>
                <a:gd name="T31" fmla="*/ 215 h 238"/>
                <a:gd name="T32" fmla="*/ 41 w 57"/>
                <a:gd name="T33" fmla="*/ 238 h 238"/>
                <a:gd name="T34" fmla="*/ 41 w 57"/>
                <a:gd name="T35" fmla="*/ 238 h 238"/>
                <a:gd name="T36" fmla="*/ 41 w 57"/>
                <a:gd name="T37" fmla="*/ 238 h 238"/>
                <a:gd name="T38" fmla="*/ 41 w 57"/>
                <a:gd name="T39" fmla="*/ 238 h 238"/>
                <a:gd name="T40" fmla="*/ 41 w 57"/>
                <a:gd name="T41" fmla="*/ 237 h 238"/>
                <a:gd name="T42" fmla="*/ 36 w 57"/>
                <a:gd name="T43" fmla="*/ 220 h 238"/>
                <a:gd name="T44" fmla="*/ 33 w 57"/>
                <a:gd name="T45" fmla="*/ 202 h 238"/>
                <a:gd name="T46" fmla="*/ 32 w 57"/>
                <a:gd name="T47" fmla="*/ 185 h 238"/>
                <a:gd name="T48" fmla="*/ 31 w 57"/>
                <a:gd name="T49" fmla="*/ 165 h 238"/>
                <a:gd name="T50" fmla="*/ 34 w 57"/>
                <a:gd name="T51" fmla="*/ 144 h 238"/>
                <a:gd name="T52" fmla="*/ 39 w 57"/>
                <a:gd name="T53" fmla="*/ 123 h 238"/>
                <a:gd name="T54" fmla="*/ 47 w 57"/>
                <a:gd name="T55" fmla="*/ 104 h 238"/>
                <a:gd name="T56" fmla="*/ 54 w 57"/>
                <a:gd name="T57" fmla="*/ 83 h 238"/>
                <a:gd name="T58" fmla="*/ 57 w 57"/>
                <a:gd name="T59" fmla="*/ 68 h 238"/>
                <a:gd name="T60" fmla="*/ 56 w 57"/>
                <a:gd name="T61" fmla="*/ 54 h 238"/>
                <a:gd name="T62" fmla="*/ 52 w 57"/>
                <a:gd name="T63" fmla="*/ 43 h 238"/>
                <a:gd name="T64" fmla="*/ 44 w 57"/>
                <a:gd name="T65" fmla="*/ 31 h 238"/>
                <a:gd name="T66" fmla="*/ 36 w 57"/>
                <a:gd name="T67" fmla="*/ 22 h 238"/>
                <a:gd name="T68" fmla="*/ 25 w 57"/>
                <a:gd name="T69" fmla="*/ 14 h 238"/>
                <a:gd name="T70" fmla="*/ 14 w 57"/>
                <a:gd name="T71" fmla="*/ 7 h 238"/>
                <a:gd name="T72" fmla="*/ 1 w 57"/>
                <a:gd name="T73" fmla="*/ 0 h 238"/>
                <a:gd name="T74" fmla="*/ 1 w 57"/>
                <a:gd name="T75" fmla="*/ 0 h 238"/>
                <a:gd name="T76" fmla="*/ 1 w 57"/>
                <a:gd name="T77" fmla="*/ 0 h 238"/>
                <a:gd name="T78" fmla="*/ 0 w 57"/>
                <a:gd name="T79" fmla="*/ 0 h 238"/>
                <a:gd name="T80" fmla="*/ 0 w 57"/>
                <a:gd name="T81" fmla="*/ 0 h 238"/>
                <a:gd name="T82" fmla="*/ 0 w 57"/>
                <a:gd name="T83" fmla="*/ 0 h 2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7" h="238">
                  <a:moveTo>
                    <a:pt x="0" y="0"/>
                  </a:moveTo>
                  <a:lnTo>
                    <a:pt x="8" y="6"/>
                  </a:lnTo>
                  <a:lnTo>
                    <a:pt x="16" y="13"/>
                  </a:lnTo>
                  <a:lnTo>
                    <a:pt x="23" y="20"/>
                  </a:lnTo>
                  <a:lnTo>
                    <a:pt x="29" y="27"/>
                  </a:lnTo>
                  <a:lnTo>
                    <a:pt x="35" y="36"/>
                  </a:lnTo>
                  <a:lnTo>
                    <a:pt x="39" y="44"/>
                  </a:lnTo>
                  <a:lnTo>
                    <a:pt x="43" y="53"/>
                  </a:lnTo>
                  <a:lnTo>
                    <a:pt x="47" y="62"/>
                  </a:lnTo>
                  <a:lnTo>
                    <a:pt x="48" y="81"/>
                  </a:lnTo>
                  <a:lnTo>
                    <a:pt x="44" y="100"/>
                  </a:lnTo>
                  <a:lnTo>
                    <a:pt x="38" y="120"/>
                  </a:lnTo>
                  <a:lnTo>
                    <a:pt x="33" y="139"/>
                  </a:lnTo>
                  <a:lnTo>
                    <a:pt x="29" y="163"/>
                  </a:lnTo>
                  <a:lnTo>
                    <a:pt x="30" y="189"/>
                  </a:lnTo>
                  <a:lnTo>
                    <a:pt x="34" y="215"/>
                  </a:lnTo>
                  <a:lnTo>
                    <a:pt x="41" y="238"/>
                  </a:lnTo>
                  <a:lnTo>
                    <a:pt x="41" y="237"/>
                  </a:lnTo>
                  <a:lnTo>
                    <a:pt x="36" y="220"/>
                  </a:lnTo>
                  <a:lnTo>
                    <a:pt x="33" y="202"/>
                  </a:lnTo>
                  <a:lnTo>
                    <a:pt x="32" y="185"/>
                  </a:lnTo>
                  <a:lnTo>
                    <a:pt x="31" y="165"/>
                  </a:lnTo>
                  <a:lnTo>
                    <a:pt x="34" y="144"/>
                  </a:lnTo>
                  <a:lnTo>
                    <a:pt x="39" y="123"/>
                  </a:lnTo>
                  <a:lnTo>
                    <a:pt x="47" y="104"/>
                  </a:lnTo>
                  <a:lnTo>
                    <a:pt x="54" y="83"/>
                  </a:lnTo>
                  <a:lnTo>
                    <a:pt x="57" y="68"/>
                  </a:lnTo>
                  <a:lnTo>
                    <a:pt x="56" y="54"/>
                  </a:lnTo>
                  <a:lnTo>
                    <a:pt x="52" y="43"/>
                  </a:lnTo>
                  <a:lnTo>
                    <a:pt x="44" y="31"/>
                  </a:lnTo>
                  <a:lnTo>
                    <a:pt x="36" y="22"/>
                  </a:lnTo>
                  <a:lnTo>
                    <a:pt x="25" y="14"/>
                  </a:lnTo>
                  <a:lnTo>
                    <a:pt x="14" y="7"/>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 name="Freeform 80"/>
            <p:cNvSpPr>
              <a:spLocks/>
            </p:cNvSpPr>
            <p:nvPr/>
          </p:nvSpPr>
          <p:spPr bwMode="auto">
            <a:xfrm>
              <a:off x="4653" y="2375"/>
              <a:ext cx="36" cy="24"/>
            </a:xfrm>
            <a:custGeom>
              <a:avLst/>
              <a:gdLst>
                <a:gd name="T0" fmla="*/ 0 w 36"/>
                <a:gd name="T1" fmla="*/ 0 h 24"/>
                <a:gd name="T2" fmla="*/ 0 w 36"/>
                <a:gd name="T3" fmla="*/ 2 h 24"/>
                <a:gd name="T4" fmla="*/ 0 w 36"/>
                <a:gd name="T5" fmla="*/ 6 h 24"/>
                <a:gd name="T6" fmla="*/ 0 w 36"/>
                <a:gd name="T7" fmla="*/ 9 h 24"/>
                <a:gd name="T8" fmla="*/ 1 w 36"/>
                <a:gd name="T9" fmla="*/ 11 h 24"/>
                <a:gd name="T10" fmla="*/ 3 w 36"/>
                <a:gd name="T11" fmla="*/ 14 h 24"/>
                <a:gd name="T12" fmla="*/ 5 w 36"/>
                <a:gd name="T13" fmla="*/ 16 h 24"/>
                <a:gd name="T14" fmla="*/ 7 w 36"/>
                <a:gd name="T15" fmla="*/ 18 h 24"/>
                <a:gd name="T16" fmla="*/ 9 w 36"/>
                <a:gd name="T17" fmla="*/ 20 h 24"/>
                <a:gd name="T18" fmla="*/ 12 w 36"/>
                <a:gd name="T19" fmla="*/ 21 h 24"/>
                <a:gd name="T20" fmla="*/ 15 w 36"/>
                <a:gd name="T21" fmla="*/ 22 h 24"/>
                <a:gd name="T22" fmla="*/ 18 w 36"/>
                <a:gd name="T23" fmla="*/ 23 h 24"/>
                <a:gd name="T24" fmla="*/ 21 w 36"/>
                <a:gd name="T25" fmla="*/ 23 h 24"/>
                <a:gd name="T26" fmla="*/ 24 w 36"/>
                <a:gd name="T27" fmla="*/ 24 h 24"/>
                <a:gd name="T28" fmla="*/ 28 w 36"/>
                <a:gd name="T29" fmla="*/ 23 h 24"/>
                <a:gd name="T30" fmla="*/ 31 w 36"/>
                <a:gd name="T31" fmla="*/ 23 h 24"/>
                <a:gd name="T32" fmla="*/ 33 w 36"/>
                <a:gd name="T33" fmla="*/ 21 h 24"/>
                <a:gd name="T34" fmla="*/ 34 w 36"/>
                <a:gd name="T35" fmla="*/ 20 h 24"/>
                <a:gd name="T36" fmla="*/ 36 w 36"/>
                <a:gd name="T37" fmla="*/ 19 h 24"/>
                <a:gd name="T38" fmla="*/ 36 w 36"/>
                <a:gd name="T39" fmla="*/ 17 h 24"/>
                <a:gd name="T40" fmla="*/ 36 w 36"/>
                <a:gd name="T41" fmla="*/ 16 h 24"/>
                <a:gd name="T42" fmla="*/ 34 w 36"/>
                <a:gd name="T43" fmla="*/ 13 h 24"/>
                <a:gd name="T44" fmla="*/ 30 w 36"/>
                <a:gd name="T45" fmla="*/ 11 h 24"/>
                <a:gd name="T46" fmla="*/ 24 w 36"/>
                <a:gd name="T47" fmla="*/ 11 h 24"/>
                <a:gd name="T48" fmla="*/ 20 w 36"/>
                <a:gd name="T49" fmla="*/ 11 h 24"/>
                <a:gd name="T50" fmla="*/ 17 w 36"/>
                <a:gd name="T51" fmla="*/ 11 h 24"/>
                <a:gd name="T52" fmla="*/ 14 w 36"/>
                <a:gd name="T53" fmla="*/ 10 h 24"/>
                <a:gd name="T54" fmla="*/ 11 w 36"/>
                <a:gd name="T55" fmla="*/ 10 h 24"/>
                <a:gd name="T56" fmla="*/ 9 w 36"/>
                <a:gd name="T57" fmla="*/ 9 h 24"/>
                <a:gd name="T58" fmla="*/ 6 w 36"/>
                <a:gd name="T59" fmla="*/ 7 h 24"/>
                <a:gd name="T60" fmla="*/ 4 w 36"/>
                <a:gd name="T61" fmla="*/ 5 h 24"/>
                <a:gd name="T62" fmla="*/ 2 w 36"/>
                <a:gd name="T63" fmla="*/ 2 h 24"/>
                <a:gd name="T64" fmla="*/ 0 w 36"/>
                <a:gd name="T65" fmla="*/ 0 h 24"/>
                <a:gd name="T66" fmla="*/ 0 w 36"/>
                <a:gd name="T67" fmla="*/ 0 h 24"/>
                <a:gd name="T68" fmla="*/ 0 w 36"/>
                <a:gd name="T69" fmla="*/ 0 h 24"/>
                <a:gd name="T70" fmla="*/ 0 w 36"/>
                <a:gd name="T71" fmla="*/ 0 h 24"/>
                <a:gd name="T72" fmla="*/ 0 w 36"/>
                <a:gd name="T73" fmla="*/ 0 h 24"/>
                <a:gd name="T74" fmla="*/ 0 w 36"/>
                <a:gd name="T75" fmla="*/ 0 h 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 h="24">
                  <a:moveTo>
                    <a:pt x="0" y="0"/>
                  </a:moveTo>
                  <a:lnTo>
                    <a:pt x="0" y="2"/>
                  </a:lnTo>
                  <a:lnTo>
                    <a:pt x="0" y="6"/>
                  </a:lnTo>
                  <a:lnTo>
                    <a:pt x="0" y="9"/>
                  </a:lnTo>
                  <a:lnTo>
                    <a:pt x="1" y="11"/>
                  </a:lnTo>
                  <a:lnTo>
                    <a:pt x="3" y="14"/>
                  </a:lnTo>
                  <a:lnTo>
                    <a:pt x="5" y="16"/>
                  </a:lnTo>
                  <a:lnTo>
                    <a:pt x="7" y="18"/>
                  </a:lnTo>
                  <a:lnTo>
                    <a:pt x="9" y="20"/>
                  </a:lnTo>
                  <a:lnTo>
                    <a:pt x="12" y="21"/>
                  </a:lnTo>
                  <a:lnTo>
                    <a:pt x="15" y="22"/>
                  </a:lnTo>
                  <a:lnTo>
                    <a:pt x="18" y="23"/>
                  </a:lnTo>
                  <a:lnTo>
                    <a:pt x="21" y="23"/>
                  </a:lnTo>
                  <a:lnTo>
                    <a:pt x="24" y="24"/>
                  </a:lnTo>
                  <a:lnTo>
                    <a:pt x="28" y="23"/>
                  </a:lnTo>
                  <a:lnTo>
                    <a:pt x="31" y="23"/>
                  </a:lnTo>
                  <a:lnTo>
                    <a:pt x="33" y="21"/>
                  </a:lnTo>
                  <a:lnTo>
                    <a:pt x="34" y="20"/>
                  </a:lnTo>
                  <a:lnTo>
                    <a:pt x="36" y="19"/>
                  </a:lnTo>
                  <a:lnTo>
                    <a:pt x="36" y="17"/>
                  </a:lnTo>
                  <a:lnTo>
                    <a:pt x="36" y="16"/>
                  </a:lnTo>
                  <a:lnTo>
                    <a:pt x="34" y="13"/>
                  </a:lnTo>
                  <a:lnTo>
                    <a:pt x="30" y="11"/>
                  </a:lnTo>
                  <a:lnTo>
                    <a:pt x="24" y="11"/>
                  </a:lnTo>
                  <a:lnTo>
                    <a:pt x="20" y="11"/>
                  </a:lnTo>
                  <a:lnTo>
                    <a:pt x="17" y="11"/>
                  </a:lnTo>
                  <a:lnTo>
                    <a:pt x="14" y="10"/>
                  </a:lnTo>
                  <a:lnTo>
                    <a:pt x="11" y="10"/>
                  </a:lnTo>
                  <a:lnTo>
                    <a:pt x="9" y="9"/>
                  </a:lnTo>
                  <a:lnTo>
                    <a:pt x="6" y="7"/>
                  </a:lnTo>
                  <a:lnTo>
                    <a:pt x="4" y="5"/>
                  </a:lnTo>
                  <a:lnTo>
                    <a:pt x="2"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 name="Freeform 81"/>
            <p:cNvSpPr>
              <a:spLocks/>
            </p:cNvSpPr>
            <p:nvPr/>
          </p:nvSpPr>
          <p:spPr bwMode="auto">
            <a:xfrm>
              <a:off x="4749" y="2406"/>
              <a:ext cx="94" cy="25"/>
            </a:xfrm>
            <a:custGeom>
              <a:avLst/>
              <a:gdLst>
                <a:gd name="T0" fmla="*/ 0 w 94"/>
                <a:gd name="T1" fmla="*/ 0 h 25"/>
                <a:gd name="T2" fmla="*/ 1 w 94"/>
                <a:gd name="T3" fmla="*/ 5 h 25"/>
                <a:gd name="T4" fmla="*/ 3 w 94"/>
                <a:gd name="T5" fmla="*/ 10 h 25"/>
                <a:gd name="T6" fmla="*/ 7 w 94"/>
                <a:gd name="T7" fmla="*/ 14 h 25"/>
                <a:gd name="T8" fmla="*/ 11 w 94"/>
                <a:gd name="T9" fmla="*/ 16 h 25"/>
                <a:gd name="T10" fmla="*/ 16 w 94"/>
                <a:gd name="T11" fmla="*/ 19 h 25"/>
                <a:gd name="T12" fmla="*/ 21 w 94"/>
                <a:gd name="T13" fmla="*/ 20 h 25"/>
                <a:gd name="T14" fmla="*/ 26 w 94"/>
                <a:gd name="T15" fmla="*/ 22 h 25"/>
                <a:gd name="T16" fmla="*/ 30 w 94"/>
                <a:gd name="T17" fmla="*/ 23 h 25"/>
                <a:gd name="T18" fmla="*/ 38 w 94"/>
                <a:gd name="T19" fmla="*/ 25 h 25"/>
                <a:gd name="T20" fmla="*/ 46 w 94"/>
                <a:gd name="T21" fmla="*/ 25 h 25"/>
                <a:gd name="T22" fmla="*/ 54 w 94"/>
                <a:gd name="T23" fmla="*/ 25 h 25"/>
                <a:gd name="T24" fmla="*/ 62 w 94"/>
                <a:gd name="T25" fmla="*/ 25 h 25"/>
                <a:gd name="T26" fmla="*/ 71 w 94"/>
                <a:gd name="T27" fmla="*/ 24 h 25"/>
                <a:gd name="T28" fmla="*/ 79 w 94"/>
                <a:gd name="T29" fmla="*/ 22 h 25"/>
                <a:gd name="T30" fmla="*/ 86 w 94"/>
                <a:gd name="T31" fmla="*/ 20 h 25"/>
                <a:gd name="T32" fmla="*/ 93 w 94"/>
                <a:gd name="T33" fmla="*/ 17 h 25"/>
                <a:gd name="T34" fmla="*/ 93 w 94"/>
                <a:gd name="T35" fmla="*/ 17 h 25"/>
                <a:gd name="T36" fmla="*/ 94 w 94"/>
                <a:gd name="T37" fmla="*/ 16 h 25"/>
                <a:gd name="T38" fmla="*/ 94 w 94"/>
                <a:gd name="T39" fmla="*/ 16 h 25"/>
                <a:gd name="T40" fmla="*/ 93 w 94"/>
                <a:gd name="T41" fmla="*/ 16 h 25"/>
                <a:gd name="T42" fmla="*/ 86 w 94"/>
                <a:gd name="T43" fmla="*/ 17 h 25"/>
                <a:gd name="T44" fmla="*/ 79 w 94"/>
                <a:gd name="T45" fmla="*/ 18 h 25"/>
                <a:gd name="T46" fmla="*/ 73 w 94"/>
                <a:gd name="T47" fmla="*/ 17 h 25"/>
                <a:gd name="T48" fmla="*/ 65 w 94"/>
                <a:gd name="T49" fmla="*/ 17 h 25"/>
                <a:gd name="T50" fmla="*/ 58 w 94"/>
                <a:gd name="T51" fmla="*/ 16 h 25"/>
                <a:gd name="T52" fmla="*/ 52 w 94"/>
                <a:gd name="T53" fmla="*/ 14 h 25"/>
                <a:gd name="T54" fmla="*/ 45 w 94"/>
                <a:gd name="T55" fmla="*/ 13 h 25"/>
                <a:gd name="T56" fmla="*/ 38 w 94"/>
                <a:gd name="T57" fmla="*/ 11 h 25"/>
                <a:gd name="T58" fmla="*/ 32 w 94"/>
                <a:gd name="T59" fmla="*/ 10 h 25"/>
                <a:gd name="T60" fmla="*/ 28 w 94"/>
                <a:gd name="T61" fmla="*/ 7 h 25"/>
                <a:gd name="T62" fmla="*/ 23 w 94"/>
                <a:gd name="T63" fmla="*/ 6 h 25"/>
                <a:gd name="T64" fmla="*/ 19 w 94"/>
                <a:gd name="T65" fmla="*/ 4 h 25"/>
                <a:gd name="T66" fmla="*/ 14 w 94"/>
                <a:gd name="T67" fmla="*/ 2 h 25"/>
                <a:gd name="T68" fmla="*/ 10 w 94"/>
                <a:gd name="T69" fmla="*/ 1 h 25"/>
                <a:gd name="T70" fmla="*/ 5 w 94"/>
                <a:gd name="T71" fmla="*/ 0 h 25"/>
                <a:gd name="T72" fmla="*/ 0 w 94"/>
                <a:gd name="T73" fmla="*/ 0 h 25"/>
                <a:gd name="T74" fmla="*/ 0 w 94"/>
                <a:gd name="T75" fmla="*/ 0 h 25"/>
                <a:gd name="T76" fmla="*/ 0 w 94"/>
                <a:gd name="T77" fmla="*/ 0 h 25"/>
                <a:gd name="T78" fmla="*/ 0 w 94"/>
                <a:gd name="T79" fmla="*/ 0 h 25"/>
                <a:gd name="T80" fmla="*/ 0 w 94"/>
                <a:gd name="T81" fmla="*/ 0 h 25"/>
                <a:gd name="T82" fmla="*/ 0 w 94"/>
                <a:gd name="T83" fmla="*/ 0 h 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4" h="25">
                  <a:moveTo>
                    <a:pt x="0" y="0"/>
                  </a:moveTo>
                  <a:lnTo>
                    <a:pt x="1" y="5"/>
                  </a:lnTo>
                  <a:lnTo>
                    <a:pt x="3" y="10"/>
                  </a:lnTo>
                  <a:lnTo>
                    <a:pt x="7" y="14"/>
                  </a:lnTo>
                  <a:lnTo>
                    <a:pt x="11" y="16"/>
                  </a:lnTo>
                  <a:lnTo>
                    <a:pt x="16" y="19"/>
                  </a:lnTo>
                  <a:lnTo>
                    <a:pt x="21" y="20"/>
                  </a:lnTo>
                  <a:lnTo>
                    <a:pt x="26" y="22"/>
                  </a:lnTo>
                  <a:lnTo>
                    <a:pt x="30" y="23"/>
                  </a:lnTo>
                  <a:lnTo>
                    <a:pt x="38" y="25"/>
                  </a:lnTo>
                  <a:lnTo>
                    <a:pt x="46" y="25"/>
                  </a:lnTo>
                  <a:lnTo>
                    <a:pt x="54" y="25"/>
                  </a:lnTo>
                  <a:lnTo>
                    <a:pt x="62" y="25"/>
                  </a:lnTo>
                  <a:lnTo>
                    <a:pt x="71" y="24"/>
                  </a:lnTo>
                  <a:lnTo>
                    <a:pt x="79" y="22"/>
                  </a:lnTo>
                  <a:lnTo>
                    <a:pt x="86" y="20"/>
                  </a:lnTo>
                  <a:lnTo>
                    <a:pt x="93" y="17"/>
                  </a:lnTo>
                  <a:lnTo>
                    <a:pt x="94" y="16"/>
                  </a:lnTo>
                  <a:lnTo>
                    <a:pt x="93" y="16"/>
                  </a:lnTo>
                  <a:lnTo>
                    <a:pt x="86" y="17"/>
                  </a:lnTo>
                  <a:lnTo>
                    <a:pt x="79" y="18"/>
                  </a:lnTo>
                  <a:lnTo>
                    <a:pt x="73" y="17"/>
                  </a:lnTo>
                  <a:lnTo>
                    <a:pt x="65" y="17"/>
                  </a:lnTo>
                  <a:lnTo>
                    <a:pt x="58" y="16"/>
                  </a:lnTo>
                  <a:lnTo>
                    <a:pt x="52" y="14"/>
                  </a:lnTo>
                  <a:lnTo>
                    <a:pt x="45" y="13"/>
                  </a:lnTo>
                  <a:lnTo>
                    <a:pt x="38" y="11"/>
                  </a:lnTo>
                  <a:lnTo>
                    <a:pt x="32" y="10"/>
                  </a:lnTo>
                  <a:lnTo>
                    <a:pt x="28" y="7"/>
                  </a:lnTo>
                  <a:lnTo>
                    <a:pt x="23" y="6"/>
                  </a:lnTo>
                  <a:lnTo>
                    <a:pt x="19" y="4"/>
                  </a:lnTo>
                  <a:lnTo>
                    <a:pt x="14" y="2"/>
                  </a:lnTo>
                  <a:lnTo>
                    <a:pt x="10" y="1"/>
                  </a:lnTo>
                  <a:lnTo>
                    <a:pt x="5"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9" name="Freeform 82"/>
            <p:cNvSpPr>
              <a:spLocks/>
            </p:cNvSpPr>
            <p:nvPr/>
          </p:nvSpPr>
          <p:spPr bwMode="auto">
            <a:xfrm>
              <a:off x="4737" y="2350"/>
              <a:ext cx="143" cy="57"/>
            </a:xfrm>
            <a:custGeom>
              <a:avLst/>
              <a:gdLst>
                <a:gd name="T0" fmla="*/ 0 w 143"/>
                <a:gd name="T1" fmla="*/ 8 h 57"/>
                <a:gd name="T2" fmla="*/ 0 w 143"/>
                <a:gd name="T3" fmla="*/ 8 h 57"/>
                <a:gd name="T4" fmla="*/ 0 w 143"/>
                <a:gd name="T5" fmla="*/ 8 h 57"/>
                <a:gd name="T6" fmla="*/ 0 w 143"/>
                <a:gd name="T7" fmla="*/ 9 h 57"/>
                <a:gd name="T8" fmla="*/ 0 w 143"/>
                <a:gd name="T9" fmla="*/ 9 h 57"/>
                <a:gd name="T10" fmla="*/ 1 w 143"/>
                <a:gd name="T11" fmla="*/ 10 h 57"/>
                <a:gd name="T12" fmla="*/ 1 w 143"/>
                <a:gd name="T13" fmla="*/ 10 h 57"/>
                <a:gd name="T14" fmla="*/ 1 w 143"/>
                <a:gd name="T15" fmla="*/ 10 h 57"/>
                <a:gd name="T16" fmla="*/ 1 w 143"/>
                <a:gd name="T17" fmla="*/ 11 h 57"/>
                <a:gd name="T18" fmla="*/ 9 w 143"/>
                <a:gd name="T19" fmla="*/ 13 h 57"/>
                <a:gd name="T20" fmla="*/ 18 w 143"/>
                <a:gd name="T21" fmla="*/ 15 h 57"/>
                <a:gd name="T22" fmla="*/ 26 w 143"/>
                <a:gd name="T23" fmla="*/ 17 h 57"/>
                <a:gd name="T24" fmla="*/ 35 w 143"/>
                <a:gd name="T25" fmla="*/ 18 h 57"/>
                <a:gd name="T26" fmla="*/ 43 w 143"/>
                <a:gd name="T27" fmla="*/ 20 h 57"/>
                <a:gd name="T28" fmla="*/ 52 w 143"/>
                <a:gd name="T29" fmla="*/ 21 h 57"/>
                <a:gd name="T30" fmla="*/ 60 w 143"/>
                <a:gd name="T31" fmla="*/ 22 h 57"/>
                <a:gd name="T32" fmla="*/ 68 w 143"/>
                <a:gd name="T33" fmla="*/ 23 h 57"/>
                <a:gd name="T34" fmla="*/ 78 w 143"/>
                <a:gd name="T35" fmla="*/ 25 h 57"/>
                <a:gd name="T36" fmla="*/ 89 w 143"/>
                <a:gd name="T37" fmla="*/ 27 h 57"/>
                <a:gd name="T38" fmla="*/ 98 w 143"/>
                <a:gd name="T39" fmla="*/ 32 h 57"/>
                <a:gd name="T40" fmla="*/ 106 w 143"/>
                <a:gd name="T41" fmla="*/ 36 h 57"/>
                <a:gd name="T42" fmla="*/ 115 w 143"/>
                <a:gd name="T43" fmla="*/ 41 h 57"/>
                <a:gd name="T44" fmla="*/ 124 w 143"/>
                <a:gd name="T45" fmla="*/ 46 h 57"/>
                <a:gd name="T46" fmla="*/ 132 w 143"/>
                <a:gd name="T47" fmla="*/ 52 h 57"/>
                <a:gd name="T48" fmla="*/ 141 w 143"/>
                <a:gd name="T49" fmla="*/ 57 h 57"/>
                <a:gd name="T50" fmla="*/ 142 w 143"/>
                <a:gd name="T51" fmla="*/ 57 h 57"/>
                <a:gd name="T52" fmla="*/ 143 w 143"/>
                <a:gd name="T53" fmla="*/ 56 h 57"/>
                <a:gd name="T54" fmla="*/ 143 w 143"/>
                <a:gd name="T55" fmla="*/ 55 h 57"/>
                <a:gd name="T56" fmla="*/ 143 w 143"/>
                <a:gd name="T57" fmla="*/ 54 h 57"/>
                <a:gd name="T58" fmla="*/ 139 w 143"/>
                <a:gd name="T59" fmla="*/ 49 h 57"/>
                <a:gd name="T60" fmla="*/ 134 w 143"/>
                <a:gd name="T61" fmla="*/ 45 h 57"/>
                <a:gd name="T62" fmla="*/ 130 w 143"/>
                <a:gd name="T63" fmla="*/ 40 h 57"/>
                <a:gd name="T64" fmla="*/ 126 w 143"/>
                <a:gd name="T65" fmla="*/ 35 h 57"/>
                <a:gd name="T66" fmla="*/ 122 w 143"/>
                <a:gd name="T67" fmla="*/ 30 h 57"/>
                <a:gd name="T68" fmla="*/ 118 w 143"/>
                <a:gd name="T69" fmla="*/ 24 h 57"/>
                <a:gd name="T70" fmla="*/ 112 w 143"/>
                <a:gd name="T71" fmla="*/ 20 h 57"/>
                <a:gd name="T72" fmla="*/ 107 w 143"/>
                <a:gd name="T73" fmla="*/ 16 h 57"/>
                <a:gd name="T74" fmla="*/ 102 w 143"/>
                <a:gd name="T75" fmla="*/ 13 h 57"/>
                <a:gd name="T76" fmla="*/ 97 w 143"/>
                <a:gd name="T77" fmla="*/ 10 h 57"/>
                <a:gd name="T78" fmla="*/ 91 w 143"/>
                <a:gd name="T79" fmla="*/ 8 h 57"/>
                <a:gd name="T80" fmla="*/ 85 w 143"/>
                <a:gd name="T81" fmla="*/ 6 h 57"/>
                <a:gd name="T82" fmla="*/ 78 w 143"/>
                <a:gd name="T83" fmla="*/ 5 h 57"/>
                <a:gd name="T84" fmla="*/ 72 w 143"/>
                <a:gd name="T85" fmla="*/ 4 h 57"/>
                <a:gd name="T86" fmla="*/ 66 w 143"/>
                <a:gd name="T87" fmla="*/ 3 h 57"/>
                <a:gd name="T88" fmla="*/ 60 w 143"/>
                <a:gd name="T89" fmla="*/ 2 h 57"/>
                <a:gd name="T90" fmla="*/ 56 w 143"/>
                <a:gd name="T91" fmla="*/ 1 h 57"/>
                <a:gd name="T92" fmla="*/ 49 w 143"/>
                <a:gd name="T93" fmla="*/ 1 h 57"/>
                <a:gd name="T94" fmla="*/ 38 w 143"/>
                <a:gd name="T95" fmla="*/ 0 h 57"/>
                <a:gd name="T96" fmla="*/ 28 w 143"/>
                <a:gd name="T97" fmla="*/ 0 h 57"/>
                <a:gd name="T98" fmla="*/ 18 w 143"/>
                <a:gd name="T99" fmla="*/ 1 h 57"/>
                <a:gd name="T100" fmla="*/ 8 w 143"/>
                <a:gd name="T101" fmla="*/ 2 h 57"/>
                <a:gd name="T102" fmla="*/ 2 w 143"/>
                <a:gd name="T103" fmla="*/ 4 h 57"/>
                <a:gd name="T104" fmla="*/ 0 w 143"/>
                <a:gd name="T105" fmla="*/ 8 h 57"/>
                <a:gd name="T106" fmla="*/ 0 w 143"/>
                <a:gd name="T107" fmla="*/ 8 h 5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43" h="57">
                  <a:moveTo>
                    <a:pt x="0" y="8"/>
                  </a:moveTo>
                  <a:lnTo>
                    <a:pt x="0" y="8"/>
                  </a:lnTo>
                  <a:lnTo>
                    <a:pt x="0" y="9"/>
                  </a:lnTo>
                  <a:lnTo>
                    <a:pt x="1" y="10"/>
                  </a:lnTo>
                  <a:lnTo>
                    <a:pt x="1" y="11"/>
                  </a:lnTo>
                  <a:lnTo>
                    <a:pt x="9" y="13"/>
                  </a:lnTo>
                  <a:lnTo>
                    <a:pt x="18" y="15"/>
                  </a:lnTo>
                  <a:lnTo>
                    <a:pt x="26" y="17"/>
                  </a:lnTo>
                  <a:lnTo>
                    <a:pt x="35" y="18"/>
                  </a:lnTo>
                  <a:lnTo>
                    <a:pt x="43" y="20"/>
                  </a:lnTo>
                  <a:lnTo>
                    <a:pt x="52" y="21"/>
                  </a:lnTo>
                  <a:lnTo>
                    <a:pt x="60" y="22"/>
                  </a:lnTo>
                  <a:lnTo>
                    <a:pt x="68" y="23"/>
                  </a:lnTo>
                  <a:lnTo>
                    <a:pt x="78" y="25"/>
                  </a:lnTo>
                  <a:lnTo>
                    <a:pt x="89" y="27"/>
                  </a:lnTo>
                  <a:lnTo>
                    <a:pt x="98" y="32"/>
                  </a:lnTo>
                  <a:lnTo>
                    <a:pt x="106" y="36"/>
                  </a:lnTo>
                  <a:lnTo>
                    <a:pt x="115" y="41"/>
                  </a:lnTo>
                  <a:lnTo>
                    <a:pt x="124" y="46"/>
                  </a:lnTo>
                  <a:lnTo>
                    <a:pt x="132" y="52"/>
                  </a:lnTo>
                  <a:lnTo>
                    <a:pt x="141" y="57"/>
                  </a:lnTo>
                  <a:lnTo>
                    <a:pt x="142" y="57"/>
                  </a:lnTo>
                  <a:lnTo>
                    <a:pt x="143" y="56"/>
                  </a:lnTo>
                  <a:lnTo>
                    <a:pt x="143" y="55"/>
                  </a:lnTo>
                  <a:lnTo>
                    <a:pt x="143" y="54"/>
                  </a:lnTo>
                  <a:lnTo>
                    <a:pt x="139" y="49"/>
                  </a:lnTo>
                  <a:lnTo>
                    <a:pt x="134" y="45"/>
                  </a:lnTo>
                  <a:lnTo>
                    <a:pt x="130" y="40"/>
                  </a:lnTo>
                  <a:lnTo>
                    <a:pt x="126" y="35"/>
                  </a:lnTo>
                  <a:lnTo>
                    <a:pt x="122" y="30"/>
                  </a:lnTo>
                  <a:lnTo>
                    <a:pt x="118" y="24"/>
                  </a:lnTo>
                  <a:lnTo>
                    <a:pt x="112" y="20"/>
                  </a:lnTo>
                  <a:lnTo>
                    <a:pt x="107" y="16"/>
                  </a:lnTo>
                  <a:lnTo>
                    <a:pt x="102" y="13"/>
                  </a:lnTo>
                  <a:lnTo>
                    <a:pt x="97" y="10"/>
                  </a:lnTo>
                  <a:lnTo>
                    <a:pt x="91" y="8"/>
                  </a:lnTo>
                  <a:lnTo>
                    <a:pt x="85" y="6"/>
                  </a:lnTo>
                  <a:lnTo>
                    <a:pt x="78" y="5"/>
                  </a:lnTo>
                  <a:lnTo>
                    <a:pt x="72" y="4"/>
                  </a:lnTo>
                  <a:lnTo>
                    <a:pt x="66" y="3"/>
                  </a:lnTo>
                  <a:lnTo>
                    <a:pt x="60" y="2"/>
                  </a:lnTo>
                  <a:lnTo>
                    <a:pt x="56" y="1"/>
                  </a:lnTo>
                  <a:lnTo>
                    <a:pt x="49" y="1"/>
                  </a:lnTo>
                  <a:lnTo>
                    <a:pt x="38" y="0"/>
                  </a:lnTo>
                  <a:lnTo>
                    <a:pt x="28" y="0"/>
                  </a:lnTo>
                  <a:lnTo>
                    <a:pt x="18" y="1"/>
                  </a:lnTo>
                  <a:lnTo>
                    <a:pt x="8" y="2"/>
                  </a:lnTo>
                  <a:lnTo>
                    <a:pt x="2" y="4"/>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0" name="Freeform 83"/>
            <p:cNvSpPr>
              <a:spLocks/>
            </p:cNvSpPr>
            <p:nvPr/>
          </p:nvSpPr>
          <p:spPr bwMode="auto">
            <a:xfrm>
              <a:off x="4565" y="2390"/>
              <a:ext cx="101" cy="114"/>
            </a:xfrm>
            <a:custGeom>
              <a:avLst/>
              <a:gdLst>
                <a:gd name="T0" fmla="*/ 101 w 101"/>
                <a:gd name="T1" fmla="*/ 66 h 114"/>
                <a:gd name="T2" fmla="*/ 99 w 101"/>
                <a:gd name="T3" fmla="*/ 54 h 114"/>
                <a:gd name="T4" fmla="*/ 97 w 101"/>
                <a:gd name="T5" fmla="*/ 43 h 114"/>
                <a:gd name="T6" fmla="*/ 93 w 101"/>
                <a:gd name="T7" fmla="*/ 34 h 114"/>
                <a:gd name="T8" fmla="*/ 88 w 101"/>
                <a:gd name="T9" fmla="*/ 25 h 114"/>
                <a:gd name="T10" fmla="*/ 82 w 101"/>
                <a:gd name="T11" fmla="*/ 16 h 114"/>
                <a:gd name="T12" fmla="*/ 73 w 101"/>
                <a:gd name="T13" fmla="*/ 10 h 114"/>
                <a:gd name="T14" fmla="*/ 64 w 101"/>
                <a:gd name="T15" fmla="*/ 5 h 114"/>
                <a:gd name="T16" fmla="*/ 53 w 101"/>
                <a:gd name="T17" fmla="*/ 1 h 114"/>
                <a:gd name="T18" fmla="*/ 45 w 101"/>
                <a:gd name="T19" fmla="*/ 0 h 114"/>
                <a:gd name="T20" fmla="*/ 36 w 101"/>
                <a:gd name="T21" fmla="*/ 1 h 114"/>
                <a:gd name="T22" fmla="*/ 29 w 101"/>
                <a:gd name="T23" fmla="*/ 4 h 114"/>
                <a:gd name="T24" fmla="*/ 22 w 101"/>
                <a:gd name="T25" fmla="*/ 8 h 114"/>
                <a:gd name="T26" fmla="*/ 16 w 101"/>
                <a:gd name="T27" fmla="*/ 13 h 114"/>
                <a:gd name="T28" fmla="*/ 11 w 101"/>
                <a:gd name="T29" fmla="*/ 20 h 114"/>
                <a:gd name="T30" fmla="*/ 6 w 101"/>
                <a:gd name="T31" fmla="*/ 27 h 114"/>
                <a:gd name="T32" fmla="*/ 3 w 101"/>
                <a:gd name="T33" fmla="*/ 34 h 114"/>
                <a:gd name="T34" fmla="*/ 0 w 101"/>
                <a:gd name="T35" fmla="*/ 50 h 114"/>
                <a:gd name="T36" fmla="*/ 3 w 101"/>
                <a:gd name="T37" fmla="*/ 68 h 114"/>
                <a:gd name="T38" fmla="*/ 12 w 101"/>
                <a:gd name="T39" fmla="*/ 84 h 114"/>
                <a:gd name="T40" fmla="*/ 24 w 101"/>
                <a:gd name="T41" fmla="*/ 99 h 114"/>
                <a:gd name="T42" fmla="*/ 39 w 101"/>
                <a:gd name="T43" fmla="*/ 109 h 114"/>
                <a:gd name="T44" fmla="*/ 56 w 101"/>
                <a:gd name="T45" fmla="*/ 114 h 114"/>
                <a:gd name="T46" fmla="*/ 72 w 101"/>
                <a:gd name="T47" fmla="*/ 113 h 114"/>
                <a:gd name="T48" fmla="*/ 88 w 101"/>
                <a:gd name="T49" fmla="*/ 104 h 114"/>
                <a:gd name="T50" fmla="*/ 88 w 101"/>
                <a:gd name="T51" fmla="*/ 103 h 114"/>
                <a:gd name="T52" fmla="*/ 88 w 101"/>
                <a:gd name="T53" fmla="*/ 102 h 114"/>
                <a:gd name="T54" fmla="*/ 88 w 101"/>
                <a:gd name="T55" fmla="*/ 102 h 114"/>
                <a:gd name="T56" fmla="*/ 87 w 101"/>
                <a:gd name="T57" fmla="*/ 103 h 114"/>
                <a:gd name="T58" fmla="*/ 73 w 101"/>
                <a:gd name="T59" fmla="*/ 107 h 114"/>
                <a:gd name="T60" fmla="*/ 60 w 101"/>
                <a:gd name="T61" fmla="*/ 106 h 114"/>
                <a:gd name="T62" fmla="*/ 47 w 101"/>
                <a:gd name="T63" fmla="*/ 101 h 114"/>
                <a:gd name="T64" fmla="*/ 35 w 101"/>
                <a:gd name="T65" fmla="*/ 91 h 114"/>
                <a:gd name="T66" fmla="*/ 25 w 101"/>
                <a:gd name="T67" fmla="*/ 80 h 114"/>
                <a:gd name="T68" fmla="*/ 17 w 101"/>
                <a:gd name="T69" fmla="*/ 68 h 114"/>
                <a:gd name="T70" fmla="*/ 12 w 101"/>
                <a:gd name="T71" fmla="*/ 55 h 114"/>
                <a:gd name="T72" fmla="*/ 10 w 101"/>
                <a:gd name="T73" fmla="*/ 43 h 114"/>
                <a:gd name="T74" fmla="*/ 12 w 101"/>
                <a:gd name="T75" fmla="*/ 31 h 114"/>
                <a:gd name="T76" fmla="*/ 17 w 101"/>
                <a:gd name="T77" fmla="*/ 20 h 114"/>
                <a:gd name="T78" fmla="*/ 24 w 101"/>
                <a:gd name="T79" fmla="*/ 13 h 114"/>
                <a:gd name="T80" fmla="*/ 34 w 101"/>
                <a:gd name="T81" fmla="*/ 8 h 114"/>
                <a:gd name="T82" fmla="*/ 45 w 101"/>
                <a:gd name="T83" fmla="*/ 7 h 114"/>
                <a:gd name="T84" fmla="*/ 56 w 101"/>
                <a:gd name="T85" fmla="*/ 7 h 114"/>
                <a:gd name="T86" fmla="*/ 67 w 101"/>
                <a:gd name="T87" fmla="*/ 10 h 114"/>
                <a:gd name="T88" fmla="*/ 77 w 101"/>
                <a:gd name="T89" fmla="*/ 16 h 114"/>
                <a:gd name="T90" fmla="*/ 87 w 101"/>
                <a:gd name="T91" fmla="*/ 27 h 114"/>
                <a:gd name="T92" fmla="*/ 94 w 101"/>
                <a:gd name="T93" fmla="*/ 39 h 114"/>
                <a:gd name="T94" fmla="*/ 98 w 101"/>
                <a:gd name="T95" fmla="*/ 52 h 114"/>
                <a:gd name="T96" fmla="*/ 100 w 101"/>
                <a:gd name="T97" fmla="*/ 67 h 114"/>
                <a:gd name="T98" fmla="*/ 100 w 101"/>
                <a:gd name="T99" fmla="*/ 67 h 114"/>
                <a:gd name="T100" fmla="*/ 101 w 101"/>
                <a:gd name="T101" fmla="*/ 66 h 114"/>
                <a:gd name="T102" fmla="*/ 101 w 101"/>
                <a:gd name="T103" fmla="*/ 66 h 114"/>
                <a:gd name="T104" fmla="*/ 101 w 101"/>
                <a:gd name="T105" fmla="*/ 66 h 114"/>
                <a:gd name="T106" fmla="*/ 101 w 101"/>
                <a:gd name="T107" fmla="*/ 66 h 1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1" h="114">
                  <a:moveTo>
                    <a:pt x="101" y="66"/>
                  </a:moveTo>
                  <a:lnTo>
                    <a:pt x="99" y="54"/>
                  </a:lnTo>
                  <a:lnTo>
                    <a:pt x="97" y="43"/>
                  </a:lnTo>
                  <a:lnTo>
                    <a:pt x="93" y="34"/>
                  </a:lnTo>
                  <a:lnTo>
                    <a:pt x="88" y="25"/>
                  </a:lnTo>
                  <a:lnTo>
                    <a:pt x="82" y="16"/>
                  </a:lnTo>
                  <a:lnTo>
                    <a:pt x="73" y="10"/>
                  </a:lnTo>
                  <a:lnTo>
                    <a:pt x="64" y="5"/>
                  </a:lnTo>
                  <a:lnTo>
                    <a:pt x="53" y="1"/>
                  </a:lnTo>
                  <a:lnTo>
                    <a:pt x="45" y="0"/>
                  </a:lnTo>
                  <a:lnTo>
                    <a:pt x="36" y="1"/>
                  </a:lnTo>
                  <a:lnTo>
                    <a:pt x="29" y="4"/>
                  </a:lnTo>
                  <a:lnTo>
                    <a:pt x="22" y="8"/>
                  </a:lnTo>
                  <a:lnTo>
                    <a:pt x="16" y="13"/>
                  </a:lnTo>
                  <a:lnTo>
                    <a:pt x="11" y="20"/>
                  </a:lnTo>
                  <a:lnTo>
                    <a:pt x="6" y="27"/>
                  </a:lnTo>
                  <a:lnTo>
                    <a:pt x="3" y="34"/>
                  </a:lnTo>
                  <a:lnTo>
                    <a:pt x="0" y="50"/>
                  </a:lnTo>
                  <a:lnTo>
                    <a:pt x="3" y="68"/>
                  </a:lnTo>
                  <a:lnTo>
                    <a:pt x="12" y="84"/>
                  </a:lnTo>
                  <a:lnTo>
                    <a:pt x="24" y="99"/>
                  </a:lnTo>
                  <a:lnTo>
                    <a:pt x="39" y="109"/>
                  </a:lnTo>
                  <a:lnTo>
                    <a:pt x="56" y="114"/>
                  </a:lnTo>
                  <a:lnTo>
                    <a:pt x="72" y="113"/>
                  </a:lnTo>
                  <a:lnTo>
                    <a:pt x="88" y="104"/>
                  </a:lnTo>
                  <a:lnTo>
                    <a:pt x="88" y="103"/>
                  </a:lnTo>
                  <a:lnTo>
                    <a:pt x="88" y="102"/>
                  </a:lnTo>
                  <a:lnTo>
                    <a:pt x="87" y="103"/>
                  </a:lnTo>
                  <a:lnTo>
                    <a:pt x="73" y="107"/>
                  </a:lnTo>
                  <a:lnTo>
                    <a:pt x="60" y="106"/>
                  </a:lnTo>
                  <a:lnTo>
                    <a:pt x="47" y="101"/>
                  </a:lnTo>
                  <a:lnTo>
                    <a:pt x="35" y="91"/>
                  </a:lnTo>
                  <a:lnTo>
                    <a:pt x="25" y="80"/>
                  </a:lnTo>
                  <a:lnTo>
                    <a:pt x="17" y="68"/>
                  </a:lnTo>
                  <a:lnTo>
                    <a:pt x="12" y="55"/>
                  </a:lnTo>
                  <a:lnTo>
                    <a:pt x="10" y="43"/>
                  </a:lnTo>
                  <a:lnTo>
                    <a:pt x="12" y="31"/>
                  </a:lnTo>
                  <a:lnTo>
                    <a:pt x="17" y="20"/>
                  </a:lnTo>
                  <a:lnTo>
                    <a:pt x="24" y="13"/>
                  </a:lnTo>
                  <a:lnTo>
                    <a:pt x="34" y="8"/>
                  </a:lnTo>
                  <a:lnTo>
                    <a:pt x="45" y="7"/>
                  </a:lnTo>
                  <a:lnTo>
                    <a:pt x="56" y="7"/>
                  </a:lnTo>
                  <a:lnTo>
                    <a:pt x="67" y="10"/>
                  </a:lnTo>
                  <a:lnTo>
                    <a:pt x="77" y="16"/>
                  </a:lnTo>
                  <a:lnTo>
                    <a:pt x="87" y="27"/>
                  </a:lnTo>
                  <a:lnTo>
                    <a:pt x="94" y="39"/>
                  </a:lnTo>
                  <a:lnTo>
                    <a:pt x="98" y="52"/>
                  </a:lnTo>
                  <a:lnTo>
                    <a:pt x="100" y="67"/>
                  </a:lnTo>
                  <a:lnTo>
                    <a:pt x="101"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 name="Freeform 84"/>
            <p:cNvSpPr>
              <a:spLocks/>
            </p:cNvSpPr>
            <p:nvPr/>
          </p:nvSpPr>
          <p:spPr bwMode="auto">
            <a:xfrm>
              <a:off x="4664" y="2445"/>
              <a:ext cx="43" cy="35"/>
            </a:xfrm>
            <a:custGeom>
              <a:avLst/>
              <a:gdLst>
                <a:gd name="T0" fmla="*/ 0 w 43"/>
                <a:gd name="T1" fmla="*/ 14 h 35"/>
                <a:gd name="T2" fmla="*/ 4 w 43"/>
                <a:gd name="T3" fmla="*/ 8 h 35"/>
                <a:gd name="T4" fmla="*/ 12 w 43"/>
                <a:gd name="T5" fmla="*/ 8 h 35"/>
                <a:gd name="T6" fmla="*/ 20 w 43"/>
                <a:gd name="T7" fmla="*/ 12 h 35"/>
                <a:gd name="T8" fmla="*/ 26 w 43"/>
                <a:gd name="T9" fmla="*/ 17 h 35"/>
                <a:gd name="T10" fmla="*/ 28 w 43"/>
                <a:gd name="T11" fmla="*/ 20 h 35"/>
                <a:gd name="T12" fmla="*/ 30 w 43"/>
                <a:gd name="T13" fmla="*/ 22 h 35"/>
                <a:gd name="T14" fmla="*/ 31 w 43"/>
                <a:gd name="T15" fmla="*/ 25 h 35"/>
                <a:gd name="T16" fmla="*/ 33 w 43"/>
                <a:gd name="T17" fmla="*/ 28 h 35"/>
                <a:gd name="T18" fmla="*/ 34 w 43"/>
                <a:gd name="T19" fmla="*/ 30 h 35"/>
                <a:gd name="T20" fmla="*/ 35 w 43"/>
                <a:gd name="T21" fmla="*/ 33 h 35"/>
                <a:gd name="T22" fmla="*/ 37 w 43"/>
                <a:gd name="T23" fmla="*/ 34 h 35"/>
                <a:gd name="T24" fmla="*/ 39 w 43"/>
                <a:gd name="T25" fmla="*/ 35 h 35"/>
                <a:gd name="T26" fmla="*/ 41 w 43"/>
                <a:gd name="T27" fmla="*/ 35 h 35"/>
                <a:gd name="T28" fmla="*/ 42 w 43"/>
                <a:gd name="T29" fmla="*/ 34 h 35"/>
                <a:gd name="T30" fmla="*/ 43 w 43"/>
                <a:gd name="T31" fmla="*/ 32 h 35"/>
                <a:gd name="T32" fmla="*/ 43 w 43"/>
                <a:gd name="T33" fmla="*/ 30 h 35"/>
                <a:gd name="T34" fmla="*/ 41 w 43"/>
                <a:gd name="T35" fmla="*/ 20 h 35"/>
                <a:gd name="T36" fmla="*/ 37 w 43"/>
                <a:gd name="T37" fmla="*/ 11 h 35"/>
                <a:gd name="T38" fmla="*/ 30 w 43"/>
                <a:gd name="T39" fmla="*/ 3 h 35"/>
                <a:gd name="T40" fmla="*/ 20 w 43"/>
                <a:gd name="T41" fmla="*/ 0 h 35"/>
                <a:gd name="T42" fmla="*/ 12 w 43"/>
                <a:gd name="T43" fmla="*/ 0 h 35"/>
                <a:gd name="T44" fmla="*/ 6 w 43"/>
                <a:gd name="T45" fmla="*/ 2 h 35"/>
                <a:gd name="T46" fmla="*/ 2 w 43"/>
                <a:gd name="T47" fmla="*/ 8 h 35"/>
                <a:gd name="T48" fmla="*/ 0 w 43"/>
                <a:gd name="T49" fmla="*/ 14 h 35"/>
                <a:gd name="T50" fmla="*/ 0 w 43"/>
                <a:gd name="T51" fmla="*/ 14 h 35"/>
                <a:gd name="T52" fmla="*/ 0 w 43"/>
                <a:gd name="T53" fmla="*/ 14 h 35"/>
                <a:gd name="T54" fmla="*/ 0 w 43"/>
                <a:gd name="T55" fmla="*/ 14 h 35"/>
                <a:gd name="T56" fmla="*/ 0 w 43"/>
                <a:gd name="T57" fmla="*/ 14 h 35"/>
                <a:gd name="T58" fmla="*/ 0 w 43"/>
                <a:gd name="T59" fmla="*/ 14 h 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 h="35">
                  <a:moveTo>
                    <a:pt x="0" y="14"/>
                  </a:moveTo>
                  <a:lnTo>
                    <a:pt x="4" y="8"/>
                  </a:lnTo>
                  <a:lnTo>
                    <a:pt x="12" y="8"/>
                  </a:lnTo>
                  <a:lnTo>
                    <a:pt x="20" y="12"/>
                  </a:lnTo>
                  <a:lnTo>
                    <a:pt x="26" y="17"/>
                  </a:lnTo>
                  <a:lnTo>
                    <a:pt x="28" y="20"/>
                  </a:lnTo>
                  <a:lnTo>
                    <a:pt x="30" y="22"/>
                  </a:lnTo>
                  <a:lnTo>
                    <a:pt x="31" y="25"/>
                  </a:lnTo>
                  <a:lnTo>
                    <a:pt x="33" y="28"/>
                  </a:lnTo>
                  <a:lnTo>
                    <a:pt x="34" y="30"/>
                  </a:lnTo>
                  <a:lnTo>
                    <a:pt x="35" y="33"/>
                  </a:lnTo>
                  <a:lnTo>
                    <a:pt x="37" y="34"/>
                  </a:lnTo>
                  <a:lnTo>
                    <a:pt x="39" y="35"/>
                  </a:lnTo>
                  <a:lnTo>
                    <a:pt x="41" y="35"/>
                  </a:lnTo>
                  <a:lnTo>
                    <a:pt x="42" y="34"/>
                  </a:lnTo>
                  <a:lnTo>
                    <a:pt x="43" y="32"/>
                  </a:lnTo>
                  <a:lnTo>
                    <a:pt x="43" y="30"/>
                  </a:lnTo>
                  <a:lnTo>
                    <a:pt x="41" y="20"/>
                  </a:lnTo>
                  <a:lnTo>
                    <a:pt x="37" y="11"/>
                  </a:lnTo>
                  <a:lnTo>
                    <a:pt x="30" y="3"/>
                  </a:lnTo>
                  <a:lnTo>
                    <a:pt x="20" y="0"/>
                  </a:lnTo>
                  <a:lnTo>
                    <a:pt x="12" y="0"/>
                  </a:lnTo>
                  <a:lnTo>
                    <a:pt x="6" y="2"/>
                  </a:lnTo>
                  <a:lnTo>
                    <a:pt x="2" y="8"/>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 name="Freeform 85"/>
            <p:cNvSpPr>
              <a:spLocks/>
            </p:cNvSpPr>
            <p:nvPr/>
          </p:nvSpPr>
          <p:spPr bwMode="auto">
            <a:xfrm>
              <a:off x="4701" y="2439"/>
              <a:ext cx="110" cy="108"/>
            </a:xfrm>
            <a:custGeom>
              <a:avLst/>
              <a:gdLst>
                <a:gd name="T0" fmla="*/ 8 w 110"/>
                <a:gd name="T1" fmla="*/ 34 h 108"/>
                <a:gd name="T2" fmla="*/ 21 w 110"/>
                <a:gd name="T3" fmla="*/ 15 h 108"/>
                <a:gd name="T4" fmla="*/ 40 w 110"/>
                <a:gd name="T5" fmla="*/ 5 h 108"/>
                <a:gd name="T6" fmla="*/ 64 w 110"/>
                <a:gd name="T7" fmla="*/ 6 h 108"/>
                <a:gd name="T8" fmla="*/ 88 w 110"/>
                <a:gd name="T9" fmla="*/ 19 h 108"/>
                <a:gd name="T10" fmla="*/ 100 w 110"/>
                <a:gd name="T11" fmla="*/ 44 h 108"/>
                <a:gd name="T12" fmla="*/ 100 w 110"/>
                <a:gd name="T13" fmla="*/ 69 h 108"/>
                <a:gd name="T14" fmla="*/ 92 w 110"/>
                <a:gd name="T15" fmla="*/ 86 h 108"/>
                <a:gd name="T16" fmla="*/ 76 w 110"/>
                <a:gd name="T17" fmla="*/ 95 h 108"/>
                <a:gd name="T18" fmla="*/ 57 w 110"/>
                <a:gd name="T19" fmla="*/ 98 h 108"/>
                <a:gd name="T20" fmla="*/ 38 w 110"/>
                <a:gd name="T21" fmla="*/ 95 h 108"/>
                <a:gd name="T22" fmla="*/ 24 w 110"/>
                <a:gd name="T23" fmla="*/ 88 h 108"/>
                <a:gd name="T24" fmla="*/ 14 w 110"/>
                <a:gd name="T25" fmla="*/ 75 h 108"/>
                <a:gd name="T26" fmla="*/ 5 w 110"/>
                <a:gd name="T27" fmla="*/ 61 h 108"/>
                <a:gd name="T28" fmla="*/ 2 w 110"/>
                <a:gd name="T29" fmla="*/ 54 h 108"/>
                <a:gd name="T30" fmla="*/ 0 w 110"/>
                <a:gd name="T31" fmla="*/ 54 h 108"/>
                <a:gd name="T32" fmla="*/ 4 w 110"/>
                <a:gd name="T33" fmla="*/ 66 h 108"/>
                <a:gd name="T34" fmla="*/ 16 w 110"/>
                <a:gd name="T35" fmla="*/ 87 h 108"/>
                <a:gd name="T36" fmla="*/ 33 w 110"/>
                <a:gd name="T37" fmla="*/ 102 h 108"/>
                <a:gd name="T38" fmla="*/ 56 w 110"/>
                <a:gd name="T39" fmla="*/ 108 h 108"/>
                <a:gd name="T40" fmla="*/ 79 w 110"/>
                <a:gd name="T41" fmla="*/ 103 h 108"/>
                <a:gd name="T42" fmla="*/ 96 w 110"/>
                <a:gd name="T43" fmla="*/ 93 h 108"/>
                <a:gd name="T44" fmla="*/ 106 w 110"/>
                <a:gd name="T45" fmla="*/ 79 h 108"/>
                <a:gd name="T46" fmla="*/ 110 w 110"/>
                <a:gd name="T47" fmla="*/ 61 h 108"/>
                <a:gd name="T48" fmla="*/ 106 w 110"/>
                <a:gd name="T49" fmla="*/ 39 h 108"/>
                <a:gd name="T50" fmla="*/ 96 w 110"/>
                <a:gd name="T51" fmla="*/ 21 h 108"/>
                <a:gd name="T52" fmla="*/ 79 w 110"/>
                <a:gd name="T53" fmla="*/ 7 h 108"/>
                <a:gd name="T54" fmla="*/ 58 w 110"/>
                <a:gd name="T55" fmla="*/ 1 h 108"/>
                <a:gd name="T56" fmla="*/ 37 w 110"/>
                <a:gd name="T57" fmla="*/ 1 h 108"/>
                <a:gd name="T58" fmla="*/ 23 w 110"/>
                <a:gd name="T59" fmla="*/ 9 h 108"/>
                <a:gd name="T60" fmla="*/ 11 w 110"/>
                <a:gd name="T61" fmla="*/ 22 h 108"/>
                <a:gd name="T62" fmla="*/ 5 w 110"/>
                <a:gd name="T63" fmla="*/ 38 h 108"/>
                <a:gd name="T64" fmla="*/ 5 w 110"/>
                <a:gd name="T65" fmla="*/ 48 h 108"/>
                <a:gd name="T66" fmla="*/ 6 w 110"/>
                <a:gd name="T67" fmla="*/ 48 h 108"/>
                <a:gd name="T68" fmla="*/ 6 w 110"/>
                <a:gd name="T69" fmla="*/ 48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0" h="108">
                  <a:moveTo>
                    <a:pt x="6" y="48"/>
                  </a:moveTo>
                  <a:lnTo>
                    <a:pt x="8" y="34"/>
                  </a:lnTo>
                  <a:lnTo>
                    <a:pt x="14" y="24"/>
                  </a:lnTo>
                  <a:lnTo>
                    <a:pt x="21" y="15"/>
                  </a:lnTo>
                  <a:lnTo>
                    <a:pt x="30" y="8"/>
                  </a:lnTo>
                  <a:lnTo>
                    <a:pt x="40" y="5"/>
                  </a:lnTo>
                  <a:lnTo>
                    <a:pt x="52" y="4"/>
                  </a:lnTo>
                  <a:lnTo>
                    <a:pt x="64" y="6"/>
                  </a:lnTo>
                  <a:lnTo>
                    <a:pt x="75" y="10"/>
                  </a:lnTo>
                  <a:lnTo>
                    <a:pt x="88" y="19"/>
                  </a:lnTo>
                  <a:lnTo>
                    <a:pt x="95" y="31"/>
                  </a:lnTo>
                  <a:lnTo>
                    <a:pt x="100" y="44"/>
                  </a:lnTo>
                  <a:lnTo>
                    <a:pt x="101" y="59"/>
                  </a:lnTo>
                  <a:lnTo>
                    <a:pt x="100" y="69"/>
                  </a:lnTo>
                  <a:lnTo>
                    <a:pt x="97" y="78"/>
                  </a:lnTo>
                  <a:lnTo>
                    <a:pt x="92" y="86"/>
                  </a:lnTo>
                  <a:lnTo>
                    <a:pt x="85" y="91"/>
                  </a:lnTo>
                  <a:lnTo>
                    <a:pt x="76" y="95"/>
                  </a:lnTo>
                  <a:lnTo>
                    <a:pt x="67" y="97"/>
                  </a:lnTo>
                  <a:lnTo>
                    <a:pt x="57" y="98"/>
                  </a:lnTo>
                  <a:lnTo>
                    <a:pt x="46" y="97"/>
                  </a:lnTo>
                  <a:lnTo>
                    <a:pt x="38" y="95"/>
                  </a:lnTo>
                  <a:lnTo>
                    <a:pt x="31" y="92"/>
                  </a:lnTo>
                  <a:lnTo>
                    <a:pt x="24" y="88"/>
                  </a:lnTo>
                  <a:lnTo>
                    <a:pt x="19" y="82"/>
                  </a:lnTo>
                  <a:lnTo>
                    <a:pt x="14" y="75"/>
                  </a:lnTo>
                  <a:lnTo>
                    <a:pt x="8" y="69"/>
                  </a:lnTo>
                  <a:lnTo>
                    <a:pt x="5" y="61"/>
                  </a:lnTo>
                  <a:lnTo>
                    <a:pt x="2" y="54"/>
                  </a:lnTo>
                  <a:lnTo>
                    <a:pt x="1" y="54"/>
                  </a:lnTo>
                  <a:lnTo>
                    <a:pt x="0" y="54"/>
                  </a:lnTo>
                  <a:lnTo>
                    <a:pt x="0" y="55"/>
                  </a:lnTo>
                  <a:lnTo>
                    <a:pt x="4" y="66"/>
                  </a:lnTo>
                  <a:lnTo>
                    <a:pt x="9" y="77"/>
                  </a:lnTo>
                  <a:lnTo>
                    <a:pt x="16" y="87"/>
                  </a:lnTo>
                  <a:lnTo>
                    <a:pt x="24" y="96"/>
                  </a:lnTo>
                  <a:lnTo>
                    <a:pt x="33" y="102"/>
                  </a:lnTo>
                  <a:lnTo>
                    <a:pt x="43" y="106"/>
                  </a:lnTo>
                  <a:lnTo>
                    <a:pt x="56" y="108"/>
                  </a:lnTo>
                  <a:lnTo>
                    <a:pt x="69" y="106"/>
                  </a:lnTo>
                  <a:lnTo>
                    <a:pt x="79" y="103"/>
                  </a:lnTo>
                  <a:lnTo>
                    <a:pt x="88" y="99"/>
                  </a:lnTo>
                  <a:lnTo>
                    <a:pt x="96" y="93"/>
                  </a:lnTo>
                  <a:lnTo>
                    <a:pt x="102" y="87"/>
                  </a:lnTo>
                  <a:lnTo>
                    <a:pt x="106" y="79"/>
                  </a:lnTo>
                  <a:lnTo>
                    <a:pt x="109" y="71"/>
                  </a:lnTo>
                  <a:lnTo>
                    <a:pt x="110" y="61"/>
                  </a:lnTo>
                  <a:lnTo>
                    <a:pt x="109" y="51"/>
                  </a:lnTo>
                  <a:lnTo>
                    <a:pt x="106" y="39"/>
                  </a:lnTo>
                  <a:lnTo>
                    <a:pt x="102" y="29"/>
                  </a:lnTo>
                  <a:lnTo>
                    <a:pt x="96" y="21"/>
                  </a:lnTo>
                  <a:lnTo>
                    <a:pt x="88" y="13"/>
                  </a:lnTo>
                  <a:lnTo>
                    <a:pt x="79" y="7"/>
                  </a:lnTo>
                  <a:lnTo>
                    <a:pt x="69" y="3"/>
                  </a:lnTo>
                  <a:lnTo>
                    <a:pt x="58" y="1"/>
                  </a:lnTo>
                  <a:lnTo>
                    <a:pt x="46" y="0"/>
                  </a:lnTo>
                  <a:lnTo>
                    <a:pt x="37" y="1"/>
                  </a:lnTo>
                  <a:lnTo>
                    <a:pt x="29" y="4"/>
                  </a:lnTo>
                  <a:lnTo>
                    <a:pt x="23" y="9"/>
                  </a:lnTo>
                  <a:lnTo>
                    <a:pt x="17" y="15"/>
                  </a:lnTo>
                  <a:lnTo>
                    <a:pt x="11" y="22"/>
                  </a:lnTo>
                  <a:lnTo>
                    <a:pt x="7" y="30"/>
                  </a:lnTo>
                  <a:lnTo>
                    <a:pt x="5" y="38"/>
                  </a:lnTo>
                  <a:lnTo>
                    <a:pt x="5" y="48"/>
                  </a:lnTo>
                  <a:lnTo>
                    <a:pt x="6"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 name="Freeform 86"/>
            <p:cNvSpPr>
              <a:spLocks/>
            </p:cNvSpPr>
            <p:nvPr/>
          </p:nvSpPr>
          <p:spPr bwMode="auto">
            <a:xfrm>
              <a:off x="4796" y="2479"/>
              <a:ext cx="116" cy="26"/>
            </a:xfrm>
            <a:custGeom>
              <a:avLst/>
              <a:gdLst>
                <a:gd name="T0" fmla="*/ 116 w 116"/>
                <a:gd name="T1" fmla="*/ 0 h 26"/>
                <a:gd name="T2" fmla="*/ 102 w 116"/>
                <a:gd name="T3" fmla="*/ 2 h 26"/>
                <a:gd name="T4" fmla="*/ 87 w 116"/>
                <a:gd name="T5" fmla="*/ 4 h 26"/>
                <a:gd name="T6" fmla="*/ 73 w 116"/>
                <a:gd name="T7" fmla="*/ 7 h 26"/>
                <a:gd name="T8" fmla="*/ 60 w 116"/>
                <a:gd name="T9" fmla="*/ 9 h 26"/>
                <a:gd name="T10" fmla="*/ 45 w 116"/>
                <a:gd name="T11" fmla="*/ 12 h 26"/>
                <a:gd name="T12" fmla="*/ 31 w 116"/>
                <a:gd name="T13" fmla="*/ 14 h 26"/>
                <a:gd name="T14" fmla="*/ 17 w 116"/>
                <a:gd name="T15" fmla="*/ 17 h 26"/>
                <a:gd name="T16" fmla="*/ 3 w 116"/>
                <a:gd name="T17" fmla="*/ 21 h 26"/>
                <a:gd name="T18" fmla="*/ 1 w 116"/>
                <a:gd name="T19" fmla="*/ 22 h 26"/>
                <a:gd name="T20" fmla="*/ 0 w 116"/>
                <a:gd name="T21" fmla="*/ 24 h 26"/>
                <a:gd name="T22" fmla="*/ 0 w 116"/>
                <a:gd name="T23" fmla="*/ 26 h 26"/>
                <a:gd name="T24" fmla="*/ 2 w 116"/>
                <a:gd name="T25" fmla="*/ 26 h 26"/>
                <a:gd name="T26" fmla="*/ 16 w 116"/>
                <a:gd name="T27" fmla="*/ 23 h 26"/>
                <a:gd name="T28" fmla="*/ 31 w 116"/>
                <a:gd name="T29" fmla="*/ 20 h 26"/>
                <a:gd name="T30" fmla="*/ 44 w 116"/>
                <a:gd name="T31" fmla="*/ 17 h 26"/>
                <a:gd name="T32" fmla="*/ 59 w 116"/>
                <a:gd name="T33" fmla="*/ 13 h 26"/>
                <a:gd name="T34" fmla="*/ 73 w 116"/>
                <a:gd name="T35" fmla="*/ 10 h 26"/>
                <a:gd name="T36" fmla="*/ 87 w 116"/>
                <a:gd name="T37" fmla="*/ 7 h 26"/>
                <a:gd name="T38" fmla="*/ 102 w 116"/>
                <a:gd name="T39" fmla="*/ 3 h 26"/>
                <a:gd name="T40" fmla="*/ 116 w 116"/>
                <a:gd name="T41" fmla="*/ 0 h 26"/>
                <a:gd name="T42" fmla="*/ 116 w 116"/>
                <a:gd name="T43" fmla="*/ 0 h 26"/>
                <a:gd name="T44" fmla="*/ 116 w 116"/>
                <a:gd name="T45" fmla="*/ 0 h 26"/>
                <a:gd name="T46" fmla="*/ 116 w 116"/>
                <a:gd name="T47" fmla="*/ 0 h 26"/>
                <a:gd name="T48" fmla="*/ 116 w 116"/>
                <a:gd name="T49" fmla="*/ 0 h 26"/>
                <a:gd name="T50" fmla="*/ 116 w 116"/>
                <a:gd name="T51" fmla="*/ 0 h 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6" h="26">
                  <a:moveTo>
                    <a:pt x="116" y="0"/>
                  </a:moveTo>
                  <a:lnTo>
                    <a:pt x="102" y="2"/>
                  </a:lnTo>
                  <a:lnTo>
                    <a:pt x="87" y="4"/>
                  </a:lnTo>
                  <a:lnTo>
                    <a:pt x="73" y="7"/>
                  </a:lnTo>
                  <a:lnTo>
                    <a:pt x="60" y="9"/>
                  </a:lnTo>
                  <a:lnTo>
                    <a:pt x="45" y="12"/>
                  </a:lnTo>
                  <a:lnTo>
                    <a:pt x="31" y="14"/>
                  </a:lnTo>
                  <a:lnTo>
                    <a:pt x="17" y="17"/>
                  </a:lnTo>
                  <a:lnTo>
                    <a:pt x="3" y="21"/>
                  </a:lnTo>
                  <a:lnTo>
                    <a:pt x="1" y="22"/>
                  </a:lnTo>
                  <a:lnTo>
                    <a:pt x="0" y="24"/>
                  </a:lnTo>
                  <a:lnTo>
                    <a:pt x="0" y="26"/>
                  </a:lnTo>
                  <a:lnTo>
                    <a:pt x="2" y="26"/>
                  </a:lnTo>
                  <a:lnTo>
                    <a:pt x="16" y="23"/>
                  </a:lnTo>
                  <a:lnTo>
                    <a:pt x="31" y="20"/>
                  </a:lnTo>
                  <a:lnTo>
                    <a:pt x="44" y="17"/>
                  </a:lnTo>
                  <a:lnTo>
                    <a:pt x="59" y="13"/>
                  </a:lnTo>
                  <a:lnTo>
                    <a:pt x="73" y="10"/>
                  </a:lnTo>
                  <a:lnTo>
                    <a:pt x="87" y="7"/>
                  </a:lnTo>
                  <a:lnTo>
                    <a:pt x="102" y="3"/>
                  </a:lnTo>
                  <a:lnTo>
                    <a:pt x="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 name="Freeform 87"/>
            <p:cNvSpPr>
              <a:spLocks/>
            </p:cNvSpPr>
            <p:nvPr/>
          </p:nvSpPr>
          <p:spPr bwMode="auto">
            <a:xfrm>
              <a:off x="4891" y="2225"/>
              <a:ext cx="94" cy="285"/>
            </a:xfrm>
            <a:custGeom>
              <a:avLst/>
              <a:gdLst>
                <a:gd name="T0" fmla="*/ 10 w 94"/>
                <a:gd name="T1" fmla="*/ 3 h 285"/>
                <a:gd name="T2" fmla="*/ 30 w 94"/>
                <a:gd name="T3" fmla="*/ 10 h 285"/>
                <a:gd name="T4" fmla="*/ 49 w 94"/>
                <a:gd name="T5" fmla="*/ 21 h 285"/>
                <a:gd name="T6" fmla="*/ 65 w 94"/>
                <a:gd name="T7" fmla="*/ 33 h 285"/>
                <a:gd name="T8" fmla="*/ 82 w 94"/>
                <a:gd name="T9" fmla="*/ 57 h 285"/>
                <a:gd name="T10" fmla="*/ 82 w 94"/>
                <a:gd name="T11" fmla="*/ 91 h 285"/>
                <a:gd name="T12" fmla="*/ 65 w 94"/>
                <a:gd name="T13" fmla="*/ 108 h 285"/>
                <a:gd name="T14" fmla="*/ 57 w 94"/>
                <a:gd name="T15" fmla="*/ 113 h 285"/>
                <a:gd name="T16" fmla="*/ 49 w 94"/>
                <a:gd name="T17" fmla="*/ 120 h 285"/>
                <a:gd name="T18" fmla="*/ 41 w 94"/>
                <a:gd name="T19" fmla="*/ 126 h 285"/>
                <a:gd name="T20" fmla="*/ 27 w 94"/>
                <a:gd name="T21" fmla="*/ 141 h 285"/>
                <a:gd name="T22" fmla="*/ 19 w 94"/>
                <a:gd name="T23" fmla="*/ 167 h 285"/>
                <a:gd name="T24" fmla="*/ 20 w 94"/>
                <a:gd name="T25" fmla="*/ 192 h 285"/>
                <a:gd name="T26" fmla="*/ 24 w 94"/>
                <a:gd name="T27" fmla="*/ 213 h 285"/>
                <a:gd name="T28" fmla="*/ 24 w 94"/>
                <a:gd name="T29" fmla="*/ 239 h 285"/>
                <a:gd name="T30" fmla="*/ 15 w 94"/>
                <a:gd name="T31" fmla="*/ 270 h 285"/>
                <a:gd name="T32" fmla="*/ 11 w 94"/>
                <a:gd name="T33" fmla="*/ 285 h 285"/>
                <a:gd name="T34" fmla="*/ 12 w 94"/>
                <a:gd name="T35" fmla="*/ 285 h 285"/>
                <a:gd name="T36" fmla="*/ 16 w 94"/>
                <a:gd name="T37" fmla="*/ 271 h 285"/>
                <a:gd name="T38" fmla="*/ 24 w 94"/>
                <a:gd name="T39" fmla="*/ 246 h 285"/>
                <a:gd name="T40" fmla="*/ 28 w 94"/>
                <a:gd name="T41" fmla="*/ 221 h 285"/>
                <a:gd name="T42" fmla="*/ 27 w 94"/>
                <a:gd name="T43" fmla="*/ 197 h 285"/>
                <a:gd name="T44" fmla="*/ 29 w 94"/>
                <a:gd name="T45" fmla="*/ 171 h 285"/>
                <a:gd name="T46" fmla="*/ 43 w 94"/>
                <a:gd name="T47" fmla="*/ 147 h 285"/>
                <a:gd name="T48" fmla="*/ 63 w 94"/>
                <a:gd name="T49" fmla="*/ 129 h 285"/>
                <a:gd name="T50" fmla="*/ 83 w 94"/>
                <a:gd name="T51" fmla="*/ 109 h 285"/>
                <a:gd name="T52" fmla="*/ 94 w 94"/>
                <a:gd name="T53" fmla="*/ 78 h 285"/>
                <a:gd name="T54" fmla="*/ 84 w 94"/>
                <a:gd name="T55" fmla="*/ 44 h 285"/>
                <a:gd name="T56" fmla="*/ 55 w 94"/>
                <a:gd name="T57" fmla="*/ 20 h 285"/>
                <a:gd name="T58" fmla="*/ 18 w 94"/>
                <a:gd name="T59" fmla="*/ 4 h 285"/>
                <a:gd name="T60" fmla="*/ 0 w 94"/>
                <a:gd name="T61" fmla="*/ 0 h 285"/>
                <a:gd name="T62" fmla="*/ 0 w 94"/>
                <a:gd name="T63" fmla="*/ 1 h 285"/>
                <a:gd name="T64" fmla="*/ 0 w 94"/>
                <a:gd name="T65" fmla="*/ 1 h 2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4" h="285">
                  <a:moveTo>
                    <a:pt x="0" y="1"/>
                  </a:moveTo>
                  <a:lnTo>
                    <a:pt x="10" y="3"/>
                  </a:lnTo>
                  <a:lnTo>
                    <a:pt x="20" y="7"/>
                  </a:lnTo>
                  <a:lnTo>
                    <a:pt x="30" y="10"/>
                  </a:lnTo>
                  <a:lnTo>
                    <a:pt x="40" y="15"/>
                  </a:lnTo>
                  <a:lnTo>
                    <a:pt x="49" y="21"/>
                  </a:lnTo>
                  <a:lnTo>
                    <a:pt x="57" y="26"/>
                  </a:lnTo>
                  <a:lnTo>
                    <a:pt x="65" y="33"/>
                  </a:lnTo>
                  <a:lnTo>
                    <a:pt x="73" y="41"/>
                  </a:lnTo>
                  <a:lnTo>
                    <a:pt x="82" y="57"/>
                  </a:lnTo>
                  <a:lnTo>
                    <a:pt x="85" y="74"/>
                  </a:lnTo>
                  <a:lnTo>
                    <a:pt x="82" y="91"/>
                  </a:lnTo>
                  <a:lnTo>
                    <a:pt x="70" y="105"/>
                  </a:lnTo>
                  <a:lnTo>
                    <a:pt x="65" y="108"/>
                  </a:lnTo>
                  <a:lnTo>
                    <a:pt x="61" y="111"/>
                  </a:lnTo>
                  <a:lnTo>
                    <a:pt x="57" y="113"/>
                  </a:lnTo>
                  <a:lnTo>
                    <a:pt x="53" y="116"/>
                  </a:lnTo>
                  <a:lnTo>
                    <a:pt x="49" y="120"/>
                  </a:lnTo>
                  <a:lnTo>
                    <a:pt x="45" y="123"/>
                  </a:lnTo>
                  <a:lnTo>
                    <a:pt x="41" y="126"/>
                  </a:lnTo>
                  <a:lnTo>
                    <a:pt x="37" y="130"/>
                  </a:lnTo>
                  <a:lnTo>
                    <a:pt x="27" y="141"/>
                  </a:lnTo>
                  <a:lnTo>
                    <a:pt x="22" y="153"/>
                  </a:lnTo>
                  <a:lnTo>
                    <a:pt x="19" y="167"/>
                  </a:lnTo>
                  <a:lnTo>
                    <a:pt x="19" y="181"/>
                  </a:lnTo>
                  <a:lnTo>
                    <a:pt x="20" y="192"/>
                  </a:lnTo>
                  <a:lnTo>
                    <a:pt x="22" y="203"/>
                  </a:lnTo>
                  <a:lnTo>
                    <a:pt x="24" y="213"/>
                  </a:lnTo>
                  <a:lnTo>
                    <a:pt x="25" y="224"/>
                  </a:lnTo>
                  <a:lnTo>
                    <a:pt x="24" y="239"/>
                  </a:lnTo>
                  <a:lnTo>
                    <a:pt x="20" y="254"/>
                  </a:lnTo>
                  <a:lnTo>
                    <a:pt x="15" y="270"/>
                  </a:lnTo>
                  <a:lnTo>
                    <a:pt x="11" y="284"/>
                  </a:lnTo>
                  <a:lnTo>
                    <a:pt x="11" y="285"/>
                  </a:lnTo>
                  <a:lnTo>
                    <a:pt x="12" y="285"/>
                  </a:lnTo>
                  <a:lnTo>
                    <a:pt x="12" y="284"/>
                  </a:lnTo>
                  <a:lnTo>
                    <a:pt x="16" y="271"/>
                  </a:lnTo>
                  <a:lnTo>
                    <a:pt x="20" y="258"/>
                  </a:lnTo>
                  <a:lnTo>
                    <a:pt x="24" y="246"/>
                  </a:lnTo>
                  <a:lnTo>
                    <a:pt x="27" y="233"/>
                  </a:lnTo>
                  <a:lnTo>
                    <a:pt x="28" y="221"/>
                  </a:lnTo>
                  <a:lnTo>
                    <a:pt x="28" y="209"/>
                  </a:lnTo>
                  <a:lnTo>
                    <a:pt x="27" y="197"/>
                  </a:lnTo>
                  <a:lnTo>
                    <a:pt x="27" y="185"/>
                  </a:lnTo>
                  <a:lnTo>
                    <a:pt x="29" y="171"/>
                  </a:lnTo>
                  <a:lnTo>
                    <a:pt x="35" y="159"/>
                  </a:lnTo>
                  <a:lnTo>
                    <a:pt x="43" y="147"/>
                  </a:lnTo>
                  <a:lnTo>
                    <a:pt x="53" y="138"/>
                  </a:lnTo>
                  <a:lnTo>
                    <a:pt x="63" y="129"/>
                  </a:lnTo>
                  <a:lnTo>
                    <a:pt x="74" y="120"/>
                  </a:lnTo>
                  <a:lnTo>
                    <a:pt x="83" y="109"/>
                  </a:lnTo>
                  <a:lnTo>
                    <a:pt x="90" y="98"/>
                  </a:lnTo>
                  <a:lnTo>
                    <a:pt x="94" y="78"/>
                  </a:lnTo>
                  <a:lnTo>
                    <a:pt x="92" y="61"/>
                  </a:lnTo>
                  <a:lnTo>
                    <a:pt x="84" y="44"/>
                  </a:lnTo>
                  <a:lnTo>
                    <a:pt x="71" y="31"/>
                  </a:lnTo>
                  <a:lnTo>
                    <a:pt x="55" y="20"/>
                  </a:lnTo>
                  <a:lnTo>
                    <a:pt x="37" y="10"/>
                  </a:lnTo>
                  <a:lnTo>
                    <a:pt x="18" y="4"/>
                  </a:lnTo>
                  <a:lnTo>
                    <a:pt x="1" y="0"/>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5" name="Freeform 88"/>
            <p:cNvSpPr>
              <a:spLocks/>
            </p:cNvSpPr>
            <p:nvPr/>
          </p:nvSpPr>
          <p:spPr bwMode="auto">
            <a:xfrm>
              <a:off x="4644" y="2205"/>
              <a:ext cx="151" cy="191"/>
            </a:xfrm>
            <a:custGeom>
              <a:avLst/>
              <a:gdLst>
                <a:gd name="T0" fmla="*/ 151 w 151"/>
                <a:gd name="T1" fmla="*/ 0 h 191"/>
                <a:gd name="T2" fmla="*/ 133 w 151"/>
                <a:gd name="T3" fmla="*/ 0 h 191"/>
                <a:gd name="T4" fmla="*/ 117 w 151"/>
                <a:gd name="T5" fmla="*/ 3 h 191"/>
                <a:gd name="T6" fmla="*/ 100 w 151"/>
                <a:gd name="T7" fmla="*/ 8 h 191"/>
                <a:gd name="T8" fmla="*/ 85 w 151"/>
                <a:gd name="T9" fmla="*/ 15 h 191"/>
                <a:gd name="T10" fmla="*/ 70 w 151"/>
                <a:gd name="T11" fmla="*/ 24 h 191"/>
                <a:gd name="T12" fmla="*/ 55 w 151"/>
                <a:gd name="T13" fmla="*/ 36 h 191"/>
                <a:gd name="T14" fmla="*/ 43 w 151"/>
                <a:gd name="T15" fmla="*/ 47 h 191"/>
                <a:gd name="T16" fmla="*/ 31 w 151"/>
                <a:gd name="T17" fmla="*/ 59 h 191"/>
                <a:gd name="T18" fmla="*/ 21 w 151"/>
                <a:gd name="T19" fmla="*/ 73 h 191"/>
                <a:gd name="T20" fmla="*/ 13 w 151"/>
                <a:gd name="T21" fmla="*/ 88 h 191"/>
                <a:gd name="T22" fmla="*/ 6 w 151"/>
                <a:gd name="T23" fmla="*/ 105 h 191"/>
                <a:gd name="T24" fmla="*/ 2 w 151"/>
                <a:gd name="T25" fmla="*/ 122 h 191"/>
                <a:gd name="T26" fmla="*/ 0 w 151"/>
                <a:gd name="T27" fmla="*/ 141 h 191"/>
                <a:gd name="T28" fmla="*/ 1 w 151"/>
                <a:gd name="T29" fmla="*/ 158 h 191"/>
                <a:gd name="T30" fmla="*/ 5 w 151"/>
                <a:gd name="T31" fmla="*/ 175 h 191"/>
                <a:gd name="T32" fmla="*/ 13 w 151"/>
                <a:gd name="T33" fmla="*/ 190 h 191"/>
                <a:gd name="T34" fmla="*/ 15 w 151"/>
                <a:gd name="T35" fmla="*/ 191 h 191"/>
                <a:gd name="T36" fmla="*/ 18 w 151"/>
                <a:gd name="T37" fmla="*/ 189 h 191"/>
                <a:gd name="T38" fmla="*/ 20 w 151"/>
                <a:gd name="T39" fmla="*/ 187 h 191"/>
                <a:gd name="T40" fmla="*/ 21 w 151"/>
                <a:gd name="T41" fmla="*/ 184 h 191"/>
                <a:gd name="T42" fmla="*/ 20 w 151"/>
                <a:gd name="T43" fmla="*/ 172 h 191"/>
                <a:gd name="T44" fmla="*/ 18 w 151"/>
                <a:gd name="T45" fmla="*/ 162 h 191"/>
                <a:gd name="T46" fmla="*/ 16 w 151"/>
                <a:gd name="T47" fmla="*/ 151 h 191"/>
                <a:gd name="T48" fmla="*/ 13 w 151"/>
                <a:gd name="T49" fmla="*/ 141 h 191"/>
                <a:gd name="T50" fmla="*/ 13 w 151"/>
                <a:gd name="T51" fmla="*/ 124 h 191"/>
                <a:gd name="T52" fmla="*/ 16 w 151"/>
                <a:gd name="T53" fmla="*/ 106 h 191"/>
                <a:gd name="T54" fmla="*/ 22 w 151"/>
                <a:gd name="T55" fmla="*/ 89 h 191"/>
                <a:gd name="T56" fmla="*/ 29 w 151"/>
                <a:gd name="T57" fmla="*/ 74 h 191"/>
                <a:gd name="T58" fmla="*/ 39 w 151"/>
                <a:gd name="T59" fmla="*/ 58 h 191"/>
                <a:gd name="T60" fmla="*/ 51 w 151"/>
                <a:gd name="T61" fmla="*/ 44 h 191"/>
                <a:gd name="T62" fmla="*/ 64 w 151"/>
                <a:gd name="T63" fmla="*/ 31 h 191"/>
                <a:gd name="T64" fmla="*/ 80 w 151"/>
                <a:gd name="T65" fmla="*/ 20 h 191"/>
                <a:gd name="T66" fmla="*/ 97 w 151"/>
                <a:gd name="T67" fmla="*/ 12 h 191"/>
                <a:gd name="T68" fmla="*/ 115 w 151"/>
                <a:gd name="T69" fmla="*/ 5 h 191"/>
                <a:gd name="T70" fmla="*/ 132 w 151"/>
                <a:gd name="T71" fmla="*/ 1 h 191"/>
                <a:gd name="T72" fmla="*/ 151 w 151"/>
                <a:gd name="T73" fmla="*/ 0 h 191"/>
                <a:gd name="T74" fmla="*/ 151 w 151"/>
                <a:gd name="T75" fmla="*/ 0 h 191"/>
                <a:gd name="T76" fmla="*/ 151 w 151"/>
                <a:gd name="T77" fmla="*/ 0 h 191"/>
                <a:gd name="T78" fmla="*/ 151 w 151"/>
                <a:gd name="T79" fmla="*/ 0 h 191"/>
                <a:gd name="T80" fmla="*/ 151 w 151"/>
                <a:gd name="T81" fmla="*/ 0 h 191"/>
                <a:gd name="T82" fmla="*/ 151 w 151"/>
                <a:gd name="T83" fmla="*/ 0 h 1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1" h="191">
                  <a:moveTo>
                    <a:pt x="151" y="0"/>
                  </a:moveTo>
                  <a:lnTo>
                    <a:pt x="133" y="0"/>
                  </a:lnTo>
                  <a:lnTo>
                    <a:pt x="117" y="3"/>
                  </a:lnTo>
                  <a:lnTo>
                    <a:pt x="100" y="8"/>
                  </a:lnTo>
                  <a:lnTo>
                    <a:pt x="85" y="15"/>
                  </a:lnTo>
                  <a:lnTo>
                    <a:pt x="70" y="24"/>
                  </a:lnTo>
                  <a:lnTo>
                    <a:pt x="55" y="36"/>
                  </a:lnTo>
                  <a:lnTo>
                    <a:pt x="43" y="47"/>
                  </a:lnTo>
                  <a:lnTo>
                    <a:pt x="31" y="59"/>
                  </a:lnTo>
                  <a:lnTo>
                    <a:pt x="21" y="73"/>
                  </a:lnTo>
                  <a:lnTo>
                    <a:pt x="13" y="88"/>
                  </a:lnTo>
                  <a:lnTo>
                    <a:pt x="6" y="105"/>
                  </a:lnTo>
                  <a:lnTo>
                    <a:pt x="2" y="122"/>
                  </a:lnTo>
                  <a:lnTo>
                    <a:pt x="0" y="141"/>
                  </a:lnTo>
                  <a:lnTo>
                    <a:pt x="1" y="158"/>
                  </a:lnTo>
                  <a:lnTo>
                    <a:pt x="5" y="175"/>
                  </a:lnTo>
                  <a:lnTo>
                    <a:pt x="13" y="190"/>
                  </a:lnTo>
                  <a:lnTo>
                    <a:pt x="15" y="191"/>
                  </a:lnTo>
                  <a:lnTo>
                    <a:pt x="18" y="189"/>
                  </a:lnTo>
                  <a:lnTo>
                    <a:pt x="20" y="187"/>
                  </a:lnTo>
                  <a:lnTo>
                    <a:pt x="21" y="184"/>
                  </a:lnTo>
                  <a:lnTo>
                    <a:pt x="20" y="172"/>
                  </a:lnTo>
                  <a:lnTo>
                    <a:pt x="18" y="162"/>
                  </a:lnTo>
                  <a:lnTo>
                    <a:pt x="16" y="151"/>
                  </a:lnTo>
                  <a:lnTo>
                    <a:pt x="13" y="141"/>
                  </a:lnTo>
                  <a:lnTo>
                    <a:pt x="13" y="124"/>
                  </a:lnTo>
                  <a:lnTo>
                    <a:pt x="16" y="106"/>
                  </a:lnTo>
                  <a:lnTo>
                    <a:pt x="22" y="89"/>
                  </a:lnTo>
                  <a:lnTo>
                    <a:pt x="29" y="74"/>
                  </a:lnTo>
                  <a:lnTo>
                    <a:pt x="39" y="58"/>
                  </a:lnTo>
                  <a:lnTo>
                    <a:pt x="51" y="44"/>
                  </a:lnTo>
                  <a:lnTo>
                    <a:pt x="64" y="31"/>
                  </a:lnTo>
                  <a:lnTo>
                    <a:pt x="80" y="20"/>
                  </a:lnTo>
                  <a:lnTo>
                    <a:pt x="97" y="12"/>
                  </a:lnTo>
                  <a:lnTo>
                    <a:pt x="115" y="5"/>
                  </a:lnTo>
                  <a:lnTo>
                    <a:pt x="132" y="1"/>
                  </a:lnTo>
                  <a:lnTo>
                    <a:pt x="1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6" name="Freeform 89"/>
            <p:cNvSpPr>
              <a:spLocks/>
            </p:cNvSpPr>
            <p:nvPr/>
          </p:nvSpPr>
          <p:spPr bwMode="auto">
            <a:xfrm>
              <a:off x="4795" y="2172"/>
              <a:ext cx="258" cy="292"/>
            </a:xfrm>
            <a:custGeom>
              <a:avLst/>
              <a:gdLst>
                <a:gd name="T0" fmla="*/ 13 w 258"/>
                <a:gd name="T1" fmla="*/ 21 h 292"/>
                <a:gd name="T2" fmla="*/ 39 w 258"/>
                <a:gd name="T3" fmla="*/ 12 h 292"/>
                <a:gd name="T4" fmla="*/ 67 w 258"/>
                <a:gd name="T5" fmla="*/ 8 h 292"/>
                <a:gd name="T6" fmla="*/ 95 w 258"/>
                <a:gd name="T7" fmla="*/ 9 h 292"/>
                <a:gd name="T8" fmla="*/ 121 w 258"/>
                <a:gd name="T9" fmla="*/ 16 h 292"/>
                <a:gd name="T10" fmla="*/ 147 w 258"/>
                <a:gd name="T11" fmla="*/ 26 h 292"/>
                <a:gd name="T12" fmla="*/ 173 w 258"/>
                <a:gd name="T13" fmla="*/ 40 h 292"/>
                <a:gd name="T14" fmla="*/ 195 w 258"/>
                <a:gd name="T15" fmla="*/ 57 h 292"/>
                <a:gd name="T16" fmla="*/ 215 w 258"/>
                <a:gd name="T17" fmla="*/ 77 h 292"/>
                <a:gd name="T18" fmla="*/ 229 w 258"/>
                <a:gd name="T19" fmla="*/ 100 h 292"/>
                <a:gd name="T20" fmla="*/ 240 w 258"/>
                <a:gd name="T21" fmla="*/ 127 h 292"/>
                <a:gd name="T22" fmla="*/ 246 w 258"/>
                <a:gd name="T23" fmla="*/ 155 h 292"/>
                <a:gd name="T24" fmla="*/ 248 w 258"/>
                <a:gd name="T25" fmla="*/ 185 h 292"/>
                <a:gd name="T26" fmla="*/ 244 w 258"/>
                <a:gd name="T27" fmla="*/ 219 h 292"/>
                <a:gd name="T28" fmla="*/ 231 w 258"/>
                <a:gd name="T29" fmla="*/ 250 h 292"/>
                <a:gd name="T30" fmla="*/ 212 w 258"/>
                <a:gd name="T31" fmla="*/ 279 h 292"/>
                <a:gd name="T32" fmla="*/ 200 w 258"/>
                <a:gd name="T33" fmla="*/ 291 h 292"/>
                <a:gd name="T34" fmla="*/ 200 w 258"/>
                <a:gd name="T35" fmla="*/ 292 h 292"/>
                <a:gd name="T36" fmla="*/ 222 w 258"/>
                <a:gd name="T37" fmla="*/ 269 h 292"/>
                <a:gd name="T38" fmla="*/ 251 w 258"/>
                <a:gd name="T39" fmla="*/ 215 h 292"/>
                <a:gd name="T40" fmla="*/ 258 w 258"/>
                <a:gd name="T41" fmla="*/ 154 h 292"/>
                <a:gd name="T42" fmla="*/ 242 w 258"/>
                <a:gd name="T43" fmla="*/ 94 h 292"/>
                <a:gd name="T44" fmla="*/ 215 w 258"/>
                <a:gd name="T45" fmla="*/ 54 h 292"/>
                <a:gd name="T46" fmla="*/ 191 w 258"/>
                <a:gd name="T47" fmla="*/ 32 h 292"/>
                <a:gd name="T48" fmla="*/ 165 w 258"/>
                <a:gd name="T49" fmla="*/ 16 h 292"/>
                <a:gd name="T50" fmla="*/ 136 w 258"/>
                <a:gd name="T51" fmla="*/ 5 h 292"/>
                <a:gd name="T52" fmla="*/ 105 w 258"/>
                <a:gd name="T53" fmla="*/ 1 h 292"/>
                <a:gd name="T54" fmla="*/ 74 w 258"/>
                <a:gd name="T55" fmla="*/ 1 h 292"/>
                <a:gd name="T56" fmla="*/ 43 w 258"/>
                <a:gd name="T57" fmla="*/ 8 h 292"/>
                <a:gd name="T58" fmla="*/ 14 w 258"/>
                <a:gd name="T59" fmla="*/ 20 h 292"/>
                <a:gd name="T60" fmla="*/ 0 w 258"/>
                <a:gd name="T61" fmla="*/ 28 h 292"/>
                <a:gd name="T62" fmla="*/ 0 w 258"/>
                <a:gd name="T63" fmla="*/ 28 h 292"/>
                <a:gd name="T64" fmla="*/ 0 w 258"/>
                <a:gd name="T65" fmla="*/ 28 h 2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8" h="292">
                  <a:moveTo>
                    <a:pt x="0" y="28"/>
                  </a:moveTo>
                  <a:lnTo>
                    <a:pt x="13" y="21"/>
                  </a:lnTo>
                  <a:lnTo>
                    <a:pt x="26" y="15"/>
                  </a:lnTo>
                  <a:lnTo>
                    <a:pt x="39" y="12"/>
                  </a:lnTo>
                  <a:lnTo>
                    <a:pt x="53" y="9"/>
                  </a:lnTo>
                  <a:lnTo>
                    <a:pt x="67" y="8"/>
                  </a:lnTo>
                  <a:lnTo>
                    <a:pt x="80" y="8"/>
                  </a:lnTo>
                  <a:lnTo>
                    <a:pt x="95" y="9"/>
                  </a:lnTo>
                  <a:lnTo>
                    <a:pt x="108" y="12"/>
                  </a:lnTo>
                  <a:lnTo>
                    <a:pt x="121" y="16"/>
                  </a:lnTo>
                  <a:lnTo>
                    <a:pt x="135" y="20"/>
                  </a:lnTo>
                  <a:lnTo>
                    <a:pt x="147" y="26"/>
                  </a:lnTo>
                  <a:lnTo>
                    <a:pt x="160" y="33"/>
                  </a:lnTo>
                  <a:lnTo>
                    <a:pt x="173" y="40"/>
                  </a:lnTo>
                  <a:lnTo>
                    <a:pt x="184" y="48"/>
                  </a:lnTo>
                  <a:lnTo>
                    <a:pt x="195" y="57"/>
                  </a:lnTo>
                  <a:lnTo>
                    <a:pt x="206" y="67"/>
                  </a:lnTo>
                  <a:lnTo>
                    <a:pt x="215" y="77"/>
                  </a:lnTo>
                  <a:lnTo>
                    <a:pt x="222" y="88"/>
                  </a:lnTo>
                  <a:lnTo>
                    <a:pt x="229" y="100"/>
                  </a:lnTo>
                  <a:lnTo>
                    <a:pt x="235" y="114"/>
                  </a:lnTo>
                  <a:lnTo>
                    <a:pt x="240" y="127"/>
                  </a:lnTo>
                  <a:lnTo>
                    <a:pt x="243" y="142"/>
                  </a:lnTo>
                  <a:lnTo>
                    <a:pt x="246" y="155"/>
                  </a:lnTo>
                  <a:lnTo>
                    <a:pt x="248" y="168"/>
                  </a:lnTo>
                  <a:lnTo>
                    <a:pt x="248" y="185"/>
                  </a:lnTo>
                  <a:lnTo>
                    <a:pt x="247" y="202"/>
                  </a:lnTo>
                  <a:lnTo>
                    <a:pt x="244" y="219"/>
                  </a:lnTo>
                  <a:lnTo>
                    <a:pt x="239" y="234"/>
                  </a:lnTo>
                  <a:lnTo>
                    <a:pt x="231" y="250"/>
                  </a:lnTo>
                  <a:lnTo>
                    <a:pt x="222" y="265"/>
                  </a:lnTo>
                  <a:lnTo>
                    <a:pt x="212" y="279"/>
                  </a:lnTo>
                  <a:lnTo>
                    <a:pt x="201" y="291"/>
                  </a:lnTo>
                  <a:lnTo>
                    <a:pt x="200" y="291"/>
                  </a:lnTo>
                  <a:lnTo>
                    <a:pt x="200" y="292"/>
                  </a:lnTo>
                  <a:lnTo>
                    <a:pt x="201" y="292"/>
                  </a:lnTo>
                  <a:lnTo>
                    <a:pt x="222" y="269"/>
                  </a:lnTo>
                  <a:lnTo>
                    <a:pt x="240" y="244"/>
                  </a:lnTo>
                  <a:lnTo>
                    <a:pt x="251" y="215"/>
                  </a:lnTo>
                  <a:lnTo>
                    <a:pt x="257" y="185"/>
                  </a:lnTo>
                  <a:lnTo>
                    <a:pt x="258" y="154"/>
                  </a:lnTo>
                  <a:lnTo>
                    <a:pt x="253" y="123"/>
                  </a:lnTo>
                  <a:lnTo>
                    <a:pt x="242" y="94"/>
                  </a:lnTo>
                  <a:lnTo>
                    <a:pt x="225" y="67"/>
                  </a:lnTo>
                  <a:lnTo>
                    <a:pt x="215" y="54"/>
                  </a:lnTo>
                  <a:lnTo>
                    <a:pt x="204" y="42"/>
                  </a:lnTo>
                  <a:lnTo>
                    <a:pt x="191" y="32"/>
                  </a:lnTo>
                  <a:lnTo>
                    <a:pt x="178" y="23"/>
                  </a:lnTo>
                  <a:lnTo>
                    <a:pt x="165" y="16"/>
                  </a:lnTo>
                  <a:lnTo>
                    <a:pt x="150" y="10"/>
                  </a:lnTo>
                  <a:lnTo>
                    <a:pt x="136" y="5"/>
                  </a:lnTo>
                  <a:lnTo>
                    <a:pt x="120" y="2"/>
                  </a:lnTo>
                  <a:lnTo>
                    <a:pt x="105" y="1"/>
                  </a:lnTo>
                  <a:lnTo>
                    <a:pt x="89" y="0"/>
                  </a:lnTo>
                  <a:lnTo>
                    <a:pt x="74" y="1"/>
                  </a:lnTo>
                  <a:lnTo>
                    <a:pt x="59" y="4"/>
                  </a:lnTo>
                  <a:lnTo>
                    <a:pt x="43" y="8"/>
                  </a:lnTo>
                  <a:lnTo>
                    <a:pt x="29" y="13"/>
                  </a:lnTo>
                  <a:lnTo>
                    <a:pt x="14" y="20"/>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7" name="Freeform 90"/>
            <p:cNvSpPr>
              <a:spLocks/>
            </p:cNvSpPr>
            <p:nvPr/>
          </p:nvSpPr>
          <p:spPr bwMode="auto">
            <a:xfrm>
              <a:off x="4825" y="2215"/>
              <a:ext cx="226" cy="119"/>
            </a:xfrm>
            <a:custGeom>
              <a:avLst/>
              <a:gdLst>
                <a:gd name="T0" fmla="*/ 0 w 226"/>
                <a:gd name="T1" fmla="*/ 0 h 119"/>
                <a:gd name="T2" fmla="*/ 15 w 226"/>
                <a:gd name="T3" fmla="*/ 8 h 119"/>
                <a:gd name="T4" fmla="*/ 31 w 226"/>
                <a:gd name="T5" fmla="*/ 13 h 119"/>
                <a:gd name="T6" fmla="*/ 47 w 226"/>
                <a:gd name="T7" fmla="*/ 16 h 119"/>
                <a:gd name="T8" fmla="*/ 64 w 226"/>
                <a:gd name="T9" fmla="*/ 18 h 119"/>
                <a:gd name="T10" fmla="*/ 80 w 226"/>
                <a:gd name="T11" fmla="*/ 20 h 119"/>
                <a:gd name="T12" fmla="*/ 96 w 226"/>
                <a:gd name="T13" fmla="*/ 21 h 119"/>
                <a:gd name="T14" fmla="*/ 113 w 226"/>
                <a:gd name="T15" fmla="*/ 24 h 119"/>
                <a:gd name="T16" fmla="*/ 129 w 226"/>
                <a:gd name="T17" fmla="*/ 27 h 119"/>
                <a:gd name="T18" fmla="*/ 145 w 226"/>
                <a:gd name="T19" fmla="*/ 32 h 119"/>
                <a:gd name="T20" fmla="*/ 160 w 226"/>
                <a:gd name="T21" fmla="*/ 40 h 119"/>
                <a:gd name="T22" fmla="*/ 175 w 226"/>
                <a:gd name="T23" fmla="*/ 50 h 119"/>
                <a:gd name="T24" fmla="*/ 187 w 226"/>
                <a:gd name="T25" fmla="*/ 63 h 119"/>
                <a:gd name="T26" fmla="*/ 199 w 226"/>
                <a:gd name="T27" fmla="*/ 76 h 119"/>
                <a:gd name="T28" fmla="*/ 210 w 226"/>
                <a:gd name="T29" fmla="*/ 89 h 119"/>
                <a:gd name="T30" fmla="*/ 219 w 226"/>
                <a:gd name="T31" fmla="*/ 105 h 119"/>
                <a:gd name="T32" fmla="*/ 226 w 226"/>
                <a:gd name="T33" fmla="*/ 119 h 119"/>
                <a:gd name="T34" fmla="*/ 226 w 226"/>
                <a:gd name="T35" fmla="*/ 119 h 119"/>
                <a:gd name="T36" fmla="*/ 226 w 226"/>
                <a:gd name="T37" fmla="*/ 119 h 119"/>
                <a:gd name="T38" fmla="*/ 226 w 226"/>
                <a:gd name="T39" fmla="*/ 119 h 119"/>
                <a:gd name="T40" fmla="*/ 226 w 226"/>
                <a:gd name="T41" fmla="*/ 119 h 119"/>
                <a:gd name="T42" fmla="*/ 219 w 226"/>
                <a:gd name="T43" fmla="*/ 104 h 119"/>
                <a:gd name="T44" fmla="*/ 212 w 226"/>
                <a:gd name="T45" fmla="*/ 90 h 119"/>
                <a:gd name="T46" fmla="*/ 203 w 226"/>
                <a:gd name="T47" fmla="*/ 77 h 119"/>
                <a:gd name="T48" fmla="*/ 192 w 226"/>
                <a:gd name="T49" fmla="*/ 65 h 119"/>
                <a:gd name="T50" fmla="*/ 181 w 226"/>
                <a:gd name="T51" fmla="*/ 53 h 119"/>
                <a:gd name="T52" fmla="*/ 169 w 226"/>
                <a:gd name="T53" fmla="*/ 43 h 119"/>
                <a:gd name="T54" fmla="*/ 155 w 226"/>
                <a:gd name="T55" fmla="*/ 34 h 119"/>
                <a:gd name="T56" fmla="*/ 141 w 226"/>
                <a:gd name="T57" fmla="*/ 25 h 119"/>
                <a:gd name="T58" fmla="*/ 124 w 226"/>
                <a:gd name="T59" fmla="*/ 17 h 119"/>
                <a:gd name="T60" fmla="*/ 108 w 226"/>
                <a:gd name="T61" fmla="*/ 13 h 119"/>
                <a:gd name="T62" fmla="*/ 89 w 226"/>
                <a:gd name="T63" fmla="*/ 11 h 119"/>
                <a:gd name="T64" fmla="*/ 72 w 226"/>
                <a:gd name="T65" fmla="*/ 9 h 119"/>
                <a:gd name="T66" fmla="*/ 53 w 226"/>
                <a:gd name="T67" fmla="*/ 9 h 119"/>
                <a:gd name="T68" fmla="*/ 35 w 226"/>
                <a:gd name="T69" fmla="*/ 7 h 119"/>
                <a:gd name="T70" fmla="*/ 17 w 226"/>
                <a:gd name="T71" fmla="*/ 5 h 119"/>
                <a:gd name="T72" fmla="*/ 1 w 226"/>
                <a:gd name="T73" fmla="*/ 0 h 119"/>
                <a:gd name="T74" fmla="*/ 0 w 226"/>
                <a:gd name="T75" fmla="*/ 0 h 119"/>
                <a:gd name="T76" fmla="*/ 0 w 226"/>
                <a:gd name="T77" fmla="*/ 0 h 119"/>
                <a:gd name="T78" fmla="*/ 0 w 226"/>
                <a:gd name="T79" fmla="*/ 0 h 119"/>
                <a:gd name="T80" fmla="*/ 0 w 226"/>
                <a:gd name="T81" fmla="*/ 0 h 119"/>
                <a:gd name="T82" fmla="*/ 0 w 226"/>
                <a:gd name="T83" fmla="*/ 0 h 1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6" h="119">
                  <a:moveTo>
                    <a:pt x="0" y="0"/>
                  </a:moveTo>
                  <a:lnTo>
                    <a:pt x="15" y="8"/>
                  </a:lnTo>
                  <a:lnTo>
                    <a:pt x="31" y="13"/>
                  </a:lnTo>
                  <a:lnTo>
                    <a:pt x="47" y="16"/>
                  </a:lnTo>
                  <a:lnTo>
                    <a:pt x="64" y="18"/>
                  </a:lnTo>
                  <a:lnTo>
                    <a:pt x="80" y="20"/>
                  </a:lnTo>
                  <a:lnTo>
                    <a:pt x="96" y="21"/>
                  </a:lnTo>
                  <a:lnTo>
                    <a:pt x="113" y="24"/>
                  </a:lnTo>
                  <a:lnTo>
                    <a:pt x="129" y="27"/>
                  </a:lnTo>
                  <a:lnTo>
                    <a:pt x="145" y="32"/>
                  </a:lnTo>
                  <a:lnTo>
                    <a:pt x="160" y="40"/>
                  </a:lnTo>
                  <a:lnTo>
                    <a:pt x="175" y="50"/>
                  </a:lnTo>
                  <a:lnTo>
                    <a:pt x="187" y="63"/>
                  </a:lnTo>
                  <a:lnTo>
                    <a:pt x="199" y="76"/>
                  </a:lnTo>
                  <a:lnTo>
                    <a:pt x="210" y="89"/>
                  </a:lnTo>
                  <a:lnTo>
                    <a:pt x="219" y="105"/>
                  </a:lnTo>
                  <a:lnTo>
                    <a:pt x="226" y="119"/>
                  </a:lnTo>
                  <a:lnTo>
                    <a:pt x="219" y="104"/>
                  </a:lnTo>
                  <a:lnTo>
                    <a:pt x="212" y="90"/>
                  </a:lnTo>
                  <a:lnTo>
                    <a:pt x="203" y="77"/>
                  </a:lnTo>
                  <a:lnTo>
                    <a:pt x="192" y="65"/>
                  </a:lnTo>
                  <a:lnTo>
                    <a:pt x="181" y="53"/>
                  </a:lnTo>
                  <a:lnTo>
                    <a:pt x="169" y="43"/>
                  </a:lnTo>
                  <a:lnTo>
                    <a:pt x="155" y="34"/>
                  </a:lnTo>
                  <a:lnTo>
                    <a:pt x="141" y="25"/>
                  </a:lnTo>
                  <a:lnTo>
                    <a:pt x="124" y="17"/>
                  </a:lnTo>
                  <a:lnTo>
                    <a:pt x="108" y="13"/>
                  </a:lnTo>
                  <a:lnTo>
                    <a:pt x="89" y="11"/>
                  </a:lnTo>
                  <a:lnTo>
                    <a:pt x="72" y="9"/>
                  </a:lnTo>
                  <a:lnTo>
                    <a:pt x="53" y="9"/>
                  </a:lnTo>
                  <a:lnTo>
                    <a:pt x="35" y="7"/>
                  </a:lnTo>
                  <a:lnTo>
                    <a:pt x="17" y="5"/>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 name="Freeform 91"/>
            <p:cNvSpPr>
              <a:spLocks/>
            </p:cNvSpPr>
            <p:nvPr/>
          </p:nvSpPr>
          <p:spPr bwMode="auto">
            <a:xfrm>
              <a:off x="4904" y="2433"/>
              <a:ext cx="97" cy="124"/>
            </a:xfrm>
            <a:custGeom>
              <a:avLst/>
              <a:gdLst>
                <a:gd name="T0" fmla="*/ 1 w 97"/>
                <a:gd name="T1" fmla="*/ 68 h 124"/>
                <a:gd name="T2" fmla="*/ 6 w 97"/>
                <a:gd name="T3" fmla="*/ 58 h 124"/>
                <a:gd name="T4" fmla="*/ 10 w 97"/>
                <a:gd name="T5" fmla="*/ 47 h 124"/>
                <a:gd name="T6" fmla="*/ 15 w 97"/>
                <a:gd name="T7" fmla="*/ 38 h 124"/>
                <a:gd name="T8" fmla="*/ 22 w 97"/>
                <a:gd name="T9" fmla="*/ 28 h 124"/>
                <a:gd name="T10" fmla="*/ 28 w 97"/>
                <a:gd name="T11" fmla="*/ 20 h 124"/>
                <a:gd name="T12" fmla="*/ 35 w 97"/>
                <a:gd name="T13" fmla="*/ 13 h 124"/>
                <a:gd name="T14" fmla="*/ 43 w 97"/>
                <a:gd name="T15" fmla="*/ 9 h 124"/>
                <a:gd name="T16" fmla="*/ 52 w 97"/>
                <a:gd name="T17" fmla="*/ 7 h 124"/>
                <a:gd name="T18" fmla="*/ 61 w 97"/>
                <a:gd name="T19" fmla="*/ 7 h 124"/>
                <a:gd name="T20" fmla="*/ 68 w 97"/>
                <a:gd name="T21" fmla="*/ 10 h 124"/>
                <a:gd name="T22" fmla="*/ 74 w 97"/>
                <a:gd name="T23" fmla="*/ 16 h 124"/>
                <a:gd name="T24" fmla="*/ 79 w 97"/>
                <a:gd name="T25" fmla="*/ 27 h 124"/>
                <a:gd name="T26" fmla="*/ 81 w 97"/>
                <a:gd name="T27" fmla="*/ 39 h 124"/>
                <a:gd name="T28" fmla="*/ 79 w 97"/>
                <a:gd name="T29" fmla="*/ 54 h 124"/>
                <a:gd name="T30" fmla="*/ 73 w 97"/>
                <a:gd name="T31" fmla="*/ 67 h 124"/>
                <a:gd name="T32" fmla="*/ 64 w 97"/>
                <a:gd name="T33" fmla="*/ 79 h 124"/>
                <a:gd name="T34" fmla="*/ 52 w 97"/>
                <a:gd name="T35" fmla="*/ 92 h 124"/>
                <a:gd name="T36" fmla="*/ 41 w 97"/>
                <a:gd name="T37" fmla="*/ 102 h 124"/>
                <a:gd name="T38" fmla="*/ 29 w 97"/>
                <a:gd name="T39" fmla="*/ 110 h 124"/>
                <a:gd name="T40" fmla="*/ 17 w 97"/>
                <a:gd name="T41" fmla="*/ 116 h 124"/>
                <a:gd name="T42" fmla="*/ 15 w 97"/>
                <a:gd name="T43" fmla="*/ 118 h 124"/>
                <a:gd name="T44" fmla="*/ 13 w 97"/>
                <a:gd name="T45" fmla="*/ 120 h 124"/>
                <a:gd name="T46" fmla="*/ 13 w 97"/>
                <a:gd name="T47" fmla="*/ 123 h 124"/>
                <a:gd name="T48" fmla="*/ 14 w 97"/>
                <a:gd name="T49" fmla="*/ 124 h 124"/>
                <a:gd name="T50" fmla="*/ 32 w 97"/>
                <a:gd name="T51" fmla="*/ 121 h 124"/>
                <a:gd name="T52" fmla="*/ 49 w 97"/>
                <a:gd name="T53" fmla="*/ 114 h 124"/>
                <a:gd name="T54" fmla="*/ 65 w 97"/>
                <a:gd name="T55" fmla="*/ 103 h 124"/>
                <a:gd name="T56" fmla="*/ 79 w 97"/>
                <a:gd name="T57" fmla="*/ 88 h 124"/>
                <a:gd name="T58" fmla="*/ 90 w 97"/>
                <a:gd name="T59" fmla="*/ 71 h 124"/>
                <a:gd name="T60" fmla="*/ 97 w 97"/>
                <a:gd name="T61" fmla="*/ 54 h 124"/>
                <a:gd name="T62" fmla="*/ 97 w 97"/>
                <a:gd name="T63" fmla="*/ 36 h 124"/>
                <a:gd name="T64" fmla="*/ 92 w 97"/>
                <a:gd name="T65" fmla="*/ 19 h 124"/>
                <a:gd name="T66" fmla="*/ 86 w 97"/>
                <a:gd name="T67" fmla="*/ 10 h 124"/>
                <a:gd name="T68" fmla="*/ 81 w 97"/>
                <a:gd name="T69" fmla="*/ 5 h 124"/>
                <a:gd name="T70" fmla="*/ 74 w 97"/>
                <a:gd name="T71" fmla="*/ 2 h 124"/>
                <a:gd name="T72" fmla="*/ 68 w 97"/>
                <a:gd name="T73" fmla="*/ 0 h 124"/>
                <a:gd name="T74" fmla="*/ 61 w 97"/>
                <a:gd name="T75" fmla="*/ 0 h 124"/>
                <a:gd name="T76" fmla="*/ 52 w 97"/>
                <a:gd name="T77" fmla="*/ 1 h 124"/>
                <a:gd name="T78" fmla="*/ 45 w 97"/>
                <a:gd name="T79" fmla="*/ 3 h 124"/>
                <a:gd name="T80" fmla="*/ 37 w 97"/>
                <a:gd name="T81" fmla="*/ 7 h 124"/>
                <a:gd name="T82" fmla="*/ 30 w 97"/>
                <a:gd name="T83" fmla="*/ 11 h 124"/>
                <a:gd name="T84" fmla="*/ 25 w 97"/>
                <a:gd name="T85" fmla="*/ 19 h 124"/>
                <a:gd name="T86" fmla="*/ 20 w 97"/>
                <a:gd name="T87" fmla="*/ 26 h 124"/>
                <a:gd name="T88" fmla="*/ 14 w 97"/>
                <a:gd name="T89" fmla="*/ 34 h 124"/>
                <a:gd name="T90" fmla="*/ 10 w 97"/>
                <a:gd name="T91" fmla="*/ 43 h 124"/>
                <a:gd name="T92" fmla="*/ 7 w 97"/>
                <a:gd name="T93" fmla="*/ 53 h 124"/>
                <a:gd name="T94" fmla="*/ 3 w 97"/>
                <a:gd name="T95" fmla="*/ 61 h 124"/>
                <a:gd name="T96" fmla="*/ 0 w 97"/>
                <a:gd name="T97" fmla="*/ 68 h 124"/>
                <a:gd name="T98" fmla="*/ 0 w 97"/>
                <a:gd name="T99" fmla="*/ 68 h 124"/>
                <a:gd name="T100" fmla="*/ 1 w 97"/>
                <a:gd name="T101" fmla="*/ 68 h 124"/>
                <a:gd name="T102" fmla="*/ 1 w 97"/>
                <a:gd name="T103" fmla="*/ 68 h 124"/>
                <a:gd name="T104" fmla="*/ 1 w 97"/>
                <a:gd name="T105" fmla="*/ 68 h 124"/>
                <a:gd name="T106" fmla="*/ 1 w 97"/>
                <a:gd name="T107" fmla="*/ 68 h 1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7" h="124">
                  <a:moveTo>
                    <a:pt x="1" y="68"/>
                  </a:moveTo>
                  <a:lnTo>
                    <a:pt x="6" y="58"/>
                  </a:lnTo>
                  <a:lnTo>
                    <a:pt x="10" y="47"/>
                  </a:lnTo>
                  <a:lnTo>
                    <a:pt x="15" y="38"/>
                  </a:lnTo>
                  <a:lnTo>
                    <a:pt x="22" y="28"/>
                  </a:lnTo>
                  <a:lnTo>
                    <a:pt x="28" y="20"/>
                  </a:lnTo>
                  <a:lnTo>
                    <a:pt x="35" y="13"/>
                  </a:lnTo>
                  <a:lnTo>
                    <a:pt x="43" y="9"/>
                  </a:lnTo>
                  <a:lnTo>
                    <a:pt x="52" y="7"/>
                  </a:lnTo>
                  <a:lnTo>
                    <a:pt x="61" y="7"/>
                  </a:lnTo>
                  <a:lnTo>
                    <a:pt x="68" y="10"/>
                  </a:lnTo>
                  <a:lnTo>
                    <a:pt x="74" y="16"/>
                  </a:lnTo>
                  <a:lnTo>
                    <a:pt x="79" y="27"/>
                  </a:lnTo>
                  <a:lnTo>
                    <a:pt x="81" y="39"/>
                  </a:lnTo>
                  <a:lnTo>
                    <a:pt x="79" y="54"/>
                  </a:lnTo>
                  <a:lnTo>
                    <a:pt x="73" y="67"/>
                  </a:lnTo>
                  <a:lnTo>
                    <a:pt x="64" y="79"/>
                  </a:lnTo>
                  <a:lnTo>
                    <a:pt x="52" y="92"/>
                  </a:lnTo>
                  <a:lnTo>
                    <a:pt x="41" y="102"/>
                  </a:lnTo>
                  <a:lnTo>
                    <a:pt x="29" y="110"/>
                  </a:lnTo>
                  <a:lnTo>
                    <a:pt x="17" y="116"/>
                  </a:lnTo>
                  <a:lnTo>
                    <a:pt x="15" y="118"/>
                  </a:lnTo>
                  <a:lnTo>
                    <a:pt x="13" y="120"/>
                  </a:lnTo>
                  <a:lnTo>
                    <a:pt x="13" y="123"/>
                  </a:lnTo>
                  <a:lnTo>
                    <a:pt x="14" y="124"/>
                  </a:lnTo>
                  <a:lnTo>
                    <a:pt x="32" y="121"/>
                  </a:lnTo>
                  <a:lnTo>
                    <a:pt x="49" y="114"/>
                  </a:lnTo>
                  <a:lnTo>
                    <a:pt x="65" y="103"/>
                  </a:lnTo>
                  <a:lnTo>
                    <a:pt x="79" y="88"/>
                  </a:lnTo>
                  <a:lnTo>
                    <a:pt x="90" y="71"/>
                  </a:lnTo>
                  <a:lnTo>
                    <a:pt x="97" y="54"/>
                  </a:lnTo>
                  <a:lnTo>
                    <a:pt x="97" y="36"/>
                  </a:lnTo>
                  <a:lnTo>
                    <a:pt x="92" y="19"/>
                  </a:lnTo>
                  <a:lnTo>
                    <a:pt x="86" y="10"/>
                  </a:lnTo>
                  <a:lnTo>
                    <a:pt x="81" y="5"/>
                  </a:lnTo>
                  <a:lnTo>
                    <a:pt x="74" y="2"/>
                  </a:lnTo>
                  <a:lnTo>
                    <a:pt x="68" y="0"/>
                  </a:lnTo>
                  <a:lnTo>
                    <a:pt x="61" y="0"/>
                  </a:lnTo>
                  <a:lnTo>
                    <a:pt x="52" y="1"/>
                  </a:lnTo>
                  <a:lnTo>
                    <a:pt x="45" y="3"/>
                  </a:lnTo>
                  <a:lnTo>
                    <a:pt x="37" y="7"/>
                  </a:lnTo>
                  <a:lnTo>
                    <a:pt x="30" y="11"/>
                  </a:lnTo>
                  <a:lnTo>
                    <a:pt x="25" y="19"/>
                  </a:lnTo>
                  <a:lnTo>
                    <a:pt x="20" y="26"/>
                  </a:lnTo>
                  <a:lnTo>
                    <a:pt x="14" y="34"/>
                  </a:lnTo>
                  <a:lnTo>
                    <a:pt x="10" y="43"/>
                  </a:lnTo>
                  <a:lnTo>
                    <a:pt x="7" y="53"/>
                  </a:lnTo>
                  <a:lnTo>
                    <a:pt x="3" y="61"/>
                  </a:lnTo>
                  <a:lnTo>
                    <a:pt x="0" y="68"/>
                  </a:lnTo>
                  <a:lnTo>
                    <a:pt x="1"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9" name="Freeform 92"/>
            <p:cNvSpPr>
              <a:spLocks/>
            </p:cNvSpPr>
            <p:nvPr/>
          </p:nvSpPr>
          <p:spPr bwMode="auto">
            <a:xfrm>
              <a:off x="4950" y="2530"/>
              <a:ext cx="444" cy="478"/>
            </a:xfrm>
            <a:custGeom>
              <a:avLst/>
              <a:gdLst>
                <a:gd name="T0" fmla="*/ 1 w 444"/>
                <a:gd name="T1" fmla="*/ 40 h 478"/>
                <a:gd name="T2" fmla="*/ 3 w 444"/>
                <a:gd name="T3" fmla="*/ 125 h 478"/>
                <a:gd name="T4" fmla="*/ 20 w 444"/>
                <a:gd name="T5" fmla="*/ 183 h 478"/>
                <a:gd name="T6" fmla="*/ 40 w 444"/>
                <a:gd name="T7" fmla="*/ 215 h 478"/>
                <a:gd name="T8" fmla="*/ 66 w 444"/>
                <a:gd name="T9" fmla="*/ 244 h 478"/>
                <a:gd name="T10" fmla="*/ 96 w 444"/>
                <a:gd name="T11" fmla="*/ 268 h 478"/>
                <a:gd name="T12" fmla="*/ 121 w 444"/>
                <a:gd name="T13" fmla="*/ 287 h 478"/>
                <a:gd name="T14" fmla="*/ 141 w 444"/>
                <a:gd name="T15" fmla="*/ 299 h 478"/>
                <a:gd name="T16" fmla="*/ 161 w 444"/>
                <a:gd name="T17" fmla="*/ 311 h 478"/>
                <a:gd name="T18" fmla="*/ 181 w 444"/>
                <a:gd name="T19" fmla="*/ 321 h 478"/>
                <a:gd name="T20" fmla="*/ 203 w 444"/>
                <a:gd name="T21" fmla="*/ 330 h 478"/>
                <a:gd name="T22" fmla="*/ 224 w 444"/>
                <a:gd name="T23" fmla="*/ 339 h 478"/>
                <a:gd name="T24" fmla="*/ 245 w 444"/>
                <a:gd name="T25" fmla="*/ 349 h 478"/>
                <a:gd name="T26" fmla="*/ 267 w 444"/>
                <a:gd name="T27" fmla="*/ 358 h 478"/>
                <a:gd name="T28" fmla="*/ 289 w 444"/>
                <a:gd name="T29" fmla="*/ 368 h 478"/>
                <a:gd name="T30" fmla="*/ 311 w 444"/>
                <a:gd name="T31" fmla="*/ 381 h 478"/>
                <a:gd name="T32" fmla="*/ 333 w 444"/>
                <a:gd name="T33" fmla="*/ 393 h 478"/>
                <a:gd name="T34" fmla="*/ 353 w 444"/>
                <a:gd name="T35" fmla="*/ 406 h 478"/>
                <a:gd name="T36" fmla="*/ 374 w 444"/>
                <a:gd name="T37" fmla="*/ 421 h 478"/>
                <a:gd name="T38" fmla="*/ 395 w 444"/>
                <a:gd name="T39" fmla="*/ 436 h 478"/>
                <a:gd name="T40" fmla="*/ 414 w 444"/>
                <a:gd name="T41" fmla="*/ 453 h 478"/>
                <a:gd name="T42" fmla="*/ 433 w 444"/>
                <a:gd name="T43" fmla="*/ 469 h 478"/>
                <a:gd name="T44" fmla="*/ 443 w 444"/>
                <a:gd name="T45" fmla="*/ 478 h 478"/>
                <a:gd name="T46" fmla="*/ 444 w 444"/>
                <a:gd name="T47" fmla="*/ 477 h 478"/>
                <a:gd name="T48" fmla="*/ 430 w 444"/>
                <a:gd name="T49" fmla="*/ 462 h 478"/>
                <a:gd name="T50" fmla="*/ 401 w 444"/>
                <a:gd name="T51" fmla="*/ 435 h 478"/>
                <a:gd name="T52" fmla="*/ 371 w 444"/>
                <a:gd name="T53" fmla="*/ 409 h 478"/>
                <a:gd name="T54" fmla="*/ 340 w 444"/>
                <a:gd name="T55" fmla="*/ 386 h 478"/>
                <a:gd name="T56" fmla="*/ 304 w 444"/>
                <a:gd name="T57" fmla="*/ 362 h 478"/>
                <a:gd name="T58" fmla="*/ 266 w 444"/>
                <a:gd name="T59" fmla="*/ 339 h 478"/>
                <a:gd name="T60" fmla="*/ 226 w 444"/>
                <a:gd name="T61" fmla="*/ 319 h 478"/>
                <a:gd name="T62" fmla="*/ 187 w 444"/>
                <a:gd name="T63" fmla="*/ 297 h 478"/>
                <a:gd name="T64" fmla="*/ 150 w 444"/>
                <a:gd name="T65" fmla="*/ 275 h 478"/>
                <a:gd name="T66" fmla="*/ 116 w 444"/>
                <a:gd name="T67" fmla="*/ 252 h 478"/>
                <a:gd name="T68" fmla="*/ 84 w 444"/>
                <a:gd name="T69" fmla="*/ 226 h 478"/>
                <a:gd name="T70" fmla="*/ 55 w 444"/>
                <a:gd name="T71" fmla="*/ 197 h 478"/>
                <a:gd name="T72" fmla="*/ 28 w 444"/>
                <a:gd name="T73" fmla="*/ 161 h 478"/>
                <a:gd name="T74" fmla="*/ 11 w 444"/>
                <a:gd name="T75" fmla="*/ 118 h 478"/>
                <a:gd name="T76" fmla="*/ 3 w 444"/>
                <a:gd name="T77" fmla="*/ 71 h 478"/>
                <a:gd name="T78" fmla="*/ 4 w 444"/>
                <a:gd name="T79" fmla="*/ 22 h 478"/>
                <a:gd name="T80" fmla="*/ 9 w 444"/>
                <a:gd name="T81" fmla="*/ 0 h 478"/>
                <a:gd name="T82" fmla="*/ 9 w 444"/>
                <a:gd name="T83" fmla="*/ 0 h 478"/>
                <a:gd name="T84" fmla="*/ 9 w 444"/>
                <a:gd name="T85" fmla="*/ 0 h 4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44" h="478">
                  <a:moveTo>
                    <a:pt x="9" y="0"/>
                  </a:moveTo>
                  <a:lnTo>
                    <a:pt x="1" y="40"/>
                  </a:lnTo>
                  <a:lnTo>
                    <a:pt x="0" y="83"/>
                  </a:lnTo>
                  <a:lnTo>
                    <a:pt x="3" y="125"/>
                  </a:lnTo>
                  <a:lnTo>
                    <a:pt x="13" y="165"/>
                  </a:lnTo>
                  <a:lnTo>
                    <a:pt x="20" y="183"/>
                  </a:lnTo>
                  <a:lnTo>
                    <a:pt x="29" y="199"/>
                  </a:lnTo>
                  <a:lnTo>
                    <a:pt x="40" y="215"/>
                  </a:lnTo>
                  <a:lnTo>
                    <a:pt x="53" y="230"/>
                  </a:lnTo>
                  <a:lnTo>
                    <a:pt x="66" y="244"/>
                  </a:lnTo>
                  <a:lnTo>
                    <a:pt x="82" y="256"/>
                  </a:lnTo>
                  <a:lnTo>
                    <a:pt x="96" y="268"/>
                  </a:lnTo>
                  <a:lnTo>
                    <a:pt x="111" y="280"/>
                  </a:lnTo>
                  <a:lnTo>
                    <a:pt x="121" y="287"/>
                  </a:lnTo>
                  <a:lnTo>
                    <a:pt x="131" y="293"/>
                  </a:lnTo>
                  <a:lnTo>
                    <a:pt x="141" y="299"/>
                  </a:lnTo>
                  <a:lnTo>
                    <a:pt x="152" y="304"/>
                  </a:lnTo>
                  <a:lnTo>
                    <a:pt x="161" y="311"/>
                  </a:lnTo>
                  <a:lnTo>
                    <a:pt x="171" y="316"/>
                  </a:lnTo>
                  <a:lnTo>
                    <a:pt x="181" y="321"/>
                  </a:lnTo>
                  <a:lnTo>
                    <a:pt x="193" y="326"/>
                  </a:lnTo>
                  <a:lnTo>
                    <a:pt x="203" y="330"/>
                  </a:lnTo>
                  <a:lnTo>
                    <a:pt x="213" y="335"/>
                  </a:lnTo>
                  <a:lnTo>
                    <a:pt x="224" y="339"/>
                  </a:lnTo>
                  <a:lnTo>
                    <a:pt x="235" y="345"/>
                  </a:lnTo>
                  <a:lnTo>
                    <a:pt x="245" y="349"/>
                  </a:lnTo>
                  <a:lnTo>
                    <a:pt x="256" y="354"/>
                  </a:lnTo>
                  <a:lnTo>
                    <a:pt x="267" y="358"/>
                  </a:lnTo>
                  <a:lnTo>
                    <a:pt x="277" y="363"/>
                  </a:lnTo>
                  <a:lnTo>
                    <a:pt x="289" y="368"/>
                  </a:lnTo>
                  <a:lnTo>
                    <a:pt x="300" y="374"/>
                  </a:lnTo>
                  <a:lnTo>
                    <a:pt x="311" y="381"/>
                  </a:lnTo>
                  <a:lnTo>
                    <a:pt x="323" y="387"/>
                  </a:lnTo>
                  <a:lnTo>
                    <a:pt x="333" y="393"/>
                  </a:lnTo>
                  <a:lnTo>
                    <a:pt x="343" y="400"/>
                  </a:lnTo>
                  <a:lnTo>
                    <a:pt x="353" y="406"/>
                  </a:lnTo>
                  <a:lnTo>
                    <a:pt x="365" y="414"/>
                  </a:lnTo>
                  <a:lnTo>
                    <a:pt x="374" y="421"/>
                  </a:lnTo>
                  <a:lnTo>
                    <a:pt x="384" y="429"/>
                  </a:lnTo>
                  <a:lnTo>
                    <a:pt x="395" y="436"/>
                  </a:lnTo>
                  <a:lnTo>
                    <a:pt x="404" y="444"/>
                  </a:lnTo>
                  <a:lnTo>
                    <a:pt x="414" y="453"/>
                  </a:lnTo>
                  <a:lnTo>
                    <a:pt x="423" y="461"/>
                  </a:lnTo>
                  <a:lnTo>
                    <a:pt x="433" y="469"/>
                  </a:lnTo>
                  <a:lnTo>
                    <a:pt x="442" y="478"/>
                  </a:lnTo>
                  <a:lnTo>
                    <a:pt x="443" y="478"/>
                  </a:lnTo>
                  <a:lnTo>
                    <a:pt x="443" y="477"/>
                  </a:lnTo>
                  <a:lnTo>
                    <a:pt x="444" y="477"/>
                  </a:lnTo>
                  <a:lnTo>
                    <a:pt x="444" y="476"/>
                  </a:lnTo>
                  <a:lnTo>
                    <a:pt x="430" y="462"/>
                  </a:lnTo>
                  <a:lnTo>
                    <a:pt x="416" y="449"/>
                  </a:lnTo>
                  <a:lnTo>
                    <a:pt x="401" y="435"/>
                  </a:lnTo>
                  <a:lnTo>
                    <a:pt x="386" y="422"/>
                  </a:lnTo>
                  <a:lnTo>
                    <a:pt x="371" y="409"/>
                  </a:lnTo>
                  <a:lnTo>
                    <a:pt x="355" y="398"/>
                  </a:lnTo>
                  <a:lnTo>
                    <a:pt x="340" y="386"/>
                  </a:lnTo>
                  <a:lnTo>
                    <a:pt x="324" y="374"/>
                  </a:lnTo>
                  <a:lnTo>
                    <a:pt x="304" y="362"/>
                  </a:lnTo>
                  <a:lnTo>
                    <a:pt x="285" y="351"/>
                  </a:lnTo>
                  <a:lnTo>
                    <a:pt x="266" y="339"/>
                  </a:lnTo>
                  <a:lnTo>
                    <a:pt x="245" y="329"/>
                  </a:lnTo>
                  <a:lnTo>
                    <a:pt x="226" y="319"/>
                  </a:lnTo>
                  <a:lnTo>
                    <a:pt x="206" y="308"/>
                  </a:lnTo>
                  <a:lnTo>
                    <a:pt x="187" y="297"/>
                  </a:lnTo>
                  <a:lnTo>
                    <a:pt x="167" y="286"/>
                  </a:lnTo>
                  <a:lnTo>
                    <a:pt x="150" y="275"/>
                  </a:lnTo>
                  <a:lnTo>
                    <a:pt x="132" y="263"/>
                  </a:lnTo>
                  <a:lnTo>
                    <a:pt x="116" y="252"/>
                  </a:lnTo>
                  <a:lnTo>
                    <a:pt x="99" y="240"/>
                  </a:lnTo>
                  <a:lnTo>
                    <a:pt x="84" y="226"/>
                  </a:lnTo>
                  <a:lnTo>
                    <a:pt x="69" y="212"/>
                  </a:lnTo>
                  <a:lnTo>
                    <a:pt x="55" y="197"/>
                  </a:lnTo>
                  <a:lnTo>
                    <a:pt x="41" y="181"/>
                  </a:lnTo>
                  <a:lnTo>
                    <a:pt x="28" y="161"/>
                  </a:lnTo>
                  <a:lnTo>
                    <a:pt x="19" y="140"/>
                  </a:lnTo>
                  <a:lnTo>
                    <a:pt x="11" y="118"/>
                  </a:lnTo>
                  <a:lnTo>
                    <a:pt x="5" y="94"/>
                  </a:lnTo>
                  <a:lnTo>
                    <a:pt x="3" y="71"/>
                  </a:lnTo>
                  <a:lnTo>
                    <a:pt x="2" y="46"/>
                  </a:lnTo>
                  <a:lnTo>
                    <a:pt x="4" y="22"/>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 name="Freeform 93"/>
            <p:cNvSpPr>
              <a:spLocks/>
            </p:cNvSpPr>
            <p:nvPr/>
          </p:nvSpPr>
          <p:spPr bwMode="auto">
            <a:xfrm>
              <a:off x="4786" y="2965"/>
              <a:ext cx="594" cy="765"/>
            </a:xfrm>
            <a:custGeom>
              <a:avLst/>
              <a:gdLst>
                <a:gd name="T0" fmla="*/ 584 w 594"/>
                <a:gd name="T1" fmla="*/ 53 h 765"/>
                <a:gd name="T2" fmla="*/ 560 w 594"/>
                <a:gd name="T3" fmla="*/ 156 h 765"/>
                <a:gd name="T4" fmla="*/ 527 w 594"/>
                <a:gd name="T5" fmla="*/ 256 h 765"/>
                <a:gd name="T6" fmla="*/ 484 w 594"/>
                <a:gd name="T7" fmla="*/ 354 h 765"/>
                <a:gd name="T8" fmla="*/ 440 w 594"/>
                <a:gd name="T9" fmla="*/ 434 h 765"/>
                <a:gd name="T10" fmla="*/ 398 w 594"/>
                <a:gd name="T11" fmla="*/ 496 h 765"/>
                <a:gd name="T12" fmla="*/ 350 w 594"/>
                <a:gd name="T13" fmla="*/ 553 h 765"/>
                <a:gd name="T14" fmla="*/ 296 w 594"/>
                <a:gd name="T15" fmla="*/ 603 h 765"/>
                <a:gd name="T16" fmla="*/ 238 w 594"/>
                <a:gd name="T17" fmla="*/ 649 h 765"/>
                <a:gd name="T18" fmla="*/ 176 w 594"/>
                <a:gd name="T19" fmla="*/ 687 h 765"/>
                <a:gd name="T20" fmla="*/ 109 w 594"/>
                <a:gd name="T21" fmla="*/ 721 h 765"/>
                <a:gd name="T22" fmla="*/ 39 w 594"/>
                <a:gd name="T23" fmla="*/ 747 h 765"/>
                <a:gd name="T24" fmla="*/ 1 w 594"/>
                <a:gd name="T25" fmla="*/ 760 h 765"/>
                <a:gd name="T26" fmla="*/ 0 w 594"/>
                <a:gd name="T27" fmla="*/ 764 h 765"/>
                <a:gd name="T28" fmla="*/ 20 w 594"/>
                <a:gd name="T29" fmla="*/ 761 h 765"/>
                <a:gd name="T30" fmla="*/ 59 w 594"/>
                <a:gd name="T31" fmla="*/ 752 h 765"/>
                <a:gd name="T32" fmla="*/ 98 w 594"/>
                <a:gd name="T33" fmla="*/ 741 h 765"/>
                <a:gd name="T34" fmla="*/ 136 w 594"/>
                <a:gd name="T35" fmla="*/ 728 h 765"/>
                <a:gd name="T36" fmla="*/ 174 w 594"/>
                <a:gd name="T37" fmla="*/ 711 h 765"/>
                <a:gd name="T38" fmla="*/ 210 w 594"/>
                <a:gd name="T39" fmla="*/ 694 h 765"/>
                <a:gd name="T40" fmla="*/ 245 w 594"/>
                <a:gd name="T41" fmla="*/ 673 h 765"/>
                <a:gd name="T42" fmla="*/ 278 w 594"/>
                <a:gd name="T43" fmla="*/ 652 h 765"/>
                <a:gd name="T44" fmla="*/ 308 w 594"/>
                <a:gd name="T45" fmla="*/ 628 h 765"/>
                <a:gd name="T46" fmla="*/ 335 w 594"/>
                <a:gd name="T47" fmla="*/ 605 h 765"/>
                <a:gd name="T48" fmla="*/ 361 w 594"/>
                <a:gd name="T49" fmla="*/ 581 h 765"/>
                <a:gd name="T50" fmla="*/ 385 w 594"/>
                <a:gd name="T51" fmla="*/ 555 h 765"/>
                <a:gd name="T52" fmla="*/ 407 w 594"/>
                <a:gd name="T53" fmla="*/ 527 h 765"/>
                <a:gd name="T54" fmla="*/ 429 w 594"/>
                <a:gd name="T55" fmla="*/ 499 h 765"/>
                <a:gd name="T56" fmla="*/ 449 w 594"/>
                <a:gd name="T57" fmla="*/ 469 h 765"/>
                <a:gd name="T58" fmla="*/ 468 w 594"/>
                <a:gd name="T59" fmla="*/ 440 h 765"/>
                <a:gd name="T60" fmla="*/ 502 w 594"/>
                <a:gd name="T61" fmla="*/ 375 h 765"/>
                <a:gd name="T62" fmla="*/ 540 w 594"/>
                <a:gd name="T63" fmla="*/ 272 h 765"/>
                <a:gd name="T64" fmla="*/ 567 w 594"/>
                <a:gd name="T65" fmla="*/ 165 h 765"/>
                <a:gd name="T66" fmla="*/ 586 w 594"/>
                <a:gd name="T67" fmla="*/ 56 h 765"/>
                <a:gd name="T68" fmla="*/ 594 w 594"/>
                <a:gd name="T69" fmla="*/ 0 h 765"/>
                <a:gd name="T70" fmla="*/ 594 w 594"/>
                <a:gd name="T71" fmla="*/ 0 h 765"/>
                <a:gd name="T72" fmla="*/ 594 w 594"/>
                <a:gd name="T73" fmla="*/ 0 h 7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94" h="765">
                  <a:moveTo>
                    <a:pt x="594" y="0"/>
                  </a:moveTo>
                  <a:lnTo>
                    <a:pt x="584" y="53"/>
                  </a:lnTo>
                  <a:lnTo>
                    <a:pt x="573" y="104"/>
                  </a:lnTo>
                  <a:lnTo>
                    <a:pt x="560" y="156"/>
                  </a:lnTo>
                  <a:lnTo>
                    <a:pt x="544" y="207"/>
                  </a:lnTo>
                  <a:lnTo>
                    <a:pt x="527" y="256"/>
                  </a:lnTo>
                  <a:lnTo>
                    <a:pt x="506" y="306"/>
                  </a:lnTo>
                  <a:lnTo>
                    <a:pt x="484" y="354"/>
                  </a:lnTo>
                  <a:lnTo>
                    <a:pt x="460" y="402"/>
                  </a:lnTo>
                  <a:lnTo>
                    <a:pt x="440" y="434"/>
                  </a:lnTo>
                  <a:lnTo>
                    <a:pt x="420" y="466"/>
                  </a:lnTo>
                  <a:lnTo>
                    <a:pt x="398" y="496"/>
                  </a:lnTo>
                  <a:lnTo>
                    <a:pt x="374" y="525"/>
                  </a:lnTo>
                  <a:lnTo>
                    <a:pt x="350" y="553"/>
                  </a:lnTo>
                  <a:lnTo>
                    <a:pt x="324" y="579"/>
                  </a:lnTo>
                  <a:lnTo>
                    <a:pt x="296" y="603"/>
                  </a:lnTo>
                  <a:lnTo>
                    <a:pt x="268" y="626"/>
                  </a:lnTo>
                  <a:lnTo>
                    <a:pt x="238" y="649"/>
                  </a:lnTo>
                  <a:lnTo>
                    <a:pt x="208" y="668"/>
                  </a:lnTo>
                  <a:lnTo>
                    <a:pt x="176" y="687"/>
                  </a:lnTo>
                  <a:lnTo>
                    <a:pt x="143" y="704"/>
                  </a:lnTo>
                  <a:lnTo>
                    <a:pt x="109" y="721"/>
                  </a:lnTo>
                  <a:lnTo>
                    <a:pt x="75" y="734"/>
                  </a:lnTo>
                  <a:lnTo>
                    <a:pt x="39" y="747"/>
                  </a:lnTo>
                  <a:lnTo>
                    <a:pt x="3" y="759"/>
                  </a:lnTo>
                  <a:lnTo>
                    <a:pt x="1" y="760"/>
                  </a:lnTo>
                  <a:lnTo>
                    <a:pt x="0" y="762"/>
                  </a:lnTo>
                  <a:lnTo>
                    <a:pt x="0" y="764"/>
                  </a:lnTo>
                  <a:lnTo>
                    <a:pt x="1" y="765"/>
                  </a:lnTo>
                  <a:lnTo>
                    <a:pt x="20" y="761"/>
                  </a:lnTo>
                  <a:lnTo>
                    <a:pt x="40" y="757"/>
                  </a:lnTo>
                  <a:lnTo>
                    <a:pt x="59" y="752"/>
                  </a:lnTo>
                  <a:lnTo>
                    <a:pt x="79" y="746"/>
                  </a:lnTo>
                  <a:lnTo>
                    <a:pt x="98" y="741"/>
                  </a:lnTo>
                  <a:lnTo>
                    <a:pt x="117" y="734"/>
                  </a:lnTo>
                  <a:lnTo>
                    <a:pt x="136" y="728"/>
                  </a:lnTo>
                  <a:lnTo>
                    <a:pt x="155" y="720"/>
                  </a:lnTo>
                  <a:lnTo>
                    <a:pt x="174" y="711"/>
                  </a:lnTo>
                  <a:lnTo>
                    <a:pt x="192" y="703"/>
                  </a:lnTo>
                  <a:lnTo>
                    <a:pt x="210" y="694"/>
                  </a:lnTo>
                  <a:lnTo>
                    <a:pt x="227" y="685"/>
                  </a:lnTo>
                  <a:lnTo>
                    <a:pt x="245" y="673"/>
                  </a:lnTo>
                  <a:lnTo>
                    <a:pt x="261" y="663"/>
                  </a:lnTo>
                  <a:lnTo>
                    <a:pt x="278" y="652"/>
                  </a:lnTo>
                  <a:lnTo>
                    <a:pt x="294" y="639"/>
                  </a:lnTo>
                  <a:lnTo>
                    <a:pt x="308" y="628"/>
                  </a:lnTo>
                  <a:lnTo>
                    <a:pt x="322" y="617"/>
                  </a:lnTo>
                  <a:lnTo>
                    <a:pt x="335" y="605"/>
                  </a:lnTo>
                  <a:lnTo>
                    <a:pt x="348" y="593"/>
                  </a:lnTo>
                  <a:lnTo>
                    <a:pt x="361" y="581"/>
                  </a:lnTo>
                  <a:lnTo>
                    <a:pt x="372" y="567"/>
                  </a:lnTo>
                  <a:lnTo>
                    <a:pt x="385" y="555"/>
                  </a:lnTo>
                  <a:lnTo>
                    <a:pt x="396" y="540"/>
                  </a:lnTo>
                  <a:lnTo>
                    <a:pt x="407" y="527"/>
                  </a:lnTo>
                  <a:lnTo>
                    <a:pt x="419" y="514"/>
                  </a:lnTo>
                  <a:lnTo>
                    <a:pt x="429" y="499"/>
                  </a:lnTo>
                  <a:lnTo>
                    <a:pt x="439" y="485"/>
                  </a:lnTo>
                  <a:lnTo>
                    <a:pt x="449" y="469"/>
                  </a:lnTo>
                  <a:lnTo>
                    <a:pt x="459" y="455"/>
                  </a:lnTo>
                  <a:lnTo>
                    <a:pt x="468" y="440"/>
                  </a:lnTo>
                  <a:lnTo>
                    <a:pt x="476" y="424"/>
                  </a:lnTo>
                  <a:lnTo>
                    <a:pt x="502" y="375"/>
                  </a:lnTo>
                  <a:lnTo>
                    <a:pt x="523" y="323"/>
                  </a:lnTo>
                  <a:lnTo>
                    <a:pt x="540" y="272"/>
                  </a:lnTo>
                  <a:lnTo>
                    <a:pt x="555" y="218"/>
                  </a:lnTo>
                  <a:lnTo>
                    <a:pt x="567" y="165"/>
                  </a:lnTo>
                  <a:lnTo>
                    <a:pt x="577" y="110"/>
                  </a:lnTo>
                  <a:lnTo>
                    <a:pt x="586" y="56"/>
                  </a:lnTo>
                  <a:lnTo>
                    <a:pt x="5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 name="Freeform 94"/>
            <p:cNvSpPr>
              <a:spLocks/>
            </p:cNvSpPr>
            <p:nvPr/>
          </p:nvSpPr>
          <p:spPr bwMode="auto">
            <a:xfrm>
              <a:off x="4355" y="3218"/>
              <a:ext cx="84" cy="137"/>
            </a:xfrm>
            <a:custGeom>
              <a:avLst/>
              <a:gdLst>
                <a:gd name="T0" fmla="*/ 84 w 84"/>
                <a:gd name="T1" fmla="*/ 0 h 137"/>
                <a:gd name="T2" fmla="*/ 82 w 84"/>
                <a:gd name="T3" fmla="*/ 25 h 137"/>
                <a:gd name="T4" fmla="*/ 76 w 84"/>
                <a:gd name="T5" fmla="*/ 48 h 137"/>
                <a:gd name="T6" fmla="*/ 68 w 84"/>
                <a:gd name="T7" fmla="*/ 69 h 137"/>
                <a:gd name="T8" fmla="*/ 55 w 84"/>
                <a:gd name="T9" fmla="*/ 90 h 137"/>
                <a:gd name="T10" fmla="*/ 50 w 84"/>
                <a:gd name="T11" fmla="*/ 96 h 137"/>
                <a:gd name="T12" fmla="*/ 46 w 84"/>
                <a:gd name="T13" fmla="*/ 103 h 137"/>
                <a:gd name="T14" fmla="*/ 39 w 84"/>
                <a:gd name="T15" fmla="*/ 109 h 137"/>
                <a:gd name="T16" fmla="*/ 34 w 84"/>
                <a:gd name="T17" fmla="*/ 116 h 137"/>
                <a:gd name="T18" fmla="*/ 28 w 84"/>
                <a:gd name="T19" fmla="*/ 121 h 137"/>
                <a:gd name="T20" fmla="*/ 21 w 84"/>
                <a:gd name="T21" fmla="*/ 125 h 137"/>
                <a:gd name="T22" fmla="*/ 14 w 84"/>
                <a:gd name="T23" fmla="*/ 127 h 137"/>
                <a:gd name="T24" fmla="*/ 5 w 84"/>
                <a:gd name="T25" fmla="*/ 129 h 137"/>
                <a:gd name="T26" fmla="*/ 3 w 84"/>
                <a:gd name="T27" fmla="*/ 129 h 137"/>
                <a:gd name="T28" fmla="*/ 1 w 84"/>
                <a:gd name="T29" fmla="*/ 131 h 137"/>
                <a:gd name="T30" fmla="*/ 0 w 84"/>
                <a:gd name="T31" fmla="*/ 132 h 137"/>
                <a:gd name="T32" fmla="*/ 1 w 84"/>
                <a:gd name="T33" fmla="*/ 134 h 137"/>
                <a:gd name="T34" fmla="*/ 8 w 84"/>
                <a:gd name="T35" fmla="*/ 137 h 137"/>
                <a:gd name="T36" fmla="*/ 16 w 84"/>
                <a:gd name="T37" fmla="*/ 137 h 137"/>
                <a:gd name="T38" fmla="*/ 23 w 84"/>
                <a:gd name="T39" fmla="*/ 133 h 137"/>
                <a:gd name="T40" fmla="*/ 30 w 84"/>
                <a:gd name="T41" fmla="*/ 128 h 137"/>
                <a:gd name="T42" fmla="*/ 37 w 84"/>
                <a:gd name="T43" fmla="*/ 122 h 137"/>
                <a:gd name="T44" fmla="*/ 43 w 84"/>
                <a:gd name="T45" fmla="*/ 115 h 137"/>
                <a:gd name="T46" fmla="*/ 49 w 84"/>
                <a:gd name="T47" fmla="*/ 108 h 137"/>
                <a:gd name="T48" fmla="*/ 53 w 84"/>
                <a:gd name="T49" fmla="*/ 103 h 137"/>
                <a:gd name="T50" fmla="*/ 61 w 84"/>
                <a:gd name="T51" fmla="*/ 92 h 137"/>
                <a:gd name="T52" fmla="*/ 67 w 84"/>
                <a:gd name="T53" fmla="*/ 80 h 137"/>
                <a:gd name="T54" fmla="*/ 72 w 84"/>
                <a:gd name="T55" fmla="*/ 67 h 137"/>
                <a:gd name="T56" fmla="*/ 77 w 84"/>
                <a:gd name="T57" fmla="*/ 55 h 137"/>
                <a:gd name="T58" fmla="*/ 81 w 84"/>
                <a:gd name="T59" fmla="*/ 41 h 137"/>
                <a:gd name="T60" fmla="*/ 83 w 84"/>
                <a:gd name="T61" fmla="*/ 28 h 137"/>
                <a:gd name="T62" fmla="*/ 84 w 84"/>
                <a:gd name="T63" fmla="*/ 15 h 137"/>
                <a:gd name="T64" fmla="*/ 84 w 84"/>
                <a:gd name="T65" fmla="*/ 0 h 137"/>
                <a:gd name="T66" fmla="*/ 84 w 84"/>
                <a:gd name="T67" fmla="*/ 0 h 137"/>
                <a:gd name="T68" fmla="*/ 84 w 84"/>
                <a:gd name="T69" fmla="*/ 0 h 137"/>
                <a:gd name="T70" fmla="*/ 84 w 84"/>
                <a:gd name="T71" fmla="*/ 0 h 137"/>
                <a:gd name="T72" fmla="*/ 84 w 84"/>
                <a:gd name="T73" fmla="*/ 0 h 137"/>
                <a:gd name="T74" fmla="*/ 84 w 84"/>
                <a:gd name="T75" fmla="*/ 0 h 1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4" h="137">
                  <a:moveTo>
                    <a:pt x="84" y="0"/>
                  </a:moveTo>
                  <a:lnTo>
                    <a:pt x="82" y="25"/>
                  </a:lnTo>
                  <a:lnTo>
                    <a:pt x="76" y="48"/>
                  </a:lnTo>
                  <a:lnTo>
                    <a:pt x="68" y="69"/>
                  </a:lnTo>
                  <a:lnTo>
                    <a:pt x="55" y="90"/>
                  </a:lnTo>
                  <a:lnTo>
                    <a:pt x="50" y="96"/>
                  </a:lnTo>
                  <a:lnTo>
                    <a:pt x="46" y="103"/>
                  </a:lnTo>
                  <a:lnTo>
                    <a:pt x="39" y="109"/>
                  </a:lnTo>
                  <a:lnTo>
                    <a:pt x="34" y="116"/>
                  </a:lnTo>
                  <a:lnTo>
                    <a:pt x="28" y="121"/>
                  </a:lnTo>
                  <a:lnTo>
                    <a:pt x="21" y="125"/>
                  </a:lnTo>
                  <a:lnTo>
                    <a:pt x="14" y="127"/>
                  </a:lnTo>
                  <a:lnTo>
                    <a:pt x="5" y="129"/>
                  </a:lnTo>
                  <a:lnTo>
                    <a:pt x="3" y="129"/>
                  </a:lnTo>
                  <a:lnTo>
                    <a:pt x="1" y="131"/>
                  </a:lnTo>
                  <a:lnTo>
                    <a:pt x="0" y="132"/>
                  </a:lnTo>
                  <a:lnTo>
                    <a:pt x="1" y="134"/>
                  </a:lnTo>
                  <a:lnTo>
                    <a:pt x="8" y="137"/>
                  </a:lnTo>
                  <a:lnTo>
                    <a:pt x="16" y="137"/>
                  </a:lnTo>
                  <a:lnTo>
                    <a:pt x="23" y="133"/>
                  </a:lnTo>
                  <a:lnTo>
                    <a:pt x="30" y="128"/>
                  </a:lnTo>
                  <a:lnTo>
                    <a:pt x="37" y="122"/>
                  </a:lnTo>
                  <a:lnTo>
                    <a:pt x="43" y="115"/>
                  </a:lnTo>
                  <a:lnTo>
                    <a:pt x="49" y="108"/>
                  </a:lnTo>
                  <a:lnTo>
                    <a:pt x="53" y="103"/>
                  </a:lnTo>
                  <a:lnTo>
                    <a:pt x="61" y="92"/>
                  </a:lnTo>
                  <a:lnTo>
                    <a:pt x="67" y="80"/>
                  </a:lnTo>
                  <a:lnTo>
                    <a:pt x="72" y="67"/>
                  </a:lnTo>
                  <a:lnTo>
                    <a:pt x="77" y="55"/>
                  </a:lnTo>
                  <a:lnTo>
                    <a:pt x="81" y="41"/>
                  </a:lnTo>
                  <a:lnTo>
                    <a:pt x="83" y="28"/>
                  </a:lnTo>
                  <a:lnTo>
                    <a:pt x="84" y="15"/>
                  </a:lnTo>
                  <a:lnTo>
                    <a:pt x="8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 name="Freeform 95"/>
            <p:cNvSpPr>
              <a:spLocks/>
            </p:cNvSpPr>
            <p:nvPr/>
          </p:nvSpPr>
          <p:spPr bwMode="auto">
            <a:xfrm>
              <a:off x="4368" y="3247"/>
              <a:ext cx="108" cy="187"/>
            </a:xfrm>
            <a:custGeom>
              <a:avLst/>
              <a:gdLst>
                <a:gd name="T0" fmla="*/ 108 w 108"/>
                <a:gd name="T1" fmla="*/ 0 h 187"/>
                <a:gd name="T2" fmla="*/ 107 w 108"/>
                <a:gd name="T3" fmla="*/ 16 h 187"/>
                <a:gd name="T4" fmla="*/ 105 w 108"/>
                <a:gd name="T5" fmla="*/ 31 h 187"/>
                <a:gd name="T6" fmla="*/ 103 w 108"/>
                <a:gd name="T7" fmla="*/ 46 h 187"/>
                <a:gd name="T8" fmla="*/ 99 w 108"/>
                <a:gd name="T9" fmla="*/ 61 h 187"/>
                <a:gd name="T10" fmla="*/ 94 w 108"/>
                <a:gd name="T11" fmla="*/ 75 h 187"/>
                <a:gd name="T12" fmla="*/ 88 w 108"/>
                <a:gd name="T13" fmla="*/ 90 h 187"/>
                <a:gd name="T14" fmla="*/ 81 w 108"/>
                <a:gd name="T15" fmla="*/ 103 h 187"/>
                <a:gd name="T16" fmla="*/ 72 w 108"/>
                <a:gd name="T17" fmla="*/ 115 h 187"/>
                <a:gd name="T18" fmla="*/ 63 w 108"/>
                <a:gd name="T19" fmla="*/ 124 h 187"/>
                <a:gd name="T20" fmla="*/ 55 w 108"/>
                <a:gd name="T21" fmla="*/ 131 h 187"/>
                <a:gd name="T22" fmla="*/ 46 w 108"/>
                <a:gd name="T23" fmla="*/ 138 h 187"/>
                <a:gd name="T24" fmla="*/ 37 w 108"/>
                <a:gd name="T25" fmla="*/ 144 h 187"/>
                <a:gd name="T26" fmla="*/ 27 w 108"/>
                <a:gd name="T27" fmla="*/ 151 h 187"/>
                <a:gd name="T28" fmla="*/ 18 w 108"/>
                <a:gd name="T29" fmla="*/ 159 h 187"/>
                <a:gd name="T30" fmla="*/ 10 w 108"/>
                <a:gd name="T31" fmla="*/ 166 h 187"/>
                <a:gd name="T32" fmla="*/ 3 w 108"/>
                <a:gd name="T33" fmla="*/ 174 h 187"/>
                <a:gd name="T34" fmla="*/ 1 w 108"/>
                <a:gd name="T35" fmla="*/ 177 h 187"/>
                <a:gd name="T36" fmla="*/ 0 w 108"/>
                <a:gd name="T37" fmla="*/ 182 h 187"/>
                <a:gd name="T38" fmla="*/ 0 w 108"/>
                <a:gd name="T39" fmla="*/ 186 h 187"/>
                <a:gd name="T40" fmla="*/ 3 w 108"/>
                <a:gd name="T41" fmla="*/ 187 h 187"/>
                <a:gd name="T42" fmla="*/ 15 w 108"/>
                <a:gd name="T43" fmla="*/ 183 h 187"/>
                <a:gd name="T44" fmla="*/ 27 w 108"/>
                <a:gd name="T45" fmla="*/ 177 h 187"/>
                <a:gd name="T46" fmla="*/ 40 w 108"/>
                <a:gd name="T47" fmla="*/ 168 h 187"/>
                <a:gd name="T48" fmla="*/ 51 w 108"/>
                <a:gd name="T49" fmla="*/ 158 h 187"/>
                <a:gd name="T50" fmla="*/ 61 w 108"/>
                <a:gd name="T51" fmla="*/ 146 h 187"/>
                <a:gd name="T52" fmla="*/ 72 w 108"/>
                <a:gd name="T53" fmla="*/ 134 h 187"/>
                <a:gd name="T54" fmla="*/ 80 w 108"/>
                <a:gd name="T55" fmla="*/ 122 h 187"/>
                <a:gd name="T56" fmla="*/ 86 w 108"/>
                <a:gd name="T57" fmla="*/ 111 h 187"/>
                <a:gd name="T58" fmla="*/ 97 w 108"/>
                <a:gd name="T59" fmla="*/ 86 h 187"/>
                <a:gd name="T60" fmla="*/ 105 w 108"/>
                <a:gd name="T61" fmla="*/ 57 h 187"/>
                <a:gd name="T62" fmla="*/ 108 w 108"/>
                <a:gd name="T63" fmla="*/ 29 h 187"/>
                <a:gd name="T64" fmla="*/ 108 w 108"/>
                <a:gd name="T65" fmla="*/ 0 h 187"/>
                <a:gd name="T66" fmla="*/ 108 w 108"/>
                <a:gd name="T67" fmla="*/ 0 h 187"/>
                <a:gd name="T68" fmla="*/ 108 w 108"/>
                <a:gd name="T69" fmla="*/ 0 h 187"/>
                <a:gd name="T70" fmla="*/ 108 w 108"/>
                <a:gd name="T71" fmla="*/ 0 h 187"/>
                <a:gd name="T72" fmla="*/ 108 w 108"/>
                <a:gd name="T73" fmla="*/ 0 h 187"/>
                <a:gd name="T74" fmla="*/ 108 w 108"/>
                <a:gd name="T75" fmla="*/ 0 h 18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8" h="187">
                  <a:moveTo>
                    <a:pt x="108" y="0"/>
                  </a:moveTo>
                  <a:lnTo>
                    <a:pt x="107" y="16"/>
                  </a:lnTo>
                  <a:lnTo>
                    <a:pt x="105" y="31"/>
                  </a:lnTo>
                  <a:lnTo>
                    <a:pt x="103" y="46"/>
                  </a:lnTo>
                  <a:lnTo>
                    <a:pt x="99" y="61"/>
                  </a:lnTo>
                  <a:lnTo>
                    <a:pt x="94" y="75"/>
                  </a:lnTo>
                  <a:lnTo>
                    <a:pt x="88" y="90"/>
                  </a:lnTo>
                  <a:lnTo>
                    <a:pt x="81" y="103"/>
                  </a:lnTo>
                  <a:lnTo>
                    <a:pt x="72" y="115"/>
                  </a:lnTo>
                  <a:lnTo>
                    <a:pt x="63" y="124"/>
                  </a:lnTo>
                  <a:lnTo>
                    <a:pt x="55" y="131"/>
                  </a:lnTo>
                  <a:lnTo>
                    <a:pt x="46" y="138"/>
                  </a:lnTo>
                  <a:lnTo>
                    <a:pt x="37" y="144"/>
                  </a:lnTo>
                  <a:lnTo>
                    <a:pt x="27" y="151"/>
                  </a:lnTo>
                  <a:lnTo>
                    <a:pt x="18" y="159"/>
                  </a:lnTo>
                  <a:lnTo>
                    <a:pt x="10" y="166"/>
                  </a:lnTo>
                  <a:lnTo>
                    <a:pt x="3" y="174"/>
                  </a:lnTo>
                  <a:lnTo>
                    <a:pt x="1" y="177"/>
                  </a:lnTo>
                  <a:lnTo>
                    <a:pt x="0" y="182"/>
                  </a:lnTo>
                  <a:lnTo>
                    <a:pt x="0" y="186"/>
                  </a:lnTo>
                  <a:lnTo>
                    <a:pt x="3" y="187"/>
                  </a:lnTo>
                  <a:lnTo>
                    <a:pt x="15" y="183"/>
                  </a:lnTo>
                  <a:lnTo>
                    <a:pt x="27" y="177"/>
                  </a:lnTo>
                  <a:lnTo>
                    <a:pt x="40" y="168"/>
                  </a:lnTo>
                  <a:lnTo>
                    <a:pt x="51" y="158"/>
                  </a:lnTo>
                  <a:lnTo>
                    <a:pt x="61" y="146"/>
                  </a:lnTo>
                  <a:lnTo>
                    <a:pt x="72" y="134"/>
                  </a:lnTo>
                  <a:lnTo>
                    <a:pt x="80" y="122"/>
                  </a:lnTo>
                  <a:lnTo>
                    <a:pt x="86" y="111"/>
                  </a:lnTo>
                  <a:lnTo>
                    <a:pt x="97" y="86"/>
                  </a:lnTo>
                  <a:lnTo>
                    <a:pt x="105" y="57"/>
                  </a:lnTo>
                  <a:lnTo>
                    <a:pt x="108" y="29"/>
                  </a:lnTo>
                  <a:lnTo>
                    <a:pt x="10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3" name="Freeform 96"/>
            <p:cNvSpPr>
              <a:spLocks/>
            </p:cNvSpPr>
            <p:nvPr/>
          </p:nvSpPr>
          <p:spPr bwMode="auto">
            <a:xfrm>
              <a:off x="4128" y="2906"/>
              <a:ext cx="311" cy="353"/>
            </a:xfrm>
            <a:custGeom>
              <a:avLst/>
              <a:gdLst>
                <a:gd name="T0" fmla="*/ 301 w 311"/>
                <a:gd name="T1" fmla="*/ 341 h 353"/>
                <a:gd name="T2" fmla="*/ 285 w 311"/>
                <a:gd name="T3" fmla="*/ 317 h 353"/>
                <a:gd name="T4" fmla="*/ 270 w 311"/>
                <a:gd name="T5" fmla="*/ 293 h 353"/>
                <a:gd name="T6" fmla="*/ 256 w 311"/>
                <a:gd name="T7" fmla="*/ 268 h 353"/>
                <a:gd name="T8" fmla="*/ 245 w 311"/>
                <a:gd name="T9" fmla="*/ 238 h 353"/>
                <a:gd name="T10" fmla="*/ 239 w 311"/>
                <a:gd name="T11" fmla="*/ 203 h 353"/>
                <a:gd name="T12" fmla="*/ 231 w 311"/>
                <a:gd name="T13" fmla="*/ 170 h 353"/>
                <a:gd name="T14" fmla="*/ 220 w 311"/>
                <a:gd name="T15" fmla="*/ 140 h 353"/>
                <a:gd name="T16" fmla="*/ 207 w 311"/>
                <a:gd name="T17" fmla="*/ 121 h 353"/>
                <a:gd name="T18" fmla="*/ 196 w 311"/>
                <a:gd name="T19" fmla="*/ 110 h 353"/>
                <a:gd name="T20" fmla="*/ 184 w 311"/>
                <a:gd name="T21" fmla="*/ 99 h 353"/>
                <a:gd name="T22" fmla="*/ 173 w 311"/>
                <a:gd name="T23" fmla="*/ 88 h 353"/>
                <a:gd name="T24" fmla="*/ 162 w 311"/>
                <a:gd name="T25" fmla="*/ 78 h 353"/>
                <a:gd name="T26" fmla="*/ 152 w 311"/>
                <a:gd name="T27" fmla="*/ 69 h 353"/>
                <a:gd name="T28" fmla="*/ 142 w 311"/>
                <a:gd name="T29" fmla="*/ 63 h 353"/>
                <a:gd name="T30" fmla="*/ 130 w 311"/>
                <a:gd name="T31" fmla="*/ 57 h 353"/>
                <a:gd name="T32" fmla="*/ 109 w 311"/>
                <a:gd name="T33" fmla="*/ 49 h 353"/>
                <a:gd name="T34" fmla="*/ 78 w 311"/>
                <a:gd name="T35" fmla="*/ 38 h 353"/>
                <a:gd name="T36" fmla="*/ 47 w 311"/>
                <a:gd name="T37" fmla="*/ 25 h 353"/>
                <a:gd name="T38" fmla="*/ 18 w 311"/>
                <a:gd name="T39" fmla="*/ 10 h 353"/>
                <a:gd name="T40" fmla="*/ 3 w 311"/>
                <a:gd name="T41" fmla="*/ 1 h 353"/>
                <a:gd name="T42" fmla="*/ 0 w 311"/>
                <a:gd name="T43" fmla="*/ 7 h 353"/>
                <a:gd name="T44" fmla="*/ 11 w 311"/>
                <a:gd name="T45" fmla="*/ 18 h 353"/>
                <a:gd name="T46" fmla="*/ 35 w 311"/>
                <a:gd name="T47" fmla="*/ 34 h 353"/>
                <a:gd name="T48" fmla="*/ 58 w 311"/>
                <a:gd name="T49" fmla="*/ 48 h 353"/>
                <a:gd name="T50" fmla="*/ 84 w 311"/>
                <a:gd name="T51" fmla="*/ 60 h 353"/>
                <a:gd name="T52" fmla="*/ 106 w 311"/>
                <a:gd name="T53" fmla="*/ 68 h 353"/>
                <a:gd name="T54" fmla="*/ 121 w 311"/>
                <a:gd name="T55" fmla="*/ 75 h 353"/>
                <a:gd name="T56" fmla="*/ 137 w 311"/>
                <a:gd name="T57" fmla="*/ 82 h 353"/>
                <a:gd name="T58" fmla="*/ 150 w 311"/>
                <a:gd name="T59" fmla="*/ 91 h 353"/>
                <a:gd name="T60" fmla="*/ 162 w 311"/>
                <a:gd name="T61" fmla="*/ 102 h 353"/>
                <a:gd name="T62" fmla="*/ 175 w 311"/>
                <a:gd name="T63" fmla="*/ 112 h 353"/>
                <a:gd name="T64" fmla="*/ 187 w 311"/>
                <a:gd name="T65" fmla="*/ 121 h 353"/>
                <a:gd name="T66" fmla="*/ 199 w 311"/>
                <a:gd name="T67" fmla="*/ 130 h 353"/>
                <a:gd name="T68" fmla="*/ 217 w 311"/>
                <a:gd name="T69" fmla="*/ 148 h 353"/>
                <a:gd name="T70" fmla="*/ 229 w 311"/>
                <a:gd name="T71" fmla="*/ 179 h 353"/>
                <a:gd name="T72" fmla="*/ 235 w 311"/>
                <a:gd name="T73" fmla="*/ 214 h 353"/>
                <a:gd name="T74" fmla="*/ 243 w 311"/>
                <a:gd name="T75" fmla="*/ 246 h 353"/>
                <a:gd name="T76" fmla="*/ 255 w 311"/>
                <a:gd name="T77" fmla="*/ 274 h 353"/>
                <a:gd name="T78" fmla="*/ 269 w 311"/>
                <a:gd name="T79" fmla="*/ 298 h 353"/>
                <a:gd name="T80" fmla="*/ 285 w 311"/>
                <a:gd name="T81" fmla="*/ 321 h 353"/>
                <a:gd name="T82" fmla="*/ 301 w 311"/>
                <a:gd name="T83" fmla="*/ 342 h 353"/>
                <a:gd name="T84" fmla="*/ 311 w 311"/>
                <a:gd name="T85" fmla="*/ 353 h 353"/>
                <a:gd name="T86" fmla="*/ 311 w 311"/>
                <a:gd name="T87" fmla="*/ 353 h 353"/>
                <a:gd name="T88" fmla="*/ 311 w 311"/>
                <a:gd name="T89" fmla="*/ 352 h 3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11" h="353">
                  <a:moveTo>
                    <a:pt x="311" y="352"/>
                  </a:moveTo>
                  <a:lnTo>
                    <a:pt x="301" y="341"/>
                  </a:lnTo>
                  <a:lnTo>
                    <a:pt x="293" y="330"/>
                  </a:lnTo>
                  <a:lnTo>
                    <a:pt x="285" y="317"/>
                  </a:lnTo>
                  <a:lnTo>
                    <a:pt x="278" y="305"/>
                  </a:lnTo>
                  <a:lnTo>
                    <a:pt x="270" y="293"/>
                  </a:lnTo>
                  <a:lnTo>
                    <a:pt x="263" y="280"/>
                  </a:lnTo>
                  <a:lnTo>
                    <a:pt x="256" y="268"/>
                  </a:lnTo>
                  <a:lnTo>
                    <a:pt x="250" y="255"/>
                  </a:lnTo>
                  <a:lnTo>
                    <a:pt x="245" y="238"/>
                  </a:lnTo>
                  <a:lnTo>
                    <a:pt x="242" y="221"/>
                  </a:lnTo>
                  <a:lnTo>
                    <a:pt x="239" y="203"/>
                  </a:lnTo>
                  <a:lnTo>
                    <a:pt x="235" y="186"/>
                  </a:lnTo>
                  <a:lnTo>
                    <a:pt x="231" y="170"/>
                  </a:lnTo>
                  <a:lnTo>
                    <a:pt x="226" y="155"/>
                  </a:lnTo>
                  <a:lnTo>
                    <a:pt x="220" y="140"/>
                  </a:lnTo>
                  <a:lnTo>
                    <a:pt x="212" y="127"/>
                  </a:lnTo>
                  <a:lnTo>
                    <a:pt x="207" y="121"/>
                  </a:lnTo>
                  <a:lnTo>
                    <a:pt x="202" y="116"/>
                  </a:lnTo>
                  <a:lnTo>
                    <a:pt x="196" y="110"/>
                  </a:lnTo>
                  <a:lnTo>
                    <a:pt x="190" y="104"/>
                  </a:lnTo>
                  <a:lnTo>
                    <a:pt x="184" y="99"/>
                  </a:lnTo>
                  <a:lnTo>
                    <a:pt x="179" y="94"/>
                  </a:lnTo>
                  <a:lnTo>
                    <a:pt x="173" y="88"/>
                  </a:lnTo>
                  <a:lnTo>
                    <a:pt x="168" y="83"/>
                  </a:lnTo>
                  <a:lnTo>
                    <a:pt x="162" y="78"/>
                  </a:lnTo>
                  <a:lnTo>
                    <a:pt x="157" y="74"/>
                  </a:lnTo>
                  <a:lnTo>
                    <a:pt x="152" y="69"/>
                  </a:lnTo>
                  <a:lnTo>
                    <a:pt x="147" y="66"/>
                  </a:lnTo>
                  <a:lnTo>
                    <a:pt x="142" y="63"/>
                  </a:lnTo>
                  <a:lnTo>
                    <a:pt x="136" y="60"/>
                  </a:lnTo>
                  <a:lnTo>
                    <a:pt x="130" y="57"/>
                  </a:lnTo>
                  <a:lnTo>
                    <a:pt x="124" y="55"/>
                  </a:lnTo>
                  <a:lnTo>
                    <a:pt x="109" y="49"/>
                  </a:lnTo>
                  <a:lnTo>
                    <a:pt x="93" y="43"/>
                  </a:lnTo>
                  <a:lnTo>
                    <a:pt x="78" y="38"/>
                  </a:lnTo>
                  <a:lnTo>
                    <a:pt x="63" y="31"/>
                  </a:lnTo>
                  <a:lnTo>
                    <a:pt x="47" y="25"/>
                  </a:lnTo>
                  <a:lnTo>
                    <a:pt x="33" y="18"/>
                  </a:lnTo>
                  <a:lnTo>
                    <a:pt x="18" y="10"/>
                  </a:lnTo>
                  <a:lnTo>
                    <a:pt x="5" y="0"/>
                  </a:lnTo>
                  <a:lnTo>
                    <a:pt x="3" y="1"/>
                  </a:lnTo>
                  <a:lnTo>
                    <a:pt x="1" y="4"/>
                  </a:lnTo>
                  <a:lnTo>
                    <a:pt x="0" y="7"/>
                  </a:lnTo>
                  <a:lnTo>
                    <a:pt x="1" y="9"/>
                  </a:lnTo>
                  <a:lnTo>
                    <a:pt x="11" y="18"/>
                  </a:lnTo>
                  <a:lnTo>
                    <a:pt x="22" y="26"/>
                  </a:lnTo>
                  <a:lnTo>
                    <a:pt x="35" y="34"/>
                  </a:lnTo>
                  <a:lnTo>
                    <a:pt x="46" y="42"/>
                  </a:lnTo>
                  <a:lnTo>
                    <a:pt x="58" y="48"/>
                  </a:lnTo>
                  <a:lnTo>
                    <a:pt x="72" y="54"/>
                  </a:lnTo>
                  <a:lnTo>
                    <a:pt x="84" y="60"/>
                  </a:lnTo>
                  <a:lnTo>
                    <a:pt x="98" y="65"/>
                  </a:lnTo>
                  <a:lnTo>
                    <a:pt x="106" y="68"/>
                  </a:lnTo>
                  <a:lnTo>
                    <a:pt x="114" y="71"/>
                  </a:lnTo>
                  <a:lnTo>
                    <a:pt x="121" y="75"/>
                  </a:lnTo>
                  <a:lnTo>
                    <a:pt x="129" y="78"/>
                  </a:lnTo>
                  <a:lnTo>
                    <a:pt x="137" y="82"/>
                  </a:lnTo>
                  <a:lnTo>
                    <a:pt x="144" y="86"/>
                  </a:lnTo>
                  <a:lnTo>
                    <a:pt x="150" y="91"/>
                  </a:lnTo>
                  <a:lnTo>
                    <a:pt x="157" y="97"/>
                  </a:lnTo>
                  <a:lnTo>
                    <a:pt x="162" y="102"/>
                  </a:lnTo>
                  <a:lnTo>
                    <a:pt x="169" y="107"/>
                  </a:lnTo>
                  <a:lnTo>
                    <a:pt x="175" y="112"/>
                  </a:lnTo>
                  <a:lnTo>
                    <a:pt x="181" y="117"/>
                  </a:lnTo>
                  <a:lnTo>
                    <a:pt x="187" y="121"/>
                  </a:lnTo>
                  <a:lnTo>
                    <a:pt x="193" y="126"/>
                  </a:lnTo>
                  <a:lnTo>
                    <a:pt x="199" y="130"/>
                  </a:lnTo>
                  <a:lnTo>
                    <a:pt x="206" y="135"/>
                  </a:lnTo>
                  <a:lnTo>
                    <a:pt x="217" y="148"/>
                  </a:lnTo>
                  <a:lnTo>
                    <a:pt x="224" y="163"/>
                  </a:lnTo>
                  <a:lnTo>
                    <a:pt x="229" y="179"/>
                  </a:lnTo>
                  <a:lnTo>
                    <a:pt x="233" y="196"/>
                  </a:lnTo>
                  <a:lnTo>
                    <a:pt x="235" y="214"/>
                  </a:lnTo>
                  <a:lnTo>
                    <a:pt x="239" y="230"/>
                  </a:lnTo>
                  <a:lnTo>
                    <a:pt x="243" y="246"/>
                  </a:lnTo>
                  <a:lnTo>
                    <a:pt x="249" y="262"/>
                  </a:lnTo>
                  <a:lnTo>
                    <a:pt x="255" y="274"/>
                  </a:lnTo>
                  <a:lnTo>
                    <a:pt x="262" y="286"/>
                  </a:lnTo>
                  <a:lnTo>
                    <a:pt x="269" y="298"/>
                  </a:lnTo>
                  <a:lnTo>
                    <a:pt x="277" y="309"/>
                  </a:lnTo>
                  <a:lnTo>
                    <a:pt x="285" y="321"/>
                  </a:lnTo>
                  <a:lnTo>
                    <a:pt x="292" y="332"/>
                  </a:lnTo>
                  <a:lnTo>
                    <a:pt x="301" y="342"/>
                  </a:lnTo>
                  <a:lnTo>
                    <a:pt x="311" y="353"/>
                  </a:lnTo>
                  <a:lnTo>
                    <a:pt x="311" y="3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 name="Freeform 97"/>
            <p:cNvSpPr>
              <a:spLocks/>
            </p:cNvSpPr>
            <p:nvPr/>
          </p:nvSpPr>
          <p:spPr bwMode="auto">
            <a:xfrm>
              <a:off x="4223" y="3130"/>
              <a:ext cx="164" cy="212"/>
            </a:xfrm>
            <a:custGeom>
              <a:avLst/>
              <a:gdLst>
                <a:gd name="T0" fmla="*/ 5 w 164"/>
                <a:gd name="T1" fmla="*/ 17 h 212"/>
                <a:gd name="T2" fmla="*/ 7 w 164"/>
                <a:gd name="T3" fmla="*/ 52 h 212"/>
                <a:gd name="T4" fmla="*/ 9 w 164"/>
                <a:gd name="T5" fmla="*/ 88 h 212"/>
                <a:gd name="T6" fmla="*/ 18 w 164"/>
                <a:gd name="T7" fmla="*/ 121 h 212"/>
                <a:gd name="T8" fmla="*/ 34 w 164"/>
                <a:gd name="T9" fmla="*/ 144 h 212"/>
                <a:gd name="T10" fmla="*/ 48 w 164"/>
                <a:gd name="T11" fmla="*/ 156 h 212"/>
                <a:gd name="T12" fmla="*/ 63 w 164"/>
                <a:gd name="T13" fmla="*/ 167 h 212"/>
                <a:gd name="T14" fmla="*/ 80 w 164"/>
                <a:gd name="T15" fmla="*/ 175 h 212"/>
                <a:gd name="T16" fmla="*/ 92 w 164"/>
                <a:gd name="T17" fmla="*/ 180 h 212"/>
                <a:gd name="T18" fmla="*/ 100 w 164"/>
                <a:gd name="T19" fmla="*/ 183 h 212"/>
                <a:gd name="T20" fmla="*/ 110 w 164"/>
                <a:gd name="T21" fmla="*/ 185 h 212"/>
                <a:gd name="T22" fmla="*/ 119 w 164"/>
                <a:gd name="T23" fmla="*/ 187 h 212"/>
                <a:gd name="T24" fmla="*/ 127 w 164"/>
                <a:gd name="T25" fmla="*/ 191 h 212"/>
                <a:gd name="T26" fmla="*/ 135 w 164"/>
                <a:gd name="T27" fmla="*/ 197 h 212"/>
                <a:gd name="T28" fmla="*/ 145 w 164"/>
                <a:gd name="T29" fmla="*/ 204 h 212"/>
                <a:gd name="T30" fmla="*/ 153 w 164"/>
                <a:gd name="T31" fmla="*/ 209 h 212"/>
                <a:gd name="T32" fmla="*/ 160 w 164"/>
                <a:gd name="T33" fmla="*/ 212 h 212"/>
                <a:gd name="T34" fmla="*/ 164 w 164"/>
                <a:gd name="T35" fmla="*/ 208 h 212"/>
                <a:gd name="T36" fmla="*/ 158 w 164"/>
                <a:gd name="T37" fmla="*/ 198 h 212"/>
                <a:gd name="T38" fmla="*/ 150 w 164"/>
                <a:gd name="T39" fmla="*/ 187 h 212"/>
                <a:gd name="T40" fmla="*/ 140 w 164"/>
                <a:gd name="T41" fmla="*/ 176 h 212"/>
                <a:gd name="T42" fmla="*/ 129 w 164"/>
                <a:gd name="T43" fmla="*/ 167 h 212"/>
                <a:gd name="T44" fmla="*/ 113 w 164"/>
                <a:gd name="T45" fmla="*/ 159 h 212"/>
                <a:gd name="T46" fmla="*/ 96 w 164"/>
                <a:gd name="T47" fmla="*/ 152 h 212"/>
                <a:gd name="T48" fmla="*/ 80 w 164"/>
                <a:gd name="T49" fmla="*/ 144 h 212"/>
                <a:gd name="T50" fmla="*/ 64 w 164"/>
                <a:gd name="T51" fmla="*/ 134 h 212"/>
                <a:gd name="T52" fmla="*/ 44 w 164"/>
                <a:gd name="T53" fmla="*/ 114 h 212"/>
                <a:gd name="T54" fmla="*/ 26 w 164"/>
                <a:gd name="T55" fmla="*/ 84 h 212"/>
                <a:gd name="T56" fmla="*/ 17 w 164"/>
                <a:gd name="T57" fmla="*/ 51 h 212"/>
                <a:gd name="T58" fmla="*/ 8 w 164"/>
                <a:gd name="T59" fmla="*/ 17 h 212"/>
                <a:gd name="T60" fmla="*/ 0 w 164"/>
                <a:gd name="T61" fmla="*/ 0 h 212"/>
                <a:gd name="T62" fmla="*/ 0 w 164"/>
                <a:gd name="T63" fmla="*/ 0 h 212"/>
                <a:gd name="T64" fmla="*/ 0 w 164"/>
                <a:gd name="T65" fmla="*/ 0 h 2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4" h="212">
                  <a:moveTo>
                    <a:pt x="0" y="0"/>
                  </a:moveTo>
                  <a:lnTo>
                    <a:pt x="5" y="17"/>
                  </a:lnTo>
                  <a:lnTo>
                    <a:pt x="6" y="35"/>
                  </a:lnTo>
                  <a:lnTo>
                    <a:pt x="7" y="52"/>
                  </a:lnTo>
                  <a:lnTo>
                    <a:pt x="8" y="71"/>
                  </a:lnTo>
                  <a:lnTo>
                    <a:pt x="9" y="88"/>
                  </a:lnTo>
                  <a:lnTo>
                    <a:pt x="13" y="105"/>
                  </a:lnTo>
                  <a:lnTo>
                    <a:pt x="18" y="121"/>
                  </a:lnTo>
                  <a:lnTo>
                    <a:pt x="28" y="137"/>
                  </a:lnTo>
                  <a:lnTo>
                    <a:pt x="34" y="144"/>
                  </a:lnTo>
                  <a:lnTo>
                    <a:pt x="42" y="150"/>
                  </a:lnTo>
                  <a:lnTo>
                    <a:pt x="48" y="156"/>
                  </a:lnTo>
                  <a:lnTo>
                    <a:pt x="55" y="161"/>
                  </a:lnTo>
                  <a:lnTo>
                    <a:pt x="63" y="167"/>
                  </a:lnTo>
                  <a:lnTo>
                    <a:pt x="70" y="171"/>
                  </a:lnTo>
                  <a:lnTo>
                    <a:pt x="80" y="175"/>
                  </a:lnTo>
                  <a:lnTo>
                    <a:pt x="88" y="179"/>
                  </a:lnTo>
                  <a:lnTo>
                    <a:pt x="92" y="180"/>
                  </a:lnTo>
                  <a:lnTo>
                    <a:pt x="96" y="182"/>
                  </a:lnTo>
                  <a:lnTo>
                    <a:pt x="100" y="183"/>
                  </a:lnTo>
                  <a:lnTo>
                    <a:pt x="105" y="184"/>
                  </a:lnTo>
                  <a:lnTo>
                    <a:pt x="110" y="185"/>
                  </a:lnTo>
                  <a:lnTo>
                    <a:pt x="114" y="186"/>
                  </a:lnTo>
                  <a:lnTo>
                    <a:pt x="119" y="187"/>
                  </a:lnTo>
                  <a:lnTo>
                    <a:pt x="123" y="189"/>
                  </a:lnTo>
                  <a:lnTo>
                    <a:pt x="127" y="191"/>
                  </a:lnTo>
                  <a:lnTo>
                    <a:pt x="131" y="194"/>
                  </a:lnTo>
                  <a:lnTo>
                    <a:pt x="135" y="197"/>
                  </a:lnTo>
                  <a:lnTo>
                    <a:pt x="140" y="200"/>
                  </a:lnTo>
                  <a:lnTo>
                    <a:pt x="145" y="204"/>
                  </a:lnTo>
                  <a:lnTo>
                    <a:pt x="149" y="206"/>
                  </a:lnTo>
                  <a:lnTo>
                    <a:pt x="153" y="209"/>
                  </a:lnTo>
                  <a:lnTo>
                    <a:pt x="157" y="212"/>
                  </a:lnTo>
                  <a:lnTo>
                    <a:pt x="160" y="212"/>
                  </a:lnTo>
                  <a:lnTo>
                    <a:pt x="162" y="210"/>
                  </a:lnTo>
                  <a:lnTo>
                    <a:pt x="164" y="208"/>
                  </a:lnTo>
                  <a:lnTo>
                    <a:pt x="163" y="205"/>
                  </a:lnTo>
                  <a:lnTo>
                    <a:pt x="158" y="198"/>
                  </a:lnTo>
                  <a:lnTo>
                    <a:pt x="154" y="193"/>
                  </a:lnTo>
                  <a:lnTo>
                    <a:pt x="150" y="187"/>
                  </a:lnTo>
                  <a:lnTo>
                    <a:pt x="145" y="181"/>
                  </a:lnTo>
                  <a:lnTo>
                    <a:pt x="140" y="176"/>
                  </a:lnTo>
                  <a:lnTo>
                    <a:pt x="134" y="172"/>
                  </a:lnTo>
                  <a:lnTo>
                    <a:pt x="129" y="167"/>
                  </a:lnTo>
                  <a:lnTo>
                    <a:pt x="122" y="163"/>
                  </a:lnTo>
                  <a:lnTo>
                    <a:pt x="113" y="159"/>
                  </a:lnTo>
                  <a:lnTo>
                    <a:pt x="104" y="155"/>
                  </a:lnTo>
                  <a:lnTo>
                    <a:pt x="96" y="152"/>
                  </a:lnTo>
                  <a:lnTo>
                    <a:pt x="88" y="148"/>
                  </a:lnTo>
                  <a:lnTo>
                    <a:pt x="80" y="144"/>
                  </a:lnTo>
                  <a:lnTo>
                    <a:pt x="72" y="140"/>
                  </a:lnTo>
                  <a:lnTo>
                    <a:pt x="64" y="134"/>
                  </a:lnTo>
                  <a:lnTo>
                    <a:pt x="56" y="127"/>
                  </a:lnTo>
                  <a:lnTo>
                    <a:pt x="44" y="114"/>
                  </a:lnTo>
                  <a:lnTo>
                    <a:pt x="33" y="100"/>
                  </a:lnTo>
                  <a:lnTo>
                    <a:pt x="26" y="84"/>
                  </a:lnTo>
                  <a:lnTo>
                    <a:pt x="21" y="68"/>
                  </a:lnTo>
                  <a:lnTo>
                    <a:pt x="17" y="51"/>
                  </a:lnTo>
                  <a:lnTo>
                    <a:pt x="13" y="34"/>
                  </a:lnTo>
                  <a:lnTo>
                    <a:pt x="8" y="17"/>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5" name="Freeform 98"/>
            <p:cNvSpPr>
              <a:spLocks/>
            </p:cNvSpPr>
            <p:nvPr/>
          </p:nvSpPr>
          <p:spPr bwMode="auto">
            <a:xfrm>
              <a:off x="4157" y="3095"/>
              <a:ext cx="121" cy="64"/>
            </a:xfrm>
            <a:custGeom>
              <a:avLst/>
              <a:gdLst>
                <a:gd name="T0" fmla="*/ 1 w 121"/>
                <a:gd name="T1" fmla="*/ 64 h 64"/>
                <a:gd name="T2" fmla="*/ 0 w 121"/>
                <a:gd name="T3" fmla="*/ 51 h 64"/>
                <a:gd name="T4" fmla="*/ 4 w 121"/>
                <a:gd name="T5" fmla="*/ 42 h 64"/>
                <a:gd name="T6" fmla="*/ 10 w 121"/>
                <a:gd name="T7" fmla="*/ 35 h 64"/>
                <a:gd name="T8" fmla="*/ 18 w 121"/>
                <a:gd name="T9" fmla="*/ 31 h 64"/>
                <a:gd name="T10" fmla="*/ 28 w 121"/>
                <a:gd name="T11" fmla="*/ 28 h 64"/>
                <a:gd name="T12" fmla="*/ 39 w 121"/>
                <a:gd name="T13" fmla="*/ 27 h 64"/>
                <a:gd name="T14" fmla="*/ 49 w 121"/>
                <a:gd name="T15" fmla="*/ 25 h 64"/>
                <a:gd name="T16" fmla="*/ 58 w 121"/>
                <a:gd name="T17" fmla="*/ 23 h 64"/>
                <a:gd name="T18" fmla="*/ 65 w 121"/>
                <a:gd name="T19" fmla="*/ 21 h 64"/>
                <a:gd name="T20" fmla="*/ 73 w 121"/>
                <a:gd name="T21" fmla="*/ 19 h 64"/>
                <a:gd name="T22" fmla="*/ 80 w 121"/>
                <a:gd name="T23" fmla="*/ 17 h 64"/>
                <a:gd name="T24" fmla="*/ 88 w 121"/>
                <a:gd name="T25" fmla="*/ 15 h 64"/>
                <a:gd name="T26" fmla="*/ 95 w 121"/>
                <a:gd name="T27" fmla="*/ 13 h 64"/>
                <a:gd name="T28" fmla="*/ 103 w 121"/>
                <a:gd name="T29" fmla="*/ 11 h 64"/>
                <a:gd name="T30" fmla="*/ 110 w 121"/>
                <a:gd name="T31" fmla="*/ 8 h 64"/>
                <a:gd name="T32" fmla="*/ 117 w 121"/>
                <a:gd name="T33" fmla="*/ 6 h 64"/>
                <a:gd name="T34" fmla="*/ 119 w 121"/>
                <a:gd name="T35" fmla="*/ 5 h 64"/>
                <a:gd name="T36" fmla="*/ 120 w 121"/>
                <a:gd name="T37" fmla="*/ 3 h 64"/>
                <a:gd name="T38" fmla="*/ 121 w 121"/>
                <a:gd name="T39" fmla="*/ 1 h 64"/>
                <a:gd name="T40" fmla="*/ 119 w 121"/>
                <a:gd name="T41" fmla="*/ 0 h 64"/>
                <a:gd name="T42" fmla="*/ 105 w 121"/>
                <a:gd name="T43" fmla="*/ 2 h 64"/>
                <a:gd name="T44" fmla="*/ 85 w 121"/>
                <a:gd name="T45" fmla="*/ 4 h 64"/>
                <a:gd name="T46" fmla="*/ 63 w 121"/>
                <a:gd name="T47" fmla="*/ 7 h 64"/>
                <a:gd name="T48" fmla="*/ 42 w 121"/>
                <a:gd name="T49" fmla="*/ 12 h 64"/>
                <a:gd name="T50" fmla="*/ 22 w 121"/>
                <a:gd name="T51" fmla="*/ 20 h 64"/>
                <a:gd name="T52" fmla="*/ 8 w 121"/>
                <a:gd name="T53" fmla="*/ 31 h 64"/>
                <a:gd name="T54" fmla="*/ 0 w 121"/>
                <a:gd name="T55" fmla="*/ 45 h 64"/>
                <a:gd name="T56" fmla="*/ 0 w 121"/>
                <a:gd name="T57" fmla="*/ 64 h 64"/>
                <a:gd name="T58" fmla="*/ 0 w 121"/>
                <a:gd name="T59" fmla="*/ 64 h 64"/>
                <a:gd name="T60" fmla="*/ 1 w 121"/>
                <a:gd name="T61" fmla="*/ 64 h 64"/>
                <a:gd name="T62" fmla="*/ 1 w 121"/>
                <a:gd name="T63" fmla="*/ 64 h 64"/>
                <a:gd name="T64" fmla="*/ 1 w 121"/>
                <a:gd name="T65" fmla="*/ 64 h 64"/>
                <a:gd name="T66" fmla="*/ 1 w 121"/>
                <a:gd name="T67" fmla="*/ 64 h 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1" h="64">
                  <a:moveTo>
                    <a:pt x="1" y="64"/>
                  </a:moveTo>
                  <a:lnTo>
                    <a:pt x="0" y="51"/>
                  </a:lnTo>
                  <a:lnTo>
                    <a:pt x="4" y="42"/>
                  </a:lnTo>
                  <a:lnTo>
                    <a:pt x="10" y="35"/>
                  </a:lnTo>
                  <a:lnTo>
                    <a:pt x="18" y="31"/>
                  </a:lnTo>
                  <a:lnTo>
                    <a:pt x="28" y="28"/>
                  </a:lnTo>
                  <a:lnTo>
                    <a:pt x="39" y="27"/>
                  </a:lnTo>
                  <a:lnTo>
                    <a:pt x="49" y="25"/>
                  </a:lnTo>
                  <a:lnTo>
                    <a:pt x="58" y="23"/>
                  </a:lnTo>
                  <a:lnTo>
                    <a:pt x="65" y="21"/>
                  </a:lnTo>
                  <a:lnTo>
                    <a:pt x="73" y="19"/>
                  </a:lnTo>
                  <a:lnTo>
                    <a:pt x="80" y="17"/>
                  </a:lnTo>
                  <a:lnTo>
                    <a:pt x="88" y="15"/>
                  </a:lnTo>
                  <a:lnTo>
                    <a:pt x="95" y="13"/>
                  </a:lnTo>
                  <a:lnTo>
                    <a:pt x="103" y="11"/>
                  </a:lnTo>
                  <a:lnTo>
                    <a:pt x="110" y="8"/>
                  </a:lnTo>
                  <a:lnTo>
                    <a:pt x="117" y="6"/>
                  </a:lnTo>
                  <a:lnTo>
                    <a:pt x="119" y="5"/>
                  </a:lnTo>
                  <a:lnTo>
                    <a:pt x="120" y="3"/>
                  </a:lnTo>
                  <a:lnTo>
                    <a:pt x="121" y="1"/>
                  </a:lnTo>
                  <a:lnTo>
                    <a:pt x="119" y="0"/>
                  </a:lnTo>
                  <a:lnTo>
                    <a:pt x="105" y="2"/>
                  </a:lnTo>
                  <a:lnTo>
                    <a:pt x="85" y="4"/>
                  </a:lnTo>
                  <a:lnTo>
                    <a:pt x="63" y="7"/>
                  </a:lnTo>
                  <a:lnTo>
                    <a:pt x="42" y="12"/>
                  </a:lnTo>
                  <a:lnTo>
                    <a:pt x="22" y="20"/>
                  </a:lnTo>
                  <a:lnTo>
                    <a:pt x="8" y="31"/>
                  </a:lnTo>
                  <a:lnTo>
                    <a:pt x="0" y="45"/>
                  </a:lnTo>
                  <a:lnTo>
                    <a:pt x="0" y="64"/>
                  </a:lnTo>
                  <a:lnTo>
                    <a:pt x="1"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6" name="Freeform 99"/>
            <p:cNvSpPr>
              <a:spLocks/>
            </p:cNvSpPr>
            <p:nvPr/>
          </p:nvSpPr>
          <p:spPr bwMode="auto">
            <a:xfrm>
              <a:off x="4188" y="3143"/>
              <a:ext cx="57" cy="37"/>
            </a:xfrm>
            <a:custGeom>
              <a:avLst/>
              <a:gdLst>
                <a:gd name="T0" fmla="*/ 0 w 57"/>
                <a:gd name="T1" fmla="*/ 1 h 37"/>
                <a:gd name="T2" fmla="*/ 6 w 57"/>
                <a:gd name="T3" fmla="*/ 6 h 37"/>
                <a:gd name="T4" fmla="*/ 12 w 57"/>
                <a:gd name="T5" fmla="*/ 13 h 37"/>
                <a:gd name="T6" fmla="*/ 18 w 57"/>
                <a:gd name="T7" fmla="*/ 18 h 37"/>
                <a:gd name="T8" fmla="*/ 25 w 57"/>
                <a:gd name="T9" fmla="*/ 23 h 37"/>
                <a:gd name="T10" fmla="*/ 30 w 57"/>
                <a:gd name="T11" fmla="*/ 27 h 37"/>
                <a:gd name="T12" fmla="*/ 37 w 57"/>
                <a:gd name="T13" fmla="*/ 31 h 37"/>
                <a:gd name="T14" fmla="*/ 43 w 57"/>
                <a:gd name="T15" fmla="*/ 35 h 37"/>
                <a:gd name="T16" fmla="*/ 49 w 57"/>
                <a:gd name="T17" fmla="*/ 37 h 37"/>
                <a:gd name="T18" fmla="*/ 52 w 57"/>
                <a:gd name="T19" fmla="*/ 37 h 37"/>
                <a:gd name="T20" fmla="*/ 55 w 57"/>
                <a:gd name="T21" fmla="*/ 35 h 37"/>
                <a:gd name="T22" fmla="*/ 57 w 57"/>
                <a:gd name="T23" fmla="*/ 31 h 37"/>
                <a:gd name="T24" fmla="*/ 57 w 57"/>
                <a:gd name="T25" fmla="*/ 28 h 37"/>
                <a:gd name="T26" fmla="*/ 57 w 57"/>
                <a:gd name="T27" fmla="*/ 28 h 37"/>
                <a:gd name="T28" fmla="*/ 57 w 57"/>
                <a:gd name="T29" fmla="*/ 27 h 37"/>
                <a:gd name="T30" fmla="*/ 57 w 57"/>
                <a:gd name="T31" fmla="*/ 27 h 37"/>
                <a:gd name="T32" fmla="*/ 57 w 57"/>
                <a:gd name="T33" fmla="*/ 27 h 37"/>
                <a:gd name="T34" fmla="*/ 56 w 57"/>
                <a:gd name="T35" fmla="*/ 26 h 37"/>
                <a:gd name="T36" fmla="*/ 56 w 57"/>
                <a:gd name="T37" fmla="*/ 25 h 37"/>
                <a:gd name="T38" fmla="*/ 55 w 57"/>
                <a:gd name="T39" fmla="*/ 24 h 37"/>
                <a:gd name="T40" fmla="*/ 54 w 57"/>
                <a:gd name="T41" fmla="*/ 24 h 37"/>
                <a:gd name="T42" fmla="*/ 48 w 57"/>
                <a:gd name="T43" fmla="*/ 22 h 37"/>
                <a:gd name="T44" fmla="*/ 42 w 57"/>
                <a:gd name="T45" fmla="*/ 20 h 37"/>
                <a:gd name="T46" fmla="*/ 35 w 57"/>
                <a:gd name="T47" fmla="*/ 19 h 37"/>
                <a:gd name="T48" fmla="*/ 29 w 57"/>
                <a:gd name="T49" fmla="*/ 17 h 37"/>
                <a:gd name="T50" fmla="*/ 21 w 57"/>
                <a:gd name="T51" fmla="*/ 14 h 37"/>
                <a:gd name="T52" fmla="*/ 14 w 57"/>
                <a:gd name="T53" fmla="*/ 9 h 37"/>
                <a:gd name="T54" fmla="*/ 8 w 57"/>
                <a:gd name="T55" fmla="*/ 5 h 37"/>
                <a:gd name="T56" fmla="*/ 0 w 57"/>
                <a:gd name="T57" fmla="*/ 0 h 37"/>
                <a:gd name="T58" fmla="*/ 0 w 57"/>
                <a:gd name="T59" fmla="*/ 0 h 37"/>
                <a:gd name="T60" fmla="*/ 0 w 57"/>
                <a:gd name="T61" fmla="*/ 0 h 37"/>
                <a:gd name="T62" fmla="*/ 0 w 57"/>
                <a:gd name="T63" fmla="*/ 0 h 37"/>
                <a:gd name="T64" fmla="*/ 0 w 57"/>
                <a:gd name="T65" fmla="*/ 1 h 37"/>
                <a:gd name="T66" fmla="*/ 0 w 57"/>
                <a:gd name="T67" fmla="*/ 1 h 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7" h="37">
                  <a:moveTo>
                    <a:pt x="0" y="1"/>
                  </a:moveTo>
                  <a:lnTo>
                    <a:pt x="6" y="6"/>
                  </a:lnTo>
                  <a:lnTo>
                    <a:pt x="12" y="13"/>
                  </a:lnTo>
                  <a:lnTo>
                    <a:pt x="18" y="18"/>
                  </a:lnTo>
                  <a:lnTo>
                    <a:pt x="25" y="23"/>
                  </a:lnTo>
                  <a:lnTo>
                    <a:pt x="30" y="27"/>
                  </a:lnTo>
                  <a:lnTo>
                    <a:pt x="37" y="31"/>
                  </a:lnTo>
                  <a:lnTo>
                    <a:pt x="43" y="35"/>
                  </a:lnTo>
                  <a:lnTo>
                    <a:pt x="49" y="37"/>
                  </a:lnTo>
                  <a:lnTo>
                    <a:pt x="52" y="37"/>
                  </a:lnTo>
                  <a:lnTo>
                    <a:pt x="55" y="35"/>
                  </a:lnTo>
                  <a:lnTo>
                    <a:pt x="57" y="31"/>
                  </a:lnTo>
                  <a:lnTo>
                    <a:pt x="57" y="28"/>
                  </a:lnTo>
                  <a:lnTo>
                    <a:pt x="57" y="27"/>
                  </a:lnTo>
                  <a:lnTo>
                    <a:pt x="56" y="26"/>
                  </a:lnTo>
                  <a:lnTo>
                    <a:pt x="56" y="25"/>
                  </a:lnTo>
                  <a:lnTo>
                    <a:pt x="55" y="24"/>
                  </a:lnTo>
                  <a:lnTo>
                    <a:pt x="54" y="24"/>
                  </a:lnTo>
                  <a:lnTo>
                    <a:pt x="48" y="22"/>
                  </a:lnTo>
                  <a:lnTo>
                    <a:pt x="42" y="20"/>
                  </a:lnTo>
                  <a:lnTo>
                    <a:pt x="35" y="19"/>
                  </a:lnTo>
                  <a:lnTo>
                    <a:pt x="29" y="17"/>
                  </a:lnTo>
                  <a:lnTo>
                    <a:pt x="21" y="14"/>
                  </a:lnTo>
                  <a:lnTo>
                    <a:pt x="14" y="9"/>
                  </a:lnTo>
                  <a:lnTo>
                    <a:pt x="8" y="5"/>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7" name="Freeform 100"/>
            <p:cNvSpPr>
              <a:spLocks/>
            </p:cNvSpPr>
            <p:nvPr/>
          </p:nvSpPr>
          <p:spPr bwMode="auto">
            <a:xfrm>
              <a:off x="4160" y="3163"/>
              <a:ext cx="95" cy="69"/>
            </a:xfrm>
            <a:custGeom>
              <a:avLst/>
              <a:gdLst>
                <a:gd name="T0" fmla="*/ 0 w 95"/>
                <a:gd name="T1" fmla="*/ 1 h 69"/>
                <a:gd name="T2" fmla="*/ 4 w 95"/>
                <a:gd name="T3" fmla="*/ 5 h 69"/>
                <a:gd name="T4" fmla="*/ 8 w 95"/>
                <a:gd name="T5" fmla="*/ 9 h 69"/>
                <a:gd name="T6" fmla="*/ 13 w 95"/>
                <a:gd name="T7" fmla="*/ 12 h 69"/>
                <a:gd name="T8" fmla="*/ 18 w 95"/>
                <a:gd name="T9" fmla="*/ 15 h 69"/>
                <a:gd name="T10" fmla="*/ 23 w 95"/>
                <a:gd name="T11" fmla="*/ 18 h 69"/>
                <a:gd name="T12" fmla="*/ 28 w 95"/>
                <a:gd name="T13" fmla="*/ 21 h 69"/>
                <a:gd name="T14" fmla="*/ 34 w 95"/>
                <a:gd name="T15" fmla="*/ 24 h 69"/>
                <a:gd name="T16" fmla="*/ 39 w 95"/>
                <a:gd name="T17" fmla="*/ 28 h 69"/>
                <a:gd name="T18" fmla="*/ 46 w 95"/>
                <a:gd name="T19" fmla="*/ 33 h 69"/>
                <a:gd name="T20" fmla="*/ 53 w 95"/>
                <a:gd name="T21" fmla="*/ 37 h 69"/>
                <a:gd name="T22" fmla="*/ 60 w 95"/>
                <a:gd name="T23" fmla="*/ 42 h 69"/>
                <a:gd name="T24" fmla="*/ 67 w 95"/>
                <a:gd name="T25" fmla="*/ 47 h 69"/>
                <a:gd name="T26" fmla="*/ 74 w 95"/>
                <a:gd name="T27" fmla="*/ 52 h 69"/>
                <a:gd name="T28" fmla="*/ 81 w 95"/>
                <a:gd name="T29" fmla="*/ 58 h 69"/>
                <a:gd name="T30" fmla="*/ 87 w 95"/>
                <a:gd name="T31" fmla="*/ 64 h 69"/>
                <a:gd name="T32" fmla="*/ 94 w 95"/>
                <a:gd name="T33" fmla="*/ 69 h 69"/>
                <a:gd name="T34" fmla="*/ 95 w 95"/>
                <a:gd name="T35" fmla="*/ 69 h 69"/>
                <a:gd name="T36" fmla="*/ 95 w 95"/>
                <a:gd name="T37" fmla="*/ 68 h 69"/>
                <a:gd name="T38" fmla="*/ 95 w 95"/>
                <a:gd name="T39" fmla="*/ 67 h 69"/>
                <a:gd name="T40" fmla="*/ 95 w 95"/>
                <a:gd name="T41" fmla="*/ 66 h 69"/>
                <a:gd name="T42" fmla="*/ 90 w 95"/>
                <a:gd name="T43" fmla="*/ 60 h 69"/>
                <a:gd name="T44" fmla="*/ 85 w 95"/>
                <a:gd name="T45" fmla="*/ 55 h 69"/>
                <a:gd name="T46" fmla="*/ 80 w 95"/>
                <a:gd name="T47" fmla="*/ 50 h 69"/>
                <a:gd name="T48" fmla="*/ 75 w 95"/>
                <a:gd name="T49" fmla="*/ 46 h 69"/>
                <a:gd name="T50" fmla="*/ 69 w 95"/>
                <a:gd name="T51" fmla="*/ 42 h 69"/>
                <a:gd name="T52" fmla="*/ 63 w 95"/>
                <a:gd name="T53" fmla="*/ 38 h 69"/>
                <a:gd name="T54" fmla="*/ 57 w 95"/>
                <a:gd name="T55" fmla="*/ 34 h 69"/>
                <a:gd name="T56" fmla="*/ 51 w 95"/>
                <a:gd name="T57" fmla="*/ 30 h 69"/>
                <a:gd name="T58" fmla="*/ 45 w 95"/>
                <a:gd name="T59" fmla="*/ 26 h 69"/>
                <a:gd name="T60" fmla="*/ 38 w 95"/>
                <a:gd name="T61" fmla="*/ 23 h 69"/>
                <a:gd name="T62" fmla="*/ 32 w 95"/>
                <a:gd name="T63" fmla="*/ 20 h 69"/>
                <a:gd name="T64" fmla="*/ 24 w 95"/>
                <a:gd name="T65" fmla="*/ 16 h 69"/>
                <a:gd name="T66" fmla="*/ 17 w 95"/>
                <a:gd name="T67" fmla="*/ 13 h 69"/>
                <a:gd name="T68" fmla="*/ 11 w 95"/>
                <a:gd name="T69" fmla="*/ 9 h 69"/>
                <a:gd name="T70" fmla="*/ 5 w 95"/>
                <a:gd name="T71" fmla="*/ 5 h 69"/>
                <a:gd name="T72" fmla="*/ 0 w 95"/>
                <a:gd name="T73" fmla="*/ 0 h 69"/>
                <a:gd name="T74" fmla="*/ 0 w 95"/>
                <a:gd name="T75" fmla="*/ 0 h 69"/>
                <a:gd name="T76" fmla="*/ 0 w 95"/>
                <a:gd name="T77" fmla="*/ 0 h 69"/>
                <a:gd name="T78" fmla="*/ 0 w 95"/>
                <a:gd name="T79" fmla="*/ 1 h 69"/>
                <a:gd name="T80" fmla="*/ 0 w 95"/>
                <a:gd name="T81" fmla="*/ 1 h 69"/>
                <a:gd name="T82" fmla="*/ 0 w 95"/>
                <a:gd name="T83" fmla="*/ 1 h 6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5" h="69">
                  <a:moveTo>
                    <a:pt x="0" y="1"/>
                  </a:moveTo>
                  <a:lnTo>
                    <a:pt x="4" y="5"/>
                  </a:lnTo>
                  <a:lnTo>
                    <a:pt x="8" y="9"/>
                  </a:lnTo>
                  <a:lnTo>
                    <a:pt x="13" y="12"/>
                  </a:lnTo>
                  <a:lnTo>
                    <a:pt x="18" y="15"/>
                  </a:lnTo>
                  <a:lnTo>
                    <a:pt x="23" y="18"/>
                  </a:lnTo>
                  <a:lnTo>
                    <a:pt x="28" y="21"/>
                  </a:lnTo>
                  <a:lnTo>
                    <a:pt x="34" y="24"/>
                  </a:lnTo>
                  <a:lnTo>
                    <a:pt x="39" y="28"/>
                  </a:lnTo>
                  <a:lnTo>
                    <a:pt x="46" y="33"/>
                  </a:lnTo>
                  <a:lnTo>
                    <a:pt x="53" y="37"/>
                  </a:lnTo>
                  <a:lnTo>
                    <a:pt x="60" y="42"/>
                  </a:lnTo>
                  <a:lnTo>
                    <a:pt x="67" y="47"/>
                  </a:lnTo>
                  <a:lnTo>
                    <a:pt x="74" y="52"/>
                  </a:lnTo>
                  <a:lnTo>
                    <a:pt x="81" y="58"/>
                  </a:lnTo>
                  <a:lnTo>
                    <a:pt x="87" y="64"/>
                  </a:lnTo>
                  <a:lnTo>
                    <a:pt x="94" y="69"/>
                  </a:lnTo>
                  <a:lnTo>
                    <a:pt x="95" y="69"/>
                  </a:lnTo>
                  <a:lnTo>
                    <a:pt x="95" y="68"/>
                  </a:lnTo>
                  <a:lnTo>
                    <a:pt x="95" y="67"/>
                  </a:lnTo>
                  <a:lnTo>
                    <a:pt x="95" y="66"/>
                  </a:lnTo>
                  <a:lnTo>
                    <a:pt x="90" y="60"/>
                  </a:lnTo>
                  <a:lnTo>
                    <a:pt x="85" y="55"/>
                  </a:lnTo>
                  <a:lnTo>
                    <a:pt x="80" y="50"/>
                  </a:lnTo>
                  <a:lnTo>
                    <a:pt x="75" y="46"/>
                  </a:lnTo>
                  <a:lnTo>
                    <a:pt x="69" y="42"/>
                  </a:lnTo>
                  <a:lnTo>
                    <a:pt x="63" y="38"/>
                  </a:lnTo>
                  <a:lnTo>
                    <a:pt x="57" y="34"/>
                  </a:lnTo>
                  <a:lnTo>
                    <a:pt x="51" y="30"/>
                  </a:lnTo>
                  <a:lnTo>
                    <a:pt x="45" y="26"/>
                  </a:lnTo>
                  <a:lnTo>
                    <a:pt x="38" y="23"/>
                  </a:lnTo>
                  <a:lnTo>
                    <a:pt x="32" y="20"/>
                  </a:lnTo>
                  <a:lnTo>
                    <a:pt x="24" y="16"/>
                  </a:lnTo>
                  <a:lnTo>
                    <a:pt x="17" y="13"/>
                  </a:lnTo>
                  <a:lnTo>
                    <a:pt x="11" y="9"/>
                  </a:lnTo>
                  <a:lnTo>
                    <a:pt x="5" y="5"/>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 name="Freeform 101"/>
            <p:cNvSpPr>
              <a:spLocks/>
            </p:cNvSpPr>
            <p:nvPr/>
          </p:nvSpPr>
          <p:spPr bwMode="auto">
            <a:xfrm>
              <a:off x="4146" y="3068"/>
              <a:ext cx="152" cy="65"/>
            </a:xfrm>
            <a:custGeom>
              <a:avLst/>
              <a:gdLst>
                <a:gd name="T0" fmla="*/ 6 w 152"/>
                <a:gd name="T1" fmla="*/ 65 h 65"/>
                <a:gd name="T2" fmla="*/ 2 w 152"/>
                <a:gd name="T3" fmla="*/ 49 h 65"/>
                <a:gd name="T4" fmla="*/ 4 w 152"/>
                <a:gd name="T5" fmla="*/ 38 h 65"/>
                <a:gd name="T6" fmla="*/ 12 w 152"/>
                <a:gd name="T7" fmla="*/ 30 h 65"/>
                <a:gd name="T8" fmla="*/ 22 w 152"/>
                <a:gd name="T9" fmla="*/ 25 h 65"/>
                <a:gd name="T10" fmla="*/ 35 w 152"/>
                <a:gd name="T11" fmla="*/ 22 h 65"/>
                <a:gd name="T12" fmla="*/ 49 w 152"/>
                <a:gd name="T13" fmla="*/ 21 h 65"/>
                <a:gd name="T14" fmla="*/ 62 w 152"/>
                <a:gd name="T15" fmla="*/ 21 h 65"/>
                <a:gd name="T16" fmla="*/ 73 w 152"/>
                <a:gd name="T17" fmla="*/ 20 h 65"/>
                <a:gd name="T18" fmla="*/ 83 w 152"/>
                <a:gd name="T19" fmla="*/ 19 h 65"/>
                <a:gd name="T20" fmla="*/ 92 w 152"/>
                <a:gd name="T21" fmla="*/ 17 h 65"/>
                <a:gd name="T22" fmla="*/ 102 w 152"/>
                <a:gd name="T23" fmla="*/ 14 h 65"/>
                <a:gd name="T24" fmla="*/ 111 w 152"/>
                <a:gd name="T25" fmla="*/ 11 h 65"/>
                <a:gd name="T26" fmla="*/ 121 w 152"/>
                <a:gd name="T27" fmla="*/ 9 h 65"/>
                <a:gd name="T28" fmla="*/ 131 w 152"/>
                <a:gd name="T29" fmla="*/ 7 h 65"/>
                <a:gd name="T30" fmla="*/ 140 w 152"/>
                <a:gd name="T31" fmla="*/ 7 h 65"/>
                <a:gd name="T32" fmla="*/ 150 w 152"/>
                <a:gd name="T33" fmla="*/ 8 h 65"/>
                <a:gd name="T34" fmla="*/ 151 w 152"/>
                <a:gd name="T35" fmla="*/ 8 h 65"/>
                <a:gd name="T36" fmla="*/ 152 w 152"/>
                <a:gd name="T37" fmla="*/ 7 h 65"/>
                <a:gd name="T38" fmla="*/ 152 w 152"/>
                <a:gd name="T39" fmla="*/ 6 h 65"/>
                <a:gd name="T40" fmla="*/ 152 w 152"/>
                <a:gd name="T41" fmla="*/ 6 h 65"/>
                <a:gd name="T42" fmla="*/ 146 w 152"/>
                <a:gd name="T43" fmla="*/ 3 h 65"/>
                <a:gd name="T44" fmla="*/ 140 w 152"/>
                <a:gd name="T45" fmla="*/ 2 h 65"/>
                <a:gd name="T46" fmla="*/ 135 w 152"/>
                <a:gd name="T47" fmla="*/ 1 h 65"/>
                <a:gd name="T48" fmla="*/ 129 w 152"/>
                <a:gd name="T49" fmla="*/ 0 h 65"/>
                <a:gd name="T50" fmla="*/ 124 w 152"/>
                <a:gd name="T51" fmla="*/ 0 h 65"/>
                <a:gd name="T52" fmla="*/ 118 w 152"/>
                <a:gd name="T53" fmla="*/ 1 h 65"/>
                <a:gd name="T54" fmla="*/ 112 w 152"/>
                <a:gd name="T55" fmla="*/ 1 h 65"/>
                <a:gd name="T56" fmla="*/ 106 w 152"/>
                <a:gd name="T57" fmla="*/ 1 h 65"/>
                <a:gd name="T58" fmla="*/ 97 w 152"/>
                <a:gd name="T59" fmla="*/ 1 h 65"/>
                <a:gd name="T60" fmla="*/ 88 w 152"/>
                <a:gd name="T61" fmla="*/ 2 h 65"/>
                <a:gd name="T62" fmla="*/ 79 w 152"/>
                <a:gd name="T63" fmla="*/ 2 h 65"/>
                <a:gd name="T64" fmla="*/ 70 w 152"/>
                <a:gd name="T65" fmla="*/ 3 h 65"/>
                <a:gd name="T66" fmla="*/ 61 w 152"/>
                <a:gd name="T67" fmla="*/ 4 h 65"/>
                <a:gd name="T68" fmla="*/ 52 w 152"/>
                <a:gd name="T69" fmla="*/ 5 h 65"/>
                <a:gd name="T70" fmla="*/ 42 w 152"/>
                <a:gd name="T71" fmla="*/ 7 h 65"/>
                <a:gd name="T72" fmla="*/ 33 w 152"/>
                <a:gd name="T73" fmla="*/ 9 h 65"/>
                <a:gd name="T74" fmla="*/ 23 w 152"/>
                <a:gd name="T75" fmla="*/ 12 h 65"/>
                <a:gd name="T76" fmla="*/ 15 w 152"/>
                <a:gd name="T77" fmla="*/ 17 h 65"/>
                <a:gd name="T78" fmla="*/ 7 w 152"/>
                <a:gd name="T79" fmla="*/ 23 h 65"/>
                <a:gd name="T80" fmla="*/ 3 w 152"/>
                <a:gd name="T81" fmla="*/ 30 h 65"/>
                <a:gd name="T82" fmla="*/ 0 w 152"/>
                <a:gd name="T83" fmla="*/ 38 h 65"/>
                <a:gd name="T84" fmla="*/ 0 w 152"/>
                <a:gd name="T85" fmla="*/ 46 h 65"/>
                <a:gd name="T86" fmla="*/ 2 w 152"/>
                <a:gd name="T87" fmla="*/ 56 h 65"/>
                <a:gd name="T88" fmla="*/ 6 w 152"/>
                <a:gd name="T89" fmla="*/ 65 h 65"/>
                <a:gd name="T90" fmla="*/ 6 w 152"/>
                <a:gd name="T91" fmla="*/ 65 h 65"/>
                <a:gd name="T92" fmla="*/ 6 w 152"/>
                <a:gd name="T93" fmla="*/ 65 h 65"/>
                <a:gd name="T94" fmla="*/ 6 w 152"/>
                <a:gd name="T95" fmla="*/ 65 h 65"/>
                <a:gd name="T96" fmla="*/ 6 w 152"/>
                <a:gd name="T97" fmla="*/ 65 h 65"/>
                <a:gd name="T98" fmla="*/ 6 w 152"/>
                <a:gd name="T99" fmla="*/ 65 h 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52" h="65">
                  <a:moveTo>
                    <a:pt x="6" y="65"/>
                  </a:moveTo>
                  <a:lnTo>
                    <a:pt x="2" y="49"/>
                  </a:lnTo>
                  <a:lnTo>
                    <a:pt x="4" y="38"/>
                  </a:lnTo>
                  <a:lnTo>
                    <a:pt x="12" y="30"/>
                  </a:lnTo>
                  <a:lnTo>
                    <a:pt x="22" y="25"/>
                  </a:lnTo>
                  <a:lnTo>
                    <a:pt x="35" y="22"/>
                  </a:lnTo>
                  <a:lnTo>
                    <a:pt x="49" y="21"/>
                  </a:lnTo>
                  <a:lnTo>
                    <a:pt x="62" y="21"/>
                  </a:lnTo>
                  <a:lnTo>
                    <a:pt x="73" y="20"/>
                  </a:lnTo>
                  <a:lnTo>
                    <a:pt x="83" y="19"/>
                  </a:lnTo>
                  <a:lnTo>
                    <a:pt x="92" y="17"/>
                  </a:lnTo>
                  <a:lnTo>
                    <a:pt x="102" y="14"/>
                  </a:lnTo>
                  <a:lnTo>
                    <a:pt x="111" y="11"/>
                  </a:lnTo>
                  <a:lnTo>
                    <a:pt x="121" y="9"/>
                  </a:lnTo>
                  <a:lnTo>
                    <a:pt x="131" y="7"/>
                  </a:lnTo>
                  <a:lnTo>
                    <a:pt x="140" y="7"/>
                  </a:lnTo>
                  <a:lnTo>
                    <a:pt x="150" y="8"/>
                  </a:lnTo>
                  <a:lnTo>
                    <a:pt x="151" y="8"/>
                  </a:lnTo>
                  <a:lnTo>
                    <a:pt x="152" y="7"/>
                  </a:lnTo>
                  <a:lnTo>
                    <a:pt x="152" y="6"/>
                  </a:lnTo>
                  <a:lnTo>
                    <a:pt x="146" y="3"/>
                  </a:lnTo>
                  <a:lnTo>
                    <a:pt x="140" y="2"/>
                  </a:lnTo>
                  <a:lnTo>
                    <a:pt x="135" y="1"/>
                  </a:lnTo>
                  <a:lnTo>
                    <a:pt x="129" y="0"/>
                  </a:lnTo>
                  <a:lnTo>
                    <a:pt x="124" y="0"/>
                  </a:lnTo>
                  <a:lnTo>
                    <a:pt x="118" y="1"/>
                  </a:lnTo>
                  <a:lnTo>
                    <a:pt x="112" y="1"/>
                  </a:lnTo>
                  <a:lnTo>
                    <a:pt x="106" y="1"/>
                  </a:lnTo>
                  <a:lnTo>
                    <a:pt x="97" y="1"/>
                  </a:lnTo>
                  <a:lnTo>
                    <a:pt x="88" y="2"/>
                  </a:lnTo>
                  <a:lnTo>
                    <a:pt x="79" y="2"/>
                  </a:lnTo>
                  <a:lnTo>
                    <a:pt x="70" y="3"/>
                  </a:lnTo>
                  <a:lnTo>
                    <a:pt x="61" y="4"/>
                  </a:lnTo>
                  <a:lnTo>
                    <a:pt x="52" y="5"/>
                  </a:lnTo>
                  <a:lnTo>
                    <a:pt x="42" y="7"/>
                  </a:lnTo>
                  <a:lnTo>
                    <a:pt x="33" y="9"/>
                  </a:lnTo>
                  <a:lnTo>
                    <a:pt x="23" y="12"/>
                  </a:lnTo>
                  <a:lnTo>
                    <a:pt x="15" y="17"/>
                  </a:lnTo>
                  <a:lnTo>
                    <a:pt x="7" y="23"/>
                  </a:lnTo>
                  <a:lnTo>
                    <a:pt x="3" y="30"/>
                  </a:lnTo>
                  <a:lnTo>
                    <a:pt x="0" y="38"/>
                  </a:lnTo>
                  <a:lnTo>
                    <a:pt x="0" y="46"/>
                  </a:lnTo>
                  <a:lnTo>
                    <a:pt x="2" y="56"/>
                  </a:lnTo>
                  <a:lnTo>
                    <a:pt x="6"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 name="Freeform 102"/>
            <p:cNvSpPr>
              <a:spLocks/>
            </p:cNvSpPr>
            <p:nvPr/>
          </p:nvSpPr>
          <p:spPr bwMode="auto">
            <a:xfrm>
              <a:off x="4164" y="3023"/>
              <a:ext cx="145" cy="57"/>
            </a:xfrm>
            <a:custGeom>
              <a:avLst/>
              <a:gdLst>
                <a:gd name="T0" fmla="*/ 2 w 145"/>
                <a:gd name="T1" fmla="*/ 57 h 57"/>
                <a:gd name="T2" fmla="*/ 4 w 145"/>
                <a:gd name="T3" fmla="*/ 44 h 57"/>
                <a:gd name="T4" fmla="*/ 9 w 145"/>
                <a:gd name="T5" fmla="*/ 35 h 57"/>
                <a:gd name="T6" fmla="*/ 17 w 145"/>
                <a:gd name="T7" fmla="*/ 28 h 57"/>
                <a:gd name="T8" fmla="*/ 32 w 145"/>
                <a:gd name="T9" fmla="*/ 24 h 57"/>
                <a:gd name="T10" fmla="*/ 36 w 145"/>
                <a:gd name="T11" fmla="*/ 23 h 57"/>
                <a:gd name="T12" fmla="*/ 40 w 145"/>
                <a:gd name="T13" fmla="*/ 23 h 57"/>
                <a:gd name="T14" fmla="*/ 44 w 145"/>
                <a:gd name="T15" fmla="*/ 23 h 57"/>
                <a:gd name="T16" fmla="*/ 48 w 145"/>
                <a:gd name="T17" fmla="*/ 23 h 57"/>
                <a:gd name="T18" fmla="*/ 52 w 145"/>
                <a:gd name="T19" fmla="*/ 24 h 57"/>
                <a:gd name="T20" fmla="*/ 56 w 145"/>
                <a:gd name="T21" fmla="*/ 24 h 57"/>
                <a:gd name="T22" fmla="*/ 61 w 145"/>
                <a:gd name="T23" fmla="*/ 25 h 57"/>
                <a:gd name="T24" fmla="*/ 65 w 145"/>
                <a:gd name="T25" fmla="*/ 25 h 57"/>
                <a:gd name="T26" fmla="*/ 75 w 145"/>
                <a:gd name="T27" fmla="*/ 25 h 57"/>
                <a:gd name="T28" fmla="*/ 84 w 145"/>
                <a:gd name="T29" fmla="*/ 25 h 57"/>
                <a:gd name="T30" fmla="*/ 94 w 145"/>
                <a:gd name="T31" fmla="*/ 25 h 57"/>
                <a:gd name="T32" fmla="*/ 105 w 145"/>
                <a:gd name="T33" fmla="*/ 25 h 57"/>
                <a:gd name="T34" fmla="*/ 115 w 145"/>
                <a:gd name="T35" fmla="*/ 27 h 57"/>
                <a:gd name="T36" fmla="*/ 124 w 145"/>
                <a:gd name="T37" fmla="*/ 28 h 57"/>
                <a:gd name="T38" fmla="*/ 135 w 145"/>
                <a:gd name="T39" fmla="*/ 29 h 57"/>
                <a:gd name="T40" fmla="*/ 144 w 145"/>
                <a:gd name="T41" fmla="*/ 32 h 57"/>
                <a:gd name="T42" fmla="*/ 145 w 145"/>
                <a:gd name="T43" fmla="*/ 32 h 57"/>
                <a:gd name="T44" fmla="*/ 145 w 145"/>
                <a:gd name="T45" fmla="*/ 30 h 57"/>
                <a:gd name="T46" fmla="*/ 145 w 145"/>
                <a:gd name="T47" fmla="*/ 29 h 57"/>
                <a:gd name="T48" fmla="*/ 145 w 145"/>
                <a:gd name="T49" fmla="*/ 29 h 57"/>
                <a:gd name="T50" fmla="*/ 138 w 145"/>
                <a:gd name="T51" fmla="*/ 25 h 57"/>
                <a:gd name="T52" fmla="*/ 132 w 145"/>
                <a:gd name="T53" fmla="*/ 23 h 57"/>
                <a:gd name="T54" fmla="*/ 124 w 145"/>
                <a:gd name="T55" fmla="*/ 21 h 57"/>
                <a:gd name="T56" fmla="*/ 116 w 145"/>
                <a:gd name="T57" fmla="*/ 19 h 57"/>
                <a:gd name="T58" fmla="*/ 109 w 145"/>
                <a:gd name="T59" fmla="*/ 18 h 57"/>
                <a:gd name="T60" fmla="*/ 102 w 145"/>
                <a:gd name="T61" fmla="*/ 16 h 57"/>
                <a:gd name="T62" fmla="*/ 94 w 145"/>
                <a:gd name="T63" fmla="*/ 15 h 57"/>
                <a:gd name="T64" fmla="*/ 87 w 145"/>
                <a:gd name="T65" fmla="*/ 13 h 57"/>
                <a:gd name="T66" fmla="*/ 81 w 145"/>
                <a:gd name="T67" fmla="*/ 11 h 57"/>
                <a:gd name="T68" fmla="*/ 75 w 145"/>
                <a:gd name="T69" fmla="*/ 8 h 57"/>
                <a:gd name="T70" fmla="*/ 68 w 145"/>
                <a:gd name="T71" fmla="*/ 6 h 57"/>
                <a:gd name="T72" fmla="*/ 62 w 145"/>
                <a:gd name="T73" fmla="*/ 4 h 57"/>
                <a:gd name="T74" fmla="*/ 54 w 145"/>
                <a:gd name="T75" fmla="*/ 2 h 57"/>
                <a:gd name="T76" fmla="*/ 47 w 145"/>
                <a:gd name="T77" fmla="*/ 0 h 57"/>
                <a:gd name="T78" fmla="*/ 41 w 145"/>
                <a:gd name="T79" fmla="*/ 0 h 57"/>
                <a:gd name="T80" fmla="*/ 34 w 145"/>
                <a:gd name="T81" fmla="*/ 1 h 57"/>
                <a:gd name="T82" fmla="*/ 30 w 145"/>
                <a:gd name="T83" fmla="*/ 2 h 57"/>
                <a:gd name="T84" fmla="*/ 24 w 145"/>
                <a:gd name="T85" fmla="*/ 4 h 57"/>
                <a:gd name="T86" fmla="*/ 19 w 145"/>
                <a:gd name="T87" fmla="*/ 6 h 57"/>
                <a:gd name="T88" fmla="*/ 15 w 145"/>
                <a:gd name="T89" fmla="*/ 8 h 57"/>
                <a:gd name="T90" fmla="*/ 11 w 145"/>
                <a:gd name="T91" fmla="*/ 11 h 57"/>
                <a:gd name="T92" fmla="*/ 7 w 145"/>
                <a:gd name="T93" fmla="*/ 14 h 57"/>
                <a:gd name="T94" fmla="*/ 4 w 145"/>
                <a:gd name="T95" fmla="*/ 18 h 57"/>
                <a:gd name="T96" fmla="*/ 2 w 145"/>
                <a:gd name="T97" fmla="*/ 22 h 57"/>
                <a:gd name="T98" fmla="*/ 0 w 145"/>
                <a:gd name="T99" fmla="*/ 32 h 57"/>
                <a:gd name="T100" fmla="*/ 0 w 145"/>
                <a:gd name="T101" fmla="*/ 40 h 57"/>
                <a:gd name="T102" fmla="*/ 1 w 145"/>
                <a:gd name="T103" fmla="*/ 48 h 57"/>
                <a:gd name="T104" fmla="*/ 2 w 145"/>
                <a:gd name="T105" fmla="*/ 57 h 57"/>
                <a:gd name="T106" fmla="*/ 2 w 145"/>
                <a:gd name="T107" fmla="*/ 57 h 57"/>
                <a:gd name="T108" fmla="*/ 2 w 145"/>
                <a:gd name="T109" fmla="*/ 57 h 57"/>
                <a:gd name="T110" fmla="*/ 2 w 145"/>
                <a:gd name="T111" fmla="*/ 57 h 57"/>
                <a:gd name="T112" fmla="*/ 2 w 145"/>
                <a:gd name="T113" fmla="*/ 57 h 57"/>
                <a:gd name="T114" fmla="*/ 2 w 145"/>
                <a:gd name="T115" fmla="*/ 57 h 5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45" h="57">
                  <a:moveTo>
                    <a:pt x="2" y="57"/>
                  </a:moveTo>
                  <a:lnTo>
                    <a:pt x="4" y="44"/>
                  </a:lnTo>
                  <a:lnTo>
                    <a:pt x="9" y="35"/>
                  </a:lnTo>
                  <a:lnTo>
                    <a:pt x="17" y="28"/>
                  </a:lnTo>
                  <a:lnTo>
                    <a:pt x="32" y="24"/>
                  </a:lnTo>
                  <a:lnTo>
                    <a:pt x="36" y="23"/>
                  </a:lnTo>
                  <a:lnTo>
                    <a:pt x="40" y="23"/>
                  </a:lnTo>
                  <a:lnTo>
                    <a:pt x="44" y="23"/>
                  </a:lnTo>
                  <a:lnTo>
                    <a:pt x="48" y="23"/>
                  </a:lnTo>
                  <a:lnTo>
                    <a:pt x="52" y="24"/>
                  </a:lnTo>
                  <a:lnTo>
                    <a:pt x="56" y="24"/>
                  </a:lnTo>
                  <a:lnTo>
                    <a:pt x="61" y="25"/>
                  </a:lnTo>
                  <a:lnTo>
                    <a:pt x="65" y="25"/>
                  </a:lnTo>
                  <a:lnTo>
                    <a:pt x="75" y="25"/>
                  </a:lnTo>
                  <a:lnTo>
                    <a:pt x="84" y="25"/>
                  </a:lnTo>
                  <a:lnTo>
                    <a:pt x="94" y="25"/>
                  </a:lnTo>
                  <a:lnTo>
                    <a:pt x="105" y="25"/>
                  </a:lnTo>
                  <a:lnTo>
                    <a:pt x="115" y="27"/>
                  </a:lnTo>
                  <a:lnTo>
                    <a:pt x="124" y="28"/>
                  </a:lnTo>
                  <a:lnTo>
                    <a:pt x="135" y="29"/>
                  </a:lnTo>
                  <a:lnTo>
                    <a:pt x="144" y="32"/>
                  </a:lnTo>
                  <a:lnTo>
                    <a:pt x="145" y="32"/>
                  </a:lnTo>
                  <a:lnTo>
                    <a:pt x="145" y="30"/>
                  </a:lnTo>
                  <a:lnTo>
                    <a:pt x="145" y="29"/>
                  </a:lnTo>
                  <a:lnTo>
                    <a:pt x="138" y="25"/>
                  </a:lnTo>
                  <a:lnTo>
                    <a:pt x="132" y="23"/>
                  </a:lnTo>
                  <a:lnTo>
                    <a:pt x="124" y="21"/>
                  </a:lnTo>
                  <a:lnTo>
                    <a:pt x="116" y="19"/>
                  </a:lnTo>
                  <a:lnTo>
                    <a:pt x="109" y="18"/>
                  </a:lnTo>
                  <a:lnTo>
                    <a:pt x="102" y="16"/>
                  </a:lnTo>
                  <a:lnTo>
                    <a:pt x="94" y="15"/>
                  </a:lnTo>
                  <a:lnTo>
                    <a:pt x="87" y="13"/>
                  </a:lnTo>
                  <a:lnTo>
                    <a:pt x="81" y="11"/>
                  </a:lnTo>
                  <a:lnTo>
                    <a:pt x="75" y="8"/>
                  </a:lnTo>
                  <a:lnTo>
                    <a:pt x="68" y="6"/>
                  </a:lnTo>
                  <a:lnTo>
                    <a:pt x="62" y="4"/>
                  </a:lnTo>
                  <a:lnTo>
                    <a:pt x="54" y="2"/>
                  </a:lnTo>
                  <a:lnTo>
                    <a:pt x="47" y="0"/>
                  </a:lnTo>
                  <a:lnTo>
                    <a:pt x="41" y="0"/>
                  </a:lnTo>
                  <a:lnTo>
                    <a:pt x="34" y="1"/>
                  </a:lnTo>
                  <a:lnTo>
                    <a:pt x="30" y="2"/>
                  </a:lnTo>
                  <a:lnTo>
                    <a:pt x="24" y="4"/>
                  </a:lnTo>
                  <a:lnTo>
                    <a:pt x="19" y="6"/>
                  </a:lnTo>
                  <a:lnTo>
                    <a:pt x="15" y="8"/>
                  </a:lnTo>
                  <a:lnTo>
                    <a:pt x="11" y="11"/>
                  </a:lnTo>
                  <a:lnTo>
                    <a:pt x="7" y="14"/>
                  </a:lnTo>
                  <a:lnTo>
                    <a:pt x="4" y="18"/>
                  </a:lnTo>
                  <a:lnTo>
                    <a:pt x="2" y="22"/>
                  </a:lnTo>
                  <a:lnTo>
                    <a:pt x="0" y="32"/>
                  </a:lnTo>
                  <a:lnTo>
                    <a:pt x="0" y="40"/>
                  </a:lnTo>
                  <a:lnTo>
                    <a:pt x="1" y="48"/>
                  </a:lnTo>
                  <a:lnTo>
                    <a:pt x="2"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 name="Freeform 103"/>
            <p:cNvSpPr>
              <a:spLocks/>
            </p:cNvSpPr>
            <p:nvPr/>
          </p:nvSpPr>
          <p:spPr bwMode="auto">
            <a:xfrm>
              <a:off x="4255" y="3096"/>
              <a:ext cx="41" cy="47"/>
            </a:xfrm>
            <a:custGeom>
              <a:avLst/>
              <a:gdLst>
                <a:gd name="T0" fmla="*/ 0 w 41"/>
                <a:gd name="T1" fmla="*/ 5 h 47"/>
                <a:gd name="T2" fmla="*/ 5 w 41"/>
                <a:gd name="T3" fmla="*/ 4 h 47"/>
                <a:gd name="T4" fmla="*/ 10 w 41"/>
                <a:gd name="T5" fmla="*/ 4 h 47"/>
                <a:gd name="T6" fmla="*/ 14 w 41"/>
                <a:gd name="T7" fmla="*/ 4 h 47"/>
                <a:gd name="T8" fmla="*/ 18 w 41"/>
                <a:gd name="T9" fmla="*/ 6 h 47"/>
                <a:gd name="T10" fmla="*/ 22 w 41"/>
                <a:gd name="T11" fmla="*/ 8 h 47"/>
                <a:gd name="T12" fmla="*/ 25 w 41"/>
                <a:gd name="T13" fmla="*/ 10 h 47"/>
                <a:gd name="T14" fmla="*/ 28 w 41"/>
                <a:gd name="T15" fmla="*/ 13 h 47"/>
                <a:gd name="T16" fmla="*/ 30 w 41"/>
                <a:gd name="T17" fmla="*/ 17 h 47"/>
                <a:gd name="T18" fmla="*/ 33 w 41"/>
                <a:gd name="T19" fmla="*/ 24 h 47"/>
                <a:gd name="T20" fmla="*/ 35 w 41"/>
                <a:gd name="T21" fmla="*/ 31 h 47"/>
                <a:gd name="T22" fmla="*/ 35 w 41"/>
                <a:gd name="T23" fmla="*/ 39 h 47"/>
                <a:gd name="T24" fmla="*/ 36 w 41"/>
                <a:gd name="T25" fmla="*/ 46 h 47"/>
                <a:gd name="T26" fmla="*/ 36 w 41"/>
                <a:gd name="T27" fmla="*/ 47 h 47"/>
                <a:gd name="T28" fmla="*/ 38 w 41"/>
                <a:gd name="T29" fmla="*/ 46 h 47"/>
                <a:gd name="T30" fmla="*/ 40 w 41"/>
                <a:gd name="T31" fmla="*/ 45 h 47"/>
                <a:gd name="T32" fmla="*/ 40 w 41"/>
                <a:gd name="T33" fmla="*/ 44 h 47"/>
                <a:gd name="T34" fmla="*/ 41 w 41"/>
                <a:gd name="T35" fmla="*/ 35 h 47"/>
                <a:gd name="T36" fmla="*/ 41 w 41"/>
                <a:gd name="T37" fmla="*/ 26 h 47"/>
                <a:gd name="T38" fmla="*/ 40 w 41"/>
                <a:gd name="T39" fmla="*/ 17 h 47"/>
                <a:gd name="T40" fmla="*/ 35 w 41"/>
                <a:gd name="T41" fmla="*/ 9 h 47"/>
                <a:gd name="T42" fmla="*/ 32 w 41"/>
                <a:gd name="T43" fmla="*/ 5 h 47"/>
                <a:gd name="T44" fmla="*/ 28 w 41"/>
                <a:gd name="T45" fmla="*/ 2 h 47"/>
                <a:gd name="T46" fmla="*/ 24 w 41"/>
                <a:gd name="T47" fmla="*/ 0 h 47"/>
                <a:gd name="T48" fmla="*/ 20 w 41"/>
                <a:gd name="T49" fmla="*/ 0 h 47"/>
                <a:gd name="T50" fmla="*/ 15 w 41"/>
                <a:gd name="T51" fmla="*/ 0 h 47"/>
                <a:gd name="T52" fmla="*/ 10 w 41"/>
                <a:gd name="T53" fmla="*/ 2 h 47"/>
                <a:gd name="T54" fmla="*/ 6 w 41"/>
                <a:gd name="T55" fmla="*/ 3 h 47"/>
                <a:gd name="T56" fmla="*/ 0 w 41"/>
                <a:gd name="T57" fmla="*/ 5 h 47"/>
                <a:gd name="T58" fmla="*/ 0 w 41"/>
                <a:gd name="T59" fmla="*/ 5 h 47"/>
                <a:gd name="T60" fmla="*/ 0 w 41"/>
                <a:gd name="T61" fmla="*/ 5 h 47"/>
                <a:gd name="T62" fmla="*/ 0 w 41"/>
                <a:gd name="T63" fmla="*/ 5 h 47"/>
                <a:gd name="T64" fmla="*/ 0 w 41"/>
                <a:gd name="T65" fmla="*/ 5 h 47"/>
                <a:gd name="T66" fmla="*/ 0 w 41"/>
                <a:gd name="T67" fmla="*/ 5 h 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1" h="47">
                  <a:moveTo>
                    <a:pt x="0" y="5"/>
                  </a:moveTo>
                  <a:lnTo>
                    <a:pt x="5" y="4"/>
                  </a:lnTo>
                  <a:lnTo>
                    <a:pt x="10" y="4"/>
                  </a:lnTo>
                  <a:lnTo>
                    <a:pt x="14" y="4"/>
                  </a:lnTo>
                  <a:lnTo>
                    <a:pt x="18" y="6"/>
                  </a:lnTo>
                  <a:lnTo>
                    <a:pt x="22" y="8"/>
                  </a:lnTo>
                  <a:lnTo>
                    <a:pt x="25" y="10"/>
                  </a:lnTo>
                  <a:lnTo>
                    <a:pt x="28" y="13"/>
                  </a:lnTo>
                  <a:lnTo>
                    <a:pt x="30" y="17"/>
                  </a:lnTo>
                  <a:lnTo>
                    <a:pt x="33" y="24"/>
                  </a:lnTo>
                  <a:lnTo>
                    <a:pt x="35" y="31"/>
                  </a:lnTo>
                  <a:lnTo>
                    <a:pt x="35" y="39"/>
                  </a:lnTo>
                  <a:lnTo>
                    <a:pt x="36" y="46"/>
                  </a:lnTo>
                  <a:lnTo>
                    <a:pt x="36" y="47"/>
                  </a:lnTo>
                  <a:lnTo>
                    <a:pt x="38" y="46"/>
                  </a:lnTo>
                  <a:lnTo>
                    <a:pt x="40" y="45"/>
                  </a:lnTo>
                  <a:lnTo>
                    <a:pt x="40" y="44"/>
                  </a:lnTo>
                  <a:lnTo>
                    <a:pt x="41" y="35"/>
                  </a:lnTo>
                  <a:lnTo>
                    <a:pt x="41" y="26"/>
                  </a:lnTo>
                  <a:lnTo>
                    <a:pt x="40" y="17"/>
                  </a:lnTo>
                  <a:lnTo>
                    <a:pt x="35" y="9"/>
                  </a:lnTo>
                  <a:lnTo>
                    <a:pt x="32" y="5"/>
                  </a:lnTo>
                  <a:lnTo>
                    <a:pt x="28" y="2"/>
                  </a:lnTo>
                  <a:lnTo>
                    <a:pt x="24" y="0"/>
                  </a:lnTo>
                  <a:lnTo>
                    <a:pt x="20" y="0"/>
                  </a:lnTo>
                  <a:lnTo>
                    <a:pt x="15" y="0"/>
                  </a:lnTo>
                  <a:lnTo>
                    <a:pt x="10" y="2"/>
                  </a:lnTo>
                  <a:lnTo>
                    <a:pt x="6" y="3"/>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 name="Freeform 104"/>
            <p:cNvSpPr>
              <a:spLocks/>
            </p:cNvSpPr>
            <p:nvPr/>
          </p:nvSpPr>
          <p:spPr bwMode="auto">
            <a:xfrm>
              <a:off x="4280" y="3072"/>
              <a:ext cx="41" cy="37"/>
            </a:xfrm>
            <a:custGeom>
              <a:avLst/>
              <a:gdLst>
                <a:gd name="T0" fmla="*/ 0 w 41"/>
                <a:gd name="T1" fmla="*/ 0 h 37"/>
                <a:gd name="T2" fmla="*/ 7 w 41"/>
                <a:gd name="T3" fmla="*/ 2 h 37"/>
                <a:gd name="T4" fmla="*/ 15 w 41"/>
                <a:gd name="T5" fmla="*/ 4 h 37"/>
                <a:gd name="T6" fmla="*/ 21 w 41"/>
                <a:gd name="T7" fmla="*/ 7 h 37"/>
                <a:gd name="T8" fmla="*/ 27 w 41"/>
                <a:gd name="T9" fmla="*/ 13 h 37"/>
                <a:gd name="T10" fmla="*/ 31 w 41"/>
                <a:gd name="T11" fmla="*/ 18 h 37"/>
                <a:gd name="T12" fmla="*/ 35 w 41"/>
                <a:gd name="T13" fmla="*/ 23 h 37"/>
                <a:gd name="T14" fmla="*/ 38 w 41"/>
                <a:gd name="T15" fmla="*/ 30 h 37"/>
                <a:gd name="T16" fmla="*/ 40 w 41"/>
                <a:gd name="T17" fmla="*/ 37 h 37"/>
                <a:gd name="T18" fmla="*/ 40 w 41"/>
                <a:gd name="T19" fmla="*/ 37 h 37"/>
                <a:gd name="T20" fmla="*/ 41 w 41"/>
                <a:gd name="T21" fmla="*/ 37 h 37"/>
                <a:gd name="T22" fmla="*/ 41 w 41"/>
                <a:gd name="T23" fmla="*/ 37 h 37"/>
                <a:gd name="T24" fmla="*/ 41 w 41"/>
                <a:gd name="T25" fmla="*/ 36 h 37"/>
                <a:gd name="T26" fmla="*/ 40 w 41"/>
                <a:gd name="T27" fmla="*/ 29 h 37"/>
                <a:gd name="T28" fmla="*/ 38 w 41"/>
                <a:gd name="T29" fmla="*/ 23 h 37"/>
                <a:gd name="T30" fmla="*/ 35 w 41"/>
                <a:gd name="T31" fmla="*/ 18 h 37"/>
                <a:gd name="T32" fmla="*/ 31 w 41"/>
                <a:gd name="T33" fmla="*/ 13 h 37"/>
                <a:gd name="T34" fmla="*/ 28 w 41"/>
                <a:gd name="T35" fmla="*/ 9 h 37"/>
                <a:gd name="T36" fmla="*/ 24 w 41"/>
                <a:gd name="T37" fmla="*/ 7 h 37"/>
                <a:gd name="T38" fmla="*/ 21 w 41"/>
                <a:gd name="T39" fmla="*/ 5 h 37"/>
                <a:gd name="T40" fmla="*/ 17 w 41"/>
                <a:gd name="T41" fmla="*/ 3 h 37"/>
                <a:gd name="T42" fmla="*/ 12 w 41"/>
                <a:gd name="T43" fmla="*/ 2 h 37"/>
                <a:gd name="T44" fmla="*/ 8 w 41"/>
                <a:gd name="T45" fmla="*/ 1 h 37"/>
                <a:gd name="T46" fmla="*/ 4 w 41"/>
                <a:gd name="T47" fmla="*/ 0 h 37"/>
                <a:gd name="T48" fmla="*/ 0 w 41"/>
                <a:gd name="T49" fmla="*/ 0 h 37"/>
                <a:gd name="T50" fmla="*/ 0 w 41"/>
                <a:gd name="T51" fmla="*/ 0 h 37"/>
                <a:gd name="T52" fmla="*/ 0 w 41"/>
                <a:gd name="T53" fmla="*/ 0 h 37"/>
                <a:gd name="T54" fmla="*/ 0 w 41"/>
                <a:gd name="T55" fmla="*/ 0 h 37"/>
                <a:gd name="T56" fmla="*/ 0 w 41"/>
                <a:gd name="T57" fmla="*/ 0 h 37"/>
                <a:gd name="T58" fmla="*/ 0 w 41"/>
                <a:gd name="T59" fmla="*/ 0 h 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1" h="37">
                  <a:moveTo>
                    <a:pt x="0" y="0"/>
                  </a:moveTo>
                  <a:lnTo>
                    <a:pt x="7" y="2"/>
                  </a:lnTo>
                  <a:lnTo>
                    <a:pt x="15" y="4"/>
                  </a:lnTo>
                  <a:lnTo>
                    <a:pt x="21" y="7"/>
                  </a:lnTo>
                  <a:lnTo>
                    <a:pt x="27" y="13"/>
                  </a:lnTo>
                  <a:lnTo>
                    <a:pt x="31" y="18"/>
                  </a:lnTo>
                  <a:lnTo>
                    <a:pt x="35" y="23"/>
                  </a:lnTo>
                  <a:lnTo>
                    <a:pt x="38" y="30"/>
                  </a:lnTo>
                  <a:lnTo>
                    <a:pt x="40" y="37"/>
                  </a:lnTo>
                  <a:lnTo>
                    <a:pt x="41" y="37"/>
                  </a:lnTo>
                  <a:lnTo>
                    <a:pt x="41" y="36"/>
                  </a:lnTo>
                  <a:lnTo>
                    <a:pt x="40" y="29"/>
                  </a:lnTo>
                  <a:lnTo>
                    <a:pt x="38" y="23"/>
                  </a:lnTo>
                  <a:lnTo>
                    <a:pt x="35" y="18"/>
                  </a:lnTo>
                  <a:lnTo>
                    <a:pt x="31" y="13"/>
                  </a:lnTo>
                  <a:lnTo>
                    <a:pt x="28" y="9"/>
                  </a:lnTo>
                  <a:lnTo>
                    <a:pt x="24" y="7"/>
                  </a:lnTo>
                  <a:lnTo>
                    <a:pt x="21" y="5"/>
                  </a:lnTo>
                  <a:lnTo>
                    <a:pt x="17" y="3"/>
                  </a:lnTo>
                  <a:lnTo>
                    <a:pt x="12" y="2"/>
                  </a:lnTo>
                  <a:lnTo>
                    <a:pt x="8" y="1"/>
                  </a:lnTo>
                  <a:lnTo>
                    <a:pt x="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 name="Freeform 105"/>
            <p:cNvSpPr>
              <a:spLocks/>
            </p:cNvSpPr>
            <p:nvPr/>
          </p:nvSpPr>
          <p:spPr bwMode="auto">
            <a:xfrm>
              <a:off x="4296" y="3050"/>
              <a:ext cx="40" cy="38"/>
            </a:xfrm>
            <a:custGeom>
              <a:avLst/>
              <a:gdLst>
                <a:gd name="T0" fmla="*/ 0 w 40"/>
                <a:gd name="T1" fmla="*/ 0 h 38"/>
                <a:gd name="T2" fmla="*/ 7 w 40"/>
                <a:gd name="T3" fmla="*/ 2 h 38"/>
                <a:gd name="T4" fmla="*/ 14 w 40"/>
                <a:gd name="T5" fmla="*/ 4 h 38"/>
                <a:gd name="T6" fmla="*/ 20 w 40"/>
                <a:gd name="T7" fmla="*/ 7 h 38"/>
                <a:gd name="T8" fmla="*/ 25 w 40"/>
                <a:gd name="T9" fmla="*/ 12 h 38"/>
                <a:gd name="T10" fmla="*/ 28 w 40"/>
                <a:gd name="T11" fmla="*/ 18 h 38"/>
                <a:gd name="T12" fmla="*/ 31 w 40"/>
                <a:gd name="T13" fmla="*/ 24 h 38"/>
                <a:gd name="T14" fmla="*/ 34 w 40"/>
                <a:gd name="T15" fmla="*/ 30 h 38"/>
                <a:gd name="T16" fmla="*/ 37 w 40"/>
                <a:gd name="T17" fmla="*/ 37 h 38"/>
                <a:gd name="T18" fmla="*/ 37 w 40"/>
                <a:gd name="T19" fmla="*/ 38 h 38"/>
                <a:gd name="T20" fmla="*/ 39 w 40"/>
                <a:gd name="T21" fmla="*/ 37 h 38"/>
                <a:gd name="T22" fmla="*/ 40 w 40"/>
                <a:gd name="T23" fmla="*/ 36 h 38"/>
                <a:gd name="T24" fmla="*/ 40 w 40"/>
                <a:gd name="T25" fmla="*/ 35 h 38"/>
                <a:gd name="T26" fmla="*/ 39 w 40"/>
                <a:gd name="T27" fmla="*/ 28 h 38"/>
                <a:gd name="T28" fmla="*/ 37 w 40"/>
                <a:gd name="T29" fmla="*/ 21 h 38"/>
                <a:gd name="T30" fmla="*/ 35 w 40"/>
                <a:gd name="T31" fmla="*/ 15 h 38"/>
                <a:gd name="T32" fmla="*/ 30 w 40"/>
                <a:gd name="T33" fmla="*/ 9 h 38"/>
                <a:gd name="T34" fmla="*/ 24 w 40"/>
                <a:gd name="T35" fmla="*/ 4 h 38"/>
                <a:gd name="T36" fmla="*/ 16 w 40"/>
                <a:gd name="T37" fmla="*/ 2 h 38"/>
                <a:gd name="T38" fmla="*/ 8 w 40"/>
                <a:gd name="T39" fmla="*/ 1 h 38"/>
                <a:gd name="T40" fmla="*/ 1 w 40"/>
                <a:gd name="T41" fmla="*/ 0 h 38"/>
                <a:gd name="T42" fmla="*/ 1 w 40"/>
                <a:gd name="T43" fmla="*/ 0 h 38"/>
                <a:gd name="T44" fmla="*/ 1 w 40"/>
                <a:gd name="T45" fmla="*/ 0 h 38"/>
                <a:gd name="T46" fmla="*/ 0 w 40"/>
                <a:gd name="T47" fmla="*/ 0 h 38"/>
                <a:gd name="T48" fmla="*/ 0 w 40"/>
                <a:gd name="T49" fmla="*/ 0 h 38"/>
                <a:gd name="T50" fmla="*/ 0 w 40"/>
                <a:gd name="T51" fmla="*/ 0 h 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0" h="38">
                  <a:moveTo>
                    <a:pt x="0" y="0"/>
                  </a:moveTo>
                  <a:lnTo>
                    <a:pt x="7" y="2"/>
                  </a:lnTo>
                  <a:lnTo>
                    <a:pt x="14" y="4"/>
                  </a:lnTo>
                  <a:lnTo>
                    <a:pt x="20" y="7"/>
                  </a:lnTo>
                  <a:lnTo>
                    <a:pt x="25" y="12"/>
                  </a:lnTo>
                  <a:lnTo>
                    <a:pt x="28" y="18"/>
                  </a:lnTo>
                  <a:lnTo>
                    <a:pt x="31" y="24"/>
                  </a:lnTo>
                  <a:lnTo>
                    <a:pt x="34" y="30"/>
                  </a:lnTo>
                  <a:lnTo>
                    <a:pt x="37" y="37"/>
                  </a:lnTo>
                  <a:lnTo>
                    <a:pt x="37" y="38"/>
                  </a:lnTo>
                  <a:lnTo>
                    <a:pt x="39" y="37"/>
                  </a:lnTo>
                  <a:lnTo>
                    <a:pt x="40" y="36"/>
                  </a:lnTo>
                  <a:lnTo>
                    <a:pt x="40" y="35"/>
                  </a:lnTo>
                  <a:lnTo>
                    <a:pt x="39" y="28"/>
                  </a:lnTo>
                  <a:lnTo>
                    <a:pt x="37" y="21"/>
                  </a:lnTo>
                  <a:lnTo>
                    <a:pt x="35" y="15"/>
                  </a:lnTo>
                  <a:lnTo>
                    <a:pt x="30" y="9"/>
                  </a:lnTo>
                  <a:lnTo>
                    <a:pt x="24" y="4"/>
                  </a:lnTo>
                  <a:lnTo>
                    <a:pt x="16" y="2"/>
                  </a:lnTo>
                  <a:lnTo>
                    <a:pt x="8" y="1"/>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3" name="Freeform 106"/>
            <p:cNvSpPr>
              <a:spLocks/>
            </p:cNvSpPr>
            <p:nvPr/>
          </p:nvSpPr>
          <p:spPr bwMode="auto">
            <a:xfrm>
              <a:off x="4350" y="3360"/>
              <a:ext cx="486" cy="374"/>
            </a:xfrm>
            <a:custGeom>
              <a:avLst/>
              <a:gdLst>
                <a:gd name="T0" fmla="*/ 17 w 486"/>
                <a:gd name="T1" fmla="*/ 23 h 374"/>
                <a:gd name="T2" fmla="*/ 50 w 486"/>
                <a:gd name="T3" fmla="*/ 68 h 374"/>
                <a:gd name="T4" fmla="*/ 86 w 486"/>
                <a:gd name="T5" fmla="*/ 113 h 374"/>
                <a:gd name="T6" fmla="*/ 123 w 486"/>
                <a:gd name="T7" fmla="*/ 155 h 374"/>
                <a:gd name="T8" fmla="*/ 163 w 486"/>
                <a:gd name="T9" fmla="*/ 195 h 374"/>
                <a:gd name="T10" fmla="*/ 205 w 486"/>
                <a:gd name="T11" fmla="*/ 232 h 374"/>
                <a:gd name="T12" fmla="*/ 249 w 486"/>
                <a:gd name="T13" fmla="*/ 267 h 374"/>
                <a:gd name="T14" fmla="*/ 296 w 486"/>
                <a:gd name="T15" fmla="*/ 298 h 374"/>
                <a:gd name="T16" fmla="*/ 334 w 486"/>
                <a:gd name="T17" fmla="*/ 319 h 374"/>
                <a:gd name="T18" fmla="*/ 360 w 486"/>
                <a:gd name="T19" fmla="*/ 333 h 374"/>
                <a:gd name="T20" fmla="*/ 388 w 486"/>
                <a:gd name="T21" fmla="*/ 345 h 374"/>
                <a:gd name="T22" fmla="*/ 416 w 486"/>
                <a:gd name="T23" fmla="*/ 355 h 374"/>
                <a:gd name="T24" fmla="*/ 434 w 486"/>
                <a:gd name="T25" fmla="*/ 362 h 374"/>
                <a:gd name="T26" fmla="*/ 442 w 486"/>
                <a:gd name="T27" fmla="*/ 365 h 374"/>
                <a:gd name="T28" fmla="*/ 451 w 486"/>
                <a:gd name="T29" fmla="*/ 368 h 374"/>
                <a:gd name="T30" fmla="*/ 459 w 486"/>
                <a:gd name="T31" fmla="*/ 370 h 374"/>
                <a:gd name="T32" fmla="*/ 467 w 486"/>
                <a:gd name="T33" fmla="*/ 372 h 374"/>
                <a:gd name="T34" fmla="*/ 478 w 486"/>
                <a:gd name="T35" fmla="*/ 373 h 374"/>
                <a:gd name="T36" fmla="*/ 482 w 486"/>
                <a:gd name="T37" fmla="*/ 374 h 374"/>
                <a:gd name="T38" fmla="*/ 486 w 486"/>
                <a:gd name="T39" fmla="*/ 369 h 374"/>
                <a:gd name="T40" fmla="*/ 483 w 486"/>
                <a:gd name="T41" fmla="*/ 363 h 374"/>
                <a:gd name="T42" fmla="*/ 474 w 486"/>
                <a:gd name="T43" fmla="*/ 356 h 374"/>
                <a:gd name="T44" fmla="*/ 462 w 486"/>
                <a:gd name="T45" fmla="*/ 353 h 374"/>
                <a:gd name="T46" fmla="*/ 452 w 486"/>
                <a:gd name="T47" fmla="*/ 350 h 374"/>
                <a:gd name="T48" fmla="*/ 434 w 486"/>
                <a:gd name="T49" fmla="*/ 345 h 374"/>
                <a:gd name="T50" fmla="*/ 406 w 486"/>
                <a:gd name="T51" fmla="*/ 335 h 374"/>
                <a:gd name="T52" fmla="*/ 378 w 486"/>
                <a:gd name="T53" fmla="*/ 324 h 374"/>
                <a:gd name="T54" fmla="*/ 351 w 486"/>
                <a:gd name="T55" fmla="*/ 311 h 374"/>
                <a:gd name="T56" fmla="*/ 312 w 486"/>
                <a:gd name="T57" fmla="*/ 292 h 374"/>
                <a:gd name="T58" fmla="*/ 263 w 486"/>
                <a:gd name="T59" fmla="*/ 262 h 374"/>
                <a:gd name="T60" fmla="*/ 216 w 486"/>
                <a:gd name="T61" fmla="*/ 229 h 374"/>
                <a:gd name="T62" fmla="*/ 172 w 486"/>
                <a:gd name="T63" fmla="*/ 193 h 374"/>
                <a:gd name="T64" fmla="*/ 130 w 486"/>
                <a:gd name="T65" fmla="*/ 154 h 374"/>
                <a:gd name="T66" fmla="*/ 91 w 486"/>
                <a:gd name="T67" fmla="*/ 113 h 374"/>
                <a:gd name="T68" fmla="*/ 53 w 486"/>
                <a:gd name="T69" fmla="*/ 69 h 374"/>
                <a:gd name="T70" fmla="*/ 18 w 486"/>
                <a:gd name="T71" fmla="*/ 24 h 374"/>
                <a:gd name="T72" fmla="*/ 0 w 486"/>
                <a:gd name="T73" fmla="*/ 0 h 374"/>
                <a:gd name="T74" fmla="*/ 0 w 486"/>
                <a:gd name="T75" fmla="*/ 0 h 374"/>
                <a:gd name="T76" fmla="*/ 0 w 486"/>
                <a:gd name="T77" fmla="*/ 0 h 37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6" h="374">
                  <a:moveTo>
                    <a:pt x="0" y="0"/>
                  </a:moveTo>
                  <a:lnTo>
                    <a:pt x="17" y="23"/>
                  </a:lnTo>
                  <a:lnTo>
                    <a:pt x="33" y="46"/>
                  </a:lnTo>
                  <a:lnTo>
                    <a:pt x="50" y="68"/>
                  </a:lnTo>
                  <a:lnTo>
                    <a:pt x="67" y="91"/>
                  </a:lnTo>
                  <a:lnTo>
                    <a:pt x="86" y="113"/>
                  </a:lnTo>
                  <a:lnTo>
                    <a:pt x="104" y="133"/>
                  </a:lnTo>
                  <a:lnTo>
                    <a:pt x="123" y="155"/>
                  </a:lnTo>
                  <a:lnTo>
                    <a:pt x="142" y="174"/>
                  </a:lnTo>
                  <a:lnTo>
                    <a:pt x="163" y="195"/>
                  </a:lnTo>
                  <a:lnTo>
                    <a:pt x="183" y="213"/>
                  </a:lnTo>
                  <a:lnTo>
                    <a:pt x="205" y="232"/>
                  </a:lnTo>
                  <a:lnTo>
                    <a:pt x="227" y="249"/>
                  </a:lnTo>
                  <a:lnTo>
                    <a:pt x="249" y="267"/>
                  </a:lnTo>
                  <a:lnTo>
                    <a:pt x="272" y="282"/>
                  </a:lnTo>
                  <a:lnTo>
                    <a:pt x="296" y="298"/>
                  </a:lnTo>
                  <a:lnTo>
                    <a:pt x="320" y="312"/>
                  </a:lnTo>
                  <a:lnTo>
                    <a:pt x="334" y="319"/>
                  </a:lnTo>
                  <a:lnTo>
                    <a:pt x="347" y="327"/>
                  </a:lnTo>
                  <a:lnTo>
                    <a:pt x="360" y="333"/>
                  </a:lnTo>
                  <a:lnTo>
                    <a:pt x="374" y="339"/>
                  </a:lnTo>
                  <a:lnTo>
                    <a:pt x="388" y="345"/>
                  </a:lnTo>
                  <a:lnTo>
                    <a:pt x="402" y="350"/>
                  </a:lnTo>
                  <a:lnTo>
                    <a:pt x="416" y="355"/>
                  </a:lnTo>
                  <a:lnTo>
                    <a:pt x="429" y="361"/>
                  </a:lnTo>
                  <a:lnTo>
                    <a:pt x="434" y="362"/>
                  </a:lnTo>
                  <a:lnTo>
                    <a:pt x="438" y="364"/>
                  </a:lnTo>
                  <a:lnTo>
                    <a:pt x="442" y="365"/>
                  </a:lnTo>
                  <a:lnTo>
                    <a:pt x="447" y="366"/>
                  </a:lnTo>
                  <a:lnTo>
                    <a:pt x="451" y="368"/>
                  </a:lnTo>
                  <a:lnTo>
                    <a:pt x="455" y="369"/>
                  </a:lnTo>
                  <a:lnTo>
                    <a:pt x="459" y="370"/>
                  </a:lnTo>
                  <a:lnTo>
                    <a:pt x="463" y="371"/>
                  </a:lnTo>
                  <a:lnTo>
                    <a:pt x="467" y="372"/>
                  </a:lnTo>
                  <a:lnTo>
                    <a:pt x="473" y="372"/>
                  </a:lnTo>
                  <a:lnTo>
                    <a:pt x="478" y="373"/>
                  </a:lnTo>
                  <a:lnTo>
                    <a:pt x="480" y="373"/>
                  </a:lnTo>
                  <a:lnTo>
                    <a:pt x="482" y="374"/>
                  </a:lnTo>
                  <a:lnTo>
                    <a:pt x="485" y="372"/>
                  </a:lnTo>
                  <a:lnTo>
                    <a:pt x="486" y="369"/>
                  </a:lnTo>
                  <a:lnTo>
                    <a:pt x="486" y="366"/>
                  </a:lnTo>
                  <a:lnTo>
                    <a:pt x="483" y="363"/>
                  </a:lnTo>
                  <a:lnTo>
                    <a:pt x="479" y="360"/>
                  </a:lnTo>
                  <a:lnTo>
                    <a:pt x="474" y="356"/>
                  </a:lnTo>
                  <a:lnTo>
                    <a:pt x="469" y="354"/>
                  </a:lnTo>
                  <a:lnTo>
                    <a:pt x="462" y="353"/>
                  </a:lnTo>
                  <a:lnTo>
                    <a:pt x="457" y="351"/>
                  </a:lnTo>
                  <a:lnTo>
                    <a:pt x="452" y="350"/>
                  </a:lnTo>
                  <a:lnTo>
                    <a:pt x="447" y="349"/>
                  </a:lnTo>
                  <a:lnTo>
                    <a:pt x="434" y="345"/>
                  </a:lnTo>
                  <a:lnTo>
                    <a:pt x="419" y="340"/>
                  </a:lnTo>
                  <a:lnTo>
                    <a:pt x="406" y="335"/>
                  </a:lnTo>
                  <a:lnTo>
                    <a:pt x="391" y="330"/>
                  </a:lnTo>
                  <a:lnTo>
                    <a:pt x="378" y="324"/>
                  </a:lnTo>
                  <a:lnTo>
                    <a:pt x="365" y="317"/>
                  </a:lnTo>
                  <a:lnTo>
                    <a:pt x="351" y="311"/>
                  </a:lnTo>
                  <a:lnTo>
                    <a:pt x="338" y="305"/>
                  </a:lnTo>
                  <a:lnTo>
                    <a:pt x="312" y="292"/>
                  </a:lnTo>
                  <a:lnTo>
                    <a:pt x="287" y="277"/>
                  </a:lnTo>
                  <a:lnTo>
                    <a:pt x="263" y="262"/>
                  </a:lnTo>
                  <a:lnTo>
                    <a:pt x="239" y="245"/>
                  </a:lnTo>
                  <a:lnTo>
                    <a:pt x="216" y="229"/>
                  </a:lnTo>
                  <a:lnTo>
                    <a:pt x="194" y="211"/>
                  </a:lnTo>
                  <a:lnTo>
                    <a:pt x="172" y="193"/>
                  </a:lnTo>
                  <a:lnTo>
                    <a:pt x="150" y="173"/>
                  </a:lnTo>
                  <a:lnTo>
                    <a:pt x="130" y="154"/>
                  </a:lnTo>
                  <a:lnTo>
                    <a:pt x="110" y="133"/>
                  </a:lnTo>
                  <a:lnTo>
                    <a:pt x="91" y="113"/>
                  </a:lnTo>
                  <a:lnTo>
                    <a:pt x="71" y="91"/>
                  </a:lnTo>
                  <a:lnTo>
                    <a:pt x="53" y="69"/>
                  </a:lnTo>
                  <a:lnTo>
                    <a:pt x="35" y="47"/>
                  </a:lnTo>
                  <a:lnTo>
                    <a:pt x="18" y="2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4" name="Freeform 107"/>
            <p:cNvSpPr>
              <a:spLocks/>
            </p:cNvSpPr>
            <p:nvPr/>
          </p:nvSpPr>
          <p:spPr bwMode="auto">
            <a:xfrm>
              <a:off x="4439" y="3224"/>
              <a:ext cx="427" cy="341"/>
            </a:xfrm>
            <a:custGeom>
              <a:avLst/>
              <a:gdLst>
                <a:gd name="T0" fmla="*/ 10 w 427"/>
                <a:gd name="T1" fmla="*/ 13 h 341"/>
                <a:gd name="T2" fmla="*/ 29 w 427"/>
                <a:gd name="T3" fmla="*/ 38 h 341"/>
                <a:gd name="T4" fmla="*/ 48 w 427"/>
                <a:gd name="T5" fmla="*/ 63 h 341"/>
                <a:gd name="T6" fmla="*/ 71 w 427"/>
                <a:gd name="T7" fmla="*/ 85 h 341"/>
                <a:gd name="T8" fmla="*/ 101 w 427"/>
                <a:gd name="T9" fmla="*/ 103 h 341"/>
                <a:gd name="T10" fmla="*/ 135 w 427"/>
                <a:gd name="T11" fmla="*/ 118 h 341"/>
                <a:gd name="T12" fmla="*/ 168 w 427"/>
                <a:gd name="T13" fmla="*/ 128 h 341"/>
                <a:gd name="T14" fmla="*/ 205 w 427"/>
                <a:gd name="T15" fmla="*/ 135 h 341"/>
                <a:gd name="T16" fmla="*/ 232 w 427"/>
                <a:gd name="T17" fmla="*/ 141 h 341"/>
                <a:gd name="T18" fmla="*/ 250 w 427"/>
                <a:gd name="T19" fmla="*/ 147 h 341"/>
                <a:gd name="T20" fmla="*/ 267 w 427"/>
                <a:gd name="T21" fmla="*/ 154 h 341"/>
                <a:gd name="T22" fmla="*/ 284 w 427"/>
                <a:gd name="T23" fmla="*/ 161 h 341"/>
                <a:gd name="T24" fmla="*/ 300 w 427"/>
                <a:gd name="T25" fmla="*/ 170 h 341"/>
                <a:gd name="T26" fmla="*/ 315 w 427"/>
                <a:gd name="T27" fmla="*/ 181 h 341"/>
                <a:gd name="T28" fmla="*/ 328 w 427"/>
                <a:gd name="T29" fmla="*/ 192 h 341"/>
                <a:gd name="T30" fmla="*/ 342 w 427"/>
                <a:gd name="T31" fmla="*/ 203 h 341"/>
                <a:gd name="T32" fmla="*/ 365 w 427"/>
                <a:gd name="T33" fmla="*/ 221 h 341"/>
                <a:gd name="T34" fmla="*/ 390 w 427"/>
                <a:gd name="T35" fmla="*/ 250 h 341"/>
                <a:gd name="T36" fmla="*/ 407 w 427"/>
                <a:gd name="T37" fmla="*/ 284 h 341"/>
                <a:gd name="T38" fmla="*/ 420 w 427"/>
                <a:gd name="T39" fmla="*/ 321 h 341"/>
                <a:gd name="T40" fmla="*/ 424 w 427"/>
                <a:gd name="T41" fmla="*/ 341 h 341"/>
                <a:gd name="T42" fmla="*/ 427 w 427"/>
                <a:gd name="T43" fmla="*/ 339 h 341"/>
                <a:gd name="T44" fmla="*/ 425 w 427"/>
                <a:gd name="T45" fmla="*/ 322 h 341"/>
                <a:gd name="T46" fmla="*/ 418 w 427"/>
                <a:gd name="T47" fmla="*/ 290 h 341"/>
                <a:gd name="T48" fmla="*/ 406 w 427"/>
                <a:gd name="T49" fmla="*/ 260 h 341"/>
                <a:gd name="T50" fmla="*/ 391 w 427"/>
                <a:gd name="T51" fmla="*/ 231 h 341"/>
                <a:gd name="T52" fmla="*/ 374 w 427"/>
                <a:gd name="T53" fmla="*/ 213 h 341"/>
                <a:gd name="T54" fmla="*/ 361 w 427"/>
                <a:gd name="T55" fmla="*/ 200 h 341"/>
                <a:gd name="T56" fmla="*/ 348 w 427"/>
                <a:gd name="T57" fmla="*/ 188 h 341"/>
                <a:gd name="T58" fmla="*/ 334 w 427"/>
                <a:gd name="T59" fmla="*/ 176 h 341"/>
                <a:gd name="T60" fmla="*/ 321 w 427"/>
                <a:gd name="T61" fmla="*/ 165 h 341"/>
                <a:gd name="T62" fmla="*/ 306 w 427"/>
                <a:gd name="T63" fmla="*/ 155 h 341"/>
                <a:gd name="T64" fmla="*/ 292 w 427"/>
                <a:gd name="T65" fmla="*/ 146 h 341"/>
                <a:gd name="T66" fmla="*/ 277 w 427"/>
                <a:gd name="T67" fmla="*/ 137 h 341"/>
                <a:gd name="T68" fmla="*/ 250 w 427"/>
                <a:gd name="T69" fmla="*/ 127 h 341"/>
                <a:gd name="T70" fmla="*/ 211 w 427"/>
                <a:gd name="T71" fmla="*/ 117 h 341"/>
                <a:gd name="T72" fmla="*/ 172 w 427"/>
                <a:gd name="T73" fmla="*/ 110 h 341"/>
                <a:gd name="T74" fmla="*/ 132 w 427"/>
                <a:gd name="T75" fmla="*/ 101 h 341"/>
                <a:gd name="T76" fmla="*/ 104 w 427"/>
                <a:gd name="T77" fmla="*/ 91 h 341"/>
                <a:gd name="T78" fmla="*/ 86 w 427"/>
                <a:gd name="T79" fmla="*/ 83 h 341"/>
                <a:gd name="T80" fmla="*/ 71 w 427"/>
                <a:gd name="T81" fmla="*/ 73 h 341"/>
                <a:gd name="T82" fmla="*/ 55 w 427"/>
                <a:gd name="T83" fmla="*/ 60 h 341"/>
                <a:gd name="T84" fmla="*/ 42 w 427"/>
                <a:gd name="T85" fmla="*/ 47 h 341"/>
                <a:gd name="T86" fmla="*/ 31 w 427"/>
                <a:gd name="T87" fmla="*/ 32 h 341"/>
                <a:gd name="T88" fmla="*/ 18 w 427"/>
                <a:gd name="T89" fmla="*/ 19 h 341"/>
                <a:gd name="T90" fmla="*/ 6 w 427"/>
                <a:gd name="T91" fmla="*/ 7 h 341"/>
                <a:gd name="T92" fmla="*/ 0 w 427"/>
                <a:gd name="T93" fmla="*/ 0 h 341"/>
                <a:gd name="T94" fmla="*/ 0 w 427"/>
                <a:gd name="T95" fmla="*/ 2 h 341"/>
                <a:gd name="T96" fmla="*/ 0 w 427"/>
                <a:gd name="T97" fmla="*/ 2 h 3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27" h="341">
                  <a:moveTo>
                    <a:pt x="0" y="2"/>
                  </a:moveTo>
                  <a:lnTo>
                    <a:pt x="10" y="13"/>
                  </a:lnTo>
                  <a:lnTo>
                    <a:pt x="20" y="25"/>
                  </a:lnTo>
                  <a:lnTo>
                    <a:pt x="29" y="38"/>
                  </a:lnTo>
                  <a:lnTo>
                    <a:pt x="39" y="51"/>
                  </a:lnTo>
                  <a:lnTo>
                    <a:pt x="48" y="63"/>
                  </a:lnTo>
                  <a:lnTo>
                    <a:pt x="59" y="75"/>
                  </a:lnTo>
                  <a:lnTo>
                    <a:pt x="71" y="85"/>
                  </a:lnTo>
                  <a:lnTo>
                    <a:pt x="84" y="94"/>
                  </a:lnTo>
                  <a:lnTo>
                    <a:pt x="101" y="103"/>
                  </a:lnTo>
                  <a:lnTo>
                    <a:pt x="117" y="111"/>
                  </a:lnTo>
                  <a:lnTo>
                    <a:pt x="135" y="118"/>
                  </a:lnTo>
                  <a:lnTo>
                    <a:pt x="151" y="123"/>
                  </a:lnTo>
                  <a:lnTo>
                    <a:pt x="168" y="128"/>
                  </a:lnTo>
                  <a:lnTo>
                    <a:pt x="187" y="132"/>
                  </a:lnTo>
                  <a:lnTo>
                    <a:pt x="205" y="135"/>
                  </a:lnTo>
                  <a:lnTo>
                    <a:pt x="223" y="139"/>
                  </a:lnTo>
                  <a:lnTo>
                    <a:pt x="232" y="141"/>
                  </a:lnTo>
                  <a:lnTo>
                    <a:pt x="242" y="144"/>
                  </a:lnTo>
                  <a:lnTo>
                    <a:pt x="250" y="147"/>
                  </a:lnTo>
                  <a:lnTo>
                    <a:pt x="259" y="150"/>
                  </a:lnTo>
                  <a:lnTo>
                    <a:pt x="267" y="154"/>
                  </a:lnTo>
                  <a:lnTo>
                    <a:pt x="276" y="157"/>
                  </a:lnTo>
                  <a:lnTo>
                    <a:pt x="284" y="161"/>
                  </a:lnTo>
                  <a:lnTo>
                    <a:pt x="292" y="165"/>
                  </a:lnTo>
                  <a:lnTo>
                    <a:pt x="300" y="170"/>
                  </a:lnTo>
                  <a:lnTo>
                    <a:pt x="307" y="175"/>
                  </a:lnTo>
                  <a:lnTo>
                    <a:pt x="315" y="181"/>
                  </a:lnTo>
                  <a:lnTo>
                    <a:pt x="322" y="187"/>
                  </a:lnTo>
                  <a:lnTo>
                    <a:pt x="328" y="192"/>
                  </a:lnTo>
                  <a:lnTo>
                    <a:pt x="335" y="198"/>
                  </a:lnTo>
                  <a:lnTo>
                    <a:pt x="342" y="203"/>
                  </a:lnTo>
                  <a:lnTo>
                    <a:pt x="350" y="208"/>
                  </a:lnTo>
                  <a:lnTo>
                    <a:pt x="365" y="221"/>
                  </a:lnTo>
                  <a:lnTo>
                    <a:pt x="378" y="235"/>
                  </a:lnTo>
                  <a:lnTo>
                    <a:pt x="390" y="250"/>
                  </a:lnTo>
                  <a:lnTo>
                    <a:pt x="399" y="266"/>
                  </a:lnTo>
                  <a:lnTo>
                    <a:pt x="407" y="284"/>
                  </a:lnTo>
                  <a:lnTo>
                    <a:pt x="413" y="301"/>
                  </a:lnTo>
                  <a:lnTo>
                    <a:pt x="420" y="321"/>
                  </a:lnTo>
                  <a:lnTo>
                    <a:pt x="424" y="340"/>
                  </a:lnTo>
                  <a:lnTo>
                    <a:pt x="424" y="341"/>
                  </a:lnTo>
                  <a:lnTo>
                    <a:pt x="426" y="340"/>
                  </a:lnTo>
                  <a:lnTo>
                    <a:pt x="427" y="339"/>
                  </a:lnTo>
                  <a:lnTo>
                    <a:pt x="427" y="338"/>
                  </a:lnTo>
                  <a:lnTo>
                    <a:pt x="425" y="322"/>
                  </a:lnTo>
                  <a:lnTo>
                    <a:pt x="422" y="306"/>
                  </a:lnTo>
                  <a:lnTo>
                    <a:pt x="418" y="290"/>
                  </a:lnTo>
                  <a:lnTo>
                    <a:pt x="412" y="274"/>
                  </a:lnTo>
                  <a:lnTo>
                    <a:pt x="406" y="260"/>
                  </a:lnTo>
                  <a:lnTo>
                    <a:pt x="399" y="245"/>
                  </a:lnTo>
                  <a:lnTo>
                    <a:pt x="391" y="231"/>
                  </a:lnTo>
                  <a:lnTo>
                    <a:pt x="381" y="219"/>
                  </a:lnTo>
                  <a:lnTo>
                    <a:pt x="374" y="213"/>
                  </a:lnTo>
                  <a:lnTo>
                    <a:pt x="368" y="206"/>
                  </a:lnTo>
                  <a:lnTo>
                    <a:pt x="361" y="200"/>
                  </a:lnTo>
                  <a:lnTo>
                    <a:pt x="355" y="194"/>
                  </a:lnTo>
                  <a:lnTo>
                    <a:pt x="348" y="188"/>
                  </a:lnTo>
                  <a:lnTo>
                    <a:pt x="340" y="182"/>
                  </a:lnTo>
                  <a:lnTo>
                    <a:pt x="334" y="176"/>
                  </a:lnTo>
                  <a:lnTo>
                    <a:pt x="327" y="170"/>
                  </a:lnTo>
                  <a:lnTo>
                    <a:pt x="321" y="165"/>
                  </a:lnTo>
                  <a:lnTo>
                    <a:pt x="314" y="159"/>
                  </a:lnTo>
                  <a:lnTo>
                    <a:pt x="306" y="155"/>
                  </a:lnTo>
                  <a:lnTo>
                    <a:pt x="299" y="150"/>
                  </a:lnTo>
                  <a:lnTo>
                    <a:pt x="292" y="146"/>
                  </a:lnTo>
                  <a:lnTo>
                    <a:pt x="284" y="141"/>
                  </a:lnTo>
                  <a:lnTo>
                    <a:pt x="277" y="137"/>
                  </a:lnTo>
                  <a:lnTo>
                    <a:pt x="268" y="134"/>
                  </a:lnTo>
                  <a:lnTo>
                    <a:pt x="250" y="127"/>
                  </a:lnTo>
                  <a:lnTo>
                    <a:pt x="230" y="122"/>
                  </a:lnTo>
                  <a:lnTo>
                    <a:pt x="211" y="117"/>
                  </a:lnTo>
                  <a:lnTo>
                    <a:pt x="191" y="114"/>
                  </a:lnTo>
                  <a:lnTo>
                    <a:pt x="172" y="110"/>
                  </a:lnTo>
                  <a:lnTo>
                    <a:pt x="152" y="106"/>
                  </a:lnTo>
                  <a:lnTo>
                    <a:pt x="132" y="101"/>
                  </a:lnTo>
                  <a:lnTo>
                    <a:pt x="113" y="95"/>
                  </a:lnTo>
                  <a:lnTo>
                    <a:pt x="104" y="91"/>
                  </a:lnTo>
                  <a:lnTo>
                    <a:pt x="95" y="87"/>
                  </a:lnTo>
                  <a:lnTo>
                    <a:pt x="86" y="83"/>
                  </a:lnTo>
                  <a:lnTo>
                    <a:pt x="78" y="78"/>
                  </a:lnTo>
                  <a:lnTo>
                    <a:pt x="71" y="73"/>
                  </a:lnTo>
                  <a:lnTo>
                    <a:pt x="62" y="66"/>
                  </a:lnTo>
                  <a:lnTo>
                    <a:pt x="55" y="60"/>
                  </a:lnTo>
                  <a:lnTo>
                    <a:pt x="48" y="53"/>
                  </a:lnTo>
                  <a:lnTo>
                    <a:pt x="42" y="47"/>
                  </a:lnTo>
                  <a:lnTo>
                    <a:pt x="36" y="40"/>
                  </a:lnTo>
                  <a:lnTo>
                    <a:pt x="31" y="32"/>
                  </a:lnTo>
                  <a:lnTo>
                    <a:pt x="24" y="26"/>
                  </a:lnTo>
                  <a:lnTo>
                    <a:pt x="18" y="19"/>
                  </a:lnTo>
                  <a:lnTo>
                    <a:pt x="12" y="13"/>
                  </a:lnTo>
                  <a:lnTo>
                    <a:pt x="6" y="7"/>
                  </a:lnTo>
                  <a:lnTo>
                    <a:pt x="0" y="0"/>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5" name="Freeform 108"/>
            <p:cNvSpPr>
              <a:spLocks/>
            </p:cNvSpPr>
            <p:nvPr/>
          </p:nvSpPr>
          <p:spPr bwMode="auto">
            <a:xfrm>
              <a:off x="4816" y="2971"/>
              <a:ext cx="516" cy="469"/>
            </a:xfrm>
            <a:custGeom>
              <a:avLst/>
              <a:gdLst>
                <a:gd name="T0" fmla="*/ 481 w 516"/>
                <a:gd name="T1" fmla="*/ 3 h 469"/>
                <a:gd name="T2" fmla="*/ 429 w 516"/>
                <a:gd name="T3" fmla="*/ 0 h 469"/>
                <a:gd name="T4" fmla="*/ 376 w 516"/>
                <a:gd name="T5" fmla="*/ 1 h 469"/>
                <a:gd name="T6" fmla="*/ 323 w 516"/>
                <a:gd name="T7" fmla="*/ 8 h 469"/>
                <a:gd name="T8" fmla="*/ 270 w 516"/>
                <a:gd name="T9" fmla="*/ 15 h 469"/>
                <a:gd name="T10" fmla="*/ 220 w 516"/>
                <a:gd name="T11" fmla="*/ 25 h 469"/>
                <a:gd name="T12" fmla="*/ 170 w 516"/>
                <a:gd name="T13" fmla="*/ 42 h 469"/>
                <a:gd name="T14" fmla="*/ 123 w 516"/>
                <a:gd name="T15" fmla="*/ 67 h 469"/>
                <a:gd name="T16" fmla="*/ 80 w 516"/>
                <a:gd name="T17" fmla="*/ 94 h 469"/>
                <a:gd name="T18" fmla="*/ 44 w 516"/>
                <a:gd name="T19" fmla="*/ 125 h 469"/>
                <a:gd name="T20" fmla="*/ 16 w 516"/>
                <a:gd name="T21" fmla="*/ 166 h 469"/>
                <a:gd name="T22" fmla="*/ 4 w 516"/>
                <a:gd name="T23" fmla="*/ 258 h 469"/>
                <a:gd name="T24" fmla="*/ 32 w 516"/>
                <a:gd name="T25" fmla="*/ 311 h 469"/>
                <a:gd name="T26" fmla="*/ 67 w 516"/>
                <a:gd name="T27" fmla="*/ 336 h 469"/>
                <a:gd name="T28" fmla="*/ 106 w 516"/>
                <a:gd name="T29" fmla="*/ 355 h 469"/>
                <a:gd name="T30" fmla="*/ 126 w 516"/>
                <a:gd name="T31" fmla="*/ 369 h 469"/>
                <a:gd name="T32" fmla="*/ 135 w 516"/>
                <a:gd name="T33" fmla="*/ 384 h 469"/>
                <a:gd name="T34" fmla="*/ 121 w 516"/>
                <a:gd name="T35" fmla="*/ 393 h 469"/>
                <a:gd name="T36" fmla="*/ 105 w 516"/>
                <a:gd name="T37" fmla="*/ 397 h 469"/>
                <a:gd name="T38" fmla="*/ 84 w 516"/>
                <a:gd name="T39" fmla="*/ 407 h 469"/>
                <a:gd name="T40" fmla="*/ 68 w 516"/>
                <a:gd name="T41" fmla="*/ 442 h 469"/>
                <a:gd name="T42" fmla="*/ 85 w 516"/>
                <a:gd name="T43" fmla="*/ 469 h 469"/>
                <a:gd name="T44" fmla="*/ 85 w 516"/>
                <a:gd name="T45" fmla="*/ 467 h 469"/>
                <a:gd name="T46" fmla="*/ 73 w 516"/>
                <a:gd name="T47" fmla="*/ 436 h 469"/>
                <a:gd name="T48" fmla="*/ 88 w 516"/>
                <a:gd name="T49" fmla="*/ 410 h 469"/>
                <a:gd name="T50" fmla="*/ 117 w 516"/>
                <a:gd name="T51" fmla="*/ 401 h 469"/>
                <a:gd name="T52" fmla="*/ 137 w 516"/>
                <a:gd name="T53" fmla="*/ 393 h 469"/>
                <a:gd name="T54" fmla="*/ 144 w 516"/>
                <a:gd name="T55" fmla="*/ 361 h 469"/>
                <a:gd name="T56" fmla="*/ 122 w 516"/>
                <a:gd name="T57" fmla="*/ 331 h 469"/>
                <a:gd name="T58" fmla="*/ 88 w 516"/>
                <a:gd name="T59" fmla="*/ 307 h 469"/>
                <a:gd name="T60" fmla="*/ 56 w 516"/>
                <a:gd name="T61" fmla="*/ 282 h 469"/>
                <a:gd name="T62" fmla="*/ 36 w 516"/>
                <a:gd name="T63" fmla="*/ 240 h 469"/>
                <a:gd name="T64" fmla="*/ 40 w 516"/>
                <a:gd name="T65" fmla="*/ 194 h 469"/>
                <a:gd name="T66" fmla="*/ 55 w 516"/>
                <a:gd name="T67" fmla="*/ 152 h 469"/>
                <a:gd name="T68" fmla="*/ 83 w 516"/>
                <a:gd name="T69" fmla="*/ 118 h 469"/>
                <a:gd name="T70" fmla="*/ 117 w 516"/>
                <a:gd name="T71" fmla="*/ 90 h 469"/>
                <a:gd name="T72" fmla="*/ 158 w 516"/>
                <a:gd name="T73" fmla="*/ 64 h 469"/>
                <a:gd name="T74" fmla="*/ 209 w 516"/>
                <a:gd name="T75" fmla="*/ 44 h 469"/>
                <a:gd name="T76" fmla="*/ 261 w 516"/>
                <a:gd name="T77" fmla="*/ 28 h 469"/>
                <a:gd name="T78" fmla="*/ 307 w 516"/>
                <a:gd name="T79" fmla="*/ 17 h 469"/>
                <a:gd name="T80" fmla="*/ 355 w 516"/>
                <a:gd name="T81" fmla="*/ 9 h 469"/>
                <a:gd name="T82" fmla="*/ 403 w 516"/>
                <a:gd name="T83" fmla="*/ 4 h 469"/>
                <a:gd name="T84" fmla="*/ 451 w 516"/>
                <a:gd name="T85" fmla="*/ 4 h 469"/>
                <a:gd name="T86" fmla="*/ 500 w 516"/>
                <a:gd name="T87" fmla="*/ 8 h 469"/>
                <a:gd name="T88" fmla="*/ 516 w 516"/>
                <a:gd name="T89" fmla="*/ 10 h 469"/>
                <a:gd name="T90" fmla="*/ 516 w 516"/>
                <a:gd name="T91" fmla="*/ 10 h 4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16" h="469">
                  <a:moveTo>
                    <a:pt x="516" y="10"/>
                  </a:moveTo>
                  <a:lnTo>
                    <a:pt x="499" y="6"/>
                  </a:lnTo>
                  <a:lnTo>
                    <a:pt x="481" y="3"/>
                  </a:lnTo>
                  <a:lnTo>
                    <a:pt x="464" y="2"/>
                  </a:lnTo>
                  <a:lnTo>
                    <a:pt x="446" y="0"/>
                  </a:lnTo>
                  <a:lnTo>
                    <a:pt x="429" y="0"/>
                  </a:lnTo>
                  <a:lnTo>
                    <a:pt x="411" y="0"/>
                  </a:lnTo>
                  <a:lnTo>
                    <a:pt x="394" y="0"/>
                  </a:lnTo>
                  <a:lnTo>
                    <a:pt x="376" y="1"/>
                  </a:lnTo>
                  <a:lnTo>
                    <a:pt x="358" y="3"/>
                  </a:lnTo>
                  <a:lnTo>
                    <a:pt x="340" y="4"/>
                  </a:lnTo>
                  <a:lnTo>
                    <a:pt x="323" y="8"/>
                  </a:lnTo>
                  <a:lnTo>
                    <a:pt x="305" y="10"/>
                  </a:lnTo>
                  <a:lnTo>
                    <a:pt x="288" y="12"/>
                  </a:lnTo>
                  <a:lnTo>
                    <a:pt x="270" y="15"/>
                  </a:lnTo>
                  <a:lnTo>
                    <a:pt x="254" y="18"/>
                  </a:lnTo>
                  <a:lnTo>
                    <a:pt x="236" y="21"/>
                  </a:lnTo>
                  <a:lnTo>
                    <a:pt x="220" y="25"/>
                  </a:lnTo>
                  <a:lnTo>
                    <a:pt x="202" y="30"/>
                  </a:lnTo>
                  <a:lnTo>
                    <a:pt x="186" y="35"/>
                  </a:lnTo>
                  <a:lnTo>
                    <a:pt x="170" y="42"/>
                  </a:lnTo>
                  <a:lnTo>
                    <a:pt x="154" y="51"/>
                  </a:lnTo>
                  <a:lnTo>
                    <a:pt x="138" y="59"/>
                  </a:lnTo>
                  <a:lnTo>
                    <a:pt x="123" y="67"/>
                  </a:lnTo>
                  <a:lnTo>
                    <a:pt x="109" y="75"/>
                  </a:lnTo>
                  <a:lnTo>
                    <a:pt x="94" y="85"/>
                  </a:lnTo>
                  <a:lnTo>
                    <a:pt x="80" y="94"/>
                  </a:lnTo>
                  <a:lnTo>
                    <a:pt x="66" y="103"/>
                  </a:lnTo>
                  <a:lnTo>
                    <a:pt x="55" y="114"/>
                  </a:lnTo>
                  <a:lnTo>
                    <a:pt x="44" y="125"/>
                  </a:lnTo>
                  <a:lnTo>
                    <a:pt x="33" y="137"/>
                  </a:lnTo>
                  <a:lnTo>
                    <a:pt x="24" y="151"/>
                  </a:lnTo>
                  <a:lnTo>
                    <a:pt x="16" y="166"/>
                  </a:lnTo>
                  <a:lnTo>
                    <a:pt x="5" y="196"/>
                  </a:lnTo>
                  <a:lnTo>
                    <a:pt x="0" y="227"/>
                  </a:lnTo>
                  <a:lnTo>
                    <a:pt x="4" y="258"/>
                  </a:lnTo>
                  <a:lnTo>
                    <a:pt x="15" y="287"/>
                  </a:lnTo>
                  <a:lnTo>
                    <a:pt x="23" y="301"/>
                  </a:lnTo>
                  <a:lnTo>
                    <a:pt x="32" y="311"/>
                  </a:lnTo>
                  <a:lnTo>
                    <a:pt x="44" y="320"/>
                  </a:lnTo>
                  <a:lnTo>
                    <a:pt x="55" y="329"/>
                  </a:lnTo>
                  <a:lnTo>
                    <a:pt x="67" y="336"/>
                  </a:lnTo>
                  <a:lnTo>
                    <a:pt x="80" y="342"/>
                  </a:lnTo>
                  <a:lnTo>
                    <a:pt x="93" y="349"/>
                  </a:lnTo>
                  <a:lnTo>
                    <a:pt x="106" y="355"/>
                  </a:lnTo>
                  <a:lnTo>
                    <a:pt x="114" y="359"/>
                  </a:lnTo>
                  <a:lnTo>
                    <a:pt x="120" y="364"/>
                  </a:lnTo>
                  <a:lnTo>
                    <a:pt x="126" y="369"/>
                  </a:lnTo>
                  <a:lnTo>
                    <a:pt x="132" y="374"/>
                  </a:lnTo>
                  <a:lnTo>
                    <a:pt x="135" y="379"/>
                  </a:lnTo>
                  <a:lnTo>
                    <a:pt x="135" y="384"/>
                  </a:lnTo>
                  <a:lnTo>
                    <a:pt x="132" y="387"/>
                  </a:lnTo>
                  <a:lnTo>
                    <a:pt x="127" y="390"/>
                  </a:lnTo>
                  <a:lnTo>
                    <a:pt x="121" y="393"/>
                  </a:lnTo>
                  <a:lnTo>
                    <a:pt x="115" y="394"/>
                  </a:lnTo>
                  <a:lnTo>
                    <a:pt x="110" y="396"/>
                  </a:lnTo>
                  <a:lnTo>
                    <a:pt x="105" y="397"/>
                  </a:lnTo>
                  <a:lnTo>
                    <a:pt x="97" y="399"/>
                  </a:lnTo>
                  <a:lnTo>
                    <a:pt x="91" y="403"/>
                  </a:lnTo>
                  <a:lnTo>
                    <a:pt x="84" y="407"/>
                  </a:lnTo>
                  <a:lnTo>
                    <a:pt x="79" y="413"/>
                  </a:lnTo>
                  <a:lnTo>
                    <a:pt x="69" y="426"/>
                  </a:lnTo>
                  <a:lnTo>
                    <a:pt x="68" y="442"/>
                  </a:lnTo>
                  <a:lnTo>
                    <a:pt x="74" y="456"/>
                  </a:lnTo>
                  <a:lnTo>
                    <a:pt x="84" y="469"/>
                  </a:lnTo>
                  <a:lnTo>
                    <a:pt x="85" y="469"/>
                  </a:lnTo>
                  <a:lnTo>
                    <a:pt x="85" y="468"/>
                  </a:lnTo>
                  <a:lnTo>
                    <a:pt x="85" y="467"/>
                  </a:lnTo>
                  <a:lnTo>
                    <a:pt x="78" y="456"/>
                  </a:lnTo>
                  <a:lnTo>
                    <a:pt x="74" y="446"/>
                  </a:lnTo>
                  <a:lnTo>
                    <a:pt x="73" y="436"/>
                  </a:lnTo>
                  <a:lnTo>
                    <a:pt x="75" y="425"/>
                  </a:lnTo>
                  <a:lnTo>
                    <a:pt x="80" y="417"/>
                  </a:lnTo>
                  <a:lnTo>
                    <a:pt x="88" y="410"/>
                  </a:lnTo>
                  <a:lnTo>
                    <a:pt x="97" y="405"/>
                  </a:lnTo>
                  <a:lnTo>
                    <a:pt x="110" y="402"/>
                  </a:lnTo>
                  <a:lnTo>
                    <a:pt x="117" y="401"/>
                  </a:lnTo>
                  <a:lnTo>
                    <a:pt x="124" y="399"/>
                  </a:lnTo>
                  <a:lnTo>
                    <a:pt x="131" y="397"/>
                  </a:lnTo>
                  <a:lnTo>
                    <a:pt x="137" y="393"/>
                  </a:lnTo>
                  <a:lnTo>
                    <a:pt x="145" y="384"/>
                  </a:lnTo>
                  <a:lnTo>
                    <a:pt x="146" y="373"/>
                  </a:lnTo>
                  <a:lnTo>
                    <a:pt x="144" y="361"/>
                  </a:lnTo>
                  <a:lnTo>
                    <a:pt x="138" y="350"/>
                  </a:lnTo>
                  <a:lnTo>
                    <a:pt x="131" y="340"/>
                  </a:lnTo>
                  <a:lnTo>
                    <a:pt x="122" y="331"/>
                  </a:lnTo>
                  <a:lnTo>
                    <a:pt x="111" y="322"/>
                  </a:lnTo>
                  <a:lnTo>
                    <a:pt x="99" y="314"/>
                  </a:lnTo>
                  <a:lnTo>
                    <a:pt x="88" y="307"/>
                  </a:lnTo>
                  <a:lnTo>
                    <a:pt x="77" y="299"/>
                  </a:lnTo>
                  <a:lnTo>
                    <a:pt x="65" y="291"/>
                  </a:lnTo>
                  <a:lnTo>
                    <a:pt x="56" y="282"/>
                  </a:lnTo>
                  <a:lnTo>
                    <a:pt x="47" y="269"/>
                  </a:lnTo>
                  <a:lnTo>
                    <a:pt x="40" y="256"/>
                  </a:lnTo>
                  <a:lnTo>
                    <a:pt x="36" y="240"/>
                  </a:lnTo>
                  <a:lnTo>
                    <a:pt x="35" y="225"/>
                  </a:lnTo>
                  <a:lnTo>
                    <a:pt x="38" y="209"/>
                  </a:lnTo>
                  <a:lnTo>
                    <a:pt x="40" y="194"/>
                  </a:lnTo>
                  <a:lnTo>
                    <a:pt x="44" y="178"/>
                  </a:lnTo>
                  <a:lnTo>
                    <a:pt x="49" y="164"/>
                  </a:lnTo>
                  <a:lnTo>
                    <a:pt x="55" y="152"/>
                  </a:lnTo>
                  <a:lnTo>
                    <a:pt x="62" y="139"/>
                  </a:lnTo>
                  <a:lnTo>
                    <a:pt x="73" y="128"/>
                  </a:lnTo>
                  <a:lnTo>
                    <a:pt x="83" y="118"/>
                  </a:lnTo>
                  <a:lnTo>
                    <a:pt x="94" y="108"/>
                  </a:lnTo>
                  <a:lnTo>
                    <a:pt x="105" y="99"/>
                  </a:lnTo>
                  <a:lnTo>
                    <a:pt x="117" y="90"/>
                  </a:lnTo>
                  <a:lnTo>
                    <a:pt x="128" y="82"/>
                  </a:lnTo>
                  <a:lnTo>
                    <a:pt x="143" y="72"/>
                  </a:lnTo>
                  <a:lnTo>
                    <a:pt x="158" y="64"/>
                  </a:lnTo>
                  <a:lnTo>
                    <a:pt x="174" y="56"/>
                  </a:lnTo>
                  <a:lnTo>
                    <a:pt x="192" y="50"/>
                  </a:lnTo>
                  <a:lnTo>
                    <a:pt x="209" y="44"/>
                  </a:lnTo>
                  <a:lnTo>
                    <a:pt x="227" y="38"/>
                  </a:lnTo>
                  <a:lnTo>
                    <a:pt x="244" y="33"/>
                  </a:lnTo>
                  <a:lnTo>
                    <a:pt x="261" y="28"/>
                  </a:lnTo>
                  <a:lnTo>
                    <a:pt x="276" y="24"/>
                  </a:lnTo>
                  <a:lnTo>
                    <a:pt x="292" y="20"/>
                  </a:lnTo>
                  <a:lnTo>
                    <a:pt x="307" y="17"/>
                  </a:lnTo>
                  <a:lnTo>
                    <a:pt x="323" y="14"/>
                  </a:lnTo>
                  <a:lnTo>
                    <a:pt x="339" y="11"/>
                  </a:lnTo>
                  <a:lnTo>
                    <a:pt x="355" y="9"/>
                  </a:lnTo>
                  <a:lnTo>
                    <a:pt x="371" y="6"/>
                  </a:lnTo>
                  <a:lnTo>
                    <a:pt x="387" y="5"/>
                  </a:lnTo>
                  <a:lnTo>
                    <a:pt x="403" y="4"/>
                  </a:lnTo>
                  <a:lnTo>
                    <a:pt x="418" y="4"/>
                  </a:lnTo>
                  <a:lnTo>
                    <a:pt x="435" y="4"/>
                  </a:lnTo>
                  <a:lnTo>
                    <a:pt x="451" y="4"/>
                  </a:lnTo>
                  <a:lnTo>
                    <a:pt x="468" y="5"/>
                  </a:lnTo>
                  <a:lnTo>
                    <a:pt x="483" y="6"/>
                  </a:lnTo>
                  <a:lnTo>
                    <a:pt x="500" y="8"/>
                  </a:lnTo>
                  <a:lnTo>
                    <a:pt x="51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 name="Freeform 109"/>
            <p:cNvSpPr>
              <a:spLocks/>
            </p:cNvSpPr>
            <p:nvPr/>
          </p:nvSpPr>
          <p:spPr bwMode="auto">
            <a:xfrm>
              <a:off x="4586" y="2670"/>
              <a:ext cx="403" cy="708"/>
            </a:xfrm>
            <a:custGeom>
              <a:avLst/>
              <a:gdLst>
                <a:gd name="T0" fmla="*/ 381 w 403"/>
                <a:gd name="T1" fmla="*/ 14 h 708"/>
                <a:gd name="T2" fmla="*/ 339 w 403"/>
                <a:gd name="T3" fmla="*/ 43 h 708"/>
                <a:gd name="T4" fmla="*/ 296 w 403"/>
                <a:gd name="T5" fmla="*/ 74 h 708"/>
                <a:gd name="T6" fmla="*/ 258 w 403"/>
                <a:gd name="T7" fmla="*/ 108 h 708"/>
                <a:gd name="T8" fmla="*/ 223 w 403"/>
                <a:gd name="T9" fmla="*/ 145 h 708"/>
                <a:gd name="T10" fmla="*/ 191 w 403"/>
                <a:gd name="T11" fmla="*/ 183 h 708"/>
                <a:gd name="T12" fmla="*/ 161 w 403"/>
                <a:gd name="T13" fmla="*/ 223 h 708"/>
                <a:gd name="T14" fmla="*/ 134 w 403"/>
                <a:gd name="T15" fmla="*/ 264 h 708"/>
                <a:gd name="T16" fmla="*/ 93 w 403"/>
                <a:gd name="T17" fmla="*/ 333 h 708"/>
                <a:gd name="T18" fmla="*/ 48 w 403"/>
                <a:gd name="T19" fmla="*/ 434 h 708"/>
                <a:gd name="T20" fmla="*/ 18 w 403"/>
                <a:gd name="T21" fmla="*/ 541 h 708"/>
                <a:gd name="T22" fmla="*/ 3 w 403"/>
                <a:gd name="T23" fmla="*/ 651 h 708"/>
                <a:gd name="T24" fmla="*/ 1 w 403"/>
                <a:gd name="T25" fmla="*/ 708 h 708"/>
                <a:gd name="T26" fmla="*/ 4 w 403"/>
                <a:gd name="T27" fmla="*/ 707 h 708"/>
                <a:gd name="T28" fmla="*/ 8 w 403"/>
                <a:gd name="T29" fmla="*/ 678 h 708"/>
                <a:gd name="T30" fmla="*/ 14 w 403"/>
                <a:gd name="T31" fmla="*/ 626 h 708"/>
                <a:gd name="T32" fmla="*/ 21 w 403"/>
                <a:gd name="T33" fmla="*/ 574 h 708"/>
                <a:gd name="T34" fmla="*/ 32 w 403"/>
                <a:gd name="T35" fmla="*/ 522 h 708"/>
                <a:gd name="T36" fmla="*/ 45 w 403"/>
                <a:gd name="T37" fmla="*/ 469 h 708"/>
                <a:gd name="T38" fmla="*/ 62 w 403"/>
                <a:gd name="T39" fmla="*/ 417 h 708"/>
                <a:gd name="T40" fmla="*/ 82 w 403"/>
                <a:gd name="T41" fmla="*/ 366 h 708"/>
                <a:gd name="T42" fmla="*/ 107 w 403"/>
                <a:gd name="T43" fmla="*/ 317 h 708"/>
                <a:gd name="T44" fmla="*/ 134 w 403"/>
                <a:gd name="T45" fmla="*/ 272 h 708"/>
                <a:gd name="T46" fmla="*/ 160 w 403"/>
                <a:gd name="T47" fmla="*/ 230 h 708"/>
                <a:gd name="T48" fmla="*/ 189 w 403"/>
                <a:gd name="T49" fmla="*/ 191 h 708"/>
                <a:gd name="T50" fmla="*/ 220 w 403"/>
                <a:gd name="T51" fmla="*/ 152 h 708"/>
                <a:gd name="T52" fmla="*/ 245 w 403"/>
                <a:gd name="T53" fmla="*/ 123 h 708"/>
                <a:gd name="T54" fmla="*/ 263 w 403"/>
                <a:gd name="T55" fmla="*/ 105 h 708"/>
                <a:gd name="T56" fmla="*/ 283 w 403"/>
                <a:gd name="T57" fmla="*/ 86 h 708"/>
                <a:gd name="T58" fmla="*/ 305 w 403"/>
                <a:gd name="T59" fmla="*/ 70 h 708"/>
                <a:gd name="T60" fmla="*/ 325 w 403"/>
                <a:gd name="T61" fmla="*/ 53 h 708"/>
                <a:gd name="T62" fmla="*/ 347 w 403"/>
                <a:gd name="T63" fmla="*/ 38 h 708"/>
                <a:gd name="T64" fmla="*/ 369 w 403"/>
                <a:gd name="T65" fmla="*/ 22 h 708"/>
                <a:gd name="T66" fmla="*/ 391 w 403"/>
                <a:gd name="T67" fmla="*/ 7 h 708"/>
                <a:gd name="T68" fmla="*/ 403 w 403"/>
                <a:gd name="T69" fmla="*/ 0 h 708"/>
                <a:gd name="T70" fmla="*/ 403 w 403"/>
                <a:gd name="T71" fmla="*/ 0 h 708"/>
                <a:gd name="T72" fmla="*/ 402 w 403"/>
                <a:gd name="T73" fmla="*/ 0 h 7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3" h="708">
                  <a:moveTo>
                    <a:pt x="402" y="0"/>
                  </a:moveTo>
                  <a:lnTo>
                    <a:pt x="381" y="14"/>
                  </a:lnTo>
                  <a:lnTo>
                    <a:pt x="359" y="29"/>
                  </a:lnTo>
                  <a:lnTo>
                    <a:pt x="339" y="43"/>
                  </a:lnTo>
                  <a:lnTo>
                    <a:pt x="317" y="58"/>
                  </a:lnTo>
                  <a:lnTo>
                    <a:pt x="296" y="74"/>
                  </a:lnTo>
                  <a:lnTo>
                    <a:pt x="277" y="90"/>
                  </a:lnTo>
                  <a:lnTo>
                    <a:pt x="258" y="108"/>
                  </a:lnTo>
                  <a:lnTo>
                    <a:pt x="240" y="126"/>
                  </a:lnTo>
                  <a:lnTo>
                    <a:pt x="223" y="145"/>
                  </a:lnTo>
                  <a:lnTo>
                    <a:pt x="207" y="163"/>
                  </a:lnTo>
                  <a:lnTo>
                    <a:pt x="191" y="183"/>
                  </a:lnTo>
                  <a:lnTo>
                    <a:pt x="176" y="202"/>
                  </a:lnTo>
                  <a:lnTo>
                    <a:pt x="161" y="223"/>
                  </a:lnTo>
                  <a:lnTo>
                    <a:pt x="147" y="244"/>
                  </a:lnTo>
                  <a:lnTo>
                    <a:pt x="134" y="264"/>
                  </a:lnTo>
                  <a:lnTo>
                    <a:pt x="120" y="285"/>
                  </a:lnTo>
                  <a:lnTo>
                    <a:pt x="93" y="333"/>
                  </a:lnTo>
                  <a:lnTo>
                    <a:pt x="69" y="383"/>
                  </a:lnTo>
                  <a:lnTo>
                    <a:pt x="48" y="434"/>
                  </a:lnTo>
                  <a:lnTo>
                    <a:pt x="32" y="488"/>
                  </a:lnTo>
                  <a:lnTo>
                    <a:pt x="18" y="541"/>
                  </a:lnTo>
                  <a:lnTo>
                    <a:pt x="9" y="596"/>
                  </a:lnTo>
                  <a:lnTo>
                    <a:pt x="3" y="651"/>
                  </a:lnTo>
                  <a:lnTo>
                    <a:pt x="0" y="707"/>
                  </a:lnTo>
                  <a:lnTo>
                    <a:pt x="1" y="708"/>
                  </a:lnTo>
                  <a:lnTo>
                    <a:pt x="3" y="708"/>
                  </a:lnTo>
                  <a:lnTo>
                    <a:pt x="4" y="707"/>
                  </a:lnTo>
                  <a:lnTo>
                    <a:pt x="5" y="705"/>
                  </a:lnTo>
                  <a:lnTo>
                    <a:pt x="8" y="678"/>
                  </a:lnTo>
                  <a:lnTo>
                    <a:pt x="11" y="652"/>
                  </a:lnTo>
                  <a:lnTo>
                    <a:pt x="14" y="626"/>
                  </a:lnTo>
                  <a:lnTo>
                    <a:pt x="17" y="600"/>
                  </a:lnTo>
                  <a:lnTo>
                    <a:pt x="21" y="574"/>
                  </a:lnTo>
                  <a:lnTo>
                    <a:pt x="27" y="547"/>
                  </a:lnTo>
                  <a:lnTo>
                    <a:pt x="32" y="522"/>
                  </a:lnTo>
                  <a:lnTo>
                    <a:pt x="38" y="496"/>
                  </a:lnTo>
                  <a:lnTo>
                    <a:pt x="45" y="469"/>
                  </a:lnTo>
                  <a:lnTo>
                    <a:pt x="52" y="442"/>
                  </a:lnTo>
                  <a:lnTo>
                    <a:pt x="62" y="417"/>
                  </a:lnTo>
                  <a:lnTo>
                    <a:pt x="72" y="391"/>
                  </a:lnTo>
                  <a:lnTo>
                    <a:pt x="82" y="366"/>
                  </a:lnTo>
                  <a:lnTo>
                    <a:pt x="95" y="341"/>
                  </a:lnTo>
                  <a:lnTo>
                    <a:pt x="107" y="317"/>
                  </a:lnTo>
                  <a:lnTo>
                    <a:pt x="120" y="293"/>
                  </a:lnTo>
                  <a:lnTo>
                    <a:pt x="134" y="272"/>
                  </a:lnTo>
                  <a:lnTo>
                    <a:pt x="147" y="251"/>
                  </a:lnTo>
                  <a:lnTo>
                    <a:pt x="160" y="230"/>
                  </a:lnTo>
                  <a:lnTo>
                    <a:pt x="175" y="211"/>
                  </a:lnTo>
                  <a:lnTo>
                    <a:pt x="189" y="191"/>
                  </a:lnTo>
                  <a:lnTo>
                    <a:pt x="205" y="172"/>
                  </a:lnTo>
                  <a:lnTo>
                    <a:pt x="220" y="152"/>
                  </a:lnTo>
                  <a:lnTo>
                    <a:pt x="236" y="134"/>
                  </a:lnTo>
                  <a:lnTo>
                    <a:pt x="245" y="123"/>
                  </a:lnTo>
                  <a:lnTo>
                    <a:pt x="254" y="114"/>
                  </a:lnTo>
                  <a:lnTo>
                    <a:pt x="263" y="105"/>
                  </a:lnTo>
                  <a:lnTo>
                    <a:pt x="274" y="95"/>
                  </a:lnTo>
                  <a:lnTo>
                    <a:pt x="283" y="86"/>
                  </a:lnTo>
                  <a:lnTo>
                    <a:pt x="293" y="78"/>
                  </a:lnTo>
                  <a:lnTo>
                    <a:pt x="305" y="70"/>
                  </a:lnTo>
                  <a:lnTo>
                    <a:pt x="315" y="61"/>
                  </a:lnTo>
                  <a:lnTo>
                    <a:pt x="325" y="53"/>
                  </a:lnTo>
                  <a:lnTo>
                    <a:pt x="336" y="45"/>
                  </a:lnTo>
                  <a:lnTo>
                    <a:pt x="347" y="38"/>
                  </a:lnTo>
                  <a:lnTo>
                    <a:pt x="358" y="30"/>
                  </a:lnTo>
                  <a:lnTo>
                    <a:pt x="369" y="22"/>
                  </a:lnTo>
                  <a:lnTo>
                    <a:pt x="381" y="15"/>
                  </a:lnTo>
                  <a:lnTo>
                    <a:pt x="391" y="7"/>
                  </a:lnTo>
                  <a:lnTo>
                    <a:pt x="402" y="0"/>
                  </a:lnTo>
                  <a:lnTo>
                    <a:pt x="403" y="0"/>
                  </a:lnTo>
                  <a:lnTo>
                    <a:pt x="40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7" name="Freeform 110"/>
            <p:cNvSpPr>
              <a:spLocks/>
            </p:cNvSpPr>
            <p:nvPr/>
          </p:nvSpPr>
          <p:spPr bwMode="auto">
            <a:xfrm>
              <a:off x="4845" y="2716"/>
              <a:ext cx="155" cy="257"/>
            </a:xfrm>
            <a:custGeom>
              <a:avLst/>
              <a:gdLst>
                <a:gd name="T0" fmla="*/ 154 w 155"/>
                <a:gd name="T1" fmla="*/ 0 h 257"/>
                <a:gd name="T2" fmla="*/ 140 w 155"/>
                <a:gd name="T3" fmla="*/ 14 h 257"/>
                <a:gd name="T4" fmla="*/ 128 w 155"/>
                <a:gd name="T5" fmla="*/ 29 h 257"/>
                <a:gd name="T6" fmla="*/ 116 w 155"/>
                <a:gd name="T7" fmla="*/ 44 h 257"/>
                <a:gd name="T8" fmla="*/ 103 w 155"/>
                <a:gd name="T9" fmla="*/ 60 h 257"/>
                <a:gd name="T10" fmla="*/ 92 w 155"/>
                <a:gd name="T11" fmla="*/ 76 h 257"/>
                <a:gd name="T12" fmla="*/ 81 w 155"/>
                <a:gd name="T13" fmla="*/ 92 h 257"/>
                <a:gd name="T14" fmla="*/ 69 w 155"/>
                <a:gd name="T15" fmla="*/ 108 h 257"/>
                <a:gd name="T16" fmla="*/ 59 w 155"/>
                <a:gd name="T17" fmla="*/ 125 h 257"/>
                <a:gd name="T18" fmla="*/ 49 w 155"/>
                <a:gd name="T19" fmla="*/ 140 h 257"/>
                <a:gd name="T20" fmla="*/ 39 w 155"/>
                <a:gd name="T21" fmla="*/ 155 h 257"/>
                <a:gd name="T22" fmla="*/ 30 w 155"/>
                <a:gd name="T23" fmla="*/ 171 h 257"/>
                <a:gd name="T24" fmla="*/ 22 w 155"/>
                <a:gd name="T25" fmla="*/ 186 h 257"/>
                <a:gd name="T26" fmla="*/ 15 w 155"/>
                <a:gd name="T27" fmla="*/ 203 h 257"/>
                <a:gd name="T28" fmla="*/ 9 w 155"/>
                <a:gd name="T29" fmla="*/ 219 h 257"/>
                <a:gd name="T30" fmla="*/ 4 w 155"/>
                <a:gd name="T31" fmla="*/ 237 h 257"/>
                <a:gd name="T32" fmla="*/ 0 w 155"/>
                <a:gd name="T33" fmla="*/ 255 h 257"/>
                <a:gd name="T34" fmla="*/ 1 w 155"/>
                <a:gd name="T35" fmla="*/ 257 h 257"/>
                <a:gd name="T36" fmla="*/ 3 w 155"/>
                <a:gd name="T37" fmla="*/ 257 h 257"/>
                <a:gd name="T38" fmla="*/ 5 w 155"/>
                <a:gd name="T39" fmla="*/ 255 h 257"/>
                <a:gd name="T40" fmla="*/ 6 w 155"/>
                <a:gd name="T41" fmla="*/ 253 h 257"/>
                <a:gd name="T42" fmla="*/ 12 w 155"/>
                <a:gd name="T43" fmla="*/ 237 h 257"/>
                <a:gd name="T44" fmla="*/ 17 w 155"/>
                <a:gd name="T45" fmla="*/ 220 h 257"/>
                <a:gd name="T46" fmla="*/ 23 w 155"/>
                <a:gd name="T47" fmla="*/ 204 h 257"/>
                <a:gd name="T48" fmla="*/ 30 w 155"/>
                <a:gd name="T49" fmla="*/ 188 h 257"/>
                <a:gd name="T50" fmla="*/ 37 w 155"/>
                <a:gd name="T51" fmla="*/ 173 h 257"/>
                <a:gd name="T52" fmla="*/ 46 w 155"/>
                <a:gd name="T53" fmla="*/ 158 h 257"/>
                <a:gd name="T54" fmla="*/ 54 w 155"/>
                <a:gd name="T55" fmla="*/ 142 h 257"/>
                <a:gd name="T56" fmla="*/ 63 w 155"/>
                <a:gd name="T57" fmla="*/ 128 h 257"/>
                <a:gd name="T58" fmla="*/ 73 w 155"/>
                <a:gd name="T59" fmla="*/ 111 h 257"/>
                <a:gd name="T60" fmla="*/ 84 w 155"/>
                <a:gd name="T61" fmla="*/ 95 h 257"/>
                <a:gd name="T62" fmla="*/ 94 w 155"/>
                <a:gd name="T63" fmla="*/ 78 h 257"/>
                <a:gd name="T64" fmla="*/ 105 w 155"/>
                <a:gd name="T65" fmla="*/ 62 h 257"/>
                <a:gd name="T66" fmla="*/ 117 w 155"/>
                <a:gd name="T67" fmla="*/ 46 h 257"/>
                <a:gd name="T68" fmla="*/ 129 w 155"/>
                <a:gd name="T69" fmla="*/ 31 h 257"/>
                <a:gd name="T70" fmla="*/ 141 w 155"/>
                <a:gd name="T71" fmla="*/ 15 h 257"/>
                <a:gd name="T72" fmla="*/ 155 w 155"/>
                <a:gd name="T73" fmla="*/ 1 h 257"/>
                <a:gd name="T74" fmla="*/ 155 w 155"/>
                <a:gd name="T75" fmla="*/ 1 h 257"/>
                <a:gd name="T76" fmla="*/ 155 w 155"/>
                <a:gd name="T77" fmla="*/ 0 h 257"/>
                <a:gd name="T78" fmla="*/ 155 w 155"/>
                <a:gd name="T79" fmla="*/ 0 h 257"/>
                <a:gd name="T80" fmla="*/ 154 w 155"/>
                <a:gd name="T81" fmla="*/ 0 h 257"/>
                <a:gd name="T82" fmla="*/ 154 w 155"/>
                <a:gd name="T83" fmla="*/ 0 h 25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5" h="257">
                  <a:moveTo>
                    <a:pt x="154" y="0"/>
                  </a:moveTo>
                  <a:lnTo>
                    <a:pt x="140" y="14"/>
                  </a:lnTo>
                  <a:lnTo>
                    <a:pt x="128" y="29"/>
                  </a:lnTo>
                  <a:lnTo>
                    <a:pt x="116" y="44"/>
                  </a:lnTo>
                  <a:lnTo>
                    <a:pt x="103" y="60"/>
                  </a:lnTo>
                  <a:lnTo>
                    <a:pt x="92" y="76"/>
                  </a:lnTo>
                  <a:lnTo>
                    <a:pt x="81" y="92"/>
                  </a:lnTo>
                  <a:lnTo>
                    <a:pt x="69" y="108"/>
                  </a:lnTo>
                  <a:lnTo>
                    <a:pt x="59" y="125"/>
                  </a:lnTo>
                  <a:lnTo>
                    <a:pt x="49" y="140"/>
                  </a:lnTo>
                  <a:lnTo>
                    <a:pt x="39" y="155"/>
                  </a:lnTo>
                  <a:lnTo>
                    <a:pt x="30" y="171"/>
                  </a:lnTo>
                  <a:lnTo>
                    <a:pt x="22" y="186"/>
                  </a:lnTo>
                  <a:lnTo>
                    <a:pt x="15" y="203"/>
                  </a:lnTo>
                  <a:lnTo>
                    <a:pt x="9" y="219"/>
                  </a:lnTo>
                  <a:lnTo>
                    <a:pt x="4" y="237"/>
                  </a:lnTo>
                  <a:lnTo>
                    <a:pt x="0" y="255"/>
                  </a:lnTo>
                  <a:lnTo>
                    <a:pt x="1" y="257"/>
                  </a:lnTo>
                  <a:lnTo>
                    <a:pt x="3" y="257"/>
                  </a:lnTo>
                  <a:lnTo>
                    <a:pt x="5" y="255"/>
                  </a:lnTo>
                  <a:lnTo>
                    <a:pt x="6" y="253"/>
                  </a:lnTo>
                  <a:lnTo>
                    <a:pt x="12" y="237"/>
                  </a:lnTo>
                  <a:lnTo>
                    <a:pt x="17" y="220"/>
                  </a:lnTo>
                  <a:lnTo>
                    <a:pt x="23" y="204"/>
                  </a:lnTo>
                  <a:lnTo>
                    <a:pt x="30" y="188"/>
                  </a:lnTo>
                  <a:lnTo>
                    <a:pt x="37" y="173"/>
                  </a:lnTo>
                  <a:lnTo>
                    <a:pt x="46" y="158"/>
                  </a:lnTo>
                  <a:lnTo>
                    <a:pt x="54" y="142"/>
                  </a:lnTo>
                  <a:lnTo>
                    <a:pt x="63" y="128"/>
                  </a:lnTo>
                  <a:lnTo>
                    <a:pt x="73" y="111"/>
                  </a:lnTo>
                  <a:lnTo>
                    <a:pt x="84" y="95"/>
                  </a:lnTo>
                  <a:lnTo>
                    <a:pt x="94" y="78"/>
                  </a:lnTo>
                  <a:lnTo>
                    <a:pt x="105" y="62"/>
                  </a:lnTo>
                  <a:lnTo>
                    <a:pt x="117" y="46"/>
                  </a:lnTo>
                  <a:lnTo>
                    <a:pt x="129" y="31"/>
                  </a:lnTo>
                  <a:lnTo>
                    <a:pt x="141" y="15"/>
                  </a:lnTo>
                  <a:lnTo>
                    <a:pt x="155" y="1"/>
                  </a:lnTo>
                  <a:lnTo>
                    <a:pt x="155" y="0"/>
                  </a:lnTo>
                  <a:lnTo>
                    <a:pt x="1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8" name="Freeform 111"/>
            <p:cNvSpPr>
              <a:spLocks/>
            </p:cNvSpPr>
            <p:nvPr/>
          </p:nvSpPr>
          <p:spPr bwMode="auto">
            <a:xfrm>
              <a:off x="4692" y="2959"/>
              <a:ext cx="171" cy="53"/>
            </a:xfrm>
            <a:custGeom>
              <a:avLst/>
              <a:gdLst>
                <a:gd name="T0" fmla="*/ 1 w 171"/>
                <a:gd name="T1" fmla="*/ 53 h 53"/>
                <a:gd name="T2" fmla="*/ 10 w 171"/>
                <a:gd name="T3" fmla="*/ 46 h 53"/>
                <a:gd name="T4" fmla="*/ 19 w 171"/>
                <a:gd name="T5" fmla="*/ 39 h 53"/>
                <a:gd name="T6" fmla="*/ 29 w 171"/>
                <a:gd name="T7" fmla="*/ 34 h 53"/>
                <a:gd name="T8" fmla="*/ 39 w 171"/>
                <a:gd name="T9" fmla="*/ 29 h 53"/>
                <a:gd name="T10" fmla="*/ 49 w 171"/>
                <a:gd name="T11" fmla="*/ 25 h 53"/>
                <a:gd name="T12" fmla="*/ 61 w 171"/>
                <a:gd name="T13" fmla="*/ 22 h 53"/>
                <a:gd name="T14" fmla="*/ 71 w 171"/>
                <a:gd name="T15" fmla="*/ 18 h 53"/>
                <a:gd name="T16" fmla="*/ 82 w 171"/>
                <a:gd name="T17" fmla="*/ 16 h 53"/>
                <a:gd name="T18" fmla="*/ 93 w 171"/>
                <a:gd name="T19" fmla="*/ 15 h 53"/>
                <a:gd name="T20" fmla="*/ 103 w 171"/>
                <a:gd name="T21" fmla="*/ 14 h 53"/>
                <a:gd name="T22" fmla="*/ 114 w 171"/>
                <a:gd name="T23" fmla="*/ 13 h 53"/>
                <a:gd name="T24" fmla="*/ 124 w 171"/>
                <a:gd name="T25" fmla="*/ 13 h 53"/>
                <a:gd name="T26" fmla="*/ 135 w 171"/>
                <a:gd name="T27" fmla="*/ 13 h 53"/>
                <a:gd name="T28" fmla="*/ 145 w 171"/>
                <a:gd name="T29" fmla="*/ 13 h 53"/>
                <a:gd name="T30" fmla="*/ 155 w 171"/>
                <a:gd name="T31" fmla="*/ 12 h 53"/>
                <a:gd name="T32" fmla="*/ 166 w 171"/>
                <a:gd name="T33" fmla="*/ 11 h 53"/>
                <a:gd name="T34" fmla="*/ 168 w 171"/>
                <a:gd name="T35" fmla="*/ 9 h 53"/>
                <a:gd name="T36" fmla="*/ 171 w 171"/>
                <a:gd name="T37" fmla="*/ 6 h 53"/>
                <a:gd name="T38" fmla="*/ 171 w 171"/>
                <a:gd name="T39" fmla="*/ 3 h 53"/>
                <a:gd name="T40" fmla="*/ 169 w 171"/>
                <a:gd name="T41" fmla="*/ 1 h 53"/>
                <a:gd name="T42" fmla="*/ 157 w 171"/>
                <a:gd name="T43" fmla="*/ 0 h 53"/>
                <a:gd name="T44" fmla="*/ 146 w 171"/>
                <a:gd name="T45" fmla="*/ 0 h 53"/>
                <a:gd name="T46" fmla="*/ 135 w 171"/>
                <a:gd name="T47" fmla="*/ 0 h 53"/>
                <a:gd name="T48" fmla="*/ 122 w 171"/>
                <a:gd name="T49" fmla="*/ 2 h 53"/>
                <a:gd name="T50" fmla="*/ 111 w 171"/>
                <a:gd name="T51" fmla="*/ 4 h 53"/>
                <a:gd name="T52" fmla="*/ 99 w 171"/>
                <a:gd name="T53" fmla="*/ 7 h 53"/>
                <a:gd name="T54" fmla="*/ 87 w 171"/>
                <a:gd name="T55" fmla="*/ 9 h 53"/>
                <a:gd name="T56" fmla="*/ 77 w 171"/>
                <a:gd name="T57" fmla="*/ 12 h 53"/>
                <a:gd name="T58" fmla="*/ 67 w 171"/>
                <a:gd name="T59" fmla="*/ 15 h 53"/>
                <a:gd name="T60" fmla="*/ 55 w 171"/>
                <a:gd name="T61" fmla="*/ 18 h 53"/>
                <a:gd name="T62" fmla="*/ 46 w 171"/>
                <a:gd name="T63" fmla="*/ 23 h 53"/>
                <a:gd name="T64" fmla="*/ 36 w 171"/>
                <a:gd name="T65" fmla="*/ 28 h 53"/>
                <a:gd name="T66" fmla="*/ 27 w 171"/>
                <a:gd name="T67" fmla="*/ 33 h 53"/>
                <a:gd name="T68" fmla="*/ 17 w 171"/>
                <a:gd name="T69" fmla="*/ 38 h 53"/>
                <a:gd name="T70" fmla="*/ 8 w 171"/>
                <a:gd name="T71" fmla="*/ 45 h 53"/>
                <a:gd name="T72" fmla="*/ 0 w 171"/>
                <a:gd name="T73" fmla="*/ 52 h 53"/>
                <a:gd name="T74" fmla="*/ 0 w 171"/>
                <a:gd name="T75" fmla="*/ 52 h 53"/>
                <a:gd name="T76" fmla="*/ 0 w 171"/>
                <a:gd name="T77" fmla="*/ 52 h 53"/>
                <a:gd name="T78" fmla="*/ 0 w 171"/>
                <a:gd name="T79" fmla="*/ 53 h 53"/>
                <a:gd name="T80" fmla="*/ 1 w 171"/>
                <a:gd name="T81" fmla="*/ 53 h 53"/>
                <a:gd name="T82" fmla="*/ 1 w 171"/>
                <a:gd name="T83" fmla="*/ 53 h 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1" h="53">
                  <a:moveTo>
                    <a:pt x="1" y="53"/>
                  </a:moveTo>
                  <a:lnTo>
                    <a:pt x="10" y="46"/>
                  </a:lnTo>
                  <a:lnTo>
                    <a:pt x="19" y="39"/>
                  </a:lnTo>
                  <a:lnTo>
                    <a:pt x="29" y="34"/>
                  </a:lnTo>
                  <a:lnTo>
                    <a:pt x="39" y="29"/>
                  </a:lnTo>
                  <a:lnTo>
                    <a:pt x="49" y="25"/>
                  </a:lnTo>
                  <a:lnTo>
                    <a:pt x="61" y="22"/>
                  </a:lnTo>
                  <a:lnTo>
                    <a:pt x="71" y="18"/>
                  </a:lnTo>
                  <a:lnTo>
                    <a:pt x="82" y="16"/>
                  </a:lnTo>
                  <a:lnTo>
                    <a:pt x="93" y="15"/>
                  </a:lnTo>
                  <a:lnTo>
                    <a:pt x="103" y="14"/>
                  </a:lnTo>
                  <a:lnTo>
                    <a:pt x="114" y="13"/>
                  </a:lnTo>
                  <a:lnTo>
                    <a:pt x="124" y="13"/>
                  </a:lnTo>
                  <a:lnTo>
                    <a:pt x="135" y="13"/>
                  </a:lnTo>
                  <a:lnTo>
                    <a:pt x="145" y="13"/>
                  </a:lnTo>
                  <a:lnTo>
                    <a:pt x="155" y="12"/>
                  </a:lnTo>
                  <a:lnTo>
                    <a:pt x="166" y="11"/>
                  </a:lnTo>
                  <a:lnTo>
                    <a:pt x="168" y="9"/>
                  </a:lnTo>
                  <a:lnTo>
                    <a:pt x="171" y="6"/>
                  </a:lnTo>
                  <a:lnTo>
                    <a:pt x="171" y="3"/>
                  </a:lnTo>
                  <a:lnTo>
                    <a:pt x="169" y="1"/>
                  </a:lnTo>
                  <a:lnTo>
                    <a:pt x="157" y="0"/>
                  </a:lnTo>
                  <a:lnTo>
                    <a:pt x="146" y="0"/>
                  </a:lnTo>
                  <a:lnTo>
                    <a:pt x="135" y="0"/>
                  </a:lnTo>
                  <a:lnTo>
                    <a:pt x="122" y="2"/>
                  </a:lnTo>
                  <a:lnTo>
                    <a:pt x="111" y="4"/>
                  </a:lnTo>
                  <a:lnTo>
                    <a:pt x="99" y="7"/>
                  </a:lnTo>
                  <a:lnTo>
                    <a:pt x="87" y="9"/>
                  </a:lnTo>
                  <a:lnTo>
                    <a:pt x="77" y="12"/>
                  </a:lnTo>
                  <a:lnTo>
                    <a:pt x="67" y="15"/>
                  </a:lnTo>
                  <a:lnTo>
                    <a:pt x="55" y="18"/>
                  </a:lnTo>
                  <a:lnTo>
                    <a:pt x="46" y="23"/>
                  </a:lnTo>
                  <a:lnTo>
                    <a:pt x="36" y="28"/>
                  </a:lnTo>
                  <a:lnTo>
                    <a:pt x="27" y="33"/>
                  </a:lnTo>
                  <a:lnTo>
                    <a:pt x="17" y="38"/>
                  </a:lnTo>
                  <a:lnTo>
                    <a:pt x="8" y="45"/>
                  </a:lnTo>
                  <a:lnTo>
                    <a:pt x="0" y="52"/>
                  </a:lnTo>
                  <a:lnTo>
                    <a:pt x="0" y="53"/>
                  </a:lnTo>
                  <a:lnTo>
                    <a:pt x="1"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 name="Freeform 112"/>
            <p:cNvSpPr>
              <a:spLocks/>
            </p:cNvSpPr>
            <p:nvPr/>
          </p:nvSpPr>
          <p:spPr bwMode="auto">
            <a:xfrm>
              <a:off x="4682" y="2991"/>
              <a:ext cx="103" cy="118"/>
            </a:xfrm>
            <a:custGeom>
              <a:avLst/>
              <a:gdLst>
                <a:gd name="T0" fmla="*/ 0 w 103"/>
                <a:gd name="T1" fmla="*/ 0 h 118"/>
                <a:gd name="T2" fmla="*/ 10 w 103"/>
                <a:gd name="T3" fmla="*/ 15 h 118"/>
                <a:gd name="T4" fmla="*/ 22 w 103"/>
                <a:gd name="T5" fmla="*/ 31 h 118"/>
                <a:gd name="T6" fmla="*/ 35 w 103"/>
                <a:gd name="T7" fmla="*/ 45 h 118"/>
                <a:gd name="T8" fmla="*/ 48 w 103"/>
                <a:gd name="T9" fmla="*/ 59 h 118"/>
                <a:gd name="T10" fmla="*/ 60 w 103"/>
                <a:gd name="T11" fmla="*/ 72 h 118"/>
                <a:gd name="T12" fmla="*/ 74 w 103"/>
                <a:gd name="T13" fmla="*/ 86 h 118"/>
                <a:gd name="T14" fmla="*/ 85 w 103"/>
                <a:gd name="T15" fmla="*/ 102 h 118"/>
                <a:gd name="T16" fmla="*/ 95 w 103"/>
                <a:gd name="T17" fmla="*/ 117 h 118"/>
                <a:gd name="T18" fmla="*/ 97 w 103"/>
                <a:gd name="T19" fmla="*/ 118 h 118"/>
                <a:gd name="T20" fmla="*/ 100 w 103"/>
                <a:gd name="T21" fmla="*/ 117 h 118"/>
                <a:gd name="T22" fmla="*/ 103 w 103"/>
                <a:gd name="T23" fmla="*/ 114 h 118"/>
                <a:gd name="T24" fmla="*/ 103 w 103"/>
                <a:gd name="T25" fmla="*/ 112 h 118"/>
                <a:gd name="T26" fmla="*/ 94 w 103"/>
                <a:gd name="T27" fmla="*/ 95 h 118"/>
                <a:gd name="T28" fmla="*/ 83 w 103"/>
                <a:gd name="T29" fmla="*/ 80 h 118"/>
                <a:gd name="T30" fmla="*/ 70 w 103"/>
                <a:gd name="T31" fmla="*/ 66 h 118"/>
                <a:gd name="T32" fmla="*/ 55 w 103"/>
                <a:gd name="T33" fmla="*/ 53 h 118"/>
                <a:gd name="T34" fmla="*/ 41 w 103"/>
                <a:gd name="T35" fmla="*/ 41 h 118"/>
                <a:gd name="T36" fmla="*/ 26 w 103"/>
                <a:gd name="T37" fmla="*/ 28 h 118"/>
                <a:gd name="T38" fmla="*/ 13 w 103"/>
                <a:gd name="T39" fmla="*/ 14 h 118"/>
                <a:gd name="T40" fmla="*/ 1 w 103"/>
                <a:gd name="T41" fmla="*/ 0 h 118"/>
                <a:gd name="T42" fmla="*/ 1 w 103"/>
                <a:gd name="T43" fmla="*/ 0 h 118"/>
                <a:gd name="T44" fmla="*/ 1 w 103"/>
                <a:gd name="T45" fmla="*/ 0 h 118"/>
                <a:gd name="T46" fmla="*/ 0 w 103"/>
                <a:gd name="T47" fmla="*/ 0 h 118"/>
                <a:gd name="T48" fmla="*/ 0 w 103"/>
                <a:gd name="T49" fmla="*/ 0 h 118"/>
                <a:gd name="T50" fmla="*/ 0 w 103"/>
                <a:gd name="T51" fmla="*/ 0 h 1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3" h="118">
                  <a:moveTo>
                    <a:pt x="0" y="0"/>
                  </a:moveTo>
                  <a:lnTo>
                    <a:pt x="10" y="15"/>
                  </a:lnTo>
                  <a:lnTo>
                    <a:pt x="22" y="31"/>
                  </a:lnTo>
                  <a:lnTo>
                    <a:pt x="35" y="45"/>
                  </a:lnTo>
                  <a:lnTo>
                    <a:pt x="48" y="59"/>
                  </a:lnTo>
                  <a:lnTo>
                    <a:pt x="60" y="72"/>
                  </a:lnTo>
                  <a:lnTo>
                    <a:pt x="74" y="86"/>
                  </a:lnTo>
                  <a:lnTo>
                    <a:pt x="85" y="102"/>
                  </a:lnTo>
                  <a:lnTo>
                    <a:pt x="95" y="117"/>
                  </a:lnTo>
                  <a:lnTo>
                    <a:pt x="97" y="118"/>
                  </a:lnTo>
                  <a:lnTo>
                    <a:pt x="100" y="117"/>
                  </a:lnTo>
                  <a:lnTo>
                    <a:pt x="103" y="114"/>
                  </a:lnTo>
                  <a:lnTo>
                    <a:pt x="103" y="112"/>
                  </a:lnTo>
                  <a:lnTo>
                    <a:pt x="94" y="95"/>
                  </a:lnTo>
                  <a:lnTo>
                    <a:pt x="83" y="80"/>
                  </a:lnTo>
                  <a:lnTo>
                    <a:pt x="70" y="66"/>
                  </a:lnTo>
                  <a:lnTo>
                    <a:pt x="55" y="53"/>
                  </a:lnTo>
                  <a:lnTo>
                    <a:pt x="41" y="41"/>
                  </a:lnTo>
                  <a:lnTo>
                    <a:pt x="26" y="28"/>
                  </a:lnTo>
                  <a:lnTo>
                    <a:pt x="13" y="14"/>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0" name="Freeform 113"/>
            <p:cNvSpPr>
              <a:spLocks/>
            </p:cNvSpPr>
            <p:nvPr/>
          </p:nvSpPr>
          <p:spPr bwMode="auto">
            <a:xfrm>
              <a:off x="4625" y="3104"/>
              <a:ext cx="155" cy="246"/>
            </a:xfrm>
            <a:custGeom>
              <a:avLst/>
              <a:gdLst>
                <a:gd name="T0" fmla="*/ 0 w 155"/>
                <a:gd name="T1" fmla="*/ 246 h 246"/>
                <a:gd name="T2" fmla="*/ 3 w 155"/>
                <a:gd name="T3" fmla="*/ 236 h 246"/>
                <a:gd name="T4" fmla="*/ 6 w 155"/>
                <a:gd name="T5" fmla="*/ 226 h 246"/>
                <a:gd name="T6" fmla="*/ 10 w 155"/>
                <a:gd name="T7" fmla="*/ 217 h 246"/>
                <a:gd name="T8" fmla="*/ 14 w 155"/>
                <a:gd name="T9" fmla="*/ 208 h 246"/>
                <a:gd name="T10" fmla="*/ 19 w 155"/>
                <a:gd name="T11" fmla="*/ 200 h 246"/>
                <a:gd name="T12" fmla="*/ 24 w 155"/>
                <a:gd name="T13" fmla="*/ 190 h 246"/>
                <a:gd name="T14" fmla="*/ 29 w 155"/>
                <a:gd name="T15" fmla="*/ 182 h 246"/>
                <a:gd name="T16" fmla="*/ 34 w 155"/>
                <a:gd name="T17" fmla="*/ 173 h 246"/>
                <a:gd name="T18" fmla="*/ 38 w 155"/>
                <a:gd name="T19" fmla="*/ 166 h 246"/>
                <a:gd name="T20" fmla="*/ 43 w 155"/>
                <a:gd name="T21" fmla="*/ 158 h 246"/>
                <a:gd name="T22" fmla="*/ 47 w 155"/>
                <a:gd name="T23" fmla="*/ 150 h 246"/>
                <a:gd name="T24" fmla="*/ 52 w 155"/>
                <a:gd name="T25" fmla="*/ 143 h 246"/>
                <a:gd name="T26" fmla="*/ 57 w 155"/>
                <a:gd name="T27" fmla="*/ 135 h 246"/>
                <a:gd name="T28" fmla="*/ 62 w 155"/>
                <a:gd name="T29" fmla="*/ 128 h 246"/>
                <a:gd name="T30" fmla="*/ 67 w 155"/>
                <a:gd name="T31" fmla="*/ 120 h 246"/>
                <a:gd name="T32" fmla="*/ 72 w 155"/>
                <a:gd name="T33" fmla="*/ 113 h 246"/>
                <a:gd name="T34" fmla="*/ 77 w 155"/>
                <a:gd name="T35" fmla="*/ 106 h 246"/>
                <a:gd name="T36" fmla="*/ 81 w 155"/>
                <a:gd name="T37" fmla="*/ 99 h 246"/>
                <a:gd name="T38" fmla="*/ 86 w 155"/>
                <a:gd name="T39" fmla="*/ 91 h 246"/>
                <a:gd name="T40" fmla="*/ 91 w 155"/>
                <a:gd name="T41" fmla="*/ 83 h 246"/>
                <a:gd name="T42" fmla="*/ 96 w 155"/>
                <a:gd name="T43" fmla="*/ 76 h 246"/>
                <a:gd name="T44" fmla="*/ 101 w 155"/>
                <a:gd name="T45" fmla="*/ 70 h 246"/>
                <a:gd name="T46" fmla="*/ 107 w 155"/>
                <a:gd name="T47" fmla="*/ 63 h 246"/>
                <a:gd name="T48" fmla="*/ 113 w 155"/>
                <a:gd name="T49" fmla="*/ 57 h 246"/>
                <a:gd name="T50" fmla="*/ 118 w 155"/>
                <a:gd name="T51" fmla="*/ 52 h 246"/>
                <a:gd name="T52" fmla="*/ 124 w 155"/>
                <a:gd name="T53" fmla="*/ 47 h 246"/>
                <a:gd name="T54" fmla="*/ 130 w 155"/>
                <a:gd name="T55" fmla="*/ 42 h 246"/>
                <a:gd name="T56" fmla="*/ 135 w 155"/>
                <a:gd name="T57" fmla="*/ 37 h 246"/>
                <a:gd name="T58" fmla="*/ 139 w 155"/>
                <a:gd name="T59" fmla="*/ 33 h 246"/>
                <a:gd name="T60" fmla="*/ 144 w 155"/>
                <a:gd name="T61" fmla="*/ 28 h 246"/>
                <a:gd name="T62" fmla="*/ 148 w 155"/>
                <a:gd name="T63" fmla="*/ 22 h 246"/>
                <a:gd name="T64" fmla="*/ 152 w 155"/>
                <a:gd name="T65" fmla="*/ 17 h 246"/>
                <a:gd name="T66" fmla="*/ 155 w 155"/>
                <a:gd name="T67" fmla="*/ 9 h 246"/>
                <a:gd name="T68" fmla="*/ 153 w 155"/>
                <a:gd name="T69" fmla="*/ 3 h 246"/>
                <a:gd name="T70" fmla="*/ 149 w 155"/>
                <a:gd name="T71" fmla="*/ 0 h 246"/>
                <a:gd name="T72" fmla="*/ 142 w 155"/>
                <a:gd name="T73" fmla="*/ 2 h 246"/>
                <a:gd name="T74" fmla="*/ 127 w 155"/>
                <a:gd name="T75" fmla="*/ 13 h 246"/>
                <a:gd name="T76" fmla="*/ 113 w 155"/>
                <a:gd name="T77" fmla="*/ 28 h 246"/>
                <a:gd name="T78" fmla="*/ 101 w 155"/>
                <a:gd name="T79" fmla="*/ 42 h 246"/>
                <a:gd name="T80" fmla="*/ 91 w 155"/>
                <a:gd name="T81" fmla="*/ 58 h 246"/>
                <a:gd name="T82" fmla="*/ 80 w 155"/>
                <a:gd name="T83" fmla="*/ 75 h 246"/>
                <a:gd name="T84" fmla="*/ 71 w 155"/>
                <a:gd name="T85" fmla="*/ 92 h 246"/>
                <a:gd name="T86" fmla="*/ 63 w 155"/>
                <a:gd name="T87" fmla="*/ 109 h 246"/>
                <a:gd name="T88" fmla="*/ 54 w 155"/>
                <a:gd name="T89" fmla="*/ 126 h 246"/>
                <a:gd name="T90" fmla="*/ 49 w 155"/>
                <a:gd name="T91" fmla="*/ 134 h 246"/>
                <a:gd name="T92" fmla="*/ 44 w 155"/>
                <a:gd name="T93" fmla="*/ 142 h 246"/>
                <a:gd name="T94" fmla="*/ 40 w 155"/>
                <a:gd name="T95" fmla="*/ 150 h 246"/>
                <a:gd name="T96" fmla="*/ 37 w 155"/>
                <a:gd name="T97" fmla="*/ 160 h 246"/>
                <a:gd name="T98" fmla="*/ 33 w 155"/>
                <a:gd name="T99" fmla="*/ 168 h 246"/>
                <a:gd name="T100" fmla="*/ 29 w 155"/>
                <a:gd name="T101" fmla="*/ 176 h 246"/>
                <a:gd name="T102" fmla="*/ 24 w 155"/>
                <a:gd name="T103" fmla="*/ 185 h 246"/>
                <a:gd name="T104" fmla="*/ 20 w 155"/>
                <a:gd name="T105" fmla="*/ 194 h 246"/>
                <a:gd name="T106" fmla="*/ 12 w 155"/>
                <a:gd name="T107" fmla="*/ 206 h 246"/>
                <a:gd name="T108" fmla="*/ 6 w 155"/>
                <a:gd name="T109" fmla="*/ 218 h 246"/>
                <a:gd name="T110" fmla="*/ 2 w 155"/>
                <a:gd name="T111" fmla="*/ 232 h 246"/>
                <a:gd name="T112" fmla="*/ 0 w 155"/>
                <a:gd name="T113" fmla="*/ 246 h 246"/>
                <a:gd name="T114" fmla="*/ 0 w 155"/>
                <a:gd name="T115" fmla="*/ 246 h 246"/>
                <a:gd name="T116" fmla="*/ 0 w 155"/>
                <a:gd name="T117" fmla="*/ 246 h 246"/>
                <a:gd name="T118" fmla="*/ 0 w 155"/>
                <a:gd name="T119" fmla="*/ 246 h 246"/>
                <a:gd name="T120" fmla="*/ 0 w 155"/>
                <a:gd name="T121" fmla="*/ 246 h 246"/>
                <a:gd name="T122" fmla="*/ 0 w 155"/>
                <a:gd name="T123" fmla="*/ 246 h 2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5" h="246">
                  <a:moveTo>
                    <a:pt x="0" y="246"/>
                  </a:moveTo>
                  <a:lnTo>
                    <a:pt x="3" y="236"/>
                  </a:lnTo>
                  <a:lnTo>
                    <a:pt x="6" y="226"/>
                  </a:lnTo>
                  <a:lnTo>
                    <a:pt x="10" y="217"/>
                  </a:lnTo>
                  <a:lnTo>
                    <a:pt x="14" y="208"/>
                  </a:lnTo>
                  <a:lnTo>
                    <a:pt x="19" y="200"/>
                  </a:lnTo>
                  <a:lnTo>
                    <a:pt x="24" y="190"/>
                  </a:lnTo>
                  <a:lnTo>
                    <a:pt x="29" y="182"/>
                  </a:lnTo>
                  <a:lnTo>
                    <a:pt x="34" y="173"/>
                  </a:lnTo>
                  <a:lnTo>
                    <a:pt x="38" y="166"/>
                  </a:lnTo>
                  <a:lnTo>
                    <a:pt x="43" y="158"/>
                  </a:lnTo>
                  <a:lnTo>
                    <a:pt x="47" y="150"/>
                  </a:lnTo>
                  <a:lnTo>
                    <a:pt x="52" y="143"/>
                  </a:lnTo>
                  <a:lnTo>
                    <a:pt x="57" y="135"/>
                  </a:lnTo>
                  <a:lnTo>
                    <a:pt x="62" y="128"/>
                  </a:lnTo>
                  <a:lnTo>
                    <a:pt x="67" y="120"/>
                  </a:lnTo>
                  <a:lnTo>
                    <a:pt x="72" y="113"/>
                  </a:lnTo>
                  <a:lnTo>
                    <a:pt x="77" y="106"/>
                  </a:lnTo>
                  <a:lnTo>
                    <a:pt x="81" y="99"/>
                  </a:lnTo>
                  <a:lnTo>
                    <a:pt x="86" y="91"/>
                  </a:lnTo>
                  <a:lnTo>
                    <a:pt x="91" y="83"/>
                  </a:lnTo>
                  <a:lnTo>
                    <a:pt x="96" y="76"/>
                  </a:lnTo>
                  <a:lnTo>
                    <a:pt x="101" y="70"/>
                  </a:lnTo>
                  <a:lnTo>
                    <a:pt x="107" y="63"/>
                  </a:lnTo>
                  <a:lnTo>
                    <a:pt x="113" y="57"/>
                  </a:lnTo>
                  <a:lnTo>
                    <a:pt x="118" y="52"/>
                  </a:lnTo>
                  <a:lnTo>
                    <a:pt x="124" y="47"/>
                  </a:lnTo>
                  <a:lnTo>
                    <a:pt x="130" y="42"/>
                  </a:lnTo>
                  <a:lnTo>
                    <a:pt x="135" y="37"/>
                  </a:lnTo>
                  <a:lnTo>
                    <a:pt x="139" y="33"/>
                  </a:lnTo>
                  <a:lnTo>
                    <a:pt x="144" y="28"/>
                  </a:lnTo>
                  <a:lnTo>
                    <a:pt x="148" y="22"/>
                  </a:lnTo>
                  <a:lnTo>
                    <a:pt x="152" y="17"/>
                  </a:lnTo>
                  <a:lnTo>
                    <a:pt x="155" y="9"/>
                  </a:lnTo>
                  <a:lnTo>
                    <a:pt x="153" y="3"/>
                  </a:lnTo>
                  <a:lnTo>
                    <a:pt x="149" y="0"/>
                  </a:lnTo>
                  <a:lnTo>
                    <a:pt x="142" y="2"/>
                  </a:lnTo>
                  <a:lnTo>
                    <a:pt x="127" y="13"/>
                  </a:lnTo>
                  <a:lnTo>
                    <a:pt x="113" y="28"/>
                  </a:lnTo>
                  <a:lnTo>
                    <a:pt x="101" y="42"/>
                  </a:lnTo>
                  <a:lnTo>
                    <a:pt x="91" y="58"/>
                  </a:lnTo>
                  <a:lnTo>
                    <a:pt x="80" y="75"/>
                  </a:lnTo>
                  <a:lnTo>
                    <a:pt x="71" y="92"/>
                  </a:lnTo>
                  <a:lnTo>
                    <a:pt x="63" y="109"/>
                  </a:lnTo>
                  <a:lnTo>
                    <a:pt x="54" y="126"/>
                  </a:lnTo>
                  <a:lnTo>
                    <a:pt x="49" y="134"/>
                  </a:lnTo>
                  <a:lnTo>
                    <a:pt x="44" y="142"/>
                  </a:lnTo>
                  <a:lnTo>
                    <a:pt x="40" y="150"/>
                  </a:lnTo>
                  <a:lnTo>
                    <a:pt x="37" y="160"/>
                  </a:lnTo>
                  <a:lnTo>
                    <a:pt x="33" y="168"/>
                  </a:lnTo>
                  <a:lnTo>
                    <a:pt x="29" y="176"/>
                  </a:lnTo>
                  <a:lnTo>
                    <a:pt x="24" y="185"/>
                  </a:lnTo>
                  <a:lnTo>
                    <a:pt x="20" y="194"/>
                  </a:lnTo>
                  <a:lnTo>
                    <a:pt x="12" y="206"/>
                  </a:lnTo>
                  <a:lnTo>
                    <a:pt x="6" y="218"/>
                  </a:lnTo>
                  <a:lnTo>
                    <a:pt x="2" y="232"/>
                  </a:lnTo>
                  <a:lnTo>
                    <a:pt x="0"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1" name="Freeform 114"/>
            <p:cNvSpPr>
              <a:spLocks/>
            </p:cNvSpPr>
            <p:nvPr/>
          </p:nvSpPr>
          <p:spPr bwMode="auto">
            <a:xfrm>
              <a:off x="4127" y="2916"/>
              <a:ext cx="107" cy="86"/>
            </a:xfrm>
            <a:custGeom>
              <a:avLst/>
              <a:gdLst>
                <a:gd name="T0" fmla="*/ 0 w 107"/>
                <a:gd name="T1" fmla="*/ 0 h 86"/>
                <a:gd name="T2" fmla="*/ 3 w 107"/>
                <a:gd name="T3" fmla="*/ 19 h 86"/>
                <a:gd name="T4" fmla="*/ 10 w 107"/>
                <a:gd name="T5" fmla="*/ 35 h 86"/>
                <a:gd name="T6" fmla="*/ 22 w 107"/>
                <a:gd name="T7" fmla="*/ 46 h 86"/>
                <a:gd name="T8" fmla="*/ 37 w 107"/>
                <a:gd name="T9" fmla="*/ 56 h 86"/>
                <a:gd name="T10" fmla="*/ 54 w 107"/>
                <a:gd name="T11" fmla="*/ 65 h 86"/>
                <a:gd name="T12" fmla="*/ 72 w 107"/>
                <a:gd name="T13" fmla="*/ 72 h 86"/>
                <a:gd name="T14" fmla="*/ 88 w 107"/>
                <a:gd name="T15" fmla="*/ 79 h 86"/>
                <a:gd name="T16" fmla="*/ 105 w 107"/>
                <a:gd name="T17" fmla="*/ 86 h 86"/>
                <a:gd name="T18" fmla="*/ 106 w 107"/>
                <a:gd name="T19" fmla="*/ 86 h 86"/>
                <a:gd name="T20" fmla="*/ 107 w 107"/>
                <a:gd name="T21" fmla="*/ 85 h 86"/>
                <a:gd name="T22" fmla="*/ 107 w 107"/>
                <a:gd name="T23" fmla="*/ 84 h 86"/>
                <a:gd name="T24" fmla="*/ 107 w 107"/>
                <a:gd name="T25" fmla="*/ 83 h 86"/>
                <a:gd name="T26" fmla="*/ 101 w 107"/>
                <a:gd name="T27" fmla="*/ 78 h 86"/>
                <a:gd name="T28" fmla="*/ 94 w 107"/>
                <a:gd name="T29" fmla="*/ 74 h 86"/>
                <a:gd name="T30" fmla="*/ 88 w 107"/>
                <a:gd name="T31" fmla="*/ 70 h 86"/>
                <a:gd name="T32" fmla="*/ 82 w 107"/>
                <a:gd name="T33" fmla="*/ 66 h 86"/>
                <a:gd name="T34" fmla="*/ 76 w 107"/>
                <a:gd name="T35" fmla="*/ 63 h 86"/>
                <a:gd name="T36" fmla="*/ 69 w 107"/>
                <a:gd name="T37" fmla="*/ 58 h 86"/>
                <a:gd name="T38" fmla="*/ 63 w 107"/>
                <a:gd name="T39" fmla="*/ 55 h 86"/>
                <a:gd name="T40" fmla="*/ 55 w 107"/>
                <a:gd name="T41" fmla="*/ 52 h 86"/>
                <a:gd name="T42" fmla="*/ 46 w 107"/>
                <a:gd name="T43" fmla="*/ 48 h 86"/>
                <a:gd name="T44" fmla="*/ 37 w 107"/>
                <a:gd name="T45" fmla="*/ 43 h 86"/>
                <a:gd name="T46" fmla="*/ 27 w 107"/>
                <a:gd name="T47" fmla="*/ 38 h 86"/>
                <a:gd name="T48" fmla="*/ 19 w 107"/>
                <a:gd name="T49" fmla="*/ 33 h 86"/>
                <a:gd name="T50" fmla="*/ 12 w 107"/>
                <a:gd name="T51" fmla="*/ 26 h 86"/>
                <a:gd name="T52" fmla="*/ 6 w 107"/>
                <a:gd name="T53" fmla="*/ 18 h 86"/>
                <a:gd name="T54" fmla="*/ 2 w 107"/>
                <a:gd name="T55" fmla="*/ 10 h 86"/>
                <a:gd name="T56" fmla="*/ 0 w 107"/>
                <a:gd name="T57" fmla="*/ 0 h 86"/>
                <a:gd name="T58" fmla="*/ 0 w 107"/>
                <a:gd name="T59" fmla="*/ 0 h 86"/>
                <a:gd name="T60" fmla="*/ 0 w 107"/>
                <a:gd name="T61" fmla="*/ 0 h 86"/>
                <a:gd name="T62" fmla="*/ 0 w 107"/>
                <a:gd name="T63" fmla="*/ 0 h 86"/>
                <a:gd name="T64" fmla="*/ 0 w 107"/>
                <a:gd name="T65" fmla="*/ 0 h 86"/>
                <a:gd name="T66" fmla="*/ 0 w 107"/>
                <a:gd name="T67" fmla="*/ 0 h 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7" h="86">
                  <a:moveTo>
                    <a:pt x="0" y="0"/>
                  </a:moveTo>
                  <a:lnTo>
                    <a:pt x="3" y="19"/>
                  </a:lnTo>
                  <a:lnTo>
                    <a:pt x="10" y="35"/>
                  </a:lnTo>
                  <a:lnTo>
                    <a:pt x="22" y="46"/>
                  </a:lnTo>
                  <a:lnTo>
                    <a:pt x="37" y="56"/>
                  </a:lnTo>
                  <a:lnTo>
                    <a:pt x="54" y="65"/>
                  </a:lnTo>
                  <a:lnTo>
                    <a:pt x="72" y="72"/>
                  </a:lnTo>
                  <a:lnTo>
                    <a:pt x="88" y="79"/>
                  </a:lnTo>
                  <a:lnTo>
                    <a:pt x="105" y="86"/>
                  </a:lnTo>
                  <a:lnTo>
                    <a:pt x="106" y="86"/>
                  </a:lnTo>
                  <a:lnTo>
                    <a:pt x="107" y="85"/>
                  </a:lnTo>
                  <a:lnTo>
                    <a:pt x="107" y="84"/>
                  </a:lnTo>
                  <a:lnTo>
                    <a:pt x="107" y="83"/>
                  </a:lnTo>
                  <a:lnTo>
                    <a:pt x="101" y="78"/>
                  </a:lnTo>
                  <a:lnTo>
                    <a:pt x="94" y="74"/>
                  </a:lnTo>
                  <a:lnTo>
                    <a:pt x="88" y="70"/>
                  </a:lnTo>
                  <a:lnTo>
                    <a:pt x="82" y="66"/>
                  </a:lnTo>
                  <a:lnTo>
                    <a:pt x="76" y="63"/>
                  </a:lnTo>
                  <a:lnTo>
                    <a:pt x="69" y="58"/>
                  </a:lnTo>
                  <a:lnTo>
                    <a:pt x="63" y="55"/>
                  </a:lnTo>
                  <a:lnTo>
                    <a:pt x="55" y="52"/>
                  </a:lnTo>
                  <a:lnTo>
                    <a:pt x="46" y="48"/>
                  </a:lnTo>
                  <a:lnTo>
                    <a:pt x="37" y="43"/>
                  </a:lnTo>
                  <a:lnTo>
                    <a:pt x="27" y="38"/>
                  </a:lnTo>
                  <a:lnTo>
                    <a:pt x="19" y="33"/>
                  </a:lnTo>
                  <a:lnTo>
                    <a:pt x="12" y="26"/>
                  </a:lnTo>
                  <a:lnTo>
                    <a:pt x="6" y="18"/>
                  </a:lnTo>
                  <a:lnTo>
                    <a:pt x="2" y="1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2" name="Freeform 115"/>
            <p:cNvSpPr>
              <a:spLocks/>
            </p:cNvSpPr>
            <p:nvPr/>
          </p:nvSpPr>
          <p:spPr bwMode="auto">
            <a:xfrm>
              <a:off x="4214" y="2990"/>
              <a:ext cx="75" cy="61"/>
            </a:xfrm>
            <a:custGeom>
              <a:avLst/>
              <a:gdLst>
                <a:gd name="T0" fmla="*/ 0 w 75"/>
                <a:gd name="T1" fmla="*/ 0 h 61"/>
                <a:gd name="T2" fmla="*/ 4 w 75"/>
                <a:gd name="T3" fmla="*/ 3 h 61"/>
                <a:gd name="T4" fmla="*/ 9 w 75"/>
                <a:gd name="T5" fmla="*/ 7 h 61"/>
                <a:gd name="T6" fmla="*/ 13 w 75"/>
                <a:gd name="T7" fmla="*/ 11 h 61"/>
                <a:gd name="T8" fmla="*/ 17 w 75"/>
                <a:gd name="T9" fmla="*/ 14 h 61"/>
                <a:gd name="T10" fmla="*/ 21 w 75"/>
                <a:gd name="T11" fmla="*/ 18 h 61"/>
                <a:gd name="T12" fmla="*/ 25 w 75"/>
                <a:gd name="T13" fmla="*/ 22 h 61"/>
                <a:gd name="T14" fmla="*/ 28 w 75"/>
                <a:gd name="T15" fmla="*/ 27 h 61"/>
                <a:gd name="T16" fmla="*/ 32 w 75"/>
                <a:gd name="T17" fmla="*/ 31 h 61"/>
                <a:gd name="T18" fmla="*/ 36 w 75"/>
                <a:gd name="T19" fmla="*/ 35 h 61"/>
                <a:gd name="T20" fmla="*/ 41 w 75"/>
                <a:gd name="T21" fmla="*/ 39 h 61"/>
                <a:gd name="T22" fmla="*/ 46 w 75"/>
                <a:gd name="T23" fmla="*/ 43 h 61"/>
                <a:gd name="T24" fmla="*/ 51 w 75"/>
                <a:gd name="T25" fmla="*/ 46 h 61"/>
                <a:gd name="T26" fmla="*/ 55 w 75"/>
                <a:gd name="T27" fmla="*/ 50 h 61"/>
                <a:gd name="T28" fmla="*/ 60 w 75"/>
                <a:gd name="T29" fmla="*/ 53 h 61"/>
                <a:gd name="T30" fmla="*/ 65 w 75"/>
                <a:gd name="T31" fmla="*/ 57 h 61"/>
                <a:gd name="T32" fmla="*/ 70 w 75"/>
                <a:gd name="T33" fmla="*/ 61 h 61"/>
                <a:gd name="T34" fmla="*/ 72 w 75"/>
                <a:gd name="T35" fmla="*/ 61 h 61"/>
                <a:gd name="T36" fmla="*/ 74 w 75"/>
                <a:gd name="T37" fmla="*/ 60 h 61"/>
                <a:gd name="T38" fmla="*/ 75 w 75"/>
                <a:gd name="T39" fmla="*/ 57 h 61"/>
                <a:gd name="T40" fmla="*/ 74 w 75"/>
                <a:gd name="T41" fmla="*/ 55 h 61"/>
                <a:gd name="T42" fmla="*/ 70 w 75"/>
                <a:gd name="T43" fmla="*/ 51 h 61"/>
                <a:gd name="T44" fmla="*/ 66 w 75"/>
                <a:gd name="T45" fmla="*/ 46 h 61"/>
                <a:gd name="T46" fmla="*/ 62 w 75"/>
                <a:gd name="T47" fmla="*/ 42 h 61"/>
                <a:gd name="T48" fmla="*/ 57 w 75"/>
                <a:gd name="T49" fmla="*/ 38 h 61"/>
                <a:gd name="T50" fmla="*/ 53 w 75"/>
                <a:gd name="T51" fmla="*/ 35 h 61"/>
                <a:gd name="T52" fmla="*/ 48 w 75"/>
                <a:gd name="T53" fmla="*/ 31 h 61"/>
                <a:gd name="T54" fmla="*/ 43 w 75"/>
                <a:gd name="T55" fmla="*/ 28 h 61"/>
                <a:gd name="T56" fmla="*/ 38 w 75"/>
                <a:gd name="T57" fmla="*/ 25 h 61"/>
                <a:gd name="T58" fmla="*/ 33 w 75"/>
                <a:gd name="T59" fmla="*/ 21 h 61"/>
                <a:gd name="T60" fmla="*/ 29 w 75"/>
                <a:gd name="T61" fmla="*/ 18 h 61"/>
                <a:gd name="T62" fmla="*/ 24 w 75"/>
                <a:gd name="T63" fmla="*/ 15 h 61"/>
                <a:gd name="T64" fmla="*/ 20 w 75"/>
                <a:gd name="T65" fmla="*/ 12 h 61"/>
                <a:gd name="T66" fmla="*/ 15 w 75"/>
                <a:gd name="T67" fmla="*/ 9 h 61"/>
                <a:gd name="T68" fmla="*/ 11 w 75"/>
                <a:gd name="T69" fmla="*/ 6 h 61"/>
                <a:gd name="T70" fmla="*/ 5 w 75"/>
                <a:gd name="T71" fmla="*/ 3 h 61"/>
                <a:gd name="T72" fmla="*/ 1 w 75"/>
                <a:gd name="T73" fmla="*/ 0 h 61"/>
                <a:gd name="T74" fmla="*/ 0 w 75"/>
                <a:gd name="T75" fmla="*/ 0 h 61"/>
                <a:gd name="T76" fmla="*/ 0 w 75"/>
                <a:gd name="T77" fmla="*/ 0 h 61"/>
                <a:gd name="T78" fmla="*/ 0 w 75"/>
                <a:gd name="T79" fmla="*/ 0 h 61"/>
                <a:gd name="T80" fmla="*/ 0 w 75"/>
                <a:gd name="T81" fmla="*/ 0 h 61"/>
                <a:gd name="T82" fmla="*/ 0 w 75"/>
                <a:gd name="T83" fmla="*/ 0 h 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5" h="61">
                  <a:moveTo>
                    <a:pt x="0" y="0"/>
                  </a:moveTo>
                  <a:lnTo>
                    <a:pt x="4" y="3"/>
                  </a:lnTo>
                  <a:lnTo>
                    <a:pt x="9" y="7"/>
                  </a:lnTo>
                  <a:lnTo>
                    <a:pt x="13" y="11"/>
                  </a:lnTo>
                  <a:lnTo>
                    <a:pt x="17" y="14"/>
                  </a:lnTo>
                  <a:lnTo>
                    <a:pt x="21" y="18"/>
                  </a:lnTo>
                  <a:lnTo>
                    <a:pt x="25" y="22"/>
                  </a:lnTo>
                  <a:lnTo>
                    <a:pt x="28" y="27"/>
                  </a:lnTo>
                  <a:lnTo>
                    <a:pt x="32" y="31"/>
                  </a:lnTo>
                  <a:lnTo>
                    <a:pt x="36" y="35"/>
                  </a:lnTo>
                  <a:lnTo>
                    <a:pt x="41" y="39"/>
                  </a:lnTo>
                  <a:lnTo>
                    <a:pt x="46" y="43"/>
                  </a:lnTo>
                  <a:lnTo>
                    <a:pt x="51" y="46"/>
                  </a:lnTo>
                  <a:lnTo>
                    <a:pt x="55" y="50"/>
                  </a:lnTo>
                  <a:lnTo>
                    <a:pt x="60" y="53"/>
                  </a:lnTo>
                  <a:lnTo>
                    <a:pt x="65" y="57"/>
                  </a:lnTo>
                  <a:lnTo>
                    <a:pt x="70" y="61"/>
                  </a:lnTo>
                  <a:lnTo>
                    <a:pt x="72" y="61"/>
                  </a:lnTo>
                  <a:lnTo>
                    <a:pt x="74" y="60"/>
                  </a:lnTo>
                  <a:lnTo>
                    <a:pt x="75" y="57"/>
                  </a:lnTo>
                  <a:lnTo>
                    <a:pt x="74" y="55"/>
                  </a:lnTo>
                  <a:lnTo>
                    <a:pt x="70" y="51"/>
                  </a:lnTo>
                  <a:lnTo>
                    <a:pt x="66" y="46"/>
                  </a:lnTo>
                  <a:lnTo>
                    <a:pt x="62" y="42"/>
                  </a:lnTo>
                  <a:lnTo>
                    <a:pt x="57" y="38"/>
                  </a:lnTo>
                  <a:lnTo>
                    <a:pt x="53" y="35"/>
                  </a:lnTo>
                  <a:lnTo>
                    <a:pt x="48" y="31"/>
                  </a:lnTo>
                  <a:lnTo>
                    <a:pt x="43" y="28"/>
                  </a:lnTo>
                  <a:lnTo>
                    <a:pt x="38" y="25"/>
                  </a:lnTo>
                  <a:lnTo>
                    <a:pt x="33" y="21"/>
                  </a:lnTo>
                  <a:lnTo>
                    <a:pt x="29" y="18"/>
                  </a:lnTo>
                  <a:lnTo>
                    <a:pt x="24" y="15"/>
                  </a:lnTo>
                  <a:lnTo>
                    <a:pt x="20" y="12"/>
                  </a:lnTo>
                  <a:lnTo>
                    <a:pt x="15" y="9"/>
                  </a:lnTo>
                  <a:lnTo>
                    <a:pt x="11" y="6"/>
                  </a:lnTo>
                  <a:lnTo>
                    <a:pt x="5" y="3"/>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3" name="Freeform 116"/>
            <p:cNvSpPr>
              <a:spLocks/>
            </p:cNvSpPr>
            <p:nvPr/>
          </p:nvSpPr>
          <p:spPr bwMode="auto">
            <a:xfrm>
              <a:off x="3908" y="2586"/>
              <a:ext cx="306" cy="452"/>
            </a:xfrm>
            <a:custGeom>
              <a:avLst/>
              <a:gdLst>
                <a:gd name="T0" fmla="*/ 19 w 306"/>
                <a:gd name="T1" fmla="*/ 31 h 452"/>
                <a:gd name="T2" fmla="*/ 56 w 306"/>
                <a:gd name="T3" fmla="*/ 92 h 452"/>
                <a:gd name="T4" fmla="*/ 95 w 306"/>
                <a:gd name="T5" fmla="*/ 152 h 452"/>
                <a:gd name="T6" fmla="*/ 132 w 306"/>
                <a:gd name="T7" fmla="*/ 212 h 452"/>
                <a:gd name="T8" fmla="*/ 159 w 306"/>
                <a:gd name="T9" fmla="*/ 258 h 452"/>
                <a:gd name="T10" fmla="*/ 175 w 306"/>
                <a:gd name="T11" fmla="*/ 288 h 452"/>
                <a:gd name="T12" fmla="*/ 192 w 306"/>
                <a:gd name="T13" fmla="*/ 317 h 452"/>
                <a:gd name="T14" fmla="*/ 208 w 306"/>
                <a:gd name="T15" fmla="*/ 347 h 452"/>
                <a:gd name="T16" fmla="*/ 224 w 306"/>
                <a:gd name="T17" fmla="*/ 376 h 452"/>
                <a:gd name="T18" fmla="*/ 239 w 306"/>
                <a:gd name="T19" fmla="*/ 401 h 452"/>
                <a:gd name="T20" fmla="*/ 250 w 306"/>
                <a:gd name="T21" fmla="*/ 419 h 452"/>
                <a:gd name="T22" fmla="*/ 258 w 306"/>
                <a:gd name="T23" fmla="*/ 432 h 452"/>
                <a:gd name="T24" fmla="*/ 266 w 306"/>
                <a:gd name="T25" fmla="*/ 442 h 452"/>
                <a:gd name="T26" fmla="*/ 277 w 306"/>
                <a:gd name="T27" fmla="*/ 450 h 452"/>
                <a:gd name="T28" fmla="*/ 294 w 306"/>
                <a:gd name="T29" fmla="*/ 451 h 452"/>
                <a:gd name="T30" fmla="*/ 306 w 306"/>
                <a:gd name="T31" fmla="*/ 435 h 452"/>
                <a:gd name="T32" fmla="*/ 302 w 306"/>
                <a:gd name="T33" fmla="*/ 419 h 452"/>
                <a:gd name="T34" fmla="*/ 294 w 306"/>
                <a:gd name="T35" fmla="*/ 408 h 452"/>
                <a:gd name="T36" fmla="*/ 285 w 306"/>
                <a:gd name="T37" fmla="*/ 398 h 452"/>
                <a:gd name="T38" fmla="*/ 275 w 306"/>
                <a:gd name="T39" fmla="*/ 387 h 452"/>
                <a:gd name="T40" fmla="*/ 267 w 306"/>
                <a:gd name="T41" fmla="*/ 376 h 452"/>
                <a:gd name="T42" fmla="*/ 258 w 306"/>
                <a:gd name="T43" fmla="*/ 364 h 452"/>
                <a:gd name="T44" fmla="*/ 249 w 306"/>
                <a:gd name="T45" fmla="*/ 352 h 452"/>
                <a:gd name="T46" fmla="*/ 239 w 306"/>
                <a:gd name="T47" fmla="*/ 340 h 452"/>
                <a:gd name="T48" fmla="*/ 225 w 306"/>
                <a:gd name="T49" fmla="*/ 320 h 452"/>
                <a:gd name="T50" fmla="*/ 205 w 306"/>
                <a:gd name="T51" fmla="*/ 293 h 452"/>
                <a:gd name="T52" fmla="*/ 187 w 306"/>
                <a:gd name="T53" fmla="*/ 265 h 452"/>
                <a:gd name="T54" fmla="*/ 167 w 306"/>
                <a:gd name="T55" fmla="*/ 237 h 452"/>
                <a:gd name="T56" fmla="*/ 136 w 306"/>
                <a:gd name="T57" fmla="*/ 197 h 452"/>
                <a:gd name="T58" fmla="*/ 96 w 306"/>
                <a:gd name="T59" fmla="*/ 141 h 452"/>
                <a:gd name="T60" fmla="*/ 57 w 306"/>
                <a:gd name="T61" fmla="*/ 86 h 452"/>
                <a:gd name="T62" fmla="*/ 19 w 306"/>
                <a:gd name="T63" fmla="*/ 29 h 452"/>
                <a:gd name="T64" fmla="*/ 0 w 306"/>
                <a:gd name="T65" fmla="*/ 0 h 452"/>
                <a:gd name="T66" fmla="*/ 0 w 306"/>
                <a:gd name="T67" fmla="*/ 0 h 452"/>
                <a:gd name="T68" fmla="*/ 0 w 306"/>
                <a:gd name="T69" fmla="*/ 0 h 4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06" h="452">
                  <a:moveTo>
                    <a:pt x="0" y="0"/>
                  </a:moveTo>
                  <a:lnTo>
                    <a:pt x="19" y="31"/>
                  </a:lnTo>
                  <a:lnTo>
                    <a:pt x="38" y="61"/>
                  </a:lnTo>
                  <a:lnTo>
                    <a:pt x="56" y="92"/>
                  </a:lnTo>
                  <a:lnTo>
                    <a:pt x="76" y="122"/>
                  </a:lnTo>
                  <a:lnTo>
                    <a:pt x="95" y="152"/>
                  </a:lnTo>
                  <a:lnTo>
                    <a:pt x="114" y="183"/>
                  </a:lnTo>
                  <a:lnTo>
                    <a:pt x="132" y="212"/>
                  </a:lnTo>
                  <a:lnTo>
                    <a:pt x="151" y="243"/>
                  </a:lnTo>
                  <a:lnTo>
                    <a:pt x="159" y="258"/>
                  </a:lnTo>
                  <a:lnTo>
                    <a:pt x="167" y="273"/>
                  </a:lnTo>
                  <a:lnTo>
                    <a:pt x="175" y="288"/>
                  </a:lnTo>
                  <a:lnTo>
                    <a:pt x="184" y="303"/>
                  </a:lnTo>
                  <a:lnTo>
                    <a:pt x="192" y="317"/>
                  </a:lnTo>
                  <a:lnTo>
                    <a:pt x="200" y="333"/>
                  </a:lnTo>
                  <a:lnTo>
                    <a:pt x="208" y="347"/>
                  </a:lnTo>
                  <a:lnTo>
                    <a:pt x="217" y="363"/>
                  </a:lnTo>
                  <a:lnTo>
                    <a:pt x="224" y="376"/>
                  </a:lnTo>
                  <a:lnTo>
                    <a:pt x="231" y="388"/>
                  </a:lnTo>
                  <a:lnTo>
                    <a:pt x="239" y="401"/>
                  </a:lnTo>
                  <a:lnTo>
                    <a:pt x="246" y="414"/>
                  </a:lnTo>
                  <a:lnTo>
                    <a:pt x="250" y="419"/>
                  </a:lnTo>
                  <a:lnTo>
                    <a:pt x="254" y="425"/>
                  </a:lnTo>
                  <a:lnTo>
                    <a:pt x="258" y="432"/>
                  </a:lnTo>
                  <a:lnTo>
                    <a:pt x="262" y="437"/>
                  </a:lnTo>
                  <a:lnTo>
                    <a:pt x="266" y="442"/>
                  </a:lnTo>
                  <a:lnTo>
                    <a:pt x="271" y="446"/>
                  </a:lnTo>
                  <a:lnTo>
                    <a:pt x="277" y="450"/>
                  </a:lnTo>
                  <a:lnTo>
                    <a:pt x="284" y="452"/>
                  </a:lnTo>
                  <a:lnTo>
                    <a:pt x="294" y="451"/>
                  </a:lnTo>
                  <a:lnTo>
                    <a:pt x="302" y="445"/>
                  </a:lnTo>
                  <a:lnTo>
                    <a:pt x="306" y="435"/>
                  </a:lnTo>
                  <a:lnTo>
                    <a:pt x="305" y="424"/>
                  </a:lnTo>
                  <a:lnTo>
                    <a:pt x="302" y="419"/>
                  </a:lnTo>
                  <a:lnTo>
                    <a:pt x="298" y="413"/>
                  </a:lnTo>
                  <a:lnTo>
                    <a:pt x="294" y="408"/>
                  </a:lnTo>
                  <a:lnTo>
                    <a:pt x="290" y="403"/>
                  </a:lnTo>
                  <a:lnTo>
                    <a:pt x="285" y="398"/>
                  </a:lnTo>
                  <a:lnTo>
                    <a:pt x="279" y="393"/>
                  </a:lnTo>
                  <a:lnTo>
                    <a:pt x="275" y="387"/>
                  </a:lnTo>
                  <a:lnTo>
                    <a:pt x="271" y="382"/>
                  </a:lnTo>
                  <a:lnTo>
                    <a:pt x="267" y="376"/>
                  </a:lnTo>
                  <a:lnTo>
                    <a:pt x="262" y="370"/>
                  </a:lnTo>
                  <a:lnTo>
                    <a:pt x="258" y="364"/>
                  </a:lnTo>
                  <a:lnTo>
                    <a:pt x="253" y="358"/>
                  </a:lnTo>
                  <a:lnTo>
                    <a:pt x="249" y="352"/>
                  </a:lnTo>
                  <a:lnTo>
                    <a:pt x="243" y="346"/>
                  </a:lnTo>
                  <a:lnTo>
                    <a:pt x="239" y="340"/>
                  </a:lnTo>
                  <a:lnTo>
                    <a:pt x="235" y="334"/>
                  </a:lnTo>
                  <a:lnTo>
                    <a:pt x="225" y="320"/>
                  </a:lnTo>
                  <a:lnTo>
                    <a:pt x="216" y="306"/>
                  </a:lnTo>
                  <a:lnTo>
                    <a:pt x="205" y="293"/>
                  </a:lnTo>
                  <a:lnTo>
                    <a:pt x="196" y="278"/>
                  </a:lnTo>
                  <a:lnTo>
                    <a:pt x="187" y="265"/>
                  </a:lnTo>
                  <a:lnTo>
                    <a:pt x="176" y="252"/>
                  </a:lnTo>
                  <a:lnTo>
                    <a:pt x="167" y="237"/>
                  </a:lnTo>
                  <a:lnTo>
                    <a:pt x="157" y="224"/>
                  </a:lnTo>
                  <a:lnTo>
                    <a:pt x="136" y="197"/>
                  </a:lnTo>
                  <a:lnTo>
                    <a:pt x="117" y="169"/>
                  </a:lnTo>
                  <a:lnTo>
                    <a:pt x="96" y="141"/>
                  </a:lnTo>
                  <a:lnTo>
                    <a:pt x="77" y="114"/>
                  </a:lnTo>
                  <a:lnTo>
                    <a:pt x="57" y="86"/>
                  </a:lnTo>
                  <a:lnTo>
                    <a:pt x="38" y="58"/>
                  </a:lnTo>
                  <a:lnTo>
                    <a:pt x="19" y="2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4" name="Freeform 117"/>
            <p:cNvSpPr>
              <a:spLocks/>
            </p:cNvSpPr>
            <p:nvPr/>
          </p:nvSpPr>
          <p:spPr bwMode="auto">
            <a:xfrm>
              <a:off x="4671" y="2575"/>
              <a:ext cx="61" cy="27"/>
            </a:xfrm>
            <a:custGeom>
              <a:avLst/>
              <a:gdLst>
                <a:gd name="T0" fmla="*/ 0 w 61"/>
                <a:gd name="T1" fmla="*/ 0 h 27"/>
                <a:gd name="T2" fmla="*/ 2 w 61"/>
                <a:gd name="T3" fmla="*/ 2 h 27"/>
                <a:gd name="T4" fmla="*/ 4 w 61"/>
                <a:gd name="T5" fmla="*/ 4 h 27"/>
                <a:gd name="T6" fmla="*/ 5 w 61"/>
                <a:gd name="T7" fmla="*/ 6 h 27"/>
                <a:gd name="T8" fmla="*/ 8 w 61"/>
                <a:gd name="T9" fmla="*/ 7 h 27"/>
                <a:gd name="T10" fmla="*/ 13 w 61"/>
                <a:gd name="T11" fmla="*/ 9 h 27"/>
                <a:gd name="T12" fmla="*/ 17 w 61"/>
                <a:gd name="T13" fmla="*/ 12 h 27"/>
                <a:gd name="T14" fmla="*/ 22 w 61"/>
                <a:gd name="T15" fmla="*/ 14 h 27"/>
                <a:gd name="T16" fmla="*/ 26 w 61"/>
                <a:gd name="T17" fmla="*/ 18 h 27"/>
                <a:gd name="T18" fmla="*/ 29 w 61"/>
                <a:gd name="T19" fmla="*/ 21 h 27"/>
                <a:gd name="T20" fmla="*/ 33 w 61"/>
                <a:gd name="T21" fmla="*/ 23 h 27"/>
                <a:gd name="T22" fmla="*/ 37 w 61"/>
                <a:gd name="T23" fmla="*/ 25 h 27"/>
                <a:gd name="T24" fmla="*/ 40 w 61"/>
                <a:gd name="T25" fmla="*/ 26 h 27"/>
                <a:gd name="T26" fmla="*/ 45 w 61"/>
                <a:gd name="T27" fmla="*/ 27 h 27"/>
                <a:gd name="T28" fmla="*/ 49 w 61"/>
                <a:gd name="T29" fmla="*/ 27 h 27"/>
                <a:gd name="T30" fmla="*/ 54 w 61"/>
                <a:gd name="T31" fmla="*/ 27 h 27"/>
                <a:gd name="T32" fmla="*/ 58 w 61"/>
                <a:gd name="T33" fmla="*/ 27 h 27"/>
                <a:gd name="T34" fmla="*/ 59 w 61"/>
                <a:gd name="T35" fmla="*/ 27 h 27"/>
                <a:gd name="T36" fmla="*/ 60 w 61"/>
                <a:gd name="T37" fmla="*/ 25 h 27"/>
                <a:gd name="T38" fmla="*/ 61 w 61"/>
                <a:gd name="T39" fmla="*/ 24 h 27"/>
                <a:gd name="T40" fmla="*/ 60 w 61"/>
                <a:gd name="T41" fmla="*/ 24 h 27"/>
                <a:gd name="T42" fmla="*/ 56 w 61"/>
                <a:gd name="T43" fmla="*/ 23 h 27"/>
                <a:gd name="T44" fmla="*/ 51 w 61"/>
                <a:gd name="T45" fmla="*/ 22 h 27"/>
                <a:gd name="T46" fmla="*/ 47 w 61"/>
                <a:gd name="T47" fmla="*/ 22 h 27"/>
                <a:gd name="T48" fmla="*/ 41 w 61"/>
                <a:gd name="T49" fmla="*/ 22 h 27"/>
                <a:gd name="T50" fmla="*/ 36 w 61"/>
                <a:gd name="T51" fmla="*/ 21 h 27"/>
                <a:gd name="T52" fmla="*/ 33 w 61"/>
                <a:gd name="T53" fmla="*/ 18 h 27"/>
                <a:gd name="T54" fmla="*/ 29 w 61"/>
                <a:gd name="T55" fmla="*/ 14 h 27"/>
                <a:gd name="T56" fmla="*/ 26 w 61"/>
                <a:gd name="T57" fmla="*/ 11 h 27"/>
                <a:gd name="T58" fmla="*/ 23 w 61"/>
                <a:gd name="T59" fmla="*/ 9 h 27"/>
                <a:gd name="T60" fmla="*/ 19 w 61"/>
                <a:gd name="T61" fmla="*/ 8 h 27"/>
                <a:gd name="T62" fmla="*/ 15 w 61"/>
                <a:gd name="T63" fmla="*/ 7 h 27"/>
                <a:gd name="T64" fmla="*/ 12 w 61"/>
                <a:gd name="T65" fmla="*/ 6 h 27"/>
                <a:gd name="T66" fmla="*/ 9 w 61"/>
                <a:gd name="T67" fmla="*/ 5 h 27"/>
                <a:gd name="T68" fmla="*/ 6 w 61"/>
                <a:gd name="T69" fmla="*/ 3 h 27"/>
                <a:gd name="T70" fmla="*/ 3 w 61"/>
                <a:gd name="T71" fmla="*/ 2 h 27"/>
                <a:gd name="T72" fmla="*/ 0 w 61"/>
                <a:gd name="T73" fmla="*/ 0 h 27"/>
                <a:gd name="T74" fmla="*/ 0 w 61"/>
                <a:gd name="T75" fmla="*/ 0 h 27"/>
                <a:gd name="T76" fmla="*/ 0 w 61"/>
                <a:gd name="T77" fmla="*/ 0 h 27"/>
                <a:gd name="T78" fmla="*/ 0 w 61"/>
                <a:gd name="T79" fmla="*/ 0 h 27"/>
                <a:gd name="T80" fmla="*/ 0 w 61"/>
                <a:gd name="T81" fmla="*/ 0 h 27"/>
                <a:gd name="T82" fmla="*/ 0 w 61"/>
                <a:gd name="T83" fmla="*/ 0 h 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1" h="27">
                  <a:moveTo>
                    <a:pt x="0" y="0"/>
                  </a:moveTo>
                  <a:lnTo>
                    <a:pt x="2" y="2"/>
                  </a:lnTo>
                  <a:lnTo>
                    <a:pt x="4" y="4"/>
                  </a:lnTo>
                  <a:lnTo>
                    <a:pt x="5" y="6"/>
                  </a:lnTo>
                  <a:lnTo>
                    <a:pt x="8" y="7"/>
                  </a:lnTo>
                  <a:lnTo>
                    <a:pt x="13" y="9"/>
                  </a:lnTo>
                  <a:lnTo>
                    <a:pt x="17" y="12"/>
                  </a:lnTo>
                  <a:lnTo>
                    <a:pt x="22" y="14"/>
                  </a:lnTo>
                  <a:lnTo>
                    <a:pt x="26" y="18"/>
                  </a:lnTo>
                  <a:lnTo>
                    <a:pt x="29" y="21"/>
                  </a:lnTo>
                  <a:lnTo>
                    <a:pt x="33" y="23"/>
                  </a:lnTo>
                  <a:lnTo>
                    <a:pt x="37" y="25"/>
                  </a:lnTo>
                  <a:lnTo>
                    <a:pt x="40" y="26"/>
                  </a:lnTo>
                  <a:lnTo>
                    <a:pt x="45" y="27"/>
                  </a:lnTo>
                  <a:lnTo>
                    <a:pt x="49" y="27"/>
                  </a:lnTo>
                  <a:lnTo>
                    <a:pt x="54" y="27"/>
                  </a:lnTo>
                  <a:lnTo>
                    <a:pt x="58" y="27"/>
                  </a:lnTo>
                  <a:lnTo>
                    <a:pt x="59" y="27"/>
                  </a:lnTo>
                  <a:lnTo>
                    <a:pt x="60" y="25"/>
                  </a:lnTo>
                  <a:lnTo>
                    <a:pt x="61" y="24"/>
                  </a:lnTo>
                  <a:lnTo>
                    <a:pt x="60" y="24"/>
                  </a:lnTo>
                  <a:lnTo>
                    <a:pt x="56" y="23"/>
                  </a:lnTo>
                  <a:lnTo>
                    <a:pt x="51" y="22"/>
                  </a:lnTo>
                  <a:lnTo>
                    <a:pt x="47" y="22"/>
                  </a:lnTo>
                  <a:lnTo>
                    <a:pt x="41" y="22"/>
                  </a:lnTo>
                  <a:lnTo>
                    <a:pt x="36" y="21"/>
                  </a:lnTo>
                  <a:lnTo>
                    <a:pt x="33" y="18"/>
                  </a:lnTo>
                  <a:lnTo>
                    <a:pt x="29" y="14"/>
                  </a:lnTo>
                  <a:lnTo>
                    <a:pt x="26" y="11"/>
                  </a:lnTo>
                  <a:lnTo>
                    <a:pt x="23" y="9"/>
                  </a:lnTo>
                  <a:lnTo>
                    <a:pt x="19" y="8"/>
                  </a:lnTo>
                  <a:lnTo>
                    <a:pt x="15" y="7"/>
                  </a:lnTo>
                  <a:lnTo>
                    <a:pt x="12" y="6"/>
                  </a:lnTo>
                  <a:lnTo>
                    <a:pt x="9" y="5"/>
                  </a:lnTo>
                  <a:lnTo>
                    <a:pt x="6" y="3"/>
                  </a:lnTo>
                  <a:lnTo>
                    <a:pt x="3"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5" name="Freeform 118"/>
            <p:cNvSpPr>
              <a:spLocks/>
            </p:cNvSpPr>
            <p:nvPr/>
          </p:nvSpPr>
          <p:spPr bwMode="auto">
            <a:xfrm>
              <a:off x="4685" y="2594"/>
              <a:ext cx="43" cy="37"/>
            </a:xfrm>
            <a:custGeom>
              <a:avLst/>
              <a:gdLst>
                <a:gd name="T0" fmla="*/ 0 w 43"/>
                <a:gd name="T1" fmla="*/ 1 h 37"/>
                <a:gd name="T2" fmla="*/ 1 w 43"/>
                <a:gd name="T3" fmla="*/ 5 h 37"/>
                <a:gd name="T4" fmla="*/ 2 w 43"/>
                <a:gd name="T5" fmla="*/ 10 h 37"/>
                <a:gd name="T6" fmla="*/ 2 w 43"/>
                <a:gd name="T7" fmla="*/ 14 h 37"/>
                <a:gd name="T8" fmla="*/ 2 w 43"/>
                <a:gd name="T9" fmla="*/ 19 h 37"/>
                <a:gd name="T10" fmla="*/ 2 w 43"/>
                <a:gd name="T11" fmla="*/ 21 h 37"/>
                <a:gd name="T12" fmla="*/ 1 w 43"/>
                <a:gd name="T13" fmla="*/ 22 h 37"/>
                <a:gd name="T14" fmla="*/ 1 w 43"/>
                <a:gd name="T15" fmla="*/ 24 h 37"/>
                <a:gd name="T16" fmla="*/ 0 w 43"/>
                <a:gd name="T17" fmla="*/ 26 h 37"/>
                <a:gd name="T18" fmla="*/ 0 w 43"/>
                <a:gd name="T19" fmla="*/ 30 h 37"/>
                <a:gd name="T20" fmla="*/ 2 w 43"/>
                <a:gd name="T21" fmla="*/ 34 h 37"/>
                <a:gd name="T22" fmla="*/ 5 w 43"/>
                <a:gd name="T23" fmla="*/ 37 h 37"/>
                <a:gd name="T24" fmla="*/ 8 w 43"/>
                <a:gd name="T25" fmla="*/ 37 h 37"/>
                <a:gd name="T26" fmla="*/ 12 w 43"/>
                <a:gd name="T27" fmla="*/ 36 h 37"/>
                <a:gd name="T28" fmla="*/ 16 w 43"/>
                <a:gd name="T29" fmla="*/ 34 h 37"/>
                <a:gd name="T30" fmla="*/ 19 w 43"/>
                <a:gd name="T31" fmla="*/ 30 h 37"/>
                <a:gd name="T32" fmla="*/ 22 w 43"/>
                <a:gd name="T33" fmla="*/ 27 h 37"/>
                <a:gd name="T34" fmla="*/ 27 w 43"/>
                <a:gd name="T35" fmla="*/ 22 h 37"/>
                <a:gd name="T36" fmla="*/ 32 w 43"/>
                <a:gd name="T37" fmla="*/ 18 h 37"/>
                <a:gd name="T38" fmla="*/ 37 w 43"/>
                <a:gd name="T39" fmla="*/ 13 h 37"/>
                <a:gd name="T40" fmla="*/ 42 w 43"/>
                <a:gd name="T41" fmla="*/ 10 h 37"/>
                <a:gd name="T42" fmla="*/ 42 w 43"/>
                <a:gd name="T43" fmla="*/ 9 h 37"/>
                <a:gd name="T44" fmla="*/ 43 w 43"/>
                <a:gd name="T45" fmla="*/ 7 h 37"/>
                <a:gd name="T46" fmla="*/ 43 w 43"/>
                <a:gd name="T47" fmla="*/ 6 h 37"/>
                <a:gd name="T48" fmla="*/ 42 w 43"/>
                <a:gd name="T49" fmla="*/ 6 h 37"/>
                <a:gd name="T50" fmla="*/ 35 w 43"/>
                <a:gd name="T51" fmla="*/ 8 h 37"/>
                <a:gd name="T52" fmla="*/ 29 w 43"/>
                <a:gd name="T53" fmla="*/ 12 h 37"/>
                <a:gd name="T54" fmla="*/ 22 w 43"/>
                <a:gd name="T55" fmla="*/ 17 h 37"/>
                <a:gd name="T56" fmla="*/ 17 w 43"/>
                <a:gd name="T57" fmla="*/ 22 h 37"/>
                <a:gd name="T58" fmla="*/ 15 w 43"/>
                <a:gd name="T59" fmla="*/ 24 h 37"/>
                <a:gd name="T60" fmla="*/ 13 w 43"/>
                <a:gd name="T61" fmla="*/ 26 h 37"/>
                <a:gd name="T62" fmla="*/ 10 w 43"/>
                <a:gd name="T63" fmla="*/ 27 h 37"/>
                <a:gd name="T64" fmla="*/ 7 w 43"/>
                <a:gd name="T65" fmla="*/ 26 h 37"/>
                <a:gd name="T66" fmla="*/ 6 w 43"/>
                <a:gd name="T67" fmla="*/ 25 h 37"/>
                <a:gd name="T68" fmla="*/ 5 w 43"/>
                <a:gd name="T69" fmla="*/ 23 h 37"/>
                <a:gd name="T70" fmla="*/ 5 w 43"/>
                <a:gd name="T71" fmla="*/ 20 h 37"/>
                <a:gd name="T72" fmla="*/ 5 w 43"/>
                <a:gd name="T73" fmla="*/ 18 h 37"/>
                <a:gd name="T74" fmla="*/ 5 w 43"/>
                <a:gd name="T75" fmla="*/ 13 h 37"/>
                <a:gd name="T76" fmla="*/ 4 w 43"/>
                <a:gd name="T77" fmla="*/ 9 h 37"/>
                <a:gd name="T78" fmla="*/ 2 w 43"/>
                <a:gd name="T79" fmla="*/ 4 h 37"/>
                <a:gd name="T80" fmla="*/ 0 w 43"/>
                <a:gd name="T81" fmla="*/ 0 h 37"/>
                <a:gd name="T82" fmla="*/ 0 w 43"/>
                <a:gd name="T83" fmla="*/ 0 h 37"/>
                <a:gd name="T84" fmla="*/ 0 w 43"/>
                <a:gd name="T85" fmla="*/ 0 h 37"/>
                <a:gd name="T86" fmla="*/ 0 w 43"/>
                <a:gd name="T87" fmla="*/ 0 h 37"/>
                <a:gd name="T88" fmla="*/ 0 w 43"/>
                <a:gd name="T89" fmla="*/ 1 h 37"/>
                <a:gd name="T90" fmla="*/ 0 w 43"/>
                <a:gd name="T91" fmla="*/ 1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3" h="37">
                  <a:moveTo>
                    <a:pt x="0" y="1"/>
                  </a:moveTo>
                  <a:lnTo>
                    <a:pt x="1" y="5"/>
                  </a:lnTo>
                  <a:lnTo>
                    <a:pt x="2" y="10"/>
                  </a:lnTo>
                  <a:lnTo>
                    <a:pt x="2" y="14"/>
                  </a:lnTo>
                  <a:lnTo>
                    <a:pt x="2" y="19"/>
                  </a:lnTo>
                  <a:lnTo>
                    <a:pt x="2" y="21"/>
                  </a:lnTo>
                  <a:lnTo>
                    <a:pt x="1" y="22"/>
                  </a:lnTo>
                  <a:lnTo>
                    <a:pt x="1" y="24"/>
                  </a:lnTo>
                  <a:lnTo>
                    <a:pt x="0" y="26"/>
                  </a:lnTo>
                  <a:lnTo>
                    <a:pt x="0" y="30"/>
                  </a:lnTo>
                  <a:lnTo>
                    <a:pt x="2" y="34"/>
                  </a:lnTo>
                  <a:lnTo>
                    <a:pt x="5" y="37"/>
                  </a:lnTo>
                  <a:lnTo>
                    <a:pt x="8" y="37"/>
                  </a:lnTo>
                  <a:lnTo>
                    <a:pt x="12" y="36"/>
                  </a:lnTo>
                  <a:lnTo>
                    <a:pt x="16" y="34"/>
                  </a:lnTo>
                  <a:lnTo>
                    <a:pt x="19" y="30"/>
                  </a:lnTo>
                  <a:lnTo>
                    <a:pt x="22" y="27"/>
                  </a:lnTo>
                  <a:lnTo>
                    <a:pt x="27" y="22"/>
                  </a:lnTo>
                  <a:lnTo>
                    <a:pt x="32" y="18"/>
                  </a:lnTo>
                  <a:lnTo>
                    <a:pt x="37" y="13"/>
                  </a:lnTo>
                  <a:lnTo>
                    <a:pt x="42" y="10"/>
                  </a:lnTo>
                  <a:lnTo>
                    <a:pt x="42" y="9"/>
                  </a:lnTo>
                  <a:lnTo>
                    <a:pt x="43" y="7"/>
                  </a:lnTo>
                  <a:lnTo>
                    <a:pt x="43" y="6"/>
                  </a:lnTo>
                  <a:lnTo>
                    <a:pt x="42" y="6"/>
                  </a:lnTo>
                  <a:lnTo>
                    <a:pt x="35" y="8"/>
                  </a:lnTo>
                  <a:lnTo>
                    <a:pt x="29" y="12"/>
                  </a:lnTo>
                  <a:lnTo>
                    <a:pt x="22" y="17"/>
                  </a:lnTo>
                  <a:lnTo>
                    <a:pt x="17" y="22"/>
                  </a:lnTo>
                  <a:lnTo>
                    <a:pt x="15" y="24"/>
                  </a:lnTo>
                  <a:lnTo>
                    <a:pt x="13" y="26"/>
                  </a:lnTo>
                  <a:lnTo>
                    <a:pt x="10" y="27"/>
                  </a:lnTo>
                  <a:lnTo>
                    <a:pt x="7" y="26"/>
                  </a:lnTo>
                  <a:lnTo>
                    <a:pt x="6" y="25"/>
                  </a:lnTo>
                  <a:lnTo>
                    <a:pt x="5" y="23"/>
                  </a:lnTo>
                  <a:lnTo>
                    <a:pt x="5" y="20"/>
                  </a:lnTo>
                  <a:lnTo>
                    <a:pt x="5" y="18"/>
                  </a:lnTo>
                  <a:lnTo>
                    <a:pt x="5" y="13"/>
                  </a:lnTo>
                  <a:lnTo>
                    <a:pt x="4" y="9"/>
                  </a:lnTo>
                  <a:lnTo>
                    <a:pt x="2" y="4"/>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 name="Freeform 119"/>
            <p:cNvSpPr>
              <a:spLocks/>
            </p:cNvSpPr>
            <p:nvPr/>
          </p:nvSpPr>
          <p:spPr bwMode="auto">
            <a:xfrm>
              <a:off x="4534" y="2807"/>
              <a:ext cx="189" cy="532"/>
            </a:xfrm>
            <a:custGeom>
              <a:avLst/>
              <a:gdLst>
                <a:gd name="T0" fmla="*/ 176 w 189"/>
                <a:gd name="T1" fmla="*/ 12 h 532"/>
                <a:gd name="T2" fmla="*/ 156 w 189"/>
                <a:gd name="T3" fmla="*/ 39 h 532"/>
                <a:gd name="T4" fmla="*/ 136 w 189"/>
                <a:gd name="T5" fmla="*/ 68 h 532"/>
                <a:gd name="T6" fmla="*/ 117 w 189"/>
                <a:gd name="T7" fmla="*/ 96 h 532"/>
                <a:gd name="T8" fmla="*/ 96 w 189"/>
                <a:gd name="T9" fmla="*/ 127 h 532"/>
                <a:gd name="T10" fmla="*/ 77 w 189"/>
                <a:gd name="T11" fmla="*/ 161 h 532"/>
                <a:gd name="T12" fmla="*/ 59 w 189"/>
                <a:gd name="T13" fmla="*/ 195 h 532"/>
                <a:gd name="T14" fmla="*/ 45 w 189"/>
                <a:gd name="T15" fmla="*/ 231 h 532"/>
                <a:gd name="T16" fmla="*/ 31 w 189"/>
                <a:gd name="T17" fmla="*/ 268 h 532"/>
                <a:gd name="T18" fmla="*/ 21 w 189"/>
                <a:gd name="T19" fmla="*/ 305 h 532"/>
                <a:gd name="T20" fmla="*/ 13 w 189"/>
                <a:gd name="T21" fmla="*/ 343 h 532"/>
                <a:gd name="T22" fmla="*/ 6 w 189"/>
                <a:gd name="T23" fmla="*/ 381 h 532"/>
                <a:gd name="T24" fmla="*/ 0 w 189"/>
                <a:gd name="T25" fmla="*/ 431 h 532"/>
                <a:gd name="T26" fmla="*/ 3 w 189"/>
                <a:gd name="T27" fmla="*/ 495 h 532"/>
                <a:gd name="T28" fmla="*/ 17 w 189"/>
                <a:gd name="T29" fmla="*/ 530 h 532"/>
                <a:gd name="T30" fmla="*/ 30 w 189"/>
                <a:gd name="T31" fmla="*/ 532 h 532"/>
                <a:gd name="T32" fmla="*/ 47 w 189"/>
                <a:gd name="T33" fmla="*/ 518 h 532"/>
                <a:gd name="T34" fmla="*/ 61 w 189"/>
                <a:gd name="T35" fmla="*/ 495 h 532"/>
                <a:gd name="T36" fmla="*/ 67 w 189"/>
                <a:gd name="T37" fmla="*/ 468 h 532"/>
                <a:gd name="T38" fmla="*/ 70 w 189"/>
                <a:gd name="T39" fmla="*/ 440 h 532"/>
                <a:gd name="T40" fmla="*/ 75 w 189"/>
                <a:gd name="T41" fmla="*/ 390 h 532"/>
                <a:gd name="T42" fmla="*/ 86 w 189"/>
                <a:gd name="T43" fmla="*/ 319 h 532"/>
                <a:gd name="T44" fmla="*/ 96 w 189"/>
                <a:gd name="T45" fmla="*/ 265 h 532"/>
                <a:gd name="T46" fmla="*/ 104 w 189"/>
                <a:gd name="T47" fmla="*/ 229 h 532"/>
                <a:gd name="T48" fmla="*/ 113 w 189"/>
                <a:gd name="T49" fmla="*/ 193 h 532"/>
                <a:gd name="T50" fmla="*/ 123 w 189"/>
                <a:gd name="T51" fmla="*/ 157 h 532"/>
                <a:gd name="T52" fmla="*/ 133 w 189"/>
                <a:gd name="T53" fmla="*/ 121 h 532"/>
                <a:gd name="T54" fmla="*/ 145 w 189"/>
                <a:gd name="T55" fmla="*/ 84 h 532"/>
                <a:gd name="T56" fmla="*/ 158 w 189"/>
                <a:gd name="T57" fmla="*/ 49 h 532"/>
                <a:gd name="T58" fmla="*/ 176 w 189"/>
                <a:gd name="T59" fmla="*/ 15 h 532"/>
                <a:gd name="T60" fmla="*/ 189 w 189"/>
                <a:gd name="T61" fmla="*/ 0 h 532"/>
                <a:gd name="T62" fmla="*/ 189 w 189"/>
                <a:gd name="T63" fmla="*/ 0 h 532"/>
                <a:gd name="T64" fmla="*/ 189 w 189"/>
                <a:gd name="T65" fmla="*/ 0 h 5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9" h="532">
                  <a:moveTo>
                    <a:pt x="189" y="0"/>
                  </a:moveTo>
                  <a:lnTo>
                    <a:pt x="176" y="12"/>
                  </a:lnTo>
                  <a:lnTo>
                    <a:pt x="166" y="25"/>
                  </a:lnTo>
                  <a:lnTo>
                    <a:pt x="156" y="39"/>
                  </a:lnTo>
                  <a:lnTo>
                    <a:pt x="146" y="53"/>
                  </a:lnTo>
                  <a:lnTo>
                    <a:pt x="136" y="68"/>
                  </a:lnTo>
                  <a:lnTo>
                    <a:pt x="126" y="82"/>
                  </a:lnTo>
                  <a:lnTo>
                    <a:pt x="117" y="96"/>
                  </a:lnTo>
                  <a:lnTo>
                    <a:pt x="107" y="111"/>
                  </a:lnTo>
                  <a:lnTo>
                    <a:pt x="96" y="127"/>
                  </a:lnTo>
                  <a:lnTo>
                    <a:pt x="87" y="144"/>
                  </a:lnTo>
                  <a:lnTo>
                    <a:pt x="77" y="161"/>
                  </a:lnTo>
                  <a:lnTo>
                    <a:pt x="68" y="178"/>
                  </a:lnTo>
                  <a:lnTo>
                    <a:pt x="59" y="195"/>
                  </a:lnTo>
                  <a:lnTo>
                    <a:pt x="52" y="214"/>
                  </a:lnTo>
                  <a:lnTo>
                    <a:pt x="45" y="231"/>
                  </a:lnTo>
                  <a:lnTo>
                    <a:pt x="37" y="250"/>
                  </a:lnTo>
                  <a:lnTo>
                    <a:pt x="31" y="268"/>
                  </a:lnTo>
                  <a:lnTo>
                    <a:pt x="26" y="287"/>
                  </a:lnTo>
                  <a:lnTo>
                    <a:pt x="21" y="305"/>
                  </a:lnTo>
                  <a:lnTo>
                    <a:pt x="17" y="325"/>
                  </a:lnTo>
                  <a:lnTo>
                    <a:pt x="13" y="343"/>
                  </a:lnTo>
                  <a:lnTo>
                    <a:pt x="9" y="363"/>
                  </a:lnTo>
                  <a:lnTo>
                    <a:pt x="6" y="381"/>
                  </a:lnTo>
                  <a:lnTo>
                    <a:pt x="3" y="401"/>
                  </a:lnTo>
                  <a:lnTo>
                    <a:pt x="0" y="431"/>
                  </a:lnTo>
                  <a:lnTo>
                    <a:pt x="0" y="463"/>
                  </a:lnTo>
                  <a:lnTo>
                    <a:pt x="3" y="495"/>
                  </a:lnTo>
                  <a:lnTo>
                    <a:pt x="13" y="523"/>
                  </a:lnTo>
                  <a:lnTo>
                    <a:pt x="17" y="530"/>
                  </a:lnTo>
                  <a:lnTo>
                    <a:pt x="23" y="532"/>
                  </a:lnTo>
                  <a:lnTo>
                    <a:pt x="30" y="532"/>
                  </a:lnTo>
                  <a:lnTo>
                    <a:pt x="36" y="529"/>
                  </a:lnTo>
                  <a:lnTo>
                    <a:pt x="47" y="518"/>
                  </a:lnTo>
                  <a:lnTo>
                    <a:pt x="55" y="507"/>
                  </a:lnTo>
                  <a:lnTo>
                    <a:pt x="61" y="495"/>
                  </a:lnTo>
                  <a:lnTo>
                    <a:pt x="65" y="481"/>
                  </a:lnTo>
                  <a:lnTo>
                    <a:pt x="67" y="468"/>
                  </a:lnTo>
                  <a:lnTo>
                    <a:pt x="69" y="455"/>
                  </a:lnTo>
                  <a:lnTo>
                    <a:pt x="70" y="440"/>
                  </a:lnTo>
                  <a:lnTo>
                    <a:pt x="71" y="426"/>
                  </a:lnTo>
                  <a:lnTo>
                    <a:pt x="75" y="390"/>
                  </a:lnTo>
                  <a:lnTo>
                    <a:pt x="80" y="355"/>
                  </a:lnTo>
                  <a:lnTo>
                    <a:pt x="86" y="319"/>
                  </a:lnTo>
                  <a:lnTo>
                    <a:pt x="93" y="284"/>
                  </a:lnTo>
                  <a:lnTo>
                    <a:pt x="96" y="265"/>
                  </a:lnTo>
                  <a:lnTo>
                    <a:pt x="100" y="247"/>
                  </a:lnTo>
                  <a:lnTo>
                    <a:pt x="104" y="229"/>
                  </a:lnTo>
                  <a:lnTo>
                    <a:pt x="108" y="211"/>
                  </a:lnTo>
                  <a:lnTo>
                    <a:pt x="113" y="193"/>
                  </a:lnTo>
                  <a:lnTo>
                    <a:pt x="118" y="176"/>
                  </a:lnTo>
                  <a:lnTo>
                    <a:pt x="123" y="157"/>
                  </a:lnTo>
                  <a:lnTo>
                    <a:pt x="128" y="140"/>
                  </a:lnTo>
                  <a:lnTo>
                    <a:pt x="133" y="121"/>
                  </a:lnTo>
                  <a:lnTo>
                    <a:pt x="138" y="103"/>
                  </a:lnTo>
                  <a:lnTo>
                    <a:pt x="145" y="84"/>
                  </a:lnTo>
                  <a:lnTo>
                    <a:pt x="151" y="67"/>
                  </a:lnTo>
                  <a:lnTo>
                    <a:pt x="158" y="49"/>
                  </a:lnTo>
                  <a:lnTo>
                    <a:pt x="166" y="32"/>
                  </a:lnTo>
                  <a:lnTo>
                    <a:pt x="176" y="15"/>
                  </a:lnTo>
                  <a:lnTo>
                    <a:pt x="189" y="1"/>
                  </a:lnTo>
                  <a:lnTo>
                    <a:pt x="1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7" name="Freeform 120"/>
            <p:cNvSpPr>
              <a:spLocks/>
            </p:cNvSpPr>
            <p:nvPr/>
          </p:nvSpPr>
          <p:spPr bwMode="auto">
            <a:xfrm>
              <a:off x="4734" y="2675"/>
              <a:ext cx="18" cy="106"/>
            </a:xfrm>
            <a:custGeom>
              <a:avLst/>
              <a:gdLst>
                <a:gd name="T0" fmla="*/ 0 w 18"/>
                <a:gd name="T1" fmla="*/ 0 h 106"/>
                <a:gd name="T2" fmla="*/ 1 w 18"/>
                <a:gd name="T3" fmla="*/ 27 h 106"/>
                <a:gd name="T4" fmla="*/ 4 w 18"/>
                <a:gd name="T5" fmla="*/ 53 h 106"/>
                <a:gd name="T6" fmla="*/ 8 w 18"/>
                <a:gd name="T7" fmla="*/ 79 h 106"/>
                <a:gd name="T8" fmla="*/ 13 w 18"/>
                <a:gd name="T9" fmla="*/ 105 h 106"/>
                <a:gd name="T10" fmla="*/ 15 w 18"/>
                <a:gd name="T11" fmla="*/ 106 h 106"/>
                <a:gd name="T12" fmla="*/ 16 w 18"/>
                <a:gd name="T13" fmla="*/ 105 h 106"/>
                <a:gd name="T14" fmla="*/ 18 w 18"/>
                <a:gd name="T15" fmla="*/ 104 h 106"/>
                <a:gd name="T16" fmla="*/ 18 w 18"/>
                <a:gd name="T17" fmla="*/ 103 h 106"/>
                <a:gd name="T18" fmla="*/ 13 w 18"/>
                <a:gd name="T19" fmla="*/ 77 h 106"/>
                <a:gd name="T20" fmla="*/ 8 w 18"/>
                <a:gd name="T21" fmla="*/ 51 h 106"/>
                <a:gd name="T22" fmla="*/ 3 w 18"/>
                <a:gd name="T23" fmla="*/ 26 h 106"/>
                <a:gd name="T24" fmla="*/ 0 w 18"/>
                <a:gd name="T25" fmla="*/ 0 h 106"/>
                <a:gd name="T26" fmla="*/ 0 w 18"/>
                <a:gd name="T27" fmla="*/ 0 h 106"/>
                <a:gd name="T28" fmla="*/ 0 w 18"/>
                <a:gd name="T29" fmla="*/ 0 h 106"/>
                <a:gd name="T30" fmla="*/ 0 w 18"/>
                <a:gd name="T31" fmla="*/ 0 h 106"/>
                <a:gd name="T32" fmla="*/ 0 w 18"/>
                <a:gd name="T33" fmla="*/ 0 h 106"/>
                <a:gd name="T34" fmla="*/ 0 w 18"/>
                <a:gd name="T35" fmla="*/ 0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 h="106">
                  <a:moveTo>
                    <a:pt x="0" y="0"/>
                  </a:moveTo>
                  <a:lnTo>
                    <a:pt x="1" y="27"/>
                  </a:lnTo>
                  <a:lnTo>
                    <a:pt x="4" y="53"/>
                  </a:lnTo>
                  <a:lnTo>
                    <a:pt x="8" y="79"/>
                  </a:lnTo>
                  <a:lnTo>
                    <a:pt x="13" y="105"/>
                  </a:lnTo>
                  <a:lnTo>
                    <a:pt x="15" y="106"/>
                  </a:lnTo>
                  <a:lnTo>
                    <a:pt x="16" y="105"/>
                  </a:lnTo>
                  <a:lnTo>
                    <a:pt x="18" y="104"/>
                  </a:lnTo>
                  <a:lnTo>
                    <a:pt x="18" y="103"/>
                  </a:lnTo>
                  <a:lnTo>
                    <a:pt x="13" y="77"/>
                  </a:lnTo>
                  <a:lnTo>
                    <a:pt x="8" y="51"/>
                  </a:lnTo>
                  <a:lnTo>
                    <a:pt x="3" y="2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8" name="Freeform 121"/>
            <p:cNvSpPr>
              <a:spLocks/>
            </p:cNvSpPr>
            <p:nvPr/>
          </p:nvSpPr>
          <p:spPr bwMode="auto">
            <a:xfrm>
              <a:off x="4695" y="2675"/>
              <a:ext cx="268" cy="121"/>
            </a:xfrm>
            <a:custGeom>
              <a:avLst/>
              <a:gdLst>
                <a:gd name="T0" fmla="*/ 268 w 268"/>
                <a:gd name="T1" fmla="*/ 0 h 121"/>
                <a:gd name="T2" fmla="*/ 261 w 268"/>
                <a:gd name="T3" fmla="*/ 3 h 121"/>
                <a:gd name="T4" fmla="*/ 254 w 268"/>
                <a:gd name="T5" fmla="*/ 6 h 121"/>
                <a:gd name="T6" fmla="*/ 248 w 268"/>
                <a:gd name="T7" fmla="*/ 10 h 121"/>
                <a:gd name="T8" fmla="*/ 242 w 268"/>
                <a:gd name="T9" fmla="*/ 13 h 121"/>
                <a:gd name="T10" fmla="*/ 236 w 268"/>
                <a:gd name="T11" fmla="*/ 18 h 121"/>
                <a:gd name="T12" fmla="*/ 230 w 268"/>
                <a:gd name="T13" fmla="*/ 23 h 121"/>
                <a:gd name="T14" fmla="*/ 224 w 268"/>
                <a:gd name="T15" fmla="*/ 27 h 121"/>
                <a:gd name="T16" fmla="*/ 218 w 268"/>
                <a:gd name="T17" fmla="*/ 31 h 121"/>
                <a:gd name="T18" fmla="*/ 210 w 268"/>
                <a:gd name="T19" fmla="*/ 37 h 121"/>
                <a:gd name="T20" fmla="*/ 202 w 268"/>
                <a:gd name="T21" fmla="*/ 42 h 121"/>
                <a:gd name="T22" fmla="*/ 194 w 268"/>
                <a:gd name="T23" fmla="*/ 47 h 121"/>
                <a:gd name="T24" fmla="*/ 185 w 268"/>
                <a:gd name="T25" fmla="*/ 51 h 121"/>
                <a:gd name="T26" fmla="*/ 177 w 268"/>
                <a:gd name="T27" fmla="*/ 55 h 121"/>
                <a:gd name="T28" fmla="*/ 168 w 268"/>
                <a:gd name="T29" fmla="*/ 60 h 121"/>
                <a:gd name="T30" fmla="*/ 160 w 268"/>
                <a:gd name="T31" fmla="*/ 64 h 121"/>
                <a:gd name="T32" fmla="*/ 150 w 268"/>
                <a:gd name="T33" fmla="*/ 67 h 121"/>
                <a:gd name="T34" fmla="*/ 133 w 268"/>
                <a:gd name="T35" fmla="*/ 73 h 121"/>
                <a:gd name="T36" fmla="*/ 115 w 268"/>
                <a:gd name="T37" fmla="*/ 79 h 121"/>
                <a:gd name="T38" fmla="*/ 97 w 268"/>
                <a:gd name="T39" fmla="*/ 83 h 121"/>
                <a:gd name="T40" fmla="*/ 79 w 268"/>
                <a:gd name="T41" fmla="*/ 88 h 121"/>
                <a:gd name="T42" fmla="*/ 61 w 268"/>
                <a:gd name="T43" fmla="*/ 93 h 121"/>
                <a:gd name="T44" fmla="*/ 42 w 268"/>
                <a:gd name="T45" fmla="*/ 98 h 121"/>
                <a:gd name="T46" fmla="*/ 25 w 268"/>
                <a:gd name="T47" fmla="*/ 102 h 121"/>
                <a:gd name="T48" fmla="*/ 7 w 268"/>
                <a:gd name="T49" fmla="*/ 108 h 121"/>
                <a:gd name="T50" fmla="*/ 3 w 268"/>
                <a:gd name="T51" fmla="*/ 111 h 121"/>
                <a:gd name="T52" fmla="*/ 0 w 268"/>
                <a:gd name="T53" fmla="*/ 116 h 121"/>
                <a:gd name="T54" fmla="*/ 0 w 268"/>
                <a:gd name="T55" fmla="*/ 120 h 121"/>
                <a:gd name="T56" fmla="*/ 5 w 268"/>
                <a:gd name="T57" fmla="*/ 121 h 121"/>
                <a:gd name="T58" fmla="*/ 23 w 268"/>
                <a:gd name="T59" fmla="*/ 119 h 121"/>
                <a:gd name="T60" fmla="*/ 40 w 268"/>
                <a:gd name="T61" fmla="*/ 115 h 121"/>
                <a:gd name="T62" fmla="*/ 58 w 268"/>
                <a:gd name="T63" fmla="*/ 110 h 121"/>
                <a:gd name="T64" fmla="*/ 76 w 268"/>
                <a:gd name="T65" fmla="*/ 104 h 121"/>
                <a:gd name="T66" fmla="*/ 93 w 268"/>
                <a:gd name="T67" fmla="*/ 97 h 121"/>
                <a:gd name="T68" fmla="*/ 110 w 268"/>
                <a:gd name="T69" fmla="*/ 89 h 121"/>
                <a:gd name="T70" fmla="*/ 127 w 268"/>
                <a:gd name="T71" fmla="*/ 83 h 121"/>
                <a:gd name="T72" fmla="*/ 143 w 268"/>
                <a:gd name="T73" fmla="*/ 76 h 121"/>
                <a:gd name="T74" fmla="*/ 150 w 268"/>
                <a:gd name="T75" fmla="*/ 73 h 121"/>
                <a:gd name="T76" fmla="*/ 156 w 268"/>
                <a:gd name="T77" fmla="*/ 70 h 121"/>
                <a:gd name="T78" fmla="*/ 164 w 268"/>
                <a:gd name="T79" fmla="*/ 67 h 121"/>
                <a:gd name="T80" fmla="*/ 171 w 268"/>
                <a:gd name="T81" fmla="*/ 63 h 121"/>
                <a:gd name="T82" fmla="*/ 177 w 268"/>
                <a:gd name="T83" fmla="*/ 60 h 121"/>
                <a:gd name="T84" fmla="*/ 184 w 268"/>
                <a:gd name="T85" fmla="*/ 55 h 121"/>
                <a:gd name="T86" fmla="*/ 190 w 268"/>
                <a:gd name="T87" fmla="*/ 51 h 121"/>
                <a:gd name="T88" fmla="*/ 197 w 268"/>
                <a:gd name="T89" fmla="*/ 47 h 121"/>
                <a:gd name="T90" fmla="*/ 206 w 268"/>
                <a:gd name="T91" fmla="*/ 41 h 121"/>
                <a:gd name="T92" fmla="*/ 214 w 268"/>
                <a:gd name="T93" fmla="*/ 35 h 121"/>
                <a:gd name="T94" fmla="*/ 223 w 268"/>
                <a:gd name="T95" fmla="*/ 29 h 121"/>
                <a:gd name="T96" fmla="*/ 232 w 268"/>
                <a:gd name="T97" fmla="*/ 23 h 121"/>
                <a:gd name="T98" fmla="*/ 241 w 268"/>
                <a:gd name="T99" fmla="*/ 16 h 121"/>
                <a:gd name="T100" fmla="*/ 249 w 268"/>
                <a:gd name="T101" fmla="*/ 10 h 121"/>
                <a:gd name="T102" fmla="*/ 258 w 268"/>
                <a:gd name="T103" fmla="*/ 5 h 121"/>
                <a:gd name="T104" fmla="*/ 268 w 268"/>
                <a:gd name="T105" fmla="*/ 0 h 121"/>
                <a:gd name="T106" fmla="*/ 268 w 268"/>
                <a:gd name="T107" fmla="*/ 0 h 121"/>
                <a:gd name="T108" fmla="*/ 268 w 268"/>
                <a:gd name="T109" fmla="*/ 0 h 121"/>
                <a:gd name="T110" fmla="*/ 268 w 268"/>
                <a:gd name="T111" fmla="*/ 0 h 121"/>
                <a:gd name="T112" fmla="*/ 268 w 268"/>
                <a:gd name="T113" fmla="*/ 0 h 121"/>
                <a:gd name="T114" fmla="*/ 268 w 268"/>
                <a:gd name="T115" fmla="*/ 0 h 1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68" h="121">
                  <a:moveTo>
                    <a:pt x="268" y="0"/>
                  </a:moveTo>
                  <a:lnTo>
                    <a:pt x="261" y="3"/>
                  </a:lnTo>
                  <a:lnTo>
                    <a:pt x="254" y="6"/>
                  </a:lnTo>
                  <a:lnTo>
                    <a:pt x="248" y="10"/>
                  </a:lnTo>
                  <a:lnTo>
                    <a:pt x="242" y="13"/>
                  </a:lnTo>
                  <a:lnTo>
                    <a:pt x="236" y="18"/>
                  </a:lnTo>
                  <a:lnTo>
                    <a:pt x="230" y="23"/>
                  </a:lnTo>
                  <a:lnTo>
                    <a:pt x="224" y="27"/>
                  </a:lnTo>
                  <a:lnTo>
                    <a:pt x="218" y="31"/>
                  </a:lnTo>
                  <a:lnTo>
                    <a:pt x="210" y="37"/>
                  </a:lnTo>
                  <a:lnTo>
                    <a:pt x="202" y="42"/>
                  </a:lnTo>
                  <a:lnTo>
                    <a:pt x="194" y="47"/>
                  </a:lnTo>
                  <a:lnTo>
                    <a:pt x="185" y="51"/>
                  </a:lnTo>
                  <a:lnTo>
                    <a:pt x="177" y="55"/>
                  </a:lnTo>
                  <a:lnTo>
                    <a:pt x="168" y="60"/>
                  </a:lnTo>
                  <a:lnTo>
                    <a:pt x="160" y="64"/>
                  </a:lnTo>
                  <a:lnTo>
                    <a:pt x="150" y="67"/>
                  </a:lnTo>
                  <a:lnTo>
                    <a:pt x="133" y="73"/>
                  </a:lnTo>
                  <a:lnTo>
                    <a:pt x="115" y="79"/>
                  </a:lnTo>
                  <a:lnTo>
                    <a:pt x="97" y="83"/>
                  </a:lnTo>
                  <a:lnTo>
                    <a:pt x="79" y="88"/>
                  </a:lnTo>
                  <a:lnTo>
                    <a:pt x="61" y="93"/>
                  </a:lnTo>
                  <a:lnTo>
                    <a:pt x="42" y="98"/>
                  </a:lnTo>
                  <a:lnTo>
                    <a:pt x="25" y="102"/>
                  </a:lnTo>
                  <a:lnTo>
                    <a:pt x="7" y="108"/>
                  </a:lnTo>
                  <a:lnTo>
                    <a:pt x="3" y="111"/>
                  </a:lnTo>
                  <a:lnTo>
                    <a:pt x="0" y="116"/>
                  </a:lnTo>
                  <a:lnTo>
                    <a:pt x="0" y="120"/>
                  </a:lnTo>
                  <a:lnTo>
                    <a:pt x="5" y="121"/>
                  </a:lnTo>
                  <a:lnTo>
                    <a:pt x="23" y="119"/>
                  </a:lnTo>
                  <a:lnTo>
                    <a:pt x="40" y="115"/>
                  </a:lnTo>
                  <a:lnTo>
                    <a:pt x="58" y="110"/>
                  </a:lnTo>
                  <a:lnTo>
                    <a:pt x="76" y="104"/>
                  </a:lnTo>
                  <a:lnTo>
                    <a:pt x="93" y="97"/>
                  </a:lnTo>
                  <a:lnTo>
                    <a:pt x="110" y="89"/>
                  </a:lnTo>
                  <a:lnTo>
                    <a:pt x="127" y="83"/>
                  </a:lnTo>
                  <a:lnTo>
                    <a:pt x="143" y="76"/>
                  </a:lnTo>
                  <a:lnTo>
                    <a:pt x="150" y="73"/>
                  </a:lnTo>
                  <a:lnTo>
                    <a:pt x="156" y="70"/>
                  </a:lnTo>
                  <a:lnTo>
                    <a:pt x="164" y="67"/>
                  </a:lnTo>
                  <a:lnTo>
                    <a:pt x="171" y="63"/>
                  </a:lnTo>
                  <a:lnTo>
                    <a:pt x="177" y="60"/>
                  </a:lnTo>
                  <a:lnTo>
                    <a:pt x="184" y="55"/>
                  </a:lnTo>
                  <a:lnTo>
                    <a:pt x="190" y="51"/>
                  </a:lnTo>
                  <a:lnTo>
                    <a:pt x="197" y="47"/>
                  </a:lnTo>
                  <a:lnTo>
                    <a:pt x="206" y="41"/>
                  </a:lnTo>
                  <a:lnTo>
                    <a:pt x="214" y="35"/>
                  </a:lnTo>
                  <a:lnTo>
                    <a:pt x="223" y="29"/>
                  </a:lnTo>
                  <a:lnTo>
                    <a:pt x="232" y="23"/>
                  </a:lnTo>
                  <a:lnTo>
                    <a:pt x="241" y="16"/>
                  </a:lnTo>
                  <a:lnTo>
                    <a:pt x="249" y="10"/>
                  </a:lnTo>
                  <a:lnTo>
                    <a:pt x="258" y="5"/>
                  </a:lnTo>
                  <a:lnTo>
                    <a:pt x="26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9" name="Freeform 122"/>
            <p:cNvSpPr>
              <a:spLocks/>
            </p:cNvSpPr>
            <p:nvPr/>
          </p:nvSpPr>
          <p:spPr bwMode="auto">
            <a:xfrm>
              <a:off x="4730" y="2774"/>
              <a:ext cx="17" cy="121"/>
            </a:xfrm>
            <a:custGeom>
              <a:avLst/>
              <a:gdLst>
                <a:gd name="T0" fmla="*/ 4 w 17"/>
                <a:gd name="T1" fmla="*/ 0 h 121"/>
                <a:gd name="T2" fmla="*/ 2 w 17"/>
                <a:gd name="T3" fmla="*/ 30 h 121"/>
                <a:gd name="T4" fmla="*/ 0 w 17"/>
                <a:gd name="T5" fmla="*/ 61 h 121"/>
                <a:gd name="T6" fmla="*/ 2 w 17"/>
                <a:gd name="T7" fmla="*/ 93 h 121"/>
                <a:gd name="T8" fmla="*/ 11 w 17"/>
                <a:gd name="T9" fmla="*/ 121 h 121"/>
                <a:gd name="T10" fmla="*/ 13 w 17"/>
                <a:gd name="T11" fmla="*/ 121 h 121"/>
                <a:gd name="T12" fmla="*/ 15 w 17"/>
                <a:gd name="T13" fmla="*/ 120 h 121"/>
                <a:gd name="T14" fmla="*/ 17 w 17"/>
                <a:gd name="T15" fmla="*/ 119 h 121"/>
                <a:gd name="T16" fmla="*/ 17 w 17"/>
                <a:gd name="T17" fmla="*/ 117 h 121"/>
                <a:gd name="T18" fmla="*/ 10 w 17"/>
                <a:gd name="T19" fmla="*/ 88 h 121"/>
                <a:gd name="T20" fmla="*/ 6 w 17"/>
                <a:gd name="T21" fmla="*/ 59 h 121"/>
                <a:gd name="T22" fmla="*/ 5 w 17"/>
                <a:gd name="T23" fmla="*/ 30 h 121"/>
                <a:gd name="T24" fmla="*/ 4 w 17"/>
                <a:gd name="T25" fmla="*/ 0 h 121"/>
                <a:gd name="T26" fmla="*/ 4 w 17"/>
                <a:gd name="T27" fmla="*/ 0 h 121"/>
                <a:gd name="T28" fmla="*/ 4 w 17"/>
                <a:gd name="T29" fmla="*/ 0 h 121"/>
                <a:gd name="T30" fmla="*/ 4 w 17"/>
                <a:gd name="T31" fmla="*/ 0 h 121"/>
                <a:gd name="T32" fmla="*/ 4 w 17"/>
                <a:gd name="T33" fmla="*/ 0 h 121"/>
                <a:gd name="T34" fmla="*/ 4 w 17"/>
                <a:gd name="T35" fmla="*/ 0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 h="121">
                  <a:moveTo>
                    <a:pt x="4" y="0"/>
                  </a:moveTo>
                  <a:lnTo>
                    <a:pt x="2" y="30"/>
                  </a:lnTo>
                  <a:lnTo>
                    <a:pt x="0" y="61"/>
                  </a:lnTo>
                  <a:lnTo>
                    <a:pt x="2" y="93"/>
                  </a:lnTo>
                  <a:lnTo>
                    <a:pt x="11" y="121"/>
                  </a:lnTo>
                  <a:lnTo>
                    <a:pt x="13" y="121"/>
                  </a:lnTo>
                  <a:lnTo>
                    <a:pt x="15" y="120"/>
                  </a:lnTo>
                  <a:lnTo>
                    <a:pt x="17" y="119"/>
                  </a:lnTo>
                  <a:lnTo>
                    <a:pt x="17" y="117"/>
                  </a:lnTo>
                  <a:lnTo>
                    <a:pt x="10" y="88"/>
                  </a:lnTo>
                  <a:lnTo>
                    <a:pt x="6" y="59"/>
                  </a:lnTo>
                  <a:lnTo>
                    <a:pt x="5" y="30"/>
                  </a:ln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0" name="Freeform 123"/>
            <p:cNvSpPr>
              <a:spLocks/>
            </p:cNvSpPr>
            <p:nvPr/>
          </p:nvSpPr>
          <p:spPr bwMode="auto">
            <a:xfrm>
              <a:off x="4676" y="2763"/>
              <a:ext cx="86" cy="99"/>
            </a:xfrm>
            <a:custGeom>
              <a:avLst/>
              <a:gdLst>
                <a:gd name="T0" fmla="*/ 0 w 86"/>
                <a:gd name="T1" fmla="*/ 99 h 99"/>
                <a:gd name="T2" fmla="*/ 7 w 86"/>
                <a:gd name="T3" fmla="*/ 97 h 99"/>
                <a:gd name="T4" fmla="*/ 11 w 86"/>
                <a:gd name="T5" fmla="*/ 95 h 99"/>
                <a:gd name="T6" fmla="*/ 16 w 86"/>
                <a:gd name="T7" fmla="*/ 94 h 99"/>
                <a:gd name="T8" fmla="*/ 21 w 86"/>
                <a:gd name="T9" fmla="*/ 93 h 99"/>
                <a:gd name="T10" fmla="*/ 25 w 86"/>
                <a:gd name="T11" fmla="*/ 91 h 99"/>
                <a:gd name="T12" fmla="*/ 29 w 86"/>
                <a:gd name="T13" fmla="*/ 90 h 99"/>
                <a:gd name="T14" fmla="*/ 32 w 86"/>
                <a:gd name="T15" fmla="*/ 88 h 99"/>
                <a:gd name="T16" fmla="*/ 36 w 86"/>
                <a:gd name="T17" fmla="*/ 87 h 99"/>
                <a:gd name="T18" fmla="*/ 41 w 86"/>
                <a:gd name="T19" fmla="*/ 86 h 99"/>
                <a:gd name="T20" fmla="*/ 44 w 86"/>
                <a:gd name="T21" fmla="*/ 84 h 99"/>
                <a:gd name="T22" fmla="*/ 47 w 86"/>
                <a:gd name="T23" fmla="*/ 82 h 99"/>
                <a:gd name="T24" fmla="*/ 50 w 86"/>
                <a:gd name="T25" fmla="*/ 80 h 99"/>
                <a:gd name="T26" fmla="*/ 51 w 86"/>
                <a:gd name="T27" fmla="*/ 79 h 99"/>
                <a:gd name="T28" fmla="*/ 53 w 86"/>
                <a:gd name="T29" fmla="*/ 77 h 99"/>
                <a:gd name="T30" fmla="*/ 54 w 86"/>
                <a:gd name="T31" fmla="*/ 76 h 99"/>
                <a:gd name="T32" fmla="*/ 55 w 86"/>
                <a:gd name="T33" fmla="*/ 75 h 99"/>
                <a:gd name="T34" fmla="*/ 57 w 86"/>
                <a:gd name="T35" fmla="*/ 73 h 99"/>
                <a:gd name="T36" fmla="*/ 59 w 86"/>
                <a:gd name="T37" fmla="*/ 73 h 99"/>
                <a:gd name="T38" fmla="*/ 59 w 86"/>
                <a:gd name="T39" fmla="*/ 73 h 99"/>
                <a:gd name="T40" fmla="*/ 57 w 86"/>
                <a:gd name="T41" fmla="*/ 75 h 99"/>
                <a:gd name="T42" fmla="*/ 65 w 86"/>
                <a:gd name="T43" fmla="*/ 71 h 99"/>
                <a:gd name="T44" fmla="*/ 73 w 86"/>
                <a:gd name="T45" fmla="*/ 66 h 99"/>
                <a:gd name="T46" fmla="*/ 79 w 86"/>
                <a:gd name="T47" fmla="*/ 59 h 99"/>
                <a:gd name="T48" fmla="*/ 83 w 86"/>
                <a:gd name="T49" fmla="*/ 51 h 99"/>
                <a:gd name="T50" fmla="*/ 85 w 86"/>
                <a:gd name="T51" fmla="*/ 43 h 99"/>
                <a:gd name="T52" fmla="*/ 86 w 86"/>
                <a:gd name="T53" fmla="*/ 33 h 99"/>
                <a:gd name="T54" fmla="*/ 85 w 86"/>
                <a:gd name="T55" fmla="*/ 25 h 99"/>
                <a:gd name="T56" fmla="*/ 82 w 86"/>
                <a:gd name="T57" fmla="*/ 17 h 99"/>
                <a:gd name="T58" fmla="*/ 76 w 86"/>
                <a:gd name="T59" fmla="*/ 9 h 99"/>
                <a:gd name="T60" fmla="*/ 67 w 86"/>
                <a:gd name="T61" fmla="*/ 3 h 99"/>
                <a:gd name="T62" fmla="*/ 58 w 86"/>
                <a:gd name="T63" fmla="*/ 0 h 99"/>
                <a:gd name="T64" fmla="*/ 49 w 86"/>
                <a:gd name="T65" fmla="*/ 0 h 99"/>
                <a:gd name="T66" fmla="*/ 39 w 86"/>
                <a:gd name="T67" fmla="*/ 2 h 99"/>
                <a:gd name="T68" fmla="*/ 30 w 86"/>
                <a:gd name="T69" fmla="*/ 8 h 99"/>
                <a:gd name="T70" fmla="*/ 22 w 86"/>
                <a:gd name="T71" fmla="*/ 14 h 99"/>
                <a:gd name="T72" fmla="*/ 16 w 86"/>
                <a:gd name="T73" fmla="*/ 22 h 99"/>
                <a:gd name="T74" fmla="*/ 12 w 86"/>
                <a:gd name="T75" fmla="*/ 31 h 99"/>
                <a:gd name="T76" fmla="*/ 10 w 86"/>
                <a:gd name="T77" fmla="*/ 42 h 99"/>
                <a:gd name="T78" fmla="*/ 8 w 86"/>
                <a:gd name="T79" fmla="*/ 51 h 99"/>
                <a:gd name="T80" fmla="*/ 7 w 86"/>
                <a:gd name="T81" fmla="*/ 61 h 99"/>
                <a:gd name="T82" fmla="*/ 7 w 86"/>
                <a:gd name="T83" fmla="*/ 64 h 99"/>
                <a:gd name="T84" fmla="*/ 5 w 86"/>
                <a:gd name="T85" fmla="*/ 67 h 99"/>
                <a:gd name="T86" fmla="*/ 4 w 86"/>
                <a:gd name="T87" fmla="*/ 71 h 99"/>
                <a:gd name="T88" fmla="*/ 3 w 86"/>
                <a:gd name="T89" fmla="*/ 75 h 99"/>
                <a:gd name="T90" fmla="*/ 1 w 86"/>
                <a:gd name="T91" fmla="*/ 81 h 99"/>
                <a:gd name="T92" fmla="*/ 1 w 86"/>
                <a:gd name="T93" fmla="*/ 87 h 99"/>
                <a:gd name="T94" fmla="*/ 0 w 86"/>
                <a:gd name="T95" fmla="*/ 93 h 99"/>
                <a:gd name="T96" fmla="*/ 0 w 86"/>
                <a:gd name="T97" fmla="*/ 99 h 99"/>
                <a:gd name="T98" fmla="*/ 0 w 86"/>
                <a:gd name="T99" fmla="*/ 99 h 99"/>
                <a:gd name="T100" fmla="*/ 0 w 86"/>
                <a:gd name="T101" fmla="*/ 99 h 99"/>
                <a:gd name="T102" fmla="*/ 0 w 86"/>
                <a:gd name="T103" fmla="*/ 99 h 99"/>
                <a:gd name="T104" fmla="*/ 0 w 86"/>
                <a:gd name="T105" fmla="*/ 99 h 99"/>
                <a:gd name="T106" fmla="*/ 0 w 86"/>
                <a:gd name="T107" fmla="*/ 99 h 9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6" h="99">
                  <a:moveTo>
                    <a:pt x="0" y="99"/>
                  </a:moveTo>
                  <a:lnTo>
                    <a:pt x="7" y="97"/>
                  </a:lnTo>
                  <a:lnTo>
                    <a:pt x="11" y="95"/>
                  </a:lnTo>
                  <a:lnTo>
                    <a:pt x="16" y="94"/>
                  </a:lnTo>
                  <a:lnTo>
                    <a:pt x="21" y="93"/>
                  </a:lnTo>
                  <a:lnTo>
                    <a:pt x="25" y="91"/>
                  </a:lnTo>
                  <a:lnTo>
                    <a:pt x="29" y="90"/>
                  </a:lnTo>
                  <a:lnTo>
                    <a:pt x="32" y="88"/>
                  </a:lnTo>
                  <a:lnTo>
                    <a:pt x="36" y="87"/>
                  </a:lnTo>
                  <a:lnTo>
                    <a:pt x="41" y="86"/>
                  </a:lnTo>
                  <a:lnTo>
                    <a:pt x="44" y="84"/>
                  </a:lnTo>
                  <a:lnTo>
                    <a:pt x="47" y="82"/>
                  </a:lnTo>
                  <a:lnTo>
                    <a:pt x="50" y="80"/>
                  </a:lnTo>
                  <a:lnTo>
                    <a:pt x="51" y="79"/>
                  </a:lnTo>
                  <a:lnTo>
                    <a:pt x="53" y="77"/>
                  </a:lnTo>
                  <a:lnTo>
                    <a:pt x="54" y="76"/>
                  </a:lnTo>
                  <a:lnTo>
                    <a:pt x="55" y="75"/>
                  </a:lnTo>
                  <a:lnTo>
                    <a:pt x="57" y="73"/>
                  </a:lnTo>
                  <a:lnTo>
                    <a:pt x="59" y="73"/>
                  </a:lnTo>
                  <a:lnTo>
                    <a:pt x="57" y="75"/>
                  </a:lnTo>
                  <a:lnTo>
                    <a:pt x="65" y="71"/>
                  </a:lnTo>
                  <a:lnTo>
                    <a:pt x="73" y="66"/>
                  </a:lnTo>
                  <a:lnTo>
                    <a:pt x="79" y="59"/>
                  </a:lnTo>
                  <a:lnTo>
                    <a:pt x="83" y="51"/>
                  </a:lnTo>
                  <a:lnTo>
                    <a:pt x="85" y="43"/>
                  </a:lnTo>
                  <a:lnTo>
                    <a:pt x="86" y="33"/>
                  </a:lnTo>
                  <a:lnTo>
                    <a:pt x="85" y="25"/>
                  </a:lnTo>
                  <a:lnTo>
                    <a:pt x="82" y="17"/>
                  </a:lnTo>
                  <a:lnTo>
                    <a:pt x="76" y="9"/>
                  </a:lnTo>
                  <a:lnTo>
                    <a:pt x="67" y="3"/>
                  </a:lnTo>
                  <a:lnTo>
                    <a:pt x="58" y="0"/>
                  </a:lnTo>
                  <a:lnTo>
                    <a:pt x="49" y="0"/>
                  </a:lnTo>
                  <a:lnTo>
                    <a:pt x="39" y="2"/>
                  </a:lnTo>
                  <a:lnTo>
                    <a:pt x="30" y="8"/>
                  </a:lnTo>
                  <a:lnTo>
                    <a:pt x="22" y="14"/>
                  </a:lnTo>
                  <a:lnTo>
                    <a:pt x="16" y="22"/>
                  </a:lnTo>
                  <a:lnTo>
                    <a:pt x="12" y="31"/>
                  </a:lnTo>
                  <a:lnTo>
                    <a:pt x="10" y="42"/>
                  </a:lnTo>
                  <a:lnTo>
                    <a:pt x="8" y="51"/>
                  </a:lnTo>
                  <a:lnTo>
                    <a:pt x="7" y="61"/>
                  </a:lnTo>
                  <a:lnTo>
                    <a:pt x="7" y="64"/>
                  </a:lnTo>
                  <a:lnTo>
                    <a:pt x="5" y="67"/>
                  </a:lnTo>
                  <a:lnTo>
                    <a:pt x="4" y="71"/>
                  </a:lnTo>
                  <a:lnTo>
                    <a:pt x="3" y="75"/>
                  </a:lnTo>
                  <a:lnTo>
                    <a:pt x="1" y="81"/>
                  </a:lnTo>
                  <a:lnTo>
                    <a:pt x="1" y="87"/>
                  </a:lnTo>
                  <a:lnTo>
                    <a:pt x="0" y="93"/>
                  </a:lnTo>
                  <a:lnTo>
                    <a:pt x="0"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1" name="Freeform 124"/>
            <p:cNvSpPr>
              <a:spLocks/>
            </p:cNvSpPr>
            <p:nvPr/>
          </p:nvSpPr>
          <p:spPr bwMode="auto">
            <a:xfrm>
              <a:off x="4630" y="2780"/>
              <a:ext cx="103" cy="51"/>
            </a:xfrm>
            <a:custGeom>
              <a:avLst/>
              <a:gdLst>
                <a:gd name="T0" fmla="*/ 0 w 103"/>
                <a:gd name="T1" fmla="*/ 51 h 51"/>
                <a:gd name="T2" fmla="*/ 4 w 103"/>
                <a:gd name="T3" fmla="*/ 49 h 51"/>
                <a:gd name="T4" fmla="*/ 8 w 103"/>
                <a:gd name="T5" fmla="*/ 48 h 51"/>
                <a:gd name="T6" fmla="*/ 12 w 103"/>
                <a:gd name="T7" fmla="*/ 46 h 51"/>
                <a:gd name="T8" fmla="*/ 17 w 103"/>
                <a:gd name="T9" fmla="*/ 43 h 51"/>
                <a:gd name="T10" fmla="*/ 20 w 103"/>
                <a:gd name="T11" fmla="*/ 41 h 51"/>
                <a:gd name="T12" fmla="*/ 24 w 103"/>
                <a:gd name="T13" fmla="*/ 39 h 51"/>
                <a:gd name="T14" fmla="*/ 28 w 103"/>
                <a:gd name="T15" fmla="*/ 36 h 51"/>
                <a:gd name="T16" fmla="*/ 31 w 103"/>
                <a:gd name="T17" fmla="*/ 33 h 51"/>
                <a:gd name="T18" fmla="*/ 39 w 103"/>
                <a:gd name="T19" fmla="*/ 28 h 51"/>
                <a:gd name="T20" fmla="*/ 46 w 103"/>
                <a:gd name="T21" fmla="*/ 23 h 51"/>
                <a:gd name="T22" fmla="*/ 55 w 103"/>
                <a:gd name="T23" fmla="*/ 18 h 51"/>
                <a:gd name="T24" fmla="*/ 63 w 103"/>
                <a:gd name="T25" fmla="*/ 15 h 51"/>
                <a:gd name="T26" fmla="*/ 71 w 103"/>
                <a:gd name="T27" fmla="*/ 13 h 51"/>
                <a:gd name="T28" fmla="*/ 80 w 103"/>
                <a:gd name="T29" fmla="*/ 11 h 51"/>
                <a:gd name="T30" fmla="*/ 89 w 103"/>
                <a:gd name="T31" fmla="*/ 10 h 51"/>
                <a:gd name="T32" fmla="*/ 98 w 103"/>
                <a:gd name="T33" fmla="*/ 8 h 51"/>
                <a:gd name="T34" fmla="*/ 100 w 103"/>
                <a:gd name="T35" fmla="*/ 6 h 51"/>
                <a:gd name="T36" fmla="*/ 102 w 103"/>
                <a:gd name="T37" fmla="*/ 4 h 51"/>
                <a:gd name="T38" fmla="*/ 103 w 103"/>
                <a:gd name="T39" fmla="*/ 2 h 51"/>
                <a:gd name="T40" fmla="*/ 101 w 103"/>
                <a:gd name="T41" fmla="*/ 1 h 51"/>
                <a:gd name="T42" fmla="*/ 95 w 103"/>
                <a:gd name="T43" fmla="*/ 0 h 51"/>
                <a:gd name="T44" fmla="*/ 88 w 103"/>
                <a:gd name="T45" fmla="*/ 0 h 51"/>
                <a:gd name="T46" fmla="*/ 81 w 103"/>
                <a:gd name="T47" fmla="*/ 0 h 51"/>
                <a:gd name="T48" fmla="*/ 75 w 103"/>
                <a:gd name="T49" fmla="*/ 1 h 51"/>
                <a:gd name="T50" fmla="*/ 69 w 103"/>
                <a:gd name="T51" fmla="*/ 2 h 51"/>
                <a:gd name="T52" fmla="*/ 63 w 103"/>
                <a:gd name="T53" fmla="*/ 4 h 51"/>
                <a:gd name="T54" fmla="*/ 58 w 103"/>
                <a:gd name="T55" fmla="*/ 6 h 51"/>
                <a:gd name="T56" fmla="*/ 52 w 103"/>
                <a:gd name="T57" fmla="*/ 9 h 51"/>
                <a:gd name="T58" fmla="*/ 44 w 103"/>
                <a:gd name="T59" fmla="*/ 14 h 51"/>
                <a:gd name="T60" fmla="*/ 38 w 103"/>
                <a:gd name="T61" fmla="*/ 19 h 51"/>
                <a:gd name="T62" fmla="*/ 32 w 103"/>
                <a:gd name="T63" fmla="*/ 25 h 51"/>
                <a:gd name="T64" fmla="*/ 26 w 103"/>
                <a:gd name="T65" fmla="*/ 31 h 51"/>
                <a:gd name="T66" fmla="*/ 21 w 103"/>
                <a:gd name="T67" fmla="*/ 37 h 51"/>
                <a:gd name="T68" fmla="*/ 15 w 103"/>
                <a:gd name="T69" fmla="*/ 42 h 51"/>
                <a:gd name="T70" fmla="*/ 7 w 103"/>
                <a:gd name="T71" fmla="*/ 47 h 51"/>
                <a:gd name="T72" fmla="*/ 0 w 103"/>
                <a:gd name="T73" fmla="*/ 51 h 51"/>
                <a:gd name="T74" fmla="*/ 0 w 103"/>
                <a:gd name="T75" fmla="*/ 51 h 51"/>
                <a:gd name="T76" fmla="*/ 0 w 103"/>
                <a:gd name="T77" fmla="*/ 51 h 51"/>
                <a:gd name="T78" fmla="*/ 0 w 103"/>
                <a:gd name="T79" fmla="*/ 51 h 51"/>
                <a:gd name="T80" fmla="*/ 0 w 103"/>
                <a:gd name="T81" fmla="*/ 51 h 51"/>
                <a:gd name="T82" fmla="*/ 0 w 103"/>
                <a:gd name="T83" fmla="*/ 51 h 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3" h="51">
                  <a:moveTo>
                    <a:pt x="0" y="51"/>
                  </a:moveTo>
                  <a:lnTo>
                    <a:pt x="4" y="49"/>
                  </a:lnTo>
                  <a:lnTo>
                    <a:pt x="8" y="48"/>
                  </a:lnTo>
                  <a:lnTo>
                    <a:pt x="12" y="46"/>
                  </a:lnTo>
                  <a:lnTo>
                    <a:pt x="17" y="43"/>
                  </a:lnTo>
                  <a:lnTo>
                    <a:pt x="20" y="41"/>
                  </a:lnTo>
                  <a:lnTo>
                    <a:pt x="24" y="39"/>
                  </a:lnTo>
                  <a:lnTo>
                    <a:pt x="28" y="36"/>
                  </a:lnTo>
                  <a:lnTo>
                    <a:pt x="31" y="33"/>
                  </a:lnTo>
                  <a:lnTo>
                    <a:pt x="39" y="28"/>
                  </a:lnTo>
                  <a:lnTo>
                    <a:pt x="46" y="23"/>
                  </a:lnTo>
                  <a:lnTo>
                    <a:pt x="55" y="18"/>
                  </a:lnTo>
                  <a:lnTo>
                    <a:pt x="63" y="15"/>
                  </a:lnTo>
                  <a:lnTo>
                    <a:pt x="71" y="13"/>
                  </a:lnTo>
                  <a:lnTo>
                    <a:pt x="80" y="11"/>
                  </a:lnTo>
                  <a:lnTo>
                    <a:pt x="89" y="10"/>
                  </a:lnTo>
                  <a:lnTo>
                    <a:pt x="98" y="8"/>
                  </a:lnTo>
                  <a:lnTo>
                    <a:pt x="100" y="6"/>
                  </a:lnTo>
                  <a:lnTo>
                    <a:pt x="102" y="4"/>
                  </a:lnTo>
                  <a:lnTo>
                    <a:pt x="103" y="2"/>
                  </a:lnTo>
                  <a:lnTo>
                    <a:pt x="101" y="1"/>
                  </a:lnTo>
                  <a:lnTo>
                    <a:pt x="95" y="0"/>
                  </a:lnTo>
                  <a:lnTo>
                    <a:pt x="88" y="0"/>
                  </a:lnTo>
                  <a:lnTo>
                    <a:pt x="81" y="0"/>
                  </a:lnTo>
                  <a:lnTo>
                    <a:pt x="75" y="1"/>
                  </a:lnTo>
                  <a:lnTo>
                    <a:pt x="69" y="2"/>
                  </a:lnTo>
                  <a:lnTo>
                    <a:pt x="63" y="4"/>
                  </a:lnTo>
                  <a:lnTo>
                    <a:pt x="58" y="6"/>
                  </a:lnTo>
                  <a:lnTo>
                    <a:pt x="52" y="9"/>
                  </a:lnTo>
                  <a:lnTo>
                    <a:pt x="44" y="14"/>
                  </a:lnTo>
                  <a:lnTo>
                    <a:pt x="38" y="19"/>
                  </a:lnTo>
                  <a:lnTo>
                    <a:pt x="32" y="25"/>
                  </a:lnTo>
                  <a:lnTo>
                    <a:pt x="26" y="31"/>
                  </a:lnTo>
                  <a:lnTo>
                    <a:pt x="21" y="37"/>
                  </a:lnTo>
                  <a:lnTo>
                    <a:pt x="15" y="42"/>
                  </a:lnTo>
                  <a:lnTo>
                    <a:pt x="7" y="47"/>
                  </a:lnTo>
                  <a:lnTo>
                    <a:pt x="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2" name="Freeform 125"/>
            <p:cNvSpPr>
              <a:spLocks/>
            </p:cNvSpPr>
            <p:nvPr/>
          </p:nvSpPr>
          <p:spPr bwMode="auto">
            <a:xfrm>
              <a:off x="4526" y="2718"/>
              <a:ext cx="175" cy="620"/>
            </a:xfrm>
            <a:custGeom>
              <a:avLst/>
              <a:gdLst>
                <a:gd name="T0" fmla="*/ 175 w 175"/>
                <a:gd name="T1" fmla="*/ 0 h 620"/>
                <a:gd name="T2" fmla="*/ 163 w 175"/>
                <a:gd name="T3" fmla="*/ 17 h 620"/>
                <a:gd name="T4" fmla="*/ 151 w 175"/>
                <a:gd name="T5" fmla="*/ 34 h 620"/>
                <a:gd name="T6" fmla="*/ 140 w 175"/>
                <a:gd name="T7" fmla="*/ 51 h 620"/>
                <a:gd name="T8" fmla="*/ 129 w 175"/>
                <a:gd name="T9" fmla="*/ 68 h 620"/>
                <a:gd name="T10" fmla="*/ 118 w 175"/>
                <a:gd name="T11" fmla="*/ 86 h 620"/>
                <a:gd name="T12" fmla="*/ 106 w 175"/>
                <a:gd name="T13" fmla="*/ 104 h 620"/>
                <a:gd name="T14" fmla="*/ 96 w 175"/>
                <a:gd name="T15" fmla="*/ 122 h 620"/>
                <a:gd name="T16" fmla="*/ 86 w 175"/>
                <a:gd name="T17" fmla="*/ 139 h 620"/>
                <a:gd name="T18" fmla="*/ 76 w 175"/>
                <a:gd name="T19" fmla="*/ 156 h 620"/>
                <a:gd name="T20" fmla="*/ 68 w 175"/>
                <a:gd name="T21" fmla="*/ 174 h 620"/>
                <a:gd name="T22" fmla="*/ 62 w 175"/>
                <a:gd name="T23" fmla="*/ 192 h 620"/>
                <a:gd name="T24" fmla="*/ 55 w 175"/>
                <a:gd name="T25" fmla="*/ 210 h 620"/>
                <a:gd name="T26" fmla="*/ 49 w 175"/>
                <a:gd name="T27" fmla="*/ 229 h 620"/>
                <a:gd name="T28" fmla="*/ 43 w 175"/>
                <a:gd name="T29" fmla="*/ 248 h 620"/>
                <a:gd name="T30" fmla="*/ 38 w 175"/>
                <a:gd name="T31" fmla="*/ 267 h 620"/>
                <a:gd name="T32" fmla="*/ 32 w 175"/>
                <a:gd name="T33" fmla="*/ 285 h 620"/>
                <a:gd name="T34" fmla="*/ 21 w 175"/>
                <a:gd name="T35" fmla="*/ 326 h 620"/>
                <a:gd name="T36" fmla="*/ 14 w 175"/>
                <a:gd name="T37" fmla="*/ 368 h 620"/>
                <a:gd name="T38" fmla="*/ 7 w 175"/>
                <a:gd name="T39" fmla="*/ 410 h 620"/>
                <a:gd name="T40" fmla="*/ 3 w 175"/>
                <a:gd name="T41" fmla="*/ 452 h 620"/>
                <a:gd name="T42" fmla="*/ 0 w 175"/>
                <a:gd name="T43" fmla="*/ 493 h 620"/>
                <a:gd name="T44" fmla="*/ 0 w 175"/>
                <a:gd name="T45" fmla="*/ 534 h 620"/>
                <a:gd name="T46" fmla="*/ 2 w 175"/>
                <a:gd name="T47" fmla="*/ 576 h 620"/>
                <a:gd name="T48" fmla="*/ 7 w 175"/>
                <a:gd name="T49" fmla="*/ 618 h 620"/>
                <a:gd name="T50" fmla="*/ 9 w 175"/>
                <a:gd name="T51" fmla="*/ 620 h 620"/>
                <a:gd name="T52" fmla="*/ 12 w 175"/>
                <a:gd name="T53" fmla="*/ 618 h 620"/>
                <a:gd name="T54" fmla="*/ 16 w 175"/>
                <a:gd name="T55" fmla="*/ 616 h 620"/>
                <a:gd name="T56" fmla="*/ 17 w 175"/>
                <a:gd name="T57" fmla="*/ 612 h 620"/>
                <a:gd name="T58" fmla="*/ 21 w 175"/>
                <a:gd name="T59" fmla="*/ 529 h 620"/>
                <a:gd name="T60" fmla="*/ 25 w 175"/>
                <a:gd name="T61" fmla="*/ 447 h 620"/>
                <a:gd name="T62" fmla="*/ 32 w 175"/>
                <a:gd name="T63" fmla="*/ 364 h 620"/>
                <a:gd name="T64" fmla="*/ 46 w 175"/>
                <a:gd name="T65" fmla="*/ 282 h 620"/>
                <a:gd name="T66" fmla="*/ 52 w 175"/>
                <a:gd name="T67" fmla="*/ 263 h 620"/>
                <a:gd name="T68" fmla="*/ 57 w 175"/>
                <a:gd name="T69" fmla="*/ 244 h 620"/>
                <a:gd name="T70" fmla="*/ 62 w 175"/>
                <a:gd name="T71" fmla="*/ 224 h 620"/>
                <a:gd name="T72" fmla="*/ 68 w 175"/>
                <a:gd name="T73" fmla="*/ 206 h 620"/>
                <a:gd name="T74" fmla="*/ 74 w 175"/>
                <a:gd name="T75" fmla="*/ 186 h 620"/>
                <a:gd name="T76" fmla="*/ 81 w 175"/>
                <a:gd name="T77" fmla="*/ 169 h 620"/>
                <a:gd name="T78" fmla="*/ 89 w 175"/>
                <a:gd name="T79" fmla="*/ 150 h 620"/>
                <a:gd name="T80" fmla="*/ 98 w 175"/>
                <a:gd name="T81" fmla="*/ 133 h 620"/>
                <a:gd name="T82" fmla="*/ 107 w 175"/>
                <a:gd name="T83" fmla="*/ 116 h 620"/>
                <a:gd name="T84" fmla="*/ 116 w 175"/>
                <a:gd name="T85" fmla="*/ 99 h 620"/>
                <a:gd name="T86" fmla="*/ 127 w 175"/>
                <a:gd name="T87" fmla="*/ 82 h 620"/>
                <a:gd name="T88" fmla="*/ 137 w 175"/>
                <a:gd name="T89" fmla="*/ 66 h 620"/>
                <a:gd name="T90" fmla="*/ 146 w 175"/>
                <a:gd name="T91" fmla="*/ 51 h 620"/>
                <a:gd name="T92" fmla="*/ 157 w 175"/>
                <a:gd name="T93" fmla="*/ 34 h 620"/>
                <a:gd name="T94" fmla="*/ 166 w 175"/>
                <a:gd name="T95" fmla="*/ 17 h 620"/>
                <a:gd name="T96" fmla="*/ 175 w 175"/>
                <a:gd name="T97" fmla="*/ 0 h 620"/>
                <a:gd name="T98" fmla="*/ 175 w 175"/>
                <a:gd name="T99" fmla="*/ 0 h 620"/>
                <a:gd name="T100" fmla="*/ 175 w 175"/>
                <a:gd name="T101" fmla="*/ 0 h 620"/>
                <a:gd name="T102" fmla="*/ 175 w 175"/>
                <a:gd name="T103" fmla="*/ 0 h 620"/>
                <a:gd name="T104" fmla="*/ 175 w 175"/>
                <a:gd name="T105" fmla="*/ 0 h 620"/>
                <a:gd name="T106" fmla="*/ 175 w 175"/>
                <a:gd name="T107" fmla="*/ 0 h 6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5" h="620">
                  <a:moveTo>
                    <a:pt x="175" y="0"/>
                  </a:moveTo>
                  <a:lnTo>
                    <a:pt x="163" y="17"/>
                  </a:lnTo>
                  <a:lnTo>
                    <a:pt x="151" y="34"/>
                  </a:lnTo>
                  <a:lnTo>
                    <a:pt x="140" y="51"/>
                  </a:lnTo>
                  <a:lnTo>
                    <a:pt x="129" y="68"/>
                  </a:lnTo>
                  <a:lnTo>
                    <a:pt x="118" y="86"/>
                  </a:lnTo>
                  <a:lnTo>
                    <a:pt x="106" y="104"/>
                  </a:lnTo>
                  <a:lnTo>
                    <a:pt x="96" y="122"/>
                  </a:lnTo>
                  <a:lnTo>
                    <a:pt x="86" y="139"/>
                  </a:lnTo>
                  <a:lnTo>
                    <a:pt x="76" y="156"/>
                  </a:lnTo>
                  <a:lnTo>
                    <a:pt x="68" y="174"/>
                  </a:lnTo>
                  <a:lnTo>
                    <a:pt x="62" y="192"/>
                  </a:lnTo>
                  <a:lnTo>
                    <a:pt x="55" y="210"/>
                  </a:lnTo>
                  <a:lnTo>
                    <a:pt x="49" y="229"/>
                  </a:lnTo>
                  <a:lnTo>
                    <a:pt x="43" y="248"/>
                  </a:lnTo>
                  <a:lnTo>
                    <a:pt x="38" y="267"/>
                  </a:lnTo>
                  <a:lnTo>
                    <a:pt x="32" y="285"/>
                  </a:lnTo>
                  <a:lnTo>
                    <a:pt x="21" y="326"/>
                  </a:lnTo>
                  <a:lnTo>
                    <a:pt x="14" y="368"/>
                  </a:lnTo>
                  <a:lnTo>
                    <a:pt x="7" y="410"/>
                  </a:lnTo>
                  <a:lnTo>
                    <a:pt x="3" y="452"/>
                  </a:lnTo>
                  <a:lnTo>
                    <a:pt x="0" y="493"/>
                  </a:lnTo>
                  <a:lnTo>
                    <a:pt x="0" y="534"/>
                  </a:lnTo>
                  <a:lnTo>
                    <a:pt x="2" y="576"/>
                  </a:lnTo>
                  <a:lnTo>
                    <a:pt x="7" y="618"/>
                  </a:lnTo>
                  <a:lnTo>
                    <a:pt x="9" y="620"/>
                  </a:lnTo>
                  <a:lnTo>
                    <a:pt x="12" y="618"/>
                  </a:lnTo>
                  <a:lnTo>
                    <a:pt x="16" y="616"/>
                  </a:lnTo>
                  <a:lnTo>
                    <a:pt x="17" y="612"/>
                  </a:lnTo>
                  <a:lnTo>
                    <a:pt x="21" y="529"/>
                  </a:lnTo>
                  <a:lnTo>
                    <a:pt x="25" y="447"/>
                  </a:lnTo>
                  <a:lnTo>
                    <a:pt x="32" y="364"/>
                  </a:lnTo>
                  <a:lnTo>
                    <a:pt x="46" y="282"/>
                  </a:lnTo>
                  <a:lnTo>
                    <a:pt x="52" y="263"/>
                  </a:lnTo>
                  <a:lnTo>
                    <a:pt x="57" y="244"/>
                  </a:lnTo>
                  <a:lnTo>
                    <a:pt x="62" y="224"/>
                  </a:lnTo>
                  <a:lnTo>
                    <a:pt x="68" y="206"/>
                  </a:lnTo>
                  <a:lnTo>
                    <a:pt x="74" y="186"/>
                  </a:lnTo>
                  <a:lnTo>
                    <a:pt x="81" y="169"/>
                  </a:lnTo>
                  <a:lnTo>
                    <a:pt x="89" y="150"/>
                  </a:lnTo>
                  <a:lnTo>
                    <a:pt x="98" y="133"/>
                  </a:lnTo>
                  <a:lnTo>
                    <a:pt x="107" y="116"/>
                  </a:lnTo>
                  <a:lnTo>
                    <a:pt x="116" y="99"/>
                  </a:lnTo>
                  <a:lnTo>
                    <a:pt x="127" y="82"/>
                  </a:lnTo>
                  <a:lnTo>
                    <a:pt x="137" y="66"/>
                  </a:lnTo>
                  <a:lnTo>
                    <a:pt x="146" y="51"/>
                  </a:lnTo>
                  <a:lnTo>
                    <a:pt x="157" y="34"/>
                  </a:lnTo>
                  <a:lnTo>
                    <a:pt x="166" y="17"/>
                  </a:lnTo>
                  <a:lnTo>
                    <a:pt x="1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 name="Freeform 126"/>
            <p:cNvSpPr>
              <a:spLocks/>
            </p:cNvSpPr>
            <p:nvPr/>
          </p:nvSpPr>
          <p:spPr bwMode="auto">
            <a:xfrm>
              <a:off x="4538" y="2727"/>
              <a:ext cx="165" cy="168"/>
            </a:xfrm>
            <a:custGeom>
              <a:avLst/>
              <a:gdLst>
                <a:gd name="T0" fmla="*/ 165 w 165"/>
                <a:gd name="T1" fmla="*/ 0 h 168"/>
                <a:gd name="T2" fmla="*/ 160 w 165"/>
                <a:gd name="T3" fmla="*/ 2 h 168"/>
                <a:gd name="T4" fmla="*/ 154 w 165"/>
                <a:gd name="T5" fmla="*/ 4 h 168"/>
                <a:gd name="T6" fmla="*/ 149 w 165"/>
                <a:gd name="T7" fmla="*/ 8 h 168"/>
                <a:gd name="T8" fmla="*/ 144 w 165"/>
                <a:gd name="T9" fmla="*/ 11 h 168"/>
                <a:gd name="T10" fmla="*/ 138 w 165"/>
                <a:gd name="T11" fmla="*/ 14 h 168"/>
                <a:gd name="T12" fmla="*/ 134 w 165"/>
                <a:gd name="T13" fmla="*/ 17 h 168"/>
                <a:gd name="T14" fmla="*/ 129 w 165"/>
                <a:gd name="T15" fmla="*/ 20 h 168"/>
                <a:gd name="T16" fmla="*/ 124 w 165"/>
                <a:gd name="T17" fmla="*/ 24 h 168"/>
                <a:gd name="T18" fmla="*/ 119 w 165"/>
                <a:gd name="T19" fmla="*/ 28 h 168"/>
                <a:gd name="T20" fmla="*/ 113 w 165"/>
                <a:gd name="T21" fmla="*/ 32 h 168"/>
                <a:gd name="T22" fmla="*/ 108 w 165"/>
                <a:gd name="T23" fmla="*/ 36 h 168"/>
                <a:gd name="T24" fmla="*/ 101 w 165"/>
                <a:gd name="T25" fmla="*/ 42 h 168"/>
                <a:gd name="T26" fmla="*/ 95 w 165"/>
                <a:gd name="T27" fmla="*/ 47 h 168"/>
                <a:gd name="T28" fmla="*/ 90 w 165"/>
                <a:gd name="T29" fmla="*/ 51 h 168"/>
                <a:gd name="T30" fmla="*/ 85 w 165"/>
                <a:gd name="T31" fmla="*/ 56 h 168"/>
                <a:gd name="T32" fmla="*/ 81 w 165"/>
                <a:gd name="T33" fmla="*/ 61 h 168"/>
                <a:gd name="T34" fmla="*/ 75 w 165"/>
                <a:gd name="T35" fmla="*/ 68 h 168"/>
                <a:gd name="T36" fmla="*/ 69 w 165"/>
                <a:gd name="T37" fmla="*/ 74 h 168"/>
                <a:gd name="T38" fmla="*/ 63 w 165"/>
                <a:gd name="T39" fmla="*/ 82 h 168"/>
                <a:gd name="T40" fmla="*/ 57 w 165"/>
                <a:gd name="T41" fmla="*/ 88 h 168"/>
                <a:gd name="T42" fmla="*/ 51 w 165"/>
                <a:gd name="T43" fmla="*/ 95 h 168"/>
                <a:gd name="T44" fmla="*/ 45 w 165"/>
                <a:gd name="T45" fmla="*/ 101 h 168"/>
                <a:gd name="T46" fmla="*/ 40 w 165"/>
                <a:gd name="T47" fmla="*/ 108 h 168"/>
                <a:gd name="T48" fmla="*/ 33 w 165"/>
                <a:gd name="T49" fmla="*/ 115 h 168"/>
                <a:gd name="T50" fmla="*/ 28 w 165"/>
                <a:gd name="T51" fmla="*/ 121 h 168"/>
                <a:gd name="T52" fmla="*/ 24 w 165"/>
                <a:gd name="T53" fmla="*/ 127 h 168"/>
                <a:gd name="T54" fmla="*/ 21 w 165"/>
                <a:gd name="T55" fmla="*/ 133 h 168"/>
                <a:gd name="T56" fmla="*/ 17 w 165"/>
                <a:gd name="T57" fmla="*/ 139 h 168"/>
                <a:gd name="T58" fmla="*/ 14 w 165"/>
                <a:gd name="T59" fmla="*/ 145 h 168"/>
                <a:gd name="T60" fmla="*/ 10 w 165"/>
                <a:gd name="T61" fmla="*/ 152 h 168"/>
                <a:gd name="T62" fmla="*/ 6 w 165"/>
                <a:gd name="T63" fmla="*/ 158 h 168"/>
                <a:gd name="T64" fmla="*/ 2 w 165"/>
                <a:gd name="T65" fmla="*/ 164 h 168"/>
                <a:gd name="T66" fmla="*/ 0 w 165"/>
                <a:gd name="T67" fmla="*/ 166 h 168"/>
                <a:gd name="T68" fmla="*/ 2 w 165"/>
                <a:gd name="T69" fmla="*/ 168 h 168"/>
                <a:gd name="T70" fmla="*/ 3 w 165"/>
                <a:gd name="T71" fmla="*/ 168 h 168"/>
                <a:gd name="T72" fmla="*/ 5 w 165"/>
                <a:gd name="T73" fmla="*/ 167 h 168"/>
                <a:gd name="T74" fmla="*/ 12 w 165"/>
                <a:gd name="T75" fmla="*/ 160 h 168"/>
                <a:gd name="T76" fmla="*/ 18 w 165"/>
                <a:gd name="T77" fmla="*/ 152 h 168"/>
                <a:gd name="T78" fmla="*/ 23 w 165"/>
                <a:gd name="T79" fmla="*/ 142 h 168"/>
                <a:gd name="T80" fmla="*/ 28 w 165"/>
                <a:gd name="T81" fmla="*/ 134 h 168"/>
                <a:gd name="T82" fmla="*/ 32 w 165"/>
                <a:gd name="T83" fmla="*/ 127 h 168"/>
                <a:gd name="T84" fmla="*/ 38 w 165"/>
                <a:gd name="T85" fmla="*/ 120 h 168"/>
                <a:gd name="T86" fmla="*/ 43 w 165"/>
                <a:gd name="T87" fmla="*/ 113 h 168"/>
                <a:gd name="T88" fmla="*/ 49 w 165"/>
                <a:gd name="T89" fmla="*/ 105 h 168"/>
                <a:gd name="T90" fmla="*/ 54 w 165"/>
                <a:gd name="T91" fmla="*/ 98 h 168"/>
                <a:gd name="T92" fmla="*/ 60 w 165"/>
                <a:gd name="T93" fmla="*/ 92 h 168"/>
                <a:gd name="T94" fmla="*/ 66 w 165"/>
                <a:gd name="T95" fmla="*/ 85 h 168"/>
                <a:gd name="T96" fmla="*/ 72 w 165"/>
                <a:gd name="T97" fmla="*/ 79 h 168"/>
                <a:gd name="T98" fmla="*/ 81 w 165"/>
                <a:gd name="T99" fmla="*/ 67 h 168"/>
                <a:gd name="T100" fmla="*/ 91 w 165"/>
                <a:gd name="T101" fmla="*/ 56 h 168"/>
                <a:gd name="T102" fmla="*/ 102 w 165"/>
                <a:gd name="T103" fmla="*/ 45 h 168"/>
                <a:gd name="T104" fmla="*/ 114 w 165"/>
                <a:gd name="T105" fmla="*/ 33 h 168"/>
                <a:gd name="T106" fmla="*/ 126 w 165"/>
                <a:gd name="T107" fmla="*/ 24 h 168"/>
                <a:gd name="T108" fmla="*/ 138 w 165"/>
                <a:gd name="T109" fmla="*/ 15 h 168"/>
                <a:gd name="T110" fmla="*/ 152 w 165"/>
                <a:gd name="T111" fmla="*/ 7 h 168"/>
                <a:gd name="T112" fmla="*/ 165 w 165"/>
                <a:gd name="T113" fmla="*/ 0 h 168"/>
                <a:gd name="T114" fmla="*/ 165 w 165"/>
                <a:gd name="T115" fmla="*/ 0 h 168"/>
                <a:gd name="T116" fmla="*/ 165 w 165"/>
                <a:gd name="T117" fmla="*/ 0 h 168"/>
                <a:gd name="T118" fmla="*/ 165 w 165"/>
                <a:gd name="T119" fmla="*/ 0 h 168"/>
                <a:gd name="T120" fmla="*/ 165 w 165"/>
                <a:gd name="T121" fmla="*/ 0 h 168"/>
                <a:gd name="T122" fmla="*/ 165 w 165"/>
                <a:gd name="T123" fmla="*/ 0 h 1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5" h="168">
                  <a:moveTo>
                    <a:pt x="165" y="0"/>
                  </a:moveTo>
                  <a:lnTo>
                    <a:pt x="160" y="2"/>
                  </a:lnTo>
                  <a:lnTo>
                    <a:pt x="154" y="4"/>
                  </a:lnTo>
                  <a:lnTo>
                    <a:pt x="149" y="8"/>
                  </a:lnTo>
                  <a:lnTo>
                    <a:pt x="144" y="11"/>
                  </a:lnTo>
                  <a:lnTo>
                    <a:pt x="138" y="14"/>
                  </a:lnTo>
                  <a:lnTo>
                    <a:pt x="134" y="17"/>
                  </a:lnTo>
                  <a:lnTo>
                    <a:pt x="129" y="20"/>
                  </a:lnTo>
                  <a:lnTo>
                    <a:pt x="124" y="24"/>
                  </a:lnTo>
                  <a:lnTo>
                    <a:pt x="119" y="28"/>
                  </a:lnTo>
                  <a:lnTo>
                    <a:pt x="113" y="32"/>
                  </a:lnTo>
                  <a:lnTo>
                    <a:pt x="108" y="36"/>
                  </a:lnTo>
                  <a:lnTo>
                    <a:pt x="101" y="42"/>
                  </a:lnTo>
                  <a:lnTo>
                    <a:pt x="95" y="47"/>
                  </a:lnTo>
                  <a:lnTo>
                    <a:pt x="90" y="51"/>
                  </a:lnTo>
                  <a:lnTo>
                    <a:pt x="85" y="56"/>
                  </a:lnTo>
                  <a:lnTo>
                    <a:pt x="81" y="61"/>
                  </a:lnTo>
                  <a:lnTo>
                    <a:pt x="75" y="68"/>
                  </a:lnTo>
                  <a:lnTo>
                    <a:pt x="69" y="74"/>
                  </a:lnTo>
                  <a:lnTo>
                    <a:pt x="63" y="82"/>
                  </a:lnTo>
                  <a:lnTo>
                    <a:pt x="57" y="88"/>
                  </a:lnTo>
                  <a:lnTo>
                    <a:pt x="51" y="95"/>
                  </a:lnTo>
                  <a:lnTo>
                    <a:pt x="45" y="101"/>
                  </a:lnTo>
                  <a:lnTo>
                    <a:pt x="40" y="108"/>
                  </a:lnTo>
                  <a:lnTo>
                    <a:pt x="33" y="115"/>
                  </a:lnTo>
                  <a:lnTo>
                    <a:pt x="28" y="121"/>
                  </a:lnTo>
                  <a:lnTo>
                    <a:pt x="24" y="127"/>
                  </a:lnTo>
                  <a:lnTo>
                    <a:pt x="21" y="133"/>
                  </a:lnTo>
                  <a:lnTo>
                    <a:pt x="17" y="139"/>
                  </a:lnTo>
                  <a:lnTo>
                    <a:pt x="14" y="145"/>
                  </a:lnTo>
                  <a:lnTo>
                    <a:pt x="10" y="152"/>
                  </a:lnTo>
                  <a:lnTo>
                    <a:pt x="6" y="158"/>
                  </a:lnTo>
                  <a:lnTo>
                    <a:pt x="2" y="164"/>
                  </a:lnTo>
                  <a:lnTo>
                    <a:pt x="0" y="166"/>
                  </a:lnTo>
                  <a:lnTo>
                    <a:pt x="2" y="168"/>
                  </a:lnTo>
                  <a:lnTo>
                    <a:pt x="3" y="168"/>
                  </a:lnTo>
                  <a:lnTo>
                    <a:pt x="5" y="167"/>
                  </a:lnTo>
                  <a:lnTo>
                    <a:pt x="12" y="160"/>
                  </a:lnTo>
                  <a:lnTo>
                    <a:pt x="18" y="152"/>
                  </a:lnTo>
                  <a:lnTo>
                    <a:pt x="23" y="142"/>
                  </a:lnTo>
                  <a:lnTo>
                    <a:pt x="28" y="134"/>
                  </a:lnTo>
                  <a:lnTo>
                    <a:pt x="32" y="127"/>
                  </a:lnTo>
                  <a:lnTo>
                    <a:pt x="38" y="120"/>
                  </a:lnTo>
                  <a:lnTo>
                    <a:pt x="43" y="113"/>
                  </a:lnTo>
                  <a:lnTo>
                    <a:pt x="49" y="105"/>
                  </a:lnTo>
                  <a:lnTo>
                    <a:pt x="54" y="98"/>
                  </a:lnTo>
                  <a:lnTo>
                    <a:pt x="60" y="92"/>
                  </a:lnTo>
                  <a:lnTo>
                    <a:pt x="66" y="85"/>
                  </a:lnTo>
                  <a:lnTo>
                    <a:pt x="72" y="79"/>
                  </a:lnTo>
                  <a:lnTo>
                    <a:pt x="81" y="67"/>
                  </a:lnTo>
                  <a:lnTo>
                    <a:pt x="91" y="56"/>
                  </a:lnTo>
                  <a:lnTo>
                    <a:pt x="102" y="45"/>
                  </a:lnTo>
                  <a:lnTo>
                    <a:pt x="114" y="33"/>
                  </a:lnTo>
                  <a:lnTo>
                    <a:pt x="126" y="24"/>
                  </a:lnTo>
                  <a:lnTo>
                    <a:pt x="138" y="15"/>
                  </a:lnTo>
                  <a:lnTo>
                    <a:pt x="152" y="7"/>
                  </a:lnTo>
                  <a:lnTo>
                    <a:pt x="16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 name="Freeform 127"/>
            <p:cNvSpPr>
              <a:spLocks/>
            </p:cNvSpPr>
            <p:nvPr/>
          </p:nvSpPr>
          <p:spPr bwMode="auto">
            <a:xfrm>
              <a:off x="4531" y="2897"/>
              <a:ext cx="45" cy="83"/>
            </a:xfrm>
            <a:custGeom>
              <a:avLst/>
              <a:gdLst>
                <a:gd name="T0" fmla="*/ 0 w 45"/>
                <a:gd name="T1" fmla="*/ 1 h 83"/>
                <a:gd name="T2" fmla="*/ 6 w 45"/>
                <a:gd name="T3" fmla="*/ 10 h 83"/>
                <a:gd name="T4" fmla="*/ 12 w 45"/>
                <a:gd name="T5" fmla="*/ 20 h 83"/>
                <a:gd name="T6" fmla="*/ 17 w 45"/>
                <a:gd name="T7" fmla="*/ 30 h 83"/>
                <a:gd name="T8" fmla="*/ 22 w 45"/>
                <a:gd name="T9" fmla="*/ 40 h 83"/>
                <a:gd name="T10" fmla="*/ 26 w 45"/>
                <a:gd name="T11" fmla="*/ 51 h 83"/>
                <a:gd name="T12" fmla="*/ 30 w 45"/>
                <a:gd name="T13" fmla="*/ 61 h 83"/>
                <a:gd name="T14" fmla="*/ 34 w 45"/>
                <a:gd name="T15" fmla="*/ 71 h 83"/>
                <a:gd name="T16" fmla="*/ 39 w 45"/>
                <a:gd name="T17" fmla="*/ 82 h 83"/>
                <a:gd name="T18" fmla="*/ 41 w 45"/>
                <a:gd name="T19" fmla="*/ 83 h 83"/>
                <a:gd name="T20" fmla="*/ 43 w 45"/>
                <a:gd name="T21" fmla="*/ 80 h 83"/>
                <a:gd name="T22" fmla="*/ 45 w 45"/>
                <a:gd name="T23" fmla="*/ 78 h 83"/>
                <a:gd name="T24" fmla="*/ 45 w 45"/>
                <a:gd name="T25" fmla="*/ 76 h 83"/>
                <a:gd name="T26" fmla="*/ 41 w 45"/>
                <a:gd name="T27" fmla="*/ 66 h 83"/>
                <a:gd name="T28" fmla="*/ 37 w 45"/>
                <a:gd name="T29" fmla="*/ 55 h 83"/>
                <a:gd name="T30" fmla="*/ 33 w 45"/>
                <a:gd name="T31" fmla="*/ 44 h 83"/>
                <a:gd name="T32" fmla="*/ 28 w 45"/>
                <a:gd name="T33" fmla="*/ 35 h 83"/>
                <a:gd name="T34" fmla="*/ 23 w 45"/>
                <a:gd name="T35" fmla="*/ 25 h 83"/>
                <a:gd name="T36" fmla="*/ 17 w 45"/>
                <a:gd name="T37" fmla="*/ 17 h 83"/>
                <a:gd name="T38" fmla="*/ 9 w 45"/>
                <a:gd name="T39" fmla="*/ 7 h 83"/>
                <a:gd name="T40" fmla="*/ 0 w 45"/>
                <a:gd name="T41" fmla="*/ 0 h 83"/>
                <a:gd name="T42" fmla="*/ 0 w 45"/>
                <a:gd name="T43" fmla="*/ 0 h 83"/>
                <a:gd name="T44" fmla="*/ 0 w 45"/>
                <a:gd name="T45" fmla="*/ 0 h 83"/>
                <a:gd name="T46" fmla="*/ 0 w 45"/>
                <a:gd name="T47" fmla="*/ 0 h 83"/>
                <a:gd name="T48" fmla="*/ 0 w 45"/>
                <a:gd name="T49" fmla="*/ 1 h 83"/>
                <a:gd name="T50" fmla="*/ 0 w 45"/>
                <a:gd name="T51" fmla="*/ 1 h 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5" h="83">
                  <a:moveTo>
                    <a:pt x="0" y="1"/>
                  </a:moveTo>
                  <a:lnTo>
                    <a:pt x="6" y="10"/>
                  </a:lnTo>
                  <a:lnTo>
                    <a:pt x="12" y="20"/>
                  </a:lnTo>
                  <a:lnTo>
                    <a:pt x="17" y="30"/>
                  </a:lnTo>
                  <a:lnTo>
                    <a:pt x="22" y="40"/>
                  </a:lnTo>
                  <a:lnTo>
                    <a:pt x="26" y="51"/>
                  </a:lnTo>
                  <a:lnTo>
                    <a:pt x="30" y="61"/>
                  </a:lnTo>
                  <a:lnTo>
                    <a:pt x="34" y="71"/>
                  </a:lnTo>
                  <a:lnTo>
                    <a:pt x="39" y="82"/>
                  </a:lnTo>
                  <a:lnTo>
                    <a:pt x="41" y="83"/>
                  </a:lnTo>
                  <a:lnTo>
                    <a:pt x="43" y="80"/>
                  </a:lnTo>
                  <a:lnTo>
                    <a:pt x="45" y="78"/>
                  </a:lnTo>
                  <a:lnTo>
                    <a:pt x="45" y="76"/>
                  </a:lnTo>
                  <a:lnTo>
                    <a:pt x="41" y="66"/>
                  </a:lnTo>
                  <a:lnTo>
                    <a:pt x="37" y="55"/>
                  </a:lnTo>
                  <a:lnTo>
                    <a:pt x="33" y="44"/>
                  </a:lnTo>
                  <a:lnTo>
                    <a:pt x="28" y="35"/>
                  </a:lnTo>
                  <a:lnTo>
                    <a:pt x="23" y="25"/>
                  </a:lnTo>
                  <a:lnTo>
                    <a:pt x="17" y="17"/>
                  </a:lnTo>
                  <a:lnTo>
                    <a:pt x="9" y="7"/>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 name="Freeform 128"/>
            <p:cNvSpPr>
              <a:spLocks/>
            </p:cNvSpPr>
            <p:nvPr/>
          </p:nvSpPr>
          <p:spPr bwMode="auto">
            <a:xfrm>
              <a:off x="4468" y="2982"/>
              <a:ext cx="115" cy="56"/>
            </a:xfrm>
            <a:custGeom>
              <a:avLst/>
              <a:gdLst>
                <a:gd name="T0" fmla="*/ 0 w 115"/>
                <a:gd name="T1" fmla="*/ 56 h 56"/>
                <a:gd name="T2" fmla="*/ 14 w 115"/>
                <a:gd name="T3" fmla="*/ 49 h 56"/>
                <a:gd name="T4" fmla="*/ 27 w 115"/>
                <a:gd name="T5" fmla="*/ 42 h 56"/>
                <a:gd name="T6" fmla="*/ 41 w 115"/>
                <a:gd name="T7" fmla="*/ 35 h 56"/>
                <a:gd name="T8" fmla="*/ 54 w 115"/>
                <a:gd name="T9" fmla="*/ 28 h 56"/>
                <a:gd name="T10" fmla="*/ 67 w 115"/>
                <a:gd name="T11" fmla="*/ 22 h 56"/>
                <a:gd name="T12" fmla="*/ 81 w 115"/>
                <a:gd name="T13" fmla="*/ 17 h 56"/>
                <a:gd name="T14" fmla="*/ 95 w 115"/>
                <a:gd name="T15" fmla="*/ 12 h 56"/>
                <a:gd name="T16" fmla="*/ 110 w 115"/>
                <a:gd name="T17" fmla="*/ 8 h 56"/>
                <a:gd name="T18" fmla="*/ 113 w 115"/>
                <a:gd name="T19" fmla="*/ 6 h 56"/>
                <a:gd name="T20" fmla="*/ 115 w 115"/>
                <a:gd name="T21" fmla="*/ 4 h 56"/>
                <a:gd name="T22" fmla="*/ 115 w 115"/>
                <a:gd name="T23" fmla="*/ 1 h 56"/>
                <a:gd name="T24" fmla="*/ 112 w 115"/>
                <a:gd name="T25" fmla="*/ 0 h 56"/>
                <a:gd name="T26" fmla="*/ 96 w 115"/>
                <a:gd name="T27" fmla="*/ 1 h 56"/>
                <a:gd name="T28" fmla="*/ 81 w 115"/>
                <a:gd name="T29" fmla="*/ 5 h 56"/>
                <a:gd name="T30" fmla="*/ 66 w 115"/>
                <a:gd name="T31" fmla="*/ 11 h 56"/>
                <a:gd name="T32" fmla="*/ 53 w 115"/>
                <a:gd name="T33" fmla="*/ 18 h 56"/>
                <a:gd name="T34" fmla="*/ 39 w 115"/>
                <a:gd name="T35" fmla="*/ 27 h 56"/>
                <a:gd name="T36" fmla="*/ 26 w 115"/>
                <a:gd name="T37" fmla="*/ 37 h 56"/>
                <a:gd name="T38" fmla="*/ 13 w 115"/>
                <a:gd name="T39" fmla="*/ 47 h 56"/>
                <a:gd name="T40" fmla="*/ 0 w 115"/>
                <a:gd name="T41" fmla="*/ 56 h 56"/>
                <a:gd name="T42" fmla="*/ 0 w 115"/>
                <a:gd name="T43" fmla="*/ 56 h 56"/>
                <a:gd name="T44" fmla="*/ 0 w 115"/>
                <a:gd name="T45" fmla="*/ 56 h 56"/>
                <a:gd name="T46" fmla="*/ 0 w 115"/>
                <a:gd name="T47" fmla="*/ 56 h 56"/>
                <a:gd name="T48" fmla="*/ 0 w 115"/>
                <a:gd name="T49" fmla="*/ 56 h 56"/>
                <a:gd name="T50" fmla="*/ 0 w 115"/>
                <a:gd name="T51" fmla="*/ 56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5" h="56">
                  <a:moveTo>
                    <a:pt x="0" y="56"/>
                  </a:moveTo>
                  <a:lnTo>
                    <a:pt x="14" y="49"/>
                  </a:lnTo>
                  <a:lnTo>
                    <a:pt x="27" y="42"/>
                  </a:lnTo>
                  <a:lnTo>
                    <a:pt x="41" y="35"/>
                  </a:lnTo>
                  <a:lnTo>
                    <a:pt x="54" y="28"/>
                  </a:lnTo>
                  <a:lnTo>
                    <a:pt x="67" y="22"/>
                  </a:lnTo>
                  <a:lnTo>
                    <a:pt x="81" y="17"/>
                  </a:lnTo>
                  <a:lnTo>
                    <a:pt x="95" y="12"/>
                  </a:lnTo>
                  <a:lnTo>
                    <a:pt x="110" y="8"/>
                  </a:lnTo>
                  <a:lnTo>
                    <a:pt x="113" y="6"/>
                  </a:lnTo>
                  <a:lnTo>
                    <a:pt x="115" y="4"/>
                  </a:lnTo>
                  <a:lnTo>
                    <a:pt x="115" y="1"/>
                  </a:lnTo>
                  <a:lnTo>
                    <a:pt x="112" y="0"/>
                  </a:lnTo>
                  <a:lnTo>
                    <a:pt x="96" y="1"/>
                  </a:lnTo>
                  <a:lnTo>
                    <a:pt x="81" y="5"/>
                  </a:lnTo>
                  <a:lnTo>
                    <a:pt x="66" y="11"/>
                  </a:lnTo>
                  <a:lnTo>
                    <a:pt x="53" y="18"/>
                  </a:lnTo>
                  <a:lnTo>
                    <a:pt x="39" y="27"/>
                  </a:lnTo>
                  <a:lnTo>
                    <a:pt x="26" y="37"/>
                  </a:lnTo>
                  <a:lnTo>
                    <a:pt x="13" y="47"/>
                  </a:lnTo>
                  <a:lnTo>
                    <a:pt x="0"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 name="Freeform 129"/>
            <p:cNvSpPr>
              <a:spLocks/>
            </p:cNvSpPr>
            <p:nvPr/>
          </p:nvSpPr>
          <p:spPr bwMode="auto">
            <a:xfrm>
              <a:off x="4468" y="3029"/>
              <a:ext cx="53" cy="285"/>
            </a:xfrm>
            <a:custGeom>
              <a:avLst/>
              <a:gdLst>
                <a:gd name="T0" fmla="*/ 9 w 53"/>
                <a:gd name="T1" fmla="*/ 0 h 285"/>
                <a:gd name="T2" fmla="*/ 2 w 53"/>
                <a:gd name="T3" fmla="*/ 37 h 285"/>
                <a:gd name="T4" fmla="*/ 0 w 53"/>
                <a:gd name="T5" fmla="*/ 75 h 285"/>
                <a:gd name="T6" fmla="*/ 4 w 53"/>
                <a:gd name="T7" fmla="*/ 113 h 285"/>
                <a:gd name="T8" fmla="*/ 9 w 53"/>
                <a:gd name="T9" fmla="*/ 150 h 285"/>
                <a:gd name="T10" fmla="*/ 12 w 53"/>
                <a:gd name="T11" fmla="*/ 167 h 285"/>
                <a:gd name="T12" fmla="*/ 15 w 53"/>
                <a:gd name="T13" fmla="*/ 184 h 285"/>
                <a:gd name="T14" fmla="*/ 18 w 53"/>
                <a:gd name="T15" fmla="*/ 202 h 285"/>
                <a:gd name="T16" fmla="*/ 23 w 53"/>
                <a:gd name="T17" fmla="*/ 219 h 285"/>
                <a:gd name="T18" fmla="*/ 27 w 53"/>
                <a:gd name="T19" fmla="*/ 237 h 285"/>
                <a:gd name="T20" fmla="*/ 33 w 53"/>
                <a:gd name="T21" fmla="*/ 253 h 285"/>
                <a:gd name="T22" fmla="*/ 41 w 53"/>
                <a:gd name="T23" fmla="*/ 269 h 285"/>
                <a:gd name="T24" fmla="*/ 49 w 53"/>
                <a:gd name="T25" fmla="*/ 284 h 285"/>
                <a:gd name="T26" fmla="*/ 50 w 53"/>
                <a:gd name="T27" fmla="*/ 285 h 285"/>
                <a:gd name="T28" fmla="*/ 52 w 53"/>
                <a:gd name="T29" fmla="*/ 284 h 285"/>
                <a:gd name="T30" fmla="*/ 53 w 53"/>
                <a:gd name="T31" fmla="*/ 282 h 285"/>
                <a:gd name="T32" fmla="*/ 53 w 53"/>
                <a:gd name="T33" fmla="*/ 281 h 285"/>
                <a:gd name="T34" fmla="*/ 47 w 53"/>
                <a:gd name="T35" fmla="*/ 267 h 285"/>
                <a:gd name="T36" fmla="*/ 41 w 53"/>
                <a:gd name="T37" fmla="*/ 252 h 285"/>
                <a:gd name="T38" fmla="*/ 34 w 53"/>
                <a:gd name="T39" fmla="*/ 238 h 285"/>
                <a:gd name="T40" fmla="*/ 30 w 53"/>
                <a:gd name="T41" fmla="*/ 222 h 285"/>
                <a:gd name="T42" fmla="*/ 25 w 53"/>
                <a:gd name="T43" fmla="*/ 208 h 285"/>
                <a:gd name="T44" fmla="*/ 22 w 53"/>
                <a:gd name="T45" fmla="*/ 192 h 285"/>
                <a:gd name="T46" fmla="*/ 18 w 53"/>
                <a:gd name="T47" fmla="*/ 177 h 285"/>
                <a:gd name="T48" fmla="*/ 15 w 53"/>
                <a:gd name="T49" fmla="*/ 162 h 285"/>
                <a:gd name="T50" fmla="*/ 8 w 53"/>
                <a:gd name="T51" fmla="*/ 122 h 285"/>
                <a:gd name="T52" fmla="*/ 5 w 53"/>
                <a:gd name="T53" fmla="*/ 82 h 285"/>
                <a:gd name="T54" fmla="*/ 5 w 53"/>
                <a:gd name="T55" fmla="*/ 41 h 285"/>
                <a:gd name="T56" fmla="*/ 9 w 53"/>
                <a:gd name="T57" fmla="*/ 0 h 285"/>
                <a:gd name="T58" fmla="*/ 9 w 53"/>
                <a:gd name="T59" fmla="*/ 0 h 285"/>
                <a:gd name="T60" fmla="*/ 9 w 53"/>
                <a:gd name="T61" fmla="*/ 0 h 285"/>
                <a:gd name="T62" fmla="*/ 9 w 53"/>
                <a:gd name="T63" fmla="*/ 0 h 285"/>
                <a:gd name="T64" fmla="*/ 9 w 53"/>
                <a:gd name="T65" fmla="*/ 0 h 285"/>
                <a:gd name="T66" fmla="*/ 9 w 53"/>
                <a:gd name="T67" fmla="*/ 0 h 2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3" h="285">
                  <a:moveTo>
                    <a:pt x="9" y="0"/>
                  </a:moveTo>
                  <a:lnTo>
                    <a:pt x="2" y="37"/>
                  </a:lnTo>
                  <a:lnTo>
                    <a:pt x="0" y="75"/>
                  </a:lnTo>
                  <a:lnTo>
                    <a:pt x="4" y="113"/>
                  </a:lnTo>
                  <a:lnTo>
                    <a:pt x="9" y="150"/>
                  </a:lnTo>
                  <a:lnTo>
                    <a:pt x="12" y="167"/>
                  </a:lnTo>
                  <a:lnTo>
                    <a:pt x="15" y="184"/>
                  </a:lnTo>
                  <a:lnTo>
                    <a:pt x="18" y="202"/>
                  </a:lnTo>
                  <a:lnTo>
                    <a:pt x="23" y="219"/>
                  </a:lnTo>
                  <a:lnTo>
                    <a:pt x="27" y="237"/>
                  </a:lnTo>
                  <a:lnTo>
                    <a:pt x="33" y="253"/>
                  </a:lnTo>
                  <a:lnTo>
                    <a:pt x="41" y="269"/>
                  </a:lnTo>
                  <a:lnTo>
                    <a:pt x="49" y="284"/>
                  </a:lnTo>
                  <a:lnTo>
                    <a:pt x="50" y="285"/>
                  </a:lnTo>
                  <a:lnTo>
                    <a:pt x="52" y="284"/>
                  </a:lnTo>
                  <a:lnTo>
                    <a:pt x="53" y="282"/>
                  </a:lnTo>
                  <a:lnTo>
                    <a:pt x="53" y="281"/>
                  </a:lnTo>
                  <a:lnTo>
                    <a:pt x="47" y="267"/>
                  </a:lnTo>
                  <a:lnTo>
                    <a:pt x="41" y="252"/>
                  </a:lnTo>
                  <a:lnTo>
                    <a:pt x="34" y="238"/>
                  </a:lnTo>
                  <a:lnTo>
                    <a:pt x="30" y="222"/>
                  </a:lnTo>
                  <a:lnTo>
                    <a:pt x="25" y="208"/>
                  </a:lnTo>
                  <a:lnTo>
                    <a:pt x="22" y="192"/>
                  </a:lnTo>
                  <a:lnTo>
                    <a:pt x="18" y="177"/>
                  </a:lnTo>
                  <a:lnTo>
                    <a:pt x="15" y="162"/>
                  </a:lnTo>
                  <a:lnTo>
                    <a:pt x="8" y="122"/>
                  </a:lnTo>
                  <a:lnTo>
                    <a:pt x="5" y="82"/>
                  </a:lnTo>
                  <a:lnTo>
                    <a:pt x="5" y="41"/>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 name="Freeform 130"/>
            <p:cNvSpPr>
              <a:spLocks/>
            </p:cNvSpPr>
            <p:nvPr/>
          </p:nvSpPr>
          <p:spPr bwMode="auto">
            <a:xfrm>
              <a:off x="4428" y="2733"/>
              <a:ext cx="249" cy="108"/>
            </a:xfrm>
            <a:custGeom>
              <a:avLst/>
              <a:gdLst>
                <a:gd name="T0" fmla="*/ 243 w 249"/>
                <a:gd name="T1" fmla="*/ 4 h 108"/>
                <a:gd name="T2" fmla="*/ 233 w 249"/>
                <a:gd name="T3" fmla="*/ 13 h 108"/>
                <a:gd name="T4" fmla="*/ 223 w 249"/>
                <a:gd name="T5" fmla="*/ 21 h 108"/>
                <a:gd name="T6" fmla="*/ 212 w 249"/>
                <a:gd name="T7" fmla="*/ 30 h 108"/>
                <a:gd name="T8" fmla="*/ 199 w 249"/>
                <a:gd name="T9" fmla="*/ 41 h 108"/>
                <a:gd name="T10" fmla="*/ 181 w 249"/>
                <a:gd name="T11" fmla="*/ 49 h 108"/>
                <a:gd name="T12" fmla="*/ 161 w 249"/>
                <a:gd name="T13" fmla="*/ 56 h 108"/>
                <a:gd name="T14" fmla="*/ 141 w 249"/>
                <a:gd name="T15" fmla="*/ 62 h 108"/>
                <a:gd name="T16" fmla="*/ 125 w 249"/>
                <a:gd name="T17" fmla="*/ 67 h 108"/>
                <a:gd name="T18" fmla="*/ 110 w 249"/>
                <a:gd name="T19" fmla="*/ 72 h 108"/>
                <a:gd name="T20" fmla="*/ 95 w 249"/>
                <a:gd name="T21" fmla="*/ 75 h 108"/>
                <a:gd name="T22" fmla="*/ 81 w 249"/>
                <a:gd name="T23" fmla="*/ 78 h 108"/>
                <a:gd name="T24" fmla="*/ 65 w 249"/>
                <a:gd name="T25" fmla="*/ 82 h 108"/>
                <a:gd name="T26" fmla="*/ 49 w 249"/>
                <a:gd name="T27" fmla="*/ 86 h 108"/>
                <a:gd name="T28" fmla="*/ 32 w 249"/>
                <a:gd name="T29" fmla="*/ 89 h 108"/>
                <a:gd name="T30" fmla="*/ 16 w 249"/>
                <a:gd name="T31" fmla="*/ 92 h 108"/>
                <a:gd name="T32" fmla="*/ 4 w 249"/>
                <a:gd name="T33" fmla="*/ 93 h 108"/>
                <a:gd name="T34" fmla="*/ 0 w 249"/>
                <a:gd name="T35" fmla="*/ 99 h 108"/>
                <a:gd name="T36" fmla="*/ 8 w 249"/>
                <a:gd name="T37" fmla="*/ 106 h 108"/>
                <a:gd name="T38" fmla="*/ 19 w 249"/>
                <a:gd name="T39" fmla="*/ 108 h 108"/>
                <a:gd name="T40" fmla="*/ 30 w 249"/>
                <a:gd name="T41" fmla="*/ 105 h 108"/>
                <a:gd name="T42" fmla="*/ 42 w 249"/>
                <a:gd name="T43" fmla="*/ 100 h 108"/>
                <a:gd name="T44" fmla="*/ 58 w 249"/>
                <a:gd name="T45" fmla="*/ 96 h 108"/>
                <a:gd name="T46" fmla="*/ 79 w 249"/>
                <a:gd name="T47" fmla="*/ 90 h 108"/>
                <a:gd name="T48" fmla="*/ 99 w 249"/>
                <a:gd name="T49" fmla="*/ 84 h 108"/>
                <a:gd name="T50" fmla="*/ 120 w 249"/>
                <a:gd name="T51" fmla="*/ 78 h 108"/>
                <a:gd name="T52" fmla="*/ 138 w 249"/>
                <a:gd name="T53" fmla="*/ 71 h 108"/>
                <a:gd name="T54" fmla="*/ 155 w 249"/>
                <a:gd name="T55" fmla="*/ 64 h 108"/>
                <a:gd name="T56" fmla="*/ 171 w 249"/>
                <a:gd name="T57" fmla="*/ 58 h 108"/>
                <a:gd name="T58" fmla="*/ 188 w 249"/>
                <a:gd name="T59" fmla="*/ 52 h 108"/>
                <a:gd name="T60" fmla="*/ 203 w 249"/>
                <a:gd name="T61" fmla="*/ 43 h 108"/>
                <a:gd name="T62" fmla="*/ 217 w 249"/>
                <a:gd name="T63" fmla="*/ 32 h 108"/>
                <a:gd name="T64" fmla="*/ 230 w 249"/>
                <a:gd name="T65" fmla="*/ 20 h 108"/>
                <a:gd name="T66" fmla="*/ 242 w 249"/>
                <a:gd name="T67" fmla="*/ 7 h 108"/>
                <a:gd name="T68" fmla="*/ 249 w 249"/>
                <a:gd name="T69" fmla="*/ 0 h 108"/>
                <a:gd name="T70" fmla="*/ 249 w 249"/>
                <a:gd name="T71" fmla="*/ 0 h 108"/>
                <a:gd name="T72" fmla="*/ 248 w 249"/>
                <a:gd name="T73" fmla="*/ 0 h 1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9" h="108">
                  <a:moveTo>
                    <a:pt x="248" y="0"/>
                  </a:moveTo>
                  <a:lnTo>
                    <a:pt x="243" y="4"/>
                  </a:lnTo>
                  <a:lnTo>
                    <a:pt x="238" y="8"/>
                  </a:lnTo>
                  <a:lnTo>
                    <a:pt x="233" y="13"/>
                  </a:lnTo>
                  <a:lnTo>
                    <a:pt x="228" y="17"/>
                  </a:lnTo>
                  <a:lnTo>
                    <a:pt x="223" y="21"/>
                  </a:lnTo>
                  <a:lnTo>
                    <a:pt x="218" y="26"/>
                  </a:lnTo>
                  <a:lnTo>
                    <a:pt x="212" y="30"/>
                  </a:lnTo>
                  <a:lnTo>
                    <a:pt x="207" y="35"/>
                  </a:lnTo>
                  <a:lnTo>
                    <a:pt x="199" y="41"/>
                  </a:lnTo>
                  <a:lnTo>
                    <a:pt x="190" y="45"/>
                  </a:lnTo>
                  <a:lnTo>
                    <a:pt x="181" y="49"/>
                  </a:lnTo>
                  <a:lnTo>
                    <a:pt x="171" y="53"/>
                  </a:lnTo>
                  <a:lnTo>
                    <a:pt x="161" y="56"/>
                  </a:lnTo>
                  <a:lnTo>
                    <a:pt x="152" y="59"/>
                  </a:lnTo>
                  <a:lnTo>
                    <a:pt x="141" y="62"/>
                  </a:lnTo>
                  <a:lnTo>
                    <a:pt x="132" y="65"/>
                  </a:lnTo>
                  <a:lnTo>
                    <a:pt x="125" y="67"/>
                  </a:lnTo>
                  <a:lnTo>
                    <a:pt x="118" y="70"/>
                  </a:lnTo>
                  <a:lnTo>
                    <a:pt x="110" y="72"/>
                  </a:lnTo>
                  <a:lnTo>
                    <a:pt x="103" y="74"/>
                  </a:lnTo>
                  <a:lnTo>
                    <a:pt x="95" y="75"/>
                  </a:lnTo>
                  <a:lnTo>
                    <a:pt x="88" y="77"/>
                  </a:lnTo>
                  <a:lnTo>
                    <a:pt x="81" y="78"/>
                  </a:lnTo>
                  <a:lnTo>
                    <a:pt x="73" y="80"/>
                  </a:lnTo>
                  <a:lnTo>
                    <a:pt x="65" y="82"/>
                  </a:lnTo>
                  <a:lnTo>
                    <a:pt x="57" y="84"/>
                  </a:lnTo>
                  <a:lnTo>
                    <a:pt x="49" y="86"/>
                  </a:lnTo>
                  <a:lnTo>
                    <a:pt x="40" y="87"/>
                  </a:lnTo>
                  <a:lnTo>
                    <a:pt x="32" y="89"/>
                  </a:lnTo>
                  <a:lnTo>
                    <a:pt x="23" y="91"/>
                  </a:lnTo>
                  <a:lnTo>
                    <a:pt x="16" y="92"/>
                  </a:lnTo>
                  <a:lnTo>
                    <a:pt x="8" y="92"/>
                  </a:lnTo>
                  <a:lnTo>
                    <a:pt x="4" y="93"/>
                  </a:lnTo>
                  <a:lnTo>
                    <a:pt x="1" y="96"/>
                  </a:lnTo>
                  <a:lnTo>
                    <a:pt x="0" y="99"/>
                  </a:lnTo>
                  <a:lnTo>
                    <a:pt x="1" y="102"/>
                  </a:lnTo>
                  <a:lnTo>
                    <a:pt x="8" y="106"/>
                  </a:lnTo>
                  <a:lnTo>
                    <a:pt x="13" y="108"/>
                  </a:lnTo>
                  <a:lnTo>
                    <a:pt x="19" y="108"/>
                  </a:lnTo>
                  <a:lnTo>
                    <a:pt x="24" y="107"/>
                  </a:lnTo>
                  <a:lnTo>
                    <a:pt x="30" y="105"/>
                  </a:lnTo>
                  <a:lnTo>
                    <a:pt x="35" y="102"/>
                  </a:lnTo>
                  <a:lnTo>
                    <a:pt x="42" y="100"/>
                  </a:lnTo>
                  <a:lnTo>
                    <a:pt x="48" y="98"/>
                  </a:lnTo>
                  <a:lnTo>
                    <a:pt x="58" y="96"/>
                  </a:lnTo>
                  <a:lnTo>
                    <a:pt x="68" y="93"/>
                  </a:lnTo>
                  <a:lnTo>
                    <a:pt x="79" y="90"/>
                  </a:lnTo>
                  <a:lnTo>
                    <a:pt x="89" y="87"/>
                  </a:lnTo>
                  <a:lnTo>
                    <a:pt x="99" y="84"/>
                  </a:lnTo>
                  <a:lnTo>
                    <a:pt x="109" y="81"/>
                  </a:lnTo>
                  <a:lnTo>
                    <a:pt x="120" y="78"/>
                  </a:lnTo>
                  <a:lnTo>
                    <a:pt x="130" y="74"/>
                  </a:lnTo>
                  <a:lnTo>
                    <a:pt x="138" y="71"/>
                  </a:lnTo>
                  <a:lnTo>
                    <a:pt x="147" y="67"/>
                  </a:lnTo>
                  <a:lnTo>
                    <a:pt x="155" y="64"/>
                  </a:lnTo>
                  <a:lnTo>
                    <a:pt x="163" y="61"/>
                  </a:lnTo>
                  <a:lnTo>
                    <a:pt x="171" y="58"/>
                  </a:lnTo>
                  <a:lnTo>
                    <a:pt x="179" y="55"/>
                  </a:lnTo>
                  <a:lnTo>
                    <a:pt x="188" y="52"/>
                  </a:lnTo>
                  <a:lnTo>
                    <a:pt x="195" y="48"/>
                  </a:lnTo>
                  <a:lnTo>
                    <a:pt x="203" y="43"/>
                  </a:lnTo>
                  <a:lnTo>
                    <a:pt x="210" y="38"/>
                  </a:lnTo>
                  <a:lnTo>
                    <a:pt x="217" y="32"/>
                  </a:lnTo>
                  <a:lnTo>
                    <a:pt x="224" y="26"/>
                  </a:lnTo>
                  <a:lnTo>
                    <a:pt x="230" y="20"/>
                  </a:lnTo>
                  <a:lnTo>
                    <a:pt x="236" y="13"/>
                  </a:lnTo>
                  <a:lnTo>
                    <a:pt x="242" y="7"/>
                  </a:lnTo>
                  <a:lnTo>
                    <a:pt x="248" y="0"/>
                  </a:lnTo>
                  <a:lnTo>
                    <a:pt x="249" y="0"/>
                  </a:lnTo>
                  <a:lnTo>
                    <a:pt x="24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 name="Freeform 131"/>
            <p:cNvSpPr>
              <a:spLocks/>
            </p:cNvSpPr>
            <p:nvPr/>
          </p:nvSpPr>
          <p:spPr bwMode="auto">
            <a:xfrm>
              <a:off x="4402" y="2907"/>
              <a:ext cx="46" cy="341"/>
            </a:xfrm>
            <a:custGeom>
              <a:avLst/>
              <a:gdLst>
                <a:gd name="T0" fmla="*/ 15 w 46"/>
                <a:gd name="T1" fmla="*/ 0 h 341"/>
                <a:gd name="T2" fmla="*/ 4 w 46"/>
                <a:gd name="T3" fmla="*/ 58 h 341"/>
                <a:gd name="T4" fmla="*/ 0 w 46"/>
                <a:gd name="T5" fmla="*/ 117 h 341"/>
                <a:gd name="T6" fmla="*/ 1 w 46"/>
                <a:gd name="T7" fmla="*/ 175 h 341"/>
                <a:gd name="T8" fmla="*/ 7 w 46"/>
                <a:gd name="T9" fmla="*/ 234 h 341"/>
                <a:gd name="T10" fmla="*/ 10 w 46"/>
                <a:gd name="T11" fmla="*/ 254 h 341"/>
                <a:gd name="T12" fmla="*/ 14 w 46"/>
                <a:gd name="T13" fmla="*/ 273 h 341"/>
                <a:gd name="T14" fmla="*/ 19 w 46"/>
                <a:gd name="T15" fmla="*/ 293 h 341"/>
                <a:gd name="T16" fmla="*/ 24 w 46"/>
                <a:gd name="T17" fmla="*/ 312 h 341"/>
                <a:gd name="T18" fmla="*/ 26 w 46"/>
                <a:gd name="T19" fmla="*/ 321 h 341"/>
                <a:gd name="T20" fmla="*/ 29 w 46"/>
                <a:gd name="T21" fmla="*/ 328 h 341"/>
                <a:gd name="T22" fmla="*/ 35 w 46"/>
                <a:gd name="T23" fmla="*/ 335 h 341"/>
                <a:gd name="T24" fmla="*/ 41 w 46"/>
                <a:gd name="T25" fmla="*/ 341 h 341"/>
                <a:gd name="T26" fmla="*/ 43 w 46"/>
                <a:gd name="T27" fmla="*/ 341 h 341"/>
                <a:gd name="T28" fmla="*/ 45 w 46"/>
                <a:gd name="T29" fmla="*/ 339 h 341"/>
                <a:gd name="T30" fmla="*/ 46 w 46"/>
                <a:gd name="T31" fmla="*/ 336 h 341"/>
                <a:gd name="T32" fmla="*/ 45 w 46"/>
                <a:gd name="T33" fmla="*/ 334 h 341"/>
                <a:gd name="T34" fmla="*/ 41 w 46"/>
                <a:gd name="T35" fmla="*/ 326 h 341"/>
                <a:gd name="T36" fmla="*/ 38 w 46"/>
                <a:gd name="T37" fmla="*/ 316 h 341"/>
                <a:gd name="T38" fmla="*/ 36 w 46"/>
                <a:gd name="T39" fmla="*/ 307 h 341"/>
                <a:gd name="T40" fmla="*/ 33 w 46"/>
                <a:gd name="T41" fmla="*/ 299 h 341"/>
                <a:gd name="T42" fmla="*/ 27 w 46"/>
                <a:gd name="T43" fmla="*/ 281 h 341"/>
                <a:gd name="T44" fmla="*/ 22 w 46"/>
                <a:gd name="T45" fmla="*/ 264 h 341"/>
                <a:gd name="T46" fmla="*/ 18 w 46"/>
                <a:gd name="T47" fmla="*/ 246 h 341"/>
                <a:gd name="T48" fmla="*/ 14 w 46"/>
                <a:gd name="T49" fmla="*/ 229 h 341"/>
                <a:gd name="T50" fmla="*/ 5 w 46"/>
                <a:gd name="T51" fmla="*/ 172 h 341"/>
                <a:gd name="T52" fmla="*/ 3 w 46"/>
                <a:gd name="T53" fmla="*/ 115 h 341"/>
                <a:gd name="T54" fmla="*/ 6 w 46"/>
                <a:gd name="T55" fmla="*/ 57 h 341"/>
                <a:gd name="T56" fmla="*/ 15 w 46"/>
                <a:gd name="T57" fmla="*/ 0 h 341"/>
                <a:gd name="T58" fmla="*/ 15 w 46"/>
                <a:gd name="T59" fmla="*/ 0 h 341"/>
                <a:gd name="T60" fmla="*/ 15 w 46"/>
                <a:gd name="T61" fmla="*/ 0 h 341"/>
                <a:gd name="T62" fmla="*/ 15 w 46"/>
                <a:gd name="T63" fmla="*/ 0 h 341"/>
                <a:gd name="T64" fmla="*/ 15 w 46"/>
                <a:gd name="T65" fmla="*/ 0 h 341"/>
                <a:gd name="T66" fmla="*/ 15 w 46"/>
                <a:gd name="T67" fmla="*/ 0 h 3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6" h="341">
                  <a:moveTo>
                    <a:pt x="15" y="0"/>
                  </a:moveTo>
                  <a:lnTo>
                    <a:pt x="4" y="58"/>
                  </a:lnTo>
                  <a:lnTo>
                    <a:pt x="0" y="117"/>
                  </a:lnTo>
                  <a:lnTo>
                    <a:pt x="1" y="175"/>
                  </a:lnTo>
                  <a:lnTo>
                    <a:pt x="7" y="234"/>
                  </a:lnTo>
                  <a:lnTo>
                    <a:pt x="10" y="254"/>
                  </a:lnTo>
                  <a:lnTo>
                    <a:pt x="14" y="273"/>
                  </a:lnTo>
                  <a:lnTo>
                    <a:pt x="19" y="293"/>
                  </a:lnTo>
                  <a:lnTo>
                    <a:pt x="24" y="312"/>
                  </a:lnTo>
                  <a:lnTo>
                    <a:pt x="26" y="321"/>
                  </a:lnTo>
                  <a:lnTo>
                    <a:pt x="29" y="328"/>
                  </a:lnTo>
                  <a:lnTo>
                    <a:pt x="35" y="335"/>
                  </a:lnTo>
                  <a:lnTo>
                    <a:pt x="41" y="341"/>
                  </a:lnTo>
                  <a:lnTo>
                    <a:pt x="43" y="341"/>
                  </a:lnTo>
                  <a:lnTo>
                    <a:pt x="45" y="339"/>
                  </a:lnTo>
                  <a:lnTo>
                    <a:pt x="46" y="336"/>
                  </a:lnTo>
                  <a:lnTo>
                    <a:pt x="45" y="334"/>
                  </a:lnTo>
                  <a:lnTo>
                    <a:pt x="41" y="326"/>
                  </a:lnTo>
                  <a:lnTo>
                    <a:pt x="38" y="316"/>
                  </a:lnTo>
                  <a:lnTo>
                    <a:pt x="36" y="307"/>
                  </a:lnTo>
                  <a:lnTo>
                    <a:pt x="33" y="299"/>
                  </a:lnTo>
                  <a:lnTo>
                    <a:pt x="27" y="281"/>
                  </a:lnTo>
                  <a:lnTo>
                    <a:pt x="22" y="264"/>
                  </a:lnTo>
                  <a:lnTo>
                    <a:pt x="18" y="246"/>
                  </a:lnTo>
                  <a:lnTo>
                    <a:pt x="14" y="229"/>
                  </a:lnTo>
                  <a:lnTo>
                    <a:pt x="5" y="172"/>
                  </a:lnTo>
                  <a:lnTo>
                    <a:pt x="3" y="115"/>
                  </a:lnTo>
                  <a:lnTo>
                    <a:pt x="6" y="57"/>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 name="Freeform 132"/>
            <p:cNvSpPr>
              <a:spLocks/>
            </p:cNvSpPr>
            <p:nvPr/>
          </p:nvSpPr>
          <p:spPr bwMode="auto">
            <a:xfrm>
              <a:off x="3711" y="3006"/>
              <a:ext cx="91" cy="153"/>
            </a:xfrm>
            <a:custGeom>
              <a:avLst/>
              <a:gdLst>
                <a:gd name="T0" fmla="*/ 88 w 91"/>
                <a:gd name="T1" fmla="*/ 1 h 153"/>
                <a:gd name="T2" fmla="*/ 88 w 91"/>
                <a:gd name="T3" fmla="*/ 27 h 153"/>
                <a:gd name="T4" fmla="*/ 88 w 91"/>
                <a:gd name="T5" fmla="*/ 54 h 153"/>
                <a:gd name="T6" fmla="*/ 83 w 91"/>
                <a:gd name="T7" fmla="*/ 80 h 153"/>
                <a:gd name="T8" fmla="*/ 72 w 91"/>
                <a:gd name="T9" fmla="*/ 103 h 153"/>
                <a:gd name="T10" fmla="*/ 66 w 91"/>
                <a:gd name="T11" fmla="*/ 110 h 153"/>
                <a:gd name="T12" fmla="*/ 57 w 91"/>
                <a:gd name="T13" fmla="*/ 117 h 153"/>
                <a:gd name="T14" fmla="*/ 49 w 91"/>
                <a:gd name="T15" fmla="*/ 121 h 153"/>
                <a:gd name="T16" fmla="*/ 41 w 91"/>
                <a:gd name="T17" fmla="*/ 125 h 153"/>
                <a:gd name="T18" fmla="*/ 32 w 91"/>
                <a:gd name="T19" fmla="*/ 129 h 153"/>
                <a:gd name="T20" fmla="*/ 22 w 91"/>
                <a:gd name="T21" fmla="*/ 133 h 153"/>
                <a:gd name="T22" fmla="*/ 13 w 91"/>
                <a:gd name="T23" fmla="*/ 136 h 153"/>
                <a:gd name="T24" fmla="*/ 5 w 91"/>
                <a:gd name="T25" fmla="*/ 140 h 153"/>
                <a:gd name="T26" fmla="*/ 2 w 91"/>
                <a:gd name="T27" fmla="*/ 143 h 153"/>
                <a:gd name="T28" fmla="*/ 0 w 91"/>
                <a:gd name="T29" fmla="*/ 147 h 153"/>
                <a:gd name="T30" fmla="*/ 0 w 91"/>
                <a:gd name="T31" fmla="*/ 152 h 153"/>
                <a:gd name="T32" fmla="*/ 4 w 91"/>
                <a:gd name="T33" fmla="*/ 153 h 153"/>
                <a:gd name="T34" fmla="*/ 15 w 91"/>
                <a:gd name="T35" fmla="*/ 150 h 153"/>
                <a:gd name="T36" fmla="*/ 27 w 91"/>
                <a:gd name="T37" fmla="*/ 146 h 153"/>
                <a:gd name="T38" fmla="*/ 38 w 91"/>
                <a:gd name="T39" fmla="*/ 141 h 153"/>
                <a:gd name="T40" fmla="*/ 48 w 91"/>
                <a:gd name="T41" fmla="*/ 135 h 153"/>
                <a:gd name="T42" fmla="*/ 57 w 91"/>
                <a:gd name="T43" fmla="*/ 128 h 153"/>
                <a:gd name="T44" fmla="*/ 66 w 91"/>
                <a:gd name="T45" fmla="*/ 120 h 153"/>
                <a:gd name="T46" fmla="*/ 73 w 91"/>
                <a:gd name="T47" fmla="*/ 110 h 153"/>
                <a:gd name="T48" fmla="*/ 80 w 91"/>
                <a:gd name="T49" fmla="*/ 101 h 153"/>
                <a:gd name="T50" fmla="*/ 89 w 91"/>
                <a:gd name="T51" fmla="*/ 79 h 153"/>
                <a:gd name="T52" fmla="*/ 91 w 91"/>
                <a:gd name="T53" fmla="*/ 52 h 153"/>
                <a:gd name="T54" fmla="*/ 90 w 91"/>
                <a:gd name="T55" fmla="*/ 25 h 153"/>
                <a:gd name="T56" fmla="*/ 88 w 91"/>
                <a:gd name="T57" fmla="*/ 0 h 153"/>
                <a:gd name="T58" fmla="*/ 88 w 91"/>
                <a:gd name="T59" fmla="*/ 0 h 153"/>
                <a:gd name="T60" fmla="*/ 88 w 91"/>
                <a:gd name="T61" fmla="*/ 0 h 153"/>
                <a:gd name="T62" fmla="*/ 88 w 91"/>
                <a:gd name="T63" fmla="*/ 0 h 153"/>
                <a:gd name="T64" fmla="*/ 88 w 91"/>
                <a:gd name="T65" fmla="*/ 1 h 153"/>
                <a:gd name="T66" fmla="*/ 88 w 91"/>
                <a:gd name="T67" fmla="*/ 1 h 1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1" h="153">
                  <a:moveTo>
                    <a:pt x="88" y="1"/>
                  </a:moveTo>
                  <a:lnTo>
                    <a:pt x="88" y="27"/>
                  </a:lnTo>
                  <a:lnTo>
                    <a:pt x="88" y="54"/>
                  </a:lnTo>
                  <a:lnTo>
                    <a:pt x="83" y="80"/>
                  </a:lnTo>
                  <a:lnTo>
                    <a:pt x="72" y="103"/>
                  </a:lnTo>
                  <a:lnTo>
                    <a:pt x="66" y="110"/>
                  </a:lnTo>
                  <a:lnTo>
                    <a:pt x="57" y="117"/>
                  </a:lnTo>
                  <a:lnTo>
                    <a:pt x="49" y="121"/>
                  </a:lnTo>
                  <a:lnTo>
                    <a:pt x="41" y="125"/>
                  </a:lnTo>
                  <a:lnTo>
                    <a:pt x="32" y="129"/>
                  </a:lnTo>
                  <a:lnTo>
                    <a:pt x="22" y="133"/>
                  </a:lnTo>
                  <a:lnTo>
                    <a:pt x="13" y="136"/>
                  </a:lnTo>
                  <a:lnTo>
                    <a:pt x="5" y="140"/>
                  </a:lnTo>
                  <a:lnTo>
                    <a:pt x="2" y="143"/>
                  </a:lnTo>
                  <a:lnTo>
                    <a:pt x="0" y="147"/>
                  </a:lnTo>
                  <a:lnTo>
                    <a:pt x="0" y="152"/>
                  </a:lnTo>
                  <a:lnTo>
                    <a:pt x="4" y="153"/>
                  </a:lnTo>
                  <a:lnTo>
                    <a:pt x="15" y="150"/>
                  </a:lnTo>
                  <a:lnTo>
                    <a:pt x="27" y="146"/>
                  </a:lnTo>
                  <a:lnTo>
                    <a:pt x="38" y="141"/>
                  </a:lnTo>
                  <a:lnTo>
                    <a:pt x="48" y="135"/>
                  </a:lnTo>
                  <a:lnTo>
                    <a:pt x="57" y="128"/>
                  </a:lnTo>
                  <a:lnTo>
                    <a:pt x="66" y="120"/>
                  </a:lnTo>
                  <a:lnTo>
                    <a:pt x="73" y="110"/>
                  </a:lnTo>
                  <a:lnTo>
                    <a:pt x="80" y="101"/>
                  </a:lnTo>
                  <a:lnTo>
                    <a:pt x="89" y="79"/>
                  </a:lnTo>
                  <a:lnTo>
                    <a:pt x="91" y="52"/>
                  </a:lnTo>
                  <a:lnTo>
                    <a:pt x="90" y="25"/>
                  </a:lnTo>
                  <a:lnTo>
                    <a:pt x="88" y="0"/>
                  </a:lnTo>
                  <a:lnTo>
                    <a:pt x="8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 name="Freeform 133"/>
            <p:cNvSpPr>
              <a:spLocks/>
            </p:cNvSpPr>
            <p:nvPr/>
          </p:nvSpPr>
          <p:spPr bwMode="auto">
            <a:xfrm>
              <a:off x="3769" y="3064"/>
              <a:ext cx="86" cy="155"/>
            </a:xfrm>
            <a:custGeom>
              <a:avLst/>
              <a:gdLst>
                <a:gd name="T0" fmla="*/ 72 w 86"/>
                <a:gd name="T1" fmla="*/ 0 h 155"/>
                <a:gd name="T2" fmla="*/ 78 w 86"/>
                <a:gd name="T3" fmla="*/ 16 h 155"/>
                <a:gd name="T4" fmla="*/ 81 w 86"/>
                <a:gd name="T5" fmla="*/ 32 h 155"/>
                <a:gd name="T6" fmla="*/ 82 w 86"/>
                <a:gd name="T7" fmla="*/ 46 h 155"/>
                <a:gd name="T8" fmla="*/ 81 w 86"/>
                <a:gd name="T9" fmla="*/ 62 h 155"/>
                <a:gd name="T10" fmla="*/ 77 w 86"/>
                <a:gd name="T11" fmla="*/ 76 h 155"/>
                <a:gd name="T12" fmla="*/ 69 w 86"/>
                <a:gd name="T13" fmla="*/ 89 h 155"/>
                <a:gd name="T14" fmla="*/ 60 w 86"/>
                <a:gd name="T15" fmla="*/ 103 h 155"/>
                <a:gd name="T16" fmla="*/ 49 w 86"/>
                <a:gd name="T17" fmla="*/ 115 h 155"/>
                <a:gd name="T18" fmla="*/ 44 w 86"/>
                <a:gd name="T19" fmla="*/ 119 h 155"/>
                <a:gd name="T20" fmla="*/ 39 w 86"/>
                <a:gd name="T21" fmla="*/ 123 h 155"/>
                <a:gd name="T22" fmla="*/ 32 w 86"/>
                <a:gd name="T23" fmla="*/ 128 h 155"/>
                <a:gd name="T24" fmla="*/ 27 w 86"/>
                <a:gd name="T25" fmla="*/ 132 h 155"/>
                <a:gd name="T26" fmla="*/ 21 w 86"/>
                <a:gd name="T27" fmla="*/ 135 h 155"/>
                <a:gd name="T28" fmla="*/ 16 w 86"/>
                <a:gd name="T29" fmla="*/ 139 h 155"/>
                <a:gd name="T30" fmla="*/ 10 w 86"/>
                <a:gd name="T31" fmla="*/ 143 h 155"/>
                <a:gd name="T32" fmla="*/ 5 w 86"/>
                <a:gd name="T33" fmla="*/ 146 h 155"/>
                <a:gd name="T34" fmla="*/ 3 w 86"/>
                <a:gd name="T35" fmla="*/ 148 h 155"/>
                <a:gd name="T36" fmla="*/ 0 w 86"/>
                <a:gd name="T37" fmla="*/ 150 h 155"/>
                <a:gd name="T38" fmla="*/ 0 w 86"/>
                <a:gd name="T39" fmla="*/ 153 h 155"/>
                <a:gd name="T40" fmla="*/ 3 w 86"/>
                <a:gd name="T41" fmla="*/ 155 h 155"/>
                <a:gd name="T42" fmla="*/ 10 w 86"/>
                <a:gd name="T43" fmla="*/ 155 h 155"/>
                <a:gd name="T44" fmla="*/ 17 w 86"/>
                <a:gd name="T45" fmla="*/ 152 h 155"/>
                <a:gd name="T46" fmla="*/ 23 w 86"/>
                <a:gd name="T47" fmla="*/ 149 h 155"/>
                <a:gd name="T48" fmla="*/ 28 w 86"/>
                <a:gd name="T49" fmla="*/ 144 h 155"/>
                <a:gd name="T50" fmla="*/ 34 w 86"/>
                <a:gd name="T51" fmla="*/ 139 h 155"/>
                <a:gd name="T52" fmla="*/ 40 w 86"/>
                <a:gd name="T53" fmla="*/ 135 h 155"/>
                <a:gd name="T54" fmla="*/ 46 w 86"/>
                <a:gd name="T55" fmla="*/ 130 h 155"/>
                <a:gd name="T56" fmla="*/ 51 w 86"/>
                <a:gd name="T57" fmla="*/ 124 h 155"/>
                <a:gd name="T58" fmla="*/ 56 w 86"/>
                <a:gd name="T59" fmla="*/ 119 h 155"/>
                <a:gd name="T60" fmla="*/ 61 w 86"/>
                <a:gd name="T61" fmla="*/ 113 h 155"/>
                <a:gd name="T62" fmla="*/ 65 w 86"/>
                <a:gd name="T63" fmla="*/ 108 h 155"/>
                <a:gd name="T64" fmla="*/ 69 w 86"/>
                <a:gd name="T65" fmla="*/ 102 h 155"/>
                <a:gd name="T66" fmla="*/ 82 w 86"/>
                <a:gd name="T67" fmla="*/ 76 h 155"/>
                <a:gd name="T68" fmla="*/ 86 w 86"/>
                <a:gd name="T69" fmla="*/ 51 h 155"/>
                <a:gd name="T70" fmla="*/ 82 w 86"/>
                <a:gd name="T71" fmla="*/ 26 h 155"/>
                <a:gd name="T72" fmla="*/ 72 w 86"/>
                <a:gd name="T73" fmla="*/ 0 h 155"/>
                <a:gd name="T74" fmla="*/ 72 w 86"/>
                <a:gd name="T75" fmla="*/ 0 h 155"/>
                <a:gd name="T76" fmla="*/ 72 w 86"/>
                <a:gd name="T77" fmla="*/ 0 h 155"/>
                <a:gd name="T78" fmla="*/ 72 w 86"/>
                <a:gd name="T79" fmla="*/ 0 h 155"/>
                <a:gd name="T80" fmla="*/ 72 w 86"/>
                <a:gd name="T81" fmla="*/ 0 h 155"/>
                <a:gd name="T82" fmla="*/ 72 w 86"/>
                <a:gd name="T83" fmla="*/ 0 h 1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6" h="155">
                  <a:moveTo>
                    <a:pt x="72" y="0"/>
                  </a:moveTo>
                  <a:lnTo>
                    <a:pt x="78" y="16"/>
                  </a:lnTo>
                  <a:lnTo>
                    <a:pt x="81" y="32"/>
                  </a:lnTo>
                  <a:lnTo>
                    <a:pt x="82" y="46"/>
                  </a:lnTo>
                  <a:lnTo>
                    <a:pt x="81" y="62"/>
                  </a:lnTo>
                  <a:lnTo>
                    <a:pt x="77" y="76"/>
                  </a:lnTo>
                  <a:lnTo>
                    <a:pt x="69" y="89"/>
                  </a:lnTo>
                  <a:lnTo>
                    <a:pt x="60" y="103"/>
                  </a:lnTo>
                  <a:lnTo>
                    <a:pt x="49" y="115"/>
                  </a:lnTo>
                  <a:lnTo>
                    <a:pt x="44" y="119"/>
                  </a:lnTo>
                  <a:lnTo>
                    <a:pt x="39" y="123"/>
                  </a:lnTo>
                  <a:lnTo>
                    <a:pt x="32" y="128"/>
                  </a:lnTo>
                  <a:lnTo>
                    <a:pt x="27" y="132"/>
                  </a:lnTo>
                  <a:lnTo>
                    <a:pt x="21" y="135"/>
                  </a:lnTo>
                  <a:lnTo>
                    <a:pt x="16" y="139"/>
                  </a:lnTo>
                  <a:lnTo>
                    <a:pt x="10" y="143"/>
                  </a:lnTo>
                  <a:lnTo>
                    <a:pt x="5" y="146"/>
                  </a:lnTo>
                  <a:lnTo>
                    <a:pt x="3" y="148"/>
                  </a:lnTo>
                  <a:lnTo>
                    <a:pt x="0" y="150"/>
                  </a:lnTo>
                  <a:lnTo>
                    <a:pt x="0" y="153"/>
                  </a:lnTo>
                  <a:lnTo>
                    <a:pt x="3" y="155"/>
                  </a:lnTo>
                  <a:lnTo>
                    <a:pt x="10" y="155"/>
                  </a:lnTo>
                  <a:lnTo>
                    <a:pt x="17" y="152"/>
                  </a:lnTo>
                  <a:lnTo>
                    <a:pt x="23" y="149"/>
                  </a:lnTo>
                  <a:lnTo>
                    <a:pt x="28" y="144"/>
                  </a:lnTo>
                  <a:lnTo>
                    <a:pt x="34" y="139"/>
                  </a:lnTo>
                  <a:lnTo>
                    <a:pt x="40" y="135"/>
                  </a:lnTo>
                  <a:lnTo>
                    <a:pt x="46" y="130"/>
                  </a:lnTo>
                  <a:lnTo>
                    <a:pt x="51" y="124"/>
                  </a:lnTo>
                  <a:lnTo>
                    <a:pt x="56" y="119"/>
                  </a:lnTo>
                  <a:lnTo>
                    <a:pt x="61" y="113"/>
                  </a:lnTo>
                  <a:lnTo>
                    <a:pt x="65" y="108"/>
                  </a:lnTo>
                  <a:lnTo>
                    <a:pt x="69" y="102"/>
                  </a:lnTo>
                  <a:lnTo>
                    <a:pt x="82" y="76"/>
                  </a:lnTo>
                  <a:lnTo>
                    <a:pt x="86" y="51"/>
                  </a:lnTo>
                  <a:lnTo>
                    <a:pt x="82" y="26"/>
                  </a:lnTo>
                  <a:lnTo>
                    <a:pt x="7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 name="Freeform 134"/>
            <p:cNvSpPr>
              <a:spLocks/>
            </p:cNvSpPr>
            <p:nvPr/>
          </p:nvSpPr>
          <p:spPr bwMode="auto">
            <a:xfrm>
              <a:off x="3706" y="3110"/>
              <a:ext cx="494" cy="381"/>
            </a:xfrm>
            <a:custGeom>
              <a:avLst/>
              <a:gdLst>
                <a:gd name="T0" fmla="*/ 14 w 494"/>
                <a:gd name="T1" fmla="*/ 25 h 381"/>
                <a:gd name="T2" fmla="*/ 44 w 494"/>
                <a:gd name="T3" fmla="*/ 70 h 381"/>
                <a:gd name="T4" fmla="*/ 77 w 494"/>
                <a:gd name="T5" fmla="*/ 113 h 381"/>
                <a:gd name="T6" fmla="*/ 112 w 494"/>
                <a:gd name="T7" fmla="*/ 156 h 381"/>
                <a:gd name="T8" fmla="*/ 149 w 494"/>
                <a:gd name="T9" fmla="*/ 195 h 381"/>
                <a:gd name="T10" fmla="*/ 189 w 494"/>
                <a:gd name="T11" fmla="*/ 232 h 381"/>
                <a:gd name="T12" fmla="*/ 231 w 494"/>
                <a:gd name="T13" fmla="*/ 267 h 381"/>
                <a:gd name="T14" fmla="*/ 277 w 494"/>
                <a:gd name="T15" fmla="*/ 298 h 381"/>
                <a:gd name="T16" fmla="*/ 315 w 494"/>
                <a:gd name="T17" fmla="*/ 320 h 381"/>
                <a:gd name="T18" fmla="*/ 345 w 494"/>
                <a:gd name="T19" fmla="*/ 335 h 381"/>
                <a:gd name="T20" fmla="*/ 374 w 494"/>
                <a:gd name="T21" fmla="*/ 349 h 381"/>
                <a:gd name="T22" fmla="*/ 405 w 494"/>
                <a:gd name="T23" fmla="*/ 361 h 381"/>
                <a:gd name="T24" fmla="*/ 426 w 494"/>
                <a:gd name="T25" fmla="*/ 368 h 381"/>
                <a:gd name="T26" fmla="*/ 435 w 494"/>
                <a:gd name="T27" fmla="*/ 371 h 381"/>
                <a:gd name="T28" fmla="*/ 444 w 494"/>
                <a:gd name="T29" fmla="*/ 374 h 381"/>
                <a:gd name="T30" fmla="*/ 454 w 494"/>
                <a:gd name="T31" fmla="*/ 377 h 381"/>
                <a:gd name="T32" fmla="*/ 462 w 494"/>
                <a:gd name="T33" fmla="*/ 379 h 381"/>
                <a:gd name="T34" fmla="*/ 469 w 494"/>
                <a:gd name="T35" fmla="*/ 380 h 381"/>
                <a:gd name="T36" fmla="*/ 475 w 494"/>
                <a:gd name="T37" fmla="*/ 380 h 381"/>
                <a:gd name="T38" fmla="*/ 480 w 494"/>
                <a:gd name="T39" fmla="*/ 380 h 381"/>
                <a:gd name="T40" fmla="*/ 485 w 494"/>
                <a:gd name="T41" fmla="*/ 378 h 381"/>
                <a:gd name="T42" fmla="*/ 494 w 494"/>
                <a:gd name="T43" fmla="*/ 366 h 381"/>
                <a:gd name="T44" fmla="*/ 493 w 494"/>
                <a:gd name="T45" fmla="*/ 361 h 381"/>
                <a:gd name="T46" fmla="*/ 490 w 494"/>
                <a:gd name="T47" fmla="*/ 359 h 381"/>
                <a:gd name="T48" fmla="*/ 485 w 494"/>
                <a:gd name="T49" fmla="*/ 356 h 381"/>
                <a:gd name="T50" fmla="*/ 478 w 494"/>
                <a:gd name="T51" fmla="*/ 354 h 381"/>
                <a:gd name="T52" fmla="*/ 471 w 494"/>
                <a:gd name="T53" fmla="*/ 352 h 381"/>
                <a:gd name="T54" fmla="*/ 462 w 494"/>
                <a:gd name="T55" fmla="*/ 349 h 381"/>
                <a:gd name="T56" fmla="*/ 453 w 494"/>
                <a:gd name="T57" fmla="*/ 346 h 381"/>
                <a:gd name="T58" fmla="*/ 443 w 494"/>
                <a:gd name="T59" fmla="*/ 343 h 381"/>
                <a:gd name="T60" fmla="*/ 424 w 494"/>
                <a:gd name="T61" fmla="*/ 337 h 381"/>
                <a:gd name="T62" fmla="*/ 393 w 494"/>
                <a:gd name="T63" fmla="*/ 325 h 381"/>
                <a:gd name="T64" fmla="*/ 363 w 494"/>
                <a:gd name="T65" fmla="*/ 312 h 381"/>
                <a:gd name="T66" fmla="*/ 334 w 494"/>
                <a:gd name="T67" fmla="*/ 299 h 381"/>
                <a:gd name="T68" fmla="*/ 296 w 494"/>
                <a:gd name="T69" fmla="*/ 278 h 381"/>
                <a:gd name="T70" fmla="*/ 249 w 494"/>
                <a:gd name="T71" fmla="*/ 250 h 381"/>
                <a:gd name="T72" fmla="*/ 205 w 494"/>
                <a:gd name="T73" fmla="*/ 218 h 381"/>
                <a:gd name="T74" fmla="*/ 161 w 494"/>
                <a:gd name="T75" fmla="*/ 184 h 381"/>
                <a:gd name="T76" fmla="*/ 121 w 494"/>
                <a:gd name="T77" fmla="*/ 148 h 381"/>
                <a:gd name="T78" fmla="*/ 83 w 494"/>
                <a:gd name="T79" fmla="*/ 109 h 381"/>
                <a:gd name="T80" fmla="*/ 48 w 494"/>
                <a:gd name="T81" fmla="*/ 67 h 381"/>
                <a:gd name="T82" fmla="*/ 15 w 494"/>
                <a:gd name="T83" fmla="*/ 23 h 381"/>
                <a:gd name="T84" fmla="*/ 0 w 494"/>
                <a:gd name="T85" fmla="*/ 0 h 381"/>
                <a:gd name="T86" fmla="*/ 0 w 494"/>
                <a:gd name="T87" fmla="*/ 0 h 381"/>
                <a:gd name="T88" fmla="*/ 0 w 494"/>
                <a:gd name="T89" fmla="*/ 1 h 38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4" h="381">
                  <a:moveTo>
                    <a:pt x="0" y="1"/>
                  </a:moveTo>
                  <a:lnTo>
                    <a:pt x="14" y="25"/>
                  </a:lnTo>
                  <a:lnTo>
                    <a:pt x="28" y="48"/>
                  </a:lnTo>
                  <a:lnTo>
                    <a:pt x="44" y="70"/>
                  </a:lnTo>
                  <a:lnTo>
                    <a:pt x="60" y="92"/>
                  </a:lnTo>
                  <a:lnTo>
                    <a:pt x="77" y="113"/>
                  </a:lnTo>
                  <a:lnTo>
                    <a:pt x="93" y="135"/>
                  </a:lnTo>
                  <a:lnTo>
                    <a:pt x="112" y="156"/>
                  </a:lnTo>
                  <a:lnTo>
                    <a:pt x="130" y="175"/>
                  </a:lnTo>
                  <a:lnTo>
                    <a:pt x="149" y="195"/>
                  </a:lnTo>
                  <a:lnTo>
                    <a:pt x="168" y="214"/>
                  </a:lnTo>
                  <a:lnTo>
                    <a:pt x="189" y="232"/>
                  </a:lnTo>
                  <a:lnTo>
                    <a:pt x="210" y="249"/>
                  </a:lnTo>
                  <a:lnTo>
                    <a:pt x="231" y="267"/>
                  </a:lnTo>
                  <a:lnTo>
                    <a:pt x="254" y="282"/>
                  </a:lnTo>
                  <a:lnTo>
                    <a:pt x="277" y="298"/>
                  </a:lnTo>
                  <a:lnTo>
                    <a:pt x="300" y="312"/>
                  </a:lnTo>
                  <a:lnTo>
                    <a:pt x="315" y="320"/>
                  </a:lnTo>
                  <a:lnTo>
                    <a:pt x="329" y="328"/>
                  </a:lnTo>
                  <a:lnTo>
                    <a:pt x="345" y="335"/>
                  </a:lnTo>
                  <a:lnTo>
                    <a:pt x="359" y="342"/>
                  </a:lnTo>
                  <a:lnTo>
                    <a:pt x="374" y="349"/>
                  </a:lnTo>
                  <a:lnTo>
                    <a:pt x="390" y="355"/>
                  </a:lnTo>
                  <a:lnTo>
                    <a:pt x="405" y="361"/>
                  </a:lnTo>
                  <a:lnTo>
                    <a:pt x="421" y="367"/>
                  </a:lnTo>
                  <a:lnTo>
                    <a:pt x="426" y="368"/>
                  </a:lnTo>
                  <a:lnTo>
                    <a:pt x="430" y="370"/>
                  </a:lnTo>
                  <a:lnTo>
                    <a:pt x="435" y="371"/>
                  </a:lnTo>
                  <a:lnTo>
                    <a:pt x="439" y="373"/>
                  </a:lnTo>
                  <a:lnTo>
                    <a:pt x="444" y="374"/>
                  </a:lnTo>
                  <a:lnTo>
                    <a:pt x="448" y="376"/>
                  </a:lnTo>
                  <a:lnTo>
                    <a:pt x="454" y="377"/>
                  </a:lnTo>
                  <a:lnTo>
                    <a:pt x="459" y="378"/>
                  </a:lnTo>
                  <a:lnTo>
                    <a:pt x="462" y="379"/>
                  </a:lnTo>
                  <a:lnTo>
                    <a:pt x="466" y="379"/>
                  </a:lnTo>
                  <a:lnTo>
                    <a:pt x="469" y="380"/>
                  </a:lnTo>
                  <a:lnTo>
                    <a:pt x="472" y="380"/>
                  </a:lnTo>
                  <a:lnTo>
                    <a:pt x="475" y="380"/>
                  </a:lnTo>
                  <a:lnTo>
                    <a:pt x="479" y="381"/>
                  </a:lnTo>
                  <a:lnTo>
                    <a:pt x="480" y="380"/>
                  </a:lnTo>
                  <a:lnTo>
                    <a:pt x="477" y="379"/>
                  </a:lnTo>
                  <a:lnTo>
                    <a:pt x="485" y="378"/>
                  </a:lnTo>
                  <a:lnTo>
                    <a:pt x="492" y="373"/>
                  </a:lnTo>
                  <a:lnTo>
                    <a:pt x="494" y="366"/>
                  </a:lnTo>
                  <a:lnTo>
                    <a:pt x="490" y="360"/>
                  </a:lnTo>
                  <a:lnTo>
                    <a:pt x="493" y="361"/>
                  </a:lnTo>
                  <a:lnTo>
                    <a:pt x="492" y="360"/>
                  </a:lnTo>
                  <a:lnTo>
                    <a:pt x="490" y="359"/>
                  </a:lnTo>
                  <a:lnTo>
                    <a:pt x="488" y="358"/>
                  </a:lnTo>
                  <a:lnTo>
                    <a:pt x="485" y="356"/>
                  </a:lnTo>
                  <a:lnTo>
                    <a:pt x="481" y="355"/>
                  </a:lnTo>
                  <a:lnTo>
                    <a:pt x="478" y="354"/>
                  </a:lnTo>
                  <a:lnTo>
                    <a:pt x="475" y="353"/>
                  </a:lnTo>
                  <a:lnTo>
                    <a:pt x="471" y="352"/>
                  </a:lnTo>
                  <a:lnTo>
                    <a:pt x="466" y="351"/>
                  </a:lnTo>
                  <a:lnTo>
                    <a:pt x="462" y="349"/>
                  </a:lnTo>
                  <a:lnTo>
                    <a:pt x="458" y="348"/>
                  </a:lnTo>
                  <a:lnTo>
                    <a:pt x="453" y="346"/>
                  </a:lnTo>
                  <a:lnTo>
                    <a:pt x="448" y="345"/>
                  </a:lnTo>
                  <a:lnTo>
                    <a:pt x="443" y="343"/>
                  </a:lnTo>
                  <a:lnTo>
                    <a:pt x="439" y="342"/>
                  </a:lnTo>
                  <a:lnTo>
                    <a:pt x="424" y="337"/>
                  </a:lnTo>
                  <a:lnTo>
                    <a:pt x="408" y="332"/>
                  </a:lnTo>
                  <a:lnTo>
                    <a:pt x="393" y="325"/>
                  </a:lnTo>
                  <a:lnTo>
                    <a:pt x="378" y="319"/>
                  </a:lnTo>
                  <a:lnTo>
                    <a:pt x="363" y="312"/>
                  </a:lnTo>
                  <a:lnTo>
                    <a:pt x="349" y="306"/>
                  </a:lnTo>
                  <a:lnTo>
                    <a:pt x="334" y="299"/>
                  </a:lnTo>
                  <a:lnTo>
                    <a:pt x="320" y="292"/>
                  </a:lnTo>
                  <a:lnTo>
                    <a:pt x="296" y="278"/>
                  </a:lnTo>
                  <a:lnTo>
                    <a:pt x="272" y="265"/>
                  </a:lnTo>
                  <a:lnTo>
                    <a:pt x="249" y="250"/>
                  </a:lnTo>
                  <a:lnTo>
                    <a:pt x="226" y="235"/>
                  </a:lnTo>
                  <a:lnTo>
                    <a:pt x="205" y="218"/>
                  </a:lnTo>
                  <a:lnTo>
                    <a:pt x="183" y="202"/>
                  </a:lnTo>
                  <a:lnTo>
                    <a:pt x="161" y="184"/>
                  </a:lnTo>
                  <a:lnTo>
                    <a:pt x="142" y="167"/>
                  </a:lnTo>
                  <a:lnTo>
                    <a:pt x="121" y="148"/>
                  </a:lnTo>
                  <a:lnTo>
                    <a:pt x="102" y="129"/>
                  </a:lnTo>
                  <a:lnTo>
                    <a:pt x="83" y="109"/>
                  </a:lnTo>
                  <a:lnTo>
                    <a:pt x="66" y="89"/>
                  </a:lnTo>
                  <a:lnTo>
                    <a:pt x="48" y="67"/>
                  </a:lnTo>
                  <a:lnTo>
                    <a:pt x="32" y="46"/>
                  </a:lnTo>
                  <a:lnTo>
                    <a:pt x="15" y="23"/>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 name="Freeform 135"/>
            <p:cNvSpPr>
              <a:spLocks/>
            </p:cNvSpPr>
            <p:nvPr/>
          </p:nvSpPr>
          <p:spPr bwMode="auto">
            <a:xfrm>
              <a:off x="3784" y="3001"/>
              <a:ext cx="453" cy="335"/>
            </a:xfrm>
            <a:custGeom>
              <a:avLst/>
              <a:gdLst>
                <a:gd name="T0" fmla="*/ 6 w 453"/>
                <a:gd name="T1" fmla="*/ 10 h 335"/>
                <a:gd name="T2" fmla="*/ 18 w 453"/>
                <a:gd name="T3" fmla="*/ 28 h 335"/>
                <a:gd name="T4" fmla="*/ 29 w 453"/>
                <a:gd name="T5" fmla="*/ 41 h 335"/>
                <a:gd name="T6" fmla="*/ 37 w 453"/>
                <a:gd name="T7" fmla="*/ 51 h 335"/>
                <a:gd name="T8" fmla="*/ 45 w 453"/>
                <a:gd name="T9" fmla="*/ 59 h 335"/>
                <a:gd name="T10" fmla="*/ 53 w 453"/>
                <a:gd name="T11" fmla="*/ 66 h 335"/>
                <a:gd name="T12" fmla="*/ 68 w 453"/>
                <a:gd name="T13" fmla="*/ 78 h 335"/>
                <a:gd name="T14" fmla="*/ 89 w 453"/>
                <a:gd name="T15" fmla="*/ 94 h 335"/>
                <a:gd name="T16" fmla="*/ 112 w 453"/>
                <a:gd name="T17" fmla="*/ 107 h 335"/>
                <a:gd name="T18" fmla="*/ 135 w 453"/>
                <a:gd name="T19" fmla="*/ 119 h 335"/>
                <a:gd name="T20" fmla="*/ 158 w 453"/>
                <a:gd name="T21" fmla="*/ 128 h 335"/>
                <a:gd name="T22" fmla="*/ 181 w 453"/>
                <a:gd name="T23" fmla="*/ 134 h 335"/>
                <a:gd name="T24" fmla="*/ 205 w 453"/>
                <a:gd name="T25" fmla="*/ 139 h 335"/>
                <a:gd name="T26" fmla="*/ 228 w 453"/>
                <a:gd name="T27" fmla="*/ 144 h 335"/>
                <a:gd name="T28" fmla="*/ 251 w 453"/>
                <a:gd name="T29" fmla="*/ 151 h 335"/>
                <a:gd name="T30" fmla="*/ 274 w 453"/>
                <a:gd name="T31" fmla="*/ 159 h 335"/>
                <a:gd name="T32" fmla="*/ 295 w 453"/>
                <a:gd name="T33" fmla="*/ 169 h 335"/>
                <a:gd name="T34" fmla="*/ 317 w 453"/>
                <a:gd name="T35" fmla="*/ 179 h 335"/>
                <a:gd name="T36" fmla="*/ 348 w 453"/>
                <a:gd name="T37" fmla="*/ 199 h 335"/>
                <a:gd name="T38" fmla="*/ 385 w 453"/>
                <a:gd name="T39" fmla="*/ 232 h 335"/>
                <a:gd name="T40" fmla="*/ 416 w 453"/>
                <a:gd name="T41" fmla="*/ 269 h 335"/>
                <a:gd name="T42" fmla="*/ 441 w 453"/>
                <a:gd name="T43" fmla="*/ 311 h 335"/>
                <a:gd name="T44" fmla="*/ 452 w 453"/>
                <a:gd name="T45" fmla="*/ 335 h 335"/>
                <a:gd name="T46" fmla="*/ 453 w 453"/>
                <a:gd name="T47" fmla="*/ 334 h 335"/>
                <a:gd name="T48" fmla="*/ 445 w 453"/>
                <a:gd name="T49" fmla="*/ 311 h 335"/>
                <a:gd name="T50" fmla="*/ 424 w 453"/>
                <a:gd name="T51" fmla="*/ 269 h 335"/>
                <a:gd name="T52" fmla="*/ 399 w 453"/>
                <a:gd name="T53" fmla="*/ 232 h 335"/>
                <a:gd name="T54" fmla="*/ 368 w 453"/>
                <a:gd name="T55" fmla="*/ 198 h 335"/>
                <a:gd name="T56" fmla="*/ 331 w 453"/>
                <a:gd name="T57" fmla="*/ 170 h 335"/>
                <a:gd name="T58" fmla="*/ 292 w 453"/>
                <a:gd name="T59" fmla="*/ 149 h 335"/>
                <a:gd name="T60" fmla="*/ 252 w 453"/>
                <a:gd name="T61" fmla="*/ 135 h 335"/>
                <a:gd name="T62" fmla="*/ 209 w 453"/>
                <a:gd name="T63" fmla="*/ 125 h 335"/>
                <a:gd name="T64" fmla="*/ 174 w 453"/>
                <a:gd name="T65" fmla="*/ 116 h 335"/>
                <a:gd name="T66" fmla="*/ 146 w 453"/>
                <a:gd name="T67" fmla="*/ 108 h 335"/>
                <a:gd name="T68" fmla="*/ 120 w 453"/>
                <a:gd name="T69" fmla="*/ 98 h 335"/>
                <a:gd name="T70" fmla="*/ 95 w 453"/>
                <a:gd name="T71" fmla="*/ 87 h 335"/>
                <a:gd name="T72" fmla="*/ 75 w 453"/>
                <a:gd name="T73" fmla="*/ 76 h 335"/>
                <a:gd name="T74" fmla="*/ 63 w 453"/>
                <a:gd name="T75" fmla="*/ 68 h 335"/>
                <a:gd name="T76" fmla="*/ 50 w 453"/>
                <a:gd name="T77" fmla="*/ 58 h 335"/>
                <a:gd name="T78" fmla="*/ 38 w 453"/>
                <a:gd name="T79" fmla="*/ 49 h 335"/>
                <a:gd name="T80" fmla="*/ 28 w 453"/>
                <a:gd name="T81" fmla="*/ 38 h 335"/>
                <a:gd name="T82" fmla="*/ 19 w 453"/>
                <a:gd name="T83" fmla="*/ 28 h 335"/>
                <a:gd name="T84" fmla="*/ 12 w 453"/>
                <a:gd name="T85" fmla="*/ 17 h 335"/>
                <a:gd name="T86" fmla="*/ 4 w 453"/>
                <a:gd name="T87" fmla="*/ 5 h 335"/>
                <a:gd name="T88" fmla="*/ 0 w 453"/>
                <a:gd name="T89" fmla="*/ 0 h 335"/>
                <a:gd name="T90" fmla="*/ 0 w 453"/>
                <a:gd name="T91" fmla="*/ 0 h 335"/>
                <a:gd name="T92" fmla="*/ 0 w 453"/>
                <a:gd name="T93" fmla="*/ 1 h 33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3" h="335">
                  <a:moveTo>
                    <a:pt x="0" y="1"/>
                  </a:moveTo>
                  <a:lnTo>
                    <a:pt x="6" y="10"/>
                  </a:lnTo>
                  <a:lnTo>
                    <a:pt x="12" y="19"/>
                  </a:lnTo>
                  <a:lnTo>
                    <a:pt x="18" y="28"/>
                  </a:lnTo>
                  <a:lnTo>
                    <a:pt x="26" y="37"/>
                  </a:lnTo>
                  <a:lnTo>
                    <a:pt x="29" y="41"/>
                  </a:lnTo>
                  <a:lnTo>
                    <a:pt x="33" y="45"/>
                  </a:lnTo>
                  <a:lnTo>
                    <a:pt x="37" y="51"/>
                  </a:lnTo>
                  <a:lnTo>
                    <a:pt x="41" y="55"/>
                  </a:lnTo>
                  <a:lnTo>
                    <a:pt x="45" y="59"/>
                  </a:lnTo>
                  <a:lnTo>
                    <a:pt x="49" y="63"/>
                  </a:lnTo>
                  <a:lnTo>
                    <a:pt x="53" y="66"/>
                  </a:lnTo>
                  <a:lnTo>
                    <a:pt x="58" y="70"/>
                  </a:lnTo>
                  <a:lnTo>
                    <a:pt x="68" y="78"/>
                  </a:lnTo>
                  <a:lnTo>
                    <a:pt x="78" y="87"/>
                  </a:lnTo>
                  <a:lnTo>
                    <a:pt x="89" y="94"/>
                  </a:lnTo>
                  <a:lnTo>
                    <a:pt x="101" y="101"/>
                  </a:lnTo>
                  <a:lnTo>
                    <a:pt x="112" y="107"/>
                  </a:lnTo>
                  <a:lnTo>
                    <a:pt x="123" y="113"/>
                  </a:lnTo>
                  <a:lnTo>
                    <a:pt x="135" y="119"/>
                  </a:lnTo>
                  <a:lnTo>
                    <a:pt x="147" y="124"/>
                  </a:lnTo>
                  <a:lnTo>
                    <a:pt x="158" y="128"/>
                  </a:lnTo>
                  <a:lnTo>
                    <a:pt x="170" y="132"/>
                  </a:lnTo>
                  <a:lnTo>
                    <a:pt x="181" y="134"/>
                  </a:lnTo>
                  <a:lnTo>
                    <a:pt x="192" y="137"/>
                  </a:lnTo>
                  <a:lnTo>
                    <a:pt x="205" y="139"/>
                  </a:lnTo>
                  <a:lnTo>
                    <a:pt x="216" y="142"/>
                  </a:lnTo>
                  <a:lnTo>
                    <a:pt x="228" y="144"/>
                  </a:lnTo>
                  <a:lnTo>
                    <a:pt x="240" y="147"/>
                  </a:lnTo>
                  <a:lnTo>
                    <a:pt x="251" y="151"/>
                  </a:lnTo>
                  <a:lnTo>
                    <a:pt x="262" y="155"/>
                  </a:lnTo>
                  <a:lnTo>
                    <a:pt x="274" y="159"/>
                  </a:lnTo>
                  <a:lnTo>
                    <a:pt x="285" y="164"/>
                  </a:lnTo>
                  <a:lnTo>
                    <a:pt x="295" y="169"/>
                  </a:lnTo>
                  <a:lnTo>
                    <a:pt x="307" y="174"/>
                  </a:lnTo>
                  <a:lnTo>
                    <a:pt x="317" y="179"/>
                  </a:lnTo>
                  <a:lnTo>
                    <a:pt x="327" y="185"/>
                  </a:lnTo>
                  <a:lnTo>
                    <a:pt x="348" y="199"/>
                  </a:lnTo>
                  <a:lnTo>
                    <a:pt x="367" y="214"/>
                  </a:lnTo>
                  <a:lnTo>
                    <a:pt x="385" y="232"/>
                  </a:lnTo>
                  <a:lnTo>
                    <a:pt x="401" y="249"/>
                  </a:lnTo>
                  <a:lnTo>
                    <a:pt x="416" y="269"/>
                  </a:lnTo>
                  <a:lnTo>
                    <a:pt x="428" y="289"/>
                  </a:lnTo>
                  <a:lnTo>
                    <a:pt x="441" y="311"/>
                  </a:lnTo>
                  <a:lnTo>
                    <a:pt x="451" y="334"/>
                  </a:lnTo>
                  <a:lnTo>
                    <a:pt x="452" y="335"/>
                  </a:lnTo>
                  <a:lnTo>
                    <a:pt x="453" y="334"/>
                  </a:lnTo>
                  <a:lnTo>
                    <a:pt x="453" y="333"/>
                  </a:lnTo>
                  <a:lnTo>
                    <a:pt x="445" y="311"/>
                  </a:lnTo>
                  <a:lnTo>
                    <a:pt x="435" y="289"/>
                  </a:lnTo>
                  <a:lnTo>
                    <a:pt x="424" y="269"/>
                  </a:lnTo>
                  <a:lnTo>
                    <a:pt x="413" y="249"/>
                  </a:lnTo>
                  <a:lnTo>
                    <a:pt x="399" y="232"/>
                  </a:lnTo>
                  <a:lnTo>
                    <a:pt x="385" y="214"/>
                  </a:lnTo>
                  <a:lnTo>
                    <a:pt x="368" y="198"/>
                  </a:lnTo>
                  <a:lnTo>
                    <a:pt x="350" y="182"/>
                  </a:lnTo>
                  <a:lnTo>
                    <a:pt x="331" y="170"/>
                  </a:lnTo>
                  <a:lnTo>
                    <a:pt x="313" y="159"/>
                  </a:lnTo>
                  <a:lnTo>
                    <a:pt x="292" y="149"/>
                  </a:lnTo>
                  <a:lnTo>
                    <a:pt x="273" y="142"/>
                  </a:lnTo>
                  <a:lnTo>
                    <a:pt x="252" y="135"/>
                  </a:lnTo>
                  <a:lnTo>
                    <a:pt x="230" y="130"/>
                  </a:lnTo>
                  <a:lnTo>
                    <a:pt x="209" y="125"/>
                  </a:lnTo>
                  <a:lnTo>
                    <a:pt x="187" y="120"/>
                  </a:lnTo>
                  <a:lnTo>
                    <a:pt x="174" y="116"/>
                  </a:lnTo>
                  <a:lnTo>
                    <a:pt x="159" y="112"/>
                  </a:lnTo>
                  <a:lnTo>
                    <a:pt x="146" y="108"/>
                  </a:lnTo>
                  <a:lnTo>
                    <a:pt x="134" y="103"/>
                  </a:lnTo>
                  <a:lnTo>
                    <a:pt x="120" y="98"/>
                  </a:lnTo>
                  <a:lnTo>
                    <a:pt x="107" y="93"/>
                  </a:lnTo>
                  <a:lnTo>
                    <a:pt x="95" y="87"/>
                  </a:lnTo>
                  <a:lnTo>
                    <a:pt x="82" y="80"/>
                  </a:lnTo>
                  <a:lnTo>
                    <a:pt x="75" y="76"/>
                  </a:lnTo>
                  <a:lnTo>
                    <a:pt x="69" y="72"/>
                  </a:lnTo>
                  <a:lnTo>
                    <a:pt x="63" y="68"/>
                  </a:lnTo>
                  <a:lnTo>
                    <a:pt x="57" y="63"/>
                  </a:lnTo>
                  <a:lnTo>
                    <a:pt x="50" y="58"/>
                  </a:lnTo>
                  <a:lnTo>
                    <a:pt x="44" y="54"/>
                  </a:lnTo>
                  <a:lnTo>
                    <a:pt x="38" y="49"/>
                  </a:lnTo>
                  <a:lnTo>
                    <a:pt x="33" y="43"/>
                  </a:lnTo>
                  <a:lnTo>
                    <a:pt x="28" y="38"/>
                  </a:lnTo>
                  <a:lnTo>
                    <a:pt x="24" y="33"/>
                  </a:lnTo>
                  <a:lnTo>
                    <a:pt x="19" y="28"/>
                  </a:lnTo>
                  <a:lnTo>
                    <a:pt x="16" y="22"/>
                  </a:lnTo>
                  <a:lnTo>
                    <a:pt x="12" y="17"/>
                  </a:lnTo>
                  <a:lnTo>
                    <a:pt x="8" y="11"/>
                  </a:lnTo>
                  <a:lnTo>
                    <a:pt x="4" y="5"/>
                  </a:lnTo>
                  <a:lnTo>
                    <a:pt x="0" y="0"/>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 name="Freeform 136"/>
            <p:cNvSpPr>
              <a:spLocks/>
            </p:cNvSpPr>
            <p:nvPr/>
          </p:nvSpPr>
          <p:spPr bwMode="auto">
            <a:xfrm>
              <a:off x="4308" y="2832"/>
              <a:ext cx="116" cy="170"/>
            </a:xfrm>
            <a:custGeom>
              <a:avLst/>
              <a:gdLst>
                <a:gd name="T0" fmla="*/ 116 w 116"/>
                <a:gd name="T1" fmla="*/ 0 h 170"/>
                <a:gd name="T2" fmla="*/ 110 w 116"/>
                <a:gd name="T3" fmla="*/ 11 h 170"/>
                <a:gd name="T4" fmla="*/ 105 w 116"/>
                <a:gd name="T5" fmla="*/ 21 h 170"/>
                <a:gd name="T6" fmla="*/ 100 w 116"/>
                <a:gd name="T7" fmla="*/ 31 h 170"/>
                <a:gd name="T8" fmla="*/ 95 w 116"/>
                <a:gd name="T9" fmla="*/ 42 h 170"/>
                <a:gd name="T10" fmla="*/ 88 w 116"/>
                <a:gd name="T11" fmla="*/ 52 h 170"/>
                <a:gd name="T12" fmla="*/ 83 w 116"/>
                <a:gd name="T13" fmla="*/ 63 h 170"/>
                <a:gd name="T14" fmla="*/ 78 w 116"/>
                <a:gd name="T15" fmla="*/ 73 h 170"/>
                <a:gd name="T16" fmla="*/ 72 w 116"/>
                <a:gd name="T17" fmla="*/ 84 h 170"/>
                <a:gd name="T18" fmla="*/ 65 w 116"/>
                <a:gd name="T19" fmla="*/ 94 h 170"/>
                <a:gd name="T20" fmla="*/ 58 w 116"/>
                <a:gd name="T21" fmla="*/ 104 h 170"/>
                <a:gd name="T22" fmla="*/ 48 w 116"/>
                <a:gd name="T23" fmla="*/ 114 h 170"/>
                <a:gd name="T24" fmla="*/ 40 w 116"/>
                <a:gd name="T25" fmla="*/ 123 h 170"/>
                <a:gd name="T26" fmla="*/ 31 w 116"/>
                <a:gd name="T27" fmla="*/ 131 h 170"/>
                <a:gd name="T28" fmla="*/ 22 w 116"/>
                <a:gd name="T29" fmla="*/ 139 h 170"/>
                <a:gd name="T30" fmla="*/ 12 w 116"/>
                <a:gd name="T31" fmla="*/ 149 h 170"/>
                <a:gd name="T32" fmla="*/ 3 w 116"/>
                <a:gd name="T33" fmla="*/ 157 h 170"/>
                <a:gd name="T34" fmla="*/ 1 w 116"/>
                <a:gd name="T35" fmla="*/ 161 h 170"/>
                <a:gd name="T36" fmla="*/ 0 w 116"/>
                <a:gd name="T37" fmla="*/ 166 h 170"/>
                <a:gd name="T38" fmla="*/ 2 w 116"/>
                <a:gd name="T39" fmla="*/ 170 h 170"/>
                <a:gd name="T40" fmla="*/ 6 w 116"/>
                <a:gd name="T41" fmla="*/ 170 h 170"/>
                <a:gd name="T42" fmla="*/ 15 w 116"/>
                <a:gd name="T43" fmla="*/ 164 h 170"/>
                <a:gd name="T44" fmla="*/ 25 w 116"/>
                <a:gd name="T45" fmla="*/ 157 h 170"/>
                <a:gd name="T46" fmla="*/ 33 w 116"/>
                <a:gd name="T47" fmla="*/ 149 h 170"/>
                <a:gd name="T48" fmla="*/ 40 w 116"/>
                <a:gd name="T49" fmla="*/ 139 h 170"/>
                <a:gd name="T50" fmla="*/ 48 w 116"/>
                <a:gd name="T51" fmla="*/ 130 h 170"/>
                <a:gd name="T52" fmla="*/ 54 w 116"/>
                <a:gd name="T53" fmla="*/ 121 h 170"/>
                <a:gd name="T54" fmla="*/ 62 w 116"/>
                <a:gd name="T55" fmla="*/ 112 h 170"/>
                <a:gd name="T56" fmla="*/ 68 w 116"/>
                <a:gd name="T57" fmla="*/ 102 h 170"/>
                <a:gd name="T58" fmla="*/ 75 w 116"/>
                <a:gd name="T59" fmla="*/ 90 h 170"/>
                <a:gd name="T60" fmla="*/ 81 w 116"/>
                <a:gd name="T61" fmla="*/ 78 h 170"/>
                <a:gd name="T62" fmla="*/ 87 w 116"/>
                <a:gd name="T63" fmla="*/ 64 h 170"/>
                <a:gd name="T64" fmla="*/ 93 w 116"/>
                <a:gd name="T65" fmla="*/ 52 h 170"/>
                <a:gd name="T66" fmla="*/ 98 w 116"/>
                <a:gd name="T67" fmla="*/ 38 h 170"/>
                <a:gd name="T68" fmla="*/ 104 w 116"/>
                <a:gd name="T69" fmla="*/ 26 h 170"/>
                <a:gd name="T70" fmla="*/ 110 w 116"/>
                <a:gd name="T71" fmla="*/ 13 h 170"/>
                <a:gd name="T72" fmla="*/ 116 w 116"/>
                <a:gd name="T73" fmla="*/ 0 h 170"/>
                <a:gd name="T74" fmla="*/ 116 w 116"/>
                <a:gd name="T75" fmla="*/ 0 h 170"/>
                <a:gd name="T76" fmla="*/ 116 w 116"/>
                <a:gd name="T77" fmla="*/ 0 h 170"/>
                <a:gd name="T78" fmla="*/ 116 w 116"/>
                <a:gd name="T79" fmla="*/ 0 h 170"/>
                <a:gd name="T80" fmla="*/ 116 w 116"/>
                <a:gd name="T81" fmla="*/ 0 h 170"/>
                <a:gd name="T82" fmla="*/ 116 w 116"/>
                <a:gd name="T83" fmla="*/ 0 h 1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6" h="170">
                  <a:moveTo>
                    <a:pt x="116" y="0"/>
                  </a:moveTo>
                  <a:lnTo>
                    <a:pt x="110" y="11"/>
                  </a:lnTo>
                  <a:lnTo>
                    <a:pt x="105" y="21"/>
                  </a:lnTo>
                  <a:lnTo>
                    <a:pt x="100" y="31"/>
                  </a:lnTo>
                  <a:lnTo>
                    <a:pt x="95" y="42"/>
                  </a:lnTo>
                  <a:lnTo>
                    <a:pt x="88" y="52"/>
                  </a:lnTo>
                  <a:lnTo>
                    <a:pt x="83" y="63"/>
                  </a:lnTo>
                  <a:lnTo>
                    <a:pt x="78" y="73"/>
                  </a:lnTo>
                  <a:lnTo>
                    <a:pt x="72" y="84"/>
                  </a:lnTo>
                  <a:lnTo>
                    <a:pt x="65" y="94"/>
                  </a:lnTo>
                  <a:lnTo>
                    <a:pt x="58" y="104"/>
                  </a:lnTo>
                  <a:lnTo>
                    <a:pt x="48" y="114"/>
                  </a:lnTo>
                  <a:lnTo>
                    <a:pt x="40" y="123"/>
                  </a:lnTo>
                  <a:lnTo>
                    <a:pt x="31" y="131"/>
                  </a:lnTo>
                  <a:lnTo>
                    <a:pt x="22" y="139"/>
                  </a:lnTo>
                  <a:lnTo>
                    <a:pt x="12" y="149"/>
                  </a:lnTo>
                  <a:lnTo>
                    <a:pt x="3" y="157"/>
                  </a:lnTo>
                  <a:lnTo>
                    <a:pt x="1" y="161"/>
                  </a:lnTo>
                  <a:lnTo>
                    <a:pt x="0" y="166"/>
                  </a:lnTo>
                  <a:lnTo>
                    <a:pt x="2" y="170"/>
                  </a:lnTo>
                  <a:lnTo>
                    <a:pt x="6" y="170"/>
                  </a:lnTo>
                  <a:lnTo>
                    <a:pt x="15" y="164"/>
                  </a:lnTo>
                  <a:lnTo>
                    <a:pt x="25" y="157"/>
                  </a:lnTo>
                  <a:lnTo>
                    <a:pt x="33" y="149"/>
                  </a:lnTo>
                  <a:lnTo>
                    <a:pt x="40" y="139"/>
                  </a:lnTo>
                  <a:lnTo>
                    <a:pt x="48" y="130"/>
                  </a:lnTo>
                  <a:lnTo>
                    <a:pt x="54" y="121"/>
                  </a:lnTo>
                  <a:lnTo>
                    <a:pt x="62" y="112"/>
                  </a:lnTo>
                  <a:lnTo>
                    <a:pt x="68" y="102"/>
                  </a:lnTo>
                  <a:lnTo>
                    <a:pt x="75" y="90"/>
                  </a:lnTo>
                  <a:lnTo>
                    <a:pt x="81" y="78"/>
                  </a:lnTo>
                  <a:lnTo>
                    <a:pt x="87" y="64"/>
                  </a:lnTo>
                  <a:lnTo>
                    <a:pt x="93" y="52"/>
                  </a:lnTo>
                  <a:lnTo>
                    <a:pt x="98" y="38"/>
                  </a:lnTo>
                  <a:lnTo>
                    <a:pt x="104" y="26"/>
                  </a:lnTo>
                  <a:lnTo>
                    <a:pt x="110" y="13"/>
                  </a:lnTo>
                  <a:lnTo>
                    <a:pt x="1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 name="Freeform 137"/>
            <p:cNvSpPr>
              <a:spLocks/>
            </p:cNvSpPr>
            <p:nvPr/>
          </p:nvSpPr>
          <p:spPr bwMode="auto">
            <a:xfrm>
              <a:off x="4179" y="3381"/>
              <a:ext cx="187" cy="103"/>
            </a:xfrm>
            <a:custGeom>
              <a:avLst/>
              <a:gdLst>
                <a:gd name="T0" fmla="*/ 187 w 187"/>
                <a:gd name="T1" fmla="*/ 0 h 103"/>
                <a:gd name="T2" fmla="*/ 174 w 187"/>
                <a:gd name="T3" fmla="*/ 8 h 103"/>
                <a:gd name="T4" fmla="*/ 161 w 187"/>
                <a:gd name="T5" fmla="*/ 16 h 103"/>
                <a:gd name="T6" fmla="*/ 148 w 187"/>
                <a:gd name="T7" fmla="*/ 26 h 103"/>
                <a:gd name="T8" fmla="*/ 136 w 187"/>
                <a:gd name="T9" fmla="*/ 34 h 103"/>
                <a:gd name="T10" fmla="*/ 124 w 187"/>
                <a:gd name="T11" fmla="*/ 42 h 103"/>
                <a:gd name="T12" fmla="*/ 111 w 187"/>
                <a:gd name="T13" fmla="*/ 50 h 103"/>
                <a:gd name="T14" fmla="*/ 99 w 187"/>
                <a:gd name="T15" fmla="*/ 58 h 103"/>
                <a:gd name="T16" fmla="*/ 87 w 187"/>
                <a:gd name="T17" fmla="*/ 64 h 103"/>
                <a:gd name="T18" fmla="*/ 75 w 187"/>
                <a:gd name="T19" fmla="*/ 69 h 103"/>
                <a:gd name="T20" fmla="*/ 65 w 187"/>
                <a:gd name="T21" fmla="*/ 73 h 103"/>
                <a:gd name="T22" fmla="*/ 56 w 187"/>
                <a:gd name="T23" fmla="*/ 77 h 103"/>
                <a:gd name="T24" fmla="*/ 46 w 187"/>
                <a:gd name="T25" fmla="*/ 80 h 103"/>
                <a:gd name="T26" fmla="*/ 36 w 187"/>
                <a:gd name="T27" fmla="*/ 84 h 103"/>
                <a:gd name="T28" fmla="*/ 26 w 187"/>
                <a:gd name="T29" fmla="*/ 87 h 103"/>
                <a:gd name="T30" fmla="*/ 16 w 187"/>
                <a:gd name="T31" fmla="*/ 90 h 103"/>
                <a:gd name="T32" fmla="*/ 4 w 187"/>
                <a:gd name="T33" fmla="*/ 95 h 103"/>
                <a:gd name="T34" fmla="*/ 2 w 187"/>
                <a:gd name="T35" fmla="*/ 97 h 103"/>
                <a:gd name="T36" fmla="*/ 0 w 187"/>
                <a:gd name="T37" fmla="*/ 99 h 103"/>
                <a:gd name="T38" fmla="*/ 0 w 187"/>
                <a:gd name="T39" fmla="*/ 102 h 103"/>
                <a:gd name="T40" fmla="*/ 3 w 187"/>
                <a:gd name="T41" fmla="*/ 103 h 103"/>
                <a:gd name="T42" fmla="*/ 16 w 187"/>
                <a:gd name="T43" fmla="*/ 103 h 103"/>
                <a:gd name="T44" fmla="*/ 29 w 187"/>
                <a:gd name="T45" fmla="*/ 100 h 103"/>
                <a:gd name="T46" fmla="*/ 42 w 187"/>
                <a:gd name="T47" fmla="*/ 96 h 103"/>
                <a:gd name="T48" fmla="*/ 56 w 187"/>
                <a:gd name="T49" fmla="*/ 90 h 103"/>
                <a:gd name="T50" fmla="*/ 68 w 187"/>
                <a:gd name="T51" fmla="*/ 84 h 103"/>
                <a:gd name="T52" fmla="*/ 81 w 187"/>
                <a:gd name="T53" fmla="*/ 77 h 103"/>
                <a:gd name="T54" fmla="*/ 93 w 187"/>
                <a:gd name="T55" fmla="*/ 71 h 103"/>
                <a:gd name="T56" fmla="*/ 104 w 187"/>
                <a:gd name="T57" fmla="*/ 65 h 103"/>
                <a:gd name="T58" fmla="*/ 116 w 187"/>
                <a:gd name="T59" fmla="*/ 59 h 103"/>
                <a:gd name="T60" fmla="*/ 127 w 187"/>
                <a:gd name="T61" fmla="*/ 51 h 103"/>
                <a:gd name="T62" fmla="*/ 137 w 187"/>
                <a:gd name="T63" fmla="*/ 43 h 103"/>
                <a:gd name="T64" fmla="*/ 147 w 187"/>
                <a:gd name="T65" fmla="*/ 35 h 103"/>
                <a:gd name="T66" fmla="*/ 158 w 187"/>
                <a:gd name="T67" fmla="*/ 27 h 103"/>
                <a:gd name="T68" fmla="*/ 168 w 187"/>
                <a:gd name="T69" fmla="*/ 17 h 103"/>
                <a:gd name="T70" fmla="*/ 177 w 187"/>
                <a:gd name="T71" fmla="*/ 9 h 103"/>
                <a:gd name="T72" fmla="*/ 187 w 187"/>
                <a:gd name="T73" fmla="*/ 0 h 103"/>
                <a:gd name="T74" fmla="*/ 187 w 187"/>
                <a:gd name="T75" fmla="*/ 0 h 103"/>
                <a:gd name="T76" fmla="*/ 187 w 187"/>
                <a:gd name="T77" fmla="*/ 0 h 103"/>
                <a:gd name="T78" fmla="*/ 187 w 187"/>
                <a:gd name="T79" fmla="*/ 0 h 103"/>
                <a:gd name="T80" fmla="*/ 187 w 187"/>
                <a:gd name="T81" fmla="*/ 0 h 103"/>
                <a:gd name="T82" fmla="*/ 187 w 187"/>
                <a:gd name="T83" fmla="*/ 0 h 1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7" h="103">
                  <a:moveTo>
                    <a:pt x="187" y="0"/>
                  </a:moveTo>
                  <a:lnTo>
                    <a:pt x="174" y="8"/>
                  </a:lnTo>
                  <a:lnTo>
                    <a:pt x="161" y="16"/>
                  </a:lnTo>
                  <a:lnTo>
                    <a:pt x="148" y="26"/>
                  </a:lnTo>
                  <a:lnTo>
                    <a:pt x="136" y="34"/>
                  </a:lnTo>
                  <a:lnTo>
                    <a:pt x="124" y="42"/>
                  </a:lnTo>
                  <a:lnTo>
                    <a:pt x="111" y="50"/>
                  </a:lnTo>
                  <a:lnTo>
                    <a:pt x="99" y="58"/>
                  </a:lnTo>
                  <a:lnTo>
                    <a:pt x="87" y="64"/>
                  </a:lnTo>
                  <a:lnTo>
                    <a:pt x="75" y="69"/>
                  </a:lnTo>
                  <a:lnTo>
                    <a:pt x="65" y="73"/>
                  </a:lnTo>
                  <a:lnTo>
                    <a:pt x="56" y="77"/>
                  </a:lnTo>
                  <a:lnTo>
                    <a:pt x="46" y="80"/>
                  </a:lnTo>
                  <a:lnTo>
                    <a:pt x="36" y="84"/>
                  </a:lnTo>
                  <a:lnTo>
                    <a:pt x="26" y="87"/>
                  </a:lnTo>
                  <a:lnTo>
                    <a:pt x="16" y="90"/>
                  </a:lnTo>
                  <a:lnTo>
                    <a:pt x="4" y="95"/>
                  </a:lnTo>
                  <a:lnTo>
                    <a:pt x="2" y="97"/>
                  </a:lnTo>
                  <a:lnTo>
                    <a:pt x="0" y="99"/>
                  </a:lnTo>
                  <a:lnTo>
                    <a:pt x="0" y="102"/>
                  </a:lnTo>
                  <a:lnTo>
                    <a:pt x="3" y="103"/>
                  </a:lnTo>
                  <a:lnTo>
                    <a:pt x="16" y="103"/>
                  </a:lnTo>
                  <a:lnTo>
                    <a:pt x="29" y="100"/>
                  </a:lnTo>
                  <a:lnTo>
                    <a:pt x="42" y="96"/>
                  </a:lnTo>
                  <a:lnTo>
                    <a:pt x="56" y="90"/>
                  </a:lnTo>
                  <a:lnTo>
                    <a:pt x="68" y="84"/>
                  </a:lnTo>
                  <a:lnTo>
                    <a:pt x="81" y="77"/>
                  </a:lnTo>
                  <a:lnTo>
                    <a:pt x="93" y="71"/>
                  </a:lnTo>
                  <a:lnTo>
                    <a:pt x="104" y="65"/>
                  </a:lnTo>
                  <a:lnTo>
                    <a:pt x="116" y="59"/>
                  </a:lnTo>
                  <a:lnTo>
                    <a:pt x="127" y="51"/>
                  </a:lnTo>
                  <a:lnTo>
                    <a:pt x="137" y="43"/>
                  </a:lnTo>
                  <a:lnTo>
                    <a:pt x="147" y="35"/>
                  </a:lnTo>
                  <a:lnTo>
                    <a:pt x="158" y="27"/>
                  </a:lnTo>
                  <a:lnTo>
                    <a:pt x="168" y="17"/>
                  </a:lnTo>
                  <a:lnTo>
                    <a:pt x="177" y="9"/>
                  </a:lnTo>
                  <a:lnTo>
                    <a:pt x="18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 name="Freeform 138"/>
            <p:cNvSpPr>
              <a:spLocks/>
            </p:cNvSpPr>
            <p:nvPr/>
          </p:nvSpPr>
          <p:spPr bwMode="auto">
            <a:xfrm>
              <a:off x="3530" y="2735"/>
              <a:ext cx="276" cy="311"/>
            </a:xfrm>
            <a:custGeom>
              <a:avLst/>
              <a:gdLst>
                <a:gd name="T0" fmla="*/ 267 w 276"/>
                <a:gd name="T1" fmla="*/ 297 h 311"/>
                <a:gd name="T2" fmla="*/ 253 w 276"/>
                <a:gd name="T3" fmla="*/ 269 h 311"/>
                <a:gd name="T4" fmla="*/ 241 w 276"/>
                <a:gd name="T5" fmla="*/ 241 h 311"/>
                <a:gd name="T6" fmla="*/ 229 w 276"/>
                <a:gd name="T7" fmla="*/ 212 h 311"/>
                <a:gd name="T8" fmla="*/ 221 w 276"/>
                <a:gd name="T9" fmla="*/ 186 h 311"/>
                <a:gd name="T10" fmla="*/ 215 w 276"/>
                <a:gd name="T11" fmla="*/ 164 h 311"/>
                <a:gd name="T12" fmla="*/ 207 w 276"/>
                <a:gd name="T13" fmla="*/ 143 h 311"/>
                <a:gd name="T14" fmla="*/ 193 w 276"/>
                <a:gd name="T15" fmla="*/ 125 h 311"/>
                <a:gd name="T16" fmla="*/ 180 w 276"/>
                <a:gd name="T17" fmla="*/ 114 h 311"/>
                <a:gd name="T18" fmla="*/ 169 w 276"/>
                <a:gd name="T19" fmla="*/ 107 h 311"/>
                <a:gd name="T20" fmla="*/ 159 w 276"/>
                <a:gd name="T21" fmla="*/ 99 h 311"/>
                <a:gd name="T22" fmla="*/ 148 w 276"/>
                <a:gd name="T23" fmla="*/ 92 h 311"/>
                <a:gd name="T24" fmla="*/ 139 w 276"/>
                <a:gd name="T25" fmla="*/ 85 h 311"/>
                <a:gd name="T26" fmla="*/ 131 w 276"/>
                <a:gd name="T27" fmla="*/ 77 h 311"/>
                <a:gd name="T28" fmla="*/ 123 w 276"/>
                <a:gd name="T29" fmla="*/ 70 h 311"/>
                <a:gd name="T30" fmla="*/ 115 w 276"/>
                <a:gd name="T31" fmla="*/ 63 h 311"/>
                <a:gd name="T32" fmla="*/ 103 w 276"/>
                <a:gd name="T33" fmla="*/ 57 h 311"/>
                <a:gd name="T34" fmla="*/ 88 w 276"/>
                <a:gd name="T35" fmla="*/ 51 h 311"/>
                <a:gd name="T36" fmla="*/ 74 w 276"/>
                <a:gd name="T37" fmla="*/ 45 h 311"/>
                <a:gd name="T38" fmla="*/ 60 w 276"/>
                <a:gd name="T39" fmla="*/ 38 h 311"/>
                <a:gd name="T40" fmla="*/ 47 w 276"/>
                <a:gd name="T41" fmla="*/ 29 h 311"/>
                <a:gd name="T42" fmla="*/ 36 w 276"/>
                <a:gd name="T43" fmla="*/ 20 h 311"/>
                <a:gd name="T44" fmla="*/ 24 w 276"/>
                <a:gd name="T45" fmla="*/ 11 h 311"/>
                <a:gd name="T46" fmla="*/ 12 w 276"/>
                <a:gd name="T47" fmla="*/ 3 h 311"/>
                <a:gd name="T48" fmla="*/ 3 w 276"/>
                <a:gd name="T49" fmla="*/ 1 h 311"/>
                <a:gd name="T50" fmla="*/ 0 w 276"/>
                <a:gd name="T51" fmla="*/ 6 h 311"/>
                <a:gd name="T52" fmla="*/ 9 w 276"/>
                <a:gd name="T53" fmla="*/ 16 h 311"/>
                <a:gd name="T54" fmla="*/ 28 w 276"/>
                <a:gd name="T55" fmla="*/ 31 h 311"/>
                <a:gd name="T56" fmla="*/ 49 w 276"/>
                <a:gd name="T57" fmla="*/ 46 h 311"/>
                <a:gd name="T58" fmla="*/ 72 w 276"/>
                <a:gd name="T59" fmla="*/ 57 h 311"/>
                <a:gd name="T60" fmla="*/ 89 w 276"/>
                <a:gd name="T61" fmla="*/ 63 h 311"/>
                <a:gd name="T62" fmla="*/ 103 w 276"/>
                <a:gd name="T63" fmla="*/ 71 h 311"/>
                <a:gd name="T64" fmla="*/ 114 w 276"/>
                <a:gd name="T65" fmla="*/ 78 h 311"/>
                <a:gd name="T66" fmla="*/ 126 w 276"/>
                <a:gd name="T67" fmla="*/ 87 h 311"/>
                <a:gd name="T68" fmla="*/ 137 w 276"/>
                <a:gd name="T69" fmla="*/ 95 h 311"/>
                <a:gd name="T70" fmla="*/ 147 w 276"/>
                <a:gd name="T71" fmla="*/ 103 h 311"/>
                <a:gd name="T72" fmla="*/ 158 w 276"/>
                <a:gd name="T73" fmla="*/ 110 h 311"/>
                <a:gd name="T74" fmla="*/ 169 w 276"/>
                <a:gd name="T75" fmla="*/ 116 h 311"/>
                <a:gd name="T76" fmla="*/ 185 w 276"/>
                <a:gd name="T77" fmla="*/ 128 h 311"/>
                <a:gd name="T78" fmla="*/ 200 w 276"/>
                <a:gd name="T79" fmla="*/ 148 h 311"/>
                <a:gd name="T80" fmla="*/ 211 w 276"/>
                <a:gd name="T81" fmla="*/ 171 h 311"/>
                <a:gd name="T82" fmla="*/ 218 w 276"/>
                <a:gd name="T83" fmla="*/ 196 h 311"/>
                <a:gd name="T84" fmla="*/ 226 w 276"/>
                <a:gd name="T85" fmla="*/ 223 h 311"/>
                <a:gd name="T86" fmla="*/ 237 w 276"/>
                <a:gd name="T87" fmla="*/ 250 h 311"/>
                <a:gd name="T88" fmla="*/ 252 w 276"/>
                <a:gd name="T89" fmla="*/ 275 h 311"/>
                <a:gd name="T90" fmla="*/ 267 w 276"/>
                <a:gd name="T91" fmla="*/ 300 h 311"/>
                <a:gd name="T92" fmla="*/ 276 w 276"/>
                <a:gd name="T93" fmla="*/ 311 h 311"/>
                <a:gd name="T94" fmla="*/ 276 w 276"/>
                <a:gd name="T95" fmla="*/ 311 h 311"/>
                <a:gd name="T96" fmla="*/ 276 w 276"/>
                <a:gd name="T97" fmla="*/ 311 h 3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6" h="311">
                  <a:moveTo>
                    <a:pt x="276" y="311"/>
                  </a:moveTo>
                  <a:lnTo>
                    <a:pt x="267" y="297"/>
                  </a:lnTo>
                  <a:lnTo>
                    <a:pt x="259" y="284"/>
                  </a:lnTo>
                  <a:lnTo>
                    <a:pt x="253" y="269"/>
                  </a:lnTo>
                  <a:lnTo>
                    <a:pt x="247" y="255"/>
                  </a:lnTo>
                  <a:lnTo>
                    <a:pt x="241" y="241"/>
                  </a:lnTo>
                  <a:lnTo>
                    <a:pt x="234" y="226"/>
                  </a:lnTo>
                  <a:lnTo>
                    <a:pt x="229" y="212"/>
                  </a:lnTo>
                  <a:lnTo>
                    <a:pt x="224" y="196"/>
                  </a:lnTo>
                  <a:lnTo>
                    <a:pt x="221" y="186"/>
                  </a:lnTo>
                  <a:lnTo>
                    <a:pt x="218" y="175"/>
                  </a:lnTo>
                  <a:lnTo>
                    <a:pt x="215" y="164"/>
                  </a:lnTo>
                  <a:lnTo>
                    <a:pt x="211" y="153"/>
                  </a:lnTo>
                  <a:lnTo>
                    <a:pt x="207" y="143"/>
                  </a:lnTo>
                  <a:lnTo>
                    <a:pt x="200" y="133"/>
                  </a:lnTo>
                  <a:lnTo>
                    <a:pt x="193" y="125"/>
                  </a:lnTo>
                  <a:lnTo>
                    <a:pt x="185" y="118"/>
                  </a:lnTo>
                  <a:lnTo>
                    <a:pt x="180" y="114"/>
                  </a:lnTo>
                  <a:lnTo>
                    <a:pt x="175" y="111"/>
                  </a:lnTo>
                  <a:lnTo>
                    <a:pt x="169" y="107"/>
                  </a:lnTo>
                  <a:lnTo>
                    <a:pt x="164" y="103"/>
                  </a:lnTo>
                  <a:lnTo>
                    <a:pt x="159" y="99"/>
                  </a:lnTo>
                  <a:lnTo>
                    <a:pt x="153" y="95"/>
                  </a:lnTo>
                  <a:lnTo>
                    <a:pt x="148" y="92"/>
                  </a:lnTo>
                  <a:lnTo>
                    <a:pt x="143" y="88"/>
                  </a:lnTo>
                  <a:lnTo>
                    <a:pt x="139" y="85"/>
                  </a:lnTo>
                  <a:lnTo>
                    <a:pt x="134" y="81"/>
                  </a:lnTo>
                  <a:lnTo>
                    <a:pt x="131" y="77"/>
                  </a:lnTo>
                  <a:lnTo>
                    <a:pt x="127" y="73"/>
                  </a:lnTo>
                  <a:lnTo>
                    <a:pt x="123" y="70"/>
                  </a:lnTo>
                  <a:lnTo>
                    <a:pt x="119" y="65"/>
                  </a:lnTo>
                  <a:lnTo>
                    <a:pt x="115" y="63"/>
                  </a:lnTo>
                  <a:lnTo>
                    <a:pt x="110" y="60"/>
                  </a:lnTo>
                  <a:lnTo>
                    <a:pt x="103" y="57"/>
                  </a:lnTo>
                  <a:lnTo>
                    <a:pt x="95" y="54"/>
                  </a:lnTo>
                  <a:lnTo>
                    <a:pt x="88" y="51"/>
                  </a:lnTo>
                  <a:lnTo>
                    <a:pt x="81" y="48"/>
                  </a:lnTo>
                  <a:lnTo>
                    <a:pt x="74" y="45"/>
                  </a:lnTo>
                  <a:lnTo>
                    <a:pt x="67" y="41"/>
                  </a:lnTo>
                  <a:lnTo>
                    <a:pt x="60" y="38"/>
                  </a:lnTo>
                  <a:lnTo>
                    <a:pt x="53" y="34"/>
                  </a:lnTo>
                  <a:lnTo>
                    <a:pt x="47" y="29"/>
                  </a:lnTo>
                  <a:lnTo>
                    <a:pt x="41" y="25"/>
                  </a:lnTo>
                  <a:lnTo>
                    <a:pt x="36" y="20"/>
                  </a:lnTo>
                  <a:lnTo>
                    <a:pt x="29" y="16"/>
                  </a:lnTo>
                  <a:lnTo>
                    <a:pt x="24" y="11"/>
                  </a:lnTo>
                  <a:lnTo>
                    <a:pt x="18" y="7"/>
                  </a:lnTo>
                  <a:lnTo>
                    <a:pt x="12" y="3"/>
                  </a:lnTo>
                  <a:lnTo>
                    <a:pt x="5" y="0"/>
                  </a:lnTo>
                  <a:lnTo>
                    <a:pt x="3" y="1"/>
                  </a:lnTo>
                  <a:lnTo>
                    <a:pt x="1" y="3"/>
                  </a:lnTo>
                  <a:lnTo>
                    <a:pt x="0" y="6"/>
                  </a:lnTo>
                  <a:lnTo>
                    <a:pt x="0" y="8"/>
                  </a:lnTo>
                  <a:lnTo>
                    <a:pt x="9" y="16"/>
                  </a:lnTo>
                  <a:lnTo>
                    <a:pt x="19" y="24"/>
                  </a:lnTo>
                  <a:lnTo>
                    <a:pt x="28" y="31"/>
                  </a:lnTo>
                  <a:lnTo>
                    <a:pt x="39" y="39"/>
                  </a:lnTo>
                  <a:lnTo>
                    <a:pt x="49" y="46"/>
                  </a:lnTo>
                  <a:lnTo>
                    <a:pt x="60" y="51"/>
                  </a:lnTo>
                  <a:lnTo>
                    <a:pt x="72" y="57"/>
                  </a:lnTo>
                  <a:lnTo>
                    <a:pt x="83" y="61"/>
                  </a:lnTo>
                  <a:lnTo>
                    <a:pt x="89" y="63"/>
                  </a:lnTo>
                  <a:lnTo>
                    <a:pt x="96" y="66"/>
                  </a:lnTo>
                  <a:lnTo>
                    <a:pt x="103" y="71"/>
                  </a:lnTo>
                  <a:lnTo>
                    <a:pt x="109" y="74"/>
                  </a:lnTo>
                  <a:lnTo>
                    <a:pt x="114" y="78"/>
                  </a:lnTo>
                  <a:lnTo>
                    <a:pt x="120" y="82"/>
                  </a:lnTo>
                  <a:lnTo>
                    <a:pt x="126" y="87"/>
                  </a:lnTo>
                  <a:lnTo>
                    <a:pt x="131" y="91"/>
                  </a:lnTo>
                  <a:lnTo>
                    <a:pt x="137" y="95"/>
                  </a:lnTo>
                  <a:lnTo>
                    <a:pt x="142" y="99"/>
                  </a:lnTo>
                  <a:lnTo>
                    <a:pt x="147" y="103"/>
                  </a:lnTo>
                  <a:lnTo>
                    <a:pt x="152" y="107"/>
                  </a:lnTo>
                  <a:lnTo>
                    <a:pt x="158" y="110"/>
                  </a:lnTo>
                  <a:lnTo>
                    <a:pt x="163" y="113"/>
                  </a:lnTo>
                  <a:lnTo>
                    <a:pt x="169" y="116"/>
                  </a:lnTo>
                  <a:lnTo>
                    <a:pt x="175" y="120"/>
                  </a:lnTo>
                  <a:lnTo>
                    <a:pt x="185" y="128"/>
                  </a:lnTo>
                  <a:lnTo>
                    <a:pt x="193" y="137"/>
                  </a:lnTo>
                  <a:lnTo>
                    <a:pt x="200" y="148"/>
                  </a:lnTo>
                  <a:lnTo>
                    <a:pt x="205" y="159"/>
                  </a:lnTo>
                  <a:lnTo>
                    <a:pt x="211" y="171"/>
                  </a:lnTo>
                  <a:lnTo>
                    <a:pt x="215" y="184"/>
                  </a:lnTo>
                  <a:lnTo>
                    <a:pt x="218" y="196"/>
                  </a:lnTo>
                  <a:lnTo>
                    <a:pt x="222" y="209"/>
                  </a:lnTo>
                  <a:lnTo>
                    <a:pt x="226" y="223"/>
                  </a:lnTo>
                  <a:lnTo>
                    <a:pt x="231" y="236"/>
                  </a:lnTo>
                  <a:lnTo>
                    <a:pt x="237" y="250"/>
                  </a:lnTo>
                  <a:lnTo>
                    <a:pt x="245" y="263"/>
                  </a:lnTo>
                  <a:lnTo>
                    <a:pt x="252" y="275"/>
                  </a:lnTo>
                  <a:lnTo>
                    <a:pt x="259" y="288"/>
                  </a:lnTo>
                  <a:lnTo>
                    <a:pt x="267" y="300"/>
                  </a:lnTo>
                  <a:lnTo>
                    <a:pt x="276" y="3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 name="Freeform 139"/>
            <p:cNvSpPr>
              <a:spLocks/>
            </p:cNvSpPr>
            <p:nvPr/>
          </p:nvSpPr>
          <p:spPr bwMode="auto">
            <a:xfrm>
              <a:off x="3528" y="2749"/>
              <a:ext cx="144" cy="118"/>
            </a:xfrm>
            <a:custGeom>
              <a:avLst/>
              <a:gdLst>
                <a:gd name="T0" fmla="*/ 0 w 144"/>
                <a:gd name="T1" fmla="*/ 0 h 118"/>
                <a:gd name="T2" fmla="*/ 4 w 144"/>
                <a:gd name="T3" fmla="*/ 10 h 118"/>
                <a:gd name="T4" fmla="*/ 8 w 144"/>
                <a:gd name="T5" fmla="*/ 20 h 118"/>
                <a:gd name="T6" fmla="*/ 12 w 144"/>
                <a:gd name="T7" fmla="*/ 27 h 118"/>
                <a:gd name="T8" fmla="*/ 18 w 144"/>
                <a:gd name="T9" fmla="*/ 33 h 118"/>
                <a:gd name="T10" fmla="*/ 26 w 144"/>
                <a:gd name="T11" fmla="*/ 39 h 118"/>
                <a:gd name="T12" fmla="*/ 35 w 144"/>
                <a:gd name="T13" fmla="*/ 45 h 118"/>
                <a:gd name="T14" fmla="*/ 46 w 144"/>
                <a:gd name="T15" fmla="*/ 51 h 118"/>
                <a:gd name="T16" fmla="*/ 58 w 144"/>
                <a:gd name="T17" fmla="*/ 58 h 118"/>
                <a:gd name="T18" fmla="*/ 64 w 144"/>
                <a:gd name="T19" fmla="*/ 61 h 118"/>
                <a:gd name="T20" fmla="*/ 70 w 144"/>
                <a:gd name="T21" fmla="*/ 64 h 118"/>
                <a:gd name="T22" fmla="*/ 75 w 144"/>
                <a:gd name="T23" fmla="*/ 68 h 118"/>
                <a:gd name="T24" fmla="*/ 80 w 144"/>
                <a:gd name="T25" fmla="*/ 72 h 118"/>
                <a:gd name="T26" fmla="*/ 85 w 144"/>
                <a:gd name="T27" fmla="*/ 76 h 118"/>
                <a:gd name="T28" fmla="*/ 90 w 144"/>
                <a:gd name="T29" fmla="*/ 80 h 118"/>
                <a:gd name="T30" fmla="*/ 95 w 144"/>
                <a:gd name="T31" fmla="*/ 85 h 118"/>
                <a:gd name="T32" fmla="*/ 100 w 144"/>
                <a:gd name="T33" fmla="*/ 90 h 118"/>
                <a:gd name="T34" fmla="*/ 106 w 144"/>
                <a:gd name="T35" fmla="*/ 94 h 118"/>
                <a:gd name="T36" fmla="*/ 110 w 144"/>
                <a:gd name="T37" fmla="*/ 98 h 118"/>
                <a:gd name="T38" fmla="*/ 115 w 144"/>
                <a:gd name="T39" fmla="*/ 101 h 118"/>
                <a:gd name="T40" fmla="*/ 120 w 144"/>
                <a:gd name="T41" fmla="*/ 104 h 118"/>
                <a:gd name="T42" fmla="*/ 124 w 144"/>
                <a:gd name="T43" fmla="*/ 108 h 118"/>
                <a:gd name="T44" fmla="*/ 129 w 144"/>
                <a:gd name="T45" fmla="*/ 111 h 118"/>
                <a:gd name="T46" fmla="*/ 134 w 144"/>
                <a:gd name="T47" fmla="*/ 114 h 118"/>
                <a:gd name="T48" fmla="*/ 140 w 144"/>
                <a:gd name="T49" fmla="*/ 118 h 118"/>
                <a:gd name="T50" fmla="*/ 141 w 144"/>
                <a:gd name="T51" fmla="*/ 118 h 118"/>
                <a:gd name="T52" fmla="*/ 143 w 144"/>
                <a:gd name="T53" fmla="*/ 118 h 118"/>
                <a:gd name="T54" fmla="*/ 144 w 144"/>
                <a:gd name="T55" fmla="*/ 116 h 118"/>
                <a:gd name="T56" fmla="*/ 143 w 144"/>
                <a:gd name="T57" fmla="*/ 115 h 118"/>
                <a:gd name="T58" fmla="*/ 134 w 144"/>
                <a:gd name="T59" fmla="*/ 108 h 118"/>
                <a:gd name="T60" fmla="*/ 126 w 144"/>
                <a:gd name="T61" fmla="*/ 102 h 118"/>
                <a:gd name="T62" fmla="*/ 117 w 144"/>
                <a:gd name="T63" fmla="*/ 96 h 118"/>
                <a:gd name="T64" fmla="*/ 109 w 144"/>
                <a:gd name="T65" fmla="*/ 90 h 118"/>
                <a:gd name="T66" fmla="*/ 100 w 144"/>
                <a:gd name="T67" fmla="*/ 83 h 118"/>
                <a:gd name="T68" fmla="*/ 91 w 144"/>
                <a:gd name="T69" fmla="*/ 76 h 118"/>
                <a:gd name="T70" fmla="*/ 83 w 144"/>
                <a:gd name="T71" fmla="*/ 70 h 118"/>
                <a:gd name="T72" fmla="*/ 75 w 144"/>
                <a:gd name="T73" fmla="*/ 63 h 118"/>
                <a:gd name="T74" fmla="*/ 71 w 144"/>
                <a:gd name="T75" fmla="*/ 60 h 118"/>
                <a:gd name="T76" fmla="*/ 66 w 144"/>
                <a:gd name="T77" fmla="*/ 58 h 118"/>
                <a:gd name="T78" fmla="*/ 62 w 144"/>
                <a:gd name="T79" fmla="*/ 55 h 118"/>
                <a:gd name="T80" fmla="*/ 58 w 144"/>
                <a:gd name="T81" fmla="*/ 52 h 118"/>
                <a:gd name="T82" fmla="*/ 53 w 144"/>
                <a:gd name="T83" fmla="*/ 50 h 118"/>
                <a:gd name="T84" fmla="*/ 49 w 144"/>
                <a:gd name="T85" fmla="*/ 49 h 118"/>
                <a:gd name="T86" fmla="*/ 44 w 144"/>
                <a:gd name="T87" fmla="*/ 47 h 118"/>
                <a:gd name="T88" fmla="*/ 40 w 144"/>
                <a:gd name="T89" fmla="*/ 45 h 118"/>
                <a:gd name="T90" fmla="*/ 34 w 144"/>
                <a:gd name="T91" fmla="*/ 41 h 118"/>
                <a:gd name="T92" fmla="*/ 27 w 144"/>
                <a:gd name="T93" fmla="*/ 37 h 118"/>
                <a:gd name="T94" fmla="*/ 22 w 144"/>
                <a:gd name="T95" fmla="*/ 32 h 118"/>
                <a:gd name="T96" fmla="*/ 17 w 144"/>
                <a:gd name="T97" fmla="*/ 26 h 118"/>
                <a:gd name="T98" fmla="*/ 12 w 144"/>
                <a:gd name="T99" fmla="*/ 20 h 118"/>
                <a:gd name="T100" fmla="*/ 7 w 144"/>
                <a:gd name="T101" fmla="*/ 12 h 118"/>
                <a:gd name="T102" fmla="*/ 3 w 144"/>
                <a:gd name="T103" fmla="*/ 6 h 118"/>
                <a:gd name="T104" fmla="*/ 0 w 144"/>
                <a:gd name="T105" fmla="*/ 0 h 118"/>
                <a:gd name="T106" fmla="*/ 0 w 144"/>
                <a:gd name="T107" fmla="*/ 0 h 118"/>
                <a:gd name="T108" fmla="*/ 0 w 144"/>
                <a:gd name="T109" fmla="*/ 0 h 118"/>
                <a:gd name="T110" fmla="*/ 0 w 144"/>
                <a:gd name="T111" fmla="*/ 0 h 118"/>
                <a:gd name="T112" fmla="*/ 0 w 144"/>
                <a:gd name="T113" fmla="*/ 0 h 118"/>
                <a:gd name="T114" fmla="*/ 0 w 144"/>
                <a:gd name="T115" fmla="*/ 0 h 1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44" h="118">
                  <a:moveTo>
                    <a:pt x="0" y="0"/>
                  </a:moveTo>
                  <a:lnTo>
                    <a:pt x="4" y="10"/>
                  </a:lnTo>
                  <a:lnTo>
                    <a:pt x="8" y="20"/>
                  </a:lnTo>
                  <a:lnTo>
                    <a:pt x="12" y="27"/>
                  </a:lnTo>
                  <a:lnTo>
                    <a:pt x="18" y="33"/>
                  </a:lnTo>
                  <a:lnTo>
                    <a:pt x="26" y="39"/>
                  </a:lnTo>
                  <a:lnTo>
                    <a:pt x="35" y="45"/>
                  </a:lnTo>
                  <a:lnTo>
                    <a:pt x="46" y="51"/>
                  </a:lnTo>
                  <a:lnTo>
                    <a:pt x="58" y="58"/>
                  </a:lnTo>
                  <a:lnTo>
                    <a:pt x="64" y="61"/>
                  </a:lnTo>
                  <a:lnTo>
                    <a:pt x="70" y="64"/>
                  </a:lnTo>
                  <a:lnTo>
                    <a:pt x="75" y="68"/>
                  </a:lnTo>
                  <a:lnTo>
                    <a:pt x="80" y="72"/>
                  </a:lnTo>
                  <a:lnTo>
                    <a:pt x="85" y="76"/>
                  </a:lnTo>
                  <a:lnTo>
                    <a:pt x="90" y="80"/>
                  </a:lnTo>
                  <a:lnTo>
                    <a:pt x="95" y="85"/>
                  </a:lnTo>
                  <a:lnTo>
                    <a:pt x="100" y="90"/>
                  </a:lnTo>
                  <a:lnTo>
                    <a:pt x="106" y="94"/>
                  </a:lnTo>
                  <a:lnTo>
                    <a:pt x="110" y="98"/>
                  </a:lnTo>
                  <a:lnTo>
                    <a:pt x="115" y="101"/>
                  </a:lnTo>
                  <a:lnTo>
                    <a:pt x="120" y="104"/>
                  </a:lnTo>
                  <a:lnTo>
                    <a:pt x="124" y="108"/>
                  </a:lnTo>
                  <a:lnTo>
                    <a:pt x="129" y="111"/>
                  </a:lnTo>
                  <a:lnTo>
                    <a:pt x="134" y="114"/>
                  </a:lnTo>
                  <a:lnTo>
                    <a:pt x="140" y="118"/>
                  </a:lnTo>
                  <a:lnTo>
                    <a:pt x="141" y="118"/>
                  </a:lnTo>
                  <a:lnTo>
                    <a:pt x="143" y="118"/>
                  </a:lnTo>
                  <a:lnTo>
                    <a:pt x="144" y="116"/>
                  </a:lnTo>
                  <a:lnTo>
                    <a:pt x="143" y="115"/>
                  </a:lnTo>
                  <a:lnTo>
                    <a:pt x="134" y="108"/>
                  </a:lnTo>
                  <a:lnTo>
                    <a:pt x="126" y="102"/>
                  </a:lnTo>
                  <a:lnTo>
                    <a:pt x="117" y="96"/>
                  </a:lnTo>
                  <a:lnTo>
                    <a:pt x="109" y="90"/>
                  </a:lnTo>
                  <a:lnTo>
                    <a:pt x="100" y="83"/>
                  </a:lnTo>
                  <a:lnTo>
                    <a:pt x="91" y="76"/>
                  </a:lnTo>
                  <a:lnTo>
                    <a:pt x="83" y="70"/>
                  </a:lnTo>
                  <a:lnTo>
                    <a:pt x="75" y="63"/>
                  </a:lnTo>
                  <a:lnTo>
                    <a:pt x="71" y="60"/>
                  </a:lnTo>
                  <a:lnTo>
                    <a:pt x="66" y="58"/>
                  </a:lnTo>
                  <a:lnTo>
                    <a:pt x="62" y="55"/>
                  </a:lnTo>
                  <a:lnTo>
                    <a:pt x="58" y="52"/>
                  </a:lnTo>
                  <a:lnTo>
                    <a:pt x="53" y="50"/>
                  </a:lnTo>
                  <a:lnTo>
                    <a:pt x="49" y="49"/>
                  </a:lnTo>
                  <a:lnTo>
                    <a:pt x="44" y="47"/>
                  </a:lnTo>
                  <a:lnTo>
                    <a:pt x="40" y="45"/>
                  </a:lnTo>
                  <a:lnTo>
                    <a:pt x="34" y="41"/>
                  </a:lnTo>
                  <a:lnTo>
                    <a:pt x="27" y="37"/>
                  </a:lnTo>
                  <a:lnTo>
                    <a:pt x="22" y="32"/>
                  </a:lnTo>
                  <a:lnTo>
                    <a:pt x="17" y="26"/>
                  </a:lnTo>
                  <a:lnTo>
                    <a:pt x="12" y="20"/>
                  </a:lnTo>
                  <a:lnTo>
                    <a:pt x="7" y="12"/>
                  </a:lnTo>
                  <a:lnTo>
                    <a:pt x="3"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 name="Freeform 140"/>
            <p:cNvSpPr>
              <a:spLocks/>
            </p:cNvSpPr>
            <p:nvPr/>
          </p:nvSpPr>
          <p:spPr bwMode="auto">
            <a:xfrm>
              <a:off x="3570" y="2834"/>
              <a:ext cx="153" cy="134"/>
            </a:xfrm>
            <a:custGeom>
              <a:avLst/>
              <a:gdLst>
                <a:gd name="T0" fmla="*/ 153 w 153"/>
                <a:gd name="T1" fmla="*/ 134 h 134"/>
                <a:gd name="T2" fmla="*/ 150 w 153"/>
                <a:gd name="T3" fmla="*/ 124 h 134"/>
                <a:gd name="T4" fmla="*/ 146 w 153"/>
                <a:gd name="T5" fmla="*/ 114 h 134"/>
                <a:gd name="T6" fmla="*/ 142 w 153"/>
                <a:gd name="T7" fmla="*/ 102 h 134"/>
                <a:gd name="T8" fmla="*/ 137 w 153"/>
                <a:gd name="T9" fmla="*/ 92 h 134"/>
                <a:gd name="T10" fmla="*/ 130 w 153"/>
                <a:gd name="T11" fmla="*/ 82 h 134"/>
                <a:gd name="T12" fmla="*/ 123 w 153"/>
                <a:gd name="T13" fmla="*/ 72 h 134"/>
                <a:gd name="T14" fmla="*/ 115 w 153"/>
                <a:gd name="T15" fmla="*/ 64 h 134"/>
                <a:gd name="T16" fmla="*/ 107 w 153"/>
                <a:gd name="T17" fmla="*/ 57 h 134"/>
                <a:gd name="T18" fmla="*/ 94 w 153"/>
                <a:gd name="T19" fmla="*/ 50 h 134"/>
                <a:gd name="T20" fmla="*/ 81 w 153"/>
                <a:gd name="T21" fmla="*/ 43 h 134"/>
                <a:gd name="T22" fmla="*/ 68 w 153"/>
                <a:gd name="T23" fmla="*/ 35 h 134"/>
                <a:gd name="T24" fmla="*/ 55 w 153"/>
                <a:gd name="T25" fmla="*/ 28 h 134"/>
                <a:gd name="T26" fmla="*/ 42 w 153"/>
                <a:gd name="T27" fmla="*/ 22 h 134"/>
                <a:gd name="T28" fmla="*/ 29 w 153"/>
                <a:gd name="T29" fmla="*/ 15 h 134"/>
                <a:gd name="T30" fmla="*/ 15 w 153"/>
                <a:gd name="T31" fmla="*/ 8 h 134"/>
                <a:gd name="T32" fmla="*/ 3 w 153"/>
                <a:gd name="T33" fmla="*/ 0 h 134"/>
                <a:gd name="T34" fmla="*/ 2 w 153"/>
                <a:gd name="T35" fmla="*/ 0 h 134"/>
                <a:gd name="T36" fmla="*/ 0 w 153"/>
                <a:gd name="T37" fmla="*/ 1 h 134"/>
                <a:gd name="T38" fmla="*/ 0 w 153"/>
                <a:gd name="T39" fmla="*/ 5 h 134"/>
                <a:gd name="T40" fmla="*/ 0 w 153"/>
                <a:gd name="T41" fmla="*/ 6 h 134"/>
                <a:gd name="T42" fmla="*/ 9 w 153"/>
                <a:gd name="T43" fmla="*/ 14 h 134"/>
                <a:gd name="T44" fmla="*/ 19 w 153"/>
                <a:gd name="T45" fmla="*/ 21 h 134"/>
                <a:gd name="T46" fmla="*/ 30 w 153"/>
                <a:gd name="T47" fmla="*/ 28 h 134"/>
                <a:gd name="T48" fmla="*/ 40 w 153"/>
                <a:gd name="T49" fmla="*/ 34 h 134"/>
                <a:gd name="T50" fmla="*/ 51 w 153"/>
                <a:gd name="T51" fmla="*/ 40 h 134"/>
                <a:gd name="T52" fmla="*/ 63 w 153"/>
                <a:gd name="T53" fmla="*/ 46 h 134"/>
                <a:gd name="T54" fmla="*/ 73 w 153"/>
                <a:gd name="T55" fmla="*/ 51 h 134"/>
                <a:gd name="T56" fmla="*/ 84 w 153"/>
                <a:gd name="T57" fmla="*/ 56 h 134"/>
                <a:gd name="T58" fmla="*/ 97 w 153"/>
                <a:gd name="T59" fmla="*/ 63 h 134"/>
                <a:gd name="T60" fmla="*/ 108 w 153"/>
                <a:gd name="T61" fmla="*/ 70 h 134"/>
                <a:gd name="T62" fmla="*/ 118 w 153"/>
                <a:gd name="T63" fmla="*/ 79 h 134"/>
                <a:gd name="T64" fmla="*/ 126 w 153"/>
                <a:gd name="T65" fmla="*/ 88 h 134"/>
                <a:gd name="T66" fmla="*/ 135 w 153"/>
                <a:gd name="T67" fmla="*/ 98 h 134"/>
                <a:gd name="T68" fmla="*/ 141 w 153"/>
                <a:gd name="T69" fmla="*/ 108 h 134"/>
                <a:gd name="T70" fmla="*/ 147 w 153"/>
                <a:gd name="T71" fmla="*/ 121 h 134"/>
                <a:gd name="T72" fmla="*/ 152 w 153"/>
                <a:gd name="T73" fmla="*/ 134 h 134"/>
                <a:gd name="T74" fmla="*/ 152 w 153"/>
                <a:gd name="T75" fmla="*/ 134 h 134"/>
                <a:gd name="T76" fmla="*/ 153 w 153"/>
                <a:gd name="T77" fmla="*/ 134 h 134"/>
                <a:gd name="T78" fmla="*/ 153 w 153"/>
                <a:gd name="T79" fmla="*/ 134 h 134"/>
                <a:gd name="T80" fmla="*/ 153 w 153"/>
                <a:gd name="T81" fmla="*/ 134 h 134"/>
                <a:gd name="T82" fmla="*/ 153 w 153"/>
                <a:gd name="T83" fmla="*/ 134 h 1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53" h="134">
                  <a:moveTo>
                    <a:pt x="153" y="134"/>
                  </a:moveTo>
                  <a:lnTo>
                    <a:pt x="150" y="124"/>
                  </a:lnTo>
                  <a:lnTo>
                    <a:pt x="146" y="114"/>
                  </a:lnTo>
                  <a:lnTo>
                    <a:pt x="142" y="102"/>
                  </a:lnTo>
                  <a:lnTo>
                    <a:pt x="137" y="92"/>
                  </a:lnTo>
                  <a:lnTo>
                    <a:pt x="130" y="82"/>
                  </a:lnTo>
                  <a:lnTo>
                    <a:pt x="123" y="72"/>
                  </a:lnTo>
                  <a:lnTo>
                    <a:pt x="115" y="64"/>
                  </a:lnTo>
                  <a:lnTo>
                    <a:pt x="107" y="57"/>
                  </a:lnTo>
                  <a:lnTo>
                    <a:pt x="94" y="50"/>
                  </a:lnTo>
                  <a:lnTo>
                    <a:pt x="81" y="43"/>
                  </a:lnTo>
                  <a:lnTo>
                    <a:pt x="68" y="35"/>
                  </a:lnTo>
                  <a:lnTo>
                    <a:pt x="55" y="28"/>
                  </a:lnTo>
                  <a:lnTo>
                    <a:pt x="42" y="22"/>
                  </a:lnTo>
                  <a:lnTo>
                    <a:pt x="29" y="15"/>
                  </a:lnTo>
                  <a:lnTo>
                    <a:pt x="15" y="8"/>
                  </a:lnTo>
                  <a:lnTo>
                    <a:pt x="3" y="0"/>
                  </a:lnTo>
                  <a:lnTo>
                    <a:pt x="2" y="0"/>
                  </a:lnTo>
                  <a:lnTo>
                    <a:pt x="0" y="1"/>
                  </a:lnTo>
                  <a:lnTo>
                    <a:pt x="0" y="5"/>
                  </a:lnTo>
                  <a:lnTo>
                    <a:pt x="0" y="6"/>
                  </a:lnTo>
                  <a:lnTo>
                    <a:pt x="9" y="14"/>
                  </a:lnTo>
                  <a:lnTo>
                    <a:pt x="19" y="21"/>
                  </a:lnTo>
                  <a:lnTo>
                    <a:pt x="30" y="28"/>
                  </a:lnTo>
                  <a:lnTo>
                    <a:pt x="40" y="34"/>
                  </a:lnTo>
                  <a:lnTo>
                    <a:pt x="51" y="40"/>
                  </a:lnTo>
                  <a:lnTo>
                    <a:pt x="63" y="46"/>
                  </a:lnTo>
                  <a:lnTo>
                    <a:pt x="73" y="51"/>
                  </a:lnTo>
                  <a:lnTo>
                    <a:pt x="84" y="56"/>
                  </a:lnTo>
                  <a:lnTo>
                    <a:pt x="97" y="63"/>
                  </a:lnTo>
                  <a:lnTo>
                    <a:pt x="108" y="70"/>
                  </a:lnTo>
                  <a:lnTo>
                    <a:pt x="118" y="79"/>
                  </a:lnTo>
                  <a:lnTo>
                    <a:pt x="126" y="88"/>
                  </a:lnTo>
                  <a:lnTo>
                    <a:pt x="135" y="98"/>
                  </a:lnTo>
                  <a:lnTo>
                    <a:pt x="141" y="108"/>
                  </a:lnTo>
                  <a:lnTo>
                    <a:pt x="147" y="121"/>
                  </a:lnTo>
                  <a:lnTo>
                    <a:pt x="152" y="134"/>
                  </a:lnTo>
                  <a:lnTo>
                    <a:pt x="153"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 name="Freeform 141"/>
            <p:cNvSpPr>
              <a:spLocks/>
            </p:cNvSpPr>
            <p:nvPr/>
          </p:nvSpPr>
          <p:spPr bwMode="auto">
            <a:xfrm>
              <a:off x="3567" y="2852"/>
              <a:ext cx="180" cy="220"/>
            </a:xfrm>
            <a:custGeom>
              <a:avLst/>
              <a:gdLst>
                <a:gd name="T0" fmla="*/ 0 w 180"/>
                <a:gd name="T1" fmla="*/ 0 h 220"/>
                <a:gd name="T2" fmla="*/ 5 w 180"/>
                <a:gd name="T3" fmla="*/ 7 h 220"/>
                <a:gd name="T4" fmla="*/ 11 w 180"/>
                <a:gd name="T5" fmla="*/ 14 h 220"/>
                <a:gd name="T6" fmla="*/ 16 w 180"/>
                <a:gd name="T7" fmla="*/ 20 h 220"/>
                <a:gd name="T8" fmla="*/ 22 w 180"/>
                <a:gd name="T9" fmla="*/ 28 h 220"/>
                <a:gd name="T10" fmla="*/ 27 w 180"/>
                <a:gd name="T11" fmla="*/ 35 h 220"/>
                <a:gd name="T12" fmla="*/ 35 w 180"/>
                <a:gd name="T13" fmla="*/ 41 h 220"/>
                <a:gd name="T14" fmla="*/ 41 w 180"/>
                <a:gd name="T15" fmla="*/ 47 h 220"/>
                <a:gd name="T16" fmla="*/ 48 w 180"/>
                <a:gd name="T17" fmla="*/ 53 h 220"/>
                <a:gd name="T18" fmla="*/ 55 w 180"/>
                <a:gd name="T19" fmla="*/ 61 h 220"/>
                <a:gd name="T20" fmla="*/ 62 w 180"/>
                <a:gd name="T21" fmla="*/ 69 h 220"/>
                <a:gd name="T22" fmla="*/ 68 w 180"/>
                <a:gd name="T23" fmla="*/ 77 h 220"/>
                <a:gd name="T24" fmla="*/ 73 w 180"/>
                <a:gd name="T25" fmla="*/ 85 h 220"/>
                <a:gd name="T26" fmla="*/ 77 w 180"/>
                <a:gd name="T27" fmla="*/ 95 h 220"/>
                <a:gd name="T28" fmla="*/ 81 w 180"/>
                <a:gd name="T29" fmla="*/ 104 h 220"/>
                <a:gd name="T30" fmla="*/ 84 w 180"/>
                <a:gd name="T31" fmla="*/ 114 h 220"/>
                <a:gd name="T32" fmla="*/ 87 w 180"/>
                <a:gd name="T33" fmla="*/ 124 h 220"/>
                <a:gd name="T34" fmla="*/ 92 w 180"/>
                <a:gd name="T35" fmla="*/ 141 h 220"/>
                <a:gd name="T36" fmla="*/ 100 w 180"/>
                <a:gd name="T37" fmla="*/ 155 h 220"/>
                <a:gd name="T38" fmla="*/ 108 w 180"/>
                <a:gd name="T39" fmla="*/ 170 h 220"/>
                <a:gd name="T40" fmla="*/ 117 w 180"/>
                <a:gd name="T41" fmla="*/ 183 h 220"/>
                <a:gd name="T42" fmla="*/ 128 w 180"/>
                <a:gd name="T43" fmla="*/ 195 h 220"/>
                <a:gd name="T44" fmla="*/ 142 w 180"/>
                <a:gd name="T45" fmla="*/ 206 h 220"/>
                <a:gd name="T46" fmla="*/ 156 w 180"/>
                <a:gd name="T47" fmla="*/ 214 h 220"/>
                <a:gd name="T48" fmla="*/ 173 w 180"/>
                <a:gd name="T49" fmla="*/ 220 h 220"/>
                <a:gd name="T50" fmla="*/ 176 w 180"/>
                <a:gd name="T51" fmla="*/ 219 h 220"/>
                <a:gd name="T52" fmla="*/ 179 w 180"/>
                <a:gd name="T53" fmla="*/ 216 h 220"/>
                <a:gd name="T54" fmla="*/ 180 w 180"/>
                <a:gd name="T55" fmla="*/ 212 h 220"/>
                <a:gd name="T56" fmla="*/ 179 w 180"/>
                <a:gd name="T57" fmla="*/ 209 h 220"/>
                <a:gd name="T58" fmla="*/ 172 w 180"/>
                <a:gd name="T59" fmla="*/ 203 h 220"/>
                <a:gd name="T60" fmla="*/ 164 w 180"/>
                <a:gd name="T61" fmla="*/ 198 h 220"/>
                <a:gd name="T62" fmla="*/ 157 w 180"/>
                <a:gd name="T63" fmla="*/ 192 h 220"/>
                <a:gd name="T64" fmla="*/ 150 w 180"/>
                <a:gd name="T65" fmla="*/ 188 h 220"/>
                <a:gd name="T66" fmla="*/ 143 w 180"/>
                <a:gd name="T67" fmla="*/ 183 h 220"/>
                <a:gd name="T68" fmla="*/ 136 w 180"/>
                <a:gd name="T69" fmla="*/ 179 h 220"/>
                <a:gd name="T70" fmla="*/ 128 w 180"/>
                <a:gd name="T71" fmla="*/ 173 h 220"/>
                <a:gd name="T72" fmla="*/ 122 w 180"/>
                <a:gd name="T73" fmla="*/ 167 h 220"/>
                <a:gd name="T74" fmla="*/ 116 w 180"/>
                <a:gd name="T75" fmla="*/ 159 h 220"/>
                <a:gd name="T76" fmla="*/ 111 w 180"/>
                <a:gd name="T77" fmla="*/ 151 h 220"/>
                <a:gd name="T78" fmla="*/ 107 w 180"/>
                <a:gd name="T79" fmla="*/ 144 h 220"/>
                <a:gd name="T80" fmla="*/ 103 w 180"/>
                <a:gd name="T81" fmla="*/ 135 h 220"/>
                <a:gd name="T82" fmla="*/ 98 w 180"/>
                <a:gd name="T83" fmla="*/ 127 h 220"/>
                <a:gd name="T84" fmla="*/ 95 w 180"/>
                <a:gd name="T85" fmla="*/ 118 h 220"/>
                <a:gd name="T86" fmla="*/ 92 w 180"/>
                <a:gd name="T87" fmla="*/ 109 h 220"/>
                <a:gd name="T88" fmla="*/ 89 w 180"/>
                <a:gd name="T89" fmla="*/ 101 h 220"/>
                <a:gd name="T90" fmla="*/ 84 w 180"/>
                <a:gd name="T91" fmla="*/ 88 h 220"/>
                <a:gd name="T92" fmla="*/ 78 w 180"/>
                <a:gd name="T93" fmla="*/ 77 h 220"/>
                <a:gd name="T94" fmla="*/ 70 w 180"/>
                <a:gd name="T95" fmla="*/ 66 h 220"/>
                <a:gd name="T96" fmla="*/ 59 w 180"/>
                <a:gd name="T97" fmla="*/ 58 h 220"/>
                <a:gd name="T98" fmla="*/ 50 w 180"/>
                <a:gd name="T99" fmla="*/ 51 h 220"/>
                <a:gd name="T100" fmla="*/ 42 w 180"/>
                <a:gd name="T101" fmla="*/ 45 h 220"/>
                <a:gd name="T102" fmla="*/ 35 w 180"/>
                <a:gd name="T103" fmla="*/ 38 h 220"/>
                <a:gd name="T104" fmla="*/ 26 w 180"/>
                <a:gd name="T105" fmla="*/ 31 h 220"/>
                <a:gd name="T106" fmla="*/ 19 w 180"/>
                <a:gd name="T107" fmla="*/ 24 h 220"/>
                <a:gd name="T108" fmla="*/ 13 w 180"/>
                <a:gd name="T109" fmla="*/ 15 h 220"/>
                <a:gd name="T110" fmla="*/ 6 w 180"/>
                <a:gd name="T111" fmla="*/ 8 h 220"/>
                <a:gd name="T112" fmla="*/ 0 w 180"/>
                <a:gd name="T113" fmla="*/ 0 h 220"/>
                <a:gd name="T114" fmla="*/ 0 w 180"/>
                <a:gd name="T115" fmla="*/ 0 h 220"/>
                <a:gd name="T116" fmla="*/ 0 w 180"/>
                <a:gd name="T117" fmla="*/ 0 h 220"/>
                <a:gd name="T118" fmla="*/ 0 w 180"/>
                <a:gd name="T119" fmla="*/ 0 h 220"/>
                <a:gd name="T120" fmla="*/ 0 w 180"/>
                <a:gd name="T121" fmla="*/ 0 h 220"/>
                <a:gd name="T122" fmla="*/ 0 w 180"/>
                <a:gd name="T123" fmla="*/ 0 h 2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0" h="220">
                  <a:moveTo>
                    <a:pt x="0" y="0"/>
                  </a:moveTo>
                  <a:lnTo>
                    <a:pt x="5" y="7"/>
                  </a:lnTo>
                  <a:lnTo>
                    <a:pt x="11" y="14"/>
                  </a:lnTo>
                  <a:lnTo>
                    <a:pt x="16" y="20"/>
                  </a:lnTo>
                  <a:lnTo>
                    <a:pt x="22" y="28"/>
                  </a:lnTo>
                  <a:lnTo>
                    <a:pt x="27" y="35"/>
                  </a:lnTo>
                  <a:lnTo>
                    <a:pt x="35" y="41"/>
                  </a:lnTo>
                  <a:lnTo>
                    <a:pt x="41" y="47"/>
                  </a:lnTo>
                  <a:lnTo>
                    <a:pt x="48" y="53"/>
                  </a:lnTo>
                  <a:lnTo>
                    <a:pt x="55" y="61"/>
                  </a:lnTo>
                  <a:lnTo>
                    <a:pt x="62" y="69"/>
                  </a:lnTo>
                  <a:lnTo>
                    <a:pt x="68" y="77"/>
                  </a:lnTo>
                  <a:lnTo>
                    <a:pt x="73" y="85"/>
                  </a:lnTo>
                  <a:lnTo>
                    <a:pt x="77" y="95"/>
                  </a:lnTo>
                  <a:lnTo>
                    <a:pt x="81" y="104"/>
                  </a:lnTo>
                  <a:lnTo>
                    <a:pt x="84" y="114"/>
                  </a:lnTo>
                  <a:lnTo>
                    <a:pt x="87" y="124"/>
                  </a:lnTo>
                  <a:lnTo>
                    <a:pt x="92" y="141"/>
                  </a:lnTo>
                  <a:lnTo>
                    <a:pt x="100" y="155"/>
                  </a:lnTo>
                  <a:lnTo>
                    <a:pt x="108" y="170"/>
                  </a:lnTo>
                  <a:lnTo>
                    <a:pt x="117" y="183"/>
                  </a:lnTo>
                  <a:lnTo>
                    <a:pt x="128" y="195"/>
                  </a:lnTo>
                  <a:lnTo>
                    <a:pt x="142" y="206"/>
                  </a:lnTo>
                  <a:lnTo>
                    <a:pt x="156" y="214"/>
                  </a:lnTo>
                  <a:lnTo>
                    <a:pt x="173" y="220"/>
                  </a:lnTo>
                  <a:lnTo>
                    <a:pt x="176" y="219"/>
                  </a:lnTo>
                  <a:lnTo>
                    <a:pt x="179" y="216"/>
                  </a:lnTo>
                  <a:lnTo>
                    <a:pt x="180" y="212"/>
                  </a:lnTo>
                  <a:lnTo>
                    <a:pt x="179" y="209"/>
                  </a:lnTo>
                  <a:lnTo>
                    <a:pt x="172" y="203"/>
                  </a:lnTo>
                  <a:lnTo>
                    <a:pt x="164" y="198"/>
                  </a:lnTo>
                  <a:lnTo>
                    <a:pt x="157" y="192"/>
                  </a:lnTo>
                  <a:lnTo>
                    <a:pt x="150" y="188"/>
                  </a:lnTo>
                  <a:lnTo>
                    <a:pt x="143" y="183"/>
                  </a:lnTo>
                  <a:lnTo>
                    <a:pt x="136" y="179"/>
                  </a:lnTo>
                  <a:lnTo>
                    <a:pt x="128" y="173"/>
                  </a:lnTo>
                  <a:lnTo>
                    <a:pt x="122" y="167"/>
                  </a:lnTo>
                  <a:lnTo>
                    <a:pt x="116" y="159"/>
                  </a:lnTo>
                  <a:lnTo>
                    <a:pt x="111" y="151"/>
                  </a:lnTo>
                  <a:lnTo>
                    <a:pt x="107" y="144"/>
                  </a:lnTo>
                  <a:lnTo>
                    <a:pt x="103" y="135"/>
                  </a:lnTo>
                  <a:lnTo>
                    <a:pt x="98" y="127"/>
                  </a:lnTo>
                  <a:lnTo>
                    <a:pt x="95" y="118"/>
                  </a:lnTo>
                  <a:lnTo>
                    <a:pt x="92" y="109"/>
                  </a:lnTo>
                  <a:lnTo>
                    <a:pt x="89" y="101"/>
                  </a:lnTo>
                  <a:lnTo>
                    <a:pt x="84" y="88"/>
                  </a:lnTo>
                  <a:lnTo>
                    <a:pt x="78" y="77"/>
                  </a:lnTo>
                  <a:lnTo>
                    <a:pt x="70" y="66"/>
                  </a:lnTo>
                  <a:lnTo>
                    <a:pt x="59" y="58"/>
                  </a:lnTo>
                  <a:lnTo>
                    <a:pt x="50" y="51"/>
                  </a:lnTo>
                  <a:lnTo>
                    <a:pt x="42" y="45"/>
                  </a:lnTo>
                  <a:lnTo>
                    <a:pt x="35" y="38"/>
                  </a:lnTo>
                  <a:lnTo>
                    <a:pt x="26" y="31"/>
                  </a:lnTo>
                  <a:lnTo>
                    <a:pt x="19" y="24"/>
                  </a:lnTo>
                  <a:lnTo>
                    <a:pt x="13" y="15"/>
                  </a:lnTo>
                  <a:lnTo>
                    <a:pt x="6" y="8"/>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 name="Freeform 142"/>
            <p:cNvSpPr>
              <a:spLocks/>
            </p:cNvSpPr>
            <p:nvPr/>
          </p:nvSpPr>
          <p:spPr bwMode="auto">
            <a:xfrm>
              <a:off x="3570" y="2885"/>
              <a:ext cx="85" cy="87"/>
            </a:xfrm>
            <a:custGeom>
              <a:avLst/>
              <a:gdLst>
                <a:gd name="T0" fmla="*/ 11 w 85"/>
                <a:gd name="T1" fmla="*/ 0 h 87"/>
                <a:gd name="T2" fmla="*/ 5 w 85"/>
                <a:gd name="T3" fmla="*/ 11 h 87"/>
                <a:gd name="T4" fmla="*/ 0 w 85"/>
                <a:gd name="T5" fmla="*/ 21 h 87"/>
                <a:gd name="T6" fmla="*/ 0 w 85"/>
                <a:gd name="T7" fmla="*/ 33 h 87"/>
                <a:gd name="T8" fmla="*/ 7 w 85"/>
                <a:gd name="T9" fmla="*/ 44 h 87"/>
                <a:gd name="T10" fmla="*/ 14 w 85"/>
                <a:gd name="T11" fmla="*/ 51 h 87"/>
                <a:gd name="T12" fmla="*/ 21 w 85"/>
                <a:gd name="T13" fmla="*/ 57 h 87"/>
                <a:gd name="T14" fmla="*/ 31 w 85"/>
                <a:gd name="T15" fmla="*/ 65 h 87"/>
                <a:gd name="T16" fmla="*/ 39 w 85"/>
                <a:gd name="T17" fmla="*/ 70 h 87"/>
                <a:gd name="T18" fmla="*/ 48 w 85"/>
                <a:gd name="T19" fmla="*/ 76 h 87"/>
                <a:gd name="T20" fmla="*/ 57 w 85"/>
                <a:gd name="T21" fmla="*/ 80 h 87"/>
                <a:gd name="T22" fmla="*/ 67 w 85"/>
                <a:gd name="T23" fmla="*/ 84 h 87"/>
                <a:gd name="T24" fmla="*/ 76 w 85"/>
                <a:gd name="T25" fmla="*/ 87 h 87"/>
                <a:gd name="T26" fmla="*/ 79 w 85"/>
                <a:gd name="T27" fmla="*/ 87 h 87"/>
                <a:gd name="T28" fmla="*/ 83 w 85"/>
                <a:gd name="T29" fmla="*/ 85 h 87"/>
                <a:gd name="T30" fmla="*/ 85 w 85"/>
                <a:gd name="T31" fmla="*/ 82 h 87"/>
                <a:gd name="T32" fmla="*/ 84 w 85"/>
                <a:gd name="T33" fmla="*/ 79 h 87"/>
                <a:gd name="T34" fmla="*/ 78 w 85"/>
                <a:gd name="T35" fmla="*/ 74 h 87"/>
                <a:gd name="T36" fmla="*/ 72 w 85"/>
                <a:gd name="T37" fmla="*/ 70 h 87"/>
                <a:gd name="T38" fmla="*/ 65 w 85"/>
                <a:gd name="T39" fmla="*/ 66 h 87"/>
                <a:gd name="T40" fmla="*/ 57 w 85"/>
                <a:gd name="T41" fmla="*/ 62 h 87"/>
                <a:gd name="T42" fmla="*/ 51 w 85"/>
                <a:gd name="T43" fmla="*/ 57 h 87"/>
                <a:gd name="T44" fmla="*/ 44 w 85"/>
                <a:gd name="T45" fmla="*/ 53 h 87"/>
                <a:gd name="T46" fmla="*/ 37 w 85"/>
                <a:gd name="T47" fmla="*/ 50 h 87"/>
                <a:gd name="T48" fmla="*/ 31 w 85"/>
                <a:gd name="T49" fmla="*/ 46 h 87"/>
                <a:gd name="T50" fmla="*/ 24 w 85"/>
                <a:gd name="T51" fmla="*/ 41 h 87"/>
                <a:gd name="T52" fmla="*/ 17 w 85"/>
                <a:gd name="T53" fmla="*/ 36 h 87"/>
                <a:gd name="T54" fmla="*/ 11 w 85"/>
                <a:gd name="T55" fmla="*/ 31 h 87"/>
                <a:gd name="T56" fmla="*/ 7 w 85"/>
                <a:gd name="T57" fmla="*/ 24 h 87"/>
                <a:gd name="T58" fmla="*/ 7 w 85"/>
                <a:gd name="T59" fmla="*/ 17 h 87"/>
                <a:gd name="T60" fmla="*/ 8 w 85"/>
                <a:gd name="T61" fmla="*/ 11 h 87"/>
                <a:gd name="T62" fmla="*/ 9 w 85"/>
                <a:gd name="T63" fmla="*/ 5 h 87"/>
                <a:gd name="T64" fmla="*/ 11 w 85"/>
                <a:gd name="T65" fmla="*/ 0 h 87"/>
                <a:gd name="T66" fmla="*/ 11 w 85"/>
                <a:gd name="T67" fmla="*/ 0 h 87"/>
                <a:gd name="T68" fmla="*/ 11 w 85"/>
                <a:gd name="T69" fmla="*/ 0 h 87"/>
                <a:gd name="T70" fmla="*/ 11 w 85"/>
                <a:gd name="T71" fmla="*/ 0 h 87"/>
                <a:gd name="T72" fmla="*/ 11 w 85"/>
                <a:gd name="T73" fmla="*/ 0 h 87"/>
                <a:gd name="T74" fmla="*/ 11 w 85"/>
                <a:gd name="T75" fmla="*/ 0 h 8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5" h="87">
                  <a:moveTo>
                    <a:pt x="11" y="0"/>
                  </a:moveTo>
                  <a:lnTo>
                    <a:pt x="5" y="11"/>
                  </a:lnTo>
                  <a:lnTo>
                    <a:pt x="0" y="21"/>
                  </a:lnTo>
                  <a:lnTo>
                    <a:pt x="0" y="33"/>
                  </a:lnTo>
                  <a:lnTo>
                    <a:pt x="7" y="44"/>
                  </a:lnTo>
                  <a:lnTo>
                    <a:pt x="14" y="51"/>
                  </a:lnTo>
                  <a:lnTo>
                    <a:pt x="21" y="57"/>
                  </a:lnTo>
                  <a:lnTo>
                    <a:pt x="31" y="65"/>
                  </a:lnTo>
                  <a:lnTo>
                    <a:pt x="39" y="70"/>
                  </a:lnTo>
                  <a:lnTo>
                    <a:pt x="48" y="76"/>
                  </a:lnTo>
                  <a:lnTo>
                    <a:pt x="57" y="80"/>
                  </a:lnTo>
                  <a:lnTo>
                    <a:pt x="67" y="84"/>
                  </a:lnTo>
                  <a:lnTo>
                    <a:pt x="76" y="87"/>
                  </a:lnTo>
                  <a:lnTo>
                    <a:pt x="79" y="87"/>
                  </a:lnTo>
                  <a:lnTo>
                    <a:pt x="83" y="85"/>
                  </a:lnTo>
                  <a:lnTo>
                    <a:pt x="85" y="82"/>
                  </a:lnTo>
                  <a:lnTo>
                    <a:pt x="84" y="79"/>
                  </a:lnTo>
                  <a:lnTo>
                    <a:pt x="78" y="74"/>
                  </a:lnTo>
                  <a:lnTo>
                    <a:pt x="72" y="70"/>
                  </a:lnTo>
                  <a:lnTo>
                    <a:pt x="65" y="66"/>
                  </a:lnTo>
                  <a:lnTo>
                    <a:pt x="57" y="62"/>
                  </a:lnTo>
                  <a:lnTo>
                    <a:pt x="51" y="57"/>
                  </a:lnTo>
                  <a:lnTo>
                    <a:pt x="44" y="53"/>
                  </a:lnTo>
                  <a:lnTo>
                    <a:pt x="37" y="50"/>
                  </a:lnTo>
                  <a:lnTo>
                    <a:pt x="31" y="46"/>
                  </a:lnTo>
                  <a:lnTo>
                    <a:pt x="24" y="41"/>
                  </a:lnTo>
                  <a:lnTo>
                    <a:pt x="17" y="36"/>
                  </a:lnTo>
                  <a:lnTo>
                    <a:pt x="11" y="31"/>
                  </a:lnTo>
                  <a:lnTo>
                    <a:pt x="7" y="24"/>
                  </a:lnTo>
                  <a:lnTo>
                    <a:pt x="7" y="17"/>
                  </a:lnTo>
                  <a:lnTo>
                    <a:pt x="8" y="11"/>
                  </a:lnTo>
                  <a:lnTo>
                    <a:pt x="9" y="5"/>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 name="Freeform 143"/>
            <p:cNvSpPr>
              <a:spLocks/>
            </p:cNvSpPr>
            <p:nvPr/>
          </p:nvSpPr>
          <p:spPr bwMode="auto">
            <a:xfrm>
              <a:off x="3559" y="2924"/>
              <a:ext cx="94" cy="77"/>
            </a:xfrm>
            <a:custGeom>
              <a:avLst/>
              <a:gdLst>
                <a:gd name="T0" fmla="*/ 3 w 94"/>
                <a:gd name="T1" fmla="*/ 0 h 77"/>
                <a:gd name="T2" fmla="*/ 1 w 94"/>
                <a:gd name="T3" fmla="*/ 9 h 77"/>
                <a:gd name="T4" fmla="*/ 0 w 94"/>
                <a:gd name="T5" fmla="*/ 18 h 77"/>
                <a:gd name="T6" fmla="*/ 1 w 94"/>
                <a:gd name="T7" fmla="*/ 28 h 77"/>
                <a:gd name="T8" fmla="*/ 5 w 94"/>
                <a:gd name="T9" fmla="*/ 37 h 77"/>
                <a:gd name="T10" fmla="*/ 10 w 94"/>
                <a:gd name="T11" fmla="*/ 44 h 77"/>
                <a:gd name="T12" fmla="*/ 18 w 94"/>
                <a:gd name="T13" fmla="*/ 49 h 77"/>
                <a:gd name="T14" fmla="*/ 26 w 94"/>
                <a:gd name="T15" fmla="*/ 55 h 77"/>
                <a:gd name="T16" fmla="*/ 34 w 94"/>
                <a:gd name="T17" fmla="*/ 60 h 77"/>
                <a:gd name="T18" fmla="*/ 41 w 94"/>
                <a:gd name="T19" fmla="*/ 65 h 77"/>
                <a:gd name="T20" fmla="*/ 48 w 94"/>
                <a:gd name="T21" fmla="*/ 69 h 77"/>
                <a:gd name="T22" fmla="*/ 55 w 94"/>
                <a:gd name="T23" fmla="*/ 73 h 77"/>
                <a:gd name="T24" fmla="*/ 63 w 94"/>
                <a:gd name="T25" fmla="*/ 75 h 77"/>
                <a:gd name="T26" fmla="*/ 71 w 94"/>
                <a:gd name="T27" fmla="*/ 77 h 77"/>
                <a:gd name="T28" fmla="*/ 79 w 94"/>
                <a:gd name="T29" fmla="*/ 76 h 77"/>
                <a:gd name="T30" fmla="*/ 86 w 94"/>
                <a:gd name="T31" fmla="*/ 73 h 77"/>
                <a:gd name="T32" fmla="*/ 92 w 94"/>
                <a:gd name="T33" fmla="*/ 67 h 77"/>
                <a:gd name="T34" fmla="*/ 93 w 94"/>
                <a:gd name="T35" fmla="*/ 64 h 77"/>
                <a:gd name="T36" fmla="*/ 94 w 94"/>
                <a:gd name="T37" fmla="*/ 61 h 77"/>
                <a:gd name="T38" fmla="*/ 94 w 94"/>
                <a:gd name="T39" fmla="*/ 59 h 77"/>
                <a:gd name="T40" fmla="*/ 91 w 94"/>
                <a:gd name="T41" fmla="*/ 60 h 77"/>
                <a:gd name="T42" fmla="*/ 85 w 94"/>
                <a:gd name="T43" fmla="*/ 61 h 77"/>
                <a:gd name="T44" fmla="*/ 78 w 94"/>
                <a:gd name="T45" fmla="*/ 61 h 77"/>
                <a:gd name="T46" fmla="*/ 70 w 94"/>
                <a:gd name="T47" fmla="*/ 60 h 77"/>
                <a:gd name="T48" fmla="*/ 64 w 94"/>
                <a:gd name="T49" fmla="*/ 58 h 77"/>
                <a:gd name="T50" fmla="*/ 57 w 94"/>
                <a:gd name="T51" fmla="*/ 55 h 77"/>
                <a:gd name="T52" fmla="*/ 51 w 94"/>
                <a:gd name="T53" fmla="*/ 51 h 77"/>
                <a:gd name="T54" fmla="*/ 45 w 94"/>
                <a:gd name="T55" fmla="*/ 47 h 77"/>
                <a:gd name="T56" fmla="*/ 40 w 94"/>
                <a:gd name="T57" fmla="*/ 44 h 77"/>
                <a:gd name="T58" fmla="*/ 34 w 94"/>
                <a:gd name="T59" fmla="*/ 41 h 77"/>
                <a:gd name="T60" fmla="*/ 28 w 94"/>
                <a:gd name="T61" fmla="*/ 39 h 77"/>
                <a:gd name="T62" fmla="*/ 22 w 94"/>
                <a:gd name="T63" fmla="*/ 37 h 77"/>
                <a:gd name="T64" fmla="*/ 17 w 94"/>
                <a:gd name="T65" fmla="*/ 34 h 77"/>
                <a:gd name="T66" fmla="*/ 10 w 94"/>
                <a:gd name="T67" fmla="*/ 28 h 77"/>
                <a:gd name="T68" fmla="*/ 6 w 94"/>
                <a:gd name="T69" fmla="*/ 20 h 77"/>
                <a:gd name="T70" fmla="*/ 4 w 94"/>
                <a:gd name="T71" fmla="*/ 10 h 77"/>
                <a:gd name="T72" fmla="*/ 3 w 94"/>
                <a:gd name="T73" fmla="*/ 0 h 77"/>
                <a:gd name="T74" fmla="*/ 3 w 94"/>
                <a:gd name="T75" fmla="*/ 0 h 77"/>
                <a:gd name="T76" fmla="*/ 3 w 94"/>
                <a:gd name="T77" fmla="*/ 0 h 77"/>
                <a:gd name="T78" fmla="*/ 3 w 94"/>
                <a:gd name="T79" fmla="*/ 0 h 77"/>
                <a:gd name="T80" fmla="*/ 3 w 94"/>
                <a:gd name="T81" fmla="*/ 0 h 77"/>
                <a:gd name="T82" fmla="*/ 3 w 94"/>
                <a:gd name="T83" fmla="*/ 0 h 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4" h="77">
                  <a:moveTo>
                    <a:pt x="3" y="0"/>
                  </a:moveTo>
                  <a:lnTo>
                    <a:pt x="1" y="9"/>
                  </a:lnTo>
                  <a:lnTo>
                    <a:pt x="0" y="18"/>
                  </a:lnTo>
                  <a:lnTo>
                    <a:pt x="1" y="28"/>
                  </a:lnTo>
                  <a:lnTo>
                    <a:pt x="5" y="37"/>
                  </a:lnTo>
                  <a:lnTo>
                    <a:pt x="10" y="44"/>
                  </a:lnTo>
                  <a:lnTo>
                    <a:pt x="18" y="49"/>
                  </a:lnTo>
                  <a:lnTo>
                    <a:pt x="26" y="55"/>
                  </a:lnTo>
                  <a:lnTo>
                    <a:pt x="34" y="60"/>
                  </a:lnTo>
                  <a:lnTo>
                    <a:pt x="41" y="65"/>
                  </a:lnTo>
                  <a:lnTo>
                    <a:pt x="48" y="69"/>
                  </a:lnTo>
                  <a:lnTo>
                    <a:pt x="55" y="73"/>
                  </a:lnTo>
                  <a:lnTo>
                    <a:pt x="63" y="75"/>
                  </a:lnTo>
                  <a:lnTo>
                    <a:pt x="71" y="77"/>
                  </a:lnTo>
                  <a:lnTo>
                    <a:pt x="79" y="76"/>
                  </a:lnTo>
                  <a:lnTo>
                    <a:pt x="86" y="73"/>
                  </a:lnTo>
                  <a:lnTo>
                    <a:pt x="92" y="67"/>
                  </a:lnTo>
                  <a:lnTo>
                    <a:pt x="93" y="64"/>
                  </a:lnTo>
                  <a:lnTo>
                    <a:pt x="94" y="61"/>
                  </a:lnTo>
                  <a:lnTo>
                    <a:pt x="94" y="59"/>
                  </a:lnTo>
                  <a:lnTo>
                    <a:pt x="91" y="60"/>
                  </a:lnTo>
                  <a:lnTo>
                    <a:pt x="85" y="61"/>
                  </a:lnTo>
                  <a:lnTo>
                    <a:pt x="78" y="61"/>
                  </a:lnTo>
                  <a:lnTo>
                    <a:pt x="70" y="60"/>
                  </a:lnTo>
                  <a:lnTo>
                    <a:pt x="64" y="58"/>
                  </a:lnTo>
                  <a:lnTo>
                    <a:pt x="57" y="55"/>
                  </a:lnTo>
                  <a:lnTo>
                    <a:pt x="51" y="51"/>
                  </a:lnTo>
                  <a:lnTo>
                    <a:pt x="45" y="47"/>
                  </a:lnTo>
                  <a:lnTo>
                    <a:pt x="40" y="44"/>
                  </a:lnTo>
                  <a:lnTo>
                    <a:pt x="34" y="41"/>
                  </a:lnTo>
                  <a:lnTo>
                    <a:pt x="28" y="39"/>
                  </a:lnTo>
                  <a:lnTo>
                    <a:pt x="22" y="37"/>
                  </a:lnTo>
                  <a:lnTo>
                    <a:pt x="17" y="34"/>
                  </a:lnTo>
                  <a:lnTo>
                    <a:pt x="10" y="28"/>
                  </a:lnTo>
                  <a:lnTo>
                    <a:pt x="6" y="20"/>
                  </a:lnTo>
                  <a:lnTo>
                    <a:pt x="4" y="10"/>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 name="Freeform 144"/>
            <p:cNvSpPr>
              <a:spLocks/>
            </p:cNvSpPr>
            <p:nvPr/>
          </p:nvSpPr>
          <p:spPr bwMode="auto">
            <a:xfrm>
              <a:off x="3566" y="2983"/>
              <a:ext cx="102" cy="49"/>
            </a:xfrm>
            <a:custGeom>
              <a:avLst/>
              <a:gdLst>
                <a:gd name="T0" fmla="*/ 1 w 102"/>
                <a:gd name="T1" fmla="*/ 0 h 49"/>
                <a:gd name="T2" fmla="*/ 0 w 102"/>
                <a:gd name="T3" fmla="*/ 8 h 49"/>
                <a:gd name="T4" fmla="*/ 2 w 102"/>
                <a:gd name="T5" fmla="*/ 15 h 49"/>
                <a:gd name="T6" fmla="*/ 6 w 102"/>
                <a:gd name="T7" fmla="*/ 21 h 49"/>
                <a:gd name="T8" fmla="*/ 12 w 102"/>
                <a:gd name="T9" fmla="*/ 26 h 49"/>
                <a:gd name="T10" fmla="*/ 18 w 102"/>
                <a:gd name="T11" fmla="*/ 30 h 49"/>
                <a:gd name="T12" fmla="*/ 25 w 102"/>
                <a:gd name="T13" fmla="*/ 35 h 49"/>
                <a:gd name="T14" fmla="*/ 33 w 102"/>
                <a:gd name="T15" fmla="*/ 39 h 49"/>
                <a:gd name="T16" fmla="*/ 39 w 102"/>
                <a:gd name="T17" fmla="*/ 42 h 49"/>
                <a:gd name="T18" fmla="*/ 43 w 102"/>
                <a:gd name="T19" fmla="*/ 44 h 49"/>
                <a:gd name="T20" fmla="*/ 47 w 102"/>
                <a:gd name="T21" fmla="*/ 45 h 49"/>
                <a:gd name="T22" fmla="*/ 52 w 102"/>
                <a:gd name="T23" fmla="*/ 47 h 49"/>
                <a:gd name="T24" fmla="*/ 58 w 102"/>
                <a:gd name="T25" fmla="*/ 48 h 49"/>
                <a:gd name="T26" fmla="*/ 63 w 102"/>
                <a:gd name="T27" fmla="*/ 49 h 49"/>
                <a:gd name="T28" fmla="*/ 69 w 102"/>
                <a:gd name="T29" fmla="*/ 49 h 49"/>
                <a:gd name="T30" fmla="*/ 74 w 102"/>
                <a:gd name="T31" fmla="*/ 49 h 49"/>
                <a:gd name="T32" fmla="*/ 78 w 102"/>
                <a:gd name="T33" fmla="*/ 49 h 49"/>
                <a:gd name="T34" fmla="*/ 86 w 102"/>
                <a:gd name="T35" fmla="*/ 46 h 49"/>
                <a:gd name="T36" fmla="*/ 91 w 102"/>
                <a:gd name="T37" fmla="*/ 40 h 49"/>
                <a:gd name="T38" fmla="*/ 95 w 102"/>
                <a:gd name="T39" fmla="*/ 33 h 49"/>
                <a:gd name="T40" fmla="*/ 101 w 102"/>
                <a:gd name="T41" fmla="*/ 25 h 49"/>
                <a:gd name="T42" fmla="*/ 102 w 102"/>
                <a:gd name="T43" fmla="*/ 23 h 49"/>
                <a:gd name="T44" fmla="*/ 101 w 102"/>
                <a:gd name="T45" fmla="*/ 22 h 49"/>
                <a:gd name="T46" fmla="*/ 98 w 102"/>
                <a:gd name="T47" fmla="*/ 22 h 49"/>
                <a:gd name="T48" fmla="*/ 96 w 102"/>
                <a:gd name="T49" fmla="*/ 23 h 49"/>
                <a:gd name="T50" fmla="*/ 93 w 102"/>
                <a:gd name="T51" fmla="*/ 26 h 49"/>
                <a:gd name="T52" fmla="*/ 89 w 102"/>
                <a:gd name="T53" fmla="*/ 29 h 49"/>
                <a:gd name="T54" fmla="*/ 86 w 102"/>
                <a:gd name="T55" fmla="*/ 33 h 49"/>
                <a:gd name="T56" fmla="*/ 83 w 102"/>
                <a:gd name="T57" fmla="*/ 35 h 49"/>
                <a:gd name="T58" fmla="*/ 79 w 102"/>
                <a:gd name="T59" fmla="*/ 37 h 49"/>
                <a:gd name="T60" fmla="*/ 75 w 102"/>
                <a:gd name="T61" fmla="*/ 37 h 49"/>
                <a:gd name="T62" fmla="*/ 71 w 102"/>
                <a:gd name="T63" fmla="*/ 38 h 49"/>
                <a:gd name="T64" fmla="*/ 66 w 102"/>
                <a:gd name="T65" fmla="*/ 37 h 49"/>
                <a:gd name="T66" fmla="*/ 59 w 102"/>
                <a:gd name="T67" fmla="*/ 36 h 49"/>
                <a:gd name="T68" fmla="*/ 53 w 102"/>
                <a:gd name="T69" fmla="*/ 35 h 49"/>
                <a:gd name="T70" fmla="*/ 47 w 102"/>
                <a:gd name="T71" fmla="*/ 34 h 49"/>
                <a:gd name="T72" fmla="*/ 41 w 102"/>
                <a:gd name="T73" fmla="*/ 32 h 49"/>
                <a:gd name="T74" fmla="*/ 36 w 102"/>
                <a:gd name="T75" fmla="*/ 29 h 49"/>
                <a:gd name="T76" fmla="*/ 29 w 102"/>
                <a:gd name="T77" fmla="*/ 26 h 49"/>
                <a:gd name="T78" fmla="*/ 22 w 102"/>
                <a:gd name="T79" fmla="*/ 23 h 49"/>
                <a:gd name="T80" fmla="*/ 16 w 102"/>
                <a:gd name="T81" fmla="*/ 20 h 49"/>
                <a:gd name="T82" fmla="*/ 11 w 102"/>
                <a:gd name="T83" fmla="*/ 16 h 49"/>
                <a:gd name="T84" fmla="*/ 6 w 102"/>
                <a:gd name="T85" fmla="*/ 11 h 49"/>
                <a:gd name="T86" fmla="*/ 3 w 102"/>
                <a:gd name="T87" fmla="*/ 6 h 49"/>
                <a:gd name="T88" fmla="*/ 2 w 102"/>
                <a:gd name="T89" fmla="*/ 0 h 49"/>
                <a:gd name="T90" fmla="*/ 2 w 102"/>
                <a:gd name="T91" fmla="*/ 0 h 49"/>
                <a:gd name="T92" fmla="*/ 2 w 102"/>
                <a:gd name="T93" fmla="*/ 0 h 49"/>
                <a:gd name="T94" fmla="*/ 1 w 102"/>
                <a:gd name="T95" fmla="*/ 0 h 49"/>
                <a:gd name="T96" fmla="*/ 1 w 102"/>
                <a:gd name="T97" fmla="*/ 0 h 49"/>
                <a:gd name="T98" fmla="*/ 1 w 102"/>
                <a:gd name="T99" fmla="*/ 0 h 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2" h="49">
                  <a:moveTo>
                    <a:pt x="1" y="0"/>
                  </a:moveTo>
                  <a:lnTo>
                    <a:pt x="0" y="8"/>
                  </a:lnTo>
                  <a:lnTo>
                    <a:pt x="2" y="15"/>
                  </a:lnTo>
                  <a:lnTo>
                    <a:pt x="6" y="21"/>
                  </a:lnTo>
                  <a:lnTo>
                    <a:pt x="12" y="26"/>
                  </a:lnTo>
                  <a:lnTo>
                    <a:pt x="18" y="30"/>
                  </a:lnTo>
                  <a:lnTo>
                    <a:pt x="25" y="35"/>
                  </a:lnTo>
                  <a:lnTo>
                    <a:pt x="33" y="39"/>
                  </a:lnTo>
                  <a:lnTo>
                    <a:pt x="39" y="42"/>
                  </a:lnTo>
                  <a:lnTo>
                    <a:pt x="43" y="44"/>
                  </a:lnTo>
                  <a:lnTo>
                    <a:pt x="47" y="45"/>
                  </a:lnTo>
                  <a:lnTo>
                    <a:pt x="52" y="47"/>
                  </a:lnTo>
                  <a:lnTo>
                    <a:pt x="58" y="48"/>
                  </a:lnTo>
                  <a:lnTo>
                    <a:pt x="63" y="49"/>
                  </a:lnTo>
                  <a:lnTo>
                    <a:pt x="69" y="49"/>
                  </a:lnTo>
                  <a:lnTo>
                    <a:pt x="74" y="49"/>
                  </a:lnTo>
                  <a:lnTo>
                    <a:pt x="78" y="49"/>
                  </a:lnTo>
                  <a:lnTo>
                    <a:pt x="86" y="46"/>
                  </a:lnTo>
                  <a:lnTo>
                    <a:pt x="91" y="40"/>
                  </a:lnTo>
                  <a:lnTo>
                    <a:pt x="95" y="33"/>
                  </a:lnTo>
                  <a:lnTo>
                    <a:pt x="101" y="25"/>
                  </a:lnTo>
                  <a:lnTo>
                    <a:pt x="102" y="23"/>
                  </a:lnTo>
                  <a:lnTo>
                    <a:pt x="101" y="22"/>
                  </a:lnTo>
                  <a:lnTo>
                    <a:pt x="98" y="22"/>
                  </a:lnTo>
                  <a:lnTo>
                    <a:pt x="96" y="23"/>
                  </a:lnTo>
                  <a:lnTo>
                    <a:pt x="93" y="26"/>
                  </a:lnTo>
                  <a:lnTo>
                    <a:pt x="89" y="29"/>
                  </a:lnTo>
                  <a:lnTo>
                    <a:pt x="86" y="33"/>
                  </a:lnTo>
                  <a:lnTo>
                    <a:pt x="83" y="35"/>
                  </a:lnTo>
                  <a:lnTo>
                    <a:pt x="79" y="37"/>
                  </a:lnTo>
                  <a:lnTo>
                    <a:pt x="75" y="37"/>
                  </a:lnTo>
                  <a:lnTo>
                    <a:pt x="71" y="38"/>
                  </a:lnTo>
                  <a:lnTo>
                    <a:pt x="66" y="37"/>
                  </a:lnTo>
                  <a:lnTo>
                    <a:pt x="59" y="36"/>
                  </a:lnTo>
                  <a:lnTo>
                    <a:pt x="53" y="35"/>
                  </a:lnTo>
                  <a:lnTo>
                    <a:pt x="47" y="34"/>
                  </a:lnTo>
                  <a:lnTo>
                    <a:pt x="41" y="32"/>
                  </a:lnTo>
                  <a:lnTo>
                    <a:pt x="36" y="29"/>
                  </a:lnTo>
                  <a:lnTo>
                    <a:pt x="29" y="26"/>
                  </a:lnTo>
                  <a:lnTo>
                    <a:pt x="22" y="23"/>
                  </a:lnTo>
                  <a:lnTo>
                    <a:pt x="16" y="20"/>
                  </a:lnTo>
                  <a:lnTo>
                    <a:pt x="11" y="16"/>
                  </a:lnTo>
                  <a:lnTo>
                    <a:pt x="6" y="11"/>
                  </a:lnTo>
                  <a:lnTo>
                    <a:pt x="3" y="6"/>
                  </a:lnTo>
                  <a:lnTo>
                    <a:pt x="2" y="0"/>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 name="Freeform 145"/>
            <p:cNvSpPr>
              <a:spLocks/>
            </p:cNvSpPr>
            <p:nvPr/>
          </p:nvSpPr>
          <p:spPr bwMode="auto">
            <a:xfrm>
              <a:off x="3635" y="2977"/>
              <a:ext cx="129" cy="150"/>
            </a:xfrm>
            <a:custGeom>
              <a:avLst/>
              <a:gdLst>
                <a:gd name="T0" fmla="*/ 0 w 129"/>
                <a:gd name="T1" fmla="*/ 0 h 150"/>
                <a:gd name="T2" fmla="*/ 3 w 129"/>
                <a:gd name="T3" fmla="*/ 13 h 150"/>
                <a:gd name="T4" fmla="*/ 6 w 129"/>
                <a:gd name="T5" fmla="*/ 26 h 150"/>
                <a:gd name="T6" fmla="*/ 9 w 129"/>
                <a:gd name="T7" fmla="*/ 39 h 150"/>
                <a:gd name="T8" fmla="*/ 13 w 129"/>
                <a:gd name="T9" fmla="*/ 51 h 150"/>
                <a:gd name="T10" fmla="*/ 18 w 129"/>
                <a:gd name="T11" fmla="*/ 63 h 150"/>
                <a:gd name="T12" fmla="*/ 24 w 129"/>
                <a:gd name="T13" fmla="*/ 75 h 150"/>
                <a:gd name="T14" fmla="*/ 32 w 129"/>
                <a:gd name="T15" fmla="*/ 85 h 150"/>
                <a:gd name="T16" fmla="*/ 40 w 129"/>
                <a:gd name="T17" fmla="*/ 94 h 150"/>
                <a:gd name="T18" fmla="*/ 50 w 129"/>
                <a:gd name="T19" fmla="*/ 102 h 150"/>
                <a:gd name="T20" fmla="*/ 60 w 129"/>
                <a:gd name="T21" fmla="*/ 110 h 150"/>
                <a:gd name="T22" fmla="*/ 72 w 129"/>
                <a:gd name="T23" fmla="*/ 116 h 150"/>
                <a:gd name="T24" fmla="*/ 83 w 129"/>
                <a:gd name="T25" fmla="*/ 121 h 150"/>
                <a:gd name="T26" fmla="*/ 94 w 129"/>
                <a:gd name="T27" fmla="*/ 126 h 150"/>
                <a:gd name="T28" fmla="*/ 105 w 129"/>
                <a:gd name="T29" fmla="*/ 133 h 150"/>
                <a:gd name="T30" fmla="*/ 115 w 129"/>
                <a:gd name="T31" fmla="*/ 140 h 150"/>
                <a:gd name="T32" fmla="*/ 124 w 129"/>
                <a:gd name="T33" fmla="*/ 150 h 150"/>
                <a:gd name="T34" fmla="*/ 126 w 129"/>
                <a:gd name="T35" fmla="*/ 150 h 150"/>
                <a:gd name="T36" fmla="*/ 128 w 129"/>
                <a:gd name="T37" fmla="*/ 149 h 150"/>
                <a:gd name="T38" fmla="*/ 129 w 129"/>
                <a:gd name="T39" fmla="*/ 148 h 150"/>
                <a:gd name="T40" fmla="*/ 129 w 129"/>
                <a:gd name="T41" fmla="*/ 146 h 150"/>
                <a:gd name="T42" fmla="*/ 123 w 129"/>
                <a:gd name="T43" fmla="*/ 134 h 150"/>
                <a:gd name="T44" fmla="*/ 118 w 129"/>
                <a:gd name="T45" fmla="*/ 123 h 150"/>
                <a:gd name="T46" fmla="*/ 110 w 129"/>
                <a:gd name="T47" fmla="*/ 114 h 150"/>
                <a:gd name="T48" fmla="*/ 99 w 129"/>
                <a:gd name="T49" fmla="*/ 105 h 150"/>
                <a:gd name="T50" fmla="*/ 95 w 129"/>
                <a:gd name="T51" fmla="*/ 103 h 150"/>
                <a:gd name="T52" fmla="*/ 90 w 129"/>
                <a:gd name="T53" fmla="*/ 101 h 150"/>
                <a:gd name="T54" fmla="*/ 86 w 129"/>
                <a:gd name="T55" fmla="*/ 99 h 150"/>
                <a:gd name="T56" fmla="*/ 81 w 129"/>
                <a:gd name="T57" fmla="*/ 98 h 150"/>
                <a:gd name="T58" fmla="*/ 77 w 129"/>
                <a:gd name="T59" fmla="*/ 96 h 150"/>
                <a:gd name="T60" fmla="*/ 72 w 129"/>
                <a:gd name="T61" fmla="*/ 94 h 150"/>
                <a:gd name="T62" fmla="*/ 68 w 129"/>
                <a:gd name="T63" fmla="*/ 91 h 150"/>
                <a:gd name="T64" fmla="*/ 63 w 129"/>
                <a:gd name="T65" fmla="*/ 88 h 150"/>
                <a:gd name="T66" fmla="*/ 58 w 129"/>
                <a:gd name="T67" fmla="*/ 85 h 150"/>
                <a:gd name="T68" fmla="*/ 54 w 129"/>
                <a:gd name="T69" fmla="*/ 82 h 150"/>
                <a:gd name="T70" fmla="*/ 49 w 129"/>
                <a:gd name="T71" fmla="*/ 78 h 150"/>
                <a:gd name="T72" fmla="*/ 45 w 129"/>
                <a:gd name="T73" fmla="*/ 75 h 150"/>
                <a:gd name="T74" fmla="*/ 40 w 129"/>
                <a:gd name="T75" fmla="*/ 71 h 150"/>
                <a:gd name="T76" fmla="*/ 36 w 129"/>
                <a:gd name="T77" fmla="*/ 67 h 150"/>
                <a:gd name="T78" fmla="*/ 30 w 129"/>
                <a:gd name="T79" fmla="*/ 63 h 150"/>
                <a:gd name="T80" fmla="*/ 26 w 129"/>
                <a:gd name="T81" fmla="*/ 59 h 150"/>
                <a:gd name="T82" fmla="*/ 17 w 129"/>
                <a:gd name="T83" fmla="*/ 46 h 150"/>
                <a:gd name="T84" fmla="*/ 10 w 129"/>
                <a:gd name="T85" fmla="*/ 31 h 150"/>
                <a:gd name="T86" fmla="*/ 5 w 129"/>
                <a:gd name="T87" fmla="*/ 16 h 150"/>
                <a:gd name="T88" fmla="*/ 1 w 129"/>
                <a:gd name="T89" fmla="*/ 0 h 150"/>
                <a:gd name="T90" fmla="*/ 0 w 129"/>
                <a:gd name="T91" fmla="*/ 0 h 150"/>
                <a:gd name="T92" fmla="*/ 0 w 129"/>
                <a:gd name="T93" fmla="*/ 0 h 150"/>
                <a:gd name="T94" fmla="*/ 0 w 129"/>
                <a:gd name="T95" fmla="*/ 0 h 150"/>
                <a:gd name="T96" fmla="*/ 0 w 129"/>
                <a:gd name="T97" fmla="*/ 0 h 150"/>
                <a:gd name="T98" fmla="*/ 0 w 129"/>
                <a:gd name="T99" fmla="*/ 0 h 1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9" h="150">
                  <a:moveTo>
                    <a:pt x="0" y="0"/>
                  </a:moveTo>
                  <a:lnTo>
                    <a:pt x="3" y="13"/>
                  </a:lnTo>
                  <a:lnTo>
                    <a:pt x="6" y="26"/>
                  </a:lnTo>
                  <a:lnTo>
                    <a:pt x="9" y="39"/>
                  </a:lnTo>
                  <a:lnTo>
                    <a:pt x="13" y="51"/>
                  </a:lnTo>
                  <a:lnTo>
                    <a:pt x="18" y="63"/>
                  </a:lnTo>
                  <a:lnTo>
                    <a:pt x="24" y="75"/>
                  </a:lnTo>
                  <a:lnTo>
                    <a:pt x="32" y="85"/>
                  </a:lnTo>
                  <a:lnTo>
                    <a:pt x="40" y="94"/>
                  </a:lnTo>
                  <a:lnTo>
                    <a:pt x="50" y="102"/>
                  </a:lnTo>
                  <a:lnTo>
                    <a:pt x="60" y="110"/>
                  </a:lnTo>
                  <a:lnTo>
                    <a:pt x="72" y="116"/>
                  </a:lnTo>
                  <a:lnTo>
                    <a:pt x="83" y="121"/>
                  </a:lnTo>
                  <a:lnTo>
                    <a:pt x="94" y="126"/>
                  </a:lnTo>
                  <a:lnTo>
                    <a:pt x="105" y="133"/>
                  </a:lnTo>
                  <a:lnTo>
                    <a:pt x="115" y="140"/>
                  </a:lnTo>
                  <a:lnTo>
                    <a:pt x="124" y="150"/>
                  </a:lnTo>
                  <a:lnTo>
                    <a:pt x="126" y="150"/>
                  </a:lnTo>
                  <a:lnTo>
                    <a:pt x="128" y="149"/>
                  </a:lnTo>
                  <a:lnTo>
                    <a:pt x="129" y="148"/>
                  </a:lnTo>
                  <a:lnTo>
                    <a:pt x="129" y="146"/>
                  </a:lnTo>
                  <a:lnTo>
                    <a:pt x="123" y="134"/>
                  </a:lnTo>
                  <a:lnTo>
                    <a:pt x="118" y="123"/>
                  </a:lnTo>
                  <a:lnTo>
                    <a:pt x="110" y="114"/>
                  </a:lnTo>
                  <a:lnTo>
                    <a:pt x="99" y="105"/>
                  </a:lnTo>
                  <a:lnTo>
                    <a:pt x="95" y="103"/>
                  </a:lnTo>
                  <a:lnTo>
                    <a:pt x="90" y="101"/>
                  </a:lnTo>
                  <a:lnTo>
                    <a:pt x="86" y="99"/>
                  </a:lnTo>
                  <a:lnTo>
                    <a:pt x="81" y="98"/>
                  </a:lnTo>
                  <a:lnTo>
                    <a:pt x="77" y="96"/>
                  </a:lnTo>
                  <a:lnTo>
                    <a:pt x="72" y="94"/>
                  </a:lnTo>
                  <a:lnTo>
                    <a:pt x="68" y="91"/>
                  </a:lnTo>
                  <a:lnTo>
                    <a:pt x="63" y="88"/>
                  </a:lnTo>
                  <a:lnTo>
                    <a:pt x="58" y="85"/>
                  </a:lnTo>
                  <a:lnTo>
                    <a:pt x="54" y="82"/>
                  </a:lnTo>
                  <a:lnTo>
                    <a:pt x="49" y="78"/>
                  </a:lnTo>
                  <a:lnTo>
                    <a:pt x="45" y="75"/>
                  </a:lnTo>
                  <a:lnTo>
                    <a:pt x="40" y="71"/>
                  </a:lnTo>
                  <a:lnTo>
                    <a:pt x="36" y="67"/>
                  </a:lnTo>
                  <a:lnTo>
                    <a:pt x="30" y="63"/>
                  </a:lnTo>
                  <a:lnTo>
                    <a:pt x="26" y="59"/>
                  </a:lnTo>
                  <a:lnTo>
                    <a:pt x="17" y="46"/>
                  </a:lnTo>
                  <a:lnTo>
                    <a:pt x="10" y="31"/>
                  </a:lnTo>
                  <a:lnTo>
                    <a:pt x="5" y="16"/>
                  </a:lnTo>
                  <a:lnTo>
                    <a:pt x="1"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23" name="Group 146"/>
            <p:cNvGrpSpPr>
              <a:grpSpLocks/>
            </p:cNvGrpSpPr>
            <p:nvPr/>
          </p:nvGrpSpPr>
          <p:grpSpPr bwMode="auto">
            <a:xfrm>
              <a:off x="657" y="935"/>
              <a:ext cx="4538" cy="2666"/>
              <a:chOff x="657" y="935"/>
              <a:chExt cx="4538" cy="2666"/>
            </a:xfrm>
          </p:grpSpPr>
          <p:sp>
            <p:nvSpPr>
              <p:cNvPr id="124" name="Freeform 147"/>
              <p:cNvSpPr>
                <a:spLocks/>
              </p:cNvSpPr>
              <p:nvPr/>
            </p:nvSpPr>
            <p:spPr bwMode="auto">
              <a:xfrm>
                <a:off x="4478" y="2925"/>
                <a:ext cx="717" cy="676"/>
              </a:xfrm>
              <a:custGeom>
                <a:avLst/>
                <a:gdLst>
                  <a:gd name="T0" fmla="*/ 24 w 717"/>
                  <a:gd name="T1" fmla="*/ 85 h 676"/>
                  <a:gd name="T2" fmla="*/ 41 w 717"/>
                  <a:gd name="T3" fmla="*/ 63 h 676"/>
                  <a:gd name="T4" fmla="*/ 77 w 717"/>
                  <a:gd name="T5" fmla="*/ 35 h 676"/>
                  <a:gd name="T6" fmla="*/ 137 w 717"/>
                  <a:gd name="T7" fmla="*/ 19 h 676"/>
                  <a:gd name="T8" fmla="*/ 194 w 717"/>
                  <a:gd name="T9" fmla="*/ 23 h 676"/>
                  <a:gd name="T10" fmla="*/ 226 w 717"/>
                  <a:gd name="T11" fmla="*/ 27 h 676"/>
                  <a:gd name="T12" fmla="*/ 255 w 717"/>
                  <a:gd name="T13" fmla="*/ 28 h 676"/>
                  <a:gd name="T14" fmla="*/ 280 w 717"/>
                  <a:gd name="T15" fmla="*/ 28 h 676"/>
                  <a:gd name="T16" fmla="*/ 303 w 717"/>
                  <a:gd name="T17" fmla="*/ 26 h 676"/>
                  <a:gd name="T18" fmla="*/ 326 w 717"/>
                  <a:gd name="T19" fmla="*/ 22 h 676"/>
                  <a:gd name="T20" fmla="*/ 350 w 717"/>
                  <a:gd name="T21" fmla="*/ 16 h 676"/>
                  <a:gd name="T22" fmla="*/ 374 w 717"/>
                  <a:gd name="T23" fmla="*/ 8 h 676"/>
                  <a:gd name="T24" fmla="*/ 403 w 717"/>
                  <a:gd name="T25" fmla="*/ 1 h 676"/>
                  <a:gd name="T26" fmla="*/ 442 w 717"/>
                  <a:gd name="T27" fmla="*/ 2 h 676"/>
                  <a:gd name="T28" fmla="*/ 489 w 717"/>
                  <a:gd name="T29" fmla="*/ 10 h 676"/>
                  <a:gd name="T30" fmla="*/ 539 w 717"/>
                  <a:gd name="T31" fmla="*/ 27 h 676"/>
                  <a:gd name="T32" fmla="*/ 589 w 717"/>
                  <a:gd name="T33" fmla="*/ 48 h 676"/>
                  <a:gd name="T34" fmla="*/ 635 w 717"/>
                  <a:gd name="T35" fmla="*/ 73 h 676"/>
                  <a:gd name="T36" fmla="*/ 674 w 717"/>
                  <a:gd name="T37" fmla="*/ 101 h 676"/>
                  <a:gd name="T38" fmla="*/ 702 w 717"/>
                  <a:gd name="T39" fmla="*/ 130 h 676"/>
                  <a:gd name="T40" fmla="*/ 715 w 717"/>
                  <a:gd name="T41" fmla="*/ 162 h 676"/>
                  <a:gd name="T42" fmla="*/ 715 w 717"/>
                  <a:gd name="T43" fmla="*/ 211 h 676"/>
                  <a:gd name="T44" fmla="*/ 702 w 717"/>
                  <a:gd name="T45" fmla="*/ 278 h 676"/>
                  <a:gd name="T46" fmla="*/ 675 w 717"/>
                  <a:gd name="T47" fmla="*/ 354 h 676"/>
                  <a:gd name="T48" fmla="*/ 634 w 717"/>
                  <a:gd name="T49" fmla="*/ 435 h 676"/>
                  <a:gd name="T50" fmla="*/ 579 w 717"/>
                  <a:gd name="T51" fmla="*/ 516 h 676"/>
                  <a:gd name="T52" fmla="*/ 510 w 717"/>
                  <a:gd name="T53" fmla="*/ 589 h 676"/>
                  <a:gd name="T54" fmla="*/ 428 w 717"/>
                  <a:gd name="T55" fmla="*/ 648 h 676"/>
                  <a:gd name="T56" fmla="*/ 380 w 717"/>
                  <a:gd name="T57" fmla="*/ 672 h 676"/>
                  <a:gd name="T58" fmla="*/ 373 w 717"/>
                  <a:gd name="T59" fmla="*/ 674 h 676"/>
                  <a:gd name="T60" fmla="*/ 361 w 717"/>
                  <a:gd name="T61" fmla="*/ 676 h 676"/>
                  <a:gd name="T62" fmla="*/ 343 w 717"/>
                  <a:gd name="T63" fmla="*/ 676 h 676"/>
                  <a:gd name="T64" fmla="*/ 320 w 717"/>
                  <a:gd name="T65" fmla="*/ 675 h 676"/>
                  <a:gd name="T66" fmla="*/ 292 w 717"/>
                  <a:gd name="T67" fmla="*/ 670 h 676"/>
                  <a:gd name="T68" fmla="*/ 259 w 717"/>
                  <a:gd name="T69" fmla="*/ 660 h 676"/>
                  <a:gd name="T70" fmla="*/ 223 w 717"/>
                  <a:gd name="T71" fmla="*/ 643 h 676"/>
                  <a:gd name="T72" fmla="*/ 184 w 717"/>
                  <a:gd name="T73" fmla="*/ 620 h 676"/>
                  <a:gd name="T74" fmla="*/ 148 w 717"/>
                  <a:gd name="T75" fmla="*/ 595 h 676"/>
                  <a:gd name="T76" fmla="*/ 117 w 717"/>
                  <a:gd name="T77" fmla="*/ 569 h 676"/>
                  <a:gd name="T78" fmla="*/ 90 w 717"/>
                  <a:gd name="T79" fmla="*/ 540 h 676"/>
                  <a:gd name="T80" fmla="*/ 70 w 717"/>
                  <a:gd name="T81" fmla="*/ 510 h 676"/>
                  <a:gd name="T82" fmla="*/ 55 w 717"/>
                  <a:gd name="T83" fmla="*/ 479 h 676"/>
                  <a:gd name="T84" fmla="*/ 48 w 717"/>
                  <a:gd name="T85" fmla="*/ 443 h 676"/>
                  <a:gd name="T86" fmla="*/ 47 w 717"/>
                  <a:gd name="T87" fmla="*/ 404 h 676"/>
                  <a:gd name="T88" fmla="*/ 52 w 717"/>
                  <a:gd name="T89" fmla="*/ 346 h 676"/>
                  <a:gd name="T90" fmla="*/ 32 w 717"/>
                  <a:gd name="T91" fmla="*/ 283 h 676"/>
                  <a:gd name="T92" fmla="*/ 6 w 717"/>
                  <a:gd name="T93" fmla="*/ 221 h 676"/>
                  <a:gd name="T94" fmla="*/ 4 w 717"/>
                  <a:gd name="T95" fmla="*/ 141 h 6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17" h="676">
                    <a:moveTo>
                      <a:pt x="22" y="88"/>
                    </a:moveTo>
                    <a:lnTo>
                      <a:pt x="24" y="85"/>
                    </a:lnTo>
                    <a:lnTo>
                      <a:pt x="31" y="75"/>
                    </a:lnTo>
                    <a:lnTo>
                      <a:pt x="41" y="63"/>
                    </a:lnTo>
                    <a:lnTo>
                      <a:pt x="56" y="48"/>
                    </a:lnTo>
                    <a:lnTo>
                      <a:pt x="77" y="35"/>
                    </a:lnTo>
                    <a:lnTo>
                      <a:pt x="104" y="25"/>
                    </a:lnTo>
                    <a:lnTo>
                      <a:pt x="137" y="19"/>
                    </a:lnTo>
                    <a:lnTo>
                      <a:pt x="176" y="21"/>
                    </a:lnTo>
                    <a:lnTo>
                      <a:pt x="194" y="23"/>
                    </a:lnTo>
                    <a:lnTo>
                      <a:pt x="211" y="25"/>
                    </a:lnTo>
                    <a:lnTo>
                      <a:pt x="226" y="27"/>
                    </a:lnTo>
                    <a:lnTo>
                      <a:pt x="241" y="28"/>
                    </a:lnTo>
                    <a:lnTo>
                      <a:pt x="255" y="28"/>
                    </a:lnTo>
                    <a:lnTo>
                      <a:pt x="267" y="28"/>
                    </a:lnTo>
                    <a:lnTo>
                      <a:pt x="280" y="28"/>
                    </a:lnTo>
                    <a:lnTo>
                      <a:pt x="292" y="27"/>
                    </a:lnTo>
                    <a:lnTo>
                      <a:pt x="303" y="26"/>
                    </a:lnTo>
                    <a:lnTo>
                      <a:pt x="315" y="24"/>
                    </a:lnTo>
                    <a:lnTo>
                      <a:pt x="326" y="22"/>
                    </a:lnTo>
                    <a:lnTo>
                      <a:pt x="337" y="20"/>
                    </a:lnTo>
                    <a:lnTo>
                      <a:pt x="350" y="16"/>
                    </a:lnTo>
                    <a:lnTo>
                      <a:pt x="361" y="12"/>
                    </a:lnTo>
                    <a:lnTo>
                      <a:pt x="374" y="8"/>
                    </a:lnTo>
                    <a:lnTo>
                      <a:pt x="388" y="4"/>
                    </a:lnTo>
                    <a:lnTo>
                      <a:pt x="403" y="1"/>
                    </a:lnTo>
                    <a:lnTo>
                      <a:pt x="422" y="0"/>
                    </a:lnTo>
                    <a:lnTo>
                      <a:pt x="442" y="2"/>
                    </a:lnTo>
                    <a:lnTo>
                      <a:pt x="465" y="5"/>
                    </a:lnTo>
                    <a:lnTo>
                      <a:pt x="489" y="10"/>
                    </a:lnTo>
                    <a:lnTo>
                      <a:pt x="513" y="17"/>
                    </a:lnTo>
                    <a:lnTo>
                      <a:pt x="539" y="27"/>
                    </a:lnTo>
                    <a:lnTo>
                      <a:pt x="564" y="37"/>
                    </a:lnTo>
                    <a:lnTo>
                      <a:pt x="589" y="48"/>
                    </a:lnTo>
                    <a:lnTo>
                      <a:pt x="612" y="60"/>
                    </a:lnTo>
                    <a:lnTo>
                      <a:pt x="635" y="73"/>
                    </a:lnTo>
                    <a:lnTo>
                      <a:pt x="656" y="86"/>
                    </a:lnTo>
                    <a:lnTo>
                      <a:pt x="674" y="101"/>
                    </a:lnTo>
                    <a:lnTo>
                      <a:pt x="690" y="115"/>
                    </a:lnTo>
                    <a:lnTo>
                      <a:pt x="702" y="130"/>
                    </a:lnTo>
                    <a:lnTo>
                      <a:pt x="710" y="144"/>
                    </a:lnTo>
                    <a:lnTo>
                      <a:pt x="715" y="162"/>
                    </a:lnTo>
                    <a:lnTo>
                      <a:pt x="717" y="184"/>
                    </a:lnTo>
                    <a:lnTo>
                      <a:pt x="715" y="211"/>
                    </a:lnTo>
                    <a:lnTo>
                      <a:pt x="710" y="243"/>
                    </a:lnTo>
                    <a:lnTo>
                      <a:pt x="702" y="278"/>
                    </a:lnTo>
                    <a:lnTo>
                      <a:pt x="691" y="315"/>
                    </a:lnTo>
                    <a:lnTo>
                      <a:pt x="675" y="354"/>
                    </a:lnTo>
                    <a:lnTo>
                      <a:pt x="657" y="394"/>
                    </a:lnTo>
                    <a:lnTo>
                      <a:pt x="634" y="435"/>
                    </a:lnTo>
                    <a:lnTo>
                      <a:pt x="608" y="475"/>
                    </a:lnTo>
                    <a:lnTo>
                      <a:pt x="579" y="516"/>
                    </a:lnTo>
                    <a:lnTo>
                      <a:pt x="546" y="553"/>
                    </a:lnTo>
                    <a:lnTo>
                      <a:pt x="510" y="589"/>
                    </a:lnTo>
                    <a:lnTo>
                      <a:pt x="471" y="621"/>
                    </a:lnTo>
                    <a:lnTo>
                      <a:pt x="428" y="648"/>
                    </a:lnTo>
                    <a:lnTo>
                      <a:pt x="381" y="672"/>
                    </a:lnTo>
                    <a:lnTo>
                      <a:pt x="380" y="672"/>
                    </a:lnTo>
                    <a:lnTo>
                      <a:pt x="378" y="673"/>
                    </a:lnTo>
                    <a:lnTo>
                      <a:pt x="373" y="674"/>
                    </a:lnTo>
                    <a:lnTo>
                      <a:pt x="368" y="675"/>
                    </a:lnTo>
                    <a:lnTo>
                      <a:pt x="361" y="676"/>
                    </a:lnTo>
                    <a:lnTo>
                      <a:pt x="353" y="676"/>
                    </a:lnTo>
                    <a:lnTo>
                      <a:pt x="343" y="676"/>
                    </a:lnTo>
                    <a:lnTo>
                      <a:pt x="332" y="676"/>
                    </a:lnTo>
                    <a:lnTo>
                      <a:pt x="320" y="675"/>
                    </a:lnTo>
                    <a:lnTo>
                      <a:pt x="307" y="673"/>
                    </a:lnTo>
                    <a:lnTo>
                      <a:pt x="292" y="670"/>
                    </a:lnTo>
                    <a:lnTo>
                      <a:pt x="276" y="666"/>
                    </a:lnTo>
                    <a:lnTo>
                      <a:pt x="259" y="660"/>
                    </a:lnTo>
                    <a:lnTo>
                      <a:pt x="242" y="653"/>
                    </a:lnTo>
                    <a:lnTo>
                      <a:pt x="223" y="643"/>
                    </a:lnTo>
                    <a:lnTo>
                      <a:pt x="204" y="632"/>
                    </a:lnTo>
                    <a:lnTo>
                      <a:pt x="184" y="620"/>
                    </a:lnTo>
                    <a:lnTo>
                      <a:pt x="166" y="607"/>
                    </a:lnTo>
                    <a:lnTo>
                      <a:pt x="148" y="595"/>
                    </a:lnTo>
                    <a:lnTo>
                      <a:pt x="132" y="583"/>
                    </a:lnTo>
                    <a:lnTo>
                      <a:pt x="117" y="569"/>
                    </a:lnTo>
                    <a:lnTo>
                      <a:pt x="103" y="555"/>
                    </a:lnTo>
                    <a:lnTo>
                      <a:pt x="90" y="540"/>
                    </a:lnTo>
                    <a:lnTo>
                      <a:pt x="79" y="526"/>
                    </a:lnTo>
                    <a:lnTo>
                      <a:pt x="70" y="510"/>
                    </a:lnTo>
                    <a:lnTo>
                      <a:pt x="62" y="495"/>
                    </a:lnTo>
                    <a:lnTo>
                      <a:pt x="55" y="479"/>
                    </a:lnTo>
                    <a:lnTo>
                      <a:pt x="51" y="461"/>
                    </a:lnTo>
                    <a:lnTo>
                      <a:pt x="48" y="443"/>
                    </a:lnTo>
                    <a:lnTo>
                      <a:pt x="47" y="424"/>
                    </a:lnTo>
                    <a:lnTo>
                      <a:pt x="47" y="404"/>
                    </a:lnTo>
                    <a:lnTo>
                      <a:pt x="50" y="384"/>
                    </a:lnTo>
                    <a:lnTo>
                      <a:pt x="52" y="346"/>
                    </a:lnTo>
                    <a:lnTo>
                      <a:pt x="44" y="313"/>
                    </a:lnTo>
                    <a:lnTo>
                      <a:pt x="32" y="283"/>
                    </a:lnTo>
                    <a:lnTo>
                      <a:pt x="17" y="253"/>
                    </a:lnTo>
                    <a:lnTo>
                      <a:pt x="6" y="221"/>
                    </a:lnTo>
                    <a:lnTo>
                      <a:pt x="0" y="184"/>
                    </a:lnTo>
                    <a:lnTo>
                      <a:pt x="4" y="141"/>
                    </a:lnTo>
                    <a:lnTo>
                      <a:pt x="22" y="88"/>
                    </a:lnTo>
                    <a:close/>
                  </a:path>
                </a:pathLst>
              </a:custGeom>
              <a:solidFill>
                <a:srgbClr val="ADCC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25" name="Group 148"/>
              <p:cNvGrpSpPr>
                <a:grpSpLocks/>
              </p:cNvGrpSpPr>
              <p:nvPr/>
            </p:nvGrpSpPr>
            <p:grpSpPr bwMode="auto">
              <a:xfrm>
                <a:off x="657" y="935"/>
                <a:ext cx="3559" cy="1799"/>
                <a:chOff x="657" y="935"/>
                <a:chExt cx="3559" cy="1799"/>
              </a:xfrm>
            </p:grpSpPr>
            <p:sp>
              <p:nvSpPr>
                <p:cNvPr id="126" name="Freeform 149"/>
                <p:cNvSpPr>
                  <a:spLocks/>
                </p:cNvSpPr>
                <p:nvPr/>
              </p:nvSpPr>
              <p:spPr bwMode="auto">
                <a:xfrm>
                  <a:off x="657" y="935"/>
                  <a:ext cx="3559" cy="1799"/>
                </a:xfrm>
                <a:custGeom>
                  <a:avLst/>
                  <a:gdLst>
                    <a:gd name="T0" fmla="*/ 1303 w 773"/>
                    <a:gd name="T1" fmla="*/ 2 h 956"/>
                    <a:gd name="T2" fmla="*/ 1192 w 773"/>
                    <a:gd name="T3" fmla="*/ 2 h 956"/>
                    <a:gd name="T4" fmla="*/ 1008 w 773"/>
                    <a:gd name="T5" fmla="*/ 8 h 956"/>
                    <a:gd name="T6" fmla="*/ 773 w 773"/>
                    <a:gd name="T7" fmla="*/ 28 h 956"/>
                    <a:gd name="T8" fmla="*/ 525 w 773"/>
                    <a:gd name="T9" fmla="*/ 72 h 956"/>
                    <a:gd name="T10" fmla="*/ 295 w 773"/>
                    <a:gd name="T11" fmla="*/ 143 h 956"/>
                    <a:gd name="T12" fmla="*/ 115 w 773"/>
                    <a:gd name="T13" fmla="*/ 254 h 956"/>
                    <a:gd name="T14" fmla="*/ 9 w 773"/>
                    <a:gd name="T15" fmla="*/ 406 h 956"/>
                    <a:gd name="T16" fmla="*/ 18 w 773"/>
                    <a:gd name="T17" fmla="*/ 600 h 956"/>
                    <a:gd name="T18" fmla="*/ 134 w 773"/>
                    <a:gd name="T19" fmla="*/ 768 h 956"/>
                    <a:gd name="T20" fmla="*/ 331 w 773"/>
                    <a:gd name="T21" fmla="*/ 905 h 956"/>
                    <a:gd name="T22" fmla="*/ 585 w 773"/>
                    <a:gd name="T23" fmla="*/ 1020 h 956"/>
                    <a:gd name="T24" fmla="*/ 884 w 773"/>
                    <a:gd name="T25" fmla="*/ 1125 h 956"/>
                    <a:gd name="T26" fmla="*/ 1197 w 773"/>
                    <a:gd name="T27" fmla="*/ 1227 h 956"/>
                    <a:gd name="T28" fmla="*/ 1506 w 773"/>
                    <a:gd name="T29" fmla="*/ 1338 h 956"/>
                    <a:gd name="T30" fmla="*/ 1786 w 773"/>
                    <a:gd name="T31" fmla="*/ 1462 h 956"/>
                    <a:gd name="T32" fmla="*/ 2026 w 773"/>
                    <a:gd name="T33" fmla="*/ 1603 h 956"/>
                    <a:gd name="T34" fmla="*/ 2270 w 773"/>
                    <a:gd name="T35" fmla="*/ 1711 h 956"/>
                    <a:gd name="T36" fmla="*/ 2509 w 773"/>
                    <a:gd name="T37" fmla="*/ 1776 h 956"/>
                    <a:gd name="T38" fmla="*/ 2753 w 773"/>
                    <a:gd name="T39" fmla="*/ 1799 h 956"/>
                    <a:gd name="T40" fmla="*/ 2970 w 773"/>
                    <a:gd name="T41" fmla="*/ 1780 h 956"/>
                    <a:gd name="T42" fmla="*/ 3154 w 773"/>
                    <a:gd name="T43" fmla="*/ 1718 h 956"/>
                    <a:gd name="T44" fmla="*/ 3301 w 773"/>
                    <a:gd name="T45" fmla="*/ 1611 h 956"/>
                    <a:gd name="T46" fmla="*/ 3393 w 773"/>
                    <a:gd name="T47" fmla="*/ 1460 h 956"/>
                    <a:gd name="T48" fmla="*/ 3449 w 773"/>
                    <a:gd name="T49" fmla="*/ 1165 h 956"/>
                    <a:gd name="T50" fmla="*/ 3536 w 773"/>
                    <a:gd name="T51" fmla="*/ 734 h 956"/>
                    <a:gd name="T52" fmla="*/ 3545 w 773"/>
                    <a:gd name="T53" fmla="*/ 348 h 956"/>
                    <a:gd name="T54" fmla="*/ 3361 w 773"/>
                    <a:gd name="T55" fmla="*/ 96 h 956"/>
                    <a:gd name="T56" fmla="*/ 3030 w 773"/>
                    <a:gd name="T57" fmla="*/ 43 h 956"/>
                    <a:gd name="T58" fmla="*/ 2744 w 773"/>
                    <a:gd name="T59" fmla="*/ 30 h 956"/>
                    <a:gd name="T60" fmla="*/ 2436 w 773"/>
                    <a:gd name="T61" fmla="*/ 21 h 956"/>
                    <a:gd name="T62" fmla="*/ 2132 w 773"/>
                    <a:gd name="T63" fmla="*/ 15 h 956"/>
                    <a:gd name="T64" fmla="*/ 1851 w 773"/>
                    <a:gd name="T65" fmla="*/ 9 h 956"/>
                    <a:gd name="T66" fmla="*/ 1611 w 773"/>
                    <a:gd name="T67" fmla="*/ 6 h 956"/>
                    <a:gd name="T68" fmla="*/ 1432 w 773"/>
                    <a:gd name="T69" fmla="*/ 4 h 956"/>
                    <a:gd name="T70" fmla="*/ 1331 w 773"/>
                    <a:gd name="T71" fmla="*/ 2 h 9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73" h="956">
                      <a:moveTo>
                        <a:pt x="286" y="1"/>
                      </a:moveTo>
                      <a:lnTo>
                        <a:pt x="283" y="1"/>
                      </a:lnTo>
                      <a:lnTo>
                        <a:pt x="274" y="0"/>
                      </a:lnTo>
                      <a:lnTo>
                        <a:pt x="259" y="1"/>
                      </a:lnTo>
                      <a:lnTo>
                        <a:pt x="241" y="2"/>
                      </a:lnTo>
                      <a:lnTo>
                        <a:pt x="219" y="4"/>
                      </a:lnTo>
                      <a:lnTo>
                        <a:pt x="194" y="8"/>
                      </a:lnTo>
                      <a:lnTo>
                        <a:pt x="168" y="15"/>
                      </a:lnTo>
                      <a:lnTo>
                        <a:pt x="141" y="25"/>
                      </a:lnTo>
                      <a:lnTo>
                        <a:pt x="114" y="38"/>
                      </a:lnTo>
                      <a:lnTo>
                        <a:pt x="88" y="54"/>
                      </a:lnTo>
                      <a:lnTo>
                        <a:pt x="64" y="76"/>
                      </a:lnTo>
                      <a:lnTo>
                        <a:pt x="42" y="103"/>
                      </a:lnTo>
                      <a:lnTo>
                        <a:pt x="25" y="135"/>
                      </a:lnTo>
                      <a:lnTo>
                        <a:pt x="11" y="172"/>
                      </a:lnTo>
                      <a:lnTo>
                        <a:pt x="2" y="216"/>
                      </a:lnTo>
                      <a:lnTo>
                        <a:pt x="0" y="267"/>
                      </a:lnTo>
                      <a:lnTo>
                        <a:pt x="4" y="319"/>
                      </a:lnTo>
                      <a:lnTo>
                        <a:pt x="13" y="366"/>
                      </a:lnTo>
                      <a:lnTo>
                        <a:pt x="29" y="408"/>
                      </a:lnTo>
                      <a:lnTo>
                        <a:pt x="48" y="447"/>
                      </a:lnTo>
                      <a:lnTo>
                        <a:pt x="72" y="481"/>
                      </a:lnTo>
                      <a:lnTo>
                        <a:pt x="99" y="512"/>
                      </a:lnTo>
                      <a:lnTo>
                        <a:pt x="127" y="542"/>
                      </a:lnTo>
                      <a:lnTo>
                        <a:pt x="159" y="571"/>
                      </a:lnTo>
                      <a:lnTo>
                        <a:pt x="192" y="598"/>
                      </a:lnTo>
                      <a:lnTo>
                        <a:pt x="226" y="626"/>
                      </a:lnTo>
                      <a:lnTo>
                        <a:pt x="260" y="652"/>
                      </a:lnTo>
                      <a:lnTo>
                        <a:pt x="294" y="681"/>
                      </a:lnTo>
                      <a:lnTo>
                        <a:pt x="327" y="711"/>
                      </a:lnTo>
                      <a:lnTo>
                        <a:pt x="359" y="743"/>
                      </a:lnTo>
                      <a:lnTo>
                        <a:pt x="388" y="777"/>
                      </a:lnTo>
                      <a:lnTo>
                        <a:pt x="415" y="815"/>
                      </a:lnTo>
                      <a:lnTo>
                        <a:pt x="440" y="852"/>
                      </a:lnTo>
                      <a:lnTo>
                        <a:pt x="466" y="883"/>
                      </a:lnTo>
                      <a:lnTo>
                        <a:pt x="493" y="909"/>
                      </a:lnTo>
                      <a:lnTo>
                        <a:pt x="520" y="929"/>
                      </a:lnTo>
                      <a:lnTo>
                        <a:pt x="545" y="944"/>
                      </a:lnTo>
                      <a:lnTo>
                        <a:pt x="572" y="953"/>
                      </a:lnTo>
                      <a:lnTo>
                        <a:pt x="598" y="956"/>
                      </a:lnTo>
                      <a:lnTo>
                        <a:pt x="622" y="954"/>
                      </a:lnTo>
                      <a:lnTo>
                        <a:pt x="645" y="946"/>
                      </a:lnTo>
                      <a:lnTo>
                        <a:pt x="667" y="932"/>
                      </a:lnTo>
                      <a:lnTo>
                        <a:pt x="685" y="913"/>
                      </a:lnTo>
                      <a:lnTo>
                        <a:pt x="703" y="887"/>
                      </a:lnTo>
                      <a:lnTo>
                        <a:pt x="717" y="856"/>
                      </a:lnTo>
                      <a:lnTo>
                        <a:pt x="729" y="819"/>
                      </a:lnTo>
                      <a:lnTo>
                        <a:pt x="737" y="776"/>
                      </a:lnTo>
                      <a:lnTo>
                        <a:pt x="742" y="728"/>
                      </a:lnTo>
                      <a:lnTo>
                        <a:pt x="749" y="619"/>
                      </a:lnTo>
                      <a:lnTo>
                        <a:pt x="760" y="504"/>
                      </a:lnTo>
                      <a:lnTo>
                        <a:pt x="768" y="390"/>
                      </a:lnTo>
                      <a:lnTo>
                        <a:pt x="773" y="281"/>
                      </a:lnTo>
                      <a:lnTo>
                        <a:pt x="770" y="185"/>
                      </a:lnTo>
                      <a:lnTo>
                        <a:pt x="756" y="106"/>
                      </a:lnTo>
                      <a:lnTo>
                        <a:pt x="730" y="51"/>
                      </a:lnTo>
                      <a:lnTo>
                        <a:pt x="685" y="27"/>
                      </a:lnTo>
                      <a:lnTo>
                        <a:pt x="658" y="23"/>
                      </a:lnTo>
                      <a:lnTo>
                        <a:pt x="627" y="19"/>
                      </a:lnTo>
                      <a:lnTo>
                        <a:pt x="596" y="16"/>
                      </a:lnTo>
                      <a:lnTo>
                        <a:pt x="563" y="14"/>
                      </a:lnTo>
                      <a:lnTo>
                        <a:pt x="529" y="11"/>
                      </a:lnTo>
                      <a:lnTo>
                        <a:pt x="496" y="9"/>
                      </a:lnTo>
                      <a:lnTo>
                        <a:pt x="463" y="8"/>
                      </a:lnTo>
                      <a:lnTo>
                        <a:pt x="432" y="6"/>
                      </a:lnTo>
                      <a:lnTo>
                        <a:pt x="402" y="5"/>
                      </a:lnTo>
                      <a:lnTo>
                        <a:pt x="375" y="4"/>
                      </a:lnTo>
                      <a:lnTo>
                        <a:pt x="350" y="3"/>
                      </a:lnTo>
                      <a:lnTo>
                        <a:pt x="328" y="2"/>
                      </a:lnTo>
                      <a:lnTo>
                        <a:pt x="311" y="2"/>
                      </a:lnTo>
                      <a:lnTo>
                        <a:pt x="297" y="1"/>
                      </a:lnTo>
                      <a:lnTo>
                        <a:pt x="289" y="1"/>
                      </a:lnTo>
                      <a:lnTo>
                        <a:pt x="286" y="1"/>
                      </a:lnTo>
                      <a:close/>
                    </a:path>
                  </a:pathLst>
                </a:custGeom>
                <a:solidFill>
                  <a:srgbClr val="C6E8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 name="Text Box 150"/>
                <p:cNvSpPr txBox="1">
                  <a:spLocks noChangeArrowheads="1"/>
                </p:cNvSpPr>
                <p:nvPr/>
              </p:nvSpPr>
              <p:spPr bwMode="auto">
                <a:xfrm>
                  <a:off x="997" y="1253"/>
                  <a:ext cx="2993" cy="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cs-CZ" b="1" dirty="0" err="1" smtClean="0">
                      <a:solidFill>
                        <a:srgbClr val="FF0000"/>
                      </a:solidFill>
                      <a:latin typeface="Arial" charset="0"/>
                      <a:cs typeface="Arial" charset="0"/>
                    </a:rPr>
                    <a:t>lncRNA</a:t>
                  </a:r>
                  <a:r>
                    <a:rPr lang="cs-CZ" b="1" dirty="0" smtClean="0">
                      <a:solidFill>
                        <a:srgbClr val="FF0000"/>
                      </a:solidFill>
                      <a:latin typeface="Arial" charset="0"/>
                      <a:cs typeface="Arial" charset="0"/>
                    </a:rPr>
                    <a:t> jsou předpovězené B-Okazakiho fragmenty</a:t>
                  </a:r>
                  <a:endParaRPr lang="cs-CZ" b="1" dirty="0">
                    <a:solidFill>
                      <a:srgbClr val="FF0000"/>
                    </a:solidFill>
                    <a:latin typeface="Arial" charset="0"/>
                    <a:cs typeface="Arial" charset="0"/>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0948" name="Picture 4" descr="Evolution and Functions of Long Noncoding RNAs 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0763" y="1196975"/>
            <a:ext cx="4646612" cy="5040313"/>
          </a:xfrm>
          <a:prstGeom prst="rect">
            <a:avLst/>
          </a:prstGeom>
          <a:noFill/>
          <a:extLst>
            <a:ext uri="{909E8E84-426E-40DD-AFC4-6F175D3DCCD1}">
              <a14:hiddenFill xmlns:a14="http://schemas.microsoft.com/office/drawing/2010/main">
                <a:solidFill>
                  <a:srgbClr val="FFFFFF"/>
                </a:solidFill>
              </a14:hiddenFill>
            </a:ext>
          </a:extLst>
        </p:spPr>
      </p:pic>
      <p:sp>
        <p:nvSpPr>
          <p:cNvPr id="210949" name="Rectangle 5"/>
          <p:cNvSpPr>
            <a:spLocks noGrp="1" noChangeArrowheads="1"/>
          </p:cNvSpPr>
          <p:nvPr>
            <p:ph type="title"/>
          </p:nvPr>
        </p:nvSpPr>
        <p:spPr>
          <a:xfrm>
            <a:off x="395288" y="260350"/>
            <a:ext cx="8351837" cy="720725"/>
          </a:xfrm>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sz="3600" b="1" i="1" dirty="0">
                <a:ln w="11430"/>
                <a:solidFill>
                  <a:srgbClr val="FF0000"/>
                </a:solidFill>
                <a:effectLst>
                  <a:outerShdw blurRad="50800" dist="39000" dir="5460000" algn="tl">
                    <a:srgbClr val="000000">
                      <a:alpha val="38000"/>
                    </a:srgbClr>
                  </a:outerShdw>
                </a:effectLst>
                <a:latin typeface="Arial" charset="0"/>
              </a:rPr>
              <a:t>Jak vznikají </a:t>
            </a:r>
            <a:r>
              <a:rPr lang="cs-CZ" sz="3600" b="1" i="1" dirty="0" err="1">
                <a:ln w="11430"/>
                <a:solidFill>
                  <a:srgbClr val="FF0000"/>
                </a:solidFill>
                <a:effectLst>
                  <a:outerShdw blurRad="50800" dist="39000" dir="5460000" algn="tl">
                    <a:srgbClr val="000000">
                      <a:alpha val="38000"/>
                    </a:srgbClr>
                  </a:outerShdw>
                </a:effectLst>
                <a:latin typeface="Arial" charset="0"/>
              </a:rPr>
              <a:t>lncRNA</a:t>
            </a:r>
            <a:r>
              <a:rPr lang="cs-CZ" sz="3600" b="1" i="1" dirty="0">
                <a:ln w="11430"/>
                <a:solidFill>
                  <a:srgbClr val="FF0000"/>
                </a:solidFill>
                <a:effectLst>
                  <a:outerShdw blurRad="50800" dist="39000" dir="5460000" algn="tl">
                    <a:srgbClr val="000000">
                      <a:alpha val="38000"/>
                    </a:srgbClr>
                  </a:outerShdw>
                </a:effectLst>
                <a:latin typeface="Arial" charset="0"/>
              </a:rPr>
              <a:t>?  </a:t>
            </a:r>
          </a:p>
        </p:txBody>
      </p:sp>
      <p:sp>
        <p:nvSpPr>
          <p:cNvPr id="210950" name="Text Box 6"/>
          <p:cNvSpPr txBox="1">
            <a:spLocks noChangeArrowheads="1"/>
          </p:cNvSpPr>
          <p:nvPr/>
        </p:nvSpPr>
        <p:spPr bwMode="auto">
          <a:xfrm>
            <a:off x="541338" y="6373813"/>
            <a:ext cx="763111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gn="ctr">
              <a:lnSpc>
                <a:spcPct val="97000"/>
              </a:lnSpc>
              <a:buClr>
                <a:srgbClr val="000000"/>
              </a:buClr>
              <a:buSzPct val="100000"/>
              <a:buFont typeface="Times New Roman" pitchFamily="18" charset="0"/>
              <a:buNone/>
            </a:pPr>
            <a:r>
              <a:rPr lang="en-GB" sz="2000" b="1">
                <a:solidFill>
                  <a:srgbClr val="000000"/>
                </a:solidFill>
                <a:latin typeface="Arial" charset="0"/>
              </a:rPr>
              <a:t> </a:t>
            </a:r>
            <a:r>
              <a:rPr lang="cs-CZ" sz="2000" b="1">
                <a:solidFill>
                  <a:srgbClr val="000000"/>
                </a:solidFill>
                <a:latin typeface="Arial" charset="0"/>
              </a:rPr>
              <a:t>Ch.P. Ponting</a:t>
            </a:r>
            <a:r>
              <a:rPr lang="en-GB" sz="2000" b="1">
                <a:solidFill>
                  <a:srgbClr val="000000"/>
                </a:solidFill>
                <a:latin typeface="Arial" charset="0"/>
              </a:rPr>
              <a:t> et al.,  </a:t>
            </a:r>
            <a:r>
              <a:rPr lang="cs-CZ" sz="2000" b="1">
                <a:solidFill>
                  <a:srgbClr val="000000"/>
                </a:solidFill>
                <a:latin typeface="Arial" charset="0"/>
              </a:rPr>
              <a:t>Cell 136</a:t>
            </a:r>
            <a:r>
              <a:rPr lang="en-GB" sz="2000" b="1">
                <a:solidFill>
                  <a:srgbClr val="000000"/>
                </a:solidFill>
                <a:latin typeface="Arial" charset="0"/>
              </a:rPr>
              <a:t>, </a:t>
            </a:r>
            <a:r>
              <a:rPr lang="cs-CZ" sz="2000" b="1">
                <a:solidFill>
                  <a:srgbClr val="000000"/>
                </a:solidFill>
                <a:latin typeface="Arial" charset="0"/>
              </a:rPr>
              <a:t>629-641</a:t>
            </a:r>
            <a:r>
              <a:rPr lang="en-GB" sz="2000" b="1">
                <a:solidFill>
                  <a:srgbClr val="000000"/>
                </a:solidFill>
                <a:latin typeface="Arial" charset="0"/>
              </a:rPr>
              <a:t> (200</a:t>
            </a:r>
            <a:r>
              <a:rPr lang="cs-CZ" sz="2000" b="1">
                <a:solidFill>
                  <a:srgbClr val="000000"/>
                </a:solidFill>
                <a:latin typeface="Arial" charset="0"/>
              </a:rPr>
              <a:t>9</a:t>
            </a:r>
            <a:r>
              <a:rPr lang="en-GB" sz="2000" b="1">
                <a:solidFill>
                  <a:srgbClr val="000000"/>
                </a:solidFill>
                <a:latin typeface="Arial" charset="0"/>
              </a:rPr>
              <a: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8115" name="Rectangle 3"/>
          <p:cNvSpPr>
            <a:spLocks noGrp="1" noChangeArrowheads="1"/>
          </p:cNvSpPr>
          <p:nvPr>
            <p:ph type="title"/>
          </p:nvPr>
        </p:nvSpPr>
        <p:spPr>
          <a:xfrm>
            <a:off x="71438" y="260350"/>
            <a:ext cx="8893175" cy="720725"/>
          </a:xfrm>
          <a:noFill/>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sz="3600" b="1" i="1" dirty="0">
                <a:ln w="11430"/>
                <a:solidFill>
                  <a:srgbClr val="FF0000"/>
                </a:solidFill>
                <a:effectLst>
                  <a:outerShdw blurRad="50800" dist="39000" dir="5460000" algn="tl">
                    <a:srgbClr val="000000">
                      <a:alpha val="38000"/>
                    </a:srgbClr>
                  </a:outerShdw>
                </a:effectLst>
                <a:latin typeface="Arial" charset="0"/>
              </a:rPr>
              <a:t>Funkce </a:t>
            </a:r>
            <a:r>
              <a:rPr lang="cs-CZ" sz="3600" b="1" i="1" dirty="0" err="1">
                <a:ln w="11430"/>
                <a:solidFill>
                  <a:srgbClr val="FF0000"/>
                </a:solidFill>
                <a:effectLst>
                  <a:outerShdw blurRad="50800" dist="39000" dir="5460000" algn="tl">
                    <a:srgbClr val="000000">
                      <a:alpha val="38000"/>
                    </a:srgbClr>
                  </a:outerShdw>
                </a:effectLst>
                <a:latin typeface="Arial" charset="0"/>
              </a:rPr>
              <a:t>lncRNA</a:t>
            </a:r>
            <a:r>
              <a:rPr lang="cs-CZ" sz="3600" b="1" i="1" dirty="0">
                <a:ln w="11430"/>
                <a:solidFill>
                  <a:srgbClr val="FF0000"/>
                </a:solidFill>
                <a:effectLst>
                  <a:outerShdw blurRad="50800" dist="39000" dir="5460000" algn="tl">
                    <a:srgbClr val="000000">
                      <a:alpha val="38000"/>
                    </a:srgbClr>
                  </a:outerShdw>
                </a:effectLst>
                <a:latin typeface="Arial" charset="0"/>
              </a:rPr>
              <a:t> v regulaci transkripce  </a:t>
            </a:r>
          </a:p>
        </p:txBody>
      </p:sp>
      <p:grpSp>
        <p:nvGrpSpPr>
          <p:cNvPr id="218121" name="Group 9"/>
          <p:cNvGrpSpPr>
            <a:grpSpLocks/>
          </p:cNvGrpSpPr>
          <p:nvPr/>
        </p:nvGrpSpPr>
        <p:grpSpPr bwMode="auto">
          <a:xfrm>
            <a:off x="684213" y="1196975"/>
            <a:ext cx="3784600" cy="4897438"/>
            <a:chOff x="431" y="845"/>
            <a:chExt cx="2430" cy="3175"/>
          </a:xfrm>
        </p:grpSpPr>
        <p:pic>
          <p:nvPicPr>
            <p:cNvPr id="218116" name="Picture 4" descr="Evolution and Functions of Long Noncoding RNAs 03"/>
            <p:cNvPicPr>
              <a:picLocks noChangeAspect="1" noChangeArrowheads="1"/>
            </p:cNvPicPr>
            <p:nvPr/>
          </p:nvPicPr>
          <p:blipFill>
            <a:blip r:embed="rId3" cstate="print">
              <a:extLst>
                <a:ext uri="{28A0092B-C50C-407E-A947-70E740481C1C}">
                  <a14:useLocalDpi xmlns:a14="http://schemas.microsoft.com/office/drawing/2010/main" val="0"/>
                </a:ext>
              </a:extLst>
            </a:blip>
            <a:srcRect b="50632"/>
            <a:stretch>
              <a:fillRect/>
            </a:stretch>
          </p:blipFill>
          <p:spPr bwMode="auto">
            <a:xfrm>
              <a:off x="431" y="845"/>
              <a:ext cx="2430" cy="3175"/>
            </a:xfrm>
            <a:prstGeom prst="rect">
              <a:avLst/>
            </a:prstGeom>
            <a:noFill/>
            <a:extLst>
              <a:ext uri="{909E8E84-426E-40DD-AFC4-6F175D3DCCD1}">
                <a14:hiddenFill xmlns:a14="http://schemas.microsoft.com/office/drawing/2010/main">
                  <a:solidFill>
                    <a:srgbClr val="FFFFFF"/>
                  </a:solidFill>
                </a14:hiddenFill>
              </a:ext>
            </a:extLst>
          </p:spPr>
        </p:pic>
        <p:sp>
          <p:nvSpPr>
            <p:cNvPr id="218118" name="Rectangle 6"/>
            <p:cNvSpPr>
              <a:spLocks noChangeArrowheads="1"/>
            </p:cNvSpPr>
            <p:nvPr/>
          </p:nvSpPr>
          <p:spPr bwMode="auto">
            <a:xfrm>
              <a:off x="431" y="845"/>
              <a:ext cx="2404" cy="3175"/>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18120" name="Group 8"/>
          <p:cNvGrpSpPr>
            <a:grpSpLocks/>
          </p:cNvGrpSpPr>
          <p:nvPr/>
        </p:nvGrpSpPr>
        <p:grpSpPr bwMode="auto">
          <a:xfrm>
            <a:off x="4819650" y="1198563"/>
            <a:ext cx="3784600" cy="4967287"/>
            <a:chOff x="2971" y="890"/>
            <a:chExt cx="2430" cy="3220"/>
          </a:xfrm>
        </p:grpSpPr>
        <p:pic>
          <p:nvPicPr>
            <p:cNvPr id="218117" name="Picture 5" descr="Evolution and Functions of Long Noncoding RNAs 03"/>
            <p:cNvPicPr>
              <a:picLocks noChangeAspect="1" noChangeArrowheads="1"/>
            </p:cNvPicPr>
            <p:nvPr/>
          </p:nvPicPr>
          <p:blipFill>
            <a:blip r:embed="rId3" cstate="print">
              <a:extLst>
                <a:ext uri="{28A0092B-C50C-407E-A947-70E740481C1C}">
                  <a14:useLocalDpi xmlns:a14="http://schemas.microsoft.com/office/drawing/2010/main" val="0"/>
                </a:ext>
              </a:extLst>
            </a:blip>
            <a:srcRect t="49921"/>
            <a:stretch>
              <a:fillRect/>
            </a:stretch>
          </p:blipFill>
          <p:spPr bwMode="auto">
            <a:xfrm>
              <a:off x="2971" y="890"/>
              <a:ext cx="2430" cy="3220"/>
            </a:xfrm>
            <a:prstGeom prst="rect">
              <a:avLst/>
            </a:prstGeom>
            <a:noFill/>
            <a:extLst>
              <a:ext uri="{909E8E84-426E-40DD-AFC4-6F175D3DCCD1}">
                <a14:hiddenFill xmlns:a14="http://schemas.microsoft.com/office/drawing/2010/main">
                  <a:solidFill>
                    <a:srgbClr val="FFFFFF"/>
                  </a:solidFill>
                </a14:hiddenFill>
              </a:ext>
            </a:extLst>
          </p:spPr>
        </p:pic>
        <p:sp>
          <p:nvSpPr>
            <p:cNvPr id="218119" name="Rectangle 7"/>
            <p:cNvSpPr>
              <a:spLocks noChangeArrowheads="1"/>
            </p:cNvSpPr>
            <p:nvPr/>
          </p:nvSpPr>
          <p:spPr bwMode="auto">
            <a:xfrm>
              <a:off x="2971" y="890"/>
              <a:ext cx="2426" cy="3220"/>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218122" name="Text Box 10"/>
          <p:cNvSpPr txBox="1">
            <a:spLocks noChangeArrowheads="1"/>
          </p:cNvSpPr>
          <p:nvPr/>
        </p:nvSpPr>
        <p:spPr bwMode="auto">
          <a:xfrm>
            <a:off x="541338" y="6373813"/>
            <a:ext cx="763111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gn="ctr">
              <a:lnSpc>
                <a:spcPct val="97000"/>
              </a:lnSpc>
              <a:buClr>
                <a:srgbClr val="000000"/>
              </a:buClr>
              <a:buSzPct val="100000"/>
              <a:buFont typeface="Times New Roman" pitchFamily="18" charset="0"/>
              <a:buNone/>
            </a:pPr>
            <a:r>
              <a:rPr lang="en-GB" sz="2000" b="1">
                <a:solidFill>
                  <a:srgbClr val="000000"/>
                </a:solidFill>
                <a:latin typeface="Arial" charset="0"/>
              </a:rPr>
              <a:t> </a:t>
            </a:r>
            <a:r>
              <a:rPr lang="cs-CZ" sz="2000" b="1">
                <a:solidFill>
                  <a:srgbClr val="000000"/>
                </a:solidFill>
                <a:latin typeface="Arial" charset="0"/>
              </a:rPr>
              <a:t>Ch.P. Ponting</a:t>
            </a:r>
            <a:r>
              <a:rPr lang="en-GB" sz="2000" b="1">
                <a:solidFill>
                  <a:srgbClr val="000000"/>
                </a:solidFill>
                <a:latin typeface="Arial" charset="0"/>
              </a:rPr>
              <a:t> et al.,  </a:t>
            </a:r>
            <a:r>
              <a:rPr lang="cs-CZ" sz="2000" b="1">
                <a:solidFill>
                  <a:srgbClr val="000000"/>
                </a:solidFill>
                <a:latin typeface="Arial" charset="0"/>
              </a:rPr>
              <a:t>Cell 136</a:t>
            </a:r>
            <a:r>
              <a:rPr lang="en-GB" sz="2000" b="1">
                <a:solidFill>
                  <a:srgbClr val="000000"/>
                </a:solidFill>
                <a:latin typeface="Arial" charset="0"/>
              </a:rPr>
              <a:t>, </a:t>
            </a:r>
            <a:r>
              <a:rPr lang="cs-CZ" sz="2000" b="1">
                <a:solidFill>
                  <a:srgbClr val="000000"/>
                </a:solidFill>
                <a:latin typeface="Arial" charset="0"/>
              </a:rPr>
              <a:t>629-641</a:t>
            </a:r>
            <a:r>
              <a:rPr lang="en-GB" sz="2000" b="1">
                <a:solidFill>
                  <a:srgbClr val="000000"/>
                </a:solidFill>
                <a:latin typeface="Arial" charset="0"/>
              </a:rPr>
              <a:t> (200</a:t>
            </a:r>
            <a:r>
              <a:rPr lang="cs-CZ" sz="2000" b="1">
                <a:solidFill>
                  <a:srgbClr val="000000"/>
                </a:solidFill>
                <a:latin typeface="Arial" charset="0"/>
              </a:rPr>
              <a:t>9</a:t>
            </a:r>
            <a:r>
              <a:rPr lang="en-GB" sz="2000" b="1">
                <a:solidFill>
                  <a:srgbClr val="000000"/>
                </a:solidFill>
                <a:latin typeface="Arial"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107950" y="260350"/>
            <a:ext cx="8856663" cy="79216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sz="3600" b="1" i="1" dirty="0">
                <a:ln w="11430"/>
                <a:solidFill>
                  <a:srgbClr val="FF0000"/>
                </a:solidFill>
                <a:effectLst>
                  <a:outerShdw blurRad="50800" dist="39000" dir="5460000" algn="tl">
                    <a:srgbClr val="000000">
                      <a:alpha val="38000"/>
                    </a:srgbClr>
                  </a:outerShdw>
                </a:effectLst>
                <a:latin typeface="Arial" charset="0"/>
              </a:rPr>
              <a:t>Fenomén „</a:t>
            </a:r>
            <a:r>
              <a:rPr lang="cs-CZ" sz="3600" b="1" i="1" dirty="0" err="1">
                <a:ln w="11430"/>
                <a:solidFill>
                  <a:srgbClr val="FF0000"/>
                </a:solidFill>
                <a:effectLst>
                  <a:outerShdw blurRad="50800" dist="39000" dir="5460000" algn="tl">
                    <a:srgbClr val="000000">
                      <a:alpha val="38000"/>
                    </a:srgbClr>
                  </a:outerShdw>
                </a:effectLst>
                <a:latin typeface="Arial" charset="0"/>
              </a:rPr>
              <a:t>kosuprese</a:t>
            </a:r>
            <a:r>
              <a:rPr lang="cs-CZ" sz="3600" b="1" i="1" dirty="0">
                <a:ln w="11430"/>
                <a:solidFill>
                  <a:srgbClr val="FF0000"/>
                </a:solidFill>
                <a:effectLst>
                  <a:outerShdw blurRad="50800" dist="39000" dir="5460000" algn="tl">
                    <a:srgbClr val="000000">
                      <a:alpha val="38000"/>
                    </a:srgbClr>
                  </a:outerShdw>
                </a:effectLst>
                <a:latin typeface="Arial" charset="0"/>
              </a:rPr>
              <a:t>“ </a:t>
            </a:r>
          </a:p>
        </p:txBody>
      </p:sp>
      <p:pic>
        <p:nvPicPr>
          <p:cNvPr id="159750" name="Picture 6"/>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5724525" y="2997200"/>
            <a:ext cx="3040063" cy="328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9747" name="Text Box 3"/>
          <p:cNvSpPr txBox="1">
            <a:spLocks noChangeArrowheads="1"/>
          </p:cNvSpPr>
          <p:nvPr/>
        </p:nvSpPr>
        <p:spPr bwMode="auto">
          <a:xfrm>
            <a:off x="395288" y="1268413"/>
            <a:ext cx="7935912"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Font typeface="Wingdings" pitchFamily="2" charset="2"/>
              <a:buChar char="Ø"/>
            </a:pPr>
            <a:r>
              <a:rPr lang="cs-CZ" b="1">
                <a:solidFill>
                  <a:srgbClr val="000099"/>
                </a:solidFill>
                <a:latin typeface="Arial" charset="0"/>
                <a:cs typeface="Arial" charset="0"/>
              </a:rPr>
              <a:t>Rich Jorgensen a kolegové vložili gen produkující pigment do petunií</a:t>
            </a:r>
          </a:p>
          <a:p>
            <a:pPr>
              <a:spcBef>
                <a:spcPct val="50000"/>
              </a:spcBef>
              <a:buFont typeface="Wingdings" pitchFamily="2" charset="2"/>
              <a:buChar char="Ø"/>
            </a:pPr>
            <a:r>
              <a:rPr lang="cs-CZ" b="1">
                <a:solidFill>
                  <a:srgbClr val="000099"/>
                </a:solidFill>
                <a:latin typeface="Arial" charset="0"/>
                <a:cs typeface="Arial" charset="0"/>
              </a:rPr>
              <a:t>Místo silné pigmentace se objevily rostliny variegované a dokonce bílé </a:t>
            </a:r>
          </a:p>
          <a:p>
            <a:pPr>
              <a:spcBef>
                <a:spcPct val="50000"/>
              </a:spcBef>
              <a:buFont typeface="Wingdings" pitchFamily="2" charset="2"/>
              <a:buChar char="Ø"/>
            </a:pPr>
            <a:r>
              <a:rPr lang="cs-CZ" b="1">
                <a:solidFill>
                  <a:srgbClr val="000099"/>
                </a:solidFill>
                <a:latin typeface="Arial" charset="0"/>
                <a:cs typeface="Arial" charset="0"/>
              </a:rPr>
              <a:t>Jorgensen pojmenoval 			        tento fenomén "cosuppression”</a:t>
            </a:r>
          </a:p>
        </p:txBody>
      </p:sp>
      <p:sp>
        <p:nvSpPr>
          <p:cNvPr id="159751" name="Rectangle 7"/>
          <p:cNvSpPr>
            <a:spLocks noChangeArrowheads="1"/>
          </p:cNvSpPr>
          <p:nvPr/>
        </p:nvSpPr>
        <p:spPr bwMode="auto">
          <a:xfrm>
            <a:off x="457200" y="5935663"/>
            <a:ext cx="41862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solidFill>
                  <a:schemeClr val="bg2"/>
                </a:solidFill>
                <a:latin typeface="Arial" charset="0"/>
              </a:rPr>
              <a:t>Napoli et al., </a:t>
            </a:r>
            <a:r>
              <a:rPr lang="en-US" sz="2000" b="1" i="1">
                <a:solidFill>
                  <a:schemeClr val="bg2"/>
                </a:solidFill>
                <a:latin typeface="Arial" charset="0"/>
              </a:rPr>
              <a:t>Plant Cell,</a:t>
            </a:r>
            <a:r>
              <a:rPr lang="en-US" sz="2000" b="1">
                <a:solidFill>
                  <a:schemeClr val="bg2"/>
                </a:solidFill>
                <a:latin typeface="Arial" charset="0"/>
              </a:rPr>
              <a:t> 1990 </a:t>
            </a:r>
          </a:p>
          <a:p>
            <a:endParaRPr lang="en-US" sz="2000" b="1">
              <a:solidFill>
                <a:schemeClr val="bg2"/>
              </a:solidFill>
              <a:latin typeface="Arial"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9350" y="5935663"/>
            <a:ext cx="1509713" cy="7778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2150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4075" y="1052513"/>
            <a:ext cx="4824413" cy="48736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215045" name="Text Box 5"/>
          <p:cNvSpPr txBox="1">
            <a:spLocks noChangeArrowheads="1"/>
          </p:cNvSpPr>
          <p:nvPr/>
        </p:nvSpPr>
        <p:spPr bwMode="auto">
          <a:xfrm>
            <a:off x="180975" y="6237288"/>
            <a:ext cx="7631113"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gn="ctr">
              <a:lnSpc>
                <a:spcPct val="97000"/>
              </a:lnSpc>
              <a:buClr>
                <a:srgbClr val="000000"/>
              </a:buClr>
              <a:buSzPct val="100000"/>
              <a:buFont typeface="Times New Roman" pitchFamily="18" charset="0"/>
              <a:buNone/>
            </a:pPr>
            <a:r>
              <a:rPr lang="en-GB" sz="2000" b="1">
                <a:solidFill>
                  <a:srgbClr val="000000"/>
                </a:solidFill>
                <a:latin typeface="Arial" charset="0"/>
              </a:rPr>
              <a:t> E. V.  Makeyev et al.,  Science  319, 1789 -1790 (2008)    </a:t>
            </a:r>
          </a:p>
        </p:txBody>
      </p:sp>
      <p:sp>
        <p:nvSpPr>
          <p:cNvPr id="215046" name="Text Box 6"/>
          <p:cNvSpPr txBox="1">
            <a:spLocks noChangeArrowheads="1"/>
          </p:cNvSpPr>
          <p:nvPr/>
        </p:nvSpPr>
        <p:spPr bwMode="auto">
          <a:xfrm>
            <a:off x="179388" y="228600"/>
            <a:ext cx="87836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gn="ctr">
              <a:lnSpc>
                <a:spcPct val="97000"/>
              </a:lnSpc>
              <a:buClr>
                <a:srgbClr val="000000"/>
              </a:buClr>
              <a:buSzPct val="100000"/>
              <a:buFont typeface="Times New Roman" pitchFamily="18" charset="0"/>
              <a:buNone/>
            </a:pPr>
            <a:r>
              <a:rPr lang="cs-CZ" sz="3600" b="1" i="1" dirty="0">
                <a:ln w="11430"/>
                <a:solidFill>
                  <a:srgbClr val="FF0000"/>
                </a:solidFill>
                <a:effectLst>
                  <a:outerShdw blurRad="50800" dist="39000" dir="5460000" algn="tl">
                    <a:srgbClr val="000000">
                      <a:alpha val="38000"/>
                    </a:srgbClr>
                  </a:outerShdw>
                </a:effectLst>
                <a:latin typeface="Arial" charset="0"/>
              </a:rPr>
              <a:t>Regulační síť </a:t>
            </a:r>
            <a:r>
              <a:rPr lang="en-GB" sz="3600" b="1" i="1" dirty="0">
                <a:ln w="11430"/>
                <a:solidFill>
                  <a:srgbClr val="FF0000"/>
                </a:solidFill>
                <a:effectLst>
                  <a:outerShdw blurRad="50800" dist="39000" dir="5460000" algn="tl">
                    <a:srgbClr val="000000">
                      <a:alpha val="38000"/>
                    </a:srgbClr>
                  </a:outerShdw>
                </a:effectLst>
                <a:latin typeface="Arial" charset="0"/>
              </a:rPr>
              <a:t>MiR-124</a:t>
            </a:r>
          </a:p>
        </p:txBody>
      </p:sp>
    </p:spTree>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29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9350" y="5935663"/>
            <a:ext cx="1509713" cy="7778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pic>
        <p:nvPicPr>
          <p:cNvPr id="2129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7363" y="992188"/>
            <a:ext cx="5629275" cy="48736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212997" name="Text Box 5"/>
          <p:cNvSpPr txBox="1">
            <a:spLocks noChangeArrowheads="1"/>
          </p:cNvSpPr>
          <p:nvPr/>
        </p:nvSpPr>
        <p:spPr bwMode="auto">
          <a:xfrm>
            <a:off x="179388" y="6373813"/>
            <a:ext cx="8783637"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gn="ctr">
              <a:lnSpc>
                <a:spcPct val="97000"/>
              </a:lnSpc>
              <a:buClr>
                <a:srgbClr val="000000"/>
              </a:buClr>
              <a:buSzPct val="100000"/>
              <a:buFont typeface="Times New Roman" pitchFamily="18" charset="0"/>
              <a:buNone/>
            </a:pPr>
            <a:r>
              <a:rPr lang="en-GB" sz="2000" b="1">
                <a:solidFill>
                  <a:srgbClr val="000000"/>
                </a:solidFill>
                <a:latin typeface="Arial" charset="0"/>
              </a:rPr>
              <a:t> O.  Hobert  Science  319, 1785 -1786 (2008)    </a:t>
            </a:r>
          </a:p>
        </p:txBody>
      </p:sp>
      <p:sp>
        <p:nvSpPr>
          <p:cNvPr id="212998" name="Text Box 6"/>
          <p:cNvSpPr txBox="1">
            <a:spLocks noChangeArrowheads="1"/>
          </p:cNvSpPr>
          <p:nvPr/>
        </p:nvSpPr>
        <p:spPr bwMode="auto">
          <a:xfrm>
            <a:off x="179388" y="188640"/>
            <a:ext cx="87836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gn="ctr">
              <a:lnSpc>
                <a:spcPct val="97000"/>
              </a:lnSpc>
              <a:buClr>
                <a:srgbClr val="000000"/>
              </a:buClr>
              <a:buSzPct val="100000"/>
              <a:buFont typeface="Times New Roman" pitchFamily="18" charset="0"/>
              <a:buNone/>
            </a:pPr>
            <a:r>
              <a:rPr lang="cs-CZ" sz="3600" b="1" i="1" dirty="0">
                <a:ln w="11430"/>
                <a:solidFill>
                  <a:srgbClr val="FF0000"/>
                </a:solidFill>
                <a:effectLst>
                  <a:outerShdw blurRad="50800" dist="39000" dir="5460000" algn="tl">
                    <a:srgbClr val="000000">
                      <a:alpha val="38000"/>
                    </a:srgbClr>
                  </a:outerShdw>
                </a:effectLst>
                <a:latin typeface="Arial" charset="0"/>
              </a:rPr>
              <a:t>Principy regulace TF a miRNA</a:t>
            </a:r>
            <a:endParaRPr lang="en-GB" sz="3600" b="1" i="1" dirty="0">
              <a:ln w="11430"/>
              <a:solidFill>
                <a:srgbClr val="FF0000"/>
              </a:solidFill>
              <a:effectLst>
                <a:outerShdw blurRad="50800" dist="39000" dir="5460000" algn="tl">
                  <a:srgbClr val="000000">
                    <a:alpha val="38000"/>
                  </a:srgbClr>
                </a:outerShdw>
              </a:effectLst>
              <a:latin typeface="Arial" charset="0"/>
            </a:endParaRPr>
          </a:p>
        </p:txBody>
      </p:sp>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395288" y="260648"/>
            <a:ext cx="8351837" cy="144016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Rok </a:t>
            </a:r>
            <a:r>
              <a:rPr lang="cs-CZ"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rPr>
              <a:t>2011?</a:t>
            </a:r>
            <a:endParaRPr lang="cs-CZ"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charset="0"/>
            </a:endParaRPr>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166" y="2132856"/>
            <a:ext cx="6902542" cy="3888432"/>
          </a:xfrm>
          <a:prstGeom prst="rect">
            <a:avLst/>
          </a:prstGeom>
          <a:ln w="25400">
            <a:solidFill>
              <a:srgbClr val="000000"/>
            </a:solidFill>
          </a:ln>
        </p:spPr>
      </p:pic>
    </p:spTree>
    <p:extLst>
      <p:ext uri="{BB962C8B-B14F-4D97-AF65-F5344CB8AC3E}">
        <p14:creationId xmlns:p14="http://schemas.microsoft.com/office/powerpoint/2010/main" val="24805039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7" name="Text Box 5"/>
          <p:cNvSpPr txBox="1">
            <a:spLocks noChangeArrowheads="1"/>
          </p:cNvSpPr>
          <p:nvPr/>
        </p:nvSpPr>
        <p:spPr bwMode="auto">
          <a:xfrm>
            <a:off x="179388" y="6373813"/>
            <a:ext cx="8783637" cy="29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gn="ctr">
              <a:lnSpc>
                <a:spcPct val="97000"/>
              </a:lnSpc>
              <a:buClr>
                <a:srgbClr val="000000"/>
              </a:buClr>
              <a:buSzPct val="100000"/>
              <a:buFont typeface="Times New Roman" pitchFamily="18" charset="0"/>
              <a:buNone/>
            </a:pPr>
            <a:r>
              <a:rPr lang="en-GB" sz="2000" b="1" dirty="0">
                <a:solidFill>
                  <a:srgbClr val="000000"/>
                </a:solidFill>
                <a:latin typeface="Arial" charset="0"/>
              </a:rPr>
              <a:t> </a:t>
            </a:r>
            <a:r>
              <a:rPr lang="cs-CZ" sz="2000" b="1" dirty="0" err="1" smtClean="0">
                <a:solidFill>
                  <a:srgbClr val="000000"/>
                </a:solidFill>
                <a:latin typeface="Arial" charset="0"/>
              </a:rPr>
              <a:t>Salmena</a:t>
            </a:r>
            <a:r>
              <a:rPr lang="cs-CZ" sz="2000" b="1" dirty="0" smtClean="0">
                <a:solidFill>
                  <a:srgbClr val="000000"/>
                </a:solidFill>
                <a:latin typeface="Arial" charset="0"/>
              </a:rPr>
              <a:t> L. et al. (2011): Cell 146, 353-358, August 2011</a:t>
            </a:r>
            <a:endParaRPr lang="en-GB" sz="2000" b="1" dirty="0">
              <a:solidFill>
                <a:srgbClr val="000000"/>
              </a:solidFill>
              <a:latin typeface="Arial" charset="0"/>
            </a:endParaRPr>
          </a:p>
        </p:txBody>
      </p:sp>
      <p:sp>
        <p:nvSpPr>
          <p:cNvPr id="212998" name="Text Box 6"/>
          <p:cNvSpPr txBox="1">
            <a:spLocks noChangeArrowheads="1"/>
          </p:cNvSpPr>
          <p:nvPr/>
        </p:nvSpPr>
        <p:spPr bwMode="auto">
          <a:xfrm>
            <a:off x="179388" y="228600"/>
            <a:ext cx="87836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gn="ctr">
              <a:lnSpc>
                <a:spcPct val="97000"/>
              </a:lnSpc>
              <a:buClr>
                <a:srgbClr val="000000"/>
              </a:buClr>
              <a:buSzPct val="100000"/>
              <a:buFont typeface="Times New Roman" pitchFamily="18" charset="0"/>
              <a:buNone/>
            </a:pPr>
            <a:r>
              <a:rPr lang="cs-CZ" sz="3600" b="1" i="1" dirty="0" smtClean="0">
                <a:ln w="11430"/>
                <a:solidFill>
                  <a:srgbClr val="FF0000"/>
                </a:solidFill>
                <a:effectLst>
                  <a:outerShdw blurRad="50800" dist="39000" dir="5460000" algn="tl">
                    <a:srgbClr val="000000">
                      <a:alpha val="38000"/>
                    </a:srgbClr>
                  </a:outerShdw>
                </a:effectLst>
                <a:latin typeface="Arial" charset="0"/>
              </a:rPr>
              <a:t>Koncept </a:t>
            </a:r>
            <a:r>
              <a:rPr lang="cs-CZ" sz="3600" b="1" i="1" dirty="0" err="1" smtClean="0">
                <a:ln w="11430"/>
                <a:solidFill>
                  <a:srgbClr val="FF0000"/>
                </a:solidFill>
                <a:effectLst>
                  <a:outerShdw blurRad="50800" dist="39000" dir="5460000" algn="tl">
                    <a:srgbClr val="000000">
                      <a:alpha val="38000"/>
                    </a:srgbClr>
                  </a:outerShdw>
                </a:effectLst>
                <a:latin typeface="Arial" charset="0"/>
              </a:rPr>
              <a:t>ceRNA</a:t>
            </a:r>
            <a:endParaRPr lang="en-GB" sz="3600" b="1" i="1" dirty="0">
              <a:ln w="11430"/>
              <a:solidFill>
                <a:srgbClr val="FF0000"/>
              </a:solidFill>
              <a:effectLst>
                <a:outerShdw blurRad="50800" dist="39000" dir="5460000" algn="tl">
                  <a:srgbClr val="000000">
                    <a:alpha val="38000"/>
                  </a:srgbClr>
                </a:outerShdw>
              </a:effectLst>
              <a:latin typeface="Arial" charset="0"/>
            </a:endParaRPr>
          </a:p>
        </p:txBody>
      </p:sp>
      <p:sp>
        <p:nvSpPr>
          <p:cNvPr id="6" name="Text Box 3"/>
          <p:cNvSpPr txBox="1">
            <a:spLocks noChangeArrowheads="1"/>
          </p:cNvSpPr>
          <p:nvPr/>
        </p:nvSpPr>
        <p:spPr bwMode="auto">
          <a:xfrm>
            <a:off x="468313" y="1052736"/>
            <a:ext cx="8424862"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defRPr sz="2400">
                <a:solidFill>
                  <a:schemeClr val="tx1"/>
                </a:solidFill>
                <a:latin typeface="Times New Roman" pitchFamily="18" charset="0"/>
              </a:defRPr>
            </a:lvl1pPr>
            <a:lvl2pPr marL="542925">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457200" indent="-457200">
              <a:spcBef>
                <a:spcPct val="50000"/>
              </a:spcBef>
              <a:buFont typeface="+mj-lt"/>
              <a:buAutoNum type="arabicParenR"/>
            </a:pPr>
            <a:r>
              <a:rPr lang="cs-CZ" sz="2800" b="1" dirty="0" smtClean="0">
                <a:solidFill>
                  <a:srgbClr val="000000"/>
                </a:solidFill>
                <a:latin typeface="Arial" charset="0"/>
                <a:cs typeface="Arial" charset="0"/>
              </a:rPr>
              <a:t>Hypotéza, která se snaží osvětlit jak </a:t>
            </a:r>
            <a:r>
              <a:rPr lang="cs-CZ" sz="2800" b="1" dirty="0" err="1" smtClean="0">
                <a:solidFill>
                  <a:srgbClr val="000000"/>
                </a:solidFill>
                <a:latin typeface="Arial" charset="0"/>
                <a:cs typeface="Arial" charset="0"/>
              </a:rPr>
              <a:t>mRNA</a:t>
            </a:r>
            <a:r>
              <a:rPr lang="cs-CZ" sz="2800" b="1" dirty="0" smtClean="0">
                <a:solidFill>
                  <a:srgbClr val="000000"/>
                </a:solidFill>
                <a:latin typeface="Arial" charset="0"/>
                <a:cs typeface="Arial" charset="0"/>
              </a:rPr>
              <a:t>, </a:t>
            </a:r>
            <a:r>
              <a:rPr lang="cs-CZ" sz="2800" b="1" dirty="0" err="1" smtClean="0">
                <a:solidFill>
                  <a:srgbClr val="000000"/>
                </a:solidFill>
                <a:latin typeface="Arial" charset="0"/>
                <a:cs typeface="Arial" charset="0"/>
              </a:rPr>
              <a:t>transkripty</a:t>
            </a:r>
            <a:r>
              <a:rPr lang="cs-CZ" sz="2800" b="1" dirty="0" smtClean="0">
                <a:solidFill>
                  <a:srgbClr val="000000"/>
                </a:solidFill>
                <a:latin typeface="Arial" charset="0"/>
                <a:cs typeface="Arial" charset="0"/>
              </a:rPr>
              <a:t> </a:t>
            </a:r>
            <a:r>
              <a:rPr lang="cs-CZ" sz="2800" b="1" dirty="0" err="1" smtClean="0">
                <a:solidFill>
                  <a:srgbClr val="000000"/>
                </a:solidFill>
                <a:latin typeface="Arial" charset="0"/>
                <a:cs typeface="Arial" charset="0"/>
              </a:rPr>
              <a:t>pseudogenů</a:t>
            </a:r>
            <a:r>
              <a:rPr lang="cs-CZ" sz="2800" b="1" dirty="0" smtClean="0">
                <a:solidFill>
                  <a:srgbClr val="000000"/>
                </a:solidFill>
                <a:latin typeface="Arial" charset="0"/>
                <a:cs typeface="Arial" charset="0"/>
              </a:rPr>
              <a:t> a </a:t>
            </a:r>
            <a:r>
              <a:rPr lang="cs-CZ" sz="2800" b="1" dirty="0" err="1" smtClean="0">
                <a:solidFill>
                  <a:srgbClr val="000000"/>
                </a:solidFill>
                <a:latin typeface="Arial" charset="0"/>
                <a:cs typeface="Arial" charset="0"/>
              </a:rPr>
              <a:t>lncRNA</a:t>
            </a:r>
            <a:r>
              <a:rPr lang="cs-CZ" sz="2800" b="1" dirty="0" smtClean="0">
                <a:solidFill>
                  <a:srgbClr val="000000"/>
                </a:solidFill>
                <a:latin typeface="Arial" charset="0"/>
                <a:cs typeface="Arial" charset="0"/>
              </a:rPr>
              <a:t> interagují prostřednictvím tzv. „</a:t>
            </a:r>
            <a:r>
              <a:rPr lang="cs-CZ" sz="2800" b="1" dirty="0" err="1" smtClean="0">
                <a:solidFill>
                  <a:srgbClr val="000000"/>
                </a:solidFill>
                <a:latin typeface="Arial" charset="0"/>
                <a:cs typeface="Arial" charset="0"/>
              </a:rPr>
              <a:t>microRNA</a:t>
            </a:r>
            <a:r>
              <a:rPr lang="cs-CZ" sz="2800" b="1" dirty="0" smtClean="0">
                <a:solidFill>
                  <a:srgbClr val="000000"/>
                </a:solidFill>
                <a:latin typeface="Arial" charset="0"/>
                <a:cs typeface="Arial" charset="0"/>
              </a:rPr>
              <a:t> response </a:t>
            </a:r>
            <a:r>
              <a:rPr lang="cs-CZ" sz="2800" b="1" dirty="0" err="1" smtClean="0">
                <a:solidFill>
                  <a:srgbClr val="000000"/>
                </a:solidFill>
                <a:latin typeface="Arial" charset="0"/>
                <a:cs typeface="Arial" charset="0"/>
              </a:rPr>
              <a:t>elements</a:t>
            </a:r>
            <a:r>
              <a:rPr lang="cs-CZ" sz="2800" b="1" dirty="0" smtClean="0">
                <a:solidFill>
                  <a:srgbClr val="000000"/>
                </a:solidFill>
                <a:latin typeface="Arial" charset="0"/>
                <a:cs typeface="Arial" charset="0"/>
              </a:rPr>
              <a:t>“ (MRE)</a:t>
            </a:r>
          </a:p>
          <a:p>
            <a:pPr marL="457200" indent="-457200">
              <a:spcBef>
                <a:spcPct val="50000"/>
              </a:spcBef>
              <a:buFont typeface="+mj-lt"/>
              <a:buAutoNum type="arabicParenR"/>
            </a:pPr>
            <a:r>
              <a:rPr lang="cs-CZ" sz="2800" b="1" dirty="0" smtClean="0">
                <a:solidFill>
                  <a:srgbClr val="000000"/>
                </a:solidFill>
                <a:latin typeface="Arial" charset="0"/>
                <a:cs typeface="Arial" charset="0"/>
              </a:rPr>
              <a:t>Vytváří úplně nový komunikační jazyk</a:t>
            </a:r>
          </a:p>
          <a:p>
            <a:pPr marL="457200" indent="-457200">
              <a:spcBef>
                <a:spcPct val="50000"/>
              </a:spcBef>
              <a:buFont typeface="+mj-lt"/>
              <a:buAutoNum type="arabicParenR"/>
            </a:pPr>
            <a:r>
              <a:rPr lang="cs-CZ" sz="2800" b="1" dirty="0" smtClean="0">
                <a:solidFill>
                  <a:srgbClr val="000000"/>
                </a:solidFill>
                <a:latin typeface="Arial" charset="0"/>
                <a:cs typeface="Arial" charset="0"/>
              </a:rPr>
              <a:t>Vnáší termín „</a:t>
            </a:r>
            <a:r>
              <a:rPr lang="cs-CZ" sz="2800" b="1" dirty="0" err="1" smtClean="0">
                <a:solidFill>
                  <a:srgbClr val="000000"/>
                </a:solidFill>
                <a:latin typeface="Arial" charset="0"/>
                <a:cs typeface="Arial" charset="0"/>
              </a:rPr>
              <a:t>competing</a:t>
            </a:r>
            <a:r>
              <a:rPr lang="cs-CZ" sz="2800" b="1" dirty="0" smtClean="0">
                <a:solidFill>
                  <a:srgbClr val="000000"/>
                </a:solidFill>
                <a:latin typeface="Arial" charset="0"/>
                <a:cs typeface="Arial" charset="0"/>
              </a:rPr>
              <a:t> </a:t>
            </a:r>
            <a:r>
              <a:rPr lang="cs-CZ" sz="2800" b="1" dirty="0" err="1" smtClean="0">
                <a:solidFill>
                  <a:srgbClr val="000000"/>
                </a:solidFill>
                <a:latin typeface="Arial" charset="0"/>
                <a:cs typeface="Arial" charset="0"/>
              </a:rPr>
              <a:t>endogenous</a:t>
            </a:r>
            <a:r>
              <a:rPr lang="cs-CZ" sz="2800" b="1" dirty="0" smtClean="0">
                <a:solidFill>
                  <a:srgbClr val="000000"/>
                </a:solidFill>
                <a:latin typeface="Arial" charset="0"/>
                <a:cs typeface="Arial" charset="0"/>
              </a:rPr>
              <a:t> RNA“ (</a:t>
            </a:r>
            <a:r>
              <a:rPr lang="cs-CZ" sz="2800" b="1" dirty="0" err="1" smtClean="0">
                <a:solidFill>
                  <a:srgbClr val="000000"/>
                </a:solidFill>
                <a:latin typeface="Arial" charset="0"/>
                <a:cs typeface="Arial" charset="0"/>
              </a:rPr>
              <a:t>ceRNA</a:t>
            </a:r>
            <a:r>
              <a:rPr lang="cs-CZ" sz="2800" b="1" dirty="0" smtClean="0">
                <a:solidFill>
                  <a:srgbClr val="000000"/>
                </a:solidFill>
                <a:latin typeface="Arial" charset="0"/>
                <a:cs typeface="Arial" charset="0"/>
              </a:rPr>
              <a:t>)</a:t>
            </a:r>
          </a:p>
          <a:p>
            <a:pPr marL="457200" indent="-457200">
              <a:spcBef>
                <a:spcPct val="50000"/>
              </a:spcBef>
              <a:buFont typeface="+mj-lt"/>
              <a:buAutoNum type="arabicParenR"/>
            </a:pPr>
            <a:r>
              <a:rPr lang="cs-CZ" sz="2800" b="1" dirty="0" smtClean="0">
                <a:solidFill>
                  <a:srgbClr val="000000"/>
                </a:solidFill>
                <a:latin typeface="Arial" charset="0"/>
                <a:cs typeface="Arial" charset="0"/>
              </a:rPr>
              <a:t>Snaží se vysvětlit patologické procesy, např. vývoj nádorů</a:t>
            </a:r>
          </a:p>
        </p:txBody>
      </p:sp>
    </p:spTree>
    <p:extLst>
      <p:ext uri="{BB962C8B-B14F-4D97-AF65-F5344CB8AC3E}">
        <p14:creationId xmlns:p14="http://schemas.microsoft.com/office/powerpoint/2010/main" val="4237195389"/>
      </p:ext>
    </p:extLst>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7" name="Text Box 5"/>
          <p:cNvSpPr txBox="1">
            <a:spLocks noChangeArrowheads="1"/>
          </p:cNvSpPr>
          <p:nvPr/>
        </p:nvSpPr>
        <p:spPr bwMode="auto">
          <a:xfrm>
            <a:off x="179388" y="6373813"/>
            <a:ext cx="8783637" cy="29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gn="ctr">
              <a:lnSpc>
                <a:spcPct val="97000"/>
              </a:lnSpc>
              <a:buClr>
                <a:srgbClr val="000000"/>
              </a:buClr>
              <a:buSzPct val="100000"/>
              <a:buFont typeface="Times New Roman" pitchFamily="18" charset="0"/>
              <a:buNone/>
            </a:pPr>
            <a:r>
              <a:rPr lang="en-GB" sz="2000" b="1" dirty="0">
                <a:solidFill>
                  <a:srgbClr val="000000"/>
                </a:solidFill>
                <a:latin typeface="Arial" charset="0"/>
              </a:rPr>
              <a:t> </a:t>
            </a:r>
            <a:r>
              <a:rPr lang="cs-CZ" sz="2000" b="1" dirty="0" err="1" smtClean="0">
                <a:solidFill>
                  <a:srgbClr val="000000"/>
                </a:solidFill>
                <a:latin typeface="Arial" charset="0"/>
              </a:rPr>
              <a:t>Salmena</a:t>
            </a:r>
            <a:r>
              <a:rPr lang="cs-CZ" sz="2000" b="1" dirty="0" smtClean="0">
                <a:solidFill>
                  <a:srgbClr val="000000"/>
                </a:solidFill>
                <a:latin typeface="Arial" charset="0"/>
              </a:rPr>
              <a:t> L. et al. (2011): Cell 146, 353-358, August 2011</a:t>
            </a:r>
            <a:endParaRPr lang="en-GB" sz="2000" b="1" dirty="0">
              <a:solidFill>
                <a:srgbClr val="000000"/>
              </a:solidFill>
              <a:latin typeface="Arial" charset="0"/>
            </a:endParaRPr>
          </a:p>
        </p:txBody>
      </p:sp>
      <p:sp>
        <p:nvSpPr>
          <p:cNvPr id="212998" name="Text Box 6"/>
          <p:cNvSpPr txBox="1">
            <a:spLocks noChangeArrowheads="1"/>
          </p:cNvSpPr>
          <p:nvPr/>
        </p:nvSpPr>
        <p:spPr bwMode="auto">
          <a:xfrm>
            <a:off x="179388" y="228600"/>
            <a:ext cx="87836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gn="ctr">
              <a:lnSpc>
                <a:spcPct val="97000"/>
              </a:lnSpc>
              <a:buClr>
                <a:srgbClr val="000000"/>
              </a:buClr>
              <a:buSzPct val="100000"/>
              <a:buFont typeface="Times New Roman" pitchFamily="18" charset="0"/>
              <a:buNone/>
            </a:pPr>
            <a:r>
              <a:rPr lang="cs-CZ" sz="3600" b="1" i="1" dirty="0" smtClean="0">
                <a:ln w="11430"/>
                <a:solidFill>
                  <a:srgbClr val="FF0000"/>
                </a:solidFill>
                <a:effectLst>
                  <a:outerShdw blurRad="50800" dist="39000" dir="5460000" algn="tl">
                    <a:srgbClr val="000000">
                      <a:alpha val="38000"/>
                    </a:srgbClr>
                  </a:outerShdw>
                </a:effectLst>
                <a:latin typeface="Arial" charset="0"/>
              </a:rPr>
              <a:t>Koncept </a:t>
            </a:r>
            <a:r>
              <a:rPr lang="cs-CZ" sz="3600" b="1" i="1" dirty="0" err="1" smtClean="0">
                <a:ln w="11430"/>
                <a:solidFill>
                  <a:srgbClr val="FF0000"/>
                </a:solidFill>
                <a:effectLst>
                  <a:outerShdw blurRad="50800" dist="39000" dir="5460000" algn="tl">
                    <a:srgbClr val="000000">
                      <a:alpha val="38000"/>
                    </a:srgbClr>
                  </a:outerShdw>
                </a:effectLst>
                <a:latin typeface="Arial" charset="0"/>
              </a:rPr>
              <a:t>ceRNA</a:t>
            </a:r>
            <a:endParaRPr lang="en-GB" sz="3600" b="1" i="1" dirty="0">
              <a:ln w="11430"/>
              <a:solidFill>
                <a:srgbClr val="FF0000"/>
              </a:solidFill>
              <a:effectLst>
                <a:outerShdw blurRad="50800" dist="39000" dir="5460000" algn="tl">
                  <a:srgbClr val="000000">
                    <a:alpha val="38000"/>
                  </a:srgbClr>
                </a:outerShdw>
              </a:effectLst>
              <a:latin typeface="Arial" charset="0"/>
            </a:endParaRPr>
          </a:p>
        </p:txBody>
      </p:sp>
      <p:pic>
        <p:nvPicPr>
          <p:cNvPr id="3" name="Obrázek 2"/>
          <p:cNvPicPr>
            <a:picLocks noChangeAspect="1"/>
          </p:cNvPicPr>
          <p:nvPr/>
        </p:nvPicPr>
        <p:blipFill rotWithShape="1">
          <a:blip r:embed="rId3" cstate="print">
            <a:extLst>
              <a:ext uri="{28A0092B-C50C-407E-A947-70E740481C1C}">
                <a14:useLocalDpi xmlns:a14="http://schemas.microsoft.com/office/drawing/2010/main" val="0"/>
              </a:ext>
            </a:extLst>
          </a:blip>
          <a:srcRect l="11579" t="16931" r="38066" b="55555"/>
          <a:stretch/>
        </p:blipFill>
        <p:spPr>
          <a:xfrm>
            <a:off x="1762894" y="1196752"/>
            <a:ext cx="5616624" cy="4220585"/>
          </a:xfrm>
          <a:prstGeom prst="rect">
            <a:avLst/>
          </a:prstGeom>
          <a:ln w="38100">
            <a:solidFill>
              <a:srgbClr val="000000"/>
            </a:solidFill>
          </a:ln>
        </p:spPr>
      </p:pic>
    </p:spTree>
    <p:extLst>
      <p:ext uri="{BB962C8B-B14F-4D97-AF65-F5344CB8AC3E}">
        <p14:creationId xmlns:p14="http://schemas.microsoft.com/office/powerpoint/2010/main" val="467497905"/>
      </p:ext>
    </p:extLst>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7" name="Text Box 5"/>
          <p:cNvSpPr txBox="1">
            <a:spLocks noChangeArrowheads="1"/>
          </p:cNvSpPr>
          <p:nvPr/>
        </p:nvSpPr>
        <p:spPr bwMode="auto">
          <a:xfrm>
            <a:off x="179388" y="6373813"/>
            <a:ext cx="8783637" cy="29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gn="ctr">
              <a:lnSpc>
                <a:spcPct val="97000"/>
              </a:lnSpc>
              <a:buClr>
                <a:srgbClr val="000000"/>
              </a:buClr>
              <a:buSzPct val="100000"/>
              <a:buFont typeface="Times New Roman" pitchFamily="18" charset="0"/>
              <a:buNone/>
            </a:pPr>
            <a:r>
              <a:rPr lang="en-GB" sz="2000" b="1" dirty="0">
                <a:solidFill>
                  <a:srgbClr val="000000"/>
                </a:solidFill>
                <a:latin typeface="Arial" charset="0"/>
              </a:rPr>
              <a:t> </a:t>
            </a:r>
            <a:r>
              <a:rPr lang="cs-CZ" sz="2000" b="1" dirty="0" err="1" smtClean="0">
                <a:solidFill>
                  <a:srgbClr val="000000"/>
                </a:solidFill>
                <a:latin typeface="Arial" charset="0"/>
              </a:rPr>
              <a:t>Salmena</a:t>
            </a:r>
            <a:r>
              <a:rPr lang="cs-CZ" sz="2000" b="1" dirty="0" smtClean="0">
                <a:solidFill>
                  <a:srgbClr val="000000"/>
                </a:solidFill>
                <a:latin typeface="Arial" charset="0"/>
              </a:rPr>
              <a:t> L. et al. (2011): Cell 146, 353-358, August 2011</a:t>
            </a:r>
            <a:endParaRPr lang="en-GB" sz="2000" b="1" dirty="0">
              <a:solidFill>
                <a:srgbClr val="000000"/>
              </a:solidFill>
              <a:latin typeface="Arial" charset="0"/>
            </a:endParaRPr>
          </a:p>
        </p:txBody>
      </p:sp>
      <p:sp>
        <p:nvSpPr>
          <p:cNvPr id="212998" name="Text Box 6"/>
          <p:cNvSpPr txBox="1">
            <a:spLocks noChangeArrowheads="1"/>
          </p:cNvSpPr>
          <p:nvPr/>
        </p:nvSpPr>
        <p:spPr bwMode="auto">
          <a:xfrm>
            <a:off x="179388" y="228600"/>
            <a:ext cx="87836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gn="ctr">
              <a:lnSpc>
                <a:spcPct val="97000"/>
              </a:lnSpc>
              <a:buClr>
                <a:srgbClr val="000000"/>
              </a:buClr>
              <a:buSzPct val="100000"/>
              <a:buFont typeface="Times New Roman" pitchFamily="18" charset="0"/>
              <a:buNone/>
            </a:pPr>
            <a:r>
              <a:rPr lang="cs-CZ" sz="3600" b="1" i="1" dirty="0" smtClean="0">
                <a:ln w="11430"/>
                <a:solidFill>
                  <a:srgbClr val="FF0000"/>
                </a:solidFill>
                <a:effectLst>
                  <a:outerShdw blurRad="50800" dist="39000" dir="5460000" algn="tl">
                    <a:srgbClr val="000000">
                      <a:alpha val="38000"/>
                    </a:srgbClr>
                  </a:outerShdw>
                </a:effectLst>
                <a:latin typeface="Arial" charset="0"/>
              </a:rPr>
              <a:t>Koncept </a:t>
            </a:r>
            <a:r>
              <a:rPr lang="cs-CZ" sz="3600" b="1" i="1" dirty="0" err="1" smtClean="0">
                <a:ln w="11430"/>
                <a:solidFill>
                  <a:srgbClr val="FF0000"/>
                </a:solidFill>
                <a:effectLst>
                  <a:outerShdw blurRad="50800" dist="39000" dir="5460000" algn="tl">
                    <a:srgbClr val="000000">
                      <a:alpha val="38000"/>
                    </a:srgbClr>
                  </a:outerShdw>
                </a:effectLst>
                <a:latin typeface="Arial" charset="0"/>
              </a:rPr>
              <a:t>ceRNA</a:t>
            </a:r>
            <a:endParaRPr lang="en-GB" sz="3600" b="1" i="1" dirty="0">
              <a:ln w="11430"/>
              <a:solidFill>
                <a:srgbClr val="FF0000"/>
              </a:solidFill>
              <a:effectLst>
                <a:outerShdw blurRad="50800" dist="39000" dir="5460000" algn="tl">
                  <a:srgbClr val="000000">
                    <a:alpha val="38000"/>
                  </a:srgbClr>
                </a:outerShdw>
              </a:effectLst>
              <a:latin typeface="Arial" charset="0"/>
            </a:endParaRPr>
          </a:p>
        </p:txBody>
      </p:sp>
      <p:pic>
        <p:nvPicPr>
          <p:cNvPr id="3" name="Obrázek 2"/>
          <p:cNvPicPr>
            <a:picLocks noChangeAspect="1"/>
          </p:cNvPicPr>
          <p:nvPr/>
        </p:nvPicPr>
        <p:blipFill rotWithShape="1">
          <a:blip r:embed="rId3" cstate="print">
            <a:extLst>
              <a:ext uri="{28A0092B-C50C-407E-A947-70E740481C1C}">
                <a14:useLocalDpi xmlns:a14="http://schemas.microsoft.com/office/drawing/2010/main" val="0"/>
              </a:ext>
            </a:extLst>
          </a:blip>
          <a:srcRect l="11579" t="16931" r="38066" b="55555"/>
          <a:stretch/>
        </p:blipFill>
        <p:spPr>
          <a:xfrm>
            <a:off x="1762894" y="1800703"/>
            <a:ext cx="5616624" cy="4220585"/>
          </a:xfrm>
          <a:prstGeom prst="rect">
            <a:avLst/>
          </a:prstGeom>
          <a:ln w="38100">
            <a:solidFill>
              <a:srgbClr val="000000"/>
            </a:solidFill>
          </a:ln>
        </p:spPr>
      </p:pic>
      <p:sp>
        <p:nvSpPr>
          <p:cNvPr id="2" name="TextovéPole 1"/>
          <p:cNvSpPr txBox="1"/>
          <p:nvPr/>
        </p:nvSpPr>
        <p:spPr>
          <a:xfrm>
            <a:off x="1835696" y="3672911"/>
            <a:ext cx="5471814" cy="2308324"/>
          </a:xfrm>
          <a:prstGeom prst="rect">
            <a:avLst/>
          </a:prstGeom>
          <a:solidFill>
            <a:srgbClr val="FFFF99"/>
          </a:solidFill>
        </p:spPr>
        <p:txBody>
          <a:bodyPr wrap="square" rtlCol="0">
            <a:spAutoFit/>
          </a:bodyPr>
          <a:lstStyle/>
          <a:p>
            <a:r>
              <a:rPr lang="cs-CZ" b="1" dirty="0" smtClean="0">
                <a:solidFill>
                  <a:srgbClr val="000000"/>
                </a:solidFill>
                <a:latin typeface="Arial" pitchFamily="34" charset="0"/>
                <a:cs typeface="Arial" pitchFamily="34" charset="0"/>
              </a:rPr>
              <a:t>Vztah mezi </a:t>
            </a:r>
            <a:r>
              <a:rPr lang="cs-CZ" b="1" dirty="0" err="1" smtClean="0">
                <a:solidFill>
                  <a:srgbClr val="000000"/>
                </a:solidFill>
                <a:latin typeface="Arial" pitchFamily="34" charset="0"/>
                <a:cs typeface="Arial" pitchFamily="34" charset="0"/>
              </a:rPr>
              <a:t>mRNA</a:t>
            </a:r>
            <a:r>
              <a:rPr lang="cs-CZ" b="1" dirty="0" smtClean="0">
                <a:solidFill>
                  <a:srgbClr val="000000"/>
                </a:solidFill>
                <a:latin typeface="Arial" pitchFamily="34" charset="0"/>
                <a:cs typeface="Arial" pitchFamily="34" charset="0"/>
              </a:rPr>
              <a:t> a </a:t>
            </a:r>
            <a:r>
              <a:rPr lang="cs-CZ" b="1" dirty="0" err="1" smtClean="0">
                <a:solidFill>
                  <a:srgbClr val="000000"/>
                </a:solidFill>
                <a:latin typeface="Arial" pitchFamily="34" charset="0"/>
                <a:cs typeface="Arial" pitchFamily="34" charset="0"/>
              </a:rPr>
              <a:t>miRNA</a:t>
            </a:r>
            <a:r>
              <a:rPr lang="cs-CZ" b="1" dirty="0" smtClean="0">
                <a:solidFill>
                  <a:srgbClr val="000000"/>
                </a:solidFill>
                <a:latin typeface="Arial" pitchFamily="34" charset="0"/>
                <a:cs typeface="Arial" pitchFamily="34" charset="0"/>
              </a:rPr>
              <a:t> je reciproký, hladina jedné </a:t>
            </a:r>
            <a:r>
              <a:rPr lang="cs-CZ" b="1" dirty="0" err="1" smtClean="0">
                <a:solidFill>
                  <a:srgbClr val="000000"/>
                </a:solidFill>
                <a:latin typeface="Arial" pitchFamily="34" charset="0"/>
                <a:cs typeface="Arial" pitchFamily="34" charset="0"/>
              </a:rPr>
              <a:t>mRNA</a:t>
            </a:r>
            <a:r>
              <a:rPr lang="cs-CZ" b="1" dirty="0" smtClean="0">
                <a:solidFill>
                  <a:srgbClr val="000000"/>
                </a:solidFill>
                <a:latin typeface="Arial" pitchFamily="34" charset="0"/>
                <a:cs typeface="Arial" pitchFamily="34" charset="0"/>
              </a:rPr>
              <a:t> ovlivňuje hladinu aktivitu jiné </a:t>
            </a:r>
            <a:r>
              <a:rPr lang="cs-CZ" b="1" dirty="0" err="1" smtClean="0">
                <a:solidFill>
                  <a:srgbClr val="000000"/>
                </a:solidFill>
                <a:latin typeface="Arial" pitchFamily="34" charset="0"/>
                <a:cs typeface="Arial" pitchFamily="34" charset="0"/>
              </a:rPr>
              <a:t>mRNA</a:t>
            </a:r>
            <a:endParaRPr lang="cs-CZ" b="1" dirty="0" smtClean="0">
              <a:solidFill>
                <a:srgbClr val="000000"/>
              </a:solidFill>
              <a:latin typeface="Arial" pitchFamily="34" charset="0"/>
              <a:cs typeface="Arial" pitchFamily="34" charset="0"/>
            </a:endParaRPr>
          </a:p>
          <a:p>
            <a:endParaRPr lang="cs-CZ" b="1" dirty="0">
              <a:solidFill>
                <a:srgbClr val="000000"/>
              </a:solidFill>
              <a:latin typeface="Arial" pitchFamily="34" charset="0"/>
              <a:cs typeface="Arial" pitchFamily="34" charset="0"/>
            </a:endParaRPr>
          </a:p>
          <a:p>
            <a:endParaRPr lang="cs-CZ" b="1" dirty="0" smtClean="0">
              <a:solidFill>
                <a:srgbClr val="000000"/>
              </a:solidFill>
              <a:latin typeface="Arial" pitchFamily="34" charset="0"/>
              <a:cs typeface="Arial" pitchFamily="34" charset="0"/>
            </a:endParaRPr>
          </a:p>
          <a:p>
            <a:endParaRPr lang="en-GB" b="1" dirty="0">
              <a:solidFill>
                <a:srgbClr val="000000"/>
              </a:solidFill>
              <a:latin typeface="Arial" pitchFamily="34" charset="0"/>
              <a:cs typeface="Arial" pitchFamily="34" charset="0"/>
            </a:endParaRPr>
          </a:p>
        </p:txBody>
      </p:sp>
      <p:sp>
        <p:nvSpPr>
          <p:cNvPr id="6" name="TextovéPole 5"/>
          <p:cNvSpPr txBox="1"/>
          <p:nvPr/>
        </p:nvSpPr>
        <p:spPr>
          <a:xfrm>
            <a:off x="1835696" y="941819"/>
            <a:ext cx="2583507" cy="830997"/>
          </a:xfrm>
          <a:prstGeom prst="rect">
            <a:avLst/>
          </a:prstGeom>
          <a:solidFill>
            <a:srgbClr val="FFFF99"/>
          </a:solidFill>
        </p:spPr>
        <p:txBody>
          <a:bodyPr wrap="square" rtlCol="0">
            <a:spAutoFit/>
          </a:bodyPr>
          <a:lstStyle/>
          <a:p>
            <a:pPr algn="ctr"/>
            <a:r>
              <a:rPr lang="cs-CZ" b="1" dirty="0" smtClean="0">
                <a:solidFill>
                  <a:srgbClr val="000000"/>
                </a:solidFill>
                <a:latin typeface="Arial" pitchFamily="34" charset="0"/>
                <a:cs typeface="Arial" pitchFamily="34" charset="0"/>
              </a:rPr>
              <a:t>Konvenční logika</a:t>
            </a:r>
            <a:endParaRPr lang="en-GB" b="1" dirty="0">
              <a:solidFill>
                <a:srgbClr val="000000"/>
              </a:solidFill>
              <a:latin typeface="Arial" pitchFamily="34" charset="0"/>
              <a:cs typeface="Arial" pitchFamily="34" charset="0"/>
            </a:endParaRPr>
          </a:p>
        </p:txBody>
      </p:sp>
      <p:sp>
        <p:nvSpPr>
          <p:cNvPr id="7" name="TextovéPole 6"/>
          <p:cNvSpPr txBox="1"/>
          <p:nvPr/>
        </p:nvSpPr>
        <p:spPr>
          <a:xfrm>
            <a:off x="4724797" y="908720"/>
            <a:ext cx="2583507" cy="830997"/>
          </a:xfrm>
          <a:prstGeom prst="rect">
            <a:avLst/>
          </a:prstGeom>
          <a:solidFill>
            <a:srgbClr val="FFFF99"/>
          </a:solidFill>
        </p:spPr>
        <p:txBody>
          <a:bodyPr wrap="square" rtlCol="0">
            <a:spAutoFit/>
          </a:bodyPr>
          <a:lstStyle/>
          <a:p>
            <a:pPr algn="ctr"/>
            <a:r>
              <a:rPr lang="cs-CZ" b="1" dirty="0" err="1" smtClean="0">
                <a:solidFill>
                  <a:srgbClr val="000000"/>
                </a:solidFill>
                <a:latin typeface="Arial" pitchFamily="34" charset="0"/>
                <a:cs typeface="Arial" pitchFamily="34" charset="0"/>
              </a:rPr>
              <a:t>ceRNA</a:t>
            </a:r>
            <a:endParaRPr lang="cs-CZ" b="1" dirty="0" smtClean="0">
              <a:solidFill>
                <a:srgbClr val="000000"/>
              </a:solidFill>
              <a:latin typeface="Arial" pitchFamily="34" charset="0"/>
              <a:cs typeface="Arial" pitchFamily="34" charset="0"/>
            </a:endParaRPr>
          </a:p>
          <a:p>
            <a:pPr algn="ctr"/>
            <a:r>
              <a:rPr lang="cs-CZ" b="1" dirty="0" smtClean="0">
                <a:solidFill>
                  <a:srgbClr val="000000"/>
                </a:solidFill>
                <a:latin typeface="Arial" pitchFamily="34" charset="0"/>
                <a:cs typeface="Arial" pitchFamily="34" charset="0"/>
              </a:rPr>
              <a:t>logika</a:t>
            </a:r>
            <a:endParaRPr lang="en-GB"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43919619"/>
      </p:ext>
    </p:extLst>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7" name="Text Box 5"/>
          <p:cNvSpPr txBox="1">
            <a:spLocks noChangeArrowheads="1"/>
          </p:cNvSpPr>
          <p:nvPr/>
        </p:nvSpPr>
        <p:spPr bwMode="auto">
          <a:xfrm>
            <a:off x="179388" y="6373813"/>
            <a:ext cx="8783637" cy="29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gn="ctr">
              <a:lnSpc>
                <a:spcPct val="97000"/>
              </a:lnSpc>
              <a:buClr>
                <a:srgbClr val="000000"/>
              </a:buClr>
              <a:buSzPct val="100000"/>
              <a:buFont typeface="Times New Roman" pitchFamily="18" charset="0"/>
              <a:buNone/>
            </a:pPr>
            <a:r>
              <a:rPr lang="en-GB" sz="2000" b="1" dirty="0">
                <a:solidFill>
                  <a:srgbClr val="000000"/>
                </a:solidFill>
                <a:latin typeface="Arial" charset="0"/>
              </a:rPr>
              <a:t> </a:t>
            </a:r>
            <a:r>
              <a:rPr lang="cs-CZ" sz="2000" b="1" dirty="0" err="1" smtClean="0">
                <a:solidFill>
                  <a:srgbClr val="000000"/>
                </a:solidFill>
                <a:latin typeface="Arial" charset="0"/>
              </a:rPr>
              <a:t>Salmena</a:t>
            </a:r>
            <a:r>
              <a:rPr lang="cs-CZ" sz="2000" b="1" dirty="0" smtClean="0">
                <a:solidFill>
                  <a:srgbClr val="000000"/>
                </a:solidFill>
                <a:latin typeface="Arial" charset="0"/>
              </a:rPr>
              <a:t> L. et al. (2011): Cell 146, 353-358, August 2011</a:t>
            </a:r>
            <a:endParaRPr lang="en-GB" sz="2000" b="1" dirty="0">
              <a:solidFill>
                <a:srgbClr val="000000"/>
              </a:solidFill>
              <a:latin typeface="Arial" charset="0"/>
            </a:endParaRPr>
          </a:p>
        </p:txBody>
      </p:sp>
      <p:sp>
        <p:nvSpPr>
          <p:cNvPr id="212998" name="Text Box 6"/>
          <p:cNvSpPr txBox="1">
            <a:spLocks noChangeArrowheads="1"/>
          </p:cNvSpPr>
          <p:nvPr/>
        </p:nvSpPr>
        <p:spPr bwMode="auto">
          <a:xfrm>
            <a:off x="179388" y="228600"/>
            <a:ext cx="87836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gn="ctr">
              <a:lnSpc>
                <a:spcPct val="97000"/>
              </a:lnSpc>
              <a:buClr>
                <a:srgbClr val="000000"/>
              </a:buClr>
              <a:buSzPct val="100000"/>
              <a:buFont typeface="Times New Roman" pitchFamily="18" charset="0"/>
              <a:buNone/>
            </a:pPr>
            <a:r>
              <a:rPr lang="cs-CZ" sz="3600" b="1" i="1" dirty="0" smtClean="0">
                <a:ln w="11430"/>
                <a:solidFill>
                  <a:srgbClr val="FF0000"/>
                </a:solidFill>
                <a:effectLst>
                  <a:outerShdw blurRad="50800" dist="39000" dir="5460000" algn="tl">
                    <a:srgbClr val="000000">
                      <a:alpha val="38000"/>
                    </a:srgbClr>
                  </a:outerShdw>
                </a:effectLst>
                <a:latin typeface="Arial" charset="0"/>
              </a:rPr>
              <a:t>Koncept </a:t>
            </a:r>
            <a:r>
              <a:rPr lang="cs-CZ" sz="3600" b="1" i="1" dirty="0" err="1" smtClean="0">
                <a:ln w="11430"/>
                <a:solidFill>
                  <a:srgbClr val="FF0000"/>
                </a:solidFill>
                <a:effectLst>
                  <a:outerShdw blurRad="50800" dist="39000" dir="5460000" algn="tl">
                    <a:srgbClr val="000000">
                      <a:alpha val="38000"/>
                    </a:srgbClr>
                  </a:outerShdw>
                </a:effectLst>
                <a:latin typeface="Arial" charset="0"/>
              </a:rPr>
              <a:t>ceRNA</a:t>
            </a:r>
            <a:endParaRPr lang="en-GB" sz="3600" b="1" i="1" dirty="0">
              <a:ln w="11430"/>
              <a:solidFill>
                <a:srgbClr val="FF0000"/>
              </a:solidFill>
              <a:effectLst>
                <a:outerShdw blurRad="50800" dist="39000" dir="5460000" algn="tl">
                  <a:srgbClr val="000000">
                    <a:alpha val="38000"/>
                  </a:srgbClr>
                </a:outerShdw>
              </a:effectLst>
              <a:latin typeface="Arial" charset="0"/>
            </a:endParaRPr>
          </a:p>
        </p:txBody>
      </p:sp>
      <p:pic>
        <p:nvPicPr>
          <p:cNvPr id="3" name="Obrázek 2"/>
          <p:cNvPicPr>
            <a:picLocks noChangeAspect="1"/>
          </p:cNvPicPr>
          <p:nvPr/>
        </p:nvPicPr>
        <p:blipFill rotWithShape="1">
          <a:blip r:embed="rId3" cstate="print">
            <a:extLst>
              <a:ext uri="{28A0092B-C50C-407E-A947-70E740481C1C}">
                <a14:useLocalDpi xmlns:a14="http://schemas.microsoft.com/office/drawing/2010/main" val="0"/>
              </a:ext>
            </a:extLst>
          </a:blip>
          <a:srcRect l="11579" t="16931" r="38066" b="55555"/>
          <a:stretch/>
        </p:blipFill>
        <p:spPr>
          <a:xfrm>
            <a:off x="1762894" y="1796623"/>
            <a:ext cx="5616624" cy="4220585"/>
          </a:xfrm>
          <a:prstGeom prst="rect">
            <a:avLst/>
          </a:prstGeom>
          <a:ln w="38100">
            <a:solidFill>
              <a:srgbClr val="000000"/>
            </a:solidFill>
          </a:ln>
        </p:spPr>
      </p:pic>
      <p:sp>
        <p:nvSpPr>
          <p:cNvPr id="2" name="TextovéPole 1"/>
          <p:cNvSpPr txBox="1"/>
          <p:nvPr/>
        </p:nvSpPr>
        <p:spPr>
          <a:xfrm>
            <a:off x="1762894" y="1844824"/>
            <a:ext cx="5544616" cy="1754326"/>
          </a:xfrm>
          <a:prstGeom prst="rect">
            <a:avLst/>
          </a:prstGeom>
          <a:solidFill>
            <a:srgbClr val="FFFF99"/>
          </a:solidFill>
        </p:spPr>
        <p:txBody>
          <a:bodyPr wrap="square" rtlCol="0">
            <a:spAutoFit/>
          </a:bodyPr>
          <a:lstStyle/>
          <a:p>
            <a:r>
              <a:rPr lang="cs-CZ" b="1" dirty="0" smtClean="0">
                <a:solidFill>
                  <a:srgbClr val="000000"/>
                </a:solidFill>
                <a:latin typeface="Arial" pitchFamily="34" charset="0"/>
                <a:cs typeface="Arial" pitchFamily="34" charset="0"/>
              </a:rPr>
              <a:t>Molekuly RNA vzájemně interagují prostřednictvím MRE elementů, větší počet sdílených MRE znamená širší komunikaci a </a:t>
            </a:r>
            <a:r>
              <a:rPr lang="cs-CZ" b="1" dirty="0" err="1" smtClean="0">
                <a:solidFill>
                  <a:srgbClr val="000000"/>
                </a:solidFill>
                <a:latin typeface="Arial" pitchFamily="34" charset="0"/>
                <a:cs typeface="Arial" pitchFamily="34" charset="0"/>
              </a:rPr>
              <a:t>koregulaci</a:t>
            </a:r>
            <a:endParaRPr lang="cs-CZ" b="1" dirty="0" smtClean="0">
              <a:solidFill>
                <a:srgbClr val="000000"/>
              </a:solidFill>
              <a:latin typeface="Arial" pitchFamily="34" charset="0"/>
              <a:cs typeface="Arial" pitchFamily="34" charset="0"/>
            </a:endParaRPr>
          </a:p>
          <a:p>
            <a:endParaRPr lang="cs-CZ" sz="1200" b="1" dirty="0" smtClean="0">
              <a:solidFill>
                <a:srgbClr val="000000"/>
              </a:solidFill>
              <a:latin typeface="Arial" pitchFamily="34" charset="0"/>
              <a:cs typeface="Arial" pitchFamily="34" charset="0"/>
            </a:endParaRPr>
          </a:p>
        </p:txBody>
      </p:sp>
      <p:sp>
        <p:nvSpPr>
          <p:cNvPr id="6" name="TextovéPole 5"/>
          <p:cNvSpPr txBox="1"/>
          <p:nvPr/>
        </p:nvSpPr>
        <p:spPr>
          <a:xfrm>
            <a:off x="1835696" y="4820959"/>
            <a:ext cx="5471814" cy="1200329"/>
          </a:xfrm>
          <a:prstGeom prst="rect">
            <a:avLst/>
          </a:prstGeom>
          <a:solidFill>
            <a:srgbClr val="FFFF99"/>
          </a:solidFill>
        </p:spPr>
        <p:txBody>
          <a:bodyPr wrap="square" rtlCol="0">
            <a:spAutoFit/>
          </a:bodyPr>
          <a:lstStyle/>
          <a:p>
            <a:endParaRPr lang="cs-CZ" b="1" dirty="0">
              <a:solidFill>
                <a:srgbClr val="000000"/>
              </a:solidFill>
              <a:latin typeface="Arial" pitchFamily="34" charset="0"/>
              <a:cs typeface="Arial" pitchFamily="34" charset="0"/>
            </a:endParaRPr>
          </a:p>
          <a:p>
            <a:endParaRPr lang="cs-CZ" b="1" dirty="0" smtClean="0">
              <a:solidFill>
                <a:srgbClr val="000000"/>
              </a:solidFill>
              <a:latin typeface="Arial" pitchFamily="34" charset="0"/>
              <a:cs typeface="Arial" pitchFamily="34" charset="0"/>
            </a:endParaRPr>
          </a:p>
          <a:p>
            <a:endParaRPr lang="cs-CZ" b="1" dirty="0" smtClean="0">
              <a:solidFill>
                <a:srgbClr val="000000"/>
              </a:solidFill>
              <a:latin typeface="Arial" pitchFamily="34" charset="0"/>
              <a:cs typeface="Arial" pitchFamily="34" charset="0"/>
            </a:endParaRPr>
          </a:p>
        </p:txBody>
      </p:sp>
      <p:sp>
        <p:nvSpPr>
          <p:cNvPr id="7" name="TextovéPole 6"/>
          <p:cNvSpPr txBox="1"/>
          <p:nvPr/>
        </p:nvSpPr>
        <p:spPr>
          <a:xfrm>
            <a:off x="1835696" y="941819"/>
            <a:ext cx="2583507" cy="830997"/>
          </a:xfrm>
          <a:prstGeom prst="rect">
            <a:avLst/>
          </a:prstGeom>
          <a:solidFill>
            <a:srgbClr val="FFFF99"/>
          </a:solidFill>
        </p:spPr>
        <p:txBody>
          <a:bodyPr wrap="square" rtlCol="0">
            <a:spAutoFit/>
          </a:bodyPr>
          <a:lstStyle/>
          <a:p>
            <a:pPr algn="ctr"/>
            <a:r>
              <a:rPr lang="cs-CZ" b="1" dirty="0" smtClean="0">
                <a:solidFill>
                  <a:srgbClr val="000000"/>
                </a:solidFill>
                <a:latin typeface="Arial" pitchFamily="34" charset="0"/>
                <a:cs typeface="Arial" pitchFamily="34" charset="0"/>
              </a:rPr>
              <a:t>Konvenční logika</a:t>
            </a:r>
            <a:endParaRPr lang="en-GB" b="1" dirty="0">
              <a:solidFill>
                <a:srgbClr val="000000"/>
              </a:solidFill>
              <a:latin typeface="Arial" pitchFamily="34" charset="0"/>
              <a:cs typeface="Arial" pitchFamily="34" charset="0"/>
            </a:endParaRPr>
          </a:p>
        </p:txBody>
      </p:sp>
      <p:sp>
        <p:nvSpPr>
          <p:cNvPr id="8" name="TextovéPole 7"/>
          <p:cNvSpPr txBox="1"/>
          <p:nvPr/>
        </p:nvSpPr>
        <p:spPr>
          <a:xfrm>
            <a:off x="4724797" y="908720"/>
            <a:ext cx="2583507" cy="830997"/>
          </a:xfrm>
          <a:prstGeom prst="rect">
            <a:avLst/>
          </a:prstGeom>
          <a:solidFill>
            <a:srgbClr val="FFFF99"/>
          </a:solidFill>
        </p:spPr>
        <p:txBody>
          <a:bodyPr wrap="square" rtlCol="0">
            <a:spAutoFit/>
          </a:bodyPr>
          <a:lstStyle/>
          <a:p>
            <a:pPr algn="ctr"/>
            <a:r>
              <a:rPr lang="cs-CZ" b="1" dirty="0" err="1" smtClean="0">
                <a:solidFill>
                  <a:srgbClr val="000000"/>
                </a:solidFill>
                <a:latin typeface="Arial" pitchFamily="34" charset="0"/>
                <a:cs typeface="Arial" pitchFamily="34" charset="0"/>
              </a:rPr>
              <a:t>ceRNA</a:t>
            </a:r>
            <a:endParaRPr lang="cs-CZ" b="1" dirty="0" smtClean="0">
              <a:solidFill>
                <a:srgbClr val="000000"/>
              </a:solidFill>
              <a:latin typeface="Arial" pitchFamily="34" charset="0"/>
              <a:cs typeface="Arial" pitchFamily="34" charset="0"/>
            </a:endParaRPr>
          </a:p>
          <a:p>
            <a:pPr algn="ctr"/>
            <a:r>
              <a:rPr lang="cs-CZ" b="1" dirty="0" smtClean="0">
                <a:solidFill>
                  <a:srgbClr val="000000"/>
                </a:solidFill>
                <a:latin typeface="Arial" pitchFamily="34" charset="0"/>
                <a:cs typeface="Arial" pitchFamily="34" charset="0"/>
              </a:rPr>
              <a:t>logika</a:t>
            </a:r>
            <a:endParaRPr lang="en-GB"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540031669"/>
      </p:ext>
    </p:extLst>
  </p:cSld>
  <p:clrMapOvr>
    <a:masterClrMapping/>
  </p:clrMapOvr>
  <p:transition spd="med"/>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7" name="Text Box 5"/>
          <p:cNvSpPr txBox="1">
            <a:spLocks noChangeArrowheads="1"/>
          </p:cNvSpPr>
          <p:nvPr/>
        </p:nvSpPr>
        <p:spPr bwMode="auto">
          <a:xfrm>
            <a:off x="179388" y="6373813"/>
            <a:ext cx="8783637" cy="29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gn="ctr">
              <a:lnSpc>
                <a:spcPct val="97000"/>
              </a:lnSpc>
              <a:buClr>
                <a:srgbClr val="000000"/>
              </a:buClr>
              <a:buSzPct val="100000"/>
              <a:buFont typeface="Times New Roman" pitchFamily="18" charset="0"/>
              <a:buNone/>
            </a:pPr>
            <a:r>
              <a:rPr lang="en-GB" sz="2000" b="1" dirty="0">
                <a:solidFill>
                  <a:srgbClr val="000000"/>
                </a:solidFill>
                <a:latin typeface="Arial" charset="0"/>
              </a:rPr>
              <a:t> </a:t>
            </a:r>
            <a:r>
              <a:rPr lang="cs-CZ" sz="2000" b="1" dirty="0" err="1" smtClean="0">
                <a:solidFill>
                  <a:srgbClr val="000000"/>
                </a:solidFill>
                <a:latin typeface="Arial" charset="0"/>
              </a:rPr>
              <a:t>Salmena</a:t>
            </a:r>
            <a:r>
              <a:rPr lang="cs-CZ" sz="2000" b="1" dirty="0" smtClean="0">
                <a:solidFill>
                  <a:srgbClr val="000000"/>
                </a:solidFill>
                <a:latin typeface="Arial" charset="0"/>
              </a:rPr>
              <a:t> L. et al. (2011): Cell 146, 353-358, August 2011</a:t>
            </a:r>
            <a:endParaRPr lang="en-GB" sz="2000" b="1" dirty="0">
              <a:solidFill>
                <a:srgbClr val="000000"/>
              </a:solidFill>
              <a:latin typeface="Arial" charset="0"/>
            </a:endParaRPr>
          </a:p>
        </p:txBody>
      </p:sp>
      <p:sp>
        <p:nvSpPr>
          <p:cNvPr id="212998" name="Text Box 6"/>
          <p:cNvSpPr txBox="1">
            <a:spLocks noChangeArrowheads="1"/>
          </p:cNvSpPr>
          <p:nvPr/>
        </p:nvSpPr>
        <p:spPr bwMode="auto">
          <a:xfrm>
            <a:off x="179388" y="228600"/>
            <a:ext cx="87836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gn="ctr">
              <a:lnSpc>
                <a:spcPct val="97000"/>
              </a:lnSpc>
              <a:buClr>
                <a:srgbClr val="000000"/>
              </a:buClr>
              <a:buSzPct val="100000"/>
              <a:buFont typeface="Times New Roman" pitchFamily="18" charset="0"/>
              <a:buNone/>
            </a:pPr>
            <a:r>
              <a:rPr lang="cs-CZ" sz="3600" b="1" i="1" dirty="0" smtClean="0">
                <a:ln w="11430"/>
                <a:solidFill>
                  <a:srgbClr val="FF0000"/>
                </a:solidFill>
                <a:effectLst>
                  <a:outerShdw blurRad="50800" dist="39000" dir="5460000" algn="tl">
                    <a:srgbClr val="000000">
                      <a:alpha val="38000"/>
                    </a:srgbClr>
                  </a:outerShdw>
                </a:effectLst>
                <a:latin typeface="Arial" charset="0"/>
              </a:rPr>
              <a:t>Koncept </a:t>
            </a:r>
            <a:r>
              <a:rPr lang="cs-CZ" sz="3600" b="1" i="1" dirty="0" err="1" smtClean="0">
                <a:ln w="11430"/>
                <a:solidFill>
                  <a:srgbClr val="FF0000"/>
                </a:solidFill>
                <a:effectLst>
                  <a:outerShdw blurRad="50800" dist="39000" dir="5460000" algn="tl">
                    <a:srgbClr val="000000">
                      <a:alpha val="38000"/>
                    </a:srgbClr>
                  </a:outerShdw>
                </a:effectLst>
                <a:latin typeface="Arial" charset="0"/>
              </a:rPr>
              <a:t>ceRNA</a:t>
            </a:r>
            <a:endParaRPr lang="en-GB" sz="3600" b="1" i="1" dirty="0">
              <a:ln w="11430"/>
              <a:solidFill>
                <a:srgbClr val="FF0000"/>
              </a:solidFill>
              <a:effectLst>
                <a:outerShdw blurRad="50800" dist="39000" dir="5460000" algn="tl">
                  <a:srgbClr val="000000">
                    <a:alpha val="38000"/>
                  </a:srgbClr>
                </a:outerShdw>
              </a:effectLst>
              <a:latin typeface="Arial" charset="0"/>
            </a:endParaRPr>
          </a:p>
        </p:txBody>
      </p:sp>
      <p:pic>
        <p:nvPicPr>
          <p:cNvPr id="3" name="Obrázek 2"/>
          <p:cNvPicPr>
            <a:picLocks noChangeAspect="1"/>
          </p:cNvPicPr>
          <p:nvPr/>
        </p:nvPicPr>
        <p:blipFill rotWithShape="1">
          <a:blip r:embed="rId3" cstate="print">
            <a:extLst>
              <a:ext uri="{28A0092B-C50C-407E-A947-70E740481C1C}">
                <a14:useLocalDpi xmlns:a14="http://schemas.microsoft.com/office/drawing/2010/main" val="0"/>
              </a:ext>
            </a:extLst>
          </a:blip>
          <a:srcRect l="11579" t="16931" r="38066" b="55555"/>
          <a:stretch/>
        </p:blipFill>
        <p:spPr>
          <a:xfrm>
            <a:off x="1762894" y="1872711"/>
            <a:ext cx="5616624" cy="4220585"/>
          </a:xfrm>
          <a:prstGeom prst="rect">
            <a:avLst/>
          </a:prstGeom>
          <a:ln w="38100">
            <a:solidFill>
              <a:srgbClr val="000000"/>
            </a:solidFill>
          </a:ln>
        </p:spPr>
      </p:pic>
      <p:sp>
        <p:nvSpPr>
          <p:cNvPr id="2" name="TextovéPole 1"/>
          <p:cNvSpPr txBox="1"/>
          <p:nvPr/>
        </p:nvSpPr>
        <p:spPr>
          <a:xfrm>
            <a:off x="1762894" y="1872711"/>
            <a:ext cx="5544616" cy="3046988"/>
          </a:xfrm>
          <a:prstGeom prst="rect">
            <a:avLst/>
          </a:prstGeom>
          <a:solidFill>
            <a:srgbClr val="FFFF99"/>
          </a:solidFill>
        </p:spPr>
        <p:txBody>
          <a:bodyPr wrap="square" rtlCol="0">
            <a:spAutoFit/>
          </a:bodyPr>
          <a:lstStyle/>
          <a:p>
            <a:r>
              <a:rPr lang="cs-CZ" b="1" dirty="0" smtClean="0">
                <a:solidFill>
                  <a:srgbClr val="000000"/>
                </a:solidFill>
                <a:latin typeface="Arial" pitchFamily="34" charset="0"/>
                <a:cs typeface="Arial" pitchFamily="34" charset="0"/>
              </a:rPr>
              <a:t>3´-UTR oblasti molekul RNA obsahují MRE, které mohou být regulovány mechanismem cis, tedy ovlivňovat sebe sama, nebo mechanismem trans, tedy prostřednictvím </a:t>
            </a:r>
            <a:r>
              <a:rPr lang="cs-CZ" b="1" dirty="0" err="1" smtClean="0">
                <a:solidFill>
                  <a:srgbClr val="000000"/>
                </a:solidFill>
                <a:latin typeface="Arial" pitchFamily="34" charset="0"/>
                <a:cs typeface="Arial" pitchFamily="34" charset="0"/>
              </a:rPr>
              <a:t>miRNA</a:t>
            </a:r>
            <a:r>
              <a:rPr lang="cs-CZ" b="1" dirty="0" smtClean="0">
                <a:solidFill>
                  <a:srgbClr val="000000"/>
                </a:solidFill>
                <a:latin typeface="Arial" pitchFamily="34" charset="0"/>
                <a:cs typeface="Arial" pitchFamily="34" charset="0"/>
              </a:rPr>
              <a:t> ovlivňují jiné RNA</a:t>
            </a:r>
          </a:p>
          <a:p>
            <a:endParaRPr lang="cs-CZ" b="1" dirty="0" smtClean="0">
              <a:solidFill>
                <a:srgbClr val="000000"/>
              </a:solidFill>
              <a:latin typeface="Arial" pitchFamily="34" charset="0"/>
              <a:cs typeface="Arial" pitchFamily="34" charset="0"/>
            </a:endParaRPr>
          </a:p>
        </p:txBody>
      </p:sp>
      <p:sp>
        <p:nvSpPr>
          <p:cNvPr id="6" name="TextovéPole 5"/>
          <p:cNvSpPr txBox="1"/>
          <p:nvPr/>
        </p:nvSpPr>
        <p:spPr>
          <a:xfrm>
            <a:off x="1835696" y="941819"/>
            <a:ext cx="2583507" cy="830997"/>
          </a:xfrm>
          <a:prstGeom prst="rect">
            <a:avLst/>
          </a:prstGeom>
          <a:solidFill>
            <a:srgbClr val="FFFF99"/>
          </a:solidFill>
        </p:spPr>
        <p:txBody>
          <a:bodyPr wrap="square" rtlCol="0">
            <a:spAutoFit/>
          </a:bodyPr>
          <a:lstStyle/>
          <a:p>
            <a:pPr algn="ctr"/>
            <a:r>
              <a:rPr lang="cs-CZ" b="1" dirty="0" smtClean="0">
                <a:solidFill>
                  <a:srgbClr val="000000"/>
                </a:solidFill>
                <a:latin typeface="Arial" pitchFamily="34" charset="0"/>
                <a:cs typeface="Arial" pitchFamily="34" charset="0"/>
              </a:rPr>
              <a:t>Konvenční logika</a:t>
            </a:r>
            <a:endParaRPr lang="en-GB" b="1" dirty="0">
              <a:solidFill>
                <a:srgbClr val="000000"/>
              </a:solidFill>
              <a:latin typeface="Arial" pitchFamily="34" charset="0"/>
              <a:cs typeface="Arial" pitchFamily="34" charset="0"/>
            </a:endParaRPr>
          </a:p>
        </p:txBody>
      </p:sp>
      <p:sp>
        <p:nvSpPr>
          <p:cNvPr id="7" name="TextovéPole 6"/>
          <p:cNvSpPr txBox="1"/>
          <p:nvPr/>
        </p:nvSpPr>
        <p:spPr>
          <a:xfrm>
            <a:off x="4724797" y="908720"/>
            <a:ext cx="2583507" cy="830997"/>
          </a:xfrm>
          <a:prstGeom prst="rect">
            <a:avLst/>
          </a:prstGeom>
          <a:solidFill>
            <a:srgbClr val="FFFF99"/>
          </a:solidFill>
        </p:spPr>
        <p:txBody>
          <a:bodyPr wrap="square" rtlCol="0">
            <a:spAutoFit/>
          </a:bodyPr>
          <a:lstStyle/>
          <a:p>
            <a:pPr algn="ctr"/>
            <a:r>
              <a:rPr lang="cs-CZ" b="1" dirty="0" err="1" smtClean="0">
                <a:solidFill>
                  <a:srgbClr val="000000"/>
                </a:solidFill>
                <a:latin typeface="Arial" pitchFamily="34" charset="0"/>
                <a:cs typeface="Arial" pitchFamily="34" charset="0"/>
              </a:rPr>
              <a:t>ceRNA</a:t>
            </a:r>
            <a:endParaRPr lang="cs-CZ" b="1" dirty="0" smtClean="0">
              <a:solidFill>
                <a:srgbClr val="000000"/>
              </a:solidFill>
              <a:latin typeface="Arial" pitchFamily="34" charset="0"/>
              <a:cs typeface="Arial" pitchFamily="34" charset="0"/>
            </a:endParaRPr>
          </a:p>
          <a:p>
            <a:pPr algn="ctr"/>
            <a:r>
              <a:rPr lang="cs-CZ" b="1" dirty="0" smtClean="0">
                <a:solidFill>
                  <a:srgbClr val="000000"/>
                </a:solidFill>
                <a:latin typeface="Arial" pitchFamily="34" charset="0"/>
                <a:cs typeface="Arial" pitchFamily="34" charset="0"/>
              </a:rPr>
              <a:t>logika</a:t>
            </a:r>
            <a:endParaRPr lang="en-GB" b="1"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565458229"/>
      </p:ext>
    </p:extLst>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2997" name="Text Box 5"/>
          <p:cNvSpPr txBox="1">
            <a:spLocks noChangeArrowheads="1"/>
          </p:cNvSpPr>
          <p:nvPr/>
        </p:nvSpPr>
        <p:spPr bwMode="auto">
          <a:xfrm>
            <a:off x="179388" y="5935378"/>
            <a:ext cx="8783637" cy="805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nSpc>
                <a:spcPct val="97000"/>
              </a:lnSpc>
              <a:buClr>
                <a:srgbClr val="000000"/>
              </a:buClr>
              <a:buSzPct val="100000"/>
              <a:buFont typeface="Times New Roman" pitchFamily="18" charset="0"/>
              <a:buNone/>
            </a:pPr>
            <a:r>
              <a:rPr lang="cs-CZ" sz="1800" b="1" dirty="0" err="1" smtClean="0">
                <a:solidFill>
                  <a:srgbClr val="000000"/>
                </a:solidFill>
                <a:latin typeface="Arial" charset="0"/>
              </a:rPr>
              <a:t>Somel</a:t>
            </a:r>
            <a:r>
              <a:rPr lang="cs-CZ" sz="1800" b="1" dirty="0" smtClean="0">
                <a:solidFill>
                  <a:srgbClr val="000000"/>
                </a:solidFill>
                <a:latin typeface="Arial" charset="0"/>
              </a:rPr>
              <a:t> et al. (2011): </a:t>
            </a:r>
            <a:r>
              <a:rPr lang="en-GB" sz="1800" b="1" dirty="0" smtClean="0">
                <a:solidFill>
                  <a:srgbClr val="000000"/>
                </a:solidFill>
                <a:latin typeface="Arial" charset="0"/>
              </a:rPr>
              <a:t>MicroRNA-Driven Developmental </a:t>
            </a:r>
            <a:r>
              <a:rPr lang="en-GB" sz="1800" b="1" dirty="0" err="1" smtClean="0">
                <a:solidFill>
                  <a:srgbClr val="000000"/>
                </a:solidFill>
                <a:latin typeface="Arial" charset="0"/>
              </a:rPr>
              <a:t>Remodeling</a:t>
            </a:r>
            <a:r>
              <a:rPr lang="en-GB" sz="1800" b="1" dirty="0" smtClean="0">
                <a:solidFill>
                  <a:srgbClr val="000000"/>
                </a:solidFill>
                <a:latin typeface="Arial" charset="0"/>
              </a:rPr>
              <a:t> in the</a:t>
            </a:r>
          </a:p>
          <a:p>
            <a:pPr>
              <a:lnSpc>
                <a:spcPct val="97000"/>
              </a:lnSpc>
              <a:buClr>
                <a:srgbClr val="000000"/>
              </a:buClr>
              <a:buSzPct val="100000"/>
              <a:buFont typeface="Times New Roman" pitchFamily="18" charset="0"/>
              <a:buNone/>
            </a:pPr>
            <a:r>
              <a:rPr lang="en-GB" sz="1800" b="1" dirty="0" smtClean="0">
                <a:solidFill>
                  <a:srgbClr val="000000"/>
                </a:solidFill>
                <a:latin typeface="Arial" charset="0"/>
              </a:rPr>
              <a:t>Brain Distinguishes Humans from Other Primates</a:t>
            </a:r>
            <a:r>
              <a:rPr lang="cs-CZ" sz="1800" b="1" dirty="0" smtClean="0">
                <a:solidFill>
                  <a:srgbClr val="000000"/>
                </a:solidFill>
                <a:latin typeface="Arial" charset="0"/>
              </a:rPr>
              <a:t>, Plos Biology 9 (12), e1001214, </a:t>
            </a:r>
            <a:r>
              <a:rPr lang="cs-CZ" sz="1800" b="1" dirty="0" err="1" smtClean="0">
                <a:solidFill>
                  <a:srgbClr val="000000"/>
                </a:solidFill>
                <a:latin typeface="Arial" charset="0"/>
              </a:rPr>
              <a:t>December</a:t>
            </a:r>
            <a:r>
              <a:rPr lang="cs-CZ" sz="1800" b="1" dirty="0" smtClean="0">
                <a:solidFill>
                  <a:srgbClr val="000000"/>
                </a:solidFill>
                <a:latin typeface="Arial" charset="0"/>
              </a:rPr>
              <a:t> 2011</a:t>
            </a:r>
            <a:endParaRPr lang="en-GB" sz="1800" b="1" dirty="0">
              <a:solidFill>
                <a:srgbClr val="000000"/>
              </a:solidFill>
              <a:latin typeface="Arial" charset="0"/>
            </a:endParaRPr>
          </a:p>
        </p:txBody>
      </p:sp>
      <p:sp>
        <p:nvSpPr>
          <p:cNvPr id="212998" name="Text Box 6"/>
          <p:cNvSpPr txBox="1">
            <a:spLocks noChangeArrowheads="1"/>
          </p:cNvSpPr>
          <p:nvPr/>
        </p:nvSpPr>
        <p:spPr bwMode="auto">
          <a:xfrm>
            <a:off x="179388" y="228600"/>
            <a:ext cx="87836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algn="ctr">
              <a:lnSpc>
                <a:spcPct val="97000"/>
              </a:lnSpc>
              <a:buClr>
                <a:srgbClr val="000000"/>
              </a:buClr>
              <a:buSzPct val="100000"/>
              <a:buFont typeface="Times New Roman" pitchFamily="18" charset="0"/>
              <a:buNone/>
            </a:pPr>
            <a:r>
              <a:rPr lang="cs-CZ" sz="3600" b="1" i="1" dirty="0" smtClean="0">
                <a:ln w="11430"/>
                <a:solidFill>
                  <a:srgbClr val="FF0000"/>
                </a:solidFill>
                <a:effectLst>
                  <a:outerShdw blurRad="50800" dist="39000" dir="5460000" algn="tl">
                    <a:srgbClr val="000000">
                      <a:alpha val="38000"/>
                    </a:srgbClr>
                  </a:outerShdw>
                </a:effectLst>
                <a:latin typeface="Arial" charset="0"/>
              </a:rPr>
              <a:t>Vliv </a:t>
            </a:r>
            <a:r>
              <a:rPr lang="cs-CZ" sz="3600" b="1" i="1" dirty="0" err="1" smtClean="0">
                <a:ln w="11430"/>
                <a:solidFill>
                  <a:srgbClr val="FF0000"/>
                </a:solidFill>
                <a:effectLst>
                  <a:outerShdw blurRad="50800" dist="39000" dir="5460000" algn="tl">
                    <a:srgbClr val="000000">
                      <a:alpha val="38000"/>
                    </a:srgbClr>
                  </a:outerShdw>
                </a:effectLst>
                <a:latin typeface="Arial" charset="0"/>
              </a:rPr>
              <a:t>miRNA</a:t>
            </a:r>
            <a:r>
              <a:rPr lang="cs-CZ" sz="3600" b="1" i="1" dirty="0" smtClean="0">
                <a:ln w="11430"/>
                <a:solidFill>
                  <a:srgbClr val="FF0000"/>
                </a:solidFill>
                <a:effectLst>
                  <a:outerShdw blurRad="50800" dist="39000" dir="5460000" algn="tl">
                    <a:srgbClr val="000000">
                      <a:alpha val="38000"/>
                    </a:srgbClr>
                  </a:outerShdw>
                </a:effectLst>
                <a:latin typeface="Arial" charset="0"/>
              </a:rPr>
              <a:t> na polidštění opice</a:t>
            </a:r>
            <a:endParaRPr lang="en-GB" sz="3600" b="1" i="1" dirty="0">
              <a:ln w="11430"/>
              <a:solidFill>
                <a:srgbClr val="FF0000"/>
              </a:solidFill>
              <a:effectLst>
                <a:outerShdw blurRad="50800" dist="39000" dir="5460000" algn="tl">
                  <a:srgbClr val="000000">
                    <a:alpha val="38000"/>
                  </a:srgbClr>
                </a:outerShdw>
              </a:effectLst>
              <a:latin typeface="Arial" charset="0"/>
            </a:endParaRP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223395"/>
            <a:ext cx="2592288" cy="3285725"/>
          </a:xfrm>
          <a:prstGeom prst="rect">
            <a:avLst/>
          </a:prstGeom>
          <a:ln w="38100">
            <a:solidFill>
              <a:srgbClr val="000000"/>
            </a:solidFill>
          </a:ln>
        </p:spPr>
      </p:pic>
      <p:sp>
        <p:nvSpPr>
          <p:cNvPr id="7" name="Text Box 5"/>
          <p:cNvSpPr txBox="1">
            <a:spLocks noChangeArrowheads="1"/>
          </p:cNvSpPr>
          <p:nvPr/>
        </p:nvSpPr>
        <p:spPr bwMode="auto">
          <a:xfrm>
            <a:off x="3491881" y="1223395"/>
            <a:ext cx="5256584" cy="433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1">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marL="457200" indent="-457200">
              <a:lnSpc>
                <a:spcPct val="97000"/>
              </a:lnSpc>
              <a:spcBef>
                <a:spcPts val="600"/>
              </a:spcBef>
              <a:spcAft>
                <a:spcPts val="600"/>
              </a:spcAft>
              <a:buClr>
                <a:srgbClr val="006600"/>
              </a:buClr>
              <a:buSzPct val="100000"/>
              <a:buFont typeface="Times New Roman" pitchFamily="18" charset="0"/>
              <a:buAutoNum type="arabicParenR"/>
            </a:pPr>
            <a:r>
              <a:rPr lang="cs-CZ" sz="2800" b="1" dirty="0" smtClean="0">
                <a:solidFill>
                  <a:srgbClr val="006600"/>
                </a:solidFill>
                <a:latin typeface="Arial" charset="0"/>
              </a:rPr>
              <a:t>Vývojové profily </a:t>
            </a:r>
            <a:r>
              <a:rPr lang="cs-CZ" sz="2800" b="1" dirty="0" err="1" smtClean="0">
                <a:solidFill>
                  <a:srgbClr val="006600"/>
                </a:solidFill>
                <a:latin typeface="Arial" charset="0"/>
              </a:rPr>
              <a:t>miRNA</a:t>
            </a:r>
            <a:r>
              <a:rPr lang="cs-CZ" sz="2800" b="1" dirty="0" smtClean="0">
                <a:solidFill>
                  <a:srgbClr val="006600"/>
                </a:solidFill>
                <a:latin typeface="Arial" charset="0"/>
              </a:rPr>
              <a:t> a jejich cílových genů vykazují 3-5x vyšší rychlost změn u lidí než u šimpanzů</a:t>
            </a:r>
          </a:p>
          <a:p>
            <a:pPr marL="457200" indent="-457200">
              <a:lnSpc>
                <a:spcPct val="97000"/>
              </a:lnSpc>
              <a:spcBef>
                <a:spcPts val="600"/>
              </a:spcBef>
              <a:spcAft>
                <a:spcPts val="600"/>
              </a:spcAft>
              <a:buClr>
                <a:srgbClr val="006600"/>
              </a:buClr>
              <a:buSzPct val="100000"/>
              <a:buFont typeface="Times New Roman" pitchFamily="18" charset="0"/>
              <a:buAutoNum type="arabicParenR"/>
            </a:pPr>
            <a:r>
              <a:rPr lang="en-GB" sz="2800" b="1" dirty="0" smtClean="0">
                <a:solidFill>
                  <a:srgbClr val="006600"/>
                </a:solidFill>
                <a:latin typeface="Arial" charset="0"/>
              </a:rPr>
              <a:t>miR-92a,</a:t>
            </a:r>
            <a:r>
              <a:rPr lang="cs-CZ" sz="2800" b="1" dirty="0" smtClean="0">
                <a:solidFill>
                  <a:srgbClr val="006600"/>
                </a:solidFill>
                <a:latin typeface="Arial" charset="0"/>
              </a:rPr>
              <a:t> </a:t>
            </a:r>
            <a:r>
              <a:rPr lang="en-GB" sz="2800" b="1" dirty="0" smtClean="0">
                <a:solidFill>
                  <a:srgbClr val="006600"/>
                </a:solidFill>
                <a:latin typeface="Arial" charset="0"/>
              </a:rPr>
              <a:t>miR-454, </a:t>
            </a:r>
            <a:r>
              <a:rPr lang="cs-CZ" sz="2800" b="1" dirty="0" smtClean="0">
                <a:solidFill>
                  <a:srgbClr val="006600"/>
                </a:solidFill>
                <a:latin typeface="Arial" charset="0"/>
              </a:rPr>
              <a:t>a </a:t>
            </a:r>
            <a:r>
              <a:rPr lang="en-GB" sz="2800" b="1" dirty="0" smtClean="0">
                <a:solidFill>
                  <a:srgbClr val="006600"/>
                </a:solidFill>
                <a:latin typeface="Arial" charset="0"/>
              </a:rPr>
              <a:t>miR-320b </a:t>
            </a:r>
            <a:r>
              <a:rPr lang="cs-CZ" sz="2800" b="1" dirty="0" smtClean="0">
                <a:solidFill>
                  <a:srgbClr val="006600"/>
                </a:solidFill>
                <a:latin typeface="Arial" charset="0"/>
              </a:rPr>
              <a:t>jsou pravděpodobně ty regulátory, které jsou zodpovědné za specifický vývoj nervové soustavy u lidí</a:t>
            </a:r>
          </a:p>
        </p:txBody>
      </p:sp>
    </p:spTree>
    <p:extLst>
      <p:ext uri="{BB962C8B-B14F-4D97-AF65-F5344CB8AC3E}">
        <p14:creationId xmlns:p14="http://schemas.microsoft.com/office/powerpoint/2010/main" val="15868462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212997"/>
                                        </p:tgtEl>
                                        <p:attrNameLst>
                                          <p:attrName>style.visibility</p:attrName>
                                        </p:attrNameLst>
                                      </p:cBhvr>
                                      <p:to>
                                        <p:strVal val="visible"/>
                                      </p:to>
                                    </p:set>
                                    <p:animEffect transition="in" filter="wipe(up)">
                                      <p:cBhvr>
                                        <p:cTn id="21" dur="500"/>
                                        <p:tgtEl>
                                          <p:spTgt spid="212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7" grpId="0"/>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107950" y="260350"/>
            <a:ext cx="8856663" cy="79216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sz="3600" b="1" i="1" dirty="0">
                <a:ln w="11430"/>
                <a:solidFill>
                  <a:srgbClr val="FF0000"/>
                </a:solidFill>
                <a:effectLst>
                  <a:outerShdw blurRad="50800" dist="39000" dir="5460000" algn="tl">
                    <a:srgbClr val="000000">
                      <a:alpha val="38000"/>
                    </a:srgbClr>
                  </a:outerShdw>
                </a:effectLst>
                <a:latin typeface="Arial" charset="0"/>
              </a:rPr>
              <a:t>Nekódující „malé“ RNA v buňce </a:t>
            </a:r>
          </a:p>
        </p:txBody>
      </p:sp>
      <p:sp>
        <p:nvSpPr>
          <p:cNvPr id="160772" name="Text Box 4"/>
          <p:cNvSpPr txBox="1">
            <a:spLocks noChangeArrowheads="1"/>
          </p:cNvSpPr>
          <p:nvPr/>
        </p:nvSpPr>
        <p:spPr bwMode="auto">
          <a:xfrm>
            <a:off x="395288" y="1268413"/>
            <a:ext cx="8497887"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Font typeface="Wingdings" pitchFamily="2" charset="2"/>
              <a:buChar char="Ø"/>
            </a:pPr>
            <a:r>
              <a:rPr lang="cs-CZ" b="1">
                <a:solidFill>
                  <a:srgbClr val="000099"/>
                </a:solidFill>
                <a:latin typeface="Arial" charset="0"/>
                <a:cs typeface="Arial" charset="0"/>
              </a:rPr>
              <a:t>7SK snRNA (ovlivňuje transkripci u člověka vazbou na elongační faktory)</a:t>
            </a:r>
          </a:p>
          <a:p>
            <a:pPr>
              <a:spcBef>
                <a:spcPct val="50000"/>
              </a:spcBef>
              <a:buFont typeface="Wingdings" pitchFamily="2" charset="2"/>
              <a:buChar char="Ø"/>
            </a:pPr>
            <a:r>
              <a:rPr lang="cs-CZ" b="1">
                <a:solidFill>
                  <a:srgbClr val="000099"/>
                </a:solidFill>
                <a:latin typeface="Arial" charset="0"/>
                <a:cs typeface="Arial" charset="0"/>
              </a:rPr>
              <a:t>SRP RNA (ovlivnění translace, jsou součástí SRP “signal recognition particle”)</a:t>
            </a:r>
          </a:p>
          <a:p>
            <a:pPr>
              <a:spcBef>
                <a:spcPct val="50000"/>
              </a:spcBef>
              <a:buFont typeface="Wingdings" pitchFamily="2" charset="2"/>
              <a:buChar char="Ø"/>
            </a:pPr>
            <a:r>
              <a:rPr lang="cs-CZ" b="1">
                <a:solidFill>
                  <a:srgbClr val="000099"/>
                </a:solidFill>
                <a:latin typeface="Arial" charset="0"/>
                <a:cs typeface="Arial" charset="0"/>
              </a:rPr>
              <a:t>součást telomerázy (úloha při replikaci)</a:t>
            </a:r>
          </a:p>
        </p:txBody>
      </p:sp>
      <p:sp>
        <p:nvSpPr>
          <p:cNvPr id="160774" name="Text Box 6"/>
          <p:cNvSpPr txBox="1">
            <a:spLocks noChangeArrowheads="1"/>
          </p:cNvSpPr>
          <p:nvPr/>
        </p:nvSpPr>
        <p:spPr bwMode="auto">
          <a:xfrm>
            <a:off x="395288" y="4241800"/>
            <a:ext cx="8497887" cy="210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538" indent="-363538">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Font typeface="Wingdings" pitchFamily="2" charset="2"/>
              <a:buChar char="Ø"/>
            </a:pPr>
            <a:r>
              <a:rPr lang="cs-CZ" b="1">
                <a:solidFill>
                  <a:srgbClr val="000099"/>
                </a:solidFill>
                <a:latin typeface="Arial" charset="0"/>
                <a:cs typeface="Arial" charset="0"/>
              </a:rPr>
              <a:t>XIST RNA (inaktivace X chromozómu)</a:t>
            </a:r>
          </a:p>
          <a:p>
            <a:pPr>
              <a:spcBef>
                <a:spcPct val="50000"/>
              </a:spcBef>
              <a:buFont typeface="Wingdings" pitchFamily="2" charset="2"/>
              <a:buChar char="Ø"/>
            </a:pPr>
            <a:r>
              <a:rPr lang="cs-CZ" b="1">
                <a:solidFill>
                  <a:srgbClr val="000099"/>
                </a:solidFill>
                <a:latin typeface="Arial" charset="0"/>
                <a:cs typeface="Arial" charset="0"/>
              </a:rPr>
              <a:t>gRNA (úloha při editaci RNA)</a:t>
            </a:r>
          </a:p>
          <a:p>
            <a:pPr>
              <a:spcBef>
                <a:spcPct val="50000"/>
              </a:spcBef>
              <a:buFont typeface="Wingdings" pitchFamily="2" charset="2"/>
              <a:buChar char="Ø"/>
            </a:pPr>
            <a:r>
              <a:rPr lang="cs-CZ" b="1">
                <a:solidFill>
                  <a:schemeClr val="bg2"/>
                </a:solidFill>
                <a:latin typeface="Arial" charset="0"/>
                <a:cs typeface="Arial" charset="0"/>
              </a:rPr>
              <a:t>microRNA (miRNA)</a:t>
            </a:r>
          </a:p>
          <a:p>
            <a:pPr>
              <a:spcBef>
                <a:spcPct val="50000"/>
              </a:spcBef>
              <a:buFont typeface="Wingdings" pitchFamily="2" charset="2"/>
              <a:buChar char="Ø"/>
            </a:pPr>
            <a:r>
              <a:rPr lang="cs-CZ" b="1">
                <a:solidFill>
                  <a:schemeClr val="bg2"/>
                </a:solidFill>
                <a:latin typeface="Arial" charset="0"/>
                <a:cs typeface="Arial" charset="0"/>
              </a:rPr>
              <a:t>siRNA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107950" y="260350"/>
            <a:ext cx="8856663" cy="79216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sz="3600" b="1" i="1" dirty="0">
                <a:ln w="11430"/>
                <a:solidFill>
                  <a:srgbClr val="FF0000"/>
                </a:solidFill>
                <a:effectLst>
                  <a:outerShdw blurRad="50800" dist="39000" dir="5460000" algn="tl">
                    <a:srgbClr val="000000">
                      <a:alpha val="38000"/>
                    </a:srgbClr>
                  </a:outerShdw>
                </a:effectLst>
                <a:latin typeface="Arial" charset="0"/>
              </a:rPr>
              <a:t>Interferující </a:t>
            </a:r>
            <a:r>
              <a:rPr lang="cs-CZ" sz="3600" b="1" i="1" dirty="0" err="1">
                <a:ln w="11430"/>
                <a:solidFill>
                  <a:srgbClr val="FF0000"/>
                </a:solidFill>
                <a:effectLst>
                  <a:outerShdw blurRad="50800" dist="39000" dir="5460000" algn="tl">
                    <a:srgbClr val="000000">
                      <a:alpha val="38000"/>
                    </a:srgbClr>
                  </a:outerShdw>
                </a:effectLst>
                <a:latin typeface="Arial" charset="0"/>
              </a:rPr>
              <a:t>RNAi</a:t>
            </a:r>
            <a:r>
              <a:rPr lang="cs-CZ" sz="3600" b="1" i="1" dirty="0">
                <a:ln w="11430"/>
                <a:solidFill>
                  <a:srgbClr val="FF0000"/>
                </a:solidFill>
                <a:effectLst>
                  <a:outerShdw blurRad="50800" dist="39000" dir="5460000" algn="tl">
                    <a:srgbClr val="000000">
                      <a:alpha val="38000"/>
                    </a:srgbClr>
                  </a:outerShdw>
                </a:effectLst>
                <a:latin typeface="Arial" charset="0"/>
              </a:rPr>
              <a:t> </a:t>
            </a:r>
          </a:p>
        </p:txBody>
      </p:sp>
      <p:sp>
        <p:nvSpPr>
          <p:cNvPr id="156675" name="Text Box 3"/>
          <p:cNvSpPr txBox="1">
            <a:spLocks noChangeArrowheads="1"/>
          </p:cNvSpPr>
          <p:nvPr/>
        </p:nvSpPr>
        <p:spPr bwMode="auto">
          <a:xfrm>
            <a:off x="611188" y="3276600"/>
            <a:ext cx="12969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Font typeface="Wingdings" pitchFamily="2" charset="2"/>
              <a:buNone/>
            </a:pPr>
            <a:r>
              <a:rPr lang="cs-CZ" sz="2800" b="1">
                <a:solidFill>
                  <a:srgbClr val="000000"/>
                </a:solidFill>
                <a:latin typeface="Arial" charset="0"/>
              </a:rPr>
              <a:t>siRNA</a:t>
            </a:r>
          </a:p>
        </p:txBody>
      </p:sp>
      <p:sp>
        <p:nvSpPr>
          <p:cNvPr id="156676" name="Text Box 4"/>
          <p:cNvSpPr txBox="1">
            <a:spLocks noChangeArrowheads="1"/>
          </p:cNvSpPr>
          <p:nvPr/>
        </p:nvSpPr>
        <p:spPr bwMode="auto">
          <a:xfrm>
            <a:off x="684213" y="5362575"/>
            <a:ext cx="793591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 typeface="Wingdings" pitchFamily="2" charset="2"/>
              <a:buNone/>
            </a:pPr>
            <a:r>
              <a:rPr lang="cs-CZ" sz="2800" b="1">
                <a:solidFill>
                  <a:srgbClr val="000099"/>
                </a:solidFill>
                <a:latin typeface="Arial" charset="0"/>
                <a:cs typeface="Arial" charset="0"/>
              </a:rPr>
              <a:t>RNA interference = posttranskripční umlčování genů, tzv. „gene silencing“</a:t>
            </a:r>
          </a:p>
        </p:txBody>
      </p:sp>
      <p:sp>
        <p:nvSpPr>
          <p:cNvPr id="156678" name="Text Box 6"/>
          <p:cNvSpPr txBox="1">
            <a:spLocks noChangeArrowheads="1"/>
          </p:cNvSpPr>
          <p:nvPr/>
        </p:nvSpPr>
        <p:spPr bwMode="auto">
          <a:xfrm>
            <a:off x="2555875" y="3276600"/>
            <a:ext cx="3887788"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buFont typeface="Wingdings" pitchFamily="2" charset="2"/>
              <a:buNone/>
            </a:pPr>
            <a:r>
              <a:rPr lang="cs-CZ" sz="2800" b="1">
                <a:solidFill>
                  <a:srgbClr val="000000"/>
                </a:solidFill>
                <a:latin typeface="Arial" charset="0"/>
              </a:rPr>
              <a:t>miRNA</a:t>
            </a:r>
          </a:p>
          <a:p>
            <a:pPr algn="ctr">
              <a:spcBef>
                <a:spcPct val="50000"/>
              </a:spcBef>
              <a:buFont typeface="Wingdings" pitchFamily="2" charset="2"/>
              <a:buNone/>
            </a:pPr>
            <a:r>
              <a:rPr lang="cs-CZ" sz="2800" b="1">
                <a:solidFill>
                  <a:srgbClr val="000000"/>
                </a:solidFill>
                <a:latin typeface="Arial" charset="0"/>
              </a:rPr>
              <a:t>shRNA (short hairpin)</a:t>
            </a:r>
          </a:p>
        </p:txBody>
      </p:sp>
      <p:sp>
        <p:nvSpPr>
          <p:cNvPr id="156679" name="Text Box 7"/>
          <p:cNvSpPr txBox="1">
            <a:spLocks noChangeArrowheads="1"/>
          </p:cNvSpPr>
          <p:nvPr/>
        </p:nvSpPr>
        <p:spPr bwMode="auto">
          <a:xfrm>
            <a:off x="6804025" y="3276600"/>
            <a:ext cx="1441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6575" indent="-536575">
              <a:defRPr sz="2400">
                <a:solidFill>
                  <a:schemeClr val="tx1"/>
                </a:solidFill>
                <a:latin typeface="Times New Roman" pitchFamily="18" charset="0"/>
              </a:defRPr>
            </a:lvl1pPr>
            <a:lvl2pPr marL="1079500" indent="-363538">
              <a:defRPr sz="2400">
                <a:solidFill>
                  <a:schemeClr val="tx1"/>
                </a:solidFill>
                <a:latin typeface="Times New Roman" pitchFamily="18" charset="0"/>
              </a:defRPr>
            </a:lvl2pPr>
            <a:lvl3pPr marL="1258888">
              <a:defRPr sz="2400">
                <a:solidFill>
                  <a:schemeClr val="tx1"/>
                </a:solidFill>
                <a:latin typeface="Times New Roman" pitchFamily="18" charset="0"/>
              </a:defRPr>
            </a:lvl3pPr>
            <a:lvl4pPr marL="1438275">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Font typeface="Wingdings" pitchFamily="2" charset="2"/>
              <a:buNone/>
            </a:pPr>
            <a:r>
              <a:rPr lang="cs-CZ" sz="2800" b="1">
                <a:solidFill>
                  <a:srgbClr val="000000"/>
                </a:solidFill>
                <a:latin typeface="Arial" charset="0"/>
              </a:rPr>
              <a:t>piRNA</a:t>
            </a:r>
          </a:p>
        </p:txBody>
      </p:sp>
      <p:sp>
        <p:nvSpPr>
          <p:cNvPr id="156680" name="Line 8"/>
          <p:cNvSpPr>
            <a:spLocks noChangeShapeType="1"/>
          </p:cNvSpPr>
          <p:nvPr/>
        </p:nvSpPr>
        <p:spPr bwMode="auto">
          <a:xfrm flipH="1">
            <a:off x="1331913" y="1924050"/>
            <a:ext cx="2303462" cy="1223963"/>
          </a:xfrm>
          <a:prstGeom prst="line">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681" name="Line 9"/>
          <p:cNvSpPr>
            <a:spLocks noChangeShapeType="1"/>
          </p:cNvSpPr>
          <p:nvPr/>
        </p:nvSpPr>
        <p:spPr bwMode="auto">
          <a:xfrm>
            <a:off x="5651500" y="1995488"/>
            <a:ext cx="1728788" cy="1223962"/>
          </a:xfrm>
          <a:prstGeom prst="line">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6682" name="Line 10"/>
          <p:cNvSpPr>
            <a:spLocks noChangeShapeType="1"/>
          </p:cNvSpPr>
          <p:nvPr/>
        </p:nvSpPr>
        <p:spPr bwMode="auto">
          <a:xfrm flipH="1">
            <a:off x="4643438" y="2068513"/>
            <a:ext cx="0" cy="1150937"/>
          </a:xfrm>
          <a:prstGeom prst="line">
            <a:avLst/>
          </a:prstGeom>
          <a:noFill/>
          <a:ln w="635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6"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79388" y="228600"/>
            <a:ext cx="8713787" cy="6096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cs-CZ" sz="3600" b="1" i="1" dirty="0">
                <a:ln w="11430"/>
                <a:solidFill>
                  <a:srgbClr val="FF0000"/>
                </a:solidFill>
                <a:effectLst>
                  <a:outerShdw blurRad="50800" dist="39000" dir="5460000" algn="tl">
                    <a:srgbClr val="000000">
                      <a:alpha val="38000"/>
                    </a:srgbClr>
                  </a:outerShdw>
                </a:effectLst>
                <a:latin typeface="Arial" charset="0"/>
              </a:rPr>
              <a:t>Protismyslná RNA – </a:t>
            </a:r>
            <a:r>
              <a:rPr lang="cs-CZ" sz="3600" b="1" i="1" dirty="0" err="1">
                <a:ln w="11430"/>
                <a:solidFill>
                  <a:srgbClr val="FF0000"/>
                </a:solidFill>
                <a:effectLst>
                  <a:outerShdw blurRad="50800" dist="39000" dir="5460000" algn="tl">
                    <a:srgbClr val="000000">
                      <a:alpha val="38000"/>
                    </a:srgbClr>
                  </a:outerShdw>
                </a:effectLst>
                <a:latin typeface="Arial" charset="0"/>
              </a:rPr>
              <a:t>antisense</a:t>
            </a:r>
            <a:r>
              <a:rPr lang="cs-CZ" sz="3600" b="1" i="1" dirty="0">
                <a:ln w="11430"/>
                <a:solidFill>
                  <a:srgbClr val="FF0000"/>
                </a:solidFill>
                <a:effectLst>
                  <a:outerShdw blurRad="50800" dist="39000" dir="5460000" algn="tl">
                    <a:srgbClr val="000000">
                      <a:alpha val="38000"/>
                    </a:srgbClr>
                  </a:outerShdw>
                </a:effectLst>
                <a:latin typeface="Arial" charset="0"/>
              </a:rPr>
              <a:t> RNA</a:t>
            </a:r>
          </a:p>
        </p:txBody>
      </p:sp>
      <p:sp>
        <p:nvSpPr>
          <p:cNvPr id="122883" name="Rectangle 3"/>
          <p:cNvSpPr>
            <a:spLocks noChangeArrowheads="1"/>
          </p:cNvSpPr>
          <p:nvPr/>
        </p:nvSpPr>
        <p:spPr bwMode="auto">
          <a:xfrm>
            <a:off x="468313" y="1125538"/>
            <a:ext cx="8351837"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441325" indent="-441325">
              <a:spcBef>
                <a:spcPct val="20000"/>
              </a:spcBef>
              <a:buFont typeface="Wingdings" pitchFamily="2" charset="2"/>
              <a:buChar char="Ø"/>
            </a:pPr>
            <a:r>
              <a:rPr kumimoji="1" lang="cs-CZ" sz="2800" b="1">
                <a:solidFill>
                  <a:srgbClr val="000000"/>
                </a:solidFill>
                <a:latin typeface="Arial" charset="0"/>
              </a:rPr>
              <a:t>je komplementární k primárnímu transkriptu a vazbou na něj jej inhibuje</a:t>
            </a:r>
          </a:p>
          <a:p>
            <a:pPr marL="441325" indent="-441325">
              <a:spcBef>
                <a:spcPct val="20000"/>
              </a:spcBef>
              <a:buFont typeface="Wingdings" pitchFamily="2" charset="2"/>
              <a:buChar char="Ø"/>
            </a:pPr>
            <a:r>
              <a:rPr kumimoji="1" lang="cs-CZ" sz="2800" b="1">
                <a:solidFill>
                  <a:srgbClr val="000000"/>
                </a:solidFill>
                <a:latin typeface="Arial" charset="0"/>
              </a:rPr>
              <a:t>přepisuje se z pozitivního DNA-řetězce</a:t>
            </a:r>
          </a:p>
        </p:txBody>
      </p:sp>
      <p:sp>
        <p:nvSpPr>
          <p:cNvPr id="122884" name="Text Box 4"/>
          <p:cNvSpPr txBox="1">
            <a:spLocks noChangeArrowheads="1"/>
          </p:cNvSpPr>
          <p:nvPr/>
        </p:nvSpPr>
        <p:spPr bwMode="auto">
          <a:xfrm>
            <a:off x="971550" y="3284538"/>
            <a:ext cx="431800"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pPr>
            <a:r>
              <a:rPr lang="cs-CZ" b="1">
                <a:solidFill>
                  <a:srgbClr val="000000"/>
                </a:solidFill>
                <a:latin typeface="Arial" charset="0"/>
              </a:rPr>
              <a:t>C</a:t>
            </a:r>
          </a:p>
          <a:p>
            <a:pPr>
              <a:lnSpc>
                <a:spcPct val="80000"/>
              </a:lnSpc>
            </a:pPr>
            <a:r>
              <a:rPr lang="cs-CZ" b="1">
                <a:solidFill>
                  <a:srgbClr val="000000"/>
                </a:solidFill>
                <a:latin typeface="Arial" charset="0"/>
              </a:rPr>
              <a:t>C</a:t>
            </a:r>
          </a:p>
          <a:p>
            <a:pPr>
              <a:lnSpc>
                <a:spcPct val="80000"/>
              </a:lnSpc>
            </a:pPr>
            <a:r>
              <a:rPr lang="cs-CZ" b="1">
                <a:solidFill>
                  <a:srgbClr val="000000"/>
                </a:solidFill>
                <a:latin typeface="Arial" charset="0"/>
              </a:rPr>
              <a:t>T</a:t>
            </a:r>
          </a:p>
          <a:p>
            <a:pPr>
              <a:lnSpc>
                <a:spcPct val="80000"/>
              </a:lnSpc>
            </a:pPr>
            <a:r>
              <a:rPr lang="cs-CZ" b="1">
                <a:solidFill>
                  <a:srgbClr val="000000"/>
                </a:solidFill>
                <a:latin typeface="Arial" charset="0"/>
              </a:rPr>
              <a:t>A</a:t>
            </a:r>
          </a:p>
          <a:p>
            <a:pPr>
              <a:lnSpc>
                <a:spcPct val="80000"/>
              </a:lnSpc>
            </a:pPr>
            <a:r>
              <a:rPr lang="cs-CZ" b="1">
                <a:solidFill>
                  <a:srgbClr val="000000"/>
                </a:solidFill>
                <a:latin typeface="Arial" charset="0"/>
              </a:rPr>
              <a:t>A</a:t>
            </a:r>
          </a:p>
          <a:p>
            <a:pPr>
              <a:lnSpc>
                <a:spcPct val="80000"/>
              </a:lnSpc>
            </a:pPr>
            <a:r>
              <a:rPr lang="cs-CZ" b="1">
                <a:solidFill>
                  <a:srgbClr val="000000"/>
                </a:solidFill>
                <a:latin typeface="Arial" charset="0"/>
              </a:rPr>
              <a:t>G</a:t>
            </a:r>
          </a:p>
          <a:p>
            <a:pPr>
              <a:lnSpc>
                <a:spcPct val="80000"/>
              </a:lnSpc>
            </a:pPr>
            <a:r>
              <a:rPr lang="cs-CZ" b="1">
                <a:solidFill>
                  <a:srgbClr val="000000"/>
                </a:solidFill>
                <a:latin typeface="Arial" charset="0"/>
              </a:rPr>
              <a:t>T</a:t>
            </a:r>
          </a:p>
          <a:p>
            <a:pPr>
              <a:lnSpc>
                <a:spcPct val="80000"/>
              </a:lnSpc>
            </a:pPr>
            <a:r>
              <a:rPr lang="cs-CZ" b="1">
                <a:solidFill>
                  <a:srgbClr val="000000"/>
                </a:solidFill>
                <a:latin typeface="Arial" charset="0"/>
              </a:rPr>
              <a:t>G</a:t>
            </a:r>
          </a:p>
          <a:p>
            <a:pPr>
              <a:lnSpc>
                <a:spcPct val="80000"/>
              </a:lnSpc>
            </a:pPr>
            <a:r>
              <a:rPr lang="cs-CZ" b="1">
                <a:solidFill>
                  <a:srgbClr val="000000"/>
                </a:solidFill>
                <a:latin typeface="Arial" charset="0"/>
              </a:rPr>
              <a:t>C</a:t>
            </a:r>
          </a:p>
          <a:p>
            <a:pPr>
              <a:lnSpc>
                <a:spcPct val="80000"/>
              </a:lnSpc>
            </a:pPr>
            <a:r>
              <a:rPr lang="cs-CZ" b="1">
                <a:solidFill>
                  <a:srgbClr val="000000"/>
                </a:solidFill>
                <a:latin typeface="Arial" charset="0"/>
              </a:rPr>
              <a:t>A</a:t>
            </a:r>
          </a:p>
          <a:p>
            <a:pPr>
              <a:lnSpc>
                <a:spcPct val="80000"/>
              </a:lnSpc>
            </a:pPr>
            <a:r>
              <a:rPr lang="cs-CZ" b="1">
                <a:solidFill>
                  <a:srgbClr val="000000"/>
                </a:solidFill>
                <a:latin typeface="Arial" charset="0"/>
              </a:rPr>
              <a:t>A</a:t>
            </a:r>
          </a:p>
        </p:txBody>
      </p:sp>
      <p:sp>
        <p:nvSpPr>
          <p:cNvPr id="122885" name="Text Box 5"/>
          <p:cNvSpPr txBox="1">
            <a:spLocks noChangeArrowheads="1"/>
          </p:cNvSpPr>
          <p:nvPr/>
        </p:nvSpPr>
        <p:spPr bwMode="auto">
          <a:xfrm>
            <a:off x="1763713" y="3284538"/>
            <a:ext cx="431800"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pPr>
            <a:r>
              <a:rPr lang="cs-CZ" b="1">
                <a:solidFill>
                  <a:srgbClr val="000000"/>
                </a:solidFill>
                <a:latin typeface="Arial" charset="0"/>
              </a:rPr>
              <a:t>G</a:t>
            </a:r>
          </a:p>
          <a:p>
            <a:pPr>
              <a:lnSpc>
                <a:spcPct val="80000"/>
              </a:lnSpc>
            </a:pPr>
            <a:r>
              <a:rPr lang="cs-CZ" b="1">
                <a:solidFill>
                  <a:srgbClr val="000000"/>
                </a:solidFill>
                <a:latin typeface="Arial" charset="0"/>
              </a:rPr>
              <a:t>G</a:t>
            </a:r>
          </a:p>
          <a:p>
            <a:pPr>
              <a:lnSpc>
                <a:spcPct val="80000"/>
              </a:lnSpc>
            </a:pPr>
            <a:r>
              <a:rPr lang="cs-CZ" b="1">
                <a:solidFill>
                  <a:srgbClr val="000000"/>
                </a:solidFill>
                <a:latin typeface="Arial" charset="0"/>
              </a:rPr>
              <a:t>A</a:t>
            </a:r>
          </a:p>
          <a:p>
            <a:pPr>
              <a:lnSpc>
                <a:spcPct val="80000"/>
              </a:lnSpc>
            </a:pPr>
            <a:r>
              <a:rPr lang="cs-CZ" b="1">
                <a:solidFill>
                  <a:srgbClr val="000000"/>
                </a:solidFill>
                <a:latin typeface="Arial" charset="0"/>
              </a:rPr>
              <a:t>T</a:t>
            </a:r>
          </a:p>
          <a:p>
            <a:pPr>
              <a:lnSpc>
                <a:spcPct val="80000"/>
              </a:lnSpc>
            </a:pPr>
            <a:r>
              <a:rPr lang="cs-CZ" b="1">
                <a:solidFill>
                  <a:srgbClr val="000000"/>
                </a:solidFill>
                <a:latin typeface="Arial" charset="0"/>
              </a:rPr>
              <a:t>T</a:t>
            </a:r>
          </a:p>
          <a:p>
            <a:pPr>
              <a:lnSpc>
                <a:spcPct val="80000"/>
              </a:lnSpc>
            </a:pPr>
            <a:r>
              <a:rPr lang="cs-CZ" b="1">
                <a:solidFill>
                  <a:srgbClr val="000000"/>
                </a:solidFill>
                <a:latin typeface="Arial" charset="0"/>
              </a:rPr>
              <a:t>C</a:t>
            </a:r>
          </a:p>
          <a:p>
            <a:pPr>
              <a:lnSpc>
                <a:spcPct val="80000"/>
              </a:lnSpc>
            </a:pPr>
            <a:r>
              <a:rPr lang="cs-CZ" b="1">
                <a:solidFill>
                  <a:srgbClr val="000000"/>
                </a:solidFill>
                <a:latin typeface="Arial" charset="0"/>
              </a:rPr>
              <a:t>A</a:t>
            </a:r>
          </a:p>
          <a:p>
            <a:pPr>
              <a:lnSpc>
                <a:spcPct val="80000"/>
              </a:lnSpc>
            </a:pPr>
            <a:r>
              <a:rPr lang="cs-CZ" b="1">
                <a:solidFill>
                  <a:srgbClr val="000000"/>
                </a:solidFill>
                <a:latin typeface="Arial" charset="0"/>
              </a:rPr>
              <a:t>C</a:t>
            </a:r>
          </a:p>
          <a:p>
            <a:pPr>
              <a:lnSpc>
                <a:spcPct val="80000"/>
              </a:lnSpc>
            </a:pPr>
            <a:r>
              <a:rPr lang="cs-CZ" b="1">
                <a:solidFill>
                  <a:srgbClr val="000000"/>
                </a:solidFill>
                <a:latin typeface="Arial" charset="0"/>
              </a:rPr>
              <a:t>G</a:t>
            </a:r>
          </a:p>
          <a:p>
            <a:pPr>
              <a:lnSpc>
                <a:spcPct val="80000"/>
              </a:lnSpc>
            </a:pPr>
            <a:r>
              <a:rPr lang="cs-CZ" b="1">
                <a:solidFill>
                  <a:srgbClr val="000000"/>
                </a:solidFill>
                <a:latin typeface="Arial" charset="0"/>
              </a:rPr>
              <a:t>T</a:t>
            </a:r>
          </a:p>
          <a:p>
            <a:pPr>
              <a:lnSpc>
                <a:spcPct val="80000"/>
              </a:lnSpc>
            </a:pPr>
            <a:r>
              <a:rPr lang="cs-CZ" b="1">
                <a:solidFill>
                  <a:srgbClr val="000000"/>
                </a:solidFill>
                <a:latin typeface="Arial" charset="0"/>
              </a:rPr>
              <a:t>T</a:t>
            </a:r>
          </a:p>
        </p:txBody>
      </p:sp>
      <p:sp>
        <p:nvSpPr>
          <p:cNvPr id="122886" name="Text Box 6"/>
          <p:cNvSpPr txBox="1">
            <a:spLocks noChangeArrowheads="1"/>
          </p:cNvSpPr>
          <p:nvPr/>
        </p:nvSpPr>
        <p:spPr bwMode="auto">
          <a:xfrm>
            <a:off x="1042988" y="2781300"/>
            <a:ext cx="36036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pPr>
            <a:r>
              <a:rPr lang="cs-CZ" b="1">
                <a:solidFill>
                  <a:srgbClr val="000000"/>
                </a:solidFill>
                <a:latin typeface="Arial" charset="0"/>
              </a:rPr>
              <a:t>-</a:t>
            </a:r>
          </a:p>
        </p:txBody>
      </p:sp>
      <p:sp>
        <p:nvSpPr>
          <p:cNvPr id="122887" name="Text Box 7"/>
          <p:cNvSpPr txBox="1">
            <a:spLocks noChangeArrowheads="1"/>
          </p:cNvSpPr>
          <p:nvPr/>
        </p:nvSpPr>
        <p:spPr bwMode="auto">
          <a:xfrm>
            <a:off x="1835150" y="2781300"/>
            <a:ext cx="360363"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pPr>
            <a:r>
              <a:rPr lang="cs-CZ" b="1">
                <a:solidFill>
                  <a:srgbClr val="000000"/>
                </a:solidFill>
                <a:latin typeface="Arial" charset="0"/>
              </a:rPr>
              <a:t>+</a:t>
            </a:r>
          </a:p>
        </p:txBody>
      </p:sp>
      <p:sp>
        <p:nvSpPr>
          <p:cNvPr id="122888" name="Line 8"/>
          <p:cNvSpPr>
            <a:spLocks noChangeShapeType="1"/>
          </p:cNvSpPr>
          <p:nvPr/>
        </p:nvSpPr>
        <p:spPr bwMode="auto">
          <a:xfrm>
            <a:off x="1547813" y="5300663"/>
            <a:ext cx="1368425" cy="0"/>
          </a:xfrm>
          <a:prstGeom prst="line">
            <a:avLst/>
          </a:prstGeom>
          <a:noFill/>
          <a:ln w="635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2889" name="Text Box 9"/>
          <p:cNvSpPr txBox="1">
            <a:spLocks noChangeArrowheads="1"/>
          </p:cNvSpPr>
          <p:nvPr/>
        </p:nvSpPr>
        <p:spPr bwMode="auto">
          <a:xfrm>
            <a:off x="2987675" y="3284538"/>
            <a:ext cx="431800"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pPr>
            <a:r>
              <a:rPr lang="cs-CZ" b="1">
                <a:solidFill>
                  <a:srgbClr val="000000"/>
                </a:solidFill>
                <a:latin typeface="Arial" charset="0"/>
              </a:rPr>
              <a:t>C</a:t>
            </a:r>
          </a:p>
          <a:p>
            <a:pPr>
              <a:lnSpc>
                <a:spcPct val="80000"/>
              </a:lnSpc>
            </a:pPr>
            <a:r>
              <a:rPr lang="cs-CZ" b="1">
                <a:solidFill>
                  <a:srgbClr val="000000"/>
                </a:solidFill>
                <a:latin typeface="Arial" charset="0"/>
              </a:rPr>
              <a:t>C</a:t>
            </a:r>
          </a:p>
          <a:p>
            <a:pPr>
              <a:lnSpc>
                <a:spcPct val="80000"/>
              </a:lnSpc>
            </a:pPr>
            <a:r>
              <a:rPr lang="cs-CZ" b="1">
                <a:solidFill>
                  <a:srgbClr val="000000"/>
                </a:solidFill>
                <a:latin typeface="Arial" charset="0"/>
              </a:rPr>
              <a:t>T</a:t>
            </a:r>
          </a:p>
          <a:p>
            <a:pPr>
              <a:lnSpc>
                <a:spcPct val="80000"/>
              </a:lnSpc>
            </a:pPr>
            <a:r>
              <a:rPr lang="cs-CZ" b="1">
                <a:solidFill>
                  <a:srgbClr val="000000"/>
                </a:solidFill>
                <a:latin typeface="Arial" charset="0"/>
              </a:rPr>
              <a:t>A</a:t>
            </a:r>
          </a:p>
          <a:p>
            <a:pPr>
              <a:lnSpc>
                <a:spcPct val="80000"/>
              </a:lnSpc>
            </a:pPr>
            <a:r>
              <a:rPr lang="cs-CZ" b="1">
                <a:solidFill>
                  <a:srgbClr val="000000"/>
                </a:solidFill>
                <a:latin typeface="Arial" charset="0"/>
              </a:rPr>
              <a:t>A</a:t>
            </a:r>
          </a:p>
          <a:p>
            <a:pPr>
              <a:lnSpc>
                <a:spcPct val="80000"/>
              </a:lnSpc>
            </a:pPr>
            <a:r>
              <a:rPr lang="cs-CZ" b="1">
                <a:solidFill>
                  <a:srgbClr val="000000"/>
                </a:solidFill>
                <a:latin typeface="Arial" charset="0"/>
              </a:rPr>
              <a:t>G</a:t>
            </a:r>
          </a:p>
          <a:p>
            <a:pPr>
              <a:lnSpc>
                <a:spcPct val="80000"/>
              </a:lnSpc>
            </a:pPr>
            <a:r>
              <a:rPr lang="cs-CZ" b="1">
                <a:solidFill>
                  <a:srgbClr val="000000"/>
                </a:solidFill>
                <a:latin typeface="Arial" charset="0"/>
              </a:rPr>
              <a:t>T</a:t>
            </a:r>
          </a:p>
          <a:p>
            <a:pPr>
              <a:lnSpc>
                <a:spcPct val="80000"/>
              </a:lnSpc>
            </a:pPr>
            <a:r>
              <a:rPr lang="cs-CZ" b="1">
                <a:solidFill>
                  <a:srgbClr val="000000"/>
                </a:solidFill>
                <a:latin typeface="Arial" charset="0"/>
              </a:rPr>
              <a:t>G</a:t>
            </a:r>
          </a:p>
          <a:p>
            <a:pPr>
              <a:lnSpc>
                <a:spcPct val="80000"/>
              </a:lnSpc>
            </a:pPr>
            <a:r>
              <a:rPr lang="cs-CZ" b="1">
                <a:solidFill>
                  <a:srgbClr val="000000"/>
                </a:solidFill>
                <a:latin typeface="Arial" charset="0"/>
              </a:rPr>
              <a:t>C</a:t>
            </a:r>
          </a:p>
          <a:p>
            <a:pPr>
              <a:lnSpc>
                <a:spcPct val="80000"/>
              </a:lnSpc>
            </a:pPr>
            <a:r>
              <a:rPr lang="cs-CZ" b="1">
                <a:solidFill>
                  <a:srgbClr val="000000"/>
                </a:solidFill>
                <a:latin typeface="Arial" charset="0"/>
              </a:rPr>
              <a:t>A</a:t>
            </a:r>
          </a:p>
          <a:p>
            <a:pPr>
              <a:lnSpc>
                <a:spcPct val="80000"/>
              </a:lnSpc>
            </a:pPr>
            <a:r>
              <a:rPr lang="cs-CZ" b="1">
                <a:solidFill>
                  <a:srgbClr val="000000"/>
                </a:solidFill>
                <a:latin typeface="Arial" charset="0"/>
              </a:rPr>
              <a:t>A</a:t>
            </a:r>
          </a:p>
        </p:txBody>
      </p:sp>
      <p:sp>
        <p:nvSpPr>
          <p:cNvPr id="122890" name="Text Box 10"/>
          <p:cNvSpPr txBox="1">
            <a:spLocks noChangeArrowheads="1"/>
          </p:cNvSpPr>
          <p:nvPr/>
        </p:nvSpPr>
        <p:spPr bwMode="auto">
          <a:xfrm>
            <a:off x="3492500" y="4437063"/>
            <a:ext cx="431800" cy="213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pPr>
            <a:r>
              <a:rPr lang="cs-CZ" b="1">
                <a:solidFill>
                  <a:srgbClr val="00FF00"/>
                </a:solidFill>
                <a:latin typeface="Arial" charset="0"/>
              </a:rPr>
              <a:t>UCA</a:t>
            </a:r>
          </a:p>
          <a:p>
            <a:pPr>
              <a:lnSpc>
                <a:spcPct val="80000"/>
              </a:lnSpc>
            </a:pPr>
            <a:r>
              <a:rPr lang="cs-CZ" b="1">
                <a:solidFill>
                  <a:srgbClr val="00FF00"/>
                </a:solidFill>
                <a:latin typeface="Arial" charset="0"/>
              </a:rPr>
              <a:t>CG</a:t>
            </a:r>
          </a:p>
          <a:p>
            <a:pPr>
              <a:lnSpc>
                <a:spcPct val="80000"/>
              </a:lnSpc>
            </a:pPr>
            <a:r>
              <a:rPr lang="cs-CZ" b="1">
                <a:solidFill>
                  <a:srgbClr val="00FF00"/>
                </a:solidFill>
                <a:latin typeface="Arial" charset="0"/>
              </a:rPr>
              <a:t>UU</a:t>
            </a:r>
          </a:p>
        </p:txBody>
      </p:sp>
      <p:sp>
        <p:nvSpPr>
          <p:cNvPr id="122891" name="Text Box 11"/>
          <p:cNvSpPr txBox="1">
            <a:spLocks noChangeArrowheads="1"/>
          </p:cNvSpPr>
          <p:nvPr/>
        </p:nvSpPr>
        <p:spPr bwMode="auto">
          <a:xfrm>
            <a:off x="3348038" y="2852738"/>
            <a:ext cx="1368425"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pPr>
            <a:r>
              <a:rPr lang="cs-CZ" b="1">
                <a:solidFill>
                  <a:srgbClr val="00FF00"/>
                </a:solidFill>
                <a:latin typeface="Arial" charset="0"/>
              </a:rPr>
              <a:t>mRNA</a:t>
            </a:r>
          </a:p>
        </p:txBody>
      </p:sp>
      <p:sp>
        <p:nvSpPr>
          <p:cNvPr id="122892" name="Line 12"/>
          <p:cNvSpPr>
            <a:spLocks noChangeShapeType="1"/>
          </p:cNvSpPr>
          <p:nvPr/>
        </p:nvSpPr>
        <p:spPr bwMode="auto">
          <a:xfrm>
            <a:off x="2484438" y="4005263"/>
            <a:ext cx="2519362" cy="0"/>
          </a:xfrm>
          <a:prstGeom prst="line">
            <a:avLst/>
          </a:prstGeom>
          <a:noFill/>
          <a:ln w="635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2893" name="Text Box 13"/>
          <p:cNvSpPr txBox="1">
            <a:spLocks noChangeArrowheads="1"/>
          </p:cNvSpPr>
          <p:nvPr/>
        </p:nvSpPr>
        <p:spPr bwMode="auto">
          <a:xfrm>
            <a:off x="5292725" y="3284538"/>
            <a:ext cx="431800"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pPr>
            <a:r>
              <a:rPr lang="cs-CZ" b="1">
                <a:solidFill>
                  <a:srgbClr val="000000"/>
                </a:solidFill>
                <a:latin typeface="Arial" charset="0"/>
              </a:rPr>
              <a:t>G</a:t>
            </a:r>
          </a:p>
          <a:p>
            <a:pPr>
              <a:lnSpc>
                <a:spcPct val="80000"/>
              </a:lnSpc>
            </a:pPr>
            <a:r>
              <a:rPr lang="cs-CZ" b="1">
                <a:solidFill>
                  <a:srgbClr val="000000"/>
                </a:solidFill>
                <a:latin typeface="Arial" charset="0"/>
              </a:rPr>
              <a:t>G</a:t>
            </a:r>
          </a:p>
          <a:p>
            <a:pPr>
              <a:lnSpc>
                <a:spcPct val="80000"/>
              </a:lnSpc>
            </a:pPr>
            <a:r>
              <a:rPr lang="cs-CZ" b="1">
                <a:solidFill>
                  <a:srgbClr val="000000"/>
                </a:solidFill>
                <a:latin typeface="Arial" charset="0"/>
              </a:rPr>
              <a:t>A</a:t>
            </a:r>
          </a:p>
          <a:p>
            <a:pPr>
              <a:lnSpc>
                <a:spcPct val="80000"/>
              </a:lnSpc>
            </a:pPr>
            <a:r>
              <a:rPr lang="cs-CZ" b="1">
                <a:solidFill>
                  <a:srgbClr val="000000"/>
                </a:solidFill>
                <a:latin typeface="Arial" charset="0"/>
              </a:rPr>
              <a:t>T</a:t>
            </a:r>
          </a:p>
          <a:p>
            <a:pPr>
              <a:lnSpc>
                <a:spcPct val="80000"/>
              </a:lnSpc>
            </a:pPr>
            <a:r>
              <a:rPr lang="cs-CZ" b="1">
                <a:solidFill>
                  <a:srgbClr val="000000"/>
                </a:solidFill>
                <a:latin typeface="Arial" charset="0"/>
              </a:rPr>
              <a:t>T</a:t>
            </a:r>
          </a:p>
          <a:p>
            <a:pPr>
              <a:lnSpc>
                <a:spcPct val="80000"/>
              </a:lnSpc>
            </a:pPr>
            <a:r>
              <a:rPr lang="cs-CZ" b="1">
                <a:solidFill>
                  <a:srgbClr val="000000"/>
                </a:solidFill>
                <a:latin typeface="Arial" charset="0"/>
              </a:rPr>
              <a:t>C</a:t>
            </a:r>
          </a:p>
          <a:p>
            <a:pPr>
              <a:lnSpc>
                <a:spcPct val="80000"/>
              </a:lnSpc>
            </a:pPr>
            <a:r>
              <a:rPr lang="cs-CZ" b="1">
                <a:solidFill>
                  <a:srgbClr val="000000"/>
                </a:solidFill>
                <a:latin typeface="Arial" charset="0"/>
              </a:rPr>
              <a:t>A</a:t>
            </a:r>
          </a:p>
          <a:p>
            <a:pPr>
              <a:lnSpc>
                <a:spcPct val="80000"/>
              </a:lnSpc>
            </a:pPr>
            <a:r>
              <a:rPr lang="cs-CZ" b="1">
                <a:solidFill>
                  <a:srgbClr val="000000"/>
                </a:solidFill>
                <a:latin typeface="Arial" charset="0"/>
              </a:rPr>
              <a:t>C</a:t>
            </a:r>
          </a:p>
          <a:p>
            <a:pPr>
              <a:lnSpc>
                <a:spcPct val="80000"/>
              </a:lnSpc>
            </a:pPr>
            <a:r>
              <a:rPr lang="cs-CZ" b="1">
                <a:solidFill>
                  <a:srgbClr val="000000"/>
                </a:solidFill>
                <a:latin typeface="Arial" charset="0"/>
              </a:rPr>
              <a:t>G</a:t>
            </a:r>
          </a:p>
          <a:p>
            <a:pPr>
              <a:lnSpc>
                <a:spcPct val="80000"/>
              </a:lnSpc>
            </a:pPr>
            <a:r>
              <a:rPr lang="cs-CZ" b="1">
                <a:solidFill>
                  <a:srgbClr val="000000"/>
                </a:solidFill>
                <a:latin typeface="Arial" charset="0"/>
              </a:rPr>
              <a:t>T</a:t>
            </a:r>
          </a:p>
          <a:p>
            <a:pPr>
              <a:lnSpc>
                <a:spcPct val="80000"/>
              </a:lnSpc>
            </a:pPr>
            <a:r>
              <a:rPr lang="cs-CZ" b="1">
                <a:solidFill>
                  <a:srgbClr val="000000"/>
                </a:solidFill>
                <a:latin typeface="Arial" charset="0"/>
              </a:rPr>
              <a:t>T</a:t>
            </a:r>
          </a:p>
        </p:txBody>
      </p:sp>
      <p:sp>
        <p:nvSpPr>
          <p:cNvPr id="122894" name="Text Box 14"/>
          <p:cNvSpPr txBox="1">
            <a:spLocks noChangeArrowheads="1"/>
          </p:cNvSpPr>
          <p:nvPr/>
        </p:nvSpPr>
        <p:spPr bwMode="auto">
          <a:xfrm>
            <a:off x="4787900" y="4437063"/>
            <a:ext cx="431800" cy="213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pPr>
            <a:r>
              <a:rPr lang="cs-CZ" b="1">
                <a:solidFill>
                  <a:srgbClr val="FF0000"/>
                </a:solidFill>
                <a:latin typeface="Arial" charset="0"/>
              </a:rPr>
              <a:t>AGUGCAA</a:t>
            </a:r>
          </a:p>
        </p:txBody>
      </p:sp>
      <p:sp>
        <p:nvSpPr>
          <p:cNvPr id="122895" name="Text Box 15"/>
          <p:cNvSpPr txBox="1">
            <a:spLocks noChangeArrowheads="1"/>
          </p:cNvSpPr>
          <p:nvPr/>
        </p:nvSpPr>
        <p:spPr bwMode="auto">
          <a:xfrm>
            <a:off x="4427538" y="2824163"/>
            <a:ext cx="1655762"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pPr>
            <a:r>
              <a:rPr lang="cs-CZ" b="1">
                <a:solidFill>
                  <a:srgbClr val="FF0000"/>
                </a:solidFill>
                <a:latin typeface="Arial" charset="0"/>
              </a:rPr>
              <a:t>antisense RNA</a:t>
            </a:r>
          </a:p>
        </p:txBody>
      </p:sp>
      <p:sp>
        <p:nvSpPr>
          <p:cNvPr id="122896" name="Text Box 16"/>
          <p:cNvSpPr txBox="1">
            <a:spLocks noChangeArrowheads="1"/>
          </p:cNvSpPr>
          <p:nvPr/>
        </p:nvSpPr>
        <p:spPr bwMode="auto">
          <a:xfrm>
            <a:off x="6732588" y="3644900"/>
            <a:ext cx="1655762"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0000"/>
              </a:lnSpc>
            </a:pPr>
            <a:r>
              <a:rPr lang="cs-CZ" b="1">
                <a:solidFill>
                  <a:srgbClr val="FF0000"/>
                </a:solidFill>
                <a:latin typeface="Arial" charset="0"/>
              </a:rPr>
              <a:t>h</a:t>
            </a:r>
            <a:r>
              <a:rPr lang="cs-CZ" b="1">
                <a:solidFill>
                  <a:srgbClr val="00FF00"/>
                </a:solidFill>
                <a:latin typeface="Arial" charset="0"/>
              </a:rPr>
              <a:t>y</a:t>
            </a:r>
            <a:r>
              <a:rPr lang="cs-CZ" b="1">
                <a:solidFill>
                  <a:srgbClr val="FF0000"/>
                </a:solidFill>
                <a:latin typeface="Arial" charset="0"/>
              </a:rPr>
              <a:t>b</a:t>
            </a:r>
            <a:r>
              <a:rPr lang="cs-CZ" b="1">
                <a:solidFill>
                  <a:srgbClr val="00FF00"/>
                </a:solidFill>
                <a:latin typeface="Arial" charset="0"/>
              </a:rPr>
              <a:t>r</a:t>
            </a:r>
            <a:r>
              <a:rPr lang="cs-CZ" b="1">
                <a:solidFill>
                  <a:srgbClr val="FF0000"/>
                </a:solidFill>
                <a:latin typeface="Arial" charset="0"/>
              </a:rPr>
              <a:t>i</a:t>
            </a:r>
            <a:r>
              <a:rPr lang="cs-CZ" b="1">
                <a:solidFill>
                  <a:srgbClr val="00FF00"/>
                </a:solidFill>
                <a:latin typeface="Arial" charset="0"/>
              </a:rPr>
              <a:t>d</a:t>
            </a:r>
            <a:r>
              <a:rPr lang="cs-CZ" b="1">
                <a:solidFill>
                  <a:srgbClr val="FF0000"/>
                </a:solidFill>
                <a:latin typeface="Arial" charset="0"/>
              </a:rPr>
              <a:t>n</a:t>
            </a:r>
            <a:r>
              <a:rPr lang="cs-CZ" b="1">
                <a:solidFill>
                  <a:srgbClr val="00FF00"/>
                </a:solidFill>
                <a:latin typeface="Arial" charset="0"/>
              </a:rPr>
              <a:t>í </a:t>
            </a:r>
            <a:r>
              <a:rPr lang="cs-CZ" b="1">
                <a:solidFill>
                  <a:srgbClr val="FF0000"/>
                </a:solidFill>
                <a:latin typeface="Arial" charset="0"/>
              </a:rPr>
              <a:t>R</a:t>
            </a:r>
            <a:r>
              <a:rPr lang="cs-CZ" b="1">
                <a:solidFill>
                  <a:srgbClr val="00FF00"/>
                </a:solidFill>
                <a:latin typeface="Arial" charset="0"/>
              </a:rPr>
              <a:t>N</a:t>
            </a:r>
            <a:r>
              <a:rPr lang="cs-CZ" b="1">
                <a:solidFill>
                  <a:srgbClr val="FF0000"/>
                </a:solidFill>
                <a:latin typeface="Arial" charset="0"/>
              </a:rPr>
              <a: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8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8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88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888"/>
                                        </p:tgtEl>
                                        <p:attrNameLst>
                                          <p:attrName>style.visibility</p:attrName>
                                        </p:attrNameLst>
                                      </p:cBhvr>
                                      <p:to>
                                        <p:strVal val="visible"/>
                                      </p:to>
                                    </p:set>
                                    <p:animEffect transition="in" filter="wipe(left)">
                                      <p:cBhvr>
                                        <p:cTn id="17" dur="500"/>
                                        <p:tgtEl>
                                          <p:spTgt spid="122888"/>
                                        </p:tgtEl>
                                      </p:cBhvr>
                                    </p:animEffect>
                                  </p:childTnLst>
                                </p:cTn>
                              </p:par>
                            </p:childTnLst>
                          </p:cTn>
                        </p:par>
                        <p:par>
                          <p:cTn id="18" fill="hold" nodeType="afterGroup">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122889"/>
                                        </p:tgtEl>
                                        <p:attrNameLst>
                                          <p:attrName>style.visibility</p:attrName>
                                        </p:attrNameLst>
                                      </p:cBhvr>
                                      <p:to>
                                        <p:strVal val="visible"/>
                                      </p:to>
                                    </p:set>
                                    <p:animEffect transition="in" filter="dissolve">
                                      <p:cBhvr>
                                        <p:cTn id="21" dur="500"/>
                                        <p:tgtEl>
                                          <p:spTgt spid="12288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22890"/>
                                        </p:tgtEl>
                                        <p:attrNameLst>
                                          <p:attrName>style.visibility</p:attrName>
                                        </p:attrNameLst>
                                      </p:cBhvr>
                                      <p:to>
                                        <p:strVal val="visible"/>
                                      </p:to>
                                    </p:set>
                                    <p:animEffect transition="in" filter="dissolve">
                                      <p:cBhvr>
                                        <p:cTn id="26" dur="500"/>
                                        <p:tgtEl>
                                          <p:spTgt spid="122890"/>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22891"/>
                                        </p:tgtEl>
                                        <p:attrNameLst>
                                          <p:attrName>style.visibility</p:attrName>
                                        </p:attrNameLst>
                                      </p:cBhvr>
                                      <p:to>
                                        <p:strVal val="visible"/>
                                      </p:to>
                                    </p:set>
                                    <p:animEffect transition="in" filter="dissolve">
                                      <p:cBhvr>
                                        <p:cTn id="29" dur="500"/>
                                        <p:tgtEl>
                                          <p:spTgt spid="12289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22892"/>
                                        </p:tgtEl>
                                        <p:attrNameLst>
                                          <p:attrName>style.visibility</p:attrName>
                                        </p:attrNameLst>
                                      </p:cBhvr>
                                      <p:to>
                                        <p:strVal val="visible"/>
                                      </p:to>
                                    </p:set>
                                    <p:animEffect transition="in" filter="wipe(left)">
                                      <p:cBhvr>
                                        <p:cTn id="34" dur="500"/>
                                        <p:tgtEl>
                                          <p:spTgt spid="122892"/>
                                        </p:tgtEl>
                                      </p:cBhvr>
                                    </p:animEffect>
                                  </p:childTnLst>
                                </p:cTn>
                              </p:par>
                            </p:childTnLst>
                          </p:cTn>
                        </p:par>
                        <p:par>
                          <p:cTn id="35" fill="hold" nodeType="afterGroup">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122893"/>
                                        </p:tgtEl>
                                        <p:attrNameLst>
                                          <p:attrName>style.visibility</p:attrName>
                                        </p:attrNameLst>
                                      </p:cBhvr>
                                      <p:to>
                                        <p:strVal val="visible"/>
                                      </p:to>
                                    </p:set>
                                    <p:animEffect transition="in" filter="dissolve">
                                      <p:cBhvr>
                                        <p:cTn id="38" dur="500"/>
                                        <p:tgtEl>
                                          <p:spTgt spid="12289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22894"/>
                                        </p:tgtEl>
                                        <p:attrNameLst>
                                          <p:attrName>style.visibility</p:attrName>
                                        </p:attrNameLst>
                                      </p:cBhvr>
                                      <p:to>
                                        <p:strVal val="visible"/>
                                      </p:to>
                                    </p:set>
                                    <p:animEffect transition="in" filter="dissolve">
                                      <p:cBhvr>
                                        <p:cTn id="43" dur="500"/>
                                        <p:tgtEl>
                                          <p:spTgt spid="122894"/>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22895"/>
                                        </p:tgtEl>
                                        <p:attrNameLst>
                                          <p:attrName>style.visibility</p:attrName>
                                        </p:attrNameLst>
                                      </p:cBhvr>
                                      <p:to>
                                        <p:strVal val="visible"/>
                                      </p:to>
                                    </p:set>
                                    <p:animEffect transition="in" filter="dissolve">
                                      <p:cBhvr>
                                        <p:cTn id="46" dur="500"/>
                                        <p:tgtEl>
                                          <p:spTgt spid="12289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0" presetClass="path" presetSubtype="0" accel="50000" decel="50000" fill="hold" grpId="1" nodeType="clickEffect">
                                  <p:stCondLst>
                                    <p:cond delay="0"/>
                                  </p:stCondLst>
                                  <p:childTnLst>
                                    <p:animMotion origin="layout" path="M 4.44444E-6 2.22222E-6 L 0.40156 0.00162 " pathEditMode="relative" rAng="0" ptsTypes="AA">
                                      <p:cBhvr>
                                        <p:cTn id="50" dur="2000" fill="hold"/>
                                        <p:tgtEl>
                                          <p:spTgt spid="122890"/>
                                        </p:tgtEl>
                                        <p:attrNameLst>
                                          <p:attrName>ppt_x</p:attrName>
                                          <p:attrName>ppt_y</p:attrName>
                                        </p:attrNameLst>
                                      </p:cBhvr>
                                      <p:rCtr x="20069" y="69"/>
                                    </p:animMotion>
                                  </p:childTnLst>
                                </p:cTn>
                              </p:par>
                              <p:par>
                                <p:cTn id="51" presetID="0" presetClass="path" presetSubtype="0" accel="50000" decel="50000" fill="hold" grpId="1" nodeType="withEffect">
                                  <p:stCondLst>
                                    <p:cond delay="0"/>
                                  </p:stCondLst>
                                  <p:childTnLst>
                                    <p:animMotion origin="layout" path="M -2.22222E-6 2.22222E-6 L 0.31511 0.00162 " pathEditMode="relative" rAng="0" ptsTypes="AA">
                                      <p:cBhvr>
                                        <p:cTn id="52" dur="2000" fill="hold"/>
                                        <p:tgtEl>
                                          <p:spTgt spid="122894"/>
                                        </p:tgtEl>
                                        <p:attrNameLst>
                                          <p:attrName>ppt_x</p:attrName>
                                          <p:attrName>ppt_y</p:attrName>
                                        </p:attrNameLst>
                                      </p:cBhvr>
                                      <p:rCtr x="15747" y="69"/>
                                    </p:animMotion>
                                  </p:childTnLst>
                                </p:cTn>
                              </p:par>
                            </p:childTnLst>
                          </p:cTn>
                        </p:par>
                        <p:par>
                          <p:cTn id="53" fill="hold" nodeType="afterGroup">
                            <p:stCondLst>
                              <p:cond delay="2000"/>
                            </p:stCondLst>
                            <p:childTnLst>
                              <p:par>
                                <p:cTn id="54" presetID="1" presetClass="entr" presetSubtype="0" fill="hold" grpId="0" nodeType="afterEffect">
                                  <p:stCondLst>
                                    <p:cond delay="0"/>
                                  </p:stCondLst>
                                  <p:childTnLst>
                                    <p:set>
                                      <p:cBhvr>
                                        <p:cTn id="55" dur="1" fill="hold">
                                          <p:stCondLst>
                                            <p:cond delay="0"/>
                                          </p:stCondLst>
                                        </p:cTn>
                                        <p:tgtEl>
                                          <p:spTgt spid="1228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p:bldP spid="122885" grpId="0"/>
      <p:bldP spid="122886" grpId="0"/>
      <p:bldP spid="122887" grpId="0"/>
      <p:bldP spid="122888" grpId="0" animBg="1"/>
      <p:bldP spid="122889" grpId="0"/>
      <p:bldP spid="122890" grpId="0"/>
      <p:bldP spid="122890" grpId="1"/>
      <p:bldP spid="122891" grpId="0"/>
      <p:bldP spid="122892" grpId="0" animBg="1"/>
      <p:bldP spid="122893" grpId="0"/>
      <p:bldP spid="122894" grpId="0"/>
      <p:bldP spid="122894" grpId="1"/>
      <p:bldP spid="122895" grpId="0"/>
      <p:bldP spid="122896" grpId="0"/>
    </p:bldLst>
  </p:timing>
</p:sld>
</file>

<file path=ppt/theme/theme1.xml><?xml version="1.0" encoding="utf-8"?>
<a:theme xmlns:a="http://schemas.openxmlformats.org/drawingml/2006/main" name="Stuhy">
  <a:themeElements>
    <a:clrScheme name="Stuhy 4">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fontScheme name="Stuhy">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uhy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Stuhy 2">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Stuhy 3">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Stuhy 4">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
      <a:clrScheme name="Stuhy 5">
        <a:dk1>
          <a:srgbClr val="663300"/>
        </a:dk1>
        <a:lt1>
          <a:srgbClr val="FFFFFF"/>
        </a:lt1>
        <a:dk2>
          <a:srgbClr val="000000"/>
        </a:dk2>
        <a:lt2>
          <a:srgbClr val="FFFF99"/>
        </a:lt2>
        <a:accent1>
          <a:srgbClr val="FFCC66"/>
        </a:accent1>
        <a:accent2>
          <a:srgbClr val="FFFFCC"/>
        </a:accent2>
        <a:accent3>
          <a:srgbClr val="FFFFFF"/>
        </a:accent3>
        <a:accent4>
          <a:srgbClr val="562A00"/>
        </a:accent4>
        <a:accent5>
          <a:srgbClr val="FFE2B8"/>
        </a:accent5>
        <a:accent6>
          <a:srgbClr val="E7E7B9"/>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Stuhy 6">
        <a:dk1>
          <a:srgbClr val="000000"/>
        </a:dk1>
        <a:lt1>
          <a:srgbClr val="FFFFFF"/>
        </a:lt1>
        <a:dk2>
          <a:srgbClr val="000000"/>
        </a:dk2>
        <a:lt2>
          <a:srgbClr val="C0C0C0"/>
        </a:lt2>
        <a:accent1>
          <a:srgbClr val="CBCBCB"/>
        </a:accent1>
        <a:accent2>
          <a:srgbClr val="EAEAEA"/>
        </a:accent2>
        <a:accent3>
          <a:srgbClr val="FFFFFF"/>
        </a:accent3>
        <a:accent4>
          <a:srgbClr val="000000"/>
        </a:accent4>
        <a:accent5>
          <a:srgbClr val="E2E2E2"/>
        </a:accent5>
        <a:accent6>
          <a:srgbClr val="D4D4D4"/>
        </a:accent6>
        <a:hlink>
          <a:srgbClr val="4D4D4D"/>
        </a:hlink>
        <a:folHlink>
          <a:srgbClr val="8686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Office\Sablony\Návrhy prezentací\STUHY.POT</Template>
  <TotalTime>1867</TotalTime>
  <Words>3559</Words>
  <Application>Microsoft Office PowerPoint</Application>
  <PresentationFormat>Předvádění na obrazovce (4:3)</PresentationFormat>
  <Paragraphs>535</Paragraphs>
  <Slides>68</Slides>
  <Notes>25</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68</vt:i4>
      </vt:variant>
    </vt:vector>
  </HeadingPairs>
  <TitlesOfParts>
    <vt:vector size="70" baseType="lpstr">
      <vt:lpstr>Stuhy</vt:lpstr>
      <vt:lpstr>Bitmap Image</vt:lpstr>
      <vt:lpstr>Regulační mechanismy zprostředkované malými RNA </vt:lpstr>
      <vt:lpstr>Prezentace aplikace PowerPoint</vt:lpstr>
      <vt:lpstr>Obsah přednášky </vt:lpstr>
      <vt:lpstr>Interferující RNAi </vt:lpstr>
      <vt:lpstr>První historické zmínky </vt:lpstr>
      <vt:lpstr>Fenomén „kosuprese“ </vt:lpstr>
      <vt:lpstr>Nekódující „malé“ RNA v buňce </vt:lpstr>
      <vt:lpstr>Interferující RNAi </vt:lpstr>
      <vt:lpstr>Protismyslná RNA – antisense RNA</vt:lpstr>
      <vt:lpstr>Struktura a funkce siRNA a miRNA</vt:lpstr>
      <vt:lpstr>Paradigma interferující RNAi </vt:lpstr>
      <vt:lpstr>Jak vznikl mechanismus RNAi? </vt:lpstr>
      <vt:lpstr>Adaptace RNA interference </vt:lpstr>
      <vt:lpstr>Prezentace aplikace PowerPoint</vt:lpstr>
      <vt:lpstr>Místa účinku RNAi  </vt:lpstr>
      <vt:lpstr>Jak vznikají a fungují siRNA ?  </vt:lpstr>
      <vt:lpstr>Jak vznikají miRNA?  </vt:lpstr>
      <vt:lpstr>Jak vznikají miRNA – II?  </vt:lpstr>
      <vt:lpstr>Prezentace aplikace PowerPoint</vt:lpstr>
      <vt:lpstr>Prezentace aplikace PowerPoint</vt:lpstr>
      <vt:lpstr>Prezentace aplikace PowerPoint</vt:lpstr>
      <vt:lpstr>Prezentace aplikace PowerPoint</vt:lpstr>
      <vt:lpstr>Další rozdíly mezi siRNA a miRNA </vt:lpstr>
      <vt:lpstr>Rozdíly v biogenezi miRNA </vt:lpstr>
      <vt:lpstr>Prezentace aplikace PowerPoint</vt:lpstr>
      <vt:lpstr>Prezentace aplikace PowerPoint</vt:lpstr>
      <vt:lpstr>Prezentace aplikace PowerPoint</vt:lpstr>
      <vt:lpstr>miRNA působí v ontogenezi živočichů </vt:lpstr>
      <vt:lpstr>miRNA a imunitní systém u rostlin </vt:lpstr>
      <vt:lpstr>miRNA působí v ontogenezi rostlin </vt:lpstr>
      <vt:lpstr>piRNA = Piwi-interacting RNA</vt:lpstr>
      <vt:lpstr>piRNA = Piwi-interacting RNA</vt:lpstr>
      <vt:lpstr>Předpokládané funkce piRNA  </vt:lpstr>
      <vt:lpstr>Využití siRNA a miRNA </vt:lpstr>
      <vt:lpstr>Terapeutické aplikace RNAi - I</vt:lpstr>
      <vt:lpstr>Terapeutické aplikace RNAi - II</vt:lpstr>
      <vt:lpstr>Molekuly RNAa aktivují geny !  </vt:lpstr>
      <vt:lpstr>Rok 2007  </vt:lpstr>
      <vt:lpstr>Obecné schéma degradace mRNA  </vt:lpstr>
      <vt:lpstr>Propojení funkce miRNA a siRNA  </vt:lpstr>
      <vt:lpstr>Molekuly RNAa v terapii  </vt:lpstr>
      <vt:lpstr>RNA interference u bakterií a Archae?  </vt:lpstr>
      <vt:lpstr>CRISPR systém  </vt:lpstr>
      <vt:lpstr>Struktura CRISPR</vt:lpstr>
      <vt:lpstr>CRISPR omezují horizontální přenos DNA u Staphylococcus</vt:lpstr>
      <vt:lpstr>Prezentace aplikace PowerPoint</vt:lpstr>
      <vt:lpstr>Prezentace aplikace PowerPoint</vt:lpstr>
      <vt:lpstr>Další novinky Rok 2008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Další čtení  </vt:lpstr>
      <vt:lpstr>Rok 2009 a 2010 ?</vt:lpstr>
      <vt:lpstr>Hlavní objevy  </vt:lpstr>
      <vt:lpstr>Jak vznikají lncRNA?  </vt:lpstr>
      <vt:lpstr>Funkce lncRNA v regulaci transkripce  </vt:lpstr>
      <vt:lpstr>Prezentace aplikace PowerPoint</vt:lpstr>
      <vt:lpstr>Prezentace aplikace PowerPoint</vt:lpstr>
      <vt:lpstr>Rok 2011?</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FaF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Replikace a exprese prokaryotického genomu</dc:title>
  <dc:creator>pc</dc:creator>
  <cp:lastModifiedBy>Milan</cp:lastModifiedBy>
  <cp:revision>327</cp:revision>
  <dcterms:created xsi:type="dcterms:W3CDTF">2001-04-12T13:03:24Z</dcterms:created>
  <dcterms:modified xsi:type="dcterms:W3CDTF">2012-12-09T08:38:04Z</dcterms:modified>
</cp:coreProperties>
</file>