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91" r:id="rId4"/>
    <p:sldId id="304" r:id="rId5"/>
    <p:sldId id="305" r:id="rId6"/>
    <p:sldId id="306" r:id="rId7"/>
    <p:sldId id="307" r:id="rId8"/>
    <p:sldId id="308" r:id="rId9"/>
    <p:sldId id="316" r:id="rId10"/>
    <p:sldId id="256" r:id="rId11"/>
    <p:sldId id="313" r:id="rId12"/>
    <p:sldId id="292" r:id="rId13"/>
    <p:sldId id="275" r:id="rId14"/>
    <p:sldId id="276" r:id="rId15"/>
    <p:sldId id="314" r:id="rId16"/>
    <p:sldId id="312" r:id="rId17"/>
    <p:sldId id="319" r:id="rId18"/>
    <p:sldId id="324" r:id="rId19"/>
    <p:sldId id="320" r:id="rId20"/>
    <p:sldId id="315" r:id="rId21"/>
    <p:sldId id="309" r:id="rId22"/>
    <p:sldId id="269" r:id="rId23"/>
    <p:sldId id="321" r:id="rId24"/>
    <p:sldId id="323" r:id="rId25"/>
    <p:sldId id="318" r:id="rId26"/>
    <p:sldId id="326" r:id="rId27"/>
    <p:sldId id="279" r:id="rId28"/>
    <p:sldId id="310" r:id="rId29"/>
    <p:sldId id="289" r:id="rId30"/>
    <p:sldId id="322" r:id="rId31"/>
    <p:sldId id="259" r:id="rId32"/>
    <p:sldId id="32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766C-8C97-40D4-BFA9-16842ABB6847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B40B-D22A-48F7-8810-74E67D9FAD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C476-8479-4EFB-9DBB-A12A763A0B90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5F59-299C-4414-BB8A-3DD0B43F7C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FA5E-55CF-4241-8988-666736AB377E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277B-9C55-4981-9891-D745D029D6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932F-1071-4CC9-8809-CC9E6A793F32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21B1-F0C1-419E-B6C9-4B19DC1245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30D1-98EB-4F71-A660-44144D1A9639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AE27-102A-491E-93BF-A6001F0C8C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33CF-5F95-4B19-8C88-5B0D8C5D43E6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0984-59B9-45D7-891A-EAE09ABA89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6AA3-2956-43D0-8CC3-9CB36B09A488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55EB-CC0F-4CF4-BA0B-E71C93E438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01BB-74A6-46B5-8604-DD99520FCA1E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0AFE-0AAE-4266-BFF2-9EA42F75FC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F449-93DC-4CF5-B67D-3478FEF6EA45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ACFB-2637-4E4D-B7B2-3EE037F106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7EDB-8E00-491B-A467-68ECE4633F0D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AE1D-76F4-4791-8370-7C8FB09CCF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6659-7228-44B3-AEBE-C2BBEB8E5CFD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DE99-391D-4419-AC51-17A5624EC7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00EFAC-D089-4483-98CE-F77137471243}" type="datetimeFigureOut">
              <a:rPr lang="en-CA"/>
              <a:pPr>
                <a:defRPr/>
              </a:pPr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2C93A-FFD4-43FE-AC97-39072206A9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792" y="548680"/>
            <a:ext cx="6875600" cy="58785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ROUNDUP - GLYPHOSATE 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environmental exposure, </a:t>
            </a:r>
          </a:p>
          <a:p>
            <a:pPr algn="ctr"/>
            <a:r>
              <a:rPr lang="en-US" sz="3200" b="1" dirty="0" smtClean="0"/>
              <a:t>toxicity and mechanisms of action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2800" dirty="0" smtClean="0"/>
              <a:t>Innovation Lectures (INNOLEC</a:t>
            </a:r>
            <a:r>
              <a:rPr lang="en-US" sz="2800" dirty="0"/>
              <a:t>)</a:t>
            </a:r>
            <a:endParaRPr lang="en-US" sz="2800" dirty="0" smtClean="0"/>
          </a:p>
          <a:p>
            <a:pPr algn="ctr"/>
            <a:r>
              <a:rPr lang="en-US" sz="2800" dirty="0" smtClean="0"/>
              <a:t>Masaryk University, May 2012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3861048"/>
            <a:ext cx="91374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Glyphosate - active ingredient of Roundup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weak organic </a:t>
            </a:r>
            <a:r>
              <a:rPr lang="en-US" sz="2800" b="1" dirty="0" smtClean="0"/>
              <a:t>acid,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-(</a:t>
            </a:r>
            <a:r>
              <a:rPr lang="en-US" sz="2800" b="1" dirty="0" err="1" smtClean="0"/>
              <a:t>phosphonomethyl</a:t>
            </a:r>
            <a:r>
              <a:rPr lang="en-US" sz="2800" b="1" dirty="0" smtClean="0"/>
              <a:t>)glycine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non-selective herbicide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herbicidal action 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inhibition of synthesis of aromatic amino acids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Roundup=glyphosate, surfactants, water, …</a:t>
            </a:r>
          </a:p>
          <a:p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6092" y="188640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Identity and mode of action of RU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729" y="1196752"/>
            <a:ext cx="3753455" cy="1877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00192" y="1753652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glyphosate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366" y="1988840"/>
            <a:ext cx="5634930" cy="468052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29928" y="260648"/>
            <a:ext cx="78951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Herbicidal action of glyphosate</a:t>
            </a:r>
          </a:p>
          <a:p>
            <a:pPr algn="ctr"/>
            <a:r>
              <a:rPr lang="en-US" sz="3200" b="1" dirty="0" smtClean="0"/>
              <a:t>inhibition of EPSPS</a:t>
            </a:r>
          </a:p>
          <a:p>
            <a:pPr algn="ctr"/>
            <a:r>
              <a:rPr lang="en-US" sz="2400" b="1" dirty="0" smtClean="0"/>
              <a:t>(5-EnolPyruvyl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hikimic</a:t>
            </a:r>
            <a:r>
              <a:rPr lang="en-US" sz="2400" b="1" dirty="0" smtClean="0"/>
              <a:t> acid-3-Phosphate </a:t>
            </a:r>
            <a:r>
              <a:rPr lang="en-US" sz="2400" b="1" dirty="0"/>
              <a:t>S</a:t>
            </a:r>
            <a:r>
              <a:rPr lang="en-US" sz="2400" b="1" dirty="0" smtClean="0"/>
              <a:t>ynthase)</a:t>
            </a:r>
            <a:endParaRPr lang="en-US" sz="3200" b="1" dirty="0" smtClean="0"/>
          </a:p>
          <a:p>
            <a:pPr algn="ctr"/>
            <a:r>
              <a:rPr lang="en-US" sz="3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46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76672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Degradation products of Glyphosate</a:t>
            </a:r>
            <a:endParaRPr lang="en-US" sz="2400" b="1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5760640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9589" y="1268760"/>
            <a:ext cx="20681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AMPA</a:t>
            </a:r>
          </a:p>
          <a:p>
            <a:r>
              <a:rPr lang="en-US" sz="2400" dirty="0" err="1" smtClean="0"/>
              <a:t>Aminomethyl</a:t>
            </a:r>
            <a:r>
              <a:rPr lang="en-US" sz="2400" dirty="0" smtClean="0"/>
              <a:t>-</a:t>
            </a:r>
          </a:p>
          <a:p>
            <a:r>
              <a:rPr lang="en-US" sz="2400" dirty="0" err="1" smtClean="0"/>
              <a:t>phosphonic</a:t>
            </a:r>
            <a:endParaRPr lang="en-US" sz="2400" dirty="0" smtClean="0"/>
          </a:p>
          <a:p>
            <a:r>
              <a:rPr lang="en-US" sz="2400" dirty="0" smtClean="0"/>
              <a:t> acid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068960"/>
            <a:ext cx="2444900" cy="33855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N.B.</a:t>
            </a:r>
          </a:p>
          <a:p>
            <a:r>
              <a:rPr lang="en-US" sz="2400" b="1" dirty="0" smtClean="0"/>
              <a:t>Surfactant(s)</a:t>
            </a:r>
          </a:p>
          <a:p>
            <a:r>
              <a:rPr lang="en-US" sz="2800" b="1" dirty="0" smtClean="0"/>
              <a:t>POEA</a:t>
            </a:r>
          </a:p>
          <a:p>
            <a:r>
              <a:rPr lang="en-US" sz="2400" dirty="0" err="1" smtClean="0"/>
              <a:t>Polyethoxylated</a:t>
            </a:r>
            <a:r>
              <a:rPr lang="en-US" sz="2400" dirty="0" smtClean="0"/>
              <a:t> </a:t>
            </a:r>
          </a:p>
          <a:p>
            <a:r>
              <a:rPr lang="en-US" sz="2400" dirty="0" err="1"/>
              <a:t>t</a:t>
            </a:r>
            <a:r>
              <a:rPr lang="en-US" sz="2400" dirty="0" err="1" smtClean="0"/>
              <a:t>allowamine</a:t>
            </a:r>
            <a:endParaRPr lang="en-US" sz="2400" dirty="0" smtClean="0"/>
          </a:p>
          <a:p>
            <a:r>
              <a:rPr lang="en-US" sz="2400" dirty="0"/>
              <a:t>u</a:t>
            </a:r>
            <a:r>
              <a:rPr lang="en-US" sz="2400" dirty="0" smtClean="0"/>
              <a:t>sed in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ommercial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lyphosate</a:t>
            </a:r>
          </a:p>
          <a:p>
            <a:r>
              <a:rPr lang="en-US" sz="2400" dirty="0" smtClean="0"/>
              <a:t>preparations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Roundup - Glyphosate Exposure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55073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Sorption, degradation, </a:t>
            </a:r>
            <a:r>
              <a:rPr lang="en-US" sz="3200" b="1" dirty="0" err="1" smtClean="0"/>
              <a:t>leachability</a:t>
            </a:r>
            <a:r>
              <a:rPr lang="en-US" sz="3200" b="1" dirty="0" smtClean="0"/>
              <a:t> of GL</a:t>
            </a:r>
          </a:p>
          <a:p>
            <a:r>
              <a:rPr lang="en-US" sz="3200" b="1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	strong sorption of GL to soil particles</a:t>
            </a:r>
          </a:p>
          <a:p>
            <a:r>
              <a:rPr lang="en-US" sz="3200" b="1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	</a:t>
            </a:r>
            <a:r>
              <a:rPr lang="en-US" sz="3200" b="1" dirty="0" smtClean="0"/>
              <a:t>contamination of ground water limited</a:t>
            </a:r>
          </a:p>
          <a:p>
            <a:endParaRPr lang="en-US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	</a:t>
            </a:r>
            <a:r>
              <a:rPr lang="en-US" sz="3200" b="1" dirty="0" smtClean="0"/>
              <a:t>leaching of GL to surface waters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during rain events</a:t>
            </a:r>
          </a:p>
          <a:p>
            <a:endParaRPr lang="en-US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    spraying over water, spray drift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48680"/>
            <a:ext cx="77914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1" y="4449472"/>
            <a:ext cx="37242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65626"/>
            <a:ext cx="36957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9511" y="188640"/>
            <a:ext cx="388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Byer et al. 2008 Environ </a:t>
            </a:r>
            <a:r>
              <a:rPr lang="en-US" i="1" dirty="0" err="1" smtClean="0"/>
              <a:t>Sci</a:t>
            </a:r>
            <a:r>
              <a:rPr lang="en-US" i="1" dirty="0" smtClean="0"/>
              <a:t> </a:t>
            </a:r>
            <a:r>
              <a:rPr lang="en-US" i="1" dirty="0" err="1" smtClean="0"/>
              <a:t>Technol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ce.hontela\Desktop\pictureRoundup\canola field wa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2076"/>
            <a:ext cx="4484712" cy="480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309320"/>
            <a:ext cx="807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Exposure to GL in </a:t>
            </a:r>
            <a:r>
              <a:rPr lang="en-US" sz="2400" b="1" i="1" dirty="0" err="1" smtClean="0"/>
              <a:t>Lumbricus</a:t>
            </a:r>
            <a:r>
              <a:rPr lang="en-US" sz="2400" b="1" dirty="0" smtClean="0"/>
              <a:t> - link to oxidative stress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6632"/>
            <a:ext cx="753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 of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- Glyphosate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invertebrates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31673" y="3646765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Contardo-Jara</a:t>
            </a:r>
            <a:r>
              <a:rPr lang="en-US" i="1" dirty="0" smtClean="0"/>
              <a:t> et al. 2009</a:t>
            </a:r>
          </a:p>
          <a:p>
            <a:r>
              <a:rPr lang="en-US" i="1" dirty="0" smtClean="0"/>
              <a:t>Environ Pollution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66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67" y="980728"/>
            <a:ext cx="45660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16632"/>
            <a:ext cx="753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 of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- Glyphosate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invertebrates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989" y="5838363"/>
            <a:ext cx="835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Effect of RU on energetic status, lipid peroxidation, </a:t>
            </a:r>
          </a:p>
          <a:p>
            <a:r>
              <a:rPr lang="en-US" sz="2400" b="1" dirty="0" smtClean="0"/>
              <a:t>reproductive fitness of </a:t>
            </a:r>
            <a:r>
              <a:rPr lang="en-US" sz="2400" b="1" i="1" dirty="0" err="1" smtClean="0"/>
              <a:t>Hyalella</a:t>
            </a:r>
            <a:r>
              <a:rPr lang="en-US" sz="2400" b="1" i="1" dirty="0"/>
              <a:t> </a:t>
            </a:r>
            <a:r>
              <a:rPr lang="en-US" sz="2400" b="1" i="1" dirty="0" smtClean="0"/>
              <a:t>    </a:t>
            </a:r>
            <a:r>
              <a:rPr lang="en-US" i="1" dirty="0" smtClean="0"/>
              <a:t>Dutra et al. 2011Ecotoxicology 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7" y="3539867"/>
            <a:ext cx="4328640" cy="229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1233"/>
            <a:ext cx="4287636" cy="28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1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32375" y="2071688"/>
            <a:ext cx="3597275" cy="284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87313"/>
            <a:ext cx="74707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38138" y="650875"/>
            <a:ext cx="75596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37050" y="1743076"/>
            <a:ext cx="3184525" cy="1117600"/>
            <a:chOff x="2732" y="1233"/>
            <a:chExt cx="2006" cy="704"/>
          </a:xfrm>
        </p:grpSpPr>
        <p:sp>
          <p:nvSpPr>
            <p:cNvPr id="9227" name="AutoShape 6"/>
            <p:cNvSpPr>
              <a:spLocks noChangeArrowheads="1"/>
            </p:cNvSpPr>
            <p:nvPr/>
          </p:nvSpPr>
          <p:spPr bwMode="auto">
            <a:xfrm rot="2166113">
              <a:off x="2732" y="1295"/>
              <a:ext cx="1984" cy="642"/>
            </a:xfrm>
            <a:prstGeom prst="leftArrow">
              <a:avLst>
                <a:gd name="adj1" fmla="val 50000"/>
                <a:gd name="adj2" fmla="val 77259"/>
              </a:avLst>
            </a:prstGeom>
            <a:solidFill>
              <a:srgbClr val="FFFF00"/>
            </a:solidFill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Text Box 7"/>
            <p:cNvSpPr txBox="1">
              <a:spLocks noChangeArrowheads="1"/>
            </p:cNvSpPr>
            <p:nvPr/>
          </p:nvSpPr>
          <p:spPr bwMode="auto">
            <a:xfrm rot="2008155">
              <a:off x="3706" y="1233"/>
              <a:ext cx="1032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762000" eaLnBrk="0" hangingPunct="0"/>
              <a:r>
                <a:rPr lang="en-US" sz="2800" b="1" dirty="0" smtClean="0">
                  <a:solidFill>
                    <a:srgbClr val="FF3300"/>
                  </a:solidFill>
                </a:rPr>
                <a:t>Toxicant</a:t>
              </a:r>
              <a:endParaRPr lang="en-US" sz="28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57438" y="3752848"/>
            <a:ext cx="3157537" cy="1095375"/>
            <a:chOff x="1485" y="2544"/>
            <a:chExt cx="1989" cy="690"/>
          </a:xfrm>
        </p:grpSpPr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 rot="2246828" flipH="1">
              <a:off x="1490" y="2544"/>
              <a:ext cx="1984" cy="642"/>
            </a:xfrm>
            <a:prstGeom prst="leftArrow">
              <a:avLst>
                <a:gd name="adj1" fmla="val 50000"/>
                <a:gd name="adj2" fmla="val 77259"/>
              </a:avLst>
            </a:prstGeom>
            <a:solidFill>
              <a:srgbClr val="FFFF00"/>
            </a:solidFill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 rot="2076517">
              <a:off x="1485" y="2904"/>
              <a:ext cx="112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762000" eaLnBrk="0" hangingPunct="0"/>
              <a:r>
                <a:rPr lang="en-US" sz="2800" b="1" dirty="0" smtClean="0">
                  <a:solidFill>
                    <a:srgbClr val="FF3300"/>
                  </a:solidFill>
                </a:rPr>
                <a:t>Toxicant</a:t>
              </a:r>
              <a:endParaRPr lang="en-US" sz="28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374650" y="6210300"/>
            <a:ext cx="83216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Mechanistic links between exposure and effects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76200" y="328613"/>
            <a:ext cx="8831263" cy="5191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Effects at different levels of biological organisation</a:t>
            </a:r>
            <a:endParaRPr lang="fr-FR" sz="2800" b="1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28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05" y="30223"/>
            <a:ext cx="5766495" cy="651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3715" y="630002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Folmar</a:t>
            </a:r>
            <a:r>
              <a:rPr lang="en-US" i="1" dirty="0" smtClean="0"/>
              <a:t> et al. 1979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16632"/>
            <a:ext cx="189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071895"/>
            <a:ext cx="324800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b="1" dirty="0" smtClean="0"/>
              <a:t>Fish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b="1" dirty="0"/>
          </a:p>
          <a:p>
            <a:r>
              <a:rPr lang="en-US" sz="4000" b="1" dirty="0" smtClean="0"/>
              <a:t>Toxicity: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RU &gt;GL</a:t>
            </a:r>
          </a:p>
          <a:p>
            <a:r>
              <a:rPr lang="en-US" sz="3200" b="1" dirty="0" smtClean="0"/>
              <a:t>Surfactant &gt; GL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707904" y="1916832"/>
            <a:ext cx="52565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7904" y="4005064"/>
            <a:ext cx="52565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7904" y="5373216"/>
            <a:ext cx="52565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– identity,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 smtClean="0"/>
              <a:t>Herbicide (pesticide </a:t>
            </a:r>
            <a:r>
              <a:rPr lang="en-CA" b="1" dirty="0" err="1" smtClean="0"/>
              <a:t>targetting</a:t>
            </a:r>
            <a:r>
              <a:rPr lang="en-CA" b="1" dirty="0" smtClean="0"/>
              <a:t> plants)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CA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Glyphosate-based chemical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used in home garden care,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sidewalks, highways, …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Used in large scale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agriculture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Used in </a:t>
            </a:r>
            <a:r>
              <a:rPr lang="en-CA" b="1" dirty="0" err="1" smtClean="0"/>
              <a:t>siviculture</a:t>
            </a:r>
            <a:r>
              <a:rPr lang="en-CA" b="1" dirty="0" smtClean="0"/>
              <a:t> </a:t>
            </a:r>
            <a:endParaRPr lang="en-CA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 smtClean="0">
                <a:solidFill>
                  <a:srgbClr val="FF0000"/>
                </a:solidFill>
              </a:rPr>
              <a:t>Most </a:t>
            </a:r>
            <a:r>
              <a:rPr lang="en-CA" b="1" dirty="0">
                <a:solidFill>
                  <a:srgbClr val="FF0000"/>
                </a:solidFill>
              </a:rPr>
              <a:t>widely used </a:t>
            </a:r>
            <a:r>
              <a:rPr lang="en-CA" b="1" dirty="0" smtClean="0">
                <a:solidFill>
                  <a:srgbClr val="FF0000"/>
                </a:solidFill>
              </a:rPr>
              <a:t>agricultural </a:t>
            </a:r>
            <a:r>
              <a:rPr lang="en-CA" b="1" dirty="0">
                <a:solidFill>
                  <a:srgbClr val="FF0000"/>
                </a:solidFill>
              </a:rPr>
              <a:t>chemical </a:t>
            </a:r>
            <a:r>
              <a:rPr lang="en-CA" b="1" dirty="0" smtClean="0">
                <a:solidFill>
                  <a:srgbClr val="FF0000"/>
                </a:solidFill>
              </a:rPr>
              <a:t>globally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CA" sz="2800" i="1" dirty="0" smtClean="0"/>
              <a:t>Dobson, </a:t>
            </a:r>
            <a:r>
              <a:rPr lang="en-CA" sz="2800" i="1" dirty="0" err="1" smtClean="0"/>
              <a:t>Giesy</a:t>
            </a:r>
            <a:r>
              <a:rPr lang="en-CA" sz="2800" i="1" dirty="0" smtClean="0"/>
              <a:t> and Solomon, 2003</a:t>
            </a:r>
            <a:endParaRPr lang="en-CA" sz="2800" i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i="1" dirty="0" smtClean="0">
                <a:solidFill>
                  <a:srgbClr val="FF0000"/>
                </a:solidFill>
              </a:rPr>
              <a:t>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CA" b="1" i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CA" b="1" i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i="1" dirty="0" smtClean="0">
                <a:solidFill>
                  <a:srgbClr val="FF0000"/>
                </a:solidFill>
              </a:rPr>
              <a:t>				Economy – Life style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dirty="0"/>
          </a:p>
        </p:txBody>
      </p:sp>
      <p:pic>
        <p:nvPicPr>
          <p:cNvPr id="1027" name="Picture 3" descr="C:\Users\alice.hontela\Desktop\pictureRoundup\roundup-kompozi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1863021"/>
            <a:ext cx="3513291" cy="37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581150"/>
            <a:ext cx="80486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753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 of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- Glyphosate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301208"/>
            <a:ext cx="8206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toxicity in serum-containing and serum-free medium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t</a:t>
            </a:r>
            <a:r>
              <a:rPr lang="en-US" sz="2400" b="1" dirty="0" smtClean="0"/>
              <a:t>oxicity of RU and GL</a:t>
            </a:r>
          </a:p>
          <a:p>
            <a:r>
              <a:rPr lang="en-US" i="1" dirty="0" err="1" smtClean="0"/>
              <a:t>Benachour</a:t>
            </a:r>
            <a:r>
              <a:rPr lang="en-US" i="1" dirty="0" smtClean="0"/>
              <a:t> et al. 2007 Arch </a:t>
            </a:r>
            <a:r>
              <a:rPr lang="en-US" i="1" dirty="0" err="1" smtClean="0"/>
              <a:t>Env</a:t>
            </a:r>
            <a:r>
              <a:rPr lang="en-US" i="1" dirty="0" smtClean="0"/>
              <a:t> </a:t>
            </a:r>
            <a:r>
              <a:rPr lang="en-US" i="1" dirty="0" err="1" smtClean="0"/>
              <a:t>Contam</a:t>
            </a:r>
            <a:r>
              <a:rPr lang="en-US" i="1" dirty="0" smtClean="0"/>
              <a:t> </a:t>
            </a:r>
            <a:r>
              <a:rPr lang="en-US" i="1" dirty="0" err="1" smtClean="0"/>
              <a:t>Toxicol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Human placental cells JEG3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25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1529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713981" cy="57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216" y="5805264"/>
            <a:ext cx="4817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Toxicity of RU &gt;&gt; Toxicity of GL</a:t>
            </a:r>
          </a:p>
          <a:p>
            <a:r>
              <a:rPr lang="en-US" sz="2400" b="1" dirty="0" smtClean="0"/>
              <a:t>similar results with HepG2 cells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07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1" y="2215278"/>
            <a:ext cx="7943430" cy="25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468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Role of aromatase in </a:t>
            </a:r>
            <a:r>
              <a:rPr lang="en-US" sz="3200" b="1" dirty="0" err="1" smtClean="0"/>
              <a:t>steroidogenesis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6450"/>
            <a:ext cx="8369450" cy="36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877272"/>
            <a:ext cx="195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Walsh et al. 2000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90717"/>
            <a:ext cx="7334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Roundup inhibits </a:t>
            </a:r>
            <a:r>
              <a:rPr lang="en-US" sz="2800" b="1" dirty="0" err="1" smtClean="0"/>
              <a:t>steroidogenesis</a:t>
            </a:r>
            <a:r>
              <a:rPr lang="en-US" sz="2800" b="1" dirty="0" smtClean="0"/>
              <a:t> in rats </a:t>
            </a:r>
          </a:p>
          <a:p>
            <a:r>
              <a:rPr lang="en-US" sz="2800" b="1" dirty="0" smtClean="0"/>
              <a:t>by disruption of </a:t>
            </a:r>
            <a:r>
              <a:rPr lang="en-US" sz="2800" b="1" dirty="0" err="1" smtClean="0"/>
              <a:t>StAR</a:t>
            </a:r>
            <a:r>
              <a:rPr lang="en-US" sz="2800" b="1" dirty="0" smtClean="0"/>
              <a:t> protein expression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88640"/>
            <a:ext cx="753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 of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- Glyphosate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8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tARF1.mediu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12250"/>
            <a:ext cx="5415136" cy="42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Role of </a:t>
            </a:r>
            <a:r>
              <a:rPr lang="en-US" sz="2800" b="1" dirty="0" err="1" smtClean="0"/>
              <a:t>StAR</a:t>
            </a:r>
            <a:r>
              <a:rPr lang="en-US" sz="2800" b="1" dirty="0" smtClean="0"/>
              <a:t> (Steroid Acute Regulatory Protein) </a:t>
            </a:r>
          </a:p>
          <a:p>
            <a:r>
              <a:rPr lang="en-US" sz="2800" b="1" dirty="0" smtClean="0"/>
              <a:t>in </a:t>
            </a:r>
            <a:r>
              <a:rPr lang="en-US" sz="2800" b="1" dirty="0" err="1" smtClean="0"/>
              <a:t>steroidogenesis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5228" y="63093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Stocco</a:t>
            </a:r>
            <a:r>
              <a:rPr lang="en-US" i="1" dirty="0" smtClean="0"/>
              <a:t>, 2000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17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3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 of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- Glyphosate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805264"/>
            <a:ext cx="825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[chronic toxicity] 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~</a:t>
            </a:r>
            <a:r>
              <a:rPr lang="en-US" sz="2400" b="1" dirty="0" smtClean="0"/>
              <a:t>   [environmental]</a:t>
            </a:r>
            <a:endParaRPr lang="en-US" sz="2400" b="1" dirty="0"/>
          </a:p>
          <a:p>
            <a:r>
              <a:rPr lang="en-US" sz="2400" b="1" dirty="0"/>
              <a:t>HQ </a:t>
            </a:r>
            <a:r>
              <a:rPr lang="en-US" sz="2400" b="1" dirty="0" smtClean="0"/>
              <a:t>(Hazard Quotient) analysis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908720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Amphibians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744615" cy="42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96135" y="2348880"/>
            <a:ext cx="394531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very sensitive to </a:t>
            </a:r>
            <a:r>
              <a:rPr lang="en-US" sz="2400" b="1" dirty="0" smtClean="0"/>
              <a:t>RU-GL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i="1" dirty="0"/>
          </a:p>
          <a:p>
            <a:r>
              <a:rPr lang="en-US" sz="2000" i="1" dirty="0" err="1" smtClean="0"/>
              <a:t>Dinehart</a:t>
            </a:r>
            <a:r>
              <a:rPr lang="en-US" sz="2000" i="1" dirty="0" smtClean="0"/>
              <a:t> </a:t>
            </a:r>
            <a:r>
              <a:rPr lang="en-US" sz="2000" i="1" dirty="0"/>
              <a:t>et al. 2010 </a:t>
            </a:r>
            <a:r>
              <a:rPr lang="en-US" sz="2000" i="1" dirty="0" err="1"/>
              <a:t>Env</a:t>
            </a:r>
            <a:r>
              <a:rPr lang="en-US" sz="2000" i="1" dirty="0"/>
              <a:t> </a:t>
            </a:r>
            <a:r>
              <a:rPr lang="en-US" sz="2000" i="1" dirty="0" smtClean="0"/>
              <a:t>Poll</a:t>
            </a:r>
          </a:p>
          <a:p>
            <a:endParaRPr lang="en-US" sz="2000" i="1" dirty="0"/>
          </a:p>
          <a:p>
            <a:r>
              <a:rPr lang="en-US" sz="2000" i="1" dirty="0"/>
              <a:t>s</a:t>
            </a:r>
            <a:r>
              <a:rPr lang="en-US" sz="2000" i="1" dirty="0" smtClean="0"/>
              <a:t>tudies by </a:t>
            </a:r>
            <a:r>
              <a:rPr lang="en-US" sz="2000" i="1" dirty="0" err="1" smtClean="0"/>
              <a:t>Relyea</a:t>
            </a:r>
            <a:endParaRPr lang="en-US" sz="2000" i="1" dirty="0" smtClean="0"/>
          </a:p>
          <a:p>
            <a:r>
              <a:rPr lang="en-US" sz="2000" i="1" dirty="0" smtClean="0"/>
              <a:t>controversy</a:t>
            </a:r>
          </a:p>
          <a:p>
            <a:endParaRPr lang="en-US" sz="2000" i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4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775159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HQ analysis </a:t>
            </a:r>
            <a:r>
              <a:rPr lang="en-US" sz="2400" b="1" dirty="0" smtClean="0"/>
              <a:t>= Exposure level : toxicity reference value</a:t>
            </a:r>
          </a:p>
          <a:p>
            <a:endParaRPr lang="en-US" sz="2400" b="1" dirty="0"/>
          </a:p>
          <a:p>
            <a:r>
              <a:rPr lang="en-US" sz="2400" b="1" dirty="0" smtClean="0"/>
              <a:t>HQ &lt; 1.0	</a:t>
            </a:r>
            <a:r>
              <a:rPr lang="en-US" sz="2400" b="1" dirty="0"/>
              <a:t>no </a:t>
            </a:r>
            <a:r>
              <a:rPr lang="en-US" sz="2400" b="1" dirty="0" smtClean="0"/>
              <a:t>risk, acceptable risk  </a:t>
            </a:r>
          </a:p>
          <a:p>
            <a:endParaRPr lang="en-US" sz="2400" b="1" dirty="0"/>
          </a:p>
          <a:p>
            <a:r>
              <a:rPr lang="en-US" sz="2400" b="1" dirty="0" smtClean="0"/>
              <a:t>HQ &gt; 1.0	need for further evaluation</a:t>
            </a:r>
          </a:p>
          <a:p>
            <a:endParaRPr lang="en-US" sz="2400" b="1" dirty="0"/>
          </a:p>
          <a:p>
            <a:r>
              <a:rPr lang="en-US" sz="2400" b="1" dirty="0" smtClean="0"/>
              <a:t>HQ &gt; 100	definite risk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Giesy</a:t>
            </a:r>
            <a:r>
              <a:rPr lang="en-US" sz="2400" b="1" i="1" dirty="0" smtClean="0">
                <a:solidFill>
                  <a:srgbClr val="FF0000"/>
                </a:solidFill>
              </a:rPr>
              <a:t>, Dobson and Solomon, 2000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Ecological Risk Assessment for Roundup Herbicide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Rev Environ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Contam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Toxicol</a:t>
            </a:r>
            <a:r>
              <a:rPr lang="en-US" sz="2400" b="1" i="1" dirty="0" smtClean="0">
                <a:solidFill>
                  <a:srgbClr val="FF0000"/>
                </a:solidFill>
              </a:rPr>
              <a:t> 167: 35-120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560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oxicity of Roundup – Glyphosate</a:t>
            </a:r>
          </a:p>
          <a:p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</a:rPr>
              <a:t>ealth concerns</a:t>
            </a:r>
          </a:p>
          <a:p>
            <a:endParaRPr lang="en-US" sz="3600" b="1" dirty="0" smtClean="0"/>
          </a:p>
          <a:p>
            <a:r>
              <a:rPr lang="en-US" sz="2800" b="1" dirty="0"/>
              <a:t>Amphibians - highly sensitive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toxicity to larvae at environmental 	concentrations (1-2 mg/L) </a:t>
            </a:r>
          </a:p>
          <a:p>
            <a:endParaRPr lang="en-US" sz="2400" dirty="0"/>
          </a:p>
          <a:p>
            <a:r>
              <a:rPr lang="en-US" sz="2800" b="1" dirty="0" smtClean="0"/>
              <a:t>Endocrine disruption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effects on aromatase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effects on </a:t>
            </a:r>
            <a:r>
              <a:rPr lang="en-US" sz="2800" b="1" dirty="0" err="1" smtClean="0"/>
              <a:t>StAR</a:t>
            </a:r>
            <a:r>
              <a:rPr lang="en-US" sz="2800" b="1" dirty="0" smtClean="0"/>
              <a:t> protein</a:t>
            </a:r>
          </a:p>
          <a:p>
            <a:endParaRPr lang="en-US" sz="2800" b="1" dirty="0"/>
          </a:p>
          <a:p>
            <a:r>
              <a:rPr lang="en-US" sz="2800" b="1" dirty="0" smtClean="0"/>
              <a:t>Toxicity to non target plant species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edmap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752977" cy="45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59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ROUNDUP/GLYPHOSATE - CONCERNS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484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Evolution of Glyphosate-resistant weeds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ce.hontela\Desktop\pictureRoundup\canola-plants-rapeseed-in-full-bloom-yellow-luoping-yunnan-province-chi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85" y="0"/>
            <a:ext cx="10194462" cy="68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-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5286"/>
            <a:ext cx="8856984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RR (Roundup Ready) crops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Exponential increase in use of Roundup in large scale agriculture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Impact on environment</a:t>
            </a:r>
            <a:endParaRPr lang="en-CA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Potential impact on health of biota and human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/>
              <a:t>Control of food production by one company</a:t>
            </a:r>
            <a:endParaRPr lang="en-CA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79771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372036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Genetically </a:t>
            </a:r>
            <a:r>
              <a:rPr lang="en-CA" b="1" dirty="0" smtClean="0"/>
              <a:t>modified – GM crops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ce.hontela\Desktop\pictureRoundup\fn_407_figur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6368"/>
            <a:ext cx="8604448" cy="52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37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Dependance</a:t>
            </a:r>
            <a:r>
              <a:rPr lang="en-US" sz="2800" b="1" dirty="0" smtClean="0">
                <a:solidFill>
                  <a:srgbClr val="FF0000"/>
                </a:solidFill>
              </a:rPr>
              <a:t> of food production on GM seeds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75718"/>
            <a:ext cx="3825086" cy="107721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Biofuel production</a:t>
            </a:r>
          </a:p>
          <a:p>
            <a:r>
              <a:rPr lang="en-US" sz="3200" b="1" dirty="0" smtClean="0"/>
              <a:t>Food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605" y="260648"/>
            <a:ext cx="846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 </a:t>
            </a:r>
            <a:r>
              <a:rPr lang="en-C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Roundup 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105" y="1124744"/>
            <a:ext cx="4007828" cy="3046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Greater use of RU</a:t>
            </a:r>
          </a:p>
          <a:p>
            <a:r>
              <a:rPr lang="en-US" sz="3200" b="1" dirty="0" smtClean="0"/>
              <a:t>Economics of food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production</a:t>
            </a:r>
          </a:p>
          <a:p>
            <a:r>
              <a:rPr lang="en-US" sz="3200" b="1" dirty="0" smtClean="0"/>
              <a:t>Contamination of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surface water</a:t>
            </a:r>
          </a:p>
          <a:p>
            <a:r>
              <a:rPr lang="en-US" sz="3200" b="1" dirty="0" smtClean="0"/>
              <a:t>Health risks</a:t>
            </a:r>
            <a:endParaRPr lang="en-US" sz="3200" b="1" dirty="0"/>
          </a:p>
        </p:txBody>
      </p:sp>
      <p:pic>
        <p:nvPicPr>
          <p:cNvPr id="2050" name="Picture 2" descr="C:\Users\alice.hontela\Desktop\pictureRoundup\canola oil9H0M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37112"/>
            <a:ext cx="2032094" cy="242581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ice.hontela\Desktop\pictureRoundup\monsanto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3" y="4439250"/>
            <a:ext cx="2771343" cy="241875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ice.hontela\Desktop\pictureRoundup\3775901730_98f73508e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86" y="4439251"/>
            <a:ext cx="4433714" cy="241875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ton_national_park_alber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552470" cy="49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7940" y="6165304"/>
            <a:ext cx="623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Waterton</a:t>
            </a:r>
            <a:r>
              <a:rPr lang="en-US" sz="2400" b="1" dirty="0" smtClean="0"/>
              <a:t> National Park – Alberta, Canada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62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ice.hontela\Desktop\pictureRoundup\163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43" y="0"/>
            <a:ext cx="9277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ice.hontela\Desktop\pictureRoundup\profimedia-00526129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094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ce.hontela\Desktop\pictureRoundup\canola-canad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17786"/>
            <a:ext cx="3647655" cy="39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lice.hontela\Desktop\pictureRoundup\Pounds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628800"/>
            <a:ext cx="4700631" cy="29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76672"/>
            <a:ext cx="924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use of Glyphosate herbicides linked to GM (RR) crops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ice.hontela\Desktop\pictureRoundup\0609_rr_herbicide_0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0" y="188640"/>
            <a:ext cx="8337270" cy="45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036983"/>
            <a:ext cx="9005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Roundup applied at specific time intervals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RR genetically modified plants grow but weeds are killed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Greater productivity of RR crops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13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ice.hontela\Desktop\pictureRoundup\productivity1_06apr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" y="404663"/>
            <a:ext cx="7839114" cy="56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135687"/>
            <a:ext cx="678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Roundup Ready (RR) crops have good yields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97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lice.hontela\Desktop\pictureRoundup\biotechmegacountriese002_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4521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492</Words>
  <Application>Microsoft Office PowerPoint</Application>
  <PresentationFormat>On-screen Show (4:3)</PresentationFormat>
  <Paragraphs>162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Roundup – identity, use</vt:lpstr>
      <vt:lpstr>Roundup - key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Lethbridge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alice.hontela</dc:creator>
  <cp:lastModifiedBy>\</cp:lastModifiedBy>
  <cp:revision>123</cp:revision>
  <dcterms:created xsi:type="dcterms:W3CDTF">2012-04-14T21:47:15Z</dcterms:created>
  <dcterms:modified xsi:type="dcterms:W3CDTF">2012-05-16T07:55:03Z</dcterms:modified>
</cp:coreProperties>
</file>