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7" r:id="rId2"/>
    <p:sldId id="258" r:id="rId3"/>
    <p:sldId id="279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6" d="100"/>
          <a:sy n="86" d="100"/>
        </p:scale>
        <p:origin x="-28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image" Target="../media/image24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12" Type="http://schemas.openxmlformats.org/officeDocument/2006/relationships/image" Target="../media/image23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11" Type="http://schemas.openxmlformats.org/officeDocument/2006/relationships/image" Target="../media/image22.wmf"/><Relationship Id="rId5" Type="http://schemas.openxmlformats.org/officeDocument/2006/relationships/image" Target="../media/image16.wmf"/><Relationship Id="rId10" Type="http://schemas.openxmlformats.org/officeDocument/2006/relationships/image" Target="../media/image21.wmf"/><Relationship Id="rId4" Type="http://schemas.openxmlformats.org/officeDocument/2006/relationships/image" Target="../media/image15.wmf"/><Relationship Id="rId9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4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836C9C-9E77-4B2E-9E26-58F712FB6C5B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49C513-B347-4482-9152-173E347DD06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8268" y="685728"/>
            <a:ext cx="5104729" cy="3428634"/>
          </a:xfrm>
          <a:ln/>
        </p:spPr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8268" y="685728"/>
            <a:ext cx="5104729" cy="3428634"/>
          </a:xfrm>
          <a:ln/>
        </p:spPr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8268" y="685728"/>
            <a:ext cx="5104729" cy="3428634"/>
          </a:xfrm>
          <a:ln/>
        </p:spPr>
      </p:sp>
      <p:sp>
        <p:nvSpPr>
          <p:cNvPr id="402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8268" y="685728"/>
            <a:ext cx="5104729" cy="3428634"/>
          </a:xfrm>
          <a:ln/>
        </p:spPr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8268" y="685728"/>
            <a:ext cx="5104729" cy="3428634"/>
          </a:xfrm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8268" y="685728"/>
            <a:ext cx="5104729" cy="3428634"/>
          </a:xfrm>
          <a:ln/>
        </p:spPr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8268" y="685728"/>
            <a:ext cx="5104729" cy="3428634"/>
          </a:xfrm>
          <a:ln/>
        </p:spPr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8268" y="685728"/>
            <a:ext cx="5104729" cy="3428634"/>
          </a:xfrm>
          <a:ln/>
        </p:spPr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408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96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EF88B-CBBA-409B-B5C3-7BAD1FCE140C}" type="datetime1">
              <a:rPr lang="cs-CZ"/>
              <a:pPr>
                <a:defRPr/>
              </a:pPr>
              <a:t>14.11.2011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 i="1"/>
              <a:t>J. Jarkovský, L. Dušek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0F1FB5A-4158-4E69-8E57-8CF4443F7D7C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8C102-64D0-40B3-A6A3-9A8C6A42F73E}" type="datetime1">
              <a:rPr lang="cs-CZ"/>
              <a:pPr>
                <a:defRPr/>
              </a:pPr>
              <a:t>14.11.2011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/>
              <a:t>J. Jarkovský, L. Dušek</a:t>
            </a:r>
          </a:p>
          <a:p>
            <a:pPr>
              <a:defRPr/>
            </a:pPr>
            <a:endParaRPr lang="cs-CZ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12392-D9A4-49B2-B3C4-2219E0894F11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8F109-5F1D-416C-B487-5B1EEA565511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6D79B-8ED4-418C-B4E5-825F509CFBC3}" type="datetime1">
              <a:rPr lang="cs-CZ"/>
              <a:pPr>
                <a:defRPr/>
              </a:pPr>
              <a:t>14.11.2011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3963168-A0C0-478F-95A9-0B816B0CDE92}" type="datetime1">
              <a:rPr lang="cs-CZ"/>
              <a:pPr>
                <a:defRPr/>
              </a:pPr>
              <a:t>14.11.2011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2DF7EDD-4941-474F-A862-16D3CE31ED5C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2.bin"/><Relationship Id="rId5" Type="http://schemas.openxmlformats.org/officeDocument/2006/relationships/oleObject" Target="../embeddings/oleObject31.bin"/><Relationship Id="rId4" Type="http://schemas.openxmlformats.org/officeDocument/2006/relationships/oleObject" Target="../embeddings/oleObject30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4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7.png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8.bin"/><Relationship Id="rId5" Type="http://schemas.openxmlformats.org/officeDocument/2006/relationships/oleObject" Target="../embeddings/oleObject37.bin"/><Relationship Id="rId4" Type="http://schemas.openxmlformats.org/officeDocument/2006/relationships/oleObject" Target="../embeddings/oleObject3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3.bin"/><Relationship Id="rId5" Type="http://schemas.openxmlformats.org/officeDocument/2006/relationships/oleObject" Target="../embeddings/oleObject42.bin"/><Relationship Id="rId4" Type="http://schemas.openxmlformats.org/officeDocument/2006/relationships/oleObject" Target="../embeddings/oleObject41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6.bin"/><Relationship Id="rId5" Type="http://schemas.openxmlformats.org/officeDocument/2006/relationships/oleObject" Target="../embeddings/oleObject45.bin"/><Relationship Id="rId4" Type="http://schemas.openxmlformats.org/officeDocument/2006/relationships/oleObject" Target="../embeddings/oleObject4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oleObject" Target="../embeddings/oleObject14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8.bin"/><Relationship Id="rId12" Type="http://schemas.openxmlformats.org/officeDocument/2006/relationships/oleObject" Target="../embeddings/oleObject13.bin"/><Relationship Id="rId1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7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6.bin"/><Relationship Id="rId15" Type="http://schemas.openxmlformats.org/officeDocument/2006/relationships/oleObject" Target="../embeddings/oleObject16.bin"/><Relationship Id="rId10" Type="http://schemas.openxmlformats.org/officeDocument/2006/relationships/oleObject" Target="../embeddings/oleObject11.bin"/><Relationship Id="rId4" Type="http://schemas.openxmlformats.org/officeDocument/2006/relationships/image" Target="../media/image25.emf"/><Relationship Id="rId9" Type="http://schemas.openxmlformats.org/officeDocument/2006/relationships/oleObject" Target="../embeddings/oleObject10.bin"/><Relationship Id="rId14" Type="http://schemas.openxmlformats.org/officeDocument/2006/relationships/oleObject" Target="../embeddings/oleObject1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3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Relationship Id="rId9" Type="http://schemas.openxmlformats.org/officeDocument/2006/relationships/oleObject" Target="../embeddings/oleObject2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2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2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 i="1"/>
              <a:t>J. Jarkovský, L. Dušek</a:t>
            </a:r>
          </a:p>
        </p:txBody>
      </p:sp>
      <p:sp>
        <p:nvSpPr>
          <p:cNvPr id="25600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348061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Test dobré shody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err="1" smtClean="0">
                <a:solidFill>
                  <a:schemeClr val="tx2"/>
                </a:solidFill>
                <a:latin typeface="Arial" pitchFamily="34" charset="0"/>
              </a:rPr>
              <a:t>Fisherův</a:t>
            </a: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 přesný test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err="1" smtClean="0">
                <a:solidFill>
                  <a:schemeClr val="tx2"/>
                </a:solidFill>
                <a:latin typeface="Arial" pitchFamily="34" charset="0"/>
              </a:rPr>
              <a:t>McNemar</a:t>
            </a: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 test</a:t>
            </a:r>
          </a:p>
        </p:txBody>
      </p:sp>
      <p:sp>
        <p:nvSpPr>
          <p:cNvPr id="25600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96938"/>
            <a:ext cx="7772400" cy="731837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pitchFamily="34" charset="0"/>
              </a:rPr>
              <a:t>VII</a:t>
            </a:r>
            <a:r>
              <a:rPr lang="cs-CZ" sz="4200" dirty="0" smtClean="0">
                <a:solidFill>
                  <a:schemeClr val="accent1"/>
                </a:solidFill>
                <a:latin typeface="Arial" pitchFamily="34" charset="0"/>
              </a:rPr>
              <a:t>. </a:t>
            </a:r>
            <a:r>
              <a:rPr lang="en-US" sz="4200" dirty="0" err="1" smtClean="0">
                <a:solidFill>
                  <a:schemeClr val="accent1"/>
                </a:solidFill>
                <a:latin typeface="Arial" pitchFamily="34" charset="0"/>
              </a:rPr>
              <a:t>Kontingen</a:t>
            </a:r>
            <a:r>
              <a:rPr lang="cs-CZ" sz="4200" dirty="0" smtClean="0">
                <a:solidFill>
                  <a:schemeClr val="accent1"/>
                </a:solidFill>
                <a:latin typeface="Arial" pitchFamily="34" charset="0"/>
              </a:rPr>
              <a:t>ční tabulky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9877" name="Text Box 4"/>
          <p:cNvSpPr txBox="1">
            <a:spLocks noChangeArrowheads="1"/>
          </p:cNvSpPr>
          <p:nvPr/>
        </p:nvSpPr>
        <p:spPr bwMode="auto">
          <a:xfrm>
            <a:off x="914400" y="1484313"/>
            <a:ext cx="8001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Předpokládejme, že chceme pro data z předchozí úlohy testovat hypotézu existence štěpného poměru 9 : 3 : 3 pro první tři kategorie semen:</a:t>
            </a:r>
          </a:p>
        </p:txBody>
      </p:sp>
      <p:sp>
        <p:nvSpPr>
          <p:cNvPr id="79878" name="WordArt 5"/>
          <p:cNvSpPr>
            <a:spLocks noChangeArrowheads="1" noChangeShapeType="1"/>
          </p:cNvSpPr>
          <p:nvPr/>
        </p:nvSpPr>
        <p:spPr bwMode="auto">
          <a:xfrm>
            <a:off x="457200" y="1589088"/>
            <a:ext cx="276225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Wingdings"/>
                <a:cs typeface="Arial" pitchFamily="34" charset="0"/>
              </a:rPr>
              <a:t>ü</a:t>
            </a:r>
          </a:p>
        </p:txBody>
      </p:sp>
      <p:sp>
        <p:nvSpPr>
          <p:cNvPr id="79879" name="Text Box 6"/>
          <p:cNvSpPr txBox="1">
            <a:spLocks noChangeArrowheads="1"/>
          </p:cNvSpPr>
          <p:nvPr/>
        </p:nvSpPr>
        <p:spPr bwMode="auto">
          <a:xfrm>
            <a:off x="169863" y="1000125"/>
            <a:ext cx="8785225" cy="5334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Složitější příklady řešené srovnáváním frekvencí je možné rozdělit na testování dílčích hypotéz:</a:t>
            </a:r>
          </a:p>
        </p:txBody>
      </p:sp>
      <p:graphicFrame>
        <p:nvGraphicFramePr>
          <p:cNvPr id="555103" name="Group 95"/>
          <p:cNvGraphicFramePr>
            <a:graphicFrameLocks noGrp="1"/>
          </p:cNvGraphicFramePr>
          <p:nvPr/>
        </p:nvGraphicFramePr>
        <p:xfrm>
          <a:off x="152400" y="2081213"/>
          <a:ext cx="6248400" cy="1072833"/>
        </p:xfrm>
        <a:graphic>
          <a:graphicData uri="http://schemas.openxmlformats.org/drawingml/2006/table">
            <a:tbl>
              <a:tblPr/>
              <a:tblGrid>
                <a:gridCol w="990600"/>
                <a:gridCol w="1371600"/>
                <a:gridCol w="1524000"/>
                <a:gridCol w="1524000"/>
                <a:gridCol w="838200"/>
              </a:tblGrid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žluté/hladké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žluté/vrásčité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zelené/hladké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f 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poz.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f 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oček.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146,400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48,800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48,800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9874" name="Object 49"/>
          <p:cNvGraphicFramePr>
            <a:graphicFrameLocks noChangeAspect="1"/>
          </p:cNvGraphicFramePr>
          <p:nvPr/>
        </p:nvGraphicFramePr>
        <p:xfrm>
          <a:off x="685800" y="3189288"/>
          <a:ext cx="4648200" cy="609600"/>
        </p:xfrm>
        <a:graphic>
          <a:graphicData uri="http://schemas.openxmlformats.org/presentationml/2006/ole">
            <p:oleObj spid="_x0000_s19458" name="Rovnice" r:id="rId4" imgW="2463480" imgH="444240" progId="Equation.3">
              <p:embed/>
            </p:oleObj>
          </a:graphicData>
        </a:graphic>
      </p:graphicFrame>
      <p:sp>
        <p:nvSpPr>
          <p:cNvPr id="79906" name="Text Box 50"/>
          <p:cNvSpPr txBox="1">
            <a:spLocks noChangeArrowheads="1"/>
          </p:cNvSpPr>
          <p:nvPr/>
        </p:nvSpPr>
        <p:spPr bwMode="auto">
          <a:xfrm>
            <a:off x="6572250" y="2427288"/>
            <a:ext cx="1419225" cy="3524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 = k - 1 = 2</a:t>
            </a:r>
          </a:p>
        </p:txBody>
      </p:sp>
      <p:sp>
        <p:nvSpPr>
          <p:cNvPr id="79907" name="Rectangle 51"/>
          <p:cNvSpPr>
            <a:spLocks noChangeArrowheads="1"/>
          </p:cNvSpPr>
          <p:nvPr/>
        </p:nvSpPr>
        <p:spPr bwMode="auto">
          <a:xfrm>
            <a:off x="1277938" y="3822700"/>
            <a:ext cx="7696200" cy="361950"/>
          </a:xfrm>
          <a:prstGeom prst="rect">
            <a:avLst/>
          </a:prstGeom>
          <a:solidFill>
            <a:srgbClr val="A50021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Nezamítáme hypotézu shody pozorovaných četností s očekávanými.</a:t>
            </a:r>
          </a:p>
        </p:txBody>
      </p:sp>
      <p:sp>
        <p:nvSpPr>
          <p:cNvPr id="79908" name="Text Box 52"/>
          <p:cNvSpPr txBox="1">
            <a:spLocks noChangeArrowheads="1"/>
          </p:cNvSpPr>
          <p:nvPr/>
        </p:nvSpPr>
        <p:spPr bwMode="auto">
          <a:xfrm>
            <a:off x="914400" y="4292600"/>
            <a:ext cx="8229600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Nyní otestujeme hypotézu štěpného poměru kategorií zelené/vrásčité:ostatní typy = 1:15</a:t>
            </a:r>
          </a:p>
        </p:txBody>
      </p:sp>
      <p:sp>
        <p:nvSpPr>
          <p:cNvPr id="79909" name="WordArt 53"/>
          <p:cNvSpPr>
            <a:spLocks noChangeArrowheads="1" noChangeShapeType="1"/>
          </p:cNvSpPr>
          <p:nvPr/>
        </p:nvSpPr>
        <p:spPr bwMode="auto">
          <a:xfrm>
            <a:off x="457200" y="4297363"/>
            <a:ext cx="276225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Wingdings"/>
                <a:cs typeface="Arial" pitchFamily="34" charset="0"/>
              </a:rPr>
              <a:t>ü</a:t>
            </a:r>
          </a:p>
        </p:txBody>
      </p:sp>
      <p:graphicFrame>
        <p:nvGraphicFramePr>
          <p:cNvPr id="555104" name="Group 96"/>
          <p:cNvGraphicFramePr>
            <a:graphicFrameLocks noGrp="1"/>
          </p:cNvGraphicFramePr>
          <p:nvPr/>
        </p:nvGraphicFramePr>
        <p:xfrm>
          <a:off x="152400" y="4787900"/>
          <a:ext cx="4038600" cy="1067753"/>
        </p:xfrm>
        <a:graphic>
          <a:graphicData uri="http://schemas.openxmlformats.org/drawingml/2006/table">
            <a:tbl>
              <a:tblPr/>
              <a:tblGrid>
                <a:gridCol w="838200"/>
                <a:gridCol w="1677988"/>
                <a:gridCol w="1065212"/>
                <a:gridCol w="4572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zelené/vrásčité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ostatní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f 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poz.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f 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oček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15,625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234,375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9931" name="Text Box 89"/>
          <p:cNvSpPr txBox="1">
            <a:spLocks noChangeArrowheads="1"/>
          </p:cNvSpPr>
          <p:nvPr/>
        </p:nvSpPr>
        <p:spPr bwMode="auto">
          <a:xfrm>
            <a:off x="4557713" y="4806950"/>
            <a:ext cx="1600200" cy="3048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 = k - 1 = 1</a:t>
            </a:r>
          </a:p>
        </p:txBody>
      </p:sp>
      <p:graphicFrame>
        <p:nvGraphicFramePr>
          <p:cNvPr id="79875" name="Object 90"/>
          <p:cNvGraphicFramePr>
            <a:graphicFrameLocks noChangeAspect="1"/>
          </p:cNvGraphicFramePr>
          <p:nvPr/>
        </p:nvGraphicFramePr>
        <p:xfrm>
          <a:off x="4791075" y="5268913"/>
          <a:ext cx="4352925" cy="647700"/>
        </p:xfrm>
        <a:graphic>
          <a:graphicData uri="http://schemas.openxmlformats.org/presentationml/2006/ole">
            <p:oleObj spid="_x0000_s19459" name="Rovnice" r:id="rId5" imgW="1955520" imgH="444240" progId="Equation.3">
              <p:embed/>
            </p:oleObj>
          </a:graphicData>
        </a:graphic>
      </p:graphicFrame>
      <p:sp>
        <p:nvSpPr>
          <p:cNvPr id="79932" name="Rectangle 91"/>
          <p:cNvSpPr>
            <a:spLocks noChangeArrowheads="1"/>
          </p:cNvSpPr>
          <p:nvPr/>
        </p:nvSpPr>
        <p:spPr bwMode="auto">
          <a:xfrm>
            <a:off x="1357313" y="5945188"/>
            <a:ext cx="7620000" cy="361950"/>
          </a:xfrm>
          <a:prstGeom prst="rect">
            <a:avLst/>
          </a:prstGeom>
          <a:solidFill>
            <a:srgbClr val="A50021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Zamítáme hypotézu shody pozorovaných četností s očekávanými.</a:t>
            </a:r>
          </a:p>
        </p:txBody>
      </p:sp>
      <p:sp>
        <p:nvSpPr>
          <p:cNvPr id="79933" name="AutoShape 92"/>
          <p:cNvSpPr>
            <a:spLocks noChangeArrowheads="1"/>
          </p:cNvSpPr>
          <p:nvPr/>
        </p:nvSpPr>
        <p:spPr bwMode="auto">
          <a:xfrm>
            <a:off x="233363" y="3822700"/>
            <a:ext cx="671512" cy="381000"/>
          </a:xfrm>
          <a:custGeom>
            <a:avLst/>
            <a:gdLst>
              <a:gd name="T0" fmla="*/ 503634 w 21600"/>
              <a:gd name="T1" fmla="*/ 0 h 21600"/>
              <a:gd name="T2" fmla="*/ 0 w 21600"/>
              <a:gd name="T3" fmla="*/ 190500 h 21600"/>
              <a:gd name="T4" fmla="*/ 503634 w 21600"/>
              <a:gd name="T5" fmla="*/ 381000 h 21600"/>
              <a:gd name="T6" fmla="*/ 671512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934" name="AutoShape 93"/>
          <p:cNvSpPr>
            <a:spLocks noChangeArrowheads="1"/>
          </p:cNvSpPr>
          <p:nvPr/>
        </p:nvSpPr>
        <p:spPr bwMode="auto">
          <a:xfrm>
            <a:off x="236538" y="5948363"/>
            <a:ext cx="671512" cy="381000"/>
          </a:xfrm>
          <a:custGeom>
            <a:avLst/>
            <a:gdLst>
              <a:gd name="T0" fmla="*/ 503634 w 21600"/>
              <a:gd name="T1" fmla="*/ 0 h 21600"/>
              <a:gd name="T2" fmla="*/ 0 w 21600"/>
              <a:gd name="T3" fmla="*/ 190500 h 21600"/>
              <a:gd name="T4" fmla="*/ 503634 w 21600"/>
              <a:gd name="T5" fmla="*/ 381000 h 21600"/>
              <a:gd name="T6" fmla="*/ 671512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935" name="Rectangle 9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Test dobré shody: příklad III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809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762000"/>
          </a:xfrm>
          <a:noFill/>
        </p:spPr>
        <p:txBody>
          <a:bodyPr/>
          <a:lstStyle/>
          <a:p>
            <a:r>
              <a:rPr lang="cs-CZ" sz="3200" smtClean="0"/>
              <a:t>Test dobré shody: příklad IV - využití aditivity testu</a:t>
            </a:r>
          </a:p>
        </p:txBody>
      </p:sp>
      <p:sp>
        <p:nvSpPr>
          <p:cNvPr id="80904" name="Text Box 4"/>
          <p:cNvSpPr txBox="1">
            <a:spLocks noChangeArrowheads="1"/>
          </p:cNvSpPr>
          <p:nvPr/>
        </p:nvSpPr>
        <p:spPr bwMode="auto">
          <a:xfrm>
            <a:off x="971550" y="1447800"/>
            <a:ext cx="7696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U 193 párů dvojčat byly zjištěny následující poměry pohlaví:  </a:t>
            </a: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56 Ch - Ch </a:t>
            </a:r>
          </a:p>
          <a:p>
            <a:pPr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           72 Ch – H</a:t>
            </a:r>
          </a:p>
          <a:p>
            <a:pPr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           65 H - H</a:t>
            </a:r>
          </a:p>
        </p:txBody>
      </p:sp>
      <p:sp>
        <p:nvSpPr>
          <p:cNvPr id="80905" name="WordArt 5"/>
          <p:cNvSpPr>
            <a:spLocks noChangeArrowheads="1" noChangeShapeType="1"/>
          </p:cNvSpPr>
          <p:nvPr/>
        </p:nvSpPr>
        <p:spPr bwMode="auto">
          <a:xfrm>
            <a:off x="561975" y="1519238"/>
            <a:ext cx="276225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Wingdings"/>
                <a:cs typeface="Arial" pitchFamily="34" charset="0"/>
              </a:rPr>
              <a:t>ü</a:t>
            </a:r>
          </a:p>
        </p:txBody>
      </p:sp>
      <p:sp>
        <p:nvSpPr>
          <p:cNvPr id="80906" name="Text Box 6"/>
          <p:cNvSpPr txBox="1">
            <a:spLocks noChangeArrowheads="1"/>
          </p:cNvSpPr>
          <p:nvPr/>
        </p:nvSpPr>
        <p:spPr bwMode="auto">
          <a:xfrm>
            <a:off x="990600" y="21082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sz="1400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Za předpokladu, že narození chlapečka má stejnou pravděpodobnost jako narození holčičky, lze očekávat poměry pro výše uvedené skupiny = 0,25 : 0,5 : 0,25.</a:t>
            </a:r>
          </a:p>
          <a:p>
            <a:pPr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sz="1400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Ověřte tento předpoklad na uvedeném vzorku populace.</a:t>
            </a:r>
          </a:p>
        </p:txBody>
      </p:sp>
      <p:sp>
        <p:nvSpPr>
          <p:cNvPr id="80907" name="WordArt 7"/>
          <p:cNvSpPr>
            <a:spLocks noChangeArrowheads="1" noChangeShapeType="1"/>
          </p:cNvSpPr>
          <p:nvPr/>
        </p:nvSpPr>
        <p:spPr bwMode="auto">
          <a:xfrm>
            <a:off x="533400" y="1981200"/>
            <a:ext cx="20002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  <a:cs typeface="Arial" pitchFamily="34" charset="0"/>
              </a:rPr>
              <a:t>?</a:t>
            </a:r>
          </a:p>
        </p:txBody>
      </p:sp>
      <p:sp>
        <p:nvSpPr>
          <p:cNvPr id="80908" name="Text Box 8"/>
          <p:cNvSpPr txBox="1">
            <a:spLocks noChangeArrowheads="1"/>
          </p:cNvSpPr>
          <p:nvPr/>
        </p:nvSpPr>
        <p:spPr bwMode="auto">
          <a:xfrm>
            <a:off x="2543175" y="2657475"/>
            <a:ext cx="4419600" cy="5619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S</a:t>
            </a: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193 párů                  1/4     :   1/2   :   1/4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očekávané četnosti =  48,25 : 96,50 : 48,25</a:t>
            </a:r>
          </a:p>
        </p:txBody>
      </p:sp>
      <p:sp>
        <p:nvSpPr>
          <p:cNvPr id="80909" name="Text Box 9"/>
          <p:cNvSpPr txBox="1">
            <a:spLocks noChangeArrowheads="1"/>
          </p:cNvSpPr>
          <p:nvPr/>
        </p:nvSpPr>
        <p:spPr bwMode="auto">
          <a:xfrm>
            <a:off x="152400" y="3305175"/>
            <a:ext cx="8839200" cy="1636713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Proč lze v předchozím případě očekávat zamítnutí H</a:t>
            </a:r>
            <a:r>
              <a:rPr lang="cs-CZ" sz="14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?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400" b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Testujte následující hypotézy: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1) Jsou relativní počty párů se shodným pohlavím ve shodě s očekávanými četnostmi? (ignorujte Ch –H páry)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2) Je relativní četnost kombinace Ch - Ch a H - H párů oproti párům s rozdílným pohlavím ve shodě s očekávanými četnostmi?</a:t>
            </a:r>
          </a:p>
        </p:txBody>
      </p:sp>
      <p:sp>
        <p:nvSpPr>
          <p:cNvPr id="80910" name="Text Box 10"/>
          <p:cNvSpPr txBox="1">
            <a:spLocks noChangeArrowheads="1"/>
          </p:cNvSpPr>
          <p:nvPr/>
        </p:nvSpPr>
        <p:spPr bwMode="auto">
          <a:xfrm>
            <a:off x="1066800" y="5013325"/>
            <a:ext cx="39719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S</a:t>
            </a: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121 párů                       1   :   1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očekávané četnosti =  60,5 : 60,5</a:t>
            </a:r>
          </a:p>
        </p:txBody>
      </p:sp>
      <p:sp>
        <p:nvSpPr>
          <p:cNvPr id="80911" name="Text Box 11"/>
          <p:cNvSpPr txBox="1">
            <a:spLocks noChangeArrowheads="1"/>
          </p:cNvSpPr>
          <p:nvPr/>
        </p:nvSpPr>
        <p:spPr bwMode="auto">
          <a:xfrm>
            <a:off x="1066800" y="5775325"/>
            <a:ext cx="39719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S</a:t>
            </a: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193 párů                       1   :    1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očekávané četnosti =  96,5  :  96,5   </a:t>
            </a:r>
          </a:p>
        </p:txBody>
      </p:sp>
      <p:graphicFrame>
        <p:nvGraphicFramePr>
          <p:cNvPr id="80898" name="Object 12"/>
          <p:cNvGraphicFramePr>
            <a:graphicFrameLocks noChangeAspect="1"/>
          </p:cNvGraphicFramePr>
          <p:nvPr/>
        </p:nvGraphicFramePr>
        <p:xfrm>
          <a:off x="7543800" y="5108575"/>
          <a:ext cx="990600" cy="666750"/>
        </p:xfrm>
        <a:graphic>
          <a:graphicData uri="http://schemas.openxmlformats.org/presentationml/2006/ole">
            <p:oleObj spid="_x0000_s20482" name="Rovnice" r:id="rId4" imgW="571320" imgH="431640" progId="Equation.3">
              <p:embed/>
            </p:oleObj>
          </a:graphicData>
        </a:graphic>
      </p:graphicFrame>
      <p:graphicFrame>
        <p:nvGraphicFramePr>
          <p:cNvPr id="80899" name="Object 13"/>
          <p:cNvGraphicFramePr>
            <a:graphicFrameLocks noChangeAspect="1"/>
          </p:cNvGraphicFramePr>
          <p:nvPr/>
        </p:nvGraphicFramePr>
        <p:xfrm>
          <a:off x="7162800" y="2705100"/>
          <a:ext cx="1524000" cy="465138"/>
        </p:xfrm>
        <a:graphic>
          <a:graphicData uri="http://schemas.openxmlformats.org/presentationml/2006/ole">
            <p:oleObj spid="_x0000_s20483" name="Rovnice" r:id="rId5" imgW="749160" imgH="253800" progId="Equation.3">
              <p:embed/>
            </p:oleObj>
          </a:graphicData>
        </a:graphic>
      </p:graphicFrame>
      <p:graphicFrame>
        <p:nvGraphicFramePr>
          <p:cNvPr id="80900" name="Object 14"/>
          <p:cNvGraphicFramePr>
            <a:graphicFrameLocks noChangeAspect="1"/>
          </p:cNvGraphicFramePr>
          <p:nvPr/>
        </p:nvGraphicFramePr>
        <p:xfrm>
          <a:off x="5257800" y="5165725"/>
          <a:ext cx="1752600" cy="490538"/>
        </p:xfrm>
        <a:graphic>
          <a:graphicData uri="http://schemas.openxmlformats.org/presentationml/2006/ole">
            <p:oleObj spid="_x0000_s20484" name="Rovnice" r:id="rId6" imgW="749160" imgH="253800" progId="Equation.3">
              <p:embed/>
            </p:oleObj>
          </a:graphicData>
        </a:graphic>
      </p:graphicFrame>
      <p:graphicFrame>
        <p:nvGraphicFramePr>
          <p:cNvPr id="80901" name="Object 15"/>
          <p:cNvGraphicFramePr>
            <a:graphicFrameLocks noChangeAspect="1"/>
          </p:cNvGraphicFramePr>
          <p:nvPr/>
        </p:nvGraphicFramePr>
        <p:xfrm>
          <a:off x="5257800" y="5913438"/>
          <a:ext cx="1752600" cy="488950"/>
        </p:xfrm>
        <a:graphic>
          <a:graphicData uri="http://schemas.openxmlformats.org/presentationml/2006/ole">
            <p:oleObj spid="_x0000_s20485" name="Rovnice" r:id="rId7" imgW="73656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81925" name="Text Box 3"/>
          <p:cNvSpPr txBox="1">
            <a:spLocks noChangeArrowheads="1"/>
          </p:cNvSpPr>
          <p:nvPr/>
        </p:nvSpPr>
        <p:spPr bwMode="auto">
          <a:xfrm>
            <a:off x="152400" y="955675"/>
            <a:ext cx="8839200" cy="1752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 </a:t>
            </a: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Města  -  zatížení exhalacemi  -  třídy   (A  &gt;  B   &gt;  C  &gt;  D)</a:t>
            </a:r>
          </a:p>
          <a:p>
            <a:pPr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</a:pPr>
            <a:endParaRPr lang="cs-CZ" sz="1600" b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                   Svět:  A : B : C : D  = 2   :   3   :   6   :   4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Konkrétní země (n = 184 měst):  A : B : C : D  = 32  :  151  :  182  :  116</a:t>
            </a:r>
          </a:p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</a:pPr>
            <a:endParaRPr lang="cs-CZ" sz="16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cs-CZ" sz="16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shoda f</a:t>
            </a:r>
            <a:r>
              <a:rPr lang="cs-CZ" sz="16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 F</a:t>
            </a:r>
            <a:r>
              <a:rPr lang="cs-CZ" sz="16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 = 0,05</a:t>
            </a:r>
            <a:r>
              <a:rPr lang="cs-CZ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F</a:t>
            </a:r>
            <a:r>
              <a:rPr lang="cs-CZ" sz="1600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cs-CZ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64,13             F</a:t>
            </a:r>
            <a:r>
              <a:rPr lang="cs-CZ" sz="1600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cs-CZ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192,39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F</a:t>
            </a:r>
            <a:r>
              <a:rPr lang="cs-CZ" sz="1600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cs-CZ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96,19             F</a:t>
            </a:r>
            <a:r>
              <a:rPr lang="cs-CZ" sz="1600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cs-CZ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128,27  </a:t>
            </a:r>
          </a:p>
        </p:txBody>
      </p:sp>
      <p:graphicFrame>
        <p:nvGraphicFramePr>
          <p:cNvPr id="81922" name="Object 4"/>
          <p:cNvGraphicFramePr>
            <a:graphicFrameLocks noChangeAspect="1"/>
          </p:cNvGraphicFramePr>
          <p:nvPr/>
        </p:nvGraphicFramePr>
        <p:xfrm>
          <a:off x="2819400" y="3581400"/>
          <a:ext cx="3505200" cy="381000"/>
        </p:xfrm>
        <a:graphic>
          <a:graphicData uri="http://schemas.openxmlformats.org/presentationml/2006/ole">
            <p:oleObj spid="_x0000_s21506" name="Rovnice" r:id="rId4" imgW="1942920" imgH="253800" progId="Equation.3">
              <p:embed/>
            </p:oleObj>
          </a:graphicData>
        </a:graphic>
      </p:graphicFrame>
      <p:sp>
        <p:nvSpPr>
          <p:cNvPr id="81926" name="Rectangle 5"/>
          <p:cNvSpPr>
            <a:spLocks noChangeArrowheads="1"/>
          </p:cNvSpPr>
          <p:nvPr/>
        </p:nvSpPr>
        <p:spPr bwMode="auto">
          <a:xfrm>
            <a:off x="1576388" y="4005263"/>
            <a:ext cx="7391400" cy="361950"/>
          </a:xfrm>
          <a:prstGeom prst="rect">
            <a:avLst/>
          </a:prstGeom>
          <a:solidFill>
            <a:srgbClr val="A50021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Zamítáme hypotézu shody pozorovaných četností s očekávanými.</a:t>
            </a:r>
          </a:p>
        </p:txBody>
      </p:sp>
      <p:graphicFrame>
        <p:nvGraphicFramePr>
          <p:cNvPr id="81923" name="Object 6"/>
          <p:cNvGraphicFramePr>
            <a:graphicFrameLocks noChangeAspect="1"/>
          </p:cNvGraphicFramePr>
          <p:nvPr/>
        </p:nvGraphicFramePr>
        <p:xfrm>
          <a:off x="952500" y="2811463"/>
          <a:ext cx="7239000" cy="762000"/>
        </p:xfrm>
        <a:graphic>
          <a:graphicData uri="http://schemas.openxmlformats.org/presentationml/2006/ole">
            <p:oleObj spid="_x0000_s21507" name="Rovnice" r:id="rId5" imgW="3403440" imgH="457200" progId="Equation.3">
              <p:embed/>
            </p:oleObj>
          </a:graphicData>
        </a:graphic>
      </p:graphicFrame>
      <p:sp>
        <p:nvSpPr>
          <p:cNvPr id="81927" name="Text Box 7"/>
          <p:cNvSpPr txBox="1">
            <a:spLocks noChangeArrowheads="1"/>
          </p:cNvSpPr>
          <p:nvPr/>
        </p:nvSpPr>
        <p:spPr bwMode="auto">
          <a:xfrm>
            <a:off x="107950" y="4510088"/>
            <a:ext cx="8856663" cy="409575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i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Příspěvek kategorií A, B, C, D k celkové hodnotě </a:t>
            </a:r>
            <a:r>
              <a:rPr lang="cs-CZ" sz="2400" b="1" i="1">
                <a:solidFill>
                  <a:prstClr val="white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 sz="2400" b="1" i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81928" name="Rectangle 8"/>
          <p:cNvSpPr>
            <a:spLocks noChangeArrowheads="1"/>
          </p:cNvSpPr>
          <p:nvPr/>
        </p:nvSpPr>
        <p:spPr bwMode="auto">
          <a:xfrm rot="-5400000">
            <a:off x="376238" y="5434012"/>
            <a:ext cx="990600" cy="3905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sz="12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Absolutní hodnota</a:t>
            </a:r>
          </a:p>
        </p:txBody>
      </p:sp>
      <p:sp>
        <p:nvSpPr>
          <p:cNvPr id="81929" name="Rectangle 9"/>
          <p:cNvSpPr>
            <a:spLocks noChangeArrowheads="1"/>
          </p:cNvSpPr>
          <p:nvPr/>
        </p:nvSpPr>
        <p:spPr bwMode="auto">
          <a:xfrm>
            <a:off x="4857750" y="5105400"/>
            <a:ext cx="476250" cy="40005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%</a:t>
            </a:r>
          </a:p>
        </p:txBody>
      </p:sp>
      <p:sp>
        <p:nvSpPr>
          <p:cNvPr id="81930" name="Rectangle 11" descr="Tmavý šikmo nahoru"/>
          <p:cNvSpPr>
            <a:spLocks noChangeArrowheads="1"/>
          </p:cNvSpPr>
          <p:nvPr/>
        </p:nvSpPr>
        <p:spPr bwMode="auto">
          <a:xfrm>
            <a:off x="1271588" y="5718175"/>
            <a:ext cx="538162" cy="373063"/>
          </a:xfrm>
          <a:prstGeom prst="rect">
            <a:avLst/>
          </a:prstGeom>
          <a:pattFill prst="dk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31" name="Rectangle 12"/>
          <p:cNvSpPr>
            <a:spLocks noChangeArrowheads="1"/>
          </p:cNvSpPr>
          <p:nvPr/>
        </p:nvSpPr>
        <p:spPr bwMode="auto">
          <a:xfrm>
            <a:off x="1271588" y="5718175"/>
            <a:ext cx="538162" cy="37306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32" name="Rectangle 13" descr="Tmavý šikmo nahoru"/>
          <p:cNvSpPr>
            <a:spLocks noChangeArrowheads="1"/>
          </p:cNvSpPr>
          <p:nvPr/>
        </p:nvSpPr>
        <p:spPr bwMode="auto">
          <a:xfrm>
            <a:off x="2079625" y="5368925"/>
            <a:ext cx="539750" cy="722313"/>
          </a:xfrm>
          <a:prstGeom prst="rect">
            <a:avLst/>
          </a:prstGeom>
          <a:pattFill prst="dkUpDiag">
            <a:fgClr>
              <a:srgbClr val="FF0000"/>
            </a:fgClr>
            <a:bgClr>
              <a:srgbClr val="FFFFFF"/>
            </a:bgClr>
          </a:patt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33" name="Rectangle 14"/>
          <p:cNvSpPr>
            <a:spLocks noChangeArrowheads="1"/>
          </p:cNvSpPr>
          <p:nvPr/>
        </p:nvSpPr>
        <p:spPr bwMode="auto">
          <a:xfrm>
            <a:off x="2079625" y="5368925"/>
            <a:ext cx="539750" cy="72231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34" name="Rectangle 15"/>
          <p:cNvSpPr>
            <a:spLocks noChangeArrowheads="1"/>
          </p:cNvSpPr>
          <p:nvPr/>
        </p:nvSpPr>
        <p:spPr bwMode="auto">
          <a:xfrm>
            <a:off x="2887663" y="6078538"/>
            <a:ext cx="538162" cy="12700"/>
          </a:xfrm>
          <a:prstGeom prst="rect">
            <a:avLst/>
          </a:prstGeom>
          <a:blipFill dpi="0" rotWithShape="0">
            <a:blip r:embed="rId6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35" name="Rectangle 16"/>
          <p:cNvSpPr>
            <a:spLocks noChangeArrowheads="1"/>
          </p:cNvSpPr>
          <p:nvPr/>
        </p:nvSpPr>
        <p:spPr bwMode="auto">
          <a:xfrm>
            <a:off x="2887663" y="6078538"/>
            <a:ext cx="538162" cy="127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36" name="Rectangle 17"/>
          <p:cNvSpPr>
            <a:spLocks noChangeArrowheads="1"/>
          </p:cNvSpPr>
          <p:nvPr/>
        </p:nvSpPr>
        <p:spPr bwMode="auto">
          <a:xfrm>
            <a:off x="3695700" y="6064250"/>
            <a:ext cx="538163" cy="26988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37" name="Rectangle 18" descr="Tmavý šikmo nahoru"/>
          <p:cNvSpPr>
            <a:spLocks noChangeArrowheads="1"/>
          </p:cNvSpPr>
          <p:nvPr/>
        </p:nvSpPr>
        <p:spPr bwMode="auto">
          <a:xfrm>
            <a:off x="3695700" y="6010275"/>
            <a:ext cx="538163" cy="80963"/>
          </a:xfrm>
          <a:prstGeom prst="rect">
            <a:avLst/>
          </a:prstGeom>
          <a:pattFill prst="dkUpDiag">
            <a:fgClr>
              <a:srgbClr val="FF0000"/>
            </a:fgClr>
            <a:bgClr>
              <a:srgbClr val="FFFFFF"/>
            </a:bgClr>
          </a:patt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38" name="Line 19"/>
          <p:cNvSpPr>
            <a:spLocks noChangeShapeType="1"/>
          </p:cNvSpPr>
          <p:nvPr/>
        </p:nvSpPr>
        <p:spPr bwMode="auto">
          <a:xfrm flipH="1">
            <a:off x="1125538" y="5195888"/>
            <a:ext cx="3175" cy="90963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39" name="Line 20"/>
          <p:cNvSpPr>
            <a:spLocks noChangeShapeType="1"/>
          </p:cNvSpPr>
          <p:nvPr/>
        </p:nvSpPr>
        <p:spPr bwMode="auto">
          <a:xfrm>
            <a:off x="1138238" y="6091238"/>
            <a:ext cx="3230562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40" name="Rectangle 21"/>
          <p:cNvSpPr>
            <a:spLocks noChangeArrowheads="1"/>
          </p:cNvSpPr>
          <p:nvPr/>
        </p:nvSpPr>
        <p:spPr bwMode="auto">
          <a:xfrm>
            <a:off x="1511300" y="6126163"/>
            <a:ext cx="144463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7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</a:t>
            </a:r>
            <a:endParaRPr lang="cs-CZ" sz="24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41" name="Rectangle 22"/>
          <p:cNvSpPr>
            <a:spLocks noChangeArrowheads="1"/>
          </p:cNvSpPr>
          <p:nvPr/>
        </p:nvSpPr>
        <p:spPr bwMode="auto">
          <a:xfrm>
            <a:off x="2317750" y="6126163"/>
            <a:ext cx="144463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7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</a:t>
            </a:r>
            <a:endParaRPr lang="cs-CZ" sz="24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42" name="Rectangle 23"/>
          <p:cNvSpPr>
            <a:spLocks noChangeArrowheads="1"/>
          </p:cNvSpPr>
          <p:nvPr/>
        </p:nvSpPr>
        <p:spPr bwMode="auto">
          <a:xfrm>
            <a:off x="3122613" y="6126163"/>
            <a:ext cx="15557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7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</a:t>
            </a:r>
            <a:endParaRPr lang="cs-CZ" sz="24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43" name="Rectangle 24"/>
          <p:cNvSpPr>
            <a:spLocks noChangeArrowheads="1"/>
          </p:cNvSpPr>
          <p:nvPr/>
        </p:nvSpPr>
        <p:spPr bwMode="auto">
          <a:xfrm>
            <a:off x="3930650" y="6126163"/>
            <a:ext cx="15557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7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</a:t>
            </a:r>
            <a:endParaRPr lang="cs-CZ" sz="24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44" name="Rectangle 25" descr="Tmavý šikmo nahoru"/>
          <p:cNvSpPr>
            <a:spLocks noChangeArrowheads="1"/>
          </p:cNvSpPr>
          <p:nvPr/>
        </p:nvSpPr>
        <p:spPr bwMode="auto">
          <a:xfrm>
            <a:off x="2890838" y="6002338"/>
            <a:ext cx="538162" cy="74612"/>
          </a:xfrm>
          <a:prstGeom prst="rect">
            <a:avLst/>
          </a:prstGeom>
          <a:pattFill prst="dkUpDiag">
            <a:fgClr>
              <a:srgbClr val="FF0000"/>
            </a:fgClr>
            <a:bgClr>
              <a:srgbClr val="FFFFFF"/>
            </a:bgClr>
          </a:patt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45" name="Rectangle 27" descr="Tmavý šikmo nahoru"/>
          <p:cNvSpPr>
            <a:spLocks noChangeArrowheads="1"/>
          </p:cNvSpPr>
          <p:nvPr/>
        </p:nvSpPr>
        <p:spPr bwMode="auto">
          <a:xfrm>
            <a:off x="5365750" y="5829300"/>
            <a:ext cx="541338" cy="288925"/>
          </a:xfrm>
          <a:prstGeom prst="rect">
            <a:avLst/>
          </a:prstGeom>
          <a:pattFill prst="dkUpDiag">
            <a:fgClr>
              <a:srgbClr val="FF0000"/>
            </a:fgClr>
            <a:bgClr>
              <a:srgbClr val="FFFFFF"/>
            </a:bgClr>
          </a:patt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46" name="Rectangle 28" descr="Tmavý šikmo nahoru"/>
          <p:cNvSpPr>
            <a:spLocks noChangeArrowheads="1"/>
          </p:cNvSpPr>
          <p:nvPr/>
        </p:nvSpPr>
        <p:spPr bwMode="auto">
          <a:xfrm>
            <a:off x="6176963" y="5557838"/>
            <a:ext cx="541337" cy="560387"/>
          </a:xfrm>
          <a:prstGeom prst="rect">
            <a:avLst/>
          </a:prstGeom>
          <a:pattFill prst="dkUpDiag">
            <a:fgClr>
              <a:srgbClr val="FF0000"/>
            </a:fgClr>
            <a:bgClr>
              <a:srgbClr val="FFFFFF"/>
            </a:bgClr>
          </a:patt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47" name="Line 31"/>
          <p:cNvSpPr>
            <a:spLocks noChangeShapeType="1"/>
          </p:cNvSpPr>
          <p:nvPr/>
        </p:nvSpPr>
        <p:spPr bwMode="auto">
          <a:xfrm>
            <a:off x="5232400" y="5251450"/>
            <a:ext cx="1588" cy="8810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48" name="Line 32"/>
          <p:cNvSpPr>
            <a:spLocks noChangeShapeType="1"/>
          </p:cNvSpPr>
          <p:nvPr/>
        </p:nvSpPr>
        <p:spPr bwMode="auto">
          <a:xfrm>
            <a:off x="5232400" y="6116638"/>
            <a:ext cx="3241675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49" name="Rectangle 33"/>
          <p:cNvSpPr>
            <a:spLocks noChangeArrowheads="1"/>
          </p:cNvSpPr>
          <p:nvPr/>
        </p:nvSpPr>
        <p:spPr bwMode="auto">
          <a:xfrm>
            <a:off x="5611813" y="6145213"/>
            <a:ext cx="1349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</a:t>
            </a:r>
            <a:endParaRPr lang="cs-CZ" sz="24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50" name="Rectangle 34"/>
          <p:cNvSpPr>
            <a:spLocks noChangeArrowheads="1"/>
          </p:cNvSpPr>
          <p:nvPr/>
        </p:nvSpPr>
        <p:spPr bwMode="auto">
          <a:xfrm>
            <a:off x="6421438" y="6145213"/>
            <a:ext cx="1349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</a:t>
            </a:r>
            <a:endParaRPr lang="cs-CZ" sz="24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51" name="Rectangle 35"/>
          <p:cNvSpPr>
            <a:spLocks noChangeArrowheads="1"/>
          </p:cNvSpPr>
          <p:nvPr/>
        </p:nvSpPr>
        <p:spPr bwMode="auto">
          <a:xfrm>
            <a:off x="7226300" y="6145213"/>
            <a:ext cx="1460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</a:t>
            </a:r>
            <a:endParaRPr lang="cs-CZ" sz="24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52" name="Rectangle 36"/>
          <p:cNvSpPr>
            <a:spLocks noChangeArrowheads="1"/>
          </p:cNvSpPr>
          <p:nvPr/>
        </p:nvSpPr>
        <p:spPr bwMode="auto">
          <a:xfrm>
            <a:off x="8037513" y="6145213"/>
            <a:ext cx="1460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</a:t>
            </a:r>
            <a:endParaRPr lang="cs-CZ" sz="24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53" name="Rectangle 37" descr="Tmavý šikmo nahoru"/>
          <p:cNvSpPr>
            <a:spLocks noChangeArrowheads="1"/>
          </p:cNvSpPr>
          <p:nvPr/>
        </p:nvSpPr>
        <p:spPr bwMode="auto">
          <a:xfrm flipV="1">
            <a:off x="7010400" y="6019800"/>
            <a:ext cx="554038" cy="79375"/>
          </a:xfrm>
          <a:prstGeom prst="rect">
            <a:avLst/>
          </a:prstGeom>
          <a:pattFill prst="dkUpDiag">
            <a:fgClr>
              <a:srgbClr val="FF0000"/>
            </a:fgClr>
            <a:bgClr>
              <a:srgbClr val="FFFFFF"/>
            </a:bgClr>
          </a:patt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54" name="Rectangle 38" descr="Tmavý šikmo nahoru"/>
          <p:cNvSpPr>
            <a:spLocks noChangeArrowheads="1"/>
          </p:cNvSpPr>
          <p:nvPr/>
        </p:nvSpPr>
        <p:spPr bwMode="auto">
          <a:xfrm>
            <a:off x="7789863" y="6019800"/>
            <a:ext cx="538162" cy="85725"/>
          </a:xfrm>
          <a:prstGeom prst="rect">
            <a:avLst/>
          </a:prstGeom>
          <a:pattFill prst="dkUpDiag">
            <a:fgClr>
              <a:srgbClr val="FF0000"/>
            </a:fgClr>
            <a:bgClr>
              <a:srgbClr val="FFFFFF"/>
            </a:bgClr>
          </a:patt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55" name="AutoShape 39"/>
          <p:cNvSpPr>
            <a:spLocks noChangeArrowheads="1"/>
          </p:cNvSpPr>
          <p:nvPr/>
        </p:nvSpPr>
        <p:spPr bwMode="auto">
          <a:xfrm>
            <a:off x="776288" y="4005263"/>
            <a:ext cx="671512" cy="381000"/>
          </a:xfrm>
          <a:custGeom>
            <a:avLst/>
            <a:gdLst>
              <a:gd name="T0" fmla="*/ 503634 w 21600"/>
              <a:gd name="T1" fmla="*/ 0 h 21600"/>
              <a:gd name="T2" fmla="*/ 0 w 21600"/>
              <a:gd name="T3" fmla="*/ 190500 h 21600"/>
              <a:gd name="T4" fmla="*/ 503634 w 21600"/>
              <a:gd name="T5" fmla="*/ 381000 h 21600"/>
              <a:gd name="T6" fmla="*/ 671512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56" name="Rectangle 40"/>
          <p:cNvSpPr>
            <a:spLocks noGrp="1"/>
          </p:cNvSpPr>
          <p:nvPr>
            <p:ph type="title" idx="4294967295"/>
          </p:nvPr>
        </p:nvSpPr>
        <p:spPr>
          <a:xfrm>
            <a:off x="301625" y="44450"/>
            <a:ext cx="8534400" cy="758825"/>
          </a:xfrm>
        </p:spPr>
        <p:txBody>
          <a:bodyPr/>
          <a:lstStyle/>
          <a:p>
            <a:r>
              <a:rPr lang="cs-CZ" smtClean="0"/>
              <a:t>Test dobré shody: příklad V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51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82952" name="Text Box 3"/>
          <p:cNvSpPr txBox="1">
            <a:spLocks noChangeArrowheads="1"/>
          </p:cNvSpPr>
          <p:nvPr/>
        </p:nvSpPr>
        <p:spPr bwMode="auto">
          <a:xfrm>
            <a:off x="684213" y="1574800"/>
            <a:ext cx="5181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 </a:t>
            </a: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Jev: Úmrtnost na leukemii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Předpoklad: </a:t>
            </a:r>
            <a:r>
              <a:rPr lang="cs-CZ" b="1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P</a:t>
            </a: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0,6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Absolutní četnost jevu označena r</a:t>
            </a:r>
            <a:r>
              <a:rPr lang="cs-CZ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</a:t>
            </a:r>
          </a:p>
        </p:txBody>
      </p:sp>
      <p:sp>
        <p:nvSpPr>
          <p:cNvPr id="82953" name="WordArt 4"/>
          <p:cNvSpPr>
            <a:spLocks noChangeArrowheads="1" noChangeShapeType="1"/>
          </p:cNvSpPr>
          <p:nvPr/>
        </p:nvSpPr>
        <p:spPr bwMode="auto">
          <a:xfrm>
            <a:off x="227013" y="1879600"/>
            <a:ext cx="276225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Wingdings"/>
                <a:cs typeface="Arial" pitchFamily="34" charset="0"/>
              </a:rPr>
              <a:t>ü</a:t>
            </a:r>
          </a:p>
        </p:txBody>
      </p:sp>
      <p:sp>
        <p:nvSpPr>
          <p:cNvPr id="82954" name="Rectangle 5"/>
          <p:cNvSpPr>
            <a:spLocks noChangeArrowheads="1"/>
          </p:cNvSpPr>
          <p:nvPr/>
        </p:nvSpPr>
        <p:spPr bwMode="auto">
          <a:xfrm>
            <a:off x="5076825" y="1671638"/>
            <a:ext cx="3657600" cy="40005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i="1">
                <a:solidFill>
                  <a:srgbClr val="CCB400"/>
                </a:solidFill>
                <a:latin typeface="Arial" pitchFamily="34" charset="0"/>
                <a:cs typeface="Arial" pitchFamily="34" charset="0"/>
              </a:rPr>
              <a:t>Sledovalo s autorů z s zemí:</a:t>
            </a:r>
          </a:p>
        </p:txBody>
      </p:sp>
      <p:graphicFrame>
        <p:nvGraphicFramePr>
          <p:cNvPr id="561196" name="Group 44"/>
          <p:cNvGraphicFramePr>
            <a:graphicFrameLocks noGrp="1"/>
          </p:cNvGraphicFramePr>
          <p:nvPr/>
        </p:nvGraphicFramePr>
        <p:xfrm>
          <a:off x="4924425" y="2098675"/>
          <a:ext cx="3886200" cy="1920240"/>
        </p:xfrm>
        <a:graphic>
          <a:graphicData uri="http://schemas.openxmlformats.org/drawingml/2006/table">
            <a:tbl>
              <a:tblPr/>
              <a:tblGrid>
                <a:gridCol w="1482725"/>
                <a:gridCol w="1039813"/>
                <a:gridCol w="677862"/>
                <a:gridCol w="685800"/>
              </a:tblGrid>
              <a:tr h="249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Autor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  <a:r>
                        <a:rPr kumimoji="0" lang="cs-CZ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r</a:t>
                      </a:r>
                      <a:r>
                        <a:rPr kumimoji="0" lang="cs-CZ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p</a:t>
                      </a:r>
                      <a:r>
                        <a:rPr kumimoji="0" lang="cs-CZ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20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.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.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.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972" name="Rectangle 31"/>
          <p:cNvSpPr>
            <a:spLocks noChangeArrowheads="1"/>
          </p:cNvSpPr>
          <p:nvPr/>
        </p:nvSpPr>
        <p:spPr bwMode="auto">
          <a:xfrm>
            <a:off x="838200" y="5805488"/>
            <a:ext cx="5181600" cy="485775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Test shody reálného r</a:t>
            </a:r>
          </a:p>
        </p:txBody>
      </p:sp>
      <p:graphicFrame>
        <p:nvGraphicFramePr>
          <p:cNvPr id="82946" name="Object 32"/>
          <p:cNvGraphicFramePr>
            <a:graphicFrameLocks noChangeAspect="1"/>
          </p:cNvGraphicFramePr>
          <p:nvPr/>
        </p:nvGraphicFramePr>
        <p:xfrm>
          <a:off x="1692275" y="2997200"/>
          <a:ext cx="1524000" cy="914400"/>
        </p:xfrm>
        <a:graphic>
          <a:graphicData uri="http://schemas.openxmlformats.org/presentationml/2006/ole">
            <p:oleObj spid="_x0000_s22530" name="Rovnice" r:id="rId4" imgW="647640" imgH="431640" progId="Equation.3">
              <p:embed/>
            </p:oleObj>
          </a:graphicData>
        </a:graphic>
      </p:graphicFrame>
      <p:graphicFrame>
        <p:nvGraphicFramePr>
          <p:cNvPr id="82947" name="Object 33"/>
          <p:cNvGraphicFramePr>
            <a:graphicFrameLocks noChangeAspect="1"/>
          </p:cNvGraphicFramePr>
          <p:nvPr/>
        </p:nvGraphicFramePr>
        <p:xfrm>
          <a:off x="6172200" y="4360863"/>
          <a:ext cx="2819400" cy="723900"/>
        </p:xfrm>
        <a:graphic>
          <a:graphicData uri="http://schemas.openxmlformats.org/presentationml/2006/ole">
            <p:oleObj spid="_x0000_s22531" name="Rovnice" r:id="rId5" imgW="1562040" imgH="469800" progId="Equation.3">
              <p:embed/>
            </p:oleObj>
          </a:graphicData>
        </a:graphic>
      </p:graphicFrame>
      <p:sp>
        <p:nvSpPr>
          <p:cNvPr id="82973" name="Text Box 34"/>
          <p:cNvSpPr txBox="1">
            <a:spLocks noChangeArrowheads="1"/>
          </p:cNvSpPr>
          <p:nvPr/>
        </p:nvSpPr>
        <p:spPr bwMode="auto">
          <a:xfrm>
            <a:off x="838200" y="4546600"/>
            <a:ext cx="5105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Test homogenity binomických rozložení</a:t>
            </a:r>
          </a:p>
        </p:txBody>
      </p:sp>
      <p:sp>
        <p:nvSpPr>
          <p:cNvPr id="82974" name="Text Box 35"/>
          <p:cNvSpPr txBox="1">
            <a:spLocks noChangeArrowheads="1"/>
          </p:cNvSpPr>
          <p:nvPr/>
        </p:nvSpPr>
        <p:spPr bwMode="auto">
          <a:xfrm>
            <a:off x="838200" y="5334000"/>
            <a:ext cx="41719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 možném sloučení s výběrů</a:t>
            </a:r>
          </a:p>
        </p:txBody>
      </p:sp>
      <p:graphicFrame>
        <p:nvGraphicFramePr>
          <p:cNvPr id="82948" name="Object 36"/>
          <p:cNvGraphicFramePr>
            <a:graphicFrameLocks noChangeAspect="1"/>
          </p:cNvGraphicFramePr>
          <p:nvPr/>
        </p:nvGraphicFramePr>
        <p:xfrm>
          <a:off x="6172200" y="5030788"/>
          <a:ext cx="2743200" cy="990600"/>
        </p:xfrm>
        <a:graphic>
          <a:graphicData uri="http://schemas.openxmlformats.org/presentationml/2006/ole">
            <p:oleObj spid="_x0000_s22532" name="Rovnice" r:id="rId6" imgW="1688760" imgH="685800" progId="Equation.3">
              <p:embed/>
            </p:oleObj>
          </a:graphicData>
        </a:graphic>
      </p:graphicFrame>
      <p:graphicFrame>
        <p:nvGraphicFramePr>
          <p:cNvPr id="82949" name="Object 37"/>
          <p:cNvGraphicFramePr>
            <a:graphicFrameLocks noChangeAspect="1"/>
          </p:cNvGraphicFramePr>
          <p:nvPr/>
        </p:nvGraphicFramePr>
        <p:xfrm>
          <a:off x="4067175" y="5876925"/>
          <a:ext cx="1724025" cy="419100"/>
        </p:xfrm>
        <a:graphic>
          <a:graphicData uri="http://schemas.openxmlformats.org/presentationml/2006/ole">
            <p:oleObj spid="_x0000_s22533" name="Rovnice" r:id="rId7" imgW="1041120" imgH="253800" progId="Equation.3">
              <p:embed/>
            </p:oleObj>
          </a:graphicData>
        </a:graphic>
      </p:graphicFrame>
      <p:graphicFrame>
        <p:nvGraphicFramePr>
          <p:cNvPr id="82950" name="Object 38"/>
          <p:cNvGraphicFramePr>
            <a:graphicFrameLocks noChangeAspect="1"/>
          </p:cNvGraphicFramePr>
          <p:nvPr/>
        </p:nvGraphicFramePr>
        <p:xfrm>
          <a:off x="6448425" y="3543300"/>
          <a:ext cx="990600" cy="330200"/>
        </p:xfrm>
        <a:graphic>
          <a:graphicData uri="http://schemas.openxmlformats.org/presentationml/2006/ole">
            <p:oleObj spid="_x0000_s22534" name="Rovnice" r:id="rId8" imgW="622080" imgH="253800" progId="Equation.3">
              <p:embed/>
            </p:oleObj>
          </a:graphicData>
        </a:graphic>
      </p:graphicFrame>
      <p:sp>
        <p:nvSpPr>
          <p:cNvPr id="82975" name="AutoShape 39"/>
          <p:cNvSpPr>
            <a:spLocks noChangeArrowheads="1"/>
          </p:cNvSpPr>
          <p:nvPr/>
        </p:nvSpPr>
        <p:spPr bwMode="auto">
          <a:xfrm>
            <a:off x="323850" y="5368925"/>
            <a:ext cx="452438" cy="381000"/>
          </a:xfrm>
          <a:custGeom>
            <a:avLst/>
            <a:gdLst>
              <a:gd name="T0" fmla="*/ 339328 w 21600"/>
              <a:gd name="T1" fmla="*/ 0 h 21600"/>
              <a:gd name="T2" fmla="*/ 0 w 21600"/>
              <a:gd name="T3" fmla="*/ 190500 h 21600"/>
              <a:gd name="T4" fmla="*/ 339328 w 21600"/>
              <a:gd name="T5" fmla="*/ 381000 h 21600"/>
              <a:gd name="T6" fmla="*/ 452438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976" name="AutoShape 40"/>
          <p:cNvSpPr>
            <a:spLocks noChangeArrowheads="1"/>
          </p:cNvSpPr>
          <p:nvPr/>
        </p:nvSpPr>
        <p:spPr bwMode="auto">
          <a:xfrm>
            <a:off x="323850" y="4598988"/>
            <a:ext cx="452438" cy="381000"/>
          </a:xfrm>
          <a:custGeom>
            <a:avLst/>
            <a:gdLst>
              <a:gd name="T0" fmla="*/ 339328 w 21600"/>
              <a:gd name="T1" fmla="*/ 0 h 21600"/>
              <a:gd name="T2" fmla="*/ 0 w 21600"/>
              <a:gd name="T3" fmla="*/ 190500 h 21600"/>
              <a:gd name="T4" fmla="*/ 339328 w 21600"/>
              <a:gd name="T5" fmla="*/ 381000 h 21600"/>
              <a:gd name="T6" fmla="*/ 452438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977" name="Rectangle 4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Test homogenity binomických rozložení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839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0"/>
            <a:ext cx="8439150" cy="762000"/>
          </a:xfrm>
          <a:noFill/>
        </p:spPr>
        <p:txBody>
          <a:bodyPr/>
          <a:lstStyle/>
          <a:p>
            <a:r>
              <a:rPr lang="cs-CZ" smtClean="0"/>
              <a:t>Test homogenity binomických četností: příklad</a:t>
            </a:r>
          </a:p>
        </p:txBody>
      </p:sp>
      <p:sp>
        <p:nvSpPr>
          <p:cNvPr id="83975" name="Text Box 3"/>
          <p:cNvSpPr txBox="1">
            <a:spLocks noChangeArrowheads="1"/>
          </p:cNvSpPr>
          <p:nvPr/>
        </p:nvSpPr>
        <p:spPr bwMode="auto">
          <a:xfrm>
            <a:off x="1100138" y="1409700"/>
            <a:ext cx="78200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Bylo provedeno 6 nezávislých výběrů z populace mladých mužů, kteří v dětství  onemocněli těžkým zánětem mozkových blan.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cs-CZ" sz="1400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V této populaci se vyskytují praváci a leváci v poměru 1 : 1.</a:t>
            </a:r>
          </a:p>
        </p:txBody>
      </p:sp>
      <p:sp>
        <p:nvSpPr>
          <p:cNvPr id="83976" name="Rectangle 4"/>
          <p:cNvSpPr>
            <a:spLocks noChangeArrowheads="1"/>
          </p:cNvSpPr>
          <p:nvPr/>
        </p:nvSpPr>
        <p:spPr bwMode="auto">
          <a:xfrm>
            <a:off x="179388" y="842963"/>
            <a:ext cx="8785225" cy="5905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  </a:t>
            </a:r>
            <a:r>
              <a:rPr lang="cs-CZ" b="1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Pomocí </a:t>
            </a:r>
            <a:r>
              <a:rPr lang="cs-CZ" b="1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 b="1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2 rozložení lze rovněž posuzovat homogenitu většího množství nezávislých pokusů testujících tutéž hypotézu.</a:t>
            </a:r>
          </a:p>
        </p:txBody>
      </p:sp>
      <p:sp>
        <p:nvSpPr>
          <p:cNvPr id="83977" name="Text Box 5"/>
          <p:cNvSpPr txBox="1">
            <a:spLocks noChangeArrowheads="1"/>
          </p:cNvSpPr>
          <p:nvPr/>
        </p:nvSpPr>
        <p:spPr bwMode="auto">
          <a:xfrm>
            <a:off x="1100138" y="2157413"/>
            <a:ext cx="79629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Nalezněte v literatuře příslušné vztahy pro testování homogenity všech šesti výběrových populací a na základě výsledků tohoto testu rozhodněte o dalším postupu.</a:t>
            </a:r>
          </a:p>
        </p:txBody>
      </p:sp>
      <p:sp>
        <p:nvSpPr>
          <p:cNvPr id="83978" name="AutoShape 6"/>
          <p:cNvSpPr>
            <a:spLocks noChangeArrowheads="1"/>
          </p:cNvSpPr>
          <p:nvPr/>
        </p:nvSpPr>
        <p:spPr bwMode="auto">
          <a:xfrm>
            <a:off x="242888" y="1609725"/>
            <a:ext cx="671512" cy="381000"/>
          </a:xfrm>
          <a:custGeom>
            <a:avLst/>
            <a:gdLst>
              <a:gd name="T0" fmla="*/ 503634 w 21600"/>
              <a:gd name="T1" fmla="*/ 0 h 21600"/>
              <a:gd name="T2" fmla="*/ 0 w 21600"/>
              <a:gd name="T3" fmla="*/ 190500 h 21600"/>
              <a:gd name="T4" fmla="*/ 503634 w 21600"/>
              <a:gd name="T5" fmla="*/ 381000 h 21600"/>
              <a:gd name="T6" fmla="*/ 671512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979" name="AutoShape 7"/>
          <p:cNvSpPr>
            <a:spLocks noChangeArrowheads="1"/>
          </p:cNvSpPr>
          <p:nvPr/>
        </p:nvSpPr>
        <p:spPr bwMode="auto">
          <a:xfrm>
            <a:off x="228600" y="2386013"/>
            <a:ext cx="671513" cy="381000"/>
          </a:xfrm>
          <a:custGeom>
            <a:avLst/>
            <a:gdLst>
              <a:gd name="T0" fmla="*/ 503635 w 21600"/>
              <a:gd name="T1" fmla="*/ 0 h 21600"/>
              <a:gd name="T2" fmla="*/ 0 w 21600"/>
              <a:gd name="T3" fmla="*/ 190500 h 21600"/>
              <a:gd name="T4" fmla="*/ 503635 w 21600"/>
              <a:gd name="T5" fmla="*/ 381000 h 21600"/>
              <a:gd name="T6" fmla="*/ 671513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980" name="Rectangle 8"/>
          <p:cNvSpPr>
            <a:spLocks noChangeArrowheads="1"/>
          </p:cNvSpPr>
          <p:nvPr/>
        </p:nvSpPr>
        <p:spPr bwMode="auto">
          <a:xfrm>
            <a:off x="222250" y="3297238"/>
            <a:ext cx="1828800" cy="1571625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Následující tabulka obsahuje původní data a výsledek testování (v závorkách jsou uvedeny očekávané četnosti):</a:t>
            </a:r>
          </a:p>
        </p:txBody>
      </p:sp>
      <p:graphicFrame>
        <p:nvGraphicFramePr>
          <p:cNvPr id="563209" name="Group 9"/>
          <p:cNvGraphicFramePr>
            <a:graphicFrameLocks noGrp="1"/>
          </p:cNvGraphicFramePr>
          <p:nvPr/>
        </p:nvGraphicFramePr>
        <p:xfrm>
          <a:off x="2114550" y="2962275"/>
          <a:ext cx="4876800" cy="216408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  <a:gridCol w="833438"/>
                <a:gridCol w="461962"/>
                <a:gridCol w="762000"/>
                <a:gridCol w="1143000"/>
              </a:tblGrid>
              <a:tr h="2619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Vzorek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Praváci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Leváci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Symbol" pitchFamily="18" charset="2"/>
                        </a:rPr>
                        <a:t>c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St. volnosti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 (7)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11 (7)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4,5714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 (8)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12 (8)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 (10)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 (10)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 (9)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 (9)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5,5556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 (8,5)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 (8,5)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4,7647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17 (11)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 (11)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6,5455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3970" name="Object 84"/>
          <p:cNvGraphicFramePr>
            <a:graphicFrameLocks noChangeAspect="1"/>
          </p:cNvGraphicFramePr>
          <p:nvPr/>
        </p:nvGraphicFramePr>
        <p:xfrm>
          <a:off x="7242175" y="3276600"/>
          <a:ext cx="1658938" cy="387350"/>
        </p:xfrm>
        <a:graphic>
          <a:graphicData uri="http://schemas.openxmlformats.org/presentationml/2006/ole">
            <p:oleObj spid="_x0000_s23554" name="Rovnice" r:id="rId4" imgW="1028520" imgH="253800" progId="Equation.3">
              <p:embed/>
            </p:oleObj>
          </a:graphicData>
        </a:graphic>
      </p:graphicFrame>
      <p:graphicFrame>
        <p:nvGraphicFramePr>
          <p:cNvPr id="83971" name="Object 85"/>
          <p:cNvGraphicFramePr>
            <a:graphicFrameLocks noChangeAspect="1"/>
          </p:cNvGraphicFramePr>
          <p:nvPr/>
        </p:nvGraphicFramePr>
        <p:xfrm>
          <a:off x="7281863" y="3810000"/>
          <a:ext cx="1581150" cy="395288"/>
        </p:xfrm>
        <a:graphic>
          <a:graphicData uri="http://schemas.openxmlformats.org/presentationml/2006/ole">
            <p:oleObj spid="_x0000_s23555" name="Rovnice" r:id="rId5" imgW="774360" imgH="203040" progId="Equation.3">
              <p:embed/>
            </p:oleObj>
          </a:graphicData>
        </a:graphic>
      </p:graphicFrame>
      <p:graphicFrame>
        <p:nvGraphicFramePr>
          <p:cNvPr id="83972" name="Object 86"/>
          <p:cNvGraphicFramePr>
            <a:graphicFrameLocks noChangeAspect="1"/>
          </p:cNvGraphicFramePr>
          <p:nvPr/>
        </p:nvGraphicFramePr>
        <p:xfrm>
          <a:off x="7510463" y="4419600"/>
          <a:ext cx="1123950" cy="349250"/>
        </p:xfrm>
        <a:graphic>
          <a:graphicData uri="http://schemas.openxmlformats.org/presentationml/2006/ole">
            <p:oleObj spid="_x0000_s23556" name="Rovnice" r:id="rId6" imgW="622080" imgH="203040" progId="Equation.3">
              <p:embed/>
            </p:oleObj>
          </a:graphicData>
        </a:graphic>
      </p:graphicFrame>
      <p:sp>
        <p:nvSpPr>
          <p:cNvPr id="84044" name="Rectangle 87"/>
          <p:cNvSpPr>
            <a:spLocks noChangeArrowheads="1"/>
          </p:cNvSpPr>
          <p:nvPr/>
        </p:nvSpPr>
        <p:spPr bwMode="auto">
          <a:xfrm>
            <a:off x="215900" y="5013325"/>
            <a:ext cx="8893175" cy="13716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Jednoduchým testováním lze zjistit, že všechny testy pro jednotlivé výběry jsou významné, což znamená, že ani v jednom případě nebyla potvrzena shoda očekávaných a pozorovaných četností. Test homogenity štěpného poměru v zkoumaných populacích rovněž vedl k zamítnutí možnosti sloučit jednotlivé výběry a posuzovat je jako celek (kromě testovaného poměru 1 : 1 neexistuje tedy v datech žádný jiný jednotný štěpný poměr mezi oběma vlastnostmi.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V případě, že by tento test neprokázal odchylky mezi jednotlivými výběrovými populacemi, bylo by možné jednotlivé odběry sloučit a posuzovat jako homogenní vzorek.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5805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15888"/>
            <a:ext cx="8893175" cy="762000"/>
          </a:xfrm>
          <a:noFill/>
        </p:spPr>
        <p:txBody>
          <a:bodyPr/>
          <a:lstStyle/>
          <a:p>
            <a:r>
              <a:rPr lang="cs-CZ" smtClean="0">
                <a:latin typeface="Symbol" pitchFamily="18" charset="2"/>
              </a:rPr>
              <a:t>c</a:t>
            </a:r>
            <a:r>
              <a:rPr lang="cs-CZ" smtClean="0"/>
              <a:t>2 test - příklad složitější kontingenční tabulky I</a:t>
            </a:r>
          </a:p>
        </p:txBody>
      </p:sp>
      <p:graphicFrame>
        <p:nvGraphicFramePr>
          <p:cNvPr id="565379" name="Group 131"/>
          <p:cNvGraphicFramePr>
            <a:graphicFrameLocks noGrp="1"/>
          </p:cNvGraphicFramePr>
          <p:nvPr/>
        </p:nvGraphicFramePr>
        <p:xfrm>
          <a:off x="228600" y="1393825"/>
          <a:ext cx="8686800" cy="2545080"/>
        </p:xfrm>
        <a:graphic>
          <a:graphicData uri="http://schemas.openxmlformats.org/drawingml/2006/table">
            <a:tbl>
              <a:tblPr/>
              <a:tblGrid>
                <a:gridCol w="3581400"/>
                <a:gridCol w="1066800"/>
                <a:gridCol w="990600"/>
                <a:gridCol w="1066800"/>
                <a:gridCol w="914400"/>
                <a:gridCol w="1066800"/>
              </a:tblGrid>
              <a:tr h="333375"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7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Caffeine consumption and marital status in antenatal patiens (from Martin and Bracken, 1987)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34963"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                                                            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Caffeine consumption (mg/day)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Marital status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1 - 150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151 - 300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&gt; 300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Total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Married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652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1537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598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242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3029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Divorced, separed or widowed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Single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327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Total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906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742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3888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65315" name="Group 67"/>
          <p:cNvGraphicFramePr>
            <a:graphicFrameLocks noGrp="1"/>
          </p:cNvGraphicFramePr>
          <p:nvPr/>
        </p:nvGraphicFramePr>
        <p:xfrm>
          <a:off x="252413" y="3962400"/>
          <a:ext cx="8686800" cy="2560320"/>
        </p:xfrm>
        <a:graphic>
          <a:graphicData uri="http://schemas.openxmlformats.org/drawingml/2006/table">
            <a:tbl>
              <a:tblPr/>
              <a:tblGrid>
                <a:gridCol w="3328987"/>
                <a:gridCol w="685800"/>
                <a:gridCol w="914400"/>
                <a:gridCol w="1219200"/>
                <a:gridCol w="762000"/>
                <a:gridCol w="1776413"/>
              </a:tblGrid>
              <a:tr h="304800"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Caffeine consumption and marital status data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34963"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                                                            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Caffeine consumption (mg/day)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Marital status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1 - 150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151 - 300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&gt; 300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Total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Married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22 %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51 %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3029 (100 %)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Divorced, separed or widowed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26 %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33 %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27 %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141  (100 %)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Single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30 %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46 %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718 (100 %)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Total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23 %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49 %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3888 (100 %)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graphicFrame>
        <p:nvGraphicFramePr>
          <p:cNvPr id="567431" name="Group 135"/>
          <p:cNvGraphicFramePr>
            <a:graphicFrameLocks noGrp="1"/>
          </p:cNvGraphicFramePr>
          <p:nvPr/>
        </p:nvGraphicFramePr>
        <p:xfrm>
          <a:off x="228600" y="3886200"/>
          <a:ext cx="8686800" cy="2346960"/>
        </p:xfrm>
        <a:graphic>
          <a:graphicData uri="http://schemas.openxmlformats.org/drawingml/2006/table">
            <a:tbl>
              <a:tblPr/>
              <a:tblGrid>
                <a:gridCol w="3581400"/>
                <a:gridCol w="1066800"/>
                <a:gridCol w="990600"/>
                <a:gridCol w="1066800"/>
                <a:gridCol w="914400"/>
                <a:gridCol w="1066800"/>
              </a:tblGrid>
              <a:tr h="304800"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Contributions of each cell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1150"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                                                            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Caffeine consumption (mg/day)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Marital status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1 - 150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151 - 300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&gt; 300</a:t>
                      </a: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Total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Married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4,11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1,61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0,69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0,89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7,30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Divorced, separed or widowed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7,82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4,57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6,82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19,51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Single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15,36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1,88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7,02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24,86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Total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19,77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11,31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12,28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8,31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51,66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67432" name="Group 136"/>
          <p:cNvGraphicFramePr>
            <a:graphicFrameLocks noGrp="1"/>
          </p:cNvGraphicFramePr>
          <p:nvPr/>
        </p:nvGraphicFramePr>
        <p:xfrm>
          <a:off x="228600" y="1409700"/>
          <a:ext cx="8686800" cy="2346960"/>
        </p:xfrm>
        <a:graphic>
          <a:graphicData uri="http://schemas.openxmlformats.org/drawingml/2006/table">
            <a:tbl>
              <a:tblPr/>
              <a:tblGrid>
                <a:gridCol w="3581400"/>
                <a:gridCol w="1066800"/>
                <a:gridCol w="990600"/>
                <a:gridCol w="1066800"/>
                <a:gridCol w="914400"/>
                <a:gridCol w="1066800"/>
              </a:tblGrid>
              <a:tr h="304800"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Expected frequencies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1150"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                                                            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Caffeine consumption (mg/day)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Marital status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1 - 150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151 - 300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&gt; 300</a:t>
                      </a: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Total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Married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705,8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1488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578,1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257,1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3029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Divorced, separed or widowed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32,9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69,3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26,9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12,0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Single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167,3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352,7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60,9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Total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906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742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3888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9173" name="Rectangle 13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15888"/>
            <a:ext cx="8893175" cy="762000"/>
          </a:xfrm>
          <a:noFill/>
        </p:spPr>
        <p:txBody>
          <a:bodyPr/>
          <a:lstStyle/>
          <a:p>
            <a:r>
              <a:rPr lang="cs-CZ" smtClean="0">
                <a:latin typeface="Symbol" pitchFamily="18" charset="2"/>
              </a:rPr>
              <a:t>c</a:t>
            </a:r>
            <a:r>
              <a:rPr lang="cs-CZ" smtClean="0"/>
              <a:t>2 test - příklad složitější kontingenční tabulky II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600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434975"/>
            <a:ext cx="8897938" cy="762000"/>
          </a:xfrm>
          <a:noFill/>
        </p:spPr>
        <p:txBody>
          <a:bodyPr/>
          <a:lstStyle/>
          <a:p>
            <a:r>
              <a:rPr lang="cs-CZ" smtClean="0">
                <a:latin typeface="Symbol" pitchFamily="18" charset="2"/>
              </a:rPr>
              <a:t>c</a:t>
            </a:r>
            <a:r>
              <a:rPr lang="cs-CZ" smtClean="0"/>
              <a:t>2 test - příklad frakcionace složitější kontingenční tabulky I</a:t>
            </a:r>
          </a:p>
        </p:txBody>
      </p:sp>
      <p:sp>
        <p:nvSpPr>
          <p:cNvPr id="260100" name="Rectangle 3"/>
          <p:cNvSpPr>
            <a:spLocks noChangeArrowheads="1"/>
          </p:cNvSpPr>
          <p:nvPr/>
        </p:nvSpPr>
        <p:spPr bwMode="auto">
          <a:xfrm>
            <a:off x="179388" y="1752600"/>
            <a:ext cx="8785225" cy="695325"/>
          </a:xfrm>
          <a:prstGeom prst="rect">
            <a:avLst/>
          </a:prstGeom>
          <a:solidFill>
            <a:srgbClr val="33CCCC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Cílem rozsáhlejšího průzkumu populace bylo prozkoumat vztah mezi dvěma typy chorob a krevními skupinami u lidí. Konkrétní data jsou uvedena v tabulce:</a:t>
            </a:r>
          </a:p>
        </p:txBody>
      </p:sp>
      <p:graphicFrame>
        <p:nvGraphicFramePr>
          <p:cNvPr id="569348" name="Group 4"/>
          <p:cNvGraphicFramePr>
            <a:graphicFrameLocks noGrp="1"/>
          </p:cNvGraphicFramePr>
          <p:nvPr/>
        </p:nvGraphicFramePr>
        <p:xfrm>
          <a:off x="457200" y="2676525"/>
          <a:ext cx="8229600" cy="1905000"/>
        </p:xfrm>
        <a:graphic>
          <a:graphicData uri="http://schemas.openxmlformats.org/drawingml/2006/table">
            <a:tbl>
              <a:tblPr/>
              <a:tblGrid>
                <a:gridCol w="1646238"/>
                <a:gridCol w="2011362"/>
                <a:gridCol w="2209800"/>
                <a:gridCol w="1295400"/>
                <a:gridCol w="10668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Krevní skupina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F2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Žaludeční vředy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F2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Rakovina žaludku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F2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Kontrola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F2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Celkem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F2FE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983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2892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4258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679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2625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3720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788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Celkem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1796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6087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8766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0139" name="Text Box 52"/>
          <p:cNvSpPr txBox="1">
            <a:spLocks noChangeArrowheads="1"/>
          </p:cNvSpPr>
          <p:nvPr/>
        </p:nvSpPr>
        <p:spPr bwMode="auto">
          <a:xfrm>
            <a:off x="304800" y="4972050"/>
            <a:ext cx="83058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 </a:t>
            </a: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Vypočítejte testovou charakteristiku pro tuto kontingenční tabulku 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otestujte nulovou hypotézu nezávislosti jevů (</a:t>
            </a:r>
            <a:r>
              <a:rPr lang="cs-CZ" sz="2000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= 40,54; 4 st. volnosti)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61123" name="Rectangle 3"/>
          <p:cNvSpPr>
            <a:spLocks noChangeArrowheads="1"/>
          </p:cNvSpPr>
          <p:nvPr/>
        </p:nvSpPr>
        <p:spPr bwMode="auto">
          <a:xfrm>
            <a:off x="179388" y="1057275"/>
            <a:ext cx="8785225" cy="533400"/>
          </a:xfrm>
          <a:prstGeom prst="rect">
            <a:avLst/>
          </a:prstGeom>
          <a:solidFill>
            <a:srgbClr val="33CCCC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K podrobnějšímu průzkumu složitějších tabulek výrazně napomáhá přepis původní tabulky do podoby procentického zastoupení kategorií:</a:t>
            </a:r>
          </a:p>
        </p:txBody>
      </p:sp>
      <p:graphicFrame>
        <p:nvGraphicFramePr>
          <p:cNvPr id="571449" name="Group 57"/>
          <p:cNvGraphicFramePr>
            <a:graphicFrameLocks noGrp="1"/>
          </p:cNvGraphicFramePr>
          <p:nvPr/>
        </p:nvGraphicFramePr>
        <p:xfrm>
          <a:off x="1019175" y="1754188"/>
          <a:ext cx="7162800" cy="1676400"/>
        </p:xfrm>
        <a:graphic>
          <a:graphicData uri="http://schemas.openxmlformats.org/drawingml/2006/table">
            <a:tbl>
              <a:tblPr/>
              <a:tblGrid>
                <a:gridCol w="1646238"/>
                <a:gridCol w="2011362"/>
                <a:gridCol w="2209800"/>
                <a:gridCol w="1295400"/>
              </a:tblGrid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Krevní skupina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F2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Žaludeční vředy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F2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Rakovina žaludku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F2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Kontrola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F2FE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983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2892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679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2625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570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Celkem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1796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6087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1155" name="Rectangle 45"/>
          <p:cNvSpPr>
            <a:spLocks noChangeArrowheads="1"/>
          </p:cNvSpPr>
          <p:nvPr/>
        </p:nvSpPr>
        <p:spPr bwMode="auto">
          <a:xfrm>
            <a:off x="1585913" y="3867150"/>
            <a:ext cx="7391400" cy="533400"/>
          </a:xfrm>
          <a:prstGeom prst="rect">
            <a:avLst/>
          </a:prstGeom>
          <a:solidFill>
            <a:srgbClr val="A50021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Jsou jenom malé rozdíly v distribuci krevních skupin u kontroly a u skupiny nemocných rakovinou žaludku.</a:t>
            </a:r>
          </a:p>
        </p:txBody>
      </p:sp>
      <p:sp>
        <p:nvSpPr>
          <p:cNvPr id="261156" name="Rectangle 46"/>
          <p:cNvSpPr>
            <a:spLocks noChangeArrowheads="1"/>
          </p:cNvSpPr>
          <p:nvPr/>
        </p:nvSpPr>
        <p:spPr bwMode="auto">
          <a:xfrm>
            <a:off x="1585913" y="4552950"/>
            <a:ext cx="7391400" cy="466725"/>
          </a:xfrm>
          <a:prstGeom prst="rect">
            <a:avLst/>
          </a:prstGeom>
          <a:solidFill>
            <a:srgbClr val="A50021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Pacienti s vředy mají mnohem častěji krevní skupinu 0.</a:t>
            </a:r>
          </a:p>
        </p:txBody>
      </p:sp>
      <p:sp>
        <p:nvSpPr>
          <p:cNvPr id="261157" name="Rectangle 47"/>
          <p:cNvSpPr>
            <a:spLocks noChangeArrowheads="1"/>
          </p:cNvSpPr>
          <p:nvPr/>
        </p:nvSpPr>
        <p:spPr bwMode="auto">
          <a:xfrm>
            <a:off x="163513" y="3414713"/>
            <a:ext cx="2895600" cy="3524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u="sng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 této tabulky je patrné:</a:t>
            </a:r>
          </a:p>
        </p:txBody>
      </p:sp>
      <p:sp>
        <p:nvSpPr>
          <p:cNvPr id="261158" name="WordArt 48"/>
          <p:cNvSpPr>
            <a:spLocks noChangeArrowheads="1" noChangeShapeType="1"/>
          </p:cNvSpPr>
          <p:nvPr/>
        </p:nvSpPr>
        <p:spPr bwMode="auto">
          <a:xfrm>
            <a:off x="1052513" y="3981450"/>
            <a:ext cx="3048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  <a:cs typeface="Arial" pitchFamily="34" charset="0"/>
              </a:rPr>
              <a:t>1.</a:t>
            </a:r>
          </a:p>
        </p:txBody>
      </p:sp>
      <p:sp>
        <p:nvSpPr>
          <p:cNvPr id="261159" name="WordArt 49"/>
          <p:cNvSpPr>
            <a:spLocks noChangeArrowheads="1" noChangeShapeType="1"/>
          </p:cNvSpPr>
          <p:nvPr/>
        </p:nvSpPr>
        <p:spPr bwMode="auto">
          <a:xfrm>
            <a:off x="1052513" y="4638675"/>
            <a:ext cx="304800" cy="295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  <a:cs typeface="Arial" pitchFamily="34" charset="0"/>
              </a:rPr>
              <a:t>2.</a:t>
            </a:r>
          </a:p>
        </p:txBody>
      </p:sp>
      <p:sp>
        <p:nvSpPr>
          <p:cNvPr id="261160" name="Rectangle 50"/>
          <p:cNvSpPr>
            <a:spLocks noChangeArrowheads="1"/>
          </p:cNvSpPr>
          <p:nvPr/>
        </p:nvSpPr>
        <p:spPr bwMode="auto">
          <a:xfrm>
            <a:off x="0" y="5138738"/>
            <a:ext cx="9144000" cy="6096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i="1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  </a:t>
            </a:r>
            <a:r>
              <a:rPr lang="cs-CZ" sz="1600" i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Na základě těchto poznatků je možné sestrojit menší kontingenční tabulku, která otestuje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hypotézu o shodné distribuci krevních skupin pro nemocné rakovinou a pro zdravé lidi. </a:t>
            </a:r>
          </a:p>
        </p:txBody>
      </p:sp>
      <p:sp>
        <p:nvSpPr>
          <p:cNvPr id="261161" name="Text Box 51"/>
          <p:cNvSpPr txBox="1">
            <a:spLocks noChangeArrowheads="1"/>
          </p:cNvSpPr>
          <p:nvPr/>
        </p:nvSpPr>
        <p:spPr bwMode="auto">
          <a:xfrm>
            <a:off x="466725" y="5680075"/>
            <a:ext cx="821055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 </a:t>
            </a: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Sestavte tuto tabulku a otestujte nulovou hypotézu.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cs-CZ" b="1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= 5,64 (2 st. v.), P je přibližně rovna 0,06)</a:t>
            </a:r>
          </a:p>
        </p:txBody>
      </p:sp>
      <p:sp>
        <p:nvSpPr>
          <p:cNvPr id="261162" name="Rectangle 55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387350"/>
            <a:ext cx="8897938" cy="762000"/>
          </a:xfrm>
          <a:noFill/>
        </p:spPr>
        <p:txBody>
          <a:bodyPr/>
          <a:lstStyle/>
          <a:p>
            <a:r>
              <a:rPr lang="cs-CZ" smtClean="0">
                <a:latin typeface="Symbol" pitchFamily="18" charset="2"/>
              </a:rPr>
              <a:t>c</a:t>
            </a:r>
            <a:r>
              <a:rPr lang="cs-CZ" smtClean="0"/>
              <a:t>2 test - příklad frakcionace složitější kontingenční tabulky II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62147" name="Rectangle 3"/>
          <p:cNvSpPr>
            <a:spLocks noChangeArrowheads="1"/>
          </p:cNvSpPr>
          <p:nvPr/>
        </p:nvSpPr>
        <p:spPr bwMode="auto">
          <a:xfrm>
            <a:off x="301625" y="1131888"/>
            <a:ext cx="8374063" cy="51054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 tohoto dílčího testu vyplývá možnost sloučení skupiny nemocných rakovinou a zdravých lidí neboť se vzhledem k distribuci krevních skupin chovají jako homogenní populace. Dalším logickým krokem v podrobné analýze je testování shody relativních četností výskytu krevních skupin A a B mezi kombinovaným vzorkem (sloučená skupina s rakovinou a kontrola) a mezi vzorkem lidí nemocných žaludečními vředy - tzn. nyní neuvažujeme krevní skupinu 0. Výsledkem tohoto testu je </a:t>
            </a:r>
            <a:r>
              <a:rPr lang="cs-CZ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= 0,68 (1 st. vol.); P &gt; 0,7. Vzorky pro krevní skupiny A a B lze tedy sloučit do směsného vzorku A + B.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Nyní otestujeme shodu relativních četností výskytu skupiny 0 oproti A + B, a to mezi kombinovanou populací (kontrola + nemocní rakovinou) a mezi vzorkem nemocných vředařů (</a:t>
            </a:r>
            <a:r>
              <a:rPr lang="cs-CZ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= 34,29; 1 st. vol.). Lze tedy shrnout, že vysoká hodnota původního </a:t>
            </a:r>
            <a:r>
              <a:rPr lang="cs-CZ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se 4 st. volnosti byla způsobena zvýšenou četností lidí s krevní skupinou 0 mezi nemocnými žaludečními vředy.  </a:t>
            </a:r>
          </a:p>
        </p:txBody>
      </p:sp>
      <p:sp>
        <p:nvSpPr>
          <p:cNvPr id="262148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368300"/>
            <a:ext cx="8897938" cy="762000"/>
          </a:xfrm>
          <a:noFill/>
        </p:spPr>
        <p:txBody>
          <a:bodyPr/>
          <a:lstStyle/>
          <a:p>
            <a:r>
              <a:rPr lang="cs-CZ" smtClean="0">
                <a:latin typeface="Symbol" pitchFamily="18" charset="2"/>
              </a:rPr>
              <a:t>c</a:t>
            </a:r>
            <a:r>
              <a:rPr lang="cs-CZ" smtClean="0"/>
              <a:t>2 test - příklad frakcionace složitější kontingenční tabulky III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5702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Anotace</a:t>
            </a:r>
          </a:p>
        </p:txBody>
      </p:sp>
      <p:sp>
        <p:nvSpPr>
          <p:cNvPr id="25702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300" smtClean="0"/>
              <a:t>Analýza kontingenčních tabulek umožňuje analyzovat vazbu mezi dvěma kategoriálními proměnnými. Základním způsobem testování je tzv. chi-square test, který srovnává pozorované četnosti kombinací kategorií oproti očekávaným četnostem, které vychází z teoretické situace, kdy je vztah mezi proměnnými náhodný.</a:t>
            </a:r>
          </a:p>
          <a:p>
            <a:r>
              <a:rPr lang="cs-CZ" sz="2300" smtClean="0"/>
              <a:t>Test dobré shody je využíván také pro srovnání pozorovaných četností proti očekávaným četnostem daným určitým pravidlem (typickým příkladem je Hardy-Weinbergova rovnováha v genetice)</a:t>
            </a:r>
          </a:p>
          <a:p>
            <a:r>
              <a:rPr lang="cs-CZ" sz="2300" smtClean="0"/>
              <a:t>Specifickým typem výstupů odvozených z kontingenčních tabulek jsou tzv. odds ratia a relativní rizika, využívaná často v medicíně pro identifikaci a popis rizikových skupin pacientů.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graphicFrame>
        <p:nvGraphicFramePr>
          <p:cNvPr id="575529" name="Group 41"/>
          <p:cNvGraphicFramePr>
            <a:graphicFrameLocks noGrp="1"/>
          </p:cNvGraphicFramePr>
          <p:nvPr/>
        </p:nvGraphicFramePr>
        <p:xfrm>
          <a:off x="381000" y="1911350"/>
          <a:ext cx="8382000" cy="1951673"/>
        </p:xfrm>
        <a:graphic>
          <a:graphicData uri="http://schemas.openxmlformats.org/drawingml/2006/table">
            <a:tbl>
              <a:tblPr/>
              <a:tblGrid>
                <a:gridCol w="6172200"/>
                <a:gridCol w="1447800"/>
                <a:gridCol w="762000"/>
              </a:tblGrid>
              <a:tr h="3492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Srovnání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F2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St. volnosti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F2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Symbol" pitchFamily="18" charset="2"/>
                        </a:rPr>
                        <a:t>c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F2FE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 A, B skupina u pacientů s rakovinou (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) x kontrola (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5,64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A, B skupina u pacientů s vředy x kombinovaný vzorek (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 + k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0,68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 A, B skupina u pacientů s 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vředy x kombinovaný vzorek (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 + k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34,29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Celkem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40,61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3195" name="Rectangle 37"/>
          <p:cNvSpPr>
            <a:spLocks noChangeArrowheads="1"/>
          </p:cNvSpPr>
          <p:nvPr/>
        </p:nvSpPr>
        <p:spPr bwMode="auto">
          <a:xfrm>
            <a:off x="0" y="1382713"/>
            <a:ext cx="5715000" cy="55245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  </a:t>
            </a: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Průběh hodnocení lze shrnout do tabulky:</a:t>
            </a:r>
          </a:p>
        </p:txBody>
      </p:sp>
      <p:sp>
        <p:nvSpPr>
          <p:cNvPr id="263196" name="Rectangle 38"/>
          <p:cNvSpPr>
            <a:spLocks noChangeArrowheads="1"/>
          </p:cNvSpPr>
          <p:nvPr/>
        </p:nvSpPr>
        <p:spPr bwMode="auto">
          <a:xfrm>
            <a:off x="250825" y="4095750"/>
            <a:ext cx="8642350" cy="207645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  </a:t>
            </a: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Celkový součet testových statistik </a:t>
            </a:r>
            <a:r>
              <a:rPr lang="cs-CZ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(40,61) odpovídá přibližně původní hodnotě </a:t>
            </a:r>
            <a:r>
              <a:rPr lang="cs-CZ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(40,54). Což platí i o stupních volnosti (4). Tato skutečnost potvrzuje, že jsme detailním rozborem vyčerpali informační obsah původní kontingenční tabulky a kromě popsané závislosti (zvýšený výskyt krevní skupiny 0 u lidí s žaludečními vředy) jsou jednotlivé kategorie zkoumaných jevů zcela nezávislé.</a:t>
            </a:r>
          </a:p>
        </p:txBody>
      </p:sp>
      <p:sp>
        <p:nvSpPr>
          <p:cNvPr id="263197" name="Rectangle 40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368300"/>
            <a:ext cx="8897938" cy="762000"/>
          </a:xfrm>
          <a:noFill/>
        </p:spPr>
        <p:txBody>
          <a:bodyPr/>
          <a:lstStyle/>
          <a:p>
            <a:r>
              <a:rPr lang="cs-CZ" smtClean="0">
                <a:latin typeface="Symbol" pitchFamily="18" charset="2"/>
              </a:rPr>
              <a:t>c</a:t>
            </a:r>
            <a:r>
              <a:rPr lang="cs-CZ" smtClean="0"/>
              <a:t>2 test - příklad frakcionace složitější kontingenční tabulky IV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641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373063"/>
            <a:ext cx="7772400" cy="762000"/>
          </a:xfrm>
          <a:noFill/>
        </p:spPr>
        <p:txBody>
          <a:bodyPr/>
          <a:lstStyle/>
          <a:p>
            <a:r>
              <a:rPr lang="cs-CZ" smtClean="0"/>
              <a:t>Kontingenční tabulka 2 x 2: </a:t>
            </a:r>
            <a:br>
              <a:rPr lang="cs-CZ" smtClean="0"/>
            </a:br>
            <a:r>
              <a:rPr lang="cs-CZ" smtClean="0"/>
              <a:t>Řešení při nedostatečné velikosti vzorku</a:t>
            </a:r>
          </a:p>
        </p:txBody>
      </p:sp>
      <p:sp>
        <p:nvSpPr>
          <p:cNvPr id="264196" name="Rectangle 3"/>
          <p:cNvSpPr>
            <a:spLocks noChangeArrowheads="1"/>
          </p:cNvSpPr>
          <p:nvPr/>
        </p:nvSpPr>
        <p:spPr bwMode="auto">
          <a:xfrm>
            <a:off x="0" y="2714625"/>
            <a:ext cx="9144000" cy="12192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  </a:t>
            </a: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Test analyzuje všechny možné 2 x 2 tabulky, které dávají stejnou sumu řádků a sloupců jako tabulka zdrojová.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Algoritmus každé tabulce přiřazuje pravděpodobnost, že taková situace nastane, je-li H</a:t>
            </a:r>
            <a:r>
              <a:rPr lang="cs-CZ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pravdivá.</a:t>
            </a:r>
          </a:p>
        </p:txBody>
      </p:sp>
      <p:sp>
        <p:nvSpPr>
          <p:cNvPr id="264197" name="Text Box 4"/>
          <p:cNvSpPr txBox="1">
            <a:spLocks noChangeArrowheads="1"/>
          </p:cNvSpPr>
          <p:nvPr/>
        </p:nvSpPr>
        <p:spPr bwMode="auto">
          <a:xfrm>
            <a:off x="468313" y="1557338"/>
            <a:ext cx="3700462" cy="342900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Yates' corection</a:t>
            </a:r>
          </a:p>
        </p:txBody>
      </p:sp>
      <p:sp>
        <p:nvSpPr>
          <p:cNvPr id="264198" name="Text Box 5"/>
          <p:cNvSpPr txBox="1">
            <a:spLocks noChangeArrowheads="1"/>
          </p:cNvSpPr>
          <p:nvPr/>
        </p:nvSpPr>
        <p:spPr bwMode="auto">
          <a:xfrm>
            <a:off x="4284663" y="1557338"/>
            <a:ext cx="3700462" cy="342900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Fisher's exact test</a:t>
            </a:r>
          </a:p>
        </p:txBody>
      </p:sp>
      <p:sp>
        <p:nvSpPr>
          <p:cNvPr id="264199" name="Text Box 6"/>
          <p:cNvSpPr txBox="1">
            <a:spLocks noChangeArrowheads="1"/>
          </p:cNvSpPr>
          <p:nvPr/>
        </p:nvSpPr>
        <p:spPr bwMode="auto">
          <a:xfrm>
            <a:off x="990600" y="2089150"/>
            <a:ext cx="3114675" cy="47625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white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cs-CZ" sz="24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cs-CZ" sz="2400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cs-CZ" sz="24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: Nezávislost jevů</a:t>
            </a:r>
          </a:p>
        </p:txBody>
      </p:sp>
      <p:sp>
        <p:nvSpPr>
          <p:cNvPr id="264200" name="WordArt 7"/>
          <p:cNvSpPr>
            <a:spLocks noChangeArrowheads="1" noChangeShapeType="1"/>
          </p:cNvSpPr>
          <p:nvPr/>
        </p:nvSpPr>
        <p:spPr bwMode="auto">
          <a:xfrm>
            <a:off x="457200" y="2070100"/>
            <a:ext cx="276225" cy="419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Wingdings"/>
                <a:cs typeface="Arial" pitchFamily="34" charset="0"/>
              </a:rPr>
              <a:t>ü</a:t>
            </a:r>
          </a:p>
        </p:txBody>
      </p:sp>
      <p:graphicFrame>
        <p:nvGraphicFramePr>
          <p:cNvPr id="577582" name="Group 46"/>
          <p:cNvGraphicFramePr>
            <a:graphicFrameLocks noGrp="1"/>
          </p:cNvGraphicFramePr>
          <p:nvPr/>
        </p:nvGraphicFramePr>
        <p:xfrm>
          <a:off x="250825" y="4005263"/>
          <a:ext cx="8486775" cy="2224406"/>
        </p:xfrm>
        <a:graphic>
          <a:graphicData uri="http://schemas.openxmlformats.org/drawingml/2006/table">
            <a:tbl>
              <a:tblPr/>
              <a:tblGrid>
                <a:gridCol w="2552700"/>
                <a:gridCol w="842963"/>
                <a:gridCol w="2205037"/>
                <a:gridCol w="1905000"/>
                <a:gridCol w="981075"/>
              </a:tblGrid>
              <a:tr h="609600"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Spectacle wearing among juvenile delinquents and non-delinquents who failed a vision test (Weindling et al., 1986)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95288"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Spectacle wearers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Juvenile delinquents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Non- deliquents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Total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Yes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No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Total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graphicFrame>
        <p:nvGraphicFramePr>
          <p:cNvPr id="579754" name="Group 170"/>
          <p:cNvGraphicFramePr>
            <a:graphicFrameLocks noGrp="1"/>
          </p:cNvGraphicFramePr>
          <p:nvPr/>
        </p:nvGraphicFramePr>
        <p:xfrm>
          <a:off x="5364163" y="2544763"/>
          <a:ext cx="3200400" cy="3337560"/>
        </p:xfrm>
        <a:graphic>
          <a:graphicData uri="http://schemas.openxmlformats.org/drawingml/2006/table">
            <a:tbl>
              <a:tblPr/>
              <a:tblGrid>
                <a:gridCol w="695325"/>
                <a:gridCol w="422275"/>
                <a:gridCol w="371475"/>
                <a:gridCol w="371475"/>
                <a:gridCol w="373062"/>
                <a:gridCol w="966788"/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b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P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 I 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0,00087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 II 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0,02360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 III 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0,15734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 IV 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0,36713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 V 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0,33042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 VI 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0,11014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 VII 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0,01049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 gridSpan="5"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Total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0,99999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5294" name="Rectangle 96"/>
          <p:cNvSpPr>
            <a:spLocks noChangeArrowheads="1"/>
          </p:cNvSpPr>
          <p:nvPr/>
        </p:nvSpPr>
        <p:spPr bwMode="auto">
          <a:xfrm>
            <a:off x="5219700" y="1531938"/>
            <a:ext cx="3586163" cy="762000"/>
          </a:xfrm>
          <a:prstGeom prst="rect">
            <a:avLst/>
          </a:prstGeom>
          <a:solidFill>
            <a:srgbClr val="000080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white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Pravděpodobnost náhodného vzniku variant tabulky</a:t>
            </a:r>
          </a:p>
        </p:txBody>
      </p:sp>
      <p:sp>
        <p:nvSpPr>
          <p:cNvPr id="265295" name="Rectangle 97"/>
          <p:cNvSpPr>
            <a:spLocks noChangeArrowheads="1"/>
          </p:cNvSpPr>
          <p:nvPr/>
        </p:nvSpPr>
        <p:spPr bwMode="auto">
          <a:xfrm>
            <a:off x="304800" y="1531938"/>
            <a:ext cx="4400550" cy="742950"/>
          </a:xfrm>
          <a:prstGeom prst="rect">
            <a:avLst/>
          </a:prstGeom>
          <a:solidFill>
            <a:srgbClr val="000080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white"/>
                </a:solidFill>
                <a:latin typeface="Times New Roman" pitchFamily="18" charset="0"/>
                <a:cs typeface="Arial" pitchFamily="34" charset="0"/>
              </a:rPr>
              <a:t>   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Všechny možné varianty tabulky s danou sumou řádků a sloupců</a:t>
            </a:r>
          </a:p>
        </p:txBody>
      </p:sp>
      <p:graphicFrame>
        <p:nvGraphicFramePr>
          <p:cNvPr id="579755" name="Group 171"/>
          <p:cNvGraphicFramePr>
            <a:graphicFrameLocks noGrp="1"/>
          </p:cNvGraphicFramePr>
          <p:nvPr/>
        </p:nvGraphicFramePr>
        <p:xfrm>
          <a:off x="885825" y="2452688"/>
          <a:ext cx="1219200" cy="88392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79757" name="Group 173"/>
          <p:cNvGraphicFramePr>
            <a:graphicFrameLocks noGrp="1"/>
          </p:cNvGraphicFramePr>
          <p:nvPr/>
        </p:nvGraphicFramePr>
        <p:xfrm>
          <a:off x="885825" y="3419475"/>
          <a:ext cx="1204913" cy="883920"/>
        </p:xfrm>
        <a:graphic>
          <a:graphicData uri="http://schemas.openxmlformats.org/drawingml/2006/table">
            <a:tbl>
              <a:tblPr/>
              <a:tblGrid>
                <a:gridCol w="609600"/>
                <a:gridCol w="595313"/>
              </a:tblGrid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79700" name="Group 116"/>
          <p:cNvGraphicFramePr>
            <a:graphicFrameLocks noGrp="1"/>
          </p:cNvGraphicFramePr>
          <p:nvPr/>
        </p:nvGraphicFramePr>
        <p:xfrm>
          <a:off x="885825" y="4391025"/>
          <a:ext cx="1219200" cy="88392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</a:tblGrid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79709" name="Group 125"/>
          <p:cNvGraphicFramePr>
            <a:graphicFrameLocks noGrp="1"/>
          </p:cNvGraphicFramePr>
          <p:nvPr/>
        </p:nvGraphicFramePr>
        <p:xfrm>
          <a:off x="3128963" y="4391025"/>
          <a:ext cx="1219200" cy="88392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</a:tblGrid>
              <a:tr h="376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79758" name="Group 174"/>
          <p:cNvGraphicFramePr>
            <a:graphicFrameLocks noGrp="1"/>
          </p:cNvGraphicFramePr>
          <p:nvPr/>
        </p:nvGraphicFramePr>
        <p:xfrm>
          <a:off x="3128963" y="3405188"/>
          <a:ext cx="1219200" cy="88392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</a:tblGrid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79756" name="Group 172"/>
          <p:cNvGraphicFramePr>
            <a:graphicFrameLocks noGrp="1"/>
          </p:cNvGraphicFramePr>
          <p:nvPr/>
        </p:nvGraphicFramePr>
        <p:xfrm>
          <a:off x="3128963" y="2424113"/>
          <a:ext cx="1219200" cy="88392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</a:tblGrid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79759" name="Group 175"/>
          <p:cNvGraphicFramePr>
            <a:graphicFrameLocks noGrp="1"/>
          </p:cNvGraphicFramePr>
          <p:nvPr/>
        </p:nvGraphicFramePr>
        <p:xfrm>
          <a:off x="901700" y="5292725"/>
          <a:ext cx="1219200" cy="88392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</a:tblGrid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265359" name="Rectangle 161"/>
          <p:cNvSpPr>
            <a:spLocks noChangeArrowheads="1"/>
          </p:cNvSpPr>
          <p:nvPr/>
        </p:nvSpPr>
        <p:spPr bwMode="auto">
          <a:xfrm>
            <a:off x="471488" y="2347913"/>
            <a:ext cx="6096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(I)</a:t>
            </a:r>
          </a:p>
        </p:txBody>
      </p:sp>
      <p:sp>
        <p:nvSpPr>
          <p:cNvPr id="265360" name="Rectangle 162"/>
          <p:cNvSpPr>
            <a:spLocks noChangeArrowheads="1"/>
          </p:cNvSpPr>
          <p:nvPr/>
        </p:nvSpPr>
        <p:spPr bwMode="auto">
          <a:xfrm>
            <a:off x="395288" y="3305175"/>
            <a:ext cx="6096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(II)</a:t>
            </a:r>
          </a:p>
        </p:txBody>
      </p:sp>
      <p:sp>
        <p:nvSpPr>
          <p:cNvPr id="265361" name="Rectangle 163"/>
          <p:cNvSpPr>
            <a:spLocks noChangeArrowheads="1"/>
          </p:cNvSpPr>
          <p:nvPr/>
        </p:nvSpPr>
        <p:spPr bwMode="auto">
          <a:xfrm>
            <a:off x="319088" y="4286250"/>
            <a:ext cx="6858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(III)</a:t>
            </a:r>
          </a:p>
        </p:txBody>
      </p:sp>
      <p:sp>
        <p:nvSpPr>
          <p:cNvPr id="265362" name="Rectangle 164"/>
          <p:cNvSpPr>
            <a:spLocks noChangeArrowheads="1"/>
          </p:cNvSpPr>
          <p:nvPr/>
        </p:nvSpPr>
        <p:spPr bwMode="auto">
          <a:xfrm>
            <a:off x="319088" y="5162550"/>
            <a:ext cx="762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(IV)</a:t>
            </a:r>
          </a:p>
        </p:txBody>
      </p:sp>
      <p:sp>
        <p:nvSpPr>
          <p:cNvPr id="265363" name="Rectangle 165"/>
          <p:cNvSpPr>
            <a:spLocks noChangeArrowheads="1"/>
          </p:cNvSpPr>
          <p:nvPr/>
        </p:nvSpPr>
        <p:spPr bwMode="auto">
          <a:xfrm>
            <a:off x="2609850" y="2300288"/>
            <a:ext cx="6096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(V)</a:t>
            </a:r>
          </a:p>
        </p:txBody>
      </p:sp>
      <p:sp>
        <p:nvSpPr>
          <p:cNvPr id="265364" name="Rectangle 166"/>
          <p:cNvSpPr>
            <a:spLocks noChangeArrowheads="1"/>
          </p:cNvSpPr>
          <p:nvPr/>
        </p:nvSpPr>
        <p:spPr bwMode="auto">
          <a:xfrm>
            <a:off x="2543175" y="3290888"/>
            <a:ext cx="6858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(VI)</a:t>
            </a:r>
          </a:p>
        </p:txBody>
      </p:sp>
      <p:sp>
        <p:nvSpPr>
          <p:cNvPr id="265365" name="Rectangle 167"/>
          <p:cNvSpPr>
            <a:spLocks noChangeArrowheads="1"/>
          </p:cNvSpPr>
          <p:nvPr/>
        </p:nvSpPr>
        <p:spPr bwMode="auto">
          <a:xfrm>
            <a:off x="2452688" y="4257675"/>
            <a:ext cx="8382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(VII)</a:t>
            </a:r>
          </a:p>
        </p:txBody>
      </p:sp>
      <p:sp>
        <p:nvSpPr>
          <p:cNvPr id="265366" name="Rectangle 169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373063"/>
            <a:ext cx="7772400" cy="762000"/>
          </a:xfrm>
          <a:noFill/>
        </p:spPr>
        <p:txBody>
          <a:bodyPr/>
          <a:lstStyle/>
          <a:p>
            <a:r>
              <a:rPr lang="cs-CZ" smtClean="0"/>
              <a:t>Kontingenční tabulka 2 x 2: </a:t>
            </a:r>
            <a:br>
              <a:rPr lang="cs-CZ" smtClean="0"/>
            </a:br>
            <a:r>
              <a:rPr lang="cs-CZ" smtClean="0"/>
              <a:t>Řešení při nedostatečné velikosti vzorku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849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00113" y="363538"/>
            <a:ext cx="7772400" cy="762000"/>
          </a:xfrm>
          <a:noFill/>
        </p:spPr>
        <p:txBody>
          <a:bodyPr/>
          <a:lstStyle/>
          <a:p>
            <a:r>
              <a:rPr lang="cs-CZ" smtClean="0"/>
              <a:t>2 x 2 frekvenční tabulka pro párové uspořádání: Mc Nemar's test</a:t>
            </a:r>
          </a:p>
        </p:txBody>
      </p:sp>
      <p:sp>
        <p:nvSpPr>
          <p:cNvPr id="84999" name="Rectangle 3"/>
          <p:cNvSpPr>
            <a:spLocks noChangeArrowheads="1"/>
          </p:cNvSpPr>
          <p:nvPr/>
        </p:nvSpPr>
        <p:spPr bwMode="auto">
          <a:xfrm>
            <a:off x="179388" y="1603375"/>
            <a:ext cx="8785225" cy="457200"/>
          </a:xfrm>
          <a:prstGeom prst="rect">
            <a:avLst/>
          </a:prstGeom>
          <a:solidFill>
            <a:srgbClr val="FFFF99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Příklad: Srovnání 2 metod stanovení antigenu v krvi (antigen vždy přítomen)</a:t>
            </a:r>
          </a:p>
        </p:txBody>
      </p:sp>
      <p:sp>
        <p:nvSpPr>
          <p:cNvPr id="85000" name="Text Box 4"/>
          <p:cNvSpPr txBox="1">
            <a:spLocks noChangeArrowheads="1"/>
          </p:cNvSpPr>
          <p:nvPr/>
        </p:nvSpPr>
        <p:spPr bwMode="auto">
          <a:xfrm>
            <a:off x="2743200" y="2184400"/>
            <a:ext cx="3657600" cy="381000"/>
          </a:xfrm>
          <a:prstGeom prst="rect">
            <a:avLst/>
          </a:prstGeom>
          <a:solidFill>
            <a:srgbClr val="000080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H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: metoda 1 = metoda 2</a:t>
            </a:r>
          </a:p>
        </p:txBody>
      </p:sp>
      <p:sp>
        <p:nvSpPr>
          <p:cNvPr id="85001" name="WordArt 5"/>
          <p:cNvSpPr>
            <a:spLocks noChangeArrowheads="1" noChangeShapeType="1"/>
          </p:cNvSpPr>
          <p:nvPr/>
        </p:nvSpPr>
        <p:spPr bwMode="auto">
          <a:xfrm>
            <a:off x="1981200" y="2174875"/>
            <a:ext cx="3810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Wingdings"/>
                <a:cs typeface="Arial" pitchFamily="34" charset="0"/>
              </a:rPr>
              <a:t>ü</a:t>
            </a:r>
          </a:p>
        </p:txBody>
      </p:sp>
      <p:graphicFrame>
        <p:nvGraphicFramePr>
          <p:cNvPr id="581681" name="Group 49"/>
          <p:cNvGraphicFramePr>
            <a:graphicFrameLocks noGrp="1"/>
          </p:cNvGraphicFramePr>
          <p:nvPr/>
        </p:nvGraphicFramePr>
        <p:xfrm>
          <a:off x="2790825" y="2781300"/>
          <a:ext cx="3581400" cy="1752283"/>
        </p:xfrm>
        <a:graphic>
          <a:graphicData uri="http://schemas.openxmlformats.org/drawingml/2006/table">
            <a:tbl>
              <a:tblPr/>
              <a:tblGrid>
                <a:gridCol w="1166813"/>
                <a:gridCol w="1168400"/>
                <a:gridCol w="1246187"/>
              </a:tblGrid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Metoda 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Metoda 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Frekvence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úspěch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úspěch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úspěch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neúspěch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neúspěch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úspěch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neúspěch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neúspěch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4994" name="Object 42"/>
          <p:cNvGraphicFramePr>
            <a:graphicFrameLocks noChangeAspect="1"/>
          </p:cNvGraphicFramePr>
          <p:nvPr/>
        </p:nvGraphicFramePr>
        <p:xfrm>
          <a:off x="7119938" y="3600450"/>
          <a:ext cx="1566862" cy="547688"/>
        </p:xfrm>
        <a:graphic>
          <a:graphicData uri="http://schemas.openxmlformats.org/presentationml/2006/ole">
            <p:oleObj spid="_x0000_s24578" name="Rovnice" r:id="rId4" imgW="609480" imgH="253800" progId="Equation.3">
              <p:embed/>
            </p:oleObj>
          </a:graphicData>
        </a:graphic>
      </p:graphicFrame>
      <p:sp>
        <p:nvSpPr>
          <p:cNvPr id="85030" name="AutoShape 43"/>
          <p:cNvSpPr>
            <a:spLocks/>
          </p:cNvSpPr>
          <p:nvPr/>
        </p:nvSpPr>
        <p:spPr bwMode="auto">
          <a:xfrm>
            <a:off x="6824663" y="3595688"/>
            <a:ext cx="142875" cy="561975"/>
          </a:xfrm>
          <a:prstGeom prst="rightBrace">
            <a:avLst>
              <a:gd name="adj1" fmla="val 32778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4995" name="Object 44"/>
          <p:cNvGraphicFramePr>
            <a:graphicFrameLocks noChangeAspect="1"/>
          </p:cNvGraphicFramePr>
          <p:nvPr/>
        </p:nvGraphicFramePr>
        <p:xfrm>
          <a:off x="914400" y="4724400"/>
          <a:ext cx="5029200" cy="914400"/>
        </p:xfrm>
        <a:graphic>
          <a:graphicData uri="http://schemas.openxmlformats.org/presentationml/2006/ole">
            <p:oleObj spid="_x0000_s24579" name="Rovnice" r:id="rId5" imgW="1701720" imgH="457200" progId="Equation.3">
              <p:embed/>
            </p:oleObj>
          </a:graphicData>
        </a:graphic>
      </p:graphicFrame>
      <p:graphicFrame>
        <p:nvGraphicFramePr>
          <p:cNvPr id="84996" name="Object 45"/>
          <p:cNvGraphicFramePr>
            <a:graphicFrameLocks noChangeAspect="1"/>
          </p:cNvGraphicFramePr>
          <p:nvPr/>
        </p:nvGraphicFramePr>
        <p:xfrm>
          <a:off x="2590800" y="5734050"/>
          <a:ext cx="3200400" cy="457200"/>
        </p:xfrm>
        <a:graphic>
          <a:graphicData uri="http://schemas.openxmlformats.org/presentationml/2006/ole">
            <p:oleObj spid="_x0000_s24580" name="Rovnice" r:id="rId6" imgW="1600200" imgH="241200" progId="Equation.3">
              <p:embed/>
            </p:oleObj>
          </a:graphicData>
        </a:graphic>
      </p:graphicFrame>
      <p:sp>
        <p:nvSpPr>
          <p:cNvPr id="85031" name="Rectangle 46"/>
          <p:cNvSpPr>
            <a:spLocks noChangeArrowheads="1"/>
          </p:cNvSpPr>
          <p:nvPr/>
        </p:nvSpPr>
        <p:spPr bwMode="auto">
          <a:xfrm>
            <a:off x="6742113" y="5534025"/>
            <a:ext cx="2219325" cy="409575"/>
          </a:xfrm>
          <a:prstGeom prst="rect">
            <a:avLst/>
          </a:prstGeom>
          <a:solidFill>
            <a:srgbClr val="A50021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cs-CZ" sz="2000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cs-CZ" sz="2000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nezamítnuta</a:t>
            </a:r>
          </a:p>
        </p:txBody>
      </p:sp>
      <p:sp>
        <p:nvSpPr>
          <p:cNvPr id="85032" name="AutoShape 47"/>
          <p:cNvSpPr>
            <a:spLocks noChangeArrowheads="1"/>
          </p:cNvSpPr>
          <p:nvPr/>
        </p:nvSpPr>
        <p:spPr bwMode="auto">
          <a:xfrm>
            <a:off x="6103938" y="5548313"/>
            <a:ext cx="442912" cy="381000"/>
          </a:xfrm>
          <a:custGeom>
            <a:avLst/>
            <a:gdLst>
              <a:gd name="T0" fmla="*/ 332184 w 21600"/>
              <a:gd name="T1" fmla="*/ 0 h 21600"/>
              <a:gd name="T2" fmla="*/ 0 w 21600"/>
              <a:gd name="T3" fmla="*/ 190500 h 21600"/>
              <a:gd name="T4" fmla="*/ 332184 w 21600"/>
              <a:gd name="T5" fmla="*/ 381000 h 21600"/>
              <a:gd name="T6" fmla="*/ 442912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37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0"/>
            <a:ext cx="7772400" cy="762000"/>
          </a:xfrm>
          <a:noFill/>
        </p:spPr>
        <p:txBody>
          <a:bodyPr/>
          <a:lstStyle/>
          <a:p>
            <a:r>
              <a:rPr lang="cs-CZ" smtClean="0"/>
              <a:t>Test dobré shody - základní teorie</a:t>
            </a:r>
          </a:p>
        </p:txBody>
      </p:sp>
      <p:graphicFrame>
        <p:nvGraphicFramePr>
          <p:cNvPr id="73730" name="Object 4"/>
          <p:cNvGraphicFramePr>
            <a:graphicFrameLocks noChangeAspect="1"/>
          </p:cNvGraphicFramePr>
          <p:nvPr/>
        </p:nvGraphicFramePr>
        <p:xfrm>
          <a:off x="233363" y="4292600"/>
          <a:ext cx="628650" cy="542925"/>
        </p:xfrm>
        <a:graphic>
          <a:graphicData uri="http://schemas.openxmlformats.org/presentationml/2006/ole">
            <p:oleObj spid="_x0000_s60418" name="Rovnice" r:id="rId4" imgW="393480" imgH="342720" progId="Equation.3">
              <p:embed/>
            </p:oleObj>
          </a:graphicData>
        </a:graphic>
      </p:graphicFrame>
      <p:sp>
        <p:nvSpPr>
          <p:cNvPr id="73736" name="Text Box 5"/>
          <p:cNvSpPr txBox="1">
            <a:spLocks noChangeArrowheads="1"/>
          </p:cNvSpPr>
          <p:nvPr/>
        </p:nvSpPr>
        <p:spPr bwMode="auto">
          <a:xfrm>
            <a:off x="1219200" y="3987453"/>
            <a:ext cx="12382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7" name="Text Box 6"/>
          <p:cNvSpPr txBox="1">
            <a:spLocks noChangeArrowheads="1"/>
          </p:cNvSpPr>
          <p:nvPr/>
        </p:nvSpPr>
        <p:spPr bwMode="auto">
          <a:xfrm>
            <a:off x="2581275" y="3987453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8" name="Text Box 7"/>
          <p:cNvSpPr txBox="1">
            <a:spLocks noChangeArrowheads="1"/>
          </p:cNvSpPr>
          <p:nvPr/>
        </p:nvSpPr>
        <p:spPr bwMode="auto">
          <a:xfrm>
            <a:off x="1362075" y="4635153"/>
            <a:ext cx="23907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39" name="Text Box 8"/>
          <p:cNvSpPr txBox="1">
            <a:spLocks noChangeArrowheads="1"/>
          </p:cNvSpPr>
          <p:nvPr/>
        </p:nvSpPr>
        <p:spPr bwMode="auto">
          <a:xfrm>
            <a:off x="762000" y="4435128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73740" name="Text Box 9"/>
          <p:cNvSpPr txBox="1">
            <a:spLocks noChangeArrowheads="1"/>
          </p:cNvSpPr>
          <p:nvPr/>
        </p:nvSpPr>
        <p:spPr bwMode="auto">
          <a:xfrm>
            <a:off x="3905250" y="4435128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73741" name="Text Box 10"/>
          <p:cNvSpPr txBox="1">
            <a:spLocks noChangeArrowheads="1"/>
          </p:cNvSpPr>
          <p:nvPr/>
        </p:nvSpPr>
        <p:spPr bwMode="auto">
          <a:xfrm>
            <a:off x="3714750" y="387315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42" name="Text Box 11"/>
          <p:cNvSpPr txBox="1">
            <a:spLocks noChangeArrowheads="1"/>
          </p:cNvSpPr>
          <p:nvPr/>
        </p:nvSpPr>
        <p:spPr bwMode="auto">
          <a:xfrm>
            <a:off x="4310063" y="3987453"/>
            <a:ext cx="1219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3" name="Text Box 12"/>
          <p:cNvSpPr txBox="1">
            <a:spLocks noChangeArrowheads="1"/>
          </p:cNvSpPr>
          <p:nvPr/>
        </p:nvSpPr>
        <p:spPr bwMode="auto">
          <a:xfrm>
            <a:off x="5572125" y="3987453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4" name="Text Box 13"/>
          <p:cNvSpPr txBox="1">
            <a:spLocks noChangeArrowheads="1"/>
          </p:cNvSpPr>
          <p:nvPr/>
        </p:nvSpPr>
        <p:spPr bwMode="auto">
          <a:xfrm>
            <a:off x="4286250" y="4635153"/>
            <a:ext cx="23812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45" name="AutoShape 14"/>
          <p:cNvSpPr>
            <a:spLocks/>
          </p:cNvSpPr>
          <p:nvPr/>
        </p:nvSpPr>
        <p:spPr bwMode="auto">
          <a:xfrm>
            <a:off x="4324350" y="3939828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6" name="AutoShape 15"/>
          <p:cNvSpPr>
            <a:spLocks/>
          </p:cNvSpPr>
          <p:nvPr/>
        </p:nvSpPr>
        <p:spPr bwMode="auto">
          <a:xfrm>
            <a:off x="6553200" y="3939828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7" name="Text Box 16"/>
          <p:cNvSpPr txBox="1">
            <a:spLocks noChangeArrowheads="1"/>
          </p:cNvSpPr>
          <p:nvPr/>
        </p:nvSpPr>
        <p:spPr bwMode="auto">
          <a:xfrm>
            <a:off x="1843088" y="5246340"/>
            <a:ext cx="1447800" cy="333375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cs-CZ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jev</a:t>
            </a:r>
            <a:endParaRPr lang="cs-CZ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8" name="Text Box 17"/>
          <p:cNvSpPr txBox="1">
            <a:spLocks noChangeArrowheads="1"/>
          </p:cNvSpPr>
          <p:nvPr/>
        </p:nvSpPr>
        <p:spPr bwMode="auto">
          <a:xfrm>
            <a:off x="4833938" y="5246340"/>
            <a:ext cx="1390650" cy="342900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jev</a:t>
            </a:r>
            <a:endParaRPr lang="cs-CZ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9" name="AutoShape 18"/>
          <p:cNvSpPr>
            <a:spLocks/>
          </p:cNvSpPr>
          <p:nvPr/>
        </p:nvSpPr>
        <p:spPr bwMode="auto">
          <a:xfrm rot="5400000">
            <a:off x="5448300" y="4084290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0" name="AutoShape 19"/>
          <p:cNvSpPr>
            <a:spLocks/>
          </p:cNvSpPr>
          <p:nvPr/>
        </p:nvSpPr>
        <p:spPr bwMode="auto">
          <a:xfrm rot="5400000">
            <a:off x="2486025" y="4084290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1" name="Text Box 20"/>
          <p:cNvSpPr txBox="1">
            <a:spLocks noChangeArrowheads="1"/>
          </p:cNvSpPr>
          <p:nvPr/>
        </p:nvSpPr>
        <p:spPr bwMode="auto">
          <a:xfrm>
            <a:off x="5353050" y="400015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73752" name="Line 21"/>
          <p:cNvSpPr>
            <a:spLocks noChangeShapeType="1"/>
          </p:cNvSpPr>
          <p:nvPr/>
        </p:nvSpPr>
        <p:spPr bwMode="auto">
          <a:xfrm>
            <a:off x="4267200" y="4654203"/>
            <a:ext cx="2438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3" name="Line 22"/>
          <p:cNvSpPr>
            <a:spLocks noChangeShapeType="1"/>
          </p:cNvSpPr>
          <p:nvPr/>
        </p:nvSpPr>
        <p:spPr bwMode="auto">
          <a:xfrm flipV="1">
            <a:off x="1181100" y="4654203"/>
            <a:ext cx="26289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4" name="AutoShape 23"/>
          <p:cNvSpPr>
            <a:spLocks/>
          </p:cNvSpPr>
          <p:nvPr/>
        </p:nvSpPr>
        <p:spPr bwMode="auto">
          <a:xfrm>
            <a:off x="1225550" y="3939828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5" name="AutoShape 24"/>
          <p:cNvSpPr>
            <a:spLocks/>
          </p:cNvSpPr>
          <p:nvPr/>
        </p:nvSpPr>
        <p:spPr bwMode="auto">
          <a:xfrm>
            <a:off x="3590925" y="3939828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6" name="Text Box 25"/>
          <p:cNvSpPr txBox="1">
            <a:spLocks noChangeArrowheads="1"/>
          </p:cNvSpPr>
          <p:nvPr/>
        </p:nvSpPr>
        <p:spPr bwMode="auto">
          <a:xfrm>
            <a:off x="6689725" y="387315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57" name="Text Box 26"/>
          <p:cNvSpPr txBox="1">
            <a:spLocks noChangeArrowheads="1"/>
          </p:cNvSpPr>
          <p:nvPr/>
        </p:nvSpPr>
        <p:spPr bwMode="auto">
          <a:xfrm>
            <a:off x="2336800" y="401285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7020272" y="4451970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7452320" y="4593704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…</a:t>
            </a:r>
            <a:endParaRPr lang="cs-CZ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3" name="Object 4"/>
          <p:cNvGraphicFramePr>
            <a:graphicFrameLocks noChangeAspect="1"/>
          </p:cNvGraphicFramePr>
          <p:nvPr/>
        </p:nvGraphicFramePr>
        <p:xfrm>
          <a:off x="254000" y="2047875"/>
          <a:ext cx="627063" cy="542925"/>
        </p:xfrm>
        <a:graphic>
          <a:graphicData uri="http://schemas.openxmlformats.org/presentationml/2006/ole">
            <p:oleObj spid="_x0000_s60421" name="Rovnice" r:id="rId5" imgW="393480" imgH="342720" progId="Equation.3">
              <p:embed/>
            </p:oleObj>
          </a:graphicData>
        </a:graphic>
      </p:graphicFrame>
      <p:sp>
        <p:nvSpPr>
          <p:cNvPr id="44" name="Text Box 5"/>
          <p:cNvSpPr txBox="1">
            <a:spLocks noChangeArrowheads="1"/>
          </p:cNvSpPr>
          <p:nvPr/>
        </p:nvSpPr>
        <p:spPr bwMode="auto">
          <a:xfrm>
            <a:off x="1729780" y="1743100"/>
            <a:ext cx="12382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45" name="Text Box 6"/>
          <p:cNvSpPr txBox="1">
            <a:spLocks noChangeArrowheads="1"/>
          </p:cNvSpPr>
          <p:nvPr/>
        </p:nvSpPr>
        <p:spPr bwMode="auto">
          <a:xfrm>
            <a:off x="3091855" y="1743100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1872655" y="2390800"/>
            <a:ext cx="23907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47" name="Text Box 8"/>
          <p:cNvSpPr txBox="1">
            <a:spLocks noChangeArrowheads="1"/>
          </p:cNvSpPr>
          <p:nvPr/>
        </p:nvSpPr>
        <p:spPr bwMode="auto">
          <a:xfrm>
            <a:off x="780728" y="2190775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49" name="Text Box 10"/>
          <p:cNvSpPr txBox="1">
            <a:spLocks noChangeArrowheads="1"/>
          </p:cNvSpPr>
          <p:nvPr/>
        </p:nvSpPr>
        <p:spPr bwMode="auto">
          <a:xfrm>
            <a:off x="4225330" y="1628800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61" name="Line 22"/>
          <p:cNvSpPr>
            <a:spLocks noChangeShapeType="1"/>
          </p:cNvSpPr>
          <p:nvPr/>
        </p:nvSpPr>
        <p:spPr bwMode="auto">
          <a:xfrm flipV="1">
            <a:off x="1691680" y="2409850"/>
            <a:ext cx="26289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AutoShape 23"/>
          <p:cNvSpPr>
            <a:spLocks/>
          </p:cNvSpPr>
          <p:nvPr/>
        </p:nvSpPr>
        <p:spPr bwMode="auto">
          <a:xfrm>
            <a:off x="1736130" y="1695475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AutoShape 24"/>
          <p:cNvSpPr>
            <a:spLocks/>
          </p:cNvSpPr>
          <p:nvPr/>
        </p:nvSpPr>
        <p:spPr bwMode="auto">
          <a:xfrm>
            <a:off x="4101505" y="1695475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 Box 26"/>
          <p:cNvSpPr txBox="1">
            <a:spLocks noChangeArrowheads="1"/>
          </p:cNvSpPr>
          <p:nvPr/>
        </p:nvSpPr>
        <p:spPr bwMode="auto">
          <a:xfrm>
            <a:off x="2847380" y="1768500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67" name="Text Box 9"/>
          <p:cNvSpPr txBox="1">
            <a:spLocks noChangeArrowheads="1"/>
          </p:cNvSpPr>
          <p:nvPr/>
        </p:nvSpPr>
        <p:spPr bwMode="auto">
          <a:xfrm>
            <a:off x="1115616" y="2135138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3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∑</a:t>
            </a:r>
            <a:endParaRPr lang="cs-CZ" sz="32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37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0"/>
            <a:ext cx="7772400" cy="762000"/>
          </a:xfrm>
          <a:noFill/>
        </p:spPr>
        <p:txBody>
          <a:bodyPr/>
          <a:lstStyle/>
          <a:p>
            <a:r>
              <a:rPr lang="cs-CZ" smtClean="0"/>
              <a:t>Test dobré shody - základní teorie</a:t>
            </a:r>
          </a:p>
        </p:txBody>
      </p:sp>
      <p:sp>
        <p:nvSpPr>
          <p:cNvPr id="73735" name="Text Box 3"/>
          <p:cNvSpPr txBox="1">
            <a:spLocks noChangeArrowheads="1"/>
          </p:cNvSpPr>
          <p:nvPr/>
        </p:nvSpPr>
        <p:spPr bwMode="auto">
          <a:xfrm>
            <a:off x="153988" y="1098550"/>
            <a:ext cx="2743200" cy="333375"/>
          </a:xfrm>
          <a:prstGeom prst="rect">
            <a:avLst/>
          </a:prstGeom>
          <a:solidFill>
            <a:srgbClr val="FFCC99"/>
          </a:solidFill>
          <a:ln w="6350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Binomické jevy (1/0)</a:t>
            </a:r>
          </a:p>
        </p:txBody>
      </p:sp>
      <p:graphicFrame>
        <p:nvGraphicFramePr>
          <p:cNvPr id="73730" name="Object 4"/>
          <p:cNvGraphicFramePr>
            <a:graphicFrameLocks noChangeAspect="1"/>
          </p:cNvGraphicFramePr>
          <p:nvPr/>
        </p:nvGraphicFramePr>
        <p:xfrm>
          <a:off x="304800" y="1903413"/>
          <a:ext cx="485775" cy="542925"/>
        </p:xfrm>
        <a:graphic>
          <a:graphicData uri="http://schemas.openxmlformats.org/presentationml/2006/ole">
            <p:oleObj spid="_x0000_s13314" name="Rovnice" r:id="rId4" imgW="304560" imgH="342720" progId="Equation.3">
              <p:embed/>
            </p:oleObj>
          </a:graphicData>
        </a:graphic>
      </p:graphicFrame>
      <p:sp>
        <p:nvSpPr>
          <p:cNvPr id="73736" name="Text Box 5"/>
          <p:cNvSpPr txBox="1">
            <a:spLocks noChangeArrowheads="1"/>
          </p:cNvSpPr>
          <p:nvPr/>
        </p:nvSpPr>
        <p:spPr bwMode="auto">
          <a:xfrm>
            <a:off x="1219200" y="1598613"/>
            <a:ext cx="12382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7" name="Text Box 6"/>
          <p:cNvSpPr txBox="1">
            <a:spLocks noChangeArrowheads="1"/>
          </p:cNvSpPr>
          <p:nvPr/>
        </p:nvSpPr>
        <p:spPr bwMode="auto">
          <a:xfrm>
            <a:off x="2581275" y="1598613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8" name="Text Box 7"/>
          <p:cNvSpPr txBox="1">
            <a:spLocks noChangeArrowheads="1"/>
          </p:cNvSpPr>
          <p:nvPr/>
        </p:nvSpPr>
        <p:spPr bwMode="auto">
          <a:xfrm>
            <a:off x="1362075" y="2246313"/>
            <a:ext cx="23907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39" name="Text Box 8"/>
          <p:cNvSpPr txBox="1">
            <a:spLocks noChangeArrowheads="1"/>
          </p:cNvSpPr>
          <p:nvPr/>
        </p:nvSpPr>
        <p:spPr bwMode="auto">
          <a:xfrm>
            <a:off x="762000" y="2046288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73740" name="Text Box 9"/>
          <p:cNvSpPr txBox="1">
            <a:spLocks noChangeArrowheads="1"/>
          </p:cNvSpPr>
          <p:nvPr/>
        </p:nvSpPr>
        <p:spPr bwMode="auto">
          <a:xfrm>
            <a:off x="3905250" y="2046288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73741" name="Text Box 10"/>
          <p:cNvSpPr txBox="1">
            <a:spLocks noChangeArrowheads="1"/>
          </p:cNvSpPr>
          <p:nvPr/>
        </p:nvSpPr>
        <p:spPr bwMode="auto">
          <a:xfrm>
            <a:off x="3714750" y="14843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42" name="Text Box 11"/>
          <p:cNvSpPr txBox="1">
            <a:spLocks noChangeArrowheads="1"/>
          </p:cNvSpPr>
          <p:nvPr/>
        </p:nvSpPr>
        <p:spPr bwMode="auto">
          <a:xfrm>
            <a:off x="4310063" y="1598613"/>
            <a:ext cx="1219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3" name="Text Box 12"/>
          <p:cNvSpPr txBox="1">
            <a:spLocks noChangeArrowheads="1"/>
          </p:cNvSpPr>
          <p:nvPr/>
        </p:nvSpPr>
        <p:spPr bwMode="auto">
          <a:xfrm>
            <a:off x="5572125" y="1598613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4" name="Text Box 13"/>
          <p:cNvSpPr txBox="1">
            <a:spLocks noChangeArrowheads="1"/>
          </p:cNvSpPr>
          <p:nvPr/>
        </p:nvSpPr>
        <p:spPr bwMode="auto">
          <a:xfrm>
            <a:off x="4286250" y="2246313"/>
            <a:ext cx="23812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45" name="AutoShape 14"/>
          <p:cNvSpPr>
            <a:spLocks/>
          </p:cNvSpPr>
          <p:nvPr/>
        </p:nvSpPr>
        <p:spPr bwMode="auto">
          <a:xfrm>
            <a:off x="4324350" y="1550988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6" name="AutoShape 15"/>
          <p:cNvSpPr>
            <a:spLocks/>
          </p:cNvSpPr>
          <p:nvPr/>
        </p:nvSpPr>
        <p:spPr bwMode="auto">
          <a:xfrm>
            <a:off x="6553200" y="1550988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7" name="Text Box 16"/>
          <p:cNvSpPr txBox="1">
            <a:spLocks noChangeArrowheads="1"/>
          </p:cNvSpPr>
          <p:nvPr/>
        </p:nvSpPr>
        <p:spPr bwMode="auto">
          <a:xfrm>
            <a:off x="1843088" y="2857500"/>
            <a:ext cx="1447800" cy="333375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I. jev 1</a:t>
            </a:r>
          </a:p>
        </p:txBody>
      </p:sp>
      <p:sp>
        <p:nvSpPr>
          <p:cNvPr id="73748" name="Text Box 17"/>
          <p:cNvSpPr txBox="1">
            <a:spLocks noChangeArrowheads="1"/>
          </p:cNvSpPr>
          <p:nvPr/>
        </p:nvSpPr>
        <p:spPr bwMode="auto">
          <a:xfrm>
            <a:off x="4833938" y="2857500"/>
            <a:ext cx="1390650" cy="342900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II. jev 2</a:t>
            </a:r>
          </a:p>
        </p:txBody>
      </p:sp>
      <p:sp>
        <p:nvSpPr>
          <p:cNvPr id="73749" name="AutoShape 18"/>
          <p:cNvSpPr>
            <a:spLocks/>
          </p:cNvSpPr>
          <p:nvPr/>
        </p:nvSpPr>
        <p:spPr bwMode="auto">
          <a:xfrm rot="5400000">
            <a:off x="5448300" y="1695450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0" name="AutoShape 19"/>
          <p:cNvSpPr>
            <a:spLocks/>
          </p:cNvSpPr>
          <p:nvPr/>
        </p:nvSpPr>
        <p:spPr bwMode="auto">
          <a:xfrm rot="5400000">
            <a:off x="2486025" y="1695450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1" name="Text Box 20"/>
          <p:cNvSpPr txBox="1">
            <a:spLocks noChangeArrowheads="1"/>
          </p:cNvSpPr>
          <p:nvPr/>
        </p:nvSpPr>
        <p:spPr bwMode="auto">
          <a:xfrm>
            <a:off x="5353050" y="16113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73752" name="Line 21"/>
          <p:cNvSpPr>
            <a:spLocks noChangeShapeType="1"/>
          </p:cNvSpPr>
          <p:nvPr/>
        </p:nvSpPr>
        <p:spPr bwMode="auto">
          <a:xfrm>
            <a:off x="4267200" y="2265363"/>
            <a:ext cx="2438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3" name="Line 22"/>
          <p:cNvSpPr>
            <a:spLocks noChangeShapeType="1"/>
          </p:cNvSpPr>
          <p:nvPr/>
        </p:nvSpPr>
        <p:spPr bwMode="auto">
          <a:xfrm flipV="1">
            <a:off x="1181100" y="2265363"/>
            <a:ext cx="26289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4" name="AutoShape 23"/>
          <p:cNvSpPr>
            <a:spLocks/>
          </p:cNvSpPr>
          <p:nvPr/>
        </p:nvSpPr>
        <p:spPr bwMode="auto">
          <a:xfrm>
            <a:off x="1225550" y="1550988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5" name="AutoShape 24"/>
          <p:cNvSpPr>
            <a:spLocks/>
          </p:cNvSpPr>
          <p:nvPr/>
        </p:nvSpPr>
        <p:spPr bwMode="auto">
          <a:xfrm>
            <a:off x="3590925" y="1550988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6" name="Text Box 25"/>
          <p:cNvSpPr txBox="1">
            <a:spLocks noChangeArrowheads="1"/>
          </p:cNvSpPr>
          <p:nvPr/>
        </p:nvSpPr>
        <p:spPr bwMode="auto">
          <a:xfrm>
            <a:off x="6689725" y="14843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57" name="Text Box 26"/>
          <p:cNvSpPr txBox="1">
            <a:spLocks noChangeArrowheads="1"/>
          </p:cNvSpPr>
          <p:nvPr/>
        </p:nvSpPr>
        <p:spPr bwMode="auto">
          <a:xfrm>
            <a:off x="2336800" y="16240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pic>
        <p:nvPicPr>
          <p:cNvPr id="73758" name="Picture 2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10400" y="1408113"/>
            <a:ext cx="20574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59" name="Text Box 28"/>
          <p:cNvSpPr txBox="1">
            <a:spLocks noChangeArrowheads="1"/>
          </p:cNvSpPr>
          <p:nvPr/>
        </p:nvSpPr>
        <p:spPr bwMode="auto">
          <a:xfrm>
            <a:off x="228600" y="3267075"/>
            <a:ext cx="1295400" cy="314325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Příklad</a:t>
            </a:r>
          </a:p>
        </p:txBody>
      </p:sp>
      <p:sp>
        <p:nvSpPr>
          <p:cNvPr id="73760" name="Text Box 29"/>
          <p:cNvSpPr txBox="1">
            <a:spLocks noChangeArrowheads="1"/>
          </p:cNvSpPr>
          <p:nvPr/>
        </p:nvSpPr>
        <p:spPr bwMode="auto">
          <a:xfrm>
            <a:off x="2438400" y="3276600"/>
            <a:ext cx="6019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10 000 lidí hází mincí           rub: 4 000 případů (R)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                   líc: 6 000</a:t>
            </a:r>
            <a:r>
              <a:rPr lang="cs-CZ" sz="2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případů (L)</a:t>
            </a:r>
          </a:p>
        </p:txBody>
      </p:sp>
      <p:sp>
        <p:nvSpPr>
          <p:cNvPr id="73761" name="WordArt 30"/>
          <p:cNvSpPr>
            <a:spLocks noChangeArrowheads="1" noChangeShapeType="1"/>
          </p:cNvSpPr>
          <p:nvPr/>
        </p:nvSpPr>
        <p:spPr bwMode="auto">
          <a:xfrm>
            <a:off x="2057400" y="3260725"/>
            <a:ext cx="276225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Wingdings"/>
                <a:cs typeface="Arial" pitchFamily="34" charset="0"/>
              </a:rPr>
              <a:t>ü</a:t>
            </a:r>
          </a:p>
        </p:txBody>
      </p:sp>
      <p:sp>
        <p:nvSpPr>
          <p:cNvPr id="73762" name="Text Box 31"/>
          <p:cNvSpPr txBox="1">
            <a:spLocks noChangeArrowheads="1"/>
          </p:cNvSpPr>
          <p:nvPr/>
        </p:nvSpPr>
        <p:spPr bwMode="auto">
          <a:xfrm>
            <a:off x="2743200" y="3981450"/>
            <a:ext cx="64008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Lze výsledek považovat za statisticky významně odlišný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(nebo neodlišný) od očekávaného poměru R : L = 1 : 1 ?</a:t>
            </a:r>
          </a:p>
        </p:txBody>
      </p:sp>
      <p:sp>
        <p:nvSpPr>
          <p:cNvPr id="73763" name="WordArt 32"/>
          <p:cNvSpPr>
            <a:spLocks noChangeArrowheads="1" noChangeShapeType="1"/>
          </p:cNvSpPr>
          <p:nvPr/>
        </p:nvSpPr>
        <p:spPr bwMode="auto">
          <a:xfrm>
            <a:off x="2057400" y="4162425"/>
            <a:ext cx="20002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  <a:cs typeface="Arial" pitchFamily="34" charset="0"/>
              </a:rPr>
              <a:t>?</a:t>
            </a:r>
          </a:p>
        </p:txBody>
      </p:sp>
      <p:sp>
        <p:nvSpPr>
          <p:cNvPr id="73764" name="Line 33"/>
          <p:cNvSpPr>
            <a:spLocks noChangeShapeType="1"/>
          </p:cNvSpPr>
          <p:nvPr/>
        </p:nvSpPr>
        <p:spPr bwMode="auto">
          <a:xfrm flipV="1">
            <a:off x="5219700" y="3443288"/>
            <a:ext cx="3429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65" name="Line 34"/>
          <p:cNvSpPr>
            <a:spLocks noChangeShapeType="1"/>
          </p:cNvSpPr>
          <p:nvPr/>
        </p:nvSpPr>
        <p:spPr bwMode="auto">
          <a:xfrm>
            <a:off x="5219700" y="3443288"/>
            <a:ext cx="342900" cy="2905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66" name="Rectangle 35"/>
          <p:cNvSpPr>
            <a:spLocks noChangeArrowheads="1"/>
          </p:cNvSpPr>
          <p:nvPr/>
        </p:nvSpPr>
        <p:spPr bwMode="auto">
          <a:xfrm>
            <a:off x="1828800" y="5949950"/>
            <a:ext cx="7239000" cy="381000"/>
          </a:xfrm>
          <a:prstGeom prst="rect">
            <a:avLst/>
          </a:prstGeom>
          <a:solidFill>
            <a:srgbClr val="A50021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prstClr val="white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cs-CZ" sz="2000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Rozdíl je vysoce statisticky významný (p &lt;&lt; 0,001]</a:t>
            </a:r>
          </a:p>
        </p:txBody>
      </p:sp>
      <p:graphicFrame>
        <p:nvGraphicFramePr>
          <p:cNvPr id="73731" name="Object 36"/>
          <p:cNvGraphicFramePr>
            <a:graphicFrameLocks noChangeAspect="1"/>
          </p:cNvGraphicFramePr>
          <p:nvPr/>
        </p:nvGraphicFramePr>
        <p:xfrm>
          <a:off x="2757488" y="4724400"/>
          <a:ext cx="5700712" cy="633413"/>
        </p:xfrm>
        <a:graphic>
          <a:graphicData uri="http://schemas.openxmlformats.org/presentationml/2006/ole">
            <p:oleObj spid="_x0000_s13315" name="Rovnice" r:id="rId6" imgW="2869920" imgH="431640" progId="Equation.3">
              <p:embed/>
            </p:oleObj>
          </a:graphicData>
        </a:graphic>
      </p:graphicFrame>
      <p:sp>
        <p:nvSpPr>
          <p:cNvPr id="73767" name="Rectangle 37"/>
          <p:cNvSpPr>
            <a:spLocks noChangeArrowheads="1"/>
          </p:cNvSpPr>
          <p:nvPr/>
        </p:nvSpPr>
        <p:spPr bwMode="auto">
          <a:xfrm>
            <a:off x="2366963" y="5473700"/>
            <a:ext cx="6067425" cy="4191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Tabulková hodnota:</a:t>
            </a:r>
          </a:p>
        </p:txBody>
      </p:sp>
      <p:graphicFrame>
        <p:nvGraphicFramePr>
          <p:cNvPr id="73732" name="Object 38"/>
          <p:cNvGraphicFramePr>
            <a:graphicFrameLocks noChangeAspect="1"/>
          </p:cNvGraphicFramePr>
          <p:nvPr/>
        </p:nvGraphicFramePr>
        <p:xfrm>
          <a:off x="4895850" y="5373688"/>
          <a:ext cx="3867150" cy="523875"/>
        </p:xfrm>
        <a:graphic>
          <a:graphicData uri="http://schemas.openxmlformats.org/presentationml/2006/ole">
            <p:oleObj spid="_x0000_s13316" name="Rovnice" r:id="rId7" imgW="2514600" imgH="342720" progId="Equation.3">
              <p:embed/>
            </p:oleObj>
          </a:graphicData>
        </a:graphic>
      </p:graphicFrame>
      <p:sp>
        <p:nvSpPr>
          <p:cNvPr id="73768" name="AutoShape 39"/>
          <p:cNvSpPr>
            <a:spLocks noChangeArrowheads="1"/>
          </p:cNvSpPr>
          <p:nvPr/>
        </p:nvSpPr>
        <p:spPr bwMode="auto">
          <a:xfrm>
            <a:off x="852488" y="5935663"/>
            <a:ext cx="671512" cy="381000"/>
          </a:xfrm>
          <a:custGeom>
            <a:avLst/>
            <a:gdLst>
              <a:gd name="T0" fmla="*/ 503634 w 21600"/>
              <a:gd name="T1" fmla="*/ 0 h 21600"/>
              <a:gd name="T2" fmla="*/ 0 w 21600"/>
              <a:gd name="T3" fmla="*/ 190500 h 21600"/>
              <a:gd name="T4" fmla="*/ 503634 w 21600"/>
              <a:gd name="T5" fmla="*/ 381000 h 21600"/>
              <a:gd name="T6" fmla="*/ 671512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6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476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373063"/>
            <a:ext cx="8583612" cy="762000"/>
          </a:xfrm>
          <a:noFill/>
        </p:spPr>
        <p:txBody>
          <a:bodyPr/>
          <a:lstStyle/>
          <a:p>
            <a:r>
              <a:rPr lang="cs-CZ" smtClean="0"/>
              <a:t>Kontingenční tabulky </a:t>
            </a:r>
            <a:br>
              <a:rPr lang="cs-CZ" smtClean="0"/>
            </a:br>
            <a:r>
              <a:rPr lang="cs-CZ" smtClean="0"/>
              <a:t> H0 :Nezávislost dvou jevů A a B</a:t>
            </a:r>
          </a:p>
        </p:txBody>
      </p:sp>
      <p:sp>
        <p:nvSpPr>
          <p:cNvPr id="74769" name="Rectangle 4"/>
          <p:cNvSpPr>
            <a:spLocks noChangeArrowheads="1"/>
          </p:cNvSpPr>
          <p:nvPr/>
        </p:nvSpPr>
        <p:spPr bwMode="auto">
          <a:xfrm>
            <a:off x="231775" y="2154238"/>
            <a:ext cx="1676400" cy="9144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Kontingenční tabulka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 x 2</a:t>
            </a:r>
          </a:p>
        </p:txBody>
      </p:sp>
      <p:sp>
        <p:nvSpPr>
          <p:cNvPr id="74770" name="Rectangle 5"/>
          <p:cNvSpPr>
            <a:spLocks noChangeArrowheads="1"/>
          </p:cNvSpPr>
          <p:nvPr/>
        </p:nvSpPr>
        <p:spPr bwMode="auto">
          <a:xfrm>
            <a:off x="7162800" y="1782763"/>
            <a:ext cx="1981200" cy="40005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 = a + b + c + d</a:t>
            </a:r>
          </a:p>
        </p:txBody>
      </p:sp>
      <p:pic>
        <p:nvPicPr>
          <p:cNvPr id="74771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9000" y="2273300"/>
            <a:ext cx="1485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4754" name="Object 7"/>
          <p:cNvGraphicFramePr>
            <a:graphicFrameLocks noChangeAspect="1"/>
          </p:cNvGraphicFramePr>
          <p:nvPr/>
        </p:nvGraphicFramePr>
        <p:xfrm>
          <a:off x="7239000" y="2806700"/>
          <a:ext cx="1485900" cy="485775"/>
        </p:xfrm>
        <a:graphic>
          <a:graphicData uri="http://schemas.openxmlformats.org/presentationml/2006/ole">
            <p:oleObj spid="_x0000_s14338" name="Rovnice" r:id="rId5" imgW="1002960" imgH="393480" progId="Equation.3">
              <p:embed/>
            </p:oleObj>
          </a:graphicData>
        </a:graphic>
      </p:graphicFrame>
      <p:graphicFrame>
        <p:nvGraphicFramePr>
          <p:cNvPr id="544776" name="Group 8"/>
          <p:cNvGraphicFramePr>
            <a:graphicFrameLocks noGrp="1"/>
          </p:cNvGraphicFramePr>
          <p:nvPr/>
        </p:nvGraphicFramePr>
        <p:xfrm>
          <a:off x="1981200" y="1587500"/>
          <a:ext cx="4953000" cy="1981200"/>
        </p:xfrm>
        <a:graphic>
          <a:graphicData uri="http://schemas.openxmlformats.org/drawingml/2006/table">
            <a:tbl>
              <a:tblPr/>
              <a:tblGrid>
                <a:gridCol w="1143000"/>
                <a:gridCol w="1143000"/>
                <a:gridCol w="1104900"/>
                <a:gridCol w="1562100"/>
              </a:tblGrid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+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Podíl (+)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+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Podíl (+)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4804" name="Line 46"/>
          <p:cNvSpPr>
            <a:spLocks noChangeShapeType="1"/>
          </p:cNvSpPr>
          <p:nvPr/>
        </p:nvSpPr>
        <p:spPr bwMode="auto">
          <a:xfrm>
            <a:off x="2076450" y="1711325"/>
            <a:ext cx="0" cy="3143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805" name="Line 47"/>
          <p:cNvSpPr>
            <a:spLocks noChangeShapeType="1"/>
          </p:cNvSpPr>
          <p:nvPr/>
        </p:nvSpPr>
        <p:spPr bwMode="auto">
          <a:xfrm flipV="1">
            <a:off x="2362200" y="1649413"/>
            <a:ext cx="56197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806" name="Line 48"/>
          <p:cNvSpPr>
            <a:spLocks noChangeShapeType="1"/>
          </p:cNvSpPr>
          <p:nvPr/>
        </p:nvSpPr>
        <p:spPr bwMode="auto">
          <a:xfrm>
            <a:off x="1981200" y="1601788"/>
            <a:ext cx="11430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807" name="Rectangle 49"/>
          <p:cNvSpPr>
            <a:spLocks noChangeArrowheads="1"/>
          </p:cNvSpPr>
          <p:nvPr/>
        </p:nvSpPr>
        <p:spPr bwMode="auto">
          <a:xfrm>
            <a:off x="2124075" y="17113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74808" name="Rectangle 50"/>
          <p:cNvSpPr>
            <a:spLocks noChangeArrowheads="1"/>
          </p:cNvSpPr>
          <p:nvPr/>
        </p:nvSpPr>
        <p:spPr bwMode="auto">
          <a:xfrm>
            <a:off x="2786063" y="1620838"/>
            <a:ext cx="354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</a:t>
            </a:r>
          </a:p>
        </p:txBody>
      </p:sp>
      <p:graphicFrame>
        <p:nvGraphicFramePr>
          <p:cNvPr id="74755" name="Object 51"/>
          <p:cNvGraphicFramePr>
            <a:graphicFrameLocks noChangeAspect="1"/>
          </p:cNvGraphicFramePr>
          <p:nvPr/>
        </p:nvGraphicFramePr>
        <p:xfrm>
          <a:off x="3238500" y="2992438"/>
          <a:ext cx="976313" cy="581025"/>
        </p:xfrm>
        <a:graphic>
          <a:graphicData uri="http://schemas.openxmlformats.org/presentationml/2006/ole">
            <p:oleObj spid="_x0000_s14339" name="Rovnice" r:id="rId6" imgW="444240" imgH="419040" progId="Equation.3">
              <p:embed/>
            </p:oleObj>
          </a:graphicData>
        </a:graphic>
      </p:graphicFrame>
      <p:graphicFrame>
        <p:nvGraphicFramePr>
          <p:cNvPr id="74756" name="Object 52"/>
          <p:cNvGraphicFramePr>
            <a:graphicFrameLocks noChangeAspect="1"/>
          </p:cNvGraphicFramePr>
          <p:nvPr/>
        </p:nvGraphicFramePr>
        <p:xfrm>
          <a:off x="4352925" y="3054350"/>
          <a:ext cx="962025" cy="500063"/>
        </p:xfrm>
        <a:graphic>
          <a:graphicData uri="http://schemas.openxmlformats.org/presentationml/2006/ole">
            <p:oleObj spid="_x0000_s14340" name="Rovnice" r:id="rId7" imgW="469800" imgH="419040" progId="Equation.3">
              <p:embed/>
            </p:oleObj>
          </a:graphicData>
        </a:graphic>
      </p:graphicFrame>
      <p:graphicFrame>
        <p:nvGraphicFramePr>
          <p:cNvPr id="74757" name="Object 53"/>
          <p:cNvGraphicFramePr>
            <a:graphicFrameLocks noChangeAspect="1"/>
          </p:cNvGraphicFramePr>
          <p:nvPr/>
        </p:nvGraphicFramePr>
        <p:xfrm>
          <a:off x="5357813" y="2054225"/>
          <a:ext cx="890587" cy="523875"/>
        </p:xfrm>
        <a:graphic>
          <a:graphicData uri="http://schemas.openxmlformats.org/presentationml/2006/ole">
            <p:oleObj spid="_x0000_s14341" name="Rovnice" r:id="rId8" imgW="457200" imgH="419040" progId="Equation.3">
              <p:embed/>
            </p:oleObj>
          </a:graphicData>
        </a:graphic>
      </p:graphicFrame>
      <p:graphicFrame>
        <p:nvGraphicFramePr>
          <p:cNvPr id="74758" name="Object 54"/>
          <p:cNvGraphicFramePr>
            <a:graphicFrameLocks noChangeAspect="1"/>
          </p:cNvGraphicFramePr>
          <p:nvPr/>
        </p:nvGraphicFramePr>
        <p:xfrm>
          <a:off x="5362575" y="2506663"/>
          <a:ext cx="885825" cy="561975"/>
        </p:xfrm>
        <a:graphic>
          <a:graphicData uri="http://schemas.openxmlformats.org/presentationml/2006/ole">
            <p:oleObj spid="_x0000_s14342" name="Rovnice" r:id="rId9" imgW="457200" imgH="419040" progId="Equation.3">
              <p:embed/>
            </p:oleObj>
          </a:graphicData>
        </a:graphic>
      </p:graphicFrame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6310313" y="2082800"/>
            <a:ext cx="533400" cy="457200"/>
            <a:chOff x="4272" y="3312"/>
            <a:chExt cx="336" cy="288"/>
          </a:xfrm>
        </p:grpSpPr>
        <p:sp>
          <p:nvSpPr>
            <p:cNvPr id="74814" name="AutoShape 56"/>
            <p:cNvSpPr>
              <a:spLocks noChangeArrowheads="1"/>
            </p:cNvSpPr>
            <p:nvPr/>
          </p:nvSpPr>
          <p:spPr bwMode="auto">
            <a:xfrm>
              <a:off x="4272" y="3312"/>
              <a:ext cx="336" cy="288"/>
            </a:xfrm>
            <a:prstGeom prst="star8">
              <a:avLst>
                <a:gd name="adj" fmla="val 3825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815" name="Rectangle 57"/>
            <p:cNvSpPr>
              <a:spLocks noChangeArrowheads="1"/>
            </p:cNvSpPr>
            <p:nvPr/>
          </p:nvSpPr>
          <p:spPr bwMode="auto">
            <a:xfrm>
              <a:off x="4338" y="3330"/>
              <a:ext cx="252" cy="240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sz="1600" b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p</a:t>
              </a:r>
              <a:r>
                <a:rPr lang="cs-CZ" sz="1600" b="1" baseline="-2500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</p:grpSp>
      <p:grpSp>
        <p:nvGrpSpPr>
          <p:cNvPr id="3" name="Group 58"/>
          <p:cNvGrpSpPr>
            <a:grpSpLocks/>
          </p:cNvGrpSpPr>
          <p:nvPr/>
        </p:nvGrpSpPr>
        <p:grpSpPr bwMode="auto">
          <a:xfrm>
            <a:off x="6324600" y="2598738"/>
            <a:ext cx="533400" cy="457200"/>
            <a:chOff x="4272" y="3312"/>
            <a:chExt cx="336" cy="288"/>
          </a:xfrm>
        </p:grpSpPr>
        <p:sp>
          <p:nvSpPr>
            <p:cNvPr id="74812" name="AutoShape 59"/>
            <p:cNvSpPr>
              <a:spLocks noChangeArrowheads="1"/>
            </p:cNvSpPr>
            <p:nvPr/>
          </p:nvSpPr>
          <p:spPr bwMode="auto">
            <a:xfrm>
              <a:off x="4272" y="3312"/>
              <a:ext cx="336" cy="288"/>
            </a:xfrm>
            <a:prstGeom prst="star8">
              <a:avLst>
                <a:gd name="adj" fmla="val 3825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813" name="Rectangle 60"/>
            <p:cNvSpPr>
              <a:spLocks noChangeArrowheads="1"/>
            </p:cNvSpPr>
            <p:nvPr/>
          </p:nvSpPr>
          <p:spPr bwMode="auto">
            <a:xfrm>
              <a:off x="4338" y="3330"/>
              <a:ext cx="252" cy="240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sz="1600" b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p</a:t>
              </a:r>
              <a:r>
                <a:rPr lang="cs-CZ" sz="1600" b="1" baseline="-2500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</p:grpSp>
      <p:sp>
        <p:nvSpPr>
          <p:cNvPr id="74811" name="Rectangle 61"/>
          <p:cNvSpPr>
            <a:spLocks noChangeArrowheads="1"/>
          </p:cNvSpPr>
          <p:nvPr/>
        </p:nvSpPr>
        <p:spPr bwMode="auto">
          <a:xfrm>
            <a:off x="317500" y="3716338"/>
            <a:ext cx="2590800" cy="338137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Očekávané četnosti:</a:t>
            </a:r>
          </a:p>
        </p:txBody>
      </p:sp>
      <p:graphicFrame>
        <p:nvGraphicFramePr>
          <p:cNvPr id="74759" name="Object 62"/>
          <p:cNvGraphicFramePr>
            <a:graphicFrameLocks noChangeAspect="1"/>
          </p:cNvGraphicFramePr>
          <p:nvPr/>
        </p:nvGraphicFramePr>
        <p:xfrm>
          <a:off x="431800" y="4235450"/>
          <a:ext cx="1828800" cy="571500"/>
        </p:xfrm>
        <a:graphic>
          <a:graphicData uri="http://schemas.openxmlformats.org/presentationml/2006/ole">
            <p:oleObj spid="_x0000_s14343" name="Rovnice" r:id="rId10" imgW="1244520" imgH="393480" progId="Equation.3">
              <p:embed/>
            </p:oleObj>
          </a:graphicData>
        </a:graphic>
      </p:graphicFrame>
      <p:graphicFrame>
        <p:nvGraphicFramePr>
          <p:cNvPr id="74760" name="Object 63"/>
          <p:cNvGraphicFramePr>
            <a:graphicFrameLocks noChangeAspect="1"/>
          </p:cNvGraphicFramePr>
          <p:nvPr/>
        </p:nvGraphicFramePr>
        <p:xfrm>
          <a:off x="431800" y="4978400"/>
          <a:ext cx="1800225" cy="552450"/>
        </p:xfrm>
        <a:graphic>
          <a:graphicData uri="http://schemas.openxmlformats.org/presentationml/2006/ole">
            <p:oleObj spid="_x0000_s14344" name="Rovnice" r:id="rId11" imgW="1269720" imgH="393480" progId="Equation.3">
              <p:embed/>
            </p:oleObj>
          </a:graphicData>
        </a:graphic>
      </p:graphicFrame>
      <p:graphicFrame>
        <p:nvGraphicFramePr>
          <p:cNvPr id="74761" name="Object 64"/>
          <p:cNvGraphicFramePr>
            <a:graphicFrameLocks noChangeAspect="1"/>
          </p:cNvGraphicFramePr>
          <p:nvPr/>
        </p:nvGraphicFramePr>
        <p:xfrm>
          <a:off x="2679700" y="4235450"/>
          <a:ext cx="1828800" cy="571500"/>
        </p:xfrm>
        <a:graphic>
          <a:graphicData uri="http://schemas.openxmlformats.org/presentationml/2006/ole">
            <p:oleObj spid="_x0000_s14345" name="Rovnice" r:id="rId12" imgW="1257120" imgH="393480" progId="Equation.3">
              <p:embed/>
            </p:oleObj>
          </a:graphicData>
        </a:graphic>
      </p:graphicFrame>
      <p:graphicFrame>
        <p:nvGraphicFramePr>
          <p:cNvPr id="74762" name="Object 65"/>
          <p:cNvGraphicFramePr>
            <a:graphicFrameLocks noChangeAspect="1"/>
          </p:cNvGraphicFramePr>
          <p:nvPr/>
        </p:nvGraphicFramePr>
        <p:xfrm>
          <a:off x="2717800" y="4987925"/>
          <a:ext cx="1790700" cy="542925"/>
        </p:xfrm>
        <a:graphic>
          <a:graphicData uri="http://schemas.openxmlformats.org/presentationml/2006/ole">
            <p:oleObj spid="_x0000_s14346" name="Rovnice" r:id="rId13" imgW="1282680" imgH="393480" progId="Equation.3">
              <p:embed/>
            </p:oleObj>
          </a:graphicData>
        </a:graphic>
      </p:graphicFrame>
      <p:graphicFrame>
        <p:nvGraphicFramePr>
          <p:cNvPr id="74763" name="Object 66"/>
          <p:cNvGraphicFramePr>
            <a:graphicFrameLocks noChangeAspect="1"/>
          </p:cNvGraphicFramePr>
          <p:nvPr/>
        </p:nvGraphicFramePr>
        <p:xfrm>
          <a:off x="5148263" y="4076700"/>
          <a:ext cx="3086100" cy="779463"/>
        </p:xfrm>
        <a:graphic>
          <a:graphicData uri="http://schemas.openxmlformats.org/presentationml/2006/ole">
            <p:oleObj spid="_x0000_s14347" name="Rovnice" r:id="rId14" imgW="1218960" imgH="457200" progId="Equation.3">
              <p:embed/>
            </p:oleObj>
          </a:graphicData>
        </a:graphic>
      </p:graphicFrame>
      <p:graphicFrame>
        <p:nvGraphicFramePr>
          <p:cNvPr id="74764" name="Object 67"/>
          <p:cNvGraphicFramePr>
            <a:graphicFrameLocks noChangeAspect="1"/>
          </p:cNvGraphicFramePr>
          <p:nvPr/>
        </p:nvGraphicFramePr>
        <p:xfrm>
          <a:off x="222250" y="5675313"/>
          <a:ext cx="1954213" cy="314325"/>
        </p:xfrm>
        <a:graphic>
          <a:graphicData uri="http://schemas.openxmlformats.org/presentationml/2006/ole">
            <p:oleObj spid="_x0000_s14348" name="Rovnice" r:id="rId15" imgW="1295280" imgH="203040" progId="Equation.3">
              <p:embed/>
            </p:oleObj>
          </a:graphicData>
        </a:graphic>
      </p:graphicFrame>
      <p:graphicFrame>
        <p:nvGraphicFramePr>
          <p:cNvPr id="74765" name="Object 69"/>
          <p:cNvGraphicFramePr>
            <a:graphicFrameLocks noChangeAspect="1"/>
          </p:cNvGraphicFramePr>
          <p:nvPr/>
        </p:nvGraphicFramePr>
        <p:xfrm>
          <a:off x="441325" y="5999163"/>
          <a:ext cx="971550" cy="428625"/>
        </p:xfrm>
        <a:graphic>
          <a:graphicData uri="http://schemas.openxmlformats.org/presentationml/2006/ole">
            <p:oleObj spid="_x0000_s14349" name="Rovnice" r:id="rId16" imgW="533160" imgH="241200" progId="Equation.3">
              <p:embed/>
            </p:oleObj>
          </a:graphicData>
        </a:graphic>
      </p:graphicFrame>
      <p:graphicFrame>
        <p:nvGraphicFramePr>
          <p:cNvPr id="74766" name="Object 70"/>
          <p:cNvGraphicFramePr>
            <a:graphicFrameLocks noChangeAspect="1"/>
          </p:cNvGraphicFramePr>
          <p:nvPr/>
        </p:nvGraphicFramePr>
        <p:xfrm>
          <a:off x="5148263" y="5372100"/>
          <a:ext cx="3695700" cy="952500"/>
        </p:xfrm>
        <a:graphic>
          <a:graphicData uri="http://schemas.openxmlformats.org/presentationml/2006/ole">
            <p:oleObj spid="_x0000_s14350" name="Rovnice" r:id="rId17" imgW="1739880" imgH="5331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578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146050"/>
            <a:ext cx="8001000" cy="762000"/>
          </a:xfrm>
          <a:noFill/>
        </p:spPr>
        <p:txBody>
          <a:bodyPr/>
          <a:lstStyle/>
          <a:p>
            <a:r>
              <a:rPr lang="cs-CZ" smtClean="0"/>
              <a:t>Kontingenční tabulky: příklad</a:t>
            </a:r>
          </a:p>
        </p:txBody>
      </p:sp>
      <p:sp>
        <p:nvSpPr>
          <p:cNvPr id="75782" name="Rectangle 3"/>
          <p:cNvSpPr>
            <a:spLocks noChangeArrowheads="1"/>
          </p:cNvSpPr>
          <p:nvPr/>
        </p:nvSpPr>
        <p:spPr bwMode="auto">
          <a:xfrm>
            <a:off x="5203825" y="1266825"/>
            <a:ext cx="3810000" cy="12954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cs-CZ" sz="20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102 * 30 / 166 = 18,43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cs-CZ" sz="20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102 * 136 / 166 = 83,57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cs-CZ" sz="20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11,57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cs-CZ" sz="20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52,43</a:t>
            </a:r>
          </a:p>
        </p:txBody>
      </p:sp>
      <p:graphicFrame>
        <p:nvGraphicFramePr>
          <p:cNvPr id="75778" name="Object 4"/>
          <p:cNvGraphicFramePr>
            <a:graphicFrameLocks noChangeAspect="1"/>
          </p:cNvGraphicFramePr>
          <p:nvPr/>
        </p:nvGraphicFramePr>
        <p:xfrm>
          <a:off x="257175" y="3127375"/>
          <a:ext cx="6330950" cy="727075"/>
        </p:xfrm>
        <a:graphic>
          <a:graphicData uri="http://schemas.openxmlformats.org/presentationml/2006/ole">
            <p:oleObj spid="_x0000_s15362" name="Rovnice" r:id="rId4" imgW="4584600" imgH="457200" progId="Equation.3">
              <p:embed/>
            </p:oleObj>
          </a:graphicData>
        </a:graphic>
      </p:graphicFrame>
      <p:graphicFrame>
        <p:nvGraphicFramePr>
          <p:cNvPr id="75779" name="Object 5"/>
          <p:cNvGraphicFramePr>
            <a:graphicFrameLocks noChangeAspect="1"/>
          </p:cNvGraphicFramePr>
          <p:nvPr/>
        </p:nvGraphicFramePr>
        <p:xfrm>
          <a:off x="6845300" y="3284538"/>
          <a:ext cx="2047875" cy="381000"/>
        </p:xfrm>
        <a:graphic>
          <a:graphicData uri="http://schemas.openxmlformats.org/presentationml/2006/ole">
            <p:oleObj spid="_x0000_s15363" name="Rovnice" r:id="rId5" imgW="1295280" imgH="253800" progId="Equation.3">
              <p:embed/>
            </p:oleObj>
          </a:graphicData>
        </a:graphic>
      </p:graphicFrame>
      <p:graphicFrame>
        <p:nvGraphicFramePr>
          <p:cNvPr id="546858" name="Group 42"/>
          <p:cNvGraphicFramePr>
            <a:graphicFrameLocks noGrp="1"/>
          </p:cNvGraphicFramePr>
          <p:nvPr/>
        </p:nvGraphicFramePr>
        <p:xfrm>
          <a:off x="250825" y="1385888"/>
          <a:ext cx="4648200" cy="1684020"/>
        </p:xfrm>
        <a:graphic>
          <a:graphicData uri="http://schemas.openxmlformats.org/drawingml/2006/table">
            <a:tbl>
              <a:tblPr/>
              <a:tblGrid>
                <a:gridCol w="1162050"/>
                <a:gridCol w="1162050"/>
                <a:gridCol w="1162050"/>
                <a:gridCol w="116205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5811" name="Rectangle 34"/>
          <p:cNvSpPr>
            <a:spLocks noChangeArrowheads="1"/>
          </p:cNvSpPr>
          <p:nvPr/>
        </p:nvSpPr>
        <p:spPr bwMode="auto">
          <a:xfrm>
            <a:off x="250825" y="1462088"/>
            <a:ext cx="609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gen</a:t>
            </a:r>
          </a:p>
        </p:txBody>
      </p:sp>
      <p:sp>
        <p:nvSpPr>
          <p:cNvPr id="75812" name="Rectangle 35"/>
          <p:cNvSpPr>
            <a:spLocks noChangeArrowheads="1"/>
          </p:cNvSpPr>
          <p:nvPr/>
        </p:nvSpPr>
        <p:spPr bwMode="auto">
          <a:xfrm>
            <a:off x="1087438" y="1309688"/>
            <a:ext cx="3825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400" b="1">
                <a:solidFill>
                  <a:prstClr val="black"/>
                </a:solidFill>
                <a:latin typeface="Wingdings 2" pitchFamily="18" charset="2"/>
                <a:cs typeface="Arial" pitchFamily="34" charset="0"/>
              </a:rPr>
              <a:t></a:t>
            </a:r>
          </a:p>
        </p:txBody>
      </p:sp>
      <p:sp>
        <p:nvSpPr>
          <p:cNvPr id="75813" name="Text Box 36"/>
          <p:cNvSpPr txBox="1">
            <a:spLocks noChangeArrowheads="1"/>
          </p:cNvSpPr>
          <p:nvPr/>
        </p:nvSpPr>
        <p:spPr bwMode="auto">
          <a:xfrm>
            <a:off x="0" y="3898900"/>
            <a:ext cx="9144000" cy="46672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Kontingenční tabulka v obrázku</a:t>
            </a:r>
          </a:p>
        </p:txBody>
      </p:sp>
      <p:pic>
        <p:nvPicPr>
          <p:cNvPr id="75814" name="Picture 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48438" y="4348163"/>
            <a:ext cx="2127250" cy="212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815" name="Picture 3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05238" y="4700588"/>
            <a:ext cx="2000250" cy="176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816" name="Picture 3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9538" y="4652963"/>
            <a:ext cx="41021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817" name="Rectangle 40"/>
          <p:cNvSpPr>
            <a:spLocks noChangeArrowheads="1"/>
          </p:cNvSpPr>
          <p:nvPr/>
        </p:nvSpPr>
        <p:spPr bwMode="auto">
          <a:xfrm>
            <a:off x="4343400" y="4371975"/>
            <a:ext cx="1295400" cy="32385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Gen: ANO</a:t>
            </a:r>
          </a:p>
        </p:txBody>
      </p:sp>
      <p:sp>
        <p:nvSpPr>
          <p:cNvPr id="75818" name="Rectangle 41"/>
          <p:cNvSpPr>
            <a:spLocks noChangeArrowheads="1"/>
          </p:cNvSpPr>
          <p:nvPr/>
        </p:nvSpPr>
        <p:spPr bwMode="auto">
          <a:xfrm>
            <a:off x="7162800" y="4371975"/>
            <a:ext cx="1152525" cy="32385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Gen: 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680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0"/>
            <a:ext cx="7772400" cy="762000"/>
          </a:xfrm>
          <a:noFill/>
        </p:spPr>
        <p:txBody>
          <a:bodyPr/>
          <a:lstStyle/>
          <a:p>
            <a:r>
              <a:rPr lang="cs-CZ" smtClean="0"/>
              <a:t>R x C kontingenční tabulka</a:t>
            </a:r>
          </a:p>
        </p:txBody>
      </p:sp>
      <p:sp>
        <p:nvSpPr>
          <p:cNvPr id="76809" name="Rectangle 4"/>
          <p:cNvSpPr>
            <a:spLocks noChangeArrowheads="1"/>
          </p:cNvSpPr>
          <p:nvPr/>
        </p:nvSpPr>
        <p:spPr bwMode="auto">
          <a:xfrm>
            <a:off x="250825" y="1397000"/>
            <a:ext cx="6400800" cy="10668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Výběr: N lidí ze sociologického průzkumu (delikventi)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Jev </a:t>
            </a: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Původ z rozvrácených rodin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Jev </a:t>
            </a: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Stupeň zločinnosti I &lt; II &lt; III &lt; IV</a:t>
            </a:r>
          </a:p>
        </p:txBody>
      </p:sp>
      <p:graphicFrame>
        <p:nvGraphicFramePr>
          <p:cNvPr id="548921" name="Group 57"/>
          <p:cNvGraphicFramePr>
            <a:graphicFrameLocks noGrp="1"/>
          </p:cNvGraphicFramePr>
          <p:nvPr/>
        </p:nvGraphicFramePr>
        <p:xfrm>
          <a:off x="2133600" y="2371725"/>
          <a:ext cx="4800600" cy="1706880"/>
        </p:xfrm>
        <a:graphic>
          <a:graphicData uri="http://schemas.openxmlformats.org/drawingml/2006/table">
            <a:tbl>
              <a:tblPr/>
              <a:tblGrid>
                <a:gridCol w="800100"/>
                <a:gridCol w="876300"/>
                <a:gridCol w="723900"/>
                <a:gridCol w="800100"/>
                <a:gridCol w="685800"/>
                <a:gridCol w="914400"/>
              </a:tblGrid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II.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III.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IV.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číslo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80975">
                <a:tc gridSpan="6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   S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6837" name="Rectangle 45"/>
          <p:cNvSpPr>
            <a:spLocks noChangeArrowheads="1"/>
          </p:cNvSpPr>
          <p:nvPr/>
        </p:nvSpPr>
        <p:spPr bwMode="auto">
          <a:xfrm>
            <a:off x="2108200" y="2398713"/>
            <a:ext cx="354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>
                <a:solidFill>
                  <a:srgbClr val="CCB400"/>
                </a:solidFill>
                <a:latin typeface="Arial" pitchFamily="34" charset="0"/>
                <a:cs typeface="Arial" pitchFamily="34" charset="0"/>
              </a:rPr>
              <a:t>A</a:t>
            </a:r>
          </a:p>
        </p:txBody>
      </p:sp>
      <p:sp>
        <p:nvSpPr>
          <p:cNvPr id="76838" name="Rectangle 46"/>
          <p:cNvSpPr>
            <a:spLocks noChangeArrowheads="1"/>
          </p:cNvSpPr>
          <p:nvPr/>
        </p:nvSpPr>
        <p:spPr bwMode="auto">
          <a:xfrm>
            <a:off x="2593975" y="2303463"/>
            <a:ext cx="354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76839" name="Rectangle 47"/>
          <p:cNvSpPr>
            <a:spLocks noChangeArrowheads="1"/>
          </p:cNvSpPr>
          <p:nvPr/>
        </p:nvSpPr>
        <p:spPr bwMode="auto">
          <a:xfrm>
            <a:off x="2916238" y="3644900"/>
            <a:ext cx="7604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číslo2</a:t>
            </a:r>
          </a:p>
        </p:txBody>
      </p:sp>
      <p:sp>
        <p:nvSpPr>
          <p:cNvPr id="76840" name="Rectangle 48"/>
          <p:cNvSpPr>
            <a:spLocks noChangeArrowheads="1"/>
          </p:cNvSpPr>
          <p:nvPr/>
        </p:nvSpPr>
        <p:spPr bwMode="auto">
          <a:xfrm>
            <a:off x="152400" y="4076700"/>
            <a:ext cx="2819400" cy="6477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i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Stupně volnosti: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(R-1) * (C-1) = 1 * 3 = 3</a:t>
            </a:r>
          </a:p>
        </p:txBody>
      </p:sp>
      <p:graphicFrame>
        <p:nvGraphicFramePr>
          <p:cNvPr id="76802" name="Object 49"/>
          <p:cNvGraphicFramePr>
            <a:graphicFrameLocks noChangeAspect="1"/>
          </p:cNvGraphicFramePr>
          <p:nvPr/>
        </p:nvGraphicFramePr>
        <p:xfrm>
          <a:off x="3600450" y="4076700"/>
          <a:ext cx="2038350" cy="647700"/>
        </p:xfrm>
        <a:graphic>
          <a:graphicData uri="http://schemas.openxmlformats.org/presentationml/2006/ole">
            <p:oleObj spid="_x0000_s16386" name="Rovnice" r:id="rId4" imgW="1231560" imgH="393480" progId="Equation.3">
              <p:embed/>
            </p:oleObj>
          </a:graphicData>
        </a:graphic>
      </p:graphicFrame>
      <p:graphicFrame>
        <p:nvGraphicFramePr>
          <p:cNvPr id="76803" name="Object 50"/>
          <p:cNvGraphicFramePr>
            <a:graphicFrameLocks noChangeAspect="1"/>
          </p:cNvGraphicFramePr>
          <p:nvPr/>
        </p:nvGraphicFramePr>
        <p:xfrm>
          <a:off x="7620000" y="4029075"/>
          <a:ext cx="1066800" cy="542925"/>
        </p:xfrm>
        <a:graphic>
          <a:graphicData uri="http://schemas.openxmlformats.org/presentationml/2006/ole">
            <p:oleObj spid="_x0000_s16387" name="Rovnice" r:id="rId5" imgW="495000" imgH="253800" progId="Equation.3">
              <p:embed/>
            </p:oleObj>
          </a:graphicData>
        </a:graphic>
      </p:graphicFrame>
      <p:sp>
        <p:nvSpPr>
          <p:cNvPr id="76841" name="Rectangle 51"/>
          <p:cNvSpPr>
            <a:spLocks noChangeArrowheads="1"/>
          </p:cNvSpPr>
          <p:nvPr/>
        </p:nvSpPr>
        <p:spPr bwMode="auto">
          <a:xfrm>
            <a:off x="6553200" y="4143375"/>
            <a:ext cx="1143000" cy="2762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Tabulky:</a:t>
            </a:r>
          </a:p>
        </p:txBody>
      </p:sp>
      <p:sp>
        <p:nvSpPr>
          <p:cNvPr id="76842" name="Rectangle 52"/>
          <p:cNvSpPr>
            <a:spLocks noChangeArrowheads="1"/>
          </p:cNvSpPr>
          <p:nvPr/>
        </p:nvSpPr>
        <p:spPr bwMode="auto">
          <a:xfrm>
            <a:off x="2838450" y="4876800"/>
            <a:ext cx="3333750" cy="381000"/>
          </a:xfrm>
          <a:prstGeom prst="rect">
            <a:avLst/>
          </a:prstGeom>
          <a:solidFill>
            <a:srgbClr val="A5002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Očekávané četnosti:</a:t>
            </a:r>
          </a:p>
        </p:txBody>
      </p:sp>
      <p:graphicFrame>
        <p:nvGraphicFramePr>
          <p:cNvPr id="76804" name="Object 53"/>
          <p:cNvGraphicFramePr>
            <a:graphicFrameLocks noChangeAspect="1"/>
          </p:cNvGraphicFramePr>
          <p:nvPr/>
        </p:nvGraphicFramePr>
        <p:xfrm>
          <a:off x="762000" y="5373688"/>
          <a:ext cx="1371600" cy="771525"/>
        </p:xfrm>
        <a:graphic>
          <a:graphicData uri="http://schemas.openxmlformats.org/presentationml/2006/ole">
            <p:oleObj spid="_x0000_s16388" name="Rovnice" r:id="rId6" imgW="672840" imgH="393480" progId="Equation.3">
              <p:embed/>
            </p:oleObj>
          </a:graphicData>
        </a:graphic>
      </p:graphicFrame>
      <p:pic>
        <p:nvPicPr>
          <p:cNvPr id="76843" name="Picture 5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28925" y="5373688"/>
            <a:ext cx="143827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6805" name="Object 55"/>
          <p:cNvGraphicFramePr>
            <a:graphicFrameLocks noChangeAspect="1"/>
          </p:cNvGraphicFramePr>
          <p:nvPr/>
        </p:nvGraphicFramePr>
        <p:xfrm>
          <a:off x="4953000" y="5373688"/>
          <a:ext cx="1371600" cy="838200"/>
        </p:xfrm>
        <a:graphic>
          <a:graphicData uri="http://schemas.openxmlformats.org/presentationml/2006/ole">
            <p:oleObj spid="_x0000_s16389" name="Rovnice" r:id="rId8" imgW="685800" imgH="419040" progId="Equation.3">
              <p:embed/>
            </p:oleObj>
          </a:graphicData>
        </a:graphic>
      </p:graphicFrame>
      <p:graphicFrame>
        <p:nvGraphicFramePr>
          <p:cNvPr id="76806" name="Object 56"/>
          <p:cNvGraphicFramePr>
            <a:graphicFrameLocks noChangeAspect="1"/>
          </p:cNvGraphicFramePr>
          <p:nvPr/>
        </p:nvGraphicFramePr>
        <p:xfrm>
          <a:off x="6943725" y="5373688"/>
          <a:ext cx="1362075" cy="771525"/>
        </p:xfrm>
        <a:graphic>
          <a:graphicData uri="http://schemas.openxmlformats.org/presentationml/2006/ole">
            <p:oleObj spid="_x0000_s16390" name="Rovnice" r:id="rId9" imgW="6984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78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0"/>
            <a:ext cx="7772400" cy="762000"/>
          </a:xfrm>
          <a:noFill/>
        </p:spPr>
        <p:txBody>
          <a:bodyPr/>
          <a:lstStyle/>
          <a:p>
            <a:r>
              <a:rPr lang="cs-CZ" smtClean="0"/>
              <a:t>Test dobré shody: příklad I</a:t>
            </a:r>
          </a:p>
        </p:txBody>
      </p:sp>
      <p:sp>
        <p:nvSpPr>
          <p:cNvPr id="77829" name="Text Box 4"/>
          <p:cNvSpPr txBox="1">
            <a:spLocks noChangeArrowheads="1"/>
          </p:cNvSpPr>
          <p:nvPr/>
        </p:nvSpPr>
        <p:spPr bwMode="auto">
          <a:xfrm>
            <a:off x="566738" y="1928813"/>
            <a:ext cx="85344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  </a:t>
            </a: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cs-CZ" sz="14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Pozorovaná frekvence pro jednotlivé barvy květů jsou vzorkem populace mající poměr mezi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žlutými a červenými květy 3 :1.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Součet frekvencí u obou barev květů (f</a:t>
            </a:r>
            <a:r>
              <a:rPr lang="cs-CZ" sz="14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se rovná 100 a pozorované frekvence u kategorií barvy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budou srovnány s očekávanými frekvencemi (uvedeny v závorkách):</a:t>
            </a:r>
          </a:p>
        </p:txBody>
      </p:sp>
      <p:sp>
        <p:nvSpPr>
          <p:cNvPr id="77830" name="WordArt 5"/>
          <p:cNvSpPr>
            <a:spLocks noChangeArrowheads="1" noChangeShapeType="1"/>
          </p:cNvSpPr>
          <p:nvPr/>
        </p:nvSpPr>
        <p:spPr bwMode="auto">
          <a:xfrm>
            <a:off x="266700" y="2200275"/>
            <a:ext cx="276225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Wingdings"/>
                <a:cs typeface="Arial" pitchFamily="34" charset="0"/>
              </a:rPr>
              <a:t>ü</a:t>
            </a:r>
          </a:p>
        </p:txBody>
      </p:sp>
      <p:sp>
        <p:nvSpPr>
          <p:cNvPr id="77831" name="Text Box 6"/>
          <p:cNvSpPr txBox="1">
            <a:spLocks noChangeArrowheads="1"/>
          </p:cNvSpPr>
          <p:nvPr/>
        </p:nvSpPr>
        <p:spPr bwMode="auto">
          <a:xfrm>
            <a:off x="457200" y="1382713"/>
            <a:ext cx="868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  </a:t>
            </a: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Ověřte na datech z pokusu se 100 květinkami určitého druhu, že barva květů se geneticky štěpí v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poměru žlutá : červená = 3 : 1.</a:t>
            </a:r>
          </a:p>
        </p:txBody>
      </p:sp>
      <p:sp>
        <p:nvSpPr>
          <p:cNvPr id="77832" name="WordArt 7"/>
          <p:cNvSpPr>
            <a:spLocks noChangeArrowheads="1" noChangeShapeType="1"/>
          </p:cNvSpPr>
          <p:nvPr/>
        </p:nvSpPr>
        <p:spPr bwMode="auto">
          <a:xfrm>
            <a:off x="266700" y="1549400"/>
            <a:ext cx="20002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  <a:cs typeface="Arial" pitchFamily="34" charset="0"/>
              </a:rPr>
              <a:t>?</a:t>
            </a:r>
          </a:p>
        </p:txBody>
      </p:sp>
      <p:graphicFrame>
        <p:nvGraphicFramePr>
          <p:cNvPr id="550920" name="Group 8"/>
          <p:cNvGraphicFramePr>
            <a:graphicFrameLocks noGrp="1"/>
          </p:cNvGraphicFramePr>
          <p:nvPr/>
        </p:nvGraphicFramePr>
        <p:xfrm>
          <a:off x="142875" y="2962275"/>
          <a:ext cx="3819525" cy="1475105"/>
        </p:xfrm>
        <a:graphic>
          <a:graphicData uri="http://schemas.openxmlformats.org/drawingml/2006/table">
            <a:tbl>
              <a:tblPr/>
              <a:tblGrid>
                <a:gridCol w="955675"/>
                <a:gridCol w="954088"/>
                <a:gridCol w="1160462"/>
                <a:gridCol w="749300"/>
              </a:tblGrid>
              <a:tr h="360363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Kategorie barvy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587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Žlutá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Červená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 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poz.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 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oček.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7857" name="Text Box 41"/>
          <p:cNvSpPr txBox="1">
            <a:spLocks noChangeArrowheads="1"/>
          </p:cNvSpPr>
          <p:nvPr/>
        </p:nvSpPr>
        <p:spPr bwMode="auto">
          <a:xfrm>
            <a:off x="909638" y="4572000"/>
            <a:ext cx="2667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St. volnosti = n = k - 1 = 1</a:t>
            </a:r>
          </a:p>
        </p:txBody>
      </p:sp>
      <p:graphicFrame>
        <p:nvGraphicFramePr>
          <p:cNvPr id="77826" name="Object 42"/>
          <p:cNvGraphicFramePr>
            <a:graphicFrameLocks noChangeAspect="1"/>
          </p:cNvGraphicFramePr>
          <p:nvPr/>
        </p:nvGraphicFramePr>
        <p:xfrm>
          <a:off x="4186238" y="2971800"/>
          <a:ext cx="4845050" cy="781050"/>
        </p:xfrm>
        <a:graphic>
          <a:graphicData uri="http://schemas.openxmlformats.org/presentationml/2006/ole">
            <p:oleObj spid="_x0000_s17410" name="Rovnice" r:id="rId4" imgW="3390840" imgH="482400" progId="Equation.3">
              <p:embed/>
            </p:oleObj>
          </a:graphicData>
        </a:graphic>
      </p:graphicFrame>
      <p:sp>
        <p:nvSpPr>
          <p:cNvPr id="77858" name="Rectangle 43"/>
          <p:cNvSpPr>
            <a:spLocks noChangeArrowheads="1"/>
          </p:cNvSpPr>
          <p:nvPr/>
        </p:nvSpPr>
        <p:spPr bwMode="auto">
          <a:xfrm>
            <a:off x="4471988" y="4572000"/>
            <a:ext cx="4495800" cy="333375"/>
          </a:xfrm>
          <a:prstGeom prst="rect">
            <a:avLst/>
          </a:prstGeom>
          <a:solidFill>
            <a:srgbClr val="A50021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Zamítáme hypotézu shody srovnávaných četností</a:t>
            </a:r>
          </a:p>
        </p:txBody>
      </p:sp>
      <p:sp>
        <p:nvSpPr>
          <p:cNvPr id="77859" name="Rectangle 44"/>
          <p:cNvSpPr>
            <a:spLocks noChangeArrowheads="1"/>
          </p:cNvSpPr>
          <p:nvPr/>
        </p:nvSpPr>
        <p:spPr bwMode="auto">
          <a:xfrm>
            <a:off x="228600" y="5041900"/>
            <a:ext cx="8915400" cy="121443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Při testování H</a:t>
            </a:r>
            <a:r>
              <a:rPr lang="cs-CZ" sz="1400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jsme použili matematický zápis (0,025 &lt; P &lt; 0,05). Z tabulek </a:t>
            </a:r>
            <a:r>
              <a:rPr lang="cs-CZ" sz="1400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rozložení vidíme, že pravděpodobnost překročení hranice 2,706 je 0,1 (10 %), což může být stručně zapsáno jako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 (</a:t>
            </a:r>
            <a:r>
              <a:rPr lang="cs-CZ" sz="1400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cs-CZ" sz="1400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³</a:t>
            </a: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2,706) = 0,10.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Dále lze zjistit pro P (</a:t>
            </a:r>
            <a:r>
              <a:rPr lang="cs-CZ" sz="1400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cs-CZ" sz="1400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³ </a:t>
            </a: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3,841) = 0,05. V řešené úloze jsme dospěli k hodnotě testové statistiky </a:t>
            </a:r>
            <a:r>
              <a:rPr lang="cs-CZ" sz="1400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= 4,320. Pro tento případ lze tedy psát 0,025 &lt; P (</a:t>
            </a:r>
            <a:r>
              <a:rPr lang="cs-CZ" sz="1400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cs-CZ" sz="1400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³ </a:t>
            </a: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4,320) &lt; 0,05; a jednodušeji 0,025 &lt; P &lt; 0,05. Jde v podstatě o přibližné určení hranic chyby 1. druhu.</a:t>
            </a:r>
          </a:p>
        </p:txBody>
      </p:sp>
      <p:sp>
        <p:nvSpPr>
          <p:cNvPr id="77860" name="AutoShape 45"/>
          <p:cNvSpPr>
            <a:spLocks noChangeArrowheads="1"/>
          </p:cNvSpPr>
          <p:nvPr/>
        </p:nvSpPr>
        <p:spPr bwMode="auto">
          <a:xfrm>
            <a:off x="3851275" y="4572000"/>
            <a:ext cx="519113" cy="381000"/>
          </a:xfrm>
          <a:custGeom>
            <a:avLst/>
            <a:gdLst>
              <a:gd name="T0" fmla="*/ 389335 w 21600"/>
              <a:gd name="T1" fmla="*/ 0 h 21600"/>
              <a:gd name="T2" fmla="*/ 0 w 21600"/>
              <a:gd name="T3" fmla="*/ 190500 h 21600"/>
              <a:gd name="T4" fmla="*/ 389335 w 21600"/>
              <a:gd name="T5" fmla="*/ 381000 h 21600"/>
              <a:gd name="T6" fmla="*/ 519113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600075" y="2295525"/>
            <a:ext cx="853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Celkem bylo zkoumáno 250 semen určitého druhu rostliny a roztříděno do následujících kategorií: žluté/hladké; žluté/vrásčité; zelené/hladké; zelené/vrásčité. Předpokládaný poměr výskytu těchto kategorií v populaci je 9 : 3 : 3 : 1. Následující tabulka obsahuje původní data z pozorování a dále postup při testování H</a:t>
            </a:r>
            <a:r>
              <a:rPr lang="cs-CZ" sz="1600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cs-CZ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78853" name="WordArt 5"/>
          <p:cNvSpPr>
            <a:spLocks noChangeArrowheads="1" noChangeShapeType="1"/>
          </p:cNvSpPr>
          <p:nvPr/>
        </p:nvSpPr>
        <p:spPr bwMode="auto">
          <a:xfrm>
            <a:off x="219075" y="2486025"/>
            <a:ext cx="276225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Wingdings"/>
                <a:cs typeface="Arial" pitchFamily="34" charset="0"/>
              </a:rPr>
              <a:t>ü</a:t>
            </a:r>
          </a:p>
        </p:txBody>
      </p:sp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169863" y="1552575"/>
            <a:ext cx="8785225" cy="609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  </a:t>
            </a:r>
            <a:r>
              <a:rPr lang="cs-CZ" b="1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Tento příklad je rozšířením problému z příkladu 1 na srovnání pozorovaných a očekávaných frekvencí pro více kategorií sledovaného znaku:</a:t>
            </a:r>
          </a:p>
        </p:txBody>
      </p:sp>
      <p:graphicFrame>
        <p:nvGraphicFramePr>
          <p:cNvPr id="552967" name="Group 7"/>
          <p:cNvGraphicFramePr>
            <a:graphicFrameLocks noGrp="1"/>
          </p:cNvGraphicFramePr>
          <p:nvPr/>
        </p:nvGraphicFramePr>
        <p:xfrm>
          <a:off x="723900" y="3355975"/>
          <a:ext cx="7800975" cy="1306513"/>
        </p:xfrm>
        <a:graphic>
          <a:graphicData uri="http://schemas.openxmlformats.org/drawingml/2006/table">
            <a:tbl>
              <a:tblPr/>
              <a:tblGrid>
                <a:gridCol w="955675"/>
                <a:gridCol w="1390650"/>
                <a:gridCol w="1546225"/>
                <a:gridCol w="1593850"/>
                <a:gridCol w="1704975"/>
                <a:gridCol w="6096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žluté/hladké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žluté/vrásčité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zelené/hladké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zelené/vrásčité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f 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poz.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f 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oček.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140,6250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46,8750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46,8750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15,6250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8886" name="Text Box 56"/>
          <p:cNvSpPr txBox="1">
            <a:spLocks noChangeArrowheads="1"/>
          </p:cNvSpPr>
          <p:nvPr/>
        </p:nvSpPr>
        <p:spPr bwMode="auto">
          <a:xfrm>
            <a:off x="676275" y="4805363"/>
            <a:ext cx="1447800" cy="381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i="1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n</a:t>
            </a:r>
            <a:r>
              <a:rPr lang="cs-CZ" sz="1600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k - 1 = 3</a:t>
            </a:r>
          </a:p>
        </p:txBody>
      </p:sp>
      <p:sp>
        <p:nvSpPr>
          <p:cNvPr id="78887" name="Rectangle 57"/>
          <p:cNvSpPr>
            <a:spLocks noChangeArrowheads="1"/>
          </p:cNvSpPr>
          <p:nvPr/>
        </p:nvSpPr>
        <p:spPr bwMode="auto">
          <a:xfrm>
            <a:off x="1492250" y="5876925"/>
            <a:ext cx="7467600" cy="381000"/>
          </a:xfrm>
          <a:prstGeom prst="rect">
            <a:avLst/>
          </a:prstGeom>
          <a:solidFill>
            <a:srgbClr val="A50021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Zamítáme hypotézu shody pozorovaných četností s očekávanými</a:t>
            </a:r>
          </a:p>
        </p:txBody>
      </p:sp>
      <p:graphicFrame>
        <p:nvGraphicFramePr>
          <p:cNvPr id="78850" name="Object 58"/>
          <p:cNvGraphicFramePr>
            <a:graphicFrameLocks noChangeAspect="1"/>
          </p:cNvGraphicFramePr>
          <p:nvPr/>
        </p:nvGraphicFramePr>
        <p:xfrm>
          <a:off x="2352675" y="4943475"/>
          <a:ext cx="6477000" cy="800100"/>
        </p:xfrm>
        <a:graphic>
          <a:graphicData uri="http://schemas.openxmlformats.org/presentationml/2006/ole">
            <p:oleObj spid="_x0000_s18434" name="Rovnice" r:id="rId4" imgW="3429000" imgH="444240" progId="Equation.3">
              <p:embed/>
            </p:oleObj>
          </a:graphicData>
        </a:graphic>
      </p:graphicFrame>
      <p:sp>
        <p:nvSpPr>
          <p:cNvPr id="78888" name="AutoShape 59"/>
          <p:cNvSpPr>
            <a:spLocks noChangeArrowheads="1"/>
          </p:cNvSpPr>
          <p:nvPr/>
        </p:nvSpPr>
        <p:spPr bwMode="auto">
          <a:xfrm>
            <a:off x="577850" y="5876925"/>
            <a:ext cx="671513" cy="381000"/>
          </a:xfrm>
          <a:custGeom>
            <a:avLst/>
            <a:gdLst>
              <a:gd name="T0" fmla="*/ 503635 w 21600"/>
              <a:gd name="T1" fmla="*/ 0 h 21600"/>
              <a:gd name="T2" fmla="*/ 0 w 21600"/>
              <a:gd name="T3" fmla="*/ 190500 h 21600"/>
              <a:gd name="T4" fmla="*/ 503635 w 21600"/>
              <a:gd name="T5" fmla="*/ 381000 h 21600"/>
              <a:gd name="T6" fmla="*/ 671513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889" name="Rectangle 60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Test dobré shody: příklad 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2776</Words>
  <Application>Microsoft Office PowerPoint</Application>
  <PresentationFormat>Předvádění na obrazovce (4:3)</PresentationFormat>
  <Paragraphs>694</Paragraphs>
  <Slides>23</Slides>
  <Notes>21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23</vt:i4>
      </vt:variant>
    </vt:vector>
  </HeadingPairs>
  <TitlesOfParts>
    <vt:vector size="26" baseType="lpstr">
      <vt:lpstr>Administrativní</vt:lpstr>
      <vt:lpstr>Rovnice</vt:lpstr>
      <vt:lpstr>Editor rovnic 3.0</vt:lpstr>
      <vt:lpstr>VII. Kontingenční tabulky</vt:lpstr>
      <vt:lpstr>Anotace</vt:lpstr>
      <vt:lpstr>Test dobré shody - základní teorie</vt:lpstr>
      <vt:lpstr>Test dobré shody - základní teorie</vt:lpstr>
      <vt:lpstr>Kontingenční tabulky   H0 :Nezávislost dvou jevů A a B</vt:lpstr>
      <vt:lpstr>Kontingenční tabulky: příklad</vt:lpstr>
      <vt:lpstr>R x C kontingenční tabulka</vt:lpstr>
      <vt:lpstr>Test dobré shody: příklad I</vt:lpstr>
      <vt:lpstr>Test dobré shody: příklad II</vt:lpstr>
      <vt:lpstr>Test dobré shody: příklad III</vt:lpstr>
      <vt:lpstr>Test dobré shody: příklad IV - využití aditivity testu</vt:lpstr>
      <vt:lpstr>Test dobré shody: příklad V</vt:lpstr>
      <vt:lpstr>Test homogenity binomických rozložení</vt:lpstr>
      <vt:lpstr>Test homogenity binomických četností: příklad</vt:lpstr>
      <vt:lpstr>c2 test - příklad složitější kontingenční tabulky I</vt:lpstr>
      <vt:lpstr>c2 test - příklad složitější kontingenční tabulky II</vt:lpstr>
      <vt:lpstr>c2 test - příklad frakcionace složitější kontingenční tabulky I</vt:lpstr>
      <vt:lpstr>c2 test - příklad frakcionace složitější kontingenční tabulky II</vt:lpstr>
      <vt:lpstr>c2 test - příklad frakcionace složitější kontingenční tabulky III</vt:lpstr>
      <vt:lpstr>c2 test - příklad frakcionace složitější kontingenční tabulky IV</vt:lpstr>
      <vt:lpstr>Kontingenční tabulka 2 x 2:  Řešení při nedostatečné velikosti vzorku</vt:lpstr>
      <vt:lpstr>Kontingenční tabulka 2 x 2:  Řešení při nedostatečné velikosti vzorku</vt:lpstr>
      <vt:lpstr>2 x 2 frekvenční tabulka pro párové uspořádání: Mc Nemar's test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XI. Kontingenční tabulky</dc:title>
  <dc:creator>cvanova</dc:creator>
  <cp:lastModifiedBy>cvanova</cp:lastModifiedBy>
  <cp:revision>4</cp:revision>
  <dcterms:created xsi:type="dcterms:W3CDTF">2011-05-05T11:43:39Z</dcterms:created>
  <dcterms:modified xsi:type="dcterms:W3CDTF">2011-11-14T20:08:39Z</dcterms:modified>
</cp:coreProperties>
</file>