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1" r:id="rId5"/>
    <p:sldId id="262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82" y="-17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2/8/2013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2/8/2013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2/8/2013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2/8/2013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2/8/2013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963415"/>
          </a:xfrm>
        </p:spPr>
        <p:txBody>
          <a:bodyPr/>
          <a:lstStyle/>
          <a:p>
            <a:r>
              <a:rPr lang="cs-CZ" smtClean="0">
                <a:solidFill>
                  <a:schemeClr val="tx1"/>
                </a:solidFill>
              </a:rPr>
              <a:t>C4182</a:t>
            </a:r>
            <a:r>
              <a:rPr lang="cs-CZ" dirty="0" smtClean="0">
                <a:solidFill>
                  <a:schemeClr val="tx1"/>
                </a:solidFill>
              </a:rPr>
              <a:t/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smtClean="0">
                <a:solidFill>
                  <a:schemeClr val="tx1"/>
                </a:solidFill>
              </a:rPr>
              <a:t>Biochemie II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1296144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cs-CZ" sz="3200" smtClean="0">
                <a:solidFill>
                  <a:schemeClr val="tx1"/>
                </a:solidFill>
                <a:latin typeface="+mn-lt"/>
              </a:rPr>
              <a:t>00-Úvodní informace</a:t>
            </a:r>
          </a:p>
          <a:p>
            <a:pPr algn="l"/>
            <a:endParaRPr lang="cs-CZ" sz="3200" dirty="0" smtClean="0">
              <a:solidFill>
                <a:schemeClr val="tx1"/>
              </a:solidFill>
              <a:latin typeface="+mn-lt"/>
            </a:endParaRPr>
          </a:p>
          <a:p>
            <a:pPr algn="r"/>
            <a:r>
              <a:rPr lang="cs-CZ" sz="2000" dirty="0">
                <a:solidFill>
                  <a:schemeClr val="tx1"/>
                </a:solidFill>
              </a:rPr>
              <a:t>FRVŠ </a:t>
            </a:r>
            <a:r>
              <a:rPr lang="cs-CZ" sz="2000" b="1" dirty="0">
                <a:solidFill>
                  <a:schemeClr val="tx1"/>
                </a:solidFill>
              </a:rPr>
              <a:t>1647/2012</a:t>
            </a:r>
            <a:endParaRPr lang="cs-CZ" sz="2000" dirty="0">
              <a:solidFill>
                <a:schemeClr val="tx1"/>
              </a:solidFill>
            </a:endParaRPr>
          </a:p>
          <a:p>
            <a:pPr algn="l"/>
            <a:endParaRPr lang="cs-CZ" sz="32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2/8/2013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Petr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Zbořil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89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Úvodní informace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cs-CZ" sz="3200" dirty="0">
                <a:solidFill>
                  <a:schemeClr val="tx1"/>
                </a:solidFill>
                <a:latin typeface="+mn-lt"/>
                <a:cs typeface="Arial" pitchFamily="34" charset="0"/>
              </a:rPr>
              <a:t>Předmět: Biochemie </a:t>
            </a:r>
            <a:r>
              <a:rPr lang="cs-CZ" sz="320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II</a:t>
            </a:r>
            <a:endParaRPr lang="cs-CZ" sz="3200" dirty="0">
              <a:solidFill>
                <a:schemeClr val="tx1"/>
              </a:solidFill>
              <a:latin typeface="+mn-lt"/>
              <a:cs typeface="Arial" pitchFamily="34" charset="0"/>
            </a:endParaRPr>
          </a:p>
          <a:p>
            <a:r>
              <a:rPr lang="cs-CZ" sz="3200" dirty="0">
                <a:solidFill>
                  <a:schemeClr val="tx1"/>
                </a:solidFill>
                <a:latin typeface="+mn-lt"/>
                <a:cs typeface="Arial" pitchFamily="34" charset="0"/>
              </a:rPr>
              <a:t>Sylabus: samostatný soubor</a:t>
            </a:r>
          </a:p>
          <a:p>
            <a:r>
              <a:rPr lang="cs-CZ" sz="3200" dirty="0">
                <a:solidFill>
                  <a:schemeClr val="tx1"/>
                </a:solidFill>
                <a:latin typeface="+mn-lt"/>
                <a:cs typeface="Arial" pitchFamily="34" charset="0"/>
              </a:rPr>
              <a:t>Cíle:</a:t>
            </a:r>
          </a:p>
          <a:p>
            <a:r>
              <a:rPr lang="cs-CZ" sz="3200" dirty="0">
                <a:solidFill>
                  <a:schemeClr val="tx1"/>
                </a:solidFill>
                <a:latin typeface="+mn-lt"/>
                <a:cs typeface="Arial" pitchFamily="34" charset="0"/>
              </a:rPr>
              <a:t>Učební pomůcky:</a:t>
            </a:r>
          </a:p>
          <a:p>
            <a:r>
              <a:rPr lang="cs-CZ" sz="3200" dirty="0">
                <a:solidFill>
                  <a:schemeClr val="tx1"/>
                </a:solidFill>
                <a:latin typeface="+mn-lt"/>
                <a:cs typeface="Arial" pitchFamily="34" charset="0"/>
              </a:rPr>
              <a:t>Požadavky ke zkoušce:</a:t>
            </a:r>
          </a:p>
          <a:p>
            <a:r>
              <a:rPr lang="cs-CZ" sz="3200" dirty="0">
                <a:solidFill>
                  <a:schemeClr val="tx1"/>
                </a:solidFill>
                <a:latin typeface="+mn-lt"/>
                <a:cs typeface="Arial" pitchFamily="34" charset="0"/>
              </a:rPr>
              <a:t>Prezence – podmíněné zápisy: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2/8/2013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Petr</a:t>
            </a:r>
            <a:r>
              <a:rPr lang="en-US" dirty="0"/>
              <a:t> </a:t>
            </a:r>
            <a:r>
              <a:rPr lang="en-US" dirty="0" err="1"/>
              <a:t>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3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Cíle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 fontScale="92500" lnSpcReduction="10000"/>
          </a:bodyPr>
          <a:lstStyle/>
          <a:p>
            <a:r>
              <a:rPr lang="cs-CZ" sz="2800" dirty="0">
                <a:solidFill>
                  <a:schemeClr val="tx1"/>
                </a:solidFill>
                <a:latin typeface="+mn-lt"/>
              </a:rPr>
              <a:t>Získat základní znalosti obecné biochemie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  <a:latin typeface="+mn-lt"/>
              </a:rPr>
              <a:t>Biochemie </a:t>
            </a:r>
            <a:r>
              <a:rPr lang="cs-CZ" sz="2400" dirty="0">
                <a:solidFill>
                  <a:schemeClr val="tx1"/>
                </a:solidFill>
                <a:latin typeface="+mn-lt"/>
              </a:rPr>
              <a:t>II </a:t>
            </a: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– navazuje na Biochemii I chemickým popisem metabolismu nukleových kyselin a bílkovin, významných metabolických drah, transportních pochodů a vztahů chemických základů k fyziologickým projevům</a:t>
            </a:r>
            <a:endParaRPr lang="cs-CZ" sz="2400" dirty="0">
              <a:solidFill>
                <a:schemeClr val="tx1"/>
              </a:solidFill>
              <a:latin typeface="+mn-lt"/>
            </a:endParaRPr>
          </a:p>
          <a:p>
            <a:r>
              <a:rPr lang="cs-CZ" sz="2800" dirty="0">
                <a:solidFill>
                  <a:schemeClr val="tx1"/>
                </a:solidFill>
                <a:latin typeface="+mn-lt"/>
              </a:rPr>
              <a:t>Chemický pohled nezbytný</a:t>
            </a:r>
          </a:p>
          <a:p>
            <a:pPr lvl="1"/>
            <a:r>
              <a:rPr lang="cs-CZ" sz="2400" dirty="0">
                <a:solidFill>
                  <a:schemeClr val="tx1"/>
                </a:solidFill>
                <a:latin typeface="+mn-lt"/>
              </a:rPr>
              <a:t>Nezbytné základní vědomosti – organika!</a:t>
            </a:r>
          </a:p>
          <a:p>
            <a:r>
              <a:rPr lang="cs-CZ" sz="2800" dirty="0" smtClean="0">
                <a:solidFill>
                  <a:schemeClr val="tx1"/>
                </a:solidFill>
                <a:latin typeface="+mn-lt"/>
              </a:rPr>
              <a:t>Obecné </a:t>
            </a:r>
            <a:r>
              <a:rPr lang="cs-CZ" sz="2800" dirty="0">
                <a:solidFill>
                  <a:schemeClr val="tx1"/>
                </a:solidFill>
                <a:latin typeface="+mn-lt"/>
              </a:rPr>
              <a:t>x speciální znalosti</a:t>
            </a:r>
          </a:p>
          <a:p>
            <a:pPr lvl="1"/>
            <a:r>
              <a:rPr lang="cs-CZ" sz="2400" dirty="0">
                <a:solidFill>
                  <a:schemeClr val="tx1"/>
                </a:solidFill>
                <a:latin typeface="+mn-lt"/>
              </a:rPr>
              <a:t>Důraz na obecné, principy, speciální a faktografické znalosti u významných dějů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2/8/2013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Petr</a:t>
            </a:r>
            <a:r>
              <a:rPr lang="en-US" dirty="0"/>
              <a:t> </a:t>
            </a:r>
            <a:r>
              <a:rPr lang="en-US" dirty="0" err="1"/>
              <a:t>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95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Učební pomůcky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+mn-lt"/>
              </a:rPr>
              <a:t>Učebnice – viz Katalog v IS i jiné</a:t>
            </a:r>
          </a:p>
          <a:p>
            <a:r>
              <a:rPr lang="cs-CZ" dirty="0">
                <a:solidFill>
                  <a:schemeClr val="tx1"/>
                </a:solidFill>
                <a:latin typeface="+mn-lt"/>
              </a:rPr>
              <a:t>Materiály v IS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Wordy a prezentace z přednášek vložím</a:t>
            </a:r>
          </a:p>
          <a:p>
            <a:r>
              <a:rPr lang="cs-CZ" dirty="0">
                <a:solidFill>
                  <a:schemeClr val="tx1"/>
                </a:solidFill>
                <a:latin typeface="+mn-lt"/>
              </a:rPr>
              <a:t>Materiály e-</a:t>
            </a:r>
            <a:r>
              <a:rPr lang="cs-CZ" dirty="0" err="1">
                <a:solidFill>
                  <a:schemeClr val="tx1"/>
                </a:solidFill>
                <a:latin typeface="+mn-lt"/>
              </a:rPr>
              <a:t>Learningu</a:t>
            </a:r>
            <a:endParaRPr lang="cs-CZ" dirty="0">
              <a:solidFill>
                <a:schemeClr val="tx1"/>
              </a:solidFill>
              <a:latin typeface="+mn-lt"/>
            </a:endParaRP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URL, vstupní stránka v IS</a:t>
            </a:r>
          </a:p>
          <a:p>
            <a:r>
              <a:rPr lang="cs-CZ" dirty="0">
                <a:solidFill>
                  <a:schemeClr val="tx1"/>
                </a:solidFill>
                <a:latin typeface="+mn-lt"/>
              </a:rPr>
              <a:t>Vlastní poznámky</a:t>
            </a:r>
          </a:p>
          <a:p>
            <a:pPr lvl="1"/>
            <a:r>
              <a:rPr lang="cs-CZ" dirty="0">
                <a:solidFill>
                  <a:schemeClr val="tx1"/>
                </a:solidFill>
                <a:latin typeface="+mn-lt"/>
              </a:rPr>
              <a:t>Účast na přednáškách, výběr důležitých fakt</a:t>
            </a:r>
          </a:p>
          <a:p>
            <a:endParaRPr lang="cs-CZ" dirty="0">
              <a:latin typeface="+mn-lt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2/8/2013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Petr</a:t>
            </a:r>
            <a:r>
              <a:rPr lang="en-US" dirty="0"/>
              <a:t> </a:t>
            </a:r>
            <a:r>
              <a:rPr lang="en-US" dirty="0" err="1"/>
              <a:t>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5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Požadavky ke zkoušce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endParaRPr lang="cs-CZ" dirty="0" smtClean="0">
              <a:solidFill>
                <a:schemeClr val="tx1"/>
              </a:solidFill>
              <a:latin typeface="+mn-lt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+mn-lt"/>
              </a:rPr>
              <a:t>Testy 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– viz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e-</a:t>
            </a:r>
            <a:r>
              <a:rPr lang="cs-CZ" dirty="0" err="1" smtClean="0">
                <a:solidFill>
                  <a:schemeClr val="tx1"/>
                </a:solidFill>
                <a:latin typeface="+mn-lt"/>
              </a:rPr>
              <a:t>Learning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, IS</a:t>
            </a:r>
            <a:endParaRPr lang="cs-CZ" dirty="0">
              <a:solidFill>
                <a:schemeClr val="tx1"/>
              </a:solidFill>
              <a:latin typeface="+mn-lt"/>
            </a:endParaRPr>
          </a:p>
          <a:p>
            <a:r>
              <a:rPr lang="cs-CZ" dirty="0">
                <a:solidFill>
                  <a:schemeClr val="tx1"/>
                </a:solidFill>
                <a:latin typeface="+mn-lt"/>
              </a:rPr>
              <a:t>Důraz na chemický popis </a:t>
            </a:r>
          </a:p>
          <a:p>
            <a:endParaRPr lang="cs-CZ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2/8/2013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Petr</a:t>
            </a:r>
            <a:r>
              <a:rPr lang="en-US" dirty="0"/>
              <a:t> </a:t>
            </a:r>
            <a:r>
              <a:rPr lang="en-US" dirty="0" err="1"/>
              <a:t>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15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Časté problémy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>
              <a:defRPr/>
            </a:pPr>
            <a:r>
              <a:rPr lang="cs-CZ" dirty="0">
                <a:solidFill>
                  <a:schemeClr val="tx1"/>
                </a:solidFill>
                <a:latin typeface="+mn-lt"/>
              </a:rPr>
              <a:t>Prezence</a:t>
            </a:r>
          </a:p>
          <a:p>
            <a:pPr lvl="1">
              <a:defRPr/>
            </a:pPr>
            <a:r>
              <a:rPr lang="cs-CZ" dirty="0">
                <a:solidFill>
                  <a:schemeClr val="tx1"/>
                </a:solidFill>
                <a:latin typeface="+mn-lt"/>
              </a:rPr>
              <a:t>Podle individuálních potřeb</a:t>
            </a:r>
          </a:p>
          <a:p>
            <a:pPr lvl="1">
              <a:defRPr/>
            </a:pPr>
            <a:r>
              <a:rPr lang="cs-CZ" dirty="0">
                <a:solidFill>
                  <a:schemeClr val="tx1"/>
                </a:solidFill>
                <a:latin typeface="+mn-lt"/>
              </a:rPr>
              <a:t>Osobní odpovědnost </a:t>
            </a:r>
          </a:p>
          <a:p>
            <a:pPr>
              <a:defRPr/>
            </a:pPr>
            <a:r>
              <a:rPr lang="cs-CZ" dirty="0">
                <a:solidFill>
                  <a:schemeClr val="tx1"/>
                </a:solidFill>
                <a:latin typeface="+mn-lt"/>
              </a:rPr>
              <a:t>Podmíněné zápisy</a:t>
            </a:r>
          </a:p>
          <a:p>
            <a:pPr lvl="1">
              <a:defRPr/>
            </a:pPr>
            <a:r>
              <a:rPr lang="cs-CZ" dirty="0">
                <a:solidFill>
                  <a:schemeClr val="tx1"/>
                </a:solidFill>
                <a:latin typeface="+mn-lt"/>
              </a:rPr>
              <a:t>Důležitost základů a předpokladů</a:t>
            </a:r>
          </a:p>
          <a:p>
            <a:pPr lvl="1">
              <a:defRPr/>
            </a:pPr>
            <a:r>
              <a:rPr lang="cs-CZ" dirty="0">
                <a:solidFill>
                  <a:schemeClr val="tx1"/>
                </a:solidFill>
                <a:latin typeface="+mn-lt"/>
              </a:rPr>
              <a:t>Osobní odpovědnost</a:t>
            </a:r>
          </a:p>
          <a:p>
            <a:endParaRPr lang="cs-CZ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2/8/2013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Petr</a:t>
            </a:r>
            <a:r>
              <a:rPr lang="en-US" dirty="0"/>
              <a:t> </a:t>
            </a:r>
            <a:r>
              <a:rPr lang="en-US" dirty="0" err="1"/>
              <a:t>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32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31</TotalTime>
  <Words>178</Words>
  <Application>Microsoft Office PowerPoint</Application>
  <PresentationFormat>Předvádění na obrazovce (4:3)</PresentationFormat>
  <Paragraphs>55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Exekutivní</vt:lpstr>
      <vt:lpstr>C4182 Biochemie II</vt:lpstr>
      <vt:lpstr>Úvodní informace</vt:lpstr>
      <vt:lpstr>Cíle</vt:lpstr>
      <vt:lpstr>Učební pomůcky</vt:lpstr>
      <vt:lpstr>Požadavky ke zkoušce</vt:lpstr>
      <vt:lpstr>Časté problémy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Zbořil</dc:creator>
  <cp:lastModifiedBy>Zboril</cp:lastModifiedBy>
  <cp:revision>10</cp:revision>
  <dcterms:created xsi:type="dcterms:W3CDTF">2012-05-21T09:08:24Z</dcterms:created>
  <dcterms:modified xsi:type="dcterms:W3CDTF">2013-02-08T07:47:45Z</dcterms:modified>
</cp:coreProperties>
</file>