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2" r:id="rId5"/>
    <p:sldId id="278" r:id="rId6"/>
    <p:sldId id="260" r:id="rId7"/>
    <p:sldId id="276" r:id="rId8"/>
    <p:sldId id="263" r:id="rId9"/>
    <p:sldId id="279" r:id="rId10"/>
    <p:sldId id="280" r:id="rId11"/>
    <p:sldId id="264" r:id="rId12"/>
    <p:sldId id="281" r:id="rId13"/>
    <p:sldId id="265" r:id="rId14"/>
    <p:sldId id="266" r:id="rId15"/>
    <p:sldId id="282" r:id="rId16"/>
    <p:sldId id="283" r:id="rId17"/>
    <p:sldId id="284" r:id="rId18"/>
    <p:sldId id="285" r:id="rId19"/>
    <p:sldId id="267" r:id="rId20"/>
    <p:sldId id="268" r:id="rId21"/>
    <p:sldId id="269" r:id="rId22"/>
    <p:sldId id="270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48872" cy="12961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05-Funkce bílkovin, typické příklady</a:t>
            </a:r>
          </a:p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C-</a:t>
            </a:r>
            <a:r>
              <a:rPr lang="cs-CZ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Transportní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r"/>
            <a:r>
              <a:rPr lang="cs-CZ" sz="2200" dirty="0" smtClean="0">
                <a:solidFill>
                  <a:schemeClr val="tx1"/>
                </a:solidFill>
              </a:rPr>
              <a:t>FRVŠ </a:t>
            </a:r>
            <a:r>
              <a:rPr lang="cs-CZ" sz="2200" b="1" dirty="0">
                <a:solidFill>
                  <a:schemeClr val="tx1"/>
                </a:solidFill>
              </a:rPr>
              <a:t>1647/2012</a:t>
            </a:r>
            <a:endParaRPr lang="cs-CZ" sz="22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hemoglobinu (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Hb</a:t>
            </a:r>
            <a:r>
              <a:rPr lang="cs-CZ" dirty="0" smtClean="0">
                <a:solidFill>
                  <a:schemeClr val="tx1"/>
                </a:solidFill>
                <a:effectLst/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Prostetická</a:t>
            </a:r>
            <a:r>
              <a:rPr lang="cs-CZ" dirty="0" smtClean="0">
                <a:solidFill>
                  <a:schemeClr val="tx1"/>
                </a:solidFill>
              </a:rPr>
              <a:t> skupina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i="1" dirty="0" smtClean="0">
                <a:solidFill>
                  <a:schemeClr val="tx1"/>
                </a:solidFill>
              </a:rPr>
              <a:t>Hem má Fe</a:t>
            </a:r>
            <a:r>
              <a:rPr lang="cs-CZ" sz="1400" i="1" baseline="30000" dirty="0" smtClean="0">
                <a:solidFill>
                  <a:schemeClr val="tx1"/>
                </a:solidFill>
              </a:rPr>
              <a:t>2+ </a:t>
            </a:r>
          </a:p>
          <a:p>
            <a:pPr marL="0" indent="0">
              <a:buNone/>
            </a:pPr>
            <a:r>
              <a:rPr lang="cs-CZ" sz="1400" i="1" dirty="0" smtClean="0">
                <a:solidFill>
                  <a:schemeClr val="tx1"/>
                </a:solidFill>
              </a:rPr>
              <a:t>Oxidací na </a:t>
            </a:r>
            <a:r>
              <a:rPr lang="cs-CZ" sz="1400" i="1" dirty="0">
                <a:solidFill>
                  <a:schemeClr val="tx1"/>
                </a:solidFill>
              </a:rPr>
              <a:t>Fe</a:t>
            </a:r>
            <a:r>
              <a:rPr lang="cs-CZ" sz="1400" i="1" baseline="30000" dirty="0">
                <a:solidFill>
                  <a:schemeClr val="tx1"/>
                </a:solidFill>
              </a:rPr>
              <a:t>2</a:t>
            </a:r>
            <a:r>
              <a:rPr lang="cs-CZ" sz="1400" i="1" baseline="30000" dirty="0" smtClean="0">
                <a:solidFill>
                  <a:schemeClr val="tx1"/>
                </a:solidFill>
              </a:rPr>
              <a:t>+</a:t>
            </a:r>
            <a:r>
              <a:rPr lang="cs-CZ" sz="1400" i="1" dirty="0" smtClean="0">
                <a:solidFill>
                  <a:schemeClr val="tx1"/>
                </a:solidFill>
              </a:rPr>
              <a:t> vzniká </a:t>
            </a:r>
            <a:r>
              <a:rPr lang="cs-CZ" sz="1400" i="1" dirty="0" err="1" smtClean="0">
                <a:solidFill>
                  <a:schemeClr val="tx1"/>
                </a:solidFill>
              </a:rPr>
              <a:t>hemin</a:t>
            </a:r>
            <a:r>
              <a:rPr lang="cs-CZ" sz="1400" i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400" i="1" dirty="0" smtClean="0">
                <a:solidFill>
                  <a:schemeClr val="tx1"/>
                </a:solidFill>
              </a:rPr>
              <a:t>a hemoglobin se mění na </a:t>
            </a:r>
            <a:r>
              <a:rPr lang="cs-CZ" sz="1400" i="1" dirty="0" err="1" smtClean="0">
                <a:solidFill>
                  <a:schemeClr val="tx1"/>
                </a:solidFill>
              </a:rPr>
              <a:t>methemoglobin</a:t>
            </a:r>
            <a:endParaRPr lang="cs-CZ" sz="1400" baseline="30000" dirty="0">
              <a:solidFill>
                <a:schemeClr val="tx1"/>
              </a:solidFill>
            </a:endParaRPr>
          </a:p>
          <a:p>
            <a:pPr lvl="1"/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257144" cy="45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9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Funkce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hemoglobinu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Fe</a:t>
            </a:r>
            <a:r>
              <a:rPr lang="cs-CZ" baseline="30000" dirty="0">
                <a:solidFill>
                  <a:schemeClr val="tx1"/>
                </a:solidFill>
              </a:rPr>
              <a:t>2+ </a:t>
            </a:r>
            <a:r>
              <a:rPr lang="cs-CZ" dirty="0">
                <a:solidFill>
                  <a:schemeClr val="tx1"/>
                </a:solidFill>
              </a:rPr>
              <a:t>je vázán 4 vazbami na porfyrinový </a:t>
            </a:r>
            <a:r>
              <a:rPr lang="cs-CZ" dirty="0" smtClean="0">
                <a:solidFill>
                  <a:schemeClr val="tx1"/>
                </a:solidFill>
              </a:rPr>
              <a:t>kruh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5</a:t>
            </a:r>
            <a:r>
              <a:rPr lang="cs-CZ" dirty="0">
                <a:solidFill>
                  <a:schemeClr val="tx1"/>
                </a:solidFill>
              </a:rPr>
              <a:t>. koordinační místo je obsazeno proximálním His </a:t>
            </a:r>
            <a:r>
              <a:rPr lang="cs-CZ" dirty="0" smtClean="0">
                <a:solidFill>
                  <a:schemeClr val="tx1"/>
                </a:solidFill>
              </a:rPr>
              <a:t>93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Fysiologickým </a:t>
            </a:r>
            <a:r>
              <a:rPr lang="cs-CZ" dirty="0">
                <a:solidFill>
                  <a:schemeClr val="tx1"/>
                </a:solidFill>
              </a:rPr>
              <a:t>ligandem 6. koordinační místa je 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vázat </a:t>
            </a:r>
            <a:r>
              <a:rPr lang="cs-CZ" sz="2000" dirty="0">
                <a:solidFill>
                  <a:schemeClr val="tx1"/>
                </a:solidFill>
              </a:rPr>
              <a:t>se mohou i jiné </a:t>
            </a:r>
            <a:r>
              <a:rPr lang="cs-CZ" sz="2000" dirty="0" smtClean="0">
                <a:solidFill>
                  <a:schemeClr val="tx1"/>
                </a:solidFill>
              </a:rPr>
              <a:t>ligandy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velmi </a:t>
            </a:r>
            <a:r>
              <a:rPr lang="cs-CZ" sz="2000" dirty="0">
                <a:solidFill>
                  <a:schemeClr val="tx1"/>
                </a:solidFill>
              </a:rPr>
              <a:t>pevně se váže CO (otrava svítiplynem, spalinami nedokonalého hoření apod</a:t>
            </a:r>
            <a:r>
              <a:rPr lang="cs-CZ" sz="2000" dirty="0" smtClean="0">
                <a:solidFill>
                  <a:schemeClr val="tx1"/>
                </a:solidFill>
              </a:rPr>
              <a:t>.)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Vazba je vratná a lze ji popsat </a:t>
            </a:r>
            <a:r>
              <a:rPr lang="cs-CZ" dirty="0" smtClean="0">
                <a:solidFill>
                  <a:schemeClr val="tx1"/>
                </a:solidFill>
              </a:rPr>
              <a:t>rovnicemi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+ 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= </a:t>
            </a:r>
            <a:r>
              <a:rPr lang="cs-CZ" dirty="0" smtClean="0">
                <a:solidFill>
                  <a:schemeClr val="tx1"/>
                </a:solidFill>
              </a:rPr>
              <a:t>Hb.O</a:t>
            </a:r>
            <a:r>
              <a:rPr lang="cs-CZ" baseline="-25000" dirty="0" smtClean="0">
                <a:solidFill>
                  <a:schemeClr val="tx1"/>
                </a:solidFill>
              </a:rPr>
              <a:t>2 </a:t>
            </a: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 smtClean="0">
                <a:solidFill>
                  <a:schemeClr val="tx1"/>
                </a:solidFill>
              </a:rPr>
              <a:t>ev.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+ CO = </a:t>
            </a:r>
            <a:r>
              <a:rPr lang="cs-CZ" dirty="0" smtClean="0">
                <a:solidFill>
                  <a:schemeClr val="tx1"/>
                </a:solidFill>
              </a:rPr>
              <a:t>Hb.CO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nazýváme </a:t>
            </a:r>
            <a:r>
              <a:rPr lang="cs-CZ" dirty="0" err="1">
                <a:solidFill>
                  <a:schemeClr val="tx1"/>
                </a:solidFill>
              </a:rPr>
              <a:t>dexoyHb</a:t>
            </a:r>
            <a:r>
              <a:rPr lang="cs-CZ" dirty="0">
                <a:solidFill>
                  <a:schemeClr val="tx1"/>
                </a:solidFill>
              </a:rPr>
              <a:t>, Hb.O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err="1">
                <a:solidFill>
                  <a:schemeClr val="tx1"/>
                </a:solidFill>
              </a:rPr>
              <a:t>oxyHb</a:t>
            </a:r>
            <a:r>
              <a:rPr lang="cs-CZ" dirty="0">
                <a:solidFill>
                  <a:schemeClr val="tx1"/>
                </a:solidFill>
              </a:rPr>
              <a:t>, Hb.CO – </a:t>
            </a:r>
            <a:r>
              <a:rPr lang="cs-CZ" dirty="0" err="1" smtClean="0">
                <a:solidFill>
                  <a:schemeClr val="tx1"/>
                </a:solidFill>
              </a:rPr>
              <a:t>karbonylHb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Spektrální rozlišení – stanovení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Funkce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hemoglobinu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r>
              <a:rPr lang="cs-CZ" sz="1600" b="1" i="1" dirty="0" smtClean="0">
                <a:solidFill>
                  <a:schemeClr val="tx1"/>
                </a:solidFill>
              </a:rPr>
              <a:t>Formy </a:t>
            </a:r>
            <a:r>
              <a:rPr lang="cs-CZ" sz="1600" b="1" i="1" dirty="0">
                <a:solidFill>
                  <a:schemeClr val="tx1"/>
                </a:solidFill>
              </a:rPr>
              <a:t>a struktury </a:t>
            </a:r>
            <a:r>
              <a:rPr lang="cs-CZ" sz="1600" b="1" i="1" dirty="0" err="1">
                <a:solidFill>
                  <a:schemeClr val="tx1"/>
                </a:solidFill>
              </a:rPr>
              <a:t>Hb</a:t>
            </a:r>
            <a:r>
              <a:rPr lang="cs-CZ" sz="1600" b="1" i="1" dirty="0">
                <a:solidFill>
                  <a:schemeClr val="tx1"/>
                </a:solidFill>
              </a:rPr>
              <a:t> s různými ligandy.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Povšimněte si vlivu obsazení 6. koordinačního místa ligandem, kdy se Fe</a:t>
            </a:r>
            <a:r>
              <a:rPr lang="cs-CZ" sz="1600" baseline="30000" dirty="0">
                <a:solidFill>
                  <a:schemeClr val="tx1"/>
                </a:solidFill>
              </a:rPr>
              <a:t>2+</a:t>
            </a:r>
            <a:r>
              <a:rPr lang="cs-CZ" sz="1600" dirty="0">
                <a:solidFill>
                  <a:schemeClr val="tx1"/>
                </a:solidFill>
              </a:rPr>
              <a:t> přemisťuje do roviny porfyrinového kruhu. Vedle změn elektronové struktury vidíme rovnici reakce mezi </a:t>
            </a:r>
            <a:r>
              <a:rPr lang="cs-CZ" sz="1600" dirty="0" err="1">
                <a:solidFill>
                  <a:schemeClr val="tx1"/>
                </a:solidFill>
              </a:rPr>
              <a:t>Hb</a:t>
            </a:r>
            <a:r>
              <a:rPr lang="cs-CZ" sz="1600" dirty="0">
                <a:solidFill>
                  <a:schemeClr val="tx1"/>
                </a:solidFill>
              </a:rPr>
              <a:t>, O</a:t>
            </a:r>
            <a:r>
              <a:rPr lang="cs-CZ" sz="1600" baseline="-25000" dirty="0">
                <a:solidFill>
                  <a:schemeClr val="tx1"/>
                </a:solidFill>
              </a:rPr>
              <a:t>2</a:t>
            </a:r>
            <a:r>
              <a:rPr lang="cs-CZ" sz="1600" dirty="0">
                <a:solidFill>
                  <a:schemeClr val="tx1"/>
                </a:solidFill>
              </a:rPr>
              <a:t> a CO, hodnota K nás přesvědčí, že CO je mnohem pevněji vázán než kyslík. Přesto lze otravě zabránit eliminací CO a zvýšeným přívodem kyslíku.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9625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6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Funkce hemoglobinu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Fysiologickou funkcí </a:t>
            </a:r>
            <a:r>
              <a:rPr lang="cs-CZ" sz="1800" dirty="0" err="1">
                <a:solidFill>
                  <a:schemeClr val="tx1"/>
                </a:solidFill>
              </a:rPr>
              <a:t>Hb</a:t>
            </a:r>
            <a:r>
              <a:rPr lang="cs-CZ" sz="1800" dirty="0">
                <a:solidFill>
                  <a:schemeClr val="tx1"/>
                </a:solidFill>
              </a:rPr>
              <a:t> je </a:t>
            </a:r>
            <a:r>
              <a:rPr lang="cs-CZ" sz="1800" dirty="0" smtClean="0">
                <a:solidFill>
                  <a:schemeClr val="tx1"/>
                </a:solidFill>
              </a:rPr>
              <a:t>přenos </a:t>
            </a:r>
            <a:r>
              <a:rPr lang="cs-CZ" sz="1800" dirty="0">
                <a:solidFill>
                  <a:schemeClr val="tx1"/>
                </a:solidFill>
              </a:rPr>
              <a:t>kyslíku v krvi (z plic ev. žaber do tkání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r>
              <a:rPr lang="cs-CZ" sz="1800" dirty="0">
                <a:solidFill>
                  <a:schemeClr val="tx1"/>
                </a:solidFill>
              </a:rPr>
              <a:t> </a:t>
            </a:r>
          </a:p>
          <a:p>
            <a:r>
              <a:rPr lang="cs-CZ" sz="1800" dirty="0">
                <a:solidFill>
                  <a:schemeClr val="tx1"/>
                </a:solidFill>
              </a:rPr>
              <a:t>Stupeň nasycení </a:t>
            </a:r>
            <a:r>
              <a:rPr lang="cs-CZ" sz="1800" dirty="0" err="1">
                <a:solidFill>
                  <a:schemeClr val="tx1"/>
                </a:solidFill>
              </a:rPr>
              <a:t>Hb</a:t>
            </a:r>
            <a:r>
              <a:rPr lang="cs-CZ" sz="1800" dirty="0">
                <a:solidFill>
                  <a:schemeClr val="tx1"/>
                </a:solidFill>
              </a:rPr>
              <a:t> kyslíkem (tj. HbO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/(HbO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+ </a:t>
            </a:r>
            <a:r>
              <a:rPr lang="cs-CZ" sz="1800" dirty="0" err="1">
                <a:solidFill>
                  <a:schemeClr val="tx1"/>
                </a:solidFill>
              </a:rPr>
              <a:t>Hb</a:t>
            </a:r>
            <a:r>
              <a:rPr lang="cs-CZ" sz="1800" dirty="0">
                <a:solidFill>
                  <a:schemeClr val="tx1"/>
                </a:solidFill>
              </a:rPr>
              <a:t>)) závisí na jeho parciálním tlaku </a:t>
            </a:r>
            <a:r>
              <a:rPr lang="cs-CZ" sz="1800" i="1" dirty="0">
                <a:solidFill>
                  <a:schemeClr val="tx1"/>
                </a:solidFill>
              </a:rPr>
              <a:t>pO</a:t>
            </a:r>
            <a:r>
              <a:rPr lang="cs-CZ" sz="1800" i="1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v okolním </a:t>
            </a:r>
            <a:r>
              <a:rPr lang="cs-CZ" sz="1800" dirty="0" smtClean="0">
                <a:solidFill>
                  <a:schemeClr val="tx1"/>
                </a:solidFill>
              </a:rPr>
              <a:t>prostředí </a:t>
            </a:r>
            <a:r>
              <a:rPr lang="cs-CZ" sz="1800" dirty="0">
                <a:solidFill>
                  <a:schemeClr val="tx1"/>
                </a:solidFill>
              </a:rPr>
              <a:t>– červená </a:t>
            </a:r>
            <a:r>
              <a:rPr lang="cs-CZ" sz="1800" dirty="0" smtClean="0">
                <a:solidFill>
                  <a:schemeClr val="tx1"/>
                </a:solidFill>
              </a:rPr>
              <a:t>křivka (</a:t>
            </a:r>
            <a:r>
              <a:rPr lang="cs-CZ" sz="1800" dirty="0">
                <a:solidFill>
                  <a:schemeClr val="tx1"/>
                </a:solidFill>
              </a:rPr>
              <a:t>torr = 133 </a:t>
            </a:r>
            <a:r>
              <a:rPr lang="cs-CZ" sz="1800" dirty="0" smtClean="0">
                <a:solidFill>
                  <a:schemeClr val="tx1"/>
                </a:solidFill>
              </a:rPr>
              <a:t>Pa)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 </a:t>
            </a: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0195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se sytí kyslíkem v plicích, uvolňuje ho v </a:t>
            </a:r>
            <a:r>
              <a:rPr lang="cs-CZ" dirty="0" smtClean="0">
                <a:solidFill>
                  <a:schemeClr val="tx1"/>
                </a:solidFill>
              </a:rPr>
              <a:t>tkáních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Proces </a:t>
            </a:r>
            <a:r>
              <a:rPr lang="cs-CZ" dirty="0">
                <a:solidFill>
                  <a:schemeClr val="tx1"/>
                </a:solidFill>
              </a:rPr>
              <a:t>je zefektivněn </a:t>
            </a:r>
            <a:r>
              <a:rPr lang="cs-CZ" dirty="0" err="1" smtClean="0">
                <a:solidFill>
                  <a:schemeClr val="tx1"/>
                </a:solidFill>
              </a:rPr>
              <a:t>kooperativitou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vazných míst pro kyslík (4 hemy v celém </a:t>
            </a:r>
            <a:r>
              <a:rPr lang="cs-CZ" dirty="0" err="1">
                <a:solidFill>
                  <a:schemeClr val="tx1"/>
                </a:solidFill>
              </a:rPr>
              <a:t>tetrameru</a:t>
            </a:r>
            <a:r>
              <a:rPr lang="cs-CZ" dirty="0">
                <a:solidFill>
                  <a:schemeClr val="tx1"/>
                </a:solidFill>
              </a:rPr>
              <a:t>).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Navázáním první </a:t>
            </a:r>
            <a:r>
              <a:rPr lang="cs-CZ" dirty="0">
                <a:solidFill>
                  <a:schemeClr val="tx1"/>
                </a:solidFill>
              </a:rPr>
              <a:t>molekuly kyslíku na jeden hem dochází ke konformační změně způsobující zvýšení afinity zbylých vazných míst pro kyslík – viz červená křivka.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Pokud </a:t>
            </a:r>
            <a:r>
              <a:rPr lang="cs-CZ" dirty="0">
                <a:solidFill>
                  <a:schemeClr val="tx1"/>
                </a:solidFill>
              </a:rPr>
              <a:t>k tomuto efektu nedochází (například u myoglobinu, který je monomerem), je přenos kyslíku méně efektivní – viz modrá křivka.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Základem tohoto efektu </a:t>
            </a:r>
            <a:r>
              <a:rPr lang="cs-CZ" dirty="0">
                <a:solidFill>
                  <a:schemeClr val="tx1"/>
                </a:solidFill>
              </a:rPr>
              <a:t>změna </a:t>
            </a:r>
            <a:r>
              <a:rPr lang="cs-CZ" dirty="0" smtClean="0">
                <a:solidFill>
                  <a:schemeClr val="tx1"/>
                </a:solidFill>
              </a:rPr>
              <a:t>konformace </a:t>
            </a:r>
            <a:r>
              <a:rPr lang="cs-CZ" dirty="0">
                <a:solidFill>
                  <a:schemeClr val="tx1"/>
                </a:solidFill>
              </a:rPr>
              <a:t>vyvolaná vazbou kyslíku na Fe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jedné z </a:t>
            </a:r>
            <a:r>
              <a:rPr lang="cs-CZ" dirty="0" smtClean="0">
                <a:solidFill>
                  <a:schemeClr val="tx1"/>
                </a:solidFill>
              </a:rPr>
              <a:t>podjednotek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2862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9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Schematické znázornění konformační změny vlivem vazby kyslíku na hem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Fe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za sebou táhne His 93 a s ním celé raménko (úsek) F příslušného řetězce, které pak jako páka způsobí konformační změnu celé molekuly hemoglobinu.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491428" cy="318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3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Modely konformačních stavů T a R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</a:t>
            </a:r>
            <a:r>
              <a:rPr lang="cs-CZ" dirty="0">
                <a:solidFill>
                  <a:schemeClr val="tx1"/>
                </a:solidFill>
              </a:rPr>
              <a:t>se přenese na ostatní podjednotky. Molekula </a:t>
            </a:r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přechází z </a:t>
            </a:r>
            <a:r>
              <a:rPr lang="cs-CZ" dirty="0" err="1">
                <a:solidFill>
                  <a:schemeClr val="tx1"/>
                </a:solidFill>
              </a:rPr>
              <a:t>tesnější</a:t>
            </a:r>
            <a:r>
              <a:rPr lang="cs-CZ" dirty="0">
                <a:solidFill>
                  <a:schemeClr val="tx1"/>
                </a:solidFill>
              </a:rPr>
              <a:t> konformace T (tense) s nízkou afinitou ke kyslíku do uvolněné konformace R (</a:t>
            </a:r>
            <a:r>
              <a:rPr lang="cs-CZ" dirty="0" err="1">
                <a:solidFill>
                  <a:schemeClr val="tx1"/>
                </a:solidFill>
              </a:rPr>
              <a:t>relaxed</a:t>
            </a:r>
            <a:r>
              <a:rPr lang="cs-CZ" dirty="0">
                <a:solidFill>
                  <a:schemeClr val="tx1"/>
                </a:solidFill>
              </a:rPr>
              <a:t>) s vyšší afinitou. Toto chování je jedním z typů </a:t>
            </a:r>
            <a:r>
              <a:rPr lang="cs-CZ" dirty="0" err="1">
                <a:solidFill>
                  <a:schemeClr val="tx1"/>
                </a:solidFill>
              </a:rPr>
              <a:t>allosterie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37" y="1268760"/>
            <a:ext cx="42767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3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Zvýšení </a:t>
            </a:r>
            <a:r>
              <a:rPr lang="cs-CZ" dirty="0">
                <a:solidFill>
                  <a:schemeClr val="tx1"/>
                </a:solidFill>
              </a:rPr>
              <a:t>efektivity přenosu kyslíku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</a:t>
            </a:r>
            <a:r>
              <a:rPr lang="cs-CZ" dirty="0">
                <a:solidFill>
                  <a:schemeClr val="tx1"/>
                </a:solidFill>
              </a:rPr>
              <a:t>některých metabolitů, které působí na </a:t>
            </a:r>
            <a:r>
              <a:rPr lang="cs-CZ" dirty="0" err="1">
                <a:solidFill>
                  <a:schemeClr val="tx1"/>
                </a:solidFill>
              </a:rPr>
              <a:t>allosterické</a:t>
            </a:r>
            <a:r>
              <a:rPr lang="cs-CZ" dirty="0">
                <a:solidFill>
                  <a:schemeClr val="tx1"/>
                </a:solidFill>
              </a:rPr>
              <a:t> chování </a:t>
            </a:r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llosterické</a:t>
            </a:r>
            <a:r>
              <a:rPr lang="cs-CZ" dirty="0" smtClean="0">
                <a:solidFill>
                  <a:schemeClr val="tx1"/>
                </a:solidFill>
              </a:rPr>
              <a:t> efektory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Mimo </a:t>
            </a:r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a 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takto působí i meziprodukt glykolýzy 2,3-bisfosfoglycerát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Tento metabolit </a:t>
            </a:r>
            <a:r>
              <a:rPr lang="cs-CZ" dirty="0" err="1">
                <a:solidFill>
                  <a:schemeClr val="tx1"/>
                </a:solidFill>
              </a:rPr>
              <a:t>stabilisuje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deoxy-Hb</a:t>
            </a:r>
            <a:r>
              <a:rPr lang="cs-CZ" dirty="0">
                <a:solidFill>
                  <a:schemeClr val="tx1"/>
                </a:solidFill>
              </a:rPr>
              <a:t> interakcí svých kyselých skupin s His 143 </a:t>
            </a:r>
            <a:r>
              <a:rPr lang="cs-CZ" dirty="0" smtClean="0">
                <a:solidFill>
                  <a:schemeClr val="tx1"/>
                </a:solidFill>
              </a:rPr>
              <a:t>          β-řetězců - </a:t>
            </a:r>
            <a:r>
              <a:rPr lang="cs-CZ" dirty="0">
                <a:solidFill>
                  <a:schemeClr val="tx1"/>
                </a:solidFill>
              </a:rPr>
              <a:t>Tak si lze představit snazší uvolňování kyslíku při intensivnější glykolýze</a:t>
            </a: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2742858" cy="195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02196"/>
            <a:ext cx="5131429" cy="24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2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400" b="1" dirty="0">
                <a:solidFill>
                  <a:schemeClr val="tx1"/>
                </a:solidFill>
                <a:effectLst/>
              </a:rPr>
              <a:t>Vliv pH na vazbu kyslíku na </a:t>
            </a:r>
            <a:r>
              <a:rPr lang="cs-CZ" sz="4400" b="1" dirty="0" err="1">
                <a:solidFill>
                  <a:schemeClr val="tx1"/>
                </a:solidFill>
                <a:effectLst/>
              </a:rPr>
              <a:t>Hb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chemeClr val="tx1"/>
                </a:solidFill>
              </a:rPr>
              <a:t>Vliv </a:t>
            </a:r>
            <a:r>
              <a:rPr lang="cs-CZ" b="1" i="1" dirty="0">
                <a:solidFill>
                  <a:schemeClr val="tx1"/>
                </a:solidFill>
              </a:rPr>
              <a:t>pH a CO</a:t>
            </a:r>
            <a:r>
              <a:rPr lang="cs-CZ" b="1" i="1" baseline="-25000" dirty="0">
                <a:solidFill>
                  <a:schemeClr val="tx1"/>
                </a:solidFill>
              </a:rPr>
              <a:t>2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  <a:endParaRPr lang="cs-CZ" b="1" i="1" dirty="0" smtClean="0">
              <a:solidFill>
                <a:schemeClr val="tx1"/>
              </a:solidFill>
            </a:endParaRPr>
          </a:p>
          <a:p>
            <a:r>
              <a:rPr lang="cs-CZ" b="1" i="1" dirty="0" smtClean="0">
                <a:solidFill>
                  <a:schemeClr val="tx1"/>
                </a:solidFill>
              </a:rPr>
              <a:t>na </a:t>
            </a:r>
            <a:r>
              <a:rPr lang="cs-CZ" b="1" i="1" dirty="0">
                <a:solidFill>
                  <a:schemeClr val="tx1"/>
                </a:solidFill>
              </a:rPr>
              <a:t>saturaci </a:t>
            </a:r>
            <a:r>
              <a:rPr lang="cs-CZ" b="1" i="1" dirty="0" err="1">
                <a:solidFill>
                  <a:schemeClr val="tx1"/>
                </a:solidFill>
              </a:rPr>
              <a:t>Hb</a:t>
            </a:r>
            <a:r>
              <a:rPr lang="cs-CZ" b="1" i="1" dirty="0">
                <a:solidFill>
                  <a:schemeClr val="tx1"/>
                </a:solidFill>
              </a:rPr>
              <a:t>.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Kromě pH </a:t>
            </a:r>
            <a:r>
              <a:rPr lang="cs-CZ" dirty="0">
                <a:solidFill>
                  <a:schemeClr val="tx1"/>
                </a:solidFill>
              </a:rPr>
              <a:t>je patrný </a:t>
            </a:r>
            <a:r>
              <a:rPr lang="cs-CZ" dirty="0" smtClean="0">
                <a:solidFill>
                  <a:schemeClr val="tx1"/>
                </a:solidFill>
              </a:rPr>
              <a:t>také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specifičtější </a:t>
            </a:r>
            <a:r>
              <a:rPr lang="cs-CZ" dirty="0">
                <a:solidFill>
                  <a:schemeClr val="tx1"/>
                </a:solidFill>
              </a:rPr>
              <a:t>vliv </a:t>
            </a:r>
            <a:r>
              <a:rPr lang="cs-CZ" dirty="0" smtClean="0">
                <a:solidFill>
                  <a:schemeClr val="tx1"/>
                </a:solidFill>
              </a:rPr>
              <a:t>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Množství </a:t>
            </a:r>
            <a:r>
              <a:rPr lang="cs-CZ" dirty="0">
                <a:solidFill>
                  <a:schemeClr val="tx1"/>
                </a:solidFill>
              </a:rPr>
              <a:t>využitelného kyslíku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 </a:t>
            </a:r>
            <a:r>
              <a:rPr lang="cs-CZ" dirty="0">
                <a:solidFill>
                  <a:schemeClr val="tx1"/>
                </a:solidFill>
              </a:rPr>
              <a:t>zvýší o ca 11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je slabší kyselinou než </a:t>
            </a:r>
            <a:r>
              <a:rPr lang="cs-CZ" dirty="0" smtClean="0">
                <a:solidFill>
                  <a:schemeClr val="tx1"/>
                </a:solidFill>
              </a:rPr>
              <a:t>HbO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Bohrův efekt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Preference pracujícího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svalu - laktát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6099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2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Transportní bílkoviny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Různé typy bílkovin odlišné dle způsobu transportu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Nepolární látky v polárním prostředí – krev apod.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Transport na větší vzdálenosti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Vazba látky na bílkovinu – polární a nepolární oblasti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Kyslík – hemoglobin, myoglobin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Mastné kyseliny, lipidy apod.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Polární látky v nepolárním prostředí – membrány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Speciální přenašečové systémy – speciální kapitola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Fetální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tx1"/>
                </a:solidFill>
              </a:rPr>
              <a:t>Srovnání saturace </a:t>
            </a:r>
            <a:endParaRPr lang="cs-CZ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i="1" dirty="0" err="1" smtClean="0">
                <a:solidFill>
                  <a:schemeClr val="tx1"/>
                </a:solidFill>
              </a:rPr>
              <a:t>HbF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>
                <a:solidFill>
                  <a:schemeClr val="tx1"/>
                </a:solidFill>
              </a:rPr>
              <a:t>a </a:t>
            </a:r>
            <a:r>
              <a:rPr lang="cs-CZ" i="1" dirty="0" err="1" smtClean="0">
                <a:solidFill>
                  <a:schemeClr val="tx1"/>
                </a:solidFill>
              </a:rPr>
              <a:t>HbA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Vyšší </a:t>
            </a:r>
            <a:r>
              <a:rPr lang="cs-CZ" dirty="0">
                <a:solidFill>
                  <a:schemeClr val="tx1"/>
                </a:solidFill>
              </a:rPr>
              <a:t>afinita </a:t>
            </a:r>
            <a:r>
              <a:rPr lang="cs-CZ" dirty="0" err="1">
                <a:solidFill>
                  <a:schemeClr val="tx1"/>
                </a:solidFill>
              </a:rPr>
              <a:t>HbF</a:t>
            </a:r>
            <a:r>
              <a:rPr lang="cs-CZ" dirty="0">
                <a:solidFill>
                  <a:schemeClr val="tx1"/>
                </a:solidFill>
              </a:rPr>
              <a:t> pro kyslík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umožňuje </a:t>
            </a:r>
            <a:r>
              <a:rPr lang="cs-CZ" dirty="0">
                <a:solidFill>
                  <a:schemeClr val="tx1"/>
                </a:solidFill>
              </a:rPr>
              <a:t>jeho přečerpávání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</a:t>
            </a:r>
            <a:r>
              <a:rPr lang="cs-CZ" dirty="0">
                <a:solidFill>
                  <a:schemeClr val="tx1"/>
                </a:solidFill>
              </a:rPr>
              <a:t> placentární krve do krve </a:t>
            </a:r>
            <a:r>
              <a:rPr lang="cs-CZ" dirty="0" smtClean="0">
                <a:solidFill>
                  <a:schemeClr val="tx1"/>
                </a:solidFill>
              </a:rPr>
              <a:t>plodu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Syntéza fetálního 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HbF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 </a:t>
            </a:r>
            <a:r>
              <a:rPr lang="cs-CZ" dirty="0">
                <a:solidFill>
                  <a:schemeClr val="tx1"/>
                </a:solidFill>
              </a:rPr>
              <a:t>α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γ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Regulace syntézy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podjednotek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 porodu kyslík – syntéza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Rozklad </a:t>
            </a:r>
            <a:r>
              <a:rPr lang="cs-CZ" dirty="0" err="1" smtClean="0">
                <a:solidFill>
                  <a:schemeClr val="tx1"/>
                </a:solidFill>
              </a:rPr>
              <a:t>HbF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354286" cy="36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3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Patologické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hemoglobiny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Mutace </a:t>
            </a:r>
            <a:r>
              <a:rPr lang="cs-CZ" dirty="0">
                <a:solidFill>
                  <a:schemeClr val="tx1"/>
                </a:solidFill>
              </a:rPr>
              <a:t>v jednotlivých řetězcích </a:t>
            </a:r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Příklad </a:t>
            </a:r>
            <a:r>
              <a:rPr lang="cs-CZ" dirty="0" err="1" smtClean="0">
                <a:solidFill>
                  <a:schemeClr val="tx1"/>
                </a:solidFill>
              </a:rPr>
              <a:t>HbS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5442858" cy="37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7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96855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Morfologický projev </a:t>
            </a:r>
            <a:r>
              <a:rPr lang="cs-CZ" dirty="0">
                <a:solidFill>
                  <a:schemeClr val="tx1"/>
                </a:solidFill>
              </a:rPr>
              <a:t>této mutace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měněný </a:t>
            </a:r>
            <a:r>
              <a:rPr lang="cs-CZ" dirty="0">
                <a:solidFill>
                  <a:schemeClr val="tx1"/>
                </a:solidFill>
              </a:rPr>
              <a:t>tvar erytrocytů, které nabývají srpkovitého tvaru (</a:t>
            </a:r>
            <a:r>
              <a:rPr lang="cs-CZ" dirty="0" err="1">
                <a:solidFill>
                  <a:schemeClr val="tx1"/>
                </a:solidFill>
              </a:rPr>
              <a:t>sickle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cells</a:t>
            </a:r>
            <a:r>
              <a:rPr lang="cs-CZ" dirty="0">
                <a:solidFill>
                  <a:schemeClr val="tx1"/>
                </a:solidFill>
              </a:rPr>
              <a:t> – odtud </a:t>
            </a:r>
            <a:r>
              <a:rPr lang="cs-CZ" dirty="0" err="1">
                <a:solidFill>
                  <a:schemeClr val="tx1"/>
                </a:solidFill>
              </a:rPr>
              <a:t>HbS</a:t>
            </a:r>
            <a:r>
              <a:rPr lang="cs-CZ" dirty="0">
                <a:solidFill>
                  <a:schemeClr val="tx1"/>
                </a:solidFill>
              </a:rPr>
              <a:t>).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Fysiologický </a:t>
            </a:r>
            <a:r>
              <a:rPr lang="cs-CZ" dirty="0">
                <a:solidFill>
                  <a:schemeClr val="tx1"/>
                </a:solidFill>
              </a:rPr>
              <a:t>projev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Nedokonalý </a:t>
            </a:r>
            <a:r>
              <a:rPr lang="cs-CZ" dirty="0">
                <a:solidFill>
                  <a:schemeClr val="tx1"/>
                </a:solidFill>
              </a:rPr>
              <a:t>transportu kyslíku v krvi – odtud </a:t>
            </a:r>
            <a:r>
              <a:rPr lang="cs-CZ" b="1" i="1" dirty="0">
                <a:solidFill>
                  <a:schemeClr val="tx1"/>
                </a:solidFill>
              </a:rPr>
              <a:t>srpkovitá anémie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b="1" i="1" dirty="0" smtClean="0"/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8999"/>
            <a:ext cx="19716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21526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dirty="0"/>
              <a:t>Základem morfologických změn je nová vlastnost </a:t>
            </a:r>
            <a:r>
              <a:rPr lang="cs-CZ" dirty="0" err="1" smtClean="0"/>
              <a:t>HbS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Záměna Glu-6-Val </a:t>
            </a:r>
            <a:r>
              <a:rPr lang="cs-CZ" dirty="0"/>
              <a:t>vytváří </a:t>
            </a:r>
            <a:r>
              <a:rPr lang="cs-CZ" dirty="0" smtClean="0"/>
              <a:t>nepolární oblast </a:t>
            </a:r>
          </a:p>
          <a:p>
            <a:pPr lvl="1"/>
            <a:r>
              <a:rPr lang="cs-CZ" dirty="0" smtClean="0"/>
              <a:t>Místo </a:t>
            </a:r>
            <a:r>
              <a:rPr lang="cs-CZ" dirty="0" err="1"/>
              <a:t>tetrameru</a:t>
            </a:r>
            <a:r>
              <a:rPr lang="cs-CZ" dirty="0"/>
              <a:t> řetízkové aglomeráty připomínající strukturu aktinu – významné součásti </a:t>
            </a:r>
            <a:r>
              <a:rPr lang="cs-CZ" dirty="0" smtClean="0"/>
              <a:t>cytoskeletu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85937"/>
            <a:ext cx="3578095" cy="245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197144" cy="23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0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Rozlišení forem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elektroforezou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HbS</a:t>
            </a:r>
            <a:r>
              <a:rPr lang="cs-CZ" dirty="0" smtClean="0">
                <a:solidFill>
                  <a:schemeClr val="tx1"/>
                </a:solidFill>
              </a:rPr>
              <a:t> je </a:t>
            </a:r>
            <a:r>
              <a:rPr lang="cs-CZ" dirty="0" err="1" smtClean="0">
                <a:solidFill>
                  <a:schemeClr val="tx1"/>
                </a:solidFill>
              </a:rPr>
              <a:t>bazičtější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132856"/>
            <a:ext cx="3516191" cy="39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1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Význam mutace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Nevýhoda – anemie, malá výkonnost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Výhoda – odolnost proti </a:t>
            </a:r>
            <a:r>
              <a:rPr lang="cs-CZ" i="1" dirty="0" smtClean="0">
                <a:solidFill>
                  <a:schemeClr val="tx1"/>
                </a:solidFill>
              </a:rPr>
              <a:t>P. </a:t>
            </a:r>
            <a:r>
              <a:rPr lang="cs-CZ" i="1" dirty="0" err="1" smtClean="0">
                <a:solidFill>
                  <a:schemeClr val="tx1"/>
                </a:solidFill>
              </a:rPr>
              <a:t>falciparum</a:t>
            </a:r>
            <a:endParaRPr lang="cs-CZ" i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Korelace výskytu genu </a:t>
            </a:r>
            <a:r>
              <a:rPr lang="cs-CZ" dirty="0" err="1" smtClean="0">
                <a:solidFill>
                  <a:schemeClr val="tx1"/>
                </a:solidFill>
              </a:rPr>
              <a:t>HbS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malarie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0194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62" y="2957140"/>
            <a:ext cx="29241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9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Transportní bílkoviny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Nepolární látky v polárním prostředí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Serový</a:t>
            </a:r>
            <a:r>
              <a:rPr lang="cs-CZ" dirty="0" smtClean="0">
                <a:solidFill>
                  <a:schemeClr val="tx1"/>
                </a:solidFill>
              </a:rPr>
              <a:t> albumin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Transport MK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7 na molekulu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Acyl obalen polárními úseky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Přenos dalších látek – léčiva</a:t>
            </a:r>
          </a:p>
          <a:p>
            <a:pPr lvl="1"/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Serový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albumin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4762500" cy="451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9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Transportní bílkoviny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Nepolární látky v polárním prostředí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Lipoproteiny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Komplexní útvary, agregáty mnoha molekul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Různá struktura, složení, velikost apod.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Transport lipidů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Cholesterol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Tuky aj. lipidy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Karotenoidy apod.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Nepolární komponenty obaleny fosfolipidy a apoproteiny – </a:t>
            </a:r>
            <a:r>
              <a:rPr lang="cs-CZ" dirty="0" err="1" smtClean="0">
                <a:solidFill>
                  <a:schemeClr val="tx1"/>
                </a:solidFill>
              </a:rPr>
              <a:t>orientce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Lipoproteiny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lipoproteinu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7150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7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Transportní bílkoviny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Nepolární látky v polárním prostředí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cs-CZ" sz="2000" dirty="0">
                <a:solidFill>
                  <a:schemeClr val="tx1"/>
                </a:solidFill>
              </a:rPr>
              <a:t>Přenos kyslíku v krvi – nepolární – málo rozpustný</a:t>
            </a:r>
          </a:p>
          <a:p>
            <a:pPr>
              <a:buFont typeface="Courier New" pitchFamily="49" charset="0"/>
              <a:buChar char="o"/>
            </a:pP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Hemoglobin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Jiné přenašeče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Myoglobin – v cytoplasmě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Monomerní </a:t>
            </a:r>
          </a:p>
          <a:p>
            <a:pPr lvl="1"/>
            <a:r>
              <a:rPr lang="cs-CZ" sz="1800" smtClean="0">
                <a:solidFill>
                  <a:schemeClr val="tx1"/>
                </a:solidFill>
              </a:rPr>
              <a:t>Bezobratlí aj.</a:t>
            </a:r>
          </a:p>
          <a:p>
            <a:pPr lvl="1"/>
            <a:endParaRPr lang="cs-CZ" sz="1800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hemoglobinu (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Hb</a:t>
            </a:r>
            <a:r>
              <a:rPr lang="cs-CZ" dirty="0" smtClean="0">
                <a:solidFill>
                  <a:schemeClr val="tx1"/>
                </a:solidFill>
                <a:effectLst/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Funkční hemoglobin je </a:t>
            </a:r>
            <a:r>
              <a:rPr lang="cs-CZ" dirty="0" err="1">
                <a:solidFill>
                  <a:schemeClr val="tx1"/>
                </a:solidFill>
              </a:rPr>
              <a:t>tetramer</a:t>
            </a:r>
            <a:r>
              <a:rPr lang="cs-CZ" dirty="0">
                <a:solidFill>
                  <a:schemeClr val="tx1"/>
                </a:solidFill>
              </a:rPr>
              <a:t> složený ze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- 2 podjednotek </a:t>
            </a:r>
            <a:r>
              <a:rPr lang="el-GR" dirty="0">
                <a:solidFill>
                  <a:schemeClr val="tx1"/>
                </a:solidFill>
              </a:rPr>
              <a:t>α (</a:t>
            </a:r>
            <a:r>
              <a:rPr lang="cs-CZ" dirty="0">
                <a:solidFill>
                  <a:schemeClr val="tx1"/>
                </a:solidFill>
              </a:rPr>
              <a:t>lehké řetězce, 141 aminokyselin) a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- 2 podjednotek </a:t>
            </a:r>
            <a:r>
              <a:rPr lang="el-GR" dirty="0">
                <a:solidFill>
                  <a:schemeClr val="tx1"/>
                </a:solidFill>
              </a:rPr>
              <a:t>β (</a:t>
            </a:r>
            <a:r>
              <a:rPr lang="cs-CZ" dirty="0">
                <a:solidFill>
                  <a:schemeClr val="tx1"/>
                </a:solidFill>
              </a:rPr>
              <a:t>těžké řetězce, 146 aminokyselin)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symbolicky označujeme tento </a:t>
            </a:r>
            <a:r>
              <a:rPr lang="cs-CZ" dirty="0" err="1">
                <a:solidFill>
                  <a:schemeClr val="tx1"/>
                </a:solidFill>
              </a:rPr>
              <a:t>tetramer</a:t>
            </a:r>
            <a:r>
              <a:rPr lang="cs-CZ" dirty="0">
                <a:solidFill>
                  <a:schemeClr val="tx1"/>
                </a:solidFill>
              </a:rPr>
              <a:t> jako </a:t>
            </a:r>
            <a:r>
              <a:rPr lang="el-GR" dirty="0">
                <a:solidFill>
                  <a:schemeClr val="tx1"/>
                </a:solidFill>
              </a:rPr>
              <a:t>α2 β2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Označuje </a:t>
            </a:r>
            <a:r>
              <a:rPr lang="cs-CZ" dirty="0">
                <a:solidFill>
                  <a:schemeClr val="tx1"/>
                </a:solidFill>
              </a:rPr>
              <a:t>se </a:t>
            </a:r>
            <a:r>
              <a:rPr lang="cs-CZ" dirty="0" err="1">
                <a:solidFill>
                  <a:schemeClr val="tx1"/>
                </a:solidFill>
              </a:rPr>
              <a:t>HbA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adult</a:t>
            </a:r>
            <a:r>
              <a:rPr lang="cs-CZ" dirty="0">
                <a:solidFill>
                  <a:schemeClr val="tx1"/>
                </a:solidFill>
              </a:rPr>
              <a:t>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ev</a:t>
            </a:r>
            <a:r>
              <a:rPr lang="cs-CZ" dirty="0">
                <a:solidFill>
                  <a:schemeClr val="tx1"/>
                </a:solidFill>
              </a:rPr>
              <a:t>. HbA1 chceme-li odlišit od minoritního (2,5%) HbA2 o složení </a:t>
            </a:r>
            <a:r>
              <a:rPr lang="el-GR" dirty="0">
                <a:solidFill>
                  <a:schemeClr val="tx1"/>
                </a:solidFill>
              </a:rPr>
              <a:t>α2 δ2 </a:t>
            </a:r>
            <a:r>
              <a:rPr lang="cs-CZ" dirty="0">
                <a:solidFill>
                  <a:schemeClr val="tx1"/>
                </a:solidFill>
              </a:rPr>
              <a:t>rovněž se v organismu vyskytujícího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</a:t>
            </a:r>
            <a:r>
              <a:rPr lang="cs-CZ" dirty="0">
                <a:solidFill>
                  <a:schemeClr val="tx1"/>
                </a:solidFill>
              </a:rPr>
              <a:t>každé podjednotce je vázán jeden hem jako </a:t>
            </a:r>
            <a:r>
              <a:rPr lang="cs-CZ" dirty="0" err="1">
                <a:solidFill>
                  <a:schemeClr val="tx1"/>
                </a:solidFill>
              </a:rPr>
              <a:t>prostetická</a:t>
            </a:r>
            <a:r>
              <a:rPr lang="cs-CZ" dirty="0">
                <a:solidFill>
                  <a:schemeClr val="tx1"/>
                </a:solidFill>
              </a:rPr>
              <a:t> skupina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koordinační </a:t>
            </a:r>
            <a:r>
              <a:rPr lang="cs-CZ" dirty="0">
                <a:solidFill>
                  <a:schemeClr val="tx1"/>
                </a:solidFill>
              </a:rPr>
              <a:t>vazbou Fe2+ na zbytky His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přímo </a:t>
            </a:r>
            <a:r>
              <a:rPr lang="cs-CZ" dirty="0">
                <a:solidFill>
                  <a:schemeClr val="tx1"/>
                </a:solidFill>
              </a:rPr>
              <a:t>na proximální His </a:t>
            </a:r>
            <a:r>
              <a:rPr lang="cs-CZ" dirty="0" smtClean="0">
                <a:solidFill>
                  <a:schemeClr val="tx1"/>
                </a:solidFill>
              </a:rPr>
              <a:t>93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zprostředkovaně </a:t>
            </a:r>
            <a:r>
              <a:rPr lang="cs-CZ" dirty="0">
                <a:solidFill>
                  <a:schemeClr val="tx1"/>
                </a:solidFill>
              </a:rPr>
              <a:t>na distální His </a:t>
            </a:r>
            <a:r>
              <a:rPr lang="cs-CZ" dirty="0" smtClean="0">
                <a:solidFill>
                  <a:schemeClr val="tx1"/>
                </a:solidFill>
              </a:rPr>
              <a:t>64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hemoglobinu (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Hb</a:t>
            </a:r>
            <a:r>
              <a:rPr lang="cs-CZ" dirty="0" smtClean="0">
                <a:solidFill>
                  <a:schemeClr val="tx1"/>
                </a:solidFill>
                <a:effectLst/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Model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i="1" dirty="0">
                <a:solidFill>
                  <a:schemeClr val="tx1"/>
                </a:solidFill>
              </a:rPr>
              <a:t>v řetězcích se dále rozlišují oblasti (ramena) A – H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73" y="1916832"/>
            <a:ext cx="27146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708</TotalTime>
  <Words>754</Words>
  <Application>Microsoft Office PowerPoint</Application>
  <PresentationFormat>Předvádění na obrazovce (4:3)</PresentationFormat>
  <Paragraphs>289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Exekutivní</vt:lpstr>
      <vt:lpstr>C4182 Biochemie II</vt:lpstr>
      <vt:lpstr>Transportní bílkoviny</vt:lpstr>
      <vt:lpstr>Transportní bílkoviny</vt:lpstr>
      <vt:lpstr>Serový albumin</vt:lpstr>
      <vt:lpstr>Transportní bílkoviny</vt:lpstr>
      <vt:lpstr>Lipoproteiny</vt:lpstr>
      <vt:lpstr>Transportní bílkoviny</vt:lpstr>
      <vt:lpstr>Struktura hemoglobinu (Hb)</vt:lpstr>
      <vt:lpstr>Struktura hemoglobinu (Hb)</vt:lpstr>
      <vt:lpstr>Struktura hemoglobinu (Hb)</vt:lpstr>
      <vt:lpstr>Funkce hemoglobinu</vt:lpstr>
      <vt:lpstr>Funkce hemoglobinu</vt:lpstr>
      <vt:lpstr>Funkce hemoglobinu</vt:lpstr>
      <vt:lpstr>Alosterické chování Hb</vt:lpstr>
      <vt:lpstr>Alosterické chování Hb</vt:lpstr>
      <vt:lpstr>Alosterické chování Hb</vt:lpstr>
      <vt:lpstr>Alosterické chování Hb</vt:lpstr>
      <vt:lpstr>Alosterické chování Hb</vt:lpstr>
      <vt:lpstr>Vliv pH na vazbu kyslíku na Hb</vt:lpstr>
      <vt:lpstr>Fetální Hb</vt:lpstr>
      <vt:lpstr>Patologické hemoglobiny</vt:lpstr>
      <vt:lpstr>Srpkovitá anemie</vt:lpstr>
      <vt:lpstr>Srpkovitá anemie</vt:lpstr>
      <vt:lpstr>Srpkovitá anemie</vt:lpstr>
      <vt:lpstr>Srpkovitá anemie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55</cp:revision>
  <dcterms:created xsi:type="dcterms:W3CDTF">2012-05-21T09:08:24Z</dcterms:created>
  <dcterms:modified xsi:type="dcterms:W3CDTF">2013-02-06T09:17:45Z</dcterms:modified>
</cp:coreProperties>
</file>