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1" r:id="rId5"/>
    <p:sldId id="264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2/6/2013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C4182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848872" cy="1296144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06-Katabolismus bílkovin a aminokyselin</a:t>
            </a:r>
          </a:p>
          <a:p>
            <a:pPr algn="r"/>
            <a:endParaRPr lang="cs-CZ" sz="2200" dirty="0" smtClean="0">
              <a:solidFill>
                <a:schemeClr val="tx1"/>
              </a:solidFill>
            </a:endParaRPr>
          </a:p>
          <a:p>
            <a:pPr algn="r"/>
            <a:r>
              <a:rPr lang="cs-CZ" sz="2000" dirty="0" smtClean="0">
                <a:solidFill>
                  <a:schemeClr val="tx1"/>
                </a:solidFill>
              </a:rPr>
              <a:t>FRVŠ </a:t>
            </a:r>
            <a:r>
              <a:rPr lang="cs-CZ" sz="2000" b="1" dirty="0">
                <a:solidFill>
                  <a:schemeClr val="tx1"/>
                </a:solidFill>
              </a:rPr>
              <a:t>1647/2012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2/6/2013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Odbourávání bílkovin a </a:t>
            </a:r>
            <a:r>
              <a:rPr lang="cs-CZ" dirty="0" smtClean="0">
                <a:solidFill>
                  <a:schemeClr val="tx1"/>
                </a:solidFill>
              </a:rPr>
              <a:t>aminokyselin. </a:t>
            </a:r>
          </a:p>
          <a:p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ozdělení </a:t>
            </a:r>
            <a:r>
              <a:rPr lang="cs-CZ" dirty="0">
                <a:solidFill>
                  <a:schemeClr val="tx1"/>
                </a:solidFill>
              </a:rPr>
              <a:t>a význam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, specifita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Ubikvitinový</a:t>
            </a:r>
            <a:r>
              <a:rPr lang="cs-CZ" smtClean="0">
                <a:solidFill>
                  <a:schemeClr val="tx1"/>
                </a:solidFill>
              </a:rPr>
              <a:t> proces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Metabolismus </a:t>
            </a:r>
            <a:r>
              <a:rPr lang="cs-CZ" dirty="0">
                <a:solidFill>
                  <a:schemeClr val="tx1"/>
                </a:solidFill>
              </a:rPr>
              <a:t>bílkovin – význam a průběh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degradace a syntéza, poločas života (HSA 20-25 dní)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rovnováha – dusíková bilance + 0 -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nadbytečné bílkoviny se neukládají, není speciální zásobní forma (ale lze některé takto využít)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Katabolismus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Hydrolýza peptidové </a:t>
            </a:r>
            <a:r>
              <a:rPr lang="cs-CZ" dirty="0" smtClean="0">
                <a:solidFill>
                  <a:schemeClr val="tx1"/>
                </a:solidFill>
              </a:rPr>
              <a:t>vazby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Hydrolasy</a:t>
            </a:r>
            <a:r>
              <a:rPr lang="cs-CZ" dirty="0" smtClean="0">
                <a:solidFill>
                  <a:schemeClr val="tx1"/>
                </a:solidFill>
              </a:rPr>
              <a:t> - </a:t>
            </a:r>
            <a:r>
              <a:rPr lang="cs-CZ" dirty="0" err="1" smtClean="0">
                <a:solidFill>
                  <a:schemeClr val="tx1"/>
                </a:solidFill>
              </a:rPr>
              <a:t>peptidasy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proteasy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pl-PL" sz="1700" dirty="0">
                <a:solidFill>
                  <a:schemeClr val="tx1"/>
                </a:solidFill>
              </a:rPr>
              <a:t>X-NH-CH-CO-NH-CH-CO-Y  + 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O  =  X-NH-CH-COOH  +  NH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-CH-CO-Y   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tx1"/>
                </a:solidFill>
              </a:rPr>
              <a:t>     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tx1"/>
                </a:solidFill>
              </a:rPr>
              <a:t>          </a:t>
            </a:r>
            <a:r>
              <a:rPr lang="pl-PL" sz="1700" dirty="0" smtClean="0">
                <a:solidFill>
                  <a:schemeClr val="tx1"/>
                </a:solidFill>
              </a:rPr>
              <a:t>Ra               Rb</a:t>
            </a:r>
            <a:r>
              <a:rPr lang="pl-PL" sz="1700" dirty="0">
                <a:solidFill>
                  <a:schemeClr val="tx1"/>
                </a:solidFill>
              </a:rPr>
              <a:t>		                    </a:t>
            </a:r>
            <a:r>
              <a:rPr lang="pl-PL" sz="1700" dirty="0" smtClean="0">
                <a:solidFill>
                  <a:schemeClr val="tx1"/>
                </a:solidFill>
              </a:rPr>
              <a:t>Ra                           Rb</a:t>
            </a:r>
            <a:endParaRPr lang="pl-PL" sz="1700" dirty="0">
              <a:solidFill>
                <a:schemeClr val="tx1"/>
              </a:solidFill>
            </a:endParaRPr>
          </a:p>
          <a:p>
            <a:endParaRPr lang="cs-CZ" sz="17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547664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69979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436096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8031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6"/>
          <p:cNvSpPr/>
          <p:nvPr/>
        </p:nvSpPr>
        <p:spPr>
          <a:xfrm>
            <a:off x="1979712" y="4962872"/>
            <a:ext cx="504056" cy="266328"/>
          </a:xfrm>
          <a:prstGeom prst="ellipse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Enzymy</a:t>
            </a:r>
          </a:p>
          <a:p>
            <a:r>
              <a:rPr lang="cs-CZ" dirty="0">
                <a:solidFill>
                  <a:schemeClr val="tx1"/>
                </a:solidFill>
              </a:rPr>
              <a:t>– C-N hydrolázy, </a:t>
            </a:r>
            <a:r>
              <a:rPr lang="cs-CZ" dirty="0" err="1" smtClean="0">
                <a:solidFill>
                  <a:schemeClr val="tx1"/>
                </a:solidFill>
              </a:rPr>
              <a:t>peptidázy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Místo </a:t>
            </a:r>
            <a:r>
              <a:rPr lang="cs-CZ" dirty="0" smtClean="0">
                <a:solidFill>
                  <a:schemeClr val="tx1"/>
                </a:solidFill>
              </a:rPr>
              <a:t>hydrolýzy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endopeptidázy </a:t>
            </a:r>
            <a:r>
              <a:rPr lang="cs-CZ" dirty="0">
                <a:solidFill>
                  <a:schemeClr val="tx1"/>
                </a:solidFill>
              </a:rPr>
              <a:t>(pepsin, trypsin, chymotrypsin, </a:t>
            </a:r>
            <a:r>
              <a:rPr lang="cs-CZ" dirty="0" err="1">
                <a:solidFill>
                  <a:schemeClr val="tx1"/>
                </a:solidFill>
              </a:rPr>
              <a:t>kathepsin</a:t>
            </a:r>
            <a:r>
              <a:rPr lang="cs-CZ" dirty="0" smtClean="0">
                <a:solidFill>
                  <a:schemeClr val="tx1"/>
                </a:solidFill>
              </a:rPr>
              <a:t>) –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exopeptidázy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karboxy</a:t>
            </a:r>
            <a:r>
              <a:rPr lang="cs-CZ" dirty="0">
                <a:solidFill>
                  <a:schemeClr val="tx1"/>
                </a:solidFill>
              </a:rPr>
              <a:t>-, </a:t>
            </a:r>
            <a:r>
              <a:rPr lang="cs-CZ" dirty="0" err="1">
                <a:solidFill>
                  <a:schemeClr val="tx1"/>
                </a:solidFill>
              </a:rPr>
              <a:t>amino</a:t>
            </a:r>
            <a:r>
              <a:rPr lang="cs-CZ" dirty="0">
                <a:solidFill>
                  <a:schemeClr val="tx1"/>
                </a:solidFill>
              </a:rPr>
              <a:t>-, di-</a:t>
            </a:r>
            <a:r>
              <a:rPr lang="cs-CZ" dirty="0" smtClean="0">
                <a:solidFill>
                  <a:schemeClr val="tx1"/>
                </a:solidFill>
              </a:rPr>
              <a:t>) – štěpí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sekvence </a:t>
            </a:r>
            <a:r>
              <a:rPr lang="cs-CZ" dirty="0" err="1">
                <a:solidFill>
                  <a:schemeClr val="tx1"/>
                </a:solidFill>
              </a:rPr>
              <a:t>endo</a:t>
            </a:r>
            <a:r>
              <a:rPr lang="cs-CZ" dirty="0">
                <a:solidFill>
                  <a:schemeClr val="tx1"/>
                </a:solidFill>
              </a:rPr>
              <a:t>- pak exopeptidázy </a:t>
            </a:r>
          </a:p>
          <a:p>
            <a:r>
              <a:rPr lang="cs-CZ" dirty="0">
                <a:solidFill>
                  <a:schemeClr val="tx1"/>
                </a:solidFill>
              </a:rPr>
              <a:t>Pojem substrátové </a:t>
            </a:r>
            <a:r>
              <a:rPr lang="cs-CZ" dirty="0" smtClean="0">
                <a:solidFill>
                  <a:schemeClr val="tx1"/>
                </a:solidFill>
              </a:rPr>
              <a:t>specificity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okolí </a:t>
            </a:r>
            <a:r>
              <a:rPr lang="cs-CZ" dirty="0">
                <a:solidFill>
                  <a:schemeClr val="tx1"/>
                </a:solidFill>
              </a:rPr>
              <a:t>štěpené vazby, později i </a:t>
            </a:r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aromatické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pepsin, </a:t>
            </a:r>
            <a:r>
              <a:rPr lang="cs-CZ" dirty="0" smtClean="0">
                <a:solidFill>
                  <a:schemeClr val="tx1"/>
                </a:solidFill>
              </a:rPr>
              <a:t>chymotrypsin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bazické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trypsin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Lepší </a:t>
            </a:r>
            <a:r>
              <a:rPr lang="cs-CZ" dirty="0">
                <a:solidFill>
                  <a:schemeClr val="tx1"/>
                </a:solidFill>
              </a:rPr>
              <a:t>hydrolýza denaturovaných bílkovin (trávení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Mechanismus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specificita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konstrukce </a:t>
            </a:r>
            <a:r>
              <a:rPr lang="cs-CZ" dirty="0">
                <a:solidFill>
                  <a:schemeClr val="tx1"/>
                </a:solidFill>
              </a:rPr>
              <a:t>aktivního </a:t>
            </a:r>
            <a:r>
              <a:rPr lang="cs-CZ" dirty="0" smtClean="0">
                <a:solidFill>
                  <a:schemeClr val="tx1"/>
                </a:solidFill>
              </a:rPr>
              <a:t>centra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Serinové proteázy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-SH proteázy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Metaloproteázy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Kyselé </a:t>
            </a:r>
            <a:r>
              <a:rPr lang="cs-CZ" dirty="0">
                <a:solidFill>
                  <a:schemeClr val="tx1"/>
                </a:solidFill>
              </a:rPr>
              <a:t>proteázy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Místo výskytu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Intracelulární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extracelulární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Význam hydrolýzy bílkovin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trávení </a:t>
            </a:r>
            <a:r>
              <a:rPr lang="cs-CZ" sz="2000" dirty="0">
                <a:solidFill>
                  <a:schemeClr val="tx1"/>
                </a:solidFill>
              </a:rPr>
              <a:t>– trávicí trakt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řízená úprava </a:t>
            </a:r>
            <a:r>
              <a:rPr lang="cs-CZ" sz="2000" dirty="0" err="1">
                <a:solidFill>
                  <a:schemeClr val="tx1"/>
                </a:solidFill>
              </a:rPr>
              <a:t>syntesovaných</a:t>
            </a:r>
            <a:r>
              <a:rPr lang="cs-CZ" sz="2000" dirty="0">
                <a:solidFill>
                  <a:schemeClr val="tx1"/>
                </a:solidFill>
              </a:rPr>
              <a:t> bílkovin do funkční formy - maturace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řízená degradace nepotřebných bílkovin v buňce – </a:t>
            </a:r>
            <a:r>
              <a:rPr lang="cs-CZ" sz="2000" dirty="0" err="1" smtClean="0">
                <a:solidFill>
                  <a:schemeClr val="tx1"/>
                </a:solidFill>
              </a:rPr>
              <a:t>proteasom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  <a:r>
              <a:rPr lang="cs-CZ" dirty="0">
                <a:solidFill>
                  <a:schemeClr val="tx1"/>
                </a:solidFill>
              </a:rPr>
              <a:t>bílkovin v trávicím traktu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7775239" cy="210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6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353347"/>
          </a:xfrm>
        </p:spPr>
        <p:txBody>
          <a:bodyPr>
            <a:normAutofit fontScale="925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i="1" dirty="0">
                <a:solidFill>
                  <a:schemeClr val="tx1"/>
                </a:solidFill>
              </a:rPr>
              <a:t>Značení (</a:t>
            </a:r>
            <a:r>
              <a:rPr lang="cs-CZ" i="1" dirty="0" err="1">
                <a:solidFill>
                  <a:schemeClr val="tx1"/>
                </a:solidFill>
              </a:rPr>
              <a:t>ubikvitace</a:t>
            </a:r>
            <a:r>
              <a:rPr lang="cs-CZ" i="1" dirty="0">
                <a:solidFill>
                  <a:schemeClr val="tx1"/>
                </a:solidFill>
              </a:rPr>
              <a:t>) a degradace bílkovin v </a:t>
            </a:r>
            <a:r>
              <a:rPr lang="cs-CZ" i="1" dirty="0" err="1">
                <a:solidFill>
                  <a:schemeClr val="tx1"/>
                </a:solidFill>
              </a:rPr>
              <a:t>proteasomu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1924050"/>
            <a:ext cx="432435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5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536504"/>
          </a:xfrm>
        </p:spPr>
        <p:txBody>
          <a:bodyPr>
            <a:normAutofit fontScale="92500" lnSpcReduction="1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  <a:p>
            <a:r>
              <a:rPr lang="cs-CZ" sz="2200" i="1" dirty="0" smtClean="0">
                <a:solidFill>
                  <a:schemeClr val="tx1"/>
                </a:solidFill>
              </a:rPr>
              <a:t>Řízená </a:t>
            </a:r>
            <a:r>
              <a:rPr lang="cs-CZ" sz="2200" i="1" dirty="0">
                <a:solidFill>
                  <a:schemeClr val="tx1"/>
                </a:solidFill>
              </a:rPr>
              <a:t>degradace bílkovin v </a:t>
            </a:r>
            <a:r>
              <a:rPr lang="cs-CZ" sz="2200" i="1" dirty="0" err="1">
                <a:solidFill>
                  <a:schemeClr val="tx1"/>
                </a:solidFill>
              </a:rPr>
              <a:t>ubikvitinové</a:t>
            </a:r>
            <a:r>
              <a:rPr lang="cs-CZ" sz="2200" i="1" dirty="0">
                <a:solidFill>
                  <a:schemeClr val="tx1"/>
                </a:solidFill>
              </a:rPr>
              <a:t> </a:t>
            </a:r>
            <a:r>
              <a:rPr lang="cs-CZ" sz="2200" i="1" dirty="0" smtClean="0">
                <a:solidFill>
                  <a:schemeClr val="tx1"/>
                </a:solidFill>
              </a:rPr>
              <a:t>dráze - model </a:t>
            </a:r>
            <a:r>
              <a:rPr lang="cs-CZ" sz="2200" i="1" dirty="0" err="1">
                <a:solidFill>
                  <a:schemeClr val="tx1"/>
                </a:solidFill>
              </a:rPr>
              <a:t>proteasomu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2" y="1484784"/>
            <a:ext cx="3990975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9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536504"/>
          </a:xfrm>
        </p:spPr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Ubiquitinylace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bílkoviny určené k degradaci v </a:t>
            </a:r>
            <a:r>
              <a:rPr lang="cs-CZ" sz="2000" dirty="0" err="1">
                <a:solidFill>
                  <a:schemeClr val="tx1"/>
                </a:solidFill>
              </a:rPr>
              <a:t>proteasomu</a:t>
            </a:r>
            <a:r>
              <a:rPr lang="cs-CZ" sz="2000" dirty="0">
                <a:solidFill>
                  <a:schemeClr val="tx1"/>
                </a:solidFill>
              </a:rPr>
              <a:t>, koncový </a:t>
            </a:r>
            <a:r>
              <a:rPr lang="cs-CZ" sz="2000" dirty="0" err="1">
                <a:solidFill>
                  <a:schemeClr val="tx1"/>
                </a:solidFill>
              </a:rPr>
              <a:t>Gly</a:t>
            </a:r>
            <a:r>
              <a:rPr lang="cs-CZ" sz="2000" dirty="0">
                <a:solidFill>
                  <a:schemeClr val="tx1"/>
                </a:solidFill>
              </a:rPr>
              <a:t>-COOH se váže na </a:t>
            </a:r>
            <a:r>
              <a:rPr lang="cs-CZ" sz="2000" dirty="0" err="1">
                <a:solidFill>
                  <a:schemeClr val="tx1"/>
                </a:solidFill>
              </a:rPr>
              <a:t>Lys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izopeptidovou</a:t>
            </a:r>
            <a:r>
              <a:rPr lang="cs-CZ" sz="2000" dirty="0">
                <a:solidFill>
                  <a:schemeClr val="tx1"/>
                </a:solidFill>
              </a:rPr>
              <a:t> vazbou.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1" y="1556792"/>
            <a:ext cx="3360001" cy="372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3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149</TotalTime>
  <Words>225</Words>
  <Application>Microsoft Office PowerPoint</Application>
  <PresentationFormat>Předvádění na obrazovce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C4182 Biochemie II</vt:lpstr>
      <vt:lpstr>Obsah</vt:lpstr>
      <vt:lpstr>Katabolismus bílkovin</vt:lpstr>
      <vt:lpstr>Katabolismus bílkovin</vt:lpstr>
      <vt:lpstr>Katabolismus bílkovin</vt:lpstr>
      <vt:lpstr>Katabolismus bílkovin</vt:lpstr>
      <vt:lpstr>Katabolismus bílkovin</vt:lpstr>
      <vt:lpstr>Katabolismus bílkovin</vt:lpstr>
      <vt:lpstr>Katabolismus bílkovin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27</cp:revision>
  <dcterms:created xsi:type="dcterms:W3CDTF">2012-05-21T09:08:24Z</dcterms:created>
  <dcterms:modified xsi:type="dcterms:W3CDTF">2013-02-06T09:54:01Z</dcterms:modified>
</cp:coreProperties>
</file>