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sldIdLst>
    <p:sldId id="256" r:id="rId3"/>
    <p:sldId id="257" r:id="rId4"/>
    <p:sldId id="265" r:id="rId5"/>
    <p:sldId id="266" r:id="rId6"/>
    <p:sldId id="273" r:id="rId7"/>
    <p:sldId id="267" r:id="rId8"/>
    <p:sldId id="271" r:id="rId9"/>
    <p:sldId id="272" r:id="rId10"/>
    <p:sldId id="274" r:id="rId11"/>
    <p:sldId id="297" r:id="rId12"/>
    <p:sldId id="294" r:id="rId13"/>
    <p:sldId id="295" r:id="rId14"/>
    <p:sldId id="268" r:id="rId15"/>
    <p:sldId id="269" r:id="rId16"/>
    <p:sldId id="279" r:id="rId17"/>
    <p:sldId id="275" r:id="rId18"/>
    <p:sldId id="276" r:id="rId19"/>
    <p:sldId id="277" r:id="rId20"/>
    <p:sldId id="278" r:id="rId21"/>
    <p:sldId id="270" r:id="rId22"/>
    <p:sldId id="296" r:id="rId23"/>
    <p:sldId id="262" r:id="rId24"/>
    <p:sldId id="261" r:id="rId25"/>
    <p:sldId id="292" r:id="rId26"/>
    <p:sldId id="315" r:id="rId27"/>
    <p:sldId id="314" r:id="rId28"/>
    <p:sldId id="293" r:id="rId29"/>
    <p:sldId id="280" r:id="rId30"/>
    <p:sldId id="281" r:id="rId31"/>
    <p:sldId id="282" r:id="rId32"/>
    <p:sldId id="300" r:id="rId33"/>
    <p:sldId id="283" r:id="rId34"/>
    <p:sldId id="286" r:id="rId35"/>
    <p:sldId id="291" r:id="rId36"/>
    <p:sldId id="313" r:id="rId37"/>
    <p:sldId id="290" r:id="rId38"/>
    <p:sldId id="284" r:id="rId39"/>
    <p:sldId id="287" r:id="rId40"/>
    <p:sldId id="28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7522C-5B86-45BF-8E2D-2C52D87AC4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2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7794C-6B31-4AF0-A5E5-0E73D6E6F82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40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744FD-A985-46B9-8041-B427598890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11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35999-D7D8-4EEC-9281-3FE3FBA7919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28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3C315-141E-4553-9180-F38B05C323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7A2DB-B7D9-491D-8A82-72DEB03A9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7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4B265-C7C4-4881-A5E5-35ADDEB1B01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94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89C1-0564-4EA8-B99D-1FEAE9FB8A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2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D26A-FAF3-4F6B-A93F-0569CA7C8D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56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6075D-CC79-461A-BFAC-4CBF5C7B33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5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36893-D5A3-4652-BD5D-8D4E04D2FD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68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F9B06A-5DE8-43BD-A1D9-4B218F9B187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0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0E8A48E-7ECF-45B5-AB42-709FB109CE26}" type="slidenum">
              <a:rPr lang="en-US" alt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9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4437112"/>
            <a:ext cx="7848872" cy="1296144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06-Katabolismus bílkovin a aminokyselin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000" dirty="0" smtClean="0">
                <a:solidFill>
                  <a:schemeClr val="tx1"/>
                </a:solidFill>
              </a:rPr>
              <a:t>FRVŠ </a:t>
            </a:r>
            <a:r>
              <a:rPr lang="cs-CZ" sz="2000" b="1" dirty="0">
                <a:solidFill>
                  <a:schemeClr val="tx1"/>
                </a:solidFill>
              </a:rPr>
              <a:t>1647/2012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2/6/2013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Transaminace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jako sběrnice 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Spolupráce s </a:t>
            </a:r>
            <a:r>
              <a:rPr lang="cs-CZ" dirty="0" err="1" smtClean="0">
                <a:solidFill>
                  <a:schemeClr val="tx1"/>
                </a:solidFill>
              </a:rPr>
              <a:t>GluDH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0813"/>
            <a:ext cx="853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PALPO - 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Metabolismus </a:t>
            </a:r>
            <a:r>
              <a:rPr lang="cs-CZ" dirty="0" err="1" smtClean="0">
                <a:solidFill>
                  <a:schemeClr val="tx1"/>
                </a:solidFill>
              </a:rPr>
              <a:t>aminosloučenin</a:t>
            </a:r>
            <a:r>
              <a:rPr lang="cs-CZ" dirty="0" smtClean="0">
                <a:solidFill>
                  <a:schemeClr val="tx1"/>
                </a:solidFill>
              </a:rPr>
              <a:t> – AK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Úloha apoenzymů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es-ES" dirty="0" smtClean="0">
                <a:solidFill>
                  <a:schemeClr val="tx1"/>
                </a:solidFill>
              </a:rPr>
              <a:t>labilizace </a:t>
            </a:r>
            <a:r>
              <a:rPr lang="es-ES" dirty="0">
                <a:solidFill>
                  <a:schemeClr val="tx1"/>
                </a:solidFill>
              </a:rPr>
              <a:t>vazeb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a </a:t>
            </a:r>
            <a:r>
              <a:rPr lang="es-ES" dirty="0">
                <a:solidFill>
                  <a:schemeClr val="tx1"/>
                </a:solidFill>
              </a:rPr>
              <a:t>– aminotransferasy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b – dekarboxylasy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c – aldolasy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3540953" cy="315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3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PALPO - 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Stereochemické vlivy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Nejlabilnější </a:t>
            </a:r>
            <a:r>
              <a:rPr lang="cs-CZ" dirty="0">
                <a:solidFill>
                  <a:schemeClr val="tx1"/>
                </a:solidFill>
              </a:rPr>
              <a:t>je vazba kolmá na </a:t>
            </a:r>
            <a:r>
              <a:rPr lang="el-GR" dirty="0" smtClean="0">
                <a:solidFill>
                  <a:schemeClr val="tx1"/>
                </a:solidFill>
              </a:rPr>
              <a:t>π</a:t>
            </a:r>
            <a:r>
              <a:rPr lang="cs-CZ" dirty="0" smtClean="0">
                <a:solidFill>
                  <a:schemeClr val="tx1"/>
                </a:solidFill>
              </a:rPr>
              <a:t>-orbitaly </a:t>
            </a:r>
            <a:r>
              <a:rPr lang="cs-CZ" dirty="0">
                <a:solidFill>
                  <a:schemeClr val="tx1"/>
                </a:solidFill>
              </a:rPr>
              <a:t>PALPO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7379"/>
            <a:ext cx="4114286" cy="220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50774"/>
            <a:ext cx="3322637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0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Úloha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apoenzymů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Transaminace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56992"/>
            <a:ext cx="513397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Dekarboxylace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biogenních aminů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Mono a diaminy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Dekarboxylázy (koenzym PALPO)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7490373" cy="106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Odbourání biogenních aminů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oxidační deaminace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MAO </a:t>
            </a:r>
            <a:r>
              <a:rPr lang="cs-CZ" dirty="0">
                <a:solidFill>
                  <a:schemeClr val="tx1"/>
                </a:solidFill>
              </a:rPr>
              <a:t>a DAO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 </a:t>
            </a:r>
            <a:r>
              <a:rPr lang="cs-CZ" dirty="0">
                <a:solidFill>
                  <a:schemeClr val="tx1"/>
                </a:solidFill>
              </a:rPr>
              <a:t>– CH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– 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	 = </a:t>
            </a:r>
            <a:r>
              <a:rPr lang="cs-CZ" dirty="0" smtClean="0">
                <a:solidFill>
                  <a:schemeClr val="tx1"/>
                </a:solidFill>
              </a:rPr>
              <a:t>	R </a:t>
            </a:r>
            <a:r>
              <a:rPr lang="cs-CZ" dirty="0">
                <a:solidFill>
                  <a:schemeClr val="tx1"/>
                </a:solidFill>
              </a:rPr>
              <a:t>– CH = NH  + 2H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R – CH = NH  +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  = 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  <a:r>
              <a:rPr lang="cs-CZ" dirty="0">
                <a:solidFill>
                  <a:schemeClr val="tx1"/>
                </a:solidFill>
              </a:rPr>
              <a:t>R – CH = O  +  NH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Hromadění </a:t>
            </a:r>
            <a:r>
              <a:rPr lang="cs-CZ" i="1" dirty="0" smtClean="0">
                <a:solidFill>
                  <a:schemeClr val="tx1"/>
                </a:solidFill>
              </a:rPr>
              <a:t>post </a:t>
            </a:r>
            <a:r>
              <a:rPr lang="cs-CZ" i="1" dirty="0" err="1" smtClean="0">
                <a:solidFill>
                  <a:schemeClr val="tx1"/>
                </a:solidFill>
              </a:rPr>
              <a:t>mortem</a:t>
            </a:r>
            <a:endParaRPr lang="cs-CZ" i="1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Dekarboxylace probíhá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Oxidace nikoli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„mrtvolné jedy“ 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Biogenní </a:t>
            </a:r>
            <a:r>
              <a:rPr lang="cs-CZ" dirty="0">
                <a:solidFill>
                  <a:schemeClr val="tx1"/>
                </a:solidFill>
              </a:rPr>
              <a:t>aminy - nomenklatura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Signální </a:t>
            </a:r>
            <a:r>
              <a:rPr lang="cs-CZ" dirty="0">
                <a:solidFill>
                  <a:schemeClr val="tx1"/>
                </a:solidFill>
              </a:rPr>
              <a:t>a regulační metabolity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Hormony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Neurotransmitery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Další signální a regulační </a:t>
            </a:r>
            <a:r>
              <a:rPr lang="cs-CZ" dirty="0" smtClean="0">
                <a:solidFill>
                  <a:schemeClr val="tx1"/>
                </a:solidFill>
              </a:rPr>
              <a:t>funkce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Odpadní </a:t>
            </a:r>
            <a:r>
              <a:rPr lang="cs-CZ" dirty="0">
                <a:solidFill>
                  <a:schemeClr val="tx1"/>
                </a:solidFill>
              </a:rPr>
              <a:t>produkty posmrtného (mikrobiálního i spontánního) rozkladu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Odbourání </a:t>
            </a:r>
            <a:r>
              <a:rPr lang="cs-CZ" dirty="0">
                <a:solidFill>
                  <a:schemeClr val="tx1"/>
                </a:solidFill>
              </a:rPr>
              <a:t>biogenních aminů oxidační </a:t>
            </a:r>
            <a:r>
              <a:rPr lang="cs-CZ" dirty="0" err="1" smtClean="0">
                <a:solidFill>
                  <a:schemeClr val="tx1"/>
                </a:solidFill>
              </a:rPr>
              <a:t>deminací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MAO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DAO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Inhibitory - psychofarmaka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Histamin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Stanovení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Kvalitativní parametr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Problematika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Fyziologický účinek – zánět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Patologický – alergické reakce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Antihistaminika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5050"/>
            <a:ext cx="14668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24" y="2462212"/>
            <a:ext cx="16478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24" y="2690812"/>
            <a:ext cx="819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0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Dekarboxylace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Serotonin – 5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 err="1">
                <a:solidFill>
                  <a:schemeClr val="tx1"/>
                </a:solidFill>
              </a:rPr>
              <a:t>hydroxytryptamin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hormon </a:t>
            </a:r>
            <a:r>
              <a:rPr lang="cs-CZ" dirty="0">
                <a:solidFill>
                  <a:schemeClr val="tx1"/>
                </a:solidFill>
              </a:rPr>
              <a:t>a neurotransmiter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1371600" lvl="3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Nedostatek – deprese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„hormon štěstí“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www.whatis</a:t>
            </a:r>
            <a:r>
              <a:rPr lang="cs-CZ" b="1" dirty="0" smtClean="0">
                <a:solidFill>
                  <a:schemeClr val="tx1"/>
                </a:solidFill>
              </a:rPr>
              <a:t>serotonin</a:t>
            </a:r>
            <a:r>
              <a:rPr lang="cs-CZ" dirty="0" smtClean="0">
                <a:solidFill>
                  <a:schemeClr val="tx1"/>
                </a:solidFill>
              </a:rPr>
              <a:t>.com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48157"/>
            <a:ext cx="21717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31504"/>
            <a:ext cx="26289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79" y="2919569"/>
            <a:ext cx="11334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Glutamát, GABA, </a:t>
            </a:r>
            <a:r>
              <a:rPr lang="cs-CZ" dirty="0" smtClean="0">
                <a:solidFill>
                  <a:schemeClr val="tx1"/>
                </a:solidFill>
              </a:rPr>
              <a:t>glycin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Nevhodné pro děti – koření – polévky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HOOC-CH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-CH(NH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)-COOH → CO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 + HOOC-CH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NH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Odbourávání bílkovin a </a:t>
            </a:r>
            <a:r>
              <a:rPr lang="cs-CZ" dirty="0" smtClean="0">
                <a:solidFill>
                  <a:schemeClr val="tx1"/>
                </a:solidFill>
              </a:rPr>
              <a:t>aminokyselin.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Odbourávání </a:t>
            </a:r>
            <a:r>
              <a:rPr lang="cs-CZ" dirty="0">
                <a:solidFill>
                  <a:schemeClr val="tx1"/>
                </a:solidFill>
              </a:rPr>
              <a:t>aminokyselin</a:t>
            </a:r>
            <a:r>
              <a:rPr lang="cs-CZ" dirty="0" smtClean="0">
                <a:solidFill>
                  <a:schemeClr val="tx1"/>
                </a:solidFill>
              </a:rPr>
              <a:t>, obecné přeměny. Transaminace, deaminace, dekarboxylace               (biogenní aminy).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Odbourávání </a:t>
            </a:r>
            <a:r>
              <a:rPr lang="cs-CZ" dirty="0">
                <a:solidFill>
                  <a:schemeClr val="tx1"/>
                </a:solidFill>
              </a:rPr>
              <a:t>jednotlivých aminokyselin (zvl. aromatické a esenciální).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Dědičné </a:t>
            </a:r>
            <a:r>
              <a:rPr lang="cs-CZ" dirty="0">
                <a:solidFill>
                  <a:schemeClr val="tx1"/>
                </a:solidFill>
              </a:rPr>
              <a:t>poruchy metabolismu aminokyselin.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Diaminy</a:t>
            </a: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H</a:t>
            </a:r>
            <a:r>
              <a:rPr lang="cs-CZ" baseline="-25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N-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(CH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r>
              <a:rPr lang="cs-CZ" baseline="-25000" dirty="0" err="1">
                <a:solidFill>
                  <a:schemeClr val="tx1"/>
                </a:solidFill>
                <a:latin typeface="Times New Roman"/>
                <a:ea typeface="Times New Roman"/>
              </a:rPr>
              <a:t>n</a:t>
            </a:r>
            <a:r>
              <a:rPr lang="cs-CZ" dirty="0" err="1">
                <a:solidFill>
                  <a:schemeClr val="tx1"/>
                </a:solidFill>
                <a:latin typeface="Times New Roman"/>
                <a:ea typeface="Times New Roman"/>
              </a:rPr>
              <a:t>CH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(NH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)-COOH 	→    H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N-(CH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n+1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-NH</a:t>
            </a:r>
            <a:r>
              <a:rPr lang="cs-CZ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endParaRPr lang="cs-CZ" sz="2000" baseline="-25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ornitin </a:t>
            </a:r>
            <a:r>
              <a:rPr lang="cs-CZ" dirty="0">
                <a:solidFill>
                  <a:schemeClr val="tx1"/>
                </a:solidFill>
                <a:latin typeface="Times New Roman"/>
                <a:ea typeface="Times New Roman"/>
              </a:rPr>
              <a:t>(n = 3)  →	putrescin, lyzin (n = 4)   →   kadaverin</a:t>
            </a:r>
            <a:endParaRPr lang="cs-CZ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cs-CZ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Times New Roman"/>
                <a:ea typeface="Times New Roman"/>
              </a:rPr>
              <a:t>Polyaminy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Spermin</a:t>
            </a:r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spermidin</a:t>
            </a:r>
            <a:endParaRPr lang="cs-CZ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Regulátory buněčné proliferace</a:t>
            </a:r>
            <a:r>
              <a:rPr lang="cs-CZ" sz="2000" dirty="0">
                <a:solidFill>
                  <a:schemeClr val="tx1"/>
                </a:solidFill>
                <a:latin typeface="Times New Roman"/>
                <a:ea typeface="Times New Roman"/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Rovnováha tvorby a eliminace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Význam </a:t>
            </a:r>
            <a:r>
              <a:rPr lang="cs-CZ" dirty="0">
                <a:solidFill>
                  <a:schemeClr val="tx1"/>
                </a:solidFill>
              </a:rPr>
              <a:t>pro praxi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Psychofarmaka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ntihistaminika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Stanovení biogenních aminů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Kvalita potravin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F</a:t>
            </a:r>
            <a:r>
              <a:rPr lang="cs-CZ" dirty="0" smtClean="0">
                <a:solidFill>
                  <a:schemeClr val="tx1"/>
                </a:solidFill>
              </a:rPr>
              <a:t>orenzní </a:t>
            </a:r>
            <a:r>
              <a:rPr lang="cs-CZ" dirty="0">
                <a:solidFill>
                  <a:schemeClr val="tx1"/>
                </a:solidFill>
              </a:rPr>
              <a:t>vyšetření.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Speciální přeměny postranního řetězce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Pochody lišících se mezi skupinami AK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Uvnitř skupin analogické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Degradace do stupně navazujícího na jiný metabolismus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Alifatické aminokyseliny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Produkce </a:t>
            </a:r>
            <a:r>
              <a:rPr lang="el-GR" dirty="0" smtClean="0">
                <a:solidFill>
                  <a:schemeClr val="tx1"/>
                </a:solidFill>
              </a:rPr>
              <a:t>α</a:t>
            </a:r>
            <a:r>
              <a:rPr lang="cs-CZ" dirty="0" smtClean="0">
                <a:solidFill>
                  <a:schemeClr val="tx1"/>
                </a:solidFill>
              </a:rPr>
              <a:t>-oxokyselin – aktivních acylů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2332316"/>
            <a:ext cx="576262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Aromatické aminokyseliny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Phe</a:t>
            </a:r>
            <a:r>
              <a:rPr lang="cs-CZ" dirty="0" smtClean="0">
                <a:solidFill>
                  <a:schemeClr val="tx1"/>
                </a:solidFill>
              </a:rPr>
              <a:t>  a </a:t>
            </a:r>
            <a:r>
              <a:rPr lang="cs-CZ" dirty="0" err="1" smtClean="0">
                <a:solidFill>
                  <a:schemeClr val="tx1"/>
                </a:solidFill>
              </a:rPr>
              <a:t>Tyr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Hlavní katabolická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dráha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Gluko</a:t>
            </a:r>
            <a:r>
              <a:rPr lang="cs-CZ" dirty="0" smtClean="0">
                <a:solidFill>
                  <a:schemeClr val="tx1"/>
                </a:solidFill>
              </a:rPr>
              <a:t> i </a:t>
            </a:r>
            <a:r>
              <a:rPr lang="cs-CZ" dirty="0" err="1" smtClean="0">
                <a:solidFill>
                  <a:schemeClr val="tx1"/>
                </a:solidFill>
              </a:rPr>
              <a:t>ketoplastické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1"/>
            <a:ext cx="5440001" cy="478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6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Poruchy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Chybějící enzymy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Phe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monooxigenasa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Fenylketonurie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Phe</a:t>
            </a:r>
            <a:r>
              <a:rPr lang="cs-CZ" dirty="0" smtClean="0">
                <a:solidFill>
                  <a:schemeClr val="tx1"/>
                </a:solidFill>
              </a:rPr>
              <a:t> se </a:t>
            </a:r>
            <a:r>
              <a:rPr lang="cs-CZ" dirty="0" err="1" smtClean="0">
                <a:solidFill>
                  <a:schemeClr val="tx1"/>
                </a:solidFill>
              </a:rPr>
              <a:t>transaminuje</a:t>
            </a:r>
            <a:r>
              <a:rPr lang="cs-CZ" dirty="0" smtClean="0">
                <a:solidFill>
                  <a:schemeClr val="tx1"/>
                </a:solidFill>
              </a:rPr>
              <a:t> na </a:t>
            </a:r>
            <a:r>
              <a:rPr lang="cs-CZ" dirty="0" err="1" smtClean="0">
                <a:solidFill>
                  <a:schemeClr val="tx1"/>
                </a:solidFill>
              </a:rPr>
              <a:t>fenylpyruvát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Poruchy vývoje mozku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Dieta bez </a:t>
            </a:r>
            <a:r>
              <a:rPr lang="cs-CZ" dirty="0" err="1" smtClean="0">
                <a:solidFill>
                  <a:schemeClr val="tx1"/>
                </a:solidFill>
              </a:rPr>
              <a:t>Phe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Screening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Homogentisát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oxidasa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Alkaptonurie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Poruchy vývoje fyzického i psychického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Dieta bez větvených AK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Aromatické aminokyseliny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Phe</a:t>
            </a:r>
            <a:r>
              <a:rPr lang="cs-CZ" dirty="0" smtClean="0">
                <a:solidFill>
                  <a:schemeClr val="tx1"/>
                </a:solidFill>
              </a:rPr>
              <a:t>  a </a:t>
            </a:r>
            <a:r>
              <a:rPr lang="cs-CZ" dirty="0" err="1" smtClean="0">
                <a:solidFill>
                  <a:schemeClr val="tx1"/>
                </a:solidFill>
              </a:rPr>
              <a:t>Tyr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aminů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Fyziologicky významná dráha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12" y="1547555"/>
            <a:ext cx="2238375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Tyr</a:t>
            </a:r>
            <a:r>
              <a:rPr lang="cs-CZ" dirty="0" smtClean="0">
                <a:solidFill>
                  <a:schemeClr val="tx1"/>
                </a:solidFill>
              </a:rPr>
              <a:t> a melaniny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22874"/>
            <a:ext cx="6333334" cy="4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5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Tryptofan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Tryptofan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7240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4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Tryptofan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334327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25" y="1683296"/>
            <a:ext cx="34385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3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b="1" dirty="0">
                <a:solidFill>
                  <a:schemeClr val="tx1"/>
                </a:solidFill>
                <a:effectLst/>
              </a:rPr>
              <a:t>Metabolismus aminokyselin</a:t>
            </a:r>
            <a:endParaRPr lang="cs-CZ" sz="5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Katabolismus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obecné </a:t>
            </a:r>
            <a:r>
              <a:rPr lang="cs-CZ" dirty="0">
                <a:solidFill>
                  <a:schemeClr val="tx1"/>
                </a:solidFill>
              </a:rPr>
              <a:t>a speciální </a:t>
            </a:r>
            <a:r>
              <a:rPr lang="cs-CZ" dirty="0" smtClean="0">
                <a:solidFill>
                  <a:schemeClr val="tx1"/>
                </a:solidFill>
              </a:rPr>
              <a:t>pochody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odstranění </a:t>
            </a:r>
            <a:r>
              <a:rPr lang="cs-CZ" dirty="0">
                <a:solidFill>
                  <a:schemeClr val="tx1"/>
                </a:solidFill>
              </a:rPr>
              <a:t>dusíku – mineralizace (NH4</a:t>
            </a:r>
            <a:r>
              <a:rPr lang="cs-CZ" dirty="0" smtClean="0">
                <a:solidFill>
                  <a:schemeClr val="tx1"/>
                </a:solidFill>
              </a:rPr>
              <a:t>+)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přeměna </a:t>
            </a:r>
            <a:r>
              <a:rPr lang="cs-CZ" dirty="0">
                <a:solidFill>
                  <a:schemeClr val="tx1"/>
                </a:solidFill>
              </a:rPr>
              <a:t>uhlíkového základu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glukoplastické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glukogenní</a:t>
            </a:r>
            <a:r>
              <a:rPr lang="cs-CZ" dirty="0">
                <a:solidFill>
                  <a:schemeClr val="tx1"/>
                </a:solidFill>
              </a:rPr>
              <a:t>) a </a:t>
            </a:r>
            <a:r>
              <a:rPr lang="cs-CZ" dirty="0" err="1">
                <a:solidFill>
                  <a:schemeClr val="tx1"/>
                </a:solidFill>
              </a:rPr>
              <a:t>ketoplastické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ketogenní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Anabolismus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>
                <a:solidFill>
                  <a:schemeClr val="tx1"/>
                </a:solidFill>
              </a:rPr>
              <a:t>uhlíkového </a:t>
            </a:r>
            <a:r>
              <a:rPr lang="cs-CZ" dirty="0" smtClean="0">
                <a:solidFill>
                  <a:schemeClr val="tx1"/>
                </a:solidFill>
              </a:rPr>
              <a:t>základu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Aminace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esenciální </a:t>
            </a:r>
            <a:r>
              <a:rPr lang="cs-CZ" dirty="0">
                <a:solidFill>
                  <a:schemeClr val="tx1"/>
                </a:solidFill>
              </a:rPr>
              <a:t>a neesenciální – otázka schopnosti syntetizovat uhlíkovou </a:t>
            </a:r>
            <a:r>
              <a:rPr lang="cs-CZ" dirty="0" smtClean="0">
                <a:solidFill>
                  <a:schemeClr val="tx1"/>
                </a:solidFill>
              </a:rPr>
              <a:t>kostru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Val</a:t>
            </a:r>
            <a:r>
              <a:rPr lang="cs-CZ" dirty="0">
                <a:solidFill>
                  <a:schemeClr val="tx1"/>
                </a:solidFill>
              </a:rPr>
              <a:t>, Leu, </a:t>
            </a:r>
            <a:r>
              <a:rPr lang="cs-CZ" dirty="0" err="1">
                <a:solidFill>
                  <a:schemeClr val="tx1"/>
                </a:solidFill>
              </a:rPr>
              <a:t>Ile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, Met, </a:t>
            </a:r>
            <a:r>
              <a:rPr lang="cs-CZ" dirty="0" err="1">
                <a:solidFill>
                  <a:schemeClr val="tx1"/>
                </a:solidFill>
              </a:rPr>
              <a:t>Tre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Phe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Try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Methionin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Aktivní metyl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Využití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Regenerace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Cyklus THF + B12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5187950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1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1" y="1563688"/>
            <a:ext cx="8535987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Serin a treonin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Návaznost na sacharidy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Dehydratace – 1. krok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776191" cy="159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5596191" cy="219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36704"/>
            <a:ext cx="1404640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1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Treonin a glycin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43624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7080"/>
            <a:ext cx="32861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9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Glutamát a související 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 smtClean="0">
                <a:solidFill>
                  <a:schemeClr val="tx1"/>
                </a:solidFill>
              </a:rPr>
              <a:t>           Ornitin                 Ornitin-δ-</a:t>
            </a:r>
            <a:r>
              <a:rPr lang="cs-CZ" sz="1800" dirty="0" err="1" smtClean="0">
                <a:solidFill>
                  <a:schemeClr val="tx1"/>
                </a:solidFill>
              </a:rPr>
              <a:t>aminotransferasa</a:t>
            </a:r>
            <a:endParaRPr lang="cs-CZ" sz="1800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007620" cy="262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8642738" cy="2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Glutamát a související AK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Pro a Arg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800" dirty="0" smtClean="0">
              <a:solidFill>
                <a:schemeClr val="tx1"/>
              </a:solidFill>
            </a:endParaRPr>
          </a:p>
          <a:p>
            <a:endParaRPr lang="cs-CZ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800" dirty="0" smtClean="0">
                <a:solidFill>
                  <a:schemeClr val="tx1"/>
                </a:solidFill>
              </a:rPr>
              <a:t>        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82888"/>
            <a:ext cx="7772400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Histidin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Přímá eliminace aminoskupiny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Jiná cesta přes histamin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48" y="3022921"/>
            <a:ext cx="7787620" cy="14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Lyzin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1820953" cy="535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1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Vztah metabolismu aminokyselin k dalším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 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25715" cy="475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cs-CZ" sz="4000" dirty="0" smtClean="0">
                <a:solidFill>
                  <a:schemeClr val="tx1"/>
                </a:solidFill>
                <a:effectLst/>
              </a:rPr>
              <a:t>Přehled toku materiálu z bílkovin</a:t>
            </a:r>
            <a:endParaRPr lang="cs-CZ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033333" cy="574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0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b="1" dirty="0">
                <a:solidFill>
                  <a:schemeClr val="tx1"/>
                </a:solidFill>
                <a:effectLst/>
              </a:rPr>
              <a:t>Metabolismus aminokyselin</a:t>
            </a:r>
            <a:endParaRPr lang="cs-CZ" sz="5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Katabolické hledisko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992381" cy="39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Obecné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pochody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Odstranění </a:t>
            </a:r>
            <a:r>
              <a:rPr lang="cs-CZ" dirty="0" smtClean="0">
                <a:solidFill>
                  <a:schemeClr val="tx1"/>
                </a:solidFill>
              </a:rPr>
              <a:t>N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Oxidační deaminace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Transaminace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Eliminace přímá (His) a nepřímá (</a:t>
            </a:r>
            <a:r>
              <a:rPr lang="cs-CZ" sz="2000" dirty="0" err="1" smtClean="0">
                <a:solidFill>
                  <a:schemeClr val="tx1"/>
                </a:solidFill>
              </a:rPr>
              <a:t>dehydratasy</a:t>
            </a:r>
            <a:r>
              <a:rPr lang="cs-CZ" sz="2000" dirty="0" smtClean="0">
                <a:solidFill>
                  <a:schemeClr val="tx1"/>
                </a:solidFill>
              </a:rPr>
              <a:t> Ser a </a:t>
            </a:r>
            <a:r>
              <a:rPr lang="cs-CZ" sz="2000" dirty="0" err="1" smtClean="0">
                <a:solidFill>
                  <a:schemeClr val="tx1"/>
                </a:solidFill>
              </a:rPr>
              <a:t>Thr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Speciální způsoby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Dekarboxylace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Vznik aminů, speciální metabolity</a:t>
            </a: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Odstranění 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Oxidační deaminace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Transaminace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Eliminace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Oxidační deaminace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75252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Různá specificita, </a:t>
            </a:r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r>
              <a:rPr lang="cs-CZ" dirty="0" smtClean="0">
                <a:solidFill>
                  <a:schemeClr val="tx1"/>
                </a:solidFill>
              </a:rPr>
              <a:t>, aktivita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FAD </a:t>
            </a:r>
            <a:r>
              <a:rPr lang="cs-CZ" dirty="0">
                <a:solidFill>
                  <a:schemeClr val="tx1"/>
                </a:solidFill>
              </a:rPr>
              <a:t>(D-AK + </a:t>
            </a:r>
            <a:r>
              <a:rPr lang="cs-CZ" dirty="0" err="1">
                <a:solidFill>
                  <a:schemeClr val="tx1"/>
                </a:solidFill>
              </a:rPr>
              <a:t>Gly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FMN </a:t>
            </a:r>
            <a:r>
              <a:rPr lang="cs-CZ" dirty="0">
                <a:solidFill>
                  <a:schemeClr val="tx1"/>
                </a:solidFill>
              </a:rPr>
              <a:t>(L-AK, zanedbatelné aktivity), 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Glu:NAD-oxidoreduktasa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(deaminující)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100" dirty="0" smtClean="0">
                <a:solidFill>
                  <a:schemeClr val="tx1"/>
                </a:solidFill>
              </a:rPr>
              <a:t>   R </a:t>
            </a:r>
            <a:r>
              <a:rPr lang="cs-CZ" sz="2100" dirty="0">
                <a:solidFill>
                  <a:schemeClr val="tx1"/>
                </a:solidFill>
              </a:rPr>
              <a:t>– CH – COOH + NAD+	 = </a:t>
            </a:r>
            <a:r>
              <a:rPr lang="cs-CZ" sz="2100" dirty="0" smtClean="0">
                <a:solidFill>
                  <a:schemeClr val="tx1"/>
                </a:solidFill>
              </a:rPr>
              <a:t>   R </a:t>
            </a:r>
            <a:r>
              <a:rPr lang="cs-CZ" sz="2100" dirty="0">
                <a:solidFill>
                  <a:schemeClr val="tx1"/>
                </a:solidFill>
              </a:rPr>
              <a:t>– </a:t>
            </a:r>
            <a:r>
              <a:rPr lang="cs-CZ" sz="2100" dirty="0" smtClean="0">
                <a:solidFill>
                  <a:schemeClr val="tx1"/>
                </a:solidFill>
              </a:rPr>
              <a:t>C </a:t>
            </a:r>
            <a:r>
              <a:rPr lang="cs-CZ" sz="2100" dirty="0">
                <a:solidFill>
                  <a:schemeClr val="tx1"/>
                </a:solidFill>
              </a:rPr>
              <a:t>– COOH + NADH + H+</a:t>
            </a: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    </a:t>
            </a:r>
            <a:r>
              <a:rPr lang="cs-CZ" sz="2100" dirty="0" smtClean="0">
                <a:solidFill>
                  <a:schemeClr val="tx1"/>
                </a:solidFill>
              </a:rPr>
              <a:t>     |</a:t>
            </a:r>
            <a:r>
              <a:rPr lang="cs-CZ" sz="2100" dirty="0">
                <a:solidFill>
                  <a:schemeClr val="tx1"/>
                </a:solidFill>
              </a:rPr>
              <a:t>		</a:t>
            </a:r>
            <a:r>
              <a:rPr lang="cs-CZ" sz="2100" dirty="0" smtClean="0">
                <a:solidFill>
                  <a:schemeClr val="tx1"/>
                </a:solidFill>
              </a:rPr>
              <a:t>                         ||</a:t>
            </a:r>
            <a:endParaRPr lang="cs-CZ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     </a:t>
            </a:r>
            <a:r>
              <a:rPr lang="cs-CZ" sz="2100" dirty="0" smtClean="0">
                <a:solidFill>
                  <a:schemeClr val="tx1"/>
                </a:solidFill>
              </a:rPr>
              <a:t>    </a:t>
            </a:r>
            <a:r>
              <a:rPr lang="cs-CZ" sz="2100" dirty="0">
                <a:solidFill>
                  <a:schemeClr val="tx1"/>
                </a:solidFill>
              </a:rPr>
              <a:t>NH2				</a:t>
            </a:r>
            <a:r>
              <a:rPr lang="cs-CZ" sz="2100" dirty="0" smtClean="0">
                <a:solidFill>
                  <a:schemeClr val="tx1"/>
                </a:solidFill>
              </a:rPr>
              <a:t> </a:t>
            </a:r>
            <a:r>
              <a:rPr lang="cs-CZ" sz="2100" dirty="0">
                <a:solidFill>
                  <a:schemeClr val="tx1"/>
                </a:solidFill>
              </a:rPr>
              <a:t>NH	       </a:t>
            </a:r>
          </a:p>
          <a:p>
            <a:endParaRPr lang="cs-CZ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100" dirty="0" smtClean="0">
                <a:solidFill>
                  <a:schemeClr val="tx1"/>
                </a:solidFill>
              </a:rPr>
              <a:t>    R </a:t>
            </a:r>
            <a:r>
              <a:rPr lang="cs-CZ" sz="2100" dirty="0">
                <a:solidFill>
                  <a:schemeClr val="tx1"/>
                </a:solidFill>
              </a:rPr>
              <a:t>– </a:t>
            </a:r>
            <a:r>
              <a:rPr lang="cs-CZ" sz="2100" dirty="0" smtClean="0">
                <a:solidFill>
                  <a:schemeClr val="tx1"/>
                </a:solidFill>
              </a:rPr>
              <a:t>C </a:t>
            </a:r>
            <a:r>
              <a:rPr lang="cs-CZ" sz="2100" dirty="0">
                <a:solidFill>
                  <a:schemeClr val="tx1"/>
                </a:solidFill>
              </a:rPr>
              <a:t>– COOH + H2O       =        R – </a:t>
            </a:r>
            <a:r>
              <a:rPr lang="cs-CZ" sz="2100" dirty="0" smtClean="0">
                <a:solidFill>
                  <a:schemeClr val="tx1"/>
                </a:solidFill>
              </a:rPr>
              <a:t>C </a:t>
            </a:r>
            <a:r>
              <a:rPr lang="cs-CZ" sz="2100" dirty="0">
                <a:solidFill>
                  <a:schemeClr val="tx1"/>
                </a:solidFill>
              </a:rPr>
              <a:t>– COOH  +  NH3 </a:t>
            </a: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    </a:t>
            </a:r>
            <a:r>
              <a:rPr lang="cs-CZ" sz="2100" dirty="0" smtClean="0">
                <a:solidFill>
                  <a:schemeClr val="tx1"/>
                </a:solidFill>
              </a:rPr>
              <a:t>    </a:t>
            </a:r>
            <a:r>
              <a:rPr lang="cs-CZ" sz="2100" dirty="0">
                <a:solidFill>
                  <a:schemeClr val="tx1"/>
                </a:solidFill>
              </a:rPr>
              <a:t>||			</a:t>
            </a:r>
            <a:r>
              <a:rPr lang="cs-CZ" sz="2100" dirty="0" smtClean="0">
                <a:solidFill>
                  <a:schemeClr val="tx1"/>
                </a:solidFill>
              </a:rPr>
              <a:t>             </a:t>
            </a:r>
            <a:r>
              <a:rPr lang="cs-CZ" sz="2100" dirty="0">
                <a:solidFill>
                  <a:schemeClr val="tx1"/>
                </a:solidFill>
              </a:rPr>
              <a:t>||</a:t>
            </a: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  </a:t>
            </a:r>
            <a:r>
              <a:rPr lang="cs-CZ" sz="2100" dirty="0" smtClean="0">
                <a:solidFill>
                  <a:schemeClr val="tx1"/>
                </a:solidFill>
              </a:rPr>
              <a:t>       </a:t>
            </a:r>
            <a:r>
              <a:rPr lang="cs-CZ" sz="2100" dirty="0">
                <a:solidFill>
                  <a:schemeClr val="tx1"/>
                </a:solidFill>
              </a:rPr>
              <a:t>NH		</a:t>
            </a:r>
            <a:r>
              <a:rPr lang="cs-CZ" sz="2100" dirty="0" smtClean="0">
                <a:solidFill>
                  <a:schemeClr val="tx1"/>
                </a:solidFill>
              </a:rPr>
              <a:t>                          </a:t>
            </a:r>
            <a:r>
              <a:rPr lang="cs-CZ" sz="2100" dirty="0">
                <a:solidFill>
                  <a:schemeClr val="tx1"/>
                </a:solidFill>
              </a:rPr>
              <a:t>O</a:t>
            </a:r>
          </a:p>
          <a:p>
            <a:endParaRPr lang="cs-CZ" sz="21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Transaminace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Přenos –NH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– výměna za =O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PAPLO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0" y="2348880"/>
            <a:ext cx="7490373" cy="106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42" y="4149080"/>
            <a:ext cx="7700001" cy="21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1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Transaminace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jako sběrnice 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Spolupráce s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GluDH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PAPLO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Vratně na PAMPO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2/6/2013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7244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0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416</TotalTime>
  <Words>657</Words>
  <Application>Microsoft Office PowerPoint</Application>
  <PresentationFormat>Předvádění na obrazovce (4:3)</PresentationFormat>
  <Paragraphs>357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39</vt:i4>
      </vt:variant>
    </vt:vector>
  </HeadingPairs>
  <TitlesOfParts>
    <vt:vector size="41" baseType="lpstr">
      <vt:lpstr>Exekutivní</vt:lpstr>
      <vt:lpstr>2_Blank Presentation</vt:lpstr>
      <vt:lpstr>C4182 Biochemie II</vt:lpstr>
      <vt:lpstr>Obsah</vt:lpstr>
      <vt:lpstr>Metabolismus aminokyselin</vt:lpstr>
      <vt:lpstr>Metabolismus aminokyselin</vt:lpstr>
      <vt:lpstr>Obecné pochody</vt:lpstr>
      <vt:lpstr>Odstranění N</vt:lpstr>
      <vt:lpstr>Oxidační deaminace</vt:lpstr>
      <vt:lpstr>Transaminace</vt:lpstr>
      <vt:lpstr>Transaminace</vt:lpstr>
      <vt:lpstr>Transaminace</vt:lpstr>
      <vt:lpstr>PALPO - enzymy</vt:lpstr>
      <vt:lpstr>PALPO - enzymy</vt:lpstr>
      <vt:lpstr>Úloha apoenzymů</vt:lpstr>
      <vt:lpstr>Dekarboxylace</vt:lpstr>
      <vt:lpstr>Biogenní aminy</vt:lpstr>
      <vt:lpstr>Biogenní aminy</vt:lpstr>
      <vt:lpstr>Biogenní aminy</vt:lpstr>
      <vt:lpstr>Dekarboxylace</vt:lpstr>
      <vt:lpstr>Biogenní aminy</vt:lpstr>
      <vt:lpstr>Biogenní aminy</vt:lpstr>
      <vt:lpstr>Biogenní aminy</vt:lpstr>
      <vt:lpstr>Speciální přeměny postranního řetězce</vt:lpstr>
      <vt:lpstr>Alifatické aminokyseliny</vt:lpstr>
      <vt:lpstr>Aromatické aminokyseliny</vt:lpstr>
      <vt:lpstr>Poruchy</vt:lpstr>
      <vt:lpstr>Aromatické aminokyseliny</vt:lpstr>
      <vt:lpstr>Tyr a melaniny</vt:lpstr>
      <vt:lpstr>Tryptofan</vt:lpstr>
      <vt:lpstr>Tryptofan</vt:lpstr>
      <vt:lpstr>Methionin</vt:lpstr>
      <vt:lpstr>Prezentace aplikace PowerPoint</vt:lpstr>
      <vt:lpstr>Serin a treonin</vt:lpstr>
      <vt:lpstr>Treonin a glycin</vt:lpstr>
      <vt:lpstr>Glutamát a související AK</vt:lpstr>
      <vt:lpstr>Glutamát a související AK</vt:lpstr>
      <vt:lpstr>Histidin</vt:lpstr>
      <vt:lpstr>Lyzin</vt:lpstr>
      <vt:lpstr>Vztah metabolismu aminokyselin k dalším</vt:lpstr>
      <vt:lpstr>Přehled toku materiálu z bílkovin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61</cp:revision>
  <dcterms:created xsi:type="dcterms:W3CDTF">2012-05-21T09:08:24Z</dcterms:created>
  <dcterms:modified xsi:type="dcterms:W3CDTF">2013-02-06T10:04:14Z</dcterms:modified>
</cp:coreProperties>
</file>