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76" r:id="rId6"/>
    <p:sldId id="265" r:id="rId7"/>
    <p:sldId id="272" r:id="rId8"/>
    <p:sldId id="274" r:id="rId9"/>
    <p:sldId id="278" r:id="rId10"/>
    <p:sldId id="279" r:id="rId11"/>
    <p:sldId id="266" r:id="rId12"/>
    <p:sldId id="268" r:id="rId13"/>
    <p:sldId id="270" r:id="rId14"/>
    <p:sldId id="269" r:id="rId15"/>
    <p:sldId id="262" r:id="rId16"/>
    <p:sldId id="277" r:id="rId17"/>
    <p:sldId id="26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2" y="-17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2/6/2013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2/6/2013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2/6/2013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2/6/2013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C4182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 II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961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08-Polysacharidy</a:t>
            </a:r>
          </a:p>
          <a:p>
            <a:pPr algn="l"/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r"/>
            <a:r>
              <a:rPr lang="cs-CZ" sz="2200" dirty="0">
                <a:solidFill>
                  <a:schemeClr val="tx1"/>
                </a:solidFill>
              </a:rPr>
              <a:t>FRVŠ </a:t>
            </a:r>
            <a:r>
              <a:rPr lang="cs-CZ" sz="2200" b="1" dirty="0">
                <a:solidFill>
                  <a:schemeClr val="tx1"/>
                </a:solidFill>
              </a:rPr>
              <a:t>1647/2012</a:t>
            </a:r>
            <a:endParaRPr lang="cs-CZ" sz="2200" dirty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2/6/2013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Strukturní </a:t>
            </a:r>
            <a:r>
              <a:rPr lang="cs-CZ" dirty="0" err="1" smtClean="0">
                <a:solidFill>
                  <a:schemeClr val="tx1"/>
                </a:solidFill>
                <a:effectLst/>
              </a:rPr>
              <a:t>heteroglykany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Různé monosacharidy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Většinou 2 deriváty – </a:t>
            </a:r>
            <a:r>
              <a:rPr lang="cs-CZ" dirty="0" err="1" smtClean="0">
                <a:solidFill>
                  <a:schemeClr val="tx1"/>
                </a:solidFill>
              </a:rPr>
              <a:t>aminocukry</a:t>
            </a:r>
            <a:r>
              <a:rPr lang="cs-CZ" dirty="0" smtClean="0">
                <a:solidFill>
                  <a:schemeClr val="tx1"/>
                </a:solidFill>
              </a:rPr>
              <a:t>, cukerné kyseliny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Pravidelně se střídající disacharidy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Možnost větvení – variabilita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N</a:t>
            </a:r>
            <a:r>
              <a:rPr lang="cs-CZ" dirty="0" smtClean="0">
                <a:solidFill>
                  <a:schemeClr val="tx1"/>
                </a:solidFill>
              </a:rPr>
              <a:t>ásobky možných struktur – srov. Bílkoviny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Volné, kombinované, vázané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Typické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Savčí, živočišné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Rostlinné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Mikrobiální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5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5679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Kyselé polysacharidy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cs-CZ" sz="2000" dirty="0" smtClean="0">
                <a:solidFill>
                  <a:schemeClr val="tx1"/>
                </a:solidFill>
              </a:rPr>
              <a:t>Součásti pojiva, chrupavek, stěn arterií (heparin-antikoagulant), plicních sklípků, výplně (hydrofilní gely – </a:t>
            </a:r>
            <a:r>
              <a:rPr lang="cs-CZ" sz="2000" dirty="0" err="1" smtClean="0">
                <a:solidFill>
                  <a:schemeClr val="tx1"/>
                </a:solidFill>
              </a:rPr>
              <a:t>hyaluronát</a:t>
            </a:r>
            <a:r>
              <a:rPr lang="cs-CZ" sz="2000" dirty="0" smtClean="0">
                <a:solidFill>
                  <a:schemeClr val="tx1"/>
                </a:solidFill>
              </a:rPr>
              <a:t> – sklivec)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21" y="3068960"/>
            <a:ext cx="7691429" cy="3302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Glykoproteiny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O-glykoproteiny –vazba na Ser a </a:t>
            </a:r>
            <a:r>
              <a:rPr lang="cs-CZ" dirty="0" err="1" smtClean="0">
                <a:solidFill>
                  <a:schemeClr val="tx1"/>
                </a:solidFill>
              </a:rPr>
              <a:t>Thr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mucinový </a:t>
            </a:r>
            <a:r>
              <a:rPr lang="cs-CZ" dirty="0" smtClean="0">
                <a:solidFill>
                  <a:schemeClr val="tx1"/>
                </a:solidFill>
              </a:rPr>
              <a:t>typ – přes </a:t>
            </a:r>
            <a:r>
              <a:rPr lang="el-GR" dirty="0" smtClean="0">
                <a:solidFill>
                  <a:schemeClr val="tx1"/>
                </a:solidFill>
              </a:rPr>
              <a:t>α-</a:t>
            </a:r>
            <a:r>
              <a:rPr lang="cs-CZ" dirty="0">
                <a:solidFill>
                  <a:schemeClr val="tx1"/>
                </a:solidFill>
              </a:rPr>
              <a:t>N-</a:t>
            </a:r>
            <a:r>
              <a:rPr lang="cs-CZ" dirty="0" err="1">
                <a:solidFill>
                  <a:schemeClr val="tx1"/>
                </a:solidFill>
              </a:rPr>
              <a:t>acetylgalaktosamin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proteoglykanový </a:t>
            </a:r>
            <a:r>
              <a:rPr lang="cs-CZ" b="1" dirty="0" smtClean="0">
                <a:solidFill>
                  <a:schemeClr val="tx1"/>
                </a:solidFill>
              </a:rPr>
              <a:t>typ – přes </a:t>
            </a:r>
            <a:r>
              <a:rPr lang="el-GR" b="1" dirty="0">
                <a:solidFill>
                  <a:schemeClr val="tx1"/>
                </a:solidFill>
              </a:rPr>
              <a:t>β-</a:t>
            </a:r>
            <a:r>
              <a:rPr lang="cs-CZ" b="1" dirty="0" err="1" smtClean="0">
                <a:solidFill>
                  <a:schemeClr val="tx1"/>
                </a:solidFill>
              </a:rPr>
              <a:t>xylosu</a:t>
            </a:r>
            <a:r>
              <a:rPr lang="cs-CZ" b="1" dirty="0" smtClean="0">
                <a:solidFill>
                  <a:schemeClr val="tx1"/>
                </a:solidFill>
              </a:rPr>
              <a:t>, polysacharid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Sekrety sliznic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Další typy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N-glykoproteiny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Přes </a:t>
            </a:r>
            <a:r>
              <a:rPr lang="cs-CZ" dirty="0" err="1" smtClean="0">
                <a:solidFill>
                  <a:schemeClr val="tx1"/>
                </a:solidFill>
              </a:rPr>
              <a:t>Asn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Povrchové </a:t>
            </a:r>
            <a:r>
              <a:rPr lang="cs-CZ" dirty="0" smtClean="0">
                <a:solidFill>
                  <a:schemeClr val="tx1"/>
                </a:solidFill>
              </a:rPr>
              <a:t>struktury – epitopy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C-glykoproteiny, </a:t>
            </a:r>
            <a:r>
              <a:rPr lang="cs-CZ" dirty="0" err="1" smtClean="0">
                <a:solidFill>
                  <a:schemeClr val="tx1"/>
                </a:solidFill>
              </a:rPr>
              <a:t>fosfoglykoproteiny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Málo zastoupené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N-glykoproteiny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Základní struktura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Jádro konstantní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Variabilní nadstavba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2" y="2924944"/>
            <a:ext cx="5133975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23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</a:rPr>
              <a:t>Poly</a:t>
            </a:r>
            <a:r>
              <a:rPr lang="cs-CZ" dirty="0">
                <a:solidFill>
                  <a:schemeClr val="tx1"/>
                </a:solidFill>
              </a:rPr>
              <a:t>- a oligosacharidy v buněčné </a:t>
            </a:r>
            <a:r>
              <a:rPr lang="cs-CZ" dirty="0" smtClean="0">
                <a:solidFill>
                  <a:schemeClr val="tx1"/>
                </a:solidFill>
              </a:rPr>
              <a:t>komunikaci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Povrchové struktury – epitopy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Velké množství kombinací, stačí malé rozdíly - rozpoznání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Erytrocyty, krevní skupiny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407" y="3140968"/>
            <a:ext cx="3810000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380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/>
              </a:rPr>
              <a:t>Strukturní polysacharidy </a:t>
            </a:r>
            <a:r>
              <a:rPr lang="cs-CZ" b="1" dirty="0" smtClean="0">
                <a:solidFill>
                  <a:schemeClr val="tx1"/>
                </a:solidFill>
                <a:effectLst/>
              </a:rPr>
              <a:t>mikroorganizmů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Součásti stěny – výztuha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Polysacharidy stěn a </a:t>
            </a:r>
            <a:r>
              <a:rPr lang="cs-CZ" dirty="0" smtClean="0">
                <a:solidFill>
                  <a:schemeClr val="tx1"/>
                </a:solidFill>
              </a:rPr>
              <a:t>pouzder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Peptidoglykany</a:t>
            </a:r>
            <a:r>
              <a:rPr lang="cs-CZ" dirty="0">
                <a:solidFill>
                  <a:schemeClr val="tx1"/>
                </a:solidFill>
              </a:rPr>
              <a:t> x </a:t>
            </a:r>
            <a:r>
              <a:rPr lang="cs-CZ" dirty="0" smtClean="0">
                <a:solidFill>
                  <a:schemeClr val="tx1"/>
                </a:solidFill>
              </a:rPr>
              <a:t>glykoproteiny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Antigenní vlastnosti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>
                <a:solidFill>
                  <a:schemeClr val="tx1"/>
                </a:solidFill>
              </a:rPr>
              <a:t>Murein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cs-CZ" dirty="0" err="1">
                <a:solidFill>
                  <a:schemeClr val="tx1"/>
                </a:solidFill>
              </a:rPr>
              <a:t>muropeptid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00808"/>
            <a:ext cx="3142858" cy="467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773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/>
              </a:rPr>
              <a:t>Strukturní polysacharidy </a:t>
            </a:r>
            <a:r>
              <a:rPr lang="cs-CZ" b="1" dirty="0" smtClean="0">
                <a:solidFill>
                  <a:schemeClr val="tx1"/>
                </a:solidFill>
                <a:effectLst/>
              </a:rPr>
              <a:t>mikroorganizmů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Vylučovány – matrix pro kolonie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Dextran, </a:t>
            </a:r>
            <a:r>
              <a:rPr lang="el-GR" dirty="0" smtClean="0">
                <a:solidFill>
                  <a:schemeClr val="tx1"/>
                </a:solidFill>
              </a:rPr>
              <a:t>α</a:t>
            </a:r>
            <a:r>
              <a:rPr lang="cs-CZ" dirty="0" smtClean="0">
                <a:solidFill>
                  <a:schemeClr val="tx1"/>
                </a:solidFill>
              </a:rPr>
              <a:t>-1,6-Glc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212976"/>
            <a:ext cx="49530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44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Praktické aspekty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Celulosa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Průmyslové využití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Palivo, obnovitelný zdroj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Kvasné technologie 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- sporadicky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Dextran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Lékařství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Laboratorní užití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Hyaluronát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Kosmetika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40% produkce v ČR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                      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            </a:t>
            </a:r>
            <a:r>
              <a:rPr lang="cs-CZ" sz="1800" i="1" dirty="0" smtClean="0">
                <a:solidFill>
                  <a:schemeClr val="tx1"/>
                </a:solidFill>
              </a:rPr>
              <a:t>Struktura </a:t>
            </a:r>
            <a:r>
              <a:rPr lang="cs-CZ" sz="1800" i="1" dirty="0" err="1" smtClean="0">
                <a:solidFill>
                  <a:schemeClr val="tx1"/>
                </a:solidFill>
              </a:rPr>
              <a:t>Sephadexu</a:t>
            </a:r>
            <a:r>
              <a:rPr lang="cs-CZ" sz="1800" i="1" dirty="0" smtClean="0">
                <a:solidFill>
                  <a:schemeClr val="tx1"/>
                </a:solidFill>
              </a:rPr>
              <a:t>           </a:t>
            </a:r>
            <a:endParaRPr lang="cs-CZ" sz="1800" i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674023"/>
            <a:ext cx="5057775" cy="379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999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Strukturní funkce polysacharidů. Homo- a </a:t>
            </a:r>
            <a:r>
              <a:rPr lang="cs-CZ" dirty="0" err="1">
                <a:solidFill>
                  <a:schemeClr val="tx1"/>
                </a:solidFill>
              </a:rPr>
              <a:t>heteropolysacharidy</a:t>
            </a:r>
            <a:r>
              <a:rPr lang="cs-CZ" dirty="0">
                <a:solidFill>
                  <a:schemeClr val="tx1"/>
                </a:solidFill>
              </a:rPr>
              <a:t>, proteoglykany a glykoproteiny, struktura, vlastnosti, význam.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Poly</a:t>
            </a:r>
            <a:r>
              <a:rPr lang="cs-CZ" dirty="0" smtClean="0">
                <a:solidFill>
                  <a:schemeClr val="tx1"/>
                </a:solidFill>
              </a:rPr>
              <a:t>- </a:t>
            </a:r>
            <a:r>
              <a:rPr lang="cs-CZ" dirty="0">
                <a:solidFill>
                  <a:schemeClr val="tx1"/>
                </a:solidFill>
              </a:rPr>
              <a:t>a oligosacharidy v buněčné komunikaci, epitopy.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Praktické </a:t>
            </a:r>
            <a:r>
              <a:rPr lang="cs-CZ" dirty="0">
                <a:solidFill>
                  <a:schemeClr val="tx1"/>
                </a:solidFill>
              </a:rPr>
              <a:t>aspekty (dextran, </a:t>
            </a:r>
            <a:r>
              <a:rPr lang="cs-CZ" dirty="0" err="1">
                <a:solidFill>
                  <a:schemeClr val="tx1"/>
                </a:solidFill>
              </a:rPr>
              <a:t>hyaluronát</a:t>
            </a:r>
            <a:r>
              <a:rPr lang="cs-CZ" dirty="0">
                <a:solidFill>
                  <a:schemeClr val="tx1"/>
                </a:solidFill>
              </a:rPr>
              <a:t>).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Struktura polysacharidů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err="1">
                <a:solidFill>
                  <a:schemeClr val="tx1"/>
                </a:solidFill>
              </a:rPr>
              <a:t>Poly</a:t>
            </a:r>
            <a:r>
              <a:rPr lang="cs-CZ" dirty="0">
                <a:solidFill>
                  <a:schemeClr val="tx1"/>
                </a:solidFill>
              </a:rPr>
              <a:t>- a </a:t>
            </a:r>
            <a:r>
              <a:rPr lang="cs-CZ" dirty="0" smtClean="0">
                <a:solidFill>
                  <a:schemeClr val="tx1"/>
                </a:solidFill>
              </a:rPr>
              <a:t>oligosacharidy, glykany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Lineární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Větvené 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Homopolysacharidy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Složeny z jednoho typu monosacharidu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Heteropolysacharidy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Různé monomery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Obvykle 2 střídavě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Polymery disacharidu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Strukturní funkce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polysacharidů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Stavební materiál oporných struktur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Samostatně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Celulosa</a:t>
            </a:r>
            <a:r>
              <a:rPr lang="cs-CZ" dirty="0" smtClean="0">
                <a:solidFill>
                  <a:schemeClr val="tx1"/>
                </a:solidFill>
              </a:rPr>
              <a:t>, dextran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 kombinaci s jinými polymery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Kolagen, elastin s kyselými </a:t>
            </a:r>
            <a:r>
              <a:rPr lang="cs-CZ" dirty="0" err="1" smtClean="0">
                <a:solidFill>
                  <a:schemeClr val="tx1"/>
                </a:solidFill>
              </a:rPr>
              <a:t>heteropolysacharidy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Celulosa</a:t>
            </a:r>
            <a:r>
              <a:rPr lang="cs-CZ" dirty="0" smtClean="0">
                <a:solidFill>
                  <a:schemeClr val="tx1"/>
                </a:solidFill>
              </a:rPr>
              <a:t> s ligninem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Vázány na sloučeniny jiného typu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Glykoproteiny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Proteoglykany, </a:t>
            </a:r>
            <a:r>
              <a:rPr lang="cs-CZ" dirty="0" err="1" smtClean="0">
                <a:solidFill>
                  <a:schemeClr val="tx1"/>
                </a:solidFill>
              </a:rPr>
              <a:t>peptidoglykany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Glykolipidy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Typické monosacharidy strukturních glykanů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>
                <a:solidFill>
                  <a:schemeClr val="tx1"/>
                </a:solidFill>
              </a:rPr>
              <a:t>Glc</a:t>
            </a:r>
            <a:r>
              <a:rPr lang="cs-CZ" sz="2000" dirty="0" smtClean="0">
                <a:solidFill>
                  <a:schemeClr val="tx1"/>
                </a:solidFill>
              </a:rPr>
              <a:t> glukosa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Gal </a:t>
            </a:r>
            <a:r>
              <a:rPr lang="cs-CZ" sz="2000" dirty="0" err="1" smtClean="0">
                <a:solidFill>
                  <a:schemeClr val="tx1"/>
                </a:solidFill>
              </a:rPr>
              <a:t>galaktosa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Man </a:t>
            </a:r>
            <a:r>
              <a:rPr lang="cs-CZ" sz="2000" dirty="0" err="1" smtClean="0">
                <a:solidFill>
                  <a:schemeClr val="tx1"/>
                </a:solidFill>
              </a:rPr>
              <a:t>manosa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err="1" smtClean="0">
                <a:solidFill>
                  <a:schemeClr val="tx1"/>
                </a:solidFill>
              </a:rPr>
              <a:t>Fuc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fukosa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err="1" smtClean="0">
                <a:solidFill>
                  <a:schemeClr val="tx1"/>
                </a:solidFill>
              </a:rPr>
              <a:t>Xyl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xylosa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err="1" smtClean="0">
                <a:solidFill>
                  <a:schemeClr val="tx1"/>
                </a:solidFill>
              </a:rPr>
              <a:t>Neu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kys</a:t>
            </a:r>
            <a:r>
              <a:rPr lang="cs-CZ" sz="2000" dirty="0" smtClean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cs-CZ" sz="2000" dirty="0" err="1" smtClean="0">
                <a:solidFill>
                  <a:schemeClr val="tx1"/>
                </a:solidFill>
              </a:rPr>
              <a:t>neuraminová</a:t>
            </a:r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482" y="1676435"/>
            <a:ext cx="5905500" cy="500062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18109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Strukturní </a:t>
            </a:r>
            <a:r>
              <a:rPr lang="cs-CZ" dirty="0" err="1" smtClean="0">
                <a:solidFill>
                  <a:schemeClr val="tx1"/>
                </a:solidFill>
              </a:rPr>
              <a:t>homoglykany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Celulosa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Poly</a:t>
            </a:r>
            <a:r>
              <a:rPr lang="el-GR" dirty="0" smtClean="0">
                <a:solidFill>
                  <a:schemeClr val="tx1"/>
                </a:solidFill>
              </a:rPr>
              <a:t>β</a:t>
            </a:r>
            <a:r>
              <a:rPr lang="cs-CZ" dirty="0" smtClean="0">
                <a:solidFill>
                  <a:schemeClr val="tx1"/>
                </a:solidFill>
              </a:rPr>
              <a:t>-D-glukosa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Nejvíce zastoupený biopolymer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Strukturní látka rostlinných buněk (odtud název)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Chitin</a:t>
            </a: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Poly</a:t>
            </a:r>
            <a:r>
              <a:rPr lang="el-GR" dirty="0">
                <a:solidFill>
                  <a:schemeClr val="tx1"/>
                </a:solidFill>
              </a:rPr>
              <a:t>β</a:t>
            </a:r>
            <a:r>
              <a:rPr lang="cs-CZ" dirty="0" smtClean="0">
                <a:solidFill>
                  <a:schemeClr val="tx1"/>
                </a:solidFill>
              </a:rPr>
              <a:t>-D-glukosa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Strukturní materiál členovců (kutikuly hmyzu, korýši)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Houby 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Strukturní </a:t>
            </a:r>
            <a:r>
              <a:rPr lang="cs-CZ" dirty="0" err="1" smtClean="0">
                <a:solidFill>
                  <a:schemeClr val="tx1"/>
                </a:solidFill>
              </a:rPr>
              <a:t>homoglykany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Celulosa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β-glukosa, </a:t>
            </a:r>
            <a:r>
              <a:rPr lang="cs-CZ" dirty="0" err="1" smtClean="0">
                <a:solidFill>
                  <a:schemeClr val="tx1"/>
                </a:solidFill>
              </a:rPr>
              <a:t>cellobiosa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Strukturní odlišnost, srov. škrob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52936"/>
            <a:ext cx="5131429" cy="3508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689" y="1431800"/>
            <a:ext cx="359092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201" y="3933055"/>
            <a:ext cx="3867150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672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556792"/>
            <a:ext cx="3068572" cy="49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Strukturní </a:t>
            </a:r>
            <a:r>
              <a:rPr lang="cs-CZ" dirty="0" err="1" smtClean="0">
                <a:solidFill>
                  <a:schemeClr val="tx1"/>
                </a:solidFill>
              </a:rPr>
              <a:t>homoglykany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Celulosa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Vlákna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Mikrokrystalické oblasti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Interakce </a:t>
            </a:r>
            <a:r>
              <a:rPr lang="cs-CZ" dirty="0" smtClean="0">
                <a:solidFill>
                  <a:schemeClr val="tx1"/>
                </a:solidFill>
              </a:rPr>
              <a:t>řetězců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Mechanická a metabolická odolnost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8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Strukturní </a:t>
            </a:r>
            <a:r>
              <a:rPr lang="cs-CZ" dirty="0" err="1" smtClean="0">
                <a:solidFill>
                  <a:schemeClr val="tx1"/>
                </a:solidFill>
              </a:rPr>
              <a:t>homoglykany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Chitin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Velmi hojný, po </a:t>
            </a:r>
            <a:r>
              <a:rPr lang="cs-CZ" dirty="0" err="1" smtClean="0">
                <a:solidFill>
                  <a:schemeClr val="tx1"/>
                </a:solidFill>
              </a:rPr>
              <a:t>celulose</a:t>
            </a:r>
            <a:r>
              <a:rPr lang="cs-CZ" dirty="0" smtClean="0">
                <a:solidFill>
                  <a:schemeClr val="tx1"/>
                </a:solidFill>
              </a:rPr>
              <a:t> nejvíce zastoupený biopolymer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837" y="3717032"/>
            <a:ext cx="336232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154</TotalTime>
  <Words>424</Words>
  <Application>Microsoft Office PowerPoint</Application>
  <PresentationFormat>Předvádění na obrazovce (4:3)</PresentationFormat>
  <Paragraphs>174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Exekutivní</vt:lpstr>
      <vt:lpstr>C4182 Biochemie II</vt:lpstr>
      <vt:lpstr>Obsah</vt:lpstr>
      <vt:lpstr>Struktura polysacharidů</vt:lpstr>
      <vt:lpstr>Strukturní funkce polysacharidů</vt:lpstr>
      <vt:lpstr>Typické monosacharidy strukturních glykanů</vt:lpstr>
      <vt:lpstr>Strukturní homoglykany</vt:lpstr>
      <vt:lpstr>Strukturní homoglykany</vt:lpstr>
      <vt:lpstr>Strukturní homoglykany</vt:lpstr>
      <vt:lpstr>Strukturní homoglykany</vt:lpstr>
      <vt:lpstr>Strukturní heteroglykany</vt:lpstr>
      <vt:lpstr>Kyselé polysacharidy</vt:lpstr>
      <vt:lpstr>Glykoproteiny</vt:lpstr>
      <vt:lpstr>N-glykoproteiny</vt:lpstr>
      <vt:lpstr>Poly- a oligosacharidy v buněčné komunikaci</vt:lpstr>
      <vt:lpstr>Strukturní polysacharidy mikroorganizmů</vt:lpstr>
      <vt:lpstr>Strukturní polysacharidy mikroorganizmů</vt:lpstr>
      <vt:lpstr>Praktické aspekty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41</cp:revision>
  <dcterms:created xsi:type="dcterms:W3CDTF">2012-05-21T09:08:24Z</dcterms:created>
  <dcterms:modified xsi:type="dcterms:W3CDTF">2013-02-06T11:18:07Z</dcterms:modified>
</cp:coreProperties>
</file>