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94" r:id="rId12"/>
    <p:sldId id="295" r:id="rId13"/>
    <p:sldId id="278" r:id="rId14"/>
    <p:sldId id="279" r:id="rId15"/>
    <p:sldId id="264" r:id="rId16"/>
    <p:sldId id="265" r:id="rId17"/>
    <p:sldId id="266" r:id="rId18"/>
    <p:sldId id="267" r:id="rId19"/>
    <p:sldId id="268" r:id="rId20"/>
    <p:sldId id="280" r:id="rId21"/>
    <p:sldId id="269" r:id="rId22"/>
    <p:sldId id="270" r:id="rId23"/>
    <p:sldId id="261" r:id="rId24"/>
    <p:sldId id="282" r:id="rId25"/>
    <p:sldId id="283" r:id="rId26"/>
    <p:sldId id="281" r:id="rId27"/>
    <p:sldId id="262" r:id="rId28"/>
    <p:sldId id="284" r:id="rId29"/>
    <p:sldId id="285" r:id="rId30"/>
    <p:sldId id="260" r:id="rId31"/>
    <p:sldId id="288" r:id="rId32"/>
    <p:sldId id="286" r:id="rId33"/>
    <p:sldId id="287" r:id="rId34"/>
    <p:sldId id="291" r:id="rId35"/>
    <p:sldId id="289" r:id="rId36"/>
    <p:sldId id="290" r:id="rId37"/>
    <p:sldId id="292" r:id="rId38"/>
    <p:sldId id="293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4/30/2013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4/30/2013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4/30/2013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4/30/2013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4/30/2013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4/30/2013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4/30/2013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4/30/2013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4/30/2013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4/30/2013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4/30/2013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4/30/2013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63415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C4182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Biochemie II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400800" cy="129614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cs-CZ" sz="3500" dirty="0" smtClean="0">
                <a:solidFill>
                  <a:schemeClr val="tx1"/>
                </a:solidFill>
                <a:latin typeface="+mn-lt"/>
              </a:rPr>
              <a:t>10A-Speciální metabolické dráhy</a:t>
            </a:r>
          </a:p>
          <a:p>
            <a:pPr algn="l"/>
            <a:endParaRPr lang="cs-CZ" sz="3200" dirty="0">
              <a:solidFill>
                <a:schemeClr val="tx1"/>
              </a:solidFill>
              <a:latin typeface="+mn-lt"/>
            </a:endParaRPr>
          </a:p>
          <a:p>
            <a:pPr algn="r"/>
            <a:r>
              <a:rPr lang="cs-CZ" sz="2200" dirty="0">
                <a:solidFill>
                  <a:schemeClr val="tx1"/>
                </a:solidFill>
              </a:rPr>
              <a:t>FRVŠ </a:t>
            </a:r>
            <a:r>
              <a:rPr lang="cs-CZ" sz="2200" b="1" dirty="0">
                <a:solidFill>
                  <a:schemeClr val="tx1"/>
                </a:solidFill>
              </a:rPr>
              <a:t>1647/2012</a:t>
            </a:r>
            <a:endParaRPr lang="cs-CZ" sz="2200" dirty="0">
              <a:solidFill>
                <a:schemeClr val="tx1"/>
              </a:solidFill>
            </a:endParaRPr>
          </a:p>
          <a:p>
            <a:pPr algn="l"/>
            <a:endParaRPr lang="cs-CZ" sz="32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4/30/2013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Petr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Zbořil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89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Steroidy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Schema</a:t>
            </a:r>
            <a:r>
              <a:rPr lang="cs-CZ" dirty="0" smtClean="0">
                <a:solidFill>
                  <a:schemeClr val="tx1"/>
                </a:solidFill>
              </a:rPr>
              <a:t> tvorby steroidních hormonů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Kortikoidy – kůra 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nadledvinek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Glukokortikoidy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Mineralokortikoidy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Pohlavní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Androgeny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E</a:t>
            </a:r>
            <a:r>
              <a:rPr lang="cs-CZ" dirty="0" smtClean="0">
                <a:solidFill>
                  <a:schemeClr val="tx1"/>
                </a:solidFill>
              </a:rPr>
              <a:t>strogeny  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4/30/2013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132855"/>
            <a:ext cx="5010150" cy="427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4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Steroidní hormony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4/30/2013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8" name="obrázek 3" descr="http://upload.wikimedia.org/wikipedia/commons/thumb/9/97/From_cholesterol_to_aldosterone.svg/1220px-From_cholesterol_to_aldosterone.svg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844824"/>
            <a:ext cx="5392260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bdélník 6"/>
          <p:cNvSpPr/>
          <p:nvPr/>
        </p:nvSpPr>
        <p:spPr>
          <a:xfrm>
            <a:off x="179512" y="2060848"/>
            <a:ext cx="2876108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u="sng" dirty="0" smtClean="0">
                <a:solidFill>
                  <a:prstClr val="black"/>
                </a:solidFill>
                <a:latin typeface="Times New Roman"/>
              </a:rPr>
              <a:t>Tvorba aldosteronu</a:t>
            </a:r>
          </a:p>
          <a:p>
            <a:endParaRPr lang="cs-CZ" sz="2400" dirty="0" smtClean="0">
              <a:solidFill>
                <a:prstClr val="black"/>
              </a:solidFill>
              <a:latin typeface="Times New Roman"/>
            </a:endParaRPr>
          </a:p>
          <a:p>
            <a:r>
              <a:rPr lang="cs-CZ" sz="2400" dirty="0" smtClean="0">
                <a:solidFill>
                  <a:prstClr val="black"/>
                </a:solidFill>
                <a:latin typeface="Times New Roman"/>
              </a:rPr>
              <a:t>Společná cesta – </a:t>
            </a:r>
            <a:endParaRPr lang="cs-CZ" sz="2400" dirty="0">
              <a:solidFill>
                <a:prstClr val="black"/>
              </a:solidFill>
              <a:latin typeface="Times New Roman"/>
            </a:endParaRPr>
          </a:p>
          <a:p>
            <a:r>
              <a:rPr lang="cs-CZ" sz="2400" dirty="0" smtClean="0">
                <a:solidFill>
                  <a:prstClr val="black"/>
                </a:solidFill>
                <a:latin typeface="Times New Roman"/>
              </a:rPr>
              <a:t>odbočky 17</a:t>
            </a:r>
            <a:r>
              <a:rPr lang="cs-CZ" sz="2400" dirty="0" smtClean="0">
                <a:solidFill>
                  <a:prstClr val="black"/>
                </a:solidFill>
                <a:latin typeface="Times New Roman"/>
                <a:sym typeface="Symbol"/>
              </a:rPr>
              <a:t></a:t>
            </a:r>
          </a:p>
          <a:p>
            <a:r>
              <a:rPr lang="cs-CZ" sz="2400" dirty="0" smtClean="0">
                <a:solidFill>
                  <a:prstClr val="black"/>
                </a:solidFill>
                <a:latin typeface="Times New Roman"/>
                <a:sym typeface="Symbol"/>
              </a:rPr>
              <a:t>progesteron – </a:t>
            </a:r>
            <a:r>
              <a:rPr lang="cs-CZ" sz="2400" dirty="0" err="1" smtClean="0">
                <a:solidFill>
                  <a:prstClr val="black"/>
                </a:solidFill>
                <a:latin typeface="Times New Roman"/>
                <a:sym typeface="Symbol"/>
              </a:rPr>
              <a:t>glukok</a:t>
            </a:r>
            <a:r>
              <a:rPr lang="cs-CZ" sz="2400" dirty="0" smtClean="0">
                <a:solidFill>
                  <a:prstClr val="black"/>
                </a:solidFill>
                <a:latin typeface="Times New Roman"/>
                <a:sym typeface="Symbol"/>
              </a:rPr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831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Monooxygenasa</a:t>
            </a:r>
            <a:endParaRPr lang="cs-CZ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Accepted name:</a:t>
            </a:r>
            <a:r>
              <a:rPr lang="en-US" dirty="0">
                <a:solidFill>
                  <a:schemeClr val="tx1"/>
                </a:solidFill>
              </a:rPr>
              <a:t> cholesterol </a:t>
            </a:r>
            <a:r>
              <a:rPr lang="en-US" dirty="0" err="1">
                <a:solidFill>
                  <a:schemeClr val="tx1"/>
                </a:solidFill>
              </a:rPr>
              <a:t>monooxygenase</a:t>
            </a:r>
            <a:r>
              <a:rPr lang="en-US" dirty="0">
                <a:solidFill>
                  <a:schemeClr val="tx1"/>
                </a:solidFill>
              </a:rPr>
              <a:t> (side-chain-cleaving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Systematic name: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cholesterol,reduced-adrenal-ferredoxin:oxygen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oxidoreductase</a:t>
            </a:r>
            <a:r>
              <a:rPr lang="en-US" dirty="0">
                <a:solidFill>
                  <a:schemeClr val="tx1"/>
                </a:solidFill>
              </a:rPr>
              <a:t> (side-chain-cleaving)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b="1" dirty="0" err="1" smtClean="0">
                <a:solidFill>
                  <a:schemeClr val="tx1"/>
                </a:solidFill>
              </a:rPr>
              <a:t>Reaction</a:t>
            </a:r>
            <a:r>
              <a:rPr lang="cs-CZ" b="1" dirty="0">
                <a:solidFill>
                  <a:schemeClr val="tx1"/>
                </a:solidFill>
              </a:rPr>
              <a:t>:</a:t>
            </a:r>
            <a:r>
              <a:rPr lang="cs-CZ" dirty="0">
                <a:solidFill>
                  <a:schemeClr val="tx1"/>
                </a:solidFill>
              </a:rPr>
              <a:t> cholesterol + </a:t>
            </a:r>
            <a:r>
              <a:rPr lang="cs-CZ" b="1" dirty="0">
                <a:solidFill>
                  <a:schemeClr val="tx1"/>
                </a:solidFill>
              </a:rPr>
              <a:t>6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reduced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adrenodoxin</a:t>
            </a:r>
            <a:r>
              <a:rPr lang="cs-CZ" dirty="0">
                <a:solidFill>
                  <a:schemeClr val="tx1"/>
                </a:solidFill>
              </a:rPr>
              <a:t> + </a:t>
            </a:r>
            <a:r>
              <a:rPr lang="cs-CZ" b="1" dirty="0">
                <a:solidFill>
                  <a:schemeClr val="tx1"/>
                </a:solidFill>
              </a:rPr>
              <a:t>3</a:t>
            </a:r>
            <a:r>
              <a:rPr lang="cs-CZ" dirty="0">
                <a:solidFill>
                  <a:schemeClr val="tx1"/>
                </a:solidFill>
              </a:rPr>
              <a:t> O</a:t>
            </a:r>
            <a:r>
              <a:rPr lang="cs-CZ" baseline="-25000" dirty="0">
                <a:solidFill>
                  <a:schemeClr val="tx1"/>
                </a:solidFill>
              </a:rPr>
              <a:t>2</a:t>
            </a:r>
            <a:r>
              <a:rPr lang="cs-CZ" dirty="0">
                <a:solidFill>
                  <a:schemeClr val="tx1"/>
                </a:solidFill>
              </a:rPr>
              <a:t> = </a:t>
            </a:r>
            <a:r>
              <a:rPr lang="cs-CZ" dirty="0" err="1">
                <a:solidFill>
                  <a:schemeClr val="tx1"/>
                </a:solidFill>
              </a:rPr>
              <a:t>pregnenolone</a:t>
            </a:r>
            <a:r>
              <a:rPr lang="cs-CZ" dirty="0">
                <a:solidFill>
                  <a:schemeClr val="tx1"/>
                </a:solidFill>
              </a:rPr>
              <a:t> + 4-methylpentanal + </a:t>
            </a:r>
            <a:r>
              <a:rPr lang="cs-CZ" b="1" dirty="0">
                <a:solidFill>
                  <a:schemeClr val="tx1"/>
                </a:solidFill>
              </a:rPr>
              <a:t>6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oxidized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adrenodoxin</a:t>
            </a:r>
            <a:r>
              <a:rPr lang="cs-CZ" dirty="0">
                <a:solidFill>
                  <a:schemeClr val="tx1"/>
                </a:solidFill>
              </a:rPr>
              <a:t> + </a:t>
            </a:r>
            <a:r>
              <a:rPr lang="cs-CZ" b="1" dirty="0">
                <a:solidFill>
                  <a:schemeClr val="tx1"/>
                </a:solidFill>
              </a:rPr>
              <a:t>4</a:t>
            </a:r>
            <a:r>
              <a:rPr lang="cs-CZ" dirty="0">
                <a:solidFill>
                  <a:schemeClr val="tx1"/>
                </a:solidFill>
              </a:rPr>
              <a:t> H</a:t>
            </a:r>
            <a:r>
              <a:rPr lang="cs-CZ" baseline="-25000" dirty="0">
                <a:solidFill>
                  <a:schemeClr val="tx1"/>
                </a:solidFill>
              </a:rPr>
              <a:t>2</a:t>
            </a:r>
            <a:r>
              <a:rPr lang="cs-CZ" dirty="0">
                <a:solidFill>
                  <a:schemeClr val="tx1"/>
                </a:solidFill>
              </a:rPr>
              <a:t>O (</a:t>
            </a:r>
            <a:r>
              <a:rPr lang="cs-CZ" dirty="0" err="1">
                <a:solidFill>
                  <a:schemeClr val="tx1"/>
                </a:solidFill>
              </a:rPr>
              <a:t>overall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reaction</a:t>
            </a:r>
            <a:r>
              <a:rPr lang="cs-CZ" dirty="0">
                <a:solidFill>
                  <a:schemeClr val="tx1"/>
                </a:solidFill>
              </a:rPr>
              <a:t>)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(1a) cholesterol + </a:t>
            </a:r>
            <a:r>
              <a:rPr lang="cs-CZ" b="1" dirty="0">
                <a:solidFill>
                  <a:schemeClr val="tx1"/>
                </a:solidFill>
              </a:rPr>
              <a:t>2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reduced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adrenodoxin</a:t>
            </a:r>
            <a:r>
              <a:rPr lang="cs-CZ" dirty="0">
                <a:solidFill>
                  <a:schemeClr val="tx1"/>
                </a:solidFill>
              </a:rPr>
              <a:t> + O</a:t>
            </a:r>
            <a:r>
              <a:rPr lang="cs-CZ" baseline="-25000" dirty="0">
                <a:solidFill>
                  <a:schemeClr val="tx1"/>
                </a:solidFill>
              </a:rPr>
              <a:t>2</a:t>
            </a:r>
            <a:r>
              <a:rPr lang="cs-CZ" dirty="0">
                <a:solidFill>
                  <a:schemeClr val="tx1"/>
                </a:solidFill>
              </a:rPr>
              <a:t> = (22</a:t>
            </a:r>
            <a:r>
              <a:rPr lang="cs-CZ" i="1" dirty="0">
                <a:solidFill>
                  <a:schemeClr val="tx1"/>
                </a:solidFill>
              </a:rPr>
              <a:t>R</a:t>
            </a:r>
            <a:r>
              <a:rPr lang="cs-CZ" dirty="0">
                <a:solidFill>
                  <a:schemeClr val="tx1"/>
                </a:solidFill>
              </a:rPr>
              <a:t>)-22-hydroxycholesterol + </a:t>
            </a:r>
            <a:r>
              <a:rPr lang="cs-CZ" b="1" dirty="0">
                <a:solidFill>
                  <a:schemeClr val="tx1"/>
                </a:solidFill>
              </a:rPr>
              <a:t>2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oxidized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adrenodoxin</a:t>
            </a:r>
            <a:r>
              <a:rPr lang="cs-CZ" dirty="0">
                <a:solidFill>
                  <a:schemeClr val="tx1"/>
                </a:solidFill>
              </a:rPr>
              <a:t> + H</a:t>
            </a:r>
            <a:r>
              <a:rPr lang="cs-CZ" baseline="-25000" dirty="0">
                <a:solidFill>
                  <a:schemeClr val="tx1"/>
                </a:solidFill>
              </a:rPr>
              <a:t>2</a:t>
            </a:r>
            <a:r>
              <a:rPr lang="cs-CZ" dirty="0">
                <a:solidFill>
                  <a:schemeClr val="tx1"/>
                </a:solidFill>
              </a:rPr>
              <a:t>O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(1b) (22</a:t>
            </a:r>
            <a:r>
              <a:rPr lang="cs-CZ" i="1" dirty="0">
                <a:solidFill>
                  <a:schemeClr val="tx1"/>
                </a:solidFill>
              </a:rPr>
              <a:t>R</a:t>
            </a:r>
            <a:r>
              <a:rPr lang="cs-CZ" dirty="0">
                <a:solidFill>
                  <a:schemeClr val="tx1"/>
                </a:solidFill>
              </a:rPr>
              <a:t>)-22-hydroxycholesterol + </a:t>
            </a:r>
            <a:r>
              <a:rPr lang="cs-CZ" b="1" dirty="0">
                <a:solidFill>
                  <a:schemeClr val="tx1"/>
                </a:solidFill>
              </a:rPr>
              <a:t>2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reduced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adrenodoxin</a:t>
            </a:r>
            <a:r>
              <a:rPr lang="cs-CZ" dirty="0">
                <a:solidFill>
                  <a:schemeClr val="tx1"/>
                </a:solidFill>
              </a:rPr>
              <a:t> + O</a:t>
            </a:r>
            <a:r>
              <a:rPr lang="cs-CZ" baseline="-25000" dirty="0">
                <a:solidFill>
                  <a:schemeClr val="tx1"/>
                </a:solidFill>
              </a:rPr>
              <a:t>2</a:t>
            </a:r>
            <a:r>
              <a:rPr lang="cs-CZ" dirty="0">
                <a:solidFill>
                  <a:schemeClr val="tx1"/>
                </a:solidFill>
              </a:rPr>
              <a:t> = (20</a:t>
            </a:r>
            <a:r>
              <a:rPr lang="cs-CZ" i="1" dirty="0">
                <a:solidFill>
                  <a:schemeClr val="tx1"/>
                </a:solidFill>
              </a:rPr>
              <a:t>R</a:t>
            </a:r>
            <a:r>
              <a:rPr lang="cs-CZ" dirty="0">
                <a:solidFill>
                  <a:schemeClr val="tx1"/>
                </a:solidFill>
              </a:rPr>
              <a:t>,22</a:t>
            </a:r>
            <a:r>
              <a:rPr lang="cs-CZ" i="1" dirty="0">
                <a:solidFill>
                  <a:schemeClr val="tx1"/>
                </a:solidFill>
              </a:rPr>
              <a:t>R</a:t>
            </a:r>
            <a:r>
              <a:rPr lang="cs-CZ" dirty="0">
                <a:solidFill>
                  <a:schemeClr val="tx1"/>
                </a:solidFill>
              </a:rPr>
              <a:t>)-20,22-dihydroxycholesterol + </a:t>
            </a:r>
            <a:r>
              <a:rPr lang="cs-CZ" b="1" dirty="0">
                <a:solidFill>
                  <a:schemeClr val="tx1"/>
                </a:solidFill>
              </a:rPr>
              <a:t>2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oxidized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adrenodoxin</a:t>
            </a:r>
            <a:r>
              <a:rPr lang="cs-CZ" dirty="0">
                <a:solidFill>
                  <a:schemeClr val="tx1"/>
                </a:solidFill>
              </a:rPr>
              <a:t> + H</a:t>
            </a:r>
            <a:r>
              <a:rPr lang="cs-CZ" baseline="-25000" dirty="0">
                <a:solidFill>
                  <a:schemeClr val="tx1"/>
                </a:solidFill>
              </a:rPr>
              <a:t>2</a:t>
            </a:r>
            <a:r>
              <a:rPr lang="cs-CZ" dirty="0">
                <a:solidFill>
                  <a:schemeClr val="tx1"/>
                </a:solidFill>
              </a:rPr>
              <a:t>O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(1c) (20</a:t>
            </a:r>
            <a:r>
              <a:rPr lang="cs-CZ" i="1" dirty="0">
                <a:solidFill>
                  <a:schemeClr val="tx1"/>
                </a:solidFill>
              </a:rPr>
              <a:t>R</a:t>
            </a:r>
            <a:r>
              <a:rPr lang="cs-CZ" dirty="0">
                <a:solidFill>
                  <a:schemeClr val="tx1"/>
                </a:solidFill>
              </a:rPr>
              <a:t>,22</a:t>
            </a:r>
            <a:r>
              <a:rPr lang="cs-CZ" i="1" dirty="0">
                <a:solidFill>
                  <a:schemeClr val="tx1"/>
                </a:solidFill>
              </a:rPr>
              <a:t>R</a:t>
            </a:r>
            <a:r>
              <a:rPr lang="cs-CZ" dirty="0">
                <a:solidFill>
                  <a:schemeClr val="tx1"/>
                </a:solidFill>
              </a:rPr>
              <a:t>)-20,22-dihydroxy-cholesterol + </a:t>
            </a:r>
            <a:r>
              <a:rPr lang="cs-CZ" b="1" dirty="0">
                <a:solidFill>
                  <a:schemeClr val="tx1"/>
                </a:solidFill>
              </a:rPr>
              <a:t>2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reduced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adrenodoxin</a:t>
            </a:r>
            <a:r>
              <a:rPr lang="cs-CZ" dirty="0">
                <a:solidFill>
                  <a:schemeClr val="tx1"/>
                </a:solidFill>
              </a:rPr>
              <a:t> + O</a:t>
            </a:r>
            <a:r>
              <a:rPr lang="cs-CZ" baseline="-25000" dirty="0">
                <a:solidFill>
                  <a:schemeClr val="tx1"/>
                </a:solidFill>
              </a:rPr>
              <a:t>2</a:t>
            </a:r>
            <a:r>
              <a:rPr lang="cs-CZ" dirty="0">
                <a:solidFill>
                  <a:schemeClr val="tx1"/>
                </a:solidFill>
              </a:rPr>
              <a:t> = </a:t>
            </a:r>
            <a:r>
              <a:rPr lang="cs-CZ" dirty="0" err="1">
                <a:solidFill>
                  <a:schemeClr val="tx1"/>
                </a:solidFill>
              </a:rPr>
              <a:t>pregnenolone</a:t>
            </a:r>
            <a:r>
              <a:rPr lang="cs-CZ" dirty="0">
                <a:solidFill>
                  <a:schemeClr val="tx1"/>
                </a:solidFill>
              </a:rPr>
              <a:t> + 4-methylpentanal + </a:t>
            </a:r>
            <a:r>
              <a:rPr lang="cs-CZ" b="1" dirty="0">
                <a:solidFill>
                  <a:schemeClr val="tx1"/>
                </a:solidFill>
              </a:rPr>
              <a:t>2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oxidized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adrenodoxin</a:t>
            </a:r>
            <a:r>
              <a:rPr lang="cs-CZ" dirty="0">
                <a:solidFill>
                  <a:schemeClr val="tx1"/>
                </a:solidFill>
              </a:rPr>
              <a:t> + </a:t>
            </a:r>
            <a:r>
              <a:rPr lang="cs-CZ" b="1" dirty="0">
                <a:solidFill>
                  <a:schemeClr val="tx1"/>
                </a:solidFill>
              </a:rPr>
              <a:t>2</a:t>
            </a:r>
            <a:r>
              <a:rPr lang="cs-CZ" dirty="0">
                <a:solidFill>
                  <a:schemeClr val="tx1"/>
                </a:solidFill>
              </a:rPr>
              <a:t> H</a:t>
            </a:r>
            <a:r>
              <a:rPr lang="cs-CZ" baseline="-25000" dirty="0">
                <a:solidFill>
                  <a:schemeClr val="tx1"/>
                </a:solidFill>
              </a:rPr>
              <a:t>2</a:t>
            </a:r>
            <a:r>
              <a:rPr lang="cs-CZ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4/30/2013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1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Steroidy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5040560"/>
          </a:xfrm>
        </p:spPr>
        <p:txBody>
          <a:bodyPr>
            <a:normAutofit/>
          </a:bodyPr>
          <a:lstStyle/>
          <a:p>
            <a:endParaRPr lang="cs-CZ" sz="1600" dirty="0" smtClean="0">
              <a:solidFill>
                <a:schemeClr val="tx1"/>
              </a:solidFill>
            </a:endParaRPr>
          </a:p>
          <a:p>
            <a:endParaRPr lang="cs-CZ" sz="1600" dirty="0">
              <a:solidFill>
                <a:schemeClr val="tx1"/>
              </a:solidFill>
            </a:endParaRPr>
          </a:p>
          <a:p>
            <a:endParaRPr lang="cs-CZ" sz="1600" dirty="0" smtClean="0">
              <a:solidFill>
                <a:schemeClr val="tx1"/>
              </a:solidFill>
            </a:endParaRPr>
          </a:p>
          <a:p>
            <a:endParaRPr lang="cs-CZ" sz="1600" dirty="0">
              <a:solidFill>
                <a:schemeClr val="tx1"/>
              </a:solidFill>
            </a:endParaRPr>
          </a:p>
          <a:p>
            <a:endParaRPr lang="cs-CZ" sz="1600" dirty="0" smtClean="0">
              <a:solidFill>
                <a:schemeClr val="tx1"/>
              </a:solidFill>
            </a:endParaRPr>
          </a:p>
          <a:p>
            <a:endParaRPr lang="cs-CZ" sz="1600" dirty="0">
              <a:solidFill>
                <a:schemeClr val="tx1"/>
              </a:solidFill>
            </a:endParaRPr>
          </a:p>
          <a:p>
            <a:endParaRPr lang="cs-CZ" sz="1600" dirty="0" smtClean="0">
              <a:solidFill>
                <a:schemeClr val="tx1"/>
              </a:solidFill>
            </a:endParaRPr>
          </a:p>
          <a:p>
            <a:endParaRPr lang="cs-CZ" sz="1600" dirty="0">
              <a:solidFill>
                <a:schemeClr val="tx1"/>
              </a:solidFill>
            </a:endParaRPr>
          </a:p>
          <a:p>
            <a:endParaRPr lang="cs-CZ" sz="1600" dirty="0" smtClean="0">
              <a:solidFill>
                <a:schemeClr val="tx1"/>
              </a:solidFill>
            </a:endParaRPr>
          </a:p>
          <a:p>
            <a:endParaRPr lang="cs-CZ" sz="1200" dirty="0" smtClean="0">
              <a:solidFill>
                <a:schemeClr val="tx1"/>
              </a:solidFill>
            </a:endParaRPr>
          </a:p>
          <a:p>
            <a:endParaRPr lang="cs-CZ" sz="1200" dirty="0">
              <a:solidFill>
                <a:schemeClr val="tx1"/>
              </a:solidFill>
            </a:endParaRPr>
          </a:p>
          <a:p>
            <a:endParaRPr lang="cs-CZ" sz="1200" dirty="0" smtClean="0">
              <a:solidFill>
                <a:schemeClr val="tx1"/>
              </a:solidFill>
            </a:endParaRPr>
          </a:p>
          <a:p>
            <a:endParaRPr lang="cs-CZ" sz="1200" dirty="0">
              <a:solidFill>
                <a:schemeClr val="tx1"/>
              </a:solidFill>
            </a:endParaRPr>
          </a:p>
          <a:p>
            <a:endParaRPr lang="cs-CZ" sz="1200" dirty="0" smtClean="0">
              <a:solidFill>
                <a:schemeClr val="tx1"/>
              </a:solidFill>
            </a:endParaRPr>
          </a:p>
          <a:p>
            <a:endParaRPr lang="cs-CZ" sz="1200" dirty="0" smtClean="0">
              <a:solidFill>
                <a:schemeClr val="tx1"/>
              </a:solidFill>
            </a:endParaRPr>
          </a:p>
          <a:p>
            <a:r>
              <a:rPr lang="cs-CZ" sz="1400" dirty="0" smtClean="0">
                <a:solidFill>
                  <a:schemeClr val="tx1"/>
                </a:solidFill>
              </a:rPr>
              <a:t>Schéma </a:t>
            </a:r>
            <a:r>
              <a:rPr lang="cs-CZ" sz="1400" dirty="0">
                <a:solidFill>
                  <a:schemeClr val="tx1"/>
                </a:solidFill>
              </a:rPr>
              <a:t>tvorby steroidních </a:t>
            </a:r>
            <a:r>
              <a:rPr lang="cs-CZ" sz="1400" dirty="0" smtClean="0">
                <a:solidFill>
                  <a:schemeClr val="tx1"/>
                </a:solidFill>
              </a:rPr>
              <a:t>hormonů</a:t>
            </a:r>
          </a:p>
          <a:p>
            <a:pPr lvl="1"/>
            <a:r>
              <a:rPr lang="cs-CZ" sz="1400" dirty="0">
                <a:solidFill>
                  <a:schemeClr val="tx1"/>
                </a:solidFill>
              </a:rPr>
              <a:t>Hydroxylace </a:t>
            </a:r>
            <a:r>
              <a:rPr lang="cs-CZ" sz="1400" dirty="0" smtClean="0">
                <a:solidFill>
                  <a:schemeClr val="tx1"/>
                </a:solidFill>
              </a:rPr>
              <a:t>na </a:t>
            </a:r>
            <a:r>
              <a:rPr lang="cs-CZ" sz="1400" dirty="0">
                <a:solidFill>
                  <a:schemeClr val="tx1"/>
                </a:solidFill>
              </a:rPr>
              <a:t>C-17 </a:t>
            </a:r>
            <a:r>
              <a:rPr lang="cs-CZ" sz="1400" dirty="0" smtClean="0">
                <a:solidFill>
                  <a:schemeClr val="tx1"/>
                </a:solidFill>
              </a:rPr>
              <a:t>– </a:t>
            </a:r>
            <a:r>
              <a:rPr lang="cs-CZ" sz="1400" dirty="0">
                <a:solidFill>
                  <a:schemeClr val="tx1"/>
                </a:solidFill>
              </a:rPr>
              <a:t>dvě řady </a:t>
            </a:r>
            <a:r>
              <a:rPr lang="cs-CZ" sz="1400" dirty="0" smtClean="0">
                <a:solidFill>
                  <a:schemeClr val="tx1"/>
                </a:solidFill>
              </a:rPr>
              <a:t>derivátů, isolované</a:t>
            </a:r>
          </a:p>
          <a:p>
            <a:pPr lvl="1"/>
            <a:r>
              <a:rPr lang="cs-CZ" sz="1400" dirty="0" smtClean="0">
                <a:solidFill>
                  <a:schemeClr val="tx1"/>
                </a:solidFill>
              </a:rPr>
              <a:t>17</a:t>
            </a:r>
            <a:r>
              <a:rPr lang="el-GR" sz="1400" dirty="0" smtClean="0">
                <a:solidFill>
                  <a:schemeClr val="tx1"/>
                </a:solidFill>
                <a:sym typeface="Symbol"/>
              </a:rPr>
              <a:t></a:t>
            </a:r>
            <a:r>
              <a:rPr lang="cs-CZ" sz="1400" dirty="0" smtClean="0">
                <a:solidFill>
                  <a:schemeClr val="tx1"/>
                </a:solidFill>
              </a:rPr>
              <a:t>-OH-kortikosteron = </a:t>
            </a:r>
            <a:r>
              <a:rPr lang="cs-CZ" sz="1400" dirty="0" err="1">
                <a:solidFill>
                  <a:schemeClr val="tx1"/>
                </a:solidFill>
              </a:rPr>
              <a:t>kortisol</a:t>
            </a:r>
            <a:r>
              <a:rPr lang="cs-CZ" sz="1400" dirty="0">
                <a:solidFill>
                  <a:schemeClr val="tx1"/>
                </a:solidFill>
              </a:rPr>
              <a:t>, oxidací </a:t>
            </a:r>
            <a:r>
              <a:rPr lang="cs-CZ" sz="1400" dirty="0" smtClean="0">
                <a:solidFill>
                  <a:schemeClr val="tx1"/>
                </a:solidFill>
              </a:rPr>
              <a:t>kortison (11)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4/30/2013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2736"/>
            <a:ext cx="7218095" cy="432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Přímá spojnice se šipkou 7"/>
          <p:cNvCxnSpPr/>
          <p:nvPr/>
        </p:nvCxnSpPr>
        <p:spPr>
          <a:xfrm>
            <a:off x="5508104" y="2204864"/>
            <a:ext cx="43204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61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4/30/2013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16324"/>
            <a:ext cx="8328572" cy="498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8281526" y="4173632"/>
            <a:ext cx="31238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H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99356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Kortikoidy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0"/>
              </a:spcAft>
            </a:pPr>
            <a:r>
              <a:rPr lang="cs-CZ" dirty="0" err="1">
                <a:solidFill>
                  <a:schemeClr val="tx1"/>
                </a:solidFill>
                <a:ea typeface="Times New Roman"/>
              </a:rPr>
              <a:t>Mineralo</a:t>
            </a:r>
            <a:r>
              <a:rPr lang="cs-CZ" dirty="0">
                <a:solidFill>
                  <a:schemeClr val="tx1"/>
                </a:solidFill>
                <a:ea typeface="Times New Roman"/>
              </a:rPr>
              <a:t>- a glukokortikoidy (</a:t>
            </a:r>
            <a:r>
              <a:rPr lang="cs-CZ" b="1" u="sng" dirty="0">
                <a:solidFill>
                  <a:schemeClr val="tx1"/>
                </a:solidFill>
                <a:ea typeface="Times New Roman"/>
              </a:rPr>
              <a:t>aldosteron</a:t>
            </a:r>
            <a:r>
              <a:rPr lang="cs-CZ" dirty="0">
                <a:solidFill>
                  <a:schemeClr val="tx1"/>
                </a:solidFill>
                <a:ea typeface="Times New Roman"/>
              </a:rPr>
              <a:t> x </a:t>
            </a:r>
            <a:r>
              <a:rPr lang="cs-CZ" b="1" dirty="0" err="1" smtClean="0">
                <a:solidFill>
                  <a:schemeClr val="tx1"/>
                </a:solidFill>
                <a:ea typeface="Times New Roman"/>
              </a:rPr>
              <a:t>kortisol</a:t>
            </a:r>
            <a:r>
              <a:rPr lang="cs-CZ" dirty="0" smtClean="0">
                <a:solidFill>
                  <a:schemeClr val="tx1"/>
                </a:solidFill>
                <a:ea typeface="Times New Roman"/>
              </a:rPr>
              <a:t>)</a:t>
            </a:r>
            <a:endParaRPr lang="cs-CZ" dirty="0">
              <a:solidFill>
                <a:schemeClr val="tx1"/>
              </a:solidFill>
              <a:ea typeface="Times New Roman"/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Odbourání </a:t>
            </a:r>
            <a:r>
              <a:rPr lang="cs-CZ" dirty="0">
                <a:solidFill>
                  <a:schemeClr val="tx1"/>
                </a:solidFill>
              </a:rPr>
              <a:t>– redukce na </a:t>
            </a:r>
            <a:r>
              <a:rPr lang="cs-CZ" dirty="0" smtClean="0">
                <a:solidFill>
                  <a:schemeClr val="tx1"/>
                </a:solidFill>
              </a:rPr>
              <a:t>C3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konjugace </a:t>
            </a:r>
            <a:r>
              <a:rPr lang="cs-CZ" dirty="0">
                <a:solidFill>
                  <a:schemeClr val="tx1"/>
                </a:solidFill>
              </a:rPr>
              <a:t>(</a:t>
            </a:r>
            <a:r>
              <a:rPr lang="cs-CZ" dirty="0" err="1">
                <a:solidFill>
                  <a:schemeClr val="tx1"/>
                </a:solidFill>
              </a:rPr>
              <a:t>glukuronová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kys</a:t>
            </a:r>
            <a:r>
              <a:rPr lang="cs-CZ" dirty="0">
                <a:solidFill>
                  <a:schemeClr val="tx1"/>
                </a:solidFill>
              </a:rPr>
              <a:t>., sulfát)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4/30/2013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829" y="2491970"/>
            <a:ext cx="3257144" cy="258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8" y="2492896"/>
            <a:ext cx="341376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57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Pohlavní hormony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464496"/>
          </a:xfrm>
        </p:spPr>
        <p:txBody>
          <a:bodyPr>
            <a:normAutofit lnSpcReduction="10000"/>
          </a:bodyPr>
          <a:lstStyle/>
          <a:p>
            <a:pPr>
              <a:spcAft>
                <a:spcPts val="0"/>
              </a:spcAft>
            </a:pPr>
            <a:endParaRPr lang="cs-CZ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sz="2000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cs-CZ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Odbourání </a:t>
            </a:r>
            <a:r>
              <a:rPr lang="cs-CZ" sz="2000" dirty="0">
                <a:solidFill>
                  <a:schemeClr val="tx1"/>
                </a:solidFill>
                <a:latin typeface="Times New Roman"/>
                <a:ea typeface="Times New Roman"/>
              </a:rPr>
              <a:t>2C z progesteronu – </a:t>
            </a:r>
            <a:r>
              <a:rPr lang="cs-CZ" sz="2000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monooxygenasa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 </a:t>
            </a:r>
          </a:p>
          <a:p>
            <a:pPr lvl="1"/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Vznik aromatického jádra - unikátní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4/30/2013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1604963"/>
            <a:ext cx="5981700" cy="364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33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Vitaminy 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cs-CZ" dirty="0" smtClean="0">
                <a:solidFill>
                  <a:schemeClr val="tx1"/>
                </a:solidFill>
                <a:latin typeface="Times New Roman"/>
                <a:ea typeface="Times New Roman"/>
              </a:rPr>
              <a:t>Z </a:t>
            </a:r>
            <a:r>
              <a:rPr lang="cs-CZ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dehydrocholesterolu</a:t>
            </a:r>
            <a:r>
              <a:rPr lang="cs-CZ" dirty="0" smtClean="0">
                <a:solidFill>
                  <a:schemeClr val="tx1"/>
                </a:solidFill>
                <a:latin typeface="Times New Roman"/>
                <a:ea typeface="Times New Roman"/>
              </a:rPr>
              <a:t>, též ergosterolu 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(má Δ</a:t>
            </a:r>
            <a:r>
              <a:rPr lang="cs-CZ" baseline="30000" dirty="0">
                <a:solidFill>
                  <a:schemeClr val="tx1"/>
                </a:solidFill>
                <a:latin typeface="Times New Roman"/>
                <a:ea typeface="Times New Roman"/>
              </a:rPr>
              <a:t>22</a:t>
            </a:r>
            <a:r>
              <a:rPr lang="cs-CZ" dirty="0" smtClean="0">
                <a:solidFill>
                  <a:schemeClr val="tx1"/>
                </a:solidFill>
                <a:latin typeface="Times New Roman"/>
                <a:ea typeface="Times New Roman"/>
              </a:rPr>
              <a:t>)</a:t>
            </a:r>
            <a:endParaRPr lang="cs-CZ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/>
                <a:ea typeface="Times New Roman"/>
              </a:rPr>
              <a:t>Udržování Ca, účinné 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alkoholy na </a:t>
            </a:r>
            <a:r>
              <a:rPr lang="cs-CZ" dirty="0" smtClean="0">
                <a:solidFill>
                  <a:schemeClr val="tx1"/>
                </a:solidFill>
                <a:latin typeface="Times New Roman"/>
                <a:ea typeface="Times New Roman"/>
              </a:rPr>
              <a:t>C-25</a:t>
            </a:r>
            <a:endParaRPr lang="cs-CZ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4/30/2013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348879"/>
            <a:ext cx="6148572" cy="4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869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Žlučové </a:t>
            </a:r>
            <a:r>
              <a:rPr lang="cs-CZ" b="1" dirty="0" smtClean="0">
                <a:solidFill>
                  <a:schemeClr val="tx1"/>
                </a:solidFill>
              </a:rPr>
              <a:t>kyseliny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Hydroxylace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1. hydroxylace – cytP450 + </a:t>
            </a:r>
            <a:r>
              <a:rPr lang="cs-CZ" dirty="0" err="1">
                <a:solidFill>
                  <a:schemeClr val="tx1"/>
                </a:solidFill>
              </a:rPr>
              <a:t>askorbát</a:t>
            </a:r>
            <a:r>
              <a:rPr lang="cs-CZ" dirty="0">
                <a:solidFill>
                  <a:schemeClr val="tx1"/>
                </a:solidFill>
              </a:rPr>
              <a:t> (nedostatek – hromadění cholesterolu, vyšší LDL, </a:t>
            </a:r>
            <a:r>
              <a:rPr lang="cs-CZ" dirty="0" err="1">
                <a:solidFill>
                  <a:schemeClr val="tx1"/>
                </a:solidFill>
              </a:rPr>
              <a:t>aterosklerosa</a:t>
            </a:r>
            <a:r>
              <a:rPr lang="cs-CZ" dirty="0">
                <a:solidFill>
                  <a:schemeClr val="tx1"/>
                </a:solidFill>
              </a:rPr>
              <a:t> – Vesmír 69(6), 314 (1990)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Oxidace</a:t>
            </a:r>
          </a:p>
          <a:p>
            <a:r>
              <a:rPr lang="cs-CZ" dirty="0">
                <a:solidFill>
                  <a:schemeClr val="tx1"/>
                </a:solidFill>
              </a:rPr>
              <a:t>Štěpení (β-oxidace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Konjugace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Vylučování z jater ve žluči do duodena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Funkce - emulgace lipidů, aktivace lipáz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Patologie </a:t>
            </a:r>
            <a:r>
              <a:rPr lang="cs-CZ" dirty="0">
                <a:solidFill>
                  <a:schemeClr val="tx1"/>
                </a:solidFill>
              </a:rPr>
              <a:t>(žlučové kameny)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4/30/2013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51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/>
          <a:lstStyle/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Stručné </a:t>
            </a:r>
            <a:r>
              <a:rPr lang="cs-CZ" dirty="0" err="1" smtClean="0">
                <a:solidFill>
                  <a:schemeClr val="tx1"/>
                </a:solidFill>
              </a:rPr>
              <a:t>schema</a:t>
            </a:r>
            <a:r>
              <a:rPr lang="cs-CZ" dirty="0" smtClean="0">
                <a:solidFill>
                  <a:schemeClr val="tx1"/>
                </a:solidFill>
              </a:rPr>
              <a:t> tvorby žlučových kyselin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4/30/2013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7143750" cy="523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976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Obsah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Speciální metabolické dráhy.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Metabolismus </a:t>
            </a:r>
            <a:r>
              <a:rPr lang="cs-CZ" dirty="0" err="1" smtClean="0">
                <a:solidFill>
                  <a:schemeClr val="tx1"/>
                </a:solidFill>
              </a:rPr>
              <a:t>isoprenoidů</a:t>
            </a:r>
            <a:r>
              <a:rPr lang="cs-CZ" dirty="0">
                <a:solidFill>
                  <a:schemeClr val="tx1"/>
                </a:solidFill>
              </a:rPr>
              <a:t>.</a:t>
            </a:r>
            <a:r>
              <a:rPr lang="cs-CZ" dirty="0" smtClean="0">
                <a:solidFill>
                  <a:schemeClr val="tx1"/>
                </a:solidFill>
              </a:rPr>
              <a:t> Karotenoidy</a:t>
            </a:r>
            <a:r>
              <a:rPr lang="cs-CZ" dirty="0">
                <a:solidFill>
                  <a:schemeClr val="tx1"/>
                </a:solidFill>
              </a:rPr>
              <a:t>, steroidy (cholesterol, jeho syntéza, konformace, žlučové kyseliny, vitamin D, steroidní hormony). 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4/30/2013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3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/>
          <a:lstStyle/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Konjugace žlučových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kyselin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Tauro</a:t>
            </a:r>
            <a:r>
              <a:rPr lang="cs-CZ" dirty="0" smtClean="0">
                <a:solidFill>
                  <a:schemeClr val="tx1"/>
                </a:solidFill>
              </a:rPr>
              <a:t>- a </a:t>
            </a:r>
            <a:r>
              <a:rPr lang="cs-CZ" dirty="0" err="1" smtClean="0">
                <a:solidFill>
                  <a:schemeClr val="tx1"/>
                </a:solidFill>
              </a:rPr>
              <a:t>glykocholát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4/30/2013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16" y="1844824"/>
            <a:ext cx="4819650" cy="43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590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Cirkulace </a:t>
            </a:r>
            <a:r>
              <a:rPr lang="cs-CZ" dirty="0">
                <a:solidFill>
                  <a:schemeClr val="tx1"/>
                </a:solidFill>
              </a:rPr>
              <a:t>žlučových </a:t>
            </a:r>
            <a:r>
              <a:rPr lang="cs-CZ" dirty="0" smtClean="0">
                <a:solidFill>
                  <a:schemeClr val="tx1"/>
                </a:solidFill>
              </a:rPr>
              <a:t>kyselin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752528"/>
          </a:xfrm>
        </p:spPr>
        <p:txBody>
          <a:bodyPr>
            <a:normAutofit/>
          </a:bodyPr>
          <a:lstStyle/>
          <a:p>
            <a:endParaRPr lang="cs-CZ" sz="1800" dirty="0" smtClean="0">
              <a:solidFill>
                <a:schemeClr val="tx1"/>
              </a:solidFill>
            </a:endParaRPr>
          </a:p>
          <a:p>
            <a:endParaRPr lang="cs-CZ" sz="1800" dirty="0">
              <a:solidFill>
                <a:schemeClr val="tx1"/>
              </a:solidFill>
            </a:endParaRPr>
          </a:p>
          <a:p>
            <a:endParaRPr lang="cs-CZ" sz="1800" dirty="0" smtClean="0">
              <a:solidFill>
                <a:schemeClr val="tx1"/>
              </a:solidFill>
            </a:endParaRPr>
          </a:p>
          <a:p>
            <a:endParaRPr lang="cs-CZ" sz="1800" dirty="0">
              <a:solidFill>
                <a:schemeClr val="tx1"/>
              </a:solidFill>
            </a:endParaRPr>
          </a:p>
          <a:p>
            <a:endParaRPr lang="cs-CZ" sz="1800" dirty="0" smtClean="0">
              <a:solidFill>
                <a:schemeClr val="tx1"/>
              </a:solidFill>
            </a:endParaRPr>
          </a:p>
          <a:p>
            <a:endParaRPr lang="cs-CZ" sz="1800" dirty="0">
              <a:solidFill>
                <a:schemeClr val="tx1"/>
              </a:solidFill>
            </a:endParaRPr>
          </a:p>
          <a:p>
            <a:endParaRPr lang="cs-CZ" sz="1800" dirty="0" smtClean="0">
              <a:solidFill>
                <a:schemeClr val="tx1"/>
              </a:solidFill>
            </a:endParaRPr>
          </a:p>
          <a:p>
            <a:endParaRPr lang="cs-CZ" sz="1800" dirty="0">
              <a:solidFill>
                <a:schemeClr val="tx1"/>
              </a:solidFill>
            </a:endParaRPr>
          </a:p>
          <a:p>
            <a:endParaRPr lang="cs-CZ" sz="1800" dirty="0" smtClean="0">
              <a:solidFill>
                <a:schemeClr val="tx1"/>
              </a:solidFill>
            </a:endParaRPr>
          </a:p>
          <a:p>
            <a:endParaRPr lang="cs-CZ" sz="1800" dirty="0" smtClean="0">
              <a:solidFill>
                <a:schemeClr val="tx1"/>
              </a:solidFill>
            </a:endParaRPr>
          </a:p>
          <a:p>
            <a:endParaRPr lang="cs-CZ" sz="1800" dirty="0">
              <a:solidFill>
                <a:schemeClr val="tx1"/>
              </a:solidFill>
            </a:endParaRPr>
          </a:p>
          <a:p>
            <a:r>
              <a:rPr lang="cs-CZ" sz="1800" dirty="0" smtClean="0">
                <a:solidFill>
                  <a:schemeClr val="tx1"/>
                </a:solidFill>
              </a:rPr>
              <a:t>Resorpce </a:t>
            </a:r>
            <a:r>
              <a:rPr lang="cs-CZ" sz="1800" dirty="0">
                <a:solidFill>
                  <a:schemeClr val="tx1"/>
                </a:solidFill>
              </a:rPr>
              <a:t>je snížena pektiny v potravě </a:t>
            </a:r>
            <a:endParaRPr lang="cs-CZ" sz="1800" dirty="0" smtClean="0">
              <a:solidFill>
                <a:schemeClr val="tx1"/>
              </a:solidFill>
            </a:endParaRPr>
          </a:p>
          <a:p>
            <a:pPr lvl="1"/>
            <a:r>
              <a:rPr lang="cs-CZ" sz="1000" dirty="0" smtClean="0">
                <a:solidFill>
                  <a:schemeClr val="tx1"/>
                </a:solidFill>
              </a:rPr>
              <a:t>váží </a:t>
            </a:r>
            <a:r>
              <a:rPr lang="cs-CZ" sz="1000" dirty="0">
                <a:solidFill>
                  <a:schemeClr val="tx1"/>
                </a:solidFill>
              </a:rPr>
              <a:t>se na </a:t>
            </a:r>
            <a:r>
              <a:rPr lang="cs-CZ" sz="1000" dirty="0" err="1">
                <a:solidFill>
                  <a:schemeClr val="tx1"/>
                </a:solidFill>
              </a:rPr>
              <a:t>polygalakturonát</a:t>
            </a:r>
            <a:r>
              <a:rPr lang="cs-CZ" sz="1000" dirty="0">
                <a:solidFill>
                  <a:schemeClr val="tx1"/>
                </a:solidFill>
              </a:rPr>
              <a:t> – hydrofilní </a:t>
            </a:r>
            <a:r>
              <a:rPr lang="cs-CZ" sz="1000" dirty="0" smtClean="0">
                <a:solidFill>
                  <a:schemeClr val="tx1"/>
                </a:solidFill>
              </a:rPr>
              <a:t>gel. </a:t>
            </a:r>
            <a:r>
              <a:rPr lang="cs-CZ" sz="1000" dirty="0">
                <a:solidFill>
                  <a:schemeClr val="tx1"/>
                </a:solidFill>
              </a:rPr>
              <a:t>Málo vlákniny – větší resorpce – viz Vesmír</a:t>
            </a:r>
          </a:p>
          <a:p>
            <a:pPr lvl="1"/>
            <a:r>
              <a:rPr lang="cs-CZ" sz="1000" dirty="0">
                <a:solidFill>
                  <a:schemeClr val="tx1"/>
                </a:solidFill>
              </a:rPr>
              <a:t>Prevence rakoviny tlustého střeva (vazba </a:t>
            </a:r>
            <a:r>
              <a:rPr lang="cs-CZ" sz="1000" dirty="0" err="1">
                <a:solidFill>
                  <a:schemeClr val="tx1"/>
                </a:solidFill>
              </a:rPr>
              <a:t>lithocholátu</a:t>
            </a:r>
            <a:r>
              <a:rPr lang="cs-CZ" sz="1000" dirty="0">
                <a:solidFill>
                  <a:schemeClr val="tx1"/>
                </a:solidFill>
              </a:rPr>
              <a:t>), redukce cholesterolu.</a:t>
            </a:r>
          </a:p>
          <a:p>
            <a:r>
              <a:rPr lang="cs-CZ" sz="1800" dirty="0" err="1" smtClean="0">
                <a:solidFill>
                  <a:schemeClr val="tx1"/>
                </a:solidFill>
              </a:rPr>
              <a:t>Askorbát</a:t>
            </a:r>
            <a:r>
              <a:rPr lang="cs-CZ" sz="1800" dirty="0" smtClean="0">
                <a:solidFill>
                  <a:schemeClr val="tx1"/>
                </a:solidFill>
              </a:rPr>
              <a:t> nutný pro syntézu</a:t>
            </a:r>
            <a:endParaRPr lang="cs-CZ" sz="18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4/30/2013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268760"/>
            <a:ext cx="4800600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380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1"/>
                </a:solidFill>
              </a:rPr>
              <a:t>Kys</a:t>
            </a:r>
            <a:r>
              <a:rPr lang="cs-CZ" dirty="0">
                <a:solidFill>
                  <a:schemeClr val="tx1"/>
                </a:solidFill>
              </a:rPr>
              <a:t>. </a:t>
            </a:r>
            <a:r>
              <a:rPr lang="cs-CZ" dirty="0" err="1" smtClean="0">
                <a:solidFill>
                  <a:schemeClr val="tx1"/>
                </a:solidFill>
              </a:rPr>
              <a:t>lithocholová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/>
          </a:bodyPr>
          <a:lstStyle/>
          <a:p>
            <a:r>
              <a:rPr lang="cs-CZ" dirty="0"/>
              <a:t> 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>
                <a:solidFill>
                  <a:schemeClr val="tx1"/>
                </a:solidFill>
              </a:rPr>
              <a:t>Bakteriální </a:t>
            </a:r>
            <a:r>
              <a:rPr lang="cs-CZ" dirty="0">
                <a:solidFill>
                  <a:schemeClr val="tx1"/>
                </a:solidFill>
              </a:rPr>
              <a:t>redukcí </a:t>
            </a:r>
            <a:r>
              <a:rPr lang="cs-CZ" dirty="0" err="1" smtClean="0">
                <a:solidFill>
                  <a:schemeClr val="tx1"/>
                </a:solidFill>
              </a:rPr>
              <a:t>chenodeoxycholátu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role </a:t>
            </a:r>
            <a:r>
              <a:rPr lang="cs-CZ" dirty="0">
                <a:solidFill>
                  <a:schemeClr val="tx1"/>
                </a:solidFill>
              </a:rPr>
              <a:t>při kancerogenezi.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4/30/2013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43138"/>
            <a:ext cx="3810000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231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B050"/>
                </a:solidFill>
                <a:effectLst/>
              </a:rPr>
              <a:t>Další zajímavé steroidy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Hormony hmyzu a rostlin</a:t>
            </a:r>
          </a:p>
          <a:p>
            <a:pPr marL="0" indent="0">
              <a:spcAft>
                <a:spcPts val="0"/>
              </a:spcAft>
              <a:buNone/>
            </a:pP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 </a:t>
            </a:r>
          </a:p>
          <a:p>
            <a:pPr marL="0" indent="0">
              <a:spcAft>
                <a:spcPts val="0"/>
              </a:spcAft>
              <a:buNone/>
            </a:pP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 </a:t>
            </a:r>
          </a:p>
          <a:p>
            <a:pPr marL="0" indent="0">
              <a:spcAft>
                <a:spcPts val="0"/>
              </a:spcAft>
              <a:buNone/>
            </a:pP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 </a:t>
            </a:r>
          </a:p>
          <a:p>
            <a:pPr>
              <a:spcAft>
                <a:spcPts val="0"/>
              </a:spcAft>
            </a:pPr>
            <a:endParaRPr lang="cs-CZ" b="1" i="1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b="1" i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b="1" i="1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b="1" i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b="1" i="1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cs-CZ" b="1" i="1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Ekdyson</a:t>
            </a:r>
            <a:r>
              <a:rPr lang="cs-CZ" dirty="0" smtClean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- růstový hormon hmyzu 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4/30/2013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04864"/>
            <a:ext cx="4013334" cy="282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999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B050"/>
                </a:solidFill>
                <a:effectLst/>
              </a:rPr>
              <a:t>Další zajímavé steroidy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endParaRPr lang="cs-CZ" b="1" i="1" dirty="0" smtClean="0">
              <a:solidFill>
                <a:schemeClr val="tx1"/>
              </a:solidFill>
            </a:endParaRPr>
          </a:p>
          <a:p>
            <a:endParaRPr lang="cs-CZ" b="1" i="1" dirty="0">
              <a:solidFill>
                <a:schemeClr val="tx1"/>
              </a:solidFill>
            </a:endParaRPr>
          </a:p>
          <a:p>
            <a:endParaRPr lang="cs-CZ" b="1" i="1" dirty="0" smtClean="0">
              <a:solidFill>
                <a:schemeClr val="tx1"/>
              </a:solidFill>
            </a:endParaRPr>
          </a:p>
          <a:p>
            <a:endParaRPr lang="cs-CZ" b="1" i="1" dirty="0">
              <a:solidFill>
                <a:schemeClr val="tx1"/>
              </a:solidFill>
            </a:endParaRPr>
          </a:p>
          <a:p>
            <a:endParaRPr lang="cs-CZ" b="1" i="1" dirty="0" smtClean="0">
              <a:solidFill>
                <a:schemeClr val="tx1"/>
              </a:solidFill>
            </a:endParaRPr>
          </a:p>
          <a:p>
            <a:endParaRPr lang="cs-CZ" b="1" i="1" dirty="0">
              <a:solidFill>
                <a:schemeClr val="tx1"/>
              </a:solidFill>
            </a:endParaRPr>
          </a:p>
          <a:p>
            <a:endParaRPr lang="cs-CZ" b="1" i="1" dirty="0" smtClean="0">
              <a:solidFill>
                <a:schemeClr val="tx1"/>
              </a:solidFill>
            </a:endParaRPr>
          </a:p>
          <a:p>
            <a:endParaRPr lang="cs-CZ" b="1" i="1" dirty="0" smtClean="0">
              <a:solidFill>
                <a:schemeClr val="tx1"/>
              </a:solidFill>
            </a:endParaRPr>
          </a:p>
          <a:p>
            <a:endParaRPr lang="cs-CZ" b="1" i="1" dirty="0">
              <a:solidFill>
                <a:schemeClr val="tx1"/>
              </a:solidFill>
            </a:endParaRPr>
          </a:p>
          <a:p>
            <a:r>
              <a:rPr lang="cs-CZ" b="1" i="1" dirty="0" smtClean="0">
                <a:solidFill>
                  <a:schemeClr val="tx1"/>
                </a:solidFill>
              </a:rPr>
              <a:t>Digitonin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– srdeční </a:t>
            </a:r>
            <a:r>
              <a:rPr lang="cs-CZ" dirty="0" smtClean="0">
                <a:solidFill>
                  <a:schemeClr val="tx1"/>
                </a:solidFill>
              </a:rPr>
              <a:t>glykosid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hemolysa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(vazba cholesterolu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4/30/2013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56792"/>
            <a:ext cx="5146667" cy="3613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783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B050"/>
                </a:solidFill>
                <a:effectLst/>
              </a:rPr>
              <a:t>Další zajímavé steroidy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cs-CZ" dirty="0" smtClean="0">
                <a:solidFill>
                  <a:schemeClr val="tx1"/>
                </a:solidFill>
                <a:latin typeface="Times New Roman"/>
                <a:ea typeface="Times New Roman"/>
              </a:rPr>
              <a:t>Alkaloidy</a:t>
            </a:r>
            <a:endParaRPr lang="cs-CZ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 </a:t>
            </a:r>
          </a:p>
          <a:p>
            <a:pPr marL="0" indent="0">
              <a:spcAft>
                <a:spcPts val="0"/>
              </a:spcAft>
              <a:buNone/>
            </a:pP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 </a:t>
            </a:r>
          </a:p>
          <a:p>
            <a:pPr marL="0" indent="0">
              <a:spcAft>
                <a:spcPts val="0"/>
              </a:spcAft>
              <a:buNone/>
            </a:pP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 </a:t>
            </a:r>
          </a:p>
          <a:p>
            <a:pPr>
              <a:spcAft>
                <a:spcPts val="0"/>
              </a:spcAft>
            </a:pPr>
            <a:endParaRPr lang="cs-CZ" b="1" i="1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b="1" i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b="1" i="1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b="1" i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b="1" i="1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cs-CZ" b="1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Solanin - brambory</a:t>
            </a:r>
            <a:endParaRPr lang="cs-CZ" sz="20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4/30/2013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63" y="2204864"/>
            <a:ext cx="4410075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691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B050"/>
                </a:solidFill>
                <a:effectLst/>
              </a:rPr>
              <a:t>Další zajímavé steroidy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cs-CZ" dirty="0" smtClean="0">
                <a:solidFill>
                  <a:schemeClr val="tx1"/>
                </a:solidFill>
                <a:latin typeface="Times New Roman"/>
                <a:ea typeface="Times New Roman"/>
              </a:rPr>
              <a:t>Žabí jedy</a:t>
            </a:r>
            <a:endParaRPr lang="cs-CZ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 </a:t>
            </a:r>
          </a:p>
          <a:p>
            <a:pPr marL="0" indent="0">
              <a:spcAft>
                <a:spcPts val="0"/>
              </a:spcAft>
              <a:buNone/>
            </a:pP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 </a:t>
            </a:r>
          </a:p>
          <a:p>
            <a:pPr marL="0" indent="0">
              <a:spcAft>
                <a:spcPts val="0"/>
              </a:spcAft>
              <a:buNone/>
            </a:pP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 </a:t>
            </a:r>
          </a:p>
          <a:p>
            <a:pPr>
              <a:spcAft>
                <a:spcPts val="0"/>
              </a:spcAft>
            </a:pPr>
            <a:endParaRPr lang="cs-CZ" i="1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i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i="1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i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i="1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r>
              <a:rPr lang="cs-CZ" i="1" dirty="0" err="1" smtClean="0">
                <a:solidFill>
                  <a:schemeClr val="tx1"/>
                </a:solidFill>
              </a:rPr>
              <a:t>Bufotalin</a:t>
            </a:r>
            <a:r>
              <a:rPr lang="cs-CZ" i="1" dirty="0" smtClean="0">
                <a:solidFill>
                  <a:schemeClr val="tx1"/>
                </a:solidFill>
              </a:rPr>
              <a:t> - </a:t>
            </a:r>
            <a:r>
              <a:rPr lang="cs-CZ" dirty="0" smtClean="0">
                <a:solidFill>
                  <a:schemeClr val="tx1"/>
                </a:solidFill>
              </a:rPr>
              <a:t>ropucha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4/30/2013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76872"/>
            <a:ext cx="3267075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90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1"/>
                </a:solidFill>
                <a:effectLst/>
              </a:rPr>
              <a:t>Karotenoidy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0"/>
              </a:spcAft>
            </a:pPr>
            <a:endParaRPr lang="cs-CZ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cs-CZ" dirty="0" smtClean="0">
                <a:solidFill>
                  <a:schemeClr val="tx1"/>
                </a:solidFill>
                <a:latin typeface="Times New Roman"/>
                <a:ea typeface="Times New Roman"/>
              </a:rPr>
              <a:t>Syntéza </a:t>
            </a:r>
            <a:r>
              <a:rPr lang="cs-CZ" b="1" dirty="0" err="1">
                <a:solidFill>
                  <a:schemeClr val="tx1"/>
                </a:solidFill>
                <a:latin typeface="Times New Roman"/>
                <a:ea typeface="Times New Roman"/>
              </a:rPr>
              <a:t>geranylgeranyldifosfátu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 (20C)– řetězení </a:t>
            </a:r>
            <a:r>
              <a:rPr lang="cs-CZ" dirty="0" smtClean="0">
                <a:solidFill>
                  <a:schemeClr val="tx1"/>
                </a:solidFill>
                <a:latin typeface="Times New Roman"/>
                <a:ea typeface="Times New Roman"/>
              </a:rPr>
              <a:t>hlava-ocas</a:t>
            </a:r>
            <a:endParaRPr lang="cs-CZ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lvl="1"/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2 </a:t>
            </a:r>
            <a:r>
              <a:rPr lang="cs-CZ" dirty="0" err="1">
                <a:solidFill>
                  <a:schemeClr val="tx1"/>
                </a:solidFill>
                <a:latin typeface="Times New Roman"/>
                <a:ea typeface="Times New Roman"/>
              </a:rPr>
              <a:t>GGdiP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 – </a:t>
            </a:r>
            <a:r>
              <a:rPr lang="cs-CZ" b="1" dirty="0" err="1">
                <a:solidFill>
                  <a:schemeClr val="tx1"/>
                </a:solidFill>
                <a:latin typeface="Times New Roman"/>
                <a:ea typeface="Times New Roman"/>
              </a:rPr>
              <a:t>fytoen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 (40C, </a:t>
            </a:r>
            <a:r>
              <a:rPr lang="cs-CZ" dirty="0" err="1">
                <a:solidFill>
                  <a:schemeClr val="tx1"/>
                </a:solidFill>
                <a:latin typeface="Times New Roman"/>
                <a:ea typeface="Times New Roman"/>
              </a:rPr>
              <a:t>fytoensyntáza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 – analogie se </a:t>
            </a:r>
            <a:r>
              <a:rPr lang="cs-CZ" dirty="0" err="1">
                <a:solidFill>
                  <a:schemeClr val="tx1"/>
                </a:solidFill>
                <a:latin typeface="Times New Roman"/>
                <a:ea typeface="Times New Roman"/>
              </a:rPr>
              <a:t>skvalensyntasou</a:t>
            </a:r>
            <a:r>
              <a:rPr lang="cs-CZ" dirty="0" smtClean="0">
                <a:solidFill>
                  <a:schemeClr val="tx1"/>
                </a:solidFill>
                <a:latin typeface="Times New Roman"/>
                <a:ea typeface="Times New Roman"/>
              </a:rPr>
              <a:t>)</a:t>
            </a:r>
            <a:endParaRPr lang="cs-CZ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cs-CZ" dirty="0" err="1">
                <a:solidFill>
                  <a:schemeClr val="tx1"/>
                </a:solidFill>
                <a:latin typeface="Times New Roman"/>
                <a:ea typeface="Times New Roman"/>
              </a:rPr>
              <a:t>Isomerace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 – </a:t>
            </a:r>
            <a:r>
              <a:rPr lang="cs-CZ" i="1" dirty="0">
                <a:solidFill>
                  <a:schemeClr val="tx1"/>
                </a:solidFill>
                <a:latin typeface="Times New Roman"/>
                <a:ea typeface="Times New Roman"/>
              </a:rPr>
              <a:t>trans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-</a:t>
            </a:r>
            <a:r>
              <a:rPr lang="cs-CZ" dirty="0" err="1">
                <a:solidFill>
                  <a:schemeClr val="tx1"/>
                </a:solidFill>
                <a:latin typeface="Times New Roman"/>
                <a:ea typeface="Times New Roman"/>
              </a:rPr>
              <a:t>fytoen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,  dehydrogenace (</a:t>
            </a:r>
            <a:r>
              <a:rPr lang="cs-CZ" dirty="0" err="1">
                <a:solidFill>
                  <a:schemeClr val="tx1"/>
                </a:solidFill>
                <a:latin typeface="Times New Roman"/>
                <a:ea typeface="Times New Roman"/>
              </a:rPr>
              <a:t>desaturasy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Times New Roman"/>
                <a:ea typeface="Times New Roman"/>
              </a:rPr>
              <a:t>fytoenu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 a </a:t>
            </a:r>
            <a:r>
              <a:rPr lang="cs-CZ" dirty="0">
                <a:solidFill>
                  <a:schemeClr val="tx1"/>
                </a:solidFill>
                <a:latin typeface="Symbol"/>
                <a:ea typeface="Times New Roman"/>
              </a:rPr>
              <a:t>z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-karotenu) – produkce </a:t>
            </a:r>
            <a:r>
              <a:rPr lang="cs-CZ" dirty="0" smtClean="0">
                <a:solidFill>
                  <a:schemeClr val="tx1"/>
                </a:solidFill>
                <a:latin typeface="Times New Roman"/>
                <a:ea typeface="Times New Roman"/>
              </a:rPr>
              <a:t>lykopenu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 – </a:t>
            </a:r>
            <a:r>
              <a:rPr lang="cs-CZ" dirty="0" smtClean="0">
                <a:solidFill>
                  <a:schemeClr val="tx1"/>
                </a:solidFill>
                <a:latin typeface="Times New Roman"/>
                <a:ea typeface="Times New Roman"/>
              </a:rPr>
              <a:t>konjugované vazby</a:t>
            </a:r>
            <a:endParaRPr lang="cs-CZ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Uzavírání kruhů (</a:t>
            </a:r>
            <a:r>
              <a:rPr lang="cs-CZ" dirty="0" err="1">
                <a:solidFill>
                  <a:schemeClr val="tx1"/>
                </a:solidFill>
                <a:latin typeface="Times New Roman"/>
                <a:ea typeface="Times New Roman"/>
              </a:rPr>
              <a:t>iononové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 kruhy – vždy 1 je </a:t>
            </a:r>
            <a:r>
              <a:rPr lang="cs-CZ" dirty="0">
                <a:solidFill>
                  <a:schemeClr val="tx1"/>
                </a:solidFill>
                <a:latin typeface="Symbol"/>
                <a:ea typeface="Times New Roman"/>
              </a:rPr>
              <a:t>b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)</a:t>
            </a:r>
          </a:p>
          <a:p>
            <a:pPr lvl="0">
              <a:buFont typeface="Times New Roman"/>
              <a:buChar char="-"/>
              <a:tabLst>
                <a:tab pos="716280" algn="l"/>
              </a:tabLst>
            </a:pPr>
            <a:r>
              <a:rPr lang="cs-CZ" dirty="0">
                <a:solidFill>
                  <a:schemeClr val="tx1"/>
                </a:solidFill>
                <a:latin typeface="Symbol"/>
                <a:ea typeface="Times New Roman"/>
              </a:rPr>
              <a:t>b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-karoten (též </a:t>
            </a:r>
            <a:r>
              <a:rPr lang="cs-CZ" dirty="0" err="1">
                <a:solidFill>
                  <a:schemeClr val="tx1"/>
                </a:solidFill>
                <a:latin typeface="Times New Roman"/>
                <a:ea typeface="Times New Roman"/>
              </a:rPr>
              <a:t>zeaxanthin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, </a:t>
            </a:r>
            <a:r>
              <a:rPr lang="cs-CZ" dirty="0" err="1">
                <a:solidFill>
                  <a:schemeClr val="tx1"/>
                </a:solidFill>
                <a:latin typeface="Times New Roman"/>
                <a:ea typeface="Times New Roman"/>
              </a:rPr>
              <a:t>neoxanthin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, </a:t>
            </a:r>
            <a:r>
              <a:rPr lang="cs-CZ" dirty="0" err="1">
                <a:solidFill>
                  <a:schemeClr val="tx1"/>
                </a:solidFill>
                <a:latin typeface="Times New Roman"/>
                <a:ea typeface="Times New Roman"/>
              </a:rPr>
              <a:t>violaxanthin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 a </a:t>
            </a:r>
            <a:r>
              <a:rPr lang="cs-CZ" dirty="0" err="1">
                <a:solidFill>
                  <a:schemeClr val="tx1"/>
                </a:solidFill>
                <a:latin typeface="Times New Roman"/>
                <a:ea typeface="Times New Roman"/>
              </a:rPr>
              <a:t>antheraxanthin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) mají oba </a:t>
            </a:r>
            <a:r>
              <a:rPr lang="cs-CZ" dirty="0">
                <a:solidFill>
                  <a:schemeClr val="tx1"/>
                </a:solidFill>
                <a:latin typeface="Symbol"/>
                <a:ea typeface="Times New Roman"/>
              </a:rPr>
              <a:t>b</a:t>
            </a:r>
            <a:endParaRPr lang="cs-CZ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lvl="0">
              <a:buFont typeface="Times New Roman"/>
              <a:buChar char="-"/>
              <a:tabLst>
                <a:tab pos="716280" algn="l"/>
              </a:tabLst>
            </a:pPr>
            <a:r>
              <a:rPr lang="cs-CZ" dirty="0">
                <a:solidFill>
                  <a:schemeClr val="tx1"/>
                </a:solidFill>
                <a:latin typeface="Symbol"/>
                <a:ea typeface="Times New Roman"/>
              </a:rPr>
              <a:t>a-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karoten – druhý </a:t>
            </a:r>
            <a:r>
              <a:rPr lang="cs-CZ" dirty="0">
                <a:solidFill>
                  <a:schemeClr val="tx1"/>
                </a:solidFill>
                <a:latin typeface="Symbol"/>
                <a:ea typeface="Times New Roman"/>
              </a:rPr>
              <a:t>a</a:t>
            </a:r>
            <a:endParaRPr lang="cs-CZ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lvl="0">
              <a:buFont typeface="Times New Roman"/>
              <a:buChar char="-"/>
              <a:tabLst>
                <a:tab pos="716280" algn="l"/>
              </a:tabLst>
            </a:pPr>
            <a:r>
              <a:rPr lang="cs-CZ" dirty="0">
                <a:solidFill>
                  <a:schemeClr val="tx1"/>
                </a:solidFill>
                <a:latin typeface="Symbol"/>
                <a:ea typeface="Times New Roman"/>
              </a:rPr>
              <a:t>g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-karoten – neuzavřeny (</a:t>
            </a:r>
            <a:r>
              <a:rPr lang="cs-CZ" dirty="0" err="1">
                <a:solidFill>
                  <a:schemeClr val="tx1"/>
                </a:solidFill>
                <a:latin typeface="Times New Roman"/>
                <a:ea typeface="Times New Roman"/>
              </a:rPr>
              <a:t>pseudoionon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)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4/30/2013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73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  <a:effectLst/>
              </a:rPr>
              <a:t>Karotenoidy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4/30/2013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340768"/>
            <a:ext cx="3656285" cy="528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152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Rostlinná </a:t>
            </a:r>
            <a:r>
              <a:rPr lang="cs-CZ" dirty="0" smtClean="0">
                <a:solidFill>
                  <a:schemeClr val="tx1"/>
                </a:solidFill>
                <a:latin typeface="Times New Roman"/>
                <a:ea typeface="Times New Roman"/>
              </a:rPr>
              <a:t>barviva</a:t>
            </a:r>
          </a:p>
          <a:p>
            <a:pPr marL="0" indent="0">
              <a:spcAft>
                <a:spcPts val="0"/>
              </a:spcAft>
              <a:buNone/>
            </a:pPr>
            <a:r>
              <a:rPr lang="cs-CZ" dirty="0" smtClean="0">
                <a:solidFill>
                  <a:schemeClr val="tx1"/>
                </a:solidFill>
                <a:latin typeface="Times New Roman"/>
                <a:ea typeface="Times New Roman"/>
              </a:rPr>
              <a:t>anténní 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(LHS) systém atd.</a:t>
            </a:r>
          </a:p>
          <a:p>
            <a:pPr>
              <a:spcAft>
                <a:spcPts val="0"/>
              </a:spcAft>
            </a:pPr>
            <a:r>
              <a:rPr lang="cs-CZ" dirty="0" smtClean="0">
                <a:solidFill>
                  <a:schemeClr val="tx1"/>
                </a:solidFill>
                <a:latin typeface="Times New Roman"/>
                <a:ea typeface="Times New Roman"/>
              </a:rPr>
              <a:t>Antioxidanty</a:t>
            </a:r>
          </a:p>
          <a:p>
            <a:pPr>
              <a:spcAft>
                <a:spcPts val="0"/>
              </a:spcAft>
            </a:pPr>
            <a:r>
              <a:rPr lang="cs-CZ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Prekursory </a:t>
            </a:r>
            <a:r>
              <a:rPr lang="cs-CZ" b="1" dirty="0">
                <a:solidFill>
                  <a:schemeClr val="tx1"/>
                </a:solidFill>
                <a:latin typeface="Times New Roman"/>
                <a:ea typeface="Times New Roman"/>
              </a:rPr>
              <a:t>vitaminu A</a:t>
            </a:r>
            <a:endParaRPr lang="cs-CZ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lvl="1"/>
            <a:r>
              <a:rPr lang="cs-CZ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Karotenasa</a:t>
            </a:r>
            <a:r>
              <a:rPr lang="cs-CZ" dirty="0" smtClean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(</a:t>
            </a:r>
            <a:r>
              <a:rPr lang="cs-CZ" dirty="0" err="1">
                <a:solidFill>
                  <a:schemeClr val="tx1"/>
                </a:solidFill>
                <a:latin typeface="Times New Roman"/>
                <a:ea typeface="Times New Roman"/>
              </a:rPr>
              <a:t>dioxygenasa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) – aldehydy </a:t>
            </a:r>
          </a:p>
          <a:p>
            <a:pPr>
              <a:spcAft>
                <a:spcPts val="0"/>
              </a:spcAft>
            </a:pPr>
            <a:r>
              <a:rPr lang="cs-CZ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II – </a:t>
            </a:r>
            <a:r>
              <a:rPr lang="el-GR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β</a:t>
            </a:r>
            <a:r>
              <a:rPr lang="cs-CZ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-karoten</a:t>
            </a:r>
          </a:p>
          <a:p>
            <a:pPr>
              <a:spcAft>
                <a:spcPts val="0"/>
              </a:spcAft>
            </a:pPr>
            <a:r>
              <a:rPr lang="cs-CZ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IV – </a:t>
            </a:r>
            <a:r>
              <a:rPr lang="el-GR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γ</a:t>
            </a:r>
            <a:r>
              <a:rPr lang="cs-CZ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-karoten </a:t>
            </a:r>
          </a:p>
          <a:p>
            <a:pPr>
              <a:spcAft>
                <a:spcPts val="0"/>
              </a:spcAft>
            </a:pPr>
            <a:r>
              <a:rPr lang="cs-CZ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A – </a:t>
            </a:r>
            <a:r>
              <a:rPr lang="cs-CZ" b="1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retinal</a:t>
            </a:r>
            <a:r>
              <a:rPr lang="cs-CZ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cs-CZ" b="1" dirty="0">
                <a:solidFill>
                  <a:schemeClr val="tx1"/>
                </a:solidFill>
                <a:latin typeface="Times New Roman"/>
                <a:ea typeface="Times New Roman"/>
              </a:rPr>
              <a:t> </a:t>
            </a:r>
            <a:endParaRPr lang="cs-CZ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4/30/2013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20687"/>
            <a:ext cx="4057650" cy="614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249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Izoprenoidy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Skupina látek společného původu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Formálně základem izopren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Významné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Steroidy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Karotenoidy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Chinony a další </a:t>
            </a:r>
            <a:r>
              <a:rPr lang="cs-CZ" dirty="0" err="1" smtClean="0">
                <a:solidFill>
                  <a:schemeClr val="tx1"/>
                </a:solidFill>
              </a:rPr>
              <a:t>prenylované</a:t>
            </a:r>
            <a:r>
              <a:rPr lang="cs-CZ" dirty="0" smtClean="0">
                <a:solidFill>
                  <a:schemeClr val="tx1"/>
                </a:solidFill>
              </a:rPr>
              <a:t> látky - bílkoviny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Klasické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Terpeny 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4/30/2013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4/30/2013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175" y="357188"/>
            <a:ext cx="4057650" cy="614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302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cs-CZ" b="1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Karotenoidy</a:t>
            </a:r>
            <a:endParaRPr lang="cs-CZ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4/30/2013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Izomerizace </a:t>
            </a:r>
            <a:r>
              <a:rPr lang="cs-CZ" dirty="0" err="1">
                <a:solidFill>
                  <a:schemeClr val="tx1"/>
                </a:solidFill>
              </a:rPr>
              <a:t>retinalu</a:t>
            </a:r>
            <a:r>
              <a:rPr lang="cs-CZ" dirty="0">
                <a:solidFill>
                  <a:schemeClr val="tx1"/>
                </a:solidFill>
              </a:rPr>
              <a:t> pohlcením fotonu.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713" y="2564904"/>
            <a:ext cx="4600575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590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0"/>
              </a:spcAft>
            </a:pPr>
            <a:endParaRPr lang="cs-CZ" b="1" i="1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b="1" i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b="1" i="1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b="1" i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b="1" i="1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b="1" i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b="1" i="1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b="1" i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b="1" i="1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cs-CZ" b="1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Rhodopsin </a:t>
            </a:r>
            <a:r>
              <a:rPr lang="cs-CZ" b="1" i="1" dirty="0">
                <a:solidFill>
                  <a:schemeClr val="tx1"/>
                </a:solidFill>
                <a:latin typeface="Times New Roman"/>
                <a:ea typeface="Times New Roman"/>
              </a:rPr>
              <a:t>v membráně, černě </a:t>
            </a:r>
            <a:r>
              <a:rPr lang="cs-CZ" b="1" i="1" dirty="0" err="1">
                <a:solidFill>
                  <a:schemeClr val="tx1"/>
                </a:solidFill>
                <a:latin typeface="Times New Roman"/>
                <a:ea typeface="Times New Roman"/>
              </a:rPr>
              <a:t>retinal</a:t>
            </a:r>
            <a:r>
              <a:rPr lang="cs-CZ" b="1" i="1" dirty="0">
                <a:solidFill>
                  <a:schemeClr val="tx1"/>
                </a:solidFill>
                <a:latin typeface="Times New Roman"/>
                <a:ea typeface="Times New Roman"/>
              </a:rPr>
              <a:t>. </a:t>
            </a:r>
            <a:endParaRPr lang="cs-CZ" b="1" i="1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lvl="1"/>
            <a:r>
              <a:rPr lang="cs-CZ" b="1" i="1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Transducin</a:t>
            </a:r>
            <a:r>
              <a:rPr lang="cs-CZ" b="1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cs-CZ" b="1" i="1" dirty="0">
                <a:solidFill>
                  <a:schemeClr val="tx1"/>
                </a:solidFill>
                <a:latin typeface="Times New Roman"/>
                <a:ea typeface="Times New Roman"/>
              </a:rPr>
              <a:t>- </a:t>
            </a:r>
            <a:r>
              <a:rPr lang="cs-CZ" b="1" i="1" dirty="0" err="1">
                <a:solidFill>
                  <a:schemeClr val="tx1"/>
                </a:solidFill>
                <a:latin typeface="Times New Roman"/>
                <a:ea typeface="Times New Roman"/>
              </a:rPr>
              <a:t>G</a:t>
            </a:r>
            <a:r>
              <a:rPr lang="cs-CZ" b="1" i="1" baseline="-25000" dirty="0" err="1">
                <a:solidFill>
                  <a:schemeClr val="tx1"/>
                </a:solidFill>
                <a:latin typeface="Times New Roman"/>
                <a:ea typeface="Times New Roman"/>
              </a:rPr>
              <a:t>t</a:t>
            </a:r>
            <a:r>
              <a:rPr lang="cs-CZ" b="1" i="1" dirty="0">
                <a:solidFill>
                  <a:schemeClr val="tx1"/>
                </a:solidFill>
                <a:latin typeface="Times New Roman"/>
                <a:ea typeface="Times New Roman"/>
              </a:rPr>
              <a:t>α červeně, G</a:t>
            </a:r>
            <a:r>
              <a:rPr lang="cs-CZ" b="1" i="1" baseline="-25000" dirty="0">
                <a:solidFill>
                  <a:schemeClr val="tx1"/>
                </a:solidFill>
                <a:latin typeface="Times New Roman"/>
                <a:ea typeface="Times New Roman"/>
              </a:rPr>
              <a:t>t</a:t>
            </a:r>
            <a:r>
              <a:rPr lang="cs-CZ" b="1" i="1" dirty="0">
                <a:solidFill>
                  <a:schemeClr val="tx1"/>
                </a:solidFill>
                <a:latin typeface="Times New Roman"/>
                <a:ea typeface="Times New Roman"/>
              </a:rPr>
              <a:t>β modře, G</a:t>
            </a:r>
            <a:r>
              <a:rPr lang="cs-CZ" b="1" i="1" baseline="-25000" dirty="0">
                <a:solidFill>
                  <a:schemeClr val="tx1"/>
                </a:solidFill>
                <a:latin typeface="Times New Roman"/>
                <a:ea typeface="Times New Roman"/>
              </a:rPr>
              <a:t>t</a:t>
            </a:r>
            <a:r>
              <a:rPr lang="cs-CZ" b="1" i="1" dirty="0">
                <a:solidFill>
                  <a:schemeClr val="tx1"/>
                </a:solidFill>
                <a:latin typeface="Times New Roman"/>
                <a:ea typeface="Times New Roman"/>
              </a:rPr>
              <a:t>γ žlutě, GDP v G</a:t>
            </a:r>
            <a:r>
              <a:rPr lang="cs-CZ" b="1" i="1" baseline="-25000" dirty="0">
                <a:solidFill>
                  <a:schemeClr val="tx1"/>
                </a:solidFill>
                <a:latin typeface="Times New Roman"/>
                <a:ea typeface="Times New Roman"/>
              </a:rPr>
              <a:t>t</a:t>
            </a:r>
            <a:r>
              <a:rPr lang="cs-CZ" b="1" i="1" dirty="0">
                <a:solidFill>
                  <a:schemeClr val="tx1"/>
                </a:solidFill>
                <a:latin typeface="Times New Roman"/>
                <a:ea typeface="Times New Roman"/>
              </a:rPr>
              <a:t>α. </a:t>
            </a:r>
            <a:endParaRPr lang="cs-CZ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4/30/2013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1196752"/>
            <a:ext cx="2952750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849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Další </a:t>
            </a:r>
            <a:r>
              <a:rPr lang="cs-CZ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isoprenoidy</a:t>
            </a:r>
            <a:endParaRPr lang="cs-CZ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i="1" dirty="0" smtClean="0">
                <a:solidFill>
                  <a:schemeClr val="tx1"/>
                </a:solidFill>
              </a:rPr>
              <a:t>Juvenilní </a:t>
            </a:r>
            <a:r>
              <a:rPr lang="cs-CZ" b="1" i="1" dirty="0">
                <a:solidFill>
                  <a:schemeClr val="tx1"/>
                </a:solidFill>
              </a:rPr>
              <a:t>hormon </a:t>
            </a:r>
            <a:r>
              <a:rPr lang="cs-CZ" b="1" i="1" dirty="0" smtClean="0">
                <a:solidFill>
                  <a:schemeClr val="tx1"/>
                </a:solidFill>
              </a:rPr>
              <a:t>hmyzu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– přidat C=O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4/30/2013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988840"/>
            <a:ext cx="2790825" cy="381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996952"/>
            <a:ext cx="2962275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905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Další </a:t>
            </a:r>
            <a:r>
              <a:rPr lang="cs-CZ" dirty="0" err="1" smtClean="0">
                <a:solidFill>
                  <a:schemeClr val="tx1"/>
                </a:solidFill>
              </a:rPr>
              <a:t>isoprenoidy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Součásti větších molekul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Dodávají lipofilní charakter</a:t>
            </a:r>
          </a:p>
          <a:p>
            <a:r>
              <a:rPr lang="cs-CZ" dirty="0" err="1" smtClean="0">
                <a:solidFill>
                  <a:schemeClr val="tx1"/>
                </a:solidFill>
              </a:rPr>
              <a:t>Prenylace</a:t>
            </a:r>
            <a:r>
              <a:rPr lang="cs-CZ" dirty="0" smtClean="0">
                <a:solidFill>
                  <a:schemeClr val="tx1"/>
                </a:solidFill>
              </a:rPr>
              <a:t> bílkovin – lipofilní kotvy</a:t>
            </a:r>
          </a:p>
          <a:p>
            <a:r>
              <a:rPr lang="cs-CZ" dirty="0" err="1" smtClean="0">
                <a:solidFill>
                  <a:schemeClr val="tx1"/>
                </a:solidFill>
              </a:rPr>
              <a:t>Isoprenoidní</a:t>
            </a:r>
            <a:r>
              <a:rPr lang="cs-CZ" dirty="0" smtClean="0">
                <a:solidFill>
                  <a:schemeClr val="tx1"/>
                </a:solidFill>
              </a:rPr>
              <a:t> chinony</a:t>
            </a:r>
          </a:p>
          <a:p>
            <a:r>
              <a:rPr lang="cs-CZ" dirty="0" err="1" smtClean="0">
                <a:solidFill>
                  <a:schemeClr val="tx1"/>
                </a:solidFill>
              </a:rPr>
              <a:t>Isoprenické</a:t>
            </a:r>
            <a:r>
              <a:rPr lang="cs-CZ" dirty="0" smtClean="0">
                <a:solidFill>
                  <a:schemeClr val="tx1"/>
                </a:solidFill>
              </a:rPr>
              <a:t> substituenty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Hemy, chlorofyly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4/30/2013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8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 err="1">
                <a:solidFill>
                  <a:schemeClr val="tx1"/>
                </a:solidFill>
              </a:rPr>
              <a:t>Isoprenoidní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chinony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Ubichinony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Plastochinony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Vitaminy K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Naftochinony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Tokoferoly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4/30/2013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85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Vitaminy </a:t>
            </a:r>
            <a:r>
              <a:rPr lang="cs-CZ" dirty="0" smtClean="0">
                <a:solidFill>
                  <a:schemeClr val="tx1"/>
                </a:solidFill>
              </a:rPr>
              <a:t>K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endParaRPr lang="cs-CZ" b="1" i="1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b="1" i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b="1" i="1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b="1" i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b="1" i="1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b="1" i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b="1" i="1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b="1" i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cs-CZ" dirty="0" smtClean="0">
                <a:solidFill>
                  <a:schemeClr val="tx1"/>
                </a:solidFill>
                <a:latin typeface="Times New Roman"/>
                <a:ea typeface="Times New Roman"/>
              </a:rPr>
              <a:t>K</a:t>
            </a:r>
            <a:r>
              <a:rPr lang="cs-CZ" baseline="-25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1</a:t>
            </a:r>
            <a:r>
              <a:rPr lang="cs-CZ" dirty="0" smtClean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fylochinon (A), K</a:t>
            </a:r>
            <a:r>
              <a:rPr lang="cs-CZ" baseline="-25000" dirty="0">
                <a:solidFill>
                  <a:schemeClr val="tx1"/>
                </a:solidFill>
                <a:latin typeface="Times New Roman"/>
                <a:ea typeface="Times New Roman"/>
              </a:rPr>
              <a:t>2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Times New Roman"/>
                <a:ea typeface="Times New Roman"/>
              </a:rPr>
              <a:t>menachinon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 (B), K</a:t>
            </a:r>
            <a:r>
              <a:rPr lang="cs-CZ" baseline="-25000" dirty="0">
                <a:solidFill>
                  <a:schemeClr val="tx1"/>
                </a:solidFill>
                <a:latin typeface="Times New Roman"/>
                <a:ea typeface="Times New Roman"/>
              </a:rPr>
              <a:t>3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 menadion (C), </a:t>
            </a:r>
            <a:r>
              <a:rPr lang="cs-CZ" dirty="0" err="1">
                <a:solidFill>
                  <a:schemeClr val="tx1"/>
                </a:solidFill>
                <a:latin typeface="Times New Roman"/>
                <a:ea typeface="Times New Roman"/>
              </a:rPr>
              <a:t>dihydrovitamin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 K </a:t>
            </a:r>
            <a:r>
              <a:rPr lang="cs-CZ" baseline="-25000" dirty="0">
                <a:solidFill>
                  <a:schemeClr val="tx1"/>
                </a:solidFill>
                <a:latin typeface="Times New Roman"/>
                <a:ea typeface="Times New Roman"/>
              </a:rPr>
              <a:t>1 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(D) a K </a:t>
            </a:r>
            <a:r>
              <a:rPr lang="cs-CZ" baseline="-25000" dirty="0">
                <a:solidFill>
                  <a:schemeClr val="tx1"/>
                </a:solidFill>
                <a:latin typeface="Times New Roman"/>
                <a:ea typeface="Times New Roman"/>
              </a:rPr>
              <a:t>1(25) 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(E).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4/30/2013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3" y="1484784"/>
            <a:ext cx="4905375" cy="379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824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Tokoferoly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4/30/2013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620687"/>
            <a:ext cx="3113333" cy="576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770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r>
              <a:rPr lang="cs-CZ" sz="6600" dirty="0" err="1" smtClean="0">
                <a:solidFill>
                  <a:srgbClr val="0070C0"/>
                </a:solidFill>
                <a:latin typeface="Algerian" pitchFamily="82" charset="0"/>
              </a:rPr>
              <a:t>DĚkuji</a:t>
            </a:r>
            <a:r>
              <a:rPr lang="cs-CZ" sz="6600" dirty="0" smtClean="0">
                <a:solidFill>
                  <a:srgbClr val="0070C0"/>
                </a:solidFill>
                <a:latin typeface="Algerian" pitchFamily="82" charset="0"/>
              </a:rPr>
              <a:t> za pozornost</a:t>
            </a:r>
            <a:endParaRPr lang="cs-CZ" sz="6600" dirty="0">
              <a:solidFill>
                <a:srgbClr val="0070C0"/>
              </a:solidFill>
              <a:latin typeface="Algerian" pitchFamily="82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4/30/2013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85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Izoprenoidy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Syntéza vychází 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z </a:t>
            </a:r>
            <a:r>
              <a:rPr lang="cs-CZ" dirty="0" err="1" smtClean="0">
                <a:solidFill>
                  <a:schemeClr val="tx1"/>
                </a:solidFill>
              </a:rPr>
              <a:t>acetylCoA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Začátek společný 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s </a:t>
            </a:r>
            <a:r>
              <a:rPr lang="cs-CZ" dirty="0" err="1" smtClean="0">
                <a:solidFill>
                  <a:schemeClr val="tx1"/>
                </a:solidFill>
              </a:rPr>
              <a:t>ketogenezí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Aktivní izopren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4/30/2013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908720"/>
            <a:ext cx="4148078" cy="5838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579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340440"/>
            <a:ext cx="4033333" cy="5493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Izoprenoidy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>
            <a:normAutofit/>
          </a:bodyPr>
          <a:lstStyle/>
          <a:p>
            <a:r>
              <a:rPr lang="cs-CZ" sz="2000" dirty="0" smtClean="0">
                <a:solidFill>
                  <a:schemeClr val="tx1"/>
                </a:solidFill>
              </a:rPr>
              <a:t>Polymerace hlava-ocas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Vznik </a:t>
            </a:r>
            <a:r>
              <a:rPr lang="cs-CZ" sz="2000" dirty="0" err="1" smtClean="0">
                <a:solidFill>
                  <a:schemeClr val="tx1"/>
                </a:solidFill>
              </a:rPr>
              <a:t>karbeniového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kationtu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Atak vyšší 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elektronové hustoty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C10 – </a:t>
            </a:r>
            <a:r>
              <a:rPr lang="cs-CZ" sz="2000" dirty="0" err="1" smtClean="0">
                <a:solidFill>
                  <a:schemeClr val="tx1"/>
                </a:solidFill>
              </a:rPr>
              <a:t>geranyl</a:t>
            </a:r>
            <a:endParaRPr lang="cs-CZ" sz="2000" dirty="0" smtClean="0">
              <a:solidFill>
                <a:schemeClr val="tx1"/>
              </a:solidFill>
            </a:endParaRPr>
          </a:p>
          <a:p>
            <a:r>
              <a:rPr lang="cs-CZ" sz="2000" dirty="0" smtClean="0">
                <a:solidFill>
                  <a:schemeClr val="tx1"/>
                </a:solidFill>
              </a:rPr>
              <a:t>C15-farnezyl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Polymerace hlava-hlava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C30 </a:t>
            </a:r>
            <a:r>
              <a:rPr lang="cs-CZ" sz="2000" dirty="0" err="1" smtClean="0">
                <a:solidFill>
                  <a:schemeClr val="tx1"/>
                </a:solidFill>
              </a:rPr>
              <a:t>skvalen</a:t>
            </a:r>
            <a:r>
              <a:rPr lang="cs-CZ" sz="2000" dirty="0" smtClean="0">
                <a:solidFill>
                  <a:schemeClr val="tx1"/>
                </a:solidFill>
              </a:rPr>
              <a:t> - ke steroidům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4/30/2013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07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Izoprenoidy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Vznik steroidů</a:t>
            </a:r>
          </a:p>
          <a:p>
            <a:pPr lvl="1"/>
            <a:r>
              <a:rPr lang="cs-CZ" sz="2000" dirty="0" smtClean="0">
                <a:solidFill>
                  <a:schemeClr val="tx1"/>
                </a:solidFill>
              </a:rPr>
              <a:t>Redukce </a:t>
            </a:r>
          </a:p>
          <a:p>
            <a:pPr marL="457200" lvl="1" indent="0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dvojných vazeb</a:t>
            </a:r>
          </a:p>
          <a:p>
            <a:pPr lvl="1"/>
            <a:r>
              <a:rPr lang="cs-CZ" sz="2000" dirty="0" err="1" smtClean="0">
                <a:solidFill>
                  <a:schemeClr val="tx1"/>
                </a:solidFill>
              </a:rPr>
              <a:t>Oxygenace</a:t>
            </a:r>
            <a:endParaRPr lang="cs-CZ" sz="2000" dirty="0" smtClean="0">
              <a:solidFill>
                <a:schemeClr val="tx1"/>
              </a:solidFill>
            </a:endParaRPr>
          </a:p>
          <a:p>
            <a:pPr lvl="1"/>
            <a:r>
              <a:rPr lang="cs-CZ" sz="2000" dirty="0" smtClean="0">
                <a:solidFill>
                  <a:schemeClr val="tx1"/>
                </a:solidFill>
              </a:rPr>
              <a:t>Dekarboxylace -3C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4/30/2013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08720"/>
            <a:ext cx="4040000" cy="564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244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Steroidy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Cholesterol </a:t>
            </a:r>
            <a:r>
              <a:rPr lang="cs-CZ" dirty="0" smtClean="0">
                <a:solidFill>
                  <a:schemeClr val="tx1"/>
                </a:solidFill>
              </a:rPr>
              <a:t>– číslování pozic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volný </a:t>
            </a:r>
            <a:r>
              <a:rPr lang="cs-CZ" dirty="0">
                <a:solidFill>
                  <a:schemeClr val="tx1"/>
                </a:solidFill>
              </a:rPr>
              <a:t>(strukturní </a:t>
            </a:r>
            <a:r>
              <a:rPr lang="cs-CZ" dirty="0" smtClean="0">
                <a:solidFill>
                  <a:schemeClr val="tx1"/>
                </a:solidFill>
              </a:rPr>
              <a:t>funkce)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esterifikovaný </a:t>
            </a:r>
            <a:r>
              <a:rPr lang="cs-CZ" dirty="0">
                <a:solidFill>
                  <a:schemeClr val="tx1"/>
                </a:solidFill>
              </a:rPr>
              <a:t>(transportní </a:t>
            </a:r>
            <a:r>
              <a:rPr lang="cs-CZ" dirty="0" smtClean="0">
                <a:solidFill>
                  <a:schemeClr val="tx1"/>
                </a:solidFill>
              </a:rPr>
              <a:t>metabolit)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výskyt </a:t>
            </a:r>
            <a:r>
              <a:rPr lang="cs-CZ" dirty="0">
                <a:solidFill>
                  <a:schemeClr val="tx1"/>
                </a:solidFill>
              </a:rPr>
              <a:t>v membránách, stěny cév, žlučové konkrementy (patologie - stanovení).</a:t>
            </a:r>
          </a:p>
          <a:p>
            <a:r>
              <a:rPr lang="cs-CZ" dirty="0">
                <a:solidFill>
                  <a:schemeClr val="tx1"/>
                </a:solidFill>
              </a:rPr>
              <a:t>Metabolicky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mateřská látka </a:t>
            </a:r>
            <a:r>
              <a:rPr lang="cs-CZ" dirty="0">
                <a:solidFill>
                  <a:schemeClr val="tx1"/>
                </a:solidFill>
              </a:rPr>
              <a:t>ostatních steroidů.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4/30/2013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05064"/>
            <a:ext cx="5124450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314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Cholesterol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968552"/>
          </a:xfrm>
        </p:spPr>
        <p:txBody>
          <a:bodyPr>
            <a:normAutofit lnSpcReduction="10000"/>
          </a:bodyPr>
          <a:lstStyle/>
          <a:p>
            <a:pPr>
              <a:spcAft>
                <a:spcPts val="0"/>
              </a:spcAft>
            </a:pPr>
            <a:r>
              <a:rPr lang="cs-CZ" b="1" dirty="0">
                <a:solidFill>
                  <a:schemeClr val="tx1"/>
                </a:solidFill>
                <a:latin typeface="Times New Roman"/>
                <a:ea typeface="Times New Roman"/>
              </a:rPr>
              <a:t>Stereoisomerie</a:t>
            </a:r>
            <a:endParaRPr lang="cs-CZ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lvl="1"/>
            <a:r>
              <a:rPr lang="cs-CZ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Židličková</a:t>
            </a:r>
            <a:r>
              <a:rPr lang="cs-CZ" dirty="0" smtClean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konformace je stálejší (vzor </a:t>
            </a:r>
            <a:r>
              <a:rPr lang="cs-CZ" dirty="0" smtClean="0">
                <a:solidFill>
                  <a:schemeClr val="tx1"/>
                </a:solidFill>
                <a:latin typeface="Times New Roman"/>
                <a:ea typeface="Times New Roman"/>
              </a:rPr>
              <a:t>cyklohexan)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/>
                <a:ea typeface="Times New Roman"/>
              </a:rPr>
              <a:t>Posice 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kruhu A </a:t>
            </a:r>
            <a:r>
              <a:rPr lang="cs-CZ" i="1" dirty="0">
                <a:solidFill>
                  <a:schemeClr val="tx1"/>
                </a:solidFill>
                <a:latin typeface="Times New Roman"/>
                <a:ea typeface="Times New Roman"/>
              </a:rPr>
              <a:t>cis-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 nebo </a:t>
            </a:r>
            <a:r>
              <a:rPr lang="cs-CZ" i="1" dirty="0">
                <a:solidFill>
                  <a:schemeClr val="tx1"/>
                </a:solidFill>
                <a:latin typeface="Times New Roman"/>
                <a:ea typeface="Times New Roman"/>
              </a:rPr>
              <a:t>trans-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, ostatní vždy </a:t>
            </a:r>
            <a:r>
              <a:rPr lang="cs-CZ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trans-</a:t>
            </a:r>
            <a:endParaRPr lang="cs-CZ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/>
                <a:ea typeface="Times New Roman"/>
              </a:rPr>
              <a:t>(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u cholesterolu je dvojná vazba v kruhu B, vždy trans)</a:t>
            </a:r>
          </a:p>
          <a:p>
            <a:pPr>
              <a:spcAft>
                <a:spcPts val="0"/>
              </a:spcAft>
            </a:pP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posice C</a:t>
            </a:r>
            <a:r>
              <a:rPr lang="cs-CZ" baseline="-25000" dirty="0">
                <a:solidFill>
                  <a:schemeClr val="tx1"/>
                </a:solidFill>
                <a:latin typeface="Times New Roman"/>
                <a:ea typeface="Times New Roman"/>
              </a:rPr>
              <a:t>10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 –CH</a:t>
            </a:r>
            <a:r>
              <a:rPr lang="cs-CZ" baseline="-25000" dirty="0">
                <a:solidFill>
                  <a:schemeClr val="tx1"/>
                </a:solidFill>
                <a:latin typeface="Times New Roman"/>
                <a:ea typeface="Times New Roman"/>
              </a:rPr>
              <a:t>3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 je </a:t>
            </a:r>
            <a:r>
              <a:rPr lang="cs-CZ" dirty="0" err="1">
                <a:solidFill>
                  <a:schemeClr val="tx1"/>
                </a:solidFill>
                <a:latin typeface="Times New Roman"/>
                <a:ea typeface="Times New Roman"/>
              </a:rPr>
              <a:t>standartem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 pro ostatní substituenty: α- trans, β- cis vůči ní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	trans-</a:t>
            </a:r>
            <a:r>
              <a:rPr lang="cs-CZ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cholestan</a:t>
            </a:r>
            <a:r>
              <a:rPr lang="cs-CZ" i="1" dirty="0">
                <a:solidFill>
                  <a:schemeClr val="tx1"/>
                </a:solidFill>
                <a:latin typeface="Times New Roman"/>
                <a:ea typeface="Times New Roman"/>
              </a:rPr>
              <a:t>		</a:t>
            </a:r>
            <a:r>
              <a:rPr lang="cs-CZ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cs-CZ" i="1" dirty="0">
                <a:solidFill>
                  <a:schemeClr val="tx1"/>
                </a:solidFill>
                <a:latin typeface="Times New Roman"/>
                <a:ea typeface="Times New Roman"/>
              </a:rPr>
              <a:t>	cis-  </a:t>
            </a:r>
            <a:r>
              <a:rPr lang="cs-CZ" dirty="0" err="1">
                <a:solidFill>
                  <a:schemeClr val="tx1"/>
                </a:solidFill>
                <a:latin typeface="Times New Roman"/>
                <a:ea typeface="Times New Roman"/>
              </a:rPr>
              <a:t>koprostan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4/30/2013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68" y="3789039"/>
            <a:ext cx="3020953" cy="1399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469892"/>
            <a:ext cx="2649524" cy="162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2195736" y="3717032"/>
            <a:ext cx="35779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smtClean="0"/>
              <a:t>   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983468" y="4303897"/>
            <a:ext cx="35779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smtClean="0"/>
              <a:t>   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2016841" y="4559623"/>
            <a:ext cx="35779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smtClean="0"/>
              <a:t>   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076056" y="4764178"/>
            <a:ext cx="35779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smtClean="0"/>
              <a:t> 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891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Steroidy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Steroidní </a:t>
            </a:r>
            <a:r>
              <a:rPr lang="cs-CZ" b="1" dirty="0" smtClean="0">
                <a:solidFill>
                  <a:schemeClr val="tx1"/>
                </a:solidFill>
              </a:rPr>
              <a:t>hormony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21 a 19 C (18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Oxidační odbourání řetězce – </a:t>
            </a:r>
            <a:r>
              <a:rPr lang="cs-CZ" dirty="0" err="1" smtClean="0">
                <a:solidFill>
                  <a:schemeClr val="tx1"/>
                </a:solidFill>
              </a:rPr>
              <a:t>oxygenasa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Pregnenolon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Významná úloha mitochondriálních </a:t>
            </a:r>
            <a:r>
              <a:rPr lang="cs-CZ" dirty="0" smtClean="0">
                <a:solidFill>
                  <a:schemeClr val="tx1"/>
                </a:solidFill>
              </a:rPr>
              <a:t>cytP450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Specifické pozice, </a:t>
            </a:r>
            <a:r>
              <a:rPr lang="cs-CZ" dirty="0" err="1" smtClean="0">
                <a:solidFill>
                  <a:schemeClr val="tx1"/>
                </a:solidFill>
              </a:rPr>
              <a:t>stereoselektivní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4/30/2013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48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341</TotalTime>
  <Words>747</Words>
  <Application>Microsoft Office PowerPoint</Application>
  <PresentationFormat>Předvádění na obrazovce (4:3)</PresentationFormat>
  <Paragraphs>416</Paragraphs>
  <Slides>38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39" baseType="lpstr">
      <vt:lpstr>Exekutivní</vt:lpstr>
      <vt:lpstr>C4182 Biochemie II</vt:lpstr>
      <vt:lpstr>Obsah</vt:lpstr>
      <vt:lpstr>Izoprenoidy</vt:lpstr>
      <vt:lpstr>Izoprenoidy</vt:lpstr>
      <vt:lpstr>Izoprenoidy</vt:lpstr>
      <vt:lpstr>Izoprenoidy</vt:lpstr>
      <vt:lpstr>Steroidy</vt:lpstr>
      <vt:lpstr>Cholesterol</vt:lpstr>
      <vt:lpstr>Steroidy</vt:lpstr>
      <vt:lpstr>Steroidy</vt:lpstr>
      <vt:lpstr>Steroidní hormony</vt:lpstr>
      <vt:lpstr>Monooxygenasa</vt:lpstr>
      <vt:lpstr>Steroidy</vt:lpstr>
      <vt:lpstr>Prezentace aplikace PowerPoint</vt:lpstr>
      <vt:lpstr>Kortikoidy</vt:lpstr>
      <vt:lpstr>Pohlavní hormony</vt:lpstr>
      <vt:lpstr>Vitaminy D</vt:lpstr>
      <vt:lpstr>Žlučové kyseliny</vt:lpstr>
      <vt:lpstr>Prezentace aplikace PowerPoint</vt:lpstr>
      <vt:lpstr>Prezentace aplikace PowerPoint</vt:lpstr>
      <vt:lpstr>Cirkulace žlučových kyselin</vt:lpstr>
      <vt:lpstr>Kys. lithocholová</vt:lpstr>
      <vt:lpstr>Další zajímavé steroidy</vt:lpstr>
      <vt:lpstr>Další zajímavé steroidy</vt:lpstr>
      <vt:lpstr>Další zajímavé steroidy</vt:lpstr>
      <vt:lpstr>Další zajímavé steroidy</vt:lpstr>
      <vt:lpstr>Karotenoidy</vt:lpstr>
      <vt:lpstr>Karotenoidy</vt:lpstr>
      <vt:lpstr>Prezentace aplikace PowerPoint</vt:lpstr>
      <vt:lpstr>Prezentace aplikace PowerPoint</vt:lpstr>
      <vt:lpstr>Karotenoidy</vt:lpstr>
      <vt:lpstr>Prezentace aplikace PowerPoint</vt:lpstr>
      <vt:lpstr>Další isoprenoidy</vt:lpstr>
      <vt:lpstr>Další isoprenoidy</vt:lpstr>
      <vt:lpstr>Isoprenoidní chinony</vt:lpstr>
      <vt:lpstr>Vitaminy K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Zbořil</dc:creator>
  <cp:lastModifiedBy>Zboril</cp:lastModifiedBy>
  <cp:revision>47</cp:revision>
  <dcterms:created xsi:type="dcterms:W3CDTF">2012-05-21T09:08:24Z</dcterms:created>
  <dcterms:modified xsi:type="dcterms:W3CDTF">2013-04-30T08:25:30Z</dcterms:modified>
</cp:coreProperties>
</file>