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84" r:id="rId5"/>
    <p:sldId id="273" r:id="rId6"/>
    <p:sldId id="283" r:id="rId7"/>
    <p:sldId id="282" r:id="rId8"/>
    <p:sldId id="275" r:id="rId9"/>
    <p:sldId id="285" r:id="rId10"/>
    <p:sldId id="274" r:id="rId11"/>
    <p:sldId id="28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4/29/2013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4/29/2013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4/29/2013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4/29/2013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4/29/2013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6341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C4182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Biochemie II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9614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cs-CZ" sz="3500" dirty="0" smtClean="0">
                <a:solidFill>
                  <a:schemeClr val="tx1"/>
                </a:solidFill>
                <a:latin typeface="+mn-lt"/>
              </a:rPr>
              <a:t>12-Základy funkční biochemie</a:t>
            </a:r>
          </a:p>
          <a:p>
            <a:pPr algn="l"/>
            <a:endParaRPr lang="cs-CZ" sz="3200" dirty="0">
              <a:solidFill>
                <a:schemeClr val="tx1"/>
              </a:solidFill>
              <a:latin typeface="+mn-lt"/>
            </a:endParaRPr>
          </a:p>
          <a:p>
            <a:pPr algn="r"/>
            <a:r>
              <a:rPr lang="cs-CZ" sz="2200" dirty="0">
                <a:solidFill>
                  <a:schemeClr val="tx1"/>
                </a:solidFill>
              </a:rPr>
              <a:t>FRVŠ </a:t>
            </a:r>
            <a:r>
              <a:rPr lang="cs-CZ" sz="2200" b="1" dirty="0">
                <a:solidFill>
                  <a:schemeClr val="tx1"/>
                </a:solidFill>
              </a:rPr>
              <a:t>1647/2012</a:t>
            </a:r>
            <a:endParaRPr lang="cs-CZ" sz="2200" dirty="0">
              <a:solidFill>
                <a:schemeClr val="tx1"/>
              </a:solidFill>
            </a:endParaRPr>
          </a:p>
          <a:p>
            <a:pPr algn="l"/>
            <a:endParaRPr lang="cs-CZ" sz="32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4/29/2013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Petr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Zbořil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8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Biochemie </a:t>
            </a:r>
            <a:r>
              <a:rPr lang="cs-CZ" dirty="0" smtClean="0">
                <a:solidFill>
                  <a:schemeClr val="tx1"/>
                </a:solidFill>
                <a:effectLst/>
              </a:rPr>
              <a:t>ledvin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Charakteristika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Detoxikace organizmu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Vylučování odpadních a toxických látek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Hlavní metabolické pochody</a:t>
            </a: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Glukoneogeneza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Metabolismus </a:t>
            </a:r>
            <a:r>
              <a:rPr lang="cs-CZ" dirty="0" err="1" smtClean="0">
                <a:solidFill>
                  <a:schemeClr val="tx1"/>
                </a:solidFill>
              </a:rPr>
              <a:t>Glu</a:t>
            </a:r>
            <a:r>
              <a:rPr lang="cs-CZ" dirty="0" smtClean="0">
                <a:solidFill>
                  <a:schemeClr val="tx1"/>
                </a:solidFill>
              </a:rPr>
              <a:t> a </a:t>
            </a:r>
            <a:r>
              <a:rPr lang="cs-CZ" dirty="0" err="1" smtClean="0">
                <a:solidFill>
                  <a:schemeClr val="tx1"/>
                </a:solidFill>
              </a:rPr>
              <a:t>Gln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Část syntézy vitaminu D – 2,3-dihydroxycholekalciferol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Membránový transport, ultrafiltrace, resorpce</a:t>
            </a:r>
          </a:p>
          <a:p>
            <a:pPr lvl="1"/>
            <a:r>
              <a:rPr lang="cs-CZ" smtClean="0">
                <a:solidFill>
                  <a:schemeClr val="tx1"/>
                </a:solidFill>
              </a:rPr>
              <a:t>Oxidační </a:t>
            </a:r>
            <a:r>
              <a:rPr lang="cs-CZ" dirty="0" smtClean="0">
                <a:solidFill>
                  <a:schemeClr val="tx1"/>
                </a:solidFill>
              </a:rPr>
              <a:t>fosforylace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Endokrinní aktivita – renin, erytropoetin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4/29/2013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sz="6600" dirty="0" err="1" smtClean="0">
                <a:solidFill>
                  <a:srgbClr val="0070C0"/>
                </a:solidFill>
                <a:latin typeface="Algerian" pitchFamily="82" charset="0"/>
              </a:rPr>
              <a:t>DĚkuji</a:t>
            </a:r>
            <a:r>
              <a:rPr lang="cs-CZ" sz="6600" dirty="0" smtClean="0">
                <a:solidFill>
                  <a:srgbClr val="0070C0"/>
                </a:solidFill>
                <a:latin typeface="Algerian" pitchFamily="82" charset="0"/>
              </a:rPr>
              <a:t> za pozornost</a:t>
            </a:r>
            <a:endParaRPr lang="cs-CZ" sz="6600" dirty="0">
              <a:solidFill>
                <a:srgbClr val="0070C0"/>
              </a:solidFill>
              <a:latin typeface="Algerian" pitchFamily="82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4/29/2013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79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Obsah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Základy funkční biochemie.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Typické </a:t>
            </a:r>
            <a:r>
              <a:rPr lang="cs-CZ" dirty="0">
                <a:solidFill>
                  <a:schemeClr val="tx1"/>
                </a:solidFill>
              </a:rPr>
              <a:t>pochody a zvláštnosti metabolizmu </a:t>
            </a:r>
            <a:r>
              <a:rPr lang="cs-CZ" dirty="0" smtClean="0">
                <a:solidFill>
                  <a:schemeClr val="tx1"/>
                </a:solidFill>
              </a:rPr>
              <a:t>orgánů.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Hranice s fyziologií. 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4/29/2013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3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Biochemie orgánů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Organizmus jako celek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Popis biochemických pochodů obecně – úroveň buňky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Zvláštnosti různých organizmů – zde hlavně člověk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Specializované části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Organizmus jako komplikovaný systém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Specializované části – orgány (tkáně, </a:t>
            </a:r>
            <a:r>
              <a:rPr lang="cs-CZ" dirty="0" smtClean="0">
                <a:solidFill>
                  <a:schemeClr val="tx1"/>
                </a:solidFill>
              </a:rPr>
              <a:t>buňky – jeden orgán i více typů) 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Charakteristické pochody a funkce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Speciální endokrinní a </a:t>
            </a:r>
            <a:r>
              <a:rPr lang="cs-CZ" dirty="0" err="1" smtClean="0">
                <a:solidFill>
                  <a:schemeClr val="tx1"/>
                </a:solidFill>
              </a:rPr>
              <a:t>parakrinní</a:t>
            </a:r>
            <a:r>
              <a:rPr lang="cs-CZ" dirty="0" smtClean="0">
                <a:solidFill>
                  <a:schemeClr val="tx1"/>
                </a:solidFill>
              </a:rPr>
              <a:t> dráhy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Kooperace, integrace, regulace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Efektivita metabolizmu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Zajišťování potřebných funkcí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Charakteristické hormony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4/29/2013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Biochemie orgánů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Hlavní </a:t>
            </a:r>
            <a:r>
              <a:rPr lang="cs-CZ" dirty="0" smtClean="0">
                <a:solidFill>
                  <a:schemeClr val="tx1"/>
                </a:solidFill>
              </a:rPr>
              <a:t>systémy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Funkční jednotky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a orgány</a:t>
            </a:r>
          </a:p>
          <a:p>
            <a:pPr lvl="1"/>
            <a:r>
              <a:rPr lang="cs-CZ" b="1" dirty="0" smtClean="0">
                <a:solidFill>
                  <a:schemeClr val="tx1"/>
                </a:solidFill>
              </a:rPr>
              <a:t>Játra</a:t>
            </a:r>
          </a:p>
          <a:p>
            <a:pPr lvl="1"/>
            <a:r>
              <a:rPr lang="cs-CZ" b="1" dirty="0" smtClean="0">
                <a:solidFill>
                  <a:schemeClr val="tx1"/>
                </a:solidFill>
              </a:rPr>
              <a:t>Ledviny</a:t>
            </a:r>
          </a:p>
          <a:p>
            <a:pPr lvl="1"/>
            <a:r>
              <a:rPr lang="cs-CZ" b="1" dirty="0" smtClean="0">
                <a:solidFill>
                  <a:schemeClr val="tx1"/>
                </a:solidFill>
              </a:rPr>
              <a:t>Svaly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Krev a lymfa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Nervová tkáň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Oporný systém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Trávicí trakt</a:t>
            </a:r>
          </a:p>
          <a:p>
            <a:pPr lvl="1"/>
            <a:r>
              <a:rPr lang="cs-CZ" b="1" dirty="0" smtClean="0">
                <a:solidFill>
                  <a:schemeClr val="tx1"/>
                </a:solidFill>
              </a:rPr>
              <a:t>Tuková tkáň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Kompletní výčet širší, podrobnější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Buňky orgánů nejsou uniformní, metabolické odlišnosti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Vybrané příklady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Odkazy na pochody zahrnuté v </a:t>
            </a:r>
            <a:r>
              <a:rPr lang="cs-CZ" dirty="0" smtClean="0">
                <a:solidFill>
                  <a:schemeClr val="tx1"/>
                </a:solidFill>
              </a:rPr>
              <a:t>prezentované </a:t>
            </a:r>
            <a:r>
              <a:rPr lang="cs-CZ" dirty="0">
                <a:solidFill>
                  <a:schemeClr val="tx1"/>
                </a:solidFill>
              </a:rPr>
              <a:t>látce</a:t>
            </a: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4/29/2013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3" y="1700808"/>
            <a:ext cx="3242121" cy="320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96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/>
              </a:rPr>
              <a:t>Biochemie jater</a:t>
            </a:r>
            <a:endParaRPr lang="cs-CZ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Největší tělesný orgán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Metabolicky nejaktivnější orgán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Různé části (laloky), metabolické </a:t>
            </a:r>
            <a:r>
              <a:rPr lang="cs-CZ" dirty="0" smtClean="0">
                <a:solidFill>
                  <a:schemeClr val="tx1"/>
                </a:solidFill>
              </a:rPr>
              <a:t>odlišnosti – </a:t>
            </a:r>
            <a:r>
              <a:rPr lang="cs-CZ" dirty="0" err="1" smtClean="0">
                <a:solidFill>
                  <a:schemeClr val="tx1"/>
                </a:solidFill>
              </a:rPr>
              <a:t>hepatocyty</a:t>
            </a:r>
            <a:r>
              <a:rPr lang="cs-CZ" dirty="0" smtClean="0">
                <a:solidFill>
                  <a:schemeClr val="tx1"/>
                </a:solidFill>
              </a:rPr>
              <a:t> i jiné 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Zdraví a nemoc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Hlavní metabolické role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Glykolýza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TCA</a:t>
            </a: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Pentosafosfátová</a:t>
            </a:r>
            <a:r>
              <a:rPr lang="cs-CZ" dirty="0" smtClean="0">
                <a:solidFill>
                  <a:schemeClr val="tx1"/>
                </a:solidFill>
              </a:rPr>
              <a:t> dráha, </a:t>
            </a:r>
            <a:r>
              <a:rPr lang="cs-CZ" dirty="0" err="1" smtClean="0">
                <a:solidFill>
                  <a:schemeClr val="tx1"/>
                </a:solidFill>
              </a:rPr>
              <a:t>interkonverze</a:t>
            </a:r>
            <a:r>
              <a:rPr lang="cs-CZ" dirty="0" smtClean="0">
                <a:solidFill>
                  <a:schemeClr val="tx1"/>
                </a:solidFill>
              </a:rPr>
              <a:t> monosacharidů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Syntéza neesenciálních aminokyselin a </a:t>
            </a:r>
            <a:r>
              <a:rPr lang="cs-CZ" dirty="0" smtClean="0">
                <a:solidFill>
                  <a:schemeClr val="tx1"/>
                </a:solidFill>
              </a:rPr>
              <a:t>močoviny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Syntéza bílkovin – plasmové (srážecí faktory)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Glukoneogenesa</a:t>
            </a:r>
            <a:r>
              <a:rPr lang="cs-CZ" dirty="0" smtClean="0">
                <a:solidFill>
                  <a:schemeClr val="tx1"/>
                </a:solidFill>
              </a:rPr>
              <a:t>, produkce glykogenu a krevní glukosy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Katabolismus AK, produkce močoviny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Syntéza a odbourání hemu – krvetvorba (embryo x ev. v dospělosti)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Syntéza lipidů, lipoproteinů, </a:t>
            </a:r>
            <a:r>
              <a:rPr lang="cs-CZ" dirty="0" err="1" smtClean="0">
                <a:solidFill>
                  <a:schemeClr val="tx1"/>
                </a:solidFill>
              </a:rPr>
              <a:t>ketogeneze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Detoxikace </a:t>
            </a:r>
            <a:r>
              <a:rPr lang="cs-CZ" dirty="0" err="1" smtClean="0">
                <a:solidFill>
                  <a:schemeClr val="tx1"/>
                </a:solidFill>
              </a:rPr>
              <a:t>xenobiotik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Syntéza cholesterolu a žlučových kyselin</a:t>
            </a: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4/29/2013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62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/>
              </a:rPr>
              <a:t>Biochemie jater</a:t>
            </a:r>
            <a:endParaRPr lang="cs-CZ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Kooperace s jinými orgány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Zpracování </a:t>
            </a:r>
            <a:r>
              <a:rPr lang="cs-CZ" dirty="0" smtClean="0">
                <a:solidFill>
                  <a:schemeClr val="tx1"/>
                </a:solidFill>
              </a:rPr>
              <a:t>laktátu produkovaného svaly – </a:t>
            </a:r>
            <a:r>
              <a:rPr lang="cs-CZ" dirty="0" err="1" smtClean="0">
                <a:solidFill>
                  <a:schemeClr val="tx1"/>
                </a:solidFill>
              </a:rPr>
              <a:t>Coriho</a:t>
            </a:r>
            <a:r>
              <a:rPr lang="cs-CZ" dirty="0" smtClean="0">
                <a:solidFill>
                  <a:schemeClr val="tx1"/>
                </a:solidFill>
              </a:rPr>
              <a:t> cyklus (Biochemie I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Produkce močoviny – </a:t>
            </a:r>
            <a:r>
              <a:rPr lang="cs-CZ" dirty="0" smtClean="0">
                <a:solidFill>
                  <a:schemeClr val="tx1"/>
                </a:solidFill>
              </a:rPr>
              <a:t>játra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Odpadní dusík ze svalů – alaninový cyklus 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4/29/2013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01008"/>
            <a:ext cx="7772400" cy="270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809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Biochemie </a:t>
            </a:r>
            <a:r>
              <a:rPr lang="cs-CZ" dirty="0" smtClean="0">
                <a:solidFill>
                  <a:schemeClr val="tx1"/>
                </a:solidFill>
                <a:effectLst/>
              </a:rPr>
              <a:t>svalů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Typy svalů – liší se morfologicky a metabolicky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Příčně pruhované – kosterní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Příčně pruhované – srdeční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Hladké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Metabolická charakteristika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Významný spotřebitel energetických zdrojů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Udržování fosforylačního potenciálu - </a:t>
            </a:r>
            <a:r>
              <a:rPr lang="cs-CZ" dirty="0" err="1" smtClean="0">
                <a:solidFill>
                  <a:schemeClr val="tx1"/>
                </a:solidFill>
              </a:rPr>
              <a:t>kreatinfosfát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 klidu hlavně lipidy, při zátěži sacharidy – glukosa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Nejdůležitější inzulin-senzitivní tkáně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Produkuje metabolity dále zpracovávané játry (laktát, AK)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Významné pochody - energetické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Glykolýza – podíl podle podmínek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Oxidační fosforylace (u pruhovaných)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Degradace AK – zdroj energie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4/29/2013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1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Biochemie </a:t>
            </a:r>
            <a:r>
              <a:rPr lang="cs-CZ" dirty="0" smtClean="0">
                <a:solidFill>
                  <a:schemeClr val="tx1"/>
                </a:solidFill>
                <a:effectLst/>
              </a:rPr>
              <a:t>tukové tkáně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Charakteristika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Ukládání energetických hlavních rezerv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Regulace příjmu potravy a zásobování organizmu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Termogeneze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Významné metabolické pochody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Syntéza MK a ukládání tuků – inzulin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Hydrolýza tuků, uvolňování MK – </a:t>
            </a:r>
            <a:r>
              <a:rPr lang="cs-CZ" dirty="0" err="1" smtClean="0">
                <a:solidFill>
                  <a:schemeClr val="tx1"/>
                </a:solidFill>
              </a:rPr>
              <a:t>glukagon</a:t>
            </a:r>
            <a:r>
              <a:rPr lang="cs-CZ" dirty="0" smtClean="0">
                <a:solidFill>
                  <a:schemeClr val="tx1"/>
                </a:solidFill>
              </a:rPr>
              <a:t>, adrenalin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Hormonální aktivita – </a:t>
            </a:r>
            <a:r>
              <a:rPr lang="cs-CZ" dirty="0" err="1" smtClean="0">
                <a:solidFill>
                  <a:schemeClr val="tx1"/>
                </a:solidFill>
              </a:rPr>
              <a:t>leptin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adiponektin</a:t>
            </a:r>
            <a:r>
              <a:rPr lang="cs-CZ" dirty="0" smtClean="0">
                <a:solidFill>
                  <a:schemeClr val="tx1"/>
                </a:solidFill>
              </a:rPr>
              <a:t>   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4/29/2013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49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8285" y="1043073"/>
            <a:ext cx="6925715" cy="5188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Termogeneze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r>
              <a:rPr lang="cs-CZ" dirty="0" smtClean="0">
                <a:solidFill>
                  <a:schemeClr val="tx1"/>
                </a:solidFill>
              </a:rPr>
              <a:t>Rozpojovací protein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Mláďata, </a:t>
            </a:r>
            <a:r>
              <a:rPr lang="cs-CZ" dirty="0" err="1" smtClean="0">
                <a:solidFill>
                  <a:schemeClr val="tx1"/>
                </a:solidFill>
              </a:rPr>
              <a:t>hibernanti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Hnědá tuková tkáň – mitochondrie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Hormonálně řízeno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4/29/2013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95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250</TotalTime>
  <Words>450</Words>
  <Application>Microsoft Office PowerPoint</Application>
  <PresentationFormat>Předvádění na obrazovce (4:3)</PresentationFormat>
  <Paragraphs>151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Exekutivní</vt:lpstr>
      <vt:lpstr>C4182 Biochemie II</vt:lpstr>
      <vt:lpstr>Obsah</vt:lpstr>
      <vt:lpstr>Biochemie orgánů</vt:lpstr>
      <vt:lpstr>Biochemie orgánů</vt:lpstr>
      <vt:lpstr>Biochemie jater</vt:lpstr>
      <vt:lpstr>Biochemie jater</vt:lpstr>
      <vt:lpstr>Biochemie svalů</vt:lpstr>
      <vt:lpstr>Biochemie tukové tkáně</vt:lpstr>
      <vt:lpstr>Termogeneze</vt:lpstr>
      <vt:lpstr>Biochemie ledvin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Zbořil</dc:creator>
  <cp:lastModifiedBy>Zboril</cp:lastModifiedBy>
  <cp:revision>36</cp:revision>
  <dcterms:created xsi:type="dcterms:W3CDTF">2012-05-21T09:08:24Z</dcterms:created>
  <dcterms:modified xsi:type="dcterms:W3CDTF">2013-04-29T12:04:00Z</dcterms:modified>
</cp:coreProperties>
</file>