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74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75" r:id="rId14"/>
    <p:sldId id="266" r:id="rId15"/>
    <p:sldId id="267" r:id="rId16"/>
    <p:sldId id="269" r:id="rId17"/>
    <p:sldId id="272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060FC-CB67-415C-91AD-B5872656E176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2B0F-E934-4A9F-9D1A-F721E2021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0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B0F-E934-4A9F-9D1A-F721E20216B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02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3BD541-71FC-403A-AD50-CFD1D69F7B0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511D1C-D2DC-4455-B0D4-010DBB0E0971}" type="datetimeFigureOut">
              <a:rPr lang="cs-CZ" smtClean="0"/>
              <a:t>12. 6. 2013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ysics.ou.edu/enviro/readings/microgal_gravimetry.html" TargetMode="External"/><Relationship Id="rId2" Type="http://schemas.openxmlformats.org/officeDocument/2006/relationships/hyperlink" Target="http://www.geofyzika.ic.cz/grav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quans.com/index.php/products/aq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10"/>
            <a:ext cx="7344816" cy="682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270576" cy="936103"/>
          </a:xfrm>
        </p:spPr>
        <p:txBody>
          <a:bodyPr/>
          <a:lstStyle/>
          <a:p>
            <a:r>
              <a:rPr lang="cs-CZ" sz="5400" dirty="0" smtClean="0"/>
              <a:t>    </a:t>
            </a:r>
            <a:r>
              <a:rPr lang="cs-CZ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Kvantová gravimetrie</a:t>
            </a:r>
            <a:endParaRPr lang="cs-CZ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414592" cy="41540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dirty="0"/>
          </a:p>
          <a:p>
            <a:pPr algn="ctr"/>
            <a:r>
              <a:rPr lang="cs-CZ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Tereza Chmelíková</a:t>
            </a:r>
          </a:p>
          <a:p>
            <a:pPr algn="ctr"/>
            <a:endParaRPr lang="cs-CZ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Kvantová fyzika atomárních soustav</a:t>
            </a:r>
          </a:p>
          <a:p>
            <a:pPr algn="ctr"/>
            <a:endParaRPr lang="cs-CZ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12. 6. 2013</a:t>
            </a:r>
          </a:p>
          <a:p>
            <a:pPr algn="ctr"/>
            <a:endParaRPr lang="cs-CZ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endParaRPr lang="cs-CZ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Skutečný </a:t>
            </a:r>
            <a:r>
              <a:rPr lang="cs-CZ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tvar Země - geoid. Povrch na, který se díváme je plocha se stejnou úrovní tíhového potenciálu na níž je vektor gravitačního zrychlení kolmý.</a:t>
            </a:r>
          </a:p>
        </p:txBody>
      </p:sp>
    </p:spTree>
    <p:extLst>
      <p:ext uri="{BB962C8B-B14F-4D97-AF65-F5344CB8AC3E}">
        <p14:creationId xmlns:p14="http://schemas.microsoft.com/office/powerpoint/2010/main" val="38919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dirty="0" err="1" smtClean="0"/>
              <a:t>Katerovo</a:t>
            </a:r>
            <a:r>
              <a:rPr lang="cs-CZ" dirty="0" smtClean="0"/>
              <a:t> kyvadlo - vratné kyvadlo, pro měření lokálního gravitačního zrychlení</a:t>
            </a:r>
          </a:p>
          <a:p>
            <a:r>
              <a:rPr lang="cs-CZ" dirty="0" smtClean="0"/>
              <a:t>Strunová gravimetrie – relativní měření, struny nulové délky nepodléhají </a:t>
            </a:r>
            <a:r>
              <a:rPr lang="cs-CZ" dirty="0" err="1" smtClean="0"/>
              <a:t>Hookeovu</a:t>
            </a:r>
            <a:r>
              <a:rPr lang="cs-CZ" dirty="0" smtClean="0"/>
              <a:t> zákonu s extrémně dlouhými rezonančními dobami </a:t>
            </a:r>
            <a:r>
              <a:rPr lang="cs-CZ" dirty="0"/>
              <a:t>o</a:t>
            </a:r>
            <a:r>
              <a:rPr lang="cs-CZ" dirty="0" smtClean="0"/>
              <a:t>scilace. Nepřesnost je určena </a:t>
            </a:r>
            <a:r>
              <a:rPr lang="cs-CZ" i="1" dirty="0" smtClean="0"/>
              <a:t>y</a:t>
            </a:r>
            <a:r>
              <a:rPr lang="cs-CZ" dirty="0" smtClean="0"/>
              <a:t>, </a:t>
            </a:r>
            <a:r>
              <a:rPr lang="cs-CZ" dirty="0" err="1" smtClean="0"/>
              <a:t>hysterézie</a:t>
            </a:r>
            <a:r>
              <a:rPr lang="cs-CZ" dirty="0" smtClean="0"/>
              <a:t> – potřeba častější kalibrace.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4436"/>
            <a:ext cx="1876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02" y="2647627"/>
            <a:ext cx="3456384" cy="402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0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/>
              <a:t>Supravodivé gravimetry </a:t>
            </a:r>
            <a:r>
              <a:rPr lang="cs-CZ" dirty="0" smtClean="0"/>
              <a:t>– relativní metoda, magnetické pole, gravitační změny kompenzovány elektrostatickou silou udržující těleso na stálé poloze, velká přesnost, stabilita.</a:t>
            </a:r>
          </a:p>
          <a:p>
            <a:r>
              <a:rPr lang="cs-CZ" b="1" dirty="0" smtClean="0"/>
              <a:t>Gravimetrie využívající volný pád (optická interferometrie)</a:t>
            </a:r>
          </a:p>
          <a:p>
            <a:pPr marL="11430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</a:t>
            </a:r>
            <a:r>
              <a:rPr lang="cs-CZ" dirty="0" smtClean="0"/>
              <a:t>sledování objektu ve volném pádu pomocí interferometrické metody. Je zde nepřesnost vlnové délky laseru, nelze fungovat déle jak týden. Nejpřesnější přístroje jsou nepřenosné</a:t>
            </a:r>
            <a:r>
              <a:rPr lang="cs-CZ" dirty="0" smtClean="0"/>
              <a:t>. </a:t>
            </a:r>
            <a:r>
              <a:rPr lang="cs-CZ" dirty="0"/>
              <a:t>- Zrcadlo na objektu slouží jako jedno z ramen </a:t>
            </a:r>
            <a:r>
              <a:rPr lang="cs-CZ" dirty="0" err="1"/>
              <a:t>Michelsonova</a:t>
            </a:r>
            <a:r>
              <a:rPr lang="cs-CZ" dirty="0"/>
              <a:t> </a:t>
            </a:r>
            <a:r>
              <a:rPr lang="cs-CZ" dirty="0" err="1"/>
              <a:t>itnerferometru</a:t>
            </a:r>
            <a:r>
              <a:rPr lang="cs-CZ" dirty="0"/>
              <a:t>. Z dat pak získáme </a:t>
            </a:r>
            <a:r>
              <a:rPr lang="cs-CZ" i="1" dirty="0"/>
              <a:t>g</a:t>
            </a:r>
            <a:r>
              <a:rPr lang="cs-CZ" dirty="0"/>
              <a:t>.</a:t>
            </a:r>
            <a:endParaRPr lang="cs-CZ" dirty="0" smtClean="0"/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9356"/>
            <a:ext cx="2217585" cy="29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3978010"/>
            <a:ext cx="29523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864" cy="1080120"/>
          </a:xfrm>
        </p:spPr>
        <p:txBody>
          <a:bodyPr/>
          <a:lstStyle/>
          <a:p>
            <a:r>
              <a:rPr lang="cs-CZ" dirty="0" smtClean="0"/>
              <a:t>Kvantová gravimetrie -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Matter-wave</a:t>
            </a:r>
            <a:r>
              <a:rPr lang="cs-CZ" dirty="0" smtClean="0"/>
              <a:t> </a:t>
            </a:r>
            <a:r>
              <a:rPr lang="cs-CZ" dirty="0" err="1" smtClean="0"/>
              <a:t>interefometrie</a:t>
            </a:r>
            <a:r>
              <a:rPr lang="cs-CZ" dirty="0" smtClean="0"/>
              <a:t> – tvoří základ pro vysoce přesné senzory pro přesné měření gravitačního pole.</a:t>
            </a:r>
          </a:p>
          <a:p>
            <a:r>
              <a:rPr lang="cs-CZ" dirty="0" smtClean="0"/>
              <a:t>Neutrální hmota je mnohem míň citlivá na rušivé účinky elektrických a magnetických polí a její typická rychlost je mnohem nižší než je rychlost světla – to dovoluje delší interakci na pevném dílkovém spektru.</a:t>
            </a:r>
          </a:p>
          <a:p>
            <a:r>
              <a:rPr lang="cs-CZ" dirty="0" smtClean="0"/>
              <a:t>De </a:t>
            </a:r>
            <a:r>
              <a:rPr lang="cs-CZ" dirty="0" err="1" smtClean="0"/>
              <a:t>Broglieho</a:t>
            </a:r>
            <a:r>
              <a:rPr lang="cs-CZ" dirty="0" smtClean="0"/>
              <a:t> vlnová délka. Pro studené atomy (10^-6K) – vlnová délka cca 1mikrometr.</a:t>
            </a:r>
          </a:p>
          <a:p>
            <a:r>
              <a:rPr lang="cs-CZ" dirty="0" smtClean="0"/>
              <a:t>Princip je analogický k optické </a:t>
            </a:r>
            <a:r>
              <a:rPr lang="cs-CZ" dirty="0" smtClean="0"/>
              <a:t>interferometrii</a:t>
            </a:r>
            <a:r>
              <a:rPr lang="cs-CZ" dirty="0" smtClean="0"/>
              <a:t>. Vlny atomové hmoty mohou být rozložené, rekombinované, mohou vytvořit interferenční signál.</a:t>
            </a:r>
          </a:p>
          <a:p>
            <a:pPr marL="114300" indent="0">
              <a:buNone/>
            </a:pP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19754"/>
            <a:ext cx="12954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4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664501" cy="314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4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44008"/>
          </a:xfrm>
        </p:spPr>
        <p:txBody>
          <a:bodyPr/>
          <a:lstStyle/>
          <a:p>
            <a:r>
              <a:rPr lang="cs-CZ" dirty="0" smtClean="0"/>
              <a:t>Optické </a:t>
            </a:r>
            <a:r>
              <a:rPr lang="cs-CZ" dirty="0"/>
              <a:t>komponenty:</a:t>
            </a:r>
          </a:p>
          <a:p>
            <a:pPr marL="114300" indent="0">
              <a:buNone/>
            </a:pPr>
            <a:r>
              <a:rPr lang="cs-CZ" dirty="0"/>
              <a:t>    1) materiální – analogické k </a:t>
            </a:r>
            <a:r>
              <a:rPr lang="cs-CZ" dirty="0" err="1"/>
              <a:t>Youngovu</a:t>
            </a:r>
            <a:r>
              <a:rPr lang="cs-CZ" dirty="0"/>
              <a:t> </a:t>
            </a:r>
            <a:r>
              <a:rPr lang="cs-CZ" dirty="0" err="1"/>
              <a:t>dvojštěrbinovému</a:t>
            </a:r>
            <a:r>
              <a:rPr lang="cs-CZ" dirty="0"/>
              <a:t> interferometru. Vyžadována vysoká kvalita povrchu a přesné </a:t>
            </a:r>
            <a:r>
              <a:rPr lang="cs-CZ" dirty="0" smtClean="0"/>
              <a:t>umístění.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2) difrakce pomocí světelných polí – pomocí laserové stojaté vlny generované </a:t>
            </a:r>
            <a:r>
              <a:rPr lang="cs-CZ" dirty="0" smtClean="0"/>
              <a:t>dvěma laserovými paprsky, které se proti sobě šíří </a:t>
            </a:r>
            <a:r>
              <a:rPr lang="cs-CZ" dirty="0" smtClean="0"/>
              <a:t>– vytvářejí v podstatě difrakční mřížku. Mnohem více laditelné – možno měnit fázi, intenzitu, hustotu difrakční mřížky.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Gravimetrie založená na </a:t>
            </a:r>
            <a:r>
              <a:rPr lang="cs-CZ" sz="3600" dirty="0" err="1" smtClean="0"/>
              <a:t>Ramanově</a:t>
            </a:r>
            <a:r>
              <a:rPr lang="cs-CZ" sz="3600" dirty="0" smtClean="0"/>
              <a:t> atomové teorii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separaci a </a:t>
            </a:r>
            <a:r>
              <a:rPr lang="cs-CZ" dirty="0" smtClean="0"/>
              <a:t>odraz </a:t>
            </a:r>
            <a:r>
              <a:rPr lang="cs-CZ" dirty="0" smtClean="0"/>
              <a:t>atomového vlnového </a:t>
            </a:r>
            <a:r>
              <a:rPr lang="cs-CZ" dirty="0" smtClean="0"/>
              <a:t>klubka </a:t>
            </a:r>
            <a:r>
              <a:rPr lang="cs-CZ" dirty="0" smtClean="0"/>
              <a:t>pomocí </a:t>
            </a:r>
            <a:r>
              <a:rPr lang="cs-CZ" dirty="0" err="1" smtClean="0"/>
              <a:t>Ramanova</a:t>
            </a:r>
            <a:r>
              <a:rPr lang="cs-CZ" dirty="0" smtClean="0"/>
              <a:t> přechodu.</a:t>
            </a:r>
          </a:p>
          <a:p>
            <a:r>
              <a:rPr lang="cs-CZ" dirty="0" smtClean="0"/>
              <a:t>Každý atom je popsaný vnitřním stavem a vnějším momentem setrvačnosti. Dva proti sobě se šířící paprsky se s opačnými vektory šíření, jejichž rozdíl frekvencí je rezonanční atomovým dvou stupňovým systémem (předpoklad – atom má pouze dva stupně základního stavu) může vyvolat </a:t>
            </a:r>
            <a:r>
              <a:rPr lang="cs-CZ" dirty="0" err="1" smtClean="0"/>
              <a:t>Ramanův</a:t>
            </a:r>
            <a:r>
              <a:rPr lang="cs-CZ" dirty="0" smtClean="0"/>
              <a:t> přechod.</a:t>
            </a:r>
          </a:p>
          <a:p>
            <a:r>
              <a:rPr lang="cs-CZ" dirty="0" smtClean="0"/>
              <a:t>Tímto lze separovat a skládat vlnu dle povahy pulzu neboť pokud měníme vnitřní stav systému, mění se i hybnost (to je důsledek Z.Z. v systému </a:t>
            </a:r>
            <a:r>
              <a:rPr lang="cs-CZ" dirty="0" err="1" smtClean="0"/>
              <a:t>atom+foton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Po složení je výsledkem oscilační funkce dráhového rozdílu závisející na gravitačním zrychlení.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Gravimetrie založená na Blochových oscilacích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fyziky pevných látek</a:t>
            </a:r>
          </a:p>
          <a:p>
            <a:r>
              <a:rPr lang="cs-CZ" dirty="0" smtClean="0"/>
              <a:t>Popisují oscilaci částice, na níž působí konstantní síla</a:t>
            </a:r>
          </a:p>
          <a:p>
            <a:r>
              <a:rPr lang="cs-CZ" dirty="0" smtClean="0"/>
              <a:t>Máme dva proti sobě jdoucí laserové paprsky – ty vytvářejí difrakční mřížku. Tato pravidelná struktura vytváří periodický potenciál a slabou sílu, kterážto produkuje </a:t>
            </a:r>
            <a:r>
              <a:rPr lang="cs-CZ" dirty="0" err="1" smtClean="0"/>
              <a:t>Blochovy</a:t>
            </a:r>
            <a:r>
              <a:rPr lang="cs-CZ" dirty="0" smtClean="0"/>
              <a:t> oscilace, jejichž periodu můžeme měřit.</a:t>
            </a:r>
          </a:p>
          <a:p>
            <a:r>
              <a:rPr lang="cs-CZ" dirty="0" err="1" smtClean="0"/>
              <a:t>Blochova</a:t>
            </a:r>
            <a:r>
              <a:rPr lang="cs-CZ" dirty="0" smtClean="0"/>
              <a:t> oscilace je závislá na </a:t>
            </a:r>
            <a:r>
              <a:rPr lang="cs-CZ" i="1" dirty="0" smtClean="0"/>
              <a:t>g</a:t>
            </a:r>
            <a:r>
              <a:rPr lang="cs-CZ" dirty="0" smtClean="0"/>
              <a:t>.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2210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me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2165244" cy="32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3600" dirty="0" smtClean="0"/>
              <a:t>Děkuji za </a:t>
            </a:r>
            <a:r>
              <a:rPr lang="cs-CZ" sz="3600" dirty="0" smtClean="0"/>
              <a:t>pozornost.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56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</a:t>
            </a:r>
            <a:r>
              <a:rPr lang="cs-CZ" sz="3600" dirty="0" smtClean="0"/>
              <a:t>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www.geofyzika.ic.cz/gravi.php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geophysics.ou.edu/enviro/readings/microgal_gravimetry.html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www.muquans.com/index.php/products/aqg</a:t>
            </a:r>
            <a:endParaRPr lang="cs-CZ" dirty="0" smtClean="0"/>
          </a:p>
          <a:p>
            <a:r>
              <a:rPr lang="cs-CZ" dirty="0" smtClean="0"/>
              <a:t>Wikipedia.org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Gravimetrie?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r>
              <a:rPr lang="cs-CZ" dirty="0" smtClean="0"/>
              <a:t>Metoda založená na studiu a měření změn zemského tíhového </a:t>
            </a:r>
            <a:r>
              <a:rPr lang="cs-CZ" dirty="0" smtClean="0"/>
              <a:t>pole. </a:t>
            </a:r>
            <a:r>
              <a:rPr lang="cs-CZ" dirty="0" smtClean="0"/>
              <a:t>Tyto změny jsou způsobeny nehomogenní hustotou geologického </a:t>
            </a:r>
            <a:r>
              <a:rPr lang="cs-CZ" dirty="0" smtClean="0"/>
              <a:t>prostředí</a:t>
            </a:r>
            <a:endParaRPr lang="cs-CZ" dirty="0" smtClean="0"/>
          </a:p>
          <a:p>
            <a:r>
              <a:rPr lang="cs-CZ" dirty="0" smtClean="0"/>
              <a:t>Měří sílu gravitačního pole na Zemi</a:t>
            </a:r>
          </a:p>
          <a:p>
            <a:r>
              <a:rPr lang="cs-CZ" dirty="0" smtClean="0"/>
              <a:t>Praktické účely - gravitace je na povrchu Země všude stejná</a:t>
            </a:r>
          </a:p>
          <a:p>
            <a:r>
              <a:rPr lang="cs-CZ" dirty="0" smtClean="0"/>
              <a:t>Vědecké účely – spousta nehomogenních variací</a:t>
            </a:r>
          </a:p>
          <a:p>
            <a:r>
              <a:rPr lang="cs-CZ" dirty="0" smtClean="0"/>
              <a:t>Přístroje používané pro tato měření – gravimetry</a:t>
            </a:r>
          </a:p>
          <a:p>
            <a:r>
              <a:rPr lang="cs-CZ" dirty="0" smtClean="0"/>
              <a:t>Při studiu gravitačního pole v blízkosti Země, můžeme zanedbat působení ostatních vesmírných těles.</a:t>
            </a:r>
            <a:endParaRPr lang="cs-CZ" dirty="0"/>
          </a:p>
          <a:p>
            <a:r>
              <a:rPr lang="cs-CZ" dirty="0" smtClean="0"/>
              <a:t>Gravitace – konvenční měřená  v jednotkách: zrychlení  (m/s^2)</a:t>
            </a:r>
          </a:p>
          <a:p>
            <a:r>
              <a:rPr lang="cs-CZ" dirty="0" smtClean="0"/>
              <a:t>V gravimetrii – jednotka 1Gal(Galileo)(=1cm/s^2)</a:t>
            </a:r>
          </a:p>
          <a:p>
            <a:r>
              <a:rPr lang="cs-CZ" dirty="0" smtClean="0"/>
              <a:t>Gravitace klesá o 0,3mGal s každým metrem výšky</a:t>
            </a:r>
          </a:p>
        </p:txBody>
      </p:sp>
    </p:spTree>
    <p:extLst>
      <p:ext uri="{BB962C8B-B14F-4D97-AF65-F5344CB8AC3E}">
        <p14:creationId xmlns:p14="http://schemas.microsoft.com/office/powerpoint/2010/main" val="3369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gravimetrie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Určení deviace Země od referenčního elipsoidu (</a:t>
            </a:r>
            <a:r>
              <a:rPr lang="cs-CZ" dirty="0" err="1" smtClean="0"/>
              <a:t>viz.obrázek</a:t>
            </a:r>
            <a:r>
              <a:rPr lang="cs-CZ" dirty="0" smtClean="0"/>
              <a:t> – Země je ve skutečnosti geoid)</a:t>
            </a:r>
          </a:p>
          <a:p>
            <a:r>
              <a:rPr lang="cs-CZ" dirty="0" smtClean="0"/>
              <a:t>Studium rotace Země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Coriolisovy</a:t>
            </a:r>
            <a:r>
              <a:rPr lang="cs-CZ" dirty="0" smtClean="0"/>
              <a:t> síly</a:t>
            </a:r>
          </a:p>
          <a:p>
            <a:r>
              <a:rPr lang="cs-CZ" dirty="0" smtClean="0"/>
              <a:t>Možnost určit hustotu zemského tělesa, hustotu v jádru Země, hustotní nehomogenity v zemském plášti (měřením ve vrtech).</a:t>
            </a:r>
          </a:p>
          <a:p>
            <a:r>
              <a:rPr lang="cs-CZ" dirty="0" smtClean="0"/>
              <a:t>Možno sledovat změny gravitačního pole - studium přílivu a odlivu.</a:t>
            </a:r>
          </a:p>
          <a:p>
            <a:r>
              <a:rPr lang="cs-CZ" dirty="0" smtClean="0"/>
              <a:t>Změna délky dne, použití v meteorologii, klimatologii.</a:t>
            </a:r>
          </a:p>
          <a:p>
            <a:r>
              <a:rPr lang="cs-CZ" dirty="0" smtClean="0"/>
              <a:t>Pochody v zemském nitru, vulkanologie, hledání přírodních zdrojů – ložisek </a:t>
            </a:r>
            <a:r>
              <a:rPr lang="cs-CZ" dirty="0" smtClean="0"/>
              <a:t>ropy, zemního plynu a rud.</a:t>
            </a:r>
            <a:endParaRPr lang="cs-CZ" dirty="0" smtClean="0"/>
          </a:p>
          <a:p>
            <a:r>
              <a:rPr lang="cs-CZ" dirty="0" smtClean="0"/>
              <a:t>V hydrologii, speleologii a archeologii.</a:t>
            </a:r>
          </a:p>
          <a:p>
            <a:r>
              <a:rPr lang="cs-CZ" dirty="0" smtClean="0"/>
              <a:t>V kvantové mechanice se zpravidla zanedbává – jsou to malé síly.</a:t>
            </a:r>
          </a:p>
          <a:p>
            <a:r>
              <a:rPr lang="cs-CZ" dirty="0" smtClean="0"/>
              <a:t>Důležitý – princip ekvivalence!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5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78098"/>
          </a:xfrm>
        </p:spPr>
        <p:txBody>
          <a:bodyPr/>
          <a:lstStyle/>
          <a:p>
            <a:r>
              <a:rPr lang="cs-CZ" sz="3600" dirty="0" smtClean="0"/>
              <a:t>Historie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/>
          </a:bodyPr>
          <a:lstStyle/>
          <a:p>
            <a:r>
              <a:rPr lang="cs-CZ" dirty="0"/>
              <a:t>Počátky gravimetrie můžeme datovat do konce šestnáctého století, kdy </a:t>
            </a:r>
            <a:r>
              <a:rPr lang="cs-CZ" b="1" dirty="0"/>
              <a:t>Galileo Galilei </a:t>
            </a:r>
            <a:r>
              <a:rPr lang="cs-CZ" dirty="0"/>
              <a:t>(1564-1642) studoval volný pád. Přišel na to, že všechna tělesa padají k zemi rychlostí </a:t>
            </a:r>
            <a:r>
              <a:rPr lang="cs-CZ" dirty="0" smtClean="0"/>
              <a:t>v=g*t (</a:t>
            </a:r>
            <a:r>
              <a:rPr lang="cs-CZ" dirty="0"/>
              <a:t>kde g je velikost gravitačního zrychlení a t čas pádu).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dalšímu poznání gravitačního pole přispěl </a:t>
            </a:r>
            <a:r>
              <a:rPr lang="cs-CZ" b="1" dirty="0"/>
              <a:t>Johann Kepler </a:t>
            </a:r>
            <a:r>
              <a:rPr lang="cs-CZ" dirty="0"/>
              <a:t>(1571-1630), když definoval zákony o pohybu </a:t>
            </a:r>
            <a:r>
              <a:rPr lang="cs-CZ" dirty="0" smtClean="0"/>
              <a:t>planet.</a:t>
            </a:r>
          </a:p>
          <a:p>
            <a:r>
              <a:rPr lang="cs-CZ" dirty="0" smtClean="0"/>
              <a:t> </a:t>
            </a:r>
            <a:r>
              <a:rPr lang="cs-CZ" b="1" dirty="0"/>
              <a:t>Sir Isaac Newton</a:t>
            </a:r>
            <a:r>
              <a:rPr lang="cs-CZ" dirty="0"/>
              <a:t> (1643-1727), který za pomoci diferenciálního a integrálního počtu odvodil teoreticky gravitační zákon. </a:t>
            </a:r>
            <a:endParaRPr lang="cs-CZ" dirty="0" smtClean="0"/>
          </a:p>
          <a:p>
            <a:r>
              <a:rPr lang="cs-CZ" dirty="0" smtClean="0"/>
              <a:t>Dalším </a:t>
            </a:r>
            <a:r>
              <a:rPr lang="cs-CZ" dirty="0"/>
              <a:t>významným vědcem byl </a:t>
            </a:r>
            <a:r>
              <a:rPr lang="cs-CZ" b="1" dirty="0"/>
              <a:t>Henry </a:t>
            </a:r>
            <a:r>
              <a:rPr lang="cs-CZ" b="1" dirty="0" err="1"/>
              <a:t>Cavendish</a:t>
            </a:r>
            <a:r>
              <a:rPr lang="cs-CZ" b="1" dirty="0"/>
              <a:t> </a:t>
            </a:r>
            <a:r>
              <a:rPr lang="cs-CZ" dirty="0"/>
              <a:t>(1731-1810), jenž změřil </a:t>
            </a:r>
            <a:r>
              <a:rPr lang="cs-CZ" i="1" dirty="0"/>
              <a:t>gravitační konstantu </a:t>
            </a:r>
            <a:r>
              <a:rPr lang="cs-CZ" dirty="0"/>
              <a:t>s chybou 1.2% (dnes </a:t>
            </a:r>
            <a:r>
              <a:rPr lang="el-GR" b="1" dirty="0"/>
              <a:t>ϰ=6.6725985*10-11*</a:t>
            </a:r>
            <a:r>
              <a:rPr lang="cs-CZ" b="1" dirty="0"/>
              <a:t>m3*kg-1*s-2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Nakonec </a:t>
            </a:r>
            <a:r>
              <a:rPr lang="cs-CZ" b="1" dirty="0" err="1"/>
              <a:t>Pierre</a:t>
            </a:r>
            <a:r>
              <a:rPr lang="cs-CZ" b="1" dirty="0"/>
              <a:t> </a:t>
            </a:r>
            <a:r>
              <a:rPr lang="cs-CZ" b="1" dirty="0" err="1"/>
              <a:t>Bouguer</a:t>
            </a:r>
            <a:r>
              <a:rPr lang="cs-CZ" b="1" dirty="0"/>
              <a:t> </a:t>
            </a:r>
            <a:r>
              <a:rPr lang="cs-CZ" dirty="0"/>
              <a:t>(1698-1758) vypracoval teorii tíhového pole Země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8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7620000" cy="5996136"/>
          </a:xfrm>
        </p:spPr>
        <p:txBody>
          <a:bodyPr/>
          <a:lstStyle/>
          <a:p>
            <a:r>
              <a:rPr lang="cs-CZ" dirty="0" smtClean="0"/>
              <a:t>Newtonův gravitační zákon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Problémem </a:t>
            </a:r>
            <a:r>
              <a:rPr lang="cs-CZ" dirty="0"/>
              <a:t>ovšem je, že síla </a:t>
            </a:r>
            <a:r>
              <a:rPr lang="cs-CZ" i="1" dirty="0"/>
              <a:t>F</a:t>
            </a:r>
            <a:r>
              <a:rPr lang="cs-CZ" dirty="0"/>
              <a:t> je závislá na hmotnosti vkládaného referenčního tělesa </a:t>
            </a:r>
            <a:r>
              <a:rPr lang="cs-CZ" i="1" dirty="0"/>
              <a:t>m</a:t>
            </a:r>
            <a:r>
              <a:rPr lang="cs-CZ" dirty="0"/>
              <a:t>, tudíž gravitační síla není vhodnou veličinou pro popis gravitačního pole Země. Musíme tedy vycházet z </a:t>
            </a:r>
            <a:r>
              <a:rPr lang="cs-CZ" b="1" dirty="0"/>
              <a:t>2. Newtonova pohybového zákona</a:t>
            </a:r>
            <a:r>
              <a:rPr lang="cs-CZ" dirty="0"/>
              <a:t>, který říká, že síla </a:t>
            </a:r>
            <a:r>
              <a:rPr lang="cs-CZ" i="1" dirty="0"/>
              <a:t>F</a:t>
            </a:r>
            <a:r>
              <a:rPr lang="cs-CZ" dirty="0"/>
              <a:t> působící na referenční těleso se musí rovnat součinu hmotnosti sondy </a:t>
            </a:r>
            <a:r>
              <a:rPr lang="cs-CZ" i="1" dirty="0"/>
              <a:t>m</a:t>
            </a:r>
            <a:r>
              <a:rPr lang="cs-CZ" dirty="0"/>
              <a:t> a gravitačního zrychlení </a:t>
            </a:r>
            <a:r>
              <a:rPr lang="cs-CZ" i="1" dirty="0"/>
              <a:t>g</a:t>
            </a:r>
            <a:r>
              <a:rPr lang="cs-CZ" dirty="0"/>
              <a:t> ve vyšetřovaném místě. Tedy </a:t>
            </a:r>
            <a:r>
              <a:rPr lang="cs-CZ" i="1" dirty="0"/>
              <a:t>F=g*m</a:t>
            </a:r>
            <a:r>
              <a:rPr lang="cs-CZ" dirty="0"/>
              <a:t>. Porovnáním Newtonova gravitačního a pohybového zákona dostaneme vztah pro velikost gravitačního zrychlení </a:t>
            </a:r>
            <a:r>
              <a:rPr lang="cs-CZ" dirty="0" err="1"/>
              <a:t>ag</a:t>
            </a:r>
            <a:r>
              <a:rPr lang="cs-CZ" dirty="0"/>
              <a:t>: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448272" cy="101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46" y="5445224"/>
            <a:ext cx="1928026" cy="8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187727" cy="13541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Pomocí gravimetrie hledáme podpovrchové hustotní nehomogenity. </a:t>
            </a:r>
            <a:endParaRPr lang="cs-CZ" dirty="0" smtClean="0"/>
          </a:p>
          <a:p>
            <a:r>
              <a:rPr lang="cs-CZ" dirty="0" smtClean="0"/>
              <a:t>mapa </a:t>
            </a:r>
            <a:r>
              <a:rPr lang="cs-CZ" dirty="0"/>
              <a:t>reziduálních </a:t>
            </a:r>
            <a:r>
              <a:rPr lang="cs-CZ" dirty="0" err="1"/>
              <a:t>Bouguerových</a:t>
            </a:r>
            <a:r>
              <a:rPr lang="cs-CZ" dirty="0"/>
              <a:t> anomálií. Záporná tíhová anomálie (modrá barva) indikuje pozici historické vodní šachty Vilemína v </a:t>
            </a:r>
            <a:r>
              <a:rPr lang="cs-CZ" dirty="0" err="1"/>
              <a:t>Lukavici</a:t>
            </a:r>
            <a:r>
              <a:rPr lang="cs-CZ" dirty="0"/>
              <a:t> u Chrudimi.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8"/>
            <a:ext cx="792088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58951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39" y="2996952"/>
            <a:ext cx="5905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336704" cy="613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94122"/>
          </a:xfrm>
        </p:spPr>
        <p:txBody>
          <a:bodyPr/>
          <a:lstStyle/>
          <a:p>
            <a:r>
              <a:rPr lang="cs-CZ" dirty="0" smtClean="0"/>
              <a:t>Klasická gravimetrie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Měření lze provádět 2 způsoby :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1) absolutně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2) relativně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19024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9214"/>
            <a:ext cx="28046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282</TotalTime>
  <Words>948</Words>
  <Application>Microsoft Office PowerPoint</Application>
  <PresentationFormat>Předvádění na obrazovce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Sousedství</vt:lpstr>
      <vt:lpstr>    Kvantová gravimetrie</vt:lpstr>
      <vt:lpstr>Gravimetrie?</vt:lpstr>
      <vt:lpstr>Využití gravimetrie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Klasická gravimetrie</vt:lpstr>
      <vt:lpstr>Prezentace aplikace PowerPoint</vt:lpstr>
      <vt:lpstr>Prezentace aplikace PowerPoint</vt:lpstr>
      <vt:lpstr>Kvantová gravimetrie - principy</vt:lpstr>
      <vt:lpstr>Prezentace aplikace PowerPoint</vt:lpstr>
      <vt:lpstr>Prezentace aplikace PowerPoint</vt:lpstr>
      <vt:lpstr>Gravimetrie založená na Ramanově atomové teorii</vt:lpstr>
      <vt:lpstr>Gravimetrie založená na Blochových oscilacích</vt:lpstr>
      <vt:lpstr>Konec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Kvantová gravimetrie</dc:title>
  <dc:creator>Tereza</dc:creator>
  <cp:lastModifiedBy>Tereza</cp:lastModifiedBy>
  <cp:revision>27</cp:revision>
  <dcterms:created xsi:type="dcterms:W3CDTF">2013-06-11T21:49:39Z</dcterms:created>
  <dcterms:modified xsi:type="dcterms:W3CDTF">2013-06-12T12:43:49Z</dcterms:modified>
</cp:coreProperties>
</file>