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58" r:id="rId17"/>
    <p:sldId id="259" r:id="rId18"/>
    <p:sldId id="26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3AD4-8D02-4823-8843-B5977E1D061A}" type="datetimeFigureOut">
              <a:rPr lang="sk-SK" smtClean="0"/>
              <a:pPr/>
              <a:t>12. 6. 2013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F4D7-C78A-4313-8633-9D6A2B2AD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ydavatelstvi.vscht.cz/knihy/uid_es-001/hesla/disperzni_system.html" TargetMode="External"/><Relationship Id="rId2" Type="http://schemas.openxmlformats.org/officeDocument/2006/relationships/hyperlink" Target="http://vydavatelstvi.vscht.cz/knihy/uid_es-001/hesla/rozptyl_svetl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vydavatelstvi.vscht.cz/knihy/uid_es-001/hesla/disperzni_castice.html" TargetMode="External"/><Relationship Id="rId4" Type="http://schemas.openxmlformats.org/officeDocument/2006/relationships/hyperlink" Target="http://vydavatelstvi.vscht.cz/knihy/uid_es-001/hesla/disperzni_prostred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altLang="zh-TW" dirty="0" smtClean="0">
                <a:solidFill>
                  <a:srgbClr val="FF0000"/>
                </a:solidFill>
              </a:rPr>
              <a:t>Einsteinova </a:t>
            </a:r>
            <a:r>
              <a:rPr lang="sk-SK" altLang="zh-TW" dirty="0" smtClean="0">
                <a:solidFill>
                  <a:srgbClr val="FF0000"/>
                </a:solidFill>
              </a:rPr>
              <a:t>teória </a:t>
            </a:r>
            <a:r>
              <a:rPr lang="sk-SK" altLang="zh-TW" dirty="0" err="1" smtClean="0">
                <a:solidFill>
                  <a:srgbClr val="FF0000"/>
                </a:solidFill>
              </a:rPr>
              <a:t>osmotického</a:t>
            </a:r>
            <a:r>
              <a:rPr lang="zh-TW" altLang="en-US" dirty="0">
                <a:solidFill>
                  <a:srgbClr val="FF0000"/>
                </a:solidFill>
              </a:rPr>
              <a:t/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sk-SK" altLang="zh-TW" dirty="0" smtClean="0">
                <a:solidFill>
                  <a:srgbClr val="FF0000"/>
                </a:solidFill>
              </a:rPr>
              <a:t>tlak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</a:t>
            </a:r>
            <a:r>
              <a:rPr lang="sk-SK" dirty="0" smtClean="0">
                <a:solidFill>
                  <a:srgbClr val="FF0000"/>
                </a:solidFill>
              </a:rPr>
              <a:t>ermodynamická úvaha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Silové pôsobenie na pohybujúce sa častice je podľa termodynamiky</a:t>
            </a:r>
          </a:p>
          <a:p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 smtClean="0"/>
              <a:t>E</a:t>
            </a:r>
            <a:r>
              <a:rPr lang="sk-SK" dirty="0" smtClean="0"/>
              <a:t>insteinovom značení </a:t>
            </a:r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8498" t="26203" r="36636" b="65922"/>
          <a:stretch>
            <a:fillRect/>
          </a:stretch>
        </p:blipFill>
        <p:spPr bwMode="auto">
          <a:xfrm>
            <a:off x="2627784" y="2780928"/>
            <a:ext cx="45365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27638" t="37225" r="33899" b="53229"/>
          <a:stretch>
            <a:fillRect/>
          </a:stretch>
        </p:blipFill>
        <p:spPr bwMode="auto">
          <a:xfrm>
            <a:off x="2555776" y="3717032"/>
            <a:ext cx="4536504" cy="6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25731" t="45891" r="23353" b="45384"/>
          <a:stretch>
            <a:fillRect/>
          </a:stretch>
        </p:blipFill>
        <p:spPr bwMode="auto">
          <a:xfrm>
            <a:off x="395536" y="4797152"/>
            <a:ext cx="89688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si následne spojíme stredy častíc a stredy hmotností častíc pomocou vzťahu ležiace v oblastiach o veľkosti vzťahom</a:t>
            </a:r>
          </a:p>
          <a:p>
            <a:pPr>
              <a:buNone/>
            </a:pPr>
            <a:r>
              <a:rPr lang="sk-SK" dirty="0" smtClean="0"/>
              <a:t>    kde                      sú rozmery stredov oblastí pričom J je nezávislé dostaneme pre inak zvolené objemy rovnaké vzťahy avšak s indexmi                                         </a:t>
            </a:r>
          </a:p>
          <a:p>
            <a:pPr>
              <a:buNone/>
            </a:pPr>
            <a:r>
              <a:rPr lang="sk-SK" dirty="0" smtClean="0"/>
              <a:t>       </a:t>
            </a:r>
            <a:endParaRPr lang="sk-SK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27638" t="72227" r="53578" b="23000"/>
          <a:stretch>
            <a:fillRect/>
          </a:stretch>
        </p:blipFill>
        <p:spPr bwMode="auto">
          <a:xfrm>
            <a:off x="5796136" y="2780928"/>
            <a:ext cx="30243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7638" t="67454" r="63041" b="28024"/>
          <a:stretch>
            <a:fillRect/>
          </a:stretch>
        </p:blipFill>
        <p:spPr bwMode="auto">
          <a:xfrm>
            <a:off x="1475656" y="3212976"/>
            <a:ext cx="2016224" cy="54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 l="27893" t="30861" r="50000" b="63002"/>
          <a:stretch>
            <a:fillRect/>
          </a:stretch>
        </p:blipFill>
        <p:spPr bwMode="auto">
          <a:xfrm>
            <a:off x="2339752" y="4653136"/>
            <a:ext cx="41524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Následné porovnanie oboch rovníc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25849" t="40407" r="24059" b="16636"/>
          <a:stretch>
            <a:fillRect/>
          </a:stretch>
        </p:blipFill>
        <p:spPr bwMode="auto">
          <a:xfrm>
            <a:off x="323528" y="1412776"/>
            <a:ext cx="85129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Vyjadríme si B ako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pričom po spočítaní voľnej energie 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nám vyjde že </a:t>
            </a:r>
            <a:r>
              <a:rPr lang="sk-SK" dirty="0" err="1" smtClean="0"/>
              <a:t>osmotický</a:t>
            </a:r>
            <a:r>
              <a:rPr lang="sk-SK" dirty="0" smtClean="0"/>
              <a:t> tlak je spôsobený tepelným pohybom molekúl a to tak že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638" t="27679" r="39266" b="65957"/>
          <a:stretch>
            <a:fillRect/>
          </a:stretch>
        </p:blipFill>
        <p:spPr bwMode="auto">
          <a:xfrm>
            <a:off x="4067944" y="1628800"/>
            <a:ext cx="532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7944" t="39000" r="29722" b="54109"/>
          <a:stretch>
            <a:fillRect/>
          </a:stretch>
        </p:blipFill>
        <p:spPr bwMode="auto">
          <a:xfrm>
            <a:off x="899592" y="2852936"/>
            <a:ext cx="70818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7638" t="49953" r="51789" b="43683"/>
          <a:stretch>
            <a:fillRect/>
          </a:stretch>
        </p:blipFill>
        <p:spPr bwMode="auto">
          <a:xfrm>
            <a:off x="1907704" y="4509120"/>
            <a:ext cx="53825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Výsledný pohyb voľnej častice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započítaní difúznej rovnice a predstavy že koncentrácia častíc je funkciou času dostávame rovnicu priemerného pohybu častice </a:t>
            </a:r>
            <a:endParaRPr lang="sk-SK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 l="28498" t="42938" r="33315" b="44265"/>
          <a:stretch>
            <a:fillRect/>
          </a:stretch>
        </p:blipFill>
        <p:spPr bwMode="auto">
          <a:xfrm>
            <a:off x="1331640" y="3933056"/>
            <a:ext cx="687953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Význam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Matematické popísanie istého fenoménu zvaného </a:t>
            </a:r>
            <a:r>
              <a:rPr lang="sk-SK" dirty="0" err="1" smtClean="0"/>
              <a:t>Brownov</a:t>
            </a:r>
            <a:r>
              <a:rPr lang="sk-SK" dirty="0" smtClean="0"/>
              <a:t> pohyb a vytvorenie teórie </a:t>
            </a:r>
            <a:r>
              <a:rPr lang="sk-SK" dirty="0" err="1" smtClean="0"/>
              <a:t>osmotického</a:t>
            </a:r>
            <a:r>
              <a:rPr lang="sk-SK" dirty="0" smtClean="0"/>
              <a:t> tlaku na základe toho.</a:t>
            </a:r>
          </a:p>
          <a:p>
            <a:r>
              <a:rPr lang="sk-SK" dirty="0" smtClean="0"/>
              <a:t>Využitie v meraní za pomoci </a:t>
            </a:r>
            <a:r>
              <a:rPr lang="sk-SK" dirty="0" err="1" smtClean="0"/>
              <a:t>osmózy</a:t>
            </a:r>
            <a:r>
              <a:rPr lang="sk-SK" dirty="0" smtClean="0"/>
              <a:t> (</a:t>
            </a:r>
            <a:r>
              <a:rPr lang="sk-SK" dirty="0" err="1" smtClean="0"/>
              <a:t>osmometria</a:t>
            </a:r>
            <a:r>
              <a:rPr lang="sk-SK" dirty="0" smtClean="0"/>
              <a:t>) 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422" t="27679" r="38371" b="56411"/>
          <a:stretch>
            <a:fillRect/>
          </a:stretch>
        </p:blipFill>
        <p:spPr bwMode="auto">
          <a:xfrm>
            <a:off x="2843808" y="1772816"/>
            <a:ext cx="30603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6126" t="59844" r="38931" b="26375"/>
          <a:stretch>
            <a:fillRect/>
          </a:stretch>
        </p:blipFill>
        <p:spPr bwMode="auto">
          <a:xfrm>
            <a:off x="2627784" y="3402330"/>
            <a:ext cx="3523249" cy="18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000" dirty="0" smtClean="0"/>
              <a:t>Rovnice </a:t>
            </a:r>
            <a:r>
              <a:rPr lang="sk-SK" sz="2000" dirty="0" err="1" smtClean="0"/>
              <a:t>pro</a:t>
            </a:r>
            <a:r>
              <a:rPr lang="sk-SK" sz="2000" dirty="0" smtClean="0"/>
              <a:t> intenzitu </a:t>
            </a:r>
            <a:r>
              <a:rPr lang="sk-SK" sz="2000" dirty="0" err="1" smtClean="0"/>
              <a:t>světla</a:t>
            </a:r>
            <a:r>
              <a:rPr lang="sk-SK" sz="2000" dirty="0" smtClean="0"/>
              <a:t> rozptýleného (</a:t>
            </a:r>
            <a:r>
              <a:rPr lang="sk-SK" sz="2000" dirty="0" err="1" smtClean="0"/>
              <a:t>viz</a:t>
            </a:r>
            <a:r>
              <a:rPr lang="sk-SK" sz="2000" dirty="0" smtClean="0"/>
              <a:t> </a:t>
            </a:r>
            <a:r>
              <a:rPr lang="sk-SK" sz="2000" dirty="0" smtClean="0">
                <a:hlinkClick r:id="rId2"/>
              </a:rPr>
              <a:t>rozptyl </a:t>
            </a:r>
            <a:r>
              <a:rPr lang="sk-SK" sz="2000" dirty="0" err="1" smtClean="0">
                <a:hlinkClick r:id="rId2"/>
              </a:rPr>
              <a:t>světla</a:t>
            </a:r>
            <a:r>
              <a:rPr lang="sk-SK" sz="2000" dirty="0" smtClean="0"/>
              <a:t>) jednotkou objemu </a:t>
            </a:r>
            <a:r>
              <a:rPr lang="sk-SK" sz="2000" dirty="0" err="1" smtClean="0"/>
              <a:t>zředěné</a:t>
            </a:r>
            <a:r>
              <a:rPr lang="sk-SK" sz="2000" dirty="0" smtClean="0"/>
              <a:t> (</a:t>
            </a:r>
            <a:r>
              <a:rPr lang="sk-SK" sz="2000" dirty="0" err="1" smtClean="0"/>
              <a:t>nikoliv</a:t>
            </a:r>
            <a:r>
              <a:rPr lang="sk-SK" sz="2000" dirty="0" smtClean="0"/>
              <a:t> </a:t>
            </a:r>
            <a:r>
              <a:rPr lang="sk-SK" sz="2000" i="1" dirty="0" err="1" smtClean="0"/>
              <a:t>krajně</a:t>
            </a:r>
            <a:r>
              <a:rPr lang="sk-SK" sz="2000" dirty="0" smtClean="0"/>
              <a:t> </a:t>
            </a:r>
            <a:r>
              <a:rPr lang="sk-SK" sz="2000" dirty="0" err="1" smtClean="0"/>
              <a:t>zředěné</a:t>
            </a:r>
            <a:r>
              <a:rPr lang="sk-SK" sz="2000" dirty="0" smtClean="0"/>
              <a:t>) </a:t>
            </a:r>
            <a:r>
              <a:rPr lang="sk-SK" sz="2000" dirty="0" smtClean="0">
                <a:hlinkClick r:id="rId3"/>
              </a:rPr>
              <a:t>disperzní </a:t>
            </a:r>
            <a:r>
              <a:rPr lang="sk-SK" sz="2000" dirty="0" err="1" smtClean="0">
                <a:hlinkClick r:id="rId3"/>
              </a:rPr>
              <a:t>soustavy</a:t>
            </a:r>
            <a:r>
              <a:rPr lang="sk-SK" sz="2000" dirty="0" smtClean="0"/>
              <a:t> s </a:t>
            </a:r>
            <a:r>
              <a:rPr lang="sk-SK" sz="2000" dirty="0" err="1" smtClean="0"/>
              <a:t>kapalným</a:t>
            </a:r>
            <a:r>
              <a:rPr lang="sk-SK" sz="2000" dirty="0" smtClean="0"/>
              <a:t> </a:t>
            </a:r>
            <a:r>
              <a:rPr lang="sk-SK" sz="2000" dirty="0" err="1" smtClean="0">
                <a:hlinkClick r:id="rId4"/>
              </a:rPr>
              <a:t>disperzním</a:t>
            </a:r>
            <a:r>
              <a:rPr lang="sk-SK" sz="2000" dirty="0" smtClean="0">
                <a:hlinkClick r:id="rId4"/>
              </a:rPr>
              <a:t> </a:t>
            </a:r>
            <a:r>
              <a:rPr lang="sk-SK" sz="2000" dirty="0" err="1" smtClean="0">
                <a:hlinkClick r:id="rId4"/>
              </a:rPr>
              <a:t>prostředím</a:t>
            </a:r>
            <a:r>
              <a:rPr lang="sk-SK" sz="2000" dirty="0" smtClean="0"/>
              <a:t> a malými </a:t>
            </a:r>
            <a:r>
              <a:rPr lang="sk-SK" sz="2000" dirty="0" err="1" smtClean="0">
                <a:hlinkClick r:id="rId5"/>
              </a:rPr>
              <a:t>disperzními</a:t>
            </a:r>
            <a:r>
              <a:rPr lang="sk-SK" sz="2000" dirty="0" smtClean="0">
                <a:hlinkClick r:id="rId5"/>
              </a:rPr>
              <a:t> </a:t>
            </a:r>
            <a:r>
              <a:rPr lang="sk-SK" sz="2000" dirty="0" err="1" smtClean="0">
                <a:hlinkClick r:id="rId5"/>
              </a:rPr>
              <a:t>částicemi</a:t>
            </a:r>
            <a:r>
              <a:rPr lang="sk-SK" sz="2000" dirty="0" smtClean="0"/>
              <a:t> (&lt; </a:t>
            </a:r>
            <a:r>
              <a:rPr lang="el-GR" sz="2000" dirty="0" smtClean="0"/>
              <a:t>λ/20), </a:t>
            </a:r>
            <a:r>
              <a:rPr lang="sk-SK" sz="2000" dirty="0" smtClean="0"/>
              <a:t>odvozená na </a:t>
            </a:r>
            <a:r>
              <a:rPr lang="sk-SK" sz="2000" dirty="0" err="1" smtClean="0"/>
              <a:t>základě</a:t>
            </a:r>
            <a:r>
              <a:rPr lang="sk-SK" sz="2000" dirty="0" smtClean="0"/>
              <a:t> fluktuační </a:t>
            </a:r>
            <a:r>
              <a:rPr lang="sk-SK" sz="2000" dirty="0" err="1" smtClean="0"/>
              <a:t>teorie</a:t>
            </a:r>
            <a:endParaRPr lang="sk-SK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32110" t="30861" r="33899" b="51638"/>
          <a:stretch>
            <a:fillRect/>
          </a:stretch>
        </p:blipFill>
        <p:spPr bwMode="auto">
          <a:xfrm>
            <a:off x="1763687" y="4509120"/>
            <a:ext cx="621887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Annalen</a:t>
            </a:r>
            <a:r>
              <a:rPr lang="sk-SK" dirty="0" smtClean="0">
                <a:solidFill>
                  <a:srgbClr val="FF0000"/>
                </a:solidFill>
              </a:rPr>
              <a:t> der </a:t>
            </a:r>
            <a:r>
              <a:rPr lang="sk-SK" dirty="0" err="1" smtClean="0">
                <a:solidFill>
                  <a:srgbClr val="FF0000"/>
                </a:solidFill>
              </a:rPr>
              <a:t>Physik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Článok : </a:t>
            </a:r>
            <a:r>
              <a:rPr lang="sk-SK" dirty="0" smtClean="0">
                <a:solidFill>
                  <a:srgbClr val="00B0F0"/>
                </a:solidFill>
              </a:rPr>
              <a:t>O pohybu malých </a:t>
            </a:r>
            <a:r>
              <a:rPr lang="sk-SK" dirty="0" err="1" smtClean="0">
                <a:solidFill>
                  <a:srgbClr val="00B0F0"/>
                </a:solidFill>
              </a:rPr>
              <a:t>částic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smtClean="0">
                <a:solidFill>
                  <a:srgbClr val="00B0F0"/>
                </a:solidFill>
              </a:rPr>
              <a:t>suspendovaných </a:t>
            </a:r>
            <a:r>
              <a:rPr lang="sk-SK" dirty="0" err="1" smtClean="0">
                <a:solidFill>
                  <a:srgbClr val="00B0F0"/>
                </a:solidFill>
              </a:rPr>
              <a:t>vnehybné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kapalině</a:t>
            </a:r>
            <a:r>
              <a:rPr lang="sk-SK" dirty="0" smtClean="0">
                <a:solidFill>
                  <a:srgbClr val="00B0F0"/>
                </a:solidFill>
              </a:rPr>
              <a:t>, </a:t>
            </a:r>
            <a:r>
              <a:rPr lang="sk-SK" dirty="0" err="1" smtClean="0">
                <a:solidFill>
                  <a:srgbClr val="00B0F0"/>
                </a:solidFill>
              </a:rPr>
              <a:t>předpokládaném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molekulárně-kinetickou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teorií</a:t>
            </a:r>
            <a:r>
              <a:rPr lang="sk-SK" dirty="0" smtClean="0">
                <a:solidFill>
                  <a:srgbClr val="00B0F0"/>
                </a:solidFill>
              </a:rPr>
              <a:t> tepla </a:t>
            </a:r>
            <a:r>
              <a:rPr lang="sk-SK" dirty="0" smtClean="0"/>
              <a:t>(11.5.1905)</a:t>
            </a:r>
          </a:p>
          <a:p>
            <a:r>
              <a:rPr lang="sk-SK" dirty="0" smtClean="0"/>
              <a:t>Zaoberá sa v podstate </a:t>
            </a:r>
            <a:r>
              <a:rPr lang="sk-SK" dirty="0" err="1" smtClean="0"/>
              <a:t>Brownovým</a:t>
            </a:r>
            <a:r>
              <a:rPr lang="sk-SK" dirty="0" smtClean="0"/>
              <a:t> pohybom avšak akoby náhodou </a:t>
            </a:r>
            <a:r>
              <a:rPr lang="sk-SK" dirty="0" smtClean="0">
                <a:solidFill>
                  <a:srgbClr val="00B0F0"/>
                </a:solidFill>
              </a:rPr>
              <a:t>: </a:t>
            </a:r>
            <a:r>
              <a:rPr lang="sk-SK" dirty="0" smtClean="0"/>
              <a:t>„</a:t>
            </a:r>
            <a:r>
              <a:rPr lang="sk-SK" dirty="0" smtClean="0">
                <a:solidFill>
                  <a:srgbClr val="00B0F0"/>
                </a:solidFill>
              </a:rPr>
              <a:t>Je možné, že uvažovaný pohyb je totožný s </a:t>
            </a:r>
            <a:r>
              <a:rPr lang="sk-SK" dirty="0" smtClean="0">
                <a:solidFill>
                  <a:srgbClr val="00B0F0"/>
                </a:solidFill>
              </a:rPr>
              <a:t>tzv. </a:t>
            </a:r>
            <a:r>
              <a:rPr lang="sk-SK" dirty="0" err="1" smtClean="0">
                <a:solidFill>
                  <a:srgbClr val="00B0F0"/>
                </a:solidFill>
              </a:rPr>
              <a:t>Brownovým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molekulárním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pohybem</a:t>
            </a:r>
            <a:r>
              <a:rPr lang="sk-SK" dirty="0" smtClean="0">
                <a:solidFill>
                  <a:srgbClr val="00B0F0"/>
                </a:solidFill>
              </a:rPr>
              <a:t>. </a:t>
            </a:r>
            <a:r>
              <a:rPr lang="sk-SK" dirty="0" err="1" smtClean="0">
                <a:solidFill>
                  <a:srgbClr val="00B0F0"/>
                </a:solidFill>
              </a:rPr>
              <a:t>Protože</a:t>
            </a:r>
            <a:r>
              <a:rPr lang="sk-SK" dirty="0" smtClean="0">
                <a:solidFill>
                  <a:srgbClr val="00B0F0"/>
                </a:solidFill>
              </a:rPr>
              <a:t> však nemám o </a:t>
            </a:r>
            <a:r>
              <a:rPr lang="sk-SK" dirty="0" err="1" smtClean="0">
                <a:solidFill>
                  <a:srgbClr val="00B0F0"/>
                </a:solidFill>
              </a:rPr>
              <a:t>této</a:t>
            </a:r>
            <a:r>
              <a:rPr lang="sk-SK" dirty="0" smtClean="0">
                <a:solidFill>
                  <a:srgbClr val="00B0F0"/>
                </a:solidFill>
              </a:rPr>
              <a:t> záležitosti </a:t>
            </a:r>
            <a:r>
              <a:rPr lang="sk-SK" dirty="0" err="1" smtClean="0">
                <a:solidFill>
                  <a:srgbClr val="00B0F0"/>
                </a:solidFill>
              </a:rPr>
              <a:t>dostatečně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p</a:t>
            </a:r>
            <a:r>
              <a:rPr lang="sk-SK" dirty="0" err="1" smtClean="0">
                <a:solidFill>
                  <a:srgbClr val="00B0F0"/>
                </a:solidFill>
              </a:rPr>
              <a:t>řesné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informace</a:t>
            </a:r>
            <a:r>
              <a:rPr lang="sk-SK" dirty="0" smtClean="0">
                <a:solidFill>
                  <a:srgbClr val="00B0F0"/>
                </a:solidFill>
              </a:rPr>
              <a:t>, </a:t>
            </a:r>
            <a:r>
              <a:rPr lang="sk-SK" dirty="0" err="1" smtClean="0">
                <a:solidFill>
                  <a:srgbClr val="00B0F0"/>
                </a:solidFill>
              </a:rPr>
              <a:t>nebudu</a:t>
            </a:r>
            <a:r>
              <a:rPr lang="sk-SK" dirty="0" smtClean="0">
                <a:solidFill>
                  <a:srgbClr val="00B0F0"/>
                </a:solidFill>
              </a:rPr>
              <a:t> k </a:t>
            </a:r>
            <a:r>
              <a:rPr lang="sk-SK" dirty="0" err="1" smtClean="0">
                <a:solidFill>
                  <a:srgbClr val="00B0F0"/>
                </a:solidFill>
              </a:rPr>
              <a:t>ní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zde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zaujímat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žádné</a:t>
            </a:r>
            <a:r>
              <a:rPr lang="sk-SK" dirty="0" smtClean="0">
                <a:solidFill>
                  <a:srgbClr val="00B0F0"/>
                </a:solidFill>
              </a:rPr>
              <a:t> stanovisko</a:t>
            </a:r>
            <a:r>
              <a:rPr lang="sk-SK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endParaRPr lang="sk-SK" dirty="0" smtClean="0">
              <a:solidFill>
                <a:srgbClr val="00B0F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Brownov</a:t>
            </a:r>
            <a:r>
              <a:rPr lang="sk-SK" dirty="0" smtClean="0">
                <a:solidFill>
                  <a:srgbClr val="FF0000"/>
                </a:solidFill>
              </a:rPr>
              <a:t> Pohyb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to </a:t>
            </a:r>
            <a:r>
              <a:rPr lang="cs-CZ" b="1" dirty="0" smtClean="0"/>
              <a:t>náhodný pohyb mikroskopických </a:t>
            </a:r>
            <a:r>
              <a:rPr lang="cs-CZ" b="1" dirty="0" smtClean="0"/>
              <a:t>častíc</a:t>
            </a:r>
            <a:r>
              <a:rPr lang="cs-CZ" dirty="0" smtClean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kvapalnom</a:t>
            </a:r>
            <a:r>
              <a:rPr lang="cs-CZ" dirty="0" smtClean="0"/>
              <a:t> </a:t>
            </a:r>
            <a:r>
              <a:rPr lang="cs-CZ" dirty="0" err="1" smtClean="0"/>
              <a:t>alebo</a:t>
            </a:r>
            <a:r>
              <a:rPr lang="cs-CZ" dirty="0" smtClean="0"/>
              <a:t> </a:t>
            </a:r>
            <a:r>
              <a:rPr lang="cs-CZ" dirty="0" err="1" smtClean="0"/>
              <a:t>plynnom</a:t>
            </a:r>
            <a:r>
              <a:rPr lang="cs-CZ" dirty="0" smtClean="0"/>
              <a:t> médiu</a:t>
            </a:r>
          </a:p>
          <a:p>
            <a:r>
              <a:rPr lang="cs-CZ" dirty="0" smtClean="0"/>
              <a:t>1827 – biolog a botanik Robert Brown</a:t>
            </a:r>
          </a:p>
          <a:p>
            <a:r>
              <a:rPr lang="sk-SK" dirty="0" smtClean="0"/>
              <a:t>Skúmal pohyb peľových zrniečok a neskôr prácu na hladine kvapalného prostredia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Pohyb </a:t>
            </a:r>
            <a:r>
              <a:rPr lang="sk-SK" dirty="0" err="1" smtClean="0">
                <a:solidFill>
                  <a:srgbClr val="FF0000"/>
                </a:solidFill>
              </a:rPr>
              <a:t>Brownovskej</a:t>
            </a:r>
            <a:r>
              <a:rPr lang="sk-SK" dirty="0" smtClean="0">
                <a:solidFill>
                  <a:srgbClr val="FF0000"/>
                </a:solidFill>
              </a:rPr>
              <a:t> častice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26088" r="29426" b="8681"/>
          <a:stretch>
            <a:fillRect/>
          </a:stretch>
        </p:blipFill>
        <p:spPr bwMode="auto">
          <a:xfrm>
            <a:off x="1977821" y="1600200"/>
            <a:ext cx="518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Moderná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éra v </a:t>
            </a:r>
            <a:r>
              <a:rPr lang="cs-CZ" dirty="0" smtClean="0">
                <a:solidFill>
                  <a:srgbClr val="FF0000"/>
                </a:solidFill>
              </a:rPr>
              <a:t>teorií </a:t>
            </a:r>
            <a:r>
              <a:rPr lang="cs-CZ" dirty="0" err="1" smtClean="0">
                <a:solidFill>
                  <a:srgbClr val="FF0000"/>
                </a:solidFill>
              </a:rPr>
              <a:t>Brownovho</a:t>
            </a:r>
            <a:r>
              <a:rPr lang="cs-CZ" dirty="0" smtClean="0">
                <a:solidFill>
                  <a:srgbClr val="FF0000"/>
                </a:solidFill>
              </a:rPr>
              <a:t> pohybu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Prišiel s ňou až Einstein spojením </a:t>
            </a:r>
            <a:r>
              <a:rPr lang="cs-CZ" dirty="0" err="1" smtClean="0"/>
              <a:t>makroskopickej</a:t>
            </a:r>
            <a:r>
              <a:rPr lang="cs-CZ" dirty="0" smtClean="0"/>
              <a:t> </a:t>
            </a:r>
            <a:r>
              <a:rPr lang="cs-CZ" dirty="0" err="1" smtClean="0"/>
              <a:t>difúznej</a:t>
            </a:r>
            <a:r>
              <a:rPr lang="cs-CZ" dirty="0" smtClean="0"/>
              <a:t> </a:t>
            </a:r>
            <a:r>
              <a:rPr lang="cs-CZ" dirty="0" err="1" smtClean="0"/>
              <a:t>konštanty</a:t>
            </a:r>
            <a:r>
              <a:rPr lang="cs-CZ" dirty="0" smtClean="0"/>
              <a:t> </a:t>
            </a:r>
            <a:r>
              <a:rPr lang="cs-CZ" i="1" dirty="0" smtClean="0"/>
              <a:t>D</a:t>
            </a:r>
            <a:r>
              <a:rPr lang="cs-CZ" dirty="0" smtClean="0"/>
              <a:t> </a:t>
            </a:r>
            <a:r>
              <a:rPr lang="cs-CZ" dirty="0" smtClean="0"/>
              <a:t>s </a:t>
            </a:r>
            <a:r>
              <a:rPr lang="cs-CZ" dirty="0" err="1" smtClean="0"/>
              <a:t>atómovými</a:t>
            </a:r>
            <a:r>
              <a:rPr lang="cs-CZ" dirty="0" smtClean="0"/>
              <a:t> </a:t>
            </a:r>
            <a:r>
              <a:rPr lang="cs-CZ" dirty="0" err="1" smtClean="0"/>
              <a:t>vlastnosťami</a:t>
            </a:r>
            <a:r>
              <a:rPr lang="cs-CZ" dirty="0" smtClean="0"/>
              <a:t> </a:t>
            </a:r>
            <a:r>
              <a:rPr lang="cs-CZ" dirty="0" smtClean="0"/>
              <a:t>hmoty</a:t>
            </a:r>
            <a:r>
              <a:rPr lang="cs-CZ" dirty="0" smtClean="0"/>
              <a:t>.</a:t>
            </a:r>
          </a:p>
          <a:p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9266" t="54726" r="26743" b="21409"/>
          <a:stretch>
            <a:fillRect/>
          </a:stretch>
        </p:blipFill>
        <p:spPr bwMode="auto">
          <a:xfrm>
            <a:off x="1259632" y="3501008"/>
            <a:ext cx="6149483" cy="242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Ako k tomuto vzťahu prišiel?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Úvahy o difúzii : nezaoberal sa pohybom jednej častice v kvapalnom prostredí ale uvažoval súbor častíc rozptyľujúci sa od jedného </a:t>
            </a:r>
            <a:r>
              <a:rPr lang="sk-SK" dirty="0" err="1" smtClean="0"/>
              <a:t>okamiho</a:t>
            </a:r>
            <a:r>
              <a:rPr lang="sk-SK" dirty="0" smtClean="0"/>
              <a:t> na základe difúzie avšak každá podliehajúc </a:t>
            </a:r>
            <a:r>
              <a:rPr lang="sk-SK" dirty="0" err="1" smtClean="0"/>
              <a:t>Brownovmu</a:t>
            </a:r>
            <a:r>
              <a:rPr lang="sk-SK" dirty="0" smtClean="0"/>
              <a:t> </a:t>
            </a:r>
            <a:r>
              <a:rPr lang="sk-SK" dirty="0" err="1" smtClean="0"/>
              <a:t>pohybmu</a:t>
            </a:r>
            <a:endParaRPr lang="sk-SK" dirty="0" smtClean="0"/>
          </a:p>
          <a:p>
            <a:r>
              <a:rPr lang="sk-SK" dirty="0" smtClean="0"/>
              <a:t>Zahrnul odpor prostredia podľa </a:t>
            </a:r>
            <a:r>
              <a:rPr lang="sk-SK" dirty="0" err="1" smtClean="0"/>
              <a:t>Stokesovho</a:t>
            </a:r>
            <a:r>
              <a:rPr lang="sk-SK" dirty="0" smtClean="0"/>
              <a:t> vzťahu                            čo je vzťah z klasickej hydrodynamiky</a:t>
            </a:r>
            <a:endParaRPr lang="sk-SK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6743" t="53135" r="46422" b="35728"/>
          <a:stretch>
            <a:fillRect/>
          </a:stretch>
        </p:blipFill>
        <p:spPr bwMode="auto">
          <a:xfrm>
            <a:off x="2267744" y="4725144"/>
            <a:ext cx="216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Rovnice plynúce z difúzie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0" t="29270" r="22270" b="13454"/>
          <a:stretch>
            <a:fillRect/>
          </a:stretch>
        </p:blipFill>
        <p:spPr bwMode="auto">
          <a:xfrm>
            <a:off x="971600" y="1484784"/>
            <a:ext cx="7815573" cy="46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Teória </a:t>
            </a:r>
            <a:r>
              <a:rPr lang="sk-SK" dirty="0" err="1" smtClean="0">
                <a:solidFill>
                  <a:srgbClr val="FF0000"/>
                </a:solidFill>
              </a:rPr>
              <a:t>osmotického</a:t>
            </a:r>
            <a:r>
              <a:rPr lang="sk-SK" dirty="0" smtClean="0">
                <a:solidFill>
                  <a:srgbClr val="FF0000"/>
                </a:solidFill>
              </a:rPr>
              <a:t> tlaku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Einstein následne skombinoval výsledky s difúzie s jeho </a:t>
            </a:r>
            <a:r>
              <a:rPr lang="sk-SK" dirty="0" err="1" smtClean="0"/>
              <a:t>osmotickou</a:t>
            </a:r>
            <a:r>
              <a:rPr lang="sk-SK" dirty="0" smtClean="0"/>
              <a:t> teóriou</a:t>
            </a:r>
          </a:p>
          <a:p>
            <a:r>
              <a:rPr lang="sk-SK" dirty="0" smtClean="0"/>
              <a:t>Ak máme objem V* oddelený polopriepustnou membránou od zvyšku roztoku obsahujúci častice líšiace sa veľkosťou od častíc v ostatnom objeme tak pôsobí na membránu </a:t>
            </a:r>
            <a:r>
              <a:rPr lang="sk-SK" dirty="0" err="1" smtClean="0"/>
              <a:t>osmotickým</a:t>
            </a:r>
            <a:r>
              <a:rPr lang="sk-SK" dirty="0" smtClean="0"/>
              <a:t> tlakom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Pôsobenie tlaku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0" t="59499" r="31215" b="21409"/>
          <a:stretch>
            <a:fillRect/>
          </a:stretch>
        </p:blipFill>
        <p:spPr bwMode="auto">
          <a:xfrm>
            <a:off x="395536" y="1772816"/>
            <a:ext cx="72008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372</Words>
  <Application>Microsoft Office PowerPoint</Application>
  <PresentationFormat>Předvádění na obrazovce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Einsteinova teória osmotického tlak</vt:lpstr>
      <vt:lpstr>Annalen der Physik</vt:lpstr>
      <vt:lpstr>Brownov Pohyb</vt:lpstr>
      <vt:lpstr>Pohyb Brownovskej častice</vt:lpstr>
      <vt:lpstr>Moderná éra v teorií Brownovho pohybu</vt:lpstr>
      <vt:lpstr>Ako k tomuto vzťahu prišiel?</vt:lpstr>
      <vt:lpstr>Rovnice plynúce z difúzie</vt:lpstr>
      <vt:lpstr>Teória osmotického tlaku</vt:lpstr>
      <vt:lpstr>Pôsobenie tlaku</vt:lpstr>
      <vt:lpstr>Termodynamická úvaha</vt:lpstr>
      <vt:lpstr>Snímek 11</vt:lpstr>
      <vt:lpstr>Následné porovnanie oboch rovníc</vt:lpstr>
      <vt:lpstr> </vt:lpstr>
      <vt:lpstr>Výsledný pohyb voľnej častice</vt:lpstr>
      <vt:lpstr>Význam</vt:lpstr>
      <vt:lpstr>Ďakujem za pozornosť</vt:lpstr>
      <vt:lpstr>Snímek 17</vt:lpstr>
      <vt:lpstr>Rovnice pro intenzitu světla rozptýleného (viz rozptyl světla) jednotkou objemu zředěné (nikoliv krajně zředěné) disperzní soustavy s kapalným disperzním prostředím a malými disperzními částicemi (&lt; λ/20), odvozená na základě fluktuační teorie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Einsteinova teoria B</dc:title>
  <dc:creator>sajmon</dc:creator>
  <cp:lastModifiedBy>sajmon</cp:lastModifiedBy>
  <cp:revision>31</cp:revision>
  <dcterms:created xsi:type="dcterms:W3CDTF">2013-06-12T00:41:54Z</dcterms:created>
  <dcterms:modified xsi:type="dcterms:W3CDTF">2013-06-12T12:21:46Z</dcterms:modified>
</cp:coreProperties>
</file>