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7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/>
            </a:r>
            <a:br>
              <a:rPr lang="sk-SK" dirty="0"/>
            </a:br>
            <a:r>
              <a:rPr lang="sk-SK" dirty="0"/>
              <a:t> </a:t>
            </a:r>
            <a:r>
              <a:rPr lang="sk-SK" dirty="0" smtClean="0"/>
              <a:t>ParaxiálnA aproximÁCIA pre elektrostatickú šošovku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3600" cap="none" dirty="0" smtClean="0"/>
              <a:t>Attila Farkas</a:t>
            </a:r>
            <a:endParaRPr lang="sk-SK" sz="3600" cap="none" dirty="0"/>
          </a:p>
        </p:txBody>
      </p:sp>
    </p:spTree>
    <p:extLst>
      <p:ext uri="{BB962C8B-B14F-4D97-AF65-F5344CB8AC3E}">
        <p14:creationId xmlns:p14="http://schemas.microsoft.com/office/powerpoint/2010/main" val="9570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826" y="131299"/>
            <a:ext cx="10364452" cy="1605094"/>
          </a:xfrm>
        </p:spPr>
        <p:txBody>
          <a:bodyPr/>
          <a:lstStyle/>
          <a:p>
            <a:r>
              <a:rPr lang="sk-SK" dirty="0" smtClean="0"/>
              <a:t>Paraxiálna rovnica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913774" y="1945062"/>
                <a:ext cx="5951260" cy="727800"/>
              </a:xfrm>
            </p:spPr>
            <p:txBody>
              <a:bodyPr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sk-SK" sz="2000" i="1" cap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d>
                        <m:d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b="0" i="0" cap="none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b="0" i="0" cap="none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d>
                        <m:d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k-SK" sz="2000" i="1" cap="none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f>
                            <m:f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sSub>
                        <m:sSubPr>
                          <m:ctrlPr>
                            <a:rPr lang="sk-SK" sz="2000" i="1" cap="none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k-SK" sz="2000" i="1" cap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f>
                            <m:f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k-SK" sz="2000" cap="none" dirty="0"/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3774" y="1945062"/>
                <a:ext cx="5951260" cy="7278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/>
              <p:cNvSpPr>
                <a:spLocks noGrp="1"/>
              </p:cNvSpPr>
              <p:nvPr>
                <p:ph type="body" sz="half" idx="15"/>
              </p:nvPr>
            </p:nvSpPr>
            <p:spPr>
              <a:xfrm>
                <a:off x="913774" y="3212122"/>
                <a:ext cx="3298976" cy="853440"/>
              </a:xfrm>
            </p:spPr>
            <p:txBody>
              <a:bodyPr>
                <a:normAutofit fontScale="85000" lnSpcReduction="10000"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k-SK" sz="2000" i="1" cap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sSub>
                        <m:sSub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f>
                            <m:f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sk-SK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sk-SK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sz="2000" i="1" dirty="0"/>
              </a:p>
            </p:txBody>
          </p:sp>
        </mc:Choice>
        <mc:Fallback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5"/>
              </p:nvPr>
            </p:nvSpPr>
            <p:spPr>
              <a:xfrm>
                <a:off x="913774" y="3212122"/>
                <a:ext cx="3298976" cy="85344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/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8011757" y="1945061"/>
                <a:ext cx="3291521" cy="2120501"/>
              </a:xfrm>
            </p:spPr>
            <p:txBody>
              <a:bodyPr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𝑒𝐸</m:t>
                      </m:r>
                    </m:oMath>
                  </m:oMathPara>
                </a14:m>
                <a:endParaRPr lang="sk-SK" sz="20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sSub>
                        <m:sSub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sk-SK" sz="2000" b="0" cap="none" dirty="0" smtClean="0"/>
              </a:p>
              <a:p>
                <a:endParaRPr lang="sk-SK" sz="2000" b="0" cap="none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sk-SK" sz="2000" i="1" cap="none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sk-SK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sk-SK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sk-SK" sz="2000" b="0" cap="none" dirty="0" smtClean="0"/>
              </a:p>
              <a:p>
                <a:endParaRPr lang="sk-SK" sz="2000" dirty="0"/>
              </a:p>
            </p:txBody>
          </p:sp>
        </mc:Choice>
        <mc:Fallback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8011757" y="1945061"/>
                <a:ext cx="3291521" cy="2120501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Placeholder 5"/>
              <p:cNvSpPr>
                <a:spLocks noGrp="1"/>
              </p:cNvSpPr>
              <p:nvPr>
                <p:ph type="body" sz="half" idx="16"/>
              </p:nvPr>
            </p:nvSpPr>
            <p:spPr>
              <a:xfrm>
                <a:off x="4469376" y="3212122"/>
                <a:ext cx="3303351" cy="1838180"/>
              </a:xfrm>
            </p:spPr>
            <p:txBody>
              <a:bodyPr>
                <a:normAutofit fontScale="77500" lnSpcReduction="20000"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sz="20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k-SK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k-SK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sk-SK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sk-SK" sz="20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num>
                            <m:den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sk-SK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rad>
                    </m:oMath>
                  </m:oMathPara>
                </a14:m>
                <a:endParaRPr lang="sk-SK" sz="2000" dirty="0"/>
              </a:p>
            </p:txBody>
          </p:sp>
        </mc:Choice>
        <mc:Fallback>
          <p:sp>
            <p:nvSpPr>
              <p:cNvPr id="6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6"/>
              </p:nvPr>
            </p:nvSpPr>
            <p:spPr>
              <a:xfrm>
                <a:off x="4469376" y="3212122"/>
                <a:ext cx="3303351" cy="1838180"/>
              </a:xfr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6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97604"/>
            <a:ext cx="10364451" cy="1596177"/>
          </a:xfrm>
        </p:spPr>
        <p:txBody>
          <a:bodyPr/>
          <a:lstStyle/>
          <a:p>
            <a:r>
              <a:rPr lang="sk-SK" dirty="0" smtClean="0"/>
              <a:t>Paraxiálna rovnica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2367092"/>
                <a:ext cx="6706226" cy="2146851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k-SK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sk-SK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  <m:t>𝑑𝑧</m:t>
                              </m:r>
                            </m:den>
                          </m:f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´+</m:t>
                          </m:r>
                          <m:sSub>
                            <m:sSubPr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´´</m:t>
                          </m:r>
                        </m:e>
                      </m:d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num>
                            <m:den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rad>
                      <m:d>
                        <m:d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ad>
                            <m:radPr>
                              <m:degHide m:val="on"/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den>
                              </m:f>
                            </m:e>
                          </m:rad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´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´+</m:t>
                          </m:r>
                          <m:rad>
                            <m:radPr>
                              <m:degHide m:val="on"/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rad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´´</m:t>
                          </m:r>
                        </m:e>
                      </m:d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´´=0</m:t>
                      </m:r>
                    </m:oMath>
                  </m:oMathPara>
                </a14:m>
                <a:endParaRPr lang="sk-SK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k-SK" b="0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2367092"/>
                <a:ext cx="6706226" cy="2146851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2616200" y="5087254"/>
                <a:ext cx="6948714" cy="1052289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´´+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´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´+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´´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2616200" y="5087254"/>
                <a:ext cx="6948714" cy="1052289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441371" y="5087254"/>
            <a:ext cx="3294743" cy="907146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844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68574"/>
            <a:ext cx="10364451" cy="1596177"/>
          </a:xfrm>
        </p:spPr>
        <p:txBody>
          <a:bodyPr/>
          <a:lstStyle/>
          <a:p>
            <a:r>
              <a:rPr lang="sk-SK" dirty="0" smtClean="0"/>
              <a:t>Redukovaná lúčová rovnica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3" y="2367092"/>
                <a:ext cx="10364451" cy="342410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k-SK" dirty="0" smtClean="0"/>
                  <a:t>S</a:t>
                </a:r>
                <a:r>
                  <a:rPr lang="sk-SK" cap="none" dirty="0" smtClean="0"/>
                  <a:t>ubstitúcia: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𝑟</m:t>
                      </m:r>
                      <m:sSup>
                        <m:sSup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f>
                            <m:fPr>
                              <m:type m:val="skw"/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sk-SK" dirty="0" smtClean="0"/>
              </a:p>
              <a:p>
                <a:pPr marL="0" indent="0">
                  <a:buNone/>
                </a:pPr>
                <a:endParaRPr lang="sk-SK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´´=−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k-SK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´</m:t>
                                  </m:r>
                                </m:num>
                                <m:den>
                                  <m:r>
                                    <a:rPr lang="sk-SK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sk-SK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3" y="2367092"/>
                <a:ext cx="10364451" cy="3424107"/>
              </a:xfrm>
              <a:blipFill rotWithShape="0">
                <a:blip r:embed="rId2"/>
                <a:stretch>
                  <a:fillRect l="-64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876800" y="3730171"/>
            <a:ext cx="2481943" cy="100148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63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2"/>
            <a:ext cx="10364452" cy="1460822"/>
          </a:xfrm>
        </p:spPr>
        <p:txBody>
          <a:bodyPr/>
          <a:lstStyle/>
          <a:p>
            <a:r>
              <a:rPr lang="sk-SK" dirty="0" smtClean="0"/>
              <a:t>Koniec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502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Elektrostatická šošovka</a:t>
            </a:r>
            <a:endParaRPr lang="sk-SK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138" y="2650510"/>
            <a:ext cx="3809524" cy="2857143"/>
          </a:xfrm>
        </p:spPr>
      </p:pic>
      <p:pic>
        <p:nvPicPr>
          <p:cNvPr id="5" name="Content Placeholder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643" y="2711572"/>
            <a:ext cx="2572913" cy="273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02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48920"/>
          </a:xfrm>
        </p:spPr>
        <p:txBody>
          <a:bodyPr/>
          <a:lstStyle/>
          <a:p>
            <a:r>
              <a:rPr lang="sk-SK" dirty="0" smtClean="0"/>
              <a:t>Paraxiálna oblasť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9583" y="2014732"/>
            <a:ext cx="10363826" cy="3743458"/>
          </a:xfrm>
        </p:spPr>
        <p:txBody>
          <a:bodyPr/>
          <a:lstStyle/>
          <a:p>
            <a:r>
              <a:rPr lang="en-US" dirty="0" err="1"/>
              <a:t>P</a:t>
            </a:r>
            <a:r>
              <a:rPr lang="en-US" cap="none" dirty="0" err="1"/>
              <a:t>redmetov</a:t>
            </a:r>
            <a:r>
              <a:rPr lang="sk-SK" cap="none" dirty="0"/>
              <a:t>ý priestor -</a:t>
            </a:r>
            <a:r>
              <a:rPr lang="en-US" cap="none" dirty="0"/>
              <a:t>&gt; </a:t>
            </a:r>
            <a:r>
              <a:rPr lang="en-US" cap="none" dirty="0" err="1"/>
              <a:t>Obrazov</a:t>
            </a:r>
            <a:r>
              <a:rPr lang="sk-SK" cap="none" dirty="0"/>
              <a:t>ý </a:t>
            </a:r>
            <a:r>
              <a:rPr lang="sk-SK" cap="none" dirty="0" smtClean="0"/>
              <a:t>priestor</a:t>
            </a:r>
            <a:endParaRPr lang="sk-SK" dirty="0" smtClean="0"/>
          </a:p>
          <a:p>
            <a:r>
              <a:rPr lang="sk-SK" dirty="0" smtClean="0"/>
              <a:t>Z</a:t>
            </a:r>
            <a:r>
              <a:rPr lang="sk-SK" cap="none" dirty="0" smtClean="0"/>
              <a:t>obrazenie blízko optickej osi</a:t>
            </a:r>
          </a:p>
          <a:p>
            <a:r>
              <a:rPr lang="sk-SK" cap="none" dirty="0" smtClean="0"/>
              <a:t>Dochádza k ideálnemu zobrazeniu</a:t>
            </a:r>
          </a:p>
          <a:p>
            <a:r>
              <a:rPr lang="sk-SK" cap="none" dirty="0" smtClean="0"/>
              <a:t>Lineárne zobrazenie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567833" y="3046349"/>
            <a:ext cx="5151748" cy="45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242087" y="2531194"/>
            <a:ext cx="0" cy="1004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705726" y="2505437"/>
            <a:ext cx="0" cy="1030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800430" y="2531194"/>
            <a:ext cx="0" cy="1004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5979957" y="2917561"/>
            <a:ext cx="1262130" cy="3219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242087" y="3239532"/>
            <a:ext cx="33649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978768" y="2912013"/>
            <a:ext cx="17269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705726" y="2917561"/>
            <a:ext cx="2901313" cy="3219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67833" y="4774232"/>
            <a:ext cx="5151748" cy="45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242087" y="4259077"/>
            <a:ext cx="0" cy="1004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705726" y="4233320"/>
            <a:ext cx="0" cy="1030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43597" y="4259077"/>
            <a:ext cx="0" cy="1004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800430" y="4259077"/>
            <a:ext cx="0" cy="1004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5979957" y="4645444"/>
            <a:ext cx="1262130" cy="3219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242087" y="4967415"/>
            <a:ext cx="33649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978768" y="4639896"/>
            <a:ext cx="17269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705726" y="4645444"/>
            <a:ext cx="2901313" cy="3219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loud Callout 35"/>
          <p:cNvSpPr/>
          <p:nvPr/>
        </p:nvSpPr>
        <p:spPr>
          <a:xfrm>
            <a:off x="6095687" y="2323812"/>
            <a:ext cx="3376246" cy="1354659"/>
          </a:xfrm>
          <a:prstGeom prst="cloudCallout">
            <a:avLst>
              <a:gd name="adj1" fmla="val -15325"/>
              <a:gd name="adj2" fmla="val 46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8800" dirty="0" smtClean="0"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?</a:t>
            </a:r>
            <a:endParaRPr lang="sk-SK" sz="8800" dirty="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32049" y="2328958"/>
            <a:ext cx="4331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2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49660" y="4050461"/>
            <a:ext cx="4331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2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0476566" y="4909727"/>
            <a:ext cx="4860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2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endParaRPr 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476566" y="3231314"/>
            <a:ext cx="4860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2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</a:t>
            </a:r>
            <a:endParaRPr 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261496" y="5260848"/>
            <a:ext cx="3642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573445" y="5258524"/>
            <a:ext cx="4539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F’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25521" y="5258524"/>
            <a:ext cx="4331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444276" y="5258523"/>
            <a:ext cx="52290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H’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13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316751"/>
            <a:ext cx="10364451" cy="1469846"/>
          </a:xfrm>
        </p:spPr>
        <p:txBody>
          <a:bodyPr/>
          <a:lstStyle/>
          <a:p>
            <a:r>
              <a:rPr lang="sk-SK" dirty="0" smtClean="0"/>
              <a:t>Vlastnosti šošoviek</a:t>
            </a:r>
            <a:endParaRPr lang="sk-S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7" y="1908809"/>
            <a:ext cx="4873474" cy="679994"/>
          </a:xfrm>
        </p:spPr>
        <p:txBody>
          <a:bodyPr/>
          <a:lstStyle/>
          <a:p>
            <a:pPr algn="ctr"/>
            <a:r>
              <a:rPr lang="sk-SK" dirty="0" smtClean="0"/>
              <a:t>Klasická šošovka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2711015"/>
                <a:ext cx="5106027" cy="3080185"/>
              </a:xfrm>
            </p:spPr>
            <p:txBody>
              <a:bodyPr/>
              <a:lstStyle/>
              <a:p>
                <a:r>
                  <a:rPr lang="sk-SK" dirty="0" smtClean="0"/>
                  <a:t>L</a:t>
                </a:r>
                <a:r>
                  <a:rPr lang="sk-SK" cap="none" dirty="0" smtClean="0"/>
                  <a:t>om na rozhraní</a:t>
                </a:r>
              </a:p>
              <a:p>
                <a:r>
                  <a:rPr lang="sk-SK" dirty="0" smtClean="0"/>
                  <a:t>S</a:t>
                </a:r>
                <a:r>
                  <a:rPr lang="sk-SK" cap="none" dirty="0" smtClean="0"/>
                  <a:t>pojka, rozptylka</a:t>
                </a:r>
              </a:p>
              <a:p>
                <a:r>
                  <a:rPr lang="sk-SK" cap="none" dirty="0" smtClean="0"/>
                  <a:t>Materiály s rôznym indexom lomu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sk-SK" i="1" cap="none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k-SK" cap="none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sk-SK" i="1" cap="none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i="1" cap="non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sk-SK" i="1" cap="none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func>
                    <m:sSub>
                      <m:sSubPr>
                        <m:ctrlPr>
                          <a:rPr lang="sk-SK" i="1" cap="none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 cap="none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i="1" cap="none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i="1" cap="none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sk-SK" i="1" cap="none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k-SK" cap="none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sk-SK" i="1" cap="none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i="1" cap="non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sk-SK" i="1" cap="none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sSub>
                      <m:sSubPr>
                        <m:ctrlPr>
                          <a:rPr lang="sk-SK" i="1" cap="none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 cap="none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i="1" cap="none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sk-SK" cap="none" dirty="0" smtClean="0"/>
              </a:p>
              <a:p>
                <a14:m>
                  <m:oMath xmlns:m="http://schemas.openxmlformats.org/officeDocument/2006/math">
                    <m:r>
                      <a:rPr lang="sk-SK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sk-SK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h𝑐</m:t>
                        </m:r>
                      </m:num>
                      <m:den>
                        <m:r>
                          <a:rPr lang="sk-SK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endParaRPr lang="sk-SK" cap="none" dirty="0" smtClean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2711015"/>
                <a:ext cx="5106027" cy="3080185"/>
              </a:xfrm>
              <a:blipFill rotWithShape="0">
                <a:blip r:embed="rId2"/>
                <a:stretch>
                  <a:fillRect l="-107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5797" y="1908809"/>
            <a:ext cx="4881804" cy="679994"/>
          </a:xfrm>
        </p:spPr>
        <p:txBody>
          <a:bodyPr/>
          <a:lstStyle/>
          <a:p>
            <a:pPr algn="ctr"/>
            <a:r>
              <a:rPr lang="sk-SK" dirty="0" smtClean="0"/>
              <a:t>Elektrostatická šošovka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6172200" y="2711015"/>
                <a:ext cx="5105401" cy="3080185"/>
              </a:xfrm>
            </p:spPr>
            <p:txBody>
              <a:bodyPr/>
              <a:lstStyle/>
              <a:p>
                <a:r>
                  <a:rPr lang="sk-SK" dirty="0" smtClean="0"/>
                  <a:t>S</a:t>
                </a:r>
                <a:r>
                  <a:rPr lang="sk-SK" cap="none" dirty="0" smtClean="0"/>
                  <a:t>pojitý index lomu</a:t>
                </a:r>
              </a:p>
              <a:p>
                <a:r>
                  <a:rPr lang="sk-SK" cap="none" dirty="0" smtClean="0"/>
                  <a:t>Spojka</a:t>
                </a:r>
              </a:p>
              <a:p>
                <a:r>
                  <a:rPr lang="sk-SK" cap="none" dirty="0" smtClean="0"/>
                  <a:t>Sústava anód a katód</a:t>
                </a:r>
              </a:p>
              <a:p>
                <a14:m>
                  <m:oMath xmlns:m="http://schemas.openxmlformats.org/officeDocument/2006/math">
                    <m:r>
                      <a:rPr lang="sk-S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sk-S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sk-SK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sk-SK" dirty="0"/>
              </a:p>
              <a:p>
                <a14:m>
                  <m:oMath xmlns:m="http://schemas.openxmlformats.org/officeDocument/2006/math">
                    <m:r>
                      <a:rPr lang="sk-SK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sk-SK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h𝑐</m:t>
                        </m:r>
                      </m:num>
                      <m:den>
                        <m:sSub>
                          <m:sSubPr>
                            <m:ctrlPr>
                              <a:rPr lang="sk-SK" b="0" i="1" cap="none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b="0" i="1" cap="none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sk-SK" b="0" i="1" cap="none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𝑘𝑖𝑛</m:t>
                            </m:r>
                          </m:sub>
                        </m:sSub>
                      </m:den>
                    </m:f>
                  </m:oMath>
                </a14:m>
                <a:endParaRPr lang="sk-SK" cap="none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6172200" y="2711015"/>
                <a:ext cx="5105401" cy="3080185"/>
              </a:xfrm>
              <a:blipFill rotWithShape="0">
                <a:blip r:embed="rId3"/>
                <a:stretch>
                  <a:fillRect l="-107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3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316751"/>
            <a:ext cx="10364451" cy="1469846"/>
          </a:xfrm>
        </p:spPr>
        <p:txBody>
          <a:bodyPr/>
          <a:lstStyle/>
          <a:p>
            <a:r>
              <a:rPr lang="sk-SK" dirty="0" smtClean="0"/>
              <a:t>Vlastnosti šošoviek</a:t>
            </a:r>
            <a:endParaRPr lang="sk-S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7" y="1908809"/>
            <a:ext cx="4873474" cy="679994"/>
          </a:xfrm>
        </p:spPr>
        <p:txBody>
          <a:bodyPr/>
          <a:lstStyle/>
          <a:p>
            <a:pPr algn="ctr"/>
            <a:r>
              <a:rPr lang="sk-SK" dirty="0" smtClean="0"/>
              <a:t>Klasická šošovka</a:t>
            </a:r>
            <a:endParaRPr lang="sk-S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5797" y="1908809"/>
            <a:ext cx="4881804" cy="679994"/>
          </a:xfrm>
        </p:spPr>
        <p:txBody>
          <a:bodyPr/>
          <a:lstStyle/>
          <a:p>
            <a:pPr algn="ctr"/>
            <a:r>
              <a:rPr lang="sk-SK" dirty="0" smtClean="0"/>
              <a:t>Elektrostatická šošovka</a:t>
            </a:r>
            <a:endParaRPr lang="sk-SK" dirty="0"/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739" y="2900441"/>
            <a:ext cx="2514721" cy="270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8443" y="2883815"/>
            <a:ext cx="2572913" cy="273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881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02881"/>
            <a:ext cx="10364451" cy="1596177"/>
          </a:xfrm>
        </p:spPr>
        <p:txBody>
          <a:bodyPr/>
          <a:lstStyle/>
          <a:p>
            <a:r>
              <a:rPr lang="sk-SK" dirty="0" smtClean="0"/>
              <a:t>Paraxiálna oblasť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46328" y="2140527"/>
                <a:ext cx="4873474" cy="1474871"/>
              </a:xfrm>
            </p:spPr>
            <p:txBody>
              <a:bodyPr anchor="t"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00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△</m:t>
                      </m:r>
                      <m:r>
                        <a:rPr lang="sk-SK" sz="200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div</m:t>
                      </m:r>
                      <m: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grad</m:t>
                      </m:r>
                      <m:r>
                        <a:rPr lang="sk-SK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sk-SK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sz="2000" b="0" cap="none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46328" y="2140527"/>
                <a:ext cx="4873474" cy="1474871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/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396423" y="2140528"/>
                <a:ext cx="4881804" cy="1474870"/>
              </a:xfrm>
            </p:spPr>
            <p:txBody>
              <a:bodyPr anchor="t"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ctrlPr>
                            <a:rPr lang="sk-SK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sk-SK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div</m:t>
                          </m:r>
                        </m:e>
                      </m:nary>
                      <m:acc>
                        <m:accPr>
                          <m:chr m:val="⃗"/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sk-SK" sz="2000" dirty="0" smtClean="0"/>
              </a:p>
              <a:p>
                <a:pPr algn="ctr"/>
                <a:r>
                  <a:rPr lang="sk-SK" sz="20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sz="2000" cap="none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sk-SK" sz="2000" b="0" i="0" cap="none" baseline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  <m: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grad</m:t>
                    </m:r>
                    <m: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000" b="0" i="1" cap="non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endParaRPr lang="sk-SK" sz="2000" cap="none" dirty="0"/>
              </a:p>
            </p:txBody>
          </p:sp>
        </mc:Choice>
        <mc:Fallback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396423" y="2140528"/>
                <a:ext cx="4881804" cy="147487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9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02881"/>
            <a:ext cx="10364451" cy="1596177"/>
          </a:xfrm>
        </p:spPr>
        <p:txBody>
          <a:bodyPr/>
          <a:lstStyle/>
          <a:p>
            <a:r>
              <a:rPr lang="sk-SK" dirty="0" smtClean="0"/>
              <a:t>Paraxiálna oblasť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46328" y="2140527"/>
                <a:ext cx="4873474" cy="1474871"/>
              </a:xfrm>
            </p:spPr>
            <p:txBody>
              <a:bodyPr anchor="t"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00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△</m:t>
                      </m:r>
                      <m:r>
                        <a:rPr lang="sk-SK" sz="200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div</m:t>
                      </m:r>
                      <m: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grad</m:t>
                      </m:r>
                      <m:r>
                        <a:rPr lang="sk-SK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sk-SK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sz="2000" b="0" cap="none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46328" y="2140527"/>
                <a:ext cx="4873474" cy="1474871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3277772"/>
                <a:ext cx="5106028" cy="1491177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sk-SK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sk-SK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k-SK" dirty="0"/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3277772"/>
                <a:ext cx="5106028" cy="1491177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/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396423" y="2140528"/>
                <a:ext cx="4881804" cy="1474870"/>
              </a:xfrm>
            </p:spPr>
            <p:txBody>
              <a:bodyPr anchor="t"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ctrlPr>
                            <a:rPr lang="sk-SK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sk-SK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div</m:t>
                          </m:r>
                        </m:e>
                      </m:nary>
                      <m:acc>
                        <m:accPr>
                          <m:chr m:val="⃗"/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sk-SK" sz="2000" dirty="0" smtClean="0"/>
              </a:p>
              <a:p>
                <a:pPr algn="ctr"/>
                <a:r>
                  <a:rPr lang="sk-SK" sz="20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sz="2000" cap="none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sk-SK" sz="2000" b="0" i="0" cap="none" baseline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  <m: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grad</m:t>
                    </m:r>
                    <m: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000" b="0" i="1" cap="non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endParaRPr lang="sk-SK" sz="2000" cap="none" dirty="0"/>
              </a:p>
            </p:txBody>
          </p:sp>
        </mc:Choice>
        <mc:Fallback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396423" y="2140528"/>
                <a:ext cx="4881804" cy="1474870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13774" y="4768949"/>
                <a:ext cx="6049734" cy="739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sk-SK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sk-SK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sk-SK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k-SK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m:rPr>
                          <m:sty m:val="p"/>
                        </m:rPr>
                        <a:rPr lang="sk-SK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sk-SK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sk-SK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sk-SK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4" y="4768949"/>
                <a:ext cx="6049734" cy="7396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245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02881"/>
            <a:ext cx="10364451" cy="1596177"/>
          </a:xfrm>
        </p:spPr>
        <p:txBody>
          <a:bodyPr/>
          <a:lstStyle/>
          <a:p>
            <a:r>
              <a:rPr lang="sk-SK" dirty="0" smtClean="0"/>
              <a:t>Paraxiálna oblasť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146328" y="2140527"/>
                <a:ext cx="4873474" cy="1474871"/>
              </a:xfrm>
            </p:spPr>
            <p:txBody>
              <a:bodyPr anchor="t"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00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△</m:t>
                      </m:r>
                      <m:r>
                        <a:rPr lang="sk-SK" sz="200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div</m:t>
                      </m:r>
                      <m: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k-SK" sz="2000" b="0" i="0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grad</m:t>
                      </m:r>
                      <m:r>
                        <a:rPr lang="sk-SK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sk-SK" sz="2000" b="0" i="1" cap="none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sz="2000" b="0" cap="none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46328" y="2140527"/>
                <a:ext cx="4873474" cy="1474871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3319975"/>
                <a:ext cx="5106028" cy="1448974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sk-SK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sk-SK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k-SK" dirty="0"/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3319975"/>
                <a:ext cx="5106028" cy="144897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/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396423" y="2140528"/>
                <a:ext cx="4881804" cy="1474870"/>
              </a:xfrm>
            </p:spPr>
            <p:txBody>
              <a:bodyPr anchor="t"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ctrlPr>
                            <a:rPr lang="sk-SK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sk-SK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div</m:t>
                          </m:r>
                        </m:e>
                      </m:nary>
                      <m:acc>
                        <m:accPr>
                          <m:chr m:val="⃗"/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sk-SK" sz="2000" dirty="0" smtClean="0"/>
              </a:p>
              <a:p>
                <a:pPr algn="ctr"/>
                <a:r>
                  <a:rPr lang="sk-SK" sz="20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sk-SK" sz="2000" cap="none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sk-SK" sz="2000" b="0" i="0" cap="none" baseline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</m:acc>
                    <m: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grad</m:t>
                    </m:r>
                    <m:r>
                      <a:rPr lang="sk-SK" sz="2000" b="0" i="0" cap="none" baseline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000" b="0" i="1" cap="non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endParaRPr lang="sk-SK" sz="2000" cap="none" dirty="0"/>
              </a:p>
            </p:txBody>
          </p:sp>
        </mc:Choice>
        <mc:Fallback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396423" y="2140528"/>
                <a:ext cx="4881804" cy="1474870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13774" y="4768949"/>
                <a:ext cx="6049734" cy="739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k-SK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sk-SK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sk-SK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sk-SK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k-SK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k-S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m:rPr>
                          <m:sty m:val="p"/>
                        </m:rPr>
                        <a:rPr lang="sk-SK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sk-S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sk-SK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k-S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sk-SK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</m:t>
                      </m:r>
                      <m:r>
                        <a:rPr lang="sk-S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sk-SK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k-SK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4" y="4768949"/>
                <a:ext cx="6049734" cy="7396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413674" y="4600135"/>
                <a:ext cx="3864552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b="0" i="0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sk-SK" b="0" i="0" smtClean="0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sk-SK" b="0" i="0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sk-SK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674" y="4600135"/>
                <a:ext cx="3864552" cy="63478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494854" y="4600135"/>
            <a:ext cx="1702191" cy="6347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248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826" y="131299"/>
            <a:ext cx="10364452" cy="1605094"/>
          </a:xfrm>
        </p:spPr>
        <p:txBody>
          <a:bodyPr/>
          <a:lstStyle/>
          <a:p>
            <a:r>
              <a:rPr lang="sk-SK" dirty="0" smtClean="0"/>
              <a:t>Paraxiálna rovnica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913774" y="1945062"/>
                <a:ext cx="5951260" cy="727800"/>
              </a:xfrm>
            </p:spPr>
            <p:txBody>
              <a:bodyPr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sk-SK" sz="2000" i="1" cap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d>
                        <m:d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b="0" i="0" cap="none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b="0" i="0" cap="none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b="0" i="0" cap="none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d>
                        <m:d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k-SK" sz="2000" i="1" cap="none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  <m:f>
                            <m:f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sSub>
                        <m:sSubPr>
                          <m:ctrlPr>
                            <a:rPr lang="sk-SK" sz="2000" i="1" cap="none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k-SK" sz="2000" i="1" cap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k-SK" sz="2000" b="0" i="1" cap="none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f>
                            <m:f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k-SK" sz="2000" cap="none" dirty="0"/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3774" y="1945062"/>
                <a:ext cx="5951260" cy="7278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/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8011757" y="1945061"/>
                <a:ext cx="3291521" cy="2120501"/>
              </a:xfrm>
            </p:spPr>
            <p:txBody>
              <a:bodyPr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𝑒𝐸</m:t>
                      </m:r>
                    </m:oMath>
                  </m:oMathPara>
                </a14:m>
                <a:endParaRPr lang="sk-SK" sz="20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sSub>
                        <m:sSubPr>
                          <m:ctrlP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sk-SK" sz="2000" b="0" i="1" cap="none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sk-SK" sz="2000" b="0" cap="none" dirty="0" smtClean="0"/>
              </a:p>
              <a:p>
                <a:endParaRPr lang="sk-SK" sz="2000" b="0" cap="none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sk-SK" sz="2000" i="1" cap="none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sz="2000" b="0" i="1" cap="none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sk-SK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sk-SK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sk-SK" sz="2000" i="1" cap="none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k-SK" sz="2000" i="1" cap="none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sk-SK" sz="2000" cap="none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sk-SK" sz="2000" cap="none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sk-SK" sz="2000" i="1" cap="none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sk-SK" sz="2000" b="0" cap="none" dirty="0" smtClean="0"/>
              </a:p>
              <a:p>
                <a:endParaRPr lang="sk-SK" sz="2000" dirty="0"/>
              </a:p>
            </p:txBody>
          </p:sp>
        </mc:Choice>
        <mc:Fallback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8011757" y="1945061"/>
                <a:ext cx="3291521" cy="2120501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701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728</TotalTime>
  <Words>129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Adobe Fangsong Std R</vt:lpstr>
      <vt:lpstr>Arial</vt:lpstr>
      <vt:lpstr>Cambria Math</vt:lpstr>
      <vt:lpstr>Tw Cen MT</vt:lpstr>
      <vt:lpstr>Droplet</vt:lpstr>
      <vt:lpstr>  ParaxiálnA aproximÁCIA pre elektrostatickú šošovku </vt:lpstr>
      <vt:lpstr>Elektrostatická šošovka</vt:lpstr>
      <vt:lpstr>Paraxiálna oblasť</vt:lpstr>
      <vt:lpstr>Vlastnosti šošoviek</vt:lpstr>
      <vt:lpstr>Vlastnosti šošoviek</vt:lpstr>
      <vt:lpstr>Paraxiálna oblasť</vt:lpstr>
      <vt:lpstr>Paraxiálna oblasť</vt:lpstr>
      <vt:lpstr>Paraxiálna oblasť</vt:lpstr>
      <vt:lpstr>Paraxiálna rovnica</vt:lpstr>
      <vt:lpstr>Paraxiálna rovnica</vt:lpstr>
      <vt:lpstr>Paraxiálna rovnica</vt:lpstr>
      <vt:lpstr>Redukovaná lúčová rovnica</vt:lpstr>
      <vt:lpstr>Koniec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ParaxiálnA aproximÁCIA pre elektrostatickú šošovku</dc:title>
  <dc:creator>Ati</dc:creator>
  <cp:lastModifiedBy>Ati</cp:lastModifiedBy>
  <cp:revision>31</cp:revision>
  <dcterms:created xsi:type="dcterms:W3CDTF">2013-06-25T16:24:31Z</dcterms:created>
  <dcterms:modified xsi:type="dcterms:W3CDTF">2013-06-26T10:13:58Z</dcterms:modified>
</cp:coreProperties>
</file>