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sldIdLst>
    <p:sldId id="256" r:id="rId2"/>
    <p:sldId id="257" r:id="rId3"/>
    <p:sldId id="268" r:id="rId4"/>
    <p:sldId id="269" r:id="rId5"/>
    <p:sldId id="270" r:id="rId6"/>
    <p:sldId id="271" r:id="rId7"/>
    <p:sldId id="272" r:id="rId8"/>
    <p:sldId id="273" r:id="rId9"/>
    <p:sldId id="258" r:id="rId10"/>
    <p:sldId id="259" r:id="rId11"/>
    <p:sldId id="275" r:id="rId12"/>
    <p:sldId id="276" r:id="rId13"/>
    <p:sldId id="274" r:id="rId14"/>
    <p:sldId id="277" r:id="rId15"/>
    <p:sldId id="278" r:id="rId16"/>
    <p:sldId id="260" r:id="rId17"/>
    <p:sldId id="279" r:id="rId18"/>
    <p:sldId id="280" r:id="rId19"/>
    <p:sldId id="281" r:id="rId20"/>
    <p:sldId id="282" r:id="rId21"/>
    <p:sldId id="297" r:id="rId22"/>
    <p:sldId id="298" r:id="rId23"/>
    <p:sldId id="299" r:id="rId24"/>
    <p:sldId id="300" r:id="rId25"/>
    <p:sldId id="328" r:id="rId26"/>
    <p:sldId id="302" r:id="rId27"/>
    <p:sldId id="327" r:id="rId28"/>
    <p:sldId id="326" r:id="rId29"/>
    <p:sldId id="324" r:id="rId30"/>
    <p:sldId id="301" r:id="rId31"/>
    <p:sldId id="329" r:id="rId32"/>
    <p:sldId id="303" r:id="rId33"/>
    <p:sldId id="330" r:id="rId34"/>
    <p:sldId id="331" r:id="rId35"/>
    <p:sldId id="304" r:id="rId36"/>
    <p:sldId id="332" r:id="rId37"/>
    <p:sldId id="305" r:id="rId38"/>
    <p:sldId id="333" r:id="rId39"/>
    <p:sldId id="306" r:id="rId40"/>
    <p:sldId id="316" r:id="rId41"/>
    <p:sldId id="317" r:id="rId42"/>
    <p:sldId id="318" r:id="rId43"/>
    <p:sldId id="323" r:id="rId44"/>
    <p:sldId id="307" r:id="rId45"/>
    <p:sldId id="308" r:id="rId46"/>
    <p:sldId id="309" r:id="rId47"/>
    <p:sldId id="310" r:id="rId48"/>
    <p:sldId id="311" r:id="rId49"/>
    <p:sldId id="312" r:id="rId50"/>
    <p:sldId id="313" r:id="rId51"/>
    <p:sldId id="314" r:id="rId52"/>
    <p:sldId id="315" r:id="rId53"/>
  </p:sldIdLst>
  <p:sldSz cx="10080625" cy="7559675"/>
  <p:notesSz cx="7559675" cy="10691813"/>
  <p:defaultTextStyle>
    <a:defPPr>
      <a:defRPr lang="en-GB"/>
    </a:defPPr>
    <a:lvl1pPr algn="l" defTabSz="449263" rtl="0" fontAlgn="base" hangingPunct="0">
      <a:lnSpc>
        <a:spcPct val="41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1pPr>
    <a:lvl2pPr marL="742950" indent="-285750" algn="l" defTabSz="449263" rtl="0" fontAlgn="base" hangingPunct="0">
      <a:lnSpc>
        <a:spcPct val="41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2pPr>
    <a:lvl3pPr marL="1143000" indent="-228600" algn="l" defTabSz="449263" rtl="0" fontAlgn="base" hangingPunct="0">
      <a:lnSpc>
        <a:spcPct val="41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3pPr>
    <a:lvl4pPr marL="1600200" indent="-228600" algn="l" defTabSz="449263" rtl="0" fontAlgn="base" hangingPunct="0">
      <a:lnSpc>
        <a:spcPct val="41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4pPr>
    <a:lvl5pPr marL="2057400" indent="-228600" algn="l" defTabSz="449263" rtl="0" fontAlgn="base" hangingPunct="0">
      <a:lnSpc>
        <a:spcPct val="41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5pPr>
    <a:lvl6pPr marL="2286000" algn="l" defTabSz="914400" rtl="0" eaLnBrk="1" latinLnBrk="0" hangingPunct="1">
      <a:defRPr kern="1200">
        <a:solidFill>
          <a:schemeClr val="bg1"/>
        </a:solidFill>
        <a:latin typeface="Arial" charset="0"/>
        <a:ea typeface="+mn-ea"/>
        <a:cs typeface="+mn-cs"/>
      </a:defRPr>
    </a:lvl6pPr>
    <a:lvl7pPr marL="2743200" algn="l" defTabSz="914400" rtl="0" eaLnBrk="1" latinLnBrk="0" hangingPunct="1">
      <a:defRPr kern="1200">
        <a:solidFill>
          <a:schemeClr val="bg1"/>
        </a:solidFill>
        <a:latin typeface="Arial" charset="0"/>
        <a:ea typeface="+mn-ea"/>
        <a:cs typeface="+mn-cs"/>
      </a:defRPr>
    </a:lvl7pPr>
    <a:lvl8pPr marL="3200400" algn="l" defTabSz="914400" rtl="0" eaLnBrk="1" latinLnBrk="0" hangingPunct="1">
      <a:defRPr kern="1200">
        <a:solidFill>
          <a:schemeClr val="bg1"/>
        </a:solidFill>
        <a:latin typeface="Arial" charset="0"/>
        <a:ea typeface="+mn-ea"/>
        <a:cs typeface="+mn-cs"/>
      </a:defRPr>
    </a:lvl8pPr>
    <a:lvl9pPr marL="3657600" algn="l" defTabSz="914400" rtl="0" eaLnBrk="1" latinLnBrk="0" hangingPunct="1">
      <a:defRPr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16"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0" name="AutoShape 2"/>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1" name="AutoShape 3"/>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2" name="AutoShape 4"/>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3" name="AutoShape 5"/>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4" name="AutoShape 6"/>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5" name="AutoShape 7"/>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6" name="AutoShape 8"/>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7" name="AutoShape 9"/>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8" name="AutoShape 10"/>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9" name="AutoShape 11"/>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60" name="AutoShape 12"/>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61" name="AutoShape 13"/>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62" name="AutoShape 14"/>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63" name="AutoShape 15"/>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64" name="AutoShape 16"/>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65" name="AutoShape 17"/>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66" name="AutoShape 18"/>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67" name="AutoShape 19"/>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68" name="AutoShape 20"/>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69" name="AutoShape 21"/>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70" name="AutoShape 22"/>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71" name="AutoShape 23"/>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72" name="AutoShape 24"/>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73" name="AutoShape 25"/>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74" name="AutoShape 26"/>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75" name="AutoShape 27"/>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76" name="AutoShape 28"/>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77" name="AutoShape 29"/>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78" name="AutoShape 30"/>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79" name="AutoShape 31"/>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80" name="AutoShape 32"/>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81" name="AutoShape 33"/>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82" name="Rectangle 34"/>
          <p:cNvSpPr>
            <a:spLocks noGrp="1" noRot="1" noChangeAspect="1" noChangeArrowheads="1"/>
          </p:cNvSpPr>
          <p:nvPr>
            <p:ph type="sldImg"/>
          </p:nvPr>
        </p:nvSpPr>
        <p:spPr bwMode="auto">
          <a:xfrm>
            <a:off x="1106488" y="812800"/>
            <a:ext cx="5291137" cy="3979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83" name="Rectangle 35"/>
          <p:cNvSpPr>
            <a:spLocks noGrp="1" noChangeArrowheads="1"/>
          </p:cNvSpPr>
          <p:nvPr>
            <p:ph type="body"/>
          </p:nvPr>
        </p:nvSpPr>
        <p:spPr bwMode="auto">
          <a:xfrm>
            <a:off x="755650" y="5078413"/>
            <a:ext cx="5994400" cy="4757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cs-CZ" smtClean="0"/>
          </a:p>
        </p:txBody>
      </p:sp>
      <p:sp>
        <p:nvSpPr>
          <p:cNvPr id="2084" name="Rectangle 36"/>
          <p:cNvSpPr>
            <a:spLocks noGrp="1" noChangeArrowheads="1"/>
          </p:cNvSpPr>
          <p:nvPr>
            <p:ph type="hdr"/>
          </p:nvPr>
        </p:nvSpPr>
        <p:spPr bwMode="auto">
          <a:xfrm>
            <a:off x="0" y="0"/>
            <a:ext cx="3227388"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endParaRPr lang="en-GB"/>
          </a:p>
        </p:txBody>
      </p:sp>
      <p:sp>
        <p:nvSpPr>
          <p:cNvPr id="2085" name="Rectangle 37"/>
          <p:cNvSpPr>
            <a:spLocks noGrp="1" noChangeArrowheads="1"/>
          </p:cNvSpPr>
          <p:nvPr>
            <p:ph type="dt"/>
          </p:nvPr>
        </p:nvSpPr>
        <p:spPr bwMode="auto">
          <a:xfrm>
            <a:off x="4278313" y="0"/>
            <a:ext cx="3227387"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endParaRPr lang="en-GB"/>
          </a:p>
        </p:txBody>
      </p:sp>
      <p:sp>
        <p:nvSpPr>
          <p:cNvPr id="2086" name="Rectangle 38"/>
          <p:cNvSpPr>
            <a:spLocks noGrp="1" noChangeArrowheads="1"/>
          </p:cNvSpPr>
          <p:nvPr>
            <p:ph type="ftr"/>
          </p:nvPr>
        </p:nvSpPr>
        <p:spPr bwMode="auto">
          <a:xfrm>
            <a:off x="0" y="10155238"/>
            <a:ext cx="3227388"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endParaRPr lang="en-GB"/>
          </a:p>
        </p:txBody>
      </p:sp>
      <p:sp>
        <p:nvSpPr>
          <p:cNvPr id="2087" name="Rectangle 39"/>
          <p:cNvSpPr>
            <a:spLocks noGrp="1" noChangeArrowheads="1"/>
          </p:cNvSpPr>
          <p:nvPr>
            <p:ph type="sldNum"/>
          </p:nvPr>
        </p:nvSpPr>
        <p:spPr bwMode="auto">
          <a:xfrm>
            <a:off x="4278313" y="10155238"/>
            <a:ext cx="3227387"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fld id="{5C48BE28-2E32-437C-A343-A58B1BCD013F}" type="slidenum">
              <a:rPr lang="en-GB"/>
              <a:pPr/>
              <a:t>‹#›</a:t>
            </a:fld>
            <a:endParaRPr lang="en-GB"/>
          </a:p>
        </p:txBody>
      </p:sp>
    </p:spTree>
    <p:extLst>
      <p:ext uri="{BB962C8B-B14F-4D97-AF65-F5344CB8AC3E}">
        <p14:creationId xmlns:p14="http://schemas.microsoft.com/office/powerpoint/2010/main" val="2862256780"/>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13B5C618-EC68-426B-A177-0B9EA59AA7A0}" type="slidenum">
              <a:rPr lang="en-GB"/>
              <a:pPr/>
              <a:t>1</a:t>
            </a:fld>
            <a:endParaRPr lang="en-GB"/>
          </a:p>
        </p:txBody>
      </p:sp>
      <p:sp>
        <p:nvSpPr>
          <p:cNvPr id="15361"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5362"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B39F1102-F306-4ADC-93DB-22AFD9E53ACD}" type="slidenum">
              <a:rPr lang="en-GB"/>
              <a:pPr/>
              <a:t>10</a:t>
            </a:fld>
            <a:endParaRPr lang="en-GB"/>
          </a:p>
        </p:txBody>
      </p:sp>
      <p:sp>
        <p:nvSpPr>
          <p:cNvPr id="18433"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8434"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B39F1102-F306-4ADC-93DB-22AFD9E53ACD}" type="slidenum">
              <a:rPr lang="en-GB"/>
              <a:pPr/>
              <a:t>11</a:t>
            </a:fld>
            <a:endParaRPr lang="en-GB"/>
          </a:p>
        </p:txBody>
      </p:sp>
      <p:sp>
        <p:nvSpPr>
          <p:cNvPr id="18433"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8434"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B39F1102-F306-4ADC-93DB-22AFD9E53ACD}" type="slidenum">
              <a:rPr lang="en-GB"/>
              <a:pPr/>
              <a:t>12</a:t>
            </a:fld>
            <a:endParaRPr lang="en-GB"/>
          </a:p>
        </p:txBody>
      </p:sp>
      <p:sp>
        <p:nvSpPr>
          <p:cNvPr id="18433"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8434"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B39F1102-F306-4ADC-93DB-22AFD9E53ACD}" type="slidenum">
              <a:rPr lang="en-GB"/>
              <a:pPr/>
              <a:t>13</a:t>
            </a:fld>
            <a:endParaRPr lang="en-GB"/>
          </a:p>
        </p:txBody>
      </p:sp>
      <p:sp>
        <p:nvSpPr>
          <p:cNvPr id="18433"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8434"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B39F1102-F306-4ADC-93DB-22AFD9E53ACD}" type="slidenum">
              <a:rPr lang="en-GB"/>
              <a:pPr/>
              <a:t>14</a:t>
            </a:fld>
            <a:endParaRPr lang="en-GB"/>
          </a:p>
        </p:txBody>
      </p:sp>
      <p:sp>
        <p:nvSpPr>
          <p:cNvPr id="18433"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8434"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B39F1102-F306-4ADC-93DB-22AFD9E53ACD}" type="slidenum">
              <a:rPr lang="en-GB"/>
              <a:pPr/>
              <a:t>15</a:t>
            </a:fld>
            <a:endParaRPr lang="en-GB"/>
          </a:p>
        </p:txBody>
      </p:sp>
      <p:sp>
        <p:nvSpPr>
          <p:cNvPr id="18433"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8434"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281ED921-7742-410E-A87F-1762D45807CA}" type="slidenum">
              <a:rPr lang="en-GB"/>
              <a:pPr/>
              <a:t>16</a:t>
            </a:fld>
            <a:endParaRPr lang="en-GB"/>
          </a:p>
        </p:txBody>
      </p:sp>
      <p:sp>
        <p:nvSpPr>
          <p:cNvPr id="19457"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9458"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281ED921-7742-410E-A87F-1762D45807CA}" type="slidenum">
              <a:rPr lang="en-GB"/>
              <a:pPr/>
              <a:t>17</a:t>
            </a:fld>
            <a:endParaRPr lang="en-GB"/>
          </a:p>
        </p:txBody>
      </p:sp>
      <p:sp>
        <p:nvSpPr>
          <p:cNvPr id="19457"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9458"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281ED921-7742-410E-A87F-1762D45807CA}" type="slidenum">
              <a:rPr lang="en-GB"/>
              <a:pPr/>
              <a:t>18</a:t>
            </a:fld>
            <a:endParaRPr lang="en-GB"/>
          </a:p>
        </p:txBody>
      </p:sp>
      <p:sp>
        <p:nvSpPr>
          <p:cNvPr id="19457"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9458"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281ED921-7742-410E-A87F-1762D45807CA}" type="slidenum">
              <a:rPr lang="en-GB"/>
              <a:pPr/>
              <a:t>19</a:t>
            </a:fld>
            <a:endParaRPr lang="en-GB"/>
          </a:p>
        </p:txBody>
      </p:sp>
      <p:sp>
        <p:nvSpPr>
          <p:cNvPr id="19457"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9458"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88E8DF17-99E9-4209-966F-6488609FF3F3}" type="slidenum">
              <a:rPr lang="en-GB"/>
              <a:pPr/>
              <a:t>2</a:t>
            </a:fld>
            <a:endParaRPr lang="en-GB"/>
          </a:p>
        </p:txBody>
      </p:sp>
      <p:sp>
        <p:nvSpPr>
          <p:cNvPr id="1638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638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B67588C4-B0C8-49AC-9378-7C42ED75C00A}" type="slidenum">
              <a:rPr lang="en-GB"/>
              <a:pPr/>
              <a:t>20</a:t>
            </a:fld>
            <a:endParaRPr lang="en-GB"/>
          </a:p>
        </p:txBody>
      </p:sp>
      <p:sp>
        <p:nvSpPr>
          <p:cNvPr id="20481"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482"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912E5F7B-79C1-4149-8814-4976EC131F65}" type="slidenum">
              <a:rPr lang="en-GB"/>
              <a:pPr/>
              <a:t>21</a:t>
            </a:fld>
            <a:endParaRPr lang="en-GB"/>
          </a:p>
        </p:txBody>
      </p:sp>
      <p:sp>
        <p:nvSpPr>
          <p:cNvPr id="2662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662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912E5F7B-79C1-4149-8814-4976EC131F65}" type="slidenum">
              <a:rPr lang="en-GB"/>
              <a:pPr/>
              <a:t>22</a:t>
            </a:fld>
            <a:endParaRPr lang="en-GB"/>
          </a:p>
        </p:txBody>
      </p:sp>
      <p:sp>
        <p:nvSpPr>
          <p:cNvPr id="2662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662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912E5F7B-79C1-4149-8814-4976EC131F65}" type="slidenum">
              <a:rPr lang="en-GB"/>
              <a:pPr/>
              <a:t>23</a:t>
            </a:fld>
            <a:endParaRPr lang="en-GB"/>
          </a:p>
        </p:txBody>
      </p:sp>
      <p:sp>
        <p:nvSpPr>
          <p:cNvPr id="2662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662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912E5F7B-79C1-4149-8814-4976EC131F65}" type="slidenum">
              <a:rPr lang="en-GB"/>
              <a:pPr/>
              <a:t>24</a:t>
            </a:fld>
            <a:endParaRPr lang="en-GB"/>
          </a:p>
        </p:txBody>
      </p:sp>
      <p:sp>
        <p:nvSpPr>
          <p:cNvPr id="2662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662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912E5F7B-79C1-4149-8814-4976EC131F65}" type="slidenum">
              <a:rPr lang="en-GB"/>
              <a:pPr/>
              <a:t>25</a:t>
            </a:fld>
            <a:endParaRPr lang="en-GB"/>
          </a:p>
        </p:txBody>
      </p:sp>
      <p:sp>
        <p:nvSpPr>
          <p:cNvPr id="2662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662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912E5F7B-79C1-4149-8814-4976EC131F65}" type="slidenum">
              <a:rPr lang="en-GB"/>
              <a:pPr/>
              <a:t>26</a:t>
            </a:fld>
            <a:endParaRPr lang="en-GB"/>
          </a:p>
        </p:txBody>
      </p:sp>
      <p:sp>
        <p:nvSpPr>
          <p:cNvPr id="2662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662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912E5F7B-79C1-4149-8814-4976EC131F65}" type="slidenum">
              <a:rPr lang="en-GB"/>
              <a:pPr/>
              <a:t>27</a:t>
            </a:fld>
            <a:endParaRPr lang="en-GB"/>
          </a:p>
        </p:txBody>
      </p:sp>
      <p:sp>
        <p:nvSpPr>
          <p:cNvPr id="2662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662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912E5F7B-79C1-4149-8814-4976EC131F65}" type="slidenum">
              <a:rPr lang="en-GB"/>
              <a:pPr/>
              <a:t>28</a:t>
            </a:fld>
            <a:endParaRPr lang="en-GB"/>
          </a:p>
        </p:txBody>
      </p:sp>
      <p:sp>
        <p:nvSpPr>
          <p:cNvPr id="2662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662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912E5F7B-79C1-4149-8814-4976EC131F65}" type="slidenum">
              <a:rPr lang="en-GB"/>
              <a:pPr/>
              <a:t>29</a:t>
            </a:fld>
            <a:endParaRPr lang="en-GB"/>
          </a:p>
        </p:txBody>
      </p:sp>
      <p:sp>
        <p:nvSpPr>
          <p:cNvPr id="2662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662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88E8DF17-99E9-4209-966F-6488609FF3F3}" type="slidenum">
              <a:rPr lang="en-GB"/>
              <a:pPr/>
              <a:t>3</a:t>
            </a:fld>
            <a:endParaRPr lang="en-GB"/>
          </a:p>
        </p:txBody>
      </p:sp>
      <p:sp>
        <p:nvSpPr>
          <p:cNvPr id="1638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638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912E5F7B-79C1-4149-8814-4976EC131F65}" type="slidenum">
              <a:rPr lang="en-GB"/>
              <a:pPr/>
              <a:t>30</a:t>
            </a:fld>
            <a:endParaRPr lang="en-GB"/>
          </a:p>
        </p:txBody>
      </p:sp>
      <p:sp>
        <p:nvSpPr>
          <p:cNvPr id="2662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662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912E5F7B-79C1-4149-8814-4976EC131F65}" type="slidenum">
              <a:rPr lang="en-GB"/>
              <a:pPr/>
              <a:t>31</a:t>
            </a:fld>
            <a:endParaRPr lang="en-GB"/>
          </a:p>
        </p:txBody>
      </p:sp>
      <p:sp>
        <p:nvSpPr>
          <p:cNvPr id="2662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662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912E5F7B-79C1-4149-8814-4976EC131F65}" type="slidenum">
              <a:rPr lang="en-GB"/>
              <a:pPr/>
              <a:t>32</a:t>
            </a:fld>
            <a:endParaRPr lang="en-GB"/>
          </a:p>
        </p:txBody>
      </p:sp>
      <p:sp>
        <p:nvSpPr>
          <p:cNvPr id="2662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662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912E5F7B-79C1-4149-8814-4976EC131F65}" type="slidenum">
              <a:rPr lang="en-GB"/>
              <a:pPr/>
              <a:t>33</a:t>
            </a:fld>
            <a:endParaRPr lang="en-GB"/>
          </a:p>
        </p:txBody>
      </p:sp>
      <p:sp>
        <p:nvSpPr>
          <p:cNvPr id="2662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662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912E5F7B-79C1-4149-8814-4976EC131F65}" type="slidenum">
              <a:rPr lang="en-GB"/>
              <a:pPr/>
              <a:t>34</a:t>
            </a:fld>
            <a:endParaRPr lang="en-GB"/>
          </a:p>
        </p:txBody>
      </p:sp>
      <p:sp>
        <p:nvSpPr>
          <p:cNvPr id="2662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662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912E5F7B-79C1-4149-8814-4976EC131F65}" type="slidenum">
              <a:rPr lang="en-GB"/>
              <a:pPr/>
              <a:t>35</a:t>
            </a:fld>
            <a:endParaRPr lang="en-GB"/>
          </a:p>
        </p:txBody>
      </p:sp>
      <p:sp>
        <p:nvSpPr>
          <p:cNvPr id="2662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662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912E5F7B-79C1-4149-8814-4976EC131F65}" type="slidenum">
              <a:rPr lang="en-GB"/>
              <a:pPr/>
              <a:t>36</a:t>
            </a:fld>
            <a:endParaRPr lang="en-GB"/>
          </a:p>
        </p:txBody>
      </p:sp>
      <p:sp>
        <p:nvSpPr>
          <p:cNvPr id="2662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662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912E5F7B-79C1-4149-8814-4976EC131F65}" type="slidenum">
              <a:rPr lang="en-GB"/>
              <a:pPr/>
              <a:t>37</a:t>
            </a:fld>
            <a:endParaRPr lang="en-GB"/>
          </a:p>
        </p:txBody>
      </p:sp>
      <p:sp>
        <p:nvSpPr>
          <p:cNvPr id="2662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662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912E5F7B-79C1-4149-8814-4976EC131F65}" type="slidenum">
              <a:rPr lang="en-GB"/>
              <a:pPr/>
              <a:t>38</a:t>
            </a:fld>
            <a:endParaRPr lang="en-GB"/>
          </a:p>
        </p:txBody>
      </p:sp>
      <p:sp>
        <p:nvSpPr>
          <p:cNvPr id="2662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662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912E5F7B-79C1-4149-8814-4976EC131F65}" type="slidenum">
              <a:rPr lang="en-GB"/>
              <a:pPr/>
              <a:t>39</a:t>
            </a:fld>
            <a:endParaRPr lang="en-GB"/>
          </a:p>
        </p:txBody>
      </p:sp>
      <p:sp>
        <p:nvSpPr>
          <p:cNvPr id="2662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662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88E8DF17-99E9-4209-966F-6488609FF3F3}" type="slidenum">
              <a:rPr lang="en-GB"/>
              <a:pPr/>
              <a:t>4</a:t>
            </a:fld>
            <a:endParaRPr lang="en-GB"/>
          </a:p>
        </p:txBody>
      </p:sp>
      <p:sp>
        <p:nvSpPr>
          <p:cNvPr id="1638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638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308DB805-B927-4742-B03C-144FDB4945E7}" type="slidenum">
              <a:rPr lang="en-GB"/>
              <a:pPr/>
              <a:t>40</a:t>
            </a:fld>
            <a:endParaRPr lang="en-GB"/>
          </a:p>
        </p:txBody>
      </p:sp>
      <p:sp>
        <p:nvSpPr>
          <p:cNvPr id="22529"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2530"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308DB805-B927-4742-B03C-144FDB4945E7}" type="slidenum">
              <a:rPr lang="en-GB"/>
              <a:pPr/>
              <a:t>41</a:t>
            </a:fld>
            <a:endParaRPr lang="en-GB"/>
          </a:p>
        </p:txBody>
      </p:sp>
      <p:sp>
        <p:nvSpPr>
          <p:cNvPr id="22529"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2530"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308DB805-B927-4742-B03C-144FDB4945E7}" type="slidenum">
              <a:rPr lang="en-GB"/>
              <a:pPr/>
              <a:t>42</a:t>
            </a:fld>
            <a:endParaRPr lang="en-GB"/>
          </a:p>
        </p:txBody>
      </p:sp>
      <p:sp>
        <p:nvSpPr>
          <p:cNvPr id="22529"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2530"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B87ACD19-2E4F-4529-B28B-5614B7A86EA2}" type="slidenum">
              <a:rPr lang="en-GB"/>
              <a:pPr/>
              <a:t>43</a:t>
            </a:fld>
            <a:endParaRPr lang="en-GB"/>
          </a:p>
        </p:txBody>
      </p:sp>
      <p:sp>
        <p:nvSpPr>
          <p:cNvPr id="23553"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3554"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B87ACD19-2E4F-4529-B28B-5614B7A86EA2}" type="slidenum">
              <a:rPr lang="en-GB"/>
              <a:pPr/>
              <a:t>44</a:t>
            </a:fld>
            <a:endParaRPr lang="en-GB"/>
          </a:p>
        </p:txBody>
      </p:sp>
      <p:sp>
        <p:nvSpPr>
          <p:cNvPr id="23553"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3554"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B87ACD19-2E4F-4529-B28B-5614B7A86EA2}" type="slidenum">
              <a:rPr lang="en-GB"/>
              <a:pPr/>
              <a:t>45</a:t>
            </a:fld>
            <a:endParaRPr lang="en-GB"/>
          </a:p>
        </p:txBody>
      </p:sp>
      <p:sp>
        <p:nvSpPr>
          <p:cNvPr id="23553"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3554"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B87ACD19-2E4F-4529-B28B-5614B7A86EA2}" type="slidenum">
              <a:rPr lang="en-GB"/>
              <a:pPr/>
              <a:t>46</a:t>
            </a:fld>
            <a:endParaRPr lang="en-GB"/>
          </a:p>
        </p:txBody>
      </p:sp>
      <p:sp>
        <p:nvSpPr>
          <p:cNvPr id="23553"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3554"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D889112B-92A4-4018-A906-445028A00098}" type="slidenum">
              <a:rPr lang="en-GB"/>
              <a:pPr/>
              <a:t>47</a:t>
            </a:fld>
            <a:endParaRPr lang="en-GB"/>
          </a:p>
        </p:txBody>
      </p:sp>
      <p:sp>
        <p:nvSpPr>
          <p:cNvPr id="24577"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4578"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D889112B-92A4-4018-A906-445028A00098}" type="slidenum">
              <a:rPr lang="en-GB"/>
              <a:pPr/>
              <a:t>48</a:t>
            </a:fld>
            <a:endParaRPr lang="en-GB"/>
          </a:p>
        </p:txBody>
      </p:sp>
      <p:sp>
        <p:nvSpPr>
          <p:cNvPr id="24577"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4578"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706D034C-2105-48FC-BC38-1BDBEBD10CFF}" type="slidenum">
              <a:rPr lang="en-GB"/>
              <a:pPr/>
              <a:t>49</a:t>
            </a:fld>
            <a:endParaRPr lang="en-GB"/>
          </a:p>
        </p:txBody>
      </p:sp>
      <p:sp>
        <p:nvSpPr>
          <p:cNvPr id="25601"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5602"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88E8DF17-99E9-4209-966F-6488609FF3F3}" type="slidenum">
              <a:rPr lang="en-GB"/>
              <a:pPr/>
              <a:t>5</a:t>
            </a:fld>
            <a:endParaRPr lang="en-GB"/>
          </a:p>
        </p:txBody>
      </p:sp>
      <p:sp>
        <p:nvSpPr>
          <p:cNvPr id="1638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638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706D034C-2105-48FC-BC38-1BDBEBD10CFF}" type="slidenum">
              <a:rPr lang="en-GB"/>
              <a:pPr/>
              <a:t>50</a:t>
            </a:fld>
            <a:endParaRPr lang="en-GB"/>
          </a:p>
        </p:txBody>
      </p:sp>
      <p:sp>
        <p:nvSpPr>
          <p:cNvPr id="25601"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5602"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706D034C-2105-48FC-BC38-1BDBEBD10CFF}" type="slidenum">
              <a:rPr lang="en-GB"/>
              <a:pPr/>
              <a:t>51</a:t>
            </a:fld>
            <a:endParaRPr lang="en-GB"/>
          </a:p>
        </p:txBody>
      </p:sp>
      <p:sp>
        <p:nvSpPr>
          <p:cNvPr id="25601"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5602"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912E5F7B-79C1-4149-8814-4976EC131F65}" type="slidenum">
              <a:rPr lang="en-GB"/>
              <a:pPr/>
              <a:t>52</a:t>
            </a:fld>
            <a:endParaRPr lang="en-GB"/>
          </a:p>
        </p:txBody>
      </p:sp>
      <p:sp>
        <p:nvSpPr>
          <p:cNvPr id="2662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662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88E8DF17-99E9-4209-966F-6488609FF3F3}" type="slidenum">
              <a:rPr lang="en-GB"/>
              <a:pPr/>
              <a:t>6</a:t>
            </a:fld>
            <a:endParaRPr lang="en-GB"/>
          </a:p>
        </p:txBody>
      </p:sp>
      <p:sp>
        <p:nvSpPr>
          <p:cNvPr id="1638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638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88E8DF17-99E9-4209-966F-6488609FF3F3}" type="slidenum">
              <a:rPr lang="en-GB"/>
              <a:pPr/>
              <a:t>7</a:t>
            </a:fld>
            <a:endParaRPr lang="en-GB"/>
          </a:p>
        </p:txBody>
      </p:sp>
      <p:sp>
        <p:nvSpPr>
          <p:cNvPr id="1638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638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88E8DF17-99E9-4209-966F-6488609FF3F3}" type="slidenum">
              <a:rPr lang="en-GB"/>
              <a:pPr/>
              <a:t>8</a:t>
            </a:fld>
            <a:endParaRPr lang="en-GB"/>
          </a:p>
        </p:txBody>
      </p:sp>
      <p:sp>
        <p:nvSpPr>
          <p:cNvPr id="1638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6386"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53093BAA-F6E9-4FED-9502-F39EC94E7CD3}" type="slidenum">
              <a:rPr lang="en-GB"/>
              <a:pPr/>
              <a:t>9</a:t>
            </a:fld>
            <a:endParaRPr lang="en-GB"/>
          </a:p>
        </p:txBody>
      </p:sp>
      <p:sp>
        <p:nvSpPr>
          <p:cNvPr id="17409"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7410" name="Rectangle 2"/>
          <p:cNvSpPr txBox="1">
            <a:spLocks noGrp="1"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755650" y="2347913"/>
            <a:ext cx="8569325" cy="1620837"/>
          </a:xfrm>
        </p:spPr>
        <p:txBody>
          <a:bodyPr/>
          <a:lstStyle/>
          <a:p>
            <a:r>
              <a:rPr lang="cs-CZ" smtClean="0"/>
              <a:t>Kliknutím lze upravit styl.</a:t>
            </a:r>
            <a:endParaRPr lang="cs-CZ"/>
          </a:p>
        </p:txBody>
      </p:sp>
      <p:sp>
        <p:nvSpPr>
          <p:cNvPr id="3" name="Podnadpis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Zástupný symbol pro datum 3"/>
          <p:cNvSpPr>
            <a:spLocks noGrp="1"/>
          </p:cNvSpPr>
          <p:nvPr>
            <p:ph type="dt" idx="10"/>
          </p:nvPr>
        </p:nvSpPr>
        <p:spPr/>
        <p:txBody>
          <a:bodyPr/>
          <a:lstStyle>
            <a:lvl1pPr>
              <a:defRPr/>
            </a:lvl1pPr>
          </a:lstStyle>
          <a:p>
            <a:endParaRPr lang="en-GB"/>
          </a:p>
        </p:txBody>
      </p:sp>
      <p:sp>
        <p:nvSpPr>
          <p:cNvPr id="5" name="Zástupný symbol pro zápatí 4"/>
          <p:cNvSpPr>
            <a:spLocks noGrp="1"/>
          </p:cNvSpPr>
          <p:nvPr>
            <p:ph type="ftr" idx="11"/>
          </p:nvPr>
        </p:nvSpPr>
        <p:spPr/>
        <p:txBody>
          <a:bodyPr/>
          <a:lstStyle>
            <a:lvl1pPr>
              <a:defRPr/>
            </a:lvl1pPr>
          </a:lstStyle>
          <a:p>
            <a:endParaRPr lang="en-GB"/>
          </a:p>
        </p:txBody>
      </p:sp>
      <p:sp>
        <p:nvSpPr>
          <p:cNvPr id="6" name="Zástupný symbol pro číslo snímku 5"/>
          <p:cNvSpPr>
            <a:spLocks noGrp="1"/>
          </p:cNvSpPr>
          <p:nvPr>
            <p:ph type="sldNum" idx="12"/>
          </p:nvPr>
        </p:nvSpPr>
        <p:spPr/>
        <p:txBody>
          <a:bodyPr/>
          <a:lstStyle>
            <a:lvl1pPr>
              <a:defRPr/>
            </a:lvl1pPr>
          </a:lstStyle>
          <a:p>
            <a:fld id="{84DD60AD-B947-4390-8F8D-2AC1CD626655}" type="slidenum">
              <a:rPr lang="en-GB"/>
              <a:pPr/>
              <a:t>‹#›</a:t>
            </a:fld>
            <a:endParaRPr lang="en-GB"/>
          </a:p>
        </p:txBody>
      </p:sp>
    </p:spTree>
    <p:extLst>
      <p:ext uri="{BB962C8B-B14F-4D97-AF65-F5344CB8AC3E}">
        <p14:creationId xmlns:p14="http://schemas.microsoft.com/office/powerpoint/2010/main" val="699359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idx="10"/>
          </p:nvPr>
        </p:nvSpPr>
        <p:spPr/>
        <p:txBody>
          <a:bodyPr/>
          <a:lstStyle>
            <a:lvl1pPr>
              <a:defRPr/>
            </a:lvl1pPr>
          </a:lstStyle>
          <a:p>
            <a:endParaRPr lang="en-GB"/>
          </a:p>
        </p:txBody>
      </p:sp>
      <p:sp>
        <p:nvSpPr>
          <p:cNvPr id="5" name="Zástupný symbol pro zápatí 4"/>
          <p:cNvSpPr>
            <a:spLocks noGrp="1"/>
          </p:cNvSpPr>
          <p:nvPr>
            <p:ph type="ftr" idx="11"/>
          </p:nvPr>
        </p:nvSpPr>
        <p:spPr/>
        <p:txBody>
          <a:bodyPr/>
          <a:lstStyle>
            <a:lvl1pPr>
              <a:defRPr/>
            </a:lvl1pPr>
          </a:lstStyle>
          <a:p>
            <a:endParaRPr lang="en-GB"/>
          </a:p>
        </p:txBody>
      </p:sp>
      <p:sp>
        <p:nvSpPr>
          <p:cNvPr id="6" name="Zástupný symbol pro číslo snímku 5"/>
          <p:cNvSpPr>
            <a:spLocks noGrp="1"/>
          </p:cNvSpPr>
          <p:nvPr>
            <p:ph type="sldNum" idx="12"/>
          </p:nvPr>
        </p:nvSpPr>
        <p:spPr/>
        <p:txBody>
          <a:bodyPr/>
          <a:lstStyle>
            <a:lvl1pPr>
              <a:defRPr/>
            </a:lvl1pPr>
          </a:lstStyle>
          <a:p>
            <a:fld id="{53B7BD25-D5A8-4274-A581-9BFAC0A035B4}" type="slidenum">
              <a:rPr lang="en-GB"/>
              <a:pPr/>
              <a:t>‹#›</a:t>
            </a:fld>
            <a:endParaRPr lang="en-GB"/>
          </a:p>
        </p:txBody>
      </p:sp>
    </p:spTree>
    <p:extLst>
      <p:ext uri="{BB962C8B-B14F-4D97-AF65-F5344CB8AC3E}">
        <p14:creationId xmlns:p14="http://schemas.microsoft.com/office/powerpoint/2010/main" val="1058227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267575" y="301625"/>
            <a:ext cx="2254250" cy="64293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3238" y="301625"/>
            <a:ext cx="6611937" cy="642937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idx="10"/>
          </p:nvPr>
        </p:nvSpPr>
        <p:spPr/>
        <p:txBody>
          <a:bodyPr/>
          <a:lstStyle>
            <a:lvl1pPr>
              <a:defRPr/>
            </a:lvl1pPr>
          </a:lstStyle>
          <a:p>
            <a:endParaRPr lang="en-GB"/>
          </a:p>
        </p:txBody>
      </p:sp>
      <p:sp>
        <p:nvSpPr>
          <p:cNvPr id="5" name="Zástupný symbol pro zápatí 4"/>
          <p:cNvSpPr>
            <a:spLocks noGrp="1"/>
          </p:cNvSpPr>
          <p:nvPr>
            <p:ph type="ftr" idx="11"/>
          </p:nvPr>
        </p:nvSpPr>
        <p:spPr/>
        <p:txBody>
          <a:bodyPr/>
          <a:lstStyle>
            <a:lvl1pPr>
              <a:defRPr/>
            </a:lvl1pPr>
          </a:lstStyle>
          <a:p>
            <a:endParaRPr lang="en-GB"/>
          </a:p>
        </p:txBody>
      </p:sp>
      <p:sp>
        <p:nvSpPr>
          <p:cNvPr id="6" name="Zástupný symbol pro číslo snímku 5"/>
          <p:cNvSpPr>
            <a:spLocks noGrp="1"/>
          </p:cNvSpPr>
          <p:nvPr>
            <p:ph type="sldNum" idx="12"/>
          </p:nvPr>
        </p:nvSpPr>
        <p:spPr/>
        <p:txBody>
          <a:bodyPr/>
          <a:lstStyle>
            <a:lvl1pPr>
              <a:defRPr/>
            </a:lvl1pPr>
          </a:lstStyle>
          <a:p>
            <a:fld id="{AD2D75B2-1C8E-4C99-B8EE-9701251F8D9D}" type="slidenum">
              <a:rPr lang="en-GB"/>
              <a:pPr/>
              <a:t>‹#›</a:t>
            </a:fld>
            <a:endParaRPr lang="en-GB"/>
          </a:p>
        </p:txBody>
      </p:sp>
    </p:spTree>
    <p:extLst>
      <p:ext uri="{BB962C8B-B14F-4D97-AF65-F5344CB8AC3E}">
        <p14:creationId xmlns:p14="http://schemas.microsoft.com/office/powerpoint/2010/main" val="20507671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a:xfrm>
            <a:off x="503238" y="301625"/>
            <a:ext cx="9018587" cy="1228725"/>
          </a:xfrm>
        </p:spPr>
        <p:txBody>
          <a:bodyPr/>
          <a:lstStyle/>
          <a:p>
            <a:r>
              <a:rPr lang="cs-CZ" smtClean="0"/>
              <a:t>Kliknutím lze upravit styl.</a:t>
            </a:r>
            <a:endParaRPr lang="cs-CZ"/>
          </a:p>
        </p:txBody>
      </p:sp>
      <p:sp>
        <p:nvSpPr>
          <p:cNvPr id="3" name="Zástupný symbol pro datum 2"/>
          <p:cNvSpPr>
            <a:spLocks noGrp="1"/>
          </p:cNvSpPr>
          <p:nvPr>
            <p:ph type="dt" idx="10"/>
          </p:nvPr>
        </p:nvSpPr>
        <p:spPr>
          <a:xfrm>
            <a:off x="503238" y="6886575"/>
            <a:ext cx="2293937" cy="495300"/>
          </a:xfrm>
        </p:spPr>
        <p:txBody>
          <a:bodyPr/>
          <a:lstStyle>
            <a:lvl1pPr>
              <a:defRPr/>
            </a:lvl1pPr>
          </a:lstStyle>
          <a:p>
            <a:endParaRPr lang="en-GB"/>
          </a:p>
        </p:txBody>
      </p:sp>
      <p:sp>
        <p:nvSpPr>
          <p:cNvPr id="4" name="Zástupný symbol pro zápatí 3"/>
          <p:cNvSpPr>
            <a:spLocks noGrp="1"/>
          </p:cNvSpPr>
          <p:nvPr>
            <p:ph type="ftr" idx="11"/>
          </p:nvPr>
        </p:nvSpPr>
        <p:spPr>
          <a:xfrm>
            <a:off x="3448050" y="6886575"/>
            <a:ext cx="3141663" cy="495300"/>
          </a:xfrm>
        </p:spPr>
        <p:txBody>
          <a:bodyPr/>
          <a:lstStyle>
            <a:lvl1pPr>
              <a:defRPr/>
            </a:lvl1pPr>
          </a:lstStyle>
          <a:p>
            <a:endParaRPr lang="en-GB"/>
          </a:p>
        </p:txBody>
      </p:sp>
      <p:sp>
        <p:nvSpPr>
          <p:cNvPr id="5" name="Zástupný symbol pro číslo snímku 4"/>
          <p:cNvSpPr>
            <a:spLocks noGrp="1"/>
          </p:cNvSpPr>
          <p:nvPr>
            <p:ph type="sldNum" idx="12"/>
          </p:nvPr>
        </p:nvSpPr>
        <p:spPr>
          <a:xfrm>
            <a:off x="7227888" y="6886575"/>
            <a:ext cx="2293937" cy="495300"/>
          </a:xfrm>
        </p:spPr>
        <p:txBody>
          <a:bodyPr/>
          <a:lstStyle>
            <a:lvl1pPr>
              <a:defRPr/>
            </a:lvl1pPr>
          </a:lstStyle>
          <a:p>
            <a:fld id="{BE37FA1F-88EC-4F42-83EC-F8820E304BDB}" type="slidenum">
              <a:rPr lang="en-GB"/>
              <a:pPr/>
              <a:t>‹#›</a:t>
            </a:fld>
            <a:endParaRPr lang="en-GB"/>
          </a:p>
        </p:txBody>
      </p:sp>
    </p:spTree>
    <p:extLst>
      <p:ext uri="{BB962C8B-B14F-4D97-AF65-F5344CB8AC3E}">
        <p14:creationId xmlns:p14="http://schemas.microsoft.com/office/powerpoint/2010/main" val="2722752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idx="10"/>
          </p:nvPr>
        </p:nvSpPr>
        <p:spPr/>
        <p:txBody>
          <a:bodyPr/>
          <a:lstStyle>
            <a:lvl1pPr>
              <a:defRPr/>
            </a:lvl1pPr>
          </a:lstStyle>
          <a:p>
            <a:endParaRPr lang="en-GB"/>
          </a:p>
        </p:txBody>
      </p:sp>
      <p:sp>
        <p:nvSpPr>
          <p:cNvPr id="5" name="Zástupný symbol pro zápatí 4"/>
          <p:cNvSpPr>
            <a:spLocks noGrp="1"/>
          </p:cNvSpPr>
          <p:nvPr>
            <p:ph type="ftr" idx="11"/>
          </p:nvPr>
        </p:nvSpPr>
        <p:spPr/>
        <p:txBody>
          <a:bodyPr/>
          <a:lstStyle>
            <a:lvl1pPr>
              <a:defRPr/>
            </a:lvl1pPr>
          </a:lstStyle>
          <a:p>
            <a:endParaRPr lang="en-GB"/>
          </a:p>
        </p:txBody>
      </p:sp>
      <p:sp>
        <p:nvSpPr>
          <p:cNvPr id="6" name="Zástupný symbol pro číslo snímku 5"/>
          <p:cNvSpPr>
            <a:spLocks noGrp="1"/>
          </p:cNvSpPr>
          <p:nvPr>
            <p:ph type="sldNum" idx="12"/>
          </p:nvPr>
        </p:nvSpPr>
        <p:spPr/>
        <p:txBody>
          <a:bodyPr/>
          <a:lstStyle>
            <a:lvl1pPr>
              <a:defRPr/>
            </a:lvl1pPr>
          </a:lstStyle>
          <a:p>
            <a:fld id="{177431AB-6A3C-4790-8553-B85CE2DED3E4}" type="slidenum">
              <a:rPr lang="en-GB"/>
              <a:pPr/>
              <a:t>‹#›</a:t>
            </a:fld>
            <a:endParaRPr lang="en-GB"/>
          </a:p>
        </p:txBody>
      </p:sp>
    </p:spTree>
    <p:extLst>
      <p:ext uri="{BB962C8B-B14F-4D97-AF65-F5344CB8AC3E}">
        <p14:creationId xmlns:p14="http://schemas.microsoft.com/office/powerpoint/2010/main" val="2647244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6925" y="4857750"/>
            <a:ext cx="8567738" cy="15017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datum 3"/>
          <p:cNvSpPr>
            <a:spLocks noGrp="1"/>
          </p:cNvSpPr>
          <p:nvPr>
            <p:ph type="dt" idx="10"/>
          </p:nvPr>
        </p:nvSpPr>
        <p:spPr/>
        <p:txBody>
          <a:bodyPr/>
          <a:lstStyle>
            <a:lvl1pPr>
              <a:defRPr/>
            </a:lvl1pPr>
          </a:lstStyle>
          <a:p>
            <a:endParaRPr lang="en-GB"/>
          </a:p>
        </p:txBody>
      </p:sp>
      <p:sp>
        <p:nvSpPr>
          <p:cNvPr id="5" name="Zástupný symbol pro zápatí 4"/>
          <p:cNvSpPr>
            <a:spLocks noGrp="1"/>
          </p:cNvSpPr>
          <p:nvPr>
            <p:ph type="ftr" idx="11"/>
          </p:nvPr>
        </p:nvSpPr>
        <p:spPr/>
        <p:txBody>
          <a:bodyPr/>
          <a:lstStyle>
            <a:lvl1pPr>
              <a:defRPr/>
            </a:lvl1pPr>
          </a:lstStyle>
          <a:p>
            <a:endParaRPr lang="en-GB"/>
          </a:p>
        </p:txBody>
      </p:sp>
      <p:sp>
        <p:nvSpPr>
          <p:cNvPr id="6" name="Zástupný symbol pro číslo snímku 5"/>
          <p:cNvSpPr>
            <a:spLocks noGrp="1"/>
          </p:cNvSpPr>
          <p:nvPr>
            <p:ph type="sldNum" idx="12"/>
          </p:nvPr>
        </p:nvSpPr>
        <p:spPr/>
        <p:txBody>
          <a:bodyPr/>
          <a:lstStyle>
            <a:lvl1pPr>
              <a:defRPr/>
            </a:lvl1pPr>
          </a:lstStyle>
          <a:p>
            <a:fld id="{6E9C4157-2A3C-4016-A693-8C755B22A5B8}" type="slidenum">
              <a:rPr lang="en-GB"/>
              <a:pPr/>
              <a:t>‹#›</a:t>
            </a:fld>
            <a:endParaRPr lang="en-GB"/>
          </a:p>
        </p:txBody>
      </p:sp>
    </p:spTree>
    <p:extLst>
      <p:ext uri="{BB962C8B-B14F-4D97-AF65-F5344CB8AC3E}">
        <p14:creationId xmlns:p14="http://schemas.microsoft.com/office/powerpoint/2010/main" val="2808983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3238" y="1768475"/>
            <a:ext cx="4432300" cy="4962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087938" y="1768475"/>
            <a:ext cx="4433887" cy="4962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idx="10"/>
          </p:nvPr>
        </p:nvSpPr>
        <p:spPr/>
        <p:txBody>
          <a:bodyPr/>
          <a:lstStyle>
            <a:lvl1pPr>
              <a:defRPr/>
            </a:lvl1pPr>
          </a:lstStyle>
          <a:p>
            <a:endParaRPr lang="en-GB"/>
          </a:p>
        </p:txBody>
      </p:sp>
      <p:sp>
        <p:nvSpPr>
          <p:cNvPr id="6" name="Zástupný symbol pro zápatí 5"/>
          <p:cNvSpPr>
            <a:spLocks noGrp="1"/>
          </p:cNvSpPr>
          <p:nvPr>
            <p:ph type="ftr" idx="11"/>
          </p:nvPr>
        </p:nvSpPr>
        <p:spPr/>
        <p:txBody>
          <a:bodyPr/>
          <a:lstStyle>
            <a:lvl1pPr>
              <a:defRPr/>
            </a:lvl1pPr>
          </a:lstStyle>
          <a:p>
            <a:endParaRPr lang="en-GB"/>
          </a:p>
        </p:txBody>
      </p:sp>
      <p:sp>
        <p:nvSpPr>
          <p:cNvPr id="7" name="Zástupný symbol pro číslo snímku 6"/>
          <p:cNvSpPr>
            <a:spLocks noGrp="1"/>
          </p:cNvSpPr>
          <p:nvPr>
            <p:ph type="sldNum" idx="12"/>
          </p:nvPr>
        </p:nvSpPr>
        <p:spPr/>
        <p:txBody>
          <a:bodyPr/>
          <a:lstStyle>
            <a:lvl1pPr>
              <a:defRPr/>
            </a:lvl1pPr>
          </a:lstStyle>
          <a:p>
            <a:fld id="{95ACF390-1871-45E5-8946-058E929B1546}" type="slidenum">
              <a:rPr lang="en-GB"/>
              <a:pPr/>
              <a:t>‹#›</a:t>
            </a:fld>
            <a:endParaRPr lang="en-GB"/>
          </a:p>
        </p:txBody>
      </p:sp>
    </p:spTree>
    <p:extLst>
      <p:ext uri="{BB962C8B-B14F-4D97-AF65-F5344CB8AC3E}">
        <p14:creationId xmlns:p14="http://schemas.microsoft.com/office/powerpoint/2010/main" val="2514104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4825" y="303213"/>
            <a:ext cx="9072563" cy="1258887"/>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idx="10"/>
          </p:nvPr>
        </p:nvSpPr>
        <p:spPr/>
        <p:txBody>
          <a:bodyPr/>
          <a:lstStyle>
            <a:lvl1pPr>
              <a:defRPr/>
            </a:lvl1pPr>
          </a:lstStyle>
          <a:p>
            <a:endParaRPr lang="en-GB"/>
          </a:p>
        </p:txBody>
      </p:sp>
      <p:sp>
        <p:nvSpPr>
          <p:cNvPr id="8" name="Zástupný symbol pro zápatí 7"/>
          <p:cNvSpPr>
            <a:spLocks noGrp="1"/>
          </p:cNvSpPr>
          <p:nvPr>
            <p:ph type="ftr" idx="11"/>
          </p:nvPr>
        </p:nvSpPr>
        <p:spPr/>
        <p:txBody>
          <a:bodyPr/>
          <a:lstStyle>
            <a:lvl1pPr>
              <a:defRPr/>
            </a:lvl1pPr>
          </a:lstStyle>
          <a:p>
            <a:endParaRPr lang="en-GB"/>
          </a:p>
        </p:txBody>
      </p:sp>
      <p:sp>
        <p:nvSpPr>
          <p:cNvPr id="9" name="Zástupný symbol pro číslo snímku 8"/>
          <p:cNvSpPr>
            <a:spLocks noGrp="1"/>
          </p:cNvSpPr>
          <p:nvPr>
            <p:ph type="sldNum" idx="12"/>
          </p:nvPr>
        </p:nvSpPr>
        <p:spPr/>
        <p:txBody>
          <a:bodyPr/>
          <a:lstStyle>
            <a:lvl1pPr>
              <a:defRPr/>
            </a:lvl1pPr>
          </a:lstStyle>
          <a:p>
            <a:fld id="{A44F5263-7997-457F-8A67-7573D61BF4C9}" type="slidenum">
              <a:rPr lang="en-GB"/>
              <a:pPr/>
              <a:t>‹#›</a:t>
            </a:fld>
            <a:endParaRPr lang="en-GB"/>
          </a:p>
        </p:txBody>
      </p:sp>
    </p:spTree>
    <p:extLst>
      <p:ext uri="{BB962C8B-B14F-4D97-AF65-F5344CB8AC3E}">
        <p14:creationId xmlns:p14="http://schemas.microsoft.com/office/powerpoint/2010/main" val="1247385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idx="10"/>
          </p:nvPr>
        </p:nvSpPr>
        <p:spPr/>
        <p:txBody>
          <a:bodyPr/>
          <a:lstStyle>
            <a:lvl1pPr>
              <a:defRPr/>
            </a:lvl1pPr>
          </a:lstStyle>
          <a:p>
            <a:endParaRPr lang="en-GB"/>
          </a:p>
        </p:txBody>
      </p:sp>
      <p:sp>
        <p:nvSpPr>
          <p:cNvPr id="4" name="Zástupný symbol pro zápatí 3"/>
          <p:cNvSpPr>
            <a:spLocks noGrp="1"/>
          </p:cNvSpPr>
          <p:nvPr>
            <p:ph type="ftr" idx="11"/>
          </p:nvPr>
        </p:nvSpPr>
        <p:spPr/>
        <p:txBody>
          <a:bodyPr/>
          <a:lstStyle>
            <a:lvl1pPr>
              <a:defRPr/>
            </a:lvl1pPr>
          </a:lstStyle>
          <a:p>
            <a:endParaRPr lang="en-GB"/>
          </a:p>
        </p:txBody>
      </p:sp>
      <p:sp>
        <p:nvSpPr>
          <p:cNvPr id="5" name="Zástupný symbol pro číslo snímku 4"/>
          <p:cNvSpPr>
            <a:spLocks noGrp="1"/>
          </p:cNvSpPr>
          <p:nvPr>
            <p:ph type="sldNum" idx="12"/>
          </p:nvPr>
        </p:nvSpPr>
        <p:spPr/>
        <p:txBody>
          <a:bodyPr/>
          <a:lstStyle>
            <a:lvl1pPr>
              <a:defRPr/>
            </a:lvl1pPr>
          </a:lstStyle>
          <a:p>
            <a:fld id="{28706286-DCF4-41F6-9861-99472152A091}" type="slidenum">
              <a:rPr lang="en-GB"/>
              <a:pPr/>
              <a:t>‹#›</a:t>
            </a:fld>
            <a:endParaRPr lang="en-GB"/>
          </a:p>
        </p:txBody>
      </p:sp>
    </p:spTree>
    <p:extLst>
      <p:ext uri="{BB962C8B-B14F-4D97-AF65-F5344CB8AC3E}">
        <p14:creationId xmlns:p14="http://schemas.microsoft.com/office/powerpoint/2010/main" val="4139329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idx="10"/>
          </p:nvPr>
        </p:nvSpPr>
        <p:spPr/>
        <p:txBody>
          <a:bodyPr/>
          <a:lstStyle>
            <a:lvl1pPr>
              <a:defRPr/>
            </a:lvl1pPr>
          </a:lstStyle>
          <a:p>
            <a:endParaRPr lang="en-GB"/>
          </a:p>
        </p:txBody>
      </p:sp>
      <p:sp>
        <p:nvSpPr>
          <p:cNvPr id="3" name="Zástupný symbol pro zápatí 2"/>
          <p:cNvSpPr>
            <a:spLocks noGrp="1"/>
          </p:cNvSpPr>
          <p:nvPr>
            <p:ph type="ftr" idx="11"/>
          </p:nvPr>
        </p:nvSpPr>
        <p:spPr/>
        <p:txBody>
          <a:bodyPr/>
          <a:lstStyle>
            <a:lvl1pPr>
              <a:defRPr/>
            </a:lvl1pPr>
          </a:lstStyle>
          <a:p>
            <a:endParaRPr lang="en-GB"/>
          </a:p>
        </p:txBody>
      </p:sp>
      <p:sp>
        <p:nvSpPr>
          <p:cNvPr id="4" name="Zástupný symbol pro číslo snímku 3"/>
          <p:cNvSpPr>
            <a:spLocks noGrp="1"/>
          </p:cNvSpPr>
          <p:nvPr>
            <p:ph type="sldNum" idx="12"/>
          </p:nvPr>
        </p:nvSpPr>
        <p:spPr/>
        <p:txBody>
          <a:bodyPr/>
          <a:lstStyle>
            <a:lvl1pPr>
              <a:defRPr/>
            </a:lvl1pPr>
          </a:lstStyle>
          <a:p>
            <a:fld id="{A421117E-62A6-4069-81C8-401C2B3C7926}" type="slidenum">
              <a:rPr lang="en-GB"/>
              <a:pPr/>
              <a:t>‹#›</a:t>
            </a:fld>
            <a:endParaRPr lang="en-GB"/>
          </a:p>
        </p:txBody>
      </p:sp>
    </p:spTree>
    <p:extLst>
      <p:ext uri="{BB962C8B-B14F-4D97-AF65-F5344CB8AC3E}">
        <p14:creationId xmlns:p14="http://schemas.microsoft.com/office/powerpoint/2010/main" val="3225920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4825" y="301625"/>
            <a:ext cx="3316288" cy="1279525"/>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idx="10"/>
          </p:nvPr>
        </p:nvSpPr>
        <p:spPr/>
        <p:txBody>
          <a:bodyPr/>
          <a:lstStyle>
            <a:lvl1pPr>
              <a:defRPr/>
            </a:lvl1pPr>
          </a:lstStyle>
          <a:p>
            <a:endParaRPr lang="en-GB"/>
          </a:p>
        </p:txBody>
      </p:sp>
      <p:sp>
        <p:nvSpPr>
          <p:cNvPr id="6" name="Zástupný symbol pro zápatí 5"/>
          <p:cNvSpPr>
            <a:spLocks noGrp="1"/>
          </p:cNvSpPr>
          <p:nvPr>
            <p:ph type="ftr" idx="11"/>
          </p:nvPr>
        </p:nvSpPr>
        <p:spPr/>
        <p:txBody>
          <a:bodyPr/>
          <a:lstStyle>
            <a:lvl1pPr>
              <a:defRPr/>
            </a:lvl1pPr>
          </a:lstStyle>
          <a:p>
            <a:endParaRPr lang="en-GB"/>
          </a:p>
        </p:txBody>
      </p:sp>
      <p:sp>
        <p:nvSpPr>
          <p:cNvPr id="7" name="Zástupný symbol pro číslo snímku 6"/>
          <p:cNvSpPr>
            <a:spLocks noGrp="1"/>
          </p:cNvSpPr>
          <p:nvPr>
            <p:ph type="sldNum" idx="12"/>
          </p:nvPr>
        </p:nvSpPr>
        <p:spPr/>
        <p:txBody>
          <a:bodyPr/>
          <a:lstStyle>
            <a:lvl1pPr>
              <a:defRPr/>
            </a:lvl1pPr>
          </a:lstStyle>
          <a:p>
            <a:fld id="{E3998F9F-8557-425A-95FE-FD776F2B1F14}" type="slidenum">
              <a:rPr lang="en-GB"/>
              <a:pPr/>
              <a:t>‹#›</a:t>
            </a:fld>
            <a:endParaRPr lang="en-GB"/>
          </a:p>
        </p:txBody>
      </p:sp>
    </p:spTree>
    <p:extLst>
      <p:ext uri="{BB962C8B-B14F-4D97-AF65-F5344CB8AC3E}">
        <p14:creationId xmlns:p14="http://schemas.microsoft.com/office/powerpoint/2010/main" val="464776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6438" y="5291138"/>
            <a:ext cx="6048375" cy="62547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idx="10"/>
          </p:nvPr>
        </p:nvSpPr>
        <p:spPr/>
        <p:txBody>
          <a:bodyPr/>
          <a:lstStyle>
            <a:lvl1pPr>
              <a:defRPr/>
            </a:lvl1pPr>
          </a:lstStyle>
          <a:p>
            <a:endParaRPr lang="en-GB"/>
          </a:p>
        </p:txBody>
      </p:sp>
      <p:sp>
        <p:nvSpPr>
          <p:cNvPr id="6" name="Zástupný symbol pro zápatí 5"/>
          <p:cNvSpPr>
            <a:spLocks noGrp="1"/>
          </p:cNvSpPr>
          <p:nvPr>
            <p:ph type="ftr" idx="11"/>
          </p:nvPr>
        </p:nvSpPr>
        <p:spPr/>
        <p:txBody>
          <a:bodyPr/>
          <a:lstStyle>
            <a:lvl1pPr>
              <a:defRPr/>
            </a:lvl1pPr>
          </a:lstStyle>
          <a:p>
            <a:endParaRPr lang="en-GB"/>
          </a:p>
        </p:txBody>
      </p:sp>
      <p:sp>
        <p:nvSpPr>
          <p:cNvPr id="7" name="Zástupný symbol pro číslo snímku 6"/>
          <p:cNvSpPr>
            <a:spLocks noGrp="1"/>
          </p:cNvSpPr>
          <p:nvPr>
            <p:ph type="sldNum" idx="12"/>
          </p:nvPr>
        </p:nvSpPr>
        <p:spPr/>
        <p:txBody>
          <a:bodyPr/>
          <a:lstStyle>
            <a:lvl1pPr>
              <a:defRPr/>
            </a:lvl1pPr>
          </a:lstStyle>
          <a:p>
            <a:fld id="{6F7A3F38-A2E0-4015-9CF6-85504F747B97}" type="slidenum">
              <a:rPr lang="en-GB"/>
              <a:pPr/>
              <a:t>‹#›</a:t>
            </a:fld>
            <a:endParaRPr lang="en-GB"/>
          </a:p>
        </p:txBody>
      </p:sp>
    </p:spTree>
    <p:extLst>
      <p:ext uri="{BB962C8B-B14F-4D97-AF65-F5344CB8AC3E}">
        <p14:creationId xmlns:p14="http://schemas.microsoft.com/office/powerpoint/2010/main" val="2304831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18587" cy="122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smtClean="0"/>
              <a:t>Klepněte pro úpravu formátu titulního textu</a:t>
            </a:r>
          </a:p>
        </p:txBody>
      </p:sp>
      <p:sp>
        <p:nvSpPr>
          <p:cNvPr id="1026" name="Rectangle 2"/>
          <p:cNvSpPr>
            <a:spLocks noGrp="1" noChangeArrowheads="1"/>
          </p:cNvSpPr>
          <p:nvPr>
            <p:ph type="body" idx="1"/>
          </p:nvPr>
        </p:nvSpPr>
        <p:spPr bwMode="auto">
          <a:xfrm>
            <a:off x="503238" y="1768475"/>
            <a:ext cx="9018587" cy="4962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smtClean="0"/>
              <a:t>Klepněte pro úpravu formátu textu osnovy</a:t>
            </a:r>
          </a:p>
          <a:p>
            <a:pPr lvl="1"/>
            <a:r>
              <a:rPr lang="en-GB" smtClean="0"/>
              <a:t>Druhá úroveň</a:t>
            </a:r>
          </a:p>
          <a:p>
            <a:pPr lvl="2"/>
            <a:r>
              <a:rPr lang="en-GB" smtClean="0"/>
              <a:t>Třetí úroveň</a:t>
            </a:r>
          </a:p>
          <a:p>
            <a:pPr lvl="3"/>
            <a:r>
              <a:rPr lang="en-GB" smtClean="0"/>
              <a:t>Čtvrtá úroveň osnovy</a:t>
            </a:r>
          </a:p>
          <a:p>
            <a:pPr lvl="4"/>
            <a:r>
              <a:rPr lang="en-GB" smtClean="0"/>
              <a:t>Pátá úroveň osnovy</a:t>
            </a:r>
          </a:p>
          <a:p>
            <a:pPr lvl="4"/>
            <a:r>
              <a:rPr lang="en-GB" smtClean="0"/>
              <a:t>Šestá úroveň</a:t>
            </a:r>
          </a:p>
          <a:p>
            <a:pPr lvl="4"/>
            <a:r>
              <a:rPr lang="en-GB" smtClean="0"/>
              <a:t>Sedmá úroveň</a:t>
            </a:r>
          </a:p>
          <a:p>
            <a:pPr lvl="4"/>
            <a:r>
              <a:rPr lang="en-GB" smtClean="0"/>
              <a:t>Osmá úroveň textu</a:t>
            </a:r>
          </a:p>
          <a:p>
            <a:pPr lvl="4"/>
            <a:r>
              <a:rPr lang="en-GB" smtClean="0"/>
              <a:t>Devátá úroveň</a:t>
            </a:r>
          </a:p>
        </p:txBody>
      </p:sp>
      <p:sp>
        <p:nvSpPr>
          <p:cNvPr id="1027" name="Rectangle 3"/>
          <p:cNvSpPr>
            <a:spLocks noGrp="1" noChangeArrowheads="1"/>
          </p:cNvSpPr>
          <p:nvPr>
            <p:ph type="dt"/>
          </p:nvPr>
        </p:nvSpPr>
        <p:spPr bwMode="auto">
          <a:xfrm>
            <a:off x="503238" y="6886575"/>
            <a:ext cx="2293937"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endParaRPr lang="en-GB"/>
          </a:p>
        </p:txBody>
      </p:sp>
      <p:sp>
        <p:nvSpPr>
          <p:cNvPr id="1028" name="Rectangle 4"/>
          <p:cNvSpPr>
            <a:spLocks noGrp="1" noChangeArrowheads="1"/>
          </p:cNvSpPr>
          <p:nvPr>
            <p:ph type="ftr"/>
          </p:nvPr>
        </p:nvSpPr>
        <p:spPr bwMode="auto">
          <a:xfrm>
            <a:off x="3448050" y="6886575"/>
            <a:ext cx="3141663"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endParaRPr lang="en-GB"/>
          </a:p>
        </p:txBody>
      </p:sp>
      <p:sp>
        <p:nvSpPr>
          <p:cNvPr id="1029" name="Rectangle 5"/>
          <p:cNvSpPr>
            <a:spLocks noGrp="1" noChangeArrowheads="1"/>
          </p:cNvSpPr>
          <p:nvPr>
            <p:ph type="sldNum"/>
          </p:nvPr>
        </p:nvSpPr>
        <p:spPr bwMode="auto">
          <a:xfrm>
            <a:off x="7227888" y="6886575"/>
            <a:ext cx="2293937"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fld id="{E061E447-8CBB-4E88-B573-6D0176FCBDB6}"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fontAlgn="base" hangingPunct="0">
        <a:lnSpc>
          <a:spcPct val="41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ctr" defTabSz="449263" rtl="0" fontAlgn="base" hangingPunct="0">
        <a:lnSpc>
          <a:spcPct val="41000"/>
        </a:lnSpc>
        <a:spcBef>
          <a:spcPct val="0"/>
        </a:spcBef>
        <a:spcAft>
          <a:spcPct val="0"/>
        </a:spcAft>
        <a:buClr>
          <a:srgbClr val="000000"/>
        </a:buClr>
        <a:buSzPct val="100000"/>
        <a:buFont typeface="Times New Roman" pitchFamily="16" charset="0"/>
        <a:defRPr sz="4400">
          <a:solidFill>
            <a:srgbClr val="000000"/>
          </a:solidFill>
          <a:latin typeface="Arial" charset="0"/>
          <a:ea typeface="Lucida Sans Unicode" charset="0"/>
          <a:cs typeface="Lucida Sans Unicode" charset="0"/>
        </a:defRPr>
      </a:lvl2pPr>
      <a:lvl3pPr marL="1143000" indent="-228600" algn="ctr" defTabSz="449263" rtl="0" fontAlgn="base" hangingPunct="0">
        <a:lnSpc>
          <a:spcPct val="41000"/>
        </a:lnSpc>
        <a:spcBef>
          <a:spcPct val="0"/>
        </a:spcBef>
        <a:spcAft>
          <a:spcPct val="0"/>
        </a:spcAft>
        <a:buClr>
          <a:srgbClr val="000000"/>
        </a:buClr>
        <a:buSzPct val="100000"/>
        <a:buFont typeface="Times New Roman" pitchFamily="16" charset="0"/>
        <a:defRPr sz="4400">
          <a:solidFill>
            <a:srgbClr val="000000"/>
          </a:solidFill>
          <a:latin typeface="Arial" charset="0"/>
          <a:ea typeface="Lucida Sans Unicode" charset="0"/>
          <a:cs typeface="Lucida Sans Unicode" charset="0"/>
        </a:defRPr>
      </a:lvl3pPr>
      <a:lvl4pPr marL="1600200" indent="-228600" algn="ctr" defTabSz="449263" rtl="0" fontAlgn="base" hangingPunct="0">
        <a:lnSpc>
          <a:spcPct val="41000"/>
        </a:lnSpc>
        <a:spcBef>
          <a:spcPct val="0"/>
        </a:spcBef>
        <a:spcAft>
          <a:spcPct val="0"/>
        </a:spcAft>
        <a:buClr>
          <a:srgbClr val="000000"/>
        </a:buClr>
        <a:buSzPct val="100000"/>
        <a:buFont typeface="Times New Roman" pitchFamily="16" charset="0"/>
        <a:defRPr sz="4400">
          <a:solidFill>
            <a:srgbClr val="000000"/>
          </a:solidFill>
          <a:latin typeface="Arial" charset="0"/>
          <a:ea typeface="Lucida Sans Unicode" charset="0"/>
          <a:cs typeface="Lucida Sans Unicode" charset="0"/>
        </a:defRPr>
      </a:lvl4pPr>
      <a:lvl5pPr marL="2057400" indent="-228600" algn="ctr" defTabSz="449263" rtl="0" fontAlgn="base" hangingPunct="0">
        <a:lnSpc>
          <a:spcPct val="41000"/>
        </a:lnSpc>
        <a:spcBef>
          <a:spcPct val="0"/>
        </a:spcBef>
        <a:spcAft>
          <a:spcPct val="0"/>
        </a:spcAft>
        <a:buClr>
          <a:srgbClr val="000000"/>
        </a:buClr>
        <a:buSzPct val="100000"/>
        <a:buFont typeface="Times New Roman" pitchFamily="16" charset="0"/>
        <a:defRPr sz="4400">
          <a:solidFill>
            <a:srgbClr val="000000"/>
          </a:solidFill>
          <a:latin typeface="Arial" charset="0"/>
          <a:ea typeface="Lucida Sans Unicode" charset="0"/>
          <a:cs typeface="Lucida Sans Unicode" charset="0"/>
        </a:defRPr>
      </a:lvl5pPr>
      <a:lvl6pPr marL="2514600" indent="-228600" algn="ctr" defTabSz="449263" rtl="0" fontAlgn="base" hangingPunct="0">
        <a:lnSpc>
          <a:spcPct val="41000"/>
        </a:lnSpc>
        <a:spcBef>
          <a:spcPct val="0"/>
        </a:spcBef>
        <a:spcAft>
          <a:spcPct val="0"/>
        </a:spcAft>
        <a:buClr>
          <a:srgbClr val="000000"/>
        </a:buClr>
        <a:buSzPct val="100000"/>
        <a:buFont typeface="Times New Roman" pitchFamily="16" charset="0"/>
        <a:defRPr sz="4400">
          <a:solidFill>
            <a:srgbClr val="000000"/>
          </a:solidFill>
          <a:latin typeface="Arial" charset="0"/>
          <a:ea typeface="Lucida Sans Unicode" charset="0"/>
          <a:cs typeface="Lucida Sans Unicode" charset="0"/>
        </a:defRPr>
      </a:lvl6pPr>
      <a:lvl7pPr marL="2971800" indent="-228600" algn="ctr" defTabSz="449263" rtl="0" fontAlgn="base" hangingPunct="0">
        <a:lnSpc>
          <a:spcPct val="41000"/>
        </a:lnSpc>
        <a:spcBef>
          <a:spcPct val="0"/>
        </a:spcBef>
        <a:spcAft>
          <a:spcPct val="0"/>
        </a:spcAft>
        <a:buClr>
          <a:srgbClr val="000000"/>
        </a:buClr>
        <a:buSzPct val="100000"/>
        <a:buFont typeface="Times New Roman" pitchFamily="16" charset="0"/>
        <a:defRPr sz="4400">
          <a:solidFill>
            <a:srgbClr val="000000"/>
          </a:solidFill>
          <a:latin typeface="Arial" charset="0"/>
          <a:ea typeface="Lucida Sans Unicode" charset="0"/>
          <a:cs typeface="Lucida Sans Unicode" charset="0"/>
        </a:defRPr>
      </a:lvl7pPr>
      <a:lvl8pPr marL="3429000" indent="-228600" algn="ctr" defTabSz="449263" rtl="0" fontAlgn="base" hangingPunct="0">
        <a:lnSpc>
          <a:spcPct val="41000"/>
        </a:lnSpc>
        <a:spcBef>
          <a:spcPct val="0"/>
        </a:spcBef>
        <a:spcAft>
          <a:spcPct val="0"/>
        </a:spcAft>
        <a:buClr>
          <a:srgbClr val="000000"/>
        </a:buClr>
        <a:buSzPct val="100000"/>
        <a:buFont typeface="Times New Roman" pitchFamily="16" charset="0"/>
        <a:defRPr sz="4400">
          <a:solidFill>
            <a:srgbClr val="000000"/>
          </a:solidFill>
          <a:latin typeface="Arial" charset="0"/>
          <a:ea typeface="Lucida Sans Unicode" charset="0"/>
          <a:cs typeface="Lucida Sans Unicode" charset="0"/>
        </a:defRPr>
      </a:lvl8pPr>
      <a:lvl9pPr marL="3886200" indent="-228600" algn="ctr" defTabSz="449263" rtl="0" fontAlgn="base" hangingPunct="0">
        <a:lnSpc>
          <a:spcPct val="41000"/>
        </a:lnSpc>
        <a:spcBef>
          <a:spcPct val="0"/>
        </a:spcBef>
        <a:spcAft>
          <a:spcPct val="0"/>
        </a:spcAft>
        <a:buClr>
          <a:srgbClr val="000000"/>
        </a:buClr>
        <a:buSzPct val="100000"/>
        <a:buFont typeface="Times New Roman" pitchFamily="16" charset="0"/>
        <a:defRPr sz="4400">
          <a:solidFill>
            <a:srgbClr val="000000"/>
          </a:solidFill>
          <a:latin typeface="Arial" charset="0"/>
          <a:ea typeface="Lucida Sans Unicode" charset="0"/>
          <a:cs typeface="Lucida Sans Unicode" charset="0"/>
        </a:defRPr>
      </a:lvl9pPr>
    </p:titleStyle>
    <p:bodyStyle>
      <a:lvl1pPr marL="342900" indent="-342900" algn="l" defTabSz="449263" rtl="0" fontAlgn="base" hangingPunct="0">
        <a:lnSpc>
          <a:spcPct val="41000"/>
        </a:lnSpc>
        <a:spcBef>
          <a:spcPct val="0"/>
        </a:spcBef>
        <a:spcAft>
          <a:spcPts val="1425"/>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fontAlgn="base" hangingPunct="0">
        <a:lnSpc>
          <a:spcPct val="41000"/>
        </a:lnSpc>
        <a:spcBef>
          <a:spcPct val="0"/>
        </a:spcBef>
        <a:spcAft>
          <a:spcPts val="1138"/>
        </a:spcAft>
        <a:buClr>
          <a:srgbClr val="000000"/>
        </a:buClr>
        <a:buSzPct val="100000"/>
        <a:buFont typeface="Times New Roman" pitchFamily="16" charset="0"/>
        <a:defRPr sz="2800">
          <a:solidFill>
            <a:srgbClr val="000000"/>
          </a:solidFill>
          <a:latin typeface="+mn-lt"/>
          <a:ea typeface="+mn-ea"/>
          <a:cs typeface="+mn-cs"/>
        </a:defRPr>
      </a:lvl2pPr>
      <a:lvl3pPr marL="1143000" indent="-228600" algn="l" defTabSz="449263" rtl="0" fontAlgn="base" hangingPunct="0">
        <a:lnSpc>
          <a:spcPct val="41000"/>
        </a:lnSpc>
        <a:spcBef>
          <a:spcPct val="0"/>
        </a:spcBef>
        <a:spcAft>
          <a:spcPts val="850"/>
        </a:spcAft>
        <a:buClr>
          <a:srgbClr val="000000"/>
        </a:buClr>
        <a:buSzPct val="100000"/>
        <a:buFont typeface="Times New Roman" pitchFamily="16" charset="0"/>
        <a:defRPr sz="2400">
          <a:solidFill>
            <a:srgbClr val="000000"/>
          </a:solidFill>
          <a:latin typeface="+mn-lt"/>
          <a:ea typeface="+mn-ea"/>
          <a:cs typeface="+mn-cs"/>
        </a:defRPr>
      </a:lvl3pPr>
      <a:lvl4pPr marL="1600200" indent="-228600" algn="l" defTabSz="449263" rtl="0" fontAlgn="base" hangingPunct="0">
        <a:lnSpc>
          <a:spcPct val="41000"/>
        </a:lnSpc>
        <a:spcBef>
          <a:spcPct val="0"/>
        </a:spcBef>
        <a:spcAft>
          <a:spcPts val="575"/>
        </a:spcAft>
        <a:buClr>
          <a:srgbClr val="000000"/>
        </a:buClr>
        <a:buSzPct val="100000"/>
        <a:buFont typeface="Times New Roman" pitchFamily="16" charset="0"/>
        <a:defRPr sz="2000">
          <a:solidFill>
            <a:srgbClr val="000000"/>
          </a:solidFill>
          <a:latin typeface="+mn-lt"/>
          <a:ea typeface="+mn-ea"/>
          <a:cs typeface="+mn-cs"/>
        </a:defRPr>
      </a:lvl4pPr>
      <a:lvl5pPr marL="2057400" indent="-228600" algn="l" defTabSz="449263" rtl="0" fontAlgn="base" hangingPunct="0">
        <a:lnSpc>
          <a:spcPct val="41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5pPr>
      <a:lvl6pPr marL="2514600" indent="-228600" algn="l" defTabSz="449263" rtl="0" fontAlgn="base" hangingPunct="0">
        <a:lnSpc>
          <a:spcPct val="41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49263" rtl="0" fontAlgn="base" hangingPunct="0">
        <a:lnSpc>
          <a:spcPct val="41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49263" rtl="0" fontAlgn="base" hangingPunct="0">
        <a:lnSpc>
          <a:spcPct val="41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49263" rtl="0" fontAlgn="base" hangingPunct="0">
        <a:lnSpc>
          <a:spcPct val="41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13549@mail.muni.cz"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503238" y="346075"/>
            <a:ext cx="9072562" cy="1177925"/>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Školní pedagogika</a:t>
            </a:r>
          </a:p>
        </p:txBody>
      </p:sp>
      <p:sp>
        <p:nvSpPr>
          <p:cNvPr id="3074" name="Rectangle 2"/>
          <p:cNvSpPr>
            <a:spLocks noGrp="1" noChangeArrowheads="1"/>
          </p:cNvSpPr>
          <p:nvPr>
            <p:ph type="subTitle" idx="4294967295"/>
          </p:nvPr>
        </p:nvSpPr>
        <p:spPr bwMode="auto">
          <a:xfrm>
            <a:off x="503238" y="1814513"/>
            <a:ext cx="9072562" cy="4900612"/>
          </a:xfrm>
          <a:prstGeom prst="rect">
            <a:avLst/>
          </a:prstGeom>
          <a:solidFill>
            <a:schemeClr val="accent6">
              <a:lumMod val="50000"/>
            </a:schemeClr>
          </a:solidFill>
          <a:ln/>
          <a:scene3d>
            <a:camera prst="orthographicFront"/>
            <a:lightRig rig="threePt" dir="t"/>
          </a:scene3d>
          <a:sp3d>
            <a:bevelT/>
          </a:sp3d>
        </p:spPr>
        <p:txBody>
          <a:bodyPr lIns="0" tIns="0" rIns="0" bIns="0" anchor="ctr"/>
          <a:lstStyle/>
          <a:p>
            <a:pPr marL="0" indent="0" algn="ctr">
              <a:lnSpc>
                <a:spcPct val="90000"/>
              </a:lnSpc>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600" b="1" dirty="0">
                <a:solidFill>
                  <a:srgbClr val="FFFF00"/>
                </a:solidFill>
                <a:latin typeface="Times New Roman" pitchFamily="16" charset="0"/>
                <a:cs typeface="Times New Roman" pitchFamily="16" charset="0"/>
              </a:rPr>
              <a:t>Mgr. </a:t>
            </a:r>
            <a:r>
              <a:rPr lang="en-GB" sz="3600" b="1" dirty="0" err="1">
                <a:solidFill>
                  <a:srgbClr val="FFFF00"/>
                </a:solidFill>
                <a:latin typeface="Times New Roman" pitchFamily="16" charset="0"/>
                <a:cs typeface="Times New Roman" pitchFamily="16" charset="0"/>
              </a:rPr>
              <a:t>Zdeněk</a:t>
            </a:r>
            <a:r>
              <a:rPr lang="en-GB" sz="3600" b="1" dirty="0">
                <a:solidFill>
                  <a:srgbClr val="FFFF00"/>
                </a:solidFill>
                <a:latin typeface="Times New Roman" pitchFamily="16" charset="0"/>
                <a:cs typeface="Times New Roman" pitchFamily="16" charset="0"/>
              </a:rPr>
              <a:t> </a:t>
            </a:r>
            <a:r>
              <a:rPr lang="en-GB" sz="3600" b="1" dirty="0" err="1">
                <a:solidFill>
                  <a:srgbClr val="FFFF00"/>
                </a:solidFill>
                <a:latin typeface="Times New Roman" pitchFamily="16" charset="0"/>
                <a:cs typeface="Times New Roman" pitchFamily="16" charset="0"/>
              </a:rPr>
              <a:t>Hromádka</a:t>
            </a:r>
            <a:r>
              <a:rPr lang="en-GB" sz="3600" b="1" dirty="0">
                <a:solidFill>
                  <a:srgbClr val="FFFF00"/>
                </a:solidFill>
                <a:latin typeface="Times New Roman" pitchFamily="16" charset="0"/>
                <a:cs typeface="Times New Roman" pitchFamily="16" charset="0"/>
              </a:rPr>
              <a:t>, Ph.D.</a:t>
            </a:r>
          </a:p>
          <a:p>
            <a:pPr marL="0" indent="0" algn="ctr">
              <a:lnSpc>
                <a:spcPct val="90000"/>
              </a:lnSpc>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600" b="1" dirty="0">
                <a:solidFill>
                  <a:srgbClr val="CCCCFF"/>
                </a:solidFill>
                <a:latin typeface="Times New Roman" pitchFamily="16" charset="0"/>
                <a:cs typeface="Times New Roman" pitchFamily="16" charset="0"/>
                <a:hlinkClick r:id="rId3"/>
              </a:rPr>
              <a:t>13549@mail.muni.cz</a:t>
            </a:r>
          </a:p>
          <a:p>
            <a:pPr marL="0" indent="0" algn="ctr">
              <a:lnSpc>
                <a:spcPct val="90000"/>
              </a:lnSpc>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3600" b="1" dirty="0">
              <a:solidFill>
                <a:srgbClr val="FFFF00"/>
              </a:solidFill>
              <a:latin typeface="Times New Roman" pitchFamily="16" charset="0"/>
              <a:cs typeface="Times New Roman" pitchFamily="16" charset="0"/>
            </a:endParaRPr>
          </a:p>
          <a:p>
            <a:pPr marL="0" indent="0" algn="ctr">
              <a:lnSpc>
                <a:spcPct val="90000"/>
              </a:lnSpc>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3600" b="1" dirty="0">
              <a:solidFill>
                <a:srgbClr val="FFFF00"/>
              </a:solidFill>
              <a:latin typeface="Times New Roman" pitchFamily="16" charset="0"/>
              <a:cs typeface="Times New Roman" pitchFamily="16"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Žák: inteligence</a:t>
            </a:r>
          </a:p>
        </p:txBody>
      </p:sp>
      <p:sp>
        <p:nvSpPr>
          <p:cNvPr id="6146" name="Rectangle 2"/>
          <p:cNvSpPr>
            <a:spLocks noGrp="1" noChangeArrowheads="1"/>
          </p:cNvSpPr>
          <p:nvPr>
            <p:ph type="body" idx="1"/>
          </p:nvPr>
        </p:nvSpPr>
        <p:spPr>
          <a:xfrm>
            <a:off x="539750" y="1800225"/>
            <a:ext cx="9072563" cy="5522913"/>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inteligence: </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„účelná adaptace člověka v kontextu reálného světa“ (</a:t>
            </a:r>
            <a:r>
              <a:rPr lang="cs-CZ" sz="2800" dirty="0" err="1" smtClean="0">
                <a:solidFill>
                  <a:srgbClr val="FFFF00"/>
                </a:solidFill>
              </a:rPr>
              <a:t>Sterneberg</a:t>
            </a:r>
            <a:r>
              <a:rPr lang="cs-CZ" sz="2800" dirty="0" smtClean="0">
                <a:solidFill>
                  <a:srgbClr val="FFFF00"/>
                </a:solidFill>
              </a:rPr>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Žák: inteligence</a:t>
            </a:r>
          </a:p>
        </p:txBody>
      </p:sp>
      <p:sp>
        <p:nvSpPr>
          <p:cNvPr id="6146" name="Rectangle 2"/>
          <p:cNvSpPr>
            <a:spLocks noGrp="1" noChangeArrowheads="1"/>
          </p:cNvSpPr>
          <p:nvPr>
            <p:ph type="body" idx="1"/>
          </p:nvPr>
        </p:nvSpPr>
        <p:spPr>
          <a:xfrm>
            <a:off x="539750" y="1800225"/>
            <a:ext cx="9072563" cy="5522913"/>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inteligence: </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„účelná adaptace člověka v kontextu reálného světa“ (</a:t>
            </a:r>
            <a:r>
              <a:rPr lang="cs-CZ" sz="2800" dirty="0" err="1" smtClean="0">
                <a:solidFill>
                  <a:srgbClr val="FFFF00"/>
                </a:solidFill>
              </a:rPr>
              <a:t>Sterneberg</a:t>
            </a:r>
            <a:r>
              <a:rPr lang="cs-CZ" sz="2800" dirty="0" smtClean="0">
                <a:solidFill>
                  <a:srgbClr val="FFFF00"/>
                </a:solidFill>
              </a:rPr>
              <a:t>)</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„schopnost člověka názorně nebo abstraktně myslet v řečových, numerických, časoprostorových aj. vztazích a nalézt řešení problému...“</a:t>
            </a:r>
          </a:p>
        </p:txBody>
      </p:sp>
    </p:spTree>
    <p:extLst>
      <p:ext uri="{BB962C8B-B14F-4D97-AF65-F5344CB8AC3E}">
        <p14:creationId xmlns:p14="http://schemas.microsoft.com/office/powerpoint/2010/main" val="269291876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Žák: inteligence</a:t>
            </a:r>
          </a:p>
        </p:txBody>
      </p:sp>
      <p:sp>
        <p:nvSpPr>
          <p:cNvPr id="6146" name="Rectangle 2"/>
          <p:cNvSpPr>
            <a:spLocks noGrp="1" noChangeArrowheads="1"/>
          </p:cNvSpPr>
          <p:nvPr>
            <p:ph type="body" idx="1"/>
          </p:nvPr>
        </p:nvSpPr>
        <p:spPr>
          <a:xfrm>
            <a:off x="539750" y="1800225"/>
            <a:ext cx="9072563" cy="5522913"/>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inteligence: </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„účelná adaptace člověka v kontextu reálného světa“ (</a:t>
            </a:r>
            <a:r>
              <a:rPr lang="cs-CZ" sz="2800" dirty="0" err="1" smtClean="0">
                <a:solidFill>
                  <a:srgbClr val="FFFF00"/>
                </a:solidFill>
              </a:rPr>
              <a:t>Sterneberg</a:t>
            </a:r>
            <a:r>
              <a:rPr lang="cs-CZ" sz="2800" dirty="0" smtClean="0">
                <a:solidFill>
                  <a:srgbClr val="FFFF00"/>
                </a:solidFill>
              </a:rPr>
              <a:t>)</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„schopnost člověka názorně nebo abstraktně myslet v řečových, numerických, časoprostorových aj. vztazích a nalézt řešení problému...“</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„to, co mohou měřit inteligenční testy“</a:t>
            </a:r>
          </a:p>
        </p:txBody>
      </p:sp>
    </p:spTree>
    <p:extLst>
      <p:ext uri="{BB962C8B-B14F-4D97-AF65-F5344CB8AC3E}">
        <p14:creationId xmlns:p14="http://schemas.microsoft.com/office/powerpoint/2010/main" val="269291876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Žák: inteligence</a:t>
            </a:r>
          </a:p>
        </p:txBody>
      </p:sp>
      <p:sp>
        <p:nvSpPr>
          <p:cNvPr id="6146" name="Rectangle 2"/>
          <p:cNvSpPr>
            <a:spLocks noGrp="1" noChangeArrowheads="1"/>
          </p:cNvSpPr>
          <p:nvPr>
            <p:ph type="body" idx="1"/>
          </p:nvPr>
        </p:nvSpPr>
        <p:spPr>
          <a:xfrm>
            <a:off x="539750" y="1800225"/>
            <a:ext cx="9072563" cy="5522913"/>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druhy inteligence:</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inteligence obecná</a:t>
            </a:r>
          </a:p>
        </p:txBody>
      </p:sp>
    </p:spTree>
    <p:extLst>
      <p:ext uri="{BB962C8B-B14F-4D97-AF65-F5344CB8AC3E}">
        <p14:creationId xmlns:p14="http://schemas.microsoft.com/office/powerpoint/2010/main" val="5020581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Žák: inteligence</a:t>
            </a:r>
          </a:p>
        </p:txBody>
      </p:sp>
      <p:sp>
        <p:nvSpPr>
          <p:cNvPr id="6146" name="Rectangle 2"/>
          <p:cNvSpPr>
            <a:spLocks noGrp="1" noChangeArrowheads="1"/>
          </p:cNvSpPr>
          <p:nvPr>
            <p:ph type="body" idx="1"/>
          </p:nvPr>
        </p:nvSpPr>
        <p:spPr>
          <a:xfrm>
            <a:off x="539750" y="1800225"/>
            <a:ext cx="9072563" cy="5522913"/>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druhy inteligence:</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inteligence obecná</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inteligence ve speciálních oblastech (verbální, emoční - sociální, logicko-matematická, vizuálně-prostorová, hudební, kinestetická aj.); příklad nedostatku emoční inteligence</a:t>
            </a:r>
          </a:p>
        </p:txBody>
      </p:sp>
    </p:spTree>
    <p:extLst>
      <p:ext uri="{BB962C8B-B14F-4D97-AF65-F5344CB8AC3E}">
        <p14:creationId xmlns:p14="http://schemas.microsoft.com/office/powerpoint/2010/main" val="399986055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Žák: inteligence</a:t>
            </a:r>
          </a:p>
        </p:txBody>
      </p:sp>
      <p:sp>
        <p:nvSpPr>
          <p:cNvPr id="6146" name="Rectangle 2"/>
          <p:cNvSpPr>
            <a:spLocks noGrp="1" noChangeArrowheads="1"/>
          </p:cNvSpPr>
          <p:nvPr>
            <p:ph type="body" idx="1"/>
          </p:nvPr>
        </p:nvSpPr>
        <p:spPr>
          <a:xfrm>
            <a:off x="539750" y="1800225"/>
            <a:ext cx="9072563" cy="5522913"/>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druhy inteligence:</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inteligence obecná</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smtClean="0">
                <a:solidFill>
                  <a:srgbClr val="FFFF00"/>
                </a:solidFill>
              </a:rPr>
              <a:t>- inteligence ve speciálních oblastech (verbální, emoční - sociální, logicko-matematická, vizuálně-prostorová, hudební, kinestetická aj.); příklad nedostatku emoční inteligence</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smtClean="0">
                <a:solidFill>
                  <a:srgbClr val="FFFF00"/>
                </a:solidFill>
              </a:rPr>
              <a:t>- inteligence praktická</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smtClean="0">
                <a:solidFill>
                  <a:srgbClr val="FFFF00"/>
                </a:solidFill>
              </a:rPr>
              <a:t>Je inteligence vrozená? Dá se zdokonalovat školním vzděláváním?</a:t>
            </a:r>
            <a:endParaRPr lang="cs-CZ" sz="2800" dirty="0">
              <a:solidFill>
                <a:srgbClr val="FFFF00"/>
              </a:solidFill>
            </a:endParaRPr>
          </a:p>
        </p:txBody>
      </p:sp>
    </p:spTree>
    <p:extLst>
      <p:ext uri="{BB962C8B-B14F-4D97-AF65-F5344CB8AC3E}">
        <p14:creationId xmlns:p14="http://schemas.microsoft.com/office/powerpoint/2010/main" val="399986055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Žák: inteligence</a:t>
            </a:r>
          </a:p>
        </p:txBody>
      </p:sp>
      <p:sp>
        <p:nvSpPr>
          <p:cNvPr id="7170" name="Rectangle 2"/>
          <p:cNvSpPr>
            <a:spLocks noGrp="1" noChangeArrowheads="1"/>
          </p:cNvSpPr>
          <p:nvPr>
            <p:ph type="body" idx="1"/>
          </p:nvPr>
        </p:nvSpPr>
        <p:spPr>
          <a:xfrm>
            <a:off x="539750" y="1800225"/>
            <a:ext cx="9072563" cy="5508004"/>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0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Inteligenční test: Alfred </a:t>
            </a:r>
            <a:r>
              <a:rPr lang="cs-CZ" sz="2800" dirty="0" err="1" smtClean="0">
                <a:solidFill>
                  <a:srgbClr val="FFFF00"/>
                </a:solidFill>
              </a:rPr>
              <a:t>Binet</a:t>
            </a:r>
            <a:r>
              <a:rPr lang="cs-CZ" sz="2800" dirty="0" smtClean="0">
                <a:solidFill>
                  <a:srgbClr val="FFFF00"/>
                </a:solidFill>
              </a:rPr>
              <a:t> (1857 - 1911); schopnost logického uvažování</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en-GB" sz="2000" dirty="0">
              <a:solidFill>
                <a:srgbClr val="FFFF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Žák: inteligence</a:t>
            </a:r>
          </a:p>
        </p:txBody>
      </p:sp>
      <p:sp>
        <p:nvSpPr>
          <p:cNvPr id="7170" name="Rectangle 2"/>
          <p:cNvSpPr>
            <a:spLocks noGrp="1" noChangeArrowheads="1"/>
          </p:cNvSpPr>
          <p:nvPr>
            <p:ph type="body" idx="1"/>
          </p:nvPr>
        </p:nvSpPr>
        <p:spPr>
          <a:xfrm>
            <a:off x="539750" y="1800225"/>
            <a:ext cx="9072563" cy="5508004"/>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0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Inteligenční test: Alfred </a:t>
            </a:r>
            <a:r>
              <a:rPr lang="cs-CZ" sz="2800" dirty="0" err="1" smtClean="0">
                <a:solidFill>
                  <a:srgbClr val="FFFF00"/>
                </a:solidFill>
              </a:rPr>
              <a:t>Binet</a:t>
            </a:r>
            <a:r>
              <a:rPr lang="cs-CZ" sz="2800" dirty="0" smtClean="0">
                <a:solidFill>
                  <a:srgbClr val="FFFF00"/>
                </a:solidFill>
              </a:rPr>
              <a:t> (1857 - 1911); schopnost logického uvažování</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Inteligenční kvocient: „číselný údaj vyjadřující úroveň intelektových schopností vzhledem k věku</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IQ = (mentální věk) / chronologický věk . 100</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IQ &lt; 100; jedinec má nižší inteligenci</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IQ &gt; 100; jedinec má vyšší inteligenci</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pásmo průměrných hodnot se pohybuje v intervalu 100 +/- 10 </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en-GB" sz="2800" dirty="0">
              <a:solidFill>
                <a:srgbClr val="FFFF00"/>
              </a:solidFill>
            </a:endParaRPr>
          </a:p>
        </p:txBody>
      </p:sp>
    </p:spTree>
    <p:extLst>
      <p:ext uri="{BB962C8B-B14F-4D97-AF65-F5344CB8AC3E}">
        <p14:creationId xmlns:p14="http://schemas.microsoft.com/office/powerpoint/2010/main" val="23148387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Žák: inteligence</a:t>
            </a:r>
          </a:p>
        </p:txBody>
      </p:sp>
      <p:sp>
        <p:nvSpPr>
          <p:cNvPr id="7170" name="Rectangle 2"/>
          <p:cNvSpPr>
            <a:spLocks noGrp="1" noChangeArrowheads="1"/>
          </p:cNvSpPr>
          <p:nvPr>
            <p:ph type="body" idx="1"/>
          </p:nvPr>
        </p:nvSpPr>
        <p:spPr>
          <a:xfrm>
            <a:off x="539750" y="1800225"/>
            <a:ext cx="9072563" cy="5508004"/>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0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Inteligenční test: Alfred </a:t>
            </a:r>
            <a:r>
              <a:rPr lang="cs-CZ" sz="2800" dirty="0" err="1" smtClean="0">
                <a:solidFill>
                  <a:srgbClr val="FFFF00"/>
                </a:solidFill>
              </a:rPr>
              <a:t>Binet</a:t>
            </a:r>
            <a:r>
              <a:rPr lang="cs-CZ" sz="2800" dirty="0" smtClean="0">
                <a:solidFill>
                  <a:srgbClr val="FFFF00"/>
                </a:solidFill>
              </a:rPr>
              <a:t> (1857 - 1911); schopnost logického uvažování</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Inteligenční kvocient: „číselný údaj vyjadřující úroveň intelektových schopností vzhledem k věku</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IQ = (mentální věk) / chronologický věk . 100</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IQ &lt; 100; jedinec má nižší inteligenci</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IQ &gt; 100; jedinec má vyšší inteligenci</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pásmo průměrných hodnot se pohybuje v intervalu 100 +/- 10 </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pojmy jako debilita, imbecilita a idiocie se dnes již nepoužívají</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en-GB" sz="2000" dirty="0">
              <a:solidFill>
                <a:srgbClr val="FFFF00"/>
              </a:solidFill>
            </a:endParaRPr>
          </a:p>
        </p:txBody>
      </p:sp>
    </p:spTree>
    <p:extLst>
      <p:ext uri="{BB962C8B-B14F-4D97-AF65-F5344CB8AC3E}">
        <p14:creationId xmlns:p14="http://schemas.microsoft.com/office/powerpoint/2010/main" val="23148387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Žák: inteligence</a:t>
            </a:r>
          </a:p>
        </p:txBody>
      </p:sp>
      <p:sp>
        <p:nvSpPr>
          <p:cNvPr id="7170" name="Rectangle 2"/>
          <p:cNvSpPr>
            <a:spLocks noGrp="1" noChangeArrowheads="1"/>
          </p:cNvSpPr>
          <p:nvPr>
            <p:ph type="body" idx="1"/>
          </p:nvPr>
        </p:nvSpPr>
        <p:spPr>
          <a:xfrm>
            <a:off x="539750" y="1800225"/>
            <a:ext cx="9072563" cy="5508004"/>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0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a:solidFill>
                  <a:srgbClr val="FFFF00"/>
                </a:solidFill>
              </a:rPr>
              <a:t>D</a:t>
            </a:r>
            <a:r>
              <a:rPr lang="cs-CZ" sz="2800" dirty="0" smtClean="0">
                <a:solidFill>
                  <a:srgbClr val="FFFF00"/>
                </a:solidFill>
              </a:rPr>
              <a:t>nes je pojem inteligence posouván ke komplexní veličině „obecná mentální kapacita“ (tedy vybavenost člověka nejen pro abstraktní myšlení, ale i pro kreativní výkony nejrůznějšího typu a schopnosti účelně se adaptovat na prostředí</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en-GB" sz="2000" dirty="0">
              <a:solidFill>
                <a:srgbClr val="FFFF00"/>
              </a:solidFill>
            </a:endParaRPr>
          </a:p>
        </p:txBody>
      </p:sp>
    </p:spTree>
    <p:extLst>
      <p:ext uri="{BB962C8B-B14F-4D97-AF65-F5344CB8AC3E}">
        <p14:creationId xmlns:p14="http://schemas.microsoft.com/office/powerpoint/2010/main" val="23148387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503238" y="301625"/>
            <a:ext cx="9072562" cy="1263650"/>
          </a:xfrm>
          <a:solidFill>
            <a:schemeClr val="accent6">
              <a:lumMod val="50000"/>
            </a:schemeClr>
          </a:solidFill>
          <a:ln>
            <a:no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mtClean="0">
                <a:solidFill>
                  <a:srgbClr val="FFFF00"/>
                </a:solidFill>
              </a:rPr>
              <a:t>Žák: subjekt edukace</a:t>
            </a:r>
            <a:endParaRPr lang="cs-CZ">
              <a:solidFill>
                <a:srgbClr val="FFFF00"/>
              </a:solidFill>
            </a:endParaRPr>
          </a:p>
        </p:txBody>
      </p:sp>
      <p:sp>
        <p:nvSpPr>
          <p:cNvPr id="409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Dítě či adolescent je svými vlastnostmi a vývojem předmětem zájmu několika vědeckých disciplín: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Žák: inteligence</a:t>
            </a:r>
          </a:p>
        </p:txBody>
      </p:sp>
      <p:sp>
        <p:nvSpPr>
          <p:cNvPr id="8194" name="Rectangle 2"/>
          <p:cNvSpPr>
            <a:spLocks noGrp="1" noChangeArrowheads="1"/>
          </p:cNvSpPr>
          <p:nvPr>
            <p:ph type="body" idx="1"/>
          </p:nvPr>
        </p:nvSpPr>
        <p:spPr>
          <a:xfrm>
            <a:off x="539750" y="1800225"/>
            <a:ext cx="9072563" cy="5580012"/>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velká část inteligenčních schopností je vrozená (82% ze skóre je určeno geneticky)</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en-GB" sz="2200" dirty="0">
              <a:solidFill>
                <a:srgbClr val="FFFF00"/>
              </a:solidFill>
            </a:endParaRPr>
          </a:p>
        </p:txBody>
      </p:sp>
    </p:spTree>
    <p:extLst>
      <p:ext uri="{BB962C8B-B14F-4D97-AF65-F5344CB8AC3E}">
        <p14:creationId xmlns:p14="http://schemas.microsoft.com/office/powerpoint/2010/main" val="168522902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smtClean="0">
                <a:solidFill>
                  <a:srgbClr val="FFFF00"/>
                </a:solidFill>
              </a:rPr>
              <a:t>Vývojové období</a:t>
            </a:r>
            <a:endParaRPr lang="cs-CZ" dirty="0">
              <a:solidFill>
                <a:srgbClr val="FFFF00"/>
              </a:solidFill>
            </a:endParaRPr>
          </a:p>
        </p:txBody>
      </p:sp>
      <p:sp>
        <p:nvSpPr>
          <p:cNvPr id="1433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Pubescence: 11 – 15 let</a:t>
            </a:r>
          </a:p>
        </p:txBody>
      </p:sp>
    </p:spTree>
    <p:extLst>
      <p:ext uri="{BB962C8B-B14F-4D97-AF65-F5344CB8AC3E}">
        <p14:creationId xmlns:p14="http://schemas.microsoft.com/office/powerpoint/2010/main" val="2491628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smtClean="0">
                <a:solidFill>
                  <a:srgbClr val="FFFF00"/>
                </a:solidFill>
              </a:rPr>
              <a:t>Vývojové období</a:t>
            </a:r>
            <a:endParaRPr lang="cs-CZ" dirty="0">
              <a:solidFill>
                <a:srgbClr val="FFFF00"/>
              </a:solidFill>
            </a:endParaRPr>
          </a:p>
        </p:txBody>
      </p:sp>
      <p:sp>
        <p:nvSpPr>
          <p:cNvPr id="1433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Pubescence: 11 – 15 let</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Adolescence: 15 – 22 let</a:t>
            </a:r>
          </a:p>
        </p:txBody>
      </p:sp>
    </p:spTree>
    <p:extLst>
      <p:ext uri="{BB962C8B-B14F-4D97-AF65-F5344CB8AC3E}">
        <p14:creationId xmlns:p14="http://schemas.microsoft.com/office/powerpoint/2010/main" val="226714953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smtClean="0">
                <a:solidFill>
                  <a:srgbClr val="FFFF00"/>
                </a:solidFill>
              </a:rPr>
              <a:t>Vývojové období</a:t>
            </a:r>
            <a:endParaRPr lang="cs-CZ" dirty="0">
              <a:solidFill>
                <a:srgbClr val="FFFF00"/>
              </a:solidFill>
            </a:endParaRPr>
          </a:p>
        </p:txBody>
      </p:sp>
      <p:sp>
        <p:nvSpPr>
          <p:cNvPr id="1433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a:t>
            </a:r>
            <a:r>
              <a:rPr lang="cs-CZ" sz="2800" dirty="0">
                <a:solidFill>
                  <a:srgbClr val="FFFF00"/>
                </a:solidFill>
              </a:rPr>
              <a:t>	U dospívajícího jednice se mohou častěji vyskytovat problémy s koncentrací, které jsou spojené s emoční nestálostí</a:t>
            </a: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800" dirty="0">
              <a:solidFill>
                <a:srgbClr val="FFFF00"/>
              </a:solidFill>
            </a:endParaRPr>
          </a:p>
        </p:txBody>
      </p:sp>
    </p:spTree>
    <p:extLst>
      <p:ext uri="{BB962C8B-B14F-4D97-AF65-F5344CB8AC3E}">
        <p14:creationId xmlns:p14="http://schemas.microsoft.com/office/powerpoint/2010/main" val="425878123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smtClean="0">
                <a:solidFill>
                  <a:srgbClr val="FFFF00"/>
                </a:solidFill>
              </a:rPr>
              <a:t>Vývojové období</a:t>
            </a:r>
            <a:endParaRPr lang="cs-CZ" dirty="0">
              <a:solidFill>
                <a:srgbClr val="FFFF00"/>
              </a:solidFill>
            </a:endParaRPr>
          </a:p>
        </p:txBody>
      </p:sp>
      <p:sp>
        <p:nvSpPr>
          <p:cNvPr id="1433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a:t>
            </a:r>
            <a:r>
              <a:rPr lang="cs-CZ" sz="2800" dirty="0">
                <a:solidFill>
                  <a:srgbClr val="FFFF00"/>
                </a:solidFill>
              </a:rPr>
              <a:t>	U dospívajícího jednice se mohou častěji vyskytovat problémy s koncentrací, které jsou spojené s emoční nestálostí</a:t>
            </a: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a:solidFill>
                  <a:srgbClr val="FFFF00"/>
                </a:solidFill>
              </a:rPr>
              <a:t>-	Díky emočním nestálostem může u dospívajícího docházet k častým výkyvům v </a:t>
            </a:r>
            <a:r>
              <a:rPr lang="cs-CZ" sz="2800" dirty="0" smtClean="0">
                <a:solidFill>
                  <a:srgbClr val="FFFF00"/>
                </a:solidFill>
              </a:rPr>
              <a:t>prospěchu</a:t>
            </a:r>
            <a:endParaRPr lang="cs-CZ" sz="2800" dirty="0">
              <a:solidFill>
                <a:srgbClr val="FFFF00"/>
              </a:solidFill>
            </a:endParaRPr>
          </a:p>
        </p:txBody>
      </p:sp>
    </p:spTree>
    <p:extLst>
      <p:ext uri="{BB962C8B-B14F-4D97-AF65-F5344CB8AC3E}">
        <p14:creationId xmlns:p14="http://schemas.microsoft.com/office/powerpoint/2010/main" val="61419175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smtClean="0">
                <a:solidFill>
                  <a:srgbClr val="FFFF00"/>
                </a:solidFill>
              </a:rPr>
              <a:t>Vývojové období</a:t>
            </a:r>
            <a:endParaRPr lang="cs-CZ" dirty="0">
              <a:solidFill>
                <a:srgbClr val="FFFF00"/>
              </a:solidFill>
            </a:endParaRPr>
          </a:p>
        </p:txBody>
      </p:sp>
      <p:sp>
        <p:nvSpPr>
          <p:cNvPr id="1433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a:t>
            </a:r>
            <a:r>
              <a:rPr lang="cs-CZ" sz="2800" dirty="0">
                <a:solidFill>
                  <a:srgbClr val="FFFF00"/>
                </a:solidFill>
              </a:rPr>
              <a:t>	U dospívajícího jednice se mohou častěji vyskytovat problémy s koncentrací, které jsou spojené s emoční </a:t>
            </a:r>
            <a:r>
              <a:rPr lang="cs-CZ" sz="2800" dirty="0" smtClean="0">
                <a:solidFill>
                  <a:srgbClr val="FFFF00"/>
                </a:solidFill>
              </a:rPr>
              <a:t>nestálostí</a:t>
            </a:r>
            <a:endParaRPr lang="cs-CZ" sz="2800" dirty="0">
              <a:solidFill>
                <a:srgbClr val="FFFF00"/>
              </a:solidFill>
            </a:endParaRPr>
          </a:p>
        </p:txBody>
      </p:sp>
    </p:spTree>
    <p:extLst>
      <p:ext uri="{BB962C8B-B14F-4D97-AF65-F5344CB8AC3E}">
        <p14:creationId xmlns:p14="http://schemas.microsoft.com/office/powerpoint/2010/main" val="182229405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smtClean="0">
                <a:solidFill>
                  <a:srgbClr val="FFFF00"/>
                </a:solidFill>
              </a:rPr>
              <a:t>Vývojové období</a:t>
            </a:r>
            <a:endParaRPr lang="cs-CZ" dirty="0">
              <a:solidFill>
                <a:srgbClr val="FFFF00"/>
              </a:solidFill>
            </a:endParaRPr>
          </a:p>
        </p:txBody>
      </p:sp>
      <p:sp>
        <p:nvSpPr>
          <p:cNvPr id="1433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a:t>
            </a:r>
            <a:r>
              <a:rPr lang="cs-CZ" sz="2800" dirty="0">
                <a:solidFill>
                  <a:srgbClr val="FFFF00"/>
                </a:solidFill>
              </a:rPr>
              <a:t>	U dospívajícího jednice se mohou častěji vyskytovat problémy s koncentrací, které jsou spojené s emoční nestálostí</a:t>
            </a: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a:solidFill>
                  <a:srgbClr val="FFFF00"/>
                </a:solidFill>
              </a:rPr>
              <a:t>-	Díky emočním nestálostem může u dospívajícího docházet k častým výkyvům v prospěchu</a:t>
            </a: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800" dirty="0">
              <a:solidFill>
                <a:srgbClr val="FFFF00"/>
              </a:solidFill>
            </a:endParaRPr>
          </a:p>
        </p:txBody>
      </p:sp>
    </p:spTree>
    <p:extLst>
      <p:ext uri="{BB962C8B-B14F-4D97-AF65-F5344CB8AC3E}">
        <p14:creationId xmlns:p14="http://schemas.microsoft.com/office/powerpoint/2010/main" val="176050559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smtClean="0">
                <a:solidFill>
                  <a:srgbClr val="FFFF00"/>
                </a:solidFill>
              </a:rPr>
              <a:t>Vývojové období</a:t>
            </a:r>
            <a:endParaRPr lang="cs-CZ" dirty="0">
              <a:solidFill>
                <a:srgbClr val="FFFF00"/>
              </a:solidFill>
            </a:endParaRPr>
          </a:p>
        </p:txBody>
      </p:sp>
      <p:sp>
        <p:nvSpPr>
          <p:cNvPr id="1433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a:t>
            </a:r>
            <a:r>
              <a:rPr lang="cs-CZ" sz="2800" dirty="0">
                <a:solidFill>
                  <a:srgbClr val="FFFF00"/>
                </a:solidFill>
              </a:rPr>
              <a:t>	U dospívajícího jednice se mohou častěji vyskytovat problémy s koncentrací, které jsou spojené s emoční nestálostí</a:t>
            </a: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a:solidFill>
                  <a:srgbClr val="FFFF00"/>
                </a:solidFill>
              </a:rPr>
              <a:t>-	Díky emočním nestálostem může u dospívajícího docházet k častým výkyvům v prospěchu</a:t>
            </a: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a:solidFill>
                  <a:srgbClr val="FFFF00"/>
                </a:solidFill>
              </a:rPr>
              <a:t>-	Dospívání je spojeno i s postupným osamostatňováním jedince, což může vést například k revoltě vůči autoritám (zejména vymezení vůči rodičům), </a:t>
            </a:r>
          </a:p>
        </p:txBody>
      </p:sp>
    </p:spTree>
    <p:extLst>
      <p:ext uri="{BB962C8B-B14F-4D97-AF65-F5344CB8AC3E}">
        <p14:creationId xmlns:p14="http://schemas.microsoft.com/office/powerpoint/2010/main" val="182229405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smtClean="0">
                <a:solidFill>
                  <a:srgbClr val="FFFF00"/>
                </a:solidFill>
              </a:rPr>
              <a:t>Vývojové období</a:t>
            </a:r>
            <a:endParaRPr lang="cs-CZ" dirty="0">
              <a:solidFill>
                <a:srgbClr val="FFFF00"/>
              </a:solidFill>
            </a:endParaRPr>
          </a:p>
        </p:txBody>
      </p:sp>
      <p:sp>
        <p:nvSpPr>
          <p:cNvPr id="1433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a:t>
            </a:r>
            <a:r>
              <a:rPr lang="cs-CZ" sz="2800" dirty="0">
                <a:solidFill>
                  <a:srgbClr val="FFFF00"/>
                </a:solidFill>
              </a:rPr>
              <a:t>	U dospívajícího jednice se mohou častěji vyskytovat problémy s koncentrací, které jsou spojené s emoční nestálostí</a:t>
            </a: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a:solidFill>
                  <a:srgbClr val="FFFF00"/>
                </a:solidFill>
              </a:rPr>
              <a:t>-	Díky emočním nestálostem může u dospívajícího docházet k častým výkyvům v prospěchu</a:t>
            </a: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a:solidFill>
                  <a:srgbClr val="FFFF00"/>
                </a:solidFill>
              </a:rPr>
              <a:t>-	Dospívání je spojeno i s postupným osamostatňováním jedince, což může vést například k revoltě vůči autoritám (zejména vymezení vůči rodičům), únikům do vlastního vnitřního </a:t>
            </a:r>
            <a:r>
              <a:rPr lang="cs-CZ" sz="2800" dirty="0" smtClean="0">
                <a:solidFill>
                  <a:srgbClr val="FFFF00"/>
                </a:solidFill>
              </a:rPr>
              <a:t>světa</a:t>
            </a:r>
            <a:endParaRPr lang="cs-CZ" sz="2800" dirty="0">
              <a:solidFill>
                <a:srgbClr val="FFFF00"/>
              </a:solidFill>
            </a:endParaRPr>
          </a:p>
        </p:txBody>
      </p:sp>
    </p:spTree>
    <p:extLst>
      <p:ext uri="{BB962C8B-B14F-4D97-AF65-F5344CB8AC3E}">
        <p14:creationId xmlns:p14="http://schemas.microsoft.com/office/powerpoint/2010/main" val="182229405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smtClean="0">
                <a:solidFill>
                  <a:srgbClr val="FFFF00"/>
                </a:solidFill>
              </a:rPr>
              <a:t>Vývojové období</a:t>
            </a:r>
            <a:endParaRPr lang="cs-CZ" dirty="0">
              <a:solidFill>
                <a:srgbClr val="FFFF00"/>
              </a:solidFill>
            </a:endParaRPr>
          </a:p>
        </p:txBody>
      </p:sp>
      <p:sp>
        <p:nvSpPr>
          <p:cNvPr id="1433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a:t>
            </a:r>
            <a:r>
              <a:rPr lang="cs-CZ" sz="2800" dirty="0">
                <a:solidFill>
                  <a:srgbClr val="FFFF00"/>
                </a:solidFill>
              </a:rPr>
              <a:t>	U dospívajícího jednice se mohou častěji vyskytovat problémy s koncentrací, které jsou spojené s emoční nestálostí</a:t>
            </a: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a:solidFill>
                  <a:srgbClr val="FFFF00"/>
                </a:solidFill>
              </a:rPr>
              <a:t>-	Díky emočním nestálostem může u dospívajícího docházet k častým výkyvům v prospěchu</a:t>
            </a: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a:solidFill>
                  <a:srgbClr val="FFFF00"/>
                </a:solidFill>
              </a:rPr>
              <a:t>-	Dospívání je spojeno i s postupným osamostatňováním jedince, což může vést například k revoltě vůči autoritám (zejména vymezení vůči rodičům), únikům do vlastního vnitřního světa nebo k pasivnímu nežádoucímu setrvávání v roli dítěte (infantilní závislost) </a:t>
            </a:r>
          </a:p>
        </p:txBody>
      </p:sp>
    </p:spTree>
    <p:extLst>
      <p:ext uri="{BB962C8B-B14F-4D97-AF65-F5344CB8AC3E}">
        <p14:creationId xmlns:p14="http://schemas.microsoft.com/office/powerpoint/2010/main" val="48119243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503238" y="301625"/>
            <a:ext cx="9072562" cy="1263650"/>
          </a:xfrm>
          <a:solidFill>
            <a:schemeClr val="accent6">
              <a:lumMod val="50000"/>
            </a:schemeClr>
          </a:solidFill>
          <a:ln>
            <a:no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mtClean="0">
                <a:solidFill>
                  <a:srgbClr val="FFFF00"/>
                </a:solidFill>
              </a:rPr>
              <a:t>Žák: subjekt edukace</a:t>
            </a:r>
            <a:endParaRPr lang="cs-CZ">
              <a:solidFill>
                <a:srgbClr val="FFFF00"/>
              </a:solidFill>
            </a:endParaRPr>
          </a:p>
        </p:txBody>
      </p:sp>
      <p:sp>
        <p:nvSpPr>
          <p:cNvPr id="409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Dítě či adolescent je svými vlastnostmi a vývojem předmětem zájmu několika vědeckých disciplín:</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a:t>
            </a:r>
            <a:r>
              <a:rPr lang="cs-CZ" sz="2800" i="1" dirty="0" smtClean="0">
                <a:solidFill>
                  <a:srgbClr val="FFFF00"/>
                </a:solidFill>
              </a:rPr>
              <a:t>Vývojová psychologie</a:t>
            </a:r>
          </a:p>
        </p:txBody>
      </p:sp>
    </p:spTree>
    <p:extLst>
      <p:ext uri="{BB962C8B-B14F-4D97-AF65-F5344CB8AC3E}">
        <p14:creationId xmlns:p14="http://schemas.microsoft.com/office/powerpoint/2010/main" val="347334127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smtClean="0">
                <a:solidFill>
                  <a:srgbClr val="FFFF00"/>
                </a:solidFill>
              </a:rPr>
              <a:t>Vývojové období</a:t>
            </a:r>
            <a:endParaRPr lang="cs-CZ" dirty="0">
              <a:solidFill>
                <a:srgbClr val="FFFF00"/>
              </a:solidFill>
            </a:endParaRPr>
          </a:p>
        </p:txBody>
      </p:sp>
      <p:sp>
        <p:nvSpPr>
          <p:cNvPr id="1433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544512">
              <a:lnSpc>
                <a:spcPct val="87000"/>
              </a:lnSpc>
              <a:buFont typeface="Arial" pitchFamily="34"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Rozpor </a:t>
            </a:r>
            <a:r>
              <a:rPr lang="cs-CZ" sz="2800" dirty="0">
                <a:solidFill>
                  <a:srgbClr val="FFFF00"/>
                </a:solidFill>
              </a:rPr>
              <a:t>mezi fyzickou a sociální zralostí dospívajících: Nesnáze (někdy patrné v poruchách chování) způsobené rozporem mezi fyzickou a sociální zralostí se mohou projevovat u mladistvých v konfliktu mezi subjektivním pocitem dospělosti a povinnostmi žáka. </a:t>
            </a:r>
            <a:endParaRPr lang="cs-CZ" sz="2800" dirty="0" smtClean="0">
              <a:solidFill>
                <a:srgbClr val="FFFF00"/>
              </a:solidFill>
            </a:endParaRPr>
          </a:p>
        </p:txBody>
      </p:sp>
    </p:spTree>
    <p:extLst>
      <p:ext uri="{BB962C8B-B14F-4D97-AF65-F5344CB8AC3E}">
        <p14:creationId xmlns:p14="http://schemas.microsoft.com/office/powerpoint/2010/main" val="61419175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smtClean="0">
                <a:solidFill>
                  <a:srgbClr val="FFFF00"/>
                </a:solidFill>
              </a:rPr>
              <a:t>Vývojové období</a:t>
            </a:r>
            <a:endParaRPr lang="cs-CZ" dirty="0">
              <a:solidFill>
                <a:srgbClr val="FFFF00"/>
              </a:solidFill>
            </a:endParaRPr>
          </a:p>
        </p:txBody>
      </p:sp>
      <p:sp>
        <p:nvSpPr>
          <p:cNvPr id="1433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544512">
              <a:lnSpc>
                <a:spcPct val="87000"/>
              </a:lnSpc>
              <a:buFont typeface="Arial" pitchFamily="34"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Rozpor </a:t>
            </a:r>
            <a:r>
              <a:rPr lang="cs-CZ" sz="2800" dirty="0">
                <a:solidFill>
                  <a:srgbClr val="FFFF00"/>
                </a:solidFill>
              </a:rPr>
              <a:t>mezi fyzickou a sociální zralostí dospívajících: Nesnáze (někdy patrné v poruchách chování) způsobené rozporem mezi fyzickou a sociální zralostí se mohou projevovat u mladistvých v konfliktu mezi subjektivním pocitem dospělosti a povinnostmi žáka. </a:t>
            </a:r>
            <a:endParaRPr lang="cs-CZ" sz="2800" dirty="0" smtClean="0">
              <a:solidFill>
                <a:srgbClr val="FFFF00"/>
              </a:solidFill>
            </a:endParaRPr>
          </a:p>
          <a:p>
            <a:pPr marL="544512">
              <a:lnSpc>
                <a:spcPct val="87000"/>
              </a:lnSpc>
              <a:buFont typeface="Arial" pitchFamily="34"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Frustrace </a:t>
            </a:r>
            <a:r>
              <a:rPr lang="cs-CZ" sz="2800" dirty="0">
                <a:solidFill>
                  <a:srgbClr val="FFFF00"/>
                </a:solidFill>
              </a:rPr>
              <a:t>z dichotomie fyzické a sociální zralosti je patrná i v otázkách sexu. Sexuální vyspělost mladistvých a sexuální touhy implikují frustrace, protože naplnění sexuálních tužeb je odkládáno do pozdějšího věku, kdy se očekává vedle tělesné zralosti i zralost sociální a z ní vyplývající zodpovědné sexuální a po té i rodičovské chování. Situace je ještě obtížnější u mladistvých s homosexuální orientací</a:t>
            </a:r>
            <a:r>
              <a:rPr lang="cs-CZ" sz="2800" dirty="0" smtClean="0">
                <a:solidFill>
                  <a:srgbClr val="FFFF00"/>
                </a:solidFill>
              </a:rPr>
              <a:t>.</a:t>
            </a:r>
            <a:endParaRPr lang="cs-CZ" sz="2800" dirty="0">
              <a:solidFill>
                <a:srgbClr val="FFFF00"/>
              </a:solidFill>
            </a:endParaRPr>
          </a:p>
        </p:txBody>
      </p:sp>
    </p:spTree>
    <p:extLst>
      <p:ext uri="{BB962C8B-B14F-4D97-AF65-F5344CB8AC3E}">
        <p14:creationId xmlns:p14="http://schemas.microsoft.com/office/powerpoint/2010/main" val="112036450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smtClean="0">
                <a:solidFill>
                  <a:srgbClr val="FFFF00"/>
                </a:solidFill>
              </a:rPr>
              <a:t>Vývojové období</a:t>
            </a:r>
            <a:endParaRPr lang="cs-CZ" dirty="0">
              <a:solidFill>
                <a:srgbClr val="FFFF00"/>
              </a:solidFill>
            </a:endParaRPr>
          </a:p>
        </p:txBody>
      </p:sp>
      <p:sp>
        <p:nvSpPr>
          <p:cNvPr id="1433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a:solidFill>
                <a:srgbClr val="FFFF00"/>
              </a:solidFill>
            </a:endParaRP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a:solidFill>
                  <a:srgbClr val="FFFF00"/>
                </a:solidFill>
              </a:rPr>
              <a:t>	</a:t>
            </a:r>
            <a:r>
              <a:rPr lang="cs-CZ" sz="2800" dirty="0">
                <a:solidFill>
                  <a:srgbClr val="FFFF00"/>
                </a:solidFill>
              </a:rPr>
              <a:t>Rozpor mezi rolí a statusem: Od téměř zralých jedinců se v mnoha ohledech očekává přijetí role „dospělého“, tedy odpovědnost a vyspělost. </a:t>
            </a:r>
          </a:p>
        </p:txBody>
      </p:sp>
    </p:spTree>
    <p:extLst>
      <p:ext uri="{BB962C8B-B14F-4D97-AF65-F5344CB8AC3E}">
        <p14:creationId xmlns:p14="http://schemas.microsoft.com/office/powerpoint/2010/main" val="33430254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smtClean="0">
                <a:solidFill>
                  <a:srgbClr val="FFFF00"/>
                </a:solidFill>
              </a:rPr>
              <a:t>Vývojové období</a:t>
            </a:r>
            <a:endParaRPr lang="cs-CZ" dirty="0">
              <a:solidFill>
                <a:srgbClr val="FFFF00"/>
              </a:solidFill>
            </a:endParaRPr>
          </a:p>
        </p:txBody>
      </p:sp>
      <p:sp>
        <p:nvSpPr>
          <p:cNvPr id="1433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a:solidFill>
                <a:srgbClr val="FFFF00"/>
              </a:solidFill>
            </a:endParaRP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a:solidFill>
                  <a:srgbClr val="FFFF00"/>
                </a:solidFill>
              </a:rPr>
              <a:t>	</a:t>
            </a:r>
            <a:r>
              <a:rPr lang="cs-CZ" sz="2800" dirty="0">
                <a:solidFill>
                  <a:srgbClr val="FFFF00"/>
                </a:solidFill>
              </a:rPr>
              <a:t>Rozpor mezi rolí a statusem: Od téměř zralých jedinců se v mnoha ohledech očekává přijetí role „dospělého“, tedy odpovědnost a vyspělost. </a:t>
            </a:r>
            <a:endParaRPr lang="cs-CZ" sz="2800" dirty="0" smtClean="0">
              <a:solidFill>
                <a:srgbClr val="FFFF00"/>
              </a:solidFill>
            </a:endParaRP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Na </a:t>
            </a:r>
            <a:r>
              <a:rPr lang="cs-CZ" sz="2800" dirty="0">
                <a:solidFill>
                  <a:srgbClr val="FFFF00"/>
                </a:solidFill>
              </a:rPr>
              <a:t>druhou stranu status dospívajících je poměrně nízký – poslušnost, vnější kontrola, ekonomická </a:t>
            </a:r>
            <a:r>
              <a:rPr lang="cs-CZ" sz="2800" dirty="0" smtClean="0">
                <a:solidFill>
                  <a:srgbClr val="FFFF00"/>
                </a:solidFill>
              </a:rPr>
              <a:t>závislost.</a:t>
            </a:r>
            <a:endParaRPr lang="cs-CZ" sz="2800" dirty="0">
              <a:solidFill>
                <a:srgbClr val="FFFF00"/>
              </a:solidFill>
            </a:endParaRPr>
          </a:p>
        </p:txBody>
      </p:sp>
    </p:spTree>
    <p:extLst>
      <p:ext uri="{BB962C8B-B14F-4D97-AF65-F5344CB8AC3E}">
        <p14:creationId xmlns:p14="http://schemas.microsoft.com/office/powerpoint/2010/main" val="196781389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smtClean="0">
                <a:solidFill>
                  <a:srgbClr val="FFFF00"/>
                </a:solidFill>
              </a:rPr>
              <a:t>Vztah učitel a žák</a:t>
            </a:r>
            <a:endParaRPr lang="cs-CZ" dirty="0">
              <a:solidFill>
                <a:srgbClr val="FFFF00"/>
              </a:solidFill>
            </a:endParaRPr>
          </a:p>
        </p:txBody>
      </p:sp>
      <p:sp>
        <p:nvSpPr>
          <p:cNvPr id="1433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a:solidFill>
                <a:srgbClr val="FFFF00"/>
              </a:solidFill>
            </a:endParaRPr>
          </a:p>
          <a:p>
            <a:pPr marL="658812" indent="-457200">
              <a:lnSpc>
                <a:spcPct val="87000"/>
              </a:lnSpc>
              <a:buFont typeface="Arial" pitchFamily="34"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Tradiční</a:t>
            </a:r>
            <a:endParaRPr lang="cs-CZ" sz="2800" dirty="0" smtClean="0">
              <a:solidFill>
                <a:srgbClr val="FFFF00"/>
              </a:solidFill>
            </a:endParaRPr>
          </a:p>
        </p:txBody>
      </p:sp>
    </p:spTree>
    <p:extLst>
      <p:ext uri="{BB962C8B-B14F-4D97-AF65-F5344CB8AC3E}">
        <p14:creationId xmlns:p14="http://schemas.microsoft.com/office/powerpoint/2010/main" val="83318213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smtClean="0">
                <a:solidFill>
                  <a:srgbClr val="FFFF00"/>
                </a:solidFill>
              </a:rPr>
              <a:t>Vztah učitel a žák</a:t>
            </a:r>
            <a:endParaRPr lang="cs-CZ" dirty="0">
              <a:solidFill>
                <a:srgbClr val="FFFF00"/>
              </a:solidFill>
            </a:endParaRPr>
          </a:p>
        </p:txBody>
      </p:sp>
      <p:sp>
        <p:nvSpPr>
          <p:cNvPr id="1433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a:solidFill>
                <a:srgbClr val="FFFF00"/>
              </a:solidFill>
            </a:endParaRPr>
          </a:p>
          <a:p>
            <a:pPr marL="658812" indent="-457200">
              <a:lnSpc>
                <a:spcPct val="87000"/>
              </a:lnSpc>
              <a:buFont typeface="Arial" pitchFamily="34"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Tradiční</a:t>
            </a:r>
          </a:p>
          <a:p>
            <a:pPr marL="658812" indent="-457200">
              <a:lnSpc>
                <a:spcPct val="87000"/>
              </a:lnSpc>
              <a:buFont typeface="Arial" pitchFamily="34"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Reformní</a:t>
            </a:r>
            <a:endParaRPr lang="cs-CZ" sz="2800" dirty="0" smtClean="0">
              <a:solidFill>
                <a:srgbClr val="FFFF00"/>
              </a:solidFill>
            </a:endParaRPr>
          </a:p>
        </p:txBody>
      </p:sp>
    </p:spTree>
    <p:extLst>
      <p:ext uri="{BB962C8B-B14F-4D97-AF65-F5344CB8AC3E}">
        <p14:creationId xmlns:p14="http://schemas.microsoft.com/office/powerpoint/2010/main" val="84275086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smtClean="0">
                <a:solidFill>
                  <a:srgbClr val="FFFF00"/>
                </a:solidFill>
              </a:rPr>
              <a:t>Vztah učitel a žák</a:t>
            </a:r>
            <a:endParaRPr lang="cs-CZ" dirty="0">
              <a:solidFill>
                <a:srgbClr val="FFFF00"/>
              </a:solidFill>
            </a:endParaRPr>
          </a:p>
        </p:txBody>
      </p:sp>
      <p:sp>
        <p:nvSpPr>
          <p:cNvPr id="1433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a:solidFill>
                <a:srgbClr val="FFFF00"/>
              </a:solidFill>
            </a:endParaRPr>
          </a:p>
          <a:p>
            <a:pPr marL="658812" indent="-457200">
              <a:lnSpc>
                <a:spcPct val="87000"/>
              </a:lnSpc>
              <a:buFont typeface="Arial" pitchFamily="34"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Tradiční</a:t>
            </a:r>
          </a:p>
          <a:p>
            <a:pPr marL="658812" indent="-457200">
              <a:lnSpc>
                <a:spcPct val="87000"/>
              </a:lnSpc>
              <a:buFont typeface="Arial" pitchFamily="34"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Reformní</a:t>
            </a:r>
          </a:p>
          <a:p>
            <a:pPr marL="658812" indent="-457200">
              <a:lnSpc>
                <a:spcPct val="87000"/>
              </a:lnSpc>
              <a:buFont typeface="Arial" pitchFamily="34"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Personalistický</a:t>
            </a: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400" dirty="0">
              <a:solidFill>
                <a:srgbClr val="FFFF00"/>
              </a:solidFill>
            </a:endParaRPr>
          </a:p>
        </p:txBody>
      </p:sp>
    </p:spTree>
    <p:extLst>
      <p:ext uri="{BB962C8B-B14F-4D97-AF65-F5344CB8AC3E}">
        <p14:creationId xmlns:p14="http://schemas.microsoft.com/office/powerpoint/2010/main" val="83318213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smtClean="0">
                <a:solidFill>
                  <a:srgbClr val="FFFF00"/>
                </a:solidFill>
              </a:rPr>
              <a:t>Vztah učitel a žák</a:t>
            </a:r>
            <a:endParaRPr lang="cs-CZ" dirty="0">
              <a:solidFill>
                <a:srgbClr val="FFFF00"/>
              </a:solidFill>
            </a:endParaRPr>
          </a:p>
        </p:txBody>
      </p:sp>
      <p:sp>
        <p:nvSpPr>
          <p:cNvPr id="1433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a:solidFill>
                <a:srgbClr val="FFFF00"/>
              </a:solidFill>
            </a:endParaRPr>
          </a:p>
          <a:p>
            <a:pPr marL="658812" indent="-457200">
              <a:lnSpc>
                <a:spcPct val="87000"/>
              </a:lnSpc>
              <a:buFont typeface="Arial" pitchFamily="34"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Pravidla jednání učitele s žákem:</a:t>
            </a: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Korektní, přátelský (ne žoviální)</a:t>
            </a: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Učitel </a:t>
            </a:r>
            <a:r>
              <a:rPr lang="cs-CZ" sz="2800" dirty="0" smtClean="0">
                <a:solidFill>
                  <a:srgbClr val="FFFF00"/>
                </a:solidFill>
              </a:rPr>
              <a:t>nikdy není sarkastický, agresívní</a:t>
            </a: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800" dirty="0" smtClean="0">
              <a:solidFill>
                <a:srgbClr val="FFFF00"/>
              </a:solidFill>
            </a:endParaRPr>
          </a:p>
          <a:p>
            <a:pPr marL="658812" indent="-457200">
              <a:lnSpc>
                <a:spcPct val="87000"/>
              </a:lnSpc>
              <a:buFontTx/>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800" dirty="0" smtClean="0">
              <a:solidFill>
                <a:srgbClr val="FFFF00"/>
              </a:solidFill>
            </a:endParaRPr>
          </a:p>
        </p:txBody>
      </p:sp>
    </p:spTree>
    <p:extLst>
      <p:ext uri="{BB962C8B-B14F-4D97-AF65-F5344CB8AC3E}">
        <p14:creationId xmlns:p14="http://schemas.microsoft.com/office/powerpoint/2010/main" val="106662698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smtClean="0">
                <a:solidFill>
                  <a:srgbClr val="FFFF00"/>
                </a:solidFill>
              </a:rPr>
              <a:t>Vztah učitel a žák</a:t>
            </a:r>
            <a:endParaRPr lang="cs-CZ" dirty="0">
              <a:solidFill>
                <a:srgbClr val="FFFF00"/>
              </a:solidFill>
            </a:endParaRPr>
          </a:p>
        </p:txBody>
      </p:sp>
      <p:sp>
        <p:nvSpPr>
          <p:cNvPr id="1433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a:solidFill>
                <a:srgbClr val="FFFF00"/>
              </a:solidFill>
            </a:endParaRPr>
          </a:p>
          <a:p>
            <a:pPr marL="658812" indent="-457200">
              <a:lnSpc>
                <a:spcPct val="87000"/>
              </a:lnSpc>
              <a:buFont typeface="Arial" pitchFamily="34"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Pravidla jednání učitele s žákem:</a:t>
            </a: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Korektní, přátelský (ne žoviální)</a:t>
            </a: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800" dirty="0" smtClean="0">
              <a:solidFill>
                <a:srgbClr val="FFFF00"/>
              </a:solidFill>
            </a:endParaRPr>
          </a:p>
          <a:p>
            <a:pPr marL="658812" indent="-457200">
              <a:lnSpc>
                <a:spcPct val="87000"/>
              </a:lnSpc>
              <a:buFontTx/>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800" dirty="0" smtClean="0">
              <a:solidFill>
                <a:srgbClr val="FFFF00"/>
              </a:solidFill>
            </a:endParaRPr>
          </a:p>
        </p:txBody>
      </p:sp>
    </p:spTree>
    <p:extLst>
      <p:ext uri="{BB962C8B-B14F-4D97-AF65-F5344CB8AC3E}">
        <p14:creationId xmlns:p14="http://schemas.microsoft.com/office/powerpoint/2010/main" val="345029968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smtClean="0">
                <a:solidFill>
                  <a:srgbClr val="FFFF00"/>
                </a:solidFill>
              </a:rPr>
              <a:t>Vztah učitel a žák</a:t>
            </a:r>
            <a:endParaRPr lang="cs-CZ" dirty="0">
              <a:solidFill>
                <a:srgbClr val="FFFF00"/>
              </a:solidFill>
            </a:endParaRPr>
          </a:p>
        </p:txBody>
      </p:sp>
      <p:sp>
        <p:nvSpPr>
          <p:cNvPr id="1433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658812" indent="-457200">
              <a:lnSpc>
                <a:spcPct val="87000"/>
              </a:lnSpc>
              <a:buFont typeface="Arial" pitchFamily="34"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Školní (třídní) klima:</a:t>
            </a: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Podle </a:t>
            </a:r>
            <a:r>
              <a:rPr lang="cs-CZ" sz="2800" dirty="0">
                <a:solidFill>
                  <a:srgbClr val="FFFF00"/>
                </a:solidFill>
              </a:rPr>
              <a:t>pedagogického slovníku je klima školy charakterizováno jako „</a:t>
            </a:r>
            <a:r>
              <a:rPr lang="cs-CZ" sz="2800" dirty="0" err="1">
                <a:solidFill>
                  <a:srgbClr val="FFFF00"/>
                </a:solidFill>
              </a:rPr>
              <a:t>sociálněpsychologická</a:t>
            </a:r>
            <a:r>
              <a:rPr lang="cs-CZ" sz="2800" dirty="0">
                <a:solidFill>
                  <a:srgbClr val="FFFF00"/>
                </a:solidFill>
              </a:rPr>
              <a:t> proměnná, která vyjadřuje kvalitu interpersonálních vztahů, které fungují v dané škole, tak, jak ji vnímají a hodnotí učitelé, žáci, příp. zaměstnanci školy“ (Mareš 2000; Čáp, Mareš 2001 In Průcha, Walterová, Mareš 2003</a:t>
            </a:r>
            <a:r>
              <a:rPr lang="cs-CZ" sz="2800" dirty="0" smtClean="0">
                <a:solidFill>
                  <a:srgbClr val="FFFF00"/>
                </a:solidFill>
              </a:rPr>
              <a:t>)</a:t>
            </a:r>
          </a:p>
          <a:p>
            <a:pPr marL="201612" indent="0">
              <a:lnSpc>
                <a:spcPct val="87000"/>
              </a:lnSpc>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Zprostředkovat kvalitní klima je složité pro učitele i žáky</a:t>
            </a:r>
          </a:p>
          <a:p>
            <a:pPr marL="658812" indent="-457200">
              <a:lnSpc>
                <a:spcPct val="87000"/>
              </a:lnSpc>
              <a:buFontTx/>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800" dirty="0" smtClean="0">
              <a:solidFill>
                <a:srgbClr val="FFFF00"/>
              </a:solidFill>
            </a:endParaRPr>
          </a:p>
        </p:txBody>
      </p:sp>
    </p:spTree>
    <p:extLst>
      <p:ext uri="{BB962C8B-B14F-4D97-AF65-F5344CB8AC3E}">
        <p14:creationId xmlns:p14="http://schemas.microsoft.com/office/powerpoint/2010/main" val="404755353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503238" y="301625"/>
            <a:ext cx="9072562" cy="1263650"/>
          </a:xfrm>
          <a:solidFill>
            <a:schemeClr val="accent6">
              <a:lumMod val="50000"/>
            </a:schemeClr>
          </a:solidFill>
          <a:ln>
            <a:no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mtClean="0">
                <a:solidFill>
                  <a:srgbClr val="FFFF00"/>
                </a:solidFill>
              </a:rPr>
              <a:t>Žák: subjekt edukace</a:t>
            </a:r>
            <a:endParaRPr lang="cs-CZ">
              <a:solidFill>
                <a:srgbClr val="FFFF00"/>
              </a:solidFill>
            </a:endParaRPr>
          </a:p>
        </p:txBody>
      </p:sp>
      <p:sp>
        <p:nvSpPr>
          <p:cNvPr id="409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Dítě či adolescent je svými vlastnostmi a vývojem předmětem zájmu několika vědeckých disciplín:</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a:t>
            </a:r>
            <a:r>
              <a:rPr lang="cs-CZ" sz="2800" i="1" dirty="0" smtClean="0">
                <a:solidFill>
                  <a:srgbClr val="FFFF00"/>
                </a:solidFill>
              </a:rPr>
              <a:t>Vývojová psychologie</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a:t>
            </a:r>
            <a:r>
              <a:rPr lang="cs-CZ" sz="2800" i="1" dirty="0" smtClean="0">
                <a:solidFill>
                  <a:srgbClr val="FFFF00"/>
                </a:solidFill>
              </a:rPr>
              <a:t>Pedagogická psychologie</a:t>
            </a:r>
          </a:p>
        </p:txBody>
      </p:sp>
    </p:spTree>
    <p:extLst>
      <p:ext uri="{BB962C8B-B14F-4D97-AF65-F5344CB8AC3E}">
        <p14:creationId xmlns:p14="http://schemas.microsoft.com/office/powerpoint/2010/main" val="347334127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Prostředí</a:t>
            </a:r>
          </a:p>
        </p:txBody>
      </p:sp>
      <p:sp>
        <p:nvSpPr>
          <p:cNvPr id="10242" name="Rectangle 2"/>
          <p:cNvSpPr>
            <a:spLocks noGrp="1" noChangeArrowheads="1"/>
          </p:cNvSpPr>
          <p:nvPr>
            <p:ph type="body" idx="1"/>
          </p:nvPr>
        </p:nvSpPr>
        <p:spPr>
          <a:xfrm>
            <a:off x="539750" y="1800225"/>
            <a:ext cx="9072563" cy="575945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Výzkumy ukazují, že pro výsledky školního vzdělávání (prospěch žáků) je vzdělání rodičů (především matky) významnějším faktorem než ekonomický status rodiny</a:t>
            </a:r>
          </a:p>
        </p:txBody>
      </p:sp>
    </p:spTree>
    <p:extLst>
      <p:ext uri="{BB962C8B-B14F-4D97-AF65-F5344CB8AC3E}">
        <p14:creationId xmlns:p14="http://schemas.microsoft.com/office/powerpoint/2010/main" val="112619279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Prostředí</a:t>
            </a:r>
          </a:p>
        </p:txBody>
      </p:sp>
      <p:sp>
        <p:nvSpPr>
          <p:cNvPr id="10242" name="Rectangle 2"/>
          <p:cNvSpPr>
            <a:spLocks noGrp="1" noChangeArrowheads="1"/>
          </p:cNvSpPr>
          <p:nvPr>
            <p:ph type="body" idx="1"/>
          </p:nvPr>
        </p:nvSpPr>
        <p:spPr>
          <a:xfrm>
            <a:off x="539750" y="1800225"/>
            <a:ext cx="9072563" cy="575945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Výzkumy ukazují, že pro výsledky školního vzdělávání (prospěch žáků) je vzdělání rodičů (především matky) významnějším faktorem než ekonomický status rodiny</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err="1" smtClean="0">
                <a:solidFill>
                  <a:srgbClr val="FFFF00"/>
                </a:solidFill>
              </a:rPr>
              <a:t>Bernsteinova</a:t>
            </a:r>
            <a:r>
              <a:rPr lang="cs-CZ" sz="2200" dirty="0" smtClean="0">
                <a:solidFill>
                  <a:srgbClr val="FFFF00"/>
                </a:solidFill>
              </a:rPr>
              <a:t> (Basil </a:t>
            </a:r>
            <a:r>
              <a:rPr lang="cs-CZ" sz="2200" dirty="0" err="1" smtClean="0">
                <a:solidFill>
                  <a:srgbClr val="FFFF00"/>
                </a:solidFill>
              </a:rPr>
              <a:t>Bernstein</a:t>
            </a:r>
            <a:r>
              <a:rPr lang="cs-CZ" sz="2200" dirty="0" smtClean="0">
                <a:solidFill>
                  <a:srgbClr val="FFFF00"/>
                </a:solidFill>
              </a:rPr>
              <a:t>; Londýnská univerzita) teorie determinovanosti vzdělávání</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 Jádrem </a:t>
            </a:r>
            <a:r>
              <a:rPr lang="cs-CZ" sz="2200" dirty="0" err="1" smtClean="0">
                <a:solidFill>
                  <a:srgbClr val="FFFF00"/>
                </a:solidFill>
              </a:rPr>
              <a:t>Bernsteinovy</a:t>
            </a:r>
            <a:r>
              <a:rPr lang="cs-CZ" sz="2200" dirty="0" smtClean="0">
                <a:solidFill>
                  <a:srgbClr val="FFFF00"/>
                </a:solidFill>
              </a:rPr>
              <a:t> teorie je názor, že vzdělávací úspěšnost žáka závisí na tom, v kterém sociokulturním prostředí rodiny vyrůstal a který jazykový kód si tam osvojil</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a:t>
            </a:r>
            <a:endParaRPr lang="cs-CZ" sz="2200" dirty="0">
              <a:solidFill>
                <a:srgbClr val="FFFF00"/>
              </a:solidFill>
            </a:endParaRPr>
          </a:p>
        </p:txBody>
      </p:sp>
    </p:spTree>
    <p:extLst>
      <p:ext uri="{BB962C8B-B14F-4D97-AF65-F5344CB8AC3E}">
        <p14:creationId xmlns:p14="http://schemas.microsoft.com/office/powerpoint/2010/main" val="236390587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Prostředí</a:t>
            </a:r>
          </a:p>
        </p:txBody>
      </p:sp>
      <p:sp>
        <p:nvSpPr>
          <p:cNvPr id="10242" name="Rectangle 2"/>
          <p:cNvSpPr>
            <a:spLocks noGrp="1" noChangeArrowheads="1"/>
          </p:cNvSpPr>
          <p:nvPr>
            <p:ph type="body" idx="1"/>
          </p:nvPr>
        </p:nvSpPr>
        <p:spPr>
          <a:xfrm>
            <a:off x="539750" y="1800225"/>
            <a:ext cx="9072563" cy="575945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Výzkumy ukazují, že pro výsledky školního vzdělávání (prospěch žáků) je vzdělání rodičů (především matky) významnějším faktorem než ekonomický status rodiny</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err="1" smtClean="0">
                <a:solidFill>
                  <a:srgbClr val="FFFF00"/>
                </a:solidFill>
              </a:rPr>
              <a:t>Bernsteinova</a:t>
            </a:r>
            <a:r>
              <a:rPr lang="cs-CZ" sz="2200" dirty="0" smtClean="0">
                <a:solidFill>
                  <a:srgbClr val="FFFF00"/>
                </a:solidFill>
              </a:rPr>
              <a:t> (Basil </a:t>
            </a:r>
            <a:r>
              <a:rPr lang="cs-CZ" sz="2200" dirty="0" err="1" smtClean="0">
                <a:solidFill>
                  <a:srgbClr val="FFFF00"/>
                </a:solidFill>
              </a:rPr>
              <a:t>Bernstein</a:t>
            </a:r>
            <a:r>
              <a:rPr lang="cs-CZ" sz="2200" dirty="0" smtClean="0">
                <a:solidFill>
                  <a:srgbClr val="FFFF00"/>
                </a:solidFill>
              </a:rPr>
              <a:t>; Londýnská univerzita) teorie determinovanosti vzdělávání</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 Jádrem </a:t>
            </a:r>
            <a:r>
              <a:rPr lang="cs-CZ" sz="2200" dirty="0" err="1" smtClean="0">
                <a:solidFill>
                  <a:srgbClr val="FFFF00"/>
                </a:solidFill>
              </a:rPr>
              <a:t>Bernsteinovy</a:t>
            </a:r>
            <a:r>
              <a:rPr lang="cs-CZ" sz="2200" dirty="0" smtClean="0">
                <a:solidFill>
                  <a:srgbClr val="FFFF00"/>
                </a:solidFill>
              </a:rPr>
              <a:t> teorie je názor, že vzdělávací úspěšnost žáka závisí na tom, v kterém sociokulturním prostředí rodiny vyrůstal a který jazykový kód si tam osvojil</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 kód rozvinutý (</a:t>
            </a:r>
            <a:r>
              <a:rPr lang="cs-CZ" sz="2200" dirty="0" err="1" smtClean="0">
                <a:solidFill>
                  <a:srgbClr val="FFFF00"/>
                </a:solidFill>
              </a:rPr>
              <a:t>elaborated</a:t>
            </a:r>
            <a:r>
              <a:rPr lang="cs-CZ" sz="2200" dirty="0" smtClean="0">
                <a:solidFill>
                  <a:srgbClr val="FFFF00"/>
                </a:solidFill>
              </a:rPr>
              <a:t> </a:t>
            </a:r>
            <a:r>
              <a:rPr lang="cs-CZ" sz="2200" dirty="0" err="1" smtClean="0">
                <a:solidFill>
                  <a:srgbClr val="FFFF00"/>
                </a:solidFill>
              </a:rPr>
              <a:t>code</a:t>
            </a:r>
            <a:r>
              <a:rPr lang="cs-CZ" sz="2200" dirty="0" smtClean="0">
                <a:solidFill>
                  <a:srgbClr val="FFFF00"/>
                </a:solidFill>
              </a:rPr>
              <a:t>; také „komplikovaný“, „propracovaný“, „vybavený“): </a:t>
            </a:r>
            <a:r>
              <a:rPr lang="cs-CZ" sz="2200" dirty="0" err="1" smtClean="0">
                <a:solidFill>
                  <a:srgbClr val="FFFF00"/>
                </a:solidFill>
              </a:rPr>
              <a:t>middle</a:t>
            </a:r>
            <a:r>
              <a:rPr lang="cs-CZ" sz="2200" dirty="0" smtClean="0">
                <a:solidFill>
                  <a:srgbClr val="FFFF00"/>
                </a:solidFill>
              </a:rPr>
              <a:t> </a:t>
            </a:r>
            <a:r>
              <a:rPr lang="cs-CZ" sz="2200" dirty="0" err="1" smtClean="0">
                <a:solidFill>
                  <a:srgbClr val="FFFF00"/>
                </a:solidFill>
              </a:rPr>
              <a:t>class</a:t>
            </a:r>
            <a:endParaRPr lang="cs-CZ" sz="2200" dirty="0" smtClean="0">
              <a:solidFill>
                <a:srgbClr val="FFFF00"/>
              </a:solidFill>
            </a:endParaRP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 kód omezený (</a:t>
            </a:r>
            <a:r>
              <a:rPr lang="cs-CZ" sz="2200" dirty="0" err="1" smtClean="0">
                <a:solidFill>
                  <a:srgbClr val="FFFF00"/>
                </a:solidFill>
              </a:rPr>
              <a:t>restricted</a:t>
            </a:r>
            <a:r>
              <a:rPr lang="cs-CZ" sz="2200" dirty="0" smtClean="0">
                <a:solidFill>
                  <a:srgbClr val="FFFF00"/>
                </a:solidFill>
              </a:rPr>
              <a:t> </a:t>
            </a:r>
            <a:r>
              <a:rPr lang="cs-CZ" sz="2200" dirty="0" err="1" smtClean="0">
                <a:solidFill>
                  <a:srgbClr val="FFFF00"/>
                </a:solidFill>
              </a:rPr>
              <a:t>code</a:t>
            </a:r>
            <a:r>
              <a:rPr lang="cs-CZ" sz="2200" dirty="0" smtClean="0">
                <a:solidFill>
                  <a:srgbClr val="FFFF00"/>
                </a:solidFill>
              </a:rPr>
              <a:t>): </a:t>
            </a:r>
            <a:r>
              <a:rPr lang="cs-CZ" sz="2200" dirty="0" err="1" smtClean="0">
                <a:solidFill>
                  <a:srgbClr val="FFFF00"/>
                </a:solidFill>
              </a:rPr>
              <a:t>lower</a:t>
            </a:r>
            <a:r>
              <a:rPr lang="cs-CZ" sz="2200" dirty="0" smtClean="0">
                <a:solidFill>
                  <a:srgbClr val="FFFF00"/>
                </a:solidFill>
              </a:rPr>
              <a:t> </a:t>
            </a:r>
            <a:r>
              <a:rPr lang="cs-CZ" sz="2200" dirty="0" err="1" smtClean="0">
                <a:solidFill>
                  <a:srgbClr val="FFFF00"/>
                </a:solidFill>
              </a:rPr>
              <a:t>class</a:t>
            </a: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Rozdíl v užívání jazykových kódů má dalekosáhlé edukační důsledky - je jednou z příčin horšího prospěchu </a:t>
            </a:r>
            <a:r>
              <a:rPr lang="cs-CZ" sz="2200" dirty="0" err="1" smtClean="0">
                <a:solidFill>
                  <a:srgbClr val="FFFF00"/>
                </a:solidFill>
              </a:rPr>
              <a:t>edukantů</a:t>
            </a:r>
            <a:r>
              <a:rPr lang="cs-CZ" sz="2200" dirty="0" smtClean="0">
                <a:solidFill>
                  <a:srgbClr val="FFFF00"/>
                </a:solidFill>
              </a:rPr>
              <a:t> z nižší třídy než ze střední třídy</a:t>
            </a:r>
            <a:endParaRPr lang="cs-CZ" sz="2200" dirty="0">
              <a:solidFill>
                <a:srgbClr val="FFFF00"/>
              </a:solidFill>
            </a:endParaRPr>
          </a:p>
        </p:txBody>
      </p:sp>
    </p:spTree>
    <p:extLst>
      <p:ext uri="{BB962C8B-B14F-4D97-AF65-F5344CB8AC3E}">
        <p14:creationId xmlns:p14="http://schemas.microsoft.com/office/powerpoint/2010/main" val="92768355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Prostředí</a:t>
            </a:r>
          </a:p>
        </p:txBody>
      </p:sp>
      <p:sp>
        <p:nvSpPr>
          <p:cNvPr id="11266"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Je prokázáno, že nedokonalost v užívání jazyka je velmi důležitým brzdícím faktorem školní edukace a že užívání jen omezeného jazykového kódu  je kumulativním deficitem (tj. zábranou, která vytváří začarovaný kruh potíží zvětšujících se v průběhu školních let (</a:t>
            </a:r>
            <a:r>
              <a:rPr lang="cs-CZ" sz="2200" dirty="0" err="1" smtClean="0">
                <a:solidFill>
                  <a:srgbClr val="FFFF00"/>
                </a:solidFill>
              </a:rPr>
              <a:t>Lawton</a:t>
            </a:r>
            <a:r>
              <a:rPr lang="cs-CZ" sz="2200" dirty="0" smtClean="0">
                <a:solidFill>
                  <a:srgbClr val="FFFF00"/>
                </a:solidFill>
              </a:rPr>
              <a:t> 1968)</a:t>
            </a:r>
          </a:p>
        </p:txBody>
      </p:sp>
    </p:spTree>
    <p:extLst>
      <p:ext uri="{BB962C8B-B14F-4D97-AF65-F5344CB8AC3E}">
        <p14:creationId xmlns:p14="http://schemas.microsoft.com/office/powerpoint/2010/main" val="368737343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Prostředí</a:t>
            </a:r>
          </a:p>
        </p:txBody>
      </p:sp>
      <p:sp>
        <p:nvSpPr>
          <p:cNvPr id="11266"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Je prokázáno, že nedokonalost v užívání jazyka je velmi důležitým brzdícím faktorem školní edukace a že užívání jen omezeného jazykového kódu  je kumulativním deficitem (tj. zábranou, která vytváří začarovaný kruh potíží zvětšujících se v průběhu školních let (</a:t>
            </a:r>
            <a:r>
              <a:rPr lang="cs-CZ" sz="2200" dirty="0" err="1" smtClean="0">
                <a:solidFill>
                  <a:srgbClr val="FFFF00"/>
                </a:solidFill>
              </a:rPr>
              <a:t>Lawton</a:t>
            </a:r>
            <a:r>
              <a:rPr lang="cs-CZ" sz="2200" dirty="0" smtClean="0">
                <a:solidFill>
                  <a:srgbClr val="FFFF00"/>
                </a:solidFill>
              </a:rPr>
              <a:t> 1968)</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Příklad </a:t>
            </a:r>
            <a:r>
              <a:rPr lang="cs-CZ" sz="2200" dirty="0" err="1" smtClean="0">
                <a:solidFill>
                  <a:srgbClr val="FFFF00"/>
                </a:solidFill>
              </a:rPr>
              <a:t>Bernsteinova</a:t>
            </a:r>
            <a:r>
              <a:rPr lang="cs-CZ" sz="2200" dirty="0" smtClean="0">
                <a:solidFill>
                  <a:srgbClr val="FFFF00"/>
                </a:solidFill>
              </a:rPr>
              <a:t> výzkumu: Průcha 127</a:t>
            </a:r>
          </a:p>
        </p:txBody>
      </p:sp>
    </p:spTree>
    <p:extLst>
      <p:ext uri="{BB962C8B-B14F-4D97-AF65-F5344CB8AC3E}">
        <p14:creationId xmlns:p14="http://schemas.microsoft.com/office/powerpoint/2010/main" val="206513425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Prostředí</a:t>
            </a:r>
          </a:p>
        </p:txBody>
      </p:sp>
      <p:sp>
        <p:nvSpPr>
          <p:cNvPr id="11266"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Je prokázáno, že nedokonalost v užívání jazyka je velmi důležitým brzdícím faktorem školní edukace a že užívání jen omezeného jazykového kódu  je kumulativním deficitem (tj. zábranou, která vytváří začarovaný kruh potíží zvětšujících se v průběhu školních let (</a:t>
            </a:r>
            <a:r>
              <a:rPr lang="cs-CZ" sz="2200" dirty="0" err="1" smtClean="0">
                <a:solidFill>
                  <a:srgbClr val="FFFF00"/>
                </a:solidFill>
              </a:rPr>
              <a:t>Lawton</a:t>
            </a:r>
            <a:r>
              <a:rPr lang="cs-CZ" sz="2200" dirty="0" smtClean="0">
                <a:solidFill>
                  <a:srgbClr val="FFFF00"/>
                </a:solidFill>
              </a:rPr>
              <a:t> 1968)</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Příklad </a:t>
            </a:r>
            <a:r>
              <a:rPr lang="cs-CZ" sz="2200" dirty="0" err="1" smtClean="0">
                <a:solidFill>
                  <a:srgbClr val="FFFF00"/>
                </a:solidFill>
              </a:rPr>
              <a:t>Bernsteinova</a:t>
            </a:r>
            <a:r>
              <a:rPr lang="cs-CZ" sz="2200" dirty="0" smtClean="0">
                <a:solidFill>
                  <a:srgbClr val="FFFF00"/>
                </a:solidFill>
              </a:rPr>
              <a:t> výzkumu: Průcha 127</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Prokázání existence 2 skupin o dvou odlišných jazykových kódech (mezi skupinami ovšem není nepřekonatelná hranice)</a:t>
            </a:r>
          </a:p>
        </p:txBody>
      </p:sp>
    </p:spTree>
    <p:extLst>
      <p:ext uri="{BB962C8B-B14F-4D97-AF65-F5344CB8AC3E}">
        <p14:creationId xmlns:p14="http://schemas.microsoft.com/office/powerpoint/2010/main" val="70733149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Prostředí</a:t>
            </a:r>
          </a:p>
        </p:txBody>
      </p:sp>
      <p:sp>
        <p:nvSpPr>
          <p:cNvPr id="11266"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Je prokázáno, že nedokonalost v užívání jazyka je velmi důležitým brzdícím faktorem školní edukace a že užívání jen omezeného jazykového kódu  je kumulativním deficitem (tj. zábranou, která vytváří začarovaný kruh potíží zvětšujících se v průběhu školních let (</a:t>
            </a:r>
            <a:r>
              <a:rPr lang="cs-CZ" sz="2200" dirty="0" err="1" smtClean="0">
                <a:solidFill>
                  <a:srgbClr val="FFFF00"/>
                </a:solidFill>
              </a:rPr>
              <a:t>Lawton</a:t>
            </a:r>
            <a:r>
              <a:rPr lang="cs-CZ" sz="2200" dirty="0" smtClean="0">
                <a:solidFill>
                  <a:srgbClr val="FFFF00"/>
                </a:solidFill>
              </a:rPr>
              <a:t> 1968)</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Příklad </a:t>
            </a:r>
            <a:r>
              <a:rPr lang="cs-CZ" sz="2200" dirty="0" err="1" smtClean="0">
                <a:solidFill>
                  <a:srgbClr val="FFFF00"/>
                </a:solidFill>
              </a:rPr>
              <a:t>Bernsteinova</a:t>
            </a:r>
            <a:r>
              <a:rPr lang="cs-CZ" sz="2200" dirty="0" smtClean="0">
                <a:solidFill>
                  <a:srgbClr val="FFFF00"/>
                </a:solidFill>
              </a:rPr>
              <a:t> výzkumu: Průcha 127</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Prokázání existence 2 skupin o dvou odlišných jazykových kódech (mezi skupinami ovšem není nepřekonatelná hranice)</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Jestliže žák nepoužívá rozvinutý kód, neznamená to, že si jej není schopen za určitých okolností osvojit, nýbrž znamená to, že se v průběhu své kognitivní socializace v rodině s rozvinutým kódem nesetkal</a:t>
            </a:r>
            <a:endParaRPr lang="cs-CZ" sz="2200" dirty="0">
              <a:solidFill>
                <a:srgbClr val="FFFF00"/>
              </a:solidFill>
            </a:endParaRPr>
          </a:p>
        </p:txBody>
      </p:sp>
    </p:spTree>
    <p:extLst>
      <p:ext uri="{BB962C8B-B14F-4D97-AF65-F5344CB8AC3E}">
        <p14:creationId xmlns:p14="http://schemas.microsoft.com/office/powerpoint/2010/main" val="30369201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Prostředí</a:t>
            </a:r>
          </a:p>
        </p:txBody>
      </p:sp>
      <p:sp>
        <p:nvSpPr>
          <p:cNvPr id="12290"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W.P. Robinson zjistil, že jazykové rozdíly dětí pocházejících z různých sociálních skupin vznikají již v předškolním věku</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výzkum matek s dětmi (Hess; </a:t>
            </a:r>
            <a:r>
              <a:rPr lang="cs-CZ" sz="2200" dirty="0" err="1" smtClean="0">
                <a:solidFill>
                  <a:srgbClr val="FFFF00"/>
                </a:solidFill>
              </a:rPr>
              <a:t>Shipman</a:t>
            </a:r>
            <a:r>
              <a:rPr lang="cs-CZ" sz="2200" dirty="0" smtClean="0">
                <a:solidFill>
                  <a:srgbClr val="FFFF00"/>
                </a:solidFill>
              </a:rPr>
              <a:t> 1965) : ukázalo se, že matky nižších sociálních vrstev užívají více  imperativy než objasňování</a:t>
            </a:r>
          </a:p>
        </p:txBody>
      </p:sp>
    </p:spTree>
    <p:extLst>
      <p:ext uri="{BB962C8B-B14F-4D97-AF65-F5344CB8AC3E}">
        <p14:creationId xmlns:p14="http://schemas.microsoft.com/office/powerpoint/2010/main" val="378963778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Prostředí</a:t>
            </a:r>
          </a:p>
        </p:txBody>
      </p:sp>
      <p:sp>
        <p:nvSpPr>
          <p:cNvPr id="12290"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W.P. Robinson zjistil, že jazykové rozdíly dětí pocházejících z různých sociálních skupin vznikají již v předškolním věku</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výzkum matek s dětmi (Hess; </a:t>
            </a:r>
            <a:r>
              <a:rPr lang="cs-CZ" sz="2200" dirty="0" err="1" smtClean="0">
                <a:solidFill>
                  <a:srgbClr val="FFFF00"/>
                </a:solidFill>
              </a:rPr>
              <a:t>Shipman</a:t>
            </a:r>
            <a:r>
              <a:rPr lang="cs-CZ" sz="2200" dirty="0" smtClean="0">
                <a:solidFill>
                  <a:srgbClr val="FFFF00"/>
                </a:solidFill>
              </a:rPr>
              <a:t> 1965) : ukázalo se, že matky nižších sociálních vrstev užívají více  imperativy než objasňování</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err="1" smtClean="0">
                <a:solidFill>
                  <a:srgbClr val="FFFF00"/>
                </a:solidFill>
              </a:rPr>
              <a:t>Kritka</a:t>
            </a:r>
            <a:r>
              <a:rPr lang="cs-CZ" sz="2200" dirty="0" smtClean="0">
                <a:solidFill>
                  <a:srgbClr val="FFFF00"/>
                </a:solidFill>
              </a:rPr>
              <a:t> </a:t>
            </a:r>
            <a:r>
              <a:rPr lang="cs-CZ" sz="2200" dirty="0" err="1" smtClean="0">
                <a:solidFill>
                  <a:srgbClr val="FFFF00"/>
                </a:solidFill>
              </a:rPr>
              <a:t>Bersteinovy</a:t>
            </a:r>
            <a:r>
              <a:rPr lang="cs-CZ" sz="2200" dirty="0" smtClean="0">
                <a:solidFill>
                  <a:srgbClr val="FFFF00"/>
                </a:solidFill>
              </a:rPr>
              <a:t> teorie:</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a:t>
            </a:r>
            <a:r>
              <a:rPr lang="cs-CZ" sz="2200" dirty="0" err="1" smtClean="0">
                <a:solidFill>
                  <a:srgbClr val="FFFF00"/>
                </a:solidFill>
              </a:rPr>
              <a:t>Labov</a:t>
            </a:r>
            <a:r>
              <a:rPr lang="cs-CZ" sz="2200" dirty="0" smtClean="0">
                <a:solidFill>
                  <a:srgbClr val="FFFF00"/>
                </a:solidFill>
              </a:rPr>
              <a:t> (1972): žáci v rámci školního jazyka působí zaostale, ale v kontextu vlastního životního prostředí vykazují vyspělou jazykovou komunikaci; “rozvinutý jazyk” je často </a:t>
            </a:r>
            <a:r>
              <a:rPr lang="cs-CZ" sz="2200" dirty="0" err="1" smtClean="0">
                <a:solidFill>
                  <a:srgbClr val="FFFF00"/>
                </a:solidFill>
              </a:rPr>
              <a:t>verbositou</a:t>
            </a:r>
            <a:r>
              <a:rPr lang="cs-CZ" sz="2200" dirty="0" smtClean="0">
                <a:solidFill>
                  <a:srgbClr val="FFFF00"/>
                </a:solidFill>
              </a:rPr>
              <a:t> - výmluvností doprovázenou informační vágností</a:t>
            </a:r>
          </a:p>
        </p:txBody>
      </p:sp>
    </p:spTree>
    <p:extLst>
      <p:ext uri="{BB962C8B-B14F-4D97-AF65-F5344CB8AC3E}">
        <p14:creationId xmlns:p14="http://schemas.microsoft.com/office/powerpoint/2010/main" val="311013975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dirty="0" err="1">
                <a:solidFill>
                  <a:srgbClr val="FFFF00"/>
                </a:solidFill>
              </a:rPr>
              <a:t>Kognitivní</a:t>
            </a:r>
            <a:r>
              <a:rPr lang="en-GB" dirty="0">
                <a:solidFill>
                  <a:srgbClr val="FFFF00"/>
                </a:solidFill>
              </a:rPr>
              <a:t> </a:t>
            </a:r>
            <a:r>
              <a:rPr lang="en-GB" dirty="0" err="1">
                <a:solidFill>
                  <a:srgbClr val="FFFF00"/>
                </a:solidFill>
              </a:rPr>
              <a:t>determinanty</a:t>
            </a:r>
            <a:endParaRPr lang="en-GB" dirty="0">
              <a:solidFill>
                <a:srgbClr val="FFFF00"/>
              </a:solidFill>
            </a:endParaRPr>
          </a:p>
        </p:txBody>
      </p:sp>
      <p:sp>
        <p:nvSpPr>
          <p:cNvPr id="13314"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400" dirty="0" err="1" smtClean="0">
                <a:solidFill>
                  <a:srgbClr val="FFFF00"/>
                </a:solidFill>
              </a:rPr>
              <a:t>Bloomova</a:t>
            </a:r>
            <a:r>
              <a:rPr lang="cs-CZ" sz="2400" dirty="0" smtClean="0">
                <a:solidFill>
                  <a:srgbClr val="FFFF00"/>
                </a:solidFill>
              </a:rPr>
              <a:t> teorie:</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400" dirty="0" smtClean="0">
                <a:solidFill>
                  <a:srgbClr val="FFFF00"/>
                </a:solidFill>
              </a:rPr>
              <a:t>- Neexistují „dobří“ a „špatní“ žáci, ale pouze žáci, kteří se učí rychleji a žáci, kteří se učí pomaleji</a:t>
            </a:r>
          </a:p>
        </p:txBody>
      </p:sp>
    </p:spTree>
    <p:extLst>
      <p:ext uri="{BB962C8B-B14F-4D97-AF65-F5344CB8AC3E}">
        <p14:creationId xmlns:p14="http://schemas.microsoft.com/office/powerpoint/2010/main" val="42508395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503238" y="301625"/>
            <a:ext cx="9072562" cy="1263650"/>
          </a:xfrm>
          <a:solidFill>
            <a:schemeClr val="accent6">
              <a:lumMod val="50000"/>
            </a:schemeClr>
          </a:solidFill>
          <a:ln>
            <a:no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mtClean="0">
                <a:solidFill>
                  <a:srgbClr val="FFFF00"/>
                </a:solidFill>
              </a:rPr>
              <a:t>Žák: subjekt edukace</a:t>
            </a:r>
            <a:endParaRPr lang="cs-CZ">
              <a:solidFill>
                <a:srgbClr val="FFFF00"/>
              </a:solidFill>
            </a:endParaRPr>
          </a:p>
        </p:txBody>
      </p:sp>
      <p:sp>
        <p:nvSpPr>
          <p:cNvPr id="409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Dítě či adolescent je svými vlastnostmi a vývojem předmětem zájmu několika vědeckých disciplín:</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a:t>
            </a:r>
            <a:r>
              <a:rPr lang="cs-CZ" sz="2800" i="1" dirty="0" smtClean="0">
                <a:solidFill>
                  <a:srgbClr val="FFFF00"/>
                </a:solidFill>
              </a:rPr>
              <a:t>Vývojová psychologie</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a:t>
            </a:r>
            <a:r>
              <a:rPr lang="cs-CZ" sz="2800" i="1" dirty="0" smtClean="0">
                <a:solidFill>
                  <a:srgbClr val="FFFF00"/>
                </a:solidFill>
              </a:rPr>
              <a:t>Pedagogická psychologie</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a:t>
            </a:r>
            <a:r>
              <a:rPr lang="cs-CZ" sz="2800" i="1" dirty="0" smtClean="0">
                <a:solidFill>
                  <a:srgbClr val="FFFF00"/>
                </a:solidFill>
              </a:rPr>
              <a:t>Sociologie dětství a rodiny</a:t>
            </a:r>
          </a:p>
        </p:txBody>
      </p:sp>
    </p:spTree>
    <p:extLst>
      <p:ext uri="{BB962C8B-B14F-4D97-AF65-F5344CB8AC3E}">
        <p14:creationId xmlns:p14="http://schemas.microsoft.com/office/powerpoint/2010/main" val="347334127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dirty="0" err="1">
                <a:solidFill>
                  <a:srgbClr val="FFFF00"/>
                </a:solidFill>
              </a:rPr>
              <a:t>Kognitivní</a:t>
            </a:r>
            <a:r>
              <a:rPr lang="en-GB" dirty="0">
                <a:solidFill>
                  <a:srgbClr val="FFFF00"/>
                </a:solidFill>
              </a:rPr>
              <a:t> </a:t>
            </a:r>
            <a:r>
              <a:rPr lang="en-GB" dirty="0" err="1">
                <a:solidFill>
                  <a:srgbClr val="FFFF00"/>
                </a:solidFill>
              </a:rPr>
              <a:t>determinanty</a:t>
            </a:r>
            <a:endParaRPr lang="en-GB" dirty="0">
              <a:solidFill>
                <a:srgbClr val="FFFF00"/>
              </a:solidFill>
            </a:endParaRPr>
          </a:p>
        </p:txBody>
      </p:sp>
      <p:sp>
        <p:nvSpPr>
          <p:cNvPr id="13314"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400" dirty="0" err="1" smtClean="0">
                <a:solidFill>
                  <a:srgbClr val="FFFF00"/>
                </a:solidFill>
              </a:rPr>
              <a:t>Bloomova</a:t>
            </a:r>
            <a:r>
              <a:rPr lang="cs-CZ" sz="2400" dirty="0" smtClean="0">
                <a:solidFill>
                  <a:srgbClr val="FFFF00"/>
                </a:solidFill>
              </a:rPr>
              <a:t> teorie:</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400" dirty="0" smtClean="0">
                <a:solidFill>
                  <a:srgbClr val="FFFF00"/>
                </a:solidFill>
              </a:rPr>
              <a:t>- Neexistují „dobří“ a „špatní“ žáci, ale pouze žáci, kteří se učí rychleji a žáci, kteří se učí pomaleji</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400" dirty="0" smtClean="0">
                <a:solidFill>
                  <a:srgbClr val="FFFF00"/>
                </a:solidFill>
              </a:rPr>
              <a:t>- Všichni žáci mohou dosáhnou dobrých studijních výsledků, pokud k tomu budou mít vhodné podmínky</a:t>
            </a:r>
          </a:p>
        </p:txBody>
      </p:sp>
    </p:spTree>
    <p:extLst>
      <p:ext uri="{BB962C8B-B14F-4D97-AF65-F5344CB8AC3E}">
        <p14:creationId xmlns:p14="http://schemas.microsoft.com/office/powerpoint/2010/main" val="381264511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dirty="0" err="1">
                <a:solidFill>
                  <a:srgbClr val="FFFF00"/>
                </a:solidFill>
              </a:rPr>
              <a:t>Kognitivní</a:t>
            </a:r>
            <a:r>
              <a:rPr lang="en-GB" dirty="0">
                <a:solidFill>
                  <a:srgbClr val="FFFF00"/>
                </a:solidFill>
              </a:rPr>
              <a:t> </a:t>
            </a:r>
            <a:r>
              <a:rPr lang="en-GB" dirty="0" err="1">
                <a:solidFill>
                  <a:srgbClr val="FFFF00"/>
                </a:solidFill>
              </a:rPr>
              <a:t>determinanty</a:t>
            </a:r>
            <a:endParaRPr lang="en-GB" dirty="0">
              <a:solidFill>
                <a:srgbClr val="FFFF00"/>
              </a:solidFill>
            </a:endParaRPr>
          </a:p>
        </p:txBody>
      </p:sp>
      <p:sp>
        <p:nvSpPr>
          <p:cNvPr id="13314"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400" dirty="0" err="1" smtClean="0">
                <a:solidFill>
                  <a:srgbClr val="FFFF00"/>
                </a:solidFill>
              </a:rPr>
              <a:t>Bloomova</a:t>
            </a:r>
            <a:r>
              <a:rPr lang="cs-CZ" sz="2400" dirty="0" smtClean="0">
                <a:solidFill>
                  <a:srgbClr val="FFFF00"/>
                </a:solidFill>
              </a:rPr>
              <a:t> teorie:</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400" dirty="0" smtClean="0">
                <a:solidFill>
                  <a:srgbClr val="FFFF00"/>
                </a:solidFill>
              </a:rPr>
              <a:t>- Neexistují „dobří“ a „špatní“ žáci, ale pouze žáci, kteří se učí rychleji a žáci, kteří se učí pomaleji</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400" dirty="0" smtClean="0">
                <a:solidFill>
                  <a:srgbClr val="FFFF00"/>
                </a:solidFill>
              </a:rPr>
              <a:t>- Všichni žáci mohou dosáhnou dobrých studijních výsledků, pokud k tomu budou mít vhodné podmínky</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400" dirty="0" smtClean="0">
                <a:solidFill>
                  <a:srgbClr val="FFFF00"/>
                </a:solidFill>
              </a:rPr>
              <a:t>- Problém je, že učitelé často předpokládají, že žáci vstupují do vyučovacího procesu vybaveni jistými znalostmi, aniž by si to ověřili (např. pokud žák nemá osvojenu schopnost porozumět čtenému textu, bude mít zřejmě problémy v dalším vzdělávání a to i v jiných než jazykových předmětech)</a:t>
            </a:r>
            <a:endParaRPr lang="cs-CZ" sz="2400" dirty="0">
              <a:solidFill>
                <a:srgbClr val="FFFF00"/>
              </a:solidFill>
            </a:endParaRPr>
          </a:p>
        </p:txBody>
      </p:sp>
    </p:spTree>
    <p:extLst>
      <p:ext uri="{BB962C8B-B14F-4D97-AF65-F5344CB8AC3E}">
        <p14:creationId xmlns:p14="http://schemas.microsoft.com/office/powerpoint/2010/main" val="25103830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smtClean="0">
                <a:solidFill>
                  <a:srgbClr val="FFFF00"/>
                </a:solidFill>
              </a:rPr>
              <a:t>Žáci se speciálními vzdělávacími potřebami</a:t>
            </a:r>
            <a:endParaRPr lang="cs-CZ" dirty="0">
              <a:solidFill>
                <a:srgbClr val="FFFF00"/>
              </a:solidFill>
            </a:endParaRPr>
          </a:p>
        </p:txBody>
      </p:sp>
      <p:sp>
        <p:nvSpPr>
          <p:cNvPr id="1433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Nadaní žáci</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Rozšíření učiva? Demokratické odmítání elitářství?</a:t>
            </a:r>
            <a:endParaRPr lang="cs-CZ" sz="2800" dirty="0">
              <a:solidFill>
                <a:srgbClr val="FFFF00"/>
              </a:solidFill>
            </a:endParaRPr>
          </a:p>
        </p:txBody>
      </p:sp>
    </p:spTree>
    <p:extLst>
      <p:ext uri="{BB962C8B-B14F-4D97-AF65-F5344CB8AC3E}">
        <p14:creationId xmlns:p14="http://schemas.microsoft.com/office/powerpoint/2010/main" val="226159972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503238" y="301625"/>
            <a:ext cx="9072562" cy="1263650"/>
          </a:xfrm>
          <a:solidFill>
            <a:schemeClr val="accent6">
              <a:lumMod val="50000"/>
            </a:schemeClr>
          </a:solidFill>
          <a:ln>
            <a:no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mtClean="0">
                <a:solidFill>
                  <a:srgbClr val="FFFF00"/>
                </a:solidFill>
              </a:rPr>
              <a:t>Žák: subjekt edukace</a:t>
            </a:r>
            <a:endParaRPr lang="cs-CZ">
              <a:solidFill>
                <a:srgbClr val="FFFF00"/>
              </a:solidFill>
            </a:endParaRPr>
          </a:p>
        </p:txBody>
      </p:sp>
      <p:sp>
        <p:nvSpPr>
          <p:cNvPr id="409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Dítě či adolescent je svými vlastnostmi a vývojem předmětem zájmu několika vědeckých disciplín:</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a:t>
            </a:r>
            <a:r>
              <a:rPr lang="cs-CZ" sz="2800" i="1" dirty="0" smtClean="0">
                <a:solidFill>
                  <a:srgbClr val="FFFF00"/>
                </a:solidFill>
              </a:rPr>
              <a:t>Vývojová psychologie</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a:t>
            </a:r>
            <a:r>
              <a:rPr lang="cs-CZ" sz="2800" i="1" dirty="0" smtClean="0">
                <a:solidFill>
                  <a:srgbClr val="FFFF00"/>
                </a:solidFill>
              </a:rPr>
              <a:t>Pedagogická psychologie</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a:t>
            </a:r>
            <a:r>
              <a:rPr lang="cs-CZ" sz="2800" i="1" dirty="0" smtClean="0">
                <a:solidFill>
                  <a:srgbClr val="FFFF00"/>
                </a:solidFill>
              </a:rPr>
              <a:t>Sociologie dětství a rodiny</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Jaké determinanty žáků jsou nejdůležitější?</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800" dirty="0">
              <a:solidFill>
                <a:srgbClr val="FFFF00"/>
              </a:solidFill>
            </a:endParaRPr>
          </a:p>
        </p:txBody>
      </p:sp>
    </p:spTree>
    <p:extLst>
      <p:ext uri="{BB962C8B-B14F-4D97-AF65-F5344CB8AC3E}">
        <p14:creationId xmlns:p14="http://schemas.microsoft.com/office/powerpoint/2010/main" val="347334127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503238" y="301625"/>
            <a:ext cx="9072562" cy="1263650"/>
          </a:xfrm>
          <a:solidFill>
            <a:schemeClr val="accent6">
              <a:lumMod val="50000"/>
            </a:schemeClr>
          </a:solidFill>
          <a:ln>
            <a:no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mtClean="0">
                <a:solidFill>
                  <a:srgbClr val="FFFF00"/>
                </a:solidFill>
              </a:rPr>
              <a:t>Žák: subjekt edukace</a:t>
            </a:r>
            <a:endParaRPr lang="cs-CZ">
              <a:solidFill>
                <a:srgbClr val="FFFF00"/>
              </a:solidFill>
            </a:endParaRPr>
          </a:p>
        </p:txBody>
      </p:sp>
      <p:sp>
        <p:nvSpPr>
          <p:cNvPr id="409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Dítě či adolescent je svými vlastnostmi a vývojem předmětem zájmu několika vědeckých disciplín:</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a:t>
            </a:r>
            <a:r>
              <a:rPr lang="cs-CZ" sz="2800" i="1" dirty="0" smtClean="0">
                <a:solidFill>
                  <a:srgbClr val="FFFF00"/>
                </a:solidFill>
              </a:rPr>
              <a:t>Vývojová psychologie</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a:t>
            </a:r>
            <a:r>
              <a:rPr lang="cs-CZ" sz="2800" i="1" dirty="0" smtClean="0">
                <a:solidFill>
                  <a:srgbClr val="FFFF00"/>
                </a:solidFill>
              </a:rPr>
              <a:t>Pedagogická psychologie</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a:t>
            </a:r>
            <a:r>
              <a:rPr lang="cs-CZ" sz="2800" i="1" dirty="0" smtClean="0">
                <a:solidFill>
                  <a:srgbClr val="FFFF00"/>
                </a:solidFill>
              </a:rPr>
              <a:t>Sociologie dětství a rodiny</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Jaké determinanty žáků jsou nejdůležitější?</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kognitivní (poznávací): zejména inteligenční charakteristiky</a:t>
            </a:r>
          </a:p>
        </p:txBody>
      </p:sp>
    </p:spTree>
    <p:extLst>
      <p:ext uri="{BB962C8B-B14F-4D97-AF65-F5344CB8AC3E}">
        <p14:creationId xmlns:p14="http://schemas.microsoft.com/office/powerpoint/2010/main" val="347334127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503238" y="301625"/>
            <a:ext cx="9072562" cy="1263650"/>
          </a:xfrm>
          <a:solidFill>
            <a:schemeClr val="accent6">
              <a:lumMod val="50000"/>
            </a:schemeClr>
          </a:solidFill>
          <a:ln>
            <a:no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mtClean="0">
                <a:solidFill>
                  <a:srgbClr val="FFFF00"/>
                </a:solidFill>
              </a:rPr>
              <a:t>Žák: subjekt edukace</a:t>
            </a:r>
            <a:endParaRPr lang="cs-CZ">
              <a:solidFill>
                <a:srgbClr val="FFFF00"/>
              </a:solidFill>
            </a:endParaRPr>
          </a:p>
        </p:txBody>
      </p:sp>
      <p:sp>
        <p:nvSpPr>
          <p:cNvPr id="409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Dítě či adolescent je svými vlastnostmi a vývojem předmětem zájmu několika vědeckých disciplín:</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a:t>
            </a:r>
            <a:r>
              <a:rPr lang="cs-CZ" sz="2800" i="1" dirty="0" smtClean="0">
                <a:solidFill>
                  <a:srgbClr val="FFFF00"/>
                </a:solidFill>
              </a:rPr>
              <a:t>Vývojová psychologie</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a:t>
            </a:r>
            <a:r>
              <a:rPr lang="cs-CZ" sz="2800" i="1" dirty="0" smtClean="0">
                <a:solidFill>
                  <a:srgbClr val="FFFF00"/>
                </a:solidFill>
              </a:rPr>
              <a:t>Pedagogická psychologie</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a:t>
            </a:r>
            <a:r>
              <a:rPr lang="cs-CZ" sz="2800" i="1" dirty="0" smtClean="0">
                <a:solidFill>
                  <a:srgbClr val="FFFF00"/>
                </a:solidFill>
              </a:rPr>
              <a:t>Sociologie dětství a rodiny</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Jaké determinanty žáků jsou nejdůležitější?</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kognitivní (poznávací): zejména inteligenční charakteristiky</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800" dirty="0" smtClean="0">
                <a:solidFill>
                  <a:srgbClr val="FFFF00"/>
                </a:solidFill>
              </a:rPr>
              <a:t>- sociokulturní a </a:t>
            </a:r>
            <a:r>
              <a:rPr lang="cs-CZ" sz="2800" dirty="0" err="1" smtClean="0">
                <a:solidFill>
                  <a:srgbClr val="FFFF00"/>
                </a:solidFill>
              </a:rPr>
              <a:t>sociekonomické</a:t>
            </a:r>
            <a:r>
              <a:rPr lang="cs-CZ" sz="2800" dirty="0" smtClean="0">
                <a:solidFill>
                  <a:srgbClr val="FFFF00"/>
                </a:solidFill>
              </a:rPr>
              <a:t> poměry v rodinách</a:t>
            </a:r>
            <a:endParaRPr lang="cs-CZ" sz="2800" dirty="0">
              <a:solidFill>
                <a:srgbClr val="FFFF00"/>
              </a:solidFill>
            </a:endParaRPr>
          </a:p>
        </p:txBody>
      </p:sp>
    </p:spTree>
    <p:extLst>
      <p:ext uri="{BB962C8B-B14F-4D97-AF65-F5344CB8AC3E}">
        <p14:creationId xmlns:p14="http://schemas.microsoft.com/office/powerpoint/2010/main" val="133055956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Jak se buduje poznání</a:t>
            </a:r>
          </a:p>
        </p:txBody>
      </p:sp>
      <p:sp>
        <p:nvSpPr>
          <p:cNvPr id="5122"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dirty="0" smtClean="0">
                <a:solidFill>
                  <a:srgbClr val="FFFF00"/>
                </a:solidFill>
              </a:rPr>
              <a:t>Bachelard: Neznalost je jistou formou poznání</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dirty="0" err="1" smtClean="0">
                <a:solidFill>
                  <a:srgbClr val="FFFF00"/>
                </a:solidFill>
              </a:rPr>
              <a:t>Prekoncepty</a:t>
            </a:r>
            <a:endParaRPr lang="cs-CZ" dirty="0" smtClean="0">
              <a:solidFill>
                <a:srgbClr val="FFFF00"/>
              </a:solidFill>
            </a:endParaRP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dirty="0">
              <a:solidFill>
                <a:srgbClr val="FFFF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systému Office">
  <a:themeElements>
    <a:clrScheme name="Motiv systému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iv systému Office">
      <a:majorFont>
        <a:latin typeface="Arial"/>
        <a:ea typeface="Lucida Sans Unicode"/>
        <a:cs typeface="Lucida Sans Unicode"/>
      </a:majorFont>
      <a:minorFont>
        <a:latin typeface="Arial"/>
        <a:ea typeface="Lucida Sans Unicode"/>
        <a:cs typeface="Lucida Sans Unicod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41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41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Motiv systému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iv systému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iv systému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iv systému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iv systému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iv systému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iv systému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34708</TotalTime>
  <Words>1853</Words>
  <Application>Microsoft Office PowerPoint</Application>
  <PresentationFormat>Vlastní</PresentationFormat>
  <Paragraphs>290</Paragraphs>
  <Slides>52</Slides>
  <Notes>52</Notes>
  <HiddenSlides>0</HiddenSlides>
  <MMClips>0</MMClips>
  <ScaleCrop>false</ScaleCrop>
  <HeadingPairs>
    <vt:vector size="4" baseType="variant">
      <vt:variant>
        <vt:lpstr>Motiv</vt:lpstr>
      </vt:variant>
      <vt:variant>
        <vt:i4>1</vt:i4>
      </vt:variant>
      <vt:variant>
        <vt:lpstr>Nadpisy snímků</vt:lpstr>
      </vt:variant>
      <vt:variant>
        <vt:i4>52</vt:i4>
      </vt:variant>
    </vt:vector>
  </HeadingPairs>
  <TitlesOfParts>
    <vt:vector size="53" baseType="lpstr">
      <vt:lpstr>Motiv systému Office</vt:lpstr>
      <vt:lpstr>Školní pedagogika</vt:lpstr>
      <vt:lpstr>Žák: subjekt edukace</vt:lpstr>
      <vt:lpstr>Žák: subjekt edukace</vt:lpstr>
      <vt:lpstr>Žák: subjekt edukace</vt:lpstr>
      <vt:lpstr>Žák: subjekt edukace</vt:lpstr>
      <vt:lpstr>Žák: subjekt edukace</vt:lpstr>
      <vt:lpstr>Žák: subjekt edukace</vt:lpstr>
      <vt:lpstr>Žák: subjekt edukace</vt:lpstr>
      <vt:lpstr>Jak se buduje poznání</vt:lpstr>
      <vt:lpstr>Žák: inteligence</vt:lpstr>
      <vt:lpstr>Žák: inteligence</vt:lpstr>
      <vt:lpstr>Žák: inteligence</vt:lpstr>
      <vt:lpstr>Žák: inteligence</vt:lpstr>
      <vt:lpstr>Žák: inteligence</vt:lpstr>
      <vt:lpstr>Žák: inteligence</vt:lpstr>
      <vt:lpstr>Žák: inteligence</vt:lpstr>
      <vt:lpstr>Žák: inteligence</vt:lpstr>
      <vt:lpstr>Žák: inteligence</vt:lpstr>
      <vt:lpstr>Žák: inteligence</vt:lpstr>
      <vt:lpstr>Žák: inteligence</vt:lpstr>
      <vt:lpstr>Vývojové období</vt:lpstr>
      <vt:lpstr>Vývojové období</vt:lpstr>
      <vt:lpstr>Vývojové období</vt:lpstr>
      <vt:lpstr>Vývojové období</vt:lpstr>
      <vt:lpstr>Vývojové období</vt:lpstr>
      <vt:lpstr>Vývojové období</vt:lpstr>
      <vt:lpstr>Vývojové období</vt:lpstr>
      <vt:lpstr>Vývojové období</vt:lpstr>
      <vt:lpstr>Vývojové období</vt:lpstr>
      <vt:lpstr>Vývojové období</vt:lpstr>
      <vt:lpstr>Vývojové období</vt:lpstr>
      <vt:lpstr>Vývojové období</vt:lpstr>
      <vt:lpstr>Vývojové období</vt:lpstr>
      <vt:lpstr>Vztah učitel a žák</vt:lpstr>
      <vt:lpstr>Vztah učitel a žák</vt:lpstr>
      <vt:lpstr>Vztah učitel a žák</vt:lpstr>
      <vt:lpstr>Vztah učitel a žák</vt:lpstr>
      <vt:lpstr>Vztah učitel a žák</vt:lpstr>
      <vt:lpstr>Vztah učitel a žák</vt:lpstr>
      <vt:lpstr>Prostředí</vt:lpstr>
      <vt:lpstr>Prostředí</vt:lpstr>
      <vt:lpstr>Prostředí</vt:lpstr>
      <vt:lpstr>Prostředí</vt:lpstr>
      <vt:lpstr>Prostředí</vt:lpstr>
      <vt:lpstr>Prostředí</vt:lpstr>
      <vt:lpstr>Prostředí</vt:lpstr>
      <vt:lpstr>Prostředí</vt:lpstr>
      <vt:lpstr>Prostředí</vt:lpstr>
      <vt:lpstr>Kognitivní determinanty</vt:lpstr>
      <vt:lpstr>Kognitivní determinanty</vt:lpstr>
      <vt:lpstr>Kognitivní determinanty</vt:lpstr>
      <vt:lpstr>Žáci se speciálními vzdělávacími potřebami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Školní pedagogika</dc:title>
  <dc:creator>Zdenal</dc:creator>
  <cp:lastModifiedBy>Zdenal</cp:lastModifiedBy>
  <cp:revision>28</cp:revision>
  <cp:lastPrinted>1601-01-01T00:00:00Z</cp:lastPrinted>
  <dcterms:created xsi:type="dcterms:W3CDTF">1601-01-01T00:00:00Z</dcterms:created>
  <dcterms:modified xsi:type="dcterms:W3CDTF">2013-03-25T06:38:13Z</dcterms:modified>
</cp:coreProperties>
</file>