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70" r:id="rId4"/>
    <p:sldId id="271" r:id="rId5"/>
    <p:sldId id="272" r:id="rId6"/>
    <p:sldId id="269" r:id="rId7"/>
    <p:sldId id="273" r:id="rId8"/>
    <p:sldId id="261" r:id="rId9"/>
    <p:sldId id="262" r:id="rId10"/>
    <p:sldId id="274" r:id="rId11"/>
    <p:sldId id="260" r:id="rId12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830E28-5A2D-4B52-BFD6-5247D6A98B23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60750E6-E227-4F35-89E6-2B40C6526DC4}">
      <dgm:prSet phldrT="[Text]"/>
      <dgm:spPr/>
      <dgm:t>
        <a:bodyPr/>
        <a:lstStyle/>
        <a:p>
          <a:r>
            <a:rPr lang="cs-CZ" dirty="0" smtClean="0"/>
            <a:t>Společná zemědělská politika</a:t>
          </a:r>
          <a:endParaRPr lang="cs-CZ" dirty="0"/>
        </a:p>
      </dgm:t>
    </dgm:pt>
    <dgm:pt modelId="{7C934F82-8C54-4699-88F8-A33E4CA4B1E2}" type="parTrans" cxnId="{21A6E2EC-733B-4A32-97F6-F4116E34594D}">
      <dgm:prSet/>
      <dgm:spPr/>
      <dgm:t>
        <a:bodyPr/>
        <a:lstStyle/>
        <a:p>
          <a:endParaRPr lang="cs-CZ"/>
        </a:p>
      </dgm:t>
    </dgm:pt>
    <dgm:pt modelId="{1CFEBF22-290C-4712-A154-1BB50856EF45}" type="sibTrans" cxnId="{21A6E2EC-733B-4A32-97F6-F4116E34594D}">
      <dgm:prSet/>
      <dgm:spPr/>
      <dgm:t>
        <a:bodyPr/>
        <a:lstStyle/>
        <a:p>
          <a:endParaRPr lang="cs-CZ"/>
        </a:p>
      </dgm:t>
    </dgm:pt>
    <dgm:pt modelId="{8DF44BA5-B28B-40CD-83FC-EA781BBDCA07}">
      <dgm:prSet phldrT="[Text]"/>
      <dgm:spPr/>
      <dgm:t>
        <a:bodyPr/>
        <a:lstStyle/>
        <a:p>
          <a:r>
            <a:rPr lang="cs-CZ" dirty="0" smtClean="0"/>
            <a:t>II. pilíř: Rozvoj Venkova: NSPRV:PRV</a:t>
          </a:r>
          <a:endParaRPr lang="cs-CZ" dirty="0"/>
        </a:p>
      </dgm:t>
    </dgm:pt>
    <dgm:pt modelId="{4F2E939B-D933-47A0-8DD0-9919860ABEE4}" type="parTrans" cxnId="{429141B2-57DA-471E-9899-A53CDD72FCC7}">
      <dgm:prSet/>
      <dgm:spPr/>
      <dgm:t>
        <a:bodyPr/>
        <a:lstStyle/>
        <a:p>
          <a:endParaRPr lang="cs-CZ"/>
        </a:p>
      </dgm:t>
    </dgm:pt>
    <dgm:pt modelId="{E7A0C4E3-EED6-43FA-A9AA-C649069D327B}" type="sibTrans" cxnId="{429141B2-57DA-471E-9899-A53CDD72FCC7}">
      <dgm:prSet/>
      <dgm:spPr/>
      <dgm:t>
        <a:bodyPr/>
        <a:lstStyle/>
        <a:p>
          <a:endParaRPr lang="cs-CZ"/>
        </a:p>
      </dgm:t>
    </dgm:pt>
    <dgm:pt modelId="{7B21E243-E564-490C-A1E4-287E869C77FC}">
      <dgm:prSet phldrT="[Text]"/>
      <dgm:spPr/>
      <dgm:t>
        <a:bodyPr/>
        <a:lstStyle/>
        <a:p>
          <a:r>
            <a:rPr lang="cs-CZ" dirty="0" smtClean="0"/>
            <a:t>Osa I - III</a:t>
          </a:r>
          <a:endParaRPr lang="cs-CZ" dirty="0"/>
        </a:p>
      </dgm:t>
    </dgm:pt>
    <dgm:pt modelId="{A471992C-988D-4C34-9D26-3D7CA4521CCC}" type="parTrans" cxnId="{9CDBE73A-47EA-4E94-AFF1-E2D0B72C4171}">
      <dgm:prSet/>
      <dgm:spPr/>
      <dgm:t>
        <a:bodyPr/>
        <a:lstStyle/>
        <a:p>
          <a:endParaRPr lang="cs-CZ"/>
        </a:p>
      </dgm:t>
    </dgm:pt>
    <dgm:pt modelId="{DFDBA019-E70D-4485-BA1B-D51D1F7E28A2}" type="sibTrans" cxnId="{9CDBE73A-47EA-4E94-AFF1-E2D0B72C4171}">
      <dgm:prSet/>
      <dgm:spPr/>
      <dgm:t>
        <a:bodyPr/>
        <a:lstStyle/>
        <a:p>
          <a:endParaRPr lang="cs-CZ"/>
        </a:p>
      </dgm:t>
    </dgm:pt>
    <dgm:pt modelId="{A3F7B797-13D7-4A35-A3CE-50DF3123FAE4}">
      <dgm:prSet phldrT="[Text]"/>
      <dgm:spPr/>
      <dgm:t>
        <a:bodyPr/>
        <a:lstStyle/>
        <a:p>
          <a:r>
            <a:rPr lang="cs-CZ" dirty="0" smtClean="0"/>
            <a:t>Osa IV Leader</a:t>
          </a:r>
          <a:endParaRPr lang="cs-CZ" dirty="0"/>
        </a:p>
      </dgm:t>
    </dgm:pt>
    <dgm:pt modelId="{72C62A7E-49C5-4DE8-ABB2-77262EB25407}" type="parTrans" cxnId="{5C72D819-329A-4DC9-A767-E5A2EE787E23}">
      <dgm:prSet/>
      <dgm:spPr/>
      <dgm:t>
        <a:bodyPr/>
        <a:lstStyle/>
        <a:p>
          <a:endParaRPr lang="cs-CZ"/>
        </a:p>
      </dgm:t>
    </dgm:pt>
    <dgm:pt modelId="{A8A028A7-F85A-46B5-9850-A7F00B627387}" type="sibTrans" cxnId="{5C72D819-329A-4DC9-A767-E5A2EE787E23}">
      <dgm:prSet/>
      <dgm:spPr/>
      <dgm:t>
        <a:bodyPr/>
        <a:lstStyle/>
        <a:p>
          <a:endParaRPr lang="cs-CZ"/>
        </a:p>
      </dgm:t>
    </dgm:pt>
    <dgm:pt modelId="{338C0306-0766-45BE-A6E3-8721902979EA}">
      <dgm:prSet phldrT="[Text]"/>
      <dgm:spPr/>
      <dgm:t>
        <a:bodyPr/>
        <a:lstStyle/>
        <a:p>
          <a:r>
            <a:rPr lang="cs-CZ" dirty="0" smtClean="0"/>
            <a:t>I. pilíř</a:t>
          </a:r>
          <a:endParaRPr lang="cs-CZ" dirty="0"/>
        </a:p>
      </dgm:t>
    </dgm:pt>
    <dgm:pt modelId="{30DBE39C-6F2B-40A7-9467-C8CBEC54B2CC}" type="parTrans" cxnId="{6E31BD60-4F58-4CC6-A985-2CD7C527AA8E}">
      <dgm:prSet/>
      <dgm:spPr/>
      <dgm:t>
        <a:bodyPr/>
        <a:lstStyle/>
        <a:p>
          <a:endParaRPr lang="cs-CZ"/>
        </a:p>
      </dgm:t>
    </dgm:pt>
    <dgm:pt modelId="{FF50BC2B-22B6-476D-A48D-216741AF3F8C}" type="sibTrans" cxnId="{6E31BD60-4F58-4CC6-A985-2CD7C527AA8E}">
      <dgm:prSet/>
      <dgm:spPr/>
      <dgm:t>
        <a:bodyPr/>
        <a:lstStyle/>
        <a:p>
          <a:endParaRPr lang="cs-CZ"/>
        </a:p>
      </dgm:t>
    </dgm:pt>
    <dgm:pt modelId="{A37B11D6-DAD8-41A6-AF00-A984FED53B33}">
      <dgm:prSet phldrT="[Text]"/>
      <dgm:spPr/>
      <dgm:t>
        <a:bodyPr/>
        <a:lstStyle/>
        <a:p>
          <a:r>
            <a:rPr lang="cs-CZ" b="1" dirty="0" smtClean="0"/>
            <a:t>Přímá podpora podnikům </a:t>
          </a:r>
          <a:endParaRPr lang="cs-CZ" dirty="0"/>
        </a:p>
      </dgm:t>
    </dgm:pt>
    <dgm:pt modelId="{EF1B52BE-271A-403D-814C-9E02AB884F4A}" type="parTrans" cxnId="{754E9BC7-9D46-4EF0-B096-734687218D84}">
      <dgm:prSet/>
      <dgm:spPr/>
      <dgm:t>
        <a:bodyPr/>
        <a:lstStyle/>
        <a:p>
          <a:endParaRPr lang="cs-CZ"/>
        </a:p>
      </dgm:t>
    </dgm:pt>
    <dgm:pt modelId="{9FA8006E-53B0-4B4C-8591-B5FAC4B74383}" type="sibTrans" cxnId="{754E9BC7-9D46-4EF0-B096-734687218D84}">
      <dgm:prSet/>
      <dgm:spPr/>
      <dgm:t>
        <a:bodyPr/>
        <a:lstStyle/>
        <a:p>
          <a:endParaRPr lang="cs-CZ"/>
        </a:p>
      </dgm:t>
    </dgm:pt>
    <dgm:pt modelId="{74955764-A71F-48CB-B65E-C6672CE54121}" type="pres">
      <dgm:prSet presAssocID="{D6830E28-5A2D-4B52-BFD6-5247D6A98B2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B6460F59-3266-47E5-BA0F-369BDED19AE8}" type="pres">
      <dgm:prSet presAssocID="{D60750E6-E227-4F35-89E6-2B40C6526DC4}" presName="vertOne" presStyleCnt="0"/>
      <dgm:spPr/>
    </dgm:pt>
    <dgm:pt modelId="{7E3FE9B6-5702-4352-AA80-89F6850AFEAE}" type="pres">
      <dgm:prSet presAssocID="{D60750E6-E227-4F35-89E6-2B40C6526DC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250D0EB-764C-4F30-997D-C141996AE1A5}" type="pres">
      <dgm:prSet presAssocID="{D60750E6-E227-4F35-89E6-2B40C6526DC4}" presName="parTransOne" presStyleCnt="0"/>
      <dgm:spPr/>
    </dgm:pt>
    <dgm:pt modelId="{51B7B75A-93BB-4EC5-AA79-CD6A840D7A94}" type="pres">
      <dgm:prSet presAssocID="{D60750E6-E227-4F35-89E6-2B40C6526DC4}" presName="horzOne" presStyleCnt="0"/>
      <dgm:spPr/>
    </dgm:pt>
    <dgm:pt modelId="{6130C391-B9CA-41E3-8FED-8200F5C480F7}" type="pres">
      <dgm:prSet presAssocID="{8DF44BA5-B28B-40CD-83FC-EA781BBDCA07}" presName="vertTwo" presStyleCnt="0"/>
      <dgm:spPr/>
    </dgm:pt>
    <dgm:pt modelId="{E4A6EDF9-3930-462E-8B9A-034656C9E7D6}" type="pres">
      <dgm:prSet presAssocID="{8DF44BA5-B28B-40CD-83FC-EA781BBDCA07}" presName="txTwo" presStyleLbl="node2" presStyleIdx="0" presStyleCnt="2" custLinFactNeighborX="52426" custLinFactNeighborY="-4221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A9BFC44-89B9-4C6F-A893-31ABA7406E56}" type="pres">
      <dgm:prSet presAssocID="{8DF44BA5-B28B-40CD-83FC-EA781BBDCA07}" presName="parTransTwo" presStyleCnt="0"/>
      <dgm:spPr/>
    </dgm:pt>
    <dgm:pt modelId="{4FEC7CFC-6E18-4C7B-B4C1-C521F277A53E}" type="pres">
      <dgm:prSet presAssocID="{8DF44BA5-B28B-40CD-83FC-EA781BBDCA07}" presName="horzTwo" presStyleCnt="0"/>
      <dgm:spPr/>
    </dgm:pt>
    <dgm:pt modelId="{908BE740-81FD-4D41-868F-9A0375A3E4B8}" type="pres">
      <dgm:prSet presAssocID="{7B21E243-E564-490C-A1E4-287E869C77FC}" presName="vertThree" presStyleCnt="0"/>
      <dgm:spPr/>
    </dgm:pt>
    <dgm:pt modelId="{95F89AE8-D0D9-43D0-A533-971CD56D342B}" type="pres">
      <dgm:prSet presAssocID="{7B21E243-E564-490C-A1E4-287E869C77FC}" presName="txThree" presStyleLbl="node3" presStyleIdx="0" presStyleCnt="3" custLinFactX="4319" custLinFactNeighborX="100000" custLinFactNeighborY="-16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FCEEB18-A624-4D66-82C1-9179935F2205}" type="pres">
      <dgm:prSet presAssocID="{7B21E243-E564-490C-A1E4-287E869C77FC}" presName="horzThree" presStyleCnt="0"/>
      <dgm:spPr/>
    </dgm:pt>
    <dgm:pt modelId="{54E4AF9F-84EE-4B74-A6FC-57F70E8C3B22}" type="pres">
      <dgm:prSet presAssocID="{DFDBA019-E70D-4485-BA1B-D51D1F7E28A2}" presName="sibSpaceThree" presStyleCnt="0"/>
      <dgm:spPr/>
    </dgm:pt>
    <dgm:pt modelId="{AF777456-F350-411D-8AF6-E05DC5ACBA8A}" type="pres">
      <dgm:prSet presAssocID="{A3F7B797-13D7-4A35-A3CE-50DF3123FAE4}" presName="vertThree" presStyleCnt="0"/>
      <dgm:spPr/>
    </dgm:pt>
    <dgm:pt modelId="{322C81BB-9609-4B9B-9A51-BC49E8F4A4DA}" type="pres">
      <dgm:prSet presAssocID="{A3F7B797-13D7-4A35-A3CE-50DF3123FAE4}" presName="txThree" presStyleLbl="node3" presStyleIdx="1" presStyleCnt="3" custLinFactX="6817" custLinFactNeighborX="100000" custLinFactNeighborY="-16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F1A7AB-7AC2-48EE-91DF-0185DE1A8A0B}" type="pres">
      <dgm:prSet presAssocID="{A3F7B797-13D7-4A35-A3CE-50DF3123FAE4}" presName="horzThree" presStyleCnt="0"/>
      <dgm:spPr/>
    </dgm:pt>
    <dgm:pt modelId="{709A3D8E-EC82-442A-9F4A-CF7932B3E3BF}" type="pres">
      <dgm:prSet presAssocID="{E7A0C4E3-EED6-43FA-A9AA-C649069D327B}" presName="sibSpaceTwo" presStyleCnt="0"/>
      <dgm:spPr/>
    </dgm:pt>
    <dgm:pt modelId="{881886F7-4C9A-48D3-88A8-99C6BDBEE921}" type="pres">
      <dgm:prSet presAssocID="{338C0306-0766-45BE-A6E3-8721902979EA}" presName="vertTwo" presStyleCnt="0"/>
      <dgm:spPr/>
    </dgm:pt>
    <dgm:pt modelId="{E301161C-6881-4784-875C-11AE44A88902}" type="pres">
      <dgm:prSet presAssocID="{338C0306-0766-45BE-A6E3-8721902979EA}" presName="txTwo" presStyleLbl="node2" presStyleIdx="1" presStyleCnt="2" custLinFactX="-100000" custLinFactNeighborX="-109507" custLinFactNeighborY="-4221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E0D15B3-2C37-4FB5-942C-784C6D44626C}" type="pres">
      <dgm:prSet presAssocID="{338C0306-0766-45BE-A6E3-8721902979EA}" presName="parTransTwo" presStyleCnt="0"/>
      <dgm:spPr/>
    </dgm:pt>
    <dgm:pt modelId="{D7A252AC-A6CA-4813-A0B2-23103987893E}" type="pres">
      <dgm:prSet presAssocID="{338C0306-0766-45BE-A6E3-8721902979EA}" presName="horzTwo" presStyleCnt="0"/>
      <dgm:spPr/>
    </dgm:pt>
    <dgm:pt modelId="{F2499402-3237-478B-8845-31156A6A992A}" type="pres">
      <dgm:prSet presAssocID="{A37B11D6-DAD8-41A6-AF00-A984FED53B33}" presName="vertThree" presStyleCnt="0"/>
      <dgm:spPr/>
    </dgm:pt>
    <dgm:pt modelId="{C9078B75-B8D2-46AC-BAA2-C40428CE470C}" type="pres">
      <dgm:prSet presAssocID="{A37B11D6-DAD8-41A6-AF00-A984FED53B33}" presName="txThree" presStyleLbl="node3" presStyleIdx="2" presStyleCnt="3" custLinFactX="-100000" custLinFactNeighborX="-112243" custLinFactNeighborY="-161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C9B79A4-5069-4906-B603-D34B91990996}" type="pres">
      <dgm:prSet presAssocID="{A37B11D6-DAD8-41A6-AF00-A984FED53B33}" presName="horzThree" presStyleCnt="0"/>
      <dgm:spPr/>
    </dgm:pt>
  </dgm:ptLst>
  <dgm:cxnLst>
    <dgm:cxn modelId="{18332016-6C99-42F2-AB38-36227D61E9FA}" type="presOf" srcId="{A37B11D6-DAD8-41A6-AF00-A984FED53B33}" destId="{C9078B75-B8D2-46AC-BAA2-C40428CE470C}" srcOrd="0" destOrd="0" presId="urn:microsoft.com/office/officeart/2005/8/layout/hierarchy4"/>
    <dgm:cxn modelId="{C6FA5775-EE1F-4407-A268-785D19BD384F}" type="presOf" srcId="{8DF44BA5-B28B-40CD-83FC-EA781BBDCA07}" destId="{E4A6EDF9-3930-462E-8B9A-034656C9E7D6}" srcOrd="0" destOrd="0" presId="urn:microsoft.com/office/officeart/2005/8/layout/hierarchy4"/>
    <dgm:cxn modelId="{5C72D819-329A-4DC9-A767-E5A2EE787E23}" srcId="{8DF44BA5-B28B-40CD-83FC-EA781BBDCA07}" destId="{A3F7B797-13D7-4A35-A3CE-50DF3123FAE4}" srcOrd="1" destOrd="0" parTransId="{72C62A7E-49C5-4DE8-ABB2-77262EB25407}" sibTransId="{A8A028A7-F85A-46B5-9850-A7F00B627387}"/>
    <dgm:cxn modelId="{6539C0A7-40C6-4D68-B7A5-E1D0A25A5241}" type="presOf" srcId="{7B21E243-E564-490C-A1E4-287E869C77FC}" destId="{95F89AE8-D0D9-43D0-A533-971CD56D342B}" srcOrd="0" destOrd="0" presId="urn:microsoft.com/office/officeart/2005/8/layout/hierarchy4"/>
    <dgm:cxn modelId="{754E9BC7-9D46-4EF0-B096-734687218D84}" srcId="{338C0306-0766-45BE-A6E3-8721902979EA}" destId="{A37B11D6-DAD8-41A6-AF00-A984FED53B33}" srcOrd="0" destOrd="0" parTransId="{EF1B52BE-271A-403D-814C-9E02AB884F4A}" sibTransId="{9FA8006E-53B0-4B4C-8591-B5FAC4B74383}"/>
    <dgm:cxn modelId="{429141B2-57DA-471E-9899-A53CDD72FCC7}" srcId="{D60750E6-E227-4F35-89E6-2B40C6526DC4}" destId="{8DF44BA5-B28B-40CD-83FC-EA781BBDCA07}" srcOrd="0" destOrd="0" parTransId="{4F2E939B-D933-47A0-8DD0-9919860ABEE4}" sibTransId="{E7A0C4E3-EED6-43FA-A9AA-C649069D327B}"/>
    <dgm:cxn modelId="{21A6E2EC-733B-4A32-97F6-F4116E34594D}" srcId="{D6830E28-5A2D-4B52-BFD6-5247D6A98B23}" destId="{D60750E6-E227-4F35-89E6-2B40C6526DC4}" srcOrd="0" destOrd="0" parTransId="{7C934F82-8C54-4699-88F8-A33E4CA4B1E2}" sibTransId="{1CFEBF22-290C-4712-A154-1BB50856EF45}"/>
    <dgm:cxn modelId="{9CDBE73A-47EA-4E94-AFF1-E2D0B72C4171}" srcId="{8DF44BA5-B28B-40CD-83FC-EA781BBDCA07}" destId="{7B21E243-E564-490C-A1E4-287E869C77FC}" srcOrd="0" destOrd="0" parTransId="{A471992C-988D-4C34-9D26-3D7CA4521CCC}" sibTransId="{DFDBA019-E70D-4485-BA1B-D51D1F7E28A2}"/>
    <dgm:cxn modelId="{6E31BD60-4F58-4CC6-A985-2CD7C527AA8E}" srcId="{D60750E6-E227-4F35-89E6-2B40C6526DC4}" destId="{338C0306-0766-45BE-A6E3-8721902979EA}" srcOrd="1" destOrd="0" parTransId="{30DBE39C-6F2B-40A7-9467-C8CBEC54B2CC}" sibTransId="{FF50BC2B-22B6-476D-A48D-216741AF3F8C}"/>
    <dgm:cxn modelId="{B84806CD-E332-4E7D-9194-89EBF7735657}" type="presOf" srcId="{D6830E28-5A2D-4B52-BFD6-5247D6A98B23}" destId="{74955764-A71F-48CB-B65E-C6672CE54121}" srcOrd="0" destOrd="0" presId="urn:microsoft.com/office/officeart/2005/8/layout/hierarchy4"/>
    <dgm:cxn modelId="{91B2E39B-3090-46F5-9E7A-ACA787CA3063}" type="presOf" srcId="{338C0306-0766-45BE-A6E3-8721902979EA}" destId="{E301161C-6881-4784-875C-11AE44A88902}" srcOrd="0" destOrd="0" presId="urn:microsoft.com/office/officeart/2005/8/layout/hierarchy4"/>
    <dgm:cxn modelId="{A4D5E32A-E4B3-4410-8D1F-E2765A38C6EE}" type="presOf" srcId="{D60750E6-E227-4F35-89E6-2B40C6526DC4}" destId="{7E3FE9B6-5702-4352-AA80-89F6850AFEAE}" srcOrd="0" destOrd="0" presId="urn:microsoft.com/office/officeart/2005/8/layout/hierarchy4"/>
    <dgm:cxn modelId="{5CE9CD49-8773-4151-A528-0344F17CD72C}" type="presOf" srcId="{A3F7B797-13D7-4A35-A3CE-50DF3123FAE4}" destId="{322C81BB-9609-4B9B-9A51-BC49E8F4A4DA}" srcOrd="0" destOrd="0" presId="urn:microsoft.com/office/officeart/2005/8/layout/hierarchy4"/>
    <dgm:cxn modelId="{99F32D7C-DF56-47F8-8860-6A815A9A4E44}" type="presParOf" srcId="{74955764-A71F-48CB-B65E-C6672CE54121}" destId="{B6460F59-3266-47E5-BA0F-369BDED19AE8}" srcOrd="0" destOrd="0" presId="urn:microsoft.com/office/officeart/2005/8/layout/hierarchy4"/>
    <dgm:cxn modelId="{A091398F-2586-4B15-A6F8-1B70EB114CD0}" type="presParOf" srcId="{B6460F59-3266-47E5-BA0F-369BDED19AE8}" destId="{7E3FE9B6-5702-4352-AA80-89F6850AFEAE}" srcOrd="0" destOrd="0" presId="urn:microsoft.com/office/officeart/2005/8/layout/hierarchy4"/>
    <dgm:cxn modelId="{774BFB5F-DD7B-45DA-B0C2-24AAAC35A69B}" type="presParOf" srcId="{B6460F59-3266-47E5-BA0F-369BDED19AE8}" destId="{C250D0EB-764C-4F30-997D-C141996AE1A5}" srcOrd="1" destOrd="0" presId="urn:microsoft.com/office/officeart/2005/8/layout/hierarchy4"/>
    <dgm:cxn modelId="{A1EA01C0-0FB2-4C07-8FA1-77AF923723B8}" type="presParOf" srcId="{B6460F59-3266-47E5-BA0F-369BDED19AE8}" destId="{51B7B75A-93BB-4EC5-AA79-CD6A840D7A94}" srcOrd="2" destOrd="0" presId="urn:microsoft.com/office/officeart/2005/8/layout/hierarchy4"/>
    <dgm:cxn modelId="{4939CBE2-2A7C-427E-8B82-2C5EA197CA60}" type="presParOf" srcId="{51B7B75A-93BB-4EC5-AA79-CD6A840D7A94}" destId="{6130C391-B9CA-41E3-8FED-8200F5C480F7}" srcOrd="0" destOrd="0" presId="urn:microsoft.com/office/officeart/2005/8/layout/hierarchy4"/>
    <dgm:cxn modelId="{8067D813-77D6-434E-B429-12155F4B1703}" type="presParOf" srcId="{6130C391-B9CA-41E3-8FED-8200F5C480F7}" destId="{E4A6EDF9-3930-462E-8B9A-034656C9E7D6}" srcOrd="0" destOrd="0" presId="urn:microsoft.com/office/officeart/2005/8/layout/hierarchy4"/>
    <dgm:cxn modelId="{9D9BEEDC-9DEA-4807-AFB8-B62D47991C5A}" type="presParOf" srcId="{6130C391-B9CA-41E3-8FED-8200F5C480F7}" destId="{3A9BFC44-89B9-4C6F-A893-31ABA7406E56}" srcOrd="1" destOrd="0" presId="urn:microsoft.com/office/officeart/2005/8/layout/hierarchy4"/>
    <dgm:cxn modelId="{210500EF-8126-4EC3-83B4-C6545A608D14}" type="presParOf" srcId="{6130C391-B9CA-41E3-8FED-8200F5C480F7}" destId="{4FEC7CFC-6E18-4C7B-B4C1-C521F277A53E}" srcOrd="2" destOrd="0" presId="urn:microsoft.com/office/officeart/2005/8/layout/hierarchy4"/>
    <dgm:cxn modelId="{AB834E81-E4BB-48AE-880B-D55FB535D46D}" type="presParOf" srcId="{4FEC7CFC-6E18-4C7B-B4C1-C521F277A53E}" destId="{908BE740-81FD-4D41-868F-9A0375A3E4B8}" srcOrd="0" destOrd="0" presId="urn:microsoft.com/office/officeart/2005/8/layout/hierarchy4"/>
    <dgm:cxn modelId="{EFFBC92D-C120-4CE4-B1BC-C5FB7AA40579}" type="presParOf" srcId="{908BE740-81FD-4D41-868F-9A0375A3E4B8}" destId="{95F89AE8-D0D9-43D0-A533-971CD56D342B}" srcOrd="0" destOrd="0" presId="urn:microsoft.com/office/officeart/2005/8/layout/hierarchy4"/>
    <dgm:cxn modelId="{F7E7FEB8-B1DE-4027-B858-6352969ECB0A}" type="presParOf" srcId="{908BE740-81FD-4D41-868F-9A0375A3E4B8}" destId="{8FCEEB18-A624-4D66-82C1-9179935F2205}" srcOrd="1" destOrd="0" presId="urn:microsoft.com/office/officeart/2005/8/layout/hierarchy4"/>
    <dgm:cxn modelId="{BFE33A95-CED5-40DC-B821-696910C263F3}" type="presParOf" srcId="{4FEC7CFC-6E18-4C7B-B4C1-C521F277A53E}" destId="{54E4AF9F-84EE-4B74-A6FC-57F70E8C3B22}" srcOrd="1" destOrd="0" presId="urn:microsoft.com/office/officeart/2005/8/layout/hierarchy4"/>
    <dgm:cxn modelId="{97E6665F-11AA-4EF6-B509-824BFC1BD8DA}" type="presParOf" srcId="{4FEC7CFC-6E18-4C7B-B4C1-C521F277A53E}" destId="{AF777456-F350-411D-8AF6-E05DC5ACBA8A}" srcOrd="2" destOrd="0" presId="urn:microsoft.com/office/officeart/2005/8/layout/hierarchy4"/>
    <dgm:cxn modelId="{AACFFD5C-B046-49F0-90F6-682BE081EC27}" type="presParOf" srcId="{AF777456-F350-411D-8AF6-E05DC5ACBA8A}" destId="{322C81BB-9609-4B9B-9A51-BC49E8F4A4DA}" srcOrd="0" destOrd="0" presId="urn:microsoft.com/office/officeart/2005/8/layout/hierarchy4"/>
    <dgm:cxn modelId="{88449C06-9055-443D-894B-D646A9E7F685}" type="presParOf" srcId="{AF777456-F350-411D-8AF6-E05DC5ACBA8A}" destId="{BAF1A7AB-7AC2-48EE-91DF-0185DE1A8A0B}" srcOrd="1" destOrd="0" presId="urn:microsoft.com/office/officeart/2005/8/layout/hierarchy4"/>
    <dgm:cxn modelId="{7DE96E26-A008-4B89-94C3-6E87503767B8}" type="presParOf" srcId="{51B7B75A-93BB-4EC5-AA79-CD6A840D7A94}" destId="{709A3D8E-EC82-442A-9F4A-CF7932B3E3BF}" srcOrd="1" destOrd="0" presId="urn:microsoft.com/office/officeart/2005/8/layout/hierarchy4"/>
    <dgm:cxn modelId="{AFF18EF1-A986-4C7D-B816-F306805DB789}" type="presParOf" srcId="{51B7B75A-93BB-4EC5-AA79-CD6A840D7A94}" destId="{881886F7-4C9A-48D3-88A8-99C6BDBEE921}" srcOrd="2" destOrd="0" presId="urn:microsoft.com/office/officeart/2005/8/layout/hierarchy4"/>
    <dgm:cxn modelId="{2DDB5ABB-89BF-4F0B-8BCC-41F8ACE672EF}" type="presParOf" srcId="{881886F7-4C9A-48D3-88A8-99C6BDBEE921}" destId="{E301161C-6881-4784-875C-11AE44A88902}" srcOrd="0" destOrd="0" presId="urn:microsoft.com/office/officeart/2005/8/layout/hierarchy4"/>
    <dgm:cxn modelId="{D4AC3BAC-3678-4845-B24B-1F03ADFE2D08}" type="presParOf" srcId="{881886F7-4C9A-48D3-88A8-99C6BDBEE921}" destId="{7E0D15B3-2C37-4FB5-942C-784C6D44626C}" srcOrd="1" destOrd="0" presId="urn:microsoft.com/office/officeart/2005/8/layout/hierarchy4"/>
    <dgm:cxn modelId="{16FF6554-EF7E-4FBC-95FD-BD873BEB43B5}" type="presParOf" srcId="{881886F7-4C9A-48D3-88A8-99C6BDBEE921}" destId="{D7A252AC-A6CA-4813-A0B2-23103987893E}" srcOrd="2" destOrd="0" presId="urn:microsoft.com/office/officeart/2005/8/layout/hierarchy4"/>
    <dgm:cxn modelId="{CB3FA20C-C7B2-4A60-8BD0-2794D25B04B2}" type="presParOf" srcId="{D7A252AC-A6CA-4813-A0B2-23103987893E}" destId="{F2499402-3237-478B-8845-31156A6A992A}" srcOrd="0" destOrd="0" presId="urn:microsoft.com/office/officeart/2005/8/layout/hierarchy4"/>
    <dgm:cxn modelId="{9D394BEC-65D7-4DC7-B1AA-FFD906ECAFC9}" type="presParOf" srcId="{F2499402-3237-478B-8845-31156A6A992A}" destId="{C9078B75-B8D2-46AC-BAA2-C40428CE470C}" srcOrd="0" destOrd="0" presId="urn:microsoft.com/office/officeart/2005/8/layout/hierarchy4"/>
    <dgm:cxn modelId="{6F670681-B76E-4A3F-B0A5-3B5EBED98926}" type="presParOf" srcId="{F2499402-3237-478B-8845-31156A6A992A}" destId="{1C9B79A4-5069-4906-B603-D34B9199099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3FE9B6-5702-4352-AA80-89F6850AFEAE}">
      <dsp:nvSpPr>
        <dsp:cNvPr id="0" name=""/>
        <dsp:cNvSpPr/>
      </dsp:nvSpPr>
      <dsp:spPr>
        <a:xfrm>
          <a:off x="944" y="2584"/>
          <a:ext cx="8227711" cy="1547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600" kern="1200" dirty="0" smtClean="0"/>
            <a:t>Společná zemědělská politika</a:t>
          </a:r>
          <a:endParaRPr lang="cs-CZ" sz="4600" kern="1200" dirty="0"/>
        </a:p>
      </dsp:txBody>
      <dsp:txXfrm>
        <a:off x="944" y="2584"/>
        <a:ext cx="8227711" cy="1547672"/>
      </dsp:txXfrm>
    </dsp:sp>
    <dsp:sp modelId="{E4A6EDF9-3930-462E-8B9A-034656C9E7D6}">
      <dsp:nvSpPr>
        <dsp:cNvPr id="0" name=""/>
        <dsp:cNvSpPr/>
      </dsp:nvSpPr>
      <dsp:spPr>
        <a:xfrm>
          <a:off x="2818629" y="1633735"/>
          <a:ext cx="5374595" cy="1547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II. pilíř: Rozvoj Venkova: NSPRV:PRV</a:t>
          </a:r>
          <a:endParaRPr lang="cs-CZ" sz="3800" kern="1200" dirty="0"/>
        </a:p>
      </dsp:txBody>
      <dsp:txXfrm>
        <a:off x="2818629" y="1633735"/>
        <a:ext cx="5374595" cy="1547672"/>
      </dsp:txXfrm>
    </dsp:sp>
    <dsp:sp modelId="{95F89AE8-D0D9-43D0-A533-971CD56D342B}">
      <dsp:nvSpPr>
        <dsp:cNvPr id="0" name=""/>
        <dsp:cNvSpPr/>
      </dsp:nvSpPr>
      <dsp:spPr>
        <a:xfrm>
          <a:off x="2746646" y="3361934"/>
          <a:ext cx="2632025" cy="1547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Osa I - III</a:t>
          </a:r>
          <a:endParaRPr lang="cs-CZ" sz="3000" kern="1200" dirty="0"/>
        </a:p>
      </dsp:txBody>
      <dsp:txXfrm>
        <a:off x="2746646" y="3361934"/>
        <a:ext cx="2632025" cy="1547672"/>
      </dsp:txXfrm>
    </dsp:sp>
    <dsp:sp modelId="{322C81BB-9609-4B9B-9A51-BC49E8F4A4DA}">
      <dsp:nvSpPr>
        <dsp:cNvPr id="0" name=""/>
        <dsp:cNvSpPr/>
      </dsp:nvSpPr>
      <dsp:spPr>
        <a:xfrm>
          <a:off x="5554965" y="3361934"/>
          <a:ext cx="2632025" cy="1547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Osa IV Leader</a:t>
          </a:r>
          <a:endParaRPr lang="cs-CZ" sz="3000" kern="1200" dirty="0"/>
        </a:p>
      </dsp:txBody>
      <dsp:txXfrm>
        <a:off x="5554965" y="3361934"/>
        <a:ext cx="2632025" cy="1547672"/>
      </dsp:txXfrm>
    </dsp:sp>
    <dsp:sp modelId="{E301161C-6881-4784-875C-11AE44A88902}">
      <dsp:nvSpPr>
        <dsp:cNvPr id="0" name=""/>
        <dsp:cNvSpPr/>
      </dsp:nvSpPr>
      <dsp:spPr>
        <a:xfrm>
          <a:off x="82352" y="1633735"/>
          <a:ext cx="2632025" cy="1547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800" kern="1200" dirty="0" smtClean="0"/>
            <a:t>I. pilíř</a:t>
          </a:r>
          <a:endParaRPr lang="cs-CZ" sz="3800" kern="1200" dirty="0"/>
        </a:p>
      </dsp:txBody>
      <dsp:txXfrm>
        <a:off x="82352" y="1633735"/>
        <a:ext cx="2632025" cy="1547672"/>
      </dsp:txXfrm>
    </dsp:sp>
    <dsp:sp modelId="{C9078B75-B8D2-46AC-BAA2-C40428CE470C}">
      <dsp:nvSpPr>
        <dsp:cNvPr id="0" name=""/>
        <dsp:cNvSpPr/>
      </dsp:nvSpPr>
      <dsp:spPr>
        <a:xfrm>
          <a:off x="10340" y="3361934"/>
          <a:ext cx="2632025" cy="15476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b="1" kern="1200" dirty="0" smtClean="0"/>
            <a:t>Přímá podpora podnikům </a:t>
          </a:r>
          <a:endParaRPr lang="cs-CZ" sz="3000" kern="1200" dirty="0"/>
        </a:p>
      </dsp:txBody>
      <dsp:txXfrm>
        <a:off x="10340" y="3361934"/>
        <a:ext cx="2632025" cy="1547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DAC9C-0CEE-4635-9E2D-6B1B4EDDDC79}" type="datetimeFigureOut">
              <a:rPr lang="cs-CZ" smtClean="0"/>
              <a:pPr/>
              <a:t>20.2.2013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BA86F-0334-472D-BD50-1B40F46862E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0255779-65CD-4D51-B37E-72BF40BE337E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B3FC-6760-46A3-B5A9-8C7A1735BB64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D989-CA25-4E2B-B946-80C3F9D211CE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96EF2-5FC1-4608-8AC5-80F8AB93353C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CAF6310-9791-432A-8241-0AB5B7FCC4ED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902C-1D78-4463-86A3-27CCBD86B43E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1C7E1-10E9-4F06-B15E-F7E1C92825A2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FDAA-08BA-4278-B2D0-8717AFB1882D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8333-D992-4CDA-95A6-3C917E2D172E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E6AA6-E910-449D-9883-950C759B1AD1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376E2-EF20-4DF9-9DCD-30675BEB7037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D9054B-8514-4A54-B97E-B1289F5CEC50}" type="datetime1">
              <a:rPr lang="cs-CZ" smtClean="0"/>
              <a:pPr/>
              <a:t>20.2.2013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C3D33A0-6852-4605-A48C-B7A7F7E4303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agri.cz/public/web/mze/venkov/" TargetMode="External"/><Relationship Id="rId2" Type="http://schemas.openxmlformats.org/officeDocument/2006/relationships/hyperlink" Target="http://nsmas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zif.cz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7776864" cy="2835746"/>
          </a:xfrm>
        </p:spPr>
        <p:txBody>
          <a:bodyPr>
            <a:normAutofit fontScale="90000"/>
          </a:bodyPr>
          <a:lstStyle/>
          <a:p>
            <a:pPr algn="l"/>
            <a:r>
              <a:rPr lang="cs-CZ" b="1" cap="all" dirty="0" smtClean="0"/>
              <a:t>Cvičení </a:t>
            </a:r>
            <a:r>
              <a:rPr lang="cs-CZ" b="1" cap="all" dirty="0" smtClean="0"/>
              <a:t>1</a:t>
            </a:r>
            <a:br>
              <a:rPr lang="cs-CZ" b="1" cap="all" dirty="0" smtClean="0"/>
            </a:br>
            <a:r>
              <a:rPr lang="cs-CZ" b="1" cap="all" dirty="0" smtClean="0"/>
              <a:t>Současné trendy rurálního rozvoje</a:t>
            </a:r>
            <a:br>
              <a:rPr lang="cs-CZ" b="1" cap="all" dirty="0" smtClean="0"/>
            </a:br>
            <a:r>
              <a:rPr lang="cs-CZ" b="1" cap="all" dirty="0" smtClean="0"/>
              <a:t/>
            </a:r>
            <a:br>
              <a:rPr lang="cs-CZ" b="1" cap="all" dirty="0" smtClean="0"/>
            </a:br>
            <a:r>
              <a:rPr lang="cs-CZ" dirty="0" smtClean="0"/>
              <a:t>Vymezení venkovského </a:t>
            </a:r>
            <a:r>
              <a:rPr lang="cs-CZ" dirty="0" smtClean="0"/>
              <a:t>prostoru</a:t>
            </a:r>
            <a:br>
              <a:rPr lang="cs-CZ" dirty="0" smtClean="0"/>
            </a:br>
            <a:r>
              <a:rPr lang="cs-CZ" dirty="0" smtClean="0"/>
              <a:t>Místní akční skupiny</a:t>
            </a:r>
            <a:r>
              <a:rPr lang="cs-CZ" b="1" cap="all" dirty="0"/>
              <a:t/>
            </a:r>
            <a:br>
              <a:rPr lang="cs-CZ" b="1" cap="all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3645024"/>
            <a:ext cx="7056784" cy="129614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cs-CZ" b="1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Jan </a:t>
            </a:r>
            <a:r>
              <a:rPr lang="cs-CZ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Procházka</a:t>
            </a:r>
          </a:p>
          <a:p>
            <a:pPr algn="r"/>
            <a:endParaRPr lang="cs-CZ" b="1" dirty="0" smtClean="0">
              <a:solidFill>
                <a:schemeClr val="bg1">
                  <a:lumMod val="6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Z0105 Rurální geografie – cvičení</a:t>
            </a:r>
          </a:p>
          <a:p>
            <a:r>
              <a:rPr lang="cs-CZ" b="1" dirty="0" smtClean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Calibri" pitchFamily="34" charset="0"/>
              </a:rPr>
              <a:t>Brno 2013</a:t>
            </a:r>
          </a:p>
          <a:p>
            <a:pPr algn="r"/>
            <a:endParaRPr lang="cs-CZ" sz="2400" b="1" dirty="0" smtClean="0"/>
          </a:p>
          <a:p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259632" y="5013176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2000" dirty="0" smtClean="0"/>
              <a:t>Geografický ústav</a:t>
            </a:r>
            <a:endParaRPr lang="en-US" sz="2000" dirty="0" smtClean="0"/>
          </a:p>
          <a:p>
            <a:pPr algn="r"/>
            <a:r>
              <a:rPr lang="cs-CZ" sz="2000" dirty="0" smtClean="0"/>
              <a:t>Přírodovědecká fakulta MU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informací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NS MAS</a:t>
            </a:r>
          </a:p>
          <a:p>
            <a:pPr lvl="1"/>
            <a:r>
              <a:rPr lang="cs-CZ" dirty="0" smtClean="0">
                <a:hlinkClick r:id="rId2"/>
              </a:rPr>
              <a:t>http://nsmascr.cz</a:t>
            </a:r>
            <a:endParaRPr lang="cs-CZ" dirty="0" smtClean="0"/>
          </a:p>
          <a:p>
            <a:r>
              <a:rPr lang="cs-CZ" dirty="0" smtClean="0"/>
              <a:t>Ministerstvo zemědělství</a:t>
            </a:r>
          </a:p>
          <a:p>
            <a:pPr lvl="1"/>
            <a:r>
              <a:rPr lang="cs-CZ" dirty="0" smtClean="0">
                <a:hlinkClick r:id="rId3"/>
              </a:rPr>
              <a:t>http://eagri.cz/public/web/mze/venkov/</a:t>
            </a:r>
            <a:endParaRPr lang="cs-CZ" dirty="0" smtClean="0"/>
          </a:p>
          <a:p>
            <a:r>
              <a:rPr lang="cs-CZ" dirty="0" smtClean="0"/>
              <a:t>Státní zemědělský intervenční fond</a:t>
            </a:r>
          </a:p>
          <a:p>
            <a:pPr lvl="1"/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szif.cz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852936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latin typeface="Calibri" pitchFamily="34" charset="0"/>
                <a:cs typeface="Calibri" pitchFamily="34" charset="0"/>
              </a:rPr>
              <a:t>Děkuji za pozornost</a:t>
            </a:r>
            <a:endParaRPr lang="cs-CZ" sz="5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venkovského prostoru I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Co je to venkov? =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&gt;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venkovsk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ý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prostor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Jak vymezit venkovský prostor?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Kritéria pro vymezení (Perlín, 2003)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Urbanistická struktura (rozvolněná zástavba, rozsáhlé veřejné prostory, nízký podíl zastavěné plochy)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Architektonické znaky (nízkopodlažní zástavba, integrace obytné a dalších funkcí, absence nájemného bydlení, individuální výstavba)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Sociální znaky (konservatismus, tradicionalizmus, sousedství, kooperace, participace, sídelní společná historie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Ekonomické znaky (vyjížďka do zaměstnání, vyšší zaměstnanost v zemědělství,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samozásobitelství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kutilství)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Veřejná správa (označení obce, postavení obce ve struktuře veřejné správy)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Velikostní znaky (počet obyvatel, hustota zalidnění, rozloha, podíl zastavěné plochy)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Kvalitativní výzkum (Humanistická geografie)</a:t>
            </a:r>
          </a:p>
          <a:p>
            <a:pPr lvl="2"/>
            <a:r>
              <a:rPr lang="cs-CZ" dirty="0" smtClean="0"/>
              <a:t>význam (</a:t>
            </a:r>
            <a:r>
              <a:rPr lang="cs-CZ" i="1" dirty="0" err="1" smtClean="0"/>
              <a:t>meaning</a:t>
            </a:r>
            <a:r>
              <a:rPr lang="cs-CZ" dirty="0" smtClean="0"/>
              <a:t>), místo (</a:t>
            </a:r>
            <a:r>
              <a:rPr lang="cs-CZ" i="1" dirty="0" err="1" smtClean="0"/>
              <a:t>place</a:t>
            </a:r>
            <a:r>
              <a:rPr lang="cs-CZ" dirty="0" smtClean="0"/>
              <a:t>), představivost, zkušenost, tvořivost…</a:t>
            </a:r>
          </a:p>
          <a:p>
            <a:pPr lvl="2"/>
            <a:r>
              <a:rPr lang="cs-CZ" dirty="0" smtClean="0"/>
              <a:t>význam není vlastností předmětů (míst, regionů, krajin…) – ale je vytvářen lidmi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)</a:t>
            </a:r>
            <a:endParaRPr lang="cs-CZ" dirty="0">
              <a:latin typeface="Calibri" pitchFamily="34" charset="0"/>
              <a:cs typeface="Calibri" pitchFamily="34" charset="0"/>
            </a:endParaRPr>
          </a:p>
          <a:p>
            <a:pPr lvl="3"/>
            <a:endParaRPr lang="cs-CZ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podle </a:t>
            </a:r>
            <a:r>
              <a:rPr lang="cs-CZ" dirty="0" err="1" smtClean="0"/>
              <a:t>Perlína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6381328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PERLÍN, R. a kol. 2010. Typologie venkovského prostoru Česka. </a:t>
            </a:r>
            <a:r>
              <a:rPr lang="cs-CZ" sz="1400" i="1" dirty="0" smtClean="0"/>
              <a:t>Geografie – sborník České geografické společnosti</a:t>
            </a:r>
            <a:r>
              <a:rPr lang="cs-CZ" sz="1400" dirty="0" smtClean="0"/>
              <a:t>, 2010, </a:t>
            </a:r>
            <a:r>
              <a:rPr lang="cs-CZ" sz="1400" dirty="0" err="1" smtClean="0"/>
              <a:t>roč</a:t>
            </a:r>
            <a:r>
              <a:rPr lang="cs-CZ" sz="1400" dirty="0" smtClean="0"/>
              <a:t>. 115, č. 2, s. 161 – 187.</a:t>
            </a:r>
            <a:endParaRPr lang="cs-CZ" sz="1400" dirty="0"/>
          </a:p>
        </p:txBody>
      </p:sp>
      <p:pic>
        <p:nvPicPr>
          <p:cNvPr id="7" name="Obrázek 6" descr="mapa_perlin_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0087" y="1224916"/>
            <a:ext cx="7544321" cy="51316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venkovského prostoru II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000" dirty="0" smtClean="0">
                <a:latin typeface="Calibri" pitchFamily="34" charset="0"/>
                <a:cs typeface="Calibri" pitchFamily="34" charset="0"/>
              </a:rPr>
              <a:t>Účel politiky rozvoje venkova</a:t>
            </a:r>
          </a:p>
          <a:p>
            <a:pPr lvl="1"/>
            <a:r>
              <a:rPr lang="cs-CZ" sz="2600" dirty="0" smtClean="0">
                <a:latin typeface="Calibri" pitchFamily="34" charset="0"/>
                <a:cs typeface="Calibri" pitchFamily="34" charset="0"/>
              </a:rPr>
              <a:t>Zákon o obcích 128/2000 </a:t>
            </a:r>
            <a:r>
              <a:rPr lang="cs-CZ" sz="2600" dirty="0" err="1" smtClean="0">
                <a:latin typeface="Calibri" pitchFamily="34" charset="0"/>
                <a:cs typeface="Calibri" pitchFamily="34" charset="0"/>
              </a:rPr>
              <a:t>Sb</a:t>
            </a:r>
            <a:endParaRPr lang="cs-CZ" sz="2600" dirty="0" smtClean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cs-CZ" sz="2200" dirty="0" smtClean="0">
                <a:latin typeface="Calibri" pitchFamily="34" charset="0"/>
                <a:cs typeface="Calibri" pitchFamily="34" charset="0"/>
              </a:rPr>
              <a:t>4 základní kategorie: statutární města, </a:t>
            </a:r>
            <a:r>
              <a:rPr lang="cs-CZ" sz="2200" dirty="0" err="1" smtClean="0">
                <a:latin typeface="Calibri" pitchFamily="34" charset="0"/>
                <a:cs typeface="Calibri" pitchFamily="34" charset="0"/>
              </a:rPr>
              <a:t>města</a:t>
            </a:r>
            <a:r>
              <a:rPr lang="cs-CZ" sz="2200" dirty="0" smtClean="0">
                <a:latin typeface="Calibri" pitchFamily="34" charset="0"/>
                <a:cs typeface="Calibri" pitchFamily="34" charset="0"/>
              </a:rPr>
              <a:t>, městyse a ostatní obce</a:t>
            </a:r>
          </a:p>
          <a:p>
            <a:pPr lvl="1"/>
            <a:r>
              <a:rPr lang="cs-CZ" sz="2600" dirty="0" smtClean="0">
                <a:latin typeface="Calibri" pitchFamily="34" charset="0"/>
                <a:cs typeface="Calibri" pitchFamily="34" charset="0"/>
              </a:rPr>
              <a:t>metodika </a:t>
            </a:r>
            <a:r>
              <a:rPr lang="cs-CZ" sz="2600" dirty="0" smtClean="0">
                <a:latin typeface="Calibri" pitchFamily="34" charset="0"/>
                <a:cs typeface="Calibri" pitchFamily="34" charset="0"/>
              </a:rPr>
              <a:t>OECD (uvedena v PRV)</a:t>
            </a:r>
            <a:endParaRPr lang="cs-CZ" sz="2600" dirty="0" smtClean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cs-CZ" sz="2200" dirty="0" smtClean="0">
                <a:latin typeface="Calibri" pitchFamily="34" charset="0"/>
                <a:cs typeface="Calibri" pitchFamily="34" charset="0"/>
              </a:rPr>
              <a:t>kritériu přepočtené hustoty obyvatel</a:t>
            </a:r>
          </a:p>
          <a:p>
            <a:pPr lvl="3"/>
            <a:r>
              <a:rPr lang="cs-CZ" sz="1900" dirty="0" smtClean="0">
                <a:latin typeface="Calibri" pitchFamily="34" charset="0"/>
                <a:cs typeface="Calibri" pitchFamily="34" charset="0"/>
              </a:rPr>
              <a:t>Převážně venkovské regiony, kde více než 50 % obyvatel žije ve venkovských obcích. </a:t>
            </a:r>
          </a:p>
          <a:p>
            <a:pPr lvl="3"/>
            <a:r>
              <a:rPr lang="cs-CZ" sz="1900" dirty="0" smtClean="0">
                <a:latin typeface="Calibri" pitchFamily="34" charset="0"/>
                <a:cs typeface="Calibri" pitchFamily="34" charset="0"/>
              </a:rPr>
              <a:t>Významně venkovské regiony, kde ve venkovských obcích žije 15 až 50 % obyvatel.</a:t>
            </a:r>
          </a:p>
          <a:p>
            <a:pPr lvl="3"/>
            <a:r>
              <a:rPr lang="cs-CZ" sz="1900" dirty="0" smtClean="0">
                <a:latin typeface="Calibri" pitchFamily="34" charset="0"/>
                <a:cs typeface="Calibri" pitchFamily="34" charset="0"/>
              </a:rPr>
              <a:t>Převážně městské regiony, kde ve venkovských obcích žije méně než 15 % obyvatel.</a:t>
            </a:r>
          </a:p>
          <a:p>
            <a:pPr lvl="1"/>
            <a:r>
              <a:rPr lang="cs-CZ" sz="2600" dirty="0" smtClean="0">
                <a:latin typeface="Calibri" pitchFamily="34" charset="0"/>
                <a:cs typeface="Calibri" pitchFamily="34" charset="0"/>
              </a:rPr>
              <a:t>SZP: osa IV: Leader</a:t>
            </a:r>
          </a:p>
          <a:p>
            <a:pPr lvl="2"/>
            <a:r>
              <a:rPr lang="cs-CZ" sz="2200" dirty="0" smtClean="0">
                <a:latin typeface="Calibri" pitchFamily="34" charset="0"/>
                <a:cs typeface="Calibri" pitchFamily="34" charset="0"/>
              </a:rPr>
              <a:t>Obce s méně jak 25 000 obyvateli tvořící území  o velikosti 10 – 100 tis obyvatel</a:t>
            </a:r>
          </a:p>
          <a:p>
            <a:pPr lvl="2"/>
            <a:r>
              <a:rPr lang="cs-CZ" sz="2200" dirty="0" smtClean="0">
                <a:latin typeface="Calibri" pitchFamily="34" charset="0"/>
                <a:cs typeface="Calibri" pitchFamily="34" charset="0"/>
              </a:rPr>
              <a:t>Místní akční skupiny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zemědělská politika EU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akční skupiny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IV osa PRV ČR: Leader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Metodická osa, která realizuje cíle opatření os I - III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Přidaná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hodnota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Inovace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Spolupráce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Budování sítí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Přístup „zdola-nahoru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“, Strategie místního rozvoje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MAS: Partnerství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ve venkovských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regionech veřejného a soukromého sektoru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Integrovaná akce a akce napříč odvětvími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Vzniká nový způsob vládnutí ve venkovských regionech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Místní akční skupiny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112 MAS, které mohou rozdělovat finance z Programu rozvoje venkova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 desítky dalších které nedosáhli na podporu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Místní akční skupiny ČR únor 2013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1026" name="Picture 2" descr="http://nsmascr.cz/content/uploads/2013/02/mapa_MAS_min_2_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7359021" cy="5202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Teoretické přístupy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Nová rurální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governance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Horizontální a vertikální přesun moci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Přesun moci do lokální komunity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Přesun moci mimo státní sektor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Více-úrovňová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governance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 politice rozvoje venkova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Úrovně: nadnárodní, národní a regionální až lokální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Interakce mezi těmito úrovněmi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Přístup „shora“ (financování rozvoje venkova)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Přístup „zdola-nahoru“ (přístup Leader)</a:t>
            </a:r>
          </a:p>
          <a:p>
            <a:pPr lvl="2"/>
            <a:r>
              <a:rPr lang="cs-CZ" dirty="0" smtClean="0">
                <a:latin typeface="Calibri" pitchFamily="34" charset="0"/>
                <a:cs typeface="Calibri" pitchFamily="34" charset="0"/>
              </a:rPr>
              <a:t>Horizontální interakce mezi aktéry na jednotlivých úrovních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Kritika programu Leader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33A0-6852-4605-A48C-B7A7F7E4303C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Evropský soudní dvůr (Zvláštní zpráva č. 5, 2010)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Přístup je finančně náročnější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Předává kontrolu nad rozpočtem EU velkému počtu MAS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Přístup „zdola-nahoru“ rozvinut jen v omezené míře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MAS v Česku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Chápán spíše jako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dotační zdroj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než metoda rozvoje území (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Binek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a kol. 2011)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Pouze doplňuje PRV</a:t>
            </a:r>
          </a:p>
          <a:p>
            <a:pPr lvl="1"/>
            <a:r>
              <a:rPr lang="cs-CZ" b="1" dirty="0" smtClean="0">
                <a:latin typeface="Calibri" pitchFamily="34" charset="0"/>
                <a:cs typeface="Calibri" pitchFamily="34" charset="0"/>
              </a:rPr>
              <a:t>Nízké zastoupení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privátního sektoru v MAS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Více jak 70 % finančních objemů směřuje do opatření: III.2.1. Obnova a rozvoj vesnic, občanská vybavení a služby (Svobodová a kol 2011)</a:t>
            </a:r>
          </a:p>
          <a:p>
            <a:pPr lvl="1"/>
            <a:r>
              <a:rPr lang="cs-CZ" dirty="0" smtClean="0">
                <a:latin typeface="Calibri" pitchFamily="34" charset="0"/>
                <a:cs typeface="Calibri" pitchFamily="34" charset="0"/>
              </a:rPr>
              <a:t>Téměř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neexistuje integrace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přístupu Leader do systému řízení a do strategických rozvojových dokumentů (Průběžné hodnocení PRV, 2010)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544</TotalTime>
  <Words>630</Words>
  <Application>Microsoft Office PowerPoint</Application>
  <PresentationFormat>Předvádění na obrazovce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Původ</vt:lpstr>
      <vt:lpstr>Cvičení 1 Současné trendy rurálního rozvoje  Vymezení venkovského prostoru Místní akční skupiny </vt:lpstr>
      <vt:lpstr>Vymezení venkovského prostoru I</vt:lpstr>
      <vt:lpstr>Typologie podle Perlína</vt:lpstr>
      <vt:lpstr>Vymezení venkovského prostoru II</vt:lpstr>
      <vt:lpstr>Společná zemědělská politika EU</vt:lpstr>
      <vt:lpstr>Místní akční skupiny</vt:lpstr>
      <vt:lpstr>Místní akční skupiny ČR únor 2013</vt:lpstr>
      <vt:lpstr>Teoretické přístupy</vt:lpstr>
      <vt:lpstr>Kritika programu Leader</vt:lpstr>
      <vt:lpstr>Zdroje informací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s programem Leader v ČR a ve Finsku: komparační analýza</dc:title>
  <dc:creator>JP</dc:creator>
  <cp:lastModifiedBy>JP</cp:lastModifiedBy>
  <cp:revision>57</cp:revision>
  <dcterms:created xsi:type="dcterms:W3CDTF">2012-09-04T09:21:07Z</dcterms:created>
  <dcterms:modified xsi:type="dcterms:W3CDTF">2013-02-20T11:52:54Z</dcterms:modified>
</cp:coreProperties>
</file>