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5" r:id="rId3"/>
    <p:sldId id="276" r:id="rId4"/>
    <p:sldId id="277" r:id="rId5"/>
    <p:sldId id="289" r:id="rId6"/>
    <p:sldId id="279" r:id="rId7"/>
    <p:sldId id="272" r:id="rId8"/>
    <p:sldId id="280" r:id="rId9"/>
    <p:sldId id="281" r:id="rId10"/>
    <p:sldId id="285" r:id="rId11"/>
    <p:sldId id="286" r:id="rId12"/>
    <p:sldId id="287" r:id="rId13"/>
    <p:sldId id="288" r:id="rId14"/>
    <p:sldId id="290" r:id="rId15"/>
    <p:sldId id="291" r:id="rId16"/>
    <p:sldId id="284" r:id="rId17"/>
    <p:sldId id="282" r:id="rId18"/>
    <p:sldId id="283" r:id="rId19"/>
    <p:sldId id="269" r:id="rId20"/>
    <p:sldId id="273" r:id="rId21"/>
    <p:sldId id="261" r:id="rId22"/>
    <p:sldId id="292" r:id="rId23"/>
    <p:sldId id="293" r:id="rId24"/>
    <p:sldId id="294" r:id="rId25"/>
    <p:sldId id="295" r:id="rId26"/>
    <p:sldId id="262" r:id="rId27"/>
    <p:sldId id="274" r:id="rId28"/>
    <p:sldId id="260" r:id="rId29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30E28-5A2D-4B52-BFD6-5247D6A98B2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0750E6-E227-4F35-89E6-2B40C6526DC4}">
      <dgm:prSet phldrT="[Text]"/>
      <dgm:spPr/>
      <dgm:t>
        <a:bodyPr/>
        <a:lstStyle/>
        <a:p>
          <a:r>
            <a:rPr lang="cs-CZ" dirty="0" smtClean="0"/>
            <a:t>Společná zemědělská politika</a:t>
          </a:r>
          <a:endParaRPr lang="cs-CZ" dirty="0"/>
        </a:p>
      </dgm:t>
    </dgm:pt>
    <dgm:pt modelId="{7C934F82-8C54-4699-88F8-A33E4CA4B1E2}" type="parTrans" cxnId="{21A6E2EC-733B-4A32-97F6-F4116E34594D}">
      <dgm:prSet/>
      <dgm:spPr/>
      <dgm:t>
        <a:bodyPr/>
        <a:lstStyle/>
        <a:p>
          <a:endParaRPr lang="cs-CZ"/>
        </a:p>
      </dgm:t>
    </dgm:pt>
    <dgm:pt modelId="{1CFEBF22-290C-4712-A154-1BB50856EF45}" type="sibTrans" cxnId="{21A6E2EC-733B-4A32-97F6-F4116E34594D}">
      <dgm:prSet/>
      <dgm:spPr/>
      <dgm:t>
        <a:bodyPr/>
        <a:lstStyle/>
        <a:p>
          <a:endParaRPr lang="cs-CZ"/>
        </a:p>
      </dgm:t>
    </dgm:pt>
    <dgm:pt modelId="{8DF44BA5-B28B-40CD-83FC-EA781BBDCA07}">
      <dgm:prSet phldrT="[Text]"/>
      <dgm:spPr/>
      <dgm:t>
        <a:bodyPr/>
        <a:lstStyle/>
        <a:p>
          <a:r>
            <a:rPr lang="cs-CZ" dirty="0" smtClean="0"/>
            <a:t>II. pilíř: Rozvoj Venkova: NSPRV:PRV</a:t>
          </a:r>
          <a:endParaRPr lang="cs-CZ" dirty="0"/>
        </a:p>
      </dgm:t>
    </dgm:pt>
    <dgm:pt modelId="{4F2E939B-D933-47A0-8DD0-9919860ABEE4}" type="parTrans" cxnId="{429141B2-57DA-471E-9899-A53CDD72FCC7}">
      <dgm:prSet/>
      <dgm:spPr/>
      <dgm:t>
        <a:bodyPr/>
        <a:lstStyle/>
        <a:p>
          <a:endParaRPr lang="cs-CZ"/>
        </a:p>
      </dgm:t>
    </dgm:pt>
    <dgm:pt modelId="{E7A0C4E3-EED6-43FA-A9AA-C649069D327B}" type="sibTrans" cxnId="{429141B2-57DA-471E-9899-A53CDD72FCC7}">
      <dgm:prSet/>
      <dgm:spPr/>
      <dgm:t>
        <a:bodyPr/>
        <a:lstStyle/>
        <a:p>
          <a:endParaRPr lang="cs-CZ"/>
        </a:p>
      </dgm:t>
    </dgm:pt>
    <dgm:pt modelId="{7B21E243-E564-490C-A1E4-287E869C77FC}">
      <dgm:prSet phldrT="[Text]"/>
      <dgm:spPr/>
      <dgm:t>
        <a:bodyPr/>
        <a:lstStyle/>
        <a:p>
          <a:r>
            <a:rPr lang="cs-CZ" dirty="0" smtClean="0"/>
            <a:t>Osa I - III</a:t>
          </a:r>
          <a:endParaRPr lang="cs-CZ" dirty="0"/>
        </a:p>
      </dgm:t>
    </dgm:pt>
    <dgm:pt modelId="{A471992C-988D-4C34-9D26-3D7CA4521CCC}" type="parTrans" cxnId="{9CDBE73A-47EA-4E94-AFF1-E2D0B72C4171}">
      <dgm:prSet/>
      <dgm:spPr/>
      <dgm:t>
        <a:bodyPr/>
        <a:lstStyle/>
        <a:p>
          <a:endParaRPr lang="cs-CZ"/>
        </a:p>
      </dgm:t>
    </dgm:pt>
    <dgm:pt modelId="{DFDBA019-E70D-4485-BA1B-D51D1F7E28A2}" type="sibTrans" cxnId="{9CDBE73A-47EA-4E94-AFF1-E2D0B72C4171}">
      <dgm:prSet/>
      <dgm:spPr/>
      <dgm:t>
        <a:bodyPr/>
        <a:lstStyle/>
        <a:p>
          <a:endParaRPr lang="cs-CZ"/>
        </a:p>
      </dgm:t>
    </dgm:pt>
    <dgm:pt modelId="{A3F7B797-13D7-4A35-A3CE-50DF3123FAE4}">
      <dgm:prSet phldrT="[Text]"/>
      <dgm:spPr/>
      <dgm:t>
        <a:bodyPr/>
        <a:lstStyle/>
        <a:p>
          <a:r>
            <a:rPr lang="cs-CZ" dirty="0" smtClean="0"/>
            <a:t>Osa IV Leader</a:t>
          </a:r>
          <a:endParaRPr lang="cs-CZ" dirty="0"/>
        </a:p>
      </dgm:t>
    </dgm:pt>
    <dgm:pt modelId="{72C62A7E-49C5-4DE8-ABB2-77262EB25407}" type="parTrans" cxnId="{5C72D819-329A-4DC9-A767-E5A2EE787E23}">
      <dgm:prSet/>
      <dgm:spPr/>
      <dgm:t>
        <a:bodyPr/>
        <a:lstStyle/>
        <a:p>
          <a:endParaRPr lang="cs-CZ"/>
        </a:p>
      </dgm:t>
    </dgm:pt>
    <dgm:pt modelId="{A8A028A7-F85A-46B5-9850-A7F00B627387}" type="sibTrans" cxnId="{5C72D819-329A-4DC9-A767-E5A2EE787E23}">
      <dgm:prSet/>
      <dgm:spPr/>
      <dgm:t>
        <a:bodyPr/>
        <a:lstStyle/>
        <a:p>
          <a:endParaRPr lang="cs-CZ"/>
        </a:p>
      </dgm:t>
    </dgm:pt>
    <dgm:pt modelId="{338C0306-0766-45BE-A6E3-8721902979EA}">
      <dgm:prSet phldrT="[Text]"/>
      <dgm:spPr/>
      <dgm:t>
        <a:bodyPr/>
        <a:lstStyle/>
        <a:p>
          <a:r>
            <a:rPr lang="cs-CZ" dirty="0" smtClean="0"/>
            <a:t>I. pilíř</a:t>
          </a:r>
          <a:endParaRPr lang="cs-CZ" dirty="0"/>
        </a:p>
      </dgm:t>
    </dgm:pt>
    <dgm:pt modelId="{30DBE39C-6F2B-40A7-9467-C8CBEC54B2CC}" type="parTrans" cxnId="{6E31BD60-4F58-4CC6-A985-2CD7C527AA8E}">
      <dgm:prSet/>
      <dgm:spPr/>
      <dgm:t>
        <a:bodyPr/>
        <a:lstStyle/>
        <a:p>
          <a:endParaRPr lang="cs-CZ"/>
        </a:p>
      </dgm:t>
    </dgm:pt>
    <dgm:pt modelId="{FF50BC2B-22B6-476D-A48D-216741AF3F8C}" type="sibTrans" cxnId="{6E31BD60-4F58-4CC6-A985-2CD7C527AA8E}">
      <dgm:prSet/>
      <dgm:spPr/>
      <dgm:t>
        <a:bodyPr/>
        <a:lstStyle/>
        <a:p>
          <a:endParaRPr lang="cs-CZ"/>
        </a:p>
      </dgm:t>
    </dgm:pt>
    <dgm:pt modelId="{A37B11D6-DAD8-41A6-AF00-A984FED53B33}">
      <dgm:prSet phldrT="[Text]"/>
      <dgm:spPr/>
      <dgm:t>
        <a:bodyPr/>
        <a:lstStyle/>
        <a:p>
          <a:r>
            <a:rPr lang="cs-CZ" b="1" dirty="0" smtClean="0"/>
            <a:t>Přímá podpora podnikům </a:t>
          </a:r>
          <a:endParaRPr lang="cs-CZ" dirty="0"/>
        </a:p>
      </dgm:t>
    </dgm:pt>
    <dgm:pt modelId="{EF1B52BE-271A-403D-814C-9E02AB884F4A}" type="parTrans" cxnId="{754E9BC7-9D46-4EF0-B096-734687218D84}">
      <dgm:prSet/>
      <dgm:spPr/>
      <dgm:t>
        <a:bodyPr/>
        <a:lstStyle/>
        <a:p>
          <a:endParaRPr lang="cs-CZ"/>
        </a:p>
      </dgm:t>
    </dgm:pt>
    <dgm:pt modelId="{9FA8006E-53B0-4B4C-8591-B5FAC4B74383}" type="sibTrans" cxnId="{754E9BC7-9D46-4EF0-B096-734687218D84}">
      <dgm:prSet/>
      <dgm:spPr/>
      <dgm:t>
        <a:bodyPr/>
        <a:lstStyle/>
        <a:p>
          <a:endParaRPr lang="cs-CZ"/>
        </a:p>
      </dgm:t>
    </dgm:pt>
    <dgm:pt modelId="{74955764-A71F-48CB-B65E-C6672CE54121}" type="pres">
      <dgm:prSet presAssocID="{D6830E28-5A2D-4B52-BFD6-5247D6A98B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6460F59-3266-47E5-BA0F-369BDED19AE8}" type="pres">
      <dgm:prSet presAssocID="{D60750E6-E227-4F35-89E6-2B40C6526DC4}" presName="vertOne" presStyleCnt="0"/>
      <dgm:spPr/>
    </dgm:pt>
    <dgm:pt modelId="{7E3FE9B6-5702-4352-AA80-89F6850AFEAE}" type="pres">
      <dgm:prSet presAssocID="{D60750E6-E227-4F35-89E6-2B40C6526D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50D0EB-764C-4F30-997D-C141996AE1A5}" type="pres">
      <dgm:prSet presAssocID="{D60750E6-E227-4F35-89E6-2B40C6526DC4}" presName="parTransOne" presStyleCnt="0"/>
      <dgm:spPr/>
    </dgm:pt>
    <dgm:pt modelId="{51B7B75A-93BB-4EC5-AA79-CD6A840D7A94}" type="pres">
      <dgm:prSet presAssocID="{D60750E6-E227-4F35-89E6-2B40C6526DC4}" presName="horzOne" presStyleCnt="0"/>
      <dgm:spPr/>
    </dgm:pt>
    <dgm:pt modelId="{6130C391-B9CA-41E3-8FED-8200F5C480F7}" type="pres">
      <dgm:prSet presAssocID="{8DF44BA5-B28B-40CD-83FC-EA781BBDCA07}" presName="vertTwo" presStyleCnt="0"/>
      <dgm:spPr/>
    </dgm:pt>
    <dgm:pt modelId="{E4A6EDF9-3930-462E-8B9A-034656C9E7D6}" type="pres">
      <dgm:prSet presAssocID="{8DF44BA5-B28B-40CD-83FC-EA781BBDCA07}" presName="txTwo" presStyleLbl="node2" presStyleIdx="0" presStyleCnt="2" custLinFactNeighborX="52426" custLinFactNeighborY="-422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9BFC44-89B9-4C6F-A893-31ABA7406E56}" type="pres">
      <dgm:prSet presAssocID="{8DF44BA5-B28B-40CD-83FC-EA781BBDCA07}" presName="parTransTwo" presStyleCnt="0"/>
      <dgm:spPr/>
    </dgm:pt>
    <dgm:pt modelId="{4FEC7CFC-6E18-4C7B-B4C1-C521F277A53E}" type="pres">
      <dgm:prSet presAssocID="{8DF44BA5-B28B-40CD-83FC-EA781BBDCA07}" presName="horzTwo" presStyleCnt="0"/>
      <dgm:spPr/>
    </dgm:pt>
    <dgm:pt modelId="{908BE740-81FD-4D41-868F-9A0375A3E4B8}" type="pres">
      <dgm:prSet presAssocID="{7B21E243-E564-490C-A1E4-287E869C77FC}" presName="vertThree" presStyleCnt="0"/>
      <dgm:spPr/>
    </dgm:pt>
    <dgm:pt modelId="{95F89AE8-D0D9-43D0-A533-971CD56D342B}" type="pres">
      <dgm:prSet presAssocID="{7B21E243-E564-490C-A1E4-287E869C77FC}" presName="txThree" presStyleLbl="node3" presStyleIdx="0" presStyleCnt="3" custLinFactX="4319" custLinFactNeighborX="100000" custLinFactNeighborY="-16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CEEB18-A624-4D66-82C1-9179935F2205}" type="pres">
      <dgm:prSet presAssocID="{7B21E243-E564-490C-A1E4-287E869C77FC}" presName="horzThree" presStyleCnt="0"/>
      <dgm:spPr/>
    </dgm:pt>
    <dgm:pt modelId="{54E4AF9F-84EE-4B74-A6FC-57F70E8C3B22}" type="pres">
      <dgm:prSet presAssocID="{DFDBA019-E70D-4485-BA1B-D51D1F7E28A2}" presName="sibSpaceThree" presStyleCnt="0"/>
      <dgm:spPr/>
    </dgm:pt>
    <dgm:pt modelId="{AF777456-F350-411D-8AF6-E05DC5ACBA8A}" type="pres">
      <dgm:prSet presAssocID="{A3F7B797-13D7-4A35-A3CE-50DF3123FAE4}" presName="vertThree" presStyleCnt="0"/>
      <dgm:spPr/>
    </dgm:pt>
    <dgm:pt modelId="{322C81BB-9609-4B9B-9A51-BC49E8F4A4DA}" type="pres">
      <dgm:prSet presAssocID="{A3F7B797-13D7-4A35-A3CE-50DF3123FAE4}" presName="txThree" presStyleLbl="node3" presStyleIdx="1" presStyleCnt="3" custLinFactX="6817" custLinFactNeighborX="100000" custLinFactNeighborY="-16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F1A7AB-7AC2-48EE-91DF-0185DE1A8A0B}" type="pres">
      <dgm:prSet presAssocID="{A3F7B797-13D7-4A35-A3CE-50DF3123FAE4}" presName="horzThree" presStyleCnt="0"/>
      <dgm:spPr/>
    </dgm:pt>
    <dgm:pt modelId="{709A3D8E-EC82-442A-9F4A-CF7932B3E3BF}" type="pres">
      <dgm:prSet presAssocID="{E7A0C4E3-EED6-43FA-A9AA-C649069D327B}" presName="sibSpaceTwo" presStyleCnt="0"/>
      <dgm:spPr/>
    </dgm:pt>
    <dgm:pt modelId="{881886F7-4C9A-48D3-88A8-99C6BDBEE921}" type="pres">
      <dgm:prSet presAssocID="{338C0306-0766-45BE-A6E3-8721902979EA}" presName="vertTwo" presStyleCnt="0"/>
      <dgm:spPr/>
    </dgm:pt>
    <dgm:pt modelId="{E301161C-6881-4784-875C-11AE44A88902}" type="pres">
      <dgm:prSet presAssocID="{338C0306-0766-45BE-A6E3-8721902979EA}" presName="txTwo" presStyleLbl="node2" presStyleIdx="1" presStyleCnt="2" custLinFactX="-100000" custLinFactNeighborX="-109507" custLinFactNeighborY="-422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0D15B3-2C37-4FB5-942C-784C6D44626C}" type="pres">
      <dgm:prSet presAssocID="{338C0306-0766-45BE-A6E3-8721902979EA}" presName="parTransTwo" presStyleCnt="0"/>
      <dgm:spPr/>
    </dgm:pt>
    <dgm:pt modelId="{D7A252AC-A6CA-4813-A0B2-23103987893E}" type="pres">
      <dgm:prSet presAssocID="{338C0306-0766-45BE-A6E3-8721902979EA}" presName="horzTwo" presStyleCnt="0"/>
      <dgm:spPr/>
    </dgm:pt>
    <dgm:pt modelId="{F2499402-3237-478B-8845-31156A6A992A}" type="pres">
      <dgm:prSet presAssocID="{A37B11D6-DAD8-41A6-AF00-A984FED53B33}" presName="vertThree" presStyleCnt="0"/>
      <dgm:spPr/>
    </dgm:pt>
    <dgm:pt modelId="{C9078B75-B8D2-46AC-BAA2-C40428CE470C}" type="pres">
      <dgm:prSet presAssocID="{A37B11D6-DAD8-41A6-AF00-A984FED53B33}" presName="txThree" presStyleLbl="node3" presStyleIdx="2" presStyleCnt="3" custLinFactX="-100000" custLinFactNeighborX="-112243" custLinFactNeighborY="-16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9B79A4-5069-4906-B603-D34B91990996}" type="pres">
      <dgm:prSet presAssocID="{A37B11D6-DAD8-41A6-AF00-A984FED53B33}" presName="horzThree" presStyleCnt="0"/>
      <dgm:spPr/>
    </dgm:pt>
  </dgm:ptLst>
  <dgm:cxnLst>
    <dgm:cxn modelId="{18332016-6C99-42F2-AB38-36227D61E9FA}" type="presOf" srcId="{A37B11D6-DAD8-41A6-AF00-A984FED53B33}" destId="{C9078B75-B8D2-46AC-BAA2-C40428CE470C}" srcOrd="0" destOrd="0" presId="urn:microsoft.com/office/officeart/2005/8/layout/hierarchy4"/>
    <dgm:cxn modelId="{C6FA5775-EE1F-4407-A268-785D19BD384F}" type="presOf" srcId="{8DF44BA5-B28B-40CD-83FC-EA781BBDCA07}" destId="{E4A6EDF9-3930-462E-8B9A-034656C9E7D6}" srcOrd="0" destOrd="0" presId="urn:microsoft.com/office/officeart/2005/8/layout/hierarchy4"/>
    <dgm:cxn modelId="{5C72D819-329A-4DC9-A767-E5A2EE787E23}" srcId="{8DF44BA5-B28B-40CD-83FC-EA781BBDCA07}" destId="{A3F7B797-13D7-4A35-A3CE-50DF3123FAE4}" srcOrd="1" destOrd="0" parTransId="{72C62A7E-49C5-4DE8-ABB2-77262EB25407}" sibTransId="{A8A028A7-F85A-46B5-9850-A7F00B627387}"/>
    <dgm:cxn modelId="{6539C0A7-40C6-4D68-B7A5-E1D0A25A5241}" type="presOf" srcId="{7B21E243-E564-490C-A1E4-287E869C77FC}" destId="{95F89AE8-D0D9-43D0-A533-971CD56D342B}" srcOrd="0" destOrd="0" presId="urn:microsoft.com/office/officeart/2005/8/layout/hierarchy4"/>
    <dgm:cxn modelId="{754E9BC7-9D46-4EF0-B096-734687218D84}" srcId="{338C0306-0766-45BE-A6E3-8721902979EA}" destId="{A37B11D6-DAD8-41A6-AF00-A984FED53B33}" srcOrd="0" destOrd="0" parTransId="{EF1B52BE-271A-403D-814C-9E02AB884F4A}" sibTransId="{9FA8006E-53B0-4B4C-8591-B5FAC4B74383}"/>
    <dgm:cxn modelId="{429141B2-57DA-471E-9899-A53CDD72FCC7}" srcId="{D60750E6-E227-4F35-89E6-2B40C6526DC4}" destId="{8DF44BA5-B28B-40CD-83FC-EA781BBDCA07}" srcOrd="0" destOrd="0" parTransId="{4F2E939B-D933-47A0-8DD0-9919860ABEE4}" sibTransId="{E7A0C4E3-EED6-43FA-A9AA-C649069D327B}"/>
    <dgm:cxn modelId="{21A6E2EC-733B-4A32-97F6-F4116E34594D}" srcId="{D6830E28-5A2D-4B52-BFD6-5247D6A98B23}" destId="{D60750E6-E227-4F35-89E6-2B40C6526DC4}" srcOrd="0" destOrd="0" parTransId="{7C934F82-8C54-4699-88F8-A33E4CA4B1E2}" sibTransId="{1CFEBF22-290C-4712-A154-1BB50856EF45}"/>
    <dgm:cxn modelId="{9CDBE73A-47EA-4E94-AFF1-E2D0B72C4171}" srcId="{8DF44BA5-B28B-40CD-83FC-EA781BBDCA07}" destId="{7B21E243-E564-490C-A1E4-287E869C77FC}" srcOrd="0" destOrd="0" parTransId="{A471992C-988D-4C34-9D26-3D7CA4521CCC}" sibTransId="{DFDBA019-E70D-4485-BA1B-D51D1F7E28A2}"/>
    <dgm:cxn modelId="{6E31BD60-4F58-4CC6-A985-2CD7C527AA8E}" srcId="{D60750E6-E227-4F35-89E6-2B40C6526DC4}" destId="{338C0306-0766-45BE-A6E3-8721902979EA}" srcOrd="1" destOrd="0" parTransId="{30DBE39C-6F2B-40A7-9467-C8CBEC54B2CC}" sibTransId="{FF50BC2B-22B6-476D-A48D-216741AF3F8C}"/>
    <dgm:cxn modelId="{B84806CD-E332-4E7D-9194-89EBF7735657}" type="presOf" srcId="{D6830E28-5A2D-4B52-BFD6-5247D6A98B23}" destId="{74955764-A71F-48CB-B65E-C6672CE54121}" srcOrd="0" destOrd="0" presId="urn:microsoft.com/office/officeart/2005/8/layout/hierarchy4"/>
    <dgm:cxn modelId="{91B2E39B-3090-46F5-9E7A-ACA787CA3063}" type="presOf" srcId="{338C0306-0766-45BE-A6E3-8721902979EA}" destId="{E301161C-6881-4784-875C-11AE44A88902}" srcOrd="0" destOrd="0" presId="urn:microsoft.com/office/officeart/2005/8/layout/hierarchy4"/>
    <dgm:cxn modelId="{A4D5E32A-E4B3-4410-8D1F-E2765A38C6EE}" type="presOf" srcId="{D60750E6-E227-4F35-89E6-2B40C6526DC4}" destId="{7E3FE9B6-5702-4352-AA80-89F6850AFEAE}" srcOrd="0" destOrd="0" presId="urn:microsoft.com/office/officeart/2005/8/layout/hierarchy4"/>
    <dgm:cxn modelId="{5CE9CD49-8773-4151-A528-0344F17CD72C}" type="presOf" srcId="{A3F7B797-13D7-4A35-A3CE-50DF3123FAE4}" destId="{322C81BB-9609-4B9B-9A51-BC49E8F4A4DA}" srcOrd="0" destOrd="0" presId="urn:microsoft.com/office/officeart/2005/8/layout/hierarchy4"/>
    <dgm:cxn modelId="{99F32D7C-DF56-47F8-8860-6A815A9A4E44}" type="presParOf" srcId="{74955764-A71F-48CB-B65E-C6672CE54121}" destId="{B6460F59-3266-47E5-BA0F-369BDED19AE8}" srcOrd="0" destOrd="0" presId="urn:microsoft.com/office/officeart/2005/8/layout/hierarchy4"/>
    <dgm:cxn modelId="{A091398F-2586-4B15-A6F8-1B70EB114CD0}" type="presParOf" srcId="{B6460F59-3266-47E5-BA0F-369BDED19AE8}" destId="{7E3FE9B6-5702-4352-AA80-89F6850AFEAE}" srcOrd="0" destOrd="0" presId="urn:microsoft.com/office/officeart/2005/8/layout/hierarchy4"/>
    <dgm:cxn modelId="{774BFB5F-DD7B-45DA-B0C2-24AAAC35A69B}" type="presParOf" srcId="{B6460F59-3266-47E5-BA0F-369BDED19AE8}" destId="{C250D0EB-764C-4F30-997D-C141996AE1A5}" srcOrd="1" destOrd="0" presId="urn:microsoft.com/office/officeart/2005/8/layout/hierarchy4"/>
    <dgm:cxn modelId="{A1EA01C0-0FB2-4C07-8FA1-77AF923723B8}" type="presParOf" srcId="{B6460F59-3266-47E5-BA0F-369BDED19AE8}" destId="{51B7B75A-93BB-4EC5-AA79-CD6A840D7A94}" srcOrd="2" destOrd="0" presId="urn:microsoft.com/office/officeart/2005/8/layout/hierarchy4"/>
    <dgm:cxn modelId="{4939CBE2-2A7C-427E-8B82-2C5EA197CA60}" type="presParOf" srcId="{51B7B75A-93BB-4EC5-AA79-CD6A840D7A94}" destId="{6130C391-B9CA-41E3-8FED-8200F5C480F7}" srcOrd="0" destOrd="0" presId="urn:microsoft.com/office/officeart/2005/8/layout/hierarchy4"/>
    <dgm:cxn modelId="{8067D813-77D6-434E-B429-12155F4B1703}" type="presParOf" srcId="{6130C391-B9CA-41E3-8FED-8200F5C480F7}" destId="{E4A6EDF9-3930-462E-8B9A-034656C9E7D6}" srcOrd="0" destOrd="0" presId="urn:microsoft.com/office/officeart/2005/8/layout/hierarchy4"/>
    <dgm:cxn modelId="{9D9BEEDC-9DEA-4807-AFB8-B62D47991C5A}" type="presParOf" srcId="{6130C391-B9CA-41E3-8FED-8200F5C480F7}" destId="{3A9BFC44-89B9-4C6F-A893-31ABA7406E56}" srcOrd="1" destOrd="0" presId="urn:microsoft.com/office/officeart/2005/8/layout/hierarchy4"/>
    <dgm:cxn modelId="{210500EF-8126-4EC3-83B4-C6545A608D14}" type="presParOf" srcId="{6130C391-B9CA-41E3-8FED-8200F5C480F7}" destId="{4FEC7CFC-6E18-4C7B-B4C1-C521F277A53E}" srcOrd="2" destOrd="0" presId="urn:microsoft.com/office/officeart/2005/8/layout/hierarchy4"/>
    <dgm:cxn modelId="{AB834E81-E4BB-48AE-880B-D55FB535D46D}" type="presParOf" srcId="{4FEC7CFC-6E18-4C7B-B4C1-C521F277A53E}" destId="{908BE740-81FD-4D41-868F-9A0375A3E4B8}" srcOrd="0" destOrd="0" presId="urn:microsoft.com/office/officeart/2005/8/layout/hierarchy4"/>
    <dgm:cxn modelId="{EFFBC92D-C120-4CE4-B1BC-C5FB7AA40579}" type="presParOf" srcId="{908BE740-81FD-4D41-868F-9A0375A3E4B8}" destId="{95F89AE8-D0D9-43D0-A533-971CD56D342B}" srcOrd="0" destOrd="0" presId="urn:microsoft.com/office/officeart/2005/8/layout/hierarchy4"/>
    <dgm:cxn modelId="{F7E7FEB8-B1DE-4027-B858-6352969ECB0A}" type="presParOf" srcId="{908BE740-81FD-4D41-868F-9A0375A3E4B8}" destId="{8FCEEB18-A624-4D66-82C1-9179935F2205}" srcOrd="1" destOrd="0" presId="urn:microsoft.com/office/officeart/2005/8/layout/hierarchy4"/>
    <dgm:cxn modelId="{BFE33A95-CED5-40DC-B821-696910C263F3}" type="presParOf" srcId="{4FEC7CFC-6E18-4C7B-B4C1-C521F277A53E}" destId="{54E4AF9F-84EE-4B74-A6FC-57F70E8C3B22}" srcOrd="1" destOrd="0" presId="urn:microsoft.com/office/officeart/2005/8/layout/hierarchy4"/>
    <dgm:cxn modelId="{97E6665F-11AA-4EF6-B509-824BFC1BD8DA}" type="presParOf" srcId="{4FEC7CFC-6E18-4C7B-B4C1-C521F277A53E}" destId="{AF777456-F350-411D-8AF6-E05DC5ACBA8A}" srcOrd="2" destOrd="0" presId="urn:microsoft.com/office/officeart/2005/8/layout/hierarchy4"/>
    <dgm:cxn modelId="{AACFFD5C-B046-49F0-90F6-682BE081EC27}" type="presParOf" srcId="{AF777456-F350-411D-8AF6-E05DC5ACBA8A}" destId="{322C81BB-9609-4B9B-9A51-BC49E8F4A4DA}" srcOrd="0" destOrd="0" presId="urn:microsoft.com/office/officeart/2005/8/layout/hierarchy4"/>
    <dgm:cxn modelId="{88449C06-9055-443D-894B-D646A9E7F685}" type="presParOf" srcId="{AF777456-F350-411D-8AF6-E05DC5ACBA8A}" destId="{BAF1A7AB-7AC2-48EE-91DF-0185DE1A8A0B}" srcOrd="1" destOrd="0" presId="urn:microsoft.com/office/officeart/2005/8/layout/hierarchy4"/>
    <dgm:cxn modelId="{7DE96E26-A008-4B89-94C3-6E87503767B8}" type="presParOf" srcId="{51B7B75A-93BB-4EC5-AA79-CD6A840D7A94}" destId="{709A3D8E-EC82-442A-9F4A-CF7932B3E3BF}" srcOrd="1" destOrd="0" presId="urn:microsoft.com/office/officeart/2005/8/layout/hierarchy4"/>
    <dgm:cxn modelId="{AFF18EF1-A986-4C7D-B816-F306805DB789}" type="presParOf" srcId="{51B7B75A-93BB-4EC5-AA79-CD6A840D7A94}" destId="{881886F7-4C9A-48D3-88A8-99C6BDBEE921}" srcOrd="2" destOrd="0" presId="urn:microsoft.com/office/officeart/2005/8/layout/hierarchy4"/>
    <dgm:cxn modelId="{2DDB5ABB-89BF-4F0B-8BCC-41F8ACE672EF}" type="presParOf" srcId="{881886F7-4C9A-48D3-88A8-99C6BDBEE921}" destId="{E301161C-6881-4784-875C-11AE44A88902}" srcOrd="0" destOrd="0" presId="urn:microsoft.com/office/officeart/2005/8/layout/hierarchy4"/>
    <dgm:cxn modelId="{D4AC3BAC-3678-4845-B24B-1F03ADFE2D08}" type="presParOf" srcId="{881886F7-4C9A-48D3-88A8-99C6BDBEE921}" destId="{7E0D15B3-2C37-4FB5-942C-784C6D44626C}" srcOrd="1" destOrd="0" presId="urn:microsoft.com/office/officeart/2005/8/layout/hierarchy4"/>
    <dgm:cxn modelId="{16FF6554-EF7E-4FBC-95FD-BD873BEB43B5}" type="presParOf" srcId="{881886F7-4C9A-48D3-88A8-99C6BDBEE921}" destId="{D7A252AC-A6CA-4813-A0B2-23103987893E}" srcOrd="2" destOrd="0" presId="urn:microsoft.com/office/officeart/2005/8/layout/hierarchy4"/>
    <dgm:cxn modelId="{CB3FA20C-C7B2-4A60-8BD0-2794D25B04B2}" type="presParOf" srcId="{D7A252AC-A6CA-4813-A0B2-23103987893E}" destId="{F2499402-3237-478B-8845-31156A6A992A}" srcOrd="0" destOrd="0" presId="urn:microsoft.com/office/officeart/2005/8/layout/hierarchy4"/>
    <dgm:cxn modelId="{9D394BEC-65D7-4DC7-B1AA-FFD906ECAFC9}" type="presParOf" srcId="{F2499402-3237-478B-8845-31156A6A992A}" destId="{C9078B75-B8D2-46AC-BAA2-C40428CE470C}" srcOrd="0" destOrd="0" presId="urn:microsoft.com/office/officeart/2005/8/layout/hierarchy4"/>
    <dgm:cxn modelId="{6F670681-B76E-4A3F-B0A5-3B5EBED98926}" type="presParOf" srcId="{F2499402-3237-478B-8845-31156A6A992A}" destId="{1C9B79A4-5069-4906-B603-D34B919909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FE9B6-5702-4352-AA80-89F6850AFEAE}">
      <dsp:nvSpPr>
        <dsp:cNvPr id="0" name=""/>
        <dsp:cNvSpPr/>
      </dsp:nvSpPr>
      <dsp:spPr>
        <a:xfrm>
          <a:off x="944" y="2584"/>
          <a:ext cx="8227711" cy="154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/>
            <a:t>Společná zemědělská politika</a:t>
          </a:r>
          <a:endParaRPr lang="cs-CZ" sz="4600" kern="1200" dirty="0"/>
        </a:p>
      </dsp:txBody>
      <dsp:txXfrm>
        <a:off x="944" y="2584"/>
        <a:ext cx="8227711" cy="1547672"/>
      </dsp:txXfrm>
    </dsp:sp>
    <dsp:sp modelId="{E4A6EDF9-3930-462E-8B9A-034656C9E7D6}">
      <dsp:nvSpPr>
        <dsp:cNvPr id="0" name=""/>
        <dsp:cNvSpPr/>
      </dsp:nvSpPr>
      <dsp:spPr>
        <a:xfrm>
          <a:off x="2818629" y="1633735"/>
          <a:ext cx="5374595" cy="154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II. pilíř: Rozvoj Venkova: NSPRV:PRV</a:t>
          </a:r>
          <a:endParaRPr lang="cs-CZ" sz="3800" kern="1200" dirty="0"/>
        </a:p>
      </dsp:txBody>
      <dsp:txXfrm>
        <a:off x="2818629" y="1633735"/>
        <a:ext cx="5374595" cy="1547672"/>
      </dsp:txXfrm>
    </dsp:sp>
    <dsp:sp modelId="{95F89AE8-D0D9-43D0-A533-971CD56D342B}">
      <dsp:nvSpPr>
        <dsp:cNvPr id="0" name=""/>
        <dsp:cNvSpPr/>
      </dsp:nvSpPr>
      <dsp:spPr>
        <a:xfrm>
          <a:off x="2746646" y="3361934"/>
          <a:ext cx="2632025" cy="154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Osa I - III</a:t>
          </a:r>
          <a:endParaRPr lang="cs-CZ" sz="3000" kern="1200" dirty="0"/>
        </a:p>
      </dsp:txBody>
      <dsp:txXfrm>
        <a:off x="2746646" y="3361934"/>
        <a:ext cx="2632025" cy="1547672"/>
      </dsp:txXfrm>
    </dsp:sp>
    <dsp:sp modelId="{322C81BB-9609-4B9B-9A51-BC49E8F4A4DA}">
      <dsp:nvSpPr>
        <dsp:cNvPr id="0" name=""/>
        <dsp:cNvSpPr/>
      </dsp:nvSpPr>
      <dsp:spPr>
        <a:xfrm>
          <a:off x="5554965" y="3361934"/>
          <a:ext cx="2632025" cy="154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Osa IV Leader</a:t>
          </a:r>
          <a:endParaRPr lang="cs-CZ" sz="3000" kern="1200" dirty="0"/>
        </a:p>
      </dsp:txBody>
      <dsp:txXfrm>
        <a:off x="5554965" y="3361934"/>
        <a:ext cx="2632025" cy="1547672"/>
      </dsp:txXfrm>
    </dsp:sp>
    <dsp:sp modelId="{E301161C-6881-4784-875C-11AE44A88902}">
      <dsp:nvSpPr>
        <dsp:cNvPr id="0" name=""/>
        <dsp:cNvSpPr/>
      </dsp:nvSpPr>
      <dsp:spPr>
        <a:xfrm>
          <a:off x="82352" y="1633735"/>
          <a:ext cx="2632025" cy="154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I. pilíř</a:t>
          </a:r>
          <a:endParaRPr lang="cs-CZ" sz="3800" kern="1200" dirty="0"/>
        </a:p>
      </dsp:txBody>
      <dsp:txXfrm>
        <a:off x="82352" y="1633735"/>
        <a:ext cx="2632025" cy="1547672"/>
      </dsp:txXfrm>
    </dsp:sp>
    <dsp:sp modelId="{C9078B75-B8D2-46AC-BAA2-C40428CE470C}">
      <dsp:nvSpPr>
        <dsp:cNvPr id="0" name=""/>
        <dsp:cNvSpPr/>
      </dsp:nvSpPr>
      <dsp:spPr>
        <a:xfrm>
          <a:off x="10340" y="3361934"/>
          <a:ext cx="2632025" cy="154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Přímá podpora podnikům </a:t>
          </a:r>
          <a:endParaRPr lang="cs-CZ" sz="3000" kern="1200" dirty="0"/>
        </a:p>
      </dsp:txBody>
      <dsp:txXfrm>
        <a:off x="10340" y="3361934"/>
        <a:ext cx="2632025" cy="1547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DAC9C-0CEE-4635-9E2D-6B1B4EDDDC79}" type="datetimeFigureOut">
              <a:rPr lang="cs-CZ" smtClean="0"/>
              <a:pPr/>
              <a:t>27.2.2013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A86F-0334-472D-BD50-1B40F46862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0255779-65CD-4D51-B37E-72BF40BE337E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B3FC-6760-46A3-B5A9-8C7A1735BB64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D989-CA25-4E2B-B946-80C3F9D211CE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6EF2-5FC1-4608-8AC5-80F8AB93353C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CAF6310-9791-432A-8241-0AB5B7FCC4ED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902C-1D78-4463-86A3-27CCBD86B43E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C7E1-10E9-4F06-B15E-F7E1C92825A2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FDAA-08BA-4278-B2D0-8717AFB1882D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8333-D992-4CDA-95A6-3C917E2D172E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AA6-E910-449D-9883-950C759B1AD1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6E2-EF20-4DF9-9DCD-30675BEB7037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D9054B-8514-4A54-B97E-B1289F5CEC50}" type="datetime1">
              <a:rPr lang="cs-CZ" smtClean="0"/>
              <a:pPr/>
              <a:t>27.2.2013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3D33A0-6852-4605-A48C-B7A7F7E430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venkov/" TargetMode="External"/><Relationship Id="rId2" Type="http://schemas.openxmlformats.org/officeDocument/2006/relationships/hyperlink" Target="http://nsmas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6864" cy="2835746"/>
          </a:xfrm>
        </p:spPr>
        <p:txBody>
          <a:bodyPr>
            <a:normAutofit/>
          </a:bodyPr>
          <a:lstStyle/>
          <a:p>
            <a:pPr algn="l"/>
            <a:r>
              <a:rPr lang="cs-CZ" b="1" cap="all" dirty="0" smtClean="0"/>
              <a:t>Cvičení 2</a:t>
            </a:r>
            <a:br>
              <a:rPr lang="cs-CZ" b="1" cap="all" dirty="0" smtClean="0"/>
            </a:br>
            <a:r>
              <a:rPr lang="cs-CZ" b="1" cap="all" dirty="0" smtClean="0"/>
              <a:t>Zadání samostatní práce</a:t>
            </a:r>
            <a:r>
              <a:rPr lang="cs-CZ" b="1" cap="all" dirty="0"/>
              <a:t/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056784" cy="12961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Jan 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Procházka</a:t>
            </a:r>
          </a:p>
          <a:p>
            <a:pPr algn="r"/>
            <a:endParaRPr lang="cs-CZ" b="1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Z0105 Rurální geografie – cvičení</a:t>
            </a:r>
          </a:p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Brno 2013</a:t>
            </a:r>
          </a:p>
          <a:p>
            <a:pPr algn="r"/>
            <a:endParaRPr lang="cs-CZ" sz="2400" b="1" dirty="0" smtClean="0"/>
          </a:p>
          <a:p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259632" y="5013176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dirty="0" smtClean="0"/>
              <a:t>Geografický ústav</a:t>
            </a:r>
            <a:endParaRPr lang="en-US" sz="2000" dirty="0" smtClean="0"/>
          </a:p>
          <a:p>
            <a:pPr algn="r"/>
            <a:r>
              <a:rPr lang="cs-CZ" sz="2000" dirty="0" smtClean="0"/>
              <a:t>Přírodovědecká fakulta MU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 Závěr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Nenaplňují se cíle strategie</a:t>
            </a:r>
          </a:p>
          <a:p>
            <a:r>
              <a:rPr lang="cs-CZ" dirty="0" smtClean="0"/>
              <a:t>Aktéři nejsou schopni žádat o dotace</a:t>
            </a:r>
          </a:p>
          <a:p>
            <a:r>
              <a:rPr lang="cs-CZ" dirty="0" smtClean="0"/>
              <a:t>Dotace plynou pouze do některých FICHE</a:t>
            </a:r>
          </a:p>
          <a:p>
            <a:r>
              <a:rPr lang="cs-CZ" dirty="0" smtClean="0"/>
              <a:t>Leader využívám hlavně jako dotační zdroj</a:t>
            </a:r>
          </a:p>
          <a:p>
            <a:r>
              <a:rPr lang="cs-CZ" dirty="0" smtClean="0"/>
              <a:t>Dotace plynou pouze do malé části území MAS </a:t>
            </a:r>
            <a:r>
              <a:rPr lang="cs-CZ" dirty="0" err="1" smtClean="0"/>
              <a:t>Karlštejnsko</a:t>
            </a:r>
            <a:endParaRPr lang="cs-CZ" dirty="0" smtClean="0"/>
          </a:p>
          <a:p>
            <a:r>
              <a:rPr lang="cs-CZ" dirty="0" smtClean="0"/>
              <a:t>...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2 přístup Leader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První krok: Zjistit zastoupení členů v MAS, počet členských obcí (případně jsou-li členy MAS v rámci </a:t>
            </a:r>
            <a:r>
              <a:rPr lang="cs-CZ" dirty="0" err="1" smtClean="0"/>
              <a:t>mikroregionu</a:t>
            </a:r>
            <a:r>
              <a:rPr lang="cs-CZ" dirty="0" smtClean="0"/>
              <a:t>) a počet ostatních subjektů mimo státní sektor.</a:t>
            </a:r>
          </a:p>
          <a:p>
            <a:pPr lvl="1"/>
            <a:r>
              <a:rPr lang="cs-CZ" dirty="0" smtClean="0"/>
              <a:t>MAS </a:t>
            </a:r>
            <a:r>
              <a:rPr lang="cs-CZ" dirty="0" err="1" smtClean="0"/>
              <a:t>Karlštejnsko</a:t>
            </a:r>
            <a:r>
              <a:rPr lang="cs-CZ" dirty="0" smtClean="0"/>
              <a:t> (založeno 3 </a:t>
            </a:r>
            <a:r>
              <a:rPr lang="cs-CZ" dirty="0" err="1" smtClean="0"/>
              <a:t>mikroregiony</a:t>
            </a:r>
            <a:r>
              <a:rPr lang="cs-CZ" dirty="0" smtClean="0"/>
              <a:t> + podnikatelský sektor, 2009 pouze 20 členů, přitom 66 obcí!, seznam členů neveřejný, nutno se optat emailem – přesunuto pod krok tři)</a:t>
            </a:r>
          </a:p>
          <a:p>
            <a:r>
              <a:rPr lang="cs-CZ" dirty="0" smtClean="0"/>
              <a:t>Druhý krok: Vybrat si projekty, které splňují vizi Leader:</a:t>
            </a:r>
          </a:p>
          <a:p>
            <a:pPr lvl="1"/>
            <a:r>
              <a:rPr lang="cs-CZ" sz="2700" dirty="0" smtClean="0">
                <a:latin typeface="Calibri" pitchFamily="34" charset="0"/>
                <a:cs typeface="Calibri" pitchFamily="34" charset="0"/>
              </a:rPr>
              <a:t>Inovace, spolupráce, budování sítí</a:t>
            </a:r>
          </a:p>
          <a:p>
            <a:pPr lvl="1"/>
            <a:r>
              <a:rPr lang="cs-CZ" sz="2700" dirty="0" smtClean="0">
                <a:latin typeface="Calibri" pitchFamily="34" charset="0"/>
                <a:cs typeface="Calibri" pitchFamily="34" charset="0"/>
              </a:rPr>
              <a:t>Partnerství ve venkovských regionech veřejného a soukromého sektoru</a:t>
            </a:r>
          </a:p>
          <a:p>
            <a:pPr lvl="1"/>
            <a:r>
              <a:rPr lang="cs-CZ" sz="2700" dirty="0" smtClean="0">
                <a:latin typeface="Calibri" pitchFamily="34" charset="0"/>
                <a:cs typeface="Calibri" pitchFamily="34" charset="0"/>
              </a:rPr>
              <a:t>Integrovaná akce a akce napříč odvětvími</a:t>
            </a:r>
          </a:p>
          <a:p>
            <a:r>
              <a:rPr lang="cs-CZ" sz="3000" dirty="0" smtClean="0">
                <a:latin typeface="Calibri" pitchFamily="34" charset="0"/>
                <a:cs typeface="Calibri" pitchFamily="34" charset="0"/>
              </a:rPr>
              <a:t>Třetí krok: řízený rozhovor, nebo emailový dotazník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2 MAS </a:t>
            </a:r>
            <a:r>
              <a:rPr lang="cs-CZ" dirty="0" err="1" smtClean="0"/>
              <a:t>Karlštejnsko</a:t>
            </a:r>
            <a:r>
              <a:rPr lang="cs-CZ" dirty="0" smtClean="0"/>
              <a:t> projekty 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Cestovní ruch (ukázka čerpání dotací soukromým sektorem v MAS </a:t>
            </a:r>
            <a:r>
              <a:rPr lang="cs-CZ" dirty="0" err="1" smtClean="0"/>
              <a:t>Karlštejnsko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Výstavba malého ubytovacího zařízení v </a:t>
            </a:r>
            <a:r>
              <a:rPr lang="cs-CZ" dirty="0" err="1" smtClean="0"/>
              <a:t>Chodouni</a:t>
            </a:r>
            <a:r>
              <a:rPr lang="cs-CZ" dirty="0" smtClean="0"/>
              <a:t>, (780 tis. Kč), ubytování 4-6 osob + nákup kol (rodinná dovolená, CR)</a:t>
            </a:r>
          </a:p>
          <a:p>
            <a:pPr lvl="1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MAS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Karlštejnsko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o.s. schovalo na svém území první „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kešky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“ (CR bez podpory)</a:t>
            </a:r>
          </a:p>
          <a:p>
            <a:pPr lvl="1"/>
            <a:r>
              <a:rPr lang="cs-CZ" dirty="0" smtClean="0"/>
              <a:t>Rekonstrukce penzionu Pod Dračí skálou</a:t>
            </a:r>
          </a:p>
          <a:p>
            <a:pPr lvl="1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Karlštejnské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linky</a:t>
            </a:r>
            <a:r>
              <a:rPr lang="cs-CZ" baseline="30000" dirty="0" smtClean="0">
                <a:solidFill>
                  <a:schemeClr val="accent3">
                    <a:lumMod val="50000"/>
                  </a:schemeClr>
                </a:solidFill>
              </a:rPr>
              <a:t>©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Projekt MAS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Karlštejnsko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a St. kraje.</a:t>
            </a:r>
            <a:endParaRPr lang="cs-CZ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„Naše vlídná nádraží“ (kooperace MAS: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Karlštejnsko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Naděje pro Mostecko,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Jemnicko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cs-CZ" dirty="0" smtClean="0"/>
              <a:t>metodická dokumentace, která poskytne obcím a městům podrobný přehled o legislativě a přehlednou orientaci v ní.</a:t>
            </a:r>
          </a:p>
          <a:p>
            <a:pPr lvl="1"/>
            <a:r>
              <a:rPr lang="cs-CZ" dirty="0" smtClean="0"/>
              <a:t>Poskytne rovněž návody a pomoc při jednání  se Státem, ministerstvy,  správci železniční infrastruktury, s drážními dopravci.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2 MAS </a:t>
            </a:r>
            <a:r>
              <a:rPr lang="cs-CZ" dirty="0" err="1" smtClean="0"/>
              <a:t>Karlštejnsko</a:t>
            </a:r>
            <a:r>
              <a:rPr lang="cs-CZ" dirty="0" smtClean="0"/>
              <a:t> projekty II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49377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Pro místní občany:</a:t>
            </a:r>
          </a:p>
          <a:p>
            <a:pPr lvl="1"/>
            <a:r>
              <a:rPr lang="cs-CZ" dirty="0" smtClean="0"/>
              <a:t>Spolkový dům </a:t>
            </a:r>
            <a:r>
              <a:rPr lang="cs-CZ" dirty="0" err="1" smtClean="0"/>
              <a:t>Mezouň</a:t>
            </a:r>
            <a:r>
              <a:rPr lang="cs-CZ" dirty="0" smtClean="0"/>
              <a:t>: rekonstrukce a vytvoření prostoru pro setkávání (pouze v rámci obce, 1,5 mil Kč)</a:t>
            </a:r>
          </a:p>
          <a:p>
            <a:pPr lvl="1"/>
            <a:r>
              <a:rPr lang="cs-CZ" dirty="0" smtClean="0"/>
              <a:t>Modrý domeček - rozšíření služeb (430mil Kč), kulturní akce Řevnice a okolí</a:t>
            </a:r>
          </a:p>
          <a:p>
            <a:pPr lvl="1"/>
            <a:r>
              <a:rPr lang="cs-CZ" dirty="0" smtClean="0"/>
              <a:t>Sbor Církve bratrské v </a:t>
            </a:r>
            <a:r>
              <a:rPr lang="cs-CZ" dirty="0" err="1" smtClean="0"/>
              <a:t>Černošicích</a:t>
            </a:r>
            <a:r>
              <a:rPr lang="cs-CZ" dirty="0" smtClean="0"/>
              <a:t> (Jevištní a audiovizuální technika 468 tis. Kč)</a:t>
            </a:r>
          </a:p>
          <a:p>
            <a:pPr lvl="1"/>
            <a:r>
              <a:rPr lang="cs-CZ" dirty="0" smtClean="0"/>
              <a:t>Digitalizace kina Řevnice (1,8 mil. Kč), Gong o. s.</a:t>
            </a:r>
          </a:p>
          <a:p>
            <a:pPr lvl="1"/>
            <a:r>
              <a:rPr lang="cs-CZ" dirty="0" smtClean="0"/>
              <a:t>Televizní studio pro mediální výchovu dětí a mládeže (DOBNET)</a:t>
            </a:r>
          </a:p>
          <a:p>
            <a:pPr lvl="1"/>
            <a:r>
              <a:rPr lang="cs-CZ" dirty="0" smtClean="0"/>
              <a:t>Komunitní centrum </a:t>
            </a:r>
            <a:r>
              <a:rPr lang="cs-CZ" dirty="0" err="1" smtClean="0"/>
              <a:t>Koněprusy</a:t>
            </a:r>
            <a:r>
              <a:rPr lang="cs-CZ" dirty="0" smtClean="0"/>
              <a:t> (vytvoření prostoru pro setkávání)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Propagační činnost ZPRAVODAJ + Dny MAS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Karlštejnsko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 č. 2 MAS </a:t>
            </a:r>
            <a:r>
              <a:rPr lang="cs-CZ" dirty="0" err="1" smtClean="0"/>
              <a:t>Karlštejnsko</a:t>
            </a:r>
            <a:r>
              <a:rPr lang="cs-CZ" dirty="0" smtClean="0"/>
              <a:t> dotazník (email nebo řízený rozhovor) 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Cíl:</a:t>
            </a:r>
          </a:p>
          <a:p>
            <a:pPr lvl="1"/>
            <a:r>
              <a:rPr lang="cs-CZ" dirty="0" smtClean="0"/>
              <a:t>Zjistit </a:t>
            </a:r>
            <a:r>
              <a:rPr lang="cs-CZ" b="1" dirty="0" smtClean="0"/>
              <a:t>počet členů </a:t>
            </a:r>
            <a:r>
              <a:rPr lang="cs-CZ" dirty="0" smtClean="0"/>
              <a:t>v MAS </a:t>
            </a:r>
            <a:r>
              <a:rPr lang="cs-CZ" dirty="0" err="1" smtClean="0"/>
              <a:t>Karlštejnsko</a:t>
            </a:r>
            <a:r>
              <a:rPr lang="cs-CZ" dirty="0" smtClean="0"/>
              <a:t> v současné době</a:t>
            </a:r>
          </a:p>
          <a:p>
            <a:pPr lvl="1"/>
            <a:r>
              <a:rPr lang="cs-CZ" dirty="0" smtClean="0"/>
              <a:t>Leader </a:t>
            </a:r>
            <a:r>
              <a:rPr lang="cs-CZ" b="1" dirty="0" smtClean="0"/>
              <a:t>spolupráce</a:t>
            </a:r>
          </a:p>
          <a:p>
            <a:pPr lvl="2"/>
            <a:r>
              <a:rPr lang="cs-CZ" dirty="0" smtClean="0"/>
              <a:t>Pochválím projekty spolupráce Karlštejnské linky + Naše vlídná nádraží.</a:t>
            </a:r>
          </a:p>
          <a:p>
            <a:pPr lvl="2"/>
            <a:r>
              <a:rPr lang="cs-CZ" dirty="0" smtClean="0"/>
              <a:t>Následně se zeptám na další </a:t>
            </a:r>
            <a:r>
              <a:rPr lang="cs-CZ" b="1" dirty="0" smtClean="0"/>
              <a:t>projekty spolupráce</a:t>
            </a:r>
            <a:r>
              <a:rPr lang="cs-CZ" dirty="0" smtClean="0"/>
              <a:t>, které místní manažer považuje za důležité a já je neodhalil.</a:t>
            </a:r>
          </a:p>
          <a:p>
            <a:pPr lvl="1"/>
            <a:r>
              <a:rPr lang="cs-CZ" dirty="0" smtClean="0"/>
              <a:t>Leader </a:t>
            </a:r>
            <a:r>
              <a:rPr lang="cs-CZ" b="1" dirty="0" smtClean="0"/>
              <a:t>lidský kapitál</a:t>
            </a:r>
          </a:p>
          <a:p>
            <a:pPr lvl="2"/>
            <a:r>
              <a:rPr lang="cs-CZ" dirty="0" smtClean="0"/>
              <a:t>Pochválím opět projekty, které jsou z značné části realizovány NNO a soukromími podniky (</a:t>
            </a:r>
            <a:r>
              <a:rPr lang="cs-CZ" dirty="0" err="1" smtClean="0"/>
              <a:t>Dobnet</a:t>
            </a:r>
            <a:r>
              <a:rPr lang="cs-CZ" dirty="0" smtClean="0"/>
              <a:t>, Gong, Modrý domeček, Církev Bratrská)</a:t>
            </a:r>
          </a:p>
          <a:p>
            <a:pPr lvl="2"/>
            <a:r>
              <a:rPr lang="cs-CZ" dirty="0" smtClean="0"/>
              <a:t>Zkusím se optat na další projekty, které rozvíjejí </a:t>
            </a:r>
            <a:r>
              <a:rPr lang="cs-CZ" b="1" dirty="0" smtClean="0"/>
              <a:t>místní sociální kapitál</a:t>
            </a:r>
            <a:r>
              <a:rPr lang="cs-CZ" dirty="0" smtClean="0"/>
              <a:t>, tedy vzdělávací kurzy MAS k čerpání dotací, případně další akce členů MAS i bez finanční podpory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 č. 2 MAS </a:t>
            </a:r>
            <a:r>
              <a:rPr lang="cs-CZ" dirty="0" err="1" smtClean="0"/>
              <a:t>Karlštejnsko</a:t>
            </a:r>
            <a:r>
              <a:rPr lang="cs-CZ" dirty="0" smtClean="0"/>
              <a:t> dotazník (email nebo řízený rozhovor) II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Cíl:</a:t>
            </a:r>
          </a:p>
          <a:p>
            <a:pPr lvl="1"/>
            <a:r>
              <a:rPr lang="cs-CZ" dirty="0" smtClean="0"/>
              <a:t>Názor manažera MAS </a:t>
            </a:r>
            <a:r>
              <a:rPr lang="cs-CZ" dirty="0" err="1" smtClean="0"/>
              <a:t>Karlštejnsko</a:t>
            </a:r>
            <a:r>
              <a:rPr lang="cs-CZ" dirty="0" smtClean="0"/>
              <a:t>, </a:t>
            </a:r>
            <a:r>
              <a:rPr lang="cs-CZ" b="1" dirty="0" smtClean="0"/>
              <a:t>osobní názor odborníka </a:t>
            </a:r>
            <a:r>
              <a:rPr lang="cs-CZ" dirty="0" smtClean="0"/>
              <a:t>na místní území:</a:t>
            </a:r>
          </a:p>
          <a:p>
            <a:pPr lvl="2"/>
            <a:r>
              <a:rPr lang="cs-CZ" b="1" dirty="0" smtClean="0"/>
              <a:t>Problémy a překážky rozvoje </a:t>
            </a:r>
            <a:r>
              <a:rPr lang="cs-CZ" dirty="0" smtClean="0"/>
              <a:t>(v tomto případě hlavně čerpání dotací </a:t>
            </a:r>
            <a:r>
              <a:rPr lang="cs-CZ" dirty="0" err="1" smtClean="0"/>
              <a:t>mikroregionem</a:t>
            </a:r>
            <a:r>
              <a:rPr lang="cs-CZ" dirty="0" smtClean="0"/>
              <a:t> Dolní Berounka, zatímco ostatní území v pozadí) a jak je zohlední v budoucí strategii území.</a:t>
            </a:r>
          </a:p>
          <a:p>
            <a:pPr lvl="2"/>
            <a:r>
              <a:rPr lang="cs-CZ" b="1" dirty="0" smtClean="0"/>
              <a:t>Komunikace s Krajem</a:t>
            </a:r>
            <a:r>
              <a:rPr lang="cs-CZ" dirty="0" smtClean="0"/>
              <a:t>, zda manažer </a:t>
            </a:r>
            <a:r>
              <a:rPr lang="cs-CZ" dirty="0" err="1" smtClean="0"/>
              <a:t>kominukuje</a:t>
            </a:r>
            <a:r>
              <a:rPr lang="cs-CZ" dirty="0" smtClean="0"/>
              <a:t> se Středočeským krajem a jak jsou provázány strategie rozvoje území MAS a Středočeského kraje.</a:t>
            </a:r>
          </a:p>
          <a:p>
            <a:pPr lvl="2"/>
            <a:r>
              <a:rPr lang="cs-CZ" dirty="0" smtClean="0"/>
              <a:t>Komunikace s </a:t>
            </a:r>
            <a:r>
              <a:rPr lang="cs-CZ" b="1" dirty="0" smtClean="0"/>
              <a:t>Národní sítí MAS</a:t>
            </a:r>
            <a:r>
              <a:rPr lang="cs-CZ" dirty="0" smtClean="0"/>
              <a:t>, která úspěšně lobbuje za rozšíření pravomocí MAS. Otázkou je jaké možnosti mají manažeři jednotlivých MAS zasáhnout do dění na národní úrovni.</a:t>
            </a:r>
          </a:p>
          <a:p>
            <a:pPr lvl="2"/>
            <a:r>
              <a:rPr lang="cs-CZ" b="1" dirty="0" smtClean="0"/>
              <a:t>Otevřená otázka</a:t>
            </a:r>
            <a:r>
              <a:rPr lang="cs-CZ" dirty="0" smtClean="0"/>
              <a:t>, zda by se chtěl manažer ještě k něčemu vyjádřit, třeba vyzdvihnout nějaký projekt, který jsem nejmenoval, nebo si postěžovat.</a:t>
            </a:r>
          </a:p>
          <a:p>
            <a:r>
              <a:rPr lang="cs-CZ" dirty="0" smtClean="0"/>
              <a:t>Pro tuto komunikaci vám poskytnu průvodní dopis</a:t>
            </a:r>
          </a:p>
          <a:p>
            <a:pPr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 č. 3: Realizace rozvojové vize 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Vytvoření </a:t>
            </a:r>
            <a:r>
              <a:rPr lang="cs-CZ" b="1" dirty="0" smtClean="0"/>
              <a:t>vlastní FICHE</a:t>
            </a:r>
            <a:r>
              <a:rPr lang="cs-CZ" dirty="0" smtClean="0"/>
              <a:t> ve vybrané MAS</a:t>
            </a:r>
          </a:p>
          <a:p>
            <a:r>
              <a:rPr lang="cs-CZ" dirty="0" smtClean="0"/>
              <a:t>Budete ji vytvářet z pozice manažera MAS</a:t>
            </a:r>
          </a:p>
          <a:p>
            <a:r>
              <a:rPr lang="cs-CZ" dirty="0" smtClean="0"/>
              <a:t>Vše bude konkrétně propojeno s realitou, například pokud budete chtít rozvíjet cestovní ruch, musíte jmenovat konkrétní podniky v regionu, které mají šanci na dotaci dosáhnout! (Penziony, významné památky </a:t>
            </a:r>
            <a:r>
              <a:rPr lang="cs-CZ" dirty="0" err="1" smtClean="0"/>
              <a:t>atd</a:t>
            </a:r>
            <a:r>
              <a:rPr lang="cs-CZ" dirty="0" smtClean="0"/>
              <a:t>…)</a:t>
            </a:r>
          </a:p>
          <a:p>
            <a:pPr lvl="1"/>
            <a:r>
              <a:rPr lang="cs-CZ" dirty="0" smtClean="0"/>
              <a:t>Aby jste nedopadli jako manažer MAS </a:t>
            </a:r>
            <a:r>
              <a:rPr lang="cs-CZ" dirty="0" err="1" smtClean="0"/>
              <a:t>Karlštejnsko</a:t>
            </a:r>
            <a:endParaRPr lang="cs-CZ" dirty="0" smtClean="0"/>
          </a:p>
          <a:p>
            <a:r>
              <a:rPr lang="cs-CZ" dirty="0" smtClean="0"/>
              <a:t>Tento úkol vypracujete až po cvičeních v březnu, kdy budete mít znalosti PRV, protože musíte FICHE vytvořit v souladu s PRV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 č. 3: Realizace rozvojové vize obsah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dirty="0" smtClean="0">
                <a:cs typeface="Times New Roman" pitchFamily="18" charset="0"/>
              </a:rPr>
              <a:t>SWOT místní strategie Leader z úkolu č. 1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dirty="0" smtClean="0">
                <a:cs typeface="Times New Roman" pitchFamily="18" charset="0"/>
              </a:rPr>
              <a:t>vize (strategický cíl, čeho projektem chceme dosáhnout, mělo by to být motto: „Šlapeme na Karlštejn, aneb hrad ze sedla kola“)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dirty="0" smtClean="0">
                <a:cs typeface="Times New Roman" pitchFamily="18" charset="0"/>
              </a:rPr>
              <a:t>kvantifikace cílů a indikátory pro měření úspěšnosti realizace projektu (10km nových </a:t>
            </a:r>
            <a:r>
              <a:rPr lang="cs-CZ" sz="2400" dirty="0" err="1" smtClean="0">
                <a:cs typeface="Times New Roman" pitchFamily="18" charset="0"/>
              </a:rPr>
              <a:t>cylkostezek</a:t>
            </a:r>
            <a:r>
              <a:rPr lang="cs-CZ" sz="2400" dirty="0" smtClean="0">
                <a:cs typeface="Times New Roman" pitchFamily="18" charset="0"/>
              </a:rPr>
              <a:t> + 30km </a:t>
            </a:r>
            <a:r>
              <a:rPr lang="cs-CZ" sz="2400" dirty="0" err="1" smtClean="0">
                <a:cs typeface="Times New Roman" pitchFamily="18" charset="0"/>
              </a:rPr>
              <a:t>singletracků</a:t>
            </a:r>
            <a:r>
              <a:rPr lang="cs-CZ" sz="2400" dirty="0" smtClean="0">
                <a:cs typeface="Times New Roman" pitchFamily="18" charset="0"/>
              </a:rPr>
              <a:t> na Brdech)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dílčí cíle a opatření</a:t>
            </a:r>
            <a:r>
              <a:rPr lang="cs-CZ" dirty="0" smtClean="0"/>
              <a:t>, včetně </a:t>
            </a:r>
            <a:r>
              <a:rPr lang="cs-CZ" dirty="0" smtClean="0">
                <a:cs typeface="Times New Roman" pitchFamily="18" charset="0"/>
              </a:rPr>
              <a:t>nástroj</a:t>
            </a:r>
            <a:r>
              <a:rPr lang="cs-CZ" dirty="0" smtClean="0"/>
              <a:t>ů</a:t>
            </a:r>
            <a:r>
              <a:rPr lang="cs-CZ" dirty="0" smtClean="0">
                <a:cs typeface="Times New Roman" pitchFamily="18" charset="0"/>
              </a:rPr>
              <a:t> (pomoc přímá - pozemky, </a:t>
            </a:r>
            <a:r>
              <a:rPr lang="cs-CZ" dirty="0" err="1" smtClean="0">
                <a:cs typeface="Times New Roman" pitchFamily="18" charset="0"/>
              </a:rPr>
              <a:t>fin</a:t>
            </a:r>
            <a:r>
              <a:rPr lang="cs-CZ" dirty="0" smtClean="0">
                <a:cs typeface="Times New Roman" pitchFamily="18" charset="0"/>
              </a:rPr>
              <a:t>. nástroje, nepřímá), nebo se může jednat o zlepšení procedur (plánování, stavební řízení)</a:t>
            </a:r>
            <a:endParaRPr lang="cs-CZ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finanční náklady (kolik z PRV a případně další zdroje)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dopady na ŽP (EIA)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návrh organizační struktury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>
                <a:cs typeface="Times New Roman" pitchFamily="18" charset="0"/>
              </a:rPr>
              <a:t>časový plán   (okamžité, krátkodobé - viditelné dílčí cíle i dlouhodobé cíle)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prezentace a ostatní k zápočtu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situační analýza MAS  (vymezení území, současný stav,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kompaknost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území, místní problémy a jejich příčiny,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2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slidy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Úkol č. 1 (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4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slidy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Úkol č. 2 (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4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slidy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Úkol č. 3 (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max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5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slidů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Závěr (zhodnocení současného stavu a fungování MAS 1 slide)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/>
          </a:p>
          <a:p>
            <a:r>
              <a:rPr lang="cs-CZ" dirty="0" smtClean="0"/>
              <a:t>+ dodáte </a:t>
            </a:r>
            <a:r>
              <a:rPr lang="cs-CZ" dirty="0" err="1" smtClean="0"/>
              <a:t>excelovský</a:t>
            </a:r>
            <a:r>
              <a:rPr lang="cs-CZ" dirty="0" smtClean="0"/>
              <a:t> soubor se subjektivním hodnocením projektů (2 listy, viz vzor v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r>
              <a:rPr lang="cs-CZ" dirty="0" smtClean="0"/>
              <a:t>+ dodáte přepis rozhovoru nebo emailové komunikace</a:t>
            </a:r>
          </a:p>
          <a:p>
            <a:endParaRPr lang="cs-CZ" dirty="0" smtClean="0"/>
          </a:p>
          <a:p>
            <a:r>
              <a:rPr lang="cs-CZ" dirty="0" smtClean="0"/>
              <a:t>Vaše snažení bude dále využito k výzkumu MAS v ČR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Místní akční skupiny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IV osa PRV ČR: Leader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Metodická osa, která realizuje cíle opatření os I - III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Přidaná hodnota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Inovace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Spolupráce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Budování sítí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Přístup „zdola-nahoru“, Strategie místního rozvoje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MAS: Partnerství ve venkovských regionech veřejného a soukromého sektoru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Integrovaná akce a akce napříč odvětvími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Vzniká nový způsob vládnutí ve venkovských regionech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Místní akční skupiny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112 MAS, které mohou rozdělovat finance z Programu rozvoje venkova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desítky dalších které nedosáhli na podporu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hodiny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Rozdělení do skupin</a:t>
            </a:r>
          </a:p>
          <a:p>
            <a:r>
              <a:rPr lang="cs-CZ" dirty="0" smtClean="0"/>
              <a:t>Výběr MAS</a:t>
            </a:r>
          </a:p>
          <a:p>
            <a:r>
              <a:rPr lang="cs-CZ" dirty="0" smtClean="0"/>
              <a:t>Úkol č. 1 – Místní strategie</a:t>
            </a:r>
          </a:p>
          <a:p>
            <a:r>
              <a:rPr lang="cs-CZ" dirty="0" smtClean="0"/>
              <a:t>Úkol č. 2 – Lidský kapitál</a:t>
            </a:r>
          </a:p>
          <a:p>
            <a:r>
              <a:rPr lang="cs-CZ" dirty="0" smtClean="0"/>
              <a:t>Úkol č. 3 – Vlastní projekt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Místní akční skupiny ČR únor 2013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1026" name="Picture 2" descr="http://nsmascr.cz/content/uploads/2013/02/mapa_MAS_min_2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359021" cy="5202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PRV: OSA I  -  ZLEPŠENÍ KONKURENCESCHOPNOSTI ZEMĚDĚLSTVÍ A LESNICTVÍ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6" name="Zástupný symbol pro obsah 5" descr="osa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128792" cy="5733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PRV: OSA II - ZLEPŠOVÁNÍ ŽIVOTNÍHO PROSTŘEDÍ A KRAJINY (I)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Zástupný symbol pro obsah 4" descr="osaII_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124350" cy="5218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PRV: OSA II - ZLEPŠOVÁNÍ ŽIVOTNÍHO PROSTŘEDÍ A KRAJINY (II)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7" name="Zástupný symbol pro obsah 6" descr="osaII_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4896" y="1340768"/>
            <a:ext cx="8174900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PRV: OSA III - KVALITA ŽIVOTA VE VENKOVSKÝCH OBLASTECH A DIVERZIFIKACE HOSPODÁŘSTVÍ (I)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Zástupný symbol pro obsah 4" descr="osaIII_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822124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PRV: OSA III - KVALITA ŽIVOTA VE VENKOVSKÝCH OBLASTECH A DIVERZIFIKACE HOSPODÁŘSTVÍ (II)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Zástupný symbol pro obsah 4" descr="osaIII_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59301"/>
            <a:ext cx="8229600" cy="4656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Kritika programu Leader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Evropský soudní dvůr (Zvláštní zpráva č. 5, 2010)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Přístup je finančně náročnější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Předává kontrolu nad rozpočtem EU velkému počtu MAS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Přístup „zdola-nahoru“ rozvinut jen v omezené míře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MAS v Česku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Chápán spíše jako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dotační zdroj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než metoda rozvoje území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Binek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a kol. 2011)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Pouze doplňuje PRV</a:t>
            </a:r>
          </a:p>
          <a:p>
            <a:pPr lvl="1"/>
            <a:r>
              <a:rPr lang="cs-CZ" b="1" dirty="0" smtClean="0">
                <a:latin typeface="Calibri" pitchFamily="34" charset="0"/>
                <a:cs typeface="Calibri" pitchFamily="34" charset="0"/>
              </a:rPr>
              <a:t>Nízké zastoupení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privátního sektoru v MAS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Více jak 70 % finančních objemů směřuje do opatření: III.2.1. Obnova a rozvoj vesnic, občanská vybavení a služby (Svobodová a kol 2011)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Téměř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neexistuje integrace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přístupu Leader do systému řízení a do strategických rozvojových dokumentů (Průběžné hodnocení PRV,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NS MAS</a:t>
            </a:r>
          </a:p>
          <a:p>
            <a:pPr lvl="1"/>
            <a:r>
              <a:rPr lang="cs-CZ" dirty="0" smtClean="0">
                <a:hlinkClick r:id="rId2"/>
              </a:rPr>
              <a:t>http://nsmascr.cz</a:t>
            </a:r>
            <a:endParaRPr lang="cs-CZ" dirty="0" smtClean="0"/>
          </a:p>
          <a:p>
            <a:r>
              <a:rPr lang="cs-CZ" dirty="0" smtClean="0"/>
              <a:t>Ministerstvo zemědělství</a:t>
            </a:r>
          </a:p>
          <a:p>
            <a:pPr lvl="1"/>
            <a:r>
              <a:rPr lang="cs-CZ" dirty="0" smtClean="0">
                <a:hlinkClick r:id="rId3"/>
              </a:rPr>
              <a:t>http://eagri.cz/public/web/mze/venkov/</a:t>
            </a:r>
            <a:endParaRPr lang="cs-CZ" dirty="0" smtClean="0"/>
          </a:p>
          <a:p>
            <a:r>
              <a:rPr lang="cs-CZ" dirty="0" smtClean="0"/>
              <a:t>Státní zemědělský intervenční fond</a:t>
            </a:r>
          </a:p>
          <a:p>
            <a:pPr lvl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szif.cz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Calibri" pitchFamily="34" charset="0"/>
                <a:cs typeface="Calibri" pitchFamily="34" charset="0"/>
              </a:rPr>
              <a:t>Děkuji za pozornost</a:t>
            </a:r>
            <a:endParaRPr lang="cs-CZ" sz="5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do skupin a výběr MAS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Vytvořte skupiny</a:t>
            </a:r>
          </a:p>
          <a:p>
            <a:pPr lvl="1"/>
            <a:r>
              <a:rPr lang="cs-CZ" dirty="0" smtClean="0"/>
              <a:t>6-7 skupin</a:t>
            </a:r>
          </a:p>
          <a:p>
            <a:pPr lvl="1"/>
            <a:r>
              <a:rPr lang="cs-CZ" dirty="0" smtClean="0"/>
              <a:t>1 skupina - 5-7 studentů</a:t>
            </a:r>
          </a:p>
          <a:p>
            <a:r>
              <a:rPr lang="cs-CZ" dirty="0" smtClean="0"/>
              <a:t>V rámci skupin si v průběhu tohoto týdne vyberete MAS s nimiž budete dále pracovat</a:t>
            </a:r>
          </a:p>
          <a:p>
            <a:pPr lvl="1"/>
            <a:r>
              <a:rPr lang="cs-CZ" dirty="0" smtClean="0"/>
              <a:t>Každá skupina pošle do neděle 3. 3. mailem návrh 4 MAS, které jsou v jejich geografické blízkosti</a:t>
            </a:r>
          </a:p>
          <a:p>
            <a:pPr lvl="1"/>
            <a:r>
              <a:rPr lang="cs-CZ" dirty="0" err="1" smtClean="0"/>
              <a:t>Tz</a:t>
            </a:r>
            <a:r>
              <a:rPr lang="cs-CZ" dirty="0" smtClean="0"/>
              <a:t>. Oblast venkova, kterou dobře znáte, nejlépe odkud pochází některý z členů skupiny</a:t>
            </a:r>
          </a:p>
          <a:p>
            <a:pPr lvl="1"/>
            <a:r>
              <a:rPr lang="cs-CZ" dirty="0" smtClean="0"/>
              <a:t>Následně váš výběr zúžíme na základě e-</a:t>
            </a:r>
            <a:r>
              <a:rPr lang="cs-CZ" dirty="0" err="1" smtClean="0"/>
              <a:t>mailové</a:t>
            </a:r>
            <a:r>
              <a:rPr lang="cs-CZ" dirty="0" smtClean="0"/>
              <a:t> komunikace, takže každá skupina bude zpracovávat  2 </a:t>
            </a:r>
            <a:r>
              <a:rPr lang="cs-CZ" dirty="0" err="1" smtClean="0"/>
              <a:t>MASky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 Místní Rozvojová strategie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Místní strategie</a:t>
            </a:r>
          </a:p>
          <a:p>
            <a:pPr lvl="1"/>
            <a:r>
              <a:rPr lang="cs-CZ" dirty="0" smtClean="0"/>
              <a:t>Na webu vybrané MAS vyhledáte strategický plán Leader a případně i integrovanou strategii</a:t>
            </a:r>
          </a:p>
          <a:p>
            <a:r>
              <a:rPr lang="cs-CZ" dirty="0" smtClean="0"/>
              <a:t>MAS </a:t>
            </a:r>
            <a:r>
              <a:rPr lang="cs-CZ" dirty="0" err="1" smtClean="0"/>
              <a:t>Karlštejnsko</a:t>
            </a:r>
            <a:r>
              <a:rPr lang="cs-CZ" dirty="0" smtClean="0"/>
              <a:t> Integrovaný plán</a:t>
            </a:r>
          </a:p>
          <a:p>
            <a:pPr lvl="1"/>
            <a:r>
              <a:rPr lang="cs-CZ" dirty="0" smtClean="0"/>
              <a:t>VIZE: Zlepšování kvality života a životního prostředí v oblasti </a:t>
            </a:r>
            <a:r>
              <a:rPr lang="cs-CZ" dirty="0" err="1" smtClean="0"/>
              <a:t>Karlštejnska</a:t>
            </a:r>
            <a:endParaRPr lang="cs-CZ" dirty="0" smtClean="0"/>
          </a:p>
          <a:p>
            <a:pPr lvl="2"/>
            <a:r>
              <a:rPr lang="cs-CZ" dirty="0" smtClean="0"/>
              <a:t>A: Stabilizace venkovského obyvatelstva</a:t>
            </a:r>
          </a:p>
          <a:p>
            <a:pPr lvl="2"/>
            <a:r>
              <a:rPr lang="cs-CZ" dirty="0" smtClean="0"/>
              <a:t>B: Zachování vzhledu a charakteru venkova</a:t>
            </a:r>
          </a:p>
          <a:p>
            <a:pPr lvl="2"/>
            <a:r>
              <a:rPr lang="cs-CZ" dirty="0" smtClean="0"/>
              <a:t>C: Využití nových technologií k tvorbě pracovních příležitostí na venkově</a:t>
            </a:r>
          </a:p>
          <a:p>
            <a:pPr lvl="2"/>
            <a:r>
              <a:rPr lang="cs-CZ" dirty="0" smtClean="0"/>
              <a:t>D: Krajina a cestovní ruch</a:t>
            </a:r>
          </a:p>
          <a:p>
            <a:pPr lvl="2"/>
            <a:r>
              <a:rPr lang="cs-CZ" dirty="0" smtClean="0"/>
              <a:t>E: Získávání a předávání zkušeností</a:t>
            </a:r>
          </a:p>
          <a:p>
            <a:pPr lvl="1"/>
            <a:r>
              <a:rPr lang="cs-CZ" dirty="0" smtClean="0"/>
              <a:t>Příliš obecná strategie bez jasných cílů!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 MAS </a:t>
            </a:r>
            <a:r>
              <a:rPr lang="cs-CZ" dirty="0" err="1" smtClean="0"/>
              <a:t>Karlštejnsko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Zástupný symbol pro obsah 4" descr="MAS_karlstejns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25550"/>
            <a:ext cx="7931187" cy="563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Úkol č. 1 Strategický plán Leader </a:t>
            </a:r>
            <a:r>
              <a:rPr lang="cs-CZ" dirty="0" err="1" smtClean="0"/>
              <a:t>Karlštejnsko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Zástupný symbol pro obsah 6" descr="Fiche_karlstej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29831" y="1219200"/>
            <a:ext cx="7407195" cy="5162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 č. 1 Společná zemědělská politika EU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 Monitoring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Zástupný symbol pro obsah 4" descr="monitor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7703" y="1268760"/>
            <a:ext cx="8327394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1 Současný stav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33A0-6852-4605-A48C-B7A7F7E4303C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67545" y="1340766"/>
          <a:ext cx="8208912" cy="4896545"/>
        </p:xfrm>
        <a:graphic>
          <a:graphicData uri="http://schemas.openxmlformats.org/drawingml/2006/table">
            <a:tbl>
              <a:tblPr/>
              <a:tblGrid>
                <a:gridCol w="3629295"/>
                <a:gridCol w="1411266"/>
                <a:gridCol w="652787"/>
                <a:gridCol w="1507453"/>
                <a:gridCol w="1008111"/>
              </a:tblGrid>
              <a:tr h="334921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finanční alokace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alokace (mil. Kč)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alokace (mil. Kč)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sokromý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sektor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veřejný sektor (a TJ)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FICHE st.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LEADER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F1: Obnova a rozvoj obcí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Karlštejnska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F2: Občanské vybavení a služby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Karlštejnska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F3: Kulturní dědictví Karlštejnska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606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F4: Zemědělství Karlštejnska a Karlštejnské produkty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606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F5: Podpora drobného podnikání a rozvoj místních řemesel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F6: Diverzifikace zemědělství Karlštejnska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F7: Podpora rozvoje služeb v oblasti CR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972</TotalTime>
  <Words>1643</Words>
  <Application>Microsoft Office PowerPoint</Application>
  <PresentationFormat>Předvádění na obrazovce (4:3)</PresentationFormat>
  <Paragraphs>244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Původ</vt:lpstr>
      <vt:lpstr>Cvičení 2 Zadání samostatní práce </vt:lpstr>
      <vt:lpstr>Obsah hodiny</vt:lpstr>
      <vt:lpstr>Rozdělení do skupin a výběr MAS</vt:lpstr>
      <vt:lpstr>Úkol č. 1 Místní Rozvojová strategie</vt:lpstr>
      <vt:lpstr>Úkol č. 1 MAS Karlštejnsko</vt:lpstr>
      <vt:lpstr>Úkol č. 1 Strategický plán Leader Karlštejnsko</vt:lpstr>
      <vt:lpstr>Úkol č. 1 Společná zemědělská politika EU</vt:lpstr>
      <vt:lpstr>Úkol č. 1 Monitoring </vt:lpstr>
      <vt:lpstr>Úkol č. 1 Současný stav</vt:lpstr>
      <vt:lpstr>Úkol č. 1 Závěr</vt:lpstr>
      <vt:lpstr>Úkol č. 2 přístup Leader</vt:lpstr>
      <vt:lpstr>Úkol č. 2 MAS Karlštejnsko projekty I</vt:lpstr>
      <vt:lpstr>Úkol č. 2 MAS Karlštejnsko projekty II</vt:lpstr>
      <vt:lpstr>Úkol č. 2 MAS Karlštejnsko dotazník (email nebo řízený rozhovor) I</vt:lpstr>
      <vt:lpstr>Úkol č. 2 MAS Karlštejnsko dotazník (email nebo řízený rozhovor) II</vt:lpstr>
      <vt:lpstr>Úkol č. 3: Realizace rozvojové vize I</vt:lpstr>
      <vt:lpstr>Úkol č. 3: Realizace rozvojové vize obsah</vt:lpstr>
      <vt:lpstr>Podoba prezentace a ostatní k zápočtu</vt:lpstr>
      <vt:lpstr>Místní akční skupiny</vt:lpstr>
      <vt:lpstr>Místní akční skupiny ČR únor 2013</vt:lpstr>
      <vt:lpstr>PRV: OSA I  -  ZLEPŠENÍ KONKURENCESCHOPNOSTI ZEMĚDĚLSTVÍ A LESNICTVÍ</vt:lpstr>
      <vt:lpstr>PRV: OSA II - ZLEPŠOVÁNÍ ŽIVOTNÍHO PROSTŘEDÍ A KRAJINY (I)</vt:lpstr>
      <vt:lpstr>PRV: OSA II - ZLEPŠOVÁNÍ ŽIVOTNÍHO PROSTŘEDÍ A KRAJINY (II)</vt:lpstr>
      <vt:lpstr>PRV: OSA III - KVALITA ŽIVOTA VE VENKOVSKÝCH OBLASTECH A DIVERZIFIKACE HOSPODÁŘSTVÍ (I)</vt:lpstr>
      <vt:lpstr>PRV: OSA III - KVALITA ŽIVOTA VE VENKOVSKÝCH OBLASTECH A DIVERZIFIKACE HOSPODÁŘSTVÍ (II)</vt:lpstr>
      <vt:lpstr>Kritika programu Leader</vt:lpstr>
      <vt:lpstr>Zdroje informací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s programem Leader v ČR a ve Finsku: komparační analýza</dc:title>
  <dc:creator>JP</dc:creator>
  <cp:lastModifiedBy>JP</cp:lastModifiedBy>
  <cp:revision>105</cp:revision>
  <dcterms:created xsi:type="dcterms:W3CDTF">2012-09-04T09:21:07Z</dcterms:created>
  <dcterms:modified xsi:type="dcterms:W3CDTF">2013-02-27T09:51:50Z</dcterms:modified>
</cp:coreProperties>
</file>