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96" r:id="rId2"/>
    <p:sldId id="297" r:id="rId3"/>
    <p:sldId id="298" r:id="rId4"/>
    <p:sldId id="299" r:id="rId5"/>
    <p:sldId id="300" r:id="rId6"/>
    <p:sldId id="314" r:id="rId7"/>
    <p:sldId id="313" r:id="rId8"/>
    <p:sldId id="301" r:id="rId9"/>
    <p:sldId id="302" r:id="rId10"/>
    <p:sldId id="318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5" r:id="rId2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1B462-C72C-47D4-924B-63CCA1C37BCE}" type="doc">
      <dgm:prSet loTypeId="urn:microsoft.com/office/officeart/2005/8/layout/hierarchy6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AFEB9D8-10DA-418C-9306-16C5619D7EED}">
      <dgm:prSet phldrT="[Text]"/>
      <dgm:spPr/>
      <dgm:t>
        <a:bodyPr/>
        <a:lstStyle/>
        <a:p>
          <a:r>
            <a:rPr lang="cs-CZ" dirty="0" smtClean="0"/>
            <a:t>Společná zemědělská politika</a:t>
          </a:r>
          <a:endParaRPr lang="cs-CZ" dirty="0"/>
        </a:p>
      </dgm:t>
    </dgm:pt>
    <dgm:pt modelId="{DDC0A9F4-F80F-4C2C-8C1F-85BC4D9D7337}" type="parTrans" cxnId="{CFE9D148-5F22-486B-89CE-DA781E4EA7C5}">
      <dgm:prSet/>
      <dgm:spPr/>
      <dgm:t>
        <a:bodyPr/>
        <a:lstStyle/>
        <a:p>
          <a:endParaRPr lang="cs-CZ"/>
        </a:p>
      </dgm:t>
    </dgm:pt>
    <dgm:pt modelId="{C5CC7C41-F147-436D-A6AF-35D8A796EB18}" type="sibTrans" cxnId="{CFE9D148-5F22-486B-89CE-DA781E4EA7C5}">
      <dgm:prSet/>
      <dgm:spPr/>
      <dgm:t>
        <a:bodyPr/>
        <a:lstStyle/>
        <a:p>
          <a:endParaRPr lang="cs-CZ"/>
        </a:p>
      </dgm:t>
    </dgm:pt>
    <dgm:pt modelId="{F0404FCB-343B-4B88-B633-B2EA3CBAFF84}">
      <dgm:prSet phldrT="[Text]"/>
      <dgm:spPr/>
      <dgm:t>
        <a:bodyPr/>
        <a:lstStyle/>
        <a:p>
          <a:r>
            <a:rPr lang="cs-CZ" dirty="0" smtClean="0"/>
            <a:t>II. pilíř: Rozvoj Venkova: NSPRV:PRV</a:t>
          </a:r>
          <a:endParaRPr lang="cs-CZ" dirty="0"/>
        </a:p>
      </dgm:t>
    </dgm:pt>
    <dgm:pt modelId="{E549B80B-D04B-4008-B425-8AE7C32D4911}" type="parTrans" cxnId="{807563C4-122F-4740-BE0D-6DB70733AFA6}">
      <dgm:prSet/>
      <dgm:spPr/>
      <dgm:t>
        <a:bodyPr/>
        <a:lstStyle/>
        <a:p>
          <a:endParaRPr lang="cs-CZ"/>
        </a:p>
      </dgm:t>
    </dgm:pt>
    <dgm:pt modelId="{9D3025B3-9B22-4808-AE62-F9C297050B67}" type="sibTrans" cxnId="{807563C4-122F-4740-BE0D-6DB70733AFA6}">
      <dgm:prSet/>
      <dgm:spPr/>
      <dgm:t>
        <a:bodyPr/>
        <a:lstStyle/>
        <a:p>
          <a:endParaRPr lang="cs-CZ"/>
        </a:p>
      </dgm:t>
    </dgm:pt>
    <dgm:pt modelId="{865585A1-495D-451E-BDBE-354D39742754}">
      <dgm:prSet phldrT="[Text]"/>
      <dgm:spPr/>
      <dgm:t>
        <a:bodyPr/>
        <a:lstStyle/>
        <a:p>
          <a:r>
            <a:rPr lang="cs-CZ" dirty="0" smtClean="0"/>
            <a:t>Osa I - III</a:t>
          </a:r>
          <a:endParaRPr lang="cs-CZ" dirty="0"/>
        </a:p>
      </dgm:t>
    </dgm:pt>
    <dgm:pt modelId="{C48E2630-0F44-4899-80BA-C6BA838DEFB3}" type="parTrans" cxnId="{6F3A2CED-E785-4D88-AB45-77D706952A70}">
      <dgm:prSet/>
      <dgm:spPr/>
      <dgm:t>
        <a:bodyPr/>
        <a:lstStyle/>
        <a:p>
          <a:endParaRPr lang="cs-CZ"/>
        </a:p>
      </dgm:t>
    </dgm:pt>
    <dgm:pt modelId="{98FC4E92-D390-4648-9174-C39AC65E7E70}" type="sibTrans" cxnId="{6F3A2CED-E785-4D88-AB45-77D706952A70}">
      <dgm:prSet/>
      <dgm:spPr/>
      <dgm:t>
        <a:bodyPr/>
        <a:lstStyle/>
        <a:p>
          <a:endParaRPr lang="cs-CZ"/>
        </a:p>
      </dgm:t>
    </dgm:pt>
    <dgm:pt modelId="{41297180-548F-4984-BEA6-D4D3CC72F582}">
      <dgm:prSet phldrT="[Text]"/>
      <dgm:spPr/>
      <dgm:t>
        <a:bodyPr/>
        <a:lstStyle/>
        <a:p>
          <a:r>
            <a:rPr lang="cs-CZ" dirty="0" smtClean="0"/>
            <a:t>Osa IV Leader</a:t>
          </a:r>
          <a:endParaRPr lang="cs-CZ" dirty="0"/>
        </a:p>
      </dgm:t>
    </dgm:pt>
    <dgm:pt modelId="{F8F0C0B8-BD5C-48CF-A5D7-BF9380AECEBA}" type="parTrans" cxnId="{A71F01A2-2796-4EC0-9C8D-3DA4A666BC91}">
      <dgm:prSet/>
      <dgm:spPr/>
      <dgm:t>
        <a:bodyPr/>
        <a:lstStyle/>
        <a:p>
          <a:endParaRPr lang="cs-CZ"/>
        </a:p>
      </dgm:t>
    </dgm:pt>
    <dgm:pt modelId="{B314E00E-A61A-4427-AA1F-8A1710FB8103}" type="sibTrans" cxnId="{A71F01A2-2796-4EC0-9C8D-3DA4A666BC91}">
      <dgm:prSet/>
      <dgm:spPr/>
      <dgm:t>
        <a:bodyPr/>
        <a:lstStyle/>
        <a:p>
          <a:endParaRPr lang="cs-CZ"/>
        </a:p>
      </dgm:t>
    </dgm:pt>
    <dgm:pt modelId="{5440E441-269D-4D7E-9CB8-1F4A44CB2CC0}">
      <dgm:prSet phldrT="[Text]"/>
      <dgm:spPr/>
      <dgm:t>
        <a:bodyPr/>
        <a:lstStyle/>
        <a:p>
          <a:r>
            <a:rPr lang="cs-CZ" dirty="0" smtClean="0"/>
            <a:t>I. pilíř</a:t>
          </a:r>
          <a:endParaRPr lang="cs-CZ" dirty="0"/>
        </a:p>
      </dgm:t>
    </dgm:pt>
    <dgm:pt modelId="{393AF3FD-9642-4EEE-9E48-2A9CF339443E}" type="parTrans" cxnId="{9C39BD86-3B1A-4C41-9164-819D70712C3F}">
      <dgm:prSet/>
      <dgm:spPr/>
      <dgm:t>
        <a:bodyPr/>
        <a:lstStyle/>
        <a:p>
          <a:endParaRPr lang="cs-CZ"/>
        </a:p>
      </dgm:t>
    </dgm:pt>
    <dgm:pt modelId="{AD292994-A9F2-46C2-9B7B-931BF02F6AD2}" type="sibTrans" cxnId="{9C39BD86-3B1A-4C41-9164-819D70712C3F}">
      <dgm:prSet/>
      <dgm:spPr/>
      <dgm:t>
        <a:bodyPr/>
        <a:lstStyle/>
        <a:p>
          <a:endParaRPr lang="cs-CZ"/>
        </a:p>
      </dgm:t>
    </dgm:pt>
    <dgm:pt modelId="{52C36387-BC7B-4718-9879-14093E1DB6AA}">
      <dgm:prSet phldrT="[Text]"/>
      <dgm:spPr/>
      <dgm:t>
        <a:bodyPr/>
        <a:lstStyle/>
        <a:p>
          <a:r>
            <a:rPr lang="cs-CZ" b="1" dirty="0" smtClean="0"/>
            <a:t>Přímá podpora podnikům </a:t>
          </a:r>
          <a:endParaRPr lang="cs-CZ" dirty="0"/>
        </a:p>
      </dgm:t>
    </dgm:pt>
    <dgm:pt modelId="{AE0988A9-DF12-4F9D-8042-6E2973A3FADB}" type="parTrans" cxnId="{0053497A-72A6-42D8-AC42-92763F33D798}">
      <dgm:prSet/>
      <dgm:spPr/>
      <dgm:t>
        <a:bodyPr/>
        <a:lstStyle/>
        <a:p>
          <a:endParaRPr lang="cs-CZ"/>
        </a:p>
      </dgm:t>
    </dgm:pt>
    <dgm:pt modelId="{52F93D47-47B8-4DB7-AF5F-EA4051D7AB55}" type="sibTrans" cxnId="{0053497A-72A6-42D8-AC42-92763F33D798}">
      <dgm:prSet/>
      <dgm:spPr/>
      <dgm:t>
        <a:bodyPr/>
        <a:lstStyle/>
        <a:p>
          <a:endParaRPr lang="cs-CZ"/>
        </a:p>
      </dgm:t>
    </dgm:pt>
    <dgm:pt modelId="{C51D5FD7-BEF1-48C1-8863-FED4168642C8}">
      <dgm:prSet phldrT="[Text]"/>
      <dgm:spPr/>
      <dgm:t>
        <a:bodyPr/>
        <a:lstStyle/>
        <a:p>
          <a:r>
            <a:rPr lang="cs-CZ" dirty="0" smtClean="0"/>
            <a:t>EU</a:t>
          </a:r>
          <a:endParaRPr lang="cs-CZ" dirty="0"/>
        </a:p>
      </dgm:t>
    </dgm:pt>
    <dgm:pt modelId="{10EC22AC-7CD9-4995-8653-AD71897FDD0A}" type="parTrans" cxnId="{52C98572-AB74-41FC-97C5-7CA4E9CC5F52}">
      <dgm:prSet/>
      <dgm:spPr/>
      <dgm:t>
        <a:bodyPr/>
        <a:lstStyle/>
        <a:p>
          <a:endParaRPr lang="cs-CZ"/>
        </a:p>
      </dgm:t>
    </dgm:pt>
    <dgm:pt modelId="{51F5502A-DADF-434A-97A3-82647F75A16F}" type="sibTrans" cxnId="{52C98572-AB74-41FC-97C5-7CA4E9CC5F52}">
      <dgm:prSet/>
      <dgm:spPr/>
      <dgm:t>
        <a:bodyPr/>
        <a:lstStyle/>
        <a:p>
          <a:endParaRPr lang="cs-CZ"/>
        </a:p>
      </dgm:t>
    </dgm:pt>
    <dgm:pt modelId="{CBE3CAD9-D8CE-4AA7-984F-B1143C2459B5}">
      <dgm:prSet phldrT="[Text]"/>
      <dgm:spPr/>
      <dgm:t>
        <a:bodyPr/>
        <a:lstStyle/>
        <a:p>
          <a:r>
            <a:rPr lang="cs-CZ" dirty="0" smtClean="0"/>
            <a:t>národní</a:t>
          </a:r>
          <a:endParaRPr lang="cs-CZ" dirty="0"/>
        </a:p>
      </dgm:t>
    </dgm:pt>
    <dgm:pt modelId="{9D7F69BD-437D-4F2E-A179-334D2E97FC10}" type="parTrans" cxnId="{28D8869C-08BA-474A-8548-7E4424726072}">
      <dgm:prSet/>
      <dgm:spPr/>
      <dgm:t>
        <a:bodyPr/>
        <a:lstStyle/>
        <a:p>
          <a:endParaRPr lang="cs-CZ"/>
        </a:p>
      </dgm:t>
    </dgm:pt>
    <dgm:pt modelId="{D66C4A09-CAF4-4BAE-9621-D8F3AB49E6F4}" type="sibTrans" cxnId="{28D8869C-08BA-474A-8548-7E4424726072}">
      <dgm:prSet/>
      <dgm:spPr/>
      <dgm:t>
        <a:bodyPr/>
        <a:lstStyle/>
        <a:p>
          <a:endParaRPr lang="cs-CZ"/>
        </a:p>
      </dgm:t>
    </dgm:pt>
    <dgm:pt modelId="{F8A47857-8C8E-4205-9019-701D8887A0BB}">
      <dgm:prSet phldrT="[Text]"/>
      <dgm:spPr/>
      <dgm:t>
        <a:bodyPr/>
        <a:lstStyle/>
        <a:p>
          <a:r>
            <a:rPr lang="cs-CZ" dirty="0" smtClean="0"/>
            <a:t>lokální</a:t>
          </a:r>
          <a:endParaRPr lang="cs-CZ" dirty="0"/>
        </a:p>
      </dgm:t>
    </dgm:pt>
    <dgm:pt modelId="{BC942157-0A3B-4781-8A58-DDD4782EF9BC}" type="parTrans" cxnId="{BC0F3E51-E4D3-4ACC-9F63-1A2B696140FC}">
      <dgm:prSet/>
      <dgm:spPr/>
      <dgm:t>
        <a:bodyPr/>
        <a:lstStyle/>
        <a:p>
          <a:endParaRPr lang="cs-CZ"/>
        </a:p>
      </dgm:t>
    </dgm:pt>
    <dgm:pt modelId="{405CADBD-5F20-46D6-BFC4-5499FC3235D4}" type="sibTrans" cxnId="{BC0F3E51-E4D3-4ACC-9F63-1A2B696140FC}">
      <dgm:prSet/>
      <dgm:spPr/>
      <dgm:t>
        <a:bodyPr/>
        <a:lstStyle/>
        <a:p>
          <a:endParaRPr lang="cs-CZ"/>
        </a:p>
      </dgm:t>
    </dgm:pt>
    <dgm:pt modelId="{C2895656-E7D5-441F-9212-D2664FBF9852}" type="pres">
      <dgm:prSet presAssocID="{12B1B462-C72C-47D4-924B-63CCA1C37BC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E56556F-6B37-4D6B-B57A-D0A09B62EC95}" type="pres">
      <dgm:prSet presAssocID="{12B1B462-C72C-47D4-924B-63CCA1C37BCE}" presName="hierFlow" presStyleCnt="0"/>
      <dgm:spPr/>
    </dgm:pt>
    <dgm:pt modelId="{F1135C51-BE06-46DF-9F19-E2F48C56D58E}" type="pres">
      <dgm:prSet presAssocID="{12B1B462-C72C-47D4-924B-63CCA1C37BCE}" presName="firstBuf" presStyleCnt="0"/>
      <dgm:spPr/>
    </dgm:pt>
    <dgm:pt modelId="{E8F250FA-125E-47E9-B44A-C0B236671366}" type="pres">
      <dgm:prSet presAssocID="{12B1B462-C72C-47D4-924B-63CCA1C37BC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A2253D4-DF20-417B-A070-C56F6930EFDC}" type="pres">
      <dgm:prSet presAssocID="{7AFEB9D8-10DA-418C-9306-16C5619D7EED}" presName="Name14" presStyleCnt="0"/>
      <dgm:spPr/>
    </dgm:pt>
    <dgm:pt modelId="{83CB64F0-A10D-43DC-9A3F-FC9DA4190B9F}" type="pres">
      <dgm:prSet presAssocID="{7AFEB9D8-10DA-418C-9306-16C5619D7EED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98961C-E62A-43D7-8916-71477EA82BC6}" type="pres">
      <dgm:prSet presAssocID="{7AFEB9D8-10DA-418C-9306-16C5619D7EED}" presName="hierChild2" presStyleCnt="0"/>
      <dgm:spPr/>
    </dgm:pt>
    <dgm:pt modelId="{FE46210B-7F14-433E-B7F8-4ED99EFEACD2}" type="pres">
      <dgm:prSet presAssocID="{E549B80B-D04B-4008-B425-8AE7C32D4911}" presName="Name19" presStyleLbl="parChTrans1D2" presStyleIdx="0" presStyleCnt="2"/>
      <dgm:spPr/>
    </dgm:pt>
    <dgm:pt modelId="{6192AC70-EA9A-4B12-ADC3-8FC7A93FAEA6}" type="pres">
      <dgm:prSet presAssocID="{F0404FCB-343B-4B88-B633-B2EA3CBAFF84}" presName="Name21" presStyleCnt="0"/>
      <dgm:spPr/>
    </dgm:pt>
    <dgm:pt modelId="{9F9FE1B7-0347-41AF-8966-8F5AB7505FFF}" type="pres">
      <dgm:prSet presAssocID="{F0404FCB-343B-4B88-B633-B2EA3CBAFF84}" presName="level2Shape" presStyleLbl="node2" presStyleIdx="0" presStyleCnt="2"/>
      <dgm:spPr/>
      <dgm:t>
        <a:bodyPr/>
        <a:lstStyle/>
        <a:p>
          <a:endParaRPr lang="cs-CZ"/>
        </a:p>
      </dgm:t>
    </dgm:pt>
    <dgm:pt modelId="{E5407414-6E5C-4FCA-9958-E4FAA2B8A5D2}" type="pres">
      <dgm:prSet presAssocID="{F0404FCB-343B-4B88-B633-B2EA3CBAFF84}" presName="hierChild3" presStyleCnt="0"/>
      <dgm:spPr/>
    </dgm:pt>
    <dgm:pt modelId="{A70201B4-8739-4E9A-8B22-1A96BFA2F6B0}" type="pres">
      <dgm:prSet presAssocID="{C48E2630-0F44-4899-80BA-C6BA838DEFB3}" presName="Name19" presStyleLbl="parChTrans1D3" presStyleIdx="0" presStyleCnt="3"/>
      <dgm:spPr/>
    </dgm:pt>
    <dgm:pt modelId="{94B1CA82-FE45-48DE-B61C-C6E78F23F7B6}" type="pres">
      <dgm:prSet presAssocID="{865585A1-495D-451E-BDBE-354D39742754}" presName="Name21" presStyleCnt="0"/>
      <dgm:spPr/>
    </dgm:pt>
    <dgm:pt modelId="{50ACE687-D2C8-4577-A08F-A9ECD646CD57}" type="pres">
      <dgm:prSet presAssocID="{865585A1-495D-451E-BDBE-354D39742754}" presName="level2Shape" presStyleLbl="node3" presStyleIdx="0" presStyleCnt="3"/>
      <dgm:spPr/>
      <dgm:t>
        <a:bodyPr/>
        <a:lstStyle/>
        <a:p>
          <a:endParaRPr lang="cs-CZ"/>
        </a:p>
      </dgm:t>
    </dgm:pt>
    <dgm:pt modelId="{C8DBF943-8BDD-4FAC-9D3C-22F1D5FB4DC7}" type="pres">
      <dgm:prSet presAssocID="{865585A1-495D-451E-BDBE-354D39742754}" presName="hierChild3" presStyleCnt="0"/>
      <dgm:spPr/>
    </dgm:pt>
    <dgm:pt modelId="{D2350224-1021-4506-A073-5F80B921A208}" type="pres">
      <dgm:prSet presAssocID="{F8F0C0B8-BD5C-48CF-A5D7-BF9380AECEBA}" presName="Name19" presStyleLbl="parChTrans1D3" presStyleIdx="1" presStyleCnt="3"/>
      <dgm:spPr/>
    </dgm:pt>
    <dgm:pt modelId="{D45981F0-5ECC-46B8-8B4C-DD298A6571B6}" type="pres">
      <dgm:prSet presAssocID="{41297180-548F-4984-BEA6-D4D3CC72F582}" presName="Name21" presStyleCnt="0"/>
      <dgm:spPr/>
    </dgm:pt>
    <dgm:pt modelId="{02C11C32-6BEE-4AB6-AB4F-7953C414394A}" type="pres">
      <dgm:prSet presAssocID="{41297180-548F-4984-BEA6-D4D3CC72F582}" presName="level2Shape" presStyleLbl="node3" presStyleIdx="1" presStyleCnt="3"/>
      <dgm:spPr/>
      <dgm:t>
        <a:bodyPr/>
        <a:lstStyle/>
        <a:p>
          <a:endParaRPr lang="cs-CZ"/>
        </a:p>
      </dgm:t>
    </dgm:pt>
    <dgm:pt modelId="{699DE06C-B219-4DE7-9B5A-AF84EBE8BAD4}" type="pres">
      <dgm:prSet presAssocID="{41297180-548F-4984-BEA6-D4D3CC72F582}" presName="hierChild3" presStyleCnt="0"/>
      <dgm:spPr/>
    </dgm:pt>
    <dgm:pt modelId="{0581F401-2A71-449B-A953-0CA95E0B7413}" type="pres">
      <dgm:prSet presAssocID="{393AF3FD-9642-4EEE-9E48-2A9CF339443E}" presName="Name19" presStyleLbl="parChTrans1D2" presStyleIdx="1" presStyleCnt="2"/>
      <dgm:spPr/>
    </dgm:pt>
    <dgm:pt modelId="{5DDC1461-1394-48ED-8887-055B00C5F10D}" type="pres">
      <dgm:prSet presAssocID="{5440E441-269D-4D7E-9CB8-1F4A44CB2CC0}" presName="Name21" presStyleCnt="0"/>
      <dgm:spPr/>
    </dgm:pt>
    <dgm:pt modelId="{7A531ED8-2122-4EC8-A7C6-F127CAD68007}" type="pres">
      <dgm:prSet presAssocID="{5440E441-269D-4D7E-9CB8-1F4A44CB2CC0}" presName="level2Shape" presStyleLbl="node2" presStyleIdx="1" presStyleCnt="2"/>
      <dgm:spPr/>
      <dgm:t>
        <a:bodyPr/>
        <a:lstStyle/>
        <a:p>
          <a:endParaRPr lang="cs-CZ"/>
        </a:p>
      </dgm:t>
    </dgm:pt>
    <dgm:pt modelId="{F4775695-CB1A-4049-A58C-59645B8C2609}" type="pres">
      <dgm:prSet presAssocID="{5440E441-269D-4D7E-9CB8-1F4A44CB2CC0}" presName="hierChild3" presStyleCnt="0"/>
      <dgm:spPr/>
    </dgm:pt>
    <dgm:pt modelId="{75CEA495-83AA-4F81-8690-CFDAFE243B3D}" type="pres">
      <dgm:prSet presAssocID="{AE0988A9-DF12-4F9D-8042-6E2973A3FADB}" presName="Name19" presStyleLbl="parChTrans1D3" presStyleIdx="2" presStyleCnt="3"/>
      <dgm:spPr/>
    </dgm:pt>
    <dgm:pt modelId="{3CF28AF3-8247-41C1-A5DB-E53E3783DCD3}" type="pres">
      <dgm:prSet presAssocID="{52C36387-BC7B-4718-9879-14093E1DB6AA}" presName="Name21" presStyleCnt="0"/>
      <dgm:spPr/>
    </dgm:pt>
    <dgm:pt modelId="{AC4FD355-E06D-4338-A726-85EFBA000A8A}" type="pres">
      <dgm:prSet presAssocID="{52C36387-BC7B-4718-9879-14093E1DB6AA}" presName="level2Shape" presStyleLbl="node3" presStyleIdx="2" presStyleCnt="3"/>
      <dgm:spPr/>
      <dgm:t>
        <a:bodyPr/>
        <a:lstStyle/>
        <a:p>
          <a:endParaRPr lang="cs-CZ"/>
        </a:p>
      </dgm:t>
    </dgm:pt>
    <dgm:pt modelId="{9975D7DD-B493-4D3D-9FDC-E019E6AD60EA}" type="pres">
      <dgm:prSet presAssocID="{52C36387-BC7B-4718-9879-14093E1DB6AA}" presName="hierChild3" presStyleCnt="0"/>
      <dgm:spPr/>
    </dgm:pt>
    <dgm:pt modelId="{60F7C713-7A70-4D8F-B275-0E7B16BC5AAC}" type="pres">
      <dgm:prSet presAssocID="{12B1B462-C72C-47D4-924B-63CCA1C37BCE}" presName="bgShapesFlow" presStyleCnt="0"/>
      <dgm:spPr/>
    </dgm:pt>
    <dgm:pt modelId="{5489128E-B50A-45BB-AD6E-D793ECC33A0C}" type="pres">
      <dgm:prSet presAssocID="{C51D5FD7-BEF1-48C1-8863-FED4168642C8}" presName="rectComp" presStyleCnt="0"/>
      <dgm:spPr/>
    </dgm:pt>
    <dgm:pt modelId="{C49B7397-AFDA-4E5E-8A6C-45E475B4924D}" type="pres">
      <dgm:prSet presAssocID="{C51D5FD7-BEF1-48C1-8863-FED4168642C8}" presName="bgRect" presStyleLbl="bgShp" presStyleIdx="0" presStyleCnt="3"/>
      <dgm:spPr/>
      <dgm:t>
        <a:bodyPr/>
        <a:lstStyle/>
        <a:p>
          <a:endParaRPr lang="cs-CZ"/>
        </a:p>
      </dgm:t>
    </dgm:pt>
    <dgm:pt modelId="{B2CFF64D-1EC4-4BC0-875B-76B5D32D9740}" type="pres">
      <dgm:prSet presAssocID="{C51D5FD7-BEF1-48C1-8863-FED4168642C8}" presName="bgRectTx" presStyleLbl="bgShp" presStyleIdx="0" presStyleCnt="3">
        <dgm:presLayoutVars>
          <dgm:bulletEnabled val="1"/>
        </dgm:presLayoutVars>
      </dgm:prSet>
      <dgm:spPr/>
    </dgm:pt>
    <dgm:pt modelId="{D77DA9ED-7E74-4263-9DD7-D9058D83E855}" type="pres">
      <dgm:prSet presAssocID="{C51D5FD7-BEF1-48C1-8863-FED4168642C8}" presName="spComp" presStyleCnt="0"/>
      <dgm:spPr/>
    </dgm:pt>
    <dgm:pt modelId="{2ED1F3A1-5915-4035-897D-8C957AB83E61}" type="pres">
      <dgm:prSet presAssocID="{C51D5FD7-BEF1-48C1-8863-FED4168642C8}" presName="vSp" presStyleCnt="0"/>
      <dgm:spPr/>
    </dgm:pt>
    <dgm:pt modelId="{D7E44306-56B6-44EE-BCB7-9FECE6340132}" type="pres">
      <dgm:prSet presAssocID="{CBE3CAD9-D8CE-4AA7-984F-B1143C2459B5}" presName="rectComp" presStyleCnt="0"/>
      <dgm:spPr/>
    </dgm:pt>
    <dgm:pt modelId="{41B1BF74-672C-4DAE-8A46-8AEF3FD7367A}" type="pres">
      <dgm:prSet presAssocID="{CBE3CAD9-D8CE-4AA7-984F-B1143C2459B5}" presName="bgRect" presStyleLbl="bgShp" presStyleIdx="1" presStyleCnt="3"/>
      <dgm:spPr/>
      <dgm:t>
        <a:bodyPr/>
        <a:lstStyle/>
        <a:p>
          <a:endParaRPr lang="cs-CZ"/>
        </a:p>
      </dgm:t>
    </dgm:pt>
    <dgm:pt modelId="{C50E51F7-8E08-49BC-BBB6-E064322E7BAD}" type="pres">
      <dgm:prSet presAssocID="{CBE3CAD9-D8CE-4AA7-984F-B1143C2459B5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30D8B6-6320-4ADF-8B9E-4E34AFCBBE90}" type="pres">
      <dgm:prSet presAssocID="{CBE3CAD9-D8CE-4AA7-984F-B1143C2459B5}" presName="spComp" presStyleCnt="0"/>
      <dgm:spPr/>
    </dgm:pt>
    <dgm:pt modelId="{998856DC-79D7-4F51-857B-97293D3E97EE}" type="pres">
      <dgm:prSet presAssocID="{CBE3CAD9-D8CE-4AA7-984F-B1143C2459B5}" presName="vSp" presStyleCnt="0"/>
      <dgm:spPr/>
    </dgm:pt>
    <dgm:pt modelId="{D2B34F44-0369-439F-9F2E-C0289BC7F41A}" type="pres">
      <dgm:prSet presAssocID="{F8A47857-8C8E-4205-9019-701D8887A0BB}" presName="rectComp" presStyleCnt="0"/>
      <dgm:spPr/>
    </dgm:pt>
    <dgm:pt modelId="{2DB0D9E9-D8F0-4339-8AA7-68344B35177B}" type="pres">
      <dgm:prSet presAssocID="{F8A47857-8C8E-4205-9019-701D8887A0BB}" presName="bgRect" presStyleLbl="bgShp" presStyleIdx="2" presStyleCnt="3"/>
      <dgm:spPr/>
    </dgm:pt>
    <dgm:pt modelId="{EB79BF9F-0F80-40C7-A0FD-5382DE3BBA37}" type="pres">
      <dgm:prSet presAssocID="{F8A47857-8C8E-4205-9019-701D8887A0BB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898D32EE-62DF-4C67-84B3-1C1ED791E6A4}" type="presOf" srcId="{7AFEB9D8-10DA-418C-9306-16C5619D7EED}" destId="{83CB64F0-A10D-43DC-9A3F-FC9DA4190B9F}" srcOrd="0" destOrd="0" presId="urn:microsoft.com/office/officeart/2005/8/layout/hierarchy6"/>
    <dgm:cxn modelId="{4392B87C-D385-4C2D-9C2C-06FF55056E6E}" type="presOf" srcId="{E549B80B-D04B-4008-B425-8AE7C32D4911}" destId="{FE46210B-7F14-433E-B7F8-4ED99EFEACD2}" srcOrd="0" destOrd="0" presId="urn:microsoft.com/office/officeart/2005/8/layout/hierarchy6"/>
    <dgm:cxn modelId="{28D8869C-08BA-474A-8548-7E4424726072}" srcId="{12B1B462-C72C-47D4-924B-63CCA1C37BCE}" destId="{CBE3CAD9-D8CE-4AA7-984F-B1143C2459B5}" srcOrd="2" destOrd="0" parTransId="{9D7F69BD-437D-4F2E-A179-334D2E97FC10}" sibTransId="{D66C4A09-CAF4-4BAE-9621-D8F3AB49E6F4}"/>
    <dgm:cxn modelId="{BC0F3E51-E4D3-4ACC-9F63-1A2B696140FC}" srcId="{12B1B462-C72C-47D4-924B-63CCA1C37BCE}" destId="{F8A47857-8C8E-4205-9019-701D8887A0BB}" srcOrd="3" destOrd="0" parTransId="{BC942157-0A3B-4781-8A58-DDD4782EF9BC}" sibTransId="{405CADBD-5F20-46D6-BFC4-5499FC3235D4}"/>
    <dgm:cxn modelId="{CFE9D148-5F22-486B-89CE-DA781E4EA7C5}" srcId="{12B1B462-C72C-47D4-924B-63CCA1C37BCE}" destId="{7AFEB9D8-10DA-418C-9306-16C5619D7EED}" srcOrd="0" destOrd="0" parTransId="{DDC0A9F4-F80F-4C2C-8C1F-85BC4D9D7337}" sibTransId="{C5CC7C41-F147-436D-A6AF-35D8A796EB18}"/>
    <dgm:cxn modelId="{807563C4-122F-4740-BE0D-6DB70733AFA6}" srcId="{7AFEB9D8-10DA-418C-9306-16C5619D7EED}" destId="{F0404FCB-343B-4B88-B633-B2EA3CBAFF84}" srcOrd="0" destOrd="0" parTransId="{E549B80B-D04B-4008-B425-8AE7C32D4911}" sibTransId="{9D3025B3-9B22-4808-AE62-F9C297050B67}"/>
    <dgm:cxn modelId="{A9DF141D-C199-4D19-8D72-F6B5DFE2523E}" type="presOf" srcId="{F8A47857-8C8E-4205-9019-701D8887A0BB}" destId="{EB79BF9F-0F80-40C7-A0FD-5382DE3BBA37}" srcOrd="1" destOrd="0" presId="urn:microsoft.com/office/officeart/2005/8/layout/hierarchy6"/>
    <dgm:cxn modelId="{64E61D00-EB47-4951-AC14-D1C196E9E514}" type="presOf" srcId="{AE0988A9-DF12-4F9D-8042-6E2973A3FADB}" destId="{75CEA495-83AA-4F81-8690-CFDAFE243B3D}" srcOrd="0" destOrd="0" presId="urn:microsoft.com/office/officeart/2005/8/layout/hierarchy6"/>
    <dgm:cxn modelId="{B1F007B1-852E-4468-ACCA-6C5C32C0BB71}" type="presOf" srcId="{C51D5FD7-BEF1-48C1-8863-FED4168642C8}" destId="{C49B7397-AFDA-4E5E-8A6C-45E475B4924D}" srcOrd="0" destOrd="0" presId="urn:microsoft.com/office/officeart/2005/8/layout/hierarchy6"/>
    <dgm:cxn modelId="{279801BB-5A3E-4344-8355-E38E3264217D}" type="presOf" srcId="{865585A1-495D-451E-BDBE-354D39742754}" destId="{50ACE687-D2C8-4577-A08F-A9ECD646CD57}" srcOrd="0" destOrd="0" presId="urn:microsoft.com/office/officeart/2005/8/layout/hierarchy6"/>
    <dgm:cxn modelId="{C6F69EB4-E4A5-449D-8102-901A620A3A68}" type="presOf" srcId="{F8A47857-8C8E-4205-9019-701D8887A0BB}" destId="{2DB0D9E9-D8F0-4339-8AA7-68344B35177B}" srcOrd="0" destOrd="0" presId="urn:microsoft.com/office/officeart/2005/8/layout/hierarchy6"/>
    <dgm:cxn modelId="{47B1E867-0DD8-48D1-ACFD-EF3383735072}" type="presOf" srcId="{41297180-548F-4984-BEA6-D4D3CC72F582}" destId="{02C11C32-6BEE-4AB6-AB4F-7953C414394A}" srcOrd="0" destOrd="0" presId="urn:microsoft.com/office/officeart/2005/8/layout/hierarchy6"/>
    <dgm:cxn modelId="{A71F01A2-2796-4EC0-9C8D-3DA4A666BC91}" srcId="{F0404FCB-343B-4B88-B633-B2EA3CBAFF84}" destId="{41297180-548F-4984-BEA6-D4D3CC72F582}" srcOrd="1" destOrd="0" parTransId="{F8F0C0B8-BD5C-48CF-A5D7-BF9380AECEBA}" sibTransId="{B314E00E-A61A-4427-AA1F-8A1710FB8103}"/>
    <dgm:cxn modelId="{0053497A-72A6-42D8-AC42-92763F33D798}" srcId="{5440E441-269D-4D7E-9CB8-1F4A44CB2CC0}" destId="{52C36387-BC7B-4718-9879-14093E1DB6AA}" srcOrd="0" destOrd="0" parTransId="{AE0988A9-DF12-4F9D-8042-6E2973A3FADB}" sibTransId="{52F93D47-47B8-4DB7-AF5F-EA4051D7AB55}"/>
    <dgm:cxn modelId="{52C98572-AB74-41FC-97C5-7CA4E9CC5F52}" srcId="{12B1B462-C72C-47D4-924B-63CCA1C37BCE}" destId="{C51D5FD7-BEF1-48C1-8863-FED4168642C8}" srcOrd="1" destOrd="0" parTransId="{10EC22AC-7CD9-4995-8653-AD71897FDD0A}" sibTransId="{51F5502A-DADF-434A-97A3-82647F75A16F}"/>
    <dgm:cxn modelId="{F0929D0C-A0B7-497D-B57A-068A9FF2AAD5}" type="presOf" srcId="{F0404FCB-343B-4B88-B633-B2EA3CBAFF84}" destId="{9F9FE1B7-0347-41AF-8966-8F5AB7505FFF}" srcOrd="0" destOrd="0" presId="urn:microsoft.com/office/officeart/2005/8/layout/hierarchy6"/>
    <dgm:cxn modelId="{69B58B32-CDB2-427B-899A-4EAAA06AFF37}" type="presOf" srcId="{12B1B462-C72C-47D4-924B-63CCA1C37BCE}" destId="{C2895656-E7D5-441F-9212-D2664FBF9852}" srcOrd="0" destOrd="0" presId="urn:microsoft.com/office/officeart/2005/8/layout/hierarchy6"/>
    <dgm:cxn modelId="{33899714-D265-467D-BD49-30F7F31E5D6A}" type="presOf" srcId="{5440E441-269D-4D7E-9CB8-1F4A44CB2CC0}" destId="{7A531ED8-2122-4EC8-A7C6-F127CAD68007}" srcOrd="0" destOrd="0" presId="urn:microsoft.com/office/officeart/2005/8/layout/hierarchy6"/>
    <dgm:cxn modelId="{1B528E7B-22F9-437E-A704-BECFC707EC8A}" type="presOf" srcId="{F8F0C0B8-BD5C-48CF-A5D7-BF9380AECEBA}" destId="{D2350224-1021-4506-A073-5F80B921A208}" srcOrd="0" destOrd="0" presId="urn:microsoft.com/office/officeart/2005/8/layout/hierarchy6"/>
    <dgm:cxn modelId="{807225CA-7DE9-4E9E-A974-1188449B0193}" type="presOf" srcId="{52C36387-BC7B-4718-9879-14093E1DB6AA}" destId="{AC4FD355-E06D-4338-A726-85EFBA000A8A}" srcOrd="0" destOrd="0" presId="urn:microsoft.com/office/officeart/2005/8/layout/hierarchy6"/>
    <dgm:cxn modelId="{45723F47-0BB0-40E9-840C-365F29DC9ED6}" type="presOf" srcId="{CBE3CAD9-D8CE-4AA7-984F-B1143C2459B5}" destId="{41B1BF74-672C-4DAE-8A46-8AEF3FD7367A}" srcOrd="0" destOrd="0" presId="urn:microsoft.com/office/officeart/2005/8/layout/hierarchy6"/>
    <dgm:cxn modelId="{04467B55-5A9A-4279-A5EF-E2510C790217}" type="presOf" srcId="{C51D5FD7-BEF1-48C1-8863-FED4168642C8}" destId="{B2CFF64D-1EC4-4BC0-875B-76B5D32D9740}" srcOrd="1" destOrd="0" presId="urn:microsoft.com/office/officeart/2005/8/layout/hierarchy6"/>
    <dgm:cxn modelId="{925D1710-516B-4619-B69A-74015DDBED0D}" type="presOf" srcId="{393AF3FD-9642-4EEE-9E48-2A9CF339443E}" destId="{0581F401-2A71-449B-A953-0CA95E0B7413}" srcOrd="0" destOrd="0" presId="urn:microsoft.com/office/officeart/2005/8/layout/hierarchy6"/>
    <dgm:cxn modelId="{5888474D-60CA-47A1-B6B9-926D46016064}" type="presOf" srcId="{CBE3CAD9-D8CE-4AA7-984F-B1143C2459B5}" destId="{C50E51F7-8E08-49BC-BBB6-E064322E7BAD}" srcOrd="1" destOrd="0" presId="urn:microsoft.com/office/officeart/2005/8/layout/hierarchy6"/>
    <dgm:cxn modelId="{6F3A2CED-E785-4D88-AB45-77D706952A70}" srcId="{F0404FCB-343B-4B88-B633-B2EA3CBAFF84}" destId="{865585A1-495D-451E-BDBE-354D39742754}" srcOrd="0" destOrd="0" parTransId="{C48E2630-0F44-4899-80BA-C6BA838DEFB3}" sibTransId="{98FC4E92-D390-4648-9174-C39AC65E7E70}"/>
    <dgm:cxn modelId="{1F765C58-21CC-4105-8D23-4BF64F6E7B59}" type="presOf" srcId="{C48E2630-0F44-4899-80BA-C6BA838DEFB3}" destId="{A70201B4-8739-4E9A-8B22-1A96BFA2F6B0}" srcOrd="0" destOrd="0" presId="urn:microsoft.com/office/officeart/2005/8/layout/hierarchy6"/>
    <dgm:cxn modelId="{9C39BD86-3B1A-4C41-9164-819D70712C3F}" srcId="{7AFEB9D8-10DA-418C-9306-16C5619D7EED}" destId="{5440E441-269D-4D7E-9CB8-1F4A44CB2CC0}" srcOrd="1" destOrd="0" parTransId="{393AF3FD-9642-4EEE-9E48-2A9CF339443E}" sibTransId="{AD292994-A9F2-46C2-9B7B-931BF02F6AD2}"/>
    <dgm:cxn modelId="{B5CE1BFC-CEAB-4DCF-B48F-E4FB67D0CFC4}" type="presParOf" srcId="{C2895656-E7D5-441F-9212-D2664FBF9852}" destId="{9E56556F-6B37-4D6B-B57A-D0A09B62EC95}" srcOrd="0" destOrd="0" presId="urn:microsoft.com/office/officeart/2005/8/layout/hierarchy6"/>
    <dgm:cxn modelId="{E52D05E3-A95F-43F3-8A81-EC3837362CE0}" type="presParOf" srcId="{9E56556F-6B37-4D6B-B57A-D0A09B62EC95}" destId="{F1135C51-BE06-46DF-9F19-E2F48C56D58E}" srcOrd="0" destOrd="0" presId="urn:microsoft.com/office/officeart/2005/8/layout/hierarchy6"/>
    <dgm:cxn modelId="{6CAED82A-74F2-4B5C-9DAC-D1B54179AF16}" type="presParOf" srcId="{9E56556F-6B37-4D6B-B57A-D0A09B62EC95}" destId="{E8F250FA-125E-47E9-B44A-C0B236671366}" srcOrd="1" destOrd="0" presId="urn:microsoft.com/office/officeart/2005/8/layout/hierarchy6"/>
    <dgm:cxn modelId="{A8AE036B-3F56-415B-9D37-D24AB2D0497A}" type="presParOf" srcId="{E8F250FA-125E-47E9-B44A-C0B236671366}" destId="{0A2253D4-DF20-417B-A070-C56F6930EFDC}" srcOrd="0" destOrd="0" presId="urn:microsoft.com/office/officeart/2005/8/layout/hierarchy6"/>
    <dgm:cxn modelId="{99814475-907B-4782-BB21-CCC930E82AA0}" type="presParOf" srcId="{0A2253D4-DF20-417B-A070-C56F6930EFDC}" destId="{83CB64F0-A10D-43DC-9A3F-FC9DA4190B9F}" srcOrd="0" destOrd="0" presId="urn:microsoft.com/office/officeart/2005/8/layout/hierarchy6"/>
    <dgm:cxn modelId="{C7B91B72-A9DA-49C2-B78C-9E4AB34B2B6C}" type="presParOf" srcId="{0A2253D4-DF20-417B-A070-C56F6930EFDC}" destId="{FF98961C-E62A-43D7-8916-71477EA82BC6}" srcOrd="1" destOrd="0" presId="urn:microsoft.com/office/officeart/2005/8/layout/hierarchy6"/>
    <dgm:cxn modelId="{7A86B9B4-E374-467C-AF25-82D42EFA1E73}" type="presParOf" srcId="{FF98961C-E62A-43D7-8916-71477EA82BC6}" destId="{FE46210B-7F14-433E-B7F8-4ED99EFEACD2}" srcOrd="0" destOrd="0" presId="urn:microsoft.com/office/officeart/2005/8/layout/hierarchy6"/>
    <dgm:cxn modelId="{E33C1A6E-05FD-4193-AC54-40E98DDDC683}" type="presParOf" srcId="{FF98961C-E62A-43D7-8916-71477EA82BC6}" destId="{6192AC70-EA9A-4B12-ADC3-8FC7A93FAEA6}" srcOrd="1" destOrd="0" presId="urn:microsoft.com/office/officeart/2005/8/layout/hierarchy6"/>
    <dgm:cxn modelId="{21A88C6F-CE41-4BD9-A038-5A27CB376A20}" type="presParOf" srcId="{6192AC70-EA9A-4B12-ADC3-8FC7A93FAEA6}" destId="{9F9FE1B7-0347-41AF-8966-8F5AB7505FFF}" srcOrd="0" destOrd="0" presId="urn:microsoft.com/office/officeart/2005/8/layout/hierarchy6"/>
    <dgm:cxn modelId="{7922044F-B0B0-47FC-8A1A-37867D946D9F}" type="presParOf" srcId="{6192AC70-EA9A-4B12-ADC3-8FC7A93FAEA6}" destId="{E5407414-6E5C-4FCA-9958-E4FAA2B8A5D2}" srcOrd="1" destOrd="0" presId="urn:microsoft.com/office/officeart/2005/8/layout/hierarchy6"/>
    <dgm:cxn modelId="{59BE6411-4B65-4068-B1B6-38491611D94A}" type="presParOf" srcId="{E5407414-6E5C-4FCA-9958-E4FAA2B8A5D2}" destId="{A70201B4-8739-4E9A-8B22-1A96BFA2F6B0}" srcOrd="0" destOrd="0" presId="urn:microsoft.com/office/officeart/2005/8/layout/hierarchy6"/>
    <dgm:cxn modelId="{E99DE43F-4022-48D0-BB2B-839743195DA0}" type="presParOf" srcId="{E5407414-6E5C-4FCA-9958-E4FAA2B8A5D2}" destId="{94B1CA82-FE45-48DE-B61C-C6E78F23F7B6}" srcOrd="1" destOrd="0" presId="urn:microsoft.com/office/officeart/2005/8/layout/hierarchy6"/>
    <dgm:cxn modelId="{FD8CDA1B-54F6-490E-8057-2471328A9CC0}" type="presParOf" srcId="{94B1CA82-FE45-48DE-B61C-C6E78F23F7B6}" destId="{50ACE687-D2C8-4577-A08F-A9ECD646CD57}" srcOrd="0" destOrd="0" presId="urn:microsoft.com/office/officeart/2005/8/layout/hierarchy6"/>
    <dgm:cxn modelId="{FA6CED60-CAE6-4A93-8B22-4CC3FD9F1C8B}" type="presParOf" srcId="{94B1CA82-FE45-48DE-B61C-C6E78F23F7B6}" destId="{C8DBF943-8BDD-4FAC-9D3C-22F1D5FB4DC7}" srcOrd="1" destOrd="0" presId="urn:microsoft.com/office/officeart/2005/8/layout/hierarchy6"/>
    <dgm:cxn modelId="{3863F9C4-59F2-4464-8B31-98AA38DDDB0C}" type="presParOf" srcId="{E5407414-6E5C-4FCA-9958-E4FAA2B8A5D2}" destId="{D2350224-1021-4506-A073-5F80B921A208}" srcOrd="2" destOrd="0" presId="urn:microsoft.com/office/officeart/2005/8/layout/hierarchy6"/>
    <dgm:cxn modelId="{EFC7FF50-88A3-4717-AF66-24C7DCF24910}" type="presParOf" srcId="{E5407414-6E5C-4FCA-9958-E4FAA2B8A5D2}" destId="{D45981F0-5ECC-46B8-8B4C-DD298A6571B6}" srcOrd="3" destOrd="0" presId="urn:microsoft.com/office/officeart/2005/8/layout/hierarchy6"/>
    <dgm:cxn modelId="{D0550048-7C2F-4B37-A7BA-9D37279305DE}" type="presParOf" srcId="{D45981F0-5ECC-46B8-8B4C-DD298A6571B6}" destId="{02C11C32-6BEE-4AB6-AB4F-7953C414394A}" srcOrd="0" destOrd="0" presId="urn:microsoft.com/office/officeart/2005/8/layout/hierarchy6"/>
    <dgm:cxn modelId="{88575CA0-E7FF-4017-B245-ABF1A0C86F83}" type="presParOf" srcId="{D45981F0-5ECC-46B8-8B4C-DD298A6571B6}" destId="{699DE06C-B219-4DE7-9B5A-AF84EBE8BAD4}" srcOrd="1" destOrd="0" presId="urn:microsoft.com/office/officeart/2005/8/layout/hierarchy6"/>
    <dgm:cxn modelId="{C8282004-1240-42F2-ABED-719531BD6DC7}" type="presParOf" srcId="{FF98961C-E62A-43D7-8916-71477EA82BC6}" destId="{0581F401-2A71-449B-A953-0CA95E0B7413}" srcOrd="2" destOrd="0" presId="urn:microsoft.com/office/officeart/2005/8/layout/hierarchy6"/>
    <dgm:cxn modelId="{EBA0D71F-F60E-43D0-93D3-FE619F757BA0}" type="presParOf" srcId="{FF98961C-E62A-43D7-8916-71477EA82BC6}" destId="{5DDC1461-1394-48ED-8887-055B00C5F10D}" srcOrd="3" destOrd="0" presId="urn:microsoft.com/office/officeart/2005/8/layout/hierarchy6"/>
    <dgm:cxn modelId="{B6261173-E79D-4619-B72A-53364FFCBF98}" type="presParOf" srcId="{5DDC1461-1394-48ED-8887-055B00C5F10D}" destId="{7A531ED8-2122-4EC8-A7C6-F127CAD68007}" srcOrd="0" destOrd="0" presId="urn:microsoft.com/office/officeart/2005/8/layout/hierarchy6"/>
    <dgm:cxn modelId="{DEA0DD2D-0B71-4945-87FA-AF2CB75DEB73}" type="presParOf" srcId="{5DDC1461-1394-48ED-8887-055B00C5F10D}" destId="{F4775695-CB1A-4049-A58C-59645B8C2609}" srcOrd="1" destOrd="0" presId="urn:microsoft.com/office/officeart/2005/8/layout/hierarchy6"/>
    <dgm:cxn modelId="{299951F0-E606-43A7-8367-00CD575C1356}" type="presParOf" srcId="{F4775695-CB1A-4049-A58C-59645B8C2609}" destId="{75CEA495-83AA-4F81-8690-CFDAFE243B3D}" srcOrd="0" destOrd="0" presId="urn:microsoft.com/office/officeart/2005/8/layout/hierarchy6"/>
    <dgm:cxn modelId="{73B8A9B7-5D86-484B-BF2C-287B9B969715}" type="presParOf" srcId="{F4775695-CB1A-4049-A58C-59645B8C2609}" destId="{3CF28AF3-8247-41C1-A5DB-E53E3783DCD3}" srcOrd="1" destOrd="0" presId="urn:microsoft.com/office/officeart/2005/8/layout/hierarchy6"/>
    <dgm:cxn modelId="{C0E12521-88B9-4458-BCD3-1716A90F11BF}" type="presParOf" srcId="{3CF28AF3-8247-41C1-A5DB-E53E3783DCD3}" destId="{AC4FD355-E06D-4338-A726-85EFBA000A8A}" srcOrd="0" destOrd="0" presId="urn:microsoft.com/office/officeart/2005/8/layout/hierarchy6"/>
    <dgm:cxn modelId="{45498E81-DBA4-466A-B807-6EC88C0F85AF}" type="presParOf" srcId="{3CF28AF3-8247-41C1-A5DB-E53E3783DCD3}" destId="{9975D7DD-B493-4D3D-9FDC-E019E6AD60EA}" srcOrd="1" destOrd="0" presId="urn:microsoft.com/office/officeart/2005/8/layout/hierarchy6"/>
    <dgm:cxn modelId="{32B849F1-A3A6-418F-94E0-61F48FDE55B9}" type="presParOf" srcId="{C2895656-E7D5-441F-9212-D2664FBF9852}" destId="{60F7C713-7A70-4D8F-B275-0E7B16BC5AAC}" srcOrd="1" destOrd="0" presId="urn:microsoft.com/office/officeart/2005/8/layout/hierarchy6"/>
    <dgm:cxn modelId="{BF732240-E840-4BDA-8EDE-7CAD4E81CCF8}" type="presParOf" srcId="{60F7C713-7A70-4D8F-B275-0E7B16BC5AAC}" destId="{5489128E-B50A-45BB-AD6E-D793ECC33A0C}" srcOrd="0" destOrd="0" presId="urn:microsoft.com/office/officeart/2005/8/layout/hierarchy6"/>
    <dgm:cxn modelId="{2A5987AB-BF07-4308-9E4F-167ACD483F21}" type="presParOf" srcId="{5489128E-B50A-45BB-AD6E-D793ECC33A0C}" destId="{C49B7397-AFDA-4E5E-8A6C-45E475B4924D}" srcOrd="0" destOrd="0" presId="urn:microsoft.com/office/officeart/2005/8/layout/hierarchy6"/>
    <dgm:cxn modelId="{22133260-8C9E-40AA-9526-AADBAFCA6F49}" type="presParOf" srcId="{5489128E-B50A-45BB-AD6E-D793ECC33A0C}" destId="{B2CFF64D-1EC4-4BC0-875B-76B5D32D9740}" srcOrd="1" destOrd="0" presId="urn:microsoft.com/office/officeart/2005/8/layout/hierarchy6"/>
    <dgm:cxn modelId="{820666F1-FEFA-48D7-AC37-D8E593FC05DC}" type="presParOf" srcId="{60F7C713-7A70-4D8F-B275-0E7B16BC5AAC}" destId="{D77DA9ED-7E74-4263-9DD7-D9058D83E855}" srcOrd="1" destOrd="0" presId="urn:microsoft.com/office/officeart/2005/8/layout/hierarchy6"/>
    <dgm:cxn modelId="{91445379-8B74-4F35-BC28-30A95A2955FC}" type="presParOf" srcId="{D77DA9ED-7E74-4263-9DD7-D9058D83E855}" destId="{2ED1F3A1-5915-4035-897D-8C957AB83E61}" srcOrd="0" destOrd="0" presId="urn:microsoft.com/office/officeart/2005/8/layout/hierarchy6"/>
    <dgm:cxn modelId="{81964EFF-2901-42C3-B674-310E81EBBED3}" type="presParOf" srcId="{60F7C713-7A70-4D8F-B275-0E7B16BC5AAC}" destId="{D7E44306-56B6-44EE-BCB7-9FECE6340132}" srcOrd="2" destOrd="0" presId="urn:microsoft.com/office/officeart/2005/8/layout/hierarchy6"/>
    <dgm:cxn modelId="{F2E874FB-AA28-4369-A32E-FD20D7F29760}" type="presParOf" srcId="{D7E44306-56B6-44EE-BCB7-9FECE6340132}" destId="{41B1BF74-672C-4DAE-8A46-8AEF3FD7367A}" srcOrd="0" destOrd="0" presId="urn:microsoft.com/office/officeart/2005/8/layout/hierarchy6"/>
    <dgm:cxn modelId="{4FF1C243-2064-4A41-A7E8-D67B957D2879}" type="presParOf" srcId="{D7E44306-56B6-44EE-BCB7-9FECE6340132}" destId="{C50E51F7-8E08-49BC-BBB6-E064322E7BAD}" srcOrd="1" destOrd="0" presId="urn:microsoft.com/office/officeart/2005/8/layout/hierarchy6"/>
    <dgm:cxn modelId="{803C2C5D-C97D-4934-82A3-7AFAAAFBF466}" type="presParOf" srcId="{60F7C713-7A70-4D8F-B275-0E7B16BC5AAC}" destId="{8D30D8B6-6320-4ADF-8B9E-4E34AFCBBE90}" srcOrd="3" destOrd="0" presId="urn:microsoft.com/office/officeart/2005/8/layout/hierarchy6"/>
    <dgm:cxn modelId="{E07E2080-396A-4ED1-988E-2092E6EF8C03}" type="presParOf" srcId="{8D30D8B6-6320-4ADF-8B9E-4E34AFCBBE90}" destId="{998856DC-79D7-4F51-857B-97293D3E97EE}" srcOrd="0" destOrd="0" presId="urn:microsoft.com/office/officeart/2005/8/layout/hierarchy6"/>
    <dgm:cxn modelId="{DA7DA8EF-377C-4525-8884-AEA74834DA92}" type="presParOf" srcId="{60F7C713-7A70-4D8F-B275-0E7B16BC5AAC}" destId="{D2B34F44-0369-439F-9F2E-C0289BC7F41A}" srcOrd="4" destOrd="0" presId="urn:microsoft.com/office/officeart/2005/8/layout/hierarchy6"/>
    <dgm:cxn modelId="{05495831-D191-4118-A523-C42A1A3B218E}" type="presParOf" srcId="{D2B34F44-0369-439F-9F2E-C0289BC7F41A}" destId="{2DB0D9E9-D8F0-4339-8AA7-68344B35177B}" srcOrd="0" destOrd="0" presId="urn:microsoft.com/office/officeart/2005/8/layout/hierarchy6"/>
    <dgm:cxn modelId="{C4FC4FAF-1A1C-4757-A851-FDA537A5D7DC}" type="presParOf" srcId="{D2B34F44-0369-439F-9F2E-C0289BC7F41A}" destId="{EB79BF9F-0F80-40C7-A0FD-5382DE3BBA3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B0D9E9-D8F0-4339-8AA7-68344B35177B}">
      <dsp:nvSpPr>
        <dsp:cNvPr id="0" name=""/>
        <dsp:cNvSpPr/>
      </dsp:nvSpPr>
      <dsp:spPr>
        <a:xfrm>
          <a:off x="0" y="3296880"/>
          <a:ext cx="8229600" cy="12424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/>
            <a:t>lokální</a:t>
          </a:r>
          <a:endParaRPr lang="cs-CZ" sz="4300" kern="1200" dirty="0"/>
        </a:p>
      </dsp:txBody>
      <dsp:txXfrm>
        <a:off x="0" y="3296880"/>
        <a:ext cx="2468880" cy="1242476"/>
      </dsp:txXfrm>
    </dsp:sp>
    <dsp:sp modelId="{41B1BF74-672C-4DAE-8A46-8AEF3FD7367A}">
      <dsp:nvSpPr>
        <dsp:cNvPr id="0" name=""/>
        <dsp:cNvSpPr/>
      </dsp:nvSpPr>
      <dsp:spPr>
        <a:xfrm>
          <a:off x="0" y="1847324"/>
          <a:ext cx="8229600" cy="12424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/>
            <a:t>národní</a:t>
          </a:r>
          <a:endParaRPr lang="cs-CZ" sz="4300" kern="1200" dirty="0"/>
        </a:p>
      </dsp:txBody>
      <dsp:txXfrm>
        <a:off x="0" y="1847324"/>
        <a:ext cx="2468880" cy="1242476"/>
      </dsp:txXfrm>
    </dsp:sp>
    <dsp:sp modelId="{C49B7397-AFDA-4E5E-8A6C-45E475B4924D}">
      <dsp:nvSpPr>
        <dsp:cNvPr id="0" name=""/>
        <dsp:cNvSpPr/>
      </dsp:nvSpPr>
      <dsp:spPr>
        <a:xfrm>
          <a:off x="0" y="397767"/>
          <a:ext cx="8229600" cy="12424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/>
            <a:t>EU</a:t>
          </a:r>
          <a:endParaRPr lang="cs-CZ" sz="4300" kern="1200" dirty="0"/>
        </a:p>
      </dsp:txBody>
      <dsp:txXfrm>
        <a:off x="0" y="397767"/>
        <a:ext cx="2468880" cy="1242476"/>
      </dsp:txXfrm>
    </dsp:sp>
    <dsp:sp modelId="{83CB64F0-A10D-43DC-9A3F-FC9DA4190B9F}">
      <dsp:nvSpPr>
        <dsp:cNvPr id="0" name=""/>
        <dsp:cNvSpPr/>
      </dsp:nvSpPr>
      <dsp:spPr>
        <a:xfrm>
          <a:off x="4995152" y="501307"/>
          <a:ext cx="1553095" cy="1035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Společná zemědělská politika</a:t>
          </a:r>
          <a:endParaRPr lang="cs-CZ" sz="1600" kern="1200" dirty="0"/>
        </a:p>
      </dsp:txBody>
      <dsp:txXfrm>
        <a:off x="4995152" y="501307"/>
        <a:ext cx="1553095" cy="1035397"/>
      </dsp:txXfrm>
    </dsp:sp>
    <dsp:sp modelId="{FE46210B-7F14-433E-B7F8-4ED99EFEACD2}">
      <dsp:nvSpPr>
        <dsp:cNvPr id="0" name=""/>
        <dsp:cNvSpPr/>
      </dsp:nvSpPr>
      <dsp:spPr>
        <a:xfrm>
          <a:off x="4257431" y="1536704"/>
          <a:ext cx="1514268" cy="414158"/>
        </a:xfrm>
        <a:custGeom>
          <a:avLst/>
          <a:gdLst/>
          <a:ahLst/>
          <a:cxnLst/>
          <a:rect l="0" t="0" r="0" b="0"/>
          <a:pathLst>
            <a:path>
              <a:moveTo>
                <a:pt x="1514268" y="0"/>
              </a:moveTo>
              <a:lnTo>
                <a:pt x="1514268" y="207079"/>
              </a:lnTo>
              <a:lnTo>
                <a:pt x="0" y="207079"/>
              </a:lnTo>
              <a:lnTo>
                <a:pt x="0" y="414158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FE1B7-0347-41AF-8966-8F5AB7505FFF}">
      <dsp:nvSpPr>
        <dsp:cNvPr id="0" name=""/>
        <dsp:cNvSpPr/>
      </dsp:nvSpPr>
      <dsp:spPr>
        <a:xfrm>
          <a:off x="3480883" y="1950863"/>
          <a:ext cx="1553095" cy="10353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II. pilíř: Rozvoj Venkova: NSPRV:PRV</a:t>
          </a:r>
          <a:endParaRPr lang="cs-CZ" sz="1600" kern="1200" dirty="0"/>
        </a:p>
      </dsp:txBody>
      <dsp:txXfrm>
        <a:off x="3480883" y="1950863"/>
        <a:ext cx="1553095" cy="1035397"/>
      </dsp:txXfrm>
    </dsp:sp>
    <dsp:sp modelId="{A70201B4-8739-4E9A-8B22-1A96BFA2F6B0}">
      <dsp:nvSpPr>
        <dsp:cNvPr id="0" name=""/>
        <dsp:cNvSpPr/>
      </dsp:nvSpPr>
      <dsp:spPr>
        <a:xfrm>
          <a:off x="3247919" y="2986261"/>
          <a:ext cx="1009512" cy="414158"/>
        </a:xfrm>
        <a:custGeom>
          <a:avLst/>
          <a:gdLst/>
          <a:ahLst/>
          <a:cxnLst/>
          <a:rect l="0" t="0" r="0" b="0"/>
          <a:pathLst>
            <a:path>
              <a:moveTo>
                <a:pt x="1009512" y="0"/>
              </a:moveTo>
              <a:lnTo>
                <a:pt x="1009512" y="207079"/>
              </a:lnTo>
              <a:lnTo>
                <a:pt x="0" y="207079"/>
              </a:lnTo>
              <a:lnTo>
                <a:pt x="0" y="41415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CE687-D2C8-4577-A08F-A9ECD646CD57}">
      <dsp:nvSpPr>
        <dsp:cNvPr id="0" name=""/>
        <dsp:cNvSpPr/>
      </dsp:nvSpPr>
      <dsp:spPr>
        <a:xfrm>
          <a:off x="2471371" y="3400420"/>
          <a:ext cx="1553095" cy="10353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Osa I - III</a:t>
          </a:r>
          <a:endParaRPr lang="cs-CZ" sz="1600" kern="1200" dirty="0"/>
        </a:p>
      </dsp:txBody>
      <dsp:txXfrm>
        <a:off x="2471371" y="3400420"/>
        <a:ext cx="1553095" cy="1035397"/>
      </dsp:txXfrm>
    </dsp:sp>
    <dsp:sp modelId="{D2350224-1021-4506-A073-5F80B921A208}">
      <dsp:nvSpPr>
        <dsp:cNvPr id="0" name=""/>
        <dsp:cNvSpPr/>
      </dsp:nvSpPr>
      <dsp:spPr>
        <a:xfrm>
          <a:off x="4257431" y="2986261"/>
          <a:ext cx="1009512" cy="414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79"/>
              </a:lnTo>
              <a:lnTo>
                <a:pt x="1009512" y="207079"/>
              </a:lnTo>
              <a:lnTo>
                <a:pt x="1009512" y="41415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11C32-6BEE-4AB6-AB4F-7953C414394A}">
      <dsp:nvSpPr>
        <dsp:cNvPr id="0" name=""/>
        <dsp:cNvSpPr/>
      </dsp:nvSpPr>
      <dsp:spPr>
        <a:xfrm>
          <a:off x="4490396" y="3400420"/>
          <a:ext cx="1553095" cy="10353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Osa IV Leader</a:t>
          </a:r>
          <a:endParaRPr lang="cs-CZ" sz="1600" kern="1200" dirty="0"/>
        </a:p>
      </dsp:txBody>
      <dsp:txXfrm>
        <a:off x="4490396" y="3400420"/>
        <a:ext cx="1553095" cy="1035397"/>
      </dsp:txXfrm>
    </dsp:sp>
    <dsp:sp modelId="{0581F401-2A71-449B-A953-0CA95E0B7413}">
      <dsp:nvSpPr>
        <dsp:cNvPr id="0" name=""/>
        <dsp:cNvSpPr/>
      </dsp:nvSpPr>
      <dsp:spPr>
        <a:xfrm>
          <a:off x="5771700" y="1536704"/>
          <a:ext cx="1514268" cy="414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79"/>
              </a:lnTo>
              <a:lnTo>
                <a:pt x="1514268" y="207079"/>
              </a:lnTo>
              <a:lnTo>
                <a:pt x="1514268" y="414158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31ED8-2122-4EC8-A7C6-F127CAD68007}">
      <dsp:nvSpPr>
        <dsp:cNvPr id="0" name=""/>
        <dsp:cNvSpPr/>
      </dsp:nvSpPr>
      <dsp:spPr>
        <a:xfrm>
          <a:off x="6509420" y="1950863"/>
          <a:ext cx="1553095" cy="10353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I. pilíř</a:t>
          </a:r>
          <a:endParaRPr lang="cs-CZ" sz="1600" kern="1200" dirty="0"/>
        </a:p>
      </dsp:txBody>
      <dsp:txXfrm>
        <a:off x="6509420" y="1950863"/>
        <a:ext cx="1553095" cy="1035397"/>
      </dsp:txXfrm>
    </dsp:sp>
    <dsp:sp modelId="{75CEA495-83AA-4F81-8690-CFDAFE243B3D}">
      <dsp:nvSpPr>
        <dsp:cNvPr id="0" name=""/>
        <dsp:cNvSpPr/>
      </dsp:nvSpPr>
      <dsp:spPr>
        <a:xfrm>
          <a:off x="7240248" y="2986261"/>
          <a:ext cx="91440" cy="414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15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FD355-E06D-4338-A726-85EFBA000A8A}">
      <dsp:nvSpPr>
        <dsp:cNvPr id="0" name=""/>
        <dsp:cNvSpPr/>
      </dsp:nvSpPr>
      <dsp:spPr>
        <a:xfrm>
          <a:off x="6509420" y="3400420"/>
          <a:ext cx="1553095" cy="10353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Přímá podpora podnikům </a:t>
          </a:r>
          <a:endParaRPr lang="cs-CZ" sz="1600" kern="1200" dirty="0"/>
        </a:p>
      </dsp:txBody>
      <dsp:txXfrm>
        <a:off x="6509420" y="3400420"/>
        <a:ext cx="1553095" cy="1035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DAC9C-0CEE-4635-9E2D-6B1B4EDDDC79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BA86F-0334-472D-BD50-1B40F468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0255779-65CD-4D51-B37E-72BF40BE337E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B3FC-6760-46A3-B5A9-8C7A1735BB64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D989-CA25-4E2B-B946-80C3F9D211CE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6EF2-5FC1-4608-8AC5-80F8AB93353C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CAF6310-9791-432A-8241-0AB5B7FCC4ED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902C-1D78-4463-86A3-27CCBD86B43E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1C7E1-10E9-4F06-B15E-F7E1C92825A2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FDAA-08BA-4278-B2D0-8717AFB1882D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8333-D992-4CDA-95A6-3C917E2D172E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AA6-E910-449D-9883-950C759B1AD1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6E2-EF20-4DF9-9DCD-30675BEB7037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D9054B-8514-4A54-B97E-B1289F5CEC50}" type="datetime1">
              <a:rPr lang="cs-CZ" smtClean="0"/>
              <a:pPr/>
              <a:t>20.3.2013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7776864" cy="2835746"/>
          </a:xfrm>
        </p:spPr>
        <p:txBody>
          <a:bodyPr>
            <a:normAutofit/>
          </a:bodyPr>
          <a:lstStyle/>
          <a:p>
            <a:pPr algn="l"/>
            <a:r>
              <a:rPr lang="cs-CZ" sz="3600" b="1" cap="all" dirty="0" smtClean="0"/>
              <a:t>Cvičení 3</a:t>
            </a:r>
            <a:br>
              <a:rPr lang="cs-CZ" sz="3600" b="1" cap="all" dirty="0" smtClean="0"/>
            </a:br>
            <a:r>
              <a:rPr lang="cs-CZ" sz="3600" b="1" cap="all" dirty="0" smtClean="0"/>
              <a:t/>
            </a:r>
            <a:br>
              <a:rPr lang="cs-CZ" sz="3600" b="1" cap="all" dirty="0" smtClean="0"/>
            </a:br>
            <a:r>
              <a:rPr lang="cs-CZ" sz="3600" b="1" dirty="0" smtClean="0"/>
              <a:t>Teoretické přístupy k rozvoji venkova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645024"/>
            <a:ext cx="7056784" cy="129614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cs-CZ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Jan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Procházka</a:t>
            </a:r>
          </a:p>
          <a:p>
            <a:pPr algn="r"/>
            <a:endParaRPr lang="cs-CZ" b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Z0105 Rurální geografie – cvičení</a:t>
            </a: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Brno 2013</a:t>
            </a:r>
          </a:p>
          <a:p>
            <a:pPr algn="r"/>
            <a:endParaRPr lang="cs-CZ" sz="2400" b="1" dirty="0" smtClean="0"/>
          </a:p>
          <a:p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259632" y="5013176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000" dirty="0" smtClean="0"/>
              <a:t>Geografický ústav</a:t>
            </a:r>
            <a:endParaRPr lang="en-US" sz="2000" dirty="0" smtClean="0"/>
          </a:p>
          <a:p>
            <a:pPr algn="r"/>
            <a:r>
              <a:rPr lang="cs-CZ" sz="2000" dirty="0" smtClean="0"/>
              <a:t>Přírodovědecká fakulta MU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Více úrovňová </a:t>
            </a:r>
            <a:r>
              <a:rPr lang="cs-CZ" sz="4800" b="1" dirty="0" err="1" smtClean="0">
                <a:latin typeface="Calibri" pitchFamily="34" charset="0"/>
                <a:cs typeface="Calibri" pitchFamily="34" charset="0"/>
              </a:rPr>
              <a:t>governance</a:t>
            </a:r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 SZP</a:t>
            </a:r>
            <a:endParaRPr lang="cs-CZ" sz="4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10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Znalosti jako zdroj sociálního </a:t>
            </a:r>
            <a:r>
              <a:rPr lang="cs-CZ" b="1" dirty="0" smtClean="0"/>
              <a:t>kapitálu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kapitál lze nejlépe změřit na individuální úrovni, ale výhody přítomnosti vzdělaných jedinců se následně projeví i v celé lokální komunitě</a:t>
            </a:r>
          </a:p>
          <a:p>
            <a:r>
              <a:rPr lang="cs-CZ" b="1" dirty="0" smtClean="0"/>
              <a:t>Typy znalostí v rurálním rozvoji</a:t>
            </a:r>
          </a:p>
          <a:p>
            <a:pPr lvl="1"/>
            <a:r>
              <a:rPr lang="cs-CZ" b="1" dirty="0" smtClean="0"/>
              <a:t>Vědecké </a:t>
            </a:r>
            <a:r>
              <a:rPr lang="cs-CZ" b="1" dirty="0"/>
              <a:t>znalosti</a:t>
            </a:r>
            <a:r>
              <a:rPr lang="cs-CZ" dirty="0"/>
              <a:t> jsou explicitní, tedy jasné a přímo vyjádřené, také často nazývané jako </a:t>
            </a:r>
            <a:r>
              <a:rPr lang="cs-CZ" dirty="0" smtClean="0"/>
              <a:t>kodifikované</a:t>
            </a:r>
          </a:p>
          <a:p>
            <a:pPr lvl="1"/>
            <a:r>
              <a:rPr lang="cs-CZ" b="1" dirty="0"/>
              <a:t>Místní znalosti</a:t>
            </a:r>
            <a:r>
              <a:rPr lang="cs-CZ" dirty="0"/>
              <a:t> jsou naopak založeny na zkušenostech, neformální, </a:t>
            </a:r>
            <a:r>
              <a:rPr lang="cs-CZ" dirty="0" err="1"/>
              <a:t>tacitní</a:t>
            </a:r>
            <a:r>
              <a:rPr lang="cs-CZ" dirty="0"/>
              <a:t> a nekodifikované</a:t>
            </a:r>
            <a:r>
              <a:rPr lang="cs-CZ" dirty="0" smtClean="0"/>
              <a:t>.</a:t>
            </a:r>
          </a:p>
          <a:p>
            <a:pPr lvl="1"/>
            <a:r>
              <a:rPr lang="cs-CZ" b="1" dirty="0"/>
              <a:t>Manažerské znalosti</a:t>
            </a:r>
            <a:r>
              <a:rPr lang="cs-CZ" dirty="0"/>
              <a:t> jsou nově identifikovanou kategorií v rozvoji venkovských oblastí a v Česku jsou spojeny hlavně se vstupem do EU.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rozdělení moci v rurální komunitě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První model</a:t>
            </a:r>
          </a:p>
          <a:p>
            <a:pPr lvl="1"/>
            <a:r>
              <a:rPr lang="cs-CZ" dirty="0" smtClean="0"/>
              <a:t>Vyšší patra dominují </a:t>
            </a:r>
            <a:r>
              <a:rPr lang="cs-CZ" dirty="0"/>
              <a:t>v procesu rozvoje regionu. </a:t>
            </a:r>
            <a:endParaRPr lang="cs-CZ" dirty="0" smtClean="0"/>
          </a:p>
          <a:p>
            <a:pPr lvl="1"/>
            <a:r>
              <a:rPr lang="cs-CZ" dirty="0" smtClean="0"/>
              <a:t>Hierarchický </a:t>
            </a:r>
            <a:r>
              <a:rPr lang="cs-CZ" dirty="0"/>
              <a:t>procesu </a:t>
            </a:r>
            <a:r>
              <a:rPr lang="cs-CZ" dirty="0" smtClean="0"/>
              <a:t>transfer </a:t>
            </a:r>
            <a:r>
              <a:rPr lang="cs-CZ" dirty="0"/>
              <a:t>znalostí shora do venkovských oblastí. </a:t>
            </a:r>
            <a:endParaRPr lang="cs-CZ" dirty="0" smtClean="0"/>
          </a:p>
          <a:p>
            <a:pPr lvl="1"/>
            <a:r>
              <a:rPr lang="cs-CZ" dirty="0" smtClean="0"/>
              <a:t>Jedná </a:t>
            </a:r>
            <a:r>
              <a:rPr lang="cs-CZ" dirty="0"/>
              <a:t>se o transfer vědeckých znalostí a manažerských znalostí do regionů. </a:t>
            </a:r>
            <a:endParaRPr lang="cs-CZ" dirty="0" smtClean="0"/>
          </a:p>
          <a:p>
            <a:r>
              <a:rPr lang="cs-CZ" dirty="0" smtClean="0"/>
              <a:t>Druhý model</a:t>
            </a:r>
          </a:p>
          <a:p>
            <a:pPr lvl="1"/>
            <a:r>
              <a:rPr lang="cs-CZ" dirty="0" smtClean="0"/>
              <a:t>Vybudování </a:t>
            </a:r>
            <a:r>
              <a:rPr lang="cs-CZ" dirty="0"/>
              <a:t>kapacit </a:t>
            </a:r>
            <a:r>
              <a:rPr lang="cs-CZ" dirty="0" smtClean="0"/>
              <a:t>zdola.</a:t>
            </a:r>
          </a:p>
          <a:p>
            <a:pPr lvl="1"/>
            <a:r>
              <a:rPr lang="cs-CZ" dirty="0" smtClean="0"/>
              <a:t>Tento </a:t>
            </a:r>
            <a:r>
              <a:rPr lang="cs-CZ" dirty="0"/>
              <a:t>model operuje s nově vznikajícími sítěmi aktérů, které vznikají za účelem realizace určitého projektu a následně ho udržovat v dlouhodobějším </a:t>
            </a:r>
            <a:r>
              <a:rPr lang="cs-CZ" dirty="0" smtClean="0"/>
              <a:t>horizontu.</a:t>
            </a:r>
          </a:p>
          <a:p>
            <a:pPr lvl="1"/>
            <a:r>
              <a:rPr lang="cs-CZ" dirty="0" smtClean="0"/>
              <a:t>Klíčovými </a:t>
            </a:r>
            <a:r>
              <a:rPr lang="cs-CZ" dirty="0"/>
              <a:t>aktéry jsou v tomto případě místní organizace a aktéři, kteří vytvoří rozvojový projekt a splní podmínky pro realizaci tohoto </a:t>
            </a:r>
            <a:r>
              <a:rPr lang="cs-CZ" dirty="0" smtClean="0"/>
              <a:t>projektu.</a:t>
            </a:r>
          </a:p>
          <a:p>
            <a:pPr lvl="1"/>
            <a:r>
              <a:rPr lang="cs-CZ" dirty="0" smtClean="0"/>
              <a:t>Podmínky </a:t>
            </a:r>
            <a:r>
              <a:rPr lang="cs-CZ" dirty="0"/>
              <a:t>jsou ovšem opět </a:t>
            </a:r>
            <a:r>
              <a:rPr lang="cs-CZ" dirty="0" smtClean="0"/>
              <a:t>nastaveny </a:t>
            </a:r>
            <a:r>
              <a:rPr lang="cs-CZ" dirty="0"/>
              <a:t>shora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rozdělení moci v rurální komunitě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Třetí </a:t>
            </a:r>
            <a:r>
              <a:rPr lang="cs-CZ" dirty="0" smtClean="0"/>
              <a:t>model</a:t>
            </a:r>
          </a:p>
          <a:p>
            <a:pPr lvl="1"/>
            <a:r>
              <a:rPr lang="cs-CZ" dirty="0" smtClean="0"/>
              <a:t>Založen </a:t>
            </a:r>
            <a:r>
              <a:rPr lang="cs-CZ" dirty="0"/>
              <a:t>na uvolnění prostředků z již existující místní sítě aktérů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Tento </a:t>
            </a:r>
            <a:r>
              <a:rPr lang="cs-CZ" dirty="0"/>
              <a:t>model je zářivým příkladem již popsané nové rurální </a:t>
            </a:r>
            <a:r>
              <a:rPr lang="cs-CZ" dirty="0" err="1" smtClean="0"/>
              <a:t>governance</a:t>
            </a:r>
            <a:endParaRPr lang="cs-CZ" dirty="0" smtClean="0"/>
          </a:p>
          <a:p>
            <a:pPr lvl="1"/>
            <a:r>
              <a:rPr lang="cs-CZ" dirty="0" smtClean="0"/>
              <a:t>Vznik </a:t>
            </a:r>
            <a:r>
              <a:rPr lang="cs-CZ" dirty="0"/>
              <a:t>rozvojového projektu vychází přímo z dříve založené místní sítě aktérů a poukazuje na dobré zkušenosti s kooperací mezi aktéry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Tyto </a:t>
            </a:r>
            <a:r>
              <a:rPr lang="cs-CZ" dirty="0"/>
              <a:t>projekt již nejsou zatíženy finančními podmínkami shora a vznikají zcela nezávisle na vnějších podmínkách přímo v regionu.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Calibri" pitchFamily="34" charset="0"/>
                <a:cs typeface="Calibri" pitchFamily="34" charset="0"/>
              </a:rPr>
              <a:t>Politiky přispívající k rozvoji rurálních </a:t>
            </a:r>
            <a:r>
              <a:rPr lang="cs-CZ" sz="3600" b="1" dirty="0" smtClean="0">
                <a:latin typeface="Calibri" pitchFamily="34" charset="0"/>
                <a:cs typeface="Calibri" pitchFamily="34" charset="0"/>
              </a:rPr>
              <a:t>oblastí v Česku</a:t>
            </a:r>
            <a:endParaRPr lang="cs-CZ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Národní strategický plán rozvoje venkova České republiky na období 2007 – 2013, na nějž navazuje stanovením konkrétních priorit a finančních alokací </a:t>
            </a:r>
            <a:r>
              <a:rPr lang="cs-CZ" b="1" dirty="0"/>
              <a:t>Program rozvoje venkova</a:t>
            </a:r>
            <a:r>
              <a:rPr lang="cs-CZ" dirty="0"/>
              <a:t> České republiky na období 2007 – 2013</a:t>
            </a:r>
          </a:p>
          <a:p>
            <a:pPr lvl="0"/>
            <a:r>
              <a:rPr lang="cs-CZ" b="1" dirty="0"/>
              <a:t>podpora zemědělství</a:t>
            </a:r>
            <a:r>
              <a:rPr lang="cs-CZ" dirty="0"/>
              <a:t> z prvního pilíře SZP</a:t>
            </a:r>
          </a:p>
          <a:p>
            <a:pPr lvl="0"/>
            <a:r>
              <a:rPr lang="cs-CZ" dirty="0"/>
              <a:t>opatření rozvoje venkova v rámci </a:t>
            </a:r>
            <a:r>
              <a:rPr lang="cs-CZ" b="1" dirty="0"/>
              <a:t>strukturálních fondů</a:t>
            </a:r>
            <a:r>
              <a:rPr lang="cs-CZ" dirty="0"/>
              <a:t> (Evropský fond regionálního rozvoje, Evropský sociální fond, </a:t>
            </a:r>
            <a:r>
              <a:rPr lang="cs-CZ" dirty="0" err="1"/>
              <a:t>Fond</a:t>
            </a:r>
            <a:r>
              <a:rPr lang="cs-CZ" dirty="0"/>
              <a:t> soudržnosti)</a:t>
            </a:r>
          </a:p>
          <a:p>
            <a:pPr lvl="0"/>
            <a:r>
              <a:rPr lang="cs-CZ" dirty="0"/>
              <a:t>podpora regionálního rozvoje z </a:t>
            </a:r>
            <a:r>
              <a:rPr lang="cs-CZ" b="1" dirty="0"/>
              <a:t>národních zdrojů</a:t>
            </a:r>
            <a:r>
              <a:rPr lang="cs-CZ" dirty="0"/>
              <a:t> (Program obnovy venkova).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dirty="0" smtClean="0">
                <a:latin typeface="Calibri" pitchFamily="34" charset="0"/>
                <a:cs typeface="Calibri" pitchFamily="34" charset="0"/>
              </a:rPr>
              <a:t>OSA I: Zlepšení konkurenceschopnosti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zemědělství a lesnictví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Priorita </a:t>
            </a:r>
            <a:r>
              <a:rPr lang="cs-CZ" dirty="0"/>
              <a:t>1.1 </a:t>
            </a:r>
            <a:r>
              <a:rPr lang="cs-CZ" dirty="0" smtClean="0"/>
              <a:t>modernizace</a:t>
            </a:r>
            <a:r>
              <a:rPr lang="cs-CZ" dirty="0"/>
              <a:t>, inovace a </a:t>
            </a:r>
            <a:r>
              <a:rPr lang="cs-CZ" dirty="0" smtClean="0"/>
              <a:t>kvalita</a:t>
            </a:r>
          </a:p>
          <a:p>
            <a:pPr lvl="1"/>
            <a:r>
              <a:rPr lang="cs-CZ" dirty="0" smtClean="0"/>
              <a:t>modernizaci </a:t>
            </a:r>
            <a:r>
              <a:rPr lang="cs-CZ" dirty="0"/>
              <a:t>zemědělských </a:t>
            </a:r>
            <a:r>
              <a:rPr lang="cs-CZ" dirty="0" smtClean="0"/>
              <a:t>podniků</a:t>
            </a:r>
          </a:p>
          <a:p>
            <a:pPr lvl="1"/>
            <a:r>
              <a:rPr lang="cs-CZ" dirty="0" smtClean="0"/>
              <a:t>přidávání </a:t>
            </a:r>
            <a:r>
              <a:rPr lang="cs-CZ" dirty="0"/>
              <a:t>hodnoty zemědělským a potravinářským </a:t>
            </a:r>
            <a:r>
              <a:rPr lang="cs-CZ" dirty="0" smtClean="0"/>
              <a:t>produktům</a:t>
            </a:r>
          </a:p>
          <a:p>
            <a:pPr lvl="1"/>
            <a:r>
              <a:rPr lang="cs-CZ" dirty="0" smtClean="0"/>
              <a:t>podpora </a:t>
            </a:r>
            <a:r>
              <a:rPr lang="cs-CZ" dirty="0"/>
              <a:t>lesního hospodářství a pozemkové </a:t>
            </a:r>
            <a:r>
              <a:rPr lang="cs-CZ" dirty="0" smtClean="0"/>
              <a:t>úpravy</a:t>
            </a:r>
            <a:endParaRPr lang="cs-CZ" dirty="0"/>
          </a:p>
          <a:p>
            <a:r>
              <a:rPr lang="cs-CZ" dirty="0"/>
              <a:t>Priorita </a:t>
            </a:r>
            <a:r>
              <a:rPr lang="cs-CZ" dirty="0" smtClean="0"/>
              <a:t>1.2 Přenos znalostí</a:t>
            </a:r>
          </a:p>
          <a:p>
            <a:pPr lvl="1"/>
            <a:r>
              <a:rPr lang="cs-CZ" dirty="0" smtClean="0"/>
              <a:t>podporu </a:t>
            </a:r>
            <a:r>
              <a:rPr lang="cs-CZ" dirty="0"/>
              <a:t>odborného vzdělávání a využívání poradenských služeb subjektů podnikajících v zemědělství, potravinářství a </a:t>
            </a:r>
            <a:r>
              <a:rPr lang="cs-CZ" dirty="0" smtClean="0"/>
              <a:t>lesnictví</a:t>
            </a:r>
          </a:p>
          <a:p>
            <a:pPr lvl="1"/>
            <a:r>
              <a:rPr lang="cs-CZ" dirty="0" smtClean="0"/>
              <a:t>podporu </a:t>
            </a:r>
            <a:r>
              <a:rPr lang="cs-CZ" dirty="0"/>
              <a:t>mladých zemědělců a předčasného ukončení zemědělské činnosti.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dirty="0" smtClean="0">
                <a:latin typeface="Calibri" pitchFamily="34" charset="0"/>
                <a:cs typeface="Calibri" pitchFamily="34" charset="0"/>
              </a:rPr>
              <a:t>OSA II: Zlepšování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životního prostředí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a krajiny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Priorita 2.1 Biologická rozmanitost</a:t>
            </a:r>
          </a:p>
          <a:p>
            <a:pPr lvl="1"/>
            <a:r>
              <a:rPr lang="cs-CZ" dirty="0" smtClean="0"/>
              <a:t>zachování a rozvoj zemědělských a lesnických systémů s vysokou přidanou hodnotou a tradičních zemědělských krajin</a:t>
            </a:r>
          </a:p>
          <a:p>
            <a:pPr lvl="1"/>
            <a:r>
              <a:rPr lang="cs-CZ" dirty="0" smtClean="0"/>
              <a:t>podporuje méně příznivé oblasti pro zemědělství a ekologického zemědělství</a:t>
            </a:r>
          </a:p>
          <a:p>
            <a:r>
              <a:rPr lang="cs-CZ" dirty="0" smtClean="0"/>
              <a:t>Priorita 2.2 Ochrana vody a půdy</a:t>
            </a:r>
          </a:p>
          <a:p>
            <a:pPr lvl="1"/>
            <a:r>
              <a:rPr lang="cs-CZ" dirty="0" smtClean="0"/>
              <a:t>zachování kvalitního přirozeného vodního režimu v krajině pomocí vhodných zemědělských systémů</a:t>
            </a:r>
          </a:p>
          <a:p>
            <a:r>
              <a:rPr lang="cs-CZ" dirty="0" smtClean="0"/>
              <a:t>Priorita 2.3 Zmírňování klimatických změn</a:t>
            </a:r>
          </a:p>
          <a:p>
            <a:pPr lvl="1"/>
            <a:r>
              <a:rPr lang="cs-CZ" dirty="0" smtClean="0"/>
              <a:t>zalesňování a využívání lesních porostů jako obnovitelný zdroj energie.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 smtClean="0">
                <a:latin typeface="Calibri" pitchFamily="34" charset="0"/>
                <a:cs typeface="Calibri" pitchFamily="34" charset="0"/>
              </a:rPr>
              <a:t>OSA III: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Kvalita života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ve venkovských oblastech a 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diverzifikace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 hospodářství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venkova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Priorita 3.1 Tvorba pracovních příležitostí a podpora využívání obnovitelných zdrojů energie</a:t>
            </a:r>
          </a:p>
          <a:p>
            <a:pPr lvl="1"/>
            <a:r>
              <a:rPr lang="cs-CZ" dirty="0" smtClean="0"/>
              <a:t>podporu zakládání podniků a podporu cestovního ruchu</a:t>
            </a:r>
          </a:p>
          <a:p>
            <a:pPr lvl="1"/>
            <a:r>
              <a:rPr lang="cs-CZ" dirty="0" smtClean="0"/>
              <a:t>Diverzifikace zemědělských aktivit je zacílena na podporu energetické soběstačnosti venkova a naplnění závazků ČR k dosažení 8 % energie z obnovitelných zdrojů</a:t>
            </a:r>
          </a:p>
          <a:p>
            <a:r>
              <a:rPr lang="cs-CZ" dirty="0" smtClean="0"/>
              <a:t>Priorita 3.2 Podmínky růstu a kvalita života na venkově</a:t>
            </a:r>
          </a:p>
          <a:p>
            <a:pPr lvl="1"/>
            <a:r>
              <a:rPr lang="cs-CZ" dirty="0" smtClean="0"/>
              <a:t>zlepšení kvality života ve venkovských oblastech a obcích a vytvoření podmínek pro budoucí rozvoj. </a:t>
            </a:r>
          </a:p>
          <a:p>
            <a:pPr lvl="1"/>
            <a:r>
              <a:rPr lang="cs-CZ" dirty="0" smtClean="0"/>
              <a:t>investiční dotace do infrastruktury, čistoty vody v obcích a vybavenosti kulturní a sociální infrastrukturou</a:t>
            </a:r>
          </a:p>
          <a:p>
            <a:r>
              <a:rPr lang="cs-CZ" dirty="0" smtClean="0"/>
              <a:t>Priorita 3.3 Vzdělávání </a:t>
            </a:r>
          </a:p>
          <a:p>
            <a:pPr lvl="1"/>
            <a:r>
              <a:rPr lang="cs-CZ" dirty="0" smtClean="0"/>
              <a:t>vzdělávání a informování hospodářských subjektů, na něž se vztahuje osa III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OSA IV: Leader</a:t>
            </a:r>
            <a:endParaRPr lang="cs-CZ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zlepšení kvality života ve venkovských oblastech</a:t>
            </a:r>
          </a:p>
          <a:p>
            <a:pPr lvl="0"/>
            <a:r>
              <a:rPr lang="cs-CZ" dirty="0" smtClean="0"/>
              <a:t>posílení ekonomického potenciálu a zhodnocení přírodního a kulturního dědictví venkova</a:t>
            </a:r>
          </a:p>
          <a:p>
            <a:pPr lvl="0"/>
            <a:r>
              <a:rPr lang="cs-CZ" dirty="0" smtClean="0"/>
              <a:t>posílením řídících a administrativních schopností na venkově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latin typeface="Calibri" pitchFamily="34" charset="0"/>
                <a:cs typeface="Calibri" pitchFamily="34" charset="0"/>
              </a:rPr>
              <a:t>Děkuji za pozornost</a:t>
            </a:r>
            <a:endParaRPr lang="cs-CZ" sz="5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99060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Dva hlavní směry v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teoriích regionálního rozvoje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Institucionální přístupy </a:t>
            </a:r>
          </a:p>
          <a:p>
            <a:pPr lvl="1"/>
            <a:r>
              <a:rPr lang="cs-CZ" sz="2400" dirty="0" smtClean="0"/>
              <a:t>snaží se nalézt význam </a:t>
            </a:r>
            <a:r>
              <a:rPr lang="cs-CZ" sz="2400" b="1" dirty="0" smtClean="0"/>
              <a:t>měkkých faktorů</a:t>
            </a:r>
          </a:p>
          <a:p>
            <a:pPr lvl="2"/>
            <a:r>
              <a:rPr lang="cs-CZ" sz="2400" dirty="0" smtClean="0"/>
              <a:t>důvěra a </a:t>
            </a:r>
            <a:r>
              <a:rPr lang="cs-CZ" sz="2400" dirty="0" smtClean="0"/>
              <a:t>k</a:t>
            </a:r>
            <a:r>
              <a:rPr lang="cs-CZ" sz="2400" dirty="0" smtClean="0"/>
              <a:t>onektivita, typy </a:t>
            </a:r>
            <a:r>
              <a:rPr lang="cs-CZ" sz="2400" dirty="0" smtClean="0"/>
              <a:t>spolupráce </a:t>
            </a:r>
            <a:r>
              <a:rPr lang="cs-CZ" sz="2400" dirty="0" smtClean="0"/>
              <a:t>aktérů a mechanizmy </a:t>
            </a:r>
            <a:r>
              <a:rPr lang="cs-CZ" sz="2400" dirty="0" smtClean="0"/>
              <a:t>šíření informací o trhu a o inovacích…</a:t>
            </a:r>
          </a:p>
          <a:p>
            <a:r>
              <a:rPr lang="cs-CZ" sz="2800" dirty="0" smtClean="0"/>
              <a:t>Nová ekonomické geografie (neoliberální)</a:t>
            </a:r>
          </a:p>
          <a:p>
            <a:pPr lvl="1"/>
            <a:r>
              <a:rPr lang="cs-CZ" sz="2400" dirty="0" smtClean="0"/>
              <a:t>uvědomění si významu širšího celospolečenského, případně </a:t>
            </a:r>
            <a:r>
              <a:rPr lang="cs-CZ" sz="2400" b="1" dirty="0" smtClean="0"/>
              <a:t>globálního rámce </a:t>
            </a:r>
            <a:r>
              <a:rPr lang="cs-CZ" sz="2400" dirty="0" smtClean="0"/>
              <a:t>pro </a:t>
            </a:r>
            <a:r>
              <a:rPr lang="cs-CZ" sz="2400" dirty="0" smtClean="0"/>
              <a:t>rozvoj</a:t>
            </a:r>
          </a:p>
          <a:p>
            <a:pPr lvl="1"/>
            <a:r>
              <a:rPr lang="cs-CZ" sz="2400" dirty="0" smtClean="0"/>
              <a:t>p</a:t>
            </a:r>
            <a:r>
              <a:rPr lang="cs-CZ" sz="2400" dirty="0" smtClean="0"/>
              <a:t>ozor dále v prezentaci je neoliberální spojováno spíše se starším přístupem rozvoje rurálních oblastí, nové teorie nejsou na venkov aplikovány</a:t>
            </a:r>
            <a:endParaRPr lang="cs-CZ" sz="2800" dirty="0" smtClean="0"/>
          </a:p>
          <a:p>
            <a:r>
              <a:rPr lang="cs-CZ" sz="2800" dirty="0" smtClean="0"/>
              <a:t>Který ze směrů nabírá na významu pro rurální rozvoj?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Calibri" pitchFamily="34" charset="0"/>
                <a:cs typeface="Calibri" pitchFamily="34" charset="0"/>
              </a:rPr>
              <a:t>Neoliber</a:t>
            </a:r>
            <a:r>
              <a:rPr lang="cs-CZ" sz="4800" b="1" dirty="0" err="1" smtClean="0">
                <a:latin typeface="Calibri" pitchFamily="34" charset="0"/>
                <a:cs typeface="Calibri" pitchFamily="34" charset="0"/>
              </a:rPr>
              <a:t>izmus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a rurální rozvoj</a:t>
            </a:r>
            <a:endParaRPr lang="cs-CZ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80</a:t>
            </a:r>
            <a:r>
              <a:rPr lang="cs-CZ" dirty="0" smtClean="0"/>
              <a:t>-</a:t>
            </a:r>
            <a:r>
              <a:rPr lang="cs-CZ" dirty="0" err="1" smtClean="0"/>
              <a:t>tá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smtClean="0"/>
              <a:t>90</a:t>
            </a:r>
            <a:r>
              <a:rPr lang="cs-CZ" dirty="0" smtClean="0"/>
              <a:t>-</a:t>
            </a:r>
            <a:r>
              <a:rPr lang="cs-CZ" dirty="0" err="1" smtClean="0"/>
              <a:t>tá</a:t>
            </a:r>
            <a:r>
              <a:rPr lang="cs-CZ" dirty="0" smtClean="0"/>
              <a:t> </a:t>
            </a:r>
            <a:r>
              <a:rPr lang="cs-CZ" dirty="0" smtClean="0"/>
              <a:t>léta 20. </a:t>
            </a:r>
            <a:r>
              <a:rPr lang="cs-CZ" dirty="0" smtClean="0"/>
              <a:t>století</a:t>
            </a:r>
          </a:p>
          <a:p>
            <a:r>
              <a:rPr lang="cs-CZ" dirty="0" smtClean="0"/>
              <a:t>Pozor není v souvislosti s Novou ekonomickou geografií</a:t>
            </a:r>
            <a:endParaRPr lang="cs-CZ" dirty="0" smtClean="0"/>
          </a:p>
          <a:p>
            <a:r>
              <a:rPr lang="cs-CZ" dirty="0" smtClean="0"/>
              <a:t>Modernizace:</a:t>
            </a:r>
          </a:p>
          <a:p>
            <a:pPr lvl="1"/>
            <a:r>
              <a:rPr lang="cs-CZ" dirty="0" smtClean="0"/>
              <a:t>z</a:t>
            </a:r>
            <a:r>
              <a:rPr lang="cs-CZ" dirty="0" smtClean="0"/>
              <a:t>emědělství</a:t>
            </a:r>
            <a:endParaRPr lang="cs-CZ" dirty="0" smtClean="0"/>
          </a:p>
          <a:p>
            <a:pPr lvl="1"/>
            <a:r>
              <a:rPr lang="cs-CZ" dirty="0" smtClean="0"/>
              <a:t>lokální ekonomiky (diverzifikace)</a:t>
            </a:r>
          </a:p>
          <a:p>
            <a:pPr lvl="1"/>
            <a:r>
              <a:rPr lang="cs-CZ" dirty="0" smtClean="0"/>
              <a:t>infrastruktury a sociální </a:t>
            </a:r>
            <a:r>
              <a:rPr lang="cs-CZ" dirty="0" smtClean="0"/>
              <a:t>struktury</a:t>
            </a:r>
            <a:endParaRPr lang="cs-CZ" dirty="0" smtClean="0"/>
          </a:p>
          <a:p>
            <a:r>
              <a:rPr lang="cs-CZ" dirty="0" smtClean="0"/>
              <a:t>Modernizace založená na </a:t>
            </a:r>
            <a:r>
              <a:rPr lang="cs-CZ" b="1" dirty="0" smtClean="0"/>
              <a:t>vnějších</a:t>
            </a:r>
            <a:r>
              <a:rPr lang="cs-CZ" dirty="0" smtClean="0"/>
              <a:t> investicích, selhala v rozvoji rurálních území a navíc za sebou zanechala negativní následky:</a:t>
            </a:r>
          </a:p>
          <a:p>
            <a:pPr lvl="1"/>
            <a:r>
              <a:rPr lang="cs-CZ" dirty="0" smtClean="0"/>
              <a:t>Nadprodukce</a:t>
            </a:r>
          </a:p>
          <a:p>
            <a:pPr lvl="1"/>
            <a:r>
              <a:rPr lang="cs-CZ" dirty="0" err="1" smtClean="0"/>
              <a:t>Enviromentální</a:t>
            </a:r>
            <a:r>
              <a:rPr lang="cs-CZ" dirty="0" smtClean="0"/>
              <a:t> degradace</a:t>
            </a:r>
          </a:p>
          <a:p>
            <a:pPr lvl="1"/>
            <a:r>
              <a:rPr lang="cs-CZ" dirty="0" smtClean="0"/>
              <a:t>Sociální nerovnosti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Nové Rurální paradigma</a:t>
            </a:r>
            <a:endParaRPr lang="cs-CZ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 území založený na vnitřních zdrojích</a:t>
            </a:r>
          </a:p>
          <a:p>
            <a:r>
              <a:rPr lang="cs-CZ" dirty="0" smtClean="0"/>
              <a:t>Rozvoj založení na místních zdrojích</a:t>
            </a:r>
          </a:p>
          <a:p>
            <a:r>
              <a:rPr lang="cs-CZ" dirty="0" smtClean="0"/>
              <a:t>Posun od rozvoje řízeného shora k rozvoji zdola</a:t>
            </a:r>
          </a:p>
          <a:p>
            <a:r>
              <a:rPr lang="cs-CZ" dirty="0" smtClean="0"/>
              <a:t>Posun ze sektorově zaměřeného rozvoje (fondy EU), k rozvoji založenému na </a:t>
            </a:r>
            <a:r>
              <a:rPr lang="cs-CZ" i="1" dirty="0" smtClean="0"/>
              <a:t>„teritoriálním kapitálu“, </a:t>
            </a:r>
            <a:r>
              <a:rPr lang="cs-CZ" dirty="0" smtClean="0"/>
              <a:t>nebo jiné specifické charakteristice regionu</a:t>
            </a:r>
            <a:r>
              <a:rPr lang="cs-CZ" dirty="0" smtClean="0"/>
              <a:t>.</a:t>
            </a:r>
          </a:p>
          <a:p>
            <a:pPr lvl="1"/>
            <a:r>
              <a:rPr lang="cs-CZ" i="1" dirty="0" smtClean="0"/>
              <a:t>teritoriální kapitál</a:t>
            </a:r>
          </a:p>
          <a:p>
            <a:pPr lvl="2"/>
            <a:r>
              <a:rPr lang="cs-CZ" i="1" dirty="0" smtClean="0"/>
              <a:t>p</a:t>
            </a:r>
            <a:r>
              <a:rPr lang="cs-CZ" i="1" dirty="0" smtClean="0"/>
              <a:t>řírodní zdroje</a:t>
            </a:r>
          </a:p>
          <a:p>
            <a:pPr lvl="2"/>
            <a:r>
              <a:rPr lang="cs-CZ" i="1" dirty="0" smtClean="0"/>
              <a:t>l</a:t>
            </a:r>
            <a:r>
              <a:rPr lang="cs-CZ" i="1" dirty="0" smtClean="0"/>
              <a:t>idský kapitál</a:t>
            </a:r>
          </a:p>
          <a:p>
            <a:pPr lvl="2"/>
            <a:r>
              <a:rPr lang="cs-CZ" i="1" dirty="0" smtClean="0"/>
              <a:t>f</a:t>
            </a:r>
            <a:r>
              <a:rPr lang="cs-CZ" i="1" dirty="0" smtClean="0"/>
              <a:t>inanční kapitál</a:t>
            </a:r>
          </a:p>
          <a:p>
            <a:pPr lvl="2"/>
            <a:r>
              <a:rPr lang="cs-CZ" i="1" dirty="0" smtClean="0"/>
              <a:t>t</a:t>
            </a:r>
            <a:r>
              <a:rPr lang="cs-CZ" i="1" dirty="0" smtClean="0"/>
              <a:t>radice a historie rurálních regionů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Kritika </a:t>
            </a:r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Nového rurálního </a:t>
            </a:r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paradigma</a:t>
            </a:r>
            <a:endParaRPr lang="cs-CZ" sz="4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Woods (2011) </a:t>
            </a:r>
            <a:r>
              <a:rPr lang="cs-CZ" dirty="0" smtClean="0"/>
              <a:t>kritizuje přístupy založená na aktivaci vnitřních faktorů hlavně ve třech hlavních oblastech</a:t>
            </a:r>
            <a:r>
              <a:rPr lang="en-US" dirty="0" smtClean="0"/>
              <a:t>:</a:t>
            </a:r>
          </a:p>
          <a:p>
            <a:pPr lvl="1"/>
            <a:r>
              <a:rPr lang="cs-CZ" dirty="0" smtClean="0"/>
              <a:t>Limitovaná kapacita těchto přístupů vyřešit </a:t>
            </a:r>
            <a:r>
              <a:rPr lang="cs-CZ" b="1" dirty="0" smtClean="0"/>
              <a:t>strukturální problémy</a:t>
            </a:r>
            <a:r>
              <a:rPr lang="cs-CZ" dirty="0" smtClean="0"/>
              <a:t> v oblastech místních zdrojů, infrastruktury, ekonomických zdrojů a hlavně lidských zdrojů.</a:t>
            </a:r>
          </a:p>
          <a:p>
            <a:pPr lvl="1"/>
            <a:r>
              <a:rPr lang="cs-CZ" b="1" dirty="0" smtClean="0"/>
              <a:t>Nerovná kapacita</a:t>
            </a:r>
            <a:r>
              <a:rPr lang="cs-CZ" dirty="0" smtClean="0"/>
              <a:t> různých místních komunit řídit rozvoj založený na vnitřních zdrojích a místní iniciativně, jelikož sociální kapitál je v těchto lokalitách rozmístěn také velmi nerovnoměrně.</a:t>
            </a:r>
          </a:p>
          <a:p>
            <a:pPr lvl="1"/>
            <a:r>
              <a:rPr lang="cs-CZ" dirty="0" smtClean="0"/>
              <a:t>Tendence </a:t>
            </a:r>
            <a:r>
              <a:rPr lang="cs-CZ" b="1" dirty="0" smtClean="0"/>
              <a:t>vyřazení některých sektorů</a:t>
            </a:r>
            <a:r>
              <a:rPr lang="cs-CZ" dirty="0" smtClean="0"/>
              <a:t> </a:t>
            </a:r>
            <a:r>
              <a:rPr lang="cs-CZ" dirty="0" smtClean="0"/>
              <a:t>místní </a:t>
            </a:r>
            <a:r>
              <a:rPr lang="cs-CZ" dirty="0" smtClean="0"/>
              <a:t>komunity z rurálního rozvoje (Rozhodování místních elit)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Nové Rurální paradigma</a:t>
            </a:r>
            <a:endParaRPr lang="cs-CZ" sz="4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6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6125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810544"/>
                <a:gridCol w="2592288"/>
                <a:gridCol w="3826768"/>
              </a:tblGrid>
              <a:tr h="1003622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Tradiční přístup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Nové rurální paradigma</a:t>
                      </a:r>
                      <a:endParaRPr lang="cs-CZ" sz="2800" dirty="0"/>
                    </a:p>
                  </a:txBody>
                  <a:tcPr/>
                </a:tc>
              </a:tr>
              <a:tr h="100362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cíle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0362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Hlavní sektor podpory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801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Nástroje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0362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Aktéři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latin typeface="Calibri" pitchFamily="34" charset="0"/>
                <a:cs typeface="Calibri" pitchFamily="34" charset="0"/>
              </a:rPr>
              <a:t>Nové Rurální paradigma</a:t>
            </a:r>
            <a:endParaRPr lang="cs-CZ" sz="4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7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53355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738536"/>
                <a:gridCol w="2808312"/>
                <a:gridCol w="3682752"/>
              </a:tblGrid>
              <a:tr h="1003622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Tradiční přístup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Nové rurální paradigma</a:t>
                      </a:r>
                      <a:endParaRPr lang="cs-CZ" sz="2800" dirty="0"/>
                    </a:p>
                  </a:txBody>
                  <a:tcPr/>
                </a:tc>
              </a:tr>
              <a:tr h="100362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cíle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Vyrovnání</a:t>
                      </a:r>
                      <a:r>
                        <a:rPr lang="cs-CZ" sz="2000" baseline="0" dirty="0" smtClean="0"/>
                        <a:t> příjmů zemědělských podniků a jejich konkurenceschopnosti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Konkurenceschopnost rurálních</a:t>
                      </a:r>
                      <a:r>
                        <a:rPr lang="cs-CZ" sz="2000" baseline="0" dirty="0" smtClean="0"/>
                        <a:t> oblastí,</a:t>
                      </a:r>
                      <a:r>
                        <a:rPr lang="cs-CZ" sz="2000" dirty="0" smtClean="0"/>
                        <a:t> zhodnocení místních</a:t>
                      </a:r>
                      <a:br>
                        <a:rPr lang="cs-CZ" sz="2000" dirty="0" smtClean="0"/>
                      </a:br>
                      <a:r>
                        <a:rPr lang="cs-CZ" sz="2000" dirty="0" smtClean="0"/>
                        <a:t>aktiv, využívání</a:t>
                      </a:r>
                      <a:br>
                        <a:rPr lang="cs-CZ" sz="2000" dirty="0" smtClean="0"/>
                      </a:br>
                      <a:r>
                        <a:rPr lang="cs-CZ" sz="2000" dirty="0" smtClean="0"/>
                        <a:t>nevyužitých prostředků</a:t>
                      </a:r>
                      <a:endParaRPr lang="cs-CZ" sz="2000" dirty="0"/>
                    </a:p>
                  </a:txBody>
                  <a:tcPr/>
                </a:tc>
              </a:tr>
              <a:tr h="100362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Hlavní sektor podpory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Zemědělství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Různé</a:t>
                      </a:r>
                      <a:r>
                        <a:rPr lang="cs-CZ" sz="2000" baseline="0" dirty="0" smtClean="0"/>
                        <a:t> sektory rurální ekonomiky (cestovní ruch, ITC, zemědělství, průmysl)</a:t>
                      </a:r>
                      <a:endParaRPr lang="cs-CZ" sz="2000" dirty="0"/>
                    </a:p>
                  </a:txBody>
                  <a:tcPr/>
                </a:tc>
              </a:tr>
              <a:tr h="59801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Nástroje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dotace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investice</a:t>
                      </a:r>
                      <a:endParaRPr lang="cs-CZ" sz="2000" dirty="0"/>
                    </a:p>
                  </a:txBody>
                  <a:tcPr/>
                </a:tc>
              </a:tr>
              <a:tr h="100362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Aktéři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Vláda</a:t>
                      </a:r>
                      <a:r>
                        <a:rPr lang="cs-CZ" sz="2000" baseline="0" dirty="0" smtClean="0"/>
                        <a:t> a zemědělci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Všechny úrovně </a:t>
                      </a:r>
                      <a:r>
                        <a:rPr lang="cs-CZ" sz="2000" dirty="0" err="1" smtClean="0"/>
                        <a:t>governance</a:t>
                      </a:r>
                      <a:r>
                        <a:rPr lang="cs-CZ" sz="2000" baseline="0" dirty="0" smtClean="0"/>
                        <a:t> a zvlášť pak lokální aktéři (veřejný, soukromý a NGO sektor)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 smtClean="0">
                <a:latin typeface="Calibri" pitchFamily="34" charset="0"/>
                <a:cs typeface="Calibri" pitchFamily="34" charset="0"/>
              </a:rPr>
              <a:t>Governance</a:t>
            </a:r>
            <a:endParaRPr lang="cs-CZ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Teritoriální </a:t>
            </a:r>
            <a:r>
              <a:rPr lang="cs-CZ" dirty="0" err="1" smtClean="0"/>
              <a:t>governance</a:t>
            </a:r>
            <a:endParaRPr lang="cs-CZ" dirty="0" smtClean="0"/>
          </a:p>
          <a:p>
            <a:pPr lvl="1"/>
            <a:r>
              <a:rPr lang="cs-CZ" dirty="0" smtClean="0"/>
              <a:t>Regionální </a:t>
            </a:r>
            <a:r>
              <a:rPr lang="cs-CZ" dirty="0" err="1" smtClean="0"/>
              <a:t>governamce</a:t>
            </a:r>
            <a:r>
              <a:rPr lang="cs-CZ" dirty="0" smtClean="0"/>
              <a:t>, rurální </a:t>
            </a:r>
            <a:r>
              <a:rPr lang="cs-CZ" dirty="0" err="1" smtClean="0"/>
              <a:t>governance</a:t>
            </a:r>
            <a:r>
              <a:rPr lang="cs-CZ" dirty="0" smtClean="0"/>
              <a:t>, nová rurální </a:t>
            </a:r>
            <a:r>
              <a:rPr lang="cs-CZ" dirty="0" err="1" smtClean="0"/>
              <a:t>governance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Více-úrovňová </a:t>
            </a:r>
            <a:r>
              <a:rPr lang="cs-CZ" dirty="0" err="1" smtClean="0"/>
              <a:t>governance</a:t>
            </a:r>
            <a:endParaRPr lang="cs-CZ" dirty="0" smtClean="0"/>
          </a:p>
          <a:p>
            <a:r>
              <a:rPr lang="cs-CZ" dirty="0"/>
              <a:t>termín </a:t>
            </a:r>
            <a:r>
              <a:rPr lang="cs-CZ" i="1" dirty="0" err="1" smtClean="0"/>
              <a:t>governace</a:t>
            </a:r>
            <a:endParaRPr lang="cs-CZ" dirty="0"/>
          </a:p>
          <a:p>
            <a:pPr lvl="1"/>
            <a:r>
              <a:rPr lang="cs-CZ" dirty="0" smtClean="0"/>
              <a:t>je </a:t>
            </a:r>
            <a:r>
              <a:rPr lang="cs-CZ" dirty="0"/>
              <a:t>dnes chápán jako </a:t>
            </a:r>
            <a:r>
              <a:rPr lang="cs-CZ" b="1" dirty="0"/>
              <a:t>soubor vnitřních a vnějších interakcí veřejného a soukromého sektoru</a:t>
            </a:r>
            <a:r>
              <a:rPr lang="cs-CZ" dirty="0"/>
              <a:t>, které umožňují vyřešit problémy ve společnosti a vytvořit budoucí příležitosti. </a:t>
            </a:r>
            <a:endParaRPr lang="cs-CZ" dirty="0" smtClean="0"/>
          </a:p>
          <a:p>
            <a:pPr lvl="1"/>
            <a:r>
              <a:rPr lang="cs-CZ" dirty="0" smtClean="0"/>
              <a:t>O </a:t>
            </a:r>
            <a:r>
              <a:rPr lang="cs-CZ" i="1" dirty="0" err="1" smtClean="0"/>
              <a:t>governance</a:t>
            </a:r>
            <a:r>
              <a:rPr lang="cs-CZ" dirty="0" smtClean="0"/>
              <a:t> mluvíme hlavně v souvislosti s vertikálním a horizontálním přesun kompetencí. 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Governance</a:t>
            </a:r>
            <a:r>
              <a:rPr lang="cs-CZ" dirty="0" smtClean="0"/>
              <a:t> a rurální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Governance</a:t>
            </a:r>
            <a:r>
              <a:rPr lang="cs-CZ" dirty="0" smtClean="0"/>
              <a:t> </a:t>
            </a:r>
            <a:r>
              <a:rPr lang="cs-CZ" dirty="0"/>
              <a:t>v rámci rozvoje </a:t>
            </a:r>
            <a:r>
              <a:rPr lang="cs-CZ" dirty="0" smtClean="0"/>
              <a:t>venkova</a:t>
            </a:r>
          </a:p>
          <a:p>
            <a:pPr lvl="1"/>
            <a:r>
              <a:rPr lang="cs-CZ" dirty="0" smtClean="0"/>
              <a:t>„</a:t>
            </a:r>
            <a:r>
              <a:rPr lang="cs-CZ" dirty="0"/>
              <a:t>rámec zastřešující propojení pojmů venkovského rozvoje řízeného v rámci místní komunity a přesunu převládajícího způsobu státní intervence od </a:t>
            </a:r>
            <a:r>
              <a:rPr lang="cs-CZ" dirty="0" err="1"/>
              <a:t>welfarizmu</a:t>
            </a:r>
            <a:r>
              <a:rPr lang="cs-CZ" dirty="0"/>
              <a:t> a sociální demokracie k selektivnímu a nepřímému způsobu intervence skrz místní komunitu“ (</a:t>
            </a:r>
            <a:r>
              <a:rPr lang="cs-CZ" dirty="0" err="1"/>
              <a:t>Mackinnon</a:t>
            </a:r>
            <a:r>
              <a:rPr lang="cs-CZ" dirty="0"/>
              <a:t>, 2002, s. </a:t>
            </a:r>
            <a:r>
              <a:rPr lang="cs-CZ" dirty="0" smtClean="0"/>
              <a:t>321)</a:t>
            </a:r>
          </a:p>
          <a:p>
            <a:pPr lvl="2"/>
            <a:r>
              <a:rPr lang="cs-CZ" dirty="0" err="1" smtClean="0"/>
              <a:t>governance</a:t>
            </a:r>
            <a:r>
              <a:rPr lang="cs-CZ" dirty="0" smtClean="0"/>
              <a:t> </a:t>
            </a:r>
            <a:r>
              <a:rPr lang="cs-CZ" dirty="0"/>
              <a:t>v rámci venkovského rozvoje viděna jako </a:t>
            </a:r>
            <a:r>
              <a:rPr lang="cs-CZ" b="1" dirty="0"/>
              <a:t>nástroj k ovládnutí lokální </a:t>
            </a:r>
            <a:r>
              <a:rPr lang="cs-CZ" b="1" dirty="0" smtClean="0"/>
              <a:t>společnosti.</a:t>
            </a:r>
          </a:p>
          <a:p>
            <a:pPr lvl="1"/>
            <a:r>
              <a:rPr lang="cs-CZ" dirty="0" err="1" smtClean="0"/>
              <a:t>Shucksmith</a:t>
            </a:r>
            <a:r>
              <a:rPr lang="cs-CZ" dirty="0" smtClean="0"/>
              <a:t> </a:t>
            </a:r>
            <a:r>
              <a:rPr lang="cs-CZ" dirty="0"/>
              <a:t>(2009: 4), který definuje pojem nový způsob </a:t>
            </a:r>
            <a:r>
              <a:rPr lang="cs-CZ" i="1" dirty="0" smtClean="0"/>
              <a:t>rurální </a:t>
            </a:r>
            <a:r>
              <a:rPr lang="cs-CZ" i="1" dirty="0" err="1"/>
              <a:t>governance</a:t>
            </a:r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dirty="0" smtClean="0"/>
              <a:t>„</a:t>
            </a:r>
            <a:r>
              <a:rPr lang="cs-CZ" dirty="0"/>
              <a:t>chápe </a:t>
            </a:r>
            <a:r>
              <a:rPr lang="cs-CZ" b="1" dirty="0"/>
              <a:t>moc jako produkt společnosti </a:t>
            </a:r>
            <a:r>
              <a:rPr lang="cs-CZ" dirty="0"/>
              <a:t>a ne jako nástroj kontroly společnosti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 Moc </a:t>
            </a:r>
            <a:r>
              <a:rPr lang="cs-CZ" dirty="0"/>
              <a:t>jako </a:t>
            </a:r>
            <a:r>
              <a:rPr lang="cs-CZ" b="1" dirty="0" smtClean="0"/>
              <a:t>vláda </a:t>
            </a:r>
            <a:r>
              <a:rPr lang="cs-CZ" b="1" dirty="0"/>
              <a:t>pro komunitu</a:t>
            </a:r>
            <a:r>
              <a:rPr lang="cs-CZ" dirty="0"/>
              <a:t>, než ovládání komunity.“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1109</TotalTime>
  <Words>793</Words>
  <Application>Microsoft Office PowerPoint</Application>
  <PresentationFormat>Předvádění na obrazovce (4:3)</PresentationFormat>
  <Paragraphs>149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Původ</vt:lpstr>
      <vt:lpstr>Cvičení 3  Teoretické přístupy k rozvoji venkova</vt:lpstr>
      <vt:lpstr>Dva hlavní směry v teoriích regionálního rozvoje</vt:lpstr>
      <vt:lpstr>Neoliberizmus a rurální rozvoj</vt:lpstr>
      <vt:lpstr>Nové Rurální paradigma</vt:lpstr>
      <vt:lpstr>Kritika Nového rurálního paradigma</vt:lpstr>
      <vt:lpstr>Nové Rurální paradigma</vt:lpstr>
      <vt:lpstr>Nové Rurální paradigma</vt:lpstr>
      <vt:lpstr>Governance</vt:lpstr>
      <vt:lpstr>Governance a rurální rozvoj</vt:lpstr>
      <vt:lpstr>Více úrovňová governance SZP</vt:lpstr>
      <vt:lpstr>Znalosti jako zdroj sociálního kapitálu</vt:lpstr>
      <vt:lpstr>Modely rozdělení moci v rurální komunitě</vt:lpstr>
      <vt:lpstr>Modely rozdělení moci v rurální komunitě</vt:lpstr>
      <vt:lpstr>Politiky přispívající k rozvoji rurálních oblastí v Česku</vt:lpstr>
      <vt:lpstr>OSA I: Zlepšení konkurenceschopnosti zemědělství a lesnictví</vt:lpstr>
      <vt:lpstr>OSA II: Zlepšování životního prostředí a krajiny</vt:lpstr>
      <vt:lpstr>OSA III: Kvalita života ve venkovských oblastech a diverzifikace hospodářství venkova</vt:lpstr>
      <vt:lpstr>OSA IV: Leader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 programem Leader v ČR a ve Finsku: komparační analýza</dc:title>
  <dc:creator>JP</dc:creator>
  <cp:lastModifiedBy>JP</cp:lastModifiedBy>
  <cp:revision>121</cp:revision>
  <dcterms:created xsi:type="dcterms:W3CDTF">2012-09-04T09:21:07Z</dcterms:created>
  <dcterms:modified xsi:type="dcterms:W3CDTF">2013-03-20T11:04:35Z</dcterms:modified>
</cp:coreProperties>
</file>