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7"/>
  </p:notesMasterIdLst>
  <p:sldIdLst>
    <p:sldId id="256" r:id="rId4"/>
    <p:sldId id="257" r:id="rId5"/>
    <p:sldId id="258" r:id="rId6"/>
    <p:sldId id="262" r:id="rId7"/>
    <p:sldId id="264" r:id="rId8"/>
    <p:sldId id="261" r:id="rId9"/>
    <p:sldId id="259" r:id="rId10"/>
    <p:sldId id="275" r:id="rId11"/>
    <p:sldId id="265" r:id="rId12"/>
    <p:sldId id="260" r:id="rId13"/>
    <p:sldId id="276" r:id="rId14"/>
    <p:sldId id="277" r:id="rId15"/>
    <p:sldId id="267" r:id="rId16"/>
    <p:sldId id="273" r:id="rId17"/>
    <p:sldId id="268" r:id="rId18"/>
    <p:sldId id="269" r:id="rId19"/>
    <p:sldId id="272" r:id="rId20"/>
    <p:sldId id="266" r:id="rId21"/>
    <p:sldId id="271" r:id="rId22"/>
    <p:sldId id="270" r:id="rId23"/>
    <p:sldId id="274" r:id="rId24"/>
    <p:sldId id="278" r:id="rId25"/>
    <p:sldId id="263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3DEEB-4951-4D4A-A6E8-468D1E24F4C9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AABC3-DAAF-4AA3-93C7-B111952DAA9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58858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centrum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147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Malšovice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188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Nový Hradec Králové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206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Pražské předměstí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Roudnička 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</a:t>
            </a:r>
            <a:r>
              <a:rPr lang="cs-CZ" dirty="0" smtClean="0"/>
              <a:t>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Třebeš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AABC3-DAAF-4AA3-93C7-B111952DAA9E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33831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3D32-2869-4784-A75E-6C8A0E59D91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259D-DAE2-4C05-BF2C-26C398D97E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1428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3D32-2869-4784-A75E-6C8A0E59D91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259D-DAE2-4C05-BF2C-26C398D97E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3376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3D32-2869-4784-A75E-6C8A0E59D91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259D-DAE2-4C05-BF2C-26C398D97E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23111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681" y="2129932"/>
            <a:ext cx="7772638" cy="147127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362" y="3886888"/>
            <a:ext cx="6401276" cy="1752194"/>
          </a:xfrm>
        </p:spPr>
        <p:txBody>
          <a:bodyPr/>
          <a:lstStyle>
            <a:lvl1pPr marL="0" indent="0" algn="ctr">
              <a:buNone/>
              <a:defRPr/>
            </a:lvl1pPr>
            <a:lvl2pPr marL="456839" indent="0" algn="ctr">
              <a:buNone/>
              <a:defRPr/>
            </a:lvl2pPr>
            <a:lvl3pPr marL="913665" indent="0" algn="ctr">
              <a:buNone/>
              <a:defRPr/>
            </a:lvl3pPr>
            <a:lvl4pPr marL="1370504" indent="0" algn="ctr">
              <a:buNone/>
              <a:defRPr/>
            </a:lvl4pPr>
            <a:lvl5pPr marL="1827336" indent="0" algn="ctr">
              <a:buNone/>
              <a:defRPr/>
            </a:lvl5pPr>
            <a:lvl6pPr marL="2284172" indent="0" algn="ctr">
              <a:buNone/>
              <a:defRPr/>
            </a:lvl6pPr>
            <a:lvl7pPr marL="2741005" indent="0" algn="ctr">
              <a:buNone/>
              <a:defRPr/>
            </a:lvl7pPr>
            <a:lvl8pPr marL="3197840" indent="0" algn="ctr">
              <a:buNone/>
              <a:defRPr/>
            </a:lvl8pPr>
            <a:lvl9pPr marL="3654678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83D32-2869-4784-A75E-6C8A0E59D91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1259D-DAE2-4C05-BF2C-26C398D97E5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83D32-2869-4784-A75E-6C8A0E59D91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1259D-DAE2-4C05-BF2C-26C398D97E5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194" y="4407474"/>
            <a:ext cx="7772637" cy="13617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194" y="2906047"/>
            <a:ext cx="7772637" cy="150142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39" indent="0">
              <a:buNone/>
              <a:defRPr sz="1800"/>
            </a:lvl2pPr>
            <a:lvl3pPr marL="913665" indent="0">
              <a:buNone/>
              <a:defRPr sz="1600"/>
            </a:lvl3pPr>
            <a:lvl4pPr marL="1370504" indent="0">
              <a:buNone/>
              <a:defRPr sz="1400"/>
            </a:lvl4pPr>
            <a:lvl5pPr marL="1827336" indent="0">
              <a:buNone/>
              <a:defRPr sz="1400"/>
            </a:lvl5pPr>
            <a:lvl6pPr marL="2284172" indent="0">
              <a:buNone/>
              <a:defRPr sz="1400"/>
            </a:lvl6pPr>
            <a:lvl7pPr marL="2741005" indent="0">
              <a:buNone/>
              <a:defRPr sz="1400"/>
            </a:lvl7pPr>
            <a:lvl8pPr marL="3197840" indent="0">
              <a:buNone/>
              <a:defRPr sz="1400"/>
            </a:lvl8pPr>
            <a:lvl9pPr marL="3654678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83D32-2869-4784-A75E-6C8A0E59D91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1259D-DAE2-4C05-BF2C-26C398D97E5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2675" y="1802982"/>
            <a:ext cx="3999805" cy="432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4854" y="1802982"/>
            <a:ext cx="4001393" cy="432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83D32-2869-4784-A75E-6C8A0E59D91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1259D-DAE2-4C05-BF2C-26C398D97E5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21" y="274581"/>
            <a:ext cx="8229759" cy="1142735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121" y="1534758"/>
            <a:ext cx="4039486" cy="6396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39" indent="0">
              <a:buNone/>
              <a:defRPr sz="2000" b="1"/>
            </a:lvl2pPr>
            <a:lvl3pPr marL="913665" indent="0">
              <a:buNone/>
              <a:defRPr sz="1800" b="1"/>
            </a:lvl3pPr>
            <a:lvl4pPr marL="1370504" indent="0">
              <a:buNone/>
              <a:defRPr sz="1600" b="1"/>
            </a:lvl4pPr>
            <a:lvl5pPr marL="1827336" indent="0">
              <a:buNone/>
              <a:defRPr sz="1600" b="1"/>
            </a:lvl5pPr>
            <a:lvl6pPr marL="2284172" indent="0">
              <a:buNone/>
              <a:defRPr sz="1600" b="1"/>
            </a:lvl6pPr>
            <a:lvl7pPr marL="2741005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78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121" y="2174378"/>
            <a:ext cx="4039486" cy="3951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813" y="1534758"/>
            <a:ext cx="4041073" cy="6396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39" indent="0">
              <a:buNone/>
              <a:defRPr sz="2000" b="1"/>
            </a:lvl2pPr>
            <a:lvl3pPr marL="913665" indent="0">
              <a:buNone/>
              <a:defRPr sz="1800" b="1"/>
            </a:lvl3pPr>
            <a:lvl4pPr marL="1370504" indent="0">
              <a:buNone/>
              <a:defRPr sz="1600" b="1"/>
            </a:lvl4pPr>
            <a:lvl5pPr marL="1827336" indent="0">
              <a:buNone/>
              <a:defRPr sz="1600" b="1"/>
            </a:lvl5pPr>
            <a:lvl6pPr marL="2284172" indent="0">
              <a:buNone/>
              <a:defRPr sz="1600" b="1"/>
            </a:lvl6pPr>
            <a:lvl7pPr marL="2741005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78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813" y="2174378"/>
            <a:ext cx="4041073" cy="3951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83D32-2869-4784-A75E-6C8A0E59D91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1259D-DAE2-4C05-BF2C-26C398D97E5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83D32-2869-4784-A75E-6C8A0E59D91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1259D-DAE2-4C05-BF2C-26C398D97E5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83D32-2869-4784-A75E-6C8A0E59D91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1259D-DAE2-4C05-BF2C-26C398D97E5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Footer Placeholder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27" y="272993"/>
            <a:ext cx="3007791" cy="116178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429" y="272993"/>
            <a:ext cx="5112450" cy="58533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127" y="1434768"/>
            <a:ext cx="3007791" cy="4691564"/>
          </a:xfrm>
        </p:spPr>
        <p:txBody>
          <a:bodyPr/>
          <a:lstStyle>
            <a:lvl1pPr marL="0" indent="0">
              <a:buNone/>
              <a:defRPr sz="1400"/>
            </a:lvl1pPr>
            <a:lvl2pPr marL="456839" indent="0">
              <a:buNone/>
              <a:defRPr sz="1200"/>
            </a:lvl2pPr>
            <a:lvl3pPr marL="913665" indent="0">
              <a:buNone/>
              <a:defRPr sz="1000"/>
            </a:lvl3pPr>
            <a:lvl4pPr marL="1370504" indent="0">
              <a:buNone/>
              <a:defRPr sz="900"/>
            </a:lvl4pPr>
            <a:lvl5pPr marL="1827336" indent="0">
              <a:buNone/>
              <a:defRPr sz="900"/>
            </a:lvl5pPr>
            <a:lvl6pPr marL="2284172" indent="0">
              <a:buNone/>
              <a:defRPr sz="900"/>
            </a:lvl6pPr>
            <a:lvl7pPr marL="2741005" indent="0">
              <a:buNone/>
              <a:defRPr sz="900"/>
            </a:lvl7pPr>
            <a:lvl8pPr marL="3197840" indent="0">
              <a:buNone/>
              <a:defRPr sz="900"/>
            </a:lvl8pPr>
            <a:lvl9pPr marL="3654678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83D32-2869-4784-A75E-6C8A0E59D91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1259D-DAE2-4C05-BF2C-26C398D97E5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3D32-2869-4784-A75E-6C8A0E59D91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259D-DAE2-4C05-BF2C-26C398D97E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70480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977" y="4801083"/>
            <a:ext cx="5487034" cy="566606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977" y="612633"/>
            <a:ext cx="5487034" cy="4115435"/>
          </a:xfrm>
        </p:spPr>
        <p:txBody>
          <a:bodyPr/>
          <a:lstStyle>
            <a:lvl1pPr marL="0" indent="0">
              <a:buNone/>
              <a:defRPr sz="3200"/>
            </a:lvl1pPr>
            <a:lvl2pPr marL="456839" indent="0">
              <a:buNone/>
              <a:defRPr sz="2800"/>
            </a:lvl2pPr>
            <a:lvl3pPr marL="913665" indent="0">
              <a:buNone/>
              <a:defRPr sz="2400"/>
            </a:lvl3pPr>
            <a:lvl4pPr marL="1370504" indent="0">
              <a:buNone/>
              <a:defRPr sz="2000"/>
            </a:lvl4pPr>
            <a:lvl5pPr marL="1827336" indent="0">
              <a:buNone/>
              <a:defRPr sz="2000"/>
            </a:lvl5pPr>
            <a:lvl6pPr marL="2284172" indent="0">
              <a:buNone/>
              <a:defRPr sz="2000"/>
            </a:lvl6pPr>
            <a:lvl7pPr marL="2741005" indent="0">
              <a:buNone/>
              <a:defRPr sz="2000"/>
            </a:lvl7pPr>
            <a:lvl8pPr marL="3197840" indent="0">
              <a:buNone/>
              <a:defRPr sz="2000"/>
            </a:lvl8pPr>
            <a:lvl9pPr marL="3654678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977" y="5367688"/>
            <a:ext cx="5487034" cy="804677"/>
          </a:xfrm>
        </p:spPr>
        <p:txBody>
          <a:bodyPr/>
          <a:lstStyle>
            <a:lvl1pPr marL="0" indent="0">
              <a:buNone/>
              <a:defRPr sz="1400"/>
            </a:lvl1pPr>
            <a:lvl2pPr marL="456839" indent="0">
              <a:buNone/>
              <a:defRPr sz="1200"/>
            </a:lvl2pPr>
            <a:lvl3pPr marL="913665" indent="0">
              <a:buNone/>
              <a:defRPr sz="1000"/>
            </a:lvl3pPr>
            <a:lvl4pPr marL="1370504" indent="0">
              <a:buNone/>
              <a:defRPr sz="900"/>
            </a:lvl4pPr>
            <a:lvl5pPr marL="1827336" indent="0">
              <a:buNone/>
              <a:defRPr sz="900"/>
            </a:lvl5pPr>
            <a:lvl6pPr marL="2284172" indent="0">
              <a:buNone/>
              <a:defRPr sz="900"/>
            </a:lvl6pPr>
            <a:lvl7pPr marL="2741005" indent="0">
              <a:buNone/>
              <a:defRPr sz="900"/>
            </a:lvl7pPr>
            <a:lvl8pPr marL="3197840" indent="0">
              <a:buNone/>
              <a:defRPr sz="900"/>
            </a:lvl8pPr>
            <a:lvl9pPr marL="3654678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83D32-2869-4784-A75E-6C8A0E59D91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1259D-DAE2-4C05-BF2C-26C398D97E5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83D32-2869-4784-A75E-6C8A0E59D91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1259D-DAE2-4C05-BF2C-26C398D97E5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8245" y="157133"/>
            <a:ext cx="2037996" cy="596920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501" y="157133"/>
            <a:ext cx="5966377" cy="596920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83D32-2869-4784-A75E-6C8A0E59D91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1259D-DAE2-4C05-BF2C-26C398D97E5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494" y="157127"/>
            <a:ext cx="8153572" cy="134112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12675" y="1802982"/>
            <a:ext cx="3999805" cy="4323349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4854" y="1802982"/>
            <a:ext cx="4001393" cy="4323349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83D32-2869-4784-A75E-6C8A0E59D91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1259D-DAE2-4C05-BF2C-26C398D97E5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681" y="2129932"/>
            <a:ext cx="7772638" cy="147127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362" y="3886888"/>
            <a:ext cx="6401276" cy="1752194"/>
          </a:xfrm>
        </p:spPr>
        <p:txBody>
          <a:bodyPr/>
          <a:lstStyle>
            <a:lvl1pPr marL="0" indent="0" algn="ctr">
              <a:buNone/>
              <a:defRPr/>
            </a:lvl1pPr>
            <a:lvl2pPr marL="456884" indent="0" algn="ctr">
              <a:buNone/>
              <a:defRPr/>
            </a:lvl2pPr>
            <a:lvl3pPr marL="913757" indent="0" algn="ctr">
              <a:buNone/>
              <a:defRPr/>
            </a:lvl3pPr>
            <a:lvl4pPr marL="1370641" indent="0" algn="ctr">
              <a:buNone/>
              <a:defRPr/>
            </a:lvl4pPr>
            <a:lvl5pPr marL="1827519" indent="0" algn="ctr">
              <a:buNone/>
              <a:defRPr/>
            </a:lvl5pPr>
            <a:lvl6pPr marL="2284401" indent="0" algn="ctr">
              <a:buNone/>
              <a:defRPr/>
            </a:lvl6pPr>
            <a:lvl7pPr marL="2741279" indent="0" algn="ctr">
              <a:buNone/>
              <a:defRPr/>
            </a:lvl7pPr>
            <a:lvl8pPr marL="3198160" indent="0" algn="ctr">
              <a:buNone/>
              <a:defRPr/>
            </a:lvl8pPr>
            <a:lvl9pPr marL="365504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83D32-2869-4784-A75E-6C8A0E59D91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1259D-DAE2-4C05-BF2C-26C398D97E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83D32-2869-4784-A75E-6C8A0E59D91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1259D-DAE2-4C05-BF2C-26C398D97E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193" y="4407473"/>
            <a:ext cx="7772637" cy="13617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193" y="2906046"/>
            <a:ext cx="7772637" cy="150142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84" indent="0">
              <a:buNone/>
              <a:defRPr sz="1800"/>
            </a:lvl2pPr>
            <a:lvl3pPr marL="913757" indent="0">
              <a:buNone/>
              <a:defRPr sz="1600"/>
            </a:lvl3pPr>
            <a:lvl4pPr marL="1370641" indent="0">
              <a:buNone/>
              <a:defRPr sz="1400"/>
            </a:lvl4pPr>
            <a:lvl5pPr marL="1827519" indent="0">
              <a:buNone/>
              <a:defRPr sz="1400"/>
            </a:lvl5pPr>
            <a:lvl6pPr marL="2284401" indent="0">
              <a:buNone/>
              <a:defRPr sz="1400"/>
            </a:lvl6pPr>
            <a:lvl7pPr marL="2741279" indent="0">
              <a:buNone/>
              <a:defRPr sz="1400"/>
            </a:lvl7pPr>
            <a:lvl8pPr marL="3198160" indent="0">
              <a:buNone/>
              <a:defRPr sz="1400"/>
            </a:lvl8pPr>
            <a:lvl9pPr marL="3655043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83D32-2869-4784-A75E-6C8A0E59D91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1259D-DAE2-4C05-BF2C-26C398D97E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2674" y="1802982"/>
            <a:ext cx="3999805" cy="432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4853" y="1802982"/>
            <a:ext cx="4001393" cy="432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83D32-2869-4784-A75E-6C8A0E59D91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1259D-DAE2-4C05-BF2C-26C398D97E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21" y="274580"/>
            <a:ext cx="8229759" cy="1142735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121" y="1534758"/>
            <a:ext cx="4039486" cy="6396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4" indent="0">
              <a:buNone/>
              <a:defRPr sz="2000" b="1"/>
            </a:lvl2pPr>
            <a:lvl3pPr marL="913757" indent="0">
              <a:buNone/>
              <a:defRPr sz="1800" b="1"/>
            </a:lvl3pPr>
            <a:lvl4pPr marL="1370641" indent="0">
              <a:buNone/>
              <a:defRPr sz="1600" b="1"/>
            </a:lvl4pPr>
            <a:lvl5pPr marL="1827519" indent="0">
              <a:buNone/>
              <a:defRPr sz="1600" b="1"/>
            </a:lvl5pPr>
            <a:lvl6pPr marL="2284401" indent="0">
              <a:buNone/>
              <a:defRPr sz="1600" b="1"/>
            </a:lvl6pPr>
            <a:lvl7pPr marL="2741279" indent="0">
              <a:buNone/>
              <a:defRPr sz="1600" b="1"/>
            </a:lvl7pPr>
            <a:lvl8pPr marL="3198160" indent="0">
              <a:buNone/>
              <a:defRPr sz="1600" b="1"/>
            </a:lvl8pPr>
            <a:lvl9pPr marL="3655043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121" y="2174377"/>
            <a:ext cx="4039486" cy="3951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812" y="1534758"/>
            <a:ext cx="4041073" cy="6396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4" indent="0">
              <a:buNone/>
              <a:defRPr sz="2000" b="1"/>
            </a:lvl2pPr>
            <a:lvl3pPr marL="913757" indent="0">
              <a:buNone/>
              <a:defRPr sz="1800" b="1"/>
            </a:lvl3pPr>
            <a:lvl4pPr marL="1370641" indent="0">
              <a:buNone/>
              <a:defRPr sz="1600" b="1"/>
            </a:lvl4pPr>
            <a:lvl5pPr marL="1827519" indent="0">
              <a:buNone/>
              <a:defRPr sz="1600" b="1"/>
            </a:lvl5pPr>
            <a:lvl6pPr marL="2284401" indent="0">
              <a:buNone/>
              <a:defRPr sz="1600" b="1"/>
            </a:lvl6pPr>
            <a:lvl7pPr marL="2741279" indent="0">
              <a:buNone/>
              <a:defRPr sz="1600" b="1"/>
            </a:lvl7pPr>
            <a:lvl8pPr marL="3198160" indent="0">
              <a:buNone/>
              <a:defRPr sz="1600" b="1"/>
            </a:lvl8pPr>
            <a:lvl9pPr marL="3655043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812" y="2174377"/>
            <a:ext cx="4041073" cy="3951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83D32-2869-4784-A75E-6C8A0E59D91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Slide Number Placeholder 2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1259D-DAE2-4C05-BF2C-26C398D97E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Date Placeholder 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83D32-2869-4784-A75E-6C8A0E59D91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4" name="Footer Placeholder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2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1259D-DAE2-4C05-BF2C-26C398D97E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3D32-2869-4784-A75E-6C8A0E59D91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259D-DAE2-4C05-BF2C-26C398D97E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69477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83D32-2869-4784-A75E-6C8A0E59D91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3" name="Footer Placeholder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1259D-DAE2-4C05-BF2C-26C398D97E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26" y="272992"/>
            <a:ext cx="3007791" cy="116178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429" y="272992"/>
            <a:ext cx="5112450" cy="58533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126" y="1434768"/>
            <a:ext cx="3007791" cy="4691564"/>
          </a:xfrm>
        </p:spPr>
        <p:txBody>
          <a:bodyPr/>
          <a:lstStyle>
            <a:lvl1pPr marL="0" indent="0">
              <a:buNone/>
              <a:defRPr sz="1400"/>
            </a:lvl1pPr>
            <a:lvl2pPr marL="456884" indent="0">
              <a:buNone/>
              <a:defRPr sz="1200"/>
            </a:lvl2pPr>
            <a:lvl3pPr marL="913757" indent="0">
              <a:buNone/>
              <a:defRPr sz="1000"/>
            </a:lvl3pPr>
            <a:lvl4pPr marL="1370641" indent="0">
              <a:buNone/>
              <a:defRPr sz="900"/>
            </a:lvl4pPr>
            <a:lvl5pPr marL="1827519" indent="0">
              <a:buNone/>
              <a:defRPr sz="900"/>
            </a:lvl5pPr>
            <a:lvl6pPr marL="2284401" indent="0">
              <a:buNone/>
              <a:defRPr sz="900"/>
            </a:lvl6pPr>
            <a:lvl7pPr marL="2741279" indent="0">
              <a:buNone/>
              <a:defRPr sz="900"/>
            </a:lvl7pPr>
            <a:lvl8pPr marL="3198160" indent="0">
              <a:buNone/>
              <a:defRPr sz="900"/>
            </a:lvl8pPr>
            <a:lvl9pPr marL="3655043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83D32-2869-4784-A75E-6C8A0E59D91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1259D-DAE2-4C05-BF2C-26C398D97E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977" y="4801082"/>
            <a:ext cx="5487034" cy="566606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977" y="612633"/>
            <a:ext cx="5487034" cy="4115435"/>
          </a:xfrm>
        </p:spPr>
        <p:txBody>
          <a:bodyPr/>
          <a:lstStyle>
            <a:lvl1pPr marL="0" indent="0">
              <a:buNone/>
              <a:defRPr sz="3200"/>
            </a:lvl1pPr>
            <a:lvl2pPr marL="456884" indent="0">
              <a:buNone/>
              <a:defRPr sz="2800"/>
            </a:lvl2pPr>
            <a:lvl3pPr marL="913757" indent="0">
              <a:buNone/>
              <a:defRPr sz="2400"/>
            </a:lvl3pPr>
            <a:lvl4pPr marL="1370641" indent="0">
              <a:buNone/>
              <a:defRPr sz="2000"/>
            </a:lvl4pPr>
            <a:lvl5pPr marL="1827519" indent="0">
              <a:buNone/>
              <a:defRPr sz="2000"/>
            </a:lvl5pPr>
            <a:lvl6pPr marL="2284401" indent="0">
              <a:buNone/>
              <a:defRPr sz="2000"/>
            </a:lvl6pPr>
            <a:lvl7pPr marL="2741279" indent="0">
              <a:buNone/>
              <a:defRPr sz="2000"/>
            </a:lvl7pPr>
            <a:lvl8pPr marL="3198160" indent="0">
              <a:buNone/>
              <a:defRPr sz="2000"/>
            </a:lvl8pPr>
            <a:lvl9pPr marL="3655043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977" y="5367687"/>
            <a:ext cx="5487034" cy="804677"/>
          </a:xfrm>
        </p:spPr>
        <p:txBody>
          <a:bodyPr/>
          <a:lstStyle>
            <a:lvl1pPr marL="0" indent="0">
              <a:buNone/>
              <a:defRPr sz="1400"/>
            </a:lvl1pPr>
            <a:lvl2pPr marL="456884" indent="0">
              <a:buNone/>
              <a:defRPr sz="1200"/>
            </a:lvl2pPr>
            <a:lvl3pPr marL="913757" indent="0">
              <a:buNone/>
              <a:defRPr sz="1000"/>
            </a:lvl3pPr>
            <a:lvl4pPr marL="1370641" indent="0">
              <a:buNone/>
              <a:defRPr sz="900"/>
            </a:lvl4pPr>
            <a:lvl5pPr marL="1827519" indent="0">
              <a:buNone/>
              <a:defRPr sz="900"/>
            </a:lvl5pPr>
            <a:lvl6pPr marL="2284401" indent="0">
              <a:buNone/>
              <a:defRPr sz="900"/>
            </a:lvl6pPr>
            <a:lvl7pPr marL="2741279" indent="0">
              <a:buNone/>
              <a:defRPr sz="900"/>
            </a:lvl7pPr>
            <a:lvl8pPr marL="3198160" indent="0">
              <a:buNone/>
              <a:defRPr sz="900"/>
            </a:lvl8pPr>
            <a:lvl9pPr marL="3655043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83D32-2869-4784-A75E-6C8A0E59D91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1259D-DAE2-4C05-BF2C-26C398D97E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83D32-2869-4784-A75E-6C8A0E59D91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1259D-DAE2-4C05-BF2C-26C398D97E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8245" y="157132"/>
            <a:ext cx="2037996" cy="596920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500" y="157132"/>
            <a:ext cx="5966377" cy="596920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83D32-2869-4784-A75E-6C8A0E59D91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1259D-DAE2-4C05-BF2C-26C398D97E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494" y="157127"/>
            <a:ext cx="8153572" cy="134112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12675" y="1802982"/>
            <a:ext cx="3999805" cy="4323349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4854" y="1802982"/>
            <a:ext cx="4001393" cy="4323349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83D32-2869-4784-A75E-6C8A0E59D91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1259D-DAE2-4C05-BF2C-26C398D97E5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3D32-2869-4784-A75E-6C8A0E59D91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259D-DAE2-4C05-BF2C-26C398D97E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5809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3D32-2869-4784-A75E-6C8A0E59D91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259D-DAE2-4C05-BF2C-26C398D97E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1008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3D32-2869-4784-A75E-6C8A0E59D91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259D-DAE2-4C05-BF2C-26C398D97E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7389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3D32-2869-4784-A75E-6C8A0E59D91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259D-DAE2-4C05-BF2C-26C398D97E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93447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3D32-2869-4784-A75E-6C8A0E59D91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259D-DAE2-4C05-BF2C-26C398D97E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2897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3D32-2869-4784-A75E-6C8A0E59D91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259D-DAE2-4C05-BF2C-26C398D97E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019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83D32-2869-4784-A75E-6C8A0E59D91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1259D-DAE2-4C05-BF2C-26C398D97E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6499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460162"/>
            <a:ext cx="9144000" cy="31901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miter lim="800000"/>
            <a:headEnd/>
            <a:tailEnd/>
          </a:ln>
        </p:spPr>
        <p:txBody>
          <a:bodyPr lIns="91386" tIns="45695" rIns="91386" bIns="45695"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504607"/>
            <a:ext cx="533307" cy="228547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miter lim="800000"/>
            <a:headEnd/>
            <a:tailEnd/>
          </a:ln>
        </p:spPr>
        <p:txBody>
          <a:bodyPr lIns="91386" tIns="45695" rIns="91386" bIns="45695"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90447" y="1504607"/>
            <a:ext cx="8553553" cy="228547"/>
          </a:xfrm>
          <a:prstGeom prst="rect">
            <a:avLst/>
          </a:prstGeom>
          <a:solidFill>
            <a:schemeClr val="accent1"/>
          </a:solidFill>
          <a:ln w="50800" cap="rnd" cmpd="dbl" algn="ctr">
            <a:noFill/>
            <a:miter lim="800000"/>
            <a:headEnd/>
            <a:tailEnd/>
          </a:ln>
        </p:spPr>
        <p:txBody>
          <a:bodyPr lIns="91386" tIns="45695" rIns="91386" bIns="45695"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10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669" y="1802982"/>
            <a:ext cx="8153572" cy="432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6" tIns="45695" rIns="91386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styly předlohy textu.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Třetí úroveň</a:t>
            </a:r>
          </a:p>
          <a:p>
            <a:pPr lvl="3"/>
            <a:r>
              <a:rPr lang="en-US" smtClean="0"/>
              <a:t>Čtvrtá úroveň</a:t>
            </a:r>
          </a:p>
          <a:p>
            <a:pPr lvl="4"/>
            <a:r>
              <a:rPr lang="en-US" smtClean="0"/>
              <a:t>Pátá úroveň</a:t>
            </a:r>
          </a:p>
        </p:txBody>
      </p:sp>
      <p:sp>
        <p:nvSpPr>
          <p:cNvPr id="4102" name="Title Placeholder 21"/>
          <p:cNvSpPr>
            <a:spLocks noGrp="1"/>
          </p:cNvSpPr>
          <p:nvPr>
            <p:ph type="title"/>
          </p:nvPr>
        </p:nvSpPr>
        <p:spPr bwMode="auto">
          <a:xfrm>
            <a:off x="609494" y="157127"/>
            <a:ext cx="8153572" cy="134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6" tIns="45695" rIns="91386" bIns="4569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 předlohy nadpisů.</a:t>
            </a: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2"/>
          </p:nvPr>
        </p:nvSpPr>
        <p:spPr bwMode="auto">
          <a:xfrm>
            <a:off x="6096529" y="6248541"/>
            <a:ext cx="2666537" cy="36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6" tIns="45695" rIns="91386" bIns="45695" numCol="1" anchor="ctr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fld id="{8F883D32-2869-4784-A75E-6C8A0E59D91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 bwMode="auto">
          <a:xfrm>
            <a:off x="0" y="1498253"/>
            <a:ext cx="533307" cy="24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6" tIns="45695" rIns="91386" bIns="45695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fld id="{1481259D-DAE2-4C05-BF2C-26C398D97E5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 bwMode="auto">
          <a:xfrm>
            <a:off x="609494" y="6248547"/>
            <a:ext cx="5421958" cy="36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6" tIns="45695" rIns="91386" bIns="45695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5pPr>
      <a:lvl6pPr marL="456884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6pPr>
      <a:lvl7pPr marL="913757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7pPr>
      <a:lvl8pPr marL="1370641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8pPr>
      <a:lvl9pPr marL="1827519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9pPr>
    </p:titleStyle>
    <p:bodyStyle>
      <a:lvl1pPr marL="318864" indent="-318864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315" indent="-272855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3757" indent="-228439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0641" indent="-228439" algn="l" rtl="0" eaLnBrk="1" fontAlgn="base" hangingPunct="1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7519" indent="-228439" algn="l" rtl="0" eaLnBrk="1" fontAlgn="base" hangingPunct="1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4401" indent="-228439" algn="l" rtl="0" eaLnBrk="1" fontAlgn="base" hangingPunct="1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1279" indent="-228439" algn="l" rtl="0" eaLnBrk="1" fontAlgn="base" hangingPunct="1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198160" indent="-228439" algn="l" rtl="0" eaLnBrk="1" fontAlgn="base" hangingPunct="1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5043" indent="-228439" algn="l" rtl="0" eaLnBrk="1" fontAlgn="base" hangingPunct="1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37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4" algn="l" defTabSz="9137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7" algn="l" defTabSz="9137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41" algn="l" defTabSz="9137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9" algn="l" defTabSz="9137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01" algn="l" defTabSz="9137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9" algn="l" defTabSz="9137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60" algn="l" defTabSz="9137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43" algn="l" defTabSz="9137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5970797"/>
            <a:ext cx="9144000" cy="88720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miter lim="800000"/>
            <a:headEnd/>
            <a:tailEnd/>
          </a:ln>
        </p:spPr>
        <p:txBody>
          <a:bodyPr lIns="91404" tIns="45704" rIns="91404" bIns="45704"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-9519" y="6053328"/>
            <a:ext cx="2249097" cy="71421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miter lim="800000"/>
            <a:headEnd/>
            <a:tailEnd/>
          </a:ln>
        </p:spPr>
        <p:txBody>
          <a:bodyPr lIns="91404" tIns="45704" rIns="91404" bIns="45704"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358620" y="6045388"/>
            <a:ext cx="6785385" cy="711035"/>
          </a:xfrm>
          <a:prstGeom prst="rect">
            <a:avLst/>
          </a:prstGeom>
          <a:solidFill>
            <a:schemeClr val="accent1"/>
          </a:solidFill>
          <a:ln w="50800" cap="rnd" cmpd="dbl" algn="ctr">
            <a:noFill/>
            <a:miter lim="800000"/>
            <a:headEnd/>
            <a:tailEnd/>
          </a:ln>
        </p:spPr>
        <p:txBody>
          <a:bodyPr lIns="91404" tIns="45704" rIns="91404" bIns="45704"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7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669" y="1802982"/>
            <a:ext cx="8153572" cy="432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4" tIns="45704" rIns="91404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styly předlohy textu.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Třetí úroveň</a:t>
            </a:r>
          </a:p>
          <a:p>
            <a:pPr lvl="3"/>
            <a:r>
              <a:rPr lang="en-US" smtClean="0"/>
              <a:t>Čtvrtá úroveň</a:t>
            </a:r>
          </a:p>
          <a:p>
            <a:pPr lvl="4"/>
            <a:r>
              <a:rPr lang="en-US" smtClean="0"/>
              <a:t>Pátá úroveň</a:t>
            </a:r>
          </a:p>
        </p:txBody>
      </p:sp>
      <p:sp>
        <p:nvSpPr>
          <p:cNvPr id="3078" name="Title Placeholder 21"/>
          <p:cNvSpPr>
            <a:spLocks noGrp="1"/>
          </p:cNvSpPr>
          <p:nvPr>
            <p:ph type="title"/>
          </p:nvPr>
        </p:nvSpPr>
        <p:spPr bwMode="auto">
          <a:xfrm>
            <a:off x="609494" y="157127"/>
            <a:ext cx="8153572" cy="134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4" tIns="45704" rIns="91404" bIns="4570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 předlohy nadpisů.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2"/>
          </p:nvPr>
        </p:nvSpPr>
        <p:spPr bwMode="auto">
          <a:xfrm>
            <a:off x="76191" y="6069199"/>
            <a:ext cx="2057043" cy="68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4" tIns="45704" rIns="91404" bIns="45704" numCol="1" anchor="ctr" anchorCtr="0" compatLnSpc="1">
            <a:prstTxWarp prst="textNoShape">
              <a:avLst/>
            </a:prstTxWarp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cs-CZ" sz="2000"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fld id="{8F883D32-2869-4784-A75E-6C8A0E59D912}" type="datetimeFigureOut">
              <a:rPr lang="cs-CZ" smtClean="0"/>
              <a:pPr/>
              <a:t>6.5.2013</a:t>
            </a:fld>
            <a:endParaRPr lang="cs-CZ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3"/>
          </p:nvPr>
        </p:nvSpPr>
        <p:spPr bwMode="auto">
          <a:xfrm>
            <a:off x="2085617" y="236488"/>
            <a:ext cx="5867969" cy="36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4" tIns="45704" rIns="91404" bIns="45704" numCol="1" anchor="ctr" anchorCtr="0" compatLnSpc="1">
            <a:prstTxWarp prst="textNoShape">
              <a:avLst/>
            </a:prstTxWarp>
          </a:bodyPr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cs-CZ" sz="14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endParaRPr lang="cs-CZ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4"/>
          </p:nvPr>
        </p:nvSpPr>
        <p:spPr bwMode="auto">
          <a:xfrm>
            <a:off x="8001199" y="228547"/>
            <a:ext cx="838054" cy="38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4" tIns="45704" rIns="91404" bIns="45704" numCol="1" anchor="ctr" anchorCtr="0" compatLnSpc="1">
            <a:prstTxWarp prst="textNoShape">
              <a:avLst/>
            </a:prstTxWarp>
          </a:bodyPr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lang="cs-CZ" sz="1400" b="1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fld id="{1481259D-DAE2-4C05-BF2C-26C398D97E5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5pPr>
      <a:lvl6pPr marL="456929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6pPr>
      <a:lvl7pPr marL="913849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7pPr>
      <a:lvl8pPr marL="1370778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8pPr>
      <a:lvl9pPr marL="1827702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9pPr>
    </p:titleStyle>
    <p:bodyStyle>
      <a:lvl1pPr marL="318896" indent="-318896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379" indent="-272883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3849" indent="-228462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0778" indent="-228462" algn="l" rtl="0" eaLnBrk="1" fontAlgn="base" hangingPunct="1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7702" indent="-228462" algn="l" rtl="0" eaLnBrk="1" fontAlgn="base" hangingPunct="1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4630" indent="-228462" algn="l" rtl="0" eaLnBrk="1" fontAlgn="base" hangingPunct="1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1553" indent="-228462" algn="l" rtl="0" eaLnBrk="1" fontAlgn="base" hangingPunct="1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198480" indent="-228462" algn="l" rtl="0" eaLnBrk="1" fontAlgn="base" hangingPunct="1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5408" indent="-228462" algn="l" rtl="0" eaLnBrk="1" fontAlgn="base" hangingPunct="1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38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9" algn="l" defTabSz="9138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49" algn="l" defTabSz="9138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78" algn="l" defTabSz="9138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2" algn="l" defTabSz="9138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30" algn="l" defTabSz="9138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53" algn="l" defTabSz="9138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0" algn="l" defTabSz="9138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08" algn="l" defTabSz="9138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29932"/>
            <a:ext cx="8208911" cy="1471272"/>
          </a:xfrm>
        </p:spPr>
        <p:txBody>
          <a:bodyPr/>
          <a:lstStyle/>
          <a:p>
            <a:pPr algn="ctr"/>
            <a:r>
              <a:rPr lang="pl-PL" dirty="0"/>
              <a:t>Z0158 Terénní cvičení </a:t>
            </a:r>
            <a:r>
              <a:rPr lang="pl-PL" dirty="0" smtClean="0"/>
              <a:t>z ekonomické </a:t>
            </a:r>
            <a:r>
              <a:rPr lang="pl-PL" dirty="0"/>
              <a:t>geografie </a:t>
            </a:r>
            <a:r>
              <a:rPr lang="cs-CZ" dirty="0" smtClean="0"/>
              <a:t>2013</a:t>
            </a:r>
            <a:endParaRPr lang="cs-CZ" dirty="0"/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2413000" y="6165853"/>
            <a:ext cx="673258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8" rIns="91413" bIns="45708" anchor="ctr"/>
          <a:lstStyle/>
          <a:p>
            <a:pPr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cs-CZ" sz="2400" dirty="0" smtClean="0">
                <a:solidFill>
                  <a:srgbClr val="FFFFFF"/>
                </a:solidFill>
                <a:latin typeface="Tw Cen MT" pitchFamily="34" charset="-18"/>
              </a:rPr>
              <a:t>Mgr. Martin Braun</a:t>
            </a:r>
            <a:endParaRPr lang="cs-CZ" sz="2400" dirty="0">
              <a:latin typeface="Tw Cen MT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895552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://upload.wikimedia.org/wikipedia/commons/3/3b/Katastr%C3%A1ln%C3%AD_mapa_Pardubi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7415"/>
            <a:ext cx="9144000" cy="657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924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457200"/>
            <a:ext cx="8763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348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871341003"/>
              </p:ext>
            </p:extLst>
          </p:nvPr>
        </p:nvGraphicFramePr>
        <p:xfrm>
          <a:off x="2483768" y="0"/>
          <a:ext cx="3779912" cy="68579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7777"/>
                <a:gridCol w="619462"/>
                <a:gridCol w="892673"/>
              </a:tblGrid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Pardubice</a:t>
                      </a:r>
                      <a:endParaRPr lang="cs-CZ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7824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77452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775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Pardubice I</a:t>
                      </a:r>
                      <a:endParaRPr lang="cs-CZ" sz="1100" b="1" i="1" u="none" strike="noStrike" dirty="0">
                        <a:effectLst/>
                        <a:latin typeface="Arial"/>
                      </a:endParaRPr>
                    </a:p>
                  </a:txBody>
                  <a:tcPr marL="15648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18891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189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Bílé Předměstí-část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15648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5792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58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Pardubice-Staré Město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15648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447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4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Zámek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15648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Zelené Předměstí-část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15648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12650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127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Pardubice II</a:t>
                      </a:r>
                      <a:endParaRPr lang="cs-CZ" sz="1100" b="1" i="1" u="none" strike="noStrike" dirty="0">
                        <a:effectLst/>
                        <a:latin typeface="Arial"/>
                      </a:endParaRPr>
                    </a:p>
                  </a:txBody>
                  <a:tcPr marL="15648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17224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172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Cihelna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15648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1755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18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Polabiny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15648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15469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155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Pardubice III</a:t>
                      </a:r>
                      <a:endParaRPr lang="cs-CZ" sz="1100" b="1" i="1" u="none" strike="noStrike" dirty="0">
                        <a:effectLst/>
                        <a:latin typeface="Arial"/>
                      </a:endParaRPr>
                    </a:p>
                  </a:txBody>
                  <a:tcPr marL="15648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14253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143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Bílé Předměstí-část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15648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3625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36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Studánka-část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15648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10628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106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Pardubice IV</a:t>
                      </a:r>
                      <a:endParaRPr lang="cs-CZ" sz="1100" b="1" i="1" u="none" strike="noStrike" dirty="0">
                        <a:effectLst/>
                        <a:latin typeface="Arial"/>
                      </a:endParaRPr>
                    </a:p>
                  </a:txBody>
                  <a:tcPr marL="15648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4049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40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Bílé Předměstí-část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15648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414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Černá za Bory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15648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809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8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Drozdice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15648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73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Mnětice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15648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280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3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Nemošice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15648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788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8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Pardubičky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15648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1388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14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Staročernsko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15648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41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Studánka-část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15648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224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2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Žižín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15648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32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Pardubice V</a:t>
                      </a:r>
                      <a:endParaRPr lang="cs-CZ" sz="1100" b="1" i="1" u="none" strike="noStrike" dirty="0">
                        <a:effectLst/>
                        <a:latin typeface="Arial"/>
                      </a:endParaRPr>
                    </a:p>
                  </a:txBody>
                  <a:tcPr marL="15648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14692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147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Dražkovice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15648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427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4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Nové Jesenčany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15648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447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Zelené Předměstí-část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15648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13818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138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Pardubice VI</a:t>
                      </a:r>
                      <a:endParaRPr lang="cs-CZ" sz="1100" b="1" i="1" u="none" strike="noStrike" dirty="0">
                        <a:effectLst/>
                        <a:latin typeface="Arial"/>
                      </a:endParaRPr>
                    </a:p>
                  </a:txBody>
                  <a:tcPr marL="15648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3760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38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Lány na Důlku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15648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274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3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Opočínek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15648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164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Popkovice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15648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353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Staré Čívice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15648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699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Svítkov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15648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2270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23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Zelené Předměstí-část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15648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Pardubice VII</a:t>
                      </a:r>
                      <a:endParaRPr lang="cs-CZ" sz="1100" b="1" i="1" u="none" strike="noStrike" dirty="0">
                        <a:effectLst/>
                        <a:latin typeface="Arial"/>
                      </a:endParaRPr>
                    </a:p>
                  </a:txBody>
                  <a:tcPr marL="15648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4583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46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Doubravice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15648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213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Ohrazenice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15648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1632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16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Rosice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15648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1608</a:t>
                      </a:r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16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Semtín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15648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Trnová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15648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1130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11</a:t>
                      </a:r>
                      <a:endParaRPr lang="cs-CZ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520" marR="6520" marT="65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98334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Terénní šetření Hradec Králové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937 dotazníků</a:t>
            </a:r>
          </a:p>
          <a:p>
            <a:r>
              <a:rPr lang="cs-CZ" dirty="0" smtClean="0"/>
              <a:t>21 urbanistických obvodů</a:t>
            </a:r>
          </a:p>
          <a:p>
            <a:r>
              <a:rPr lang="cs-CZ" dirty="0" smtClean="0"/>
              <a:t>Ve všech ZSJ minimálně 1% podíl respondentů na obyvatelích 15+</a:t>
            </a:r>
          </a:p>
          <a:p>
            <a:endParaRPr lang="cs-CZ" dirty="0"/>
          </a:p>
          <a:p>
            <a:r>
              <a:rPr lang="cs-CZ" dirty="0" smtClean="0"/>
              <a:t>Podle pohlaví, věku, vzdělání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18085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95667126"/>
              </p:ext>
            </p:extLst>
          </p:nvPr>
        </p:nvGraphicFramePr>
        <p:xfrm>
          <a:off x="14208" y="0"/>
          <a:ext cx="9129791" cy="6858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3752"/>
                <a:gridCol w="2137016"/>
                <a:gridCol w="1566341"/>
                <a:gridCol w="3132682"/>
              </a:tblGrid>
              <a:tr h="5477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Místní část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Počet obyvatel ve věku 15+ [SLDB 2001]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Počet dotazníků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Podíl dotazníků na obyvatelích ve věku 15+ v místní části [%]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ctr"/>
                </a:tc>
              </a:tr>
              <a:tr h="274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Hradec Králové celkem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83 101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937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1,13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</a:tr>
              <a:tr h="274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</a:tr>
              <a:tr h="274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Březhrad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777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1,29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</a:tr>
              <a:tr h="274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Hradec Králové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13 924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146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1,05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</a:tr>
              <a:tr h="274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Kukleny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2 063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21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1,02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</a:tr>
              <a:tr h="274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Malšova Lhota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442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13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2,94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</a:tr>
              <a:tr h="274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Malšovice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2 320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36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1,55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</a:tr>
              <a:tr h="274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Moravské Předměstí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5 260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59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1,12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</a:tr>
              <a:tr h="274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Nový Hradec Králové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20 401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204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1,00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</a:tr>
              <a:tr h="274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Piletice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158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6,33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</a:tr>
              <a:tr h="274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Plácky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924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14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1,52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</a:tr>
              <a:tr h="274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Plačice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592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12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2,03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</a:tr>
              <a:tr h="274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Plotiště nad Labem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1 565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20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1,28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</a:tr>
              <a:tr h="274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Pouchov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1 553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16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1,03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</a:tr>
              <a:tr h="274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Pražské Předměstí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12 272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123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1,00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</a:tr>
              <a:tr h="274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Roudnička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422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2,37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</a:tr>
              <a:tr h="274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Rusek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280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3,57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</a:tr>
              <a:tr h="274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Slatina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605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1,65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</a:tr>
              <a:tr h="274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Slezské Předměstí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9 125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101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1,11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</a:tr>
              <a:tr h="274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Svinary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633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16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2,53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</a:tr>
              <a:tr h="274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Svobodné Dvory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1 851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1,03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</a:tr>
              <a:tr h="274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Třebeš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5 665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54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0,97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</a:tr>
              <a:tr h="274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Věkoše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2 269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32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1,41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0351" marR="40351" marT="0" marB="0" anchor="b"/>
                </a:tc>
              </a:tr>
            </a:tbl>
          </a:graphicData>
        </a:graphic>
      </p:graphicFrame>
      <p:sp>
        <p:nvSpPr>
          <p:cNvPr id="5" name="Ovál 4"/>
          <p:cNvSpPr/>
          <p:nvPr/>
        </p:nvSpPr>
        <p:spPr>
          <a:xfrm>
            <a:off x="7308304" y="4941168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7308304" y="2708920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83803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/>
              <a:t>Obyvatelé podle věku (zjištění) v porovnání s respondenty podle věku v Hradci Králové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44638322"/>
              </p:ext>
            </p:extLst>
          </p:nvPr>
        </p:nvGraphicFramePr>
        <p:xfrm>
          <a:off x="0" y="2420884"/>
          <a:ext cx="9143999" cy="3456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3350"/>
                <a:gridCol w="1511421"/>
                <a:gridCol w="1425888"/>
                <a:gridCol w="1854561"/>
                <a:gridCol w="1568779"/>
              </a:tblGrid>
              <a:tr h="384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Věk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Počet obyvatel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Podíl [%]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Počet respondentů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Podíl [%]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ctr"/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15-19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4 605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5,6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77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8,2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ctr"/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20-29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13 255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16,2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193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20,6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ctr"/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30-39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14 813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18,1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205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21,9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ctr"/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40-49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11 667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14,2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159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17,0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ctr"/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50-59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12 680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15,5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125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13,3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ctr"/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60 a více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25 044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30,5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178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19,0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ctr"/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ctr"/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celkem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82 064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100,0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937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1,14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-12251" y="5877272"/>
            <a:ext cx="3352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SLDB 2011 a terénní šetření</a:t>
            </a:r>
          </a:p>
        </p:txBody>
      </p:sp>
    </p:spTree>
    <p:extLst>
      <p:ext uri="{BB962C8B-B14F-4D97-AF65-F5344CB8AC3E}">
        <p14:creationId xmlns:p14="http://schemas.microsoft.com/office/powerpoint/2010/main" xmlns="" val="1128589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/>
              <a:t>Obyvatelé podle vzdělání (zjištění) v porovnání s respondenty podle vzdělání v Hradci Králové</a:t>
            </a:r>
            <a:endParaRPr lang="cs-CZ" sz="28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82575568"/>
              </p:ext>
            </p:extLst>
          </p:nvPr>
        </p:nvGraphicFramePr>
        <p:xfrm>
          <a:off x="35496" y="2492899"/>
          <a:ext cx="9094009" cy="270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288"/>
                <a:gridCol w="1751941"/>
                <a:gridCol w="1372115"/>
                <a:gridCol w="1829817"/>
                <a:gridCol w="1547848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Vzdělání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6529" marR="66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Počet obyvatel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6529" marR="66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Podíl [%]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6529" marR="66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Počet respondentů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6529" marR="66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Podíl [%]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6529" marR="66529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základní a bez vzdělání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6529" marR="6652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10 781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6529" marR="6652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13,8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6529" marR="6652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85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6529" marR="6652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9,1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6529" marR="66529" marT="0" marB="0" anchor="b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střední bez maturity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6529" marR="6652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21 550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6529" marR="6652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27,5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6529" marR="6652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215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6529" marR="6652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22,9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6529" marR="66529" marT="0" marB="0" anchor="b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střední s maturitou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6529" marR="6652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30 948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6529" marR="6652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39,6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6529" marR="6652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447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6529" marR="6652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47,7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6529" marR="66529" marT="0" marB="0" anchor="b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vysokoškolské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6529" marR="6652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14 950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6529" marR="6652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19,1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6529" marR="6652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190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6529" marR="6652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20,3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6529" marR="66529" marT="0" marB="0" anchor="b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6529" marR="6652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6529" marR="6652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6529" marR="6652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6529" marR="6652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6529" marR="66529" marT="0" marB="0" anchor="b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celkem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6529" marR="6652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78 229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6529" marR="6652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100,0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6529" marR="6652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937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6529" marR="6652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100,0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66529" marR="66529" marT="0" marB="0" anchor="b"/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25152" y="5229200"/>
            <a:ext cx="3352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SLDB 2011 a terénní šetření</a:t>
            </a:r>
          </a:p>
        </p:txBody>
      </p:sp>
    </p:spTree>
    <p:extLst>
      <p:ext uri="{BB962C8B-B14F-4D97-AF65-F5344CB8AC3E}">
        <p14:creationId xmlns:p14="http://schemas.microsoft.com/office/powerpoint/2010/main" xmlns="" val="651154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Lidé uvádějí místo svého bydliště, ale i jinou lokalitu</a:t>
            </a:r>
          </a:p>
          <a:p>
            <a:r>
              <a:rPr lang="cs-CZ" dirty="0" smtClean="0"/>
              <a:t>Nejčastěji:</a:t>
            </a:r>
          </a:p>
          <a:p>
            <a:pPr lvl="1"/>
            <a:r>
              <a:rPr lang="cs-CZ" dirty="0" smtClean="0"/>
              <a:t>Nový Hradec Králové		206</a:t>
            </a:r>
          </a:p>
          <a:p>
            <a:pPr lvl="1"/>
            <a:r>
              <a:rPr lang="cs-CZ" dirty="0" smtClean="0"/>
              <a:t>Malšovice			188</a:t>
            </a:r>
          </a:p>
          <a:p>
            <a:pPr lvl="1"/>
            <a:r>
              <a:rPr lang="cs-CZ" dirty="0" smtClean="0"/>
              <a:t>Centrum				147</a:t>
            </a:r>
          </a:p>
          <a:p>
            <a:pPr lvl="1"/>
            <a:r>
              <a:rPr lang="cs-CZ" dirty="0" smtClean="0"/>
              <a:t>Pražské předměstí		51</a:t>
            </a:r>
          </a:p>
          <a:p>
            <a:pPr lvl="1"/>
            <a:r>
              <a:rPr lang="cs-CZ" dirty="0" smtClean="0"/>
              <a:t>Roudnička, </a:t>
            </a:r>
            <a:r>
              <a:rPr lang="cs-CZ" dirty="0" err="1" smtClean="0"/>
              <a:t>Třebeš</a:t>
            </a:r>
            <a:r>
              <a:rPr lang="cs-CZ" dirty="0" smtClean="0"/>
              <a:t>		45</a:t>
            </a:r>
          </a:p>
          <a:p>
            <a:pPr lvl="1"/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611560" y="116632"/>
            <a:ext cx="8153572" cy="134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6" tIns="45695" rIns="91386" bIns="45695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itchFamily="34" charset="-18"/>
              </a:defRPr>
            </a:lvl5pPr>
            <a:lvl6pPr marL="456884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itchFamily="34" charset="-18"/>
              </a:defRPr>
            </a:lvl6pPr>
            <a:lvl7pPr marL="913757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itchFamily="34" charset="-18"/>
              </a:defRPr>
            </a:lvl7pPr>
            <a:lvl8pPr marL="1370641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itchFamily="34" charset="-18"/>
              </a:defRPr>
            </a:lvl8pPr>
            <a:lvl9pPr marL="1827519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r>
              <a:rPr lang="cs-CZ" kern="0" dirty="0" smtClean="0"/>
              <a:t>Otázka 6. Hradec Králové</a:t>
            </a: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xmlns="" val="1989207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Otázka 7. Hradec Králové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Lidé neuvádí jako nejhorší tu část, kde bydlí (výjimka jen Slezské předměstí)</a:t>
            </a:r>
          </a:p>
          <a:p>
            <a:r>
              <a:rPr lang="cs-CZ" dirty="0" smtClean="0"/>
              <a:t>Nejhorší místa </a:t>
            </a:r>
          </a:p>
          <a:p>
            <a:pPr lvl="1"/>
            <a:r>
              <a:rPr lang="cs-CZ" dirty="0" smtClean="0"/>
              <a:t>Kukleny 				242</a:t>
            </a:r>
          </a:p>
          <a:p>
            <a:pPr lvl="1"/>
            <a:r>
              <a:rPr lang="cs-CZ" dirty="0" smtClean="0"/>
              <a:t>Slezské předměstí 		201</a:t>
            </a:r>
          </a:p>
          <a:p>
            <a:pPr lvl="1"/>
            <a:r>
              <a:rPr lang="cs-CZ" dirty="0" smtClean="0"/>
              <a:t>Moravské předměstí 		91</a:t>
            </a:r>
          </a:p>
          <a:p>
            <a:pPr lvl="1"/>
            <a:r>
              <a:rPr lang="cs-CZ" dirty="0" smtClean="0"/>
              <a:t>Centrum 				84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47241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smtClean="0"/>
              <a:t>Otázka 8</a:t>
            </a:r>
            <a:r>
              <a:rPr lang="cs-CZ" sz="4400" dirty="0"/>
              <a:t>. </a:t>
            </a:r>
            <a:r>
              <a:rPr lang="cs-CZ" sz="4400" dirty="0" smtClean="0"/>
              <a:t>Hradec Králové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Terminál HD</a:t>
            </a:r>
          </a:p>
          <a:p>
            <a:r>
              <a:rPr lang="cs-CZ" dirty="0" smtClean="0"/>
              <a:t>Vozy MHD</a:t>
            </a:r>
          </a:p>
          <a:p>
            <a:r>
              <a:rPr lang="cs-CZ" dirty="0" smtClean="0"/>
              <a:t>Rekonstrukce veřejných budov</a:t>
            </a:r>
          </a:p>
          <a:p>
            <a:r>
              <a:rPr lang="cs-CZ" dirty="0" smtClean="0"/>
              <a:t>Stav a údržba zeleně</a:t>
            </a:r>
          </a:p>
          <a:p>
            <a:r>
              <a:rPr lang="cs-CZ" dirty="0"/>
              <a:t>C</a:t>
            </a:r>
            <a:r>
              <a:rPr lang="cs-CZ" dirty="0" smtClean="0"/>
              <a:t>yklostezky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33476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Místo – Pardubice</a:t>
            </a:r>
          </a:p>
          <a:p>
            <a:r>
              <a:rPr lang="cs-CZ" dirty="0" smtClean="0"/>
              <a:t>Termín – 14. až 18. 5.</a:t>
            </a:r>
          </a:p>
          <a:p>
            <a:endParaRPr lang="cs-CZ" dirty="0"/>
          </a:p>
          <a:p>
            <a:r>
              <a:rPr lang="cs-CZ" dirty="0" smtClean="0"/>
              <a:t>Ubytování – VŠ koleje Univerzity Pardubice</a:t>
            </a:r>
          </a:p>
          <a:p>
            <a:r>
              <a:rPr lang="cs-CZ" dirty="0" smtClean="0"/>
              <a:t>Cena 250 Kč/noc</a:t>
            </a:r>
          </a:p>
          <a:p>
            <a:r>
              <a:rPr lang="cs-CZ" dirty="0" smtClean="0"/>
              <a:t>Bez nádobí, s povlečením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73776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Autobusový terminál v Hradci Králov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544763"/>
            <a:ext cx="7962900" cy="53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utobusový terminál v Hradci Králov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-2392363"/>
            <a:ext cx="7962900" cy="53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838" y="734684"/>
            <a:ext cx="79343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8649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Otázka 9. Hradec Králové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Nedostatek parkovacích míst (obyvatelé sídliště, centra)</a:t>
            </a:r>
          </a:p>
          <a:p>
            <a:r>
              <a:rPr lang="cs-CZ" dirty="0" smtClean="0"/>
              <a:t>Vandalismus</a:t>
            </a:r>
          </a:p>
          <a:p>
            <a:r>
              <a:rPr lang="cs-CZ" dirty="0" smtClean="0"/>
              <a:t>Ceny bytů</a:t>
            </a:r>
          </a:p>
          <a:p>
            <a:r>
              <a:rPr lang="cs-CZ" dirty="0" smtClean="0"/>
              <a:t>Nedostatek zeleně</a:t>
            </a:r>
          </a:p>
          <a:p>
            <a:r>
              <a:rPr lang="cs-CZ" dirty="0" smtClean="0"/>
              <a:t>Doprava (hluk, intenzita)</a:t>
            </a:r>
          </a:p>
          <a:p>
            <a:r>
              <a:rPr lang="cs-CZ" dirty="0" smtClean="0"/>
              <a:t>Romové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20112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Pocitová mapa města Pardubic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http://www.offcity.cz/2013/02/pocitova-mapa-mesta-pardubic/</a:t>
            </a:r>
          </a:p>
        </p:txBody>
      </p:sp>
    </p:spTree>
    <p:extLst>
      <p:ext uri="{BB962C8B-B14F-4D97-AF65-F5344CB8AC3E}">
        <p14:creationId xmlns:p14="http://schemas.microsoft.com/office/powerpoint/2010/main" xmlns="" val="2205631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Graf 1" descr="Název: Počet obyvatel v Chrudimi, Pardubicích a Hradci Králové mezi roky 1869 a 2011 podle administrativního vymezení platného k roku 200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192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www.upce.cz/univerzita/kde/upa-pardubice-vet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7249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872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života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Subjektivní a objektivní dimenze</a:t>
            </a:r>
          </a:p>
          <a:p>
            <a:endParaRPr lang="cs-CZ" dirty="0" smtClean="0"/>
          </a:p>
          <a:p>
            <a:r>
              <a:rPr lang="cs-CZ" dirty="0" smtClean="0"/>
              <a:t>Objektivní dimenze – oficiální statistiky</a:t>
            </a:r>
          </a:p>
          <a:p>
            <a:r>
              <a:rPr lang="cs-CZ" dirty="0" smtClean="0"/>
              <a:t>Subjektivní dimenze – zjišťování názorů každého jedince dotazníkovým šetřením, rozhovorem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56500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Dotazník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Koho se ptáme? 	15+</a:t>
            </a:r>
          </a:p>
          <a:p>
            <a:r>
              <a:rPr lang="cs-CZ" dirty="0" smtClean="0"/>
              <a:t>Vzorek co možná nejvíce reprezentativní</a:t>
            </a:r>
          </a:p>
          <a:p>
            <a:pPr lvl="1"/>
            <a:r>
              <a:rPr lang="cs-CZ" dirty="0" smtClean="0"/>
              <a:t>Pohlaví</a:t>
            </a:r>
          </a:p>
          <a:p>
            <a:pPr lvl="1"/>
            <a:r>
              <a:rPr lang="cs-CZ" dirty="0" smtClean="0"/>
              <a:t>Věk</a:t>
            </a:r>
          </a:p>
          <a:p>
            <a:pPr lvl="1"/>
            <a:r>
              <a:rPr lang="cs-CZ" dirty="0" smtClean="0"/>
              <a:t>Vzdělání</a:t>
            </a:r>
          </a:p>
        </p:txBody>
      </p:sp>
    </p:spTree>
    <p:extLst>
      <p:ext uri="{BB962C8B-B14F-4D97-AF65-F5344CB8AC3E}">
        <p14:creationId xmlns:p14="http://schemas.microsoft.com/office/powerpoint/2010/main" xmlns="" val="3346852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936"/>
          <a:stretch/>
        </p:blipFill>
        <p:spPr bwMode="auto">
          <a:xfrm>
            <a:off x="899592" y="-4823"/>
            <a:ext cx="70231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440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údaje o městě Pardubice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Počet obyvatel: 90 </a:t>
            </a:r>
            <a:r>
              <a:rPr lang="cs-CZ" dirty="0"/>
              <a:t> </a:t>
            </a:r>
            <a:r>
              <a:rPr lang="cs-CZ" dirty="0" smtClean="0"/>
              <a:t>767 (SLDB 2011)</a:t>
            </a:r>
          </a:p>
          <a:p>
            <a:r>
              <a:rPr lang="cs-CZ" dirty="0" smtClean="0"/>
              <a:t>19 katastrálních území</a:t>
            </a:r>
          </a:p>
          <a:p>
            <a:r>
              <a:rPr lang="cs-CZ" dirty="0" smtClean="0"/>
              <a:t>31 urbanistických obvodů </a:t>
            </a:r>
          </a:p>
          <a:p>
            <a:r>
              <a:rPr lang="cs-CZ" dirty="0" smtClean="0"/>
              <a:t>rozloha 7 772 ha</a:t>
            </a:r>
          </a:p>
          <a:p>
            <a:r>
              <a:rPr lang="cs-CZ" dirty="0" smtClean="0"/>
              <a:t>Chemický, elektrotechnický průmysl, železniční uzel, univerzita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12106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Šetření v Pardubicích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Problém v rozložení administrativních jednotek</a:t>
            </a:r>
          </a:p>
          <a:p>
            <a:r>
              <a:rPr lang="cs-CZ" dirty="0" smtClean="0"/>
              <a:t>Nejsou aktuální data za ZSJ ze SLDB 2011</a:t>
            </a:r>
          </a:p>
          <a:p>
            <a:r>
              <a:rPr lang="cs-CZ" dirty="0" smtClean="0"/>
              <a:t>Počet dotazníků 880 (1,14 %)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8692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1772816"/>
            <a:ext cx="111728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945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idescreenPresentation16x9">
  <a:themeElements>
    <a:clrScheme name="1_WidescreenPresentation16x9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1_WidescreenPresentation16x9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idescreenPresentation16x9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idescreenPresentation16x9">
  <a:themeElements>
    <a:clrScheme name="WidescreenPresentation16x9 1">
      <a:dk1>
        <a:srgbClr val="464646"/>
      </a:dk1>
      <a:lt1>
        <a:srgbClr val="FFFFFF"/>
      </a:lt1>
      <a:dk2>
        <a:srgbClr val="000000"/>
      </a:dk2>
      <a:lt2>
        <a:srgbClr val="DEF5FA"/>
      </a:lt2>
      <a:accent1>
        <a:srgbClr val="2DA2BF"/>
      </a:accent1>
      <a:accent2>
        <a:srgbClr val="DA1F28"/>
      </a:accent2>
      <a:accent3>
        <a:srgbClr val="AAAAAA"/>
      </a:accent3>
      <a:accent4>
        <a:srgbClr val="DADADA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WidescreenPresentation16x9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idescreenPresentation16x9 1">
        <a:dk1>
          <a:srgbClr val="464646"/>
        </a:dk1>
        <a:lt1>
          <a:srgbClr val="FFFFFF"/>
        </a:lt1>
        <a:dk2>
          <a:srgbClr val="000000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AAAAAA"/>
        </a:accent3>
        <a:accent4>
          <a:srgbClr val="DADADA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idescreenPresentation16x9 1">
    <a:dk1>
      <a:srgbClr val="464646"/>
    </a:dk1>
    <a:lt1>
      <a:srgbClr val="FFFFFF"/>
    </a:lt1>
    <a:dk2>
      <a:srgbClr val="000000"/>
    </a:dk2>
    <a:lt2>
      <a:srgbClr val="DEF5FA"/>
    </a:lt2>
    <a:accent1>
      <a:srgbClr val="2DA2BF"/>
    </a:accent1>
    <a:accent2>
      <a:srgbClr val="DA1F28"/>
    </a:accent2>
    <a:accent3>
      <a:srgbClr val="AAAAAA"/>
    </a:accent3>
    <a:accent4>
      <a:srgbClr val="DADADA"/>
    </a:accent4>
    <a:accent5>
      <a:srgbClr val="ADCEDC"/>
    </a:accent5>
    <a:accent6>
      <a:srgbClr val="C51B23"/>
    </a:accent6>
    <a:hlink>
      <a:srgbClr val="FF8119"/>
    </a:hlink>
    <a:folHlink>
      <a:srgbClr val="44B9E8"/>
    </a:folHlink>
  </a:clrScheme>
</a:themeOverride>
</file>

<file path=ppt/theme/themeOverride10.xml><?xml version="1.0" encoding="utf-8"?>
<a:themeOverride xmlns:a="http://schemas.openxmlformats.org/drawingml/2006/main">
  <a:clrScheme name="1_WidescreenPresentation16x9 1">
    <a:dk1>
      <a:srgbClr val="000000"/>
    </a:dk1>
    <a:lt1>
      <a:srgbClr val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FFFFFF"/>
    </a:accent3>
    <a:accent4>
      <a:srgbClr val="000000"/>
    </a:accent4>
    <a:accent5>
      <a:srgbClr val="ADCEDC"/>
    </a:accent5>
    <a:accent6>
      <a:srgbClr val="C51B23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1_WidescreenPresentation16x9 1">
    <a:dk1>
      <a:srgbClr val="000000"/>
    </a:dk1>
    <a:lt1>
      <a:srgbClr val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FFFFFF"/>
    </a:accent3>
    <a:accent4>
      <a:srgbClr val="000000"/>
    </a:accent4>
    <a:accent5>
      <a:srgbClr val="ADCEDC"/>
    </a:accent5>
    <a:accent6>
      <a:srgbClr val="C51B23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1_WidescreenPresentation16x9 1">
    <a:dk1>
      <a:srgbClr val="000000"/>
    </a:dk1>
    <a:lt1>
      <a:srgbClr val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FFFFFF"/>
    </a:accent3>
    <a:accent4>
      <a:srgbClr val="000000"/>
    </a:accent4>
    <a:accent5>
      <a:srgbClr val="ADCEDC"/>
    </a:accent5>
    <a:accent6>
      <a:srgbClr val="C51B23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1_WidescreenPresentation16x9 1">
    <a:dk1>
      <a:srgbClr val="000000"/>
    </a:dk1>
    <a:lt1>
      <a:srgbClr val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FFFFFF"/>
    </a:accent3>
    <a:accent4>
      <a:srgbClr val="000000"/>
    </a:accent4>
    <a:accent5>
      <a:srgbClr val="ADCEDC"/>
    </a:accent5>
    <a:accent6>
      <a:srgbClr val="C51B23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1_WidescreenPresentation16x9 1">
    <a:dk1>
      <a:srgbClr val="000000"/>
    </a:dk1>
    <a:lt1>
      <a:srgbClr val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FFFFFF"/>
    </a:accent3>
    <a:accent4>
      <a:srgbClr val="000000"/>
    </a:accent4>
    <a:accent5>
      <a:srgbClr val="ADCEDC"/>
    </a:accent5>
    <a:accent6>
      <a:srgbClr val="C51B23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1_WidescreenPresentation16x9 1">
    <a:dk1>
      <a:srgbClr val="000000"/>
    </a:dk1>
    <a:lt1>
      <a:srgbClr val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FFFFFF"/>
    </a:accent3>
    <a:accent4>
      <a:srgbClr val="000000"/>
    </a:accent4>
    <a:accent5>
      <a:srgbClr val="ADCEDC"/>
    </a:accent5>
    <a:accent6>
      <a:srgbClr val="C51B23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1_WidescreenPresentation16x9 1">
    <a:dk1>
      <a:srgbClr val="000000"/>
    </a:dk1>
    <a:lt1>
      <a:srgbClr val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FFFFFF"/>
    </a:accent3>
    <a:accent4>
      <a:srgbClr val="000000"/>
    </a:accent4>
    <a:accent5>
      <a:srgbClr val="ADCEDC"/>
    </a:accent5>
    <a:accent6>
      <a:srgbClr val="C51B23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1_WidescreenPresentation16x9 1">
    <a:dk1>
      <a:srgbClr val="000000"/>
    </a:dk1>
    <a:lt1>
      <a:srgbClr val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FFFFFF"/>
    </a:accent3>
    <a:accent4>
      <a:srgbClr val="000000"/>
    </a:accent4>
    <a:accent5>
      <a:srgbClr val="ADCEDC"/>
    </a:accent5>
    <a:accent6>
      <a:srgbClr val="C51B23"/>
    </a:accent6>
    <a:hlink>
      <a:srgbClr val="FF8119"/>
    </a:hlink>
    <a:folHlink>
      <a:srgbClr val="44B9E8"/>
    </a:folHlink>
  </a:clrScheme>
</a:themeOverride>
</file>

<file path=ppt/theme/themeOverride9.xml><?xml version="1.0" encoding="utf-8"?>
<a:themeOverride xmlns:a="http://schemas.openxmlformats.org/drawingml/2006/main">
  <a:clrScheme name="1_WidescreenPresentation16x9 1">
    <a:dk1>
      <a:srgbClr val="000000"/>
    </a:dk1>
    <a:lt1>
      <a:srgbClr val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FFFFFF"/>
    </a:accent3>
    <a:accent4>
      <a:srgbClr val="000000"/>
    </a:accent4>
    <a:accent5>
      <a:srgbClr val="ADCEDC"/>
    </a:accent5>
    <a:accent6>
      <a:srgbClr val="C51B23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628</Words>
  <Application>Microsoft Office PowerPoint</Application>
  <PresentationFormat>Předvádění na obrazovce (4:3)</PresentationFormat>
  <Paragraphs>360</Paragraphs>
  <Slides>23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Motiv systému Office</vt:lpstr>
      <vt:lpstr>1_WidescreenPresentation16x9</vt:lpstr>
      <vt:lpstr>WidescreenPresentation16x9</vt:lpstr>
      <vt:lpstr>Z0158 Terénní cvičení z ekonomické geografie 2013</vt:lpstr>
      <vt:lpstr>Snímek 2</vt:lpstr>
      <vt:lpstr>Snímek 3</vt:lpstr>
      <vt:lpstr>Kvalita života</vt:lpstr>
      <vt:lpstr>Dotazník</vt:lpstr>
      <vt:lpstr>Snímek 6</vt:lpstr>
      <vt:lpstr>Základní údaje o městě Pardubice</vt:lpstr>
      <vt:lpstr>Šetření v Pardubicích</vt:lpstr>
      <vt:lpstr>Snímek 9</vt:lpstr>
      <vt:lpstr>Snímek 10</vt:lpstr>
      <vt:lpstr>Snímek 11</vt:lpstr>
      <vt:lpstr>Snímek 12</vt:lpstr>
      <vt:lpstr>Terénní šetření Hradec Králové</vt:lpstr>
      <vt:lpstr>Snímek 14</vt:lpstr>
      <vt:lpstr>Obyvatelé podle věku (zjištění) v porovnání s respondenty podle věku v Hradci Králové</vt:lpstr>
      <vt:lpstr>Obyvatelé podle vzdělání (zjištění) v porovnání s respondenty podle vzdělání v Hradci Králové</vt:lpstr>
      <vt:lpstr>Snímek 17</vt:lpstr>
      <vt:lpstr>Otázka 7. Hradec Králové</vt:lpstr>
      <vt:lpstr>Otázka 8. Hradec Králové</vt:lpstr>
      <vt:lpstr>Snímek 20</vt:lpstr>
      <vt:lpstr>Otázka 9. Hradec Králové</vt:lpstr>
      <vt:lpstr>Pocitová mapa města Pardubic</vt:lpstr>
      <vt:lpstr>Snímek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Z0158 Terénní cvičení z ekonomické geografie 2013</dc:title>
  <dc:creator>Martin</dc:creator>
  <cp:lastModifiedBy>User</cp:lastModifiedBy>
  <cp:revision>17</cp:revision>
  <dcterms:created xsi:type="dcterms:W3CDTF">2013-04-18T07:49:08Z</dcterms:created>
  <dcterms:modified xsi:type="dcterms:W3CDTF">2013-05-06T17:59:56Z</dcterms:modified>
</cp:coreProperties>
</file>