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65" r:id="rId5"/>
    <p:sldId id="258" r:id="rId6"/>
    <p:sldId id="261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1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04A4A-D70C-4FA2-A81A-0355B6FB9BD3}" type="datetimeFigureOut">
              <a:rPr lang="cs-CZ"/>
              <a:pPr>
                <a:defRPr/>
              </a:pPr>
              <a:t>17.3.2013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C4C20-C638-4359-90B4-7A98307FDC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2731F-33DD-4DF9-AF96-4E62B939A050}" type="datetimeFigureOut">
              <a:rPr lang="cs-CZ"/>
              <a:pPr>
                <a:defRPr/>
              </a:pPr>
              <a:t>17.3.2013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CBA80-9E85-40CA-BFC5-00072310BC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BF4DB-0B47-4A2D-830E-38FFD64D48A4}" type="datetimeFigureOut">
              <a:rPr lang="cs-CZ"/>
              <a:pPr>
                <a:defRPr/>
              </a:pPr>
              <a:t>17.3.2013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9AFFF-0FD9-4DC6-803C-ADDFCC265D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F79EA-360B-40EE-9F4C-CFC83EE7346E}" type="datetimeFigureOut">
              <a:rPr lang="cs-CZ"/>
              <a:pPr>
                <a:defRPr/>
              </a:pPr>
              <a:t>17.3.2013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2F5D6-D9ED-483C-B59D-E9005446F4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AFE94-43D2-4683-B54A-31C4520A44F6}" type="datetimeFigureOut">
              <a:rPr lang="cs-CZ"/>
              <a:pPr>
                <a:defRPr/>
              </a:pPr>
              <a:t>17.3.2013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643C0-FB19-4825-B32F-EC598C4435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C7399-3163-433A-BA19-750D838F69B1}" type="datetimeFigureOut">
              <a:rPr lang="cs-CZ"/>
              <a:pPr>
                <a:defRPr/>
              </a:pPr>
              <a:t>17.3.2013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71E7E-1B97-47D2-AFA5-DCCD8C534D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AF6F-DAC1-4BC3-A550-0E47C357D58A}" type="datetimeFigureOut">
              <a:rPr lang="cs-CZ"/>
              <a:pPr>
                <a:defRPr/>
              </a:pPr>
              <a:t>17.3.2013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75DDC-DF94-4447-BEFB-4529522138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E0EB4-C52F-4564-882F-D07829A519DF}" type="datetimeFigureOut">
              <a:rPr lang="cs-CZ"/>
              <a:pPr>
                <a:defRPr/>
              </a:pPr>
              <a:t>17.3.2013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8B971-C8F8-4035-BC85-C44AAC30EE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92BA7-1F4C-4E74-ABD7-E327AFA28D61}" type="datetimeFigureOut">
              <a:rPr lang="cs-CZ"/>
              <a:pPr>
                <a:defRPr/>
              </a:pPr>
              <a:t>17.3.2013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1014B-B314-41A6-91A0-6CE6145DF7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77233-F3B6-4598-B8D7-80231B662356}" type="datetimeFigureOut">
              <a:rPr lang="cs-CZ"/>
              <a:pPr>
                <a:defRPr/>
              </a:pPr>
              <a:t>17.3.2013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DE7A9-30DC-4988-BFD4-A60C2649D9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8956E-D445-41E1-AD96-8D7E88976A90}" type="datetimeFigureOut">
              <a:rPr lang="cs-CZ"/>
              <a:pPr>
                <a:defRPr/>
              </a:pPr>
              <a:t>17.3.2013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9FD01-6229-4E34-BA43-A0532025B1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10B2A0-9D35-424B-98F2-725421C98E75}" type="datetimeFigureOut">
              <a:rPr lang="cs-CZ"/>
              <a:pPr>
                <a:defRPr/>
              </a:pPr>
              <a:t>17.3.2013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26C506-C213-4E32-AB9F-83018F7507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METODY GEOGRAFICKÉHO VÝZKUMU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29413" cy="838200"/>
          </a:xfrm>
        </p:spPr>
        <p:txBody>
          <a:bodyPr>
            <a:normAutofit/>
          </a:bodyPr>
          <a:lstStyle/>
          <a:p>
            <a:r>
              <a:rPr lang="cs-CZ" smtClean="0">
                <a:solidFill>
                  <a:srgbClr val="898989"/>
                </a:solidFill>
                <a:latin typeface="Arial" charset="0"/>
              </a:rPr>
              <a:t>20</a:t>
            </a:r>
            <a:r>
              <a:rPr lang="cs-CZ" smtClean="0">
                <a:solidFill>
                  <a:srgbClr val="898989"/>
                </a:solidFill>
              </a:rPr>
              <a:t>. 3.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KAUZÁLNÍ MODELY</a:t>
            </a:r>
            <a:endParaRPr lang="de-DE" smtClean="0">
              <a:latin typeface="Arial" charset="0"/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628775"/>
            <a:ext cx="7116762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900113" y="3789363"/>
            <a:ext cx="5776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Obr. 1 Obecný příklad kauzálního modelu</a:t>
            </a:r>
          </a:p>
        </p:txBody>
      </p:sp>
      <p:sp>
        <p:nvSpPr>
          <p:cNvPr id="15366" name="Rectangle 6"/>
          <p:cNvSpPr>
            <a:spLocks noChangeArrowheads="1"/>
          </p:cNvSpPr>
          <p:nvPr>
            <p:ph idx="4294967295"/>
          </p:nvPr>
        </p:nvSpPr>
        <p:spPr>
          <a:xfrm>
            <a:off x="395288" y="1557338"/>
            <a:ext cx="8435975" cy="4525962"/>
          </a:xfrm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cs-CZ" smtClean="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smtClean="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smtClean="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smtClean="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smtClean="0">
              <a:latin typeface="Arial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endParaRPr lang="cs-CZ" sz="2800" smtClean="0">
              <a:latin typeface="Arial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endParaRPr lang="cs-CZ" sz="2800" smtClean="0">
              <a:latin typeface="Arial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cs-CZ" sz="2800" smtClean="0">
                <a:latin typeface="Arial" charset="0"/>
              </a:rPr>
              <a:t>„ příčinný“ model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cs-CZ" sz="2800" smtClean="0">
                <a:latin typeface="Arial" charset="0"/>
              </a:rPr>
              <a:t>snaha o zachycení vazeb mezi jednotlivými prvky</a:t>
            </a:r>
          </a:p>
          <a:p>
            <a:pPr>
              <a:spcBef>
                <a:spcPct val="0"/>
              </a:spcBef>
              <a:buFontTx/>
              <a:buChar char="•"/>
            </a:pPr>
            <a:endParaRPr lang="cs-CZ" sz="28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800" smtClean="0">
                <a:latin typeface="Arial" charset="0"/>
              </a:rPr>
              <a:t>	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0"/>
            <a:ext cx="5338763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835150" y="5949950"/>
            <a:ext cx="540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Obr. 2 Konkrétní příklad kauzálního modelu z praxe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569325" cy="1641475"/>
          </a:xfrm>
        </p:spPr>
        <p:txBody>
          <a:bodyPr/>
          <a:lstStyle/>
          <a:p>
            <a:r>
              <a:rPr lang="cs-CZ" sz="4000" smtClean="0">
                <a:latin typeface="Arial" charset="0"/>
              </a:rPr>
              <a:t>INFORMAČNĚ OTEVŘENÉ </a:t>
            </a:r>
            <a:br>
              <a:rPr lang="cs-CZ" sz="4000" smtClean="0">
                <a:latin typeface="Arial" charset="0"/>
              </a:rPr>
            </a:br>
            <a:r>
              <a:rPr lang="cs-CZ" sz="4000" smtClean="0">
                <a:latin typeface="Arial" charset="0"/>
              </a:rPr>
              <a:t>X </a:t>
            </a:r>
            <a:br>
              <a:rPr lang="cs-CZ" sz="4000" smtClean="0">
                <a:latin typeface="Arial" charset="0"/>
              </a:rPr>
            </a:br>
            <a:r>
              <a:rPr lang="cs-CZ" sz="4000" smtClean="0">
                <a:latin typeface="Arial" charset="0"/>
              </a:rPr>
              <a:t>UZAVŘENÉ SYSTÉMY</a:t>
            </a:r>
            <a:endParaRPr lang="de-DE" sz="4000" smtClean="0">
              <a:latin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endParaRPr lang="cs-CZ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mtClean="0">
                <a:latin typeface="Arial" charset="0"/>
              </a:rPr>
              <a:t>Informačně uzavřený systém</a:t>
            </a:r>
          </a:p>
          <a:p>
            <a:pPr lvl="1">
              <a:lnSpc>
                <a:spcPct val="90000"/>
              </a:lnSpc>
            </a:pPr>
            <a:r>
              <a:rPr lang="cs-CZ" smtClean="0">
                <a:latin typeface="Arial" charset="0"/>
              </a:rPr>
              <a:t>nemůže být ovlivněn ničím zvenku bez vědomí výzkumníka</a:t>
            </a:r>
          </a:p>
          <a:p>
            <a:pPr lvl="1">
              <a:lnSpc>
                <a:spcPct val="90000"/>
              </a:lnSpc>
            </a:pPr>
            <a:r>
              <a:rPr lang="cs-CZ" smtClean="0">
                <a:latin typeface="Arial" charset="0"/>
              </a:rPr>
              <a:t>pro jeho poznání stačí pozorovat omezený (konečný) počet proměnných, které jej ovlivňují</a:t>
            </a:r>
          </a:p>
          <a:p>
            <a:pPr>
              <a:lnSpc>
                <a:spcPct val="90000"/>
              </a:lnSpc>
            </a:pPr>
            <a:r>
              <a:rPr lang="cs-CZ" smtClean="0">
                <a:latin typeface="Arial" charset="0"/>
              </a:rPr>
              <a:t>Informačně otevřený systém</a:t>
            </a:r>
          </a:p>
          <a:p>
            <a:pPr lvl="1">
              <a:lnSpc>
                <a:spcPct val="90000"/>
              </a:lnSpc>
            </a:pPr>
            <a:r>
              <a:rPr lang="cs-CZ" smtClean="0">
                <a:latin typeface="Arial" charset="0"/>
              </a:rPr>
              <a:t>opak: může být ovlivněn zvenčí</a:t>
            </a:r>
          </a:p>
          <a:p>
            <a:pPr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468313" y="198438"/>
            <a:ext cx="8229600" cy="1143000"/>
          </a:xfrm>
        </p:spPr>
        <p:txBody>
          <a:bodyPr/>
          <a:lstStyle/>
          <a:p>
            <a:r>
              <a:rPr lang="cs-CZ" smtClean="0"/>
              <a:t>ZADÁNÍ CVIČENÍ Č. </a:t>
            </a:r>
            <a:r>
              <a:rPr lang="cs-CZ" smtClean="0">
                <a:latin typeface="Arial" charset="0"/>
              </a:rPr>
              <a:t>4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323850" y="1412875"/>
            <a:ext cx="8569325" cy="5445125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cs-CZ" sz="2800" smtClean="0"/>
              <a:t>Načrtněte tzv. </a:t>
            </a:r>
            <a:r>
              <a:rPr lang="cs-CZ" sz="2800" i="1" smtClean="0"/>
              <a:t>kauzální model</a:t>
            </a:r>
            <a:r>
              <a:rPr lang="cs-CZ" sz="2800" smtClean="0"/>
              <a:t> zachycující vzájemné působení jednotlivých proměnných v následujících tématech: </a:t>
            </a:r>
          </a:p>
          <a:p>
            <a:pPr marL="400050" lvl="1" indent="0"/>
            <a:r>
              <a:rPr lang="cs-CZ" sz="2400" smtClean="0"/>
              <a:t> investiční atraktivita určitého regionu;</a:t>
            </a:r>
          </a:p>
          <a:p>
            <a:pPr marL="400050" lvl="1" indent="0"/>
            <a:r>
              <a:rPr lang="cs-CZ" sz="2400" smtClean="0"/>
              <a:t> segregace určitého etnika v dané části vnitřního města;</a:t>
            </a:r>
          </a:p>
          <a:p>
            <a:pPr marL="400050" lvl="1" indent="0"/>
            <a:r>
              <a:rPr lang="cs-CZ" sz="2400" smtClean="0"/>
              <a:t> rozvoj určitého města/regionu v období průmyslové revoluce;</a:t>
            </a:r>
          </a:p>
          <a:p>
            <a:pPr marL="400050" lvl="1" indent="0"/>
            <a:r>
              <a:rPr lang="cs-CZ" sz="2400" smtClean="0"/>
              <a:t> … </a:t>
            </a:r>
          </a:p>
          <a:p>
            <a:pPr marL="0" indent="0">
              <a:buFont typeface="Arial" charset="0"/>
              <a:buNone/>
            </a:pPr>
            <a:r>
              <a:rPr lang="cs-CZ" sz="2800" smtClean="0"/>
              <a:t>Model můžete vyjádřit graficky diagramem, nicméně je třeba jednotlivé vazby mezi jevy podrobněji popsat.</a:t>
            </a:r>
          </a:p>
          <a:p>
            <a:pPr marL="0" indent="0">
              <a:buFont typeface="Arial" charset="0"/>
              <a:buNone/>
            </a:pPr>
            <a:r>
              <a:rPr lang="cs-CZ" sz="2800" smtClean="0"/>
              <a:t>Zhodnoťte, jak dalece jde ve výše uvedených případech o informačně </a:t>
            </a:r>
            <a:r>
              <a:rPr lang="cs-CZ" sz="2800" i="1" smtClean="0"/>
              <a:t>otevřené</a:t>
            </a:r>
            <a:r>
              <a:rPr lang="cs-CZ" sz="2800" smtClean="0"/>
              <a:t>, resp. </a:t>
            </a:r>
            <a:r>
              <a:rPr lang="cs-CZ" sz="2800" i="1" smtClean="0"/>
              <a:t>uzavřené</a:t>
            </a:r>
            <a:r>
              <a:rPr lang="cs-CZ" sz="2800" smtClean="0"/>
              <a:t> systémy.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ZADÁNÍ CVIČENÍ Č. 4</a:t>
            </a:r>
            <a:endParaRPr lang="de-DE" smtClean="0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cs-CZ" smtClean="0"/>
              <a:t>Výstup: </a:t>
            </a:r>
          </a:p>
          <a:p>
            <a:pPr lvl="1"/>
            <a:r>
              <a:rPr lang="cs-CZ" smtClean="0"/>
              <a:t>2 kauzální modely s pečlivě popsanými vazbami</a:t>
            </a:r>
          </a:p>
          <a:p>
            <a:pPr lvl="1"/>
            <a:r>
              <a:rPr lang="cs-CZ" smtClean="0"/>
              <a:t>zhodnocení otevřenosti (resp. uzavřenosti) systémů jednotlivých modelovaných témat</a:t>
            </a:r>
          </a:p>
          <a:p>
            <a:pPr lvl="3"/>
            <a:endParaRPr lang="cs-CZ" smtClean="0"/>
          </a:p>
          <a:p>
            <a:r>
              <a:rPr lang="cs-CZ" b="1" smtClean="0"/>
              <a:t>Termín odevzdání: 27. 3. 2013</a:t>
            </a:r>
          </a:p>
          <a:p>
            <a:endParaRPr lang="cs-CZ" smtClean="0"/>
          </a:p>
          <a:p>
            <a:pPr>
              <a:buFont typeface="Arial" charset="0"/>
              <a:buNone/>
            </a:pP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155</Words>
  <Application>Microsoft Office PowerPoint</Application>
  <PresentationFormat>Předvádění na obrazovce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Calibri</vt:lpstr>
      <vt:lpstr>Arial</vt:lpstr>
      <vt:lpstr>Motiv systému Office</vt:lpstr>
      <vt:lpstr>METODY GEOGRAFICKÉHO VÝZKUMU</vt:lpstr>
      <vt:lpstr>KAUZÁLNÍ MODELY</vt:lpstr>
      <vt:lpstr>Snímek 3</vt:lpstr>
      <vt:lpstr>INFORMAČNĚ OTEVŘENÉ  X  UZAVŘENÉ SYSTÉMY</vt:lpstr>
      <vt:lpstr>ZADÁNÍ CVIČENÍ Č. 4</vt:lpstr>
      <vt:lpstr>ZADÁNÍ CVIČENÍ Č.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Pavlina</dc:creator>
  <cp:lastModifiedBy>David</cp:lastModifiedBy>
  <cp:revision>24</cp:revision>
  <dcterms:created xsi:type="dcterms:W3CDTF">2013-03-03T19:34:12Z</dcterms:created>
  <dcterms:modified xsi:type="dcterms:W3CDTF">2013-03-17T15:24:45Z</dcterms:modified>
</cp:coreProperties>
</file>