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0EEB4-8BED-4579-BC55-93860833AA6E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logy.cz/extranet/geodata/mapserv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Krajinná ekologie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2982075" cy="105273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Ondřej </a:t>
            </a:r>
            <a:r>
              <a:rPr lang="cs-CZ" sz="2400" b="1" dirty="0" err="1" smtClean="0">
                <a:solidFill>
                  <a:srgbClr val="FFFF00"/>
                </a:solidFill>
              </a:rPr>
              <a:t>Kinc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kinc@mail.muni.cz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7756" y="-1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/>
              <a:t>26. 2. 2013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Úterý 12 – 12.50; Z5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Úterý 19 – 19.50; Z3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smtClean="0"/>
              <a:t>Předběžný sylabus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26. 2. </a:t>
            </a:r>
            <a:r>
              <a:rPr lang="cs-CZ" dirty="0" smtClean="0"/>
              <a:t>2013	</a:t>
            </a:r>
            <a:r>
              <a:rPr lang="cs-CZ" dirty="0"/>
              <a:t>	</a:t>
            </a:r>
            <a:r>
              <a:rPr lang="cs-CZ" dirty="0" smtClean="0"/>
              <a:t>úvodní </a:t>
            </a:r>
            <a:r>
              <a:rPr lang="cs-CZ" dirty="0"/>
              <a:t>informace, zadání seminární práce</a:t>
            </a:r>
          </a:p>
          <a:p>
            <a:pPr algn="just"/>
            <a:r>
              <a:rPr lang="cs-CZ" dirty="0"/>
              <a:t>5. 3. </a:t>
            </a:r>
            <a:r>
              <a:rPr lang="cs-CZ" dirty="0" smtClean="0"/>
              <a:t>2013	</a:t>
            </a:r>
            <a:r>
              <a:rPr lang="cs-CZ" dirty="0"/>
              <a:t>	</a:t>
            </a:r>
            <a:r>
              <a:rPr lang="cs-CZ" dirty="0" smtClean="0"/>
              <a:t>konzultace </a:t>
            </a:r>
            <a:r>
              <a:rPr lang="cs-CZ" dirty="0"/>
              <a:t>seminární práce, typologie krajiny – </a:t>
            </a:r>
            <a:r>
              <a:rPr lang="cs-CZ" dirty="0" smtClean="0"/>
              <a:t>			Evropa</a:t>
            </a:r>
            <a:r>
              <a:rPr lang="cs-CZ" dirty="0"/>
              <a:t>, ČR, identifikace krajin z fotek I</a:t>
            </a:r>
          </a:p>
          <a:p>
            <a:pPr algn="just"/>
            <a:r>
              <a:rPr lang="cs-CZ" dirty="0"/>
              <a:t>12. 3. </a:t>
            </a:r>
            <a:r>
              <a:rPr lang="cs-CZ" dirty="0" smtClean="0"/>
              <a:t>2013	</a:t>
            </a:r>
            <a:r>
              <a:rPr lang="cs-CZ" dirty="0"/>
              <a:t>	</a:t>
            </a:r>
            <a:r>
              <a:rPr lang="cs-CZ" dirty="0" smtClean="0"/>
              <a:t>ÚSES</a:t>
            </a:r>
            <a:r>
              <a:rPr lang="cs-CZ" dirty="0"/>
              <a:t>, Chemismus hornin (identifikace hornin </a:t>
            </a:r>
            <a:r>
              <a:rPr lang="cs-CZ" dirty="0" smtClean="0"/>
              <a:t>			dle vegetace </a:t>
            </a:r>
            <a:r>
              <a:rPr lang="cs-CZ" dirty="0"/>
              <a:t>- fotky)</a:t>
            </a:r>
          </a:p>
          <a:p>
            <a:pPr algn="just"/>
            <a:r>
              <a:rPr lang="cs-CZ" dirty="0"/>
              <a:t>19. 3. </a:t>
            </a:r>
            <a:r>
              <a:rPr lang="cs-CZ" dirty="0" smtClean="0"/>
              <a:t>2013	</a:t>
            </a:r>
            <a:r>
              <a:rPr lang="cs-CZ" dirty="0"/>
              <a:t>	</a:t>
            </a:r>
            <a:r>
              <a:rPr lang="cs-CZ" dirty="0" smtClean="0"/>
              <a:t>Chemismus </a:t>
            </a:r>
            <a:r>
              <a:rPr lang="cs-CZ" dirty="0"/>
              <a:t>hornin (identifikace hornin dle </a:t>
            </a:r>
            <a:r>
              <a:rPr lang="cs-CZ" dirty="0" smtClean="0"/>
              <a:t>				vegetace </a:t>
            </a:r>
            <a:r>
              <a:rPr lang="cs-CZ" dirty="0"/>
              <a:t>- fotky)</a:t>
            </a:r>
          </a:p>
          <a:p>
            <a:pPr algn="just"/>
            <a:r>
              <a:rPr lang="cs-CZ" dirty="0"/>
              <a:t>26. 3. 2013	</a:t>
            </a:r>
            <a:r>
              <a:rPr lang="cs-CZ" dirty="0" smtClean="0"/>
              <a:t>	Poznávání </a:t>
            </a:r>
            <a:r>
              <a:rPr lang="cs-CZ" dirty="0"/>
              <a:t>dřevin - procvičování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2. 4. 2013	</a:t>
            </a:r>
            <a:r>
              <a:rPr lang="cs-CZ" b="1" dirty="0" smtClean="0">
                <a:solidFill>
                  <a:srgbClr val="FF0000"/>
                </a:solidFill>
              </a:rPr>
              <a:t>	VOLNO</a:t>
            </a:r>
            <a:r>
              <a:rPr lang="cs-CZ" b="1" dirty="0">
                <a:solidFill>
                  <a:srgbClr val="FF0000"/>
                </a:solidFill>
              </a:rPr>
              <a:t>?</a:t>
            </a:r>
            <a:endParaRPr lang="cs-CZ" dirty="0">
              <a:solidFill>
                <a:srgbClr val="FF0000"/>
              </a:solidFill>
            </a:endParaRPr>
          </a:p>
          <a:p>
            <a:pPr algn="just"/>
            <a:r>
              <a:rPr lang="cs-CZ" dirty="0"/>
              <a:t>9. 4. 2013	</a:t>
            </a:r>
            <a:r>
              <a:rPr lang="cs-CZ" dirty="0" smtClean="0"/>
              <a:t>	</a:t>
            </a:r>
            <a:r>
              <a:rPr lang="cs-CZ" dirty="0" err="1" smtClean="0"/>
              <a:t>Poznávačka</a:t>
            </a:r>
            <a:r>
              <a:rPr lang="cs-CZ" dirty="0" smtClean="0"/>
              <a:t> </a:t>
            </a:r>
            <a:r>
              <a:rPr lang="cs-CZ" dirty="0"/>
              <a:t>dřevin I část</a:t>
            </a:r>
          </a:p>
          <a:p>
            <a:pPr algn="just"/>
            <a:r>
              <a:rPr lang="cs-CZ" dirty="0"/>
              <a:t>16. 4. 2013	</a:t>
            </a:r>
            <a:r>
              <a:rPr lang="cs-CZ" dirty="0" smtClean="0"/>
              <a:t>	</a:t>
            </a:r>
            <a:r>
              <a:rPr lang="cs-CZ" dirty="0" err="1" smtClean="0"/>
              <a:t>Poznávačka</a:t>
            </a:r>
            <a:r>
              <a:rPr lang="cs-CZ" dirty="0" smtClean="0"/>
              <a:t> </a:t>
            </a:r>
            <a:r>
              <a:rPr lang="cs-CZ" dirty="0"/>
              <a:t>dřevin II část</a:t>
            </a:r>
          </a:p>
          <a:p>
            <a:pPr algn="just"/>
            <a:r>
              <a:rPr lang="cs-CZ" dirty="0"/>
              <a:t>23. 4. 2013	</a:t>
            </a:r>
            <a:r>
              <a:rPr lang="cs-CZ" dirty="0" smtClean="0"/>
              <a:t>	Cvičení </a:t>
            </a:r>
            <a:r>
              <a:rPr lang="cs-CZ" dirty="0"/>
              <a:t>v </a:t>
            </a:r>
            <a:r>
              <a:rPr lang="cs-CZ" dirty="0" err="1"/>
              <a:t>mapovně</a:t>
            </a:r>
            <a:r>
              <a:rPr lang="cs-CZ" dirty="0"/>
              <a:t> (studium mapových podkladů)</a:t>
            </a:r>
          </a:p>
          <a:p>
            <a:pPr algn="just"/>
            <a:r>
              <a:rPr lang="cs-CZ" dirty="0" smtClean="0"/>
              <a:t>29.  4. – 3.5.		</a:t>
            </a:r>
            <a:r>
              <a:rPr lang="cs-CZ" b="1" i="1" dirty="0" smtClean="0">
                <a:solidFill>
                  <a:schemeClr val="tx2"/>
                </a:solidFill>
              </a:rPr>
              <a:t>Exkurze (mimo pondělí, středa)</a:t>
            </a:r>
            <a:endParaRPr lang="cs-CZ" b="1" i="1" dirty="0">
              <a:solidFill>
                <a:schemeClr val="tx2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7. 5. 2013	</a:t>
            </a:r>
            <a:r>
              <a:rPr lang="cs-CZ" b="1" dirty="0" smtClean="0">
                <a:solidFill>
                  <a:srgbClr val="FF0000"/>
                </a:solidFill>
              </a:rPr>
              <a:t>	VOLNO?</a:t>
            </a:r>
          </a:p>
          <a:p>
            <a:pPr algn="just"/>
            <a:endParaRPr lang="cs-CZ" dirty="0">
              <a:solidFill>
                <a:srgbClr val="FF0000"/>
              </a:solidFill>
            </a:endParaRPr>
          </a:p>
          <a:p>
            <a:pPr algn="just"/>
            <a:r>
              <a:rPr lang="cs-CZ" b="1" dirty="0"/>
              <a:t>14. 5. 2013	</a:t>
            </a:r>
            <a:r>
              <a:rPr lang="cs-CZ" b="1" dirty="0" smtClean="0"/>
              <a:t>	terénní </a:t>
            </a:r>
            <a:r>
              <a:rPr lang="cs-CZ" b="1" dirty="0"/>
              <a:t>cvičení</a:t>
            </a:r>
            <a:endParaRPr lang="cs-CZ" dirty="0"/>
          </a:p>
          <a:p>
            <a:pPr algn="just"/>
            <a:r>
              <a:rPr lang="cs-CZ" b="1" dirty="0"/>
              <a:t>21. 5. 2013	</a:t>
            </a:r>
            <a:r>
              <a:rPr lang="cs-CZ" b="1" dirty="0" smtClean="0"/>
              <a:t>	terénní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6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seminární práce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Cílem cvičení je poznat, zmapovat a zhodnotit zvolené území z hlediska krajinné ekologie, a navrhnout změny ve způsobu využití území tak, aby bylo jeho využívání udržitelné.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 vypracování je nutná práce s odbornou literaturou a terénní průzkum. Výsledky budou prezentovány textovou formou a zakresleny v topografické mapě 1: 10 000. Práce bude odevzdána do </a:t>
            </a:r>
            <a:r>
              <a:rPr lang="cs-CZ" dirty="0" err="1"/>
              <a:t>ISu</a:t>
            </a:r>
            <a:r>
              <a:rPr lang="cs-CZ" dirty="0"/>
              <a:t> a bude obsahovat min. 3 nepřevzaté fotografie dokumentující vámi popisované jevy. Součástí bude přehled použité literatury včetně adres z Internetu.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2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seminární práce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1.) </a:t>
            </a:r>
            <a:r>
              <a:rPr lang="cs-CZ" dirty="0" smtClean="0"/>
              <a:t>Vymezení </a:t>
            </a:r>
            <a:r>
              <a:rPr lang="cs-CZ" dirty="0"/>
              <a:t>území: území si zvolíte samostatně, bude to libovolný n-úhelník o ploše minimálně 1 km</a:t>
            </a:r>
            <a:r>
              <a:rPr lang="cs-CZ" baseline="30000" dirty="0"/>
              <a:t>2</a:t>
            </a:r>
            <a:r>
              <a:rPr lang="cs-CZ" dirty="0"/>
              <a:t>. Musí se jednat o pestré území, musí obsahovat les (takový, aby se dal podle charakteru dále členit), pole, travní porost a vodní plochu nebo tok. Žádoucí je zahrnout i část sídla a ovocných sadů. NE </a:t>
            </a:r>
            <a:r>
              <a:rPr lang="cs-CZ" dirty="0" err="1"/>
              <a:t>maloplošně</a:t>
            </a:r>
            <a:r>
              <a:rPr lang="cs-CZ" dirty="0"/>
              <a:t> chráněná území (NPR, PR aj.). </a:t>
            </a:r>
            <a:endParaRPr lang="cs-CZ" dirty="0" smtClean="0"/>
          </a:p>
          <a:p>
            <a:pPr lvl="0" algn="just"/>
            <a:r>
              <a:rPr lang="cs-CZ" b="1" dirty="0" smtClean="0">
                <a:solidFill>
                  <a:schemeClr val="tx2"/>
                </a:solidFill>
              </a:rPr>
              <a:t>(</a:t>
            </a:r>
            <a:r>
              <a:rPr lang="cs-CZ" b="1" dirty="0">
                <a:solidFill>
                  <a:schemeClr val="tx2"/>
                </a:solidFill>
              </a:rPr>
              <a:t>využijte základní mapy ČR v měřítku 1:10 000, turistické mapy 1:50 000, geoportal.cuzk.cz)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6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seminární práce </a:t>
            </a:r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cs-CZ" sz="1600" b="1" dirty="0" smtClean="0">
                <a:solidFill>
                  <a:srgbClr val="FF0000"/>
                </a:solidFill>
              </a:rPr>
              <a:t>2.) </a:t>
            </a:r>
            <a:r>
              <a:rPr lang="cs-CZ" sz="1600" dirty="0" smtClean="0"/>
              <a:t>Stručně </a:t>
            </a:r>
            <a:r>
              <a:rPr lang="cs-CZ" sz="1600" dirty="0"/>
              <a:t>zpracujte </a:t>
            </a:r>
            <a:r>
              <a:rPr lang="cs-CZ" sz="1600" dirty="0" err="1"/>
              <a:t>fyzickogeografickou</a:t>
            </a:r>
            <a:r>
              <a:rPr lang="cs-CZ" sz="1600" dirty="0"/>
              <a:t> charakteristiku území (text, mapky, fotografie…)</a:t>
            </a:r>
          </a:p>
          <a:p>
            <a:pPr lvl="1" algn="just"/>
            <a:r>
              <a:rPr lang="cs-CZ" sz="1600" dirty="0"/>
              <a:t>a) charakterizujte </a:t>
            </a:r>
            <a:r>
              <a:rPr lang="cs-CZ" sz="1600" b="1" dirty="0"/>
              <a:t>geologické poměry </a:t>
            </a:r>
            <a:r>
              <a:rPr lang="cs-CZ" sz="1600" dirty="0"/>
              <a:t>území (např. </a:t>
            </a:r>
            <a:r>
              <a:rPr lang="cs-CZ" sz="1600" u="sng" dirty="0">
                <a:hlinkClick r:id="rId2"/>
              </a:rPr>
              <a:t>http://www.geology.cz/extranet/</a:t>
            </a:r>
            <a:r>
              <a:rPr lang="cs-CZ" sz="1600" u="sng" dirty="0" err="1">
                <a:hlinkClick r:id="rId2"/>
              </a:rPr>
              <a:t>geodata</a:t>
            </a:r>
            <a:r>
              <a:rPr lang="cs-CZ" sz="1600" u="sng" dirty="0">
                <a:hlinkClick r:id="rId2"/>
              </a:rPr>
              <a:t>/</a:t>
            </a:r>
            <a:r>
              <a:rPr lang="cs-CZ" sz="1600" u="sng" dirty="0" err="1">
                <a:hlinkClick r:id="rId2"/>
              </a:rPr>
              <a:t>mapserver</a:t>
            </a:r>
            <a:r>
              <a:rPr lang="cs-CZ" sz="1600" u="sng" dirty="0">
                <a:hlinkClick r:id="rId2"/>
              </a:rPr>
              <a:t>/</a:t>
            </a:r>
            <a:r>
              <a:rPr lang="cs-CZ" sz="1600" dirty="0"/>
              <a:t>)</a:t>
            </a:r>
          </a:p>
          <a:p>
            <a:pPr lvl="1" algn="just"/>
            <a:r>
              <a:rPr lang="cs-CZ" sz="1600" dirty="0"/>
              <a:t>b) </a:t>
            </a:r>
            <a:r>
              <a:rPr lang="cs-CZ" sz="1600" b="1" dirty="0"/>
              <a:t>reliéf území</a:t>
            </a:r>
            <a:r>
              <a:rPr lang="cs-CZ" sz="1600" dirty="0"/>
              <a:t> (např. </a:t>
            </a:r>
            <a:r>
              <a:rPr lang="cs-CZ" sz="1600" cap="small" dirty="0" err="1"/>
              <a:t>Demek</a:t>
            </a:r>
            <a:r>
              <a:rPr lang="cs-CZ" sz="1600" dirty="0"/>
              <a:t>, J., </a:t>
            </a:r>
            <a:r>
              <a:rPr lang="cs-CZ" sz="1600" cap="small" dirty="0" err="1"/>
              <a:t>Mackovčin</a:t>
            </a:r>
            <a:r>
              <a:rPr lang="cs-CZ" sz="1600" dirty="0"/>
              <a:t>, P. (</a:t>
            </a:r>
            <a:r>
              <a:rPr lang="cs-CZ" sz="1600" dirty="0" err="1"/>
              <a:t>eds</a:t>
            </a:r>
            <a:r>
              <a:rPr lang="cs-CZ" sz="1600" dirty="0"/>
              <a:t>.) a kol.: </a:t>
            </a:r>
            <a:r>
              <a:rPr lang="cs-CZ" sz="1600" i="1" dirty="0"/>
              <a:t>Hory a nížiny – Zeměpisný lexikon ČR</a:t>
            </a:r>
            <a:r>
              <a:rPr lang="cs-CZ" sz="1600" dirty="0"/>
              <a:t>. 2. vyd., Agentura ochrany přírody a krajiny ČR, Brno, 2006. 580 s. ISBN 8086064999)</a:t>
            </a:r>
          </a:p>
          <a:p>
            <a:pPr lvl="1" algn="just"/>
            <a:r>
              <a:rPr lang="cs-CZ" sz="1600" dirty="0"/>
              <a:t>c) </a:t>
            </a:r>
            <a:r>
              <a:rPr lang="cs-CZ" sz="1600" b="1" dirty="0"/>
              <a:t>klimatické poměry území </a:t>
            </a:r>
            <a:r>
              <a:rPr lang="cs-CZ" sz="1600" dirty="0"/>
              <a:t>(např. </a:t>
            </a:r>
            <a:r>
              <a:rPr lang="cs-CZ" sz="1600" cap="small" dirty="0" err="1"/>
              <a:t>Quitt</a:t>
            </a:r>
            <a:r>
              <a:rPr lang="cs-CZ" sz="1600" cap="small" dirty="0"/>
              <a:t>, E</a:t>
            </a:r>
            <a:r>
              <a:rPr lang="cs-CZ" sz="1600" dirty="0"/>
              <a:t>.: Klimatické oblasti Československa. – Stud. </a:t>
            </a:r>
            <a:r>
              <a:rPr lang="cs-CZ" sz="1600" dirty="0" err="1"/>
              <a:t>Geogr</a:t>
            </a:r>
            <a:r>
              <a:rPr lang="cs-CZ" sz="1600" dirty="0"/>
              <a:t>. 16, 1971 nebo </a:t>
            </a:r>
            <a:r>
              <a:rPr lang="cs-CZ" sz="1600" cap="small" dirty="0"/>
              <a:t>Kolektiv autorů</a:t>
            </a:r>
            <a:r>
              <a:rPr lang="cs-CZ" sz="1600" dirty="0"/>
              <a:t>: </a:t>
            </a:r>
            <a:r>
              <a:rPr lang="cs-CZ" sz="1600" i="1" dirty="0"/>
              <a:t>Atlas podnebí Československé republiky</a:t>
            </a:r>
            <a:r>
              <a:rPr lang="cs-CZ" sz="1600" dirty="0"/>
              <a:t>. Ústřední správa geodesie a kartografie, Praha, 1958)</a:t>
            </a:r>
          </a:p>
          <a:p>
            <a:pPr lvl="1" algn="just"/>
            <a:r>
              <a:rPr lang="cs-CZ" sz="1600" dirty="0"/>
              <a:t>d) </a:t>
            </a:r>
            <a:r>
              <a:rPr lang="cs-CZ" sz="1600" b="1" dirty="0"/>
              <a:t>vodstvo</a:t>
            </a:r>
          </a:p>
          <a:p>
            <a:pPr lvl="1" algn="just"/>
            <a:r>
              <a:rPr lang="cs-CZ" sz="1600" dirty="0"/>
              <a:t>e) </a:t>
            </a:r>
            <a:r>
              <a:rPr lang="cs-CZ" sz="1600" b="1" dirty="0"/>
              <a:t>půdní poměry území </a:t>
            </a:r>
            <a:r>
              <a:rPr lang="cs-CZ" sz="1600" dirty="0"/>
              <a:t>(např. http://geoportal.gov.cz/web/</a:t>
            </a:r>
            <a:r>
              <a:rPr lang="cs-CZ" sz="1600" dirty="0" err="1"/>
              <a:t>guest</a:t>
            </a:r>
            <a:r>
              <a:rPr lang="cs-CZ" sz="1600" dirty="0"/>
              <a:t>/</a:t>
            </a:r>
            <a:r>
              <a:rPr lang="cs-CZ" sz="1600" dirty="0" err="1"/>
              <a:t>wms</a:t>
            </a:r>
            <a:r>
              <a:rPr lang="cs-CZ" sz="1600" dirty="0"/>
              <a:t>)</a:t>
            </a:r>
          </a:p>
          <a:p>
            <a:pPr lvl="1" algn="just"/>
            <a:r>
              <a:rPr lang="cs-CZ" sz="1600" dirty="0"/>
              <a:t>f) charakterizujte území z </a:t>
            </a:r>
            <a:r>
              <a:rPr lang="cs-CZ" sz="1600" b="1" dirty="0"/>
              <a:t>biogeografického hlediska</a:t>
            </a:r>
          </a:p>
          <a:p>
            <a:pPr lvl="2" algn="just"/>
            <a:r>
              <a:rPr lang="cs-CZ" sz="1200" b="1" dirty="0" err="1"/>
              <a:t>bioregion</a:t>
            </a:r>
            <a:r>
              <a:rPr lang="cs-CZ" sz="1200" dirty="0"/>
              <a:t> (</a:t>
            </a:r>
            <a:r>
              <a:rPr lang="cs-CZ" sz="1200" cap="small" dirty="0"/>
              <a:t>Culek, M.</a:t>
            </a:r>
            <a:r>
              <a:rPr lang="cs-CZ" sz="1200" dirty="0"/>
              <a:t> a kol.: </a:t>
            </a:r>
            <a:r>
              <a:rPr lang="cs-CZ" sz="1200" i="1" dirty="0"/>
              <a:t>Biogeografické členění České republiky</a:t>
            </a:r>
            <a:r>
              <a:rPr lang="cs-CZ" sz="1200" dirty="0"/>
              <a:t>. Enigma, Praha, 1996. 244 s. ISBN 8085368803)</a:t>
            </a:r>
          </a:p>
          <a:p>
            <a:pPr lvl="2" algn="just"/>
            <a:r>
              <a:rPr lang="cs-CZ" sz="1200" b="1" dirty="0" err="1"/>
              <a:t>biochory</a:t>
            </a:r>
            <a:r>
              <a:rPr lang="cs-CZ" sz="1200" b="1" dirty="0"/>
              <a:t> </a:t>
            </a:r>
            <a:r>
              <a:rPr lang="cs-CZ" sz="1200" dirty="0"/>
              <a:t>(</a:t>
            </a:r>
            <a:r>
              <a:rPr lang="cs-CZ" sz="1200" cap="small" dirty="0"/>
              <a:t>Culek, M.</a:t>
            </a:r>
            <a:r>
              <a:rPr lang="cs-CZ" sz="1200" dirty="0"/>
              <a:t> a kol.: </a:t>
            </a:r>
            <a:r>
              <a:rPr lang="cs-CZ" sz="1200" i="1" dirty="0"/>
              <a:t>Biogeografické členění České republiky II. díl</a:t>
            </a:r>
            <a:r>
              <a:rPr lang="cs-CZ" sz="1200" dirty="0"/>
              <a:t>. AOPK ČR, Praha, 2005. 800 s. ISBN 8086064824)</a:t>
            </a:r>
          </a:p>
          <a:p>
            <a:pPr lvl="2" algn="just"/>
            <a:r>
              <a:rPr lang="cs-CZ" sz="1200" dirty="0"/>
              <a:t>vegetační stupeň</a:t>
            </a:r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577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seminární práce </a:t>
            </a:r>
            <a:r>
              <a:rPr lang="cs-CZ" dirty="0" smtClean="0"/>
              <a:t>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3.) </a:t>
            </a:r>
            <a:r>
              <a:rPr lang="cs-CZ" dirty="0" smtClean="0"/>
              <a:t>Zhodnoťte </a:t>
            </a:r>
            <a:r>
              <a:rPr lang="cs-CZ" dirty="0"/>
              <a:t>vývoj využití území v minulosti </a:t>
            </a:r>
            <a:endParaRPr lang="cs-CZ" dirty="0" smtClean="0"/>
          </a:p>
          <a:p>
            <a:pPr lvl="0" algn="just"/>
            <a:endParaRPr lang="cs-CZ" dirty="0"/>
          </a:p>
          <a:p>
            <a:pPr lvl="1" algn="just"/>
            <a:r>
              <a:rPr lang="cs-CZ" dirty="0"/>
              <a:t>I., II, III. Vojenské mapování (viz oldmaps.geolab.cz), </a:t>
            </a:r>
          </a:p>
          <a:p>
            <a:pPr lvl="1" algn="just"/>
            <a:r>
              <a:rPr lang="cs-CZ" dirty="0"/>
              <a:t>1. </a:t>
            </a:r>
            <a:r>
              <a:rPr lang="cs-CZ" dirty="0" err="1"/>
              <a:t>pol</a:t>
            </a:r>
            <a:r>
              <a:rPr lang="cs-CZ" dirty="0"/>
              <a:t> 20. století (historické letecké snímky, fotografie, rozhovory s pamětníky) </a:t>
            </a:r>
          </a:p>
          <a:p>
            <a:pPr lvl="1" algn="just"/>
            <a:r>
              <a:rPr lang="cs-CZ" dirty="0"/>
              <a:t>důraz na využívání krajiny a její změny za socialismu a následně po roce 1989.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5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seminární práce 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4.) </a:t>
            </a:r>
            <a:r>
              <a:rPr lang="cs-CZ" dirty="0" err="1" smtClean="0"/>
              <a:t>Vymapujte</a:t>
            </a:r>
            <a:r>
              <a:rPr lang="cs-CZ" dirty="0" smtClean="0"/>
              <a:t> </a:t>
            </a:r>
            <a:r>
              <a:rPr lang="cs-CZ" dirty="0"/>
              <a:t>základní typy stanovišť (louka, pole, les, pastvina, stepní </a:t>
            </a:r>
            <a:r>
              <a:rPr lang="cs-CZ" dirty="0" err="1"/>
              <a:t>lada</a:t>
            </a:r>
            <a:r>
              <a:rPr lang="cs-CZ" dirty="0"/>
              <a:t>, mokřad, vodní plocha, zastavěné území apod.). </a:t>
            </a:r>
            <a:endParaRPr lang="cs-CZ" dirty="0" smtClean="0"/>
          </a:p>
          <a:p>
            <a:pPr lvl="0" algn="just"/>
            <a:r>
              <a:rPr lang="cs-CZ" dirty="0" smtClean="0"/>
              <a:t>Tyto </a:t>
            </a:r>
            <a:r>
              <a:rPr lang="cs-CZ" dirty="0"/>
              <a:t>rozčleňte podle tabulky ve studijních materiálech (Např. les rozčleníte podle charakteru jeho částí na segmenty: 52 - přírodě blízký 60% přirozené dřevinné skladby, 54 – monokultury a směsi stanovištně nevhodné aj</a:t>
            </a:r>
            <a:r>
              <a:rPr lang="cs-CZ" dirty="0" smtClean="0"/>
              <a:t>.).</a:t>
            </a:r>
          </a:p>
          <a:p>
            <a:pPr lvl="0" algn="just"/>
            <a:r>
              <a:rPr lang="cs-CZ" dirty="0" smtClean="0"/>
              <a:t> </a:t>
            </a:r>
            <a:r>
              <a:rPr lang="cs-CZ" dirty="0"/>
              <a:t>Každý takto vymezený segment bude přehledně zakreslen v mapě s legendou ve které bude jasně uvedeno o kterou kategorii se </a:t>
            </a:r>
            <a:r>
              <a:rPr lang="cs-CZ" dirty="0" smtClean="0"/>
              <a:t>jedná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5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seminární práce </a:t>
            </a:r>
            <a:r>
              <a:rPr lang="cs-CZ" dirty="0" smtClean="0"/>
              <a:t>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5.) </a:t>
            </a:r>
            <a:r>
              <a:rPr lang="cs-CZ" dirty="0" smtClean="0"/>
              <a:t>Jednotlivé </a:t>
            </a:r>
            <a:r>
              <a:rPr lang="cs-CZ" dirty="0"/>
              <a:t>vámi vymezené segmenty charakterizujte v textu včetně jejich druhového složení. U všech vymezených segmentů i celku zhodnoťte jejich stav včetně  způsobů narušení a  udržitelnosti stávajícího způsobu využití.  </a:t>
            </a:r>
            <a:endParaRPr lang="cs-CZ" dirty="0" smtClean="0"/>
          </a:p>
          <a:p>
            <a:pPr lvl="0" algn="just"/>
            <a:r>
              <a:rPr lang="cs-CZ" dirty="0" smtClean="0"/>
              <a:t>V</a:t>
            </a:r>
            <a:r>
              <a:rPr lang="cs-CZ" dirty="0"/>
              <a:t> problematických segmentech navrhnete změnu managementu tak, aby byl udržitelný. Identifikujte možné střety lidské činnosti s  udržitelným využíváním sledovaného území.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5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seminární práce </a:t>
            </a:r>
            <a:r>
              <a:rPr lang="cs-CZ" dirty="0" smtClean="0"/>
              <a:t>VII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6.) </a:t>
            </a:r>
            <a:r>
              <a:rPr lang="cs-CZ" dirty="0" smtClean="0"/>
              <a:t>Vymezte </a:t>
            </a:r>
            <a:r>
              <a:rPr lang="cs-CZ" dirty="0"/>
              <a:t>kostru ekologické stability v území jako plochy dle vašeho názoru </a:t>
            </a:r>
            <a:r>
              <a:rPr lang="cs-CZ" b="1" dirty="0"/>
              <a:t>ekologicky nejhodnotnější</a:t>
            </a:r>
            <a:r>
              <a:rPr lang="cs-CZ" dirty="0"/>
              <a:t>. Obtáhněte je přehledně červenou linkou a podrobněji charakterizujte v textu.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u="sng" dirty="0"/>
              <a:t>Uvádějte citace v textu!!!</a:t>
            </a:r>
            <a:endParaRPr lang="cs-CZ" dirty="0"/>
          </a:p>
          <a:p>
            <a:pPr algn="just"/>
            <a:r>
              <a:rPr lang="cs-CZ" dirty="0"/>
              <a:t>V závěru bude práce obsahovat seznam použité literatury, přílohy (fotky, další mapky, které uznáte za vhodné)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b="1" dirty="0"/>
              <a:t>Odevzdání práce je podmínkou k zápočtu. 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Kvalita odevzdané práce bude bodově hodnocena z následujících hledisek: úprava textu, práce s literaturou, terénní výzkum, mapa (mapy), přílohy.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Práce neodevzdaná v uvedeném termínu rovná se známka F!!!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7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Deadline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Deadline</a:t>
            </a:r>
            <a:r>
              <a:rPr lang="cs-CZ" dirty="0"/>
              <a:t> pro odevzdání první části – </a:t>
            </a:r>
            <a:r>
              <a:rPr lang="cs-CZ" b="1" dirty="0"/>
              <a:t>body 1 – 2</a:t>
            </a:r>
            <a:r>
              <a:rPr lang="cs-CZ" dirty="0"/>
              <a:t> je </a:t>
            </a:r>
            <a:r>
              <a:rPr lang="cs-CZ" b="1" dirty="0"/>
              <a:t>26. 3. 2013</a:t>
            </a:r>
            <a:r>
              <a:rPr lang="cs-CZ" dirty="0"/>
              <a:t> práce odevzdané později nebudou přijímány</a:t>
            </a:r>
            <a:r>
              <a:rPr lang="cs-CZ" dirty="0" smtClean="0"/>
              <a:t>!!!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Druhou část – </a:t>
            </a:r>
            <a:r>
              <a:rPr lang="cs-CZ" b="1" dirty="0"/>
              <a:t>body 3 – 6</a:t>
            </a:r>
            <a:r>
              <a:rPr lang="cs-CZ" dirty="0"/>
              <a:t> odevzdejte do </a:t>
            </a:r>
            <a:r>
              <a:rPr lang="cs-CZ" b="1" dirty="0"/>
              <a:t>7. 5. 2013</a:t>
            </a:r>
            <a:r>
              <a:rPr lang="cs-CZ" dirty="0"/>
              <a:t> práce odevzdané později nebudou přijímány!!!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dnes budeme dělat…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Úvodní informace o cvičení</a:t>
            </a:r>
          </a:p>
          <a:p>
            <a:r>
              <a:rPr lang="cs-CZ" dirty="0" smtClean="0"/>
              <a:t>Podmínky zápočtu</a:t>
            </a:r>
          </a:p>
          <a:p>
            <a:r>
              <a:rPr lang="cs-CZ" dirty="0" smtClean="0"/>
              <a:t>Předběžný sylabus cvičení</a:t>
            </a:r>
          </a:p>
          <a:p>
            <a:r>
              <a:rPr lang="cs-CZ" dirty="0" smtClean="0"/>
              <a:t>Termín exkurze</a:t>
            </a:r>
          </a:p>
          <a:p>
            <a:r>
              <a:rPr lang="cs-CZ" dirty="0" smtClean="0"/>
              <a:t>Dotazy atp.</a:t>
            </a:r>
          </a:p>
          <a:p>
            <a:endParaRPr lang="cs-CZ" dirty="0" smtClean="0"/>
          </a:p>
          <a:p>
            <a:r>
              <a:rPr lang="cs-CZ" dirty="0" smtClean="0"/>
              <a:t>Zadání seminární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zápočtu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Aktivní účast na cvičeních (max. 2 absence) – 10 % z výsledné </a:t>
            </a:r>
            <a:r>
              <a:rPr lang="cs-CZ" dirty="0" smtClean="0"/>
              <a:t>známky – individuální hodnocení</a:t>
            </a:r>
          </a:p>
          <a:p>
            <a:pPr lvl="0" algn="just"/>
            <a:endParaRPr lang="cs-CZ" sz="2800" dirty="0"/>
          </a:p>
          <a:p>
            <a:pPr lvl="0" algn="just"/>
            <a:r>
              <a:rPr lang="cs-CZ" dirty="0"/>
              <a:t>Aktivní účast na terénní exkurzi (cca půl dne, </a:t>
            </a:r>
            <a:r>
              <a:rPr lang="cs-CZ" dirty="0" smtClean="0"/>
              <a:t>konec dubna/ začátek </a:t>
            </a:r>
            <a:r>
              <a:rPr lang="cs-CZ" dirty="0"/>
              <a:t>května) + </a:t>
            </a:r>
            <a:r>
              <a:rPr lang="cs-CZ" dirty="0" smtClean="0"/>
              <a:t>poznámky k nahlédnutí + referát na vybrané téma (geologie, biota, osídlení, atp.) ve dvojicích</a:t>
            </a:r>
          </a:p>
          <a:p>
            <a:pPr lvl="0" algn="just"/>
            <a:endParaRPr lang="cs-CZ" sz="2800" dirty="0"/>
          </a:p>
          <a:p>
            <a:pPr lvl="0" algn="just"/>
            <a:r>
              <a:rPr lang="cs-CZ" dirty="0"/>
              <a:t>Zpracování seminární práce </a:t>
            </a:r>
            <a:r>
              <a:rPr lang="cs-CZ" dirty="0" smtClean="0"/>
              <a:t>a </a:t>
            </a:r>
            <a:r>
              <a:rPr lang="cs-CZ" dirty="0"/>
              <a:t>odevzdání do stanovených termínů</a:t>
            </a:r>
            <a:endParaRPr lang="cs-CZ" sz="2800" dirty="0"/>
          </a:p>
          <a:p>
            <a:pPr lvl="1" algn="just"/>
            <a:r>
              <a:rPr lang="cs-CZ" dirty="0"/>
              <a:t>Hodnocení seminární práce je součástí výsledné známky (20 %)</a:t>
            </a:r>
            <a:endParaRPr lang="cs-CZ" sz="2400" dirty="0"/>
          </a:p>
          <a:p>
            <a:pPr lvl="0" algn="just"/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4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zápočtu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Prezentace tématu „Moje krajina“ </a:t>
            </a:r>
            <a:endParaRPr lang="cs-CZ" sz="2800" dirty="0"/>
          </a:p>
          <a:p>
            <a:pPr lvl="1" algn="just"/>
            <a:r>
              <a:rPr lang="cs-CZ" dirty="0"/>
              <a:t>Každou hodinu (3 studenti každou hodinu)</a:t>
            </a:r>
            <a:endParaRPr lang="cs-CZ" sz="2400" dirty="0"/>
          </a:p>
          <a:p>
            <a:pPr lvl="1" algn="just"/>
            <a:r>
              <a:rPr lang="cs-CZ" dirty="0" smtClean="0"/>
              <a:t>2 – 4 minuty</a:t>
            </a:r>
          </a:p>
          <a:p>
            <a:pPr lvl="1" algn="just"/>
            <a:endParaRPr lang="cs-CZ" sz="2400" dirty="0"/>
          </a:p>
          <a:p>
            <a:pPr lvl="0" algn="just"/>
            <a:r>
              <a:rPr lang="cs-CZ" dirty="0" err="1"/>
              <a:t>Odpovědníky</a:t>
            </a:r>
            <a:r>
              <a:rPr lang="cs-CZ" dirty="0"/>
              <a:t> </a:t>
            </a:r>
            <a:r>
              <a:rPr lang="cs-CZ" dirty="0" smtClean="0"/>
              <a:t>v ISU</a:t>
            </a:r>
            <a:endParaRPr lang="cs-CZ" sz="2800" dirty="0"/>
          </a:p>
          <a:p>
            <a:pPr lvl="1" algn="just"/>
            <a:r>
              <a:rPr lang="cs-CZ" dirty="0"/>
              <a:t>4 </a:t>
            </a:r>
            <a:r>
              <a:rPr lang="cs-CZ" dirty="0" err="1"/>
              <a:t>odpovědníky</a:t>
            </a:r>
            <a:r>
              <a:rPr lang="cs-CZ" dirty="0"/>
              <a:t> </a:t>
            </a:r>
            <a:endParaRPr lang="cs-CZ" sz="2400" dirty="0"/>
          </a:p>
          <a:p>
            <a:pPr lvl="1" algn="just"/>
            <a:r>
              <a:rPr lang="cs-CZ" dirty="0"/>
              <a:t>přibližně od poloviny semestru</a:t>
            </a:r>
            <a:endParaRPr lang="cs-CZ" sz="2400" dirty="0"/>
          </a:p>
          <a:p>
            <a:pPr lvl="1" algn="just"/>
            <a:r>
              <a:rPr lang="cs-CZ" dirty="0"/>
              <a:t>3 ze 4 musí být splněny na plný počet bodů</a:t>
            </a:r>
            <a:endParaRPr lang="cs-CZ" sz="2400" dirty="0"/>
          </a:p>
          <a:p>
            <a:pPr lvl="1" algn="just"/>
            <a:r>
              <a:rPr lang="cs-CZ" dirty="0" err="1"/>
              <a:t>Odpovědník</a:t>
            </a:r>
            <a:r>
              <a:rPr lang="cs-CZ" dirty="0"/>
              <a:t> bude otevřený po dobu jednoho týdne</a:t>
            </a:r>
            <a:endParaRPr lang="cs-CZ" sz="2400" dirty="0"/>
          </a:p>
          <a:p>
            <a:pPr lvl="1" algn="just"/>
            <a:r>
              <a:rPr lang="cs-CZ" dirty="0"/>
              <a:t>Přesné informace budou rozeslány s dostatečným předstihem</a:t>
            </a:r>
            <a:endParaRPr lang="cs-CZ" sz="240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0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 smtClean="0"/>
              <a:t>Fotka/y</a:t>
            </a:r>
          </a:p>
          <a:p>
            <a:pPr algn="just"/>
            <a:r>
              <a:rPr lang="cs-CZ" sz="2800" dirty="0" smtClean="0"/>
              <a:t>Pár základních informací o krajině (lokalizace místa, typ krajiny,..); 2-4 minuty, 3 studenti každé cvičení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" y="3265306"/>
            <a:ext cx="4211960" cy="315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5307"/>
            <a:ext cx="4211960" cy="315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zápočtu </a:t>
            </a:r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 err="1"/>
              <a:t>Poznávačka</a:t>
            </a:r>
            <a:r>
              <a:rPr lang="cs-CZ" dirty="0"/>
              <a:t> dřevin</a:t>
            </a:r>
            <a:endParaRPr lang="cs-CZ" sz="2800" dirty="0"/>
          </a:p>
          <a:p>
            <a:pPr lvl="1" algn="just"/>
            <a:r>
              <a:rPr lang="cs-CZ" dirty="0"/>
              <a:t>56 druhů – povinné penzum je </a:t>
            </a:r>
            <a:r>
              <a:rPr lang="cs-CZ" dirty="0" smtClean="0"/>
              <a:t>ve studijních materiálech</a:t>
            </a:r>
          </a:p>
          <a:p>
            <a:pPr lvl="1" algn="just"/>
            <a:r>
              <a:rPr lang="cs-CZ" dirty="0" smtClean="0"/>
              <a:t>K</a:t>
            </a:r>
            <a:r>
              <a:rPr lang="cs-CZ" dirty="0"/>
              <a:t> dispozici budou učební materiály, některé položky k dispozici jako herbářová položka (možnost prohlédnout v kanceláři u RNDr. Divíška)</a:t>
            </a:r>
            <a:endParaRPr lang="cs-CZ" sz="2400" dirty="0"/>
          </a:p>
          <a:p>
            <a:pPr lvl="1" algn="just"/>
            <a:r>
              <a:rPr lang="cs-CZ" dirty="0" smtClean="0"/>
              <a:t>1 cvičení věnované nácviku</a:t>
            </a:r>
            <a:endParaRPr lang="cs-CZ" sz="2400" dirty="0"/>
          </a:p>
          <a:p>
            <a:pPr lvl="1" algn="just"/>
            <a:r>
              <a:rPr lang="cs-CZ" dirty="0"/>
              <a:t>Zkouška pravděpodobně </a:t>
            </a:r>
            <a:r>
              <a:rPr lang="cs-CZ" dirty="0" smtClean="0"/>
              <a:t>9. a 16.4. 2013</a:t>
            </a:r>
            <a:endParaRPr lang="cs-CZ" sz="240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Požadované druhy 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486900" cy="450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9" y="1262311"/>
            <a:ext cx="4259628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6" y="5790581"/>
            <a:ext cx="4038001" cy="76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5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Požadované druhy </a:t>
            </a:r>
            <a:r>
              <a:rPr lang="cs-CZ" dirty="0" smtClean="0"/>
              <a:t>II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6243"/>
            <a:ext cx="4760878" cy="41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9737"/>
            <a:ext cx="4032448" cy="60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Poznávačka</a:t>
            </a:r>
            <a:r>
              <a:rPr lang="cs-CZ" dirty="0" smtClean="0"/>
              <a:t> dřevin - ukázka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62299"/>
            <a:ext cx="3960442" cy="306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427984" cy="298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8" y="4334703"/>
            <a:ext cx="3622601" cy="252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16" y="4211402"/>
            <a:ext cx="3588584" cy="25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194</TotalTime>
  <Words>482</Words>
  <Application>Microsoft Office PowerPoint</Application>
  <PresentationFormat>Předvádění na obrazovce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Modul</vt:lpstr>
      <vt:lpstr>Krajinná ekologie</vt:lpstr>
      <vt:lpstr>Co dnes budeme dělat…</vt:lpstr>
      <vt:lpstr>Podmínky zápočtu I</vt:lpstr>
      <vt:lpstr>Podmínky zápočtu II</vt:lpstr>
      <vt:lpstr>Moje krajina</vt:lpstr>
      <vt:lpstr>Podmínky zápočtu III</vt:lpstr>
      <vt:lpstr>Požadované druhy I</vt:lpstr>
      <vt:lpstr>Požadované druhy II</vt:lpstr>
      <vt:lpstr>Poznávačka dřevin - ukázka</vt:lpstr>
      <vt:lpstr>Předběžný sylabus cvičení</vt:lpstr>
      <vt:lpstr>Zadání seminární práce I</vt:lpstr>
      <vt:lpstr>Zadání seminární práce II</vt:lpstr>
      <vt:lpstr>Zadání seminární práce III</vt:lpstr>
      <vt:lpstr>Zadání seminární práce IV</vt:lpstr>
      <vt:lpstr>Zadání seminární práce V</vt:lpstr>
      <vt:lpstr>Zadání seminární práce VI</vt:lpstr>
      <vt:lpstr>Zadání seminární práce VII</vt:lpstr>
      <vt:lpstr>Hodnocení</vt:lpstr>
      <vt:lpstr>Deadline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Onda</cp:lastModifiedBy>
  <cp:revision>16</cp:revision>
  <dcterms:created xsi:type="dcterms:W3CDTF">2013-02-24T20:25:01Z</dcterms:created>
  <dcterms:modified xsi:type="dcterms:W3CDTF">2013-02-26T09:36:43Z</dcterms:modified>
</cp:coreProperties>
</file>